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1"/>
  </p:notesMasterIdLst>
  <p:sldIdLst>
    <p:sldId id="256" r:id="rId5"/>
    <p:sldId id="257" r:id="rId6"/>
    <p:sldId id="258" r:id="rId7"/>
    <p:sldId id="283" r:id="rId8"/>
    <p:sldId id="284" r:id="rId9"/>
    <p:sldId id="261" r:id="rId10"/>
    <p:sldId id="269" r:id="rId11"/>
    <p:sldId id="270" r:id="rId12"/>
    <p:sldId id="285" r:id="rId13"/>
    <p:sldId id="287" r:id="rId14"/>
    <p:sldId id="272" r:id="rId15"/>
    <p:sldId id="288" r:id="rId16"/>
    <p:sldId id="289" r:id="rId17"/>
    <p:sldId id="290" r:id="rId18"/>
    <p:sldId id="291" r:id="rId19"/>
    <p:sldId id="277" r:id="rId20"/>
    <p:sldId id="300" r:id="rId21"/>
    <p:sldId id="260" r:id="rId22"/>
    <p:sldId id="294" r:id="rId23"/>
    <p:sldId id="295" r:id="rId24"/>
    <p:sldId id="296" r:id="rId25"/>
    <p:sldId id="297" r:id="rId26"/>
    <p:sldId id="298" r:id="rId27"/>
    <p:sldId id="299" r:id="rId28"/>
    <p:sldId id="293" r:id="rId29"/>
    <p:sldId id="268" r:id="rId30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65332-33F2-4DFE-8A50-3D489A52D7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E414534A-B617-4EB3-946E-06D7F47DD849}">
      <dgm:prSet phldrT="[Texto]"/>
      <dgm:spPr/>
      <dgm:t>
        <a:bodyPr/>
        <a:lstStyle/>
        <a:p>
          <a:pPr algn="just"/>
          <a:r>
            <a:rPr lang="es-CO" dirty="0">
              <a:latin typeface="Avenir Next LT Pro" panose="020B0504020202020204" pitchFamily="34" charset="0"/>
            </a:rPr>
            <a:t>Fortalecer,</a:t>
          </a:r>
          <a:r>
            <a:rPr lang="es-CO" baseline="0" dirty="0">
              <a:latin typeface="Avenir Next LT Pro" panose="020B0504020202020204" pitchFamily="34" charset="0"/>
            </a:rPr>
            <a:t> desarrollar e innovar las capacidades institucionales de los gobiernos locales , para mejorar la seguridad alimentaria y nutricional.</a:t>
          </a:r>
          <a:endParaRPr lang="es-CO" dirty="0">
            <a:latin typeface="Avenir Next LT Pro" panose="020B0504020202020204" pitchFamily="34" charset="0"/>
          </a:endParaRPr>
        </a:p>
      </dgm:t>
    </dgm:pt>
    <dgm:pt modelId="{24CB02CD-4F89-4BE2-BE75-836FA83A6CC4}" type="parTrans" cxnId="{B70886B8-64C6-4247-B629-DE3D06861DFA}">
      <dgm:prSet/>
      <dgm:spPr/>
      <dgm:t>
        <a:bodyPr/>
        <a:lstStyle/>
        <a:p>
          <a:endParaRPr lang="es-CO">
            <a:latin typeface="Avenir Next LT Pro" panose="020B0504020202020204" pitchFamily="34" charset="0"/>
          </a:endParaRPr>
        </a:p>
      </dgm:t>
    </dgm:pt>
    <dgm:pt modelId="{6B59CDB8-885C-4848-AFCA-3F88459A9C05}" type="sibTrans" cxnId="{B70886B8-64C6-4247-B629-DE3D06861DFA}">
      <dgm:prSet/>
      <dgm:spPr/>
      <dgm:t>
        <a:bodyPr/>
        <a:lstStyle/>
        <a:p>
          <a:endParaRPr lang="es-CO">
            <a:latin typeface="Avenir Next LT Pro" panose="020B0504020202020204" pitchFamily="34" charset="0"/>
          </a:endParaRPr>
        </a:p>
      </dgm:t>
    </dgm:pt>
    <dgm:pt modelId="{EB86B1E2-0C6F-4E68-B986-8AA4040F1195}">
      <dgm:prSet phldrT="[Texto]"/>
      <dgm:spPr/>
      <dgm:t>
        <a:bodyPr/>
        <a:lstStyle/>
        <a:p>
          <a:r>
            <a:rPr lang="es-CO" dirty="0">
              <a:latin typeface="Avenir Next LT Pro" panose="020B0504020202020204" pitchFamily="34" charset="0"/>
            </a:rPr>
            <a:t>Fortalecer la cultura política como un elemento clave para la consolidación de la gobernanza territorial. </a:t>
          </a:r>
        </a:p>
      </dgm:t>
    </dgm:pt>
    <dgm:pt modelId="{0B7B05C4-A842-43F4-ADF3-7FC173A0001D}" type="parTrans" cxnId="{519F45DB-4DF1-4DB6-ABBF-7EFD1E0CF0E1}">
      <dgm:prSet/>
      <dgm:spPr/>
      <dgm:t>
        <a:bodyPr/>
        <a:lstStyle/>
        <a:p>
          <a:endParaRPr lang="es-CO">
            <a:latin typeface="Avenir Next LT Pro" panose="020B0504020202020204" pitchFamily="34" charset="0"/>
          </a:endParaRPr>
        </a:p>
      </dgm:t>
    </dgm:pt>
    <dgm:pt modelId="{797F06AC-CFE6-4706-987D-164F57923377}" type="sibTrans" cxnId="{519F45DB-4DF1-4DB6-ABBF-7EFD1E0CF0E1}">
      <dgm:prSet/>
      <dgm:spPr/>
      <dgm:t>
        <a:bodyPr/>
        <a:lstStyle/>
        <a:p>
          <a:endParaRPr lang="es-CO">
            <a:latin typeface="Avenir Next LT Pro" panose="020B0504020202020204" pitchFamily="34" charset="0"/>
          </a:endParaRPr>
        </a:p>
      </dgm:t>
    </dgm:pt>
    <dgm:pt modelId="{C6E14E4C-77A4-475E-A915-ED33795B0CA1}" type="pres">
      <dgm:prSet presAssocID="{F3C65332-33F2-4DFE-8A50-3D489A52D771}" presName="Name0" presStyleCnt="0">
        <dgm:presLayoutVars>
          <dgm:chMax val="7"/>
          <dgm:chPref val="7"/>
          <dgm:dir/>
        </dgm:presLayoutVars>
      </dgm:prSet>
      <dgm:spPr/>
    </dgm:pt>
    <dgm:pt modelId="{61E665B4-8D6E-4F41-92F2-3A3B4F82E13B}" type="pres">
      <dgm:prSet presAssocID="{F3C65332-33F2-4DFE-8A50-3D489A52D771}" presName="Name1" presStyleCnt="0"/>
      <dgm:spPr/>
    </dgm:pt>
    <dgm:pt modelId="{53A12891-16C3-4468-B6DC-84F6EFFAA134}" type="pres">
      <dgm:prSet presAssocID="{F3C65332-33F2-4DFE-8A50-3D489A52D771}" presName="cycle" presStyleCnt="0"/>
      <dgm:spPr/>
    </dgm:pt>
    <dgm:pt modelId="{392E7036-37B1-419D-87B8-E8D5EF939420}" type="pres">
      <dgm:prSet presAssocID="{F3C65332-33F2-4DFE-8A50-3D489A52D771}" presName="srcNode" presStyleLbl="node1" presStyleIdx="0" presStyleCnt="2"/>
      <dgm:spPr/>
    </dgm:pt>
    <dgm:pt modelId="{E74A99C2-AAA4-4553-B3DF-A8D486C2AFFF}" type="pres">
      <dgm:prSet presAssocID="{F3C65332-33F2-4DFE-8A50-3D489A52D771}" presName="conn" presStyleLbl="parChTrans1D2" presStyleIdx="0" presStyleCnt="1"/>
      <dgm:spPr/>
    </dgm:pt>
    <dgm:pt modelId="{A7445ECD-060F-4A09-9316-AD8DBA3CA093}" type="pres">
      <dgm:prSet presAssocID="{F3C65332-33F2-4DFE-8A50-3D489A52D771}" presName="extraNode" presStyleLbl="node1" presStyleIdx="0" presStyleCnt="2"/>
      <dgm:spPr/>
    </dgm:pt>
    <dgm:pt modelId="{00F0FA9F-817F-416E-874E-C7B2F6483DEB}" type="pres">
      <dgm:prSet presAssocID="{F3C65332-33F2-4DFE-8A50-3D489A52D771}" presName="dstNode" presStyleLbl="node1" presStyleIdx="0" presStyleCnt="2"/>
      <dgm:spPr/>
    </dgm:pt>
    <dgm:pt modelId="{DD3A1420-304D-4953-9F0C-6514E2889677}" type="pres">
      <dgm:prSet presAssocID="{E414534A-B617-4EB3-946E-06D7F47DD849}" presName="text_1" presStyleLbl="node1" presStyleIdx="0" presStyleCnt="2">
        <dgm:presLayoutVars>
          <dgm:bulletEnabled val="1"/>
        </dgm:presLayoutVars>
      </dgm:prSet>
      <dgm:spPr/>
    </dgm:pt>
    <dgm:pt modelId="{D9981940-6F9C-4FA5-A381-BFA8EBC2F68B}" type="pres">
      <dgm:prSet presAssocID="{E414534A-B617-4EB3-946E-06D7F47DD849}" presName="accent_1" presStyleCnt="0"/>
      <dgm:spPr/>
    </dgm:pt>
    <dgm:pt modelId="{61299D28-B1E1-4E1B-A421-B256FB8076A9}" type="pres">
      <dgm:prSet presAssocID="{E414534A-B617-4EB3-946E-06D7F47DD849}" presName="accentRepeatNode" presStyleLbl="solidFgAcc1" presStyleIdx="0" presStyleCnt="2"/>
      <dgm:spPr/>
    </dgm:pt>
    <dgm:pt modelId="{66628FB4-6B2A-475E-885C-26A75916D9BE}" type="pres">
      <dgm:prSet presAssocID="{EB86B1E2-0C6F-4E68-B986-8AA4040F1195}" presName="text_2" presStyleLbl="node1" presStyleIdx="1" presStyleCnt="2">
        <dgm:presLayoutVars>
          <dgm:bulletEnabled val="1"/>
        </dgm:presLayoutVars>
      </dgm:prSet>
      <dgm:spPr/>
    </dgm:pt>
    <dgm:pt modelId="{90908BF4-E69F-4D5A-895D-1934C678E03D}" type="pres">
      <dgm:prSet presAssocID="{EB86B1E2-0C6F-4E68-B986-8AA4040F1195}" presName="accent_2" presStyleCnt="0"/>
      <dgm:spPr/>
    </dgm:pt>
    <dgm:pt modelId="{6C1480FD-3EA8-43F1-9E20-54A48CC90F98}" type="pres">
      <dgm:prSet presAssocID="{EB86B1E2-0C6F-4E68-B986-8AA4040F1195}" presName="accentRepeatNode" presStyleLbl="solidFgAcc1" presStyleIdx="1" presStyleCnt="2"/>
      <dgm:spPr/>
    </dgm:pt>
  </dgm:ptLst>
  <dgm:cxnLst>
    <dgm:cxn modelId="{4FA14C43-3E38-4AE3-B4CD-1B9F4E4ABF1F}" type="presOf" srcId="{F3C65332-33F2-4DFE-8A50-3D489A52D771}" destId="{C6E14E4C-77A4-475E-A915-ED33795B0CA1}" srcOrd="0" destOrd="0" presId="urn:microsoft.com/office/officeart/2008/layout/VerticalCurvedList"/>
    <dgm:cxn modelId="{53276447-E99C-4FB5-A292-B1F4B881AED9}" type="presOf" srcId="{6B59CDB8-885C-4848-AFCA-3F88459A9C05}" destId="{E74A99C2-AAA4-4553-B3DF-A8D486C2AFFF}" srcOrd="0" destOrd="0" presId="urn:microsoft.com/office/officeart/2008/layout/VerticalCurvedList"/>
    <dgm:cxn modelId="{1FE6CC9A-307C-4DBF-84A2-B978D942E0A0}" type="presOf" srcId="{EB86B1E2-0C6F-4E68-B986-8AA4040F1195}" destId="{66628FB4-6B2A-475E-885C-26A75916D9BE}" srcOrd="0" destOrd="0" presId="urn:microsoft.com/office/officeart/2008/layout/VerticalCurvedList"/>
    <dgm:cxn modelId="{B70886B8-64C6-4247-B629-DE3D06861DFA}" srcId="{F3C65332-33F2-4DFE-8A50-3D489A52D771}" destId="{E414534A-B617-4EB3-946E-06D7F47DD849}" srcOrd="0" destOrd="0" parTransId="{24CB02CD-4F89-4BE2-BE75-836FA83A6CC4}" sibTransId="{6B59CDB8-885C-4848-AFCA-3F88459A9C05}"/>
    <dgm:cxn modelId="{61E6BEC3-5A05-4B8A-B320-F3367DA85CD0}" type="presOf" srcId="{E414534A-B617-4EB3-946E-06D7F47DD849}" destId="{DD3A1420-304D-4953-9F0C-6514E2889677}" srcOrd="0" destOrd="0" presId="urn:microsoft.com/office/officeart/2008/layout/VerticalCurvedList"/>
    <dgm:cxn modelId="{519F45DB-4DF1-4DB6-ABBF-7EFD1E0CF0E1}" srcId="{F3C65332-33F2-4DFE-8A50-3D489A52D771}" destId="{EB86B1E2-0C6F-4E68-B986-8AA4040F1195}" srcOrd="1" destOrd="0" parTransId="{0B7B05C4-A842-43F4-ADF3-7FC173A0001D}" sibTransId="{797F06AC-CFE6-4706-987D-164F57923377}"/>
    <dgm:cxn modelId="{4DB6540A-BFE0-41FE-B00D-6E483B304ACB}" type="presParOf" srcId="{C6E14E4C-77A4-475E-A915-ED33795B0CA1}" destId="{61E665B4-8D6E-4F41-92F2-3A3B4F82E13B}" srcOrd="0" destOrd="0" presId="urn:microsoft.com/office/officeart/2008/layout/VerticalCurvedList"/>
    <dgm:cxn modelId="{4FAF9F10-C87E-4F50-82E0-14B859C5C1C1}" type="presParOf" srcId="{61E665B4-8D6E-4F41-92F2-3A3B4F82E13B}" destId="{53A12891-16C3-4468-B6DC-84F6EFFAA134}" srcOrd="0" destOrd="0" presId="urn:microsoft.com/office/officeart/2008/layout/VerticalCurvedList"/>
    <dgm:cxn modelId="{0A3C7FD3-50B6-4EDF-BE48-659A86D614F4}" type="presParOf" srcId="{53A12891-16C3-4468-B6DC-84F6EFFAA134}" destId="{392E7036-37B1-419D-87B8-E8D5EF939420}" srcOrd="0" destOrd="0" presId="urn:microsoft.com/office/officeart/2008/layout/VerticalCurvedList"/>
    <dgm:cxn modelId="{F11D4D0A-6E98-4B6B-8BEA-82A66F6DECD2}" type="presParOf" srcId="{53A12891-16C3-4468-B6DC-84F6EFFAA134}" destId="{E74A99C2-AAA4-4553-B3DF-A8D486C2AFFF}" srcOrd="1" destOrd="0" presId="urn:microsoft.com/office/officeart/2008/layout/VerticalCurvedList"/>
    <dgm:cxn modelId="{7A5CA875-349D-4AE0-87B0-7DBA1B885A52}" type="presParOf" srcId="{53A12891-16C3-4468-B6DC-84F6EFFAA134}" destId="{A7445ECD-060F-4A09-9316-AD8DBA3CA093}" srcOrd="2" destOrd="0" presId="urn:microsoft.com/office/officeart/2008/layout/VerticalCurvedList"/>
    <dgm:cxn modelId="{A2DBCC45-4679-4127-8E7C-54343B1C9FB2}" type="presParOf" srcId="{53A12891-16C3-4468-B6DC-84F6EFFAA134}" destId="{00F0FA9F-817F-416E-874E-C7B2F6483DEB}" srcOrd="3" destOrd="0" presId="urn:microsoft.com/office/officeart/2008/layout/VerticalCurvedList"/>
    <dgm:cxn modelId="{1C06B678-5E67-4A62-82AC-8EDA78AD1550}" type="presParOf" srcId="{61E665B4-8D6E-4F41-92F2-3A3B4F82E13B}" destId="{DD3A1420-304D-4953-9F0C-6514E2889677}" srcOrd="1" destOrd="0" presId="urn:microsoft.com/office/officeart/2008/layout/VerticalCurvedList"/>
    <dgm:cxn modelId="{11C59DBC-8857-4A2E-834F-D92D28146360}" type="presParOf" srcId="{61E665B4-8D6E-4F41-92F2-3A3B4F82E13B}" destId="{D9981940-6F9C-4FA5-A381-BFA8EBC2F68B}" srcOrd="2" destOrd="0" presId="urn:microsoft.com/office/officeart/2008/layout/VerticalCurvedList"/>
    <dgm:cxn modelId="{001B5084-BA2B-4259-9A49-736C27F02246}" type="presParOf" srcId="{D9981940-6F9C-4FA5-A381-BFA8EBC2F68B}" destId="{61299D28-B1E1-4E1B-A421-B256FB8076A9}" srcOrd="0" destOrd="0" presId="urn:microsoft.com/office/officeart/2008/layout/VerticalCurvedList"/>
    <dgm:cxn modelId="{2B3C9A3C-5308-4373-AAB7-6C2749558F61}" type="presParOf" srcId="{61E665B4-8D6E-4F41-92F2-3A3B4F82E13B}" destId="{66628FB4-6B2A-475E-885C-26A75916D9BE}" srcOrd="3" destOrd="0" presId="urn:microsoft.com/office/officeart/2008/layout/VerticalCurvedList"/>
    <dgm:cxn modelId="{BAB6A2C0-D894-4431-905D-CE7D1146DBDC}" type="presParOf" srcId="{61E665B4-8D6E-4F41-92F2-3A3B4F82E13B}" destId="{90908BF4-E69F-4D5A-895D-1934C678E03D}" srcOrd="4" destOrd="0" presId="urn:microsoft.com/office/officeart/2008/layout/VerticalCurvedList"/>
    <dgm:cxn modelId="{C1877D05-83D4-4484-9B88-21F66927C09B}" type="presParOf" srcId="{90908BF4-E69F-4D5A-895D-1934C678E03D}" destId="{6C1480FD-3EA8-43F1-9E20-54A48CC90F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65332-33F2-4DFE-8A50-3D489A52D7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E414534A-B617-4EB3-946E-06D7F47DD849}">
      <dgm:prSet phldrT="[Texto]"/>
      <dgm:spPr/>
      <dgm:t>
        <a:bodyPr/>
        <a:lstStyle/>
        <a:p>
          <a:pPr algn="just"/>
          <a:r>
            <a:rPr lang="es-CO" dirty="0">
              <a:latin typeface="Avenir Next LT Pro" panose="020B0504020202020204" pitchFamily="34" charset="0"/>
            </a:rPr>
            <a:t>Priorizar el fortalecimiento de las capacidades de la agricultura campesina, familiar o comunitaria.</a:t>
          </a:r>
        </a:p>
      </dgm:t>
    </dgm:pt>
    <dgm:pt modelId="{24CB02CD-4F89-4BE2-BE75-836FA83A6CC4}" type="parTrans" cxnId="{B70886B8-64C6-4247-B629-DE3D06861DFA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6B59CDB8-885C-4848-AFCA-3F88459A9C05}" type="sibTrans" cxnId="{B70886B8-64C6-4247-B629-DE3D06861DFA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EB86B1E2-0C6F-4E68-B986-8AA4040F1195}">
      <dgm:prSet phldrT="[Texto]"/>
      <dgm:spPr/>
      <dgm:t>
        <a:bodyPr/>
        <a:lstStyle/>
        <a:p>
          <a:pPr algn="just"/>
          <a:r>
            <a:rPr lang="es-CO" dirty="0">
              <a:latin typeface="Avenir Next LT Pro" panose="020B0504020202020204" pitchFamily="34" charset="0"/>
            </a:rPr>
            <a:t>Implementar sistemas de producción que protejan el medio ambiente</a:t>
          </a:r>
        </a:p>
      </dgm:t>
    </dgm:pt>
    <dgm:pt modelId="{0B7B05C4-A842-43F4-ADF3-7FC173A0001D}" type="parTrans" cxnId="{519F45DB-4DF1-4DB6-ABBF-7EFD1E0CF0E1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797F06AC-CFE6-4706-987D-164F57923377}" type="sibTrans" cxnId="{519F45DB-4DF1-4DB6-ABBF-7EFD1E0CF0E1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108AD468-C561-4884-A47E-D248D659AD61}">
      <dgm:prSet phldrT="[Texto]"/>
      <dgm:spPr/>
      <dgm:t>
        <a:bodyPr/>
        <a:lstStyle/>
        <a:p>
          <a:pPr algn="just"/>
          <a:r>
            <a:rPr lang="es-CO" dirty="0">
              <a:latin typeface="Avenir Next LT Pro" panose="020B0504020202020204" pitchFamily="34" charset="0"/>
            </a:rPr>
            <a:t>Proteger territorios rurales para la producción de alimentos</a:t>
          </a:r>
        </a:p>
      </dgm:t>
    </dgm:pt>
    <dgm:pt modelId="{AD5C79B8-D79E-4735-B6CA-CDE804A28A4B}" type="parTrans" cxnId="{9653D795-813C-4BF8-B313-D39CF1935BD1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C3E55C37-7101-45C7-A19B-344BB946CDB1}" type="sibTrans" cxnId="{9653D795-813C-4BF8-B313-D39CF1935BD1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C6E14E4C-77A4-475E-A915-ED33795B0CA1}" type="pres">
      <dgm:prSet presAssocID="{F3C65332-33F2-4DFE-8A50-3D489A52D771}" presName="Name0" presStyleCnt="0">
        <dgm:presLayoutVars>
          <dgm:chMax val="7"/>
          <dgm:chPref val="7"/>
          <dgm:dir/>
        </dgm:presLayoutVars>
      </dgm:prSet>
      <dgm:spPr/>
    </dgm:pt>
    <dgm:pt modelId="{61E665B4-8D6E-4F41-92F2-3A3B4F82E13B}" type="pres">
      <dgm:prSet presAssocID="{F3C65332-33F2-4DFE-8A50-3D489A52D771}" presName="Name1" presStyleCnt="0"/>
      <dgm:spPr/>
    </dgm:pt>
    <dgm:pt modelId="{53A12891-16C3-4468-B6DC-84F6EFFAA134}" type="pres">
      <dgm:prSet presAssocID="{F3C65332-33F2-4DFE-8A50-3D489A52D771}" presName="cycle" presStyleCnt="0"/>
      <dgm:spPr/>
    </dgm:pt>
    <dgm:pt modelId="{392E7036-37B1-419D-87B8-E8D5EF939420}" type="pres">
      <dgm:prSet presAssocID="{F3C65332-33F2-4DFE-8A50-3D489A52D771}" presName="srcNode" presStyleLbl="node1" presStyleIdx="0" presStyleCnt="3"/>
      <dgm:spPr/>
    </dgm:pt>
    <dgm:pt modelId="{E74A99C2-AAA4-4553-B3DF-A8D486C2AFFF}" type="pres">
      <dgm:prSet presAssocID="{F3C65332-33F2-4DFE-8A50-3D489A52D771}" presName="conn" presStyleLbl="parChTrans1D2" presStyleIdx="0" presStyleCnt="1"/>
      <dgm:spPr/>
    </dgm:pt>
    <dgm:pt modelId="{A7445ECD-060F-4A09-9316-AD8DBA3CA093}" type="pres">
      <dgm:prSet presAssocID="{F3C65332-33F2-4DFE-8A50-3D489A52D771}" presName="extraNode" presStyleLbl="node1" presStyleIdx="0" presStyleCnt="3"/>
      <dgm:spPr/>
    </dgm:pt>
    <dgm:pt modelId="{00F0FA9F-817F-416E-874E-C7B2F6483DEB}" type="pres">
      <dgm:prSet presAssocID="{F3C65332-33F2-4DFE-8A50-3D489A52D771}" presName="dstNode" presStyleLbl="node1" presStyleIdx="0" presStyleCnt="3"/>
      <dgm:spPr/>
    </dgm:pt>
    <dgm:pt modelId="{DD3A1420-304D-4953-9F0C-6514E2889677}" type="pres">
      <dgm:prSet presAssocID="{E414534A-B617-4EB3-946E-06D7F47DD849}" presName="text_1" presStyleLbl="node1" presStyleIdx="0" presStyleCnt="3">
        <dgm:presLayoutVars>
          <dgm:bulletEnabled val="1"/>
        </dgm:presLayoutVars>
      </dgm:prSet>
      <dgm:spPr/>
    </dgm:pt>
    <dgm:pt modelId="{D9981940-6F9C-4FA5-A381-BFA8EBC2F68B}" type="pres">
      <dgm:prSet presAssocID="{E414534A-B617-4EB3-946E-06D7F47DD849}" presName="accent_1" presStyleCnt="0"/>
      <dgm:spPr/>
    </dgm:pt>
    <dgm:pt modelId="{61299D28-B1E1-4E1B-A421-B256FB8076A9}" type="pres">
      <dgm:prSet presAssocID="{E414534A-B617-4EB3-946E-06D7F47DD849}" presName="accentRepeatNode" presStyleLbl="solidFgAcc1" presStyleIdx="0" presStyleCnt="3"/>
      <dgm:spPr/>
    </dgm:pt>
    <dgm:pt modelId="{66628FB4-6B2A-475E-885C-26A75916D9BE}" type="pres">
      <dgm:prSet presAssocID="{EB86B1E2-0C6F-4E68-B986-8AA4040F1195}" presName="text_2" presStyleLbl="node1" presStyleIdx="1" presStyleCnt="3">
        <dgm:presLayoutVars>
          <dgm:bulletEnabled val="1"/>
        </dgm:presLayoutVars>
      </dgm:prSet>
      <dgm:spPr/>
    </dgm:pt>
    <dgm:pt modelId="{90908BF4-E69F-4D5A-895D-1934C678E03D}" type="pres">
      <dgm:prSet presAssocID="{EB86B1E2-0C6F-4E68-B986-8AA4040F1195}" presName="accent_2" presStyleCnt="0"/>
      <dgm:spPr/>
    </dgm:pt>
    <dgm:pt modelId="{6C1480FD-3EA8-43F1-9E20-54A48CC90F98}" type="pres">
      <dgm:prSet presAssocID="{EB86B1E2-0C6F-4E68-B986-8AA4040F1195}" presName="accentRepeatNode" presStyleLbl="solidFgAcc1" presStyleIdx="1" presStyleCnt="3"/>
      <dgm:spPr/>
    </dgm:pt>
    <dgm:pt modelId="{AA6AF05B-FFA6-4CE1-AC23-14BBAE2F73EA}" type="pres">
      <dgm:prSet presAssocID="{108AD468-C561-4884-A47E-D248D659AD61}" presName="text_3" presStyleLbl="node1" presStyleIdx="2" presStyleCnt="3">
        <dgm:presLayoutVars>
          <dgm:bulletEnabled val="1"/>
        </dgm:presLayoutVars>
      </dgm:prSet>
      <dgm:spPr/>
    </dgm:pt>
    <dgm:pt modelId="{1D63FBAF-9E17-462E-8F89-FBACAF4F0A36}" type="pres">
      <dgm:prSet presAssocID="{108AD468-C561-4884-A47E-D248D659AD61}" presName="accent_3" presStyleCnt="0"/>
      <dgm:spPr/>
    </dgm:pt>
    <dgm:pt modelId="{8F4032C8-A23A-48F1-80A4-B026A27DCB3E}" type="pres">
      <dgm:prSet presAssocID="{108AD468-C561-4884-A47E-D248D659AD61}" presName="accentRepeatNode" presStyleLbl="solidFgAcc1" presStyleIdx="2" presStyleCnt="3"/>
      <dgm:spPr/>
    </dgm:pt>
  </dgm:ptLst>
  <dgm:cxnLst>
    <dgm:cxn modelId="{80E0B013-EB8D-4D66-BD1C-4378256B1C3E}" type="presOf" srcId="{108AD468-C561-4884-A47E-D248D659AD61}" destId="{AA6AF05B-FFA6-4CE1-AC23-14BBAE2F73EA}" srcOrd="0" destOrd="0" presId="urn:microsoft.com/office/officeart/2008/layout/VerticalCurvedList"/>
    <dgm:cxn modelId="{4FA14C43-3E38-4AE3-B4CD-1B9F4E4ABF1F}" type="presOf" srcId="{F3C65332-33F2-4DFE-8A50-3D489A52D771}" destId="{C6E14E4C-77A4-475E-A915-ED33795B0CA1}" srcOrd="0" destOrd="0" presId="urn:microsoft.com/office/officeart/2008/layout/VerticalCurvedList"/>
    <dgm:cxn modelId="{53276447-E99C-4FB5-A292-B1F4B881AED9}" type="presOf" srcId="{6B59CDB8-885C-4848-AFCA-3F88459A9C05}" destId="{E74A99C2-AAA4-4553-B3DF-A8D486C2AFFF}" srcOrd="0" destOrd="0" presId="urn:microsoft.com/office/officeart/2008/layout/VerticalCurvedList"/>
    <dgm:cxn modelId="{9653D795-813C-4BF8-B313-D39CF1935BD1}" srcId="{F3C65332-33F2-4DFE-8A50-3D489A52D771}" destId="{108AD468-C561-4884-A47E-D248D659AD61}" srcOrd="2" destOrd="0" parTransId="{AD5C79B8-D79E-4735-B6CA-CDE804A28A4B}" sibTransId="{C3E55C37-7101-45C7-A19B-344BB946CDB1}"/>
    <dgm:cxn modelId="{1FE6CC9A-307C-4DBF-84A2-B978D942E0A0}" type="presOf" srcId="{EB86B1E2-0C6F-4E68-B986-8AA4040F1195}" destId="{66628FB4-6B2A-475E-885C-26A75916D9BE}" srcOrd="0" destOrd="0" presId="urn:microsoft.com/office/officeart/2008/layout/VerticalCurvedList"/>
    <dgm:cxn modelId="{B70886B8-64C6-4247-B629-DE3D06861DFA}" srcId="{F3C65332-33F2-4DFE-8A50-3D489A52D771}" destId="{E414534A-B617-4EB3-946E-06D7F47DD849}" srcOrd="0" destOrd="0" parTransId="{24CB02CD-4F89-4BE2-BE75-836FA83A6CC4}" sibTransId="{6B59CDB8-885C-4848-AFCA-3F88459A9C05}"/>
    <dgm:cxn modelId="{61E6BEC3-5A05-4B8A-B320-F3367DA85CD0}" type="presOf" srcId="{E414534A-B617-4EB3-946E-06D7F47DD849}" destId="{DD3A1420-304D-4953-9F0C-6514E2889677}" srcOrd="0" destOrd="0" presId="urn:microsoft.com/office/officeart/2008/layout/VerticalCurvedList"/>
    <dgm:cxn modelId="{519F45DB-4DF1-4DB6-ABBF-7EFD1E0CF0E1}" srcId="{F3C65332-33F2-4DFE-8A50-3D489A52D771}" destId="{EB86B1E2-0C6F-4E68-B986-8AA4040F1195}" srcOrd="1" destOrd="0" parTransId="{0B7B05C4-A842-43F4-ADF3-7FC173A0001D}" sibTransId="{797F06AC-CFE6-4706-987D-164F57923377}"/>
    <dgm:cxn modelId="{4DB6540A-BFE0-41FE-B00D-6E483B304ACB}" type="presParOf" srcId="{C6E14E4C-77A4-475E-A915-ED33795B0CA1}" destId="{61E665B4-8D6E-4F41-92F2-3A3B4F82E13B}" srcOrd="0" destOrd="0" presId="urn:microsoft.com/office/officeart/2008/layout/VerticalCurvedList"/>
    <dgm:cxn modelId="{4FAF9F10-C87E-4F50-82E0-14B859C5C1C1}" type="presParOf" srcId="{61E665B4-8D6E-4F41-92F2-3A3B4F82E13B}" destId="{53A12891-16C3-4468-B6DC-84F6EFFAA134}" srcOrd="0" destOrd="0" presId="urn:microsoft.com/office/officeart/2008/layout/VerticalCurvedList"/>
    <dgm:cxn modelId="{0A3C7FD3-50B6-4EDF-BE48-659A86D614F4}" type="presParOf" srcId="{53A12891-16C3-4468-B6DC-84F6EFFAA134}" destId="{392E7036-37B1-419D-87B8-E8D5EF939420}" srcOrd="0" destOrd="0" presId="urn:microsoft.com/office/officeart/2008/layout/VerticalCurvedList"/>
    <dgm:cxn modelId="{F11D4D0A-6E98-4B6B-8BEA-82A66F6DECD2}" type="presParOf" srcId="{53A12891-16C3-4468-B6DC-84F6EFFAA134}" destId="{E74A99C2-AAA4-4553-B3DF-A8D486C2AFFF}" srcOrd="1" destOrd="0" presId="urn:microsoft.com/office/officeart/2008/layout/VerticalCurvedList"/>
    <dgm:cxn modelId="{7A5CA875-349D-4AE0-87B0-7DBA1B885A52}" type="presParOf" srcId="{53A12891-16C3-4468-B6DC-84F6EFFAA134}" destId="{A7445ECD-060F-4A09-9316-AD8DBA3CA093}" srcOrd="2" destOrd="0" presId="urn:microsoft.com/office/officeart/2008/layout/VerticalCurvedList"/>
    <dgm:cxn modelId="{A2DBCC45-4679-4127-8E7C-54343B1C9FB2}" type="presParOf" srcId="{53A12891-16C3-4468-B6DC-84F6EFFAA134}" destId="{00F0FA9F-817F-416E-874E-C7B2F6483DEB}" srcOrd="3" destOrd="0" presId="urn:microsoft.com/office/officeart/2008/layout/VerticalCurvedList"/>
    <dgm:cxn modelId="{1C06B678-5E67-4A62-82AC-8EDA78AD1550}" type="presParOf" srcId="{61E665B4-8D6E-4F41-92F2-3A3B4F82E13B}" destId="{DD3A1420-304D-4953-9F0C-6514E2889677}" srcOrd="1" destOrd="0" presId="urn:microsoft.com/office/officeart/2008/layout/VerticalCurvedList"/>
    <dgm:cxn modelId="{11C59DBC-8857-4A2E-834F-D92D28146360}" type="presParOf" srcId="{61E665B4-8D6E-4F41-92F2-3A3B4F82E13B}" destId="{D9981940-6F9C-4FA5-A381-BFA8EBC2F68B}" srcOrd="2" destOrd="0" presId="urn:microsoft.com/office/officeart/2008/layout/VerticalCurvedList"/>
    <dgm:cxn modelId="{001B5084-BA2B-4259-9A49-736C27F02246}" type="presParOf" srcId="{D9981940-6F9C-4FA5-A381-BFA8EBC2F68B}" destId="{61299D28-B1E1-4E1B-A421-B256FB8076A9}" srcOrd="0" destOrd="0" presId="urn:microsoft.com/office/officeart/2008/layout/VerticalCurvedList"/>
    <dgm:cxn modelId="{2B3C9A3C-5308-4373-AAB7-6C2749558F61}" type="presParOf" srcId="{61E665B4-8D6E-4F41-92F2-3A3B4F82E13B}" destId="{66628FB4-6B2A-475E-885C-26A75916D9BE}" srcOrd="3" destOrd="0" presId="urn:microsoft.com/office/officeart/2008/layout/VerticalCurvedList"/>
    <dgm:cxn modelId="{BAB6A2C0-D894-4431-905D-CE7D1146DBDC}" type="presParOf" srcId="{61E665B4-8D6E-4F41-92F2-3A3B4F82E13B}" destId="{90908BF4-E69F-4D5A-895D-1934C678E03D}" srcOrd="4" destOrd="0" presId="urn:microsoft.com/office/officeart/2008/layout/VerticalCurvedList"/>
    <dgm:cxn modelId="{C1877D05-83D4-4484-9B88-21F66927C09B}" type="presParOf" srcId="{90908BF4-E69F-4D5A-895D-1934C678E03D}" destId="{6C1480FD-3EA8-43F1-9E20-54A48CC90F98}" srcOrd="0" destOrd="0" presId="urn:microsoft.com/office/officeart/2008/layout/VerticalCurvedList"/>
    <dgm:cxn modelId="{FE961791-C7EE-4C60-96AF-9C09B9974D8E}" type="presParOf" srcId="{61E665B4-8D6E-4F41-92F2-3A3B4F82E13B}" destId="{AA6AF05B-FFA6-4CE1-AC23-14BBAE2F73EA}" srcOrd="5" destOrd="0" presId="urn:microsoft.com/office/officeart/2008/layout/VerticalCurvedList"/>
    <dgm:cxn modelId="{C2BAF1BA-07A8-4C46-B753-279963ABBBF3}" type="presParOf" srcId="{61E665B4-8D6E-4F41-92F2-3A3B4F82E13B}" destId="{1D63FBAF-9E17-462E-8F89-FBACAF4F0A36}" srcOrd="6" destOrd="0" presId="urn:microsoft.com/office/officeart/2008/layout/VerticalCurvedList"/>
    <dgm:cxn modelId="{CAC91151-F4E8-41D9-8F13-1974855EE5E4}" type="presParOf" srcId="{1D63FBAF-9E17-462E-8F89-FBACAF4F0A36}" destId="{8F4032C8-A23A-48F1-80A4-B026A27DCB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65332-33F2-4DFE-8A50-3D489A52D771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E414534A-B617-4EB3-946E-06D7F47DD849}">
      <dgm:prSet phldrT="[Texto]" custT="1"/>
      <dgm:spPr/>
      <dgm:t>
        <a:bodyPr/>
        <a:lstStyle/>
        <a:p>
          <a:pPr algn="just"/>
          <a:r>
            <a:rPr lang="es-CO" sz="2000" dirty="0">
              <a:latin typeface="Avenir Next LT Pro" panose="020B0504020202020204" pitchFamily="34" charset="0"/>
            </a:rPr>
            <a:t>Identificar y favorecer los circuitos cortos de distribución de alimentos en los que se vincule la producción de la agricultura campesina, familiar y comunitaria.</a:t>
          </a:r>
        </a:p>
      </dgm:t>
    </dgm:pt>
    <dgm:pt modelId="{24CB02CD-4F89-4BE2-BE75-836FA83A6CC4}" type="parTrans" cxnId="{B70886B8-64C6-4247-B629-DE3D06861DFA}">
      <dgm:prSet/>
      <dgm:spPr/>
      <dgm:t>
        <a:bodyPr/>
        <a:lstStyle/>
        <a:p>
          <a:pPr algn="just"/>
          <a:endParaRPr lang="es-CO" sz="2800">
            <a:latin typeface="Avenir Next LT Pro" panose="020B0504020202020204" pitchFamily="34" charset="0"/>
          </a:endParaRPr>
        </a:p>
      </dgm:t>
    </dgm:pt>
    <dgm:pt modelId="{6B59CDB8-885C-4848-AFCA-3F88459A9C05}" type="sibTrans" cxnId="{B70886B8-64C6-4247-B629-DE3D06861DFA}">
      <dgm:prSet/>
      <dgm:spPr/>
      <dgm:t>
        <a:bodyPr/>
        <a:lstStyle/>
        <a:p>
          <a:pPr algn="just"/>
          <a:endParaRPr lang="es-CO" sz="2800">
            <a:latin typeface="Avenir Next LT Pro" panose="020B0504020202020204" pitchFamily="34" charset="0"/>
          </a:endParaRPr>
        </a:p>
      </dgm:t>
    </dgm:pt>
    <dgm:pt modelId="{953A9116-1C90-4AC7-B68C-EADF8623602B}" type="pres">
      <dgm:prSet presAssocID="{F3C65332-33F2-4DFE-8A50-3D489A52D771}" presName="Name0" presStyleCnt="0">
        <dgm:presLayoutVars>
          <dgm:chMax/>
          <dgm:chPref/>
          <dgm:dir/>
        </dgm:presLayoutVars>
      </dgm:prSet>
      <dgm:spPr/>
    </dgm:pt>
    <dgm:pt modelId="{B571C948-A739-412D-9630-CFD0AF61C676}" type="pres">
      <dgm:prSet presAssocID="{E414534A-B617-4EB3-946E-06D7F47DD849}" presName="parenttextcomposite" presStyleCnt="0"/>
      <dgm:spPr/>
    </dgm:pt>
    <dgm:pt modelId="{2D1A58F0-D41A-4A04-B862-FDA7447ECCBE}" type="pres">
      <dgm:prSet presAssocID="{E414534A-B617-4EB3-946E-06D7F47DD849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316F8375-46E9-427F-9065-51D171446991}" type="pres">
      <dgm:prSet presAssocID="{E414534A-B617-4EB3-946E-06D7F47DD849}" presName="parallelogramComposite" presStyleCnt="0"/>
      <dgm:spPr/>
    </dgm:pt>
    <dgm:pt modelId="{8653F894-BBF1-4A72-91E6-08DE6041564C}" type="pres">
      <dgm:prSet presAssocID="{E414534A-B617-4EB3-946E-06D7F47DD849}" presName="parallelogram1" presStyleLbl="alignNode1" presStyleIdx="0" presStyleCnt="7"/>
      <dgm:spPr/>
    </dgm:pt>
    <dgm:pt modelId="{2B00F48C-F817-4834-882A-9126A5FFE71F}" type="pres">
      <dgm:prSet presAssocID="{E414534A-B617-4EB3-946E-06D7F47DD849}" presName="parallelogram2" presStyleLbl="alignNode1" presStyleIdx="1" presStyleCnt="7"/>
      <dgm:spPr/>
    </dgm:pt>
    <dgm:pt modelId="{1D5E6EBF-A097-413F-9DEF-468B4524C982}" type="pres">
      <dgm:prSet presAssocID="{E414534A-B617-4EB3-946E-06D7F47DD849}" presName="parallelogram3" presStyleLbl="alignNode1" presStyleIdx="2" presStyleCnt="7"/>
      <dgm:spPr/>
    </dgm:pt>
    <dgm:pt modelId="{E4BDFCF5-8273-43B9-AF28-57324BBF1C05}" type="pres">
      <dgm:prSet presAssocID="{E414534A-B617-4EB3-946E-06D7F47DD849}" presName="parallelogram4" presStyleLbl="alignNode1" presStyleIdx="3" presStyleCnt="7"/>
      <dgm:spPr/>
    </dgm:pt>
    <dgm:pt modelId="{FB855528-CBDC-49A3-B4BC-7728D2324DC0}" type="pres">
      <dgm:prSet presAssocID="{E414534A-B617-4EB3-946E-06D7F47DD849}" presName="parallelogram5" presStyleLbl="alignNode1" presStyleIdx="4" presStyleCnt="7"/>
      <dgm:spPr/>
    </dgm:pt>
    <dgm:pt modelId="{CFCBFEE7-7C92-4D2F-954E-B20B947DB6C1}" type="pres">
      <dgm:prSet presAssocID="{E414534A-B617-4EB3-946E-06D7F47DD849}" presName="parallelogram6" presStyleLbl="alignNode1" presStyleIdx="5" presStyleCnt="7"/>
      <dgm:spPr/>
    </dgm:pt>
    <dgm:pt modelId="{134706E4-B532-48AA-BD42-6FF572B5B0B7}" type="pres">
      <dgm:prSet presAssocID="{E414534A-B617-4EB3-946E-06D7F47DD849}" presName="parallelogram7" presStyleLbl="alignNode1" presStyleIdx="6" presStyleCnt="7"/>
      <dgm:spPr/>
    </dgm:pt>
  </dgm:ptLst>
  <dgm:cxnLst>
    <dgm:cxn modelId="{C8AB243D-9BDE-4156-A3E8-A1769D9724B7}" type="presOf" srcId="{F3C65332-33F2-4DFE-8A50-3D489A52D771}" destId="{953A9116-1C90-4AC7-B68C-EADF8623602B}" srcOrd="0" destOrd="0" presId="urn:microsoft.com/office/officeart/2008/layout/VerticalAccentList"/>
    <dgm:cxn modelId="{326F7243-3581-40A1-9130-43FD53E14EB1}" type="presOf" srcId="{E414534A-B617-4EB3-946E-06D7F47DD849}" destId="{2D1A58F0-D41A-4A04-B862-FDA7447ECCBE}" srcOrd="0" destOrd="0" presId="urn:microsoft.com/office/officeart/2008/layout/VerticalAccentList"/>
    <dgm:cxn modelId="{B70886B8-64C6-4247-B629-DE3D06861DFA}" srcId="{F3C65332-33F2-4DFE-8A50-3D489A52D771}" destId="{E414534A-B617-4EB3-946E-06D7F47DD849}" srcOrd="0" destOrd="0" parTransId="{24CB02CD-4F89-4BE2-BE75-836FA83A6CC4}" sibTransId="{6B59CDB8-885C-4848-AFCA-3F88459A9C05}"/>
    <dgm:cxn modelId="{0A91CC70-8CF8-4613-9997-1AAED2B327D7}" type="presParOf" srcId="{953A9116-1C90-4AC7-B68C-EADF8623602B}" destId="{B571C948-A739-412D-9630-CFD0AF61C676}" srcOrd="0" destOrd="0" presId="urn:microsoft.com/office/officeart/2008/layout/VerticalAccentList"/>
    <dgm:cxn modelId="{CD0AC759-AE72-45CB-88F8-034EB61B4B71}" type="presParOf" srcId="{B571C948-A739-412D-9630-CFD0AF61C676}" destId="{2D1A58F0-D41A-4A04-B862-FDA7447ECCBE}" srcOrd="0" destOrd="0" presId="urn:microsoft.com/office/officeart/2008/layout/VerticalAccentList"/>
    <dgm:cxn modelId="{692CC452-A149-4B60-96AB-C2C2A18A2387}" type="presParOf" srcId="{953A9116-1C90-4AC7-B68C-EADF8623602B}" destId="{316F8375-46E9-427F-9065-51D171446991}" srcOrd="1" destOrd="0" presId="urn:microsoft.com/office/officeart/2008/layout/VerticalAccentList"/>
    <dgm:cxn modelId="{9A71DA34-5F66-4FA2-8C8B-8CC02FCB38B2}" type="presParOf" srcId="{316F8375-46E9-427F-9065-51D171446991}" destId="{8653F894-BBF1-4A72-91E6-08DE6041564C}" srcOrd="0" destOrd="0" presId="urn:microsoft.com/office/officeart/2008/layout/VerticalAccentList"/>
    <dgm:cxn modelId="{DD31B361-9165-4B36-9A7E-DCC46055E0DD}" type="presParOf" srcId="{316F8375-46E9-427F-9065-51D171446991}" destId="{2B00F48C-F817-4834-882A-9126A5FFE71F}" srcOrd="1" destOrd="0" presId="urn:microsoft.com/office/officeart/2008/layout/VerticalAccentList"/>
    <dgm:cxn modelId="{5F79AAEF-4D60-422F-A4D0-F5B34402C30D}" type="presParOf" srcId="{316F8375-46E9-427F-9065-51D171446991}" destId="{1D5E6EBF-A097-413F-9DEF-468B4524C982}" srcOrd="2" destOrd="0" presId="urn:microsoft.com/office/officeart/2008/layout/VerticalAccentList"/>
    <dgm:cxn modelId="{E423274B-0FD2-4699-AE85-A0116775CB1F}" type="presParOf" srcId="{316F8375-46E9-427F-9065-51D171446991}" destId="{E4BDFCF5-8273-43B9-AF28-57324BBF1C05}" srcOrd="3" destOrd="0" presId="urn:microsoft.com/office/officeart/2008/layout/VerticalAccentList"/>
    <dgm:cxn modelId="{5CAB0F8F-3673-4B9D-924D-A67A134BE280}" type="presParOf" srcId="{316F8375-46E9-427F-9065-51D171446991}" destId="{FB855528-CBDC-49A3-B4BC-7728D2324DC0}" srcOrd="4" destOrd="0" presId="urn:microsoft.com/office/officeart/2008/layout/VerticalAccentList"/>
    <dgm:cxn modelId="{41BB2BA7-9609-41E9-9BD6-DE27619B5BAE}" type="presParOf" srcId="{316F8375-46E9-427F-9065-51D171446991}" destId="{CFCBFEE7-7C92-4D2F-954E-B20B947DB6C1}" srcOrd="5" destOrd="0" presId="urn:microsoft.com/office/officeart/2008/layout/VerticalAccentList"/>
    <dgm:cxn modelId="{B2790E4B-AA66-440E-B68C-C9F6EB3792EB}" type="presParOf" srcId="{316F8375-46E9-427F-9065-51D171446991}" destId="{134706E4-B532-48AA-BD42-6FF572B5B0B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C65332-33F2-4DFE-8A50-3D489A52D771}" type="doc">
      <dgm:prSet loTypeId="urn:microsoft.com/office/officeart/2005/8/layout/target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CO"/>
        </a:p>
      </dgm:t>
    </dgm:pt>
    <dgm:pt modelId="{E414534A-B617-4EB3-946E-06D7F47DD849}">
      <dgm:prSet phldrT="[Texto]"/>
      <dgm:spPr/>
      <dgm:t>
        <a:bodyPr/>
        <a:lstStyle/>
        <a:p>
          <a:pPr algn="just"/>
          <a:r>
            <a:rPr lang="es-CO" dirty="0">
              <a:latin typeface="Avenir Next LT Pro" panose="020B0504020202020204" pitchFamily="34" charset="0"/>
            </a:rPr>
            <a:t>Crear ambientes alimentarios saludables y sustentables que amplíen la autonomía en la elección de alimentos de las personas en todo su curso de vida</a:t>
          </a:r>
        </a:p>
      </dgm:t>
    </dgm:pt>
    <dgm:pt modelId="{24CB02CD-4F89-4BE2-BE75-836FA83A6CC4}" type="parTrans" cxnId="{B70886B8-64C6-4247-B629-DE3D06861DFA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6B59CDB8-885C-4848-AFCA-3F88459A9C05}" type="sibTrans" cxnId="{B70886B8-64C6-4247-B629-DE3D06861DFA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EB86B1E2-0C6F-4E68-B986-8AA4040F1195}">
      <dgm:prSet phldrT="[Texto]"/>
      <dgm:spPr/>
      <dgm:t>
        <a:bodyPr/>
        <a:lstStyle/>
        <a:p>
          <a:pPr algn="just"/>
          <a:r>
            <a:rPr lang="es-CO" dirty="0">
              <a:latin typeface="Avenir Next LT Pro" panose="020B0504020202020204" pitchFamily="34" charset="0"/>
            </a:rPr>
            <a:t>Promover patrones alimentarios saludables y sustentables, que respeten la dimensión cultural, social y ambiental de las practicas alimentarias. </a:t>
          </a:r>
        </a:p>
      </dgm:t>
    </dgm:pt>
    <dgm:pt modelId="{0B7B05C4-A842-43F4-ADF3-7FC173A0001D}" type="parTrans" cxnId="{519F45DB-4DF1-4DB6-ABBF-7EFD1E0CF0E1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797F06AC-CFE6-4706-987D-164F57923377}" type="sibTrans" cxnId="{519F45DB-4DF1-4DB6-ABBF-7EFD1E0CF0E1}">
      <dgm:prSet/>
      <dgm:spPr/>
      <dgm:t>
        <a:bodyPr/>
        <a:lstStyle/>
        <a:p>
          <a:pPr algn="just"/>
          <a:endParaRPr lang="es-CO">
            <a:latin typeface="Avenir Next LT Pro" panose="020B0504020202020204" pitchFamily="34" charset="0"/>
          </a:endParaRPr>
        </a:p>
      </dgm:t>
    </dgm:pt>
    <dgm:pt modelId="{F0D87D3F-76BE-444D-95A3-65FD1B394661}" type="pres">
      <dgm:prSet presAssocID="{F3C65332-33F2-4DFE-8A50-3D489A52D77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6118F45-17A9-4D34-AD53-79414DCE1A02}" type="pres">
      <dgm:prSet presAssocID="{E414534A-B617-4EB3-946E-06D7F47DD849}" presName="circle1" presStyleLbl="node1" presStyleIdx="0" presStyleCnt="2"/>
      <dgm:spPr/>
    </dgm:pt>
    <dgm:pt modelId="{3285075F-D07F-4EFD-8D0A-996B91521819}" type="pres">
      <dgm:prSet presAssocID="{E414534A-B617-4EB3-946E-06D7F47DD849}" presName="space" presStyleCnt="0"/>
      <dgm:spPr/>
    </dgm:pt>
    <dgm:pt modelId="{41CA3B61-659E-4529-B200-CEE500DD47CC}" type="pres">
      <dgm:prSet presAssocID="{E414534A-B617-4EB3-946E-06D7F47DD849}" presName="rect1" presStyleLbl="alignAcc1" presStyleIdx="0" presStyleCnt="2" custLinFactNeighborX="753" custLinFactNeighborY="813"/>
      <dgm:spPr/>
    </dgm:pt>
    <dgm:pt modelId="{D0C6D489-9726-4204-A600-92F8318B7156}" type="pres">
      <dgm:prSet presAssocID="{EB86B1E2-0C6F-4E68-B986-8AA4040F1195}" presName="vertSpace2" presStyleLbl="node1" presStyleIdx="0" presStyleCnt="2"/>
      <dgm:spPr/>
    </dgm:pt>
    <dgm:pt modelId="{E00CC5AF-A987-43A6-A9C4-C8592C76583A}" type="pres">
      <dgm:prSet presAssocID="{EB86B1E2-0C6F-4E68-B986-8AA4040F1195}" presName="circle2" presStyleLbl="node1" presStyleIdx="1" presStyleCnt="2"/>
      <dgm:spPr/>
    </dgm:pt>
    <dgm:pt modelId="{FAECA5FC-D5F2-40D2-A778-F4AE47A655C0}" type="pres">
      <dgm:prSet presAssocID="{EB86B1E2-0C6F-4E68-B986-8AA4040F1195}" presName="rect2" presStyleLbl="alignAcc1" presStyleIdx="1" presStyleCnt="2"/>
      <dgm:spPr/>
    </dgm:pt>
    <dgm:pt modelId="{6AF5911F-41FB-4F44-813A-149BED8E04C8}" type="pres">
      <dgm:prSet presAssocID="{E414534A-B617-4EB3-946E-06D7F47DD84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28D7AB5-8B98-4B87-88BB-487D97D57AC4}" type="pres">
      <dgm:prSet presAssocID="{EB86B1E2-0C6F-4E68-B986-8AA4040F119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8F31703-E8D8-41BA-8F70-033D6085D6B3}" type="presOf" srcId="{E414534A-B617-4EB3-946E-06D7F47DD849}" destId="{41CA3B61-659E-4529-B200-CEE500DD47CC}" srcOrd="0" destOrd="0" presId="urn:microsoft.com/office/officeart/2005/8/layout/target3"/>
    <dgm:cxn modelId="{325E07AC-CD0C-4EF6-880C-FCFDB8164F66}" type="presOf" srcId="{EB86B1E2-0C6F-4E68-B986-8AA4040F1195}" destId="{428D7AB5-8B98-4B87-88BB-487D97D57AC4}" srcOrd="1" destOrd="0" presId="urn:microsoft.com/office/officeart/2005/8/layout/target3"/>
    <dgm:cxn modelId="{B2A6FAB7-995D-442B-AF95-51E039C22FC0}" type="presOf" srcId="{E414534A-B617-4EB3-946E-06D7F47DD849}" destId="{6AF5911F-41FB-4F44-813A-149BED8E04C8}" srcOrd="1" destOrd="0" presId="urn:microsoft.com/office/officeart/2005/8/layout/target3"/>
    <dgm:cxn modelId="{B70886B8-64C6-4247-B629-DE3D06861DFA}" srcId="{F3C65332-33F2-4DFE-8A50-3D489A52D771}" destId="{E414534A-B617-4EB3-946E-06D7F47DD849}" srcOrd="0" destOrd="0" parTransId="{24CB02CD-4F89-4BE2-BE75-836FA83A6CC4}" sibTransId="{6B59CDB8-885C-4848-AFCA-3F88459A9C05}"/>
    <dgm:cxn modelId="{B3D34BD4-AC52-4453-A93F-0F75A84E7F0E}" type="presOf" srcId="{EB86B1E2-0C6F-4E68-B986-8AA4040F1195}" destId="{FAECA5FC-D5F2-40D2-A778-F4AE47A655C0}" srcOrd="0" destOrd="0" presId="urn:microsoft.com/office/officeart/2005/8/layout/target3"/>
    <dgm:cxn modelId="{519F45DB-4DF1-4DB6-ABBF-7EFD1E0CF0E1}" srcId="{F3C65332-33F2-4DFE-8A50-3D489A52D771}" destId="{EB86B1E2-0C6F-4E68-B986-8AA4040F1195}" srcOrd="1" destOrd="0" parTransId="{0B7B05C4-A842-43F4-ADF3-7FC173A0001D}" sibTransId="{797F06AC-CFE6-4706-987D-164F57923377}"/>
    <dgm:cxn modelId="{E73780E5-EB61-467A-A2F8-8CACCC8EA5E8}" type="presOf" srcId="{F3C65332-33F2-4DFE-8A50-3D489A52D771}" destId="{F0D87D3F-76BE-444D-95A3-65FD1B394661}" srcOrd="0" destOrd="0" presId="urn:microsoft.com/office/officeart/2005/8/layout/target3"/>
    <dgm:cxn modelId="{4E4125B7-230D-4F4C-ADBC-531BCCCA8517}" type="presParOf" srcId="{F0D87D3F-76BE-444D-95A3-65FD1B394661}" destId="{C6118F45-17A9-4D34-AD53-79414DCE1A02}" srcOrd="0" destOrd="0" presId="urn:microsoft.com/office/officeart/2005/8/layout/target3"/>
    <dgm:cxn modelId="{01ECEA51-20B4-4E00-B91C-F86348172245}" type="presParOf" srcId="{F0D87D3F-76BE-444D-95A3-65FD1B394661}" destId="{3285075F-D07F-4EFD-8D0A-996B91521819}" srcOrd="1" destOrd="0" presId="urn:microsoft.com/office/officeart/2005/8/layout/target3"/>
    <dgm:cxn modelId="{955006FB-80B5-4FFF-84E7-09844330B04F}" type="presParOf" srcId="{F0D87D3F-76BE-444D-95A3-65FD1B394661}" destId="{41CA3B61-659E-4529-B200-CEE500DD47CC}" srcOrd="2" destOrd="0" presId="urn:microsoft.com/office/officeart/2005/8/layout/target3"/>
    <dgm:cxn modelId="{147C81C3-9EF0-4C09-80C8-8D4208242513}" type="presParOf" srcId="{F0D87D3F-76BE-444D-95A3-65FD1B394661}" destId="{D0C6D489-9726-4204-A600-92F8318B7156}" srcOrd="3" destOrd="0" presId="urn:microsoft.com/office/officeart/2005/8/layout/target3"/>
    <dgm:cxn modelId="{282A4492-B500-4491-B00D-843284FE0497}" type="presParOf" srcId="{F0D87D3F-76BE-444D-95A3-65FD1B394661}" destId="{E00CC5AF-A987-43A6-A9C4-C8592C76583A}" srcOrd="4" destOrd="0" presId="urn:microsoft.com/office/officeart/2005/8/layout/target3"/>
    <dgm:cxn modelId="{9BE7DBB7-3333-46C1-A7F6-AA200A39EEBD}" type="presParOf" srcId="{F0D87D3F-76BE-444D-95A3-65FD1B394661}" destId="{FAECA5FC-D5F2-40D2-A778-F4AE47A655C0}" srcOrd="5" destOrd="0" presId="urn:microsoft.com/office/officeart/2005/8/layout/target3"/>
    <dgm:cxn modelId="{C1C52247-27F8-4564-8F32-6AE68D3C067C}" type="presParOf" srcId="{F0D87D3F-76BE-444D-95A3-65FD1B394661}" destId="{6AF5911F-41FB-4F44-813A-149BED8E04C8}" srcOrd="6" destOrd="0" presId="urn:microsoft.com/office/officeart/2005/8/layout/target3"/>
    <dgm:cxn modelId="{792AE9FC-0ADA-4183-8DDE-17EFC0A745D9}" type="presParOf" srcId="{F0D87D3F-76BE-444D-95A3-65FD1B394661}" destId="{428D7AB5-8B98-4B87-88BB-487D97D57AC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C65332-33F2-4DFE-8A50-3D489A52D771}" type="doc">
      <dgm:prSet loTypeId="urn:microsoft.com/office/officeart/2005/8/layout/process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E414534A-B617-4EB3-946E-06D7F47DD849}">
      <dgm:prSet phldrT="[Texto]"/>
      <dgm:spPr/>
      <dgm:t>
        <a:bodyPr/>
        <a:lstStyle/>
        <a:p>
          <a:pPr algn="just"/>
          <a:r>
            <a:rPr lang="es-CO" dirty="0">
              <a:latin typeface="Avenir Next LT Pro" panose="020B0504020202020204" pitchFamily="34" charset="0"/>
            </a:rPr>
            <a:t>Atender</a:t>
          </a:r>
          <a:r>
            <a:rPr lang="es-CO" baseline="0" dirty="0">
              <a:latin typeface="Avenir Next LT Pro" panose="020B0504020202020204" pitchFamily="34" charset="0"/>
            </a:rPr>
            <a:t> las necesidades alimentarias y nutricionales de la población desempleada y los adultos mayores.</a:t>
          </a:r>
          <a:endParaRPr lang="es-CO" dirty="0">
            <a:latin typeface="Avenir Next LT Pro" panose="020B0504020202020204" pitchFamily="34" charset="0"/>
          </a:endParaRPr>
        </a:p>
      </dgm:t>
    </dgm:pt>
    <dgm:pt modelId="{24CB02CD-4F89-4BE2-BE75-836FA83A6CC4}" type="parTrans" cxnId="{B70886B8-64C6-4247-B629-DE3D06861DFA}">
      <dgm:prSet/>
      <dgm:spPr/>
      <dgm:t>
        <a:bodyPr/>
        <a:lstStyle/>
        <a:p>
          <a:endParaRPr lang="es-CO">
            <a:latin typeface="Avenir Next LT Pro" panose="020B0504020202020204" pitchFamily="34" charset="0"/>
          </a:endParaRPr>
        </a:p>
      </dgm:t>
    </dgm:pt>
    <dgm:pt modelId="{6B59CDB8-885C-4848-AFCA-3F88459A9C05}" type="sibTrans" cxnId="{B70886B8-64C6-4247-B629-DE3D06861DFA}">
      <dgm:prSet/>
      <dgm:spPr/>
      <dgm:t>
        <a:bodyPr/>
        <a:lstStyle/>
        <a:p>
          <a:endParaRPr lang="es-CO">
            <a:latin typeface="Avenir Next LT Pro" panose="020B0504020202020204" pitchFamily="34" charset="0"/>
          </a:endParaRPr>
        </a:p>
      </dgm:t>
    </dgm:pt>
    <dgm:pt modelId="{EB86B1E2-0C6F-4E68-B986-8AA4040F1195}">
      <dgm:prSet phldrT="[Texto]"/>
      <dgm:spPr/>
      <dgm:t>
        <a:bodyPr/>
        <a:lstStyle/>
        <a:p>
          <a:r>
            <a:rPr lang="es-CO" dirty="0">
              <a:latin typeface="Avenir Next LT Pro" panose="020B0504020202020204" pitchFamily="34" charset="0"/>
            </a:rPr>
            <a:t>Estructurar la respuesta de los territorios a las crisis alimentarias y nutricionales derivadas del cambio climático.</a:t>
          </a:r>
        </a:p>
      </dgm:t>
    </dgm:pt>
    <dgm:pt modelId="{0B7B05C4-A842-43F4-ADF3-7FC173A0001D}" type="parTrans" cxnId="{519F45DB-4DF1-4DB6-ABBF-7EFD1E0CF0E1}">
      <dgm:prSet/>
      <dgm:spPr/>
      <dgm:t>
        <a:bodyPr/>
        <a:lstStyle/>
        <a:p>
          <a:endParaRPr lang="es-CO">
            <a:latin typeface="Avenir Next LT Pro" panose="020B0504020202020204" pitchFamily="34" charset="0"/>
          </a:endParaRPr>
        </a:p>
      </dgm:t>
    </dgm:pt>
    <dgm:pt modelId="{797F06AC-CFE6-4706-987D-164F57923377}" type="sibTrans" cxnId="{519F45DB-4DF1-4DB6-ABBF-7EFD1E0CF0E1}">
      <dgm:prSet/>
      <dgm:spPr/>
      <dgm:t>
        <a:bodyPr/>
        <a:lstStyle/>
        <a:p>
          <a:endParaRPr lang="es-CO">
            <a:latin typeface="Avenir Next LT Pro" panose="020B0504020202020204" pitchFamily="34" charset="0"/>
          </a:endParaRPr>
        </a:p>
      </dgm:t>
    </dgm:pt>
    <dgm:pt modelId="{9DC4579C-CD0D-4C9B-9EAE-43B53CD3A63E}" type="pres">
      <dgm:prSet presAssocID="{F3C65332-33F2-4DFE-8A50-3D489A52D771}" presName="Name0" presStyleCnt="0">
        <dgm:presLayoutVars>
          <dgm:dir/>
          <dgm:animLvl val="lvl"/>
          <dgm:resizeHandles val="exact"/>
        </dgm:presLayoutVars>
      </dgm:prSet>
      <dgm:spPr/>
    </dgm:pt>
    <dgm:pt modelId="{65109BE0-A78D-4135-967B-C34D2FCC28A3}" type="pres">
      <dgm:prSet presAssocID="{EB86B1E2-0C6F-4E68-B986-8AA4040F1195}" presName="boxAndChildren" presStyleCnt="0"/>
      <dgm:spPr/>
    </dgm:pt>
    <dgm:pt modelId="{B70D86AD-B100-4F25-8390-0C461613CB27}" type="pres">
      <dgm:prSet presAssocID="{EB86B1E2-0C6F-4E68-B986-8AA4040F1195}" presName="parentTextBox" presStyleLbl="node1" presStyleIdx="0" presStyleCnt="2"/>
      <dgm:spPr/>
    </dgm:pt>
    <dgm:pt modelId="{5D71BEF1-7046-48E6-BDE6-568D7437B0A4}" type="pres">
      <dgm:prSet presAssocID="{6B59CDB8-885C-4848-AFCA-3F88459A9C05}" presName="sp" presStyleCnt="0"/>
      <dgm:spPr/>
    </dgm:pt>
    <dgm:pt modelId="{B79187B1-5957-4249-BBF5-9F64E9E24B89}" type="pres">
      <dgm:prSet presAssocID="{E414534A-B617-4EB3-946E-06D7F47DD849}" presName="arrowAndChildren" presStyleCnt="0"/>
      <dgm:spPr/>
    </dgm:pt>
    <dgm:pt modelId="{DEB4DE81-B015-48C5-80DE-7E746C5F13B9}" type="pres">
      <dgm:prSet presAssocID="{E414534A-B617-4EB3-946E-06D7F47DD849}" presName="parentTextArrow" presStyleLbl="node1" presStyleIdx="1" presStyleCnt="2" custLinFactNeighborX="-2233" custLinFactNeighborY="-74"/>
      <dgm:spPr/>
    </dgm:pt>
  </dgm:ptLst>
  <dgm:cxnLst>
    <dgm:cxn modelId="{3DFF0318-CB48-4839-A7DF-F2387F666EF0}" type="presOf" srcId="{F3C65332-33F2-4DFE-8A50-3D489A52D771}" destId="{9DC4579C-CD0D-4C9B-9EAE-43B53CD3A63E}" srcOrd="0" destOrd="0" presId="urn:microsoft.com/office/officeart/2005/8/layout/process4"/>
    <dgm:cxn modelId="{E7C35EA5-516C-49C4-9779-C06C53C0FAD9}" type="presOf" srcId="{E414534A-B617-4EB3-946E-06D7F47DD849}" destId="{DEB4DE81-B015-48C5-80DE-7E746C5F13B9}" srcOrd="0" destOrd="0" presId="urn:microsoft.com/office/officeart/2005/8/layout/process4"/>
    <dgm:cxn modelId="{B70886B8-64C6-4247-B629-DE3D06861DFA}" srcId="{F3C65332-33F2-4DFE-8A50-3D489A52D771}" destId="{E414534A-B617-4EB3-946E-06D7F47DD849}" srcOrd="0" destOrd="0" parTransId="{24CB02CD-4F89-4BE2-BE75-836FA83A6CC4}" sibTransId="{6B59CDB8-885C-4848-AFCA-3F88459A9C05}"/>
    <dgm:cxn modelId="{47B3ADD4-3EB0-4132-B2CB-803F621FEE4F}" type="presOf" srcId="{EB86B1E2-0C6F-4E68-B986-8AA4040F1195}" destId="{B70D86AD-B100-4F25-8390-0C461613CB27}" srcOrd="0" destOrd="0" presId="urn:microsoft.com/office/officeart/2005/8/layout/process4"/>
    <dgm:cxn modelId="{519F45DB-4DF1-4DB6-ABBF-7EFD1E0CF0E1}" srcId="{F3C65332-33F2-4DFE-8A50-3D489A52D771}" destId="{EB86B1E2-0C6F-4E68-B986-8AA4040F1195}" srcOrd="1" destOrd="0" parTransId="{0B7B05C4-A842-43F4-ADF3-7FC173A0001D}" sibTransId="{797F06AC-CFE6-4706-987D-164F57923377}"/>
    <dgm:cxn modelId="{32E9011D-E0C8-44CD-BF83-D6C28397BD2B}" type="presParOf" srcId="{9DC4579C-CD0D-4C9B-9EAE-43B53CD3A63E}" destId="{65109BE0-A78D-4135-967B-C34D2FCC28A3}" srcOrd="0" destOrd="0" presId="urn:microsoft.com/office/officeart/2005/8/layout/process4"/>
    <dgm:cxn modelId="{DF9726E2-5A96-4349-B63A-138D2858011E}" type="presParOf" srcId="{65109BE0-A78D-4135-967B-C34D2FCC28A3}" destId="{B70D86AD-B100-4F25-8390-0C461613CB27}" srcOrd="0" destOrd="0" presId="urn:microsoft.com/office/officeart/2005/8/layout/process4"/>
    <dgm:cxn modelId="{D14F2B33-8A1C-44B3-9BCD-B0E0C1706548}" type="presParOf" srcId="{9DC4579C-CD0D-4C9B-9EAE-43B53CD3A63E}" destId="{5D71BEF1-7046-48E6-BDE6-568D7437B0A4}" srcOrd="1" destOrd="0" presId="urn:microsoft.com/office/officeart/2005/8/layout/process4"/>
    <dgm:cxn modelId="{46615B04-9AC7-4789-9169-D300990085B5}" type="presParOf" srcId="{9DC4579C-CD0D-4C9B-9EAE-43B53CD3A63E}" destId="{B79187B1-5957-4249-BBF5-9F64E9E24B89}" srcOrd="2" destOrd="0" presId="urn:microsoft.com/office/officeart/2005/8/layout/process4"/>
    <dgm:cxn modelId="{E126AF3C-ED34-49A4-ACB0-BBF5826FC7C1}" type="presParOf" srcId="{B79187B1-5957-4249-BBF5-9F64E9E24B89}" destId="{DEB4DE81-B015-48C5-80DE-7E746C5F13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C65332-33F2-4DFE-8A50-3D489A52D771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E414534A-B617-4EB3-946E-06D7F47DD849}">
      <dgm:prSet phldrT="[Texto]" custT="1"/>
      <dgm:spPr/>
      <dgm:t>
        <a:bodyPr/>
        <a:lstStyle/>
        <a:p>
          <a:pPr algn="just"/>
          <a:r>
            <a:rPr lang="es-CO" sz="2400" dirty="0">
              <a:latin typeface="Avenir Next LT Pro" panose="020B0504020202020204" pitchFamily="34" charset="0"/>
            </a:rPr>
            <a:t>Financiar el sistema de ciencia, tecnología e innovación para el sistema alimentario y nutricional.</a:t>
          </a:r>
        </a:p>
      </dgm:t>
    </dgm:pt>
    <dgm:pt modelId="{24CB02CD-4F89-4BE2-BE75-836FA83A6CC4}" type="parTrans" cxnId="{B70886B8-64C6-4247-B629-DE3D06861DFA}">
      <dgm:prSet/>
      <dgm:spPr/>
      <dgm:t>
        <a:bodyPr/>
        <a:lstStyle/>
        <a:p>
          <a:endParaRPr lang="es-CO" sz="2400">
            <a:latin typeface="Avenir Next LT Pro" panose="020B0504020202020204" pitchFamily="34" charset="0"/>
          </a:endParaRPr>
        </a:p>
      </dgm:t>
    </dgm:pt>
    <dgm:pt modelId="{6B59CDB8-885C-4848-AFCA-3F88459A9C05}" type="sibTrans" cxnId="{B70886B8-64C6-4247-B629-DE3D06861DFA}">
      <dgm:prSet/>
      <dgm:spPr/>
      <dgm:t>
        <a:bodyPr/>
        <a:lstStyle/>
        <a:p>
          <a:endParaRPr lang="es-CO" sz="2400">
            <a:latin typeface="Avenir Next LT Pro" panose="020B0504020202020204" pitchFamily="34" charset="0"/>
          </a:endParaRPr>
        </a:p>
      </dgm:t>
    </dgm:pt>
    <dgm:pt modelId="{81FB3DF4-B208-424E-9FF6-1438E88CB51A}" type="pres">
      <dgm:prSet presAssocID="{F3C65332-33F2-4DFE-8A50-3D489A52D771}" presName="Name0" presStyleCnt="0">
        <dgm:presLayoutVars>
          <dgm:chMax/>
          <dgm:chPref/>
          <dgm:dir/>
        </dgm:presLayoutVars>
      </dgm:prSet>
      <dgm:spPr/>
    </dgm:pt>
    <dgm:pt modelId="{73961151-83A0-427D-89D4-F81660838D6A}" type="pres">
      <dgm:prSet presAssocID="{E414534A-B617-4EB3-946E-06D7F47DD849}" presName="parenttextcomposite" presStyleCnt="0"/>
      <dgm:spPr/>
    </dgm:pt>
    <dgm:pt modelId="{8E64C7A1-E9D2-4248-B84A-637E8BE2E240}" type="pres">
      <dgm:prSet presAssocID="{E414534A-B617-4EB3-946E-06D7F47DD849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21FA4A2D-3284-4A21-8167-E7C7043E8CB9}" type="pres">
      <dgm:prSet presAssocID="{E414534A-B617-4EB3-946E-06D7F47DD849}" presName="parallelogramComposite" presStyleCnt="0"/>
      <dgm:spPr/>
    </dgm:pt>
    <dgm:pt modelId="{BE5D995D-EAC5-4B33-ACF3-26B8880DF9D7}" type="pres">
      <dgm:prSet presAssocID="{E414534A-B617-4EB3-946E-06D7F47DD849}" presName="parallelogram1" presStyleLbl="alignNode1" presStyleIdx="0" presStyleCnt="7"/>
      <dgm:spPr/>
    </dgm:pt>
    <dgm:pt modelId="{01C973A7-A891-4344-B072-A2117AD38076}" type="pres">
      <dgm:prSet presAssocID="{E414534A-B617-4EB3-946E-06D7F47DD849}" presName="parallelogram2" presStyleLbl="alignNode1" presStyleIdx="1" presStyleCnt="7"/>
      <dgm:spPr/>
    </dgm:pt>
    <dgm:pt modelId="{D7FF30C3-8EE8-4816-BC8D-F7549DC8B90F}" type="pres">
      <dgm:prSet presAssocID="{E414534A-B617-4EB3-946E-06D7F47DD849}" presName="parallelogram3" presStyleLbl="alignNode1" presStyleIdx="2" presStyleCnt="7"/>
      <dgm:spPr/>
    </dgm:pt>
    <dgm:pt modelId="{55AB22C8-A233-48DF-9987-317786231471}" type="pres">
      <dgm:prSet presAssocID="{E414534A-B617-4EB3-946E-06D7F47DD849}" presName="parallelogram4" presStyleLbl="alignNode1" presStyleIdx="3" presStyleCnt="7"/>
      <dgm:spPr/>
    </dgm:pt>
    <dgm:pt modelId="{64161FBE-D900-4FB7-9A92-FA88B4EDCC3E}" type="pres">
      <dgm:prSet presAssocID="{E414534A-B617-4EB3-946E-06D7F47DD849}" presName="parallelogram5" presStyleLbl="alignNode1" presStyleIdx="4" presStyleCnt="7"/>
      <dgm:spPr/>
    </dgm:pt>
    <dgm:pt modelId="{6FE8DE00-209B-4464-BC74-18A1AF402CF1}" type="pres">
      <dgm:prSet presAssocID="{E414534A-B617-4EB3-946E-06D7F47DD849}" presName="parallelogram6" presStyleLbl="alignNode1" presStyleIdx="5" presStyleCnt="7"/>
      <dgm:spPr/>
    </dgm:pt>
    <dgm:pt modelId="{00B0C69B-FA3D-42A1-BB3B-B3D13F0A3932}" type="pres">
      <dgm:prSet presAssocID="{E414534A-B617-4EB3-946E-06D7F47DD849}" presName="parallelogram7" presStyleLbl="alignNode1" presStyleIdx="6" presStyleCnt="7"/>
      <dgm:spPr/>
    </dgm:pt>
  </dgm:ptLst>
  <dgm:cxnLst>
    <dgm:cxn modelId="{41D31D07-6A79-4EB1-8331-DC423C90FBE7}" type="presOf" srcId="{E414534A-B617-4EB3-946E-06D7F47DD849}" destId="{8E64C7A1-E9D2-4248-B84A-637E8BE2E240}" srcOrd="0" destOrd="0" presId="urn:microsoft.com/office/officeart/2008/layout/VerticalAccentList"/>
    <dgm:cxn modelId="{B70886B8-64C6-4247-B629-DE3D06861DFA}" srcId="{F3C65332-33F2-4DFE-8A50-3D489A52D771}" destId="{E414534A-B617-4EB3-946E-06D7F47DD849}" srcOrd="0" destOrd="0" parTransId="{24CB02CD-4F89-4BE2-BE75-836FA83A6CC4}" sibTransId="{6B59CDB8-885C-4848-AFCA-3F88459A9C05}"/>
    <dgm:cxn modelId="{13C8A3EC-C1C2-482C-A019-5B92B89ACFB0}" type="presOf" srcId="{F3C65332-33F2-4DFE-8A50-3D489A52D771}" destId="{81FB3DF4-B208-424E-9FF6-1438E88CB51A}" srcOrd="0" destOrd="0" presId="urn:microsoft.com/office/officeart/2008/layout/VerticalAccentList"/>
    <dgm:cxn modelId="{CC029A2F-60A7-4070-9085-B551ECD380F5}" type="presParOf" srcId="{81FB3DF4-B208-424E-9FF6-1438E88CB51A}" destId="{73961151-83A0-427D-89D4-F81660838D6A}" srcOrd="0" destOrd="0" presId="urn:microsoft.com/office/officeart/2008/layout/VerticalAccentList"/>
    <dgm:cxn modelId="{E50F80B1-6301-4DCF-A157-67275E61BD00}" type="presParOf" srcId="{73961151-83A0-427D-89D4-F81660838D6A}" destId="{8E64C7A1-E9D2-4248-B84A-637E8BE2E240}" srcOrd="0" destOrd="0" presId="urn:microsoft.com/office/officeart/2008/layout/VerticalAccentList"/>
    <dgm:cxn modelId="{F2467A51-409F-46E9-8839-564CAE7D32F6}" type="presParOf" srcId="{81FB3DF4-B208-424E-9FF6-1438E88CB51A}" destId="{21FA4A2D-3284-4A21-8167-E7C7043E8CB9}" srcOrd="1" destOrd="0" presId="urn:microsoft.com/office/officeart/2008/layout/VerticalAccentList"/>
    <dgm:cxn modelId="{8CBC99A5-87A7-4B29-A2E2-2738C39DAE3A}" type="presParOf" srcId="{21FA4A2D-3284-4A21-8167-E7C7043E8CB9}" destId="{BE5D995D-EAC5-4B33-ACF3-26B8880DF9D7}" srcOrd="0" destOrd="0" presId="urn:microsoft.com/office/officeart/2008/layout/VerticalAccentList"/>
    <dgm:cxn modelId="{3C625B4C-9252-41E9-A8DE-F464043FEDCC}" type="presParOf" srcId="{21FA4A2D-3284-4A21-8167-E7C7043E8CB9}" destId="{01C973A7-A891-4344-B072-A2117AD38076}" srcOrd="1" destOrd="0" presId="urn:microsoft.com/office/officeart/2008/layout/VerticalAccentList"/>
    <dgm:cxn modelId="{FA225CD8-BB38-40C2-A7BF-2687D9E98D43}" type="presParOf" srcId="{21FA4A2D-3284-4A21-8167-E7C7043E8CB9}" destId="{D7FF30C3-8EE8-4816-BC8D-F7549DC8B90F}" srcOrd="2" destOrd="0" presId="urn:microsoft.com/office/officeart/2008/layout/VerticalAccentList"/>
    <dgm:cxn modelId="{7A23C814-3C48-465F-B295-903347D12ED9}" type="presParOf" srcId="{21FA4A2D-3284-4A21-8167-E7C7043E8CB9}" destId="{55AB22C8-A233-48DF-9987-317786231471}" srcOrd="3" destOrd="0" presId="urn:microsoft.com/office/officeart/2008/layout/VerticalAccentList"/>
    <dgm:cxn modelId="{F01AA75B-98DB-4E24-915B-B5661470079A}" type="presParOf" srcId="{21FA4A2D-3284-4A21-8167-E7C7043E8CB9}" destId="{64161FBE-D900-4FB7-9A92-FA88B4EDCC3E}" srcOrd="4" destOrd="0" presId="urn:microsoft.com/office/officeart/2008/layout/VerticalAccentList"/>
    <dgm:cxn modelId="{FBDF8CF7-1818-4A47-9E7B-D4A76A48710A}" type="presParOf" srcId="{21FA4A2D-3284-4A21-8167-E7C7043E8CB9}" destId="{6FE8DE00-209B-4464-BC74-18A1AF402CF1}" srcOrd="5" destOrd="0" presId="urn:microsoft.com/office/officeart/2008/layout/VerticalAccentList"/>
    <dgm:cxn modelId="{C8ED9C8C-5BB6-47A7-A62C-703A396B733A}" type="presParOf" srcId="{21FA4A2D-3284-4A21-8167-E7C7043E8CB9}" destId="{00B0C69B-FA3D-42A1-BB3B-B3D13F0A393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99C2-AAA4-4553-B3DF-A8D486C2AFFF}">
      <dsp:nvSpPr>
        <dsp:cNvPr id="0" name=""/>
        <dsp:cNvSpPr/>
      </dsp:nvSpPr>
      <dsp:spPr>
        <a:xfrm>
          <a:off x="-3968208" y="-613505"/>
          <a:ext cx="4762509" cy="4762509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A1420-304D-4953-9F0C-6514E2889677}">
      <dsp:nvSpPr>
        <dsp:cNvPr id="0" name=""/>
        <dsp:cNvSpPr/>
      </dsp:nvSpPr>
      <dsp:spPr>
        <a:xfrm>
          <a:off x="649912" y="505081"/>
          <a:ext cx="7916971" cy="101002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4" tIns="53340" rIns="53340" bIns="5334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>
              <a:latin typeface="Avenir Next LT Pro" panose="020B0504020202020204" pitchFamily="34" charset="0"/>
            </a:rPr>
            <a:t>Fortalecer,</a:t>
          </a:r>
          <a:r>
            <a:rPr lang="es-CO" sz="2100" kern="1200" baseline="0" dirty="0">
              <a:latin typeface="Avenir Next LT Pro" panose="020B0504020202020204" pitchFamily="34" charset="0"/>
            </a:rPr>
            <a:t> desarrollar e innovar las capacidades institucionales de los gobiernos locales , para mejorar la seguridad alimentaria y nutricional.</a:t>
          </a:r>
          <a:endParaRPr lang="es-CO" sz="2100" kern="1200" dirty="0">
            <a:latin typeface="Avenir Next LT Pro" panose="020B0504020202020204" pitchFamily="34" charset="0"/>
          </a:endParaRPr>
        </a:p>
      </dsp:txBody>
      <dsp:txXfrm>
        <a:off x="649912" y="505081"/>
        <a:ext cx="7916971" cy="1010021"/>
      </dsp:txXfrm>
    </dsp:sp>
    <dsp:sp modelId="{61299D28-B1E1-4E1B-A421-B256FB8076A9}">
      <dsp:nvSpPr>
        <dsp:cNvPr id="0" name=""/>
        <dsp:cNvSpPr/>
      </dsp:nvSpPr>
      <dsp:spPr>
        <a:xfrm>
          <a:off x="18649" y="378828"/>
          <a:ext cx="1262526" cy="1262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28FB4-6B2A-475E-885C-26A75916D9BE}">
      <dsp:nvSpPr>
        <dsp:cNvPr id="0" name=""/>
        <dsp:cNvSpPr/>
      </dsp:nvSpPr>
      <dsp:spPr>
        <a:xfrm>
          <a:off x="649912" y="2020395"/>
          <a:ext cx="7916971" cy="101002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170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>
              <a:latin typeface="Avenir Next LT Pro" panose="020B0504020202020204" pitchFamily="34" charset="0"/>
            </a:rPr>
            <a:t>Fortalecer la cultura política como un elemento clave para la consolidación de la gobernanza territorial. </a:t>
          </a:r>
        </a:p>
      </dsp:txBody>
      <dsp:txXfrm>
        <a:off x="649912" y="2020395"/>
        <a:ext cx="7916971" cy="1010021"/>
      </dsp:txXfrm>
    </dsp:sp>
    <dsp:sp modelId="{6C1480FD-3EA8-43F1-9E20-54A48CC90F98}">
      <dsp:nvSpPr>
        <dsp:cNvPr id="0" name=""/>
        <dsp:cNvSpPr/>
      </dsp:nvSpPr>
      <dsp:spPr>
        <a:xfrm>
          <a:off x="18649" y="1894143"/>
          <a:ext cx="1262526" cy="1262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99C2-AAA4-4553-B3DF-A8D486C2AFFF}">
      <dsp:nvSpPr>
        <dsp:cNvPr id="0" name=""/>
        <dsp:cNvSpPr/>
      </dsp:nvSpPr>
      <dsp:spPr>
        <a:xfrm>
          <a:off x="-4368184" y="-670027"/>
          <a:ext cx="5204165" cy="5204165"/>
        </a:xfrm>
        <a:prstGeom prst="blockArc">
          <a:avLst>
            <a:gd name="adj1" fmla="val 18900000"/>
            <a:gd name="adj2" fmla="val 2700000"/>
            <a:gd name="adj3" fmla="val 415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A1420-304D-4953-9F0C-6514E2889677}">
      <dsp:nvSpPr>
        <dsp:cNvPr id="0" name=""/>
        <dsp:cNvSpPr/>
      </dsp:nvSpPr>
      <dsp:spPr>
        <a:xfrm>
          <a:off x="537633" y="386411"/>
          <a:ext cx="7538336" cy="77282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28" tIns="58420" rIns="58420" bIns="5842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Avenir Next LT Pro" panose="020B0504020202020204" pitchFamily="34" charset="0"/>
            </a:rPr>
            <a:t>Priorizar el fortalecimiento de las capacidades de la agricultura campesina, familiar o comunitaria.</a:t>
          </a:r>
        </a:p>
      </dsp:txBody>
      <dsp:txXfrm>
        <a:off x="537633" y="386411"/>
        <a:ext cx="7538336" cy="772822"/>
      </dsp:txXfrm>
    </dsp:sp>
    <dsp:sp modelId="{61299D28-B1E1-4E1B-A421-B256FB8076A9}">
      <dsp:nvSpPr>
        <dsp:cNvPr id="0" name=""/>
        <dsp:cNvSpPr/>
      </dsp:nvSpPr>
      <dsp:spPr>
        <a:xfrm>
          <a:off x="54619" y="289808"/>
          <a:ext cx="966027" cy="966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28FB4-6B2A-475E-885C-26A75916D9BE}">
      <dsp:nvSpPr>
        <dsp:cNvPr id="0" name=""/>
        <dsp:cNvSpPr/>
      </dsp:nvSpPr>
      <dsp:spPr>
        <a:xfrm>
          <a:off x="818554" y="1545644"/>
          <a:ext cx="7257415" cy="77282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28" tIns="58420" rIns="58420" bIns="5842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Avenir Next LT Pro" panose="020B0504020202020204" pitchFamily="34" charset="0"/>
            </a:rPr>
            <a:t>Implementar sistemas de producción que protejan el medio ambiente</a:t>
          </a:r>
        </a:p>
      </dsp:txBody>
      <dsp:txXfrm>
        <a:off x="818554" y="1545644"/>
        <a:ext cx="7257415" cy="772822"/>
      </dsp:txXfrm>
    </dsp:sp>
    <dsp:sp modelId="{6C1480FD-3EA8-43F1-9E20-54A48CC90F98}">
      <dsp:nvSpPr>
        <dsp:cNvPr id="0" name=""/>
        <dsp:cNvSpPr/>
      </dsp:nvSpPr>
      <dsp:spPr>
        <a:xfrm>
          <a:off x="335540" y="1449041"/>
          <a:ext cx="966027" cy="966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AF05B-FFA6-4CE1-AC23-14BBAE2F73EA}">
      <dsp:nvSpPr>
        <dsp:cNvPr id="0" name=""/>
        <dsp:cNvSpPr/>
      </dsp:nvSpPr>
      <dsp:spPr>
        <a:xfrm>
          <a:off x="537633" y="2704877"/>
          <a:ext cx="7538336" cy="772822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28" tIns="58420" rIns="58420" bIns="5842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Avenir Next LT Pro" panose="020B0504020202020204" pitchFamily="34" charset="0"/>
            </a:rPr>
            <a:t>Proteger territorios rurales para la producción de alimentos</a:t>
          </a:r>
        </a:p>
      </dsp:txBody>
      <dsp:txXfrm>
        <a:off x="537633" y="2704877"/>
        <a:ext cx="7538336" cy="772822"/>
      </dsp:txXfrm>
    </dsp:sp>
    <dsp:sp modelId="{8F4032C8-A23A-48F1-80A4-B026A27DCB3E}">
      <dsp:nvSpPr>
        <dsp:cNvPr id="0" name=""/>
        <dsp:cNvSpPr/>
      </dsp:nvSpPr>
      <dsp:spPr>
        <a:xfrm>
          <a:off x="54619" y="2608274"/>
          <a:ext cx="966027" cy="9660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A58F0-D41A-4A04-B862-FDA7447ECCBE}">
      <dsp:nvSpPr>
        <dsp:cNvPr id="0" name=""/>
        <dsp:cNvSpPr/>
      </dsp:nvSpPr>
      <dsp:spPr>
        <a:xfrm>
          <a:off x="409971" y="771635"/>
          <a:ext cx="7308056" cy="6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venir Next LT Pro" panose="020B0504020202020204" pitchFamily="34" charset="0"/>
            </a:rPr>
            <a:t>Identificar y favorecer los circuitos cortos de distribución de alimentos en los que se vincule la producción de la agricultura campesina, familiar y comunitaria.</a:t>
          </a:r>
        </a:p>
      </dsp:txBody>
      <dsp:txXfrm>
        <a:off x="409971" y="771635"/>
        <a:ext cx="7308056" cy="664368"/>
      </dsp:txXfrm>
    </dsp:sp>
    <dsp:sp modelId="{8653F894-BBF1-4A72-91E6-08DE6041564C}">
      <dsp:nvSpPr>
        <dsp:cNvPr id="0" name=""/>
        <dsp:cNvSpPr/>
      </dsp:nvSpPr>
      <dsp:spPr>
        <a:xfrm>
          <a:off x="409971" y="143600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0F48C-F817-4834-882A-9126A5FFE71F}">
      <dsp:nvSpPr>
        <dsp:cNvPr id="0" name=""/>
        <dsp:cNvSpPr/>
      </dsp:nvSpPr>
      <dsp:spPr>
        <a:xfrm>
          <a:off x="1441219" y="143600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E6EBF-A097-413F-9DEF-468B4524C982}">
      <dsp:nvSpPr>
        <dsp:cNvPr id="0" name=""/>
        <dsp:cNvSpPr/>
      </dsp:nvSpPr>
      <dsp:spPr>
        <a:xfrm>
          <a:off x="2472467" y="143600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DFCF5-8273-43B9-AF28-57324BBF1C05}">
      <dsp:nvSpPr>
        <dsp:cNvPr id="0" name=""/>
        <dsp:cNvSpPr/>
      </dsp:nvSpPr>
      <dsp:spPr>
        <a:xfrm>
          <a:off x="3503715" y="143600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55528-CBDC-49A3-B4BC-7728D2324DC0}">
      <dsp:nvSpPr>
        <dsp:cNvPr id="0" name=""/>
        <dsp:cNvSpPr/>
      </dsp:nvSpPr>
      <dsp:spPr>
        <a:xfrm>
          <a:off x="4534963" y="143600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BFEE7-7C92-4D2F-954E-B20B947DB6C1}">
      <dsp:nvSpPr>
        <dsp:cNvPr id="0" name=""/>
        <dsp:cNvSpPr/>
      </dsp:nvSpPr>
      <dsp:spPr>
        <a:xfrm>
          <a:off x="5566211" y="143600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706E4-B532-48AA-BD42-6FF572B5B0B7}">
      <dsp:nvSpPr>
        <dsp:cNvPr id="0" name=""/>
        <dsp:cNvSpPr/>
      </dsp:nvSpPr>
      <dsp:spPr>
        <a:xfrm>
          <a:off x="6597459" y="143600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18F45-17A9-4D34-AD53-79414DCE1A02}">
      <dsp:nvSpPr>
        <dsp:cNvPr id="0" name=""/>
        <dsp:cNvSpPr/>
      </dsp:nvSpPr>
      <dsp:spPr>
        <a:xfrm>
          <a:off x="0" y="0"/>
          <a:ext cx="3664498" cy="366449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A3B61-659E-4529-B200-CEE500DD47CC}">
      <dsp:nvSpPr>
        <dsp:cNvPr id="0" name=""/>
        <dsp:cNvSpPr/>
      </dsp:nvSpPr>
      <dsp:spPr>
        <a:xfrm>
          <a:off x="1832249" y="0"/>
          <a:ext cx="6295750" cy="3664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latin typeface="Avenir Next LT Pro" panose="020B0504020202020204" pitchFamily="34" charset="0"/>
            </a:rPr>
            <a:t>Crear ambientes alimentarios saludables y sustentables que amplíen la autonomía en la elección de alimentos de las personas en todo su curso de vida</a:t>
          </a:r>
        </a:p>
      </dsp:txBody>
      <dsp:txXfrm>
        <a:off x="1832249" y="0"/>
        <a:ext cx="6295750" cy="1740636"/>
      </dsp:txXfrm>
    </dsp:sp>
    <dsp:sp modelId="{E00CC5AF-A987-43A6-A9C4-C8592C76583A}">
      <dsp:nvSpPr>
        <dsp:cNvPr id="0" name=""/>
        <dsp:cNvSpPr/>
      </dsp:nvSpPr>
      <dsp:spPr>
        <a:xfrm>
          <a:off x="961930" y="1740636"/>
          <a:ext cx="1740636" cy="1740636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CA5FC-D5F2-40D2-A778-F4AE47A655C0}">
      <dsp:nvSpPr>
        <dsp:cNvPr id="0" name=""/>
        <dsp:cNvSpPr/>
      </dsp:nvSpPr>
      <dsp:spPr>
        <a:xfrm>
          <a:off x="1832249" y="1740636"/>
          <a:ext cx="6295750" cy="1740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latin typeface="Avenir Next LT Pro" panose="020B0504020202020204" pitchFamily="34" charset="0"/>
            </a:rPr>
            <a:t>Promover patrones alimentarios saludables y sustentables, que respeten la dimensión cultural, social y ambiental de las practicas alimentarias. </a:t>
          </a:r>
        </a:p>
      </dsp:txBody>
      <dsp:txXfrm>
        <a:off x="1832249" y="1740636"/>
        <a:ext cx="6295750" cy="17406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D86AD-B100-4F25-8390-0C461613CB27}">
      <dsp:nvSpPr>
        <dsp:cNvPr id="0" name=""/>
        <dsp:cNvSpPr/>
      </dsp:nvSpPr>
      <dsp:spPr>
        <a:xfrm>
          <a:off x="0" y="1508351"/>
          <a:ext cx="8128000" cy="98964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venir Next LT Pro" panose="020B0504020202020204" pitchFamily="34" charset="0"/>
            </a:rPr>
            <a:t>Estructurar la respuesta de los territorios a las crisis alimentarias y nutricionales derivadas del cambio climático.</a:t>
          </a:r>
        </a:p>
      </dsp:txBody>
      <dsp:txXfrm>
        <a:off x="0" y="1508351"/>
        <a:ext cx="8128000" cy="989641"/>
      </dsp:txXfrm>
    </dsp:sp>
    <dsp:sp modelId="{DEB4DE81-B015-48C5-80DE-7E746C5F13B9}">
      <dsp:nvSpPr>
        <dsp:cNvPr id="0" name=""/>
        <dsp:cNvSpPr/>
      </dsp:nvSpPr>
      <dsp:spPr>
        <a:xfrm rot="10800000">
          <a:off x="0" y="0"/>
          <a:ext cx="8128000" cy="1522069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latin typeface="Avenir Next LT Pro" panose="020B0504020202020204" pitchFamily="34" charset="0"/>
            </a:rPr>
            <a:t>Atender</a:t>
          </a:r>
          <a:r>
            <a:rPr lang="es-CO" sz="2200" kern="1200" baseline="0" dirty="0">
              <a:latin typeface="Avenir Next LT Pro" panose="020B0504020202020204" pitchFamily="34" charset="0"/>
            </a:rPr>
            <a:t> las necesidades alimentarias y nutricionales de la población desempleada y los adultos mayores.</a:t>
          </a:r>
          <a:endParaRPr lang="es-CO" sz="2200" kern="1200" dirty="0">
            <a:latin typeface="Avenir Next LT Pro" panose="020B0504020202020204" pitchFamily="34" charset="0"/>
          </a:endParaRPr>
        </a:p>
      </dsp:txBody>
      <dsp:txXfrm rot="10800000">
        <a:off x="0" y="0"/>
        <a:ext cx="8128000" cy="988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4C7A1-E9D2-4248-B84A-637E8BE2E240}">
      <dsp:nvSpPr>
        <dsp:cNvPr id="0" name=""/>
        <dsp:cNvSpPr/>
      </dsp:nvSpPr>
      <dsp:spPr>
        <a:xfrm>
          <a:off x="409971" y="589504"/>
          <a:ext cx="7308056" cy="6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latin typeface="Avenir Next LT Pro" panose="020B0504020202020204" pitchFamily="34" charset="0"/>
            </a:rPr>
            <a:t>Financiar el sistema de ciencia, tecnología e innovación para el sistema alimentario y nutricional.</a:t>
          </a:r>
        </a:p>
      </dsp:txBody>
      <dsp:txXfrm>
        <a:off x="409971" y="589504"/>
        <a:ext cx="7308056" cy="664368"/>
      </dsp:txXfrm>
    </dsp:sp>
    <dsp:sp modelId="{BE5D995D-EAC5-4B33-ACF3-26B8880DF9D7}">
      <dsp:nvSpPr>
        <dsp:cNvPr id="0" name=""/>
        <dsp:cNvSpPr/>
      </dsp:nvSpPr>
      <dsp:spPr>
        <a:xfrm>
          <a:off x="409971" y="125387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973A7-A891-4344-B072-A2117AD38076}">
      <dsp:nvSpPr>
        <dsp:cNvPr id="0" name=""/>
        <dsp:cNvSpPr/>
      </dsp:nvSpPr>
      <dsp:spPr>
        <a:xfrm>
          <a:off x="1441219" y="125387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F30C3-8EE8-4816-BC8D-F7549DC8B90F}">
      <dsp:nvSpPr>
        <dsp:cNvPr id="0" name=""/>
        <dsp:cNvSpPr/>
      </dsp:nvSpPr>
      <dsp:spPr>
        <a:xfrm>
          <a:off x="2472467" y="125387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B22C8-A233-48DF-9987-317786231471}">
      <dsp:nvSpPr>
        <dsp:cNvPr id="0" name=""/>
        <dsp:cNvSpPr/>
      </dsp:nvSpPr>
      <dsp:spPr>
        <a:xfrm>
          <a:off x="3503715" y="125387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61FBE-D900-4FB7-9A92-FA88B4EDCC3E}">
      <dsp:nvSpPr>
        <dsp:cNvPr id="0" name=""/>
        <dsp:cNvSpPr/>
      </dsp:nvSpPr>
      <dsp:spPr>
        <a:xfrm>
          <a:off x="4534963" y="125387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8DE00-209B-4464-BC74-18A1AF402CF1}">
      <dsp:nvSpPr>
        <dsp:cNvPr id="0" name=""/>
        <dsp:cNvSpPr/>
      </dsp:nvSpPr>
      <dsp:spPr>
        <a:xfrm>
          <a:off x="5566211" y="125387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0C69B-FA3D-42A1-BB3B-B3D13F0A3932}">
      <dsp:nvSpPr>
        <dsp:cNvPr id="0" name=""/>
        <dsp:cNvSpPr/>
      </dsp:nvSpPr>
      <dsp:spPr>
        <a:xfrm>
          <a:off x="6597459" y="1253873"/>
          <a:ext cx="974407" cy="162401"/>
        </a:xfrm>
        <a:prstGeom prst="parallelogram">
          <a:avLst>
            <a:gd name="adj" fmla="val 14084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D275F-D056-49F2-97A1-E13B5D4A70A3}" type="datetimeFigureOut">
              <a:rPr lang="es-CO" smtClean="0"/>
              <a:t>3/03/2021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4970-C2C0-41E4-8392-9086097479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99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O" b="1" dirty="0"/>
              <a:t>OPCIÓN #1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Esta diapositiva se utiliza para los temas o secciones de la presentación (títulos secundarios).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Tipo de letra: Arial en negrilla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Tamaño sugerido: 24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Color: gris oscuro 80% negro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El texto debe ir alineado a la derecha (Evitar que los subtítulos estén en mayúsculas sostenida).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Si el título es muy largo puede manejarse entres (3) líneas. Si es corto en una (1) o dos (2) líneas.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C00000"/>
                </a:solidFill>
              </a:rPr>
              <a:t>NOTA IMPORTANTE: Se debe respetar el área de protección del escudo de armas, </a:t>
            </a:r>
            <a:r>
              <a:rPr lang="es-CO" dirty="0"/>
              <a:t>no debe colocar el título SOBRE el escudo de armas o cualquier otro elemento gráfico de la diapositiva sobre la palabra MEDELLÍN.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es-CO"/>
              <a:pPr algn="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40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728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617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75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7005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2886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773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5270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5749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/>
              <a:t>Esta diapositiva finaliza la presentación.</a:t>
            </a:r>
            <a:r>
              <a:rPr lang="es-CO" b="1" baseline="0" dirty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B234F-F4E5-4EED-A070-4A3A888564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85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248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3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09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Esta diapositiva se utiliza para el desarrollo de los temas.</a:t>
            </a:r>
            <a:r>
              <a:rPr lang="es-CO" b="1" baseline="0" dirty="0"/>
              <a:t> </a:t>
            </a:r>
          </a:p>
          <a:p>
            <a:endParaRPr lang="es-CO" b="1" baseline="0" dirty="0"/>
          </a:p>
          <a:p>
            <a:r>
              <a:rPr lang="es-CO" baseline="0" dirty="0"/>
              <a:t>Tipo de letra: Arial en negrilla, tamaño 24</a:t>
            </a:r>
          </a:p>
          <a:p>
            <a:r>
              <a:rPr lang="es-CO" baseline="0" dirty="0"/>
              <a:t>Tamaño sugerido para párrafos : 16</a:t>
            </a:r>
          </a:p>
          <a:p>
            <a:r>
              <a:rPr lang="es-CO" baseline="0" dirty="0"/>
              <a:t>Color: gris oscuro 80% negro </a:t>
            </a:r>
          </a:p>
          <a:p>
            <a:r>
              <a:rPr lang="es-CO" baseline="0" dirty="0"/>
              <a:t>El texto debe ir alineado a la izquierda.</a:t>
            </a:r>
          </a:p>
          <a:p>
            <a:r>
              <a:rPr lang="es-CO" baseline="0" dirty="0"/>
              <a:t>Si el título es muy largo puede manejarse entres (3) líneas. Si es corto en una (1) o dos (2) líneas. </a:t>
            </a:r>
          </a:p>
          <a:p>
            <a:r>
              <a:rPr lang="es-CO" b="1" baseline="0" dirty="0">
                <a:solidFill>
                  <a:srgbClr val="C00000"/>
                </a:solidFill>
              </a:rPr>
              <a:t>NOTA IMPORTANTE: Se debe respetar el área de protección del escudo de armas, </a:t>
            </a:r>
            <a:r>
              <a:rPr lang="es-CO" baseline="0" dirty="0"/>
              <a:t>no debe colocar imágenes y textos SOBRE el escudo de armas o la palabra MEDELLÍN. </a:t>
            </a:r>
            <a:endParaRPr lang="es-CO" dirty="0"/>
          </a:p>
          <a:p>
            <a:endParaRPr lang="es-CO" b="1" baseline="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B234F-F4E5-4EED-A070-4A3A888564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25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Esta diapositiva se utiliza para el desarrollo de los temas.</a:t>
            </a:r>
            <a:r>
              <a:rPr lang="es-CO" b="1" baseline="0" dirty="0"/>
              <a:t> </a:t>
            </a:r>
          </a:p>
          <a:p>
            <a:endParaRPr lang="es-CO" b="1" baseline="0" dirty="0"/>
          </a:p>
          <a:p>
            <a:r>
              <a:rPr lang="es-CO" baseline="0" dirty="0"/>
              <a:t>Tipo de letra: Arial en negrilla, tamaño 24</a:t>
            </a:r>
          </a:p>
          <a:p>
            <a:r>
              <a:rPr lang="es-CO" baseline="0" dirty="0"/>
              <a:t>Tamaño sugerido para párrafos : 16</a:t>
            </a:r>
          </a:p>
          <a:p>
            <a:r>
              <a:rPr lang="es-CO" baseline="0" dirty="0"/>
              <a:t>Color: gris oscuro 80% negro </a:t>
            </a:r>
          </a:p>
          <a:p>
            <a:r>
              <a:rPr lang="es-CO" baseline="0" dirty="0"/>
              <a:t>El texto debe ir alineado a la izquierda.</a:t>
            </a:r>
          </a:p>
          <a:p>
            <a:r>
              <a:rPr lang="es-CO" baseline="0" dirty="0"/>
              <a:t>Si el título es muy largo puede manejarse entres (3) líneas. Si es corto en una (1) o dos (2) líneas. </a:t>
            </a:r>
          </a:p>
          <a:p>
            <a:r>
              <a:rPr lang="es-CO" b="1" baseline="0" dirty="0">
                <a:solidFill>
                  <a:srgbClr val="C00000"/>
                </a:solidFill>
              </a:rPr>
              <a:t>NOTA IMPORTANTE: Se debe respetar el área de protección del escudo de armas, </a:t>
            </a:r>
            <a:r>
              <a:rPr lang="es-CO" baseline="0" dirty="0"/>
              <a:t>no debe colocar imágenes y textos SOBRE el escudo de armas o la palabra MEDELLÍN. </a:t>
            </a:r>
            <a:endParaRPr lang="es-CO" dirty="0"/>
          </a:p>
          <a:p>
            <a:endParaRPr lang="es-CO" b="1" baseline="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B234F-F4E5-4EED-A070-4A3A888564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0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Esta diapositiva se utiliza para el desarrollo de los temas.</a:t>
            </a:r>
            <a:r>
              <a:rPr lang="es-CO" b="1" baseline="0" dirty="0"/>
              <a:t> </a:t>
            </a:r>
          </a:p>
          <a:p>
            <a:endParaRPr lang="es-CO" b="1" baseline="0" dirty="0"/>
          </a:p>
          <a:p>
            <a:r>
              <a:rPr lang="es-CO" baseline="0" dirty="0"/>
              <a:t>Tipo de letra: Arial en negrilla, tamaño 24</a:t>
            </a:r>
          </a:p>
          <a:p>
            <a:r>
              <a:rPr lang="es-CO" baseline="0" dirty="0"/>
              <a:t>Tamaño sugerido para párrafos : 16</a:t>
            </a:r>
          </a:p>
          <a:p>
            <a:r>
              <a:rPr lang="es-CO" baseline="0" dirty="0"/>
              <a:t>Color: gris oscuro 80% negro </a:t>
            </a:r>
          </a:p>
          <a:p>
            <a:r>
              <a:rPr lang="es-CO" baseline="0" dirty="0"/>
              <a:t>El texto debe ir alineado a la izquierda.</a:t>
            </a:r>
          </a:p>
          <a:p>
            <a:r>
              <a:rPr lang="es-CO" baseline="0" dirty="0"/>
              <a:t>Si el título es muy largo puede manejarse entres (3) líneas. Si es corto en una (1) o dos (2) líneas. </a:t>
            </a:r>
          </a:p>
          <a:p>
            <a:r>
              <a:rPr lang="es-CO" b="1" baseline="0" dirty="0">
                <a:solidFill>
                  <a:srgbClr val="C00000"/>
                </a:solidFill>
              </a:rPr>
              <a:t>NOTA IMPORTANTE: Se debe respetar el área de protección del escudo de armas, </a:t>
            </a:r>
            <a:r>
              <a:rPr lang="es-CO" baseline="0" dirty="0"/>
              <a:t>no debe colocar imágenes y textos SOBRE el escudo de armas o la palabra MEDELLÍN. </a:t>
            </a:r>
            <a:endParaRPr lang="es-CO" dirty="0"/>
          </a:p>
          <a:p>
            <a:endParaRPr lang="es-CO" b="1" baseline="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B234F-F4E5-4EED-A070-4A3A888564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38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108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798888" y="514350"/>
            <a:ext cx="4570412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640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87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72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31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86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407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32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97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734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13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002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07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321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916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391692" y="1835755"/>
            <a:ext cx="940861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A9428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1445246" y="1702743"/>
            <a:ext cx="9301509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 sz="1800"/>
          </a:p>
        </p:txBody>
      </p:sp>
    </p:spTree>
    <p:extLst>
      <p:ext uri="{BB962C8B-B14F-4D97-AF65-F5344CB8AC3E}">
        <p14:creationId xmlns:p14="http://schemas.microsoft.com/office/powerpoint/2010/main" val="3333018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0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11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22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5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612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889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94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2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018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29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67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9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022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9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08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86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883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7867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56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626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38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31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30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2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2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02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64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60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12A17-23D0-441D-AAA7-D9EFD6650514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A46FA-5AD9-4013-AC2C-898E351EFEE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6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 kern="0"/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882929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AA540-AB01-469A-9B83-3309727A993A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3/03/2021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A038E-D3A1-42C9-93CD-401A85EA314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73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rot="21360526">
            <a:off x="4905792" y="5520769"/>
            <a:ext cx="680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AF3E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Secretaría de Inclusión Social, Familia y Derechos Humanos</a:t>
            </a:r>
            <a:endParaRPr lang="es-ES" b="1" dirty="0">
              <a:solidFill>
                <a:srgbClr val="AF3E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AA428D"/>
                </a:solidFill>
              </a:rPr>
              <a:t>2020</a:t>
            </a:r>
            <a:endParaRPr lang="es-CO" dirty="0">
              <a:solidFill>
                <a:srgbClr val="AA4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5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4;p7"/>
          <p:cNvSpPr txBox="1"/>
          <p:nvPr/>
        </p:nvSpPr>
        <p:spPr>
          <a:xfrm>
            <a:off x="984738" y="241913"/>
            <a:ext cx="9870829" cy="473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3000" b="1" dirty="0"/>
              <a:t>METODOLOGÍA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427353E6-4D46-492D-BC47-AB45908841EA}"/>
              </a:ext>
            </a:extLst>
          </p:cNvPr>
          <p:cNvSpPr/>
          <p:nvPr/>
        </p:nvSpPr>
        <p:spPr>
          <a:xfrm>
            <a:off x="472019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500" dirty="0">
                <a:solidFill>
                  <a:schemeClr val="tx1"/>
                </a:solidFill>
                <a:sym typeface="Arial"/>
              </a:rPr>
              <a:t>La dinámica de trabajo estuvo caracterizada por espacios de discusión y construcción entre los que vale la pena mencionar tres talleres masivos con actores claves, sesiones quincenales con aliados estratégicos y sesiones semanales con el equipo de formulación y los asesores.</a:t>
            </a:r>
            <a:endParaRPr lang="es-CO" sz="1500" dirty="0"/>
          </a:p>
        </p:txBody>
      </p:sp>
      <p:sp>
        <p:nvSpPr>
          <p:cNvPr id="13" name="Rectángulo redondeado 1">
            <a:extLst>
              <a:ext uri="{FF2B5EF4-FFF2-40B4-BE49-F238E27FC236}">
                <a16:creationId xmlns:a16="http://schemas.microsoft.com/office/drawing/2014/main" id="{F9AD161F-25C8-464F-99BE-4143888029C6}"/>
              </a:ext>
            </a:extLst>
          </p:cNvPr>
          <p:cNvSpPr/>
          <p:nvPr/>
        </p:nvSpPr>
        <p:spPr>
          <a:xfrm>
            <a:off x="4242976" y="2025746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500" dirty="0">
                <a:solidFill>
                  <a:schemeClr val="tx1"/>
                </a:solidFill>
                <a:sym typeface="Arial"/>
              </a:rPr>
              <a:t>La metodología de “Escuchaderos”, tiene como objetivo favorecer la escucha activa de las percepciones, sentires, expectativas y sueños que tienen los distintos grupos poblacionales alrededor de la SSAN, en los ámbitos individual, familiar y comunitario, en perspectiva de la temporalidad presente y futura. </a:t>
            </a:r>
            <a:endParaRPr lang="es-CO" sz="1500" dirty="0"/>
          </a:p>
        </p:txBody>
      </p:sp>
      <p:sp>
        <p:nvSpPr>
          <p:cNvPr id="14" name="Rectángulo redondeado 1">
            <a:extLst>
              <a:ext uri="{FF2B5EF4-FFF2-40B4-BE49-F238E27FC236}">
                <a16:creationId xmlns:a16="http://schemas.microsoft.com/office/drawing/2014/main" id="{1526AEB5-CBE6-4B2F-B1AD-FBA255190ECD}"/>
              </a:ext>
            </a:extLst>
          </p:cNvPr>
          <p:cNvSpPr/>
          <p:nvPr/>
        </p:nvSpPr>
        <p:spPr>
          <a:xfrm>
            <a:off x="8013933" y="2025746"/>
            <a:ext cx="3565413" cy="365291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500" dirty="0">
                <a:solidFill>
                  <a:schemeClr val="tx1"/>
                </a:solidFill>
                <a:sym typeface="Arial"/>
              </a:rPr>
              <a:t>Planeación participativa: Encuentros subregionales, departamentales, diferenciales étnicos. (Participación de más de 1200 personas)</a:t>
            </a:r>
          </a:p>
          <a:p>
            <a:pPr algn="just"/>
            <a:endParaRPr lang="es-MX" sz="15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Rectángulo redondeado 1">
            <a:extLst>
              <a:ext uri="{FF2B5EF4-FFF2-40B4-BE49-F238E27FC236}">
                <a16:creationId xmlns:a16="http://schemas.microsoft.com/office/drawing/2014/main" id="{FBBE8443-B0B9-49BC-9B1C-A7AC0096AC5B}"/>
              </a:ext>
            </a:extLst>
          </p:cNvPr>
          <p:cNvSpPr/>
          <p:nvPr/>
        </p:nvSpPr>
        <p:spPr>
          <a:xfrm>
            <a:off x="562098" y="886266"/>
            <a:ext cx="3385254" cy="9413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200" dirty="0"/>
          </a:p>
          <a:p>
            <a:pPr algn="ctr"/>
            <a:r>
              <a:rPr lang="es-MX" sz="1400" b="1" dirty="0"/>
              <a:t>PLAN DE SEGURIDAD ALIMENTARIA Y NUTRICIONAL DEL MUNICIPIO DE MEDELLÍN 2016-2028</a:t>
            </a: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redondeado 1">
            <a:extLst>
              <a:ext uri="{FF2B5EF4-FFF2-40B4-BE49-F238E27FC236}">
                <a16:creationId xmlns:a16="http://schemas.microsoft.com/office/drawing/2014/main" id="{70024529-A271-406B-8A95-E05306441689}"/>
              </a:ext>
            </a:extLst>
          </p:cNvPr>
          <p:cNvSpPr/>
          <p:nvPr/>
        </p:nvSpPr>
        <p:spPr>
          <a:xfrm>
            <a:off x="4288015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DE SEGURIDAD Y SOBERANÍA ALIMENTARIA Y NUTRICIONAL DEL MUNICIPIO DE MEDELLÍN 2018-2030</a:t>
            </a:r>
          </a:p>
        </p:txBody>
      </p:sp>
      <p:sp>
        <p:nvSpPr>
          <p:cNvPr id="20" name="Rectángulo redondeado 1">
            <a:extLst>
              <a:ext uri="{FF2B5EF4-FFF2-40B4-BE49-F238E27FC236}">
                <a16:creationId xmlns:a16="http://schemas.microsoft.com/office/drawing/2014/main" id="{2DB84E3C-3B84-4956-8AF0-A337879B5A4C}"/>
              </a:ext>
            </a:extLst>
          </p:cNvPr>
          <p:cNvSpPr/>
          <p:nvPr/>
        </p:nvSpPr>
        <p:spPr>
          <a:xfrm>
            <a:off x="8013932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C685F0-95AF-48FE-9279-45333C862165}"/>
              </a:ext>
            </a:extLst>
          </p:cNvPr>
          <p:cNvSpPr txBox="1"/>
          <p:nvPr/>
        </p:nvSpPr>
        <p:spPr>
          <a:xfrm>
            <a:off x="1903826" y="5971734"/>
            <a:ext cx="8032652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FORMULACIÓN PARTICIPATIVA</a:t>
            </a:r>
          </a:p>
        </p:txBody>
      </p:sp>
    </p:spTree>
    <p:extLst>
      <p:ext uri="{BB962C8B-B14F-4D97-AF65-F5344CB8AC3E}">
        <p14:creationId xmlns:p14="http://schemas.microsoft.com/office/powerpoint/2010/main" val="426660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1297E-0D41-4FE4-ACC1-3FB9DBCB5F9E}"/>
              </a:ext>
            </a:extLst>
          </p:cNvPr>
          <p:cNvSpPr txBox="1"/>
          <p:nvPr/>
        </p:nvSpPr>
        <p:spPr>
          <a:xfrm>
            <a:off x="5190977" y="1048646"/>
            <a:ext cx="6403894" cy="212365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PROSPECTIVA</a:t>
            </a:r>
          </a:p>
          <a:p>
            <a:pPr lvl="0" algn="just"/>
            <a:endParaRPr lang="es-CO" sz="2000" dirty="0"/>
          </a:p>
          <a:p>
            <a:pPr lvl="0" algn="just"/>
            <a:endParaRPr lang="es-CO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Posibles futuros de la Seguridad Alimentaria y Nutricional.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Implica analizar los cambios en términos positivos y negativos, en perspectiva de futuro.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Tomar decisiones de carácter anticipatorio.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56957D-518A-462D-A297-01B90CBDC603}"/>
              </a:ext>
            </a:extLst>
          </p:cNvPr>
          <p:cNvSpPr txBox="1"/>
          <p:nvPr/>
        </p:nvSpPr>
        <p:spPr>
          <a:xfrm>
            <a:off x="5190977" y="3685697"/>
            <a:ext cx="6403895" cy="184665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MAPEO Y ANALISIS DE ACTORES</a:t>
            </a:r>
          </a:p>
          <a:p>
            <a:pPr lvl="0" algn="just"/>
            <a:endParaRPr lang="es-CO" sz="2000" dirty="0"/>
          </a:p>
          <a:p>
            <a:pPr lvl="0" algn="just"/>
            <a:endParaRPr lang="es-CO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¿quiénes serán los responsables del futuro de la SAN?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Actores que jugarán el papel principal en la construcción de dicho futuro.</a:t>
            </a:r>
          </a:p>
        </p:txBody>
      </p:sp>
      <p:sp>
        <p:nvSpPr>
          <p:cNvPr id="7" name="Google Shape;144;p7">
            <a:extLst>
              <a:ext uri="{FF2B5EF4-FFF2-40B4-BE49-F238E27FC236}">
                <a16:creationId xmlns:a16="http://schemas.microsoft.com/office/drawing/2014/main" id="{5498837E-0639-4DEE-8DD1-9F9AC5AC253A}"/>
              </a:ext>
            </a:extLst>
          </p:cNvPr>
          <p:cNvSpPr txBox="1"/>
          <p:nvPr/>
        </p:nvSpPr>
        <p:spPr>
          <a:xfrm>
            <a:off x="956603" y="326319"/>
            <a:ext cx="9870829" cy="473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3000" b="1" dirty="0"/>
              <a:t>METODOLOGÍA</a:t>
            </a:r>
          </a:p>
        </p:txBody>
      </p:sp>
      <p:sp>
        <p:nvSpPr>
          <p:cNvPr id="8" name="Rectángulo redondeado 1">
            <a:extLst>
              <a:ext uri="{FF2B5EF4-FFF2-40B4-BE49-F238E27FC236}">
                <a16:creationId xmlns:a16="http://schemas.microsoft.com/office/drawing/2014/main" id="{B379F04D-CA01-402C-A5AA-71A77A03CFC3}"/>
              </a:ext>
            </a:extLst>
          </p:cNvPr>
          <p:cNvSpPr/>
          <p:nvPr/>
        </p:nvSpPr>
        <p:spPr>
          <a:xfrm>
            <a:off x="956603" y="1301565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Rectángulo redondeado 1">
            <a:extLst>
              <a:ext uri="{FF2B5EF4-FFF2-40B4-BE49-F238E27FC236}">
                <a16:creationId xmlns:a16="http://schemas.microsoft.com/office/drawing/2014/main" id="{A4087099-7642-4D9C-9048-5F64EA9FA01E}"/>
              </a:ext>
            </a:extLst>
          </p:cNvPr>
          <p:cNvSpPr/>
          <p:nvPr/>
        </p:nvSpPr>
        <p:spPr>
          <a:xfrm>
            <a:off x="776444" y="2447777"/>
            <a:ext cx="3565413" cy="365291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FF0000"/>
                </a:solidFill>
              </a:rPr>
              <a:t>Método prospectivo.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1"/>
                </a:solidFill>
              </a:rPr>
              <a:t>Método hermenéutico.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1"/>
                </a:solidFill>
              </a:rPr>
              <a:t>Ruta metodológica: estado situacional, formulación estratégica,  diseño estratégico.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/>
              </a:solidFill>
            </a:endParaRPr>
          </a:p>
          <a:p>
            <a:pPr algn="ctr"/>
            <a:r>
              <a:rPr lang="es-MX" sz="1500" dirty="0">
                <a:solidFill>
                  <a:srgbClr val="FF0000"/>
                </a:solidFill>
              </a:rPr>
              <a:t>Mapeo de actores</a:t>
            </a:r>
          </a:p>
          <a:p>
            <a:pPr algn="ctr"/>
            <a:r>
              <a:rPr lang="es-MX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15A098DB-3231-474B-A6CF-16766433DAD4}"/>
              </a:ext>
            </a:extLst>
          </p:cNvPr>
          <p:cNvSpPr/>
          <p:nvPr/>
        </p:nvSpPr>
        <p:spPr>
          <a:xfrm>
            <a:off x="2452282" y="4454281"/>
            <a:ext cx="196948" cy="30948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2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4;p7"/>
          <p:cNvSpPr txBox="1"/>
          <p:nvPr/>
        </p:nvSpPr>
        <p:spPr>
          <a:xfrm>
            <a:off x="801858" y="241912"/>
            <a:ext cx="10053709" cy="42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ESTRATEGICO: Objetivos generales 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427353E6-4D46-492D-BC47-AB45908841EA}"/>
              </a:ext>
            </a:extLst>
          </p:cNvPr>
          <p:cNvSpPr/>
          <p:nvPr/>
        </p:nvSpPr>
        <p:spPr>
          <a:xfrm>
            <a:off x="472019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/>
              <a:t>Garantizar la Seguridad Alimentaria y Nutricional de la población del Municipio de Medellín, en especial aquella que presenta mayores inequidades económicas y sociales.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ángulo redondeado 1">
            <a:extLst>
              <a:ext uri="{FF2B5EF4-FFF2-40B4-BE49-F238E27FC236}">
                <a16:creationId xmlns:a16="http://schemas.microsoft.com/office/drawing/2014/main" id="{F9AD161F-25C8-464F-99BE-4143888029C6}"/>
              </a:ext>
            </a:extLst>
          </p:cNvPr>
          <p:cNvSpPr/>
          <p:nvPr/>
        </p:nvSpPr>
        <p:spPr>
          <a:xfrm>
            <a:off x="4242976" y="2025746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>
                <a:solidFill>
                  <a:schemeClr val="tx1"/>
                </a:solidFill>
              </a:rPr>
              <a:t>Garantizar la </a:t>
            </a:r>
            <a:r>
              <a:rPr lang="es-MX" sz="1600" b="1" u="sng">
                <a:solidFill>
                  <a:schemeClr val="tx1"/>
                </a:solidFill>
              </a:rPr>
              <a:t>Soberanía </a:t>
            </a:r>
            <a:r>
              <a:rPr lang="es-MX" sz="1600">
                <a:solidFill>
                  <a:schemeClr val="tx1"/>
                </a:solidFill>
              </a:rPr>
              <a:t>y Seguridad Alimentaria y Nutricional de la población del</a:t>
            </a:r>
          </a:p>
          <a:p>
            <a:pPr algn="ctr"/>
            <a:r>
              <a:rPr lang="es-MX" sz="1600">
                <a:solidFill>
                  <a:schemeClr val="tx1"/>
                </a:solidFill>
              </a:rPr>
              <a:t>municipio de Medellín, en especial de los habitantes que presentan mayores</a:t>
            </a:r>
          </a:p>
          <a:p>
            <a:pPr algn="ctr"/>
            <a:r>
              <a:rPr lang="es-MX" sz="1600">
                <a:solidFill>
                  <a:schemeClr val="tx1"/>
                </a:solidFill>
              </a:rPr>
              <a:t>inequidades sociales.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4" name="Rectángulo redondeado 1">
            <a:extLst>
              <a:ext uri="{FF2B5EF4-FFF2-40B4-BE49-F238E27FC236}">
                <a16:creationId xmlns:a16="http://schemas.microsoft.com/office/drawing/2014/main" id="{1526AEB5-CBE6-4B2F-B1AD-FBA255190ECD}"/>
              </a:ext>
            </a:extLst>
          </p:cNvPr>
          <p:cNvSpPr/>
          <p:nvPr/>
        </p:nvSpPr>
        <p:spPr>
          <a:xfrm>
            <a:off x="8013933" y="2025746"/>
            <a:ext cx="3565413" cy="365291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Garantizar de manera progresiva, estable, segura, </a:t>
            </a:r>
            <a:r>
              <a:rPr lang="es-MX" sz="1600" b="1" u="sng" dirty="0"/>
              <a:t>sostenible y sustentable </a:t>
            </a:r>
          </a:p>
          <a:p>
            <a:pPr algn="ctr"/>
            <a:r>
              <a:rPr lang="es-MX" sz="1600" dirty="0"/>
              <a:t>la seguridad alimentaria y nutricional de la población de Antioquia.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5" name="Rectángulo redondeado 1">
            <a:extLst>
              <a:ext uri="{FF2B5EF4-FFF2-40B4-BE49-F238E27FC236}">
                <a16:creationId xmlns:a16="http://schemas.microsoft.com/office/drawing/2014/main" id="{FBBE8443-B0B9-49BC-9B1C-A7AC0096AC5B}"/>
              </a:ext>
            </a:extLst>
          </p:cNvPr>
          <p:cNvSpPr/>
          <p:nvPr/>
        </p:nvSpPr>
        <p:spPr>
          <a:xfrm>
            <a:off x="562098" y="886266"/>
            <a:ext cx="3385254" cy="9413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200" dirty="0"/>
          </a:p>
          <a:p>
            <a:pPr algn="ctr"/>
            <a:r>
              <a:rPr lang="es-MX" sz="1400" b="1" dirty="0"/>
              <a:t>PLAN DE SEGURIDAD ALIMENTARIA Y NUTRICIONAL DEL MUNICIPIO DE MEDELLÍN 2016-2028</a:t>
            </a: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redondeado 1">
            <a:extLst>
              <a:ext uri="{FF2B5EF4-FFF2-40B4-BE49-F238E27FC236}">
                <a16:creationId xmlns:a16="http://schemas.microsoft.com/office/drawing/2014/main" id="{70024529-A271-406B-8A95-E05306441689}"/>
              </a:ext>
            </a:extLst>
          </p:cNvPr>
          <p:cNvSpPr/>
          <p:nvPr/>
        </p:nvSpPr>
        <p:spPr>
          <a:xfrm>
            <a:off x="4288015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DE SEGURIDAD Y SOBERANÍA ALIMENTARIA Y NUTRICIONAL DEL MUNICIPIO DE MEDELLÍN 2018-2030</a:t>
            </a:r>
          </a:p>
        </p:txBody>
      </p:sp>
      <p:sp>
        <p:nvSpPr>
          <p:cNvPr id="20" name="Rectángulo redondeado 1">
            <a:extLst>
              <a:ext uri="{FF2B5EF4-FFF2-40B4-BE49-F238E27FC236}">
                <a16:creationId xmlns:a16="http://schemas.microsoft.com/office/drawing/2014/main" id="{2DB84E3C-3B84-4956-8AF0-A337879B5A4C}"/>
              </a:ext>
            </a:extLst>
          </p:cNvPr>
          <p:cNvSpPr/>
          <p:nvPr/>
        </p:nvSpPr>
        <p:spPr>
          <a:xfrm>
            <a:off x="8013932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96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4;p7"/>
          <p:cNvSpPr txBox="1"/>
          <p:nvPr/>
        </p:nvSpPr>
        <p:spPr>
          <a:xfrm>
            <a:off x="801858" y="241912"/>
            <a:ext cx="10053709" cy="42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ESTRATEGICO: Objetivos </a:t>
            </a:r>
            <a:r>
              <a:rPr lang="es-ES" sz="2700" b="1" dirty="0" err="1"/>
              <a:t>especificos</a:t>
            </a:r>
            <a:r>
              <a:rPr lang="es-ES" sz="2700" b="1" dirty="0"/>
              <a:t> 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427353E6-4D46-492D-BC47-AB45908841EA}"/>
              </a:ext>
            </a:extLst>
          </p:cNvPr>
          <p:cNvSpPr/>
          <p:nvPr/>
        </p:nvSpPr>
        <p:spPr>
          <a:xfrm>
            <a:off x="1806392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300" dirty="0"/>
              <a:t> Favorecer la estabilidad, suficiencia, eficiencia y autonomía en el suministro de alimentos priorizados.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300" dirty="0"/>
              <a:t> Garantizar el acceso físico y económico a una alimentación adecuada y sostenible, para las personas con mayores inequidades económicas y sociales.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300" dirty="0"/>
              <a:t> Contribuir al mejoramiento del consumo adecuado y equilibrado de los alimentos.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300" dirty="0"/>
              <a:t>Contribuir al mejoramiento de la calidad e inocuidad de los alimentos consumidos.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300" dirty="0"/>
              <a:t>Contribuir al mejoramiento de la situación nutricional y el estado de salud de la población.</a:t>
            </a:r>
            <a:endParaRPr lang="es-MX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ángulo redondeado 1">
            <a:extLst>
              <a:ext uri="{FF2B5EF4-FFF2-40B4-BE49-F238E27FC236}">
                <a16:creationId xmlns:a16="http://schemas.microsoft.com/office/drawing/2014/main" id="{F9AD161F-25C8-464F-99BE-4143888029C6}"/>
              </a:ext>
            </a:extLst>
          </p:cNvPr>
          <p:cNvSpPr/>
          <p:nvPr/>
        </p:nvSpPr>
        <p:spPr>
          <a:xfrm>
            <a:off x="6876471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/>
              <a:t>Favorecer la estabilidad, suficiencia, eficiencia y autonomía en el suministro de los alimentos.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/>
              <a:t>Posibilitar el acceso a una alimentación adecuada y sostenible.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/>
              <a:t> Contribuir al mejoramiento del consumo adecuado y equilibrado de los alimentos.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/>
              <a:t>Mejorar la calidad e inocuidad de los alimentos consumidos.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/>
              <a:t>Promover la situación nutricional y el estado de salud de la población.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5" name="Rectángulo redondeado 1">
            <a:extLst>
              <a:ext uri="{FF2B5EF4-FFF2-40B4-BE49-F238E27FC236}">
                <a16:creationId xmlns:a16="http://schemas.microsoft.com/office/drawing/2014/main" id="{FBBE8443-B0B9-49BC-9B1C-A7AC0096AC5B}"/>
              </a:ext>
            </a:extLst>
          </p:cNvPr>
          <p:cNvSpPr/>
          <p:nvPr/>
        </p:nvSpPr>
        <p:spPr>
          <a:xfrm>
            <a:off x="1930276" y="853633"/>
            <a:ext cx="3385254" cy="9413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200" dirty="0"/>
          </a:p>
          <a:p>
            <a:pPr algn="ctr"/>
            <a:r>
              <a:rPr lang="es-MX" sz="1400" b="1" dirty="0"/>
              <a:t>PLAN DE SEGURIDAD ALIMENTARIA Y NUTRICIONAL DEL MUNICIPIO DE MEDELLÍN 2016-2028</a:t>
            </a: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redondeado 1">
            <a:extLst>
              <a:ext uri="{FF2B5EF4-FFF2-40B4-BE49-F238E27FC236}">
                <a16:creationId xmlns:a16="http://schemas.microsoft.com/office/drawing/2014/main" id="{70024529-A271-406B-8A95-E05306441689}"/>
              </a:ext>
            </a:extLst>
          </p:cNvPr>
          <p:cNvSpPr/>
          <p:nvPr/>
        </p:nvSpPr>
        <p:spPr>
          <a:xfrm>
            <a:off x="6876471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DE SEGURIDAD Y SOBERANÍA ALIMENTARIA Y NUTRICIONAL DEL MUNICIPIO DE MEDELLÍN 2018-2030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1A08E7-AA55-41F2-BCA9-42C0FDA64A1F}"/>
              </a:ext>
            </a:extLst>
          </p:cNvPr>
          <p:cNvSpPr txBox="1"/>
          <p:nvPr/>
        </p:nvSpPr>
        <p:spPr>
          <a:xfrm>
            <a:off x="1903826" y="5971734"/>
            <a:ext cx="8032652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ANALISIS OBJETIVOS ESPECIFICOS</a:t>
            </a:r>
          </a:p>
        </p:txBody>
      </p:sp>
    </p:spTree>
    <p:extLst>
      <p:ext uri="{BB962C8B-B14F-4D97-AF65-F5344CB8AC3E}">
        <p14:creationId xmlns:p14="http://schemas.microsoft.com/office/powerpoint/2010/main" val="220228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4;p7"/>
          <p:cNvSpPr txBox="1"/>
          <p:nvPr/>
        </p:nvSpPr>
        <p:spPr>
          <a:xfrm>
            <a:off x="801858" y="241912"/>
            <a:ext cx="10053709" cy="42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427353E6-4D46-492D-BC47-AB45908841EA}"/>
              </a:ext>
            </a:extLst>
          </p:cNvPr>
          <p:cNvSpPr/>
          <p:nvPr/>
        </p:nvSpPr>
        <p:spPr>
          <a:xfrm>
            <a:off x="472019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600" dirty="0"/>
              <a:t>Disponibilidad de Alimentos.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600" dirty="0"/>
              <a:t>Acceso Físico y Económico de los Alimentos.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F0000"/>
                </a:solidFill>
              </a:rPr>
              <a:t>Educación Alimentaria y Nutricional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600" dirty="0"/>
              <a:t>Calidad e Inocuidad de los Alimentos.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F0000"/>
                </a:solidFill>
              </a:rPr>
              <a:t>Nutrición para la Salud</a:t>
            </a:r>
            <a:endParaRPr lang="es-CO" sz="1600" b="1" dirty="0">
              <a:solidFill>
                <a:srgbClr val="FF0000"/>
              </a:solidFill>
            </a:endParaRPr>
          </a:p>
        </p:txBody>
      </p:sp>
      <p:sp>
        <p:nvSpPr>
          <p:cNvPr id="13" name="Rectángulo redondeado 1">
            <a:extLst>
              <a:ext uri="{FF2B5EF4-FFF2-40B4-BE49-F238E27FC236}">
                <a16:creationId xmlns:a16="http://schemas.microsoft.com/office/drawing/2014/main" id="{F9AD161F-25C8-464F-99BE-4143888029C6}"/>
              </a:ext>
            </a:extLst>
          </p:cNvPr>
          <p:cNvSpPr/>
          <p:nvPr/>
        </p:nvSpPr>
        <p:spPr>
          <a:xfrm>
            <a:off x="4242976" y="2025746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/>
              <a:t>Disponibilidad de los Alimentos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/>
              <a:t>Acceso Físico y Económico a los Alimentos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F0000"/>
                </a:solidFill>
              </a:rPr>
              <a:t>Consumo de Alimentos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/>
              <a:t>Calidad e Inocuidad de los Alimentos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FF0000"/>
                </a:solidFill>
              </a:rPr>
              <a:t>Aprovechamiento Biológico de los Alimentos</a:t>
            </a:r>
          </a:p>
        </p:txBody>
      </p:sp>
      <p:sp>
        <p:nvSpPr>
          <p:cNvPr id="14" name="Rectángulo redondeado 1">
            <a:extLst>
              <a:ext uri="{FF2B5EF4-FFF2-40B4-BE49-F238E27FC236}">
                <a16:creationId xmlns:a16="http://schemas.microsoft.com/office/drawing/2014/main" id="{1526AEB5-CBE6-4B2F-B1AD-FBA255190ECD}"/>
              </a:ext>
            </a:extLst>
          </p:cNvPr>
          <p:cNvSpPr/>
          <p:nvPr/>
        </p:nvSpPr>
        <p:spPr>
          <a:xfrm>
            <a:off x="8013933" y="2025746"/>
            <a:ext cx="3565413" cy="365291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es-MX" sz="1300" dirty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MX" sz="1300" dirty="0"/>
              <a:t>La gobernanza como estrategia territorial para la SAN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300" dirty="0"/>
              <a:t>Producción sostenible y sustentable de alimentos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300" dirty="0"/>
              <a:t>Distribución sostenible y sustentable de alimentos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300" dirty="0"/>
              <a:t>Ambientes alimentarios saludables y sustentables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MX" sz="1300" dirty="0"/>
              <a:t>Protección Social para la garantía del Derecho Humano a la alimentación saludable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300" dirty="0"/>
              <a:t>Ciencia, Tecnología e Innovación para el Sistema Alimentario y Nutricional</a:t>
            </a:r>
            <a:endParaRPr lang="es-CO" sz="1300" dirty="0"/>
          </a:p>
          <a:p>
            <a:pPr lvl="0" algn="ctr"/>
            <a:endParaRPr lang="es-CO" sz="1600" dirty="0"/>
          </a:p>
        </p:txBody>
      </p:sp>
      <p:sp>
        <p:nvSpPr>
          <p:cNvPr id="15" name="Rectángulo redondeado 1">
            <a:extLst>
              <a:ext uri="{FF2B5EF4-FFF2-40B4-BE49-F238E27FC236}">
                <a16:creationId xmlns:a16="http://schemas.microsoft.com/office/drawing/2014/main" id="{FBBE8443-B0B9-49BC-9B1C-A7AC0096AC5B}"/>
              </a:ext>
            </a:extLst>
          </p:cNvPr>
          <p:cNvSpPr/>
          <p:nvPr/>
        </p:nvSpPr>
        <p:spPr>
          <a:xfrm>
            <a:off x="562098" y="886266"/>
            <a:ext cx="3385254" cy="9413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200" dirty="0"/>
          </a:p>
          <a:p>
            <a:pPr algn="ctr"/>
            <a:r>
              <a:rPr lang="es-MX" sz="1400" b="1" dirty="0"/>
              <a:t>PLAN DE SEGURIDAD ALIMENTARIA Y NUTRICIONAL DEL MUNICIPIO DE MEDELLÍN 2016-2028</a:t>
            </a: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redondeado 1">
            <a:extLst>
              <a:ext uri="{FF2B5EF4-FFF2-40B4-BE49-F238E27FC236}">
                <a16:creationId xmlns:a16="http://schemas.microsoft.com/office/drawing/2014/main" id="{70024529-A271-406B-8A95-E05306441689}"/>
              </a:ext>
            </a:extLst>
          </p:cNvPr>
          <p:cNvSpPr/>
          <p:nvPr/>
        </p:nvSpPr>
        <p:spPr>
          <a:xfrm>
            <a:off x="4288015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DE SEGURIDAD Y SOBERANÍA ALIMENTARIA Y NUTRICIONAL DEL MUNICIPIO DE MEDELLÍN 2018-2030</a:t>
            </a:r>
          </a:p>
        </p:txBody>
      </p:sp>
      <p:sp>
        <p:nvSpPr>
          <p:cNvPr id="20" name="Rectángulo redondeado 1">
            <a:extLst>
              <a:ext uri="{FF2B5EF4-FFF2-40B4-BE49-F238E27FC236}">
                <a16:creationId xmlns:a16="http://schemas.microsoft.com/office/drawing/2014/main" id="{2DB84E3C-3B84-4956-8AF0-A337879B5A4C}"/>
              </a:ext>
            </a:extLst>
          </p:cNvPr>
          <p:cNvSpPr/>
          <p:nvPr/>
        </p:nvSpPr>
        <p:spPr>
          <a:xfrm>
            <a:off x="8013932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CD642F-A93D-4D13-B581-FC5FA80E8C7F}"/>
              </a:ext>
            </a:extLst>
          </p:cNvPr>
          <p:cNvSpPr txBox="1"/>
          <p:nvPr/>
        </p:nvSpPr>
        <p:spPr>
          <a:xfrm>
            <a:off x="3629464" y="6031697"/>
            <a:ext cx="5373859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Líneas estratégicas </a:t>
            </a:r>
          </a:p>
        </p:txBody>
      </p:sp>
    </p:spTree>
    <p:extLst>
      <p:ext uri="{BB962C8B-B14F-4D97-AF65-F5344CB8AC3E}">
        <p14:creationId xmlns:p14="http://schemas.microsoft.com/office/powerpoint/2010/main" val="355172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4;p7"/>
          <p:cNvSpPr txBox="1"/>
          <p:nvPr/>
        </p:nvSpPr>
        <p:spPr>
          <a:xfrm>
            <a:off x="801858" y="241912"/>
            <a:ext cx="10053709" cy="42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427353E6-4D46-492D-BC47-AB45908841EA}"/>
              </a:ext>
            </a:extLst>
          </p:cNvPr>
          <p:cNvSpPr/>
          <p:nvPr/>
        </p:nvSpPr>
        <p:spPr>
          <a:xfrm>
            <a:off x="472019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No se contemplaba a la gerencia de los corregimientos en los actores involucrados.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dirty="0"/>
              <a:t>Diseño e implementación del Plan IEC en SSAN para el municipio de Medellín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3" name="Rectángulo redondeado 1">
            <a:extLst>
              <a:ext uri="{FF2B5EF4-FFF2-40B4-BE49-F238E27FC236}">
                <a16:creationId xmlns:a16="http://schemas.microsoft.com/office/drawing/2014/main" id="{F9AD161F-25C8-464F-99BE-4143888029C6}"/>
              </a:ext>
            </a:extLst>
          </p:cNvPr>
          <p:cNvSpPr/>
          <p:nvPr/>
        </p:nvSpPr>
        <p:spPr>
          <a:xfrm>
            <a:off x="4242976" y="2025746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considera en la lista de actores corresponsables la </a:t>
            </a:r>
            <a:r>
              <a:rPr lang="es-MX" dirty="0">
                <a:solidFill>
                  <a:srgbClr val="FF0000"/>
                </a:solidFill>
              </a:rPr>
              <a:t>gerencia de corregimientos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600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/>
              <a:t>Diseño e implementación del Plan IEC en SSAN para el municipio de Medellín: se incluye enfoque </a:t>
            </a:r>
            <a:r>
              <a:rPr lang="es-CO" sz="1600" dirty="0">
                <a:solidFill>
                  <a:srgbClr val="FF0000"/>
                </a:solidFill>
              </a:rPr>
              <a:t>RURAL</a:t>
            </a:r>
            <a:endParaRPr lang="es-MX" sz="1600" dirty="0">
              <a:solidFill>
                <a:srgbClr val="FF0000"/>
              </a:solidFill>
            </a:endParaRPr>
          </a:p>
          <a:p>
            <a:pPr algn="ctr"/>
            <a:r>
              <a:rPr lang="es-MX" sz="1600" dirty="0">
                <a:solidFill>
                  <a:schemeClr val="tx1"/>
                </a:solidFill>
              </a:rPr>
              <a:t> </a:t>
            </a:r>
            <a:r>
              <a:rPr lang="es-MX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Rectángulo redondeado 1">
            <a:extLst>
              <a:ext uri="{FF2B5EF4-FFF2-40B4-BE49-F238E27FC236}">
                <a16:creationId xmlns:a16="http://schemas.microsoft.com/office/drawing/2014/main" id="{1526AEB5-CBE6-4B2F-B1AD-FBA255190ECD}"/>
              </a:ext>
            </a:extLst>
          </p:cNvPr>
          <p:cNvSpPr/>
          <p:nvPr/>
        </p:nvSpPr>
        <p:spPr>
          <a:xfrm>
            <a:off x="8013933" y="2025746"/>
            <a:ext cx="3565413" cy="365291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MX" dirty="0"/>
              <a:t>Desafíos: urbanización y migración rural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MX" dirty="0"/>
              <a:t>Participación de las zonas rurales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MX" dirty="0"/>
              <a:t>Ordenamiento y gestión del territorio rural</a:t>
            </a:r>
          </a:p>
          <a:p>
            <a:pPr lvl="0" algn="ctr"/>
            <a:endParaRPr lang="es-CO" sz="1600" dirty="0"/>
          </a:p>
        </p:txBody>
      </p:sp>
      <p:sp>
        <p:nvSpPr>
          <p:cNvPr id="15" name="Rectángulo redondeado 1">
            <a:extLst>
              <a:ext uri="{FF2B5EF4-FFF2-40B4-BE49-F238E27FC236}">
                <a16:creationId xmlns:a16="http://schemas.microsoft.com/office/drawing/2014/main" id="{FBBE8443-B0B9-49BC-9B1C-A7AC0096AC5B}"/>
              </a:ext>
            </a:extLst>
          </p:cNvPr>
          <p:cNvSpPr/>
          <p:nvPr/>
        </p:nvSpPr>
        <p:spPr>
          <a:xfrm>
            <a:off x="562098" y="886266"/>
            <a:ext cx="3385254" cy="9413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200" dirty="0"/>
          </a:p>
          <a:p>
            <a:pPr algn="ctr"/>
            <a:r>
              <a:rPr lang="es-MX" sz="1400" b="1" dirty="0"/>
              <a:t>PLAN DE SEGURIDAD ALIMENTARIA Y NUTRICIONAL DEL MUNICIPIO DE MEDELLÍN 2016-2028</a:t>
            </a: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redondeado 1">
            <a:extLst>
              <a:ext uri="{FF2B5EF4-FFF2-40B4-BE49-F238E27FC236}">
                <a16:creationId xmlns:a16="http://schemas.microsoft.com/office/drawing/2014/main" id="{70024529-A271-406B-8A95-E05306441689}"/>
              </a:ext>
            </a:extLst>
          </p:cNvPr>
          <p:cNvSpPr/>
          <p:nvPr/>
        </p:nvSpPr>
        <p:spPr>
          <a:xfrm>
            <a:off x="4288015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DE SEGURIDAD Y SOBERANÍA ALIMENTARIA Y NUTRICIONAL DEL MUNICIPIO DE MEDELLÍN 2018-2030</a:t>
            </a:r>
          </a:p>
        </p:txBody>
      </p:sp>
      <p:sp>
        <p:nvSpPr>
          <p:cNvPr id="20" name="Rectángulo redondeado 1">
            <a:extLst>
              <a:ext uri="{FF2B5EF4-FFF2-40B4-BE49-F238E27FC236}">
                <a16:creationId xmlns:a16="http://schemas.microsoft.com/office/drawing/2014/main" id="{2DB84E3C-3B84-4956-8AF0-A337879B5A4C}"/>
              </a:ext>
            </a:extLst>
          </p:cNvPr>
          <p:cNvSpPr/>
          <p:nvPr/>
        </p:nvSpPr>
        <p:spPr>
          <a:xfrm>
            <a:off x="8013932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CD642F-A93D-4D13-B581-FC5FA80E8C7F}"/>
              </a:ext>
            </a:extLst>
          </p:cNvPr>
          <p:cNvSpPr txBox="1"/>
          <p:nvPr/>
        </p:nvSpPr>
        <p:spPr>
          <a:xfrm>
            <a:off x="3629464" y="6031697"/>
            <a:ext cx="5373859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ZONA RURAL</a:t>
            </a:r>
          </a:p>
        </p:txBody>
      </p:sp>
    </p:spTree>
    <p:extLst>
      <p:ext uri="{BB962C8B-B14F-4D97-AF65-F5344CB8AC3E}">
        <p14:creationId xmlns:p14="http://schemas.microsoft.com/office/powerpoint/2010/main" val="11974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AutoShape 2" descr="Archivo:Corregimientos de Medellin.svg - Wikipedia, la enciclopedia libre">
            <a:extLst>
              <a:ext uri="{FF2B5EF4-FFF2-40B4-BE49-F238E27FC236}">
                <a16:creationId xmlns:a16="http://schemas.microsoft.com/office/drawing/2014/main" id="{4373B580-5DD4-429C-94BE-6126118C6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Google Shape;144;p7">
            <a:extLst>
              <a:ext uri="{FF2B5EF4-FFF2-40B4-BE49-F238E27FC236}">
                <a16:creationId xmlns:a16="http://schemas.microsoft.com/office/drawing/2014/main" id="{6C920048-E57B-4100-961B-8107C6A19D15}"/>
              </a:ext>
            </a:extLst>
          </p:cNvPr>
          <p:cNvSpPr txBox="1"/>
          <p:nvPr/>
        </p:nvSpPr>
        <p:spPr>
          <a:xfrm>
            <a:off x="1221545" y="292603"/>
            <a:ext cx="10053709" cy="42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8DDFAB-5252-4C81-840F-C207A644335D}"/>
              </a:ext>
            </a:extLst>
          </p:cNvPr>
          <p:cNvSpPr txBox="1"/>
          <p:nvPr/>
        </p:nvSpPr>
        <p:spPr>
          <a:xfrm>
            <a:off x="1053324" y="1183055"/>
            <a:ext cx="5373859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ZONA RURAL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EDA627-3C9D-439F-80D0-2566BF0D249C}"/>
              </a:ext>
            </a:extLst>
          </p:cNvPr>
          <p:cNvSpPr txBox="1"/>
          <p:nvPr/>
        </p:nvSpPr>
        <p:spPr>
          <a:xfrm>
            <a:off x="1053324" y="4574845"/>
            <a:ext cx="1047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venir Next LT Pro" panose="020B0504020202020204" pitchFamily="34" charset="0"/>
              </a:rPr>
              <a:t>53,6% </a:t>
            </a:r>
            <a:r>
              <a:rPr lang="es-CO" sz="2400" dirty="0">
                <a:latin typeface="Avenir Next LT Pro" panose="020B0504020202020204" pitchFamily="34" charset="0"/>
              </a:rPr>
              <a:t>de los hogares de </a:t>
            </a:r>
            <a:r>
              <a:rPr lang="es-CO" sz="24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Medellín</a:t>
            </a:r>
            <a:r>
              <a:rPr lang="es-CO" sz="2400" dirty="0">
                <a:latin typeface="Avenir Next LT Pro" panose="020B0504020202020204" pitchFamily="34" charset="0"/>
              </a:rPr>
              <a:t> se encontraron en inseguridad alimentaria y nutricional</a:t>
            </a:r>
          </a:p>
        </p:txBody>
      </p:sp>
      <p:sp>
        <p:nvSpPr>
          <p:cNvPr id="13" name="Flecha: hacia arriba 12">
            <a:extLst>
              <a:ext uri="{FF2B5EF4-FFF2-40B4-BE49-F238E27FC236}">
                <a16:creationId xmlns:a16="http://schemas.microsoft.com/office/drawing/2014/main" id="{AB7D0703-0CFD-4DA0-9BDB-FFE081B453BC}"/>
              </a:ext>
            </a:extLst>
          </p:cNvPr>
          <p:cNvSpPr/>
          <p:nvPr/>
        </p:nvSpPr>
        <p:spPr>
          <a:xfrm>
            <a:off x="2429302" y="1828715"/>
            <a:ext cx="2621902" cy="2258686"/>
          </a:xfrm>
          <a:prstGeom prst="upArrow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Avenir Next LT Pro" panose="020B0504020202020204" pitchFamily="34" charset="0"/>
              </a:rPr>
              <a:t>60,6 %</a:t>
            </a:r>
          </a:p>
          <a:p>
            <a:pPr algn="ctr"/>
            <a:endParaRPr lang="es-CO" sz="2800" dirty="0">
              <a:latin typeface="Avenir Next LT Pro" panose="020B0504020202020204" pitchFamily="34" charset="0"/>
            </a:endParaRPr>
          </a:p>
          <a:p>
            <a:pPr algn="ctr"/>
            <a:r>
              <a:rPr lang="es-CO" sz="2800" b="1" dirty="0">
                <a:latin typeface="Avenir Next LT Pro" panose="020B0504020202020204" pitchFamily="34" charset="0"/>
              </a:rPr>
              <a:t>Rural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2BD03E-2F7F-48CC-9AEB-360E3A068C06}"/>
              </a:ext>
            </a:extLst>
          </p:cNvPr>
          <p:cNvSpPr txBox="1"/>
          <p:nvPr/>
        </p:nvSpPr>
        <p:spPr>
          <a:xfrm>
            <a:off x="969820" y="6380731"/>
            <a:ext cx="761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latin typeface="Avenir Next LT Pro" panose="020B0504020202020204" pitchFamily="34" charset="0"/>
              </a:rPr>
              <a:t>Fuente: Perfil de seguridad alimentaria y nutricional de Medellín, 2015.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474A4F-3567-44AB-A553-733DEDEEB331}"/>
              </a:ext>
            </a:extLst>
          </p:cNvPr>
          <p:cNvSpPr txBox="1"/>
          <p:nvPr/>
        </p:nvSpPr>
        <p:spPr>
          <a:xfrm>
            <a:off x="5664022" y="2253631"/>
            <a:ext cx="5845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58,3% </a:t>
            </a:r>
            <a:r>
              <a:rPr lang="es-CO" sz="2800" dirty="0">
                <a:latin typeface="Avenir Next LT Pro" panose="020B0504020202020204" pitchFamily="34" charset="0"/>
              </a:rPr>
              <a:t>de los hogares de las zonas rurales, adquirieron los alimentos en Medellín.</a:t>
            </a:r>
          </a:p>
        </p:txBody>
      </p:sp>
    </p:spTree>
    <p:extLst>
      <p:ext uri="{BB962C8B-B14F-4D97-AF65-F5344CB8AC3E}">
        <p14:creationId xmlns:p14="http://schemas.microsoft.com/office/powerpoint/2010/main" val="217585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689301-614C-4EDB-BAFC-C92A5CA4894D}"/>
              </a:ext>
            </a:extLst>
          </p:cNvPr>
          <p:cNvSpPr txBox="1"/>
          <p:nvPr/>
        </p:nvSpPr>
        <p:spPr>
          <a:xfrm>
            <a:off x="1216812" y="1499931"/>
            <a:ext cx="5373859" cy="3477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INSAN: Superior en zonas rurales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Solo se concibe la zona rural como productora de alimentos</a:t>
            </a:r>
          </a:p>
          <a:p>
            <a:pPr algn="ctr"/>
            <a:endParaRPr lang="es-MX" sz="2000" dirty="0"/>
          </a:p>
          <a:p>
            <a:pPr algn="ctr"/>
            <a:r>
              <a:rPr lang="es-CO" sz="2000" dirty="0"/>
              <a:t>Importancia de las relaciones urbano-rurales, la comprensión de los fenómenos de las zonas rurales</a:t>
            </a:r>
            <a:endParaRPr lang="es-MX" sz="2000" dirty="0"/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Importancia de articular los corregimientos del municipio</a:t>
            </a:r>
          </a:p>
        </p:txBody>
      </p:sp>
      <p:sp>
        <p:nvSpPr>
          <p:cNvPr id="2" name="AutoShape 2" descr="Archivo:Corregimientos de Medellin.svg - Wikipedia, la enciclopedia libre">
            <a:extLst>
              <a:ext uri="{FF2B5EF4-FFF2-40B4-BE49-F238E27FC236}">
                <a16:creationId xmlns:a16="http://schemas.microsoft.com/office/drawing/2014/main" id="{4373B580-5DD4-429C-94BE-6126118C6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2" name="Picture 8" descr="Archivo:Corregimientos de Medellin.svg">
            <a:extLst>
              <a:ext uri="{FF2B5EF4-FFF2-40B4-BE49-F238E27FC236}">
                <a16:creationId xmlns:a16="http://schemas.microsoft.com/office/drawing/2014/main" id="{654A3C5A-A0AF-4156-9C53-7104C028C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97" y="1705599"/>
            <a:ext cx="4199162" cy="31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44;p7">
            <a:extLst>
              <a:ext uri="{FF2B5EF4-FFF2-40B4-BE49-F238E27FC236}">
                <a16:creationId xmlns:a16="http://schemas.microsoft.com/office/drawing/2014/main" id="{6C920048-E57B-4100-961B-8107C6A19D15}"/>
              </a:ext>
            </a:extLst>
          </p:cNvPr>
          <p:cNvSpPr txBox="1"/>
          <p:nvPr/>
        </p:nvSpPr>
        <p:spPr>
          <a:xfrm>
            <a:off x="1221545" y="292603"/>
            <a:ext cx="10053709" cy="42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8DDFAB-5252-4C81-840F-C207A644335D}"/>
              </a:ext>
            </a:extLst>
          </p:cNvPr>
          <p:cNvSpPr txBox="1"/>
          <p:nvPr/>
        </p:nvSpPr>
        <p:spPr>
          <a:xfrm>
            <a:off x="3629464" y="6031697"/>
            <a:ext cx="5373859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ZONA RURAL</a:t>
            </a:r>
          </a:p>
        </p:txBody>
      </p:sp>
    </p:spTree>
    <p:extLst>
      <p:ext uri="{BB962C8B-B14F-4D97-AF65-F5344CB8AC3E}">
        <p14:creationId xmlns:p14="http://schemas.microsoft.com/office/powerpoint/2010/main" val="225001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764323" y="1699343"/>
            <a:ext cx="8687972" cy="627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La gobernanza como estrategia territorial para la Seguridad Alimentaria y</a:t>
            </a:r>
          </a:p>
          <a:p>
            <a:pPr lvl="0" algn="ctr"/>
            <a:r>
              <a:rPr lang="es-MX" sz="2200" dirty="0"/>
              <a:t>Nutricional de Antioquia: gobierno y sociedad en red</a:t>
            </a:r>
            <a:endParaRPr lang="es-CO" sz="2200" dirty="0"/>
          </a:p>
        </p:txBody>
      </p:sp>
      <p:sp>
        <p:nvSpPr>
          <p:cNvPr id="4" name="Rectángulo redondeado 6">
            <a:extLst>
              <a:ext uri="{FF2B5EF4-FFF2-40B4-BE49-F238E27FC236}">
                <a16:creationId xmlns:a16="http://schemas.microsoft.com/office/drawing/2014/main" id="{37EDD788-6B29-46EE-9757-48DD99CCAA1E}"/>
              </a:ext>
            </a:extLst>
          </p:cNvPr>
          <p:cNvSpPr/>
          <p:nvPr/>
        </p:nvSpPr>
        <p:spPr>
          <a:xfrm>
            <a:off x="1764323" y="2575626"/>
            <a:ext cx="8687972" cy="313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Producción sostenible y sustentable de alimentos</a:t>
            </a:r>
            <a:endParaRPr lang="es-CO" sz="2200" dirty="0"/>
          </a:p>
        </p:txBody>
      </p:sp>
      <p:sp>
        <p:nvSpPr>
          <p:cNvPr id="5" name="Rectángulo redondeado 6">
            <a:extLst>
              <a:ext uri="{FF2B5EF4-FFF2-40B4-BE49-F238E27FC236}">
                <a16:creationId xmlns:a16="http://schemas.microsoft.com/office/drawing/2014/main" id="{BA1F3987-BA79-4BA1-B4DF-858C8C954498}"/>
              </a:ext>
            </a:extLst>
          </p:cNvPr>
          <p:cNvSpPr/>
          <p:nvPr/>
        </p:nvSpPr>
        <p:spPr>
          <a:xfrm>
            <a:off x="1764323" y="3114033"/>
            <a:ext cx="8687972" cy="313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Distribución sostenible y sustentable de alimentos</a:t>
            </a:r>
            <a:endParaRPr lang="es-CO" sz="2200" dirty="0"/>
          </a:p>
        </p:txBody>
      </p:sp>
      <p:sp>
        <p:nvSpPr>
          <p:cNvPr id="6" name="Rectángulo redondeado 6">
            <a:extLst>
              <a:ext uri="{FF2B5EF4-FFF2-40B4-BE49-F238E27FC236}">
                <a16:creationId xmlns:a16="http://schemas.microsoft.com/office/drawing/2014/main" id="{7A2F4877-2F6C-427F-AD5D-1BBE6AB6EAE3}"/>
              </a:ext>
            </a:extLst>
          </p:cNvPr>
          <p:cNvSpPr/>
          <p:nvPr/>
        </p:nvSpPr>
        <p:spPr>
          <a:xfrm>
            <a:off x="1764323" y="3654653"/>
            <a:ext cx="8687972" cy="313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Ambientes alimentarios saludables y sustentables</a:t>
            </a:r>
            <a:endParaRPr lang="es-CO" sz="2200" dirty="0"/>
          </a:p>
        </p:txBody>
      </p:sp>
      <p:sp>
        <p:nvSpPr>
          <p:cNvPr id="8" name="Rectángulo redondeado 6">
            <a:extLst>
              <a:ext uri="{FF2B5EF4-FFF2-40B4-BE49-F238E27FC236}">
                <a16:creationId xmlns:a16="http://schemas.microsoft.com/office/drawing/2014/main" id="{511B3260-A637-446E-B32F-709957026CC1}"/>
              </a:ext>
            </a:extLst>
          </p:cNvPr>
          <p:cNvSpPr/>
          <p:nvPr/>
        </p:nvSpPr>
        <p:spPr>
          <a:xfrm>
            <a:off x="1764323" y="4238402"/>
            <a:ext cx="8687972" cy="614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Protección Social para la garantía del Derecho Humano </a:t>
            </a:r>
          </a:p>
          <a:p>
            <a:pPr lvl="0" algn="ctr"/>
            <a:r>
              <a:rPr lang="es-MX" sz="2200" dirty="0"/>
              <a:t>a la alimentación saludable</a:t>
            </a:r>
            <a:endParaRPr lang="es-CO" sz="2200" dirty="0"/>
          </a:p>
        </p:txBody>
      </p:sp>
      <p:sp>
        <p:nvSpPr>
          <p:cNvPr id="9" name="Rectángulo redondeado 6">
            <a:extLst>
              <a:ext uri="{FF2B5EF4-FFF2-40B4-BE49-F238E27FC236}">
                <a16:creationId xmlns:a16="http://schemas.microsoft.com/office/drawing/2014/main" id="{9FA5EE0E-95B9-44C3-831E-CA89DA3C68F9}"/>
              </a:ext>
            </a:extLst>
          </p:cNvPr>
          <p:cNvSpPr/>
          <p:nvPr/>
        </p:nvSpPr>
        <p:spPr>
          <a:xfrm>
            <a:off x="1764323" y="5125230"/>
            <a:ext cx="8687972" cy="313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Ciencia, Tecnología e Innovación para el Sistema Alimentario y Nutricional</a:t>
            </a:r>
            <a:endParaRPr lang="es-CO" sz="2200" dirty="0"/>
          </a:p>
        </p:txBody>
      </p:sp>
      <p:sp>
        <p:nvSpPr>
          <p:cNvPr id="10" name="Rectángulo redondeado 1">
            <a:extLst>
              <a:ext uri="{FF2B5EF4-FFF2-40B4-BE49-F238E27FC236}">
                <a16:creationId xmlns:a16="http://schemas.microsoft.com/office/drawing/2014/main" id="{02836B7C-FBCF-47DC-926E-2815E7BC7AE2}"/>
              </a:ext>
            </a:extLst>
          </p:cNvPr>
          <p:cNvSpPr/>
          <p:nvPr/>
        </p:nvSpPr>
        <p:spPr>
          <a:xfrm rot="16200000">
            <a:off x="-4299271" y="2888691"/>
            <a:ext cx="9705201" cy="4506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144;p7">
            <a:extLst>
              <a:ext uri="{FF2B5EF4-FFF2-40B4-BE49-F238E27FC236}">
                <a16:creationId xmlns:a16="http://schemas.microsoft.com/office/drawing/2014/main" id="{7B2E5BE3-7FD0-4354-9655-0BC09AC37543}"/>
              </a:ext>
            </a:extLst>
          </p:cNvPr>
          <p:cNvSpPr txBox="1"/>
          <p:nvPr/>
        </p:nvSpPr>
        <p:spPr>
          <a:xfrm>
            <a:off x="1069144" y="444069"/>
            <a:ext cx="10053709" cy="843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  <a:p>
            <a:pPr marL="12700" algn="ctr"/>
            <a:r>
              <a:rPr lang="es-ES" sz="2700" b="1" dirty="0"/>
              <a:t>Líneas estratégicas </a:t>
            </a:r>
          </a:p>
        </p:txBody>
      </p:sp>
    </p:spTree>
    <p:extLst>
      <p:ext uri="{BB962C8B-B14F-4D97-AF65-F5344CB8AC3E}">
        <p14:creationId xmlns:p14="http://schemas.microsoft.com/office/powerpoint/2010/main" val="19280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764323" y="1699343"/>
            <a:ext cx="8687972" cy="627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La gobernanza como estrategia territorial para la Seguridad Alimentaria y</a:t>
            </a:r>
          </a:p>
          <a:p>
            <a:pPr lvl="0" algn="ctr"/>
            <a:r>
              <a:rPr lang="es-MX" sz="2200" dirty="0"/>
              <a:t>Nutricional de Antioquia: gobierno y sociedad en red</a:t>
            </a:r>
            <a:endParaRPr lang="es-CO" sz="2200" dirty="0"/>
          </a:p>
        </p:txBody>
      </p:sp>
      <p:sp>
        <p:nvSpPr>
          <p:cNvPr id="10" name="Rectángulo redondeado 1">
            <a:extLst>
              <a:ext uri="{FF2B5EF4-FFF2-40B4-BE49-F238E27FC236}">
                <a16:creationId xmlns:a16="http://schemas.microsoft.com/office/drawing/2014/main" id="{02836B7C-FBCF-47DC-926E-2815E7BC7AE2}"/>
              </a:ext>
            </a:extLst>
          </p:cNvPr>
          <p:cNvSpPr/>
          <p:nvPr/>
        </p:nvSpPr>
        <p:spPr>
          <a:xfrm rot="16200000">
            <a:off x="-4299271" y="2888691"/>
            <a:ext cx="9705201" cy="4506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144;p7">
            <a:extLst>
              <a:ext uri="{FF2B5EF4-FFF2-40B4-BE49-F238E27FC236}">
                <a16:creationId xmlns:a16="http://schemas.microsoft.com/office/drawing/2014/main" id="{7B2E5BE3-7FD0-4354-9655-0BC09AC37543}"/>
              </a:ext>
            </a:extLst>
          </p:cNvPr>
          <p:cNvSpPr txBox="1"/>
          <p:nvPr/>
        </p:nvSpPr>
        <p:spPr>
          <a:xfrm>
            <a:off x="1069144" y="444069"/>
            <a:ext cx="10053709" cy="843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  <a:p>
            <a:pPr marL="12700" algn="ctr"/>
            <a:r>
              <a:rPr lang="es-ES" sz="2700" b="1" dirty="0"/>
              <a:t>Líneas estratégicas 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F7585584-E2CA-45D3-B4BE-501668799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207235"/>
              </p:ext>
            </p:extLst>
          </p:nvPr>
        </p:nvGraphicFramePr>
        <p:xfrm>
          <a:off x="1866761" y="2569593"/>
          <a:ext cx="8585534" cy="353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61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9;p1"/>
          <p:cNvSpPr txBox="1"/>
          <p:nvPr/>
        </p:nvSpPr>
        <p:spPr>
          <a:xfrm>
            <a:off x="5429030" y="1166862"/>
            <a:ext cx="6415087" cy="503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s-MX" sz="3200" b="1" dirty="0">
                <a:solidFill>
                  <a:srgbClr val="AA428D"/>
                </a:solidFill>
                <a:latin typeface="Arial"/>
                <a:ea typeface="Arial"/>
                <a:cs typeface="Arial"/>
                <a:sym typeface="Arial"/>
              </a:rPr>
              <a:t>Revisión y análisis comparativo</a:t>
            </a:r>
          </a:p>
          <a:p>
            <a:pPr lvl="0" algn="r"/>
            <a:endParaRPr lang="es-MX" sz="3200" b="1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s-MX" sz="1500" dirty="0"/>
              <a:t>PLAN DE SEGURIDAD ALIMENTARIA Y NUTRICIONAL DEL MUNICIPIO DE MEDELLÍN 2016-2028</a:t>
            </a:r>
          </a:p>
          <a:p>
            <a:pPr algn="ctr"/>
            <a:endParaRPr lang="es-MX" sz="1500" dirty="0"/>
          </a:p>
          <a:p>
            <a:pPr algn="ctr"/>
            <a:r>
              <a:rPr lang="es-MX" sz="1500" dirty="0"/>
              <a:t>PLAN DE SEGURIDAD Y SOBERANÍA ALIMENTARIA Y NUTRICIONAL DEL MUNICIPIO DE MEDELLÍN 2018-2030</a:t>
            </a:r>
          </a:p>
          <a:p>
            <a:pPr algn="ctr"/>
            <a:endParaRPr lang="es-MX" sz="3200" dirty="0"/>
          </a:p>
          <a:p>
            <a:pPr algn="ctr"/>
            <a:r>
              <a:rPr lang="es-MX" sz="1500" dirty="0"/>
              <a:t>PLAN DOCENAL DE SEGURIDAD ALIMENTARIA Y NUTRICIONAL DE ANTIOQUIA 2020-2031</a:t>
            </a:r>
            <a:endParaRPr lang="es-CO" sz="3200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CO" sz="2400" b="1" i="0" u="none" strike="noStrike" cap="none" dirty="0">
              <a:solidFill>
                <a:srgbClr val="AA428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-CO" sz="2400" b="1" dirty="0">
              <a:solidFill>
                <a:srgbClr val="AA428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 dirty="0">
                <a:solidFill>
                  <a:srgbClr val="AA428D"/>
                </a:solidFill>
                <a:latin typeface="Arial"/>
                <a:ea typeface="Arial"/>
                <a:cs typeface="Arial"/>
                <a:sym typeface="Arial"/>
              </a:rPr>
              <a:t>Equipo de Seguridad Alimentaria y Nutricional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i="0" u="none" strike="noStrike" cap="none" dirty="0">
                <a:solidFill>
                  <a:srgbClr val="AA428D"/>
                </a:solidFill>
                <a:latin typeface="Arial"/>
                <a:ea typeface="Arial"/>
                <a:cs typeface="Arial"/>
                <a:sym typeface="Arial"/>
              </a:rPr>
              <a:t> - ESAN </a:t>
            </a:r>
            <a:endParaRPr sz="2400" dirty="0">
              <a:solidFill>
                <a:srgbClr val="AA4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64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1">
            <a:extLst>
              <a:ext uri="{FF2B5EF4-FFF2-40B4-BE49-F238E27FC236}">
                <a16:creationId xmlns:a16="http://schemas.microsoft.com/office/drawing/2014/main" id="{02836B7C-FBCF-47DC-926E-2815E7BC7AE2}"/>
              </a:ext>
            </a:extLst>
          </p:cNvPr>
          <p:cNvSpPr/>
          <p:nvPr/>
        </p:nvSpPr>
        <p:spPr>
          <a:xfrm rot="16200000">
            <a:off x="-4299271" y="2888691"/>
            <a:ext cx="9705201" cy="4506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144;p7">
            <a:extLst>
              <a:ext uri="{FF2B5EF4-FFF2-40B4-BE49-F238E27FC236}">
                <a16:creationId xmlns:a16="http://schemas.microsoft.com/office/drawing/2014/main" id="{7B2E5BE3-7FD0-4354-9655-0BC09AC37543}"/>
              </a:ext>
            </a:extLst>
          </p:cNvPr>
          <p:cNvSpPr txBox="1"/>
          <p:nvPr/>
        </p:nvSpPr>
        <p:spPr>
          <a:xfrm>
            <a:off x="1069144" y="444069"/>
            <a:ext cx="10053709" cy="843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  <a:p>
            <a:pPr marL="12700" algn="ctr"/>
            <a:r>
              <a:rPr lang="es-ES" sz="2700" b="1" dirty="0"/>
              <a:t>Líneas estratégicas </a:t>
            </a:r>
          </a:p>
        </p:txBody>
      </p:sp>
      <p:sp>
        <p:nvSpPr>
          <p:cNvPr id="6" name="Rectángulo redondeado 6">
            <a:extLst>
              <a:ext uri="{FF2B5EF4-FFF2-40B4-BE49-F238E27FC236}">
                <a16:creationId xmlns:a16="http://schemas.microsoft.com/office/drawing/2014/main" id="{9F33246F-15F7-4C84-895C-341F080F789B}"/>
              </a:ext>
            </a:extLst>
          </p:cNvPr>
          <p:cNvSpPr/>
          <p:nvPr/>
        </p:nvSpPr>
        <p:spPr>
          <a:xfrm>
            <a:off x="1866761" y="1614551"/>
            <a:ext cx="8687972" cy="313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Producción sostenible y sustentable de alimentos</a:t>
            </a:r>
            <a:endParaRPr lang="es-CO" sz="22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54D2E32-7079-4E21-B886-B8AA19218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843285"/>
              </p:ext>
            </p:extLst>
          </p:nvPr>
        </p:nvGraphicFramePr>
        <p:xfrm>
          <a:off x="2031998" y="2255730"/>
          <a:ext cx="8128000" cy="386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705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1">
            <a:extLst>
              <a:ext uri="{FF2B5EF4-FFF2-40B4-BE49-F238E27FC236}">
                <a16:creationId xmlns:a16="http://schemas.microsoft.com/office/drawing/2014/main" id="{02836B7C-FBCF-47DC-926E-2815E7BC7AE2}"/>
              </a:ext>
            </a:extLst>
          </p:cNvPr>
          <p:cNvSpPr/>
          <p:nvPr/>
        </p:nvSpPr>
        <p:spPr>
          <a:xfrm rot="16200000">
            <a:off x="-4299271" y="2888691"/>
            <a:ext cx="9705201" cy="4506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144;p7">
            <a:extLst>
              <a:ext uri="{FF2B5EF4-FFF2-40B4-BE49-F238E27FC236}">
                <a16:creationId xmlns:a16="http://schemas.microsoft.com/office/drawing/2014/main" id="{7B2E5BE3-7FD0-4354-9655-0BC09AC37543}"/>
              </a:ext>
            </a:extLst>
          </p:cNvPr>
          <p:cNvSpPr txBox="1"/>
          <p:nvPr/>
        </p:nvSpPr>
        <p:spPr>
          <a:xfrm>
            <a:off x="1069144" y="444069"/>
            <a:ext cx="10053709" cy="843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  <a:p>
            <a:pPr marL="12700" algn="ctr"/>
            <a:r>
              <a:rPr lang="es-ES" sz="2700" b="1" dirty="0"/>
              <a:t>Líneas estratégicas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E252D4BE-EC56-4C36-A410-3864FADB52E2}"/>
              </a:ext>
            </a:extLst>
          </p:cNvPr>
          <p:cNvSpPr/>
          <p:nvPr/>
        </p:nvSpPr>
        <p:spPr>
          <a:xfrm>
            <a:off x="1752012" y="1749467"/>
            <a:ext cx="8687972" cy="313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Distribución sostenible y sustentable de alimentos</a:t>
            </a:r>
            <a:endParaRPr lang="es-CO" sz="22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CDDC380-FE54-4CCC-B7CC-4F3280B48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50861"/>
              </p:ext>
            </p:extLst>
          </p:nvPr>
        </p:nvGraphicFramePr>
        <p:xfrm>
          <a:off x="1891021" y="2206914"/>
          <a:ext cx="8128000" cy="237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5ED035F-4AA9-4AFD-A604-827E682DB7CA}"/>
              </a:ext>
            </a:extLst>
          </p:cNvPr>
          <p:cNvSpPr/>
          <p:nvPr/>
        </p:nvSpPr>
        <p:spPr>
          <a:xfrm>
            <a:off x="861188" y="4044854"/>
            <a:ext cx="3165578" cy="1519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venir Next LT Pro" panose="020B0504020202020204" pitchFamily="34" charset="0"/>
              </a:rPr>
              <a:t>Establecimiento de alianzas para el abastecimiento y distribución de alimentos.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6C26540-8795-4723-BE20-2B14A4FB69FF}"/>
              </a:ext>
            </a:extLst>
          </p:cNvPr>
          <p:cNvSpPr/>
          <p:nvPr/>
        </p:nvSpPr>
        <p:spPr>
          <a:xfrm>
            <a:off x="4513209" y="4044854"/>
            <a:ext cx="3165578" cy="1519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venir Next LT Pro" panose="020B0504020202020204" pitchFamily="34" charset="0"/>
              </a:rPr>
              <a:t>Fortalecimiento de compras públicas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8355015-0FFE-49FB-83AF-EDD69D5FF7B1}"/>
              </a:ext>
            </a:extLst>
          </p:cNvPr>
          <p:cNvSpPr/>
          <p:nvPr/>
        </p:nvSpPr>
        <p:spPr>
          <a:xfrm>
            <a:off x="8165230" y="4044854"/>
            <a:ext cx="3165578" cy="1519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venir Next LT Pro" panose="020B0504020202020204" pitchFamily="34" charset="0"/>
              </a:rPr>
              <a:t>Creación y reactivación de espacios públicos para el abastecimiento y la distribución de alimentos</a:t>
            </a:r>
          </a:p>
        </p:txBody>
      </p:sp>
    </p:spTree>
    <p:extLst>
      <p:ext uri="{BB962C8B-B14F-4D97-AF65-F5344CB8AC3E}">
        <p14:creationId xmlns:p14="http://schemas.microsoft.com/office/powerpoint/2010/main" val="27794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1">
            <a:extLst>
              <a:ext uri="{FF2B5EF4-FFF2-40B4-BE49-F238E27FC236}">
                <a16:creationId xmlns:a16="http://schemas.microsoft.com/office/drawing/2014/main" id="{02836B7C-FBCF-47DC-926E-2815E7BC7AE2}"/>
              </a:ext>
            </a:extLst>
          </p:cNvPr>
          <p:cNvSpPr/>
          <p:nvPr/>
        </p:nvSpPr>
        <p:spPr>
          <a:xfrm rot="16200000">
            <a:off x="-4299271" y="2888691"/>
            <a:ext cx="9705201" cy="4506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144;p7">
            <a:extLst>
              <a:ext uri="{FF2B5EF4-FFF2-40B4-BE49-F238E27FC236}">
                <a16:creationId xmlns:a16="http://schemas.microsoft.com/office/drawing/2014/main" id="{7B2E5BE3-7FD0-4354-9655-0BC09AC37543}"/>
              </a:ext>
            </a:extLst>
          </p:cNvPr>
          <p:cNvSpPr txBox="1"/>
          <p:nvPr/>
        </p:nvSpPr>
        <p:spPr>
          <a:xfrm>
            <a:off x="1069144" y="444069"/>
            <a:ext cx="10053709" cy="843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  <a:p>
            <a:pPr marL="12700" algn="ctr"/>
            <a:r>
              <a:rPr lang="es-ES" sz="2700" b="1" dirty="0"/>
              <a:t>Líneas estratégicas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8CDBE13D-404D-435A-AC3E-6A07890924F7}"/>
              </a:ext>
            </a:extLst>
          </p:cNvPr>
          <p:cNvSpPr/>
          <p:nvPr/>
        </p:nvSpPr>
        <p:spPr>
          <a:xfrm>
            <a:off x="1752012" y="1614551"/>
            <a:ext cx="8687972" cy="313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Ambientes alimentarios saludables y sustentables</a:t>
            </a:r>
            <a:endParaRPr lang="es-CO" sz="2200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8B20460-AD9A-49CD-A9E9-0EBF86E1B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785371"/>
              </p:ext>
            </p:extLst>
          </p:nvPr>
        </p:nvGraphicFramePr>
        <p:xfrm>
          <a:off x="2031998" y="2429118"/>
          <a:ext cx="8128000" cy="3664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10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1">
            <a:extLst>
              <a:ext uri="{FF2B5EF4-FFF2-40B4-BE49-F238E27FC236}">
                <a16:creationId xmlns:a16="http://schemas.microsoft.com/office/drawing/2014/main" id="{02836B7C-FBCF-47DC-926E-2815E7BC7AE2}"/>
              </a:ext>
            </a:extLst>
          </p:cNvPr>
          <p:cNvSpPr/>
          <p:nvPr/>
        </p:nvSpPr>
        <p:spPr>
          <a:xfrm rot="16200000">
            <a:off x="-4299271" y="2888691"/>
            <a:ext cx="9705201" cy="4506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144;p7">
            <a:extLst>
              <a:ext uri="{FF2B5EF4-FFF2-40B4-BE49-F238E27FC236}">
                <a16:creationId xmlns:a16="http://schemas.microsoft.com/office/drawing/2014/main" id="{7B2E5BE3-7FD0-4354-9655-0BC09AC37543}"/>
              </a:ext>
            </a:extLst>
          </p:cNvPr>
          <p:cNvSpPr txBox="1"/>
          <p:nvPr/>
        </p:nvSpPr>
        <p:spPr>
          <a:xfrm>
            <a:off x="1069144" y="444069"/>
            <a:ext cx="10053709" cy="843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  <a:p>
            <a:pPr marL="12700" algn="ctr"/>
            <a:r>
              <a:rPr lang="es-ES" sz="2700" b="1" dirty="0"/>
              <a:t>Líneas estratégicas </a:t>
            </a:r>
          </a:p>
        </p:txBody>
      </p:sp>
      <p:sp>
        <p:nvSpPr>
          <p:cNvPr id="6" name="Rectángulo redondeado 6">
            <a:extLst>
              <a:ext uri="{FF2B5EF4-FFF2-40B4-BE49-F238E27FC236}">
                <a16:creationId xmlns:a16="http://schemas.microsoft.com/office/drawing/2014/main" id="{24C11043-83BC-44A5-A0E0-727A2251F55E}"/>
              </a:ext>
            </a:extLst>
          </p:cNvPr>
          <p:cNvSpPr/>
          <p:nvPr/>
        </p:nvSpPr>
        <p:spPr>
          <a:xfrm>
            <a:off x="2045677" y="1846895"/>
            <a:ext cx="8687972" cy="614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Protección Social para la garantía del Derecho Humano </a:t>
            </a:r>
          </a:p>
          <a:p>
            <a:pPr lvl="0" algn="ctr"/>
            <a:r>
              <a:rPr lang="es-MX" sz="2200" dirty="0"/>
              <a:t>a la alimentación saludable</a:t>
            </a:r>
            <a:endParaRPr lang="es-CO" sz="22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9173B81-23C5-4A20-B818-CCB264C36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168435"/>
              </p:ext>
            </p:extLst>
          </p:nvPr>
        </p:nvGraphicFramePr>
        <p:xfrm>
          <a:off x="2507125" y="3114032"/>
          <a:ext cx="8128000" cy="249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654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1">
            <a:extLst>
              <a:ext uri="{FF2B5EF4-FFF2-40B4-BE49-F238E27FC236}">
                <a16:creationId xmlns:a16="http://schemas.microsoft.com/office/drawing/2014/main" id="{02836B7C-FBCF-47DC-926E-2815E7BC7AE2}"/>
              </a:ext>
            </a:extLst>
          </p:cNvPr>
          <p:cNvSpPr/>
          <p:nvPr/>
        </p:nvSpPr>
        <p:spPr>
          <a:xfrm rot="16200000">
            <a:off x="-4299271" y="2888691"/>
            <a:ext cx="9705201" cy="4506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144;p7">
            <a:extLst>
              <a:ext uri="{FF2B5EF4-FFF2-40B4-BE49-F238E27FC236}">
                <a16:creationId xmlns:a16="http://schemas.microsoft.com/office/drawing/2014/main" id="{7B2E5BE3-7FD0-4354-9655-0BC09AC37543}"/>
              </a:ext>
            </a:extLst>
          </p:cNvPr>
          <p:cNvSpPr txBox="1"/>
          <p:nvPr/>
        </p:nvSpPr>
        <p:spPr>
          <a:xfrm>
            <a:off x="1069144" y="444069"/>
            <a:ext cx="10053709" cy="843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DISEÑO ESTRATEGICO</a:t>
            </a:r>
          </a:p>
          <a:p>
            <a:pPr marL="12700" algn="ctr"/>
            <a:r>
              <a:rPr lang="es-ES" sz="2700" b="1" dirty="0"/>
              <a:t>Líneas estratégicas </a:t>
            </a:r>
          </a:p>
        </p:txBody>
      </p:sp>
      <p:sp>
        <p:nvSpPr>
          <p:cNvPr id="9" name="Rectángulo redondeado 6">
            <a:extLst>
              <a:ext uri="{FF2B5EF4-FFF2-40B4-BE49-F238E27FC236}">
                <a16:creationId xmlns:a16="http://schemas.microsoft.com/office/drawing/2014/main" id="{70BA2775-A475-4BDD-9F26-1AFF1FB7BD7E}"/>
              </a:ext>
            </a:extLst>
          </p:cNvPr>
          <p:cNvSpPr/>
          <p:nvPr/>
        </p:nvSpPr>
        <p:spPr>
          <a:xfrm>
            <a:off x="1752012" y="1729841"/>
            <a:ext cx="8687972" cy="313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200" dirty="0"/>
              <a:t>Ciencia, Tecnología e Innovación para el Sistema Alimentario y Nutricional</a:t>
            </a:r>
            <a:endParaRPr lang="es-CO" sz="2200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FA0DD835-8711-4284-A5E1-3360B973B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650765"/>
              </p:ext>
            </p:extLst>
          </p:nvPr>
        </p:nvGraphicFramePr>
        <p:xfrm>
          <a:off x="2311984" y="2594907"/>
          <a:ext cx="8128000" cy="200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2A9E247-8C7F-46C1-91FA-782B9A60583B}"/>
              </a:ext>
            </a:extLst>
          </p:cNvPr>
          <p:cNvSpPr/>
          <p:nvPr/>
        </p:nvSpPr>
        <p:spPr>
          <a:xfrm>
            <a:off x="2849129" y="4852950"/>
            <a:ext cx="3327736" cy="1519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venir Next LT Pro" panose="020B0504020202020204" pitchFamily="34" charset="0"/>
              </a:rPr>
              <a:t>Elaboración de Perfil Alimentario y Nutricional local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6E4446D-3865-4219-B418-D0EEA7CB5313}"/>
              </a:ext>
            </a:extLst>
          </p:cNvPr>
          <p:cNvSpPr/>
          <p:nvPr/>
        </p:nvSpPr>
        <p:spPr>
          <a:xfrm>
            <a:off x="6746979" y="4852949"/>
            <a:ext cx="3327736" cy="1519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venir Next LT Pro" panose="020B0504020202020204" pitchFamily="34" charset="0"/>
              </a:rPr>
              <a:t>Diseño e implementación del Observatorio de Seguridad Alimentaria y Nutricional</a:t>
            </a:r>
          </a:p>
        </p:txBody>
      </p:sp>
    </p:spTree>
    <p:extLst>
      <p:ext uri="{BB962C8B-B14F-4D97-AF65-F5344CB8AC3E}">
        <p14:creationId xmlns:p14="http://schemas.microsoft.com/office/powerpoint/2010/main" val="16582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689301-614C-4EDB-BAFC-C92A5CA4894D}"/>
              </a:ext>
            </a:extLst>
          </p:cNvPr>
          <p:cNvSpPr txBox="1"/>
          <p:nvPr/>
        </p:nvSpPr>
        <p:spPr>
          <a:xfrm>
            <a:off x="1221545" y="1004574"/>
            <a:ext cx="10053709" cy="3970318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accent3">
                    <a:lumMod val="75000"/>
                  </a:schemeClr>
                </a:solidFill>
              </a:rPr>
              <a:t>Avanzar en el enfoque de sistemas alimentarios: </a:t>
            </a:r>
          </a:p>
          <a:p>
            <a:pPr algn="ctr"/>
            <a:r>
              <a:rPr lang="es-MX" sz="2200" dirty="0">
                <a:solidFill>
                  <a:schemeClr val="accent3">
                    <a:lumMod val="75000"/>
                  </a:schemeClr>
                </a:solidFill>
              </a:rPr>
              <a:t>acciones para producción-distribución y consumo.</a:t>
            </a:r>
          </a:p>
          <a:p>
            <a:pPr algn="ctr"/>
            <a:endParaRPr lang="es-MX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accent3">
                    <a:lumMod val="75000"/>
                  </a:schemeClr>
                </a:solidFill>
              </a:rPr>
              <a:t>Garantizar canales de distribución de alimentos para zonas urbanas y rurales con principios de proximidad entre actores, que favorezcan relaciones transparentes y veraces.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MX" sz="2200" dirty="0">
                <a:solidFill>
                  <a:schemeClr val="accent3">
                    <a:lumMod val="75000"/>
                  </a:schemeClr>
                </a:solidFill>
              </a:rPr>
              <a:t>Construir políticas publicas con participación de actores: para gestionar democráticamente y promover la acción y participación política.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s-MX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s-MX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AutoShape 2" descr="Archivo:Corregimientos de Medellin.svg - Wikipedia, la enciclopedia libre">
            <a:extLst>
              <a:ext uri="{FF2B5EF4-FFF2-40B4-BE49-F238E27FC236}">
                <a16:creationId xmlns:a16="http://schemas.microsoft.com/office/drawing/2014/main" id="{4373B580-5DD4-429C-94BE-6126118C6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Google Shape;144;p7">
            <a:extLst>
              <a:ext uri="{FF2B5EF4-FFF2-40B4-BE49-F238E27FC236}">
                <a16:creationId xmlns:a16="http://schemas.microsoft.com/office/drawing/2014/main" id="{6C920048-E57B-4100-961B-8107C6A19D15}"/>
              </a:ext>
            </a:extLst>
          </p:cNvPr>
          <p:cNvSpPr txBox="1"/>
          <p:nvPr/>
        </p:nvSpPr>
        <p:spPr>
          <a:xfrm>
            <a:off x="1221545" y="292603"/>
            <a:ext cx="10053709" cy="427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2700" b="1" dirty="0"/>
              <a:t>Reflexiones finales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A257E0-34B1-479A-B802-02A38669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87" y="5446347"/>
            <a:ext cx="5288823" cy="1215000"/>
          </a:xfrm>
          <a:prstGeom prst="rect">
            <a:avLst/>
          </a:prstGeom>
        </p:spPr>
      </p:pic>
      <p:sp>
        <p:nvSpPr>
          <p:cNvPr id="7" name="Cerrar llave 6">
            <a:extLst>
              <a:ext uri="{FF2B5EF4-FFF2-40B4-BE49-F238E27FC236}">
                <a16:creationId xmlns:a16="http://schemas.microsoft.com/office/drawing/2014/main" id="{D116D629-7F35-4A84-9496-C46A735545A3}"/>
              </a:ext>
            </a:extLst>
          </p:cNvPr>
          <p:cNvSpPr/>
          <p:nvPr/>
        </p:nvSpPr>
        <p:spPr>
          <a:xfrm rot="5400000">
            <a:off x="5949518" y="2186544"/>
            <a:ext cx="292962" cy="5869659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134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58526" y="2767707"/>
            <a:ext cx="7874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Gracias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3657601" y="3875703"/>
            <a:ext cx="393518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8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4;p7"/>
          <p:cNvSpPr txBox="1"/>
          <p:nvPr/>
        </p:nvSpPr>
        <p:spPr>
          <a:xfrm>
            <a:off x="984738" y="241913"/>
            <a:ext cx="9870829" cy="473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3000" b="1" dirty="0"/>
              <a:t>PRINCIPIOS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427353E6-4D46-492D-BC47-AB45908841EA}"/>
              </a:ext>
            </a:extLst>
          </p:cNvPr>
          <p:cNvSpPr/>
          <p:nvPr/>
        </p:nvSpPr>
        <p:spPr>
          <a:xfrm>
            <a:off x="472019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FF0000"/>
                </a:solidFill>
              </a:rPr>
              <a:t>Perspectiva de derechos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500" dirty="0"/>
              <a:t>Equidad social, territorial, de género, ambiental y conservación de la biodiversidad</a:t>
            </a:r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500" dirty="0"/>
              <a:t>Corresponsabilidad, participación comunitaria y solidaridad</a:t>
            </a:r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500" dirty="0"/>
              <a:t>Identidad cultura</a:t>
            </a:r>
            <a:endParaRPr lang="es-CO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500" dirty="0"/>
              <a:t>Articulación</a:t>
            </a:r>
            <a:endParaRPr lang="es-CO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500" dirty="0"/>
              <a:t>Prioridad del gasto público social</a:t>
            </a:r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500" dirty="0"/>
              <a:t>Continuidad y sostenibilidad </a:t>
            </a:r>
            <a:endParaRPr lang="es-CO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500" dirty="0"/>
              <a:t>Efectividad</a:t>
            </a:r>
            <a:endParaRPr lang="es-CO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500" dirty="0"/>
              <a:t>Integralidad</a:t>
            </a:r>
            <a:endParaRPr lang="es-CO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500" dirty="0"/>
              <a:t>Flexibilidad</a:t>
            </a:r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ES_tradnl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ángulo redondeado 1">
            <a:extLst>
              <a:ext uri="{FF2B5EF4-FFF2-40B4-BE49-F238E27FC236}">
                <a16:creationId xmlns:a16="http://schemas.microsoft.com/office/drawing/2014/main" id="{F9AD161F-25C8-464F-99BE-4143888029C6}"/>
              </a:ext>
            </a:extLst>
          </p:cNvPr>
          <p:cNvSpPr/>
          <p:nvPr/>
        </p:nvSpPr>
        <p:spPr>
          <a:xfrm>
            <a:off x="4242976" y="2025746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b="1" dirty="0"/>
              <a:t>Universalidad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b="1" dirty="0"/>
              <a:t>Dignidad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Progresividad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Equidad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Solidaridad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Participación Social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Corresponsabilidad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Autonomía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Transversalización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/>
              <a:t>Prioridad del gasto público social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Continuidad y sostenibilidad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Efectividad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Integralidad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Flexibilidad</a:t>
            </a:r>
          </a:p>
          <a:p>
            <a:pPr algn="ctr"/>
            <a:r>
              <a:rPr lang="es-CO" sz="1500" dirty="0">
                <a:solidFill>
                  <a:srgbClr val="FF0000"/>
                </a:solidFill>
              </a:rPr>
              <a:t>Enfoque de derechos</a:t>
            </a:r>
            <a:endParaRPr lang="es-MX" sz="1500" dirty="0">
              <a:solidFill>
                <a:srgbClr val="FF0000"/>
              </a:solidFill>
            </a:endParaRPr>
          </a:p>
        </p:txBody>
      </p:sp>
      <p:sp>
        <p:nvSpPr>
          <p:cNvPr id="14" name="Rectángulo redondeado 1">
            <a:extLst>
              <a:ext uri="{FF2B5EF4-FFF2-40B4-BE49-F238E27FC236}">
                <a16:creationId xmlns:a16="http://schemas.microsoft.com/office/drawing/2014/main" id="{1526AEB5-CBE6-4B2F-B1AD-FBA255190ECD}"/>
              </a:ext>
            </a:extLst>
          </p:cNvPr>
          <p:cNvSpPr/>
          <p:nvPr/>
        </p:nvSpPr>
        <p:spPr>
          <a:xfrm>
            <a:off x="8013933" y="2025746"/>
            <a:ext cx="3565413" cy="365291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FF0000"/>
                </a:solidFill>
              </a:rPr>
              <a:t>Derecho humano a la alimentación saludable</a:t>
            </a:r>
          </a:p>
          <a:p>
            <a:pPr algn="ctr"/>
            <a:r>
              <a:rPr lang="es-CO" sz="1500" dirty="0">
                <a:solidFill>
                  <a:schemeClr val="tx1"/>
                </a:solidFill>
              </a:rPr>
              <a:t>Justicia social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/>
              <a:t>Sistema alimentario saludable y sustentable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Alimentación saludable y sustentable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dirty="0"/>
              <a:t>Ciudadanía Alimentaria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/>
              <a:t>Gobernanza democrática y en red</a:t>
            </a:r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ángulo redondeado 1">
            <a:extLst>
              <a:ext uri="{FF2B5EF4-FFF2-40B4-BE49-F238E27FC236}">
                <a16:creationId xmlns:a16="http://schemas.microsoft.com/office/drawing/2014/main" id="{FBBE8443-B0B9-49BC-9B1C-A7AC0096AC5B}"/>
              </a:ext>
            </a:extLst>
          </p:cNvPr>
          <p:cNvSpPr/>
          <p:nvPr/>
        </p:nvSpPr>
        <p:spPr>
          <a:xfrm>
            <a:off x="562098" y="886265"/>
            <a:ext cx="3385254" cy="9413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200" dirty="0"/>
          </a:p>
          <a:p>
            <a:pPr algn="ctr"/>
            <a:r>
              <a:rPr lang="es-MX" sz="1400" b="1" dirty="0"/>
              <a:t>PLAN DE SEGURIDAD ALIMENTARIA Y NUTRICIONAL DEL MUNICIPIO DE MEDELLÍN 2016-2028</a:t>
            </a: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redondeado 1">
            <a:extLst>
              <a:ext uri="{FF2B5EF4-FFF2-40B4-BE49-F238E27FC236}">
                <a16:creationId xmlns:a16="http://schemas.microsoft.com/office/drawing/2014/main" id="{70024529-A271-406B-8A95-E05306441689}"/>
              </a:ext>
            </a:extLst>
          </p:cNvPr>
          <p:cNvSpPr/>
          <p:nvPr/>
        </p:nvSpPr>
        <p:spPr>
          <a:xfrm>
            <a:off x="4288015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DE SEGURIDAD Y SOBERANÍA ALIMENTARIA Y NUTRICIONAL DEL MUNICIPIO DE MEDELLÍN 2018-2030</a:t>
            </a:r>
          </a:p>
        </p:txBody>
      </p:sp>
      <p:sp>
        <p:nvSpPr>
          <p:cNvPr id="20" name="Rectángulo redondeado 1">
            <a:extLst>
              <a:ext uri="{FF2B5EF4-FFF2-40B4-BE49-F238E27FC236}">
                <a16:creationId xmlns:a16="http://schemas.microsoft.com/office/drawing/2014/main" id="{2DB84E3C-3B84-4956-8AF0-A337879B5A4C}"/>
              </a:ext>
            </a:extLst>
          </p:cNvPr>
          <p:cNvSpPr/>
          <p:nvPr/>
        </p:nvSpPr>
        <p:spPr>
          <a:xfrm>
            <a:off x="8013932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56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4;p7"/>
          <p:cNvSpPr txBox="1"/>
          <p:nvPr/>
        </p:nvSpPr>
        <p:spPr>
          <a:xfrm>
            <a:off x="984738" y="241913"/>
            <a:ext cx="9870829" cy="473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3000" b="1" dirty="0"/>
              <a:t>ENFOQUES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427353E6-4D46-492D-BC47-AB45908841EA}"/>
              </a:ext>
            </a:extLst>
          </p:cNvPr>
          <p:cNvSpPr/>
          <p:nvPr/>
        </p:nvSpPr>
        <p:spPr>
          <a:xfrm>
            <a:off x="472019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600" dirty="0"/>
              <a:t>Determinantes sociales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600" dirty="0"/>
              <a:t>Enfoque de derechos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600" u="sng" dirty="0"/>
              <a:t>Gestión social del riesgo</a:t>
            </a:r>
            <a:endParaRPr lang="es-ES_tradnl" sz="15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ángulo redondeado 1">
            <a:extLst>
              <a:ext uri="{FF2B5EF4-FFF2-40B4-BE49-F238E27FC236}">
                <a16:creationId xmlns:a16="http://schemas.microsoft.com/office/drawing/2014/main" id="{F9AD161F-25C8-464F-99BE-4143888029C6}"/>
              </a:ext>
            </a:extLst>
          </p:cNvPr>
          <p:cNvSpPr/>
          <p:nvPr/>
        </p:nvSpPr>
        <p:spPr>
          <a:xfrm>
            <a:off x="4242976" y="2025746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/>
              <a:t>Derechos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/>
              <a:t>Determinantes Sociales en Salud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u="sng" dirty="0"/>
              <a:t>Manejo Social del Riesgo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b="1" dirty="0"/>
              <a:t>Prospectivo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/>
              <a:t>Desarrollo Humano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u="sng" dirty="0">
                <a:solidFill>
                  <a:schemeClr val="accent6">
                    <a:lumMod val="75000"/>
                  </a:schemeClr>
                </a:solidFill>
              </a:rPr>
              <a:t>Diferencial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u="sng" dirty="0">
                <a:solidFill>
                  <a:schemeClr val="accent6">
                    <a:lumMod val="75000"/>
                  </a:schemeClr>
                </a:solidFill>
              </a:rPr>
              <a:t>Poblacional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u="sng" dirty="0">
                <a:solidFill>
                  <a:schemeClr val="accent6">
                    <a:lumMod val="75000"/>
                  </a:schemeClr>
                </a:solidFill>
              </a:rPr>
              <a:t>Curso de Vida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u="sng" dirty="0">
                <a:solidFill>
                  <a:schemeClr val="accent6">
                    <a:lumMod val="75000"/>
                  </a:schemeClr>
                </a:solidFill>
              </a:rPr>
              <a:t>Género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u="sng" dirty="0">
                <a:solidFill>
                  <a:schemeClr val="accent6">
                    <a:lumMod val="75000"/>
                  </a:schemeClr>
                </a:solidFill>
              </a:rPr>
              <a:t>Territorial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/>
              <a:t>Intersectorial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b="1" dirty="0"/>
              <a:t>Crecimiento Verde y Desarrollo Sostenible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/>
              <a:t>Seguridad Humana</a:t>
            </a:r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ángulo redondeado 1">
            <a:extLst>
              <a:ext uri="{FF2B5EF4-FFF2-40B4-BE49-F238E27FC236}">
                <a16:creationId xmlns:a16="http://schemas.microsoft.com/office/drawing/2014/main" id="{1526AEB5-CBE6-4B2F-B1AD-FBA255190ECD}"/>
              </a:ext>
            </a:extLst>
          </p:cNvPr>
          <p:cNvSpPr/>
          <p:nvPr/>
        </p:nvSpPr>
        <p:spPr>
          <a:xfrm>
            <a:off x="8013933" y="2025746"/>
            <a:ext cx="3565413" cy="365291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tx1"/>
                </a:solidFill>
              </a:rPr>
              <a:t>Diferencial: </a:t>
            </a:r>
            <a:r>
              <a:rPr lang="es-CO" sz="1600" u="sng" dirty="0">
                <a:solidFill>
                  <a:schemeClr val="accent6">
                    <a:lumMod val="75000"/>
                  </a:schemeClr>
                </a:solidFill>
              </a:rPr>
              <a:t>Curso de vida, Étnico, Género.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FF0000"/>
                </a:solidFill>
              </a:rPr>
              <a:t>Construcción de paz.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u="sng" dirty="0">
                <a:solidFill>
                  <a:schemeClr val="accent6">
                    <a:lumMod val="75000"/>
                  </a:schemeClr>
                </a:solidFill>
              </a:rPr>
              <a:t>Territorial </a:t>
            </a:r>
            <a:r>
              <a:rPr lang="es-CO" sz="1600" dirty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ángulo redondeado 1">
            <a:extLst>
              <a:ext uri="{FF2B5EF4-FFF2-40B4-BE49-F238E27FC236}">
                <a16:creationId xmlns:a16="http://schemas.microsoft.com/office/drawing/2014/main" id="{FBBE8443-B0B9-49BC-9B1C-A7AC0096AC5B}"/>
              </a:ext>
            </a:extLst>
          </p:cNvPr>
          <p:cNvSpPr/>
          <p:nvPr/>
        </p:nvSpPr>
        <p:spPr>
          <a:xfrm>
            <a:off x="562098" y="886266"/>
            <a:ext cx="3385254" cy="9413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200" dirty="0"/>
          </a:p>
          <a:p>
            <a:pPr algn="ctr"/>
            <a:r>
              <a:rPr lang="es-MX" sz="1400" b="1" dirty="0"/>
              <a:t>PLAN DE SEGURIDAD ALIMENTARIA Y NUTRICIONAL DEL MUNICIPIO DE MEDELLÍN 2016-2028</a:t>
            </a: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redondeado 1">
            <a:extLst>
              <a:ext uri="{FF2B5EF4-FFF2-40B4-BE49-F238E27FC236}">
                <a16:creationId xmlns:a16="http://schemas.microsoft.com/office/drawing/2014/main" id="{70024529-A271-406B-8A95-E05306441689}"/>
              </a:ext>
            </a:extLst>
          </p:cNvPr>
          <p:cNvSpPr/>
          <p:nvPr/>
        </p:nvSpPr>
        <p:spPr>
          <a:xfrm>
            <a:off x="4288015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DE SEGURIDAD Y SOBERANÍA ALIMENTARIA Y NUTRICIONAL DEL MUNICIPIO DE MEDELLÍN 2018-2030</a:t>
            </a:r>
          </a:p>
        </p:txBody>
      </p:sp>
      <p:sp>
        <p:nvSpPr>
          <p:cNvPr id="20" name="Rectángulo redondeado 1">
            <a:extLst>
              <a:ext uri="{FF2B5EF4-FFF2-40B4-BE49-F238E27FC236}">
                <a16:creationId xmlns:a16="http://schemas.microsoft.com/office/drawing/2014/main" id="{2DB84E3C-3B84-4956-8AF0-A337879B5A4C}"/>
              </a:ext>
            </a:extLst>
          </p:cNvPr>
          <p:cNvSpPr/>
          <p:nvPr/>
        </p:nvSpPr>
        <p:spPr>
          <a:xfrm>
            <a:off x="8013932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41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4;p7"/>
          <p:cNvSpPr txBox="1"/>
          <p:nvPr/>
        </p:nvSpPr>
        <p:spPr>
          <a:xfrm>
            <a:off x="984738" y="241913"/>
            <a:ext cx="9870829" cy="473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3000" b="1" dirty="0"/>
              <a:t>CONCEPTUAL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427353E6-4D46-492D-BC47-AB45908841EA}"/>
              </a:ext>
            </a:extLst>
          </p:cNvPr>
          <p:cNvSpPr/>
          <p:nvPr/>
        </p:nvSpPr>
        <p:spPr>
          <a:xfrm>
            <a:off x="472019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500" u="sng" dirty="0">
                <a:solidFill>
                  <a:schemeClr val="accent6">
                    <a:lumMod val="75000"/>
                  </a:schemeClr>
                </a:solidFill>
              </a:rPr>
              <a:t>Ejes de la Seguridad </a:t>
            </a:r>
          </a:p>
          <a:p>
            <a:pPr algn="ctr">
              <a:lnSpc>
                <a:spcPct val="150000"/>
              </a:lnSpc>
            </a:pPr>
            <a:r>
              <a:rPr lang="es-ES_tradnl" sz="1500" u="sng" dirty="0">
                <a:solidFill>
                  <a:schemeClr val="accent6">
                    <a:lumMod val="75000"/>
                  </a:schemeClr>
                </a:solidFill>
              </a:rPr>
              <a:t>Alimentaria y Nutricional</a:t>
            </a:r>
          </a:p>
        </p:txBody>
      </p:sp>
      <p:sp>
        <p:nvSpPr>
          <p:cNvPr id="13" name="Rectángulo redondeado 1">
            <a:extLst>
              <a:ext uri="{FF2B5EF4-FFF2-40B4-BE49-F238E27FC236}">
                <a16:creationId xmlns:a16="http://schemas.microsoft.com/office/drawing/2014/main" id="{F9AD161F-25C8-464F-99BE-4143888029C6}"/>
              </a:ext>
            </a:extLst>
          </p:cNvPr>
          <p:cNvSpPr/>
          <p:nvPr/>
        </p:nvSpPr>
        <p:spPr>
          <a:xfrm>
            <a:off x="4242976" y="2025746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500" u="sng" dirty="0">
                <a:solidFill>
                  <a:schemeClr val="accent6">
                    <a:lumMod val="75000"/>
                  </a:schemeClr>
                </a:solidFill>
              </a:rPr>
              <a:t>Ejes de la Seguridad Alimentaria y Nutricional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500" b="1" dirty="0">
                <a:solidFill>
                  <a:srgbClr val="FF0000"/>
                </a:solidFill>
              </a:rPr>
              <a:t>Soberanía Alimentaria</a:t>
            </a:r>
          </a:p>
        </p:txBody>
      </p:sp>
      <p:sp>
        <p:nvSpPr>
          <p:cNvPr id="14" name="Rectángulo redondeado 1">
            <a:extLst>
              <a:ext uri="{FF2B5EF4-FFF2-40B4-BE49-F238E27FC236}">
                <a16:creationId xmlns:a16="http://schemas.microsoft.com/office/drawing/2014/main" id="{1526AEB5-CBE6-4B2F-B1AD-FBA255190ECD}"/>
              </a:ext>
            </a:extLst>
          </p:cNvPr>
          <p:cNvSpPr/>
          <p:nvPr/>
        </p:nvSpPr>
        <p:spPr>
          <a:xfrm>
            <a:off x="8013933" y="2025746"/>
            <a:ext cx="3565413" cy="365291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u="sng" dirty="0">
                <a:solidFill>
                  <a:schemeClr val="accent6">
                    <a:lumMod val="75000"/>
                  </a:schemeClr>
                </a:solidFill>
              </a:rPr>
              <a:t>Seguridad Alimentaria y Nutricional</a:t>
            </a:r>
          </a:p>
          <a:p>
            <a:pPr algn="ctr"/>
            <a:endParaRPr lang="es-MX" sz="15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rgbClr val="FF0000"/>
                </a:solidFill>
              </a:rPr>
              <a:t>Soberanía Alimentaria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FF0000"/>
                </a:solidFill>
              </a:rPr>
              <a:t>Ambiente alimentario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FF0000"/>
                </a:solidFill>
              </a:rPr>
              <a:t>Desiertos alimentarios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FF0000"/>
                </a:solidFill>
              </a:rPr>
              <a:t>Pantanos alimentarios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FF0000"/>
                </a:solidFill>
              </a:rPr>
              <a:t>Ciudadanía alimentaria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FF0000"/>
                </a:solidFill>
              </a:rPr>
              <a:t>Gobernanza</a:t>
            </a:r>
          </a:p>
        </p:txBody>
      </p:sp>
      <p:sp>
        <p:nvSpPr>
          <p:cNvPr id="15" name="Rectángulo redondeado 1">
            <a:extLst>
              <a:ext uri="{FF2B5EF4-FFF2-40B4-BE49-F238E27FC236}">
                <a16:creationId xmlns:a16="http://schemas.microsoft.com/office/drawing/2014/main" id="{FBBE8443-B0B9-49BC-9B1C-A7AC0096AC5B}"/>
              </a:ext>
            </a:extLst>
          </p:cNvPr>
          <p:cNvSpPr/>
          <p:nvPr/>
        </p:nvSpPr>
        <p:spPr>
          <a:xfrm>
            <a:off x="562098" y="886266"/>
            <a:ext cx="3385254" cy="9413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200" dirty="0"/>
          </a:p>
          <a:p>
            <a:pPr algn="ctr"/>
            <a:r>
              <a:rPr lang="es-MX" sz="1400" b="1" dirty="0"/>
              <a:t>PLAN DE SEGURIDAD ALIMENTARIA Y NUTRICIONAL DEL MUNICIPIO DE MEDELLÍN 2016-2028</a:t>
            </a: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redondeado 1">
            <a:extLst>
              <a:ext uri="{FF2B5EF4-FFF2-40B4-BE49-F238E27FC236}">
                <a16:creationId xmlns:a16="http://schemas.microsoft.com/office/drawing/2014/main" id="{70024529-A271-406B-8A95-E05306441689}"/>
              </a:ext>
            </a:extLst>
          </p:cNvPr>
          <p:cNvSpPr/>
          <p:nvPr/>
        </p:nvSpPr>
        <p:spPr>
          <a:xfrm>
            <a:off x="4288015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DE SEGURIDAD Y SOBERANÍA ALIMENTARIA Y NUTRICIONAL DEL MUNICIPIO DE MEDELLÍN 2018-2030</a:t>
            </a:r>
          </a:p>
        </p:txBody>
      </p:sp>
      <p:sp>
        <p:nvSpPr>
          <p:cNvPr id="20" name="Rectángulo redondeado 1">
            <a:extLst>
              <a:ext uri="{FF2B5EF4-FFF2-40B4-BE49-F238E27FC236}">
                <a16:creationId xmlns:a16="http://schemas.microsoft.com/office/drawing/2014/main" id="{2DB84E3C-3B84-4956-8AF0-A337879B5A4C}"/>
              </a:ext>
            </a:extLst>
          </p:cNvPr>
          <p:cNvSpPr/>
          <p:nvPr/>
        </p:nvSpPr>
        <p:spPr>
          <a:xfrm>
            <a:off x="8013932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94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82457" y="1253052"/>
            <a:ext cx="54270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	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Concepto que emerge por la sociedad civil.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	Derecho humano a la alimentación.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	Perspectiva de sistema alimentario.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	Técnicas de producción.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979134-C621-4CDA-8564-3993F54482DC}"/>
              </a:ext>
            </a:extLst>
          </p:cNvPr>
          <p:cNvSpPr txBox="1"/>
          <p:nvPr/>
        </p:nvSpPr>
        <p:spPr>
          <a:xfrm>
            <a:off x="4049150" y="3413969"/>
            <a:ext cx="5582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Ambiente alimentario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A9428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F11031-F2EE-4D00-BB20-1D7C93B565D4}"/>
              </a:ext>
            </a:extLst>
          </p:cNvPr>
          <p:cNvSpPr txBox="1"/>
          <p:nvPr/>
        </p:nvSpPr>
        <p:spPr>
          <a:xfrm>
            <a:off x="4049150" y="472728"/>
            <a:ext cx="5582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Soberanía alimentaria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A9428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E656DA-E6C9-462B-8856-505F212E7F40}"/>
              </a:ext>
            </a:extLst>
          </p:cNvPr>
          <p:cNvSpPr txBox="1"/>
          <p:nvPr/>
        </p:nvSpPr>
        <p:spPr>
          <a:xfrm>
            <a:off x="3304936" y="4338916"/>
            <a:ext cx="558212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Consumidor que interactúa en el sistema alimentario.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Tomador de decisiones.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96B9D16-1BB3-45A8-A0DA-F372A8A13706}"/>
              </a:ext>
            </a:extLst>
          </p:cNvPr>
          <p:cNvSpPr txBox="1"/>
          <p:nvPr/>
        </p:nvSpPr>
        <p:spPr>
          <a:xfrm rot="16200000">
            <a:off x="-257141" y="2967335"/>
            <a:ext cx="389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/>
              <a:t>SISTEMA ALIMENTARIO</a:t>
            </a:r>
            <a:endParaRPr lang="es-CO" sz="3000" b="1" dirty="0"/>
          </a:p>
        </p:txBody>
      </p:sp>
    </p:spTree>
    <p:extLst>
      <p:ext uri="{BB962C8B-B14F-4D97-AF65-F5344CB8AC3E}">
        <p14:creationId xmlns:p14="http://schemas.microsoft.com/office/powerpoint/2010/main" val="289748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49748" y="1389980"/>
            <a:ext cx="509250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	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Áreas geográficas.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Poca o ninguna disponibilidad de opciones alimentarias asequibles y saludables.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979134-C621-4CDA-8564-3993F54482DC}"/>
              </a:ext>
            </a:extLst>
          </p:cNvPr>
          <p:cNvSpPr txBox="1"/>
          <p:nvPr/>
        </p:nvSpPr>
        <p:spPr>
          <a:xfrm>
            <a:off x="4168431" y="3429000"/>
            <a:ext cx="5582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Pantanos alimentarios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A9428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F11031-F2EE-4D00-BB20-1D7C93B565D4}"/>
              </a:ext>
            </a:extLst>
          </p:cNvPr>
          <p:cNvSpPr txBox="1"/>
          <p:nvPr/>
        </p:nvSpPr>
        <p:spPr>
          <a:xfrm>
            <a:off x="4168431" y="524209"/>
            <a:ext cx="5582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Desiertos alimentarios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A9428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E656DA-E6C9-462B-8856-505F212E7F40}"/>
              </a:ext>
            </a:extLst>
          </p:cNvPr>
          <p:cNvSpPr txBox="1"/>
          <p:nvPr/>
        </p:nvSpPr>
        <p:spPr>
          <a:xfrm>
            <a:off x="3549747" y="4321552"/>
            <a:ext cx="509250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	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Área geográfica.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Sobreabundancia de productos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ultraprocesados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y bebidas industrializadas que limitan o “empantanan” una adecuada elección de alimentos saludables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4A6050-BBB4-4ECA-825D-A50950C10D75}"/>
              </a:ext>
            </a:extLst>
          </p:cNvPr>
          <p:cNvSpPr txBox="1"/>
          <p:nvPr/>
        </p:nvSpPr>
        <p:spPr>
          <a:xfrm rot="16200000">
            <a:off x="-257141" y="2967335"/>
            <a:ext cx="389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/>
              <a:t>ANALISIS GEOGRAFICO</a:t>
            </a:r>
            <a:endParaRPr lang="es-CO" sz="3000" b="1" dirty="0"/>
          </a:p>
        </p:txBody>
      </p:sp>
    </p:spTree>
    <p:extLst>
      <p:ext uri="{BB962C8B-B14F-4D97-AF65-F5344CB8AC3E}">
        <p14:creationId xmlns:p14="http://schemas.microsoft.com/office/powerpoint/2010/main" val="374051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82457" y="1389490"/>
            <a:ext cx="542708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Construcción de movimientos ciudadanos.       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Todos los actores del sistema alimentario</a:t>
            </a:r>
            <a:r>
              <a:rPr lang="es-CO" sz="2000" dirty="0"/>
              <a:t>.</a:t>
            </a:r>
          </a:p>
          <a:p>
            <a:pPr lvl="0" algn="just"/>
            <a:endParaRPr lang="es-CO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979134-C621-4CDA-8564-3993F54482DC}"/>
              </a:ext>
            </a:extLst>
          </p:cNvPr>
          <p:cNvSpPr txBox="1"/>
          <p:nvPr/>
        </p:nvSpPr>
        <p:spPr>
          <a:xfrm>
            <a:off x="5026560" y="3131934"/>
            <a:ext cx="5582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Gobernanza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F11031-F2EE-4D00-BB20-1D7C93B565D4}"/>
              </a:ext>
            </a:extLst>
          </p:cNvPr>
          <p:cNvSpPr txBox="1"/>
          <p:nvPr/>
        </p:nvSpPr>
        <p:spPr>
          <a:xfrm>
            <a:off x="4524315" y="524209"/>
            <a:ext cx="55821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Ciudadanía alimentaria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E656DA-E6C9-462B-8856-505F212E7F40}"/>
              </a:ext>
            </a:extLst>
          </p:cNvPr>
          <p:cNvSpPr txBox="1"/>
          <p:nvPr/>
        </p:nvSpPr>
        <p:spPr>
          <a:xfrm>
            <a:off x="3086918" y="4024486"/>
            <a:ext cx="6255729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“una estructura o un orden que no puede ser impuesto exactamente, sino que es el resultado de </a:t>
            </a:r>
            <a:r>
              <a:rPr lang="es-CO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interacción entre una multiplicidad de actores que participan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del gobierno y que son mutuamente influenciables” (Blanco y Gomá, 2006).</a:t>
            </a:r>
          </a:p>
        </p:txBody>
      </p:sp>
    </p:spTree>
    <p:extLst>
      <p:ext uri="{BB962C8B-B14F-4D97-AF65-F5344CB8AC3E}">
        <p14:creationId xmlns:p14="http://schemas.microsoft.com/office/powerpoint/2010/main" val="301816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4;p7"/>
          <p:cNvSpPr txBox="1"/>
          <p:nvPr/>
        </p:nvSpPr>
        <p:spPr>
          <a:xfrm>
            <a:off x="984738" y="241913"/>
            <a:ext cx="9870829" cy="473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algn="ctr"/>
            <a:r>
              <a:rPr lang="es-ES" sz="3000" b="1" dirty="0"/>
              <a:t>METODOLOGÍA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D109C5D-3BB0-47E8-9519-C6F3767907B9}"/>
              </a:ext>
            </a:extLst>
          </p:cNvPr>
          <p:cNvSpPr/>
          <p:nvPr/>
        </p:nvSpPr>
        <p:spPr>
          <a:xfrm>
            <a:off x="11164444" y="4977806"/>
            <a:ext cx="1479528" cy="4205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">
            <a:extLst>
              <a:ext uri="{FF2B5EF4-FFF2-40B4-BE49-F238E27FC236}">
                <a16:creationId xmlns:a16="http://schemas.microsoft.com/office/drawing/2014/main" id="{427353E6-4D46-492D-BC47-AB45908841EA}"/>
              </a:ext>
            </a:extLst>
          </p:cNvPr>
          <p:cNvSpPr/>
          <p:nvPr/>
        </p:nvSpPr>
        <p:spPr>
          <a:xfrm>
            <a:off x="472019" y="2025748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/>
              <a:t>Definición de las especificaciones técnicas para la elaboración del Diagnóstico de la SAN en el municipio de Medellín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/>
              <a:t>Definición de ruta general de trabajo y conformación de equipos de formulación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/>
              <a:t>Identificación e incorporación de aliados estratégicos en la formulación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/>
              <a:t>Priorización de fenómenos de cambio, análisis estructural, análisis de determinantes sociales y contextualización de determinantes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dirty="0"/>
              <a:t>Consolidación del primer borrador del Plan SAN 2016-2028</a:t>
            </a:r>
            <a:endParaRPr lang="es-ES_tradnl" sz="1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ángulo redondeado 1">
            <a:extLst>
              <a:ext uri="{FF2B5EF4-FFF2-40B4-BE49-F238E27FC236}">
                <a16:creationId xmlns:a16="http://schemas.microsoft.com/office/drawing/2014/main" id="{F9AD161F-25C8-464F-99BE-4143888029C6}"/>
              </a:ext>
            </a:extLst>
          </p:cNvPr>
          <p:cNvSpPr/>
          <p:nvPr/>
        </p:nvSpPr>
        <p:spPr>
          <a:xfrm>
            <a:off x="4242976" y="2025746"/>
            <a:ext cx="3565413" cy="375607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CO" sz="1500" dirty="0"/>
              <a:t>Formulación del Plan SAN: especificaciones técnicas, diagnósticos por los ejes de la SAN,  ruta de trabajo.</a:t>
            </a:r>
          </a:p>
          <a:p>
            <a:pPr marL="342900" indent="-342900" algn="ctr">
              <a:buAutoNum type="arabicPeriod"/>
            </a:pPr>
            <a:r>
              <a:rPr lang="es-MX" sz="1500" dirty="0"/>
              <a:t>Revisión, Ajuste y Validación del Plan SSAN: se contemplaron estrategias de participación social con enfoque de derecho e inclusivo. </a:t>
            </a:r>
          </a:p>
          <a:p>
            <a:pPr algn="ctr"/>
            <a:r>
              <a:rPr lang="es-CO" sz="1600" dirty="0">
                <a:solidFill>
                  <a:srgbClr val="FF0000"/>
                </a:solidFill>
              </a:rPr>
              <a:t>Escuchaderos comunitarios</a:t>
            </a:r>
          </a:p>
          <a:p>
            <a:pPr algn="ctr"/>
            <a:endParaRPr lang="es-CO" sz="15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_tradnl" sz="1200" dirty="0">
                <a:solidFill>
                  <a:srgbClr val="FF0000"/>
                </a:solidFill>
              </a:rPr>
              <a:t>Enfoque: prospectiva</a:t>
            </a:r>
          </a:p>
        </p:txBody>
      </p:sp>
      <p:sp>
        <p:nvSpPr>
          <p:cNvPr id="14" name="Rectángulo redondeado 1">
            <a:extLst>
              <a:ext uri="{FF2B5EF4-FFF2-40B4-BE49-F238E27FC236}">
                <a16:creationId xmlns:a16="http://schemas.microsoft.com/office/drawing/2014/main" id="{1526AEB5-CBE6-4B2F-B1AD-FBA255190ECD}"/>
              </a:ext>
            </a:extLst>
          </p:cNvPr>
          <p:cNvSpPr/>
          <p:nvPr/>
        </p:nvSpPr>
        <p:spPr>
          <a:xfrm>
            <a:off x="8013933" y="2025746"/>
            <a:ext cx="3565413" cy="365291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rgbClr val="FF0000"/>
                </a:solidFill>
              </a:rPr>
              <a:t>Método prospectivo.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1"/>
                </a:solidFill>
              </a:rPr>
              <a:t>Método hermenéutico.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1"/>
                </a:solidFill>
              </a:rPr>
              <a:t>Ruta metodológica: estado situacional, formulación estratégica,  diseño estratégico.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/>
              </a:solidFill>
            </a:endParaRPr>
          </a:p>
          <a:p>
            <a:pPr algn="ctr"/>
            <a:r>
              <a:rPr lang="es-MX" sz="1500" dirty="0">
                <a:solidFill>
                  <a:srgbClr val="FF0000"/>
                </a:solidFill>
              </a:rPr>
              <a:t>Mapeo de actores</a:t>
            </a:r>
          </a:p>
          <a:p>
            <a:pPr algn="ctr"/>
            <a:r>
              <a:rPr lang="es-MX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ctángulo redondeado 1">
            <a:extLst>
              <a:ext uri="{FF2B5EF4-FFF2-40B4-BE49-F238E27FC236}">
                <a16:creationId xmlns:a16="http://schemas.microsoft.com/office/drawing/2014/main" id="{FBBE8443-B0B9-49BC-9B1C-A7AC0096AC5B}"/>
              </a:ext>
            </a:extLst>
          </p:cNvPr>
          <p:cNvSpPr/>
          <p:nvPr/>
        </p:nvSpPr>
        <p:spPr>
          <a:xfrm>
            <a:off x="562098" y="886266"/>
            <a:ext cx="3385254" cy="9413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200" dirty="0"/>
          </a:p>
          <a:p>
            <a:pPr algn="ctr"/>
            <a:r>
              <a:rPr lang="es-MX" sz="1400" b="1" dirty="0"/>
              <a:t>PLAN DE SEGURIDAD ALIMENTARIA Y NUTRICIONAL DEL MUNICIPIO DE MEDELLÍN 2016-2028</a:t>
            </a: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MX" sz="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redondeado 1">
            <a:extLst>
              <a:ext uri="{FF2B5EF4-FFF2-40B4-BE49-F238E27FC236}">
                <a16:creationId xmlns:a16="http://schemas.microsoft.com/office/drawing/2014/main" id="{70024529-A271-406B-8A95-E05306441689}"/>
              </a:ext>
            </a:extLst>
          </p:cNvPr>
          <p:cNvSpPr/>
          <p:nvPr/>
        </p:nvSpPr>
        <p:spPr>
          <a:xfrm>
            <a:off x="4288015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DE SEGURIDAD Y SOBERANÍA ALIMENTARIA Y NUTRICIONAL DEL MUNICIPIO DE MEDELLÍN 2018-2030</a:t>
            </a:r>
          </a:p>
        </p:txBody>
      </p:sp>
      <p:sp>
        <p:nvSpPr>
          <p:cNvPr id="20" name="Rectángulo redondeado 1">
            <a:extLst>
              <a:ext uri="{FF2B5EF4-FFF2-40B4-BE49-F238E27FC236}">
                <a16:creationId xmlns:a16="http://schemas.microsoft.com/office/drawing/2014/main" id="{2DB84E3C-3B84-4956-8AF0-A337879B5A4C}"/>
              </a:ext>
            </a:extLst>
          </p:cNvPr>
          <p:cNvSpPr/>
          <p:nvPr/>
        </p:nvSpPr>
        <p:spPr>
          <a:xfrm>
            <a:off x="8013932" y="886266"/>
            <a:ext cx="3385254" cy="94135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PLAN DOCENAL DE SEGURIDAD ALIMENTARIA Y NUTRICIONAL</a:t>
            </a:r>
          </a:p>
          <a:p>
            <a:pPr algn="ctr"/>
            <a:r>
              <a:rPr lang="es-MX" sz="1400" b="1" dirty="0"/>
              <a:t> DE ANTIOQUIA 2020-2031</a:t>
            </a:r>
            <a:endParaRPr lang="es-CO" sz="1400" b="1" dirty="0">
              <a:solidFill>
                <a:srgbClr val="AA428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5887E88D-E988-4430-A62E-F41A9166591F}"/>
              </a:ext>
            </a:extLst>
          </p:cNvPr>
          <p:cNvSpPr/>
          <p:nvPr/>
        </p:nvSpPr>
        <p:spPr>
          <a:xfrm>
            <a:off x="9762978" y="4037428"/>
            <a:ext cx="196948" cy="30948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052814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2408</Words>
  <Application>Microsoft Office PowerPoint</Application>
  <PresentationFormat>Panorámica</PresentationFormat>
  <Paragraphs>427</Paragraphs>
  <Slides>26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Avenir Next LT Pro</vt:lpstr>
      <vt:lpstr>Calibri</vt:lpstr>
      <vt:lpstr>Calibri Light</vt:lpstr>
      <vt:lpstr>Wingdings</vt:lpstr>
      <vt:lpstr>1_Tema de Office</vt:lpstr>
      <vt:lpstr>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99</cp:revision>
  <dcterms:modified xsi:type="dcterms:W3CDTF">2021-03-03T21:23:01Z</dcterms:modified>
</cp:coreProperties>
</file>