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67" r:id="rId4"/>
    <p:sldId id="280" r:id="rId5"/>
    <p:sldId id="281" r:id="rId6"/>
    <p:sldId id="282" r:id="rId7"/>
    <p:sldId id="283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E54D8-B23F-9C77-E717-05F0C129FEE1}" name="Luz María Montoya Hoyos" initials="LMMH" userId="01e6be71ccc7f7d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D1B"/>
    <a:srgbClr val="2EB8C5"/>
    <a:srgbClr val="0F81C0"/>
    <a:srgbClr val="FDC716"/>
    <a:srgbClr val="A63581"/>
    <a:srgbClr val="542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5DC229-5383-ED35-7415-4D4E3F1E9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11EE48B-4D54-FEB4-64D0-600EDE9E4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8C32281-EC85-2A14-9A0F-560E51C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08F574F-694D-39F9-55C4-C5C4AD53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2D57E49-047C-153B-66AA-82D72D12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27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7B787D-4F44-DC8D-A7C7-E088F27F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6AE33DC-B495-36FD-F320-0CFF3849E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44E47A-088E-ED91-E1AB-3A5AFCA1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368F52E-8D9C-8D32-97E5-D8519E0A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87E85D-84D8-0795-74AB-19BA79AB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81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1154653-581C-3E7C-E062-53D093952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D8482DB-435C-8849-6544-5C1D336E5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521FE7-917E-E24C-BF38-7B1C2D12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61F4DF4-CC4E-1B32-2494-7387FF2C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D986145-9AAA-63FF-D5CA-3837EB19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658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3DCA6C-245B-E068-3AE2-42910060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392702-9685-460D-D123-589E211C9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AEA9371-2FD9-DA63-764B-A0961C8E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7DD8034-D0C7-CF0A-40CF-004487FB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E2AC65A-4A91-88F8-EDD3-CD09E149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37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B25A96-DBB5-F91E-79F5-6A03A36E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07FEAE-DB20-41FE-7E9E-498F18F84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4F2CCCF-6588-E847-3B89-5AE94D45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813A8FA-E422-FE94-16B2-30D4B32B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862350C-A9EC-2779-330A-0639B897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43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92750B-4EFA-7A01-BC0E-867B46D0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D10C9D8-F0FF-5739-D797-78A7205E3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DA30325-EBCD-E064-7433-6B9ACFDAF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3E2EF8D-E7F0-CE30-54D8-584ABDD9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77FBB0-F9EF-1B49-AD0E-73EE5222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94EFA15-724D-7052-3396-FF421F60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4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C2C215-C6D5-E60C-B352-37693BA7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426B255-556C-F99F-56B7-415BA3EC4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E6FDA0C-7357-3753-7A48-C519B3948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53E8CDA-569E-5071-3368-CFA4177D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8F13E49-557E-542E-1B79-706FC8FBB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06F2E43-06D8-B7A1-77C7-E932F9AE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E8048AA-37E6-DC37-9750-F87DBC37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9B9C7DE-EFDE-052E-0F5D-7700781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91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E8FB45-1BD9-CF91-736C-3EC94ADC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797AE50-0A98-9ECA-1AEE-C898AAD4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1DB29A7-F4D0-5DE3-43AC-F91FAEE4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E90EF56-5618-6EC0-F1B6-0FA0C026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5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DCD6EC3-5334-1987-DEE2-D96AEEF9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E87C916-DA5D-48F7-CFFA-B399E76D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2D7AF4B-72ED-E32A-AF24-C809F90C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03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CC87F7-F022-E178-154E-1810608D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4F4FD2-F3ED-944E-D04D-3FF3B32B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3F81646-379B-5C12-A291-6E198A34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DBC593A-8D5E-0118-9828-CC6ACF04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E5C2D7-74D8-D7CF-40F7-2213349C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9B70771-D5AB-FA06-0E90-D041CF9F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868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D40BB6-590E-CA07-8767-82AA897A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881033E-DC49-E3F2-DA93-AE04C66BB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27FB3B3-E601-DF42-BF47-3782B3BDB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C3A5D5-3C4D-D101-EEE5-928569E3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98D0E0D-40A4-5F34-B7A2-F2797658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B180D07-B511-E402-E2D2-6982F945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87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63351C5-E3A8-3C9D-B5D0-EEA68E59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8BB57F4-A092-75DD-56EF-A8DA9059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989DEB-CB45-69CB-7DB6-A45CF6DAA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17BC-8E6D-4A7D-9309-DF0D1DD6566D}" type="datetimeFigureOut">
              <a:rPr lang="es-CO" smtClean="0"/>
              <a:t>21/11/2022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09F06C1-EDCC-6993-9B17-22C067380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41331B-7EE5-C36D-5283-71646CA1E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2786-DC33-4E21-9770-80C8938458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39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8517EFE-CD98-5147-EF15-F39B8A83AEF4}"/>
              </a:ext>
            </a:extLst>
          </p:cNvPr>
          <p:cNvSpPr txBox="1"/>
          <p:nvPr/>
        </p:nvSpPr>
        <p:spPr>
          <a:xfrm>
            <a:off x="513415" y="3538087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i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Secretaría </a:t>
            </a:r>
            <a:r>
              <a:rPr lang="es-CO" sz="2000" i="1" dirty="0" smtClean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de Salud</a:t>
            </a:r>
            <a:endParaRPr lang="es-CO" sz="2000" i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05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3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81646C3-4E93-062D-69C4-557AD61A22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589" y="2268114"/>
            <a:ext cx="8188411" cy="46059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96562" y="4835611"/>
            <a:ext cx="2669060" cy="188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379302E-48B9-0D1A-237B-A06CCCE63DBE}"/>
              </a:ext>
            </a:extLst>
          </p:cNvPr>
          <p:cNvSpPr txBox="1"/>
          <p:nvPr/>
        </p:nvSpPr>
        <p:spPr>
          <a:xfrm>
            <a:off x="421435" y="1758994"/>
            <a:ext cx="588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MEDELLÍN ME CUIDA SALUD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465696" y="3758822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 invertido</a:t>
            </a:r>
          </a:p>
        </p:txBody>
      </p:sp>
      <p:sp>
        <p:nvSpPr>
          <p:cNvPr id="15" name="CuadroTexto 8">
            <a:extLst>
              <a:ext uri="{FF2B5EF4-FFF2-40B4-BE49-F238E27FC236}">
                <a16:creationId xmlns="" xmlns:a16="http://schemas.microsoft.com/office/drawing/2014/main" id="{713E7F8A-B967-B546-BCB6-BC54B046BBFA}"/>
              </a:ext>
            </a:extLst>
          </p:cNvPr>
          <p:cNvSpPr txBox="1"/>
          <p:nvPr/>
        </p:nvSpPr>
        <p:spPr>
          <a:xfrm>
            <a:off x="449220" y="2208038"/>
            <a:ext cx="6966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Acciones de promoción, prevención y gestión del riesgo en los diferentes entornos y en los diferentes cursos de vida de las comunas y corregimientos de la Ciudad de Medellín que permiten mejorar la calidad de vida de las personas y los indicadores de salud pública de la ciudad.</a:t>
            </a:r>
            <a:endParaRPr lang="es-CO" sz="1400" dirty="0">
              <a:solidFill>
                <a:srgbClr val="1A1A1A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3542179" y="3638788"/>
            <a:ext cx="3873176" cy="584775"/>
          </a:xfrm>
          <a:prstGeom prst="rect">
            <a:avLst/>
          </a:prstGeom>
          <a:solidFill>
            <a:srgbClr val="F59D1B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$39.000.000.000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65697" y="4659986"/>
            <a:ext cx="32550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LOGROS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 logra que en la ciudad de Medellín se gestionen los riesgos de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30.762 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familias impactando a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204.603 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personas.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091482" y="4659986"/>
            <a:ext cx="2961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RETOS 2023</a:t>
            </a:r>
            <a:endParaRPr lang="es-CO" sz="2000" b="1" dirty="0">
              <a:solidFill>
                <a:srgbClr val="F59D1B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Gestionar los riesgos identificados en las familias priorizadas a través de los Equipos Territoriales de Atención Familiar Integral.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884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379302E-48B9-0D1A-237B-A06CCCE63DBE}"/>
              </a:ext>
            </a:extLst>
          </p:cNvPr>
          <p:cNvSpPr txBox="1"/>
          <p:nvPr/>
        </p:nvSpPr>
        <p:spPr>
          <a:xfrm>
            <a:off x="407654" y="1508351"/>
            <a:ext cx="613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FORTALECIMIENTO DEL SISTEMA DE EMERGENCIAS MÉDICAS DE MEDELLÍN</a:t>
            </a:r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6" name="CuadroTexto 8">
            <a:extLst>
              <a:ext uri="{FF2B5EF4-FFF2-40B4-BE49-F238E27FC236}">
                <a16:creationId xmlns="" xmlns:a16="http://schemas.microsoft.com/office/drawing/2014/main" id="{713E7F8A-B967-B546-BCB6-BC54B046BBFA}"/>
              </a:ext>
            </a:extLst>
          </p:cNvPr>
          <p:cNvSpPr txBox="1"/>
          <p:nvPr/>
        </p:nvSpPr>
        <p:spPr>
          <a:xfrm>
            <a:off x="449219" y="2401971"/>
            <a:ext cx="6383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 través del CRUE Medellín y el programa de atención prehospitalaria se atienden los accidentes de tránsito, emergencias médicas que ocurren en la ciudad y emergencias y desastres de origen natural y antrópico.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22" y="3454208"/>
            <a:ext cx="3454574" cy="340379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4095378" y="3579171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 invertido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7171861" y="3459137"/>
            <a:ext cx="3796232" cy="584775"/>
          </a:xfrm>
          <a:prstGeom prst="rect">
            <a:avLst/>
          </a:prstGeom>
          <a:solidFill>
            <a:srgbClr val="F59D1B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$19.482.000.000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095378" y="4439827"/>
            <a:ext cx="2961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LOGROS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19.025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atenciones de accidentes de tránsitos y emergencias médicas.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233.632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remisiones por IPS gestionadas en el SIGA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170295" y="4439827"/>
            <a:ext cx="30397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RETOS 2023</a:t>
            </a:r>
            <a:endParaRPr lang="es-CO" sz="2000" b="1" dirty="0">
              <a:solidFill>
                <a:srgbClr val="F59D1B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Continuaremos con la atención oportuna y de calidad del Sistema de Emergencias Médicas y CRUE Medellín funcionando las 24 horas del día, los 7 días de la semana.</a:t>
            </a:r>
          </a:p>
        </p:txBody>
      </p:sp>
    </p:spTree>
    <p:extLst>
      <p:ext uri="{BB962C8B-B14F-4D97-AF65-F5344CB8AC3E}">
        <p14:creationId xmlns:p14="http://schemas.microsoft.com/office/powerpoint/2010/main" val="275370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646" y="1441621"/>
            <a:ext cx="4250655" cy="54328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379302E-48B9-0D1A-237B-A06CCCE63DBE}"/>
              </a:ext>
            </a:extLst>
          </p:cNvPr>
          <p:cNvSpPr txBox="1"/>
          <p:nvPr/>
        </p:nvSpPr>
        <p:spPr>
          <a:xfrm>
            <a:off x="3667144" y="152616"/>
            <a:ext cx="583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FORTALECIMIENTO DE LA RED PÚBLICA PARA EL ACCESO A LOS SERVICIOS DE SALUD</a:t>
            </a:r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3" name="CuadroTexto 8">
            <a:extLst>
              <a:ext uri="{FF2B5EF4-FFF2-40B4-BE49-F238E27FC236}">
                <a16:creationId xmlns="" xmlns:a16="http://schemas.microsoft.com/office/drawing/2014/main" id="{713E7F8A-B967-B546-BCB6-BC54B046BBFA}"/>
              </a:ext>
            </a:extLst>
          </p:cNvPr>
          <p:cNvSpPr txBox="1"/>
          <p:nvPr/>
        </p:nvSpPr>
        <p:spPr>
          <a:xfrm>
            <a:off x="3694928" y="1352945"/>
            <a:ext cx="581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Garantizar la continuidad al fortalecimiento realizado a la red pública del Distrito de  Medellín y el mejoramiento de las condiciones de salud de la población de mayor vulnerabilidad.</a:t>
            </a:r>
          </a:p>
          <a:p>
            <a:endParaRPr lang="es-CO" sz="1400" dirty="0">
              <a:solidFill>
                <a:srgbClr val="1A1A1A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3722813" y="2329605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 invertido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6799296" y="2209571"/>
            <a:ext cx="3842719" cy="584775"/>
          </a:xfrm>
          <a:prstGeom prst="rect">
            <a:avLst/>
          </a:prstGeom>
          <a:solidFill>
            <a:srgbClr val="F59D1B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$23.656.000.000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722813" y="3009064"/>
            <a:ext cx="37469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LOGROS</a:t>
            </a:r>
          </a:p>
          <a:p>
            <a:pPr lvl="0">
              <a:buClr>
                <a:srgbClr val="F59D1B"/>
              </a:buClr>
            </a:pPr>
            <a:r>
              <a:rPr lang="es-ES" sz="12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Fortalecimiento de la Unidad de Salud Mental:</a:t>
            </a:r>
          </a:p>
          <a:p>
            <a:pPr lvl="0">
              <a:buClr>
                <a:srgbClr val="F59D1B"/>
              </a:buClr>
            </a:pPr>
            <a:r>
              <a:rPr lang="es-ES" sz="12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18</a:t>
            </a: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camas disponibles para la hospitalización de mediana complejidad de pacientes con trastornos mentales.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86,64 % </a:t>
            </a: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porcentaje de ocupación.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437</a:t>
            </a: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egresos hospitalarios.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endParaRPr lang="es-ES" sz="1300" dirty="0">
              <a:solidFill>
                <a:srgbClr val="59595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lvl="0">
              <a:buClr>
                <a:srgbClr val="F59D1B"/>
              </a:buClr>
            </a:pPr>
            <a:r>
              <a:rPr lang="es-ES" sz="13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Mejoramiento en el acceso en la atención materno perinatal:</a:t>
            </a:r>
          </a:p>
          <a:p>
            <a:pPr lvl="0">
              <a:buClr>
                <a:srgbClr val="F59D1B"/>
              </a:buClr>
            </a:pPr>
            <a:endParaRPr lang="es-ES" sz="1300" b="1" dirty="0">
              <a:solidFill>
                <a:srgbClr val="F59D1B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1.976</a:t>
            </a: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partos atendidos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3.532</a:t>
            </a: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ecografías obstétricas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1.411 </a:t>
            </a: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consultas por pediatría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310984" y="3009064"/>
            <a:ext cx="31808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RETOS 2023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Asesorar y brindar asistencia técnica a los diferentes actores del sistema de salud en el Distrito, para fortalecer el desempeño y la gestión institucional.</a:t>
            </a:r>
          </a:p>
          <a:p>
            <a:pPr marL="285750" lvl="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Mejorar las condiciones de la red pública para asegurar acceso y calidad de la  atención en  los servicios de salud de la población. </a:t>
            </a:r>
          </a:p>
        </p:txBody>
      </p:sp>
    </p:spTree>
    <p:extLst>
      <p:ext uri="{BB962C8B-B14F-4D97-AF65-F5344CB8AC3E}">
        <p14:creationId xmlns:p14="http://schemas.microsoft.com/office/powerpoint/2010/main" val="10445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379302E-48B9-0D1A-237B-A06CCCE63DBE}"/>
              </a:ext>
            </a:extLst>
          </p:cNvPr>
          <p:cNvSpPr txBox="1"/>
          <p:nvPr/>
        </p:nvSpPr>
        <p:spPr>
          <a:xfrm>
            <a:off x="487339" y="1923751"/>
            <a:ext cx="601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</a:t>
            </a:r>
            <a:br>
              <a:rPr lang="es-ES" sz="2400" b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2400" b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PARTICIPATIVO SALUD VISUAL</a:t>
            </a:r>
            <a:endParaRPr lang="es-CO" sz="2400" b="1" dirty="0">
              <a:solidFill>
                <a:prstClr val="white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2" name="CuadroTexto 8">
            <a:extLst>
              <a:ext uri="{FF2B5EF4-FFF2-40B4-BE49-F238E27FC236}">
                <a16:creationId xmlns="" xmlns:a16="http://schemas.microsoft.com/office/drawing/2014/main" id="{713E7F8A-B967-B546-BCB6-BC54B046BBFA}"/>
              </a:ext>
            </a:extLst>
          </p:cNvPr>
          <p:cNvSpPr txBox="1"/>
          <p:nvPr/>
        </p:nvSpPr>
        <p:spPr>
          <a:xfrm>
            <a:off x="515123" y="2827519"/>
            <a:ext cx="5259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Prestación de servicios de promoción, prevención y tratamientos en salud visual, evaluación optométrica y entrega de lentes y monturas a población desde los 18 años.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515123" y="3721541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</a:t>
            </a:r>
          </a:p>
          <a:p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Priorizado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2772695" y="3769598"/>
            <a:ext cx="3499676" cy="584775"/>
          </a:xfrm>
          <a:prstGeom prst="rect">
            <a:avLst/>
          </a:prstGeom>
          <a:solidFill>
            <a:srgbClr val="F59D1B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$2.467.313.620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26848" y="4577062"/>
            <a:ext cx="331954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LOGROS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Entrega de lentes y monturas a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13.979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personas.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Consultas optométricas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15.272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10 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comunas atendidas*.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33788" y="4577062"/>
            <a:ext cx="4543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RETOS 2023</a:t>
            </a:r>
            <a:endParaRPr lang="es-CO" sz="2000" b="1" dirty="0">
              <a:solidFill>
                <a:srgbClr val="F59D1B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Ejecutar los recursos priorizados por 17 comunas que corresponden a 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$2.966.002.086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Aumentar la población beneficiada a partir de 13 años de edad.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Beneficiar aproximadamente a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15.000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personas.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15123" y="6222883"/>
            <a:ext cx="85752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59D1B"/>
              </a:buClr>
            </a:pP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*Comuna 2 – Santa Cruz, comuna 3 - Manrique, comuna 5 - Castilla, comuna 7 - Robledo, comuna 9 – Buenos Aires, comuna 12 – La América, </a:t>
            </a:r>
          </a:p>
          <a:p>
            <a:pPr>
              <a:buClr>
                <a:srgbClr val="F59D1B"/>
              </a:buClr>
            </a:pP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 comuna 15 - Guayabal, comuna 16 - Belén, corregimiento 60 - San Cristóbal y corregimiento 70 - Altavista</a:t>
            </a:r>
            <a:endParaRPr lang="es-ES" sz="1000" dirty="0">
              <a:solidFill>
                <a:srgbClr val="59595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381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564" y="0"/>
            <a:ext cx="4572000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379302E-48B9-0D1A-237B-A06CCCE63DBE}"/>
              </a:ext>
            </a:extLst>
          </p:cNvPr>
          <p:cNvSpPr txBox="1"/>
          <p:nvPr/>
        </p:nvSpPr>
        <p:spPr>
          <a:xfrm>
            <a:off x="2431466" y="440940"/>
            <a:ext cx="5048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 PARTICIPATIVO </a:t>
            </a:r>
            <a:b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SALUD ORAL</a:t>
            </a:r>
            <a:endParaRPr lang="es-CO" sz="2400" b="1" dirty="0">
              <a:solidFill>
                <a:prstClr val="black">
                  <a:lumMod val="65000"/>
                  <a:lumOff val="35000"/>
                </a:prstClr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2" name="CuadroTexto 8">
            <a:extLst>
              <a:ext uri="{FF2B5EF4-FFF2-40B4-BE49-F238E27FC236}">
                <a16:creationId xmlns="" xmlns:a16="http://schemas.microsoft.com/office/drawing/2014/main" id="{713E7F8A-B967-B546-BCB6-BC54B046BBFA}"/>
              </a:ext>
            </a:extLst>
          </p:cNvPr>
          <p:cNvSpPr txBox="1"/>
          <p:nvPr/>
        </p:nvSpPr>
        <p:spPr>
          <a:xfrm>
            <a:off x="454260" y="1496807"/>
            <a:ext cx="7025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Servicios de promoción, prevención y rehabilitación en salud bucal con ortodoncia </a:t>
            </a:r>
            <a:r>
              <a:rPr lang="es-ES" sz="1400" dirty="0" err="1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interceptiva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para niños y niñas de 6 a 10 años, prótesis parciales o totales removibles a pacientes mayores de 18 años.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412195" y="2636108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</a:t>
            </a:r>
          </a:p>
          <a:p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Priorizado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2669767" y="2684165"/>
            <a:ext cx="3589444" cy="584775"/>
          </a:xfrm>
          <a:prstGeom prst="rect">
            <a:avLst/>
          </a:prstGeom>
          <a:solidFill>
            <a:srgbClr val="F59D1B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$3.925.807.642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12195" y="3493810"/>
            <a:ext cx="3319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LOGROS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Personas beneficiadas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8.460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Instalación de tratamientos de ortodoncia: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6.591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Instalación de prótesis: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6.740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Consultas de evaluación por </a:t>
            </a:r>
            <a:r>
              <a:rPr lang="es-ES" sz="1400" dirty="0" err="1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odontopediatra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: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4.195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Consultas de evaluación clínica para prótesis: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4.151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Control de tratamientos: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26.587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12 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comunas atendidas*.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831851" y="3493810"/>
            <a:ext cx="3821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RETOS 2023</a:t>
            </a:r>
            <a:endParaRPr lang="es-CO" sz="2000" b="1" dirty="0">
              <a:solidFill>
                <a:srgbClr val="F59D1B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Ejecutar los recursos priorizados</a:t>
            </a:r>
            <a:b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por 13 comunas que corresponden</a:t>
            </a:r>
            <a:b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$4.989.580.884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Beneficiar aproximadamente a</a:t>
            </a:r>
          </a:p>
          <a:p>
            <a:pPr>
              <a:buClr>
                <a:srgbClr val="F59D1B"/>
              </a:buClr>
            </a:pPr>
            <a:r>
              <a:rPr lang="es-ES" sz="1400" b="1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      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10.000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personas.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54260" y="6123409"/>
            <a:ext cx="7028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59D1B"/>
              </a:buClr>
            </a:pP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*Comuna 2 – Santa Cruz, comuna 3 - Manrique, comuna 5 - Castilla, comuna 7 - Robledo, comuna 9 – Buenos Aires,  </a:t>
            </a:r>
          </a:p>
          <a:p>
            <a:pPr>
              <a:buClr>
                <a:srgbClr val="F59D1B"/>
              </a:buClr>
            </a:pP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 comuna 11 – Laureles Estadio, comuna 12 – La América, comuna 15 - Guayabal, comuna 16 - Belén,</a:t>
            </a:r>
            <a:b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 corregimiento 60 - San Cristóbal, corregimiento 70 – Altavista y corregimiento 90 – Santa Elena</a:t>
            </a:r>
          </a:p>
        </p:txBody>
      </p:sp>
    </p:spTree>
    <p:extLst>
      <p:ext uri="{BB962C8B-B14F-4D97-AF65-F5344CB8AC3E}">
        <p14:creationId xmlns:p14="http://schemas.microsoft.com/office/powerpoint/2010/main" val="172579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7379302E-48B9-0D1A-237B-A06CCCE63DBE}"/>
              </a:ext>
            </a:extLst>
          </p:cNvPr>
          <p:cNvSpPr txBox="1"/>
          <p:nvPr/>
        </p:nvSpPr>
        <p:spPr>
          <a:xfrm>
            <a:off x="2431467" y="519507"/>
            <a:ext cx="536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 PARTICIPATIVO</a:t>
            </a:r>
            <a:b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MEDELLÍN ME CUIDA </a:t>
            </a:r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CONVIVENCIA COACHING</a:t>
            </a:r>
            <a:endParaRPr lang="es-CO" sz="2400" b="1" dirty="0">
              <a:solidFill>
                <a:prstClr val="black">
                  <a:lumMod val="65000"/>
                  <a:lumOff val="35000"/>
                </a:prstClr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6" name="CuadroTexto 8">
            <a:extLst>
              <a:ext uri="{FF2B5EF4-FFF2-40B4-BE49-F238E27FC236}">
                <a16:creationId xmlns="" xmlns:a16="http://schemas.microsoft.com/office/drawing/2014/main" id="{713E7F8A-B967-B546-BCB6-BC54B046BBFA}"/>
              </a:ext>
            </a:extLst>
          </p:cNvPr>
          <p:cNvSpPr txBox="1"/>
          <p:nvPr/>
        </p:nvSpPr>
        <p:spPr>
          <a:xfrm>
            <a:off x="378267" y="1866864"/>
            <a:ext cx="8110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La estrategia FFR </a:t>
            </a:r>
            <a:r>
              <a:rPr lang="es-ES" sz="1400" dirty="0" smtClean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pretende 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incidir de manera positiva en hábitos y conductas protectoras desde el cuidado, la convivencia y la promoción de la salud mental, igualmente coaching busca contribuir al desarrollo del liderazgo en la salud comunitaria.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921513" y="3963741"/>
            <a:ext cx="2961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LOGROS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Personas beneficiadas con la estrategia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4.773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Líderes capacitados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2.105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Acompañamiento psicosocial a las familias: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1.074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Encuentros con las familias para el cuidado: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1.839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9 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comunas atendidas*.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397927" y="3963741"/>
            <a:ext cx="2948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RETOS 2023</a:t>
            </a:r>
            <a:endParaRPr lang="es-CO" sz="2000" b="1" dirty="0">
              <a:solidFill>
                <a:srgbClr val="F59D1B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Ejecutar los recursos priorizados por 11 comunas que corresponden a 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$4.167.030.303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Beneficiar aproximadamente a </a:t>
            </a: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1.310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familias.</a:t>
            </a:r>
          </a:p>
          <a:p>
            <a:pPr marL="285750" indent="-285750">
              <a:buClr>
                <a:srgbClr val="F59D1B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Se espera impactar a</a:t>
            </a:r>
            <a:b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1400" b="1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5.265</a:t>
            </a:r>
            <a:r>
              <a:rPr lang="es-ES" sz="1400" dirty="0">
                <a:solidFill>
                  <a:srgbClr val="59595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personas.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378267" y="2781297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Presupuesto</a:t>
            </a:r>
          </a:p>
          <a:p>
            <a:r>
              <a:rPr lang="es-CO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Priorizado 2022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7D794CBD-7E12-D449-A55D-A2D513DE357F}"/>
              </a:ext>
            </a:extLst>
          </p:cNvPr>
          <p:cNvSpPr txBox="1"/>
          <p:nvPr/>
        </p:nvSpPr>
        <p:spPr>
          <a:xfrm>
            <a:off x="2635839" y="2829354"/>
            <a:ext cx="3437159" cy="584775"/>
          </a:xfrm>
          <a:prstGeom prst="rect">
            <a:avLst/>
          </a:prstGeom>
          <a:solidFill>
            <a:srgbClr val="F59D1B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prstClr val="white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$1.802.130.200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81" y="3649362"/>
            <a:ext cx="3295136" cy="3208638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838555" y="6228725"/>
            <a:ext cx="5923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59D1B"/>
              </a:buClr>
            </a:pP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*Comuna 3 - Manrique, comuna 5 - Castilla, comuna 8 – Villa Hermosa, comuna 9 – Buenos Aires,  </a:t>
            </a:r>
          </a:p>
          <a:p>
            <a:pPr>
              <a:buClr>
                <a:srgbClr val="F59D1B"/>
              </a:buClr>
            </a:pP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 comuna 10 – La Candelaria, comuna 11 – Laureles Estadio, comuna 12 – La América,</a:t>
            </a:r>
            <a:b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s-ES" sz="1000" dirty="0">
                <a:solidFill>
                  <a:srgbClr val="F59D1B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 comuna 16 – Belén y corregimiento 60 - San Cristóbal.</a:t>
            </a:r>
            <a:endParaRPr lang="es-ES" sz="1000" dirty="0">
              <a:solidFill>
                <a:srgbClr val="595959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294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94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559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787</Words>
  <Application>Microsoft Office PowerPoint</Application>
  <PresentationFormat>Panorámica</PresentationFormat>
  <Paragraphs>88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Rubik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</dc:creator>
  <cp:lastModifiedBy>Jhon Dairo Rodas Lopez</cp:lastModifiedBy>
  <cp:revision>60</cp:revision>
  <dcterms:created xsi:type="dcterms:W3CDTF">2022-09-06T21:03:43Z</dcterms:created>
  <dcterms:modified xsi:type="dcterms:W3CDTF">2022-11-21T22:51:23Z</dcterms:modified>
</cp:coreProperties>
</file>