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notesSlides/notesSlide8.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28.xml" ContentType="application/vnd.openxmlformats-officedocument.drawingml.chart+xml"/>
  <Override PartName="/ppt/theme/themeOverride3.xml" ContentType="application/vnd.openxmlformats-officedocument.themeOverride+xml"/>
  <Override PartName="/ppt/charts/chart2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5.xml" ContentType="application/vnd.openxmlformats-officedocument.drawingml.chart+xml"/>
  <Override PartName="/ppt/charts/chart3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7.xml" ContentType="application/vnd.openxmlformats-officedocument.drawingml.chart+xml"/>
  <Override PartName="/ppt/theme/themeOverride4.xml" ContentType="application/vnd.openxmlformats-officedocument.themeOverride+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9.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8" r:id="rId2"/>
    <p:sldId id="259" r:id="rId3"/>
    <p:sldId id="260" r:id="rId4"/>
    <p:sldId id="645" r:id="rId5"/>
    <p:sldId id="678" r:id="rId6"/>
    <p:sldId id="646" r:id="rId7"/>
    <p:sldId id="647" r:id="rId8"/>
    <p:sldId id="596" r:id="rId9"/>
    <p:sldId id="597" r:id="rId10"/>
    <p:sldId id="598" r:id="rId11"/>
    <p:sldId id="638" r:id="rId12"/>
    <p:sldId id="600" r:id="rId13"/>
    <p:sldId id="639" r:id="rId14"/>
    <p:sldId id="679" r:id="rId15"/>
    <p:sldId id="680" r:id="rId16"/>
    <p:sldId id="681" r:id="rId17"/>
    <p:sldId id="682" r:id="rId18"/>
    <p:sldId id="683" r:id="rId19"/>
    <p:sldId id="706" r:id="rId20"/>
    <p:sldId id="684" r:id="rId21"/>
    <p:sldId id="685" r:id="rId22"/>
    <p:sldId id="686" r:id="rId23"/>
    <p:sldId id="689" r:id="rId24"/>
    <p:sldId id="690" r:id="rId25"/>
    <p:sldId id="696" r:id="rId26"/>
    <p:sldId id="691" r:id="rId27"/>
    <p:sldId id="692" r:id="rId28"/>
    <p:sldId id="697" r:id="rId29"/>
    <p:sldId id="698" r:id="rId30"/>
    <p:sldId id="656" r:id="rId31"/>
    <p:sldId id="657" r:id="rId32"/>
    <p:sldId id="658" r:id="rId33"/>
    <p:sldId id="659" r:id="rId34"/>
    <p:sldId id="660" r:id="rId35"/>
    <p:sldId id="661" r:id="rId36"/>
    <p:sldId id="669" r:id="rId37"/>
    <p:sldId id="670" r:id="rId38"/>
    <p:sldId id="671" r:id="rId39"/>
    <p:sldId id="672" r:id="rId40"/>
    <p:sldId id="673" r:id="rId41"/>
    <p:sldId id="674" r:id="rId42"/>
    <p:sldId id="675" r:id="rId43"/>
    <p:sldId id="699" r:id="rId44"/>
    <p:sldId id="703" r:id="rId45"/>
    <p:sldId id="704" r:id="rId46"/>
    <p:sldId id="705" r:id="rId47"/>
    <p:sldId id="687" r:id="rId48"/>
    <p:sldId id="688" r:id="rId49"/>
    <p:sldId id="693" r:id="rId50"/>
    <p:sldId id="694" r:id="rId51"/>
    <p:sldId id="695" r:id="rId52"/>
    <p:sldId id="632" r:id="rId53"/>
    <p:sldId id="633" r:id="rId54"/>
    <p:sldId id="634" r:id="rId55"/>
    <p:sldId id="636" r:id="rId56"/>
    <p:sldId id="637" r:id="rId57"/>
    <p:sldId id="643" r:id="rId58"/>
    <p:sldId id="644" r:id="rId59"/>
    <p:sldId id="263" r:id="rId60"/>
    <p:sldId id="265" r:id="rId61"/>
    <p:sldId id="319" r:id="rId62"/>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9" autoAdjust="0"/>
  </p:normalViewPr>
  <p:slideViewPr>
    <p:cSldViewPr>
      <p:cViewPr varScale="1">
        <p:scale>
          <a:sx n="87" d="100"/>
          <a:sy n="87" d="100"/>
        </p:scale>
        <p:origin x="2814" y="102"/>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F:\000-Eventos%20epidemiologia%202019%20Ob-E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iral\Documents\EVALUACION%20PERIODO%2013\GRAFICO%20TENDENCIA%20centinela%20%202019%20HUSVF%20silvana%2048.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iral\Documents\EVALUACION%20PERIODO%2013\GRAFICO%20VIRUS%20RESPIRATORIO%20POR%20SE%20%20%20SILVANA%20%205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iral\Documents\EVALUACION%20PERIODO%2013\INDICADORES%20%20PERIODO%20tendencia%20%20%20IRAG%20inus%20sem%205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Trabajo\INFORME%20EPIDEMIOL&#211;GICO%20SSM\Periodo%2001_2020\FERNANDO%20MONTES\9-Canal%20End&#233;mico%20de%20Cancer%20menor%20de%2018%20a&#241;os%202019.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15.xml.rels><?xml version="1.0" encoding="UTF-8" standalone="yes"?>
<Relationships xmlns="http://schemas.openxmlformats.org/package/2006/relationships"><Relationship Id="rId3" Type="http://schemas.openxmlformats.org/officeDocument/2006/relationships/oleObject" Target="file:///C:\Trabajo\INFORME%20EPIDEMIOL&#211;GICO%20SSM\Periodo%2001_2020\FERNANDO%20MONTES\evento%20115%20datos%20basicos%20y%20complementarios4.xls" TargetMode="External"/><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1" Type="http://schemas.openxmlformats.org/officeDocument/2006/relationships/oleObject" Target="file:///F:\INFORME%20EPIDEMIOL&#211;GICO%20SSM\PERIODO%2012_13%202019\SEBASTIAN%20VANEGAS\Periodo%2013-2019\Periodo%2013%20Bajo%20peso%20al%20nacer%202019.xls"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F:\INFORME%20EPIDEMIOL&#211;GICO%20SSM\PERIODO%2012_13%202019\SEBASTIAN%20VANEGAS\Periodo%2013-2019\Periodo%2013-%20Desnutricion%202019.xls" TargetMode="External"/><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0-Canal%20end&#233;mico%20INTENTO%20medellin%202019%20Bortman%20y%20MMW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1.xml.rels><?xml version="1.0" encoding="UTF-8" standalone="yes"?>
<Relationships xmlns="http://schemas.openxmlformats.org/package/2006/relationships"><Relationship Id="rId3" Type="http://schemas.openxmlformats.org/officeDocument/2006/relationships/oleObject" Target="file:///F:\Periodo%2013-2019%20SEBASTIAN\Periodo%2013-%20Intento%20de%20suicidio.xlsx" TargetMode="External"/><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oleObject" Target="file:///F:\Canales%20endmicos%202019\11-Canal%20end&#233;mico%20VIOLENCIA%20medellin%202019%20Bortman%20y%20MMWR.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Canales%20endmicos%202019\11-Canal%20end&#233;mico%20VIOLENCIA%20medellin%202019%20Bortman%20y%20MMWR.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F:\INFORME%20EPIDEMIOL&#211;GICO%20SSM\PERIODO%2012_13%202019\SEBASTIAN%20VANEGAS\evento%20875%20datos%20basicos%20y%20complementarios.xls" TargetMode="External"/><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oleObject" Target="file:///F:\INFORME%20EPIDEMIOL&#211;GICO%20SSM\PERIODO%2012_13%202019\SEBASTIAN%20VANEGAS\evento%20875%20datos%20basicos%20y%20complementarios.xls" TargetMode="External"/><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29109611\Desktop\BASE%20DE%20DATOS%20IMPORTANTES\BOLETINES\BOLETIN%20EPIDEMIOL&#211;GICO\2019\12-DICIEMBRE\Copia%20de%20ISO%20END%20DICIEMBRE%202019.xlsx" TargetMode="External"/><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oleObject" Target="file:///C:\Users\29109611\Desktop\BASE%20DE%20DATOS%20IMPORTANTES\BOLETINES\BOLETIN%20EPIDEMIOL&#211;GICO\2020\01%20ene%202020\ISO%20END%20ENERO%202020.xlsx" TargetMode="External"/><Relationship Id="rId1" Type="http://schemas.openxmlformats.org/officeDocument/2006/relationships/themeOverride" Target="../theme/themeOverride2.xml"/></Relationships>
</file>

<file path=ppt/charts/_rels/chart28.xml.rels><?xml version="1.0" encoding="UTF-8" standalone="yes"?>
<Relationships xmlns="http://schemas.openxmlformats.org/package/2006/relationships"><Relationship Id="rId2" Type="http://schemas.openxmlformats.org/officeDocument/2006/relationships/oleObject" Target="file:///C:\Users\29109611\Desktop\BASE%20DE%20DATOS%20IMPORTANTES\BOLETINES\BOLETIN%20EPIDEMIOL&#211;GICO\2019\12-DICIEMBRE\Copia%20de%20ISO%20END%20DICIEMBRE%202019.xlsx" TargetMode="External"/><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oleObject" Target="file:///C:\Users\29109611\Desktop\BASE%20DE%20DATOS%20IMPORTANTES\BOLETINES\BOLETIN%20EPIDEMIOL&#211;GICO\2019\12-DICIEMBRE\total%20casos%20de%20IAD%202017%20-%20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0.xml.rels><?xml version="1.0" encoding="UTF-8" standalone="yes"?>
<Relationships xmlns="http://schemas.openxmlformats.org/package/2006/relationships"><Relationship Id="rId1" Type="http://schemas.openxmlformats.org/officeDocument/2006/relationships/oleObject" Target="file:///F:\Canales%20endmicos%202019\15-Canal%20end&#233;mico%20MME%20medellin%202019%20Bortman%20y%20MMWR.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9.xml"/><Relationship Id="rId1" Type="http://schemas.microsoft.com/office/2011/relationships/chartStyle" Target="style9.xml"/></Relationships>
</file>

<file path=ppt/charts/_rels/chart3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5-Perinataleshistorico.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5_PERI_NEO\Inf_Gestion13\Mupes_Neotardia_Med_2019_1701120.xlsx" TargetMode="External"/><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3_SC\Inf_Gestion13\SCySG_Med_2019_100120.xlsx" TargetMode="External"/><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3-Canal%20end&#233;mico%20sifilis%20gestacional%20medellin%202019%20Bortman%20y%20MMWR.xlsx"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3_SC\Inf_Gestion13\SCySG_Med_2019_100120.xlsx" TargetMode="External"/><Relationship Id="rId2" Type="http://schemas.microsoft.com/office/2011/relationships/chartColorStyle" Target="colors12.xml"/><Relationship Id="rId1" Type="http://schemas.microsoft.com/office/2011/relationships/chartStyle" Target="style12.xml"/></Relationships>
</file>

<file path=ppt/charts/_rels/chart37.xml.rels><?xml version="1.0" encoding="UTF-8" standalone="yes"?>
<Relationships xmlns="http://schemas.openxmlformats.org/package/2006/relationships"><Relationship Id="rId2" Type="http://schemas.openxmlformats.org/officeDocument/2006/relationships/oleObject" Target="file:///C:\Trabajo\INFORME%20EPIDEMIOL&#211;GICO%20SSM\Canales%20endmicos%202019\14-Canal%20End&#233;mico%20de%20sifilis%20congenita%202019.xlsx" TargetMode="External"/><Relationship Id="rId1" Type="http://schemas.openxmlformats.org/officeDocument/2006/relationships/themeOverride" Target="../theme/themeOverride4.xml"/></Relationships>
</file>

<file path=ppt/charts/_rels/chart38.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3_SC\Inf_Gestion13\SCySG_Med_2019_100120.xlsx" TargetMode="External"/><Relationship Id="rId2" Type="http://schemas.microsoft.com/office/2011/relationships/chartColorStyle" Target="colors13.xml"/><Relationship Id="rId1" Type="http://schemas.microsoft.com/office/2011/relationships/chartStyle" Target="style13.xml"/></Relationships>
</file>

<file path=ppt/charts/_rels/chart39.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8_TMI_VIH\Inf_Gestion13\GestyTrasVIH_Med_2019_130120.xlsx" TargetMode="External"/><Relationship Id="rId2" Type="http://schemas.microsoft.com/office/2011/relationships/chartColorStyle" Target="colors14.xml"/><Relationship Id="rId1" Type="http://schemas.microsoft.com/office/2011/relationships/chartStyle" Target="style14.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oleObject" Target="file:///C:\Trabajo\INFORME%20EPIDEMIOL&#211;GICO%20SSM\PERIODO%2012_13%202019\ISABEL%20VALLEJO\9_TMI_HB\Inf_Gestion13\GestyTrasHB_Med_2019_130120.xlsx" TargetMode="External"/><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iral\Documents\EVALUACION%20PERIODO%2013\3-evento%20995%20INDICADORES%202019%20semana%204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iral\Documents\EVALUACION%20PERIODO%2013\3-evento%20995%20INDICADORES%202019%20semana%204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iral\Documents\EVALUACION%20PERIODO%2013\3-evento%20995%20INDICADORES%202019%20semana%204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iral\Documents\EVALUACION%20PERIODO%2013\INDICADORES%20%20PERIODO%20tendencia%20%20ESI%20IRAG%20sem%205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increme2!$W$1</c:f>
              <c:strCache>
                <c:ptCount val="1"/>
                <c:pt idx="0">
                  <c:v>Razón observada </c:v>
                </c:pt>
              </c:strCache>
            </c:strRef>
          </c:tx>
          <c:spPr>
            <a:solidFill>
              <a:srgbClr val="C00000"/>
            </a:solidFill>
          </c:spPr>
          <c:invertIfNegative val="0"/>
          <c:cat>
            <c:strRef>
              <c:f>(increme2!$A$3:$A$4,increme2!$A$9:$A$13)</c:f>
              <c:strCache>
                <c:ptCount val="7"/>
                <c:pt idx="0">
                  <c:v>Tuberculosis</c:v>
                </c:pt>
                <c:pt idx="1">
                  <c:v>IRA</c:v>
                </c:pt>
                <c:pt idx="2">
                  <c:v>Intento suicidio</c:v>
                </c:pt>
                <c:pt idx="3">
                  <c:v>Violencias Sexuales</c:v>
                </c:pt>
                <c:pt idx="4">
                  <c:v>Violencias No Sexuales</c:v>
                </c:pt>
                <c:pt idx="5">
                  <c:v>Dengue</c:v>
                </c:pt>
                <c:pt idx="6">
                  <c:v>Potenciales transmisores de rabia</c:v>
                </c:pt>
              </c:strCache>
            </c:strRef>
          </c:cat>
          <c:val>
            <c:numRef>
              <c:f>(increme2!$W$3:$W$4,increme2!$W$9:$W$13)</c:f>
              <c:numCache>
                <c:formatCode>_(* #,##0.00_);_(* \(#,##0.00\);_(* "-"??_);_(@_)</c:formatCode>
                <c:ptCount val="7"/>
                <c:pt idx="0">
                  <c:v>1.1732283464566928</c:v>
                </c:pt>
                <c:pt idx="1">
                  <c:v>0.78440927992172649</c:v>
                </c:pt>
                <c:pt idx="2">
                  <c:v>0.42767295597484278</c:v>
                </c:pt>
                <c:pt idx="3">
                  <c:v>2.507042253521127</c:v>
                </c:pt>
                <c:pt idx="4">
                  <c:v>1.558659217877095</c:v>
                </c:pt>
                <c:pt idx="5">
                  <c:v>0.30149253731343284</c:v>
                </c:pt>
                <c:pt idx="6">
                  <c:v>0.9285714285714286</c:v>
                </c:pt>
              </c:numCache>
            </c:numRef>
          </c:val>
          <c:extLst>
            <c:ext xmlns:c16="http://schemas.microsoft.com/office/drawing/2014/chart" uri="{C3380CC4-5D6E-409C-BE32-E72D297353CC}">
              <c16:uniqueId val="{00000000-BDFF-4356-B007-8C1E60D02AE5}"/>
            </c:ext>
          </c:extLst>
        </c:ser>
        <c:ser>
          <c:idx val="0"/>
          <c:order val="1"/>
          <c:tx>
            <c:strRef>
              <c:f>increme2!$V$1</c:f>
              <c:strCache>
                <c:ptCount val="1"/>
                <c:pt idx="0">
                  <c:v>Límite superior -Esperado</c:v>
                </c:pt>
              </c:strCache>
            </c:strRef>
          </c:tx>
          <c:spPr>
            <a:solidFill>
              <a:srgbClr val="0070C0"/>
            </a:solidFill>
          </c:spPr>
          <c:invertIfNegative val="0"/>
          <c:cat>
            <c:strRef>
              <c:f>(increme2!$A$3:$A$4,increme2!$A$9:$A$13)</c:f>
              <c:strCache>
                <c:ptCount val="7"/>
                <c:pt idx="0">
                  <c:v>Tuberculosis</c:v>
                </c:pt>
                <c:pt idx="1">
                  <c:v>IRA</c:v>
                </c:pt>
                <c:pt idx="2">
                  <c:v>Intento suicidio</c:v>
                </c:pt>
                <c:pt idx="3">
                  <c:v>Violencias Sexuales</c:v>
                </c:pt>
                <c:pt idx="4">
                  <c:v>Violencias No Sexuales</c:v>
                </c:pt>
                <c:pt idx="5">
                  <c:v>Dengue</c:v>
                </c:pt>
                <c:pt idx="6">
                  <c:v>Potenciales transmisores de rabia</c:v>
                </c:pt>
              </c:strCache>
            </c:strRef>
          </c:cat>
          <c:val>
            <c:numRef>
              <c:f>(increme2!$V$3:$V$4,increme2!$V$9:$V$13)</c:f>
              <c:numCache>
                <c:formatCode>_(* #,##0.00_);_(* \(#,##0.00\);_(* "-"??_);_(@_)</c:formatCode>
                <c:ptCount val="7"/>
                <c:pt idx="0">
                  <c:v>1.3186880643787875</c:v>
                </c:pt>
                <c:pt idx="1">
                  <c:v>1.2947572299448056</c:v>
                </c:pt>
                <c:pt idx="2">
                  <c:v>1.3882995574120671</c:v>
                </c:pt>
                <c:pt idx="3">
                  <c:v>1.5633817089183801</c:v>
                </c:pt>
                <c:pt idx="4">
                  <c:v>4.5213011408956971</c:v>
                </c:pt>
                <c:pt idx="5">
                  <c:v>3.0812362008954493</c:v>
                </c:pt>
                <c:pt idx="6">
                  <c:v>1.4373258468193892</c:v>
                </c:pt>
              </c:numCache>
            </c:numRef>
          </c:val>
          <c:extLst>
            <c:ext xmlns:c16="http://schemas.microsoft.com/office/drawing/2014/chart" uri="{C3380CC4-5D6E-409C-BE32-E72D297353CC}">
              <c16:uniqueId val="{00000001-BDFF-4356-B007-8C1E60D02AE5}"/>
            </c:ext>
          </c:extLst>
        </c:ser>
        <c:dLbls>
          <c:showLegendKey val="0"/>
          <c:showVal val="0"/>
          <c:showCatName val="0"/>
          <c:showSerName val="0"/>
          <c:showPercent val="0"/>
          <c:showBubbleSize val="0"/>
        </c:dLbls>
        <c:gapWidth val="150"/>
        <c:overlap val="100"/>
        <c:axId val="122590336"/>
        <c:axId val="122591872"/>
      </c:barChart>
      <c:catAx>
        <c:axId val="122590336"/>
        <c:scaling>
          <c:orientation val="minMax"/>
        </c:scaling>
        <c:delete val="0"/>
        <c:axPos val="l"/>
        <c:numFmt formatCode="General" sourceLinked="0"/>
        <c:majorTickMark val="out"/>
        <c:minorTickMark val="none"/>
        <c:tickLblPos val="low"/>
        <c:spPr>
          <a:ln>
            <a:noFill/>
          </a:ln>
        </c:spPr>
        <c:crossAx val="122591872"/>
        <c:crossesAt val="1"/>
        <c:auto val="1"/>
        <c:lblAlgn val="ctr"/>
        <c:lblOffset val="100"/>
        <c:noMultiLvlLbl val="0"/>
      </c:catAx>
      <c:valAx>
        <c:axId val="122591872"/>
        <c:scaling>
          <c:orientation val="minMax"/>
        </c:scaling>
        <c:delete val="0"/>
        <c:axPos val="b"/>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a:lstStyle/>
              <a:p>
                <a:pPr>
                  <a:defRPr/>
                </a:pPr>
                <a:r>
                  <a:rPr lang="es-CO"/>
                  <a:t>Razón de casos</a:t>
                </a:r>
              </a:p>
            </c:rich>
          </c:tx>
          <c:layout/>
          <c:overlay val="0"/>
        </c:title>
        <c:numFmt formatCode="_(* #,##0_);_(* \(#,##0\);_(* &quot;-&quot;_);_(@_)" sourceLinked="0"/>
        <c:majorTickMark val="out"/>
        <c:minorTickMark val="none"/>
        <c:tickLblPos val="nextTo"/>
        <c:spPr>
          <a:noFill/>
        </c:spPr>
        <c:crossAx val="122590336"/>
        <c:crosses val="autoZero"/>
        <c:crossBetween val="between"/>
        <c:majorUnit val="1"/>
      </c:valAx>
      <c:spPr>
        <a:noFill/>
      </c:spPr>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56862568984961"/>
          <c:y val="2.2639817081688319E-2"/>
          <c:w val="0.82661145459007745"/>
          <c:h val="0.67477977017578683"/>
        </c:manualLayout>
      </c:layout>
      <c:barChart>
        <c:barDir val="col"/>
        <c:grouping val="clustered"/>
        <c:varyColors val="0"/>
        <c:ser>
          <c:idx val="0"/>
          <c:order val="0"/>
          <c:tx>
            <c:strRef>
              <c:f>'TENDENCIA POR SEMANAS CAPTADAS'!$A$4</c:f>
              <c:strCache>
                <c:ptCount val="1"/>
                <c:pt idx="0">
                  <c:v>SEMANA</c:v>
                </c:pt>
              </c:strCache>
            </c:strRef>
          </c:tx>
          <c:invertIfNegative val="0"/>
          <c:val>
            <c:numRef>
              <c:f>'TENDENCIA POR SEMANAS CAPTADAS'!$A$5:$A$43</c:f>
              <c:numCache>
                <c:formatCode>General</c:formatCode>
                <c:ptCount val="39"/>
                <c:pt idx="0" formatCode="0">
                  <c:v>0</c:v>
                </c:pt>
                <c:pt idx="4" formatCode="0">
                  <c:v>0</c:v>
                </c:pt>
                <c:pt idx="8">
                  <c:v>0</c:v>
                </c:pt>
                <c:pt idx="13">
                  <c:v>0</c:v>
                </c:pt>
                <c:pt idx="17">
                  <c:v>0</c:v>
                </c:pt>
                <c:pt idx="21">
                  <c:v>0</c:v>
                </c:pt>
                <c:pt idx="25">
                  <c:v>0</c:v>
                </c:pt>
                <c:pt idx="30">
                  <c:v>0</c:v>
                </c:pt>
                <c:pt idx="35">
                  <c:v>0</c:v>
                </c:pt>
              </c:numCache>
            </c:numRef>
          </c:val>
          <c:extLst>
            <c:ext xmlns:c16="http://schemas.microsoft.com/office/drawing/2014/chart" uri="{C3380CC4-5D6E-409C-BE32-E72D297353CC}">
              <c16:uniqueId val="{00000000-F271-4102-B1D0-72986F841BEC}"/>
            </c:ext>
          </c:extLst>
        </c:ser>
        <c:ser>
          <c:idx val="1"/>
          <c:order val="1"/>
          <c:tx>
            <c:strRef>
              <c:f>'TENDENCIA POR SEMANAS CAPTADAS'!$B$4</c:f>
              <c:strCache>
                <c:ptCount val="1"/>
                <c:pt idx="0">
                  <c:v>CASOS-muestras</c:v>
                </c:pt>
              </c:strCache>
            </c:strRef>
          </c:tx>
          <c:spPr>
            <a:solidFill>
              <a:srgbClr val="0070C0"/>
            </a:solidFill>
            <a:ln>
              <a:solidFill>
                <a:srgbClr val="0070C0"/>
              </a:solidFill>
            </a:ln>
          </c:spPr>
          <c:invertIfNegative val="0"/>
          <c:val>
            <c:numRef>
              <c:f>'TENDENCIA POR SEMANAS CAPTADAS'!$B$5:$B$56</c:f>
              <c:numCache>
                <c:formatCode>General</c:formatCode>
                <c:ptCount val="52"/>
                <c:pt idx="0">
                  <c:v>12</c:v>
                </c:pt>
                <c:pt idx="1">
                  <c:v>9</c:v>
                </c:pt>
                <c:pt idx="2">
                  <c:v>11</c:v>
                </c:pt>
                <c:pt idx="3">
                  <c:v>20</c:v>
                </c:pt>
                <c:pt idx="4">
                  <c:v>8</c:v>
                </c:pt>
                <c:pt idx="5">
                  <c:v>10</c:v>
                </c:pt>
                <c:pt idx="6">
                  <c:v>12</c:v>
                </c:pt>
                <c:pt idx="7">
                  <c:v>11</c:v>
                </c:pt>
                <c:pt idx="8">
                  <c:v>10</c:v>
                </c:pt>
                <c:pt idx="9">
                  <c:v>12</c:v>
                </c:pt>
                <c:pt idx="10">
                  <c:v>13</c:v>
                </c:pt>
                <c:pt idx="11">
                  <c:v>11</c:v>
                </c:pt>
                <c:pt idx="12">
                  <c:v>12</c:v>
                </c:pt>
                <c:pt idx="13">
                  <c:v>16</c:v>
                </c:pt>
                <c:pt idx="14">
                  <c:v>12</c:v>
                </c:pt>
                <c:pt idx="15">
                  <c:v>11</c:v>
                </c:pt>
                <c:pt idx="16">
                  <c:v>22</c:v>
                </c:pt>
                <c:pt idx="17">
                  <c:v>14</c:v>
                </c:pt>
                <c:pt idx="18">
                  <c:v>19</c:v>
                </c:pt>
                <c:pt idx="19">
                  <c:v>15</c:v>
                </c:pt>
                <c:pt idx="20">
                  <c:v>20</c:v>
                </c:pt>
                <c:pt idx="21">
                  <c:v>22</c:v>
                </c:pt>
                <c:pt idx="22">
                  <c:v>32</c:v>
                </c:pt>
                <c:pt idx="23">
                  <c:v>13</c:v>
                </c:pt>
                <c:pt idx="24">
                  <c:v>14</c:v>
                </c:pt>
                <c:pt idx="25">
                  <c:v>23</c:v>
                </c:pt>
                <c:pt idx="26">
                  <c:v>18</c:v>
                </c:pt>
                <c:pt idx="27">
                  <c:v>13</c:v>
                </c:pt>
                <c:pt idx="28">
                  <c:v>14</c:v>
                </c:pt>
                <c:pt idx="29">
                  <c:v>13</c:v>
                </c:pt>
                <c:pt idx="30">
                  <c:v>16</c:v>
                </c:pt>
                <c:pt idx="31">
                  <c:v>13</c:v>
                </c:pt>
                <c:pt idx="32">
                  <c:v>13</c:v>
                </c:pt>
                <c:pt idx="33">
                  <c:v>10</c:v>
                </c:pt>
                <c:pt idx="34">
                  <c:v>12</c:v>
                </c:pt>
                <c:pt idx="35">
                  <c:v>9</c:v>
                </c:pt>
                <c:pt idx="36">
                  <c:v>9</c:v>
                </c:pt>
                <c:pt idx="37">
                  <c:v>11</c:v>
                </c:pt>
                <c:pt idx="38">
                  <c:v>9</c:v>
                </c:pt>
                <c:pt idx="39">
                  <c:v>10</c:v>
                </c:pt>
                <c:pt idx="40">
                  <c:v>11</c:v>
                </c:pt>
                <c:pt idx="41">
                  <c:v>10</c:v>
                </c:pt>
                <c:pt idx="42">
                  <c:v>14</c:v>
                </c:pt>
                <c:pt idx="43">
                  <c:v>11</c:v>
                </c:pt>
                <c:pt idx="44">
                  <c:v>10</c:v>
                </c:pt>
                <c:pt idx="45">
                  <c:v>13</c:v>
                </c:pt>
                <c:pt idx="46">
                  <c:v>10</c:v>
                </c:pt>
                <c:pt idx="47">
                  <c:v>11</c:v>
                </c:pt>
                <c:pt idx="48">
                  <c:v>13</c:v>
                </c:pt>
                <c:pt idx="49">
                  <c:v>12</c:v>
                </c:pt>
                <c:pt idx="50">
                  <c:v>11</c:v>
                </c:pt>
                <c:pt idx="51">
                  <c:v>20</c:v>
                </c:pt>
              </c:numCache>
            </c:numRef>
          </c:val>
          <c:extLst>
            <c:ext xmlns:c16="http://schemas.microsoft.com/office/drawing/2014/chart" uri="{C3380CC4-5D6E-409C-BE32-E72D297353CC}">
              <c16:uniqueId val="{00000001-F271-4102-B1D0-72986F841BEC}"/>
            </c:ext>
          </c:extLst>
        </c:ser>
        <c:dLbls>
          <c:showLegendKey val="0"/>
          <c:showVal val="0"/>
          <c:showCatName val="0"/>
          <c:showSerName val="0"/>
          <c:showPercent val="0"/>
          <c:showBubbleSize val="0"/>
        </c:dLbls>
        <c:gapWidth val="0"/>
        <c:axId val="168834944"/>
        <c:axId val="168845312"/>
      </c:barChart>
      <c:catAx>
        <c:axId val="168834944"/>
        <c:scaling>
          <c:orientation val="minMax"/>
        </c:scaling>
        <c:delete val="0"/>
        <c:axPos val="b"/>
        <c:title>
          <c:tx>
            <c:rich>
              <a:bodyPr/>
              <a:lstStyle/>
              <a:p>
                <a:pPr>
                  <a:defRPr/>
                </a:pPr>
                <a:r>
                  <a:rPr lang="en-US"/>
                  <a:t>Semana Epidemiologica</a:t>
                </a:r>
              </a:p>
            </c:rich>
          </c:tx>
          <c:layout/>
          <c:overlay val="0"/>
          <c:spPr>
            <a:noFill/>
            <a:ln w="25400">
              <a:noFill/>
            </a:ln>
          </c:spPr>
        </c:title>
        <c:numFmt formatCode="General" sourceLinked="1"/>
        <c:majorTickMark val="none"/>
        <c:minorTickMark val="none"/>
        <c:tickLblPos val="nextTo"/>
        <c:crossAx val="168845312"/>
        <c:crosses val="autoZero"/>
        <c:auto val="1"/>
        <c:lblAlgn val="ctr"/>
        <c:lblOffset val="100"/>
        <c:noMultiLvlLbl val="0"/>
      </c:catAx>
      <c:valAx>
        <c:axId val="168845312"/>
        <c:scaling>
          <c:orientation val="minMax"/>
        </c:scaling>
        <c:delete val="0"/>
        <c:axPos val="l"/>
        <c:title>
          <c:tx>
            <c:rich>
              <a:bodyPr/>
              <a:lstStyle/>
              <a:p>
                <a:pPr>
                  <a:defRPr/>
                </a:pPr>
                <a:r>
                  <a:rPr lang="en-US"/>
                  <a:t>Numero de muestras </a:t>
                </a:r>
              </a:p>
              <a:p>
                <a:pPr>
                  <a:defRPr/>
                </a:pPr>
                <a:r>
                  <a:rPr lang="en-US"/>
                  <a:t>Promedio 10 por semana</a:t>
                </a:r>
              </a:p>
            </c:rich>
          </c:tx>
          <c:layout/>
          <c:overlay val="0"/>
          <c:spPr>
            <a:noFill/>
            <a:ln w="25400">
              <a:noFill/>
            </a:ln>
          </c:spPr>
        </c:title>
        <c:numFmt formatCode="0" sourceLinked="1"/>
        <c:majorTickMark val="out"/>
        <c:minorTickMark val="none"/>
        <c:tickLblPos val="nextTo"/>
        <c:crossAx val="168834944"/>
        <c:crosses val="autoZero"/>
        <c:crossBetween val="between"/>
      </c:valAx>
    </c:plotArea>
    <c:plotVisOnly val="1"/>
    <c:dispBlanksAs val="gap"/>
    <c:showDLblsOverMax val="0"/>
  </c:chart>
  <c:spPr>
    <a:ln>
      <a:noFill/>
    </a:ln>
  </c:spPr>
  <c:txPr>
    <a:bodyPr/>
    <a:lstStyle/>
    <a:p>
      <a:pPr>
        <a:defRPr>
          <a:latin typeface="Arial Narrow" panose="020B0606020202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64410596216456E-2"/>
          <c:y val="5.9482275883678853E-2"/>
          <c:w val="0.92968426820138461"/>
          <c:h val="0.81038227962953502"/>
        </c:manualLayout>
      </c:layout>
      <c:barChart>
        <c:barDir val="col"/>
        <c:grouping val="stacked"/>
        <c:varyColors val="0"/>
        <c:ser>
          <c:idx val="2"/>
          <c:order val="0"/>
          <c:tx>
            <c:strRef>
              <c:f>RITA!$C$2</c:f>
              <c:strCache>
                <c:ptCount val="1"/>
                <c:pt idx="0">
                  <c:v> Influenza A H3 estacional</c:v>
                </c:pt>
              </c:strCache>
            </c:strRef>
          </c:tx>
          <c:spPr>
            <a:solidFill>
              <a:srgbClr val="990099"/>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RITA!$C$3:$C$93</c:f>
              <c:numCache>
                <c:formatCode>General</c:formatCode>
                <c:ptCount val="52"/>
                <c:pt idx="0">
                  <c:v>5</c:v>
                </c:pt>
                <c:pt idx="1">
                  <c:v>2</c:v>
                </c:pt>
                <c:pt idx="2">
                  <c:v>3</c:v>
                </c:pt>
                <c:pt idx="3">
                  <c:v>1</c:v>
                </c:pt>
                <c:pt idx="6">
                  <c:v>1</c:v>
                </c:pt>
                <c:pt idx="13">
                  <c:v>1</c:v>
                </c:pt>
                <c:pt idx="19">
                  <c:v>2</c:v>
                </c:pt>
                <c:pt idx="22">
                  <c:v>1</c:v>
                </c:pt>
                <c:pt idx="23">
                  <c:v>1</c:v>
                </c:pt>
                <c:pt idx="25">
                  <c:v>2</c:v>
                </c:pt>
                <c:pt idx="28">
                  <c:v>1</c:v>
                </c:pt>
                <c:pt idx="29">
                  <c:v>2</c:v>
                </c:pt>
                <c:pt idx="31">
                  <c:v>1</c:v>
                </c:pt>
                <c:pt idx="33">
                  <c:v>1</c:v>
                </c:pt>
                <c:pt idx="35">
                  <c:v>1</c:v>
                </c:pt>
                <c:pt idx="36">
                  <c:v>1</c:v>
                </c:pt>
                <c:pt idx="37">
                  <c:v>3</c:v>
                </c:pt>
                <c:pt idx="38">
                  <c:v>2</c:v>
                </c:pt>
                <c:pt idx="40">
                  <c:v>1</c:v>
                </c:pt>
                <c:pt idx="41">
                  <c:v>1</c:v>
                </c:pt>
                <c:pt idx="43">
                  <c:v>5</c:v>
                </c:pt>
                <c:pt idx="45">
                  <c:v>1</c:v>
                </c:pt>
                <c:pt idx="48">
                  <c:v>2</c:v>
                </c:pt>
              </c:numCache>
            </c:numRef>
          </c:val>
          <c:extLst>
            <c:ext xmlns:c16="http://schemas.microsoft.com/office/drawing/2014/chart" uri="{C3380CC4-5D6E-409C-BE32-E72D297353CC}">
              <c16:uniqueId val="{00000000-709E-4507-8EEA-E8FEA412B302}"/>
            </c:ext>
          </c:extLst>
        </c:ser>
        <c:ser>
          <c:idx val="3"/>
          <c:order val="1"/>
          <c:tx>
            <c:strRef>
              <c:f>RITA!$D$2</c:f>
              <c:strCache>
                <c:ptCount val="1"/>
                <c:pt idx="0">
                  <c:v> Influenza A(H1N1)/09</c:v>
                </c:pt>
              </c:strCache>
            </c:strRef>
          </c:tx>
          <c:spPr>
            <a:solidFill>
              <a:srgbClr val="FF00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RITA!$D$3:$D$93</c:f>
              <c:numCache>
                <c:formatCode>General</c:formatCode>
                <c:ptCount val="52"/>
                <c:pt idx="0">
                  <c:v>7</c:v>
                </c:pt>
                <c:pt idx="1">
                  <c:v>3</c:v>
                </c:pt>
                <c:pt idx="2">
                  <c:v>4</c:v>
                </c:pt>
                <c:pt idx="3">
                  <c:v>1</c:v>
                </c:pt>
                <c:pt idx="6">
                  <c:v>2</c:v>
                </c:pt>
                <c:pt idx="9">
                  <c:v>1</c:v>
                </c:pt>
                <c:pt idx="10">
                  <c:v>1</c:v>
                </c:pt>
                <c:pt idx="13">
                  <c:v>1</c:v>
                </c:pt>
                <c:pt idx="14">
                  <c:v>1</c:v>
                </c:pt>
                <c:pt idx="15">
                  <c:v>1</c:v>
                </c:pt>
                <c:pt idx="18">
                  <c:v>1</c:v>
                </c:pt>
                <c:pt idx="19">
                  <c:v>5</c:v>
                </c:pt>
                <c:pt idx="20">
                  <c:v>4</c:v>
                </c:pt>
                <c:pt idx="21">
                  <c:v>3</c:v>
                </c:pt>
                <c:pt idx="22">
                  <c:v>2</c:v>
                </c:pt>
                <c:pt idx="23">
                  <c:v>3</c:v>
                </c:pt>
                <c:pt idx="24">
                  <c:v>1</c:v>
                </c:pt>
                <c:pt idx="25">
                  <c:v>3</c:v>
                </c:pt>
                <c:pt idx="26">
                  <c:v>1</c:v>
                </c:pt>
                <c:pt idx="27">
                  <c:v>3</c:v>
                </c:pt>
                <c:pt idx="28">
                  <c:v>1</c:v>
                </c:pt>
                <c:pt idx="29">
                  <c:v>1</c:v>
                </c:pt>
                <c:pt idx="30">
                  <c:v>5</c:v>
                </c:pt>
                <c:pt idx="31">
                  <c:v>2</c:v>
                </c:pt>
                <c:pt idx="32">
                  <c:v>4</c:v>
                </c:pt>
                <c:pt idx="33">
                  <c:v>4</c:v>
                </c:pt>
                <c:pt idx="35">
                  <c:v>1</c:v>
                </c:pt>
                <c:pt idx="36">
                  <c:v>2</c:v>
                </c:pt>
                <c:pt idx="38">
                  <c:v>2</c:v>
                </c:pt>
                <c:pt idx="39">
                  <c:v>5</c:v>
                </c:pt>
                <c:pt idx="40">
                  <c:v>4</c:v>
                </c:pt>
                <c:pt idx="41">
                  <c:v>1</c:v>
                </c:pt>
                <c:pt idx="42">
                  <c:v>1</c:v>
                </c:pt>
                <c:pt idx="43">
                  <c:v>2</c:v>
                </c:pt>
                <c:pt idx="44">
                  <c:v>1</c:v>
                </c:pt>
                <c:pt idx="45">
                  <c:v>4</c:v>
                </c:pt>
                <c:pt idx="46">
                  <c:v>2</c:v>
                </c:pt>
                <c:pt idx="47">
                  <c:v>1</c:v>
                </c:pt>
                <c:pt idx="48">
                  <c:v>1</c:v>
                </c:pt>
              </c:numCache>
            </c:numRef>
          </c:val>
          <c:extLst>
            <c:ext xmlns:c16="http://schemas.microsoft.com/office/drawing/2014/chart" uri="{C3380CC4-5D6E-409C-BE32-E72D297353CC}">
              <c16:uniqueId val="{00000001-709E-4507-8EEA-E8FEA412B302}"/>
            </c:ext>
          </c:extLst>
        </c:ser>
        <c:ser>
          <c:idx val="5"/>
          <c:order val="2"/>
          <c:tx>
            <c:strRef>
              <c:f>RITA!$E$2</c:f>
              <c:strCache>
                <c:ptCount val="1"/>
                <c:pt idx="0">
                  <c:v> Parainfluenza </c:v>
                </c:pt>
              </c:strCache>
            </c:strRef>
          </c:tx>
          <c:spPr>
            <a:solidFill>
              <a:srgbClr val="FFFF0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RITA!$E$3:$E$93</c:f>
              <c:numCache>
                <c:formatCode>General</c:formatCode>
                <c:ptCount val="52"/>
                <c:pt idx="0">
                  <c:v>3</c:v>
                </c:pt>
                <c:pt idx="1">
                  <c:v>3</c:v>
                </c:pt>
                <c:pt idx="2">
                  <c:v>3</c:v>
                </c:pt>
                <c:pt idx="3">
                  <c:v>1</c:v>
                </c:pt>
                <c:pt idx="4">
                  <c:v>3</c:v>
                </c:pt>
                <c:pt idx="5">
                  <c:v>4</c:v>
                </c:pt>
                <c:pt idx="6">
                  <c:v>2</c:v>
                </c:pt>
                <c:pt idx="7">
                  <c:v>1</c:v>
                </c:pt>
                <c:pt idx="8">
                  <c:v>2</c:v>
                </c:pt>
                <c:pt idx="9">
                  <c:v>3</c:v>
                </c:pt>
                <c:pt idx="10">
                  <c:v>3</c:v>
                </c:pt>
                <c:pt idx="11">
                  <c:v>2</c:v>
                </c:pt>
                <c:pt idx="12">
                  <c:v>5</c:v>
                </c:pt>
                <c:pt idx="13">
                  <c:v>3</c:v>
                </c:pt>
                <c:pt idx="14">
                  <c:v>1</c:v>
                </c:pt>
                <c:pt idx="15">
                  <c:v>4</c:v>
                </c:pt>
                <c:pt idx="16">
                  <c:v>1</c:v>
                </c:pt>
                <c:pt idx="18">
                  <c:v>3</c:v>
                </c:pt>
                <c:pt idx="19">
                  <c:v>2</c:v>
                </c:pt>
                <c:pt idx="24">
                  <c:v>2</c:v>
                </c:pt>
                <c:pt idx="27">
                  <c:v>4</c:v>
                </c:pt>
                <c:pt idx="29">
                  <c:v>2</c:v>
                </c:pt>
                <c:pt idx="36">
                  <c:v>2</c:v>
                </c:pt>
                <c:pt idx="40">
                  <c:v>1</c:v>
                </c:pt>
                <c:pt idx="41">
                  <c:v>1</c:v>
                </c:pt>
                <c:pt idx="46">
                  <c:v>3</c:v>
                </c:pt>
                <c:pt idx="47">
                  <c:v>1</c:v>
                </c:pt>
                <c:pt idx="51">
                  <c:v>1</c:v>
                </c:pt>
              </c:numCache>
            </c:numRef>
          </c:val>
          <c:extLst>
            <c:ext xmlns:c16="http://schemas.microsoft.com/office/drawing/2014/chart" uri="{C3380CC4-5D6E-409C-BE32-E72D297353CC}">
              <c16:uniqueId val="{00000002-709E-4507-8EEA-E8FEA412B302}"/>
            </c:ext>
          </c:extLst>
        </c:ser>
        <c:ser>
          <c:idx val="6"/>
          <c:order val="3"/>
          <c:tx>
            <c:strRef>
              <c:f>RITA!$F$2</c:f>
              <c:strCache>
                <c:ptCount val="1"/>
                <c:pt idx="0">
                  <c:v> Virus Influenza A</c:v>
                </c:pt>
              </c:strCache>
            </c:strRef>
          </c:tx>
          <c:spPr>
            <a:solidFill>
              <a:srgbClr val="999933"/>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RITA!$F$3:$F$93</c:f>
              <c:numCache>
                <c:formatCode>General</c:formatCode>
                <c:ptCount val="52"/>
                <c:pt idx="1">
                  <c:v>1</c:v>
                </c:pt>
                <c:pt idx="6">
                  <c:v>1</c:v>
                </c:pt>
                <c:pt idx="7">
                  <c:v>1</c:v>
                </c:pt>
                <c:pt idx="13">
                  <c:v>1</c:v>
                </c:pt>
                <c:pt idx="14">
                  <c:v>1</c:v>
                </c:pt>
                <c:pt idx="17">
                  <c:v>1</c:v>
                </c:pt>
                <c:pt idx="18">
                  <c:v>1</c:v>
                </c:pt>
                <c:pt idx="22">
                  <c:v>1</c:v>
                </c:pt>
                <c:pt idx="23">
                  <c:v>1</c:v>
                </c:pt>
                <c:pt idx="24">
                  <c:v>3</c:v>
                </c:pt>
                <c:pt idx="25">
                  <c:v>3</c:v>
                </c:pt>
                <c:pt idx="28">
                  <c:v>2</c:v>
                </c:pt>
                <c:pt idx="29">
                  <c:v>1</c:v>
                </c:pt>
                <c:pt idx="31">
                  <c:v>1</c:v>
                </c:pt>
                <c:pt idx="40">
                  <c:v>1</c:v>
                </c:pt>
                <c:pt idx="42">
                  <c:v>3</c:v>
                </c:pt>
                <c:pt idx="43">
                  <c:v>2</c:v>
                </c:pt>
                <c:pt idx="45">
                  <c:v>1</c:v>
                </c:pt>
                <c:pt idx="49">
                  <c:v>1</c:v>
                </c:pt>
                <c:pt idx="51">
                  <c:v>1</c:v>
                </c:pt>
              </c:numCache>
            </c:numRef>
          </c:val>
          <c:extLst>
            <c:ext xmlns:c16="http://schemas.microsoft.com/office/drawing/2014/chart" uri="{C3380CC4-5D6E-409C-BE32-E72D297353CC}">
              <c16:uniqueId val="{00000003-709E-4507-8EEA-E8FEA412B302}"/>
            </c:ext>
          </c:extLst>
        </c:ser>
        <c:ser>
          <c:idx val="7"/>
          <c:order val="4"/>
          <c:tx>
            <c:strRef>
              <c:f>RITA!$G$2</c:f>
              <c:strCache>
                <c:ptCount val="1"/>
                <c:pt idx="0">
                  <c:v> Virus Influenza B</c:v>
                </c:pt>
              </c:strCache>
            </c:strRef>
          </c:tx>
          <c:spPr>
            <a:solidFill>
              <a:schemeClr val="tx1"/>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RITA!$G$15:$G$93</c:f>
              <c:numCache>
                <c:formatCode>General</c:formatCode>
                <c:ptCount val="52"/>
                <c:pt idx="0">
                  <c:v>1</c:v>
                </c:pt>
                <c:pt idx="1">
                  <c:v>2</c:v>
                </c:pt>
                <c:pt idx="6">
                  <c:v>1</c:v>
                </c:pt>
                <c:pt idx="14">
                  <c:v>1</c:v>
                </c:pt>
                <c:pt idx="21">
                  <c:v>2</c:v>
                </c:pt>
                <c:pt idx="22">
                  <c:v>1</c:v>
                </c:pt>
                <c:pt idx="26">
                  <c:v>1</c:v>
                </c:pt>
                <c:pt idx="35">
                  <c:v>1</c:v>
                </c:pt>
                <c:pt idx="36">
                  <c:v>1</c:v>
                </c:pt>
                <c:pt idx="37">
                  <c:v>1</c:v>
                </c:pt>
                <c:pt idx="40">
                  <c:v>2</c:v>
                </c:pt>
                <c:pt idx="41">
                  <c:v>1</c:v>
                </c:pt>
                <c:pt idx="42">
                  <c:v>1</c:v>
                </c:pt>
                <c:pt idx="43">
                  <c:v>1</c:v>
                </c:pt>
                <c:pt idx="46">
                  <c:v>2</c:v>
                </c:pt>
                <c:pt idx="49">
                  <c:v>1</c:v>
                </c:pt>
                <c:pt idx="51">
                  <c:v>1</c:v>
                </c:pt>
              </c:numCache>
            </c:numRef>
          </c:val>
          <c:extLst>
            <c:ext xmlns:c16="http://schemas.microsoft.com/office/drawing/2014/chart" uri="{C3380CC4-5D6E-409C-BE32-E72D297353CC}">
              <c16:uniqueId val="{00000004-709E-4507-8EEA-E8FEA412B302}"/>
            </c:ext>
          </c:extLst>
        </c:ser>
        <c:ser>
          <c:idx val="9"/>
          <c:order val="5"/>
          <c:tx>
            <c:strRef>
              <c:f>RITA!$I$2</c:f>
              <c:strCache>
                <c:ptCount val="1"/>
                <c:pt idx="0">
                  <c:v>VRS</c:v>
                </c:pt>
              </c:strCache>
            </c:strRef>
          </c:tx>
          <c:spPr>
            <a:solidFill>
              <a:srgbClr val="0080C0"/>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RITA!$I$3:$I$93</c:f>
              <c:numCache>
                <c:formatCode>General</c:formatCode>
                <c:ptCount val="52"/>
                <c:pt idx="0">
                  <c:v>6</c:v>
                </c:pt>
                <c:pt idx="1">
                  <c:v>7</c:v>
                </c:pt>
                <c:pt idx="2">
                  <c:v>7</c:v>
                </c:pt>
                <c:pt idx="3">
                  <c:v>4</c:v>
                </c:pt>
                <c:pt idx="4">
                  <c:v>4</c:v>
                </c:pt>
                <c:pt idx="5">
                  <c:v>8</c:v>
                </c:pt>
                <c:pt idx="6">
                  <c:v>7</c:v>
                </c:pt>
                <c:pt idx="7">
                  <c:v>5</c:v>
                </c:pt>
                <c:pt idx="8">
                  <c:v>3</c:v>
                </c:pt>
                <c:pt idx="9">
                  <c:v>6</c:v>
                </c:pt>
                <c:pt idx="10">
                  <c:v>12</c:v>
                </c:pt>
                <c:pt idx="11">
                  <c:v>8</c:v>
                </c:pt>
                <c:pt idx="12">
                  <c:v>10</c:v>
                </c:pt>
                <c:pt idx="13">
                  <c:v>7</c:v>
                </c:pt>
                <c:pt idx="14">
                  <c:v>12</c:v>
                </c:pt>
                <c:pt idx="15">
                  <c:v>13</c:v>
                </c:pt>
                <c:pt idx="16">
                  <c:v>17</c:v>
                </c:pt>
                <c:pt idx="17">
                  <c:v>14</c:v>
                </c:pt>
                <c:pt idx="18">
                  <c:v>10</c:v>
                </c:pt>
                <c:pt idx="19">
                  <c:v>23</c:v>
                </c:pt>
                <c:pt idx="20">
                  <c:v>19</c:v>
                </c:pt>
                <c:pt idx="21">
                  <c:v>16</c:v>
                </c:pt>
                <c:pt idx="22">
                  <c:v>14</c:v>
                </c:pt>
                <c:pt idx="23">
                  <c:v>12</c:v>
                </c:pt>
                <c:pt idx="24">
                  <c:v>20</c:v>
                </c:pt>
                <c:pt idx="25">
                  <c:v>16</c:v>
                </c:pt>
                <c:pt idx="26">
                  <c:v>12</c:v>
                </c:pt>
                <c:pt idx="27">
                  <c:v>4</c:v>
                </c:pt>
                <c:pt idx="28">
                  <c:v>12</c:v>
                </c:pt>
                <c:pt idx="29">
                  <c:v>11</c:v>
                </c:pt>
                <c:pt idx="30">
                  <c:v>8</c:v>
                </c:pt>
                <c:pt idx="31">
                  <c:v>10</c:v>
                </c:pt>
                <c:pt idx="32">
                  <c:v>3</c:v>
                </c:pt>
                <c:pt idx="33">
                  <c:v>7</c:v>
                </c:pt>
                <c:pt idx="34">
                  <c:v>7</c:v>
                </c:pt>
                <c:pt idx="35">
                  <c:v>3</c:v>
                </c:pt>
                <c:pt idx="36">
                  <c:v>2</c:v>
                </c:pt>
                <c:pt idx="37">
                  <c:v>0</c:v>
                </c:pt>
                <c:pt idx="38">
                  <c:v>4</c:v>
                </c:pt>
                <c:pt idx="39">
                  <c:v>5</c:v>
                </c:pt>
                <c:pt idx="40">
                  <c:v>3</c:v>
                </c:pt>
                <c:pt idx="41">
                  <c:v>2</c:v>
                </c:pt>
                <c:pt idx="42">
                  <c:v>1</c:v>
                </c:pt>
                <c:pt idx="43">
                  <c:v>6</c:v>
                </c:pt>
                <c:pt idx="44">
                  <c:v>5</c:v>
                </c:pt>
                <c:pt idx="45">
                  <c:v>5</c:v>
                </c:pt>
                <c:pt idx="46">
                  <c:v>3</c:v>
                </c:pt>
                <c:pt idx="47">
                  <c:v>6</c:v>
                </c:pt>
                <c:pt idx="48">
                  <c:v>9</c:v>
                </c:pt>
                <c:pt idx="49">
                  <c:v>11</c:v>
                </c:pt>
                <c:pt idx="50">
                  <c:v>14</c:v>
                </c:pt>
                <c:pt idx="51">
                  <c:v>8</c:v>
                </c:pt>
              </c:numCache>
            </c:numRef>
          </c:val>
          <c:extLst>
            <c:ext xmlns:c16="http://schemas.microsoft.com/office/drawing/2014/chart" uri="{C3380CC4-5D6E-409C-BE32-E72D297353CC}">
              <c16:uniqueId val="{00000005-709E-4507-8EEA-E8FEA412B302}"/>
            </c:ext>
          </c:extLst>
        </c:ser>
        <c:ser>
          <c:idx val="0"/>
          <c:order val="6"/>
          <c:tx>
            <c:strRef>
              <c:f>RITA!$B$2</c:f>
              <c:strCache>
                <c:ptCount val="1"/>
                <c:pt idx="0">
                  <c:v> Adenovirus</c:v>
                </c:pt>
              </c:strCache>
            </c:strRef>
          </c:tx>
          <c:spPr>
            <a:solidFill>
              <a:srgbClr val="03EB1F"/>
            </a:solidFill>
            <a:ln w="25400">
              <a:noFill/>
            </a:ln>
          </c:spPr>
          <c:invertIfNegative val="0"/>
          <c:cat>
            <c:numRef>
              <c:f>RITA!$A$3:$A$94</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RITA!$B$42:$B$93</c:f>
              <c:numCache>
                <c:formatCode>General</c:formatCode>
                <c:ptCount val="52"/>
                <c:pt idx="1">
                  <c:v>1</c:v>
                </c:pt>
                <c:pt idx="6">
                  <c:v>1</c:v>
                </c:pt>
                <c:pt idx="8">
                  <c:v>1</c:v>
                </c:pt>
                <c:pt idx="9">
                  <c:v>1</c:v>
                </c:pt>
                <c:pt idx="13">
                  <c:v>1</c:v>
                </c:pt>
                <c:pt idx="14">
                  <c:v>1</c:v>
                </c:pt>
                <c:pt idx="15">
                  <c:v>2</c:v>
                </c:pt>
                <c:pt idx="18">
                  <c:v>1</c:v>
                </c:pt>
                <c:pt idx="21">
                  <c:v>1</c:v>
                </c:pt>
                <c:pt idx="24">
                  <c:v>1</c:v>
                </c:pt>
                <c:pt idx="25">
                  <c:v>1</c:v>
                </c:pt>
                <c:pt idx="26">
                  <c:v>2</c:v>
                </c:pt>
                <c:pt idx="27">
                  <c:v>1</c:v>
                </c:pt>
                <c:pt idx="30">
                  <c:v>1</c:v>
                </c:pt>
                <c:pt idx="38">
                  <c:v>1</c:v>
                </c:pt>
                <c:pt idx="39">
                  <c:v>1</c:v>
                </c:pt>
                <c:pt idx="42">
                  <c:v>1</c:v>
                </c:pt>
                <c:pt idx="43">
                  <c:v>1</c:v>
                </c:pt>
              </c:numCache>
            </c:numRef>
          </c:val>
          <c:extLst>
            <c:ext xmlns:c16="http://schemas.microsoft.com/office/drawing/2014/chart" uri="{C3380CC4-5D6E-409C-BE32-E72D297353CC}">
              <c16:uniqueId val="{00000006-709E-4507-8EEA-E8FEA412B302}"/>
            </c:ext>
          </c:extLst>
        </c:ser>
        <c:ser>
          <c:idx val="1"/>
          <c:order val="7"/>
          <c:tx>
            <c:strRef>
              <c:f>RITA!$H$2</c:f>
              <c:strCache>
                <c:ptCount val="1"/>
                <c:pt idx="0">
                  <c:v>Metaneumovirus</c:v>
                </c:pt>
              </c:strCache>
            </c:strRef>
          </c:tx>
          <c:invertIfNegative val="0"/>
          <c:dPt>
            <c:idx val="7"/>
            <c:invertIfNegative val="0"/>
            <c:bubble3D val="0"/>
            <c:spPr>
              <a:solidFill>
                <a:schemeClr val="accent6">
                  <a:lumMod val="75000"/>
                </a:schemeClr>
              </a:solidFill>
            </c:spPr>
            <c:extLst>
              <c:ext xmlns:c16="http://schemas.microsoft.com/office/drawing/2014/chart" uri="{C3380CC4-5D6E-409C-BE32-E72D297353CC}">
                <c16:uniqueId val="{00000008-709E-4507-8EEA-E8FEA412B302}"/>
              </c:ext>
            </c:extLst>
          </c:dPt>
          <c:dPt>
            <c:idx val="23"/>
            <c:invertIfNegative val="0"/>
            <c:bubble3D val="0"/>
            <c:spPr>
              <a:solidFill>
                <a:schemeClr val="accent1"/>
              </a:solidFill>
            </c:spPr>
            <c:extLst>
              <c:ext xmlns:c16="http://schemas.microsoft.com/office/drawing/2014/chart" uri="{C3380CC4-5D6E-409C-BE32-E72D297353CC}">
                <c16:uniqueId val="{0000000A-709E-4507-8EEA-E8FEA412B302}"/>
              </c:ext>
            </c:extLst>
          </c:dPt>
          <c:val>
            <c:numRef>
              <c:f>RITA!$H$42:$H$93</c:f>
              <c:numCache>
                <c:formatCode>General</c:formatCode>
                <c:ptCount val="52"/>
                <c:pt idx="0">
                  <c:v>4</c:v>
                </c:pt>
                <c:pt idx="1">
                  <c:v>1</c:v>
                </c:pt>
                <c:pt idx="2">
                  <c:v>3</c:v>
                </c:pt>
                <c:pt idx="5">
                  <c:v>2</c:v>
                </c:pt>
                <c:pt idx="7">
                  <c:v>1</c:v>
                </c:pt>
                <c:pt idx="8">
                  <c:v>1</c:v>
                </c:pt>
                <c:pt idx="11">
                  <c:v>1</c:v>
                </c:pt>
                <c:pt idx="15">
                  <c:v>1</c:v>
                </c:pt>
                <c:pt idx="20">
                  <c:v>3</c:v>
                </c:pt>
                <c:pt idx="23">
                  <c:v>1</c:v>
                </c:pt>
                <c:pt idx="24">
                  <c:v>1</c:v>
                </c:pt>
                <c:pt idx="27">
                  <c:v>1</c:v>
                </c:pt>
                <c:pt idx="30">
                  <c:v>1</c:v>
                </c:pt>
                <c:pt idx="31">
                  <c:v>2</c:v>
                </c:pt>
                <c:pt idx="36">
                  <c:v>1</c:v>
                </c:pt>
                <c:pt idx="43">
                  <c:v>2</c:v>
                </c:pt>
                <c:pt idx="45">
                  <c:v>1</c:v>
                </c:pt>
                <c:pt idx="46">
                  <c:v>3</c:v>
                </c:pt>
                <c:pt idx="47">
                  <c:v>1</c:v>
                </c:pt>
                <c:pt idx="48">
                  <c:v>1</c:v>
                </c:pt>
                <c:pt idx="50">
                  <c:v>3</c:v>
                </c:pt>
                <c:pt idx="51">
                  <c:v>1</c:v>
                </c:pt>
              </c:numCache>
            </c:numRef>
          </c:val>
          <c:extLst>
            <c:ext xmlns:c16="http://schemas.microsoft.com/office/drawing/2014/chart" uri="{C3380CC4-5D6E-409C-BE32-E72D297353CC}">
              <c16:uniqueId val="{0000000B-709E-4507-8EEA-E8FEA412B302}"/>
            </c:ext>
          </c:extLst>
        </c:ser>
        <c:dLbls>
          <c:showLegendKey val="0"/>
          <c:showVal val="0"/>
          <c:showCatName val="0"/>
          <c:showSerName val="0"/>
          <c:showPercent val="0"/>
          <c:showBubbleSize val="0"/>
        </c:dLbls>
        <c:gapWidth val="55"/>
        <c:overlap val="100"/>
        <c:axId val="168387328"/>
        <c:axId val="168388864"/>
      </c:barChart>
      <c:catAx>
        <c:axId val="168387328"/>
        <c:scaling>
          <c:orientation val="minMax"/>
        </c:scaling>
        <c:delete val="0"/>
        <c:axPos val="b"/>
        <c:numFmt formatCode="General" sourceLinked="1"/>
        <c:majorTickMark val="none"/>
        <c:minorTickMark val="none"/>
        <c:tickLblPos val="nextTo"/>
        <c:spPr>
          <a:ln w="3175">
            <a:solidFill>
              <a:srgbClr val="808080"/>
            </a:solidFill>
            <a:prstDash val="solid"/>
          </a:ln>
        </c:spPr>
        <c:txPr>
          <a:bodyPr rot="-5400000" vert="horz"/>
          <a:lstStyle/>
          <a:p>
            <a:pPr>
              <a:defRPr sz="800" b="1" i="0" u="none" strike="noStrike" baseline="0">
                <a:solidFill>
                  <a:srgbClr val="000000"/>
                </a:solidFill>
                <a:latin typeface="Calibri"/>
                <a:ea typeface="Calibri"/>
                <a:cs typeface="Calibri"/>
              </a:defRPr>
            </a:pPr>
            <a:endParaRPr lang="en-US"/>
          </a:p>
        </c:txPr>
        <c:crossAx val="168388864"/>
        <c:crosses val="autoZero"/>
        <c:auto val="0"/>
        <c:lblAlgn val="ctr"/>
        <c:lblOffset val="100"/>
        <c:noMultiLvlLbl val="0"/>
      </c:catAx>
      <c:valAx>
        <c:axId val="168388864"/>
        <c:scaling>
          <c:orientation val="minMax"/>
        </c:scaling>
        <c:delete val="0"/>
        <c:axPos val="l"/>
        <c:majorGridlines>
          <c:spPr>
            <a:ln w="3175">
              <a:solidFill>
                <a:srgbClr val="A6CAF0"/>
              </a:solidFill>
              <a:prstDash val="solid"/>
            </a:ln>
          </c:spPr>
        </c:majorGridlines>
        <c:numFmt formatCode="General" sourceLinked="1"/>
        <c:majorTickMark val="none"/>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168387328"/>
        <c:crosses val="autoZero"/>
        <c:crossBetween val="between"/>
      </c:valAx>
    </c:plotArea>
    <c:legend>
      <c:legendPos val="r"/>
      <c:layout>
        <c:manualLayout>
          <c:xMode val="edge"/>
          <c:yMode val="edge"/>
          <c:x val="2.0176983085447613E-2"/>
          <c:y val="1.1221388024171472E-3"/>
          <c:w val="0.97982301691455231"/>
          <c:h val="0.20449840083322302"/>
        </c:manualLayout>
      </c:layout>
      <c:overlay val="0"/>
      <c:spPr>
        <a:noFill/>
        <a:ln w="25400">
          <a:noFill/>
        </a:ln>
      </c:spPr>
      <c:txPr>
        <a:bodyPr/>
        <a:lstStyle/>
        <a:p>
          <a:pPr>
            <a:defRPr lang="es-CO" sz="1200" kern="12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12700">
      <a:noFill/>
      <a:prstDash val="solid"/>
    </a:ln>
  </c:spPr>
  <c:txPr>
    <a:bodyPr/>
    <a:lstStyle/>
    <a:p>
      <a:pPr>
        <a:defRPr sz="1000" b="1"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8631575162693"/>
          <c:y val="0.13933240199813732"/>
          <c:w val="0.8048969264776723"/>
          <c:h val="0.60141278780486007"/>
        </c:manualLayout>
      </c:layout>
      <c:lineChart>
        <c:grouping val="standard"/>
        <c:varyColors val="0"/>
        <c:ser>
          <c:idx val="0"/>
          <c:order val="0"/>
          <c:tx>
            <c:strRef>
              <c:f>Hoja10!$B$1</c:f>
              <c:strCache>
                <c:ptCount val="1"/>
                <c:pt idx="0">
                  <c:v> 2018 -348-IRAGinus</c:v>
                </c:pt>
              </c:strCache>
            </c:strRef>
          </c:tx>
          <c:spPr>
            <a:ln>
              <a:solidFill>
                <a:schemeClr val="accent1"/>
              </a:solidFill>
            </a:ln>
          </c:spPr>
          <c:marker>
            <c:symbol val="none"/>
          </c:marker>
          <c:val>
            <c:numRef>
              <c:f>Hoja10!$B$2:$B$53</c:f>
              <c:numCache>
                <c:formatCode>General</c:formatCode>
                <c:ptCount val="52"/>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2</c:v>
                </c:pt>
                <c:pt idx="18">
                  <c:v>2</c:v>
                </c:pt>
                <c:pt idx="19">
                  <c:v>0</c:v>
                </c:pt>
                <c:pt idx="20">
                  <c:v>0</c:v>
                </c:pt>
                <c:pt idx="21">
                  <c:v>2</c:v>
                </c:pt>
                <c:pt idx="22">
                  <c:v>1</c:v>
                </c:pt>
                <c:pt idx="23">
                  <c:v>1</c:v>
                </c:pt>
                <c:pt idx="24">
                  <c:v>0</c:v>
                </c:pt>
                <c:pt idx="25">
                  <c:v>0</c:v>
                </c:pt>
                <c:pt idx="26">
                  <c:v>2</c:v>
                </c:pt>
                <c:pt idx="27">
                  <c:v>0</c:v>
                </c:pt>
                <c:pt idx="28">
                  <c:v>0</c:v>
                </c:pt>
                <c:pt idx="29">
                  <c:v>2</c:v>
                </c:pt>
                <c:pt idx="30">
                  <c:v>1</c:v>
                </c:pt>
                <c:pt idx="31">
                  <c:v>0</c:v>
                </c:pt>
                <c:pt idx="32">
                  <c:v>0</c:v>
                </c:pt>
                <c:pt idx="33">
                  <c:v>1</c:v>
                </c:pt>
                <c:pt idx="34">
                  <c:v>0</c:v>
                </c:pt>
                <c:pt idx="35">
                  <c:v>0</c:v>
                </c:pt>
                <c:pt idx="36">
                  <c:v>0</c:v>
                </c:pt>
                <c:pt idx="37">
                  <c:v>0</c:v>
                </c:pt>
                <c:pt idx="38">
                  <c:v>0</c:v>
                </c:pt>
                <c:pt idx="39">
                  <c:v>0</c:v>
                </c:pt>
                <c:pt idx="40">
                  <c:v>1</c:v>
                </c:pt>
                <c:pt idx="41">
                  <c:v>0</c:v>
                </c:pt>
                <c:pt idx="42">
                  <c:v>1</c:v>
                </c:pt>
                <c:pt idx="43">
                  <c:v>3</c:v>
                </c:pt>
                <c:pt idx="44">
                  <c:v>0</c:v>
                </c:pt>
                <c:pt idx="45">
                  <c:v>2</c:v>
                </c:pt>
                <c:pt idx="46">
                  <c:v>1</c:v>
                </c:pt>
                <c:pt idx="47">
                  <c:v>7</c:v>
                </c:pt>
                <c:pt idx="48">
                  <c:v>1</c:v>
                </c:pt>
                <c:pt idx="49">
                  <c:v>0</c:v>
                </c:pt>
                <c:pt idx="50">
                  <c:v>2</c:v>
                </c:pt>
                <c:pt idx="51">
                  <c:v>1</c:v>
                </c:pt>
              </c:numCache>
            </c:numRef>
          </c:val>
          <c:smooth val="0"/>
          <c:extLst>
            <c:ext xmlns:c16="http://schemas.microsoft.com/office/drawing/2014/chart" uri="{C3380CC4-5D6E-409C-BE32-E72D297353CC}">
              <c16:uniqueId val="{00000000-D361-4148-98AC-5A69A6EF4C47}"/>
            </c:ext>
          </c:extLst>
        </c:ser>
        <c:ser>
          <c:idx val="1"/>
          <c:order val="1"/>
          <c:tx>
            <c:strRef>
              <c:f>Hoja10!$C$1</c:f>
              <c:strCache>
                <c:ptCount val="1"/>
                <c:pt idx="0">
                  <c:v>2019-348 IRAGinus </c:v>
                </c:pt>
              </c:strCache>
            </c:strRef>
          </c:tx>
          <c:spPr>
            <a:ln>
              <a:solidFill>
                <a:srgbClr val="FF0000"/>
              </a:solidFill>
            </a:ln>
          </c:spPr>
          <c:marker>
            <c:symbol val="none"/>
          </c:marker>
          <c:val>
            <c:numRef>
              <c:f>Hoja10!$C$2:$C$53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1</c:v>
                </c:pt>
                <c:pt idx="17">
                  <c:v>0</c:v>
                </c:pt>
                <c:pt idx="18">
                  <c:v>1</c:v>
                </c:pt>
                <c:pt idx="19">
                  <c:v>0</c:v>
                </c:pt>
                <c:pt idx="20">
                  <c:v>2</c:v>
                </c:pt>
                <c:pt idx="21">
                  <c:v>0</c:v>
                </c:pt>
                <c:pt idx="22">
                  <c:v>2</c:v>
                </c:pt>
                <c:pt idx="23">
                  <c:v>0</c:v>
                </c:pt>
                <c:pt idx="24">
                  <c:v>1</c:v>
                </c:pt>
                <c:pt idx="25">
                  <c:v>2</c:v>
                </c:pt>
                <c:pt idx="26">
                  <c:v>0</c:v>
                </c:pt>
                <c:pt idx="27">
                  <c:v>4</c:v>
                </c:pt>
                <c:pt idx="28">
                  <c:v>0</c:v>
                </c:pt>
                <c:pt idx="29">
                  <c:v>0</c:v>
                </c:pt>
                <c:pt idx="30">
                  <c:v>0</c:v>
                </c:pt>
                <c:pt idx="31">
                  <c:v>0</c:v>
                </c:pt>
                <c:pt idx="32">
                  <c:v>1</c:v>
                </c:pt>
                <c:pt idx="33">
                  <c:v>1</c:v>
                </c:pt>
                <c:pt idx="34">
                  <c:v>0</c:v>
                </c:pt>
                <c:pt idx="35">
                  <c:v>0</c:v>
                </c:pt>
                <c:pt idx="36">
                  <c:v>1</c:v>
                </c:pt>
                <c:pt idx="37">
                  <c:v>1</c:v>
                </c:pt>
                <c:pt idx="38">
                  <c:v>0</c:v>
                </c:pt>
                <c:pt idx="39">
                  <c:v>1</c:v>
                </c:pt>
                <c:pt idx="40">
                  <c:v>3</c:v>
                </c:pt>
                <c:pt idx="41">
                  <c:v>0</c:v>
                </c:pt>
                <c:pt idx="42">
                  <c:v>2</c:v>
                </c:pt>
                <c:pt idx="43">
                  <c:v>1</c:v>
                </c:pt>
                <c:pt idx="44">
                  <c:v>0</c:v>
                </c:pt>
                <c:pt idx="45">
                  <c:v>0</c:v>
                </c:pt>
                <c:pt idx="46">
                  <c:v>1</c:v>
                </c:pt>
                <c:pt idx="47">
                  <c:v>0</c:v>
                </c:pt>
                <c:pt idx="48">
                  <c:v>0</c:v>
                </c:pt>
                <c:pt idx="49">
                  <c:v>1</c:v>
                </c:pt>
                <c:pt idx="50">
                  <c:v>1</c:v>
                </c:pt>
              </c:numCache>
            </c:numRef>
          </c:val>
          <c:smooth val="0"/>
          <c:extLst>
            <c:ext xmlns:c16="http://schemas.microsoft.com/office/drawing/2014/chart" uri="{C3380CC4-5D6E-409C-BE32-E72D297353CC}">
              <c16:uniqueId val="{00000001-D361-4148-98AC-5A69A6EF4C47}"/>
            </c:ext>
          </c:extLst>
        </c:ser>
        <c:dLbls>
          <c:showLegendKey val="0"/>
          <c:showVal val="0"/>
          <c:showCatName val="0"/>
          <c:showSerName val="0"/>
          <c:showPercent val="0"/>
          <c:showBubbleSize val="0"/>
        </c:dLbls>
        <c:smooth val="0"/>
        <c:axId val="168527360"/>
        <c:axId val="168529280"/>
      </c:lineChart>
      <c:catAx>
        <c:axId val="168527360"/>
        <c:scaling>
          <c:orientation val="minMax"/>
        </c:scaling>
        <c:delete val="0"/>
        <c:axPos val="b"/>
        <c:title>
          <c:tx>
            <c:rich>
              <a:bodyPr/>
              <a:lstStyle/>
              <a:p>
                <a:pPr>
                  <a:defRPr/>
                </a:pPr>
                <a:r>
                  <a:rPr lang="en-US"/>
                  <a:t>Semana Epidemiologica </a:t>
                </a:r>
              </a:p>
            </c:rich>
          </c:tx>
          <c:layout>
            <c:manualLayout>
              <c:xMode val="edge"/>
              <c:yMode val="edge"/>
              <c:x val="0.39794741111906468"/>
              <c:y val="0.88834295740114122"/>
            </c:manualLayout>
          </c:layout>
          <c:overlay val="0"/>
        </c:title>
        <c:majorTickMark val="none"/>
        <c:minorTickMark val="none"/>
        <c:tickLblPos val="nextTo"/>
        <c:txPr>
          <a:bodyPr/>
          <a:lstStyle/>
          <a:p>
            <a:pPr>
              <a:defRPr b="1"/>
            </a:pPr>
            <a:endParaRPr lang="en-US"/>
          </a:p>
        </c:txPr>
        <c:crossAx val="168529280"/>
        <c:crosses val="autoZero"/>
        <c:auto val="1"/>
        <c:lblAlgn val="ctr"/>
        <c:lblOffset val="100"/>
        <c:noMultiLvlLbl val="0"/>
      </c:catAx>
      <c:valAx>
        <c:axId val="16852928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a:lstStyle/>
              <a:p>
                <a:pPr>
                  <a:defRPr/>
                </a:pPr>
                <a:r>
                  <a:rPr lang="en-US"/>
                  <a:t>Numero de casos</a:t>
                </a:r>
              </a:p>
            </c:rich>
          </c:tx>
          <c:layout/>
          <c:overlay val="0"/>
        </c:title>
        <c:numFmt formatCode="General" sourceLinked="1"/>
        <c:majorTickMark val="out"/>
        <c:minorTickMark val="none"/>
        <c:tickLblPos val="nextTo"/>
        <c:txPr>
          <a:bodyPr/>
          <a:lstStyle/>
          <a:p>
            <a:pPr>
              <a:defRPr b="1"/>
            </a:pPr>
            <a:endParaRPr lang="en-US"/>
          </a:p>
        </c:txPr>
        <c:crossAx val="168527360"/>
        <c:crosses val="autoZero"/>
        <c:crossBetween val="between"/>
      </c:valAx>
    </c:plotArea>
    <c:legend>
      <c:legendPos val="r"/>
      <c:layout>
        <c:manualLayout>
          <c:xMode val="edge"/>
          <c:yMode val="edge"/>
          <c:x val="0.2524972560248151"/>
          <c:y val="2.7422227909697445E-3"/>
          <c:w val="0.64706141732283451"/>
          <c:h val="0.14775689248644541"/>
        </c:manualLayout>
      </c:layout>
      <c:overlay val="0"/>
    </c:legend>
    <c:plotVisOnly val="1"/>
    <c:dispBlanksAs val="gap"/>
    <c:showDLblsOverMax val="0"/>
  </c:chart>
  <c:spPr>
    <a:ln>
      <a:noFill/>
    </a:ln>
  </c:spPr>
  <c:txPr>
    <a:bodyPr/>
    <a:lstStyle/>
    <a:p>
      <a:pPr>
        <a:defRPr>
          <a:latin typeface="Arial Narrow" panose="020B0606020202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'[9-Canal Endémico de Cancer menor de 18 años 2019.xlsx]Cancer menor 18 años-geometrica'!$W$15</c:f>
              <c:strCache>
                <c:ptCount val="1"/>
                <c:pt idx="0">
                  <c:v>Año 2020</c:v>
                </c:pt>
              </c:strCache>
            </c:strRef>
          </c:tx>
          <c:spPr>
            <a:solidFill>
              <a:schemeClr val="tx2"/>
            </a:solidFill>
          </c:spPr>
          <c:invertIfNegative val="0"/>
          <c:cat>
            <c:strRef>
              <c:f>'[9-Canal Endémico de Cancer menor de 18 años 2019.xlsx]Cancer menor 18 años-geometrica'!$A$16:$A$28</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'[9-Canal Endémico de Cancer menor de 18 años 2019.xlsx]Cancer menor 18 años-geometrica'!$W$16:$W$28</c:f>
              <c:numCache>
                <c:formatCode>General</c:formatCode>
                <c:ptCount val="13"/>
                <c:pt idx="0" formatCode="0">
                  <c:v>12</c:v>
                </c:pt>
              </c:numCache>
            </c:numRef>
          </c:val>
          <c:extLst>
            <c:ext xmlns:c16="http://schemas.microsoft.com/office/drawing/2014/chart" uri="{C3380CC4-5D6E-409C-BE32-E72D297353CC}">
              <c16:uniqueId val="{00000000-A4FF-4D5B-AF9D-8D0CA4B7FD4A}"/>
            </c:ext>
          </c:extLst>
        </c:ser>
        <c:dLbls>
          <c:showLegendKey val="0"/>
          <c:showVal val="0"/>
          <c:showCatName val="0"/>
          <c:showSerName val="0"/>
          <c:showPercent val="0"/>
          <c:showBubbleSize val="0"/>
        </c:dLbls>
        <c:gapWidth val="3"/>
        <c:axId val="100767616"/>
        <c:axId val="100773888"/>
      </c:barChart>
      <c:lineChart>
        <c:grouping val="standard"/>
        <c:varyColors val="0"/>
        <c:ser>
          <c:idx val="0"/>
          <c:order val="0"/>
          <c:tx>
            <c:strRef>
              <c:f>'[9-Canal Endémico de Cancer menor de 18 años 2019.xlsx]Cancer menor 18 años-geometrica'!$K$10</c:f>
              <c:strCache>
                <c:ptCount val="1"/>
                <c:pt idx="0">
                  <c:v>AÑO 2017</c:v>
                </c:pt>
              </c:strCache>
            </c:strRef>
          </c:tx>
          <c:spPr>
            <a:ln w="38100">
              <a:solidFill>
                <a:srgbClr val="00B050"/>
              </a:solidFill>
            </a:ln>
          </c:spPr>
          <c:marker>
            <c:symbol val="none"/>
          </c:marker>
          <c:cat>
            <c:strRef>
              <c:f>'[9-Canal Endémico de Cancer menor de 18 años 2019.xlsx]Cancer menor 18 años-geometrica'!$A$16:$A$28</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'[9-Canal Endémico de Cancer menor de 18 años 2019.xlsx]Cancer menor 18 años-geometrica'!$K$16:$K$28</c:f>
              <c:numCache>
                <c:formatCode>0</c:formatCode>
                <c:ptCount val="13"/>
                <c:pt idx="0">
                  <c:v>10</c:v>
                </c:pt>
                <c:pt idx="1">
                  <c:v>5</c:v>
                </c:pt>
                <c:pt idx="2">
                  <c:v>6</c:v>
                </c:pt>
                <c:pt idx="3">
                  <c:v>7</c:v>
                </c:pt>
                <c:pt idx="4">
                  <c:v>10</c:v>
                </c:pt>
                <c:pt idx="5">
                  <c:v>8</c:v>
                </c:pt>
                <c:pt idx="6">
                  <c:v>2</c:v>
                </c:pt>
                <c:pt idx="7">
                  <c:v>5</c:v>
                </c:pt>
                <c:pt idx="8">
                  <c:v>8</c:v>
                </c:pt>
                <c:pt idx="9">
                  <c:v>5</c:v>
                </c:pt>
                <c:pt idx="10">
                  <c:v>2</c:v>
                </c:pt>
                <c:pt idx="11">
                  <c:v>4</c:v>
                </c:pt>
                <c:pt idx="12">
                  <c:v>8</c:v>
                </c:pt>
              </c:numCache>
            </c:numRef>
          </c:val>
          <c:smooth val="0"/>
          <c:extLst>
            <c:ext xmlns:c16="http://schemas.microsoft.com/office/drawing/2014/chart" uri="{C3380CC4-5D6E-409C-BE32-E72D297353CC}">
              <c16:uniqueId val="{00000001-A4FF-4D5B-AF9D-8D0CA4B7FD4A}"/>
            </c:ext>
          </c:extLst>
        </c:ser>
        <c:ser>
          <c:idx val="1"/>
          <c:order val="1"/>
          <c:tx>
            <c:strRef>
              <c:f>'[9-Canal Endémico de Cancer menor de 18 años 2019.xlsx]Cancer menor 18 años-geometrica'!$L$10</c:f>
              <c:strCache>
                <c:ptCount val="1"/>
                <c:pt idx="0">
                  <c:v>AÑO 2018</c:v>
                </c:pt>
              </c:strCache>
            </c:strRef>
          </c:tx>
          <c:spPr>
            <a:ln w="38100">
              <a:solidFill>
                <a:srgbClr val="C00000"/>
              </a:solidFill>
            </a:ln>
          </c:spPr>
          <c:marker>
            <c:symbol val="none"/>
          </c:marker>
          <c:cat>
            <c:strRef>
              <c:f>'[9-Canal Endémico de Cancer menor de 18 años 2019.xlsx]Cancer menor 18 años-geometrica'!$A$16:$A$28</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'[9-Canal Endémico de Cancer menor de 18 años 2019.xlsx]Cancer menor 18 años-geometrica'!$L$16:$L$28</c:f>
              <c:numCache>
                <c:formatCode>0</c:formatCode>
                <c:ptCount val="13"/>
                <c:pt idx="0">
                  <c:v>7</c:v>
                </c:pt>
                <c:pt idx="1">
                  <c:v>9</c:v>
                </c:pt>
                <c:pt idx="2">
                  <c:v>7</c:v>
                </c:pt>
                <c:pt idx="3">
                  <c:v>4</c:v>
                </c:pt>
                <c:pt idx="4">
                  <c:v>4</c:v>
                </c:pt>
                <c:pt idx="5">
                  <c:v>4</c:v>
                </c:pt>
                <c:pt idx="6">
                  <c:v>9</c:v>
                </c:pt>
                <c:pt idx="7">
                  <c:v>6</c:v>
                </c:pt>
                <c:pt idx="8">
                  <c:v>5</c:v>
                </c:pt>
                <c:pt idx="9">
                  <c:v>11</c:v>
                </c:pt>
                <c:pt idx="10">
                  <c:v>9</c:v>
                </c:pt>
                <c:pt idx="11">
                  <c:v>3</c:v>
                </c:pt>
                <c:pt idx="12">
                  <c:v>1</c:v>
                </c:pt>
              </c:numCache>
            </c:numRef>
          </c:val>
          <c:smooth val="0"/>
          <c:extLst>
            <c:ext xmlns:c16="http://schemas.microsoft.com/office/drawing/2014/chart" uri="{C3380CC4-5D6E-409C-BE32-E72D297353CC}">
              <c16:uniqueId val="{00000002-A4FF-4D5B-AF9D-8D0CA4B7FD4A}"/>
            </c:ext>
          </c:extLst>
        </c:ser>
        <c:ser>
          <c:idx val="2"/>
          <c:order val="2"/>
          <c:tx>
            <c:strRef>
              <c:f>'[9-Canal Endémico de Cancer menor de 18 años 2019.xlsx]Cancer menor 18 años-geometrica'!$M$10</c:f>
              <c:strCache>
                <c:ptCount val="1"/>
                <c:pt idx="0">
                  <c:v>AÑO 2019</c:v>
                </c:pt>
              </c:strCache>
            </c:strRef>
          </c:tx>
          <c:marker>
            <c:symbol val="none"/>
          </c:marker>
          <c:cat>
            <c:strRef>
              <c:f>'[9-Canal Endémico de Cancer menor de 18 años 2019.xlsx]Cancer menor 18 años-geometrica'!$A$16:$A$28</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'[9-Canal Endémico de Cancer menor de 18 años 2019.xlsx]Cancer menor 18 años-geometrica'!$M$16:$M$28</c:f>
              <c:numCache>
                <c:formatCode>0</c:formatCode>
                <c:ptCount val="13"/>
                <c:pt idx="0">
                  <c:v>12</c:v>
                </c:pt>
                <c:pt idx="1">
                  <c:v>6</c:v>
                </c:pt>
                <c:pt idx="2">
                  <c:v>11</c:v>
                </c:pt>
                <c:pt idx="3">
                  <c:v>10</c:v>
                </c:pt>
                <c:pt idx="4">
                  <c:v>7</c:v>
                </c:pt>
                <c:pt idx="5">
                  <c:v>6</c:v>
                </c:pt>
                <c:pt idx="6">
                  <c:v>7</c:v>
                </c:pt>
                <c:pt idx="7">
                  <c:v>8</c:v>
                </c:pt>
                <c:pt idx="8">
                  <c:v>13</c:v>
                </c:pt>
                <c:pt idx="9">
                  <c:v>9</c:v>
                </c:pt>
                <c:pt idx="10">
                  <c:v>5</c:v>
                </c:pt>
                <c:pt idx="11">
                  <c:v>4</c:v>
                </c:pt>
                <c:pt idx="12">
                  <c:v>2</c:v>
                </c:pt>
              </c:numCache>
            </c:numRef>
          </c:val>
          <c:smooth val="0"/>
          <c:extLst>
            <c:ext xmlns:c16="http://schemas.microsoft.com/office/drawing/2014/chart" uri="{C3380CC4-5D6E-409C-BE32-E72D297353CC}">
              <c16:uniqueId val="{00000003-A4FF-4D5B-AF9D-8D0CA4B7FD4A}"/>
            </c:ext>
          </c:extLst>
        </c:ser>
        <c:dLbls>
          <c:showLegendKey val="0"/>
          <c:showVal val="0"/>
          <c:showCatName val="0"/>
          <c:showSerName val="0"/>
          <c:showPercent val="0"/>
          <c:showBubbleSize val="0"/>
        </c:dLbls>
        <c:marker val="1"/>
        <c:smooth val="0"/>
        <c:axId val="100767616"/>
        <c:axId val="100773888"/>
      </c:lineChart>
      <c:catAx>
        <c:axId val="100767616"/>
        <c:scaling>
          <c:orientation val="minMax"/>
        </c:scaling>
        <c:delete val="0"/>
        <c:axPos val="b"/>
        <c:title>
          <c:tx>
            <c:rich>
              <a:bodyPr/>
              <a:lstStyle/>
              <a:p>
                <a:pPr>
                  <a:defRPr sz="700" b="0" i="0" baseline="0"/>
                </a:pPr>
                <a:r>
                  <a:rPr lang="en-US" sz="700" b="0" i="0" baseline="0"/>
                  <a:t>Periodo Epidemiológico</a:t>
                </a:r>
              </a:p>
            </c:rich>
          </c:tx>
          <c:layout/>
          <c:overlay val="0"/>
        </c:title>
        <c:numFmt formatCode="General" sourceLinked="0"/>
        <c:majorTickMark val="out"/>
        <c:minorTickMark val="none"/>
        <c:tickLblPos val="nextTo"/>
        <c:txPr>
          <a:bodyPr/>
          <a:lstStyle/>
          <a:p>
            <a:pPr>
              <a:defRPr sz="700" b="0" i="0" baseline="0"/>
            </a:pPr>
            <a:endParaRPr lang="en-US"/>
          </a:p>
        </c:txPr>
        <c:crossAx val="100773888"/>
        <c:crosses val="autoZero"/>
        <c:auto val="1"/>
        <c:lblAlgn val="ctr"/>
        <c:lblOffset val="100"/>
        <c:noMultiLvlLbl val="0"/>
      </c:catAx>
      <c:valAx>
        <c:axId val="100773888"/>
        <c:scaling>
          <c:orientation val="minMax"/>
        </c:scaling>
        <c:delete val="0"/>
        <c:axPos val="l"/>
        <c:majorGridlines>
          <c:spPr>
            <a:ln>
              <a:noFill/>
            </a:ln>
          </c:spPr>
        </c:majorGridlines>
        <c:title>
          <c:tx>
            <c:rich>
              <a:bodyPr rot="-5400000" vert="horz"/>
              <a:lstStyle/>
              <a:p>
                <a:pPr>
                  <a:defRPr sz="700" b="0" i="0" baseline="0"/>
                </a:pPr>
                <a:r>
                  <a:rPr lang="en-US" sz="700" b="0" i="0" baseline="0"/>
                  <a:t>Casos</a:t>
                </a:r>
              </a:p>
            </c:rich>
          </c:tx>
          <c:layout/>
          <c:overlay val="0"/>
        </c:title>
        <c:numFmt formatCode="0" sourceLinked="1"/>
        <c:majorTickMark val="out"/>
        <c:minorTickMark val="none"/>
        <c:tickLblPos val="nextTo"/>
        <c:txPr>
          <a:bodyPr/>
          <a:lstStyle/>
          <a:p>
            <a:pPr>
              <a:defRPr sz="700" b="0" i="0" baseline="0"/>
            </a:pPr>
            <a:endParaRPr lang="en-US"/>
          </a:p>
        </c:txPr>
        <c:crossAx val="100767616"/>
        <c:crosses val="autoZero"/>
        <c:crossBetween val="between"/>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4203031877026513E-2"/>
          <c:y val="0.17692351994070493"/>
          <c:w val="0.74492859053525629"/>
          <c:h val="0.64578608581355301"/>
        </c:manualLayout>
      </c:layout>
      <c:areaChart>
        <c:grouping val="stacked"/>
        <c:varyColors val="0"/>
        <c:ser>
          <c:idx val="1"/>
          <c:order val="0"/>
          <c:tx>
            <c:strRef>
              <c:f>'[9-Canal Endémico de Cancer menor de 18 años 2019.xlsx]Cancer menor 18 años-geometrica'!$U$15</c:f>
              <c:strCache>
                <c:ptCount val="1"/>
                <c:pt idx="0">
                  <c:v>Limite Inferior</c:v>
                </c:pt>
              </c:strCache>
            </c:strRef>
          </c:tx>
          <c:spPr>
            <a:solidFill>
              <a:srgbClr val="00B050"/>
            </a:solidFill>
            <a:ln>
              <a:solidFill>
                <a:srgbClr val="00B050"/>
              </a:solidFill>
            </a:ln>
            <a:effectLst>
              <a:outerShdw blurRad="50800" dist="50800" dir="5400000" algn="ctr" rotWithShape="0">
                <a:srgbClr val="00B050"/>
              </a:outerShdw>
            </a:effectLst>
          </c:spPr>
          <c:val>
            <c:numRef>
              <c:f>'[9-Canal Endémico de Cancer menor de 18 años 2019.xlsx]Cancer menor 18 años-geometrica'!$U$16:$U$28</c:f>
              <c:numCache>
                <c:formatCode>0.0</c:formatCode>
                <c:ptCount val="13"/>
                <c:pt idx="0">
                  <c:v>6.6651748667286164</c:v>
                </c:pt>
                <c:pt idx="1">
                  <c:v>6.2601908106816602</c:v>
                </c:pt>
                <c:pt idx="2">
                  <c:v>5.956452768646443</c:v>
                </c:pt>
                <c:pt idx="3">
                  <c:v>5.0452386425407934</c:v>
                </c:pt>
                <c:pt idx="4">
                  <c:v>4.5390085724820981</c:v>
                </c:pt>
                <c:pt idx="5">
                  <c:v>4.8427466145173153</c:v>
                </c:pt>
                <c:pt idx="6">
                  <c:v>5.1464846565525324</c:v>
                </c:pt>
                <c:pt idx="7">
                  <c:v>5.1464846565525324</c:v>
                </c:pt>
                <c:pt idx="8">
                  <c:v>5.6527147266112259</c:v>
                </c:pt>
                <c:pt idx="9">
                  <c:v>4.5390085724820981</c:v>
                </c:pt>
                <c:pt idx="10">
                  <c:v>3.0203183623060128</c:v>
                </c:pt>
                <c:pt idx="11">
                  <c:v>2.1091042362003622</c:v>
                </c:pt>
                <c:pt idx="12">
                  <c:v>4.4377625584703591</c:v>
                </c:pt>
              </c:numCache>
            </c:numRef>
          </c:val>
          <c:extLst>
            <c:ext xmlns:c16="http://schemas.microsoft.com/office/drawing/2014/chart" uri="{C3380CC4-5D6E-409C-BE32-E72D297353CC}">
              <c16:uniqueId val="{00000000-E161-4454-B7B4-F4550FCA3B35}"/>
            </c:ext>
          </c:extLst>
        </c:ser>
        <c:ser>
          <c:idx val="0"/>
          <c:order val="1"/>
          <c:tx>
            <c:strRef>
              <c:f>'[9-Canal Endémico de Cancer menor de 18 años 2019.xlsx]Cancer menor 18 años-geometrica'!$R$15</c:f>
              <c:strCache>
                <c:ptCount val="1"/>
                <c:pt idx="0">
                  <c:v>Promedio</c:v>
                </c:pt>
              </c:strCache>
            </c:strRef>
          </c:tx>
          <c:spPr>
            <a:solidFill>
              <a:schemeClr val="accent6">
                <a:lumMod val="75000"/>
              </a:schemeClr>
            </a:solidFill>
            <a:ln>
              <a:solidFill>
                <a:schemeClr val="accent6">
                  <a:lumMod val="75000"/>
                </a:schemeClr>
              </a:solidFill>
            </a:ln>
            <a:effectLst>
              <a:outerShdw blurRad="50800" dist="50800" dir="5400000" algn="ctr" rotWithShape="0">
                <a:schemeClr val="accent6">
                  <a:lumMod val="75000"/>
                </a:schemeClr>
              </a:outerShdw>
            </a:effectLst>
          </c:spPr>
          <c:val>
            <c:numRef>
              <c:f>'[9-Canal Endémico de Cancer menor de 18 años 2019.xlsx]Cancer menor 18 años-geometrica'!$R$16:$R$28</c:f>
              <c:numCache>
                <c:formatCode>0.0</c:formatCode>
                <c:ptCount val="13"/>
                <c:pt idx="0">
                  <c:v>8.7071572050095529</c:v>
                </c:pt>
                <c:pt idx="1">
                  <c:v>8.3021731489625967</c:v>
                </c:pt>
                <c:pt idx="2">
                  <c:v>7.9984351069273796</c:v>
                </c:pt>
                <c:pt idx="3">
                  <c:v>7.087220980821729</c:v>
                </c:pt>
                <c:pt idx="4">
                  <c:v>6.5809909107630347</c:v>
                </c:pt>
                <c:pt idx="5">
                  <c:v>6.8847289527982518</c:v>
                </c:pt>
                <c:pt idx="6">
                  <c:v>7.1884669948334681</c:v>
                </c:pt>
                <c:pt idx="7">
                  <c:v>7.1884669948334681</c:v>
                </c:pt>
                <c:pt idx="8">
                  <c:v>7.6946970648921624</c:v>
                </c:pt>
                <c:pt idx="9">
                  <c:v>6.5809909107630338</c:v>
                </c:pt>
                <c:pt idx="10">
                  <c:v>5.0623007005869489</c:v>
                </c:pt>
                <c:pt idx="11">
                  <c:v>4.1510865744812984</c:v>
                </c:pt>
                <c:pt idx="12">
                  <c:v>6.4797448967512956</c:v>
                </c:pt>
              </c:numCache>
            </c:numRef>
          </c:val>
          <c:extLst>
            <c:ext xmlns:c16="http://schemas.microsoft.com/office/drawing/2014/chart" uri="{C3380CC4-5D6E-409C-BE32-E72D297353CC}">
              <c16:uniqueId val="{00000001-E161-4454-B7B4-F4550FCA3B35}"/>
            </c:ext>
          </c:extLst>
        </c:ser>
        <c:ser>
          <c:idx val="2"/>
          <c:order val="2"/>
          <c:tx>
            <c:strRef>
              <c:f>'[9-Canal Endémico de Cancer menor de 18 años 2019.xlsx]Cancer menor 18 años-geometrica'!$V$15</c:f>
              <c:strCache>
                <c:ptCount val="1"/>
                <c:pt idx="0">
                  <c:v>Limite superior</c:v>
                </c:pt>
              </c:strCache>
            </c:strRef>
          </c:tx>
          <c:spPr>
            <a:solidFill>
              <a:srgbClr val="FF0000"/>
            </a:solidFill>
            <a:ln>
              <a:solidFill>
                <a:srgbClr val="FF0000"/>
              </a:solidFill>
            </a:ln>
            <a:effectLst>
              <a:outerShdw blurRad="50800" dist="50800" dir="5400000" algn="ctr" rotWithShape="0">
                <a:srgbClr val="FF0000"/>
              </a:outerShdw>
            </a:effectLst>
          </c:spPr>
          <c:val>
            <c:numRef>
              <c:f>'[9-Canal Endémico de Cancer menor de 18 años 2019.xlsx]Cancer menor 18 años-geometrica'!$V$16:$V$28</c:f>
              <c:numCache>
                <c:formatCode>0.0</c:formatCode>
                <c:ptCount val="13"/>
                <c:pt idx="0">
                  <c:v>10.749139543290489</c:v>
                </c:pt>
                <c:pt idx="1">
                  <c:v>10.344155487243533</c:v>
                </c:pt>
                <c:pt idx="2">
                  <c:v>10.040417445208316</c:v>
                </c:pt>
                <c:pt idx="3">
                  <c:v>9.1292033191026647</c:v>
                </c:pt>
                <c:pt idx="4">
                  <c:v>8.6229732490439712</c:v>
                </c:pt>
                <c:pt idx="5">
                  <c:v>8.9267112910791884</c:v>
                </c:pt>
                <c:pt idx="6">
                  <c:v>9.2304493331144037</c:v>
                </c:pt>
                <c:pt idx="7">
                  <c:v>9.2304493331144037</c:v>
                </c:pt>
                <c:pt idx="8">
                  <c:v>9.736679403173099</c:v>
                </c:pt>
                <c:pt idx="9">
                  <c:v>8.6229732490439694</c:v>
                </c:pt>
                <c:pt idx="10">
                  <c:v>7.1042830388678855</c:v>
                </c:pt>
                <c:pt idx="11">
                  <c:v>6.193068912762234</c:v>
                </c:pt>
                <c:pt idx="12">
                  <c:v>8.5217272350322322</c:v>
                </c:pt>
              </c:numCache>
            </c:numRef>
          </c:val>
          <c:extLst>
            <c:ext xmlns:c16="http://schemas.microsoft.com/office/drawing/2014/chart" uri="{C3380CC4-5D6E-409C-BE32-E72D297353CC}">
              <c16:uniqueId val="{00000002-E161-4454-B7B4-F4550FCA3B35}"/>
            </c:ext>
          </c:extLst>
        </c:ser>
        <c:dLbls>
          <c:showLegendKey val="0"/>
          <c:showVal val="0"/>
          <c:showCatName val="0"/>
          <c:showSerName val="0"/>
          <c:showPercent val="0"/>
          <c:showBubbleSize val="0"/>
        </c:dLbls>
        <c:axId val="100754944"/>
        <c:axId val="100756864"/>
      </c:areaChart>
      <c:lineChart>
        <c:grouping val="standard"/>
        <c:varyColors val="0"/>
        <c:ser>
          <c:idx val="3"/>
          <c:order val="3"/>
          <c:tx>
            <c:strRef>
              <c:f>'[9-Canal Endémico de Cancer menor de 18 años 2019.xlsx]Cancer menor 18 años-geometrica'!$W$15</c:f>
              <c:strCache>
                <c:ptCount val="1"/>
                <c:pt idx="0">
                  <c:v>Año 2020</c:v>
                </c:pt>
              </c:strCache>
            </c:strRef>
          </c:tx>
          <c:spPr>
            <a:ln>
              <a:solidFill>
                <a:schemeClr val="tx1"/>
              </a:solidFill>
            </a:ln>
          </c:spPr>
          <c:marker>
            <c:symbol val="diamond"/>
            <c:size val="7"/>
            <c:spPr>
              <a:solidFill>
                <a:schemeClr val="tx1"/>
              </a:solidFill>
              <a:ln>
                <a:solidFill>
                  <a:schemeClr val="tx1"/>
                </a:solidFill>
              </a:ln>
            </c:spPr>
          </c:marker>
          <c:val>
            <c:numRef>
              <c:f>'[9-Canal Endémico de Cancer menor de 18 años 2019.xlsx]Cancer menor 18 años-geometrica'!$W$16:$W$28</c:f>
              <c:numCache>
                <c:formatCode>General</c:formatCode>
                <c:ptCount val="13"/>
                <c:pt idx="0" formatCode="0">
                  <c:v>12</c:v>
                </c:pt>
              </c:numCache>
            </c:numRef>
          </c:val>
          <c:smooth val="1"/>
          <c:extLst>
            <c:ext xmlns:c16="http://schemas.microsoft.com/office/drawing/2014/chart" uri="{C3380CC4-5D6E-409C-BE32-E72D297353CC}">
              <c16:uniqueId val="{00000003-E161-4454-B7B4-F4550FCA3B35}"/>
            </c:ext>
          </c:extLst>
        </c:ser>
        <c:dLbls>
          <c:showLegendKey val="0"/>
          <c:showVal val="0"/>
          <c:showCatName val="0"/>
          <c:showSerName val="0"/>
          <c:showPercent val="0"/>
          <c:showBubbleSize val="0"/>
        </c:dLbls>
        <c:marker val="1"/>
        <c:smooth val="0"/>
        <c:axId val="100754944"/>
        <c:axId val="100756864"/>
      </c:lineChart>
      <c:catAx>
        <c:axId val="100754944"/>
        <c:scaling>
          <c:orientation val="minMax"/>
        </c:scaling>
        <c:delete val="0"/>
        <c:axPos val="b"/>
        <c:numFmt formatCode="General" sourceLinked="1"/>
        <c:majorTickMark val="none"/>
        <c:minorTickMark val="none"/>
        <c:tickLblPos val="nextTo"/>
        <c:txPr>
          <a:bodyPr rot="0" vert="horz"/>
          <a:lstStyle/>
          <a:p>
            <a:pPr>
              <a:defRPr sz="700" b="0" i="0" baseline="0"/>
            </a:pPr>
            <a:endParaRPr lang="en-US"/>
          </a:p>
        </c:txPr>
        <c:crossAx val="100756864"/>
        <c:crosses val="autoZero"/>
        <c:auto val="1"/>
        <c:lblAlgn val="ctr"/>
        <c:lblOffset val="100"/>
        <c:noMultiLvlLbl val="0"/>
      </c:catAx>
      <c:valAx>
        <c:axId val="100756864"/>
        <c:scaling>
          <c:orientation val="minMax"/>
        </c:scaling>
        <c:delete val="0"/>
        <c:axPos val="l"/>
        <c:majorGridlines>
          <c:spPr>
            <a:ln>
              <a:noFill/>
            </a:ln>
          </c:spPr>
        </c:majorGridlines>
        <c:title>
          <c:tx>
            <c:rich>
              <a:bodyPr rot="-5400000" vert="horz"/>
              <a:lstStyle/>
              <a:p>
                <a:pPr>
                  <a:defRPr sz="700" b="0" i="0" baseline="0"/>
                </a:pPr>
                <a:r>
                  <a:rPr lang="en-US" sz="700" b="0" i="0" baseline="0"/>
                  <a:t>Casos</a:t>
                </a:r>
              </a:p>
            </c:rich>
          </c:tx>
          <c:layout/>
          <c:overlay val="0"/>
        </c:title>
        <c:numFmt formatCode="0.0" sourceLinked="1"/>
        <c:majorTickMark val="none"/>
        <c:minorTickMark val="none"/>
        <c:tickLblPos val="nextTo"/>
        <c:txPr>
          <a:bodyPr rot="0" vert="horz"/>
          <a:lstStyle/>
          <a:p>
            <a:pPr>
              <a:defRPr sz="700" b="0" i="0" baseline="0"/>
            </a:pPr>
            <a:endParaRPr lang="en-US"/>
          </a:p>
        </c:txPr>
        <c:crossAx val="100754944"/>
        <c:crosses val="autoZero"/>
        <c:crossBetween val="midCat"/>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sz="1600" b="1" i="0" u="none" strike="noStrike" baseline="0">
          <a:solidFill>
            <a:srgbClr val="000000"/>
          </a:solidFill>
          <a:latin typeface="Arial Narrow" panose="020B0606020202030204" pitchFamily="34" charset="0"/>
          <a:ea typeface="Calibri"/>
          <a:cs typeface="Calibri"/>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Frecuencias!$Q$2:$Q$6</c:f>
              <c:strCache>
                <c:ptCount val="5"/>
                <c:pt idx="0">
                  <c:v>Extendido de sangre periférica</c:v>
                </c:pt>
                <c:pt idx="1">
                  <c:v>Radiología diagnóstica</c:v>
                </c:pt>
                <c:pt idx="2">
                  <c:v>Gammagrafía</c:v>
                </c:pt>
                <c:pt idx="3">
                  <c:v>Marcadores tumorales</c:v>
                </c:pt>
                <c:pt idx="4">
                  <c:v>Clínica sin otra ayuda diagnóstica</c:v>
                </c:pt>
              </c:strCache>
            </c:strRef>
          </c:cat>
          <c:val>
            <c:numRef>
              <c:f>Frecuencias!$S$2:$S$6</c:f>
              <c:numCache>
                <c:formatCode>0.00</c:formatCode>
                <c:ptCount val="5"/>
                <c:pt idx="0">
                  <c:v>41.666666666666671</c:v>
                </c:pt>
                <c:pt idx="1">
                  <c:v>41.666666666666671</c:v>
                </c:pt>
                <c:pt idx="2">
                  <c:v>0</c:v>
                </c:pt>
                <c:pt idx="3">
                  <c:v>16.666666666666664</c:v>
                </c:pt>
                <c:pt idx="4">
                  <c:v>0</c:v>
                </c:pt>
              </c:numCache>
            </c:numRef>
          </c:val>
          <c:extLst>
            <c:ext xmlns:c16="http://schemas.microsoft.com/office/drawing/2014/chart" uri="{C3380CC4-5D6E-409C-BE32-E72D297353CC}">
              <c16:uniqueId val="{00000000-5EA9-40A2-A71B-B51E51F3CEA3}"/>
            </c:ext>
          </c:extLst>
        </c:ser>
        <c:dLbls>
          <c:showLegendKey val="0"/>
          <c:showVal val="0"/>
          <c:showCatName val="0"/>
          <c:showSerName val="0"/>
          <c:showPercent val="0"/>
          <c:showBubbleSize val="0"/>
        </c:dLbls>
        <c:gapWidth val="219"/>
        <c:overlap val="-27"/>
        <c:axId val="1160980239"/>
        <c:axId val="1160983567"/>
      </c:barChart>
      <c:catAx>
        <c:axId val="1160980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60983567"/>
        <c:crosses val="autoZero"/>
        <c:auto val="1"/>
        <c:lblAlgn val="ctr"/>
        <c:lblOffset val="100"/>
        <c:noMultiLvlLbl val="0"/>
      </c:catAx>
      <c:valAx>
        <c:axId val="1160983567"/>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60980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Frecuencias!$V$2:$V$5</c:f>
              <c:strCache>
                <c:ptCount val="4"/>
                <c:pt idx="0">
                  <c:v>Mielograma</c:v>
                </c:pt>
                <c:pt idx="1">
                  <c:v>Histopatología o citología de fluido corporal</c:v>
                </c:pt>
                <c:pt idx="2">
                  <c:v>Inmunotipificación</c:v>
                </c:pt>
                <c:pt idx="3">
                  <c:v>Criterio médico especializado</c:v>
                </c:pt>
              </c:strCache>
            </c:strRef>
          </c:cat>
          <c:val>
            <c:numRef>
              <c:f>Frecuencias!$X$2:$X$5</c:f>
              <c:numCache>
                <c:formatCode>0.00</c:formatCode>
                <c:ptCount val="4"/>
                <c:pt idx="0">
                  <c:v>16.666666666666664</c:v>
                </c:pt>
                <c:pt idx="1">
                  <c:v>41.666666666666671</c:v>
                </c:pt>
                <c:pt idx="2">
                  <c:v>8.3333333333333321</c:v>
                </c:pt>
                <c:pt idx="3">
                  <c:v>16.666666666666664</c:v>
                </c:pt>
              </c:numCache>
            </c:numRef>
          </c:val>
          <c:extLst>
            <c:ext xmlns:c16="http://schemas.microsoft.com/office/drawing/2014/chart" uri="{C3380CC4-5D6E-409C-BE32-E72D297353CC}">
              <c16:uniqueId val="{00000000-E49E-447B-8427-CD65E355319C}"/>
            </c:ext>
          </c:extLst>
        </c:ser>
        <c:dLbls>
          <c:showLegendKey val="0"/>
          <c:showVal val="0"/>
          <c:showCatName val="0"/>
          <c:showSerName val="0"/>
          <c:showPercent val="0"/>
          <c:showBubbleSize val="0"/>
        </c:dLbls>
        <c:gapWidth val="219"/>
        <c:overlap val="-27"/>
        <c:axId val="1357196655"/>
        <c:axId val="1357197071"/>
      </c:barChart>
      <c:catAx>
        <c:axId val="135719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357197071"/>
        <c:crosses val="autoZero"/>
        <c:auto val="1"/>
        <c:lblAlgn val="ctr"/>
        <c:lblOffset val="100"/>
        <c:noMultiLvlLbl val="0"/>
      </c:catAx>
      <c:valAx>
        <c:axId val="1357197071"/>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357196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34065934065936E-2"/>
          <c:y val="8.9285714285714288E-2"/>
          <c:w val="0.91758241758241754"/>
          <c:h val="0.79166666666666663"/>
        </c:manualLayout>
      </c:layout>
      <c:barChart>
        <c:barDir val="col"/>
        <c:grouping val="clustered"/>
        <c:varyColors val="0"/>
        <c:ser>
          <c:idx val="3"/>
          <c:order val="2"/>
          <c:tx>
            <c:strRef>
              <c:f>Semanas!$E$2</c:f>
              <c:strCache>
                <c:ptCount val="1"/>
                <c:pt idx="0">
                  <c:v>2019</c:v>
                </c:pt>
              </c:strCache>
            </c:strRef>
          </c:tx>
          <c:spPr>
            <a:solidFill>
              <a:srgbClr val="0080C0"/>
            </a:solidFill>
            <a:ln w="6350">
              <a:solidFill>
                <a:srgbClr val="000000"/>
              </a:solidFill>
            </a:ln>
          </c:spPr>
          <c:invertIfNegative val="0"/>
          <c:val>
            <c:numRef>
              <c:f>Semanas!$E$3:$E$54</c:f>
              <c:numCache>
                <c:formatCode>General</c:formatCode>
                <c:ptCount val="52"/>
                <c:pt idx="0">
                  <c:v>12</c:v>
                </c:pt>
                <c:pt idx="1">
                  <c:v>26</c:v>
                </c:pt>
                <c:pt idx="2">
                  <c:v>31</c:v>
                </c:pt>
                <c:pt idx="3">
                  <c:v>20</c:v>
                </c:pt>
                <c:pt idx="4">
                  <c:v>19</c:v>
                </c:pt>
                <c:pt idx="5">
                  <c:v>17</c:v>
                </c:pt>
                <c:pt idx="6">
                  <c:v>12</c:v>
                </c:pt>
                <c:pt idx="7">
                  <c:v>15</c:v>
                </c:pt>
                <c:pt idx="8">
                  <c:v>21</c:v>
                </c:pt>
                <c:pt idx="9">
                  <c:v>21</c:v>
                </c:pt>
                <c:pt idx="10">
                  <c:v>13</c:v>
                </c:pt>
                <c:pt idx="11">
                  <c:v>21</c:v>
                </c:pt>
                <c:pt idx="12">
                  <c:v>22</c:v>
                </c:pt>
                <c:pt idx="13">
                  <c:v>26</c:v>
                </c:pt>
                <c:pt idx="14">
                  <c:v>38</c:v>
                </c:pt>
                <c:pt idx="15">
                  <c:v>13</c:v>
                </c:pt>
                <c:pt idx="16">
                  <c:v>22</c:v>
                </c:pt>
                <c:pt idx="17">
                  <c:v>19</c:v>
                </c:pt>
                <c:pt idx="18">
                  <c:v>20</c:v>
                </c:pt>
                <c:pt idx="19">
                  <c:v>24</c:v>
                </c:pt>
                <c:pt idx="20">
                  <c:v>13</c:v>
                </c:pt>
                <c:pt idx="21">
                  <c:v>19</c:v>
                </c:pt>
                <c:pt idx="22">
                  <c:v>27</c:v>
                </c:pt>
                <c:pt idx="23">
                  <c:v>23</c:v>
                </c:pt>
                <c:pt idx="24">
                  <c:v>21</c:v>
                </c:pt>
                <c:pt idx="25">
                  <c:v>23</c:v>
                </c:pt>
                <c:pt idx="26">
                  <c:v>15</c:v>
                </c:pt>
                <c:pt idx="27">
                  <c:v>19</c:v>
                </c:pt>
                <c:pt idx="28">
                  <c:v>24</c:v>
                </c:pt>
                <c:pt idx="29">
                  <c:v>24</c:v>
                </c:pt>
                <c:pt idx="30">
                  <c:v>26</c:v>
                </c:pt>
                <c:pt idx="31">
                  <c:v>27</c:v>
                </c:pt>
                <c:pt idx="32">
                  <c:v>17</c:v>
                </c:pt>
                <c:pt idx="33">
                  <c:v>22</c:v>
                </c:pt>
                <c:pt idx="34">
                  <c:v>21</c:v>
                </c:pt>
                <c:pt idx="35">
                  <c:v>31</c:v>
                </c:pt>
                <c:pt idx="36">
                  <c:v>32</c:v>
                </c:pt>
                <c:pt idx="37">
                  <c:v>16</c:v>
                </c:pt>
                <c:pt idx="38">
                  <c:v>10</c:v>
                </c:pt>
                <c:pt idx="39">
                  <c:v>30</c:v>
                </c:pt>
                <c:pt idx="40">
                  <c:v>18</c:v>
                </c:pt>
                <c:pt idx="41">
                  <c:v>20</c:v>
                </c:pt>
                <c:pt idx="42">
                  <c:v>9</c:v>
                </c:pt>
                <c:pt idx="43">
                  <c:v>21</c:v>
                </c:pt>
                <c:pt idx="44">
                  <c:v>17</c:v>
                </c:pt>
                <c:pt idx="45">
                  <c:v>14</c:v>
                </c:pt>
                <c:pt idx="46">
                  <c:v>17</c:v>
                </c:pt>
                <c:pt idx="47">
                  <c:v>19</c:v>
                </c:pt>
                <c:pt idx="48">
                  <c:v>14</c:v>
                </c:pt>
                <c:pt idx="49">
                  <c:v>22</c:v>
                </c:pt>
                <c:pt idx="50">
                  <c:v>14</c:v>
                </c:pt>
                <c:pt idx="51">
                  <c:v>16</c:v>
                </c:pt>
              </c:numCache>
            </c:numRef>
          </c:val>
          <c:extLst>
            <c:ext xmlns:c16="http://schemas.microsoft.com/office/drawing/2014/chart" uri="{C3380CC4-5D6E-409C-BE32-E72D297353CC}">
              <c16:uniqueId val="{00000000-8012-4C47-9998-F471B166867E}"/>
            </c:ext>
          </c:extLst>
        </c:ser>
        <c:dLbls>
          <c:showLegendKey val="0"/>
          <c:showVal val="0"/>
          <c:showCatName val="0"/>
          <c:showSerName val="0"/>
          <c:showPercent val="0"/>
          <c:showBubbleSize val="0"/>
        </c:dLbls>
        <c:gapWidth val="0"/>
        <c:overlap val="100"/>
        <c:axId val="1589497424"/>
        <c:axId val="1"/>
      </c:barChart>
      <c:lineChart>
        <c:grouping val="standard"/>
        <c:varyColors val="0"/>
        <c:ser>
          <c:idx val="1"/>
          <c:order val="0"/>
          <c:tx>
            <c:strRef>
              <c:f>Semanas!$C$2</c:f>
              <c:strCache>
                <c:ptCount val="1"/>
                <c:pt idx="0">
                  <c:v>2017</c:v>
                </c:pt>
              </c:strCache>
            </c:strRef>
          </c:tx>
          <c:spPr>
            <a:ln w="25400">
              <a:solidFill>
                <a:schemeClr val="accent6">
                  <a:lumMod val="75000"/>
                </a:schemeClr>
              </a:solidFill>
              <a:prstDash val="solid"/>
            </a:ln>
          </c:spPr>
          <c:marker>
            <c:symbol val="none"/>
          </c:marker>
          <c:val>
            <c:numRef>
              <c:f>Semanas!$C$3:$C$54</c:f>
              <c:numCache>
                <c:formatCode>General</c:formatCode>
                <c:ptCount val="52"/>
                <c:pt idx="0">
                  <c:v>22</c:v>
                </c:pt>
                <c:pt idx="1">
                  <c:v>21</c:v>
                </c:pt>
                <c:pt idx="2">
                  <c:v>16</c:v>
                </c:pt>
                <c:pt idx="3">
                  <c:v>18</c:v>
                </c:pt>
                <c:pt idx="4">
                  <c:v>16</c:v>
                </c:pt>
                <c:pt idx="5">
                  <c:v>20</c:v>
                </c:pt>
                <c:pt idx="6">
                  <c:v>15</c:v>
                </c:pt>
                <c:pt idx="7">
                  <c:v>26</c:v>
                </c:pt>
                <c:pt idx="8">
                  <c:v>25</c:v>
                </c:pt>
                <c:pt idx="9">
                  <c:v>21</c:v>
                </c:pt>
                <c:pt idx="10">
                  <c:v>18</c:v>
                </c:pt>
                <c:pt idx="11">
                  <c:v>16</c:v>
                </c:pt>
                <c:pt idx="12">
                  <c:v>20</c:v>
                </c:pt>
                <c:pt idx="13">
                  <c:v>18</c:v>
                </c:pt>
                <c:pt idx="14">
                  <c:v>20</c:v>
                </c:pt>
                <c:pt idx="15">
                  <c:v>25</c:v>
                </c:pt>
                <c:pt idx="16">
                  <c:v>23</c:v>
                </c:pt>
                <c:pt idx="17">
                  <c:v>19</c:v>
                </c:pt>
                <c:pt idx="18">
                  <c:v>27</c:v>
                </c:pt>
                <c:pt idx="19">
                  <c:v>17</c:v>
                </c:pt>
                <c:pt idx="20">
                  <c:v>13</c:v>
                </c:pt>
                <c:pt idx="21">
                  <c:v>25</c:v>
                </c:pt>
                <c:pt idx="22">
                  <c:v>21</c:v>
                </c:pt>
                <c:pt idx="23">
                  <c:v>19</c:v>
                </c:pt>
                <c:pt idx="24">
                  <c:v>16</c:v>
                </c:pt>
                <c:pt idx="25">
                  <c:v>17</c:v>
                </c:pt>
                <c:pt idx="26">
                  <c:v>35</c:v>
                </c:pt>
                <c:pt idx="27">
                  <c:v>25</c:v>
                </c:pt>
                <c:pt idx="28">
                  <c:v>25</c:v>
                </c:pt>
                <c:pt idx="29">
                  <c:v>17</c:v>
                </c:pt>
                <c:pt idx="30">
                  <c:v>21</c:v>
                </c:pt>
                <c:pt idx="31">
                  <c:v>14</c:v>
                </c:pt>
                <c:pt idx="32">
                  <c:v>23</c:v>
                </c:pt>
                <c:pt idx="33">
                  <c:v>21</c:v>
                </c:pt>
                <c:pt idx="34">
                  <c:v>20</c:v>
                </c:pt>
                <c:pt idx="35">
                  <c:v>19</c:v>
                </c:pt>
                <c:pt idx="36">
                  <c:v>27</c:v>
                </c:pt>
                <c:pt idx="37">
                  <c:v>32</c:v>
                </c:pt>
                <c:pt idx="38">
                  <c:v>20</c:v>
                </c:pt>
                <c:pt idx="39">
                  <c:v>21</c:v>
                </c:pt>
                <c:pt idx="40">
                  <c:v>18</c:v>
                </c:pt>
                <c:pt idx="41">
                  <c:v>25</c:v>
                </c:pt>
                <c:pt idx="42">
                  <c:v>23</c:v>
                </c:pt>
                <c:pt idx="43">
                  <c:v>22</c:v>
                </c:pt>
                <c:pt idx="44">
                  <c:v>15</c:v>
                </c:pt>
                <c:pt idx="45">
                  <c:v>20</c:v>
                </c:pt>
                <c:pt idx="46">
                  <c:v>15</c:v>
                </c:pt>
                <c:pt idx="47">
                  <c:v>24</c:v>
                </c:pt>
                <c:pt idx="48">
                  <c:v>19</c:v>
                </c:pt>
                <c:pt idx="49">
                  <c:v>14</c:v>
                </c:pt>
                <c:pt idx="50">
                  <c:v>18</c:v>
                </c:pt>
                <c:pt idx="51">
                  <c:v>8</c:v>
                </c:pt>
              </c:numCache>
            </c:numRef>
          </c:val>
          <c:smooth val="0"/>
          <c:extLst>
            <c:ext xmlns:c16="http://schemas.microsoft.com/office/drawing/2014/chart" uri="{C3380CC4-5D6E-409C-BE32-E72D297353CC}">
              <c16:uniqueId val="{00000001-8012-4C47-9998-F471B166867E}"/>
            </c:ext>
          </c:extLst>
        </c:ser>
        <c:ser>
          <c:idx val="2"/>
          <c:order val="1"/>
          <c:tx>
            <c:strRef>
              <c:f>Semanas!$D$2</c:f>
              <c:strCache>
                <c:ptCount val="1"/>
                <c:pt idx="0">
                  <c:v>2018</c:v>
                </c:pt>
              </c:strCache>
            </c:strRef>
          </c:tx>
          <c:spPr>
            <a:ln w="25400">
              <a:solidFill>
                <a:schemeClr val="accent2">
                  <a:lumMod val="75000"/>
                </a:schemeClr>
              </a:solidFill>
              <a:prstDash val="solid"/>
            </a:ln>
          </c:spPr>
          <c:marker>
            <c:symbol val="none"/>
          </c:marker>
          <c:val>
            <c:numRef>
              <c:f>Semanas!$D$3:$D$54</c:f>
              <c:numCache>
                <c:formatCode>General</c:formatCode>
                <c:ptCount val="52"/>
                <c:pt idx="0">
                  <c:v>20</c:v>
                </c:pt>
                <c:pt idx="1">
                  <c:v>18</c:v>
                </c:pt>
                <c:pt idx="2">
                  <c:v>15</c:v>
                </c:pt>
                <c:pt idx="3">
                  <c:v>20</c:v>
                </c:pt>
                <c:pt idx="4">
                  <c:v>27</c:v>
                </c:pt>
                <c:pt idx="5">
                  <c:v>17</c:v>
                </c:pt>
                <c:pt idx="6">
                  <c:v>30</c:v>
                </c:pt>
                <c:pt idx="7">
                  <c:v>18</c:v>
                </c:pt>
                <c:pt idx="8">
                  <c:v>24</c:v>
                </c:pt>
                <c:pt idx="9">
                  <c:v>22</c:v>
                </c:pt>
                <c:pt idx="10">
                  <c:v>24</c:v>
                </c:pt>
                <c:pt idx="11">
                  <c:v>27</c:v>
                </c:pt>
                <c:pt idx="12">
                  <c:v>24</c:v>
                </c:pt>
                <c:pt idx="13">
                  <c:v>14</c:v>
                </c:pt>
                <c:pt idx="14">
                  <c:v>19</c:v>
                </c:pt>
                <c:pt idx="15">
                  <c:v>20</c:v>
                </c:pt>
                <c:pt idx="16">
                  <c:v>29</c:v>
                </c:pt>
                <c:pt idx="17">
                  <c:v>17</c:v>
                </c:pt>
                <c:pt idx="18">
                  <c:v>24</c:v>
                </c:pt>
                <c:pt idx="19">
                  <c:v>24</c:v>
                </c:pt>
                <c:pt idx="20">
                  <c:v>17</c:v>
                </c:pt>
                <c:pt idx="21">
                  <c:v>20</c:v>
                </c:pt>
                <c:pt idx="22">
                  <c:v>26</c:v>
                </c:pt>
                <c:pt idx="23">
                  <c:v>15</c:v>
                </c:pt>
                <c:pt idx="24">
                  <c:v>27</c:v>
                </c:pt>
                <c:pt idx="25">
                  <c:v>19</c:v>
                </c:pt>
                <c:pt idx="26">
                  <c:v>28</c:v>
                </c:pt>
                <c:pt idx="27">
                  <c:v>30</c:v>
                </c:pt>
                <c:pt idx="28">
                  <c:v>16</c:v>
                </c:pt>
                <c:pt idx="29">
                  <c:v>24</c:v>
                </c:pt>
                <c:pt idx="30">
                  <c:v>17</c:v>
                </c:pt>
                <c:pt idx="31">
                  <c:v>18</c:v>
                </c:pt>
                <c:pt idx="32">
                  <c:v>20</c:v>
                </c:pt>
                <c:pt idx="33">
                  <c:v>22</c:v>
                </c:pt>
                <c:pt idx="34">
                  <c:v>26</c:v>
                </c:pt>
                <c:pt idx="35">
                  <c:v>26</c:v>
                </c:pt>
                <c:pt idx="36">
                  <c:v>25</c:v>
                </c:pt>
                <c:pt idx="37">
                  <c:v>25</c:v>
                </c:pt>
                <c:pt idx="38">
                  <c:v>26</c:v>
                </c:pt>
                <c:pt idx="39">
                  <c:v>28</c:v>
                </c:pt>
                <c:pt idx="40">
                  <c:v>29</c:v>
                </c:pt>
                <c:pt idx="41">
                  <c:v>14</c:v>
                </c:pt>
                <c:pt idx="42">
                  <c:v>25</c:v>
                </c:pt>
                <c:pt idx="43">
                  <c:v>21</c:v>
                </c:pt>
                <c:pt idx="44">
                  <c:v>16</c:v>
                </c:pt>
                <c:pt idx="45">
                  <c:v>37</c:v>
                </c:pt>
                <c:pt idx="46">
                  <c:v>19</c:v>
                </c:pt>
                <c:pt idx="47">
                  <c:v>28</c:v>
                </c:pt>
                <c:pt idx="48">
                  <c:v>18</c:v>
                </c:pt>
                <c:pt idx="49">
                  <c:v>17</c:v>
                </c:pt>
                <c:pt idx="50">
                  <c:v>22</c:v>
                </c:pt>
                <c:pt idx="51">
                  <c:v>19</c:v>
                </c:pt>
              </c:numCache>
            </c:numRef>
          </c:val>
          <c:smooth val="0"/>
          <c:extLst>
            <c:ext xmlns:c16="http://schemas.microsoft.com/office/drawing/2014/chart" uri="{C3380CC4-5D6E-409C-BE32-E72D297353CC}">
              <c16:uniqueId val="{00000002-8012-4C47-9998-F471B166867E}"/>
            </c:ext>
          </c:extLst>
        </c:ser>
        <c:dLbls>
          <c:showLegendKey val="0"/>
          <c:showVal val="0"/>
          <c:showCatName val="0"/>
          <c:showSerName val="0"/>
          <c:showPercent val="0"/>
          <c:showBubbleSize val="0"/>
        </c:dLbls>
        <c:marker val="1"/>
        <c:smooth val="0"/>
        <c:axId val="1589497424"/>
        <c:axId val="1"/>
      </c:lineChart>
      <c:catAx>
        <c:axId val="1589497424"/>
        <c:scaling>
          <c:orientation val="minMax"/>
        </c:scaling>
        <c:delete val="0"/>
        <c:axPos val="b"/>
        <c:numFmt formatCode="General" sourceLinked="1"/>
        <c:majorTickMark val="none"/>
        <c:minorTickMark val="none"/>
        <c:tickLblPos val="nextTo"/>
        <c:spPr>
          <a:ln w="3175">
            <a:solidFill>
              <a:srgbClr val="E3E3E3"/>
            </a:solidFill>
            <a:prstDash val="solid"/>
          </a:ln>
        </c:spPr>
        <c:txPr>
          <a:bodyPr rot="0" vert="horz"/>
          <a:lstStyle/>
          <a:p>
            <a:pPr>
              <a:defRPr sz="600" b="0" i="0" u="none" strike="noStrike" baseline="0">
                <a:solidFill>
                  <a:srgbClr val="424242"/>
                </a:solidFill>
                <a:latin typeface="Calibri"/>
                <a:ea typeface="Calibri"/>
                <a:cs typeface="Calibri"/>
              </a:defRPr>
            </a:pPr>
            <a:endParaRPr lang="en-US"/>
          </a:p>
        </c:txPr>
        <c:crossAx val="1"/>
        <c:crosses val="autoZero"/>
        <c:auto val="0"/>
        <c:lblAlgn val="ctr"/>
        <c:lblOffset val="100"/>
        <c:tickLblSkip val="1"/>
        <c:tickMarkSkip val="1"/>
        <c:noMultiLvlLbl val="0"/>
      </c:catAx>
      <c:valAx>
        <c:axId val="1"/>
        <c:scaling>
          <c:orientation val="minMax"/>
        </c:scaling>
        <c:delete val="0"/>
        <c:axPos val="l"/>
        <c:majorGridlines>
          <c:spPr>
            <a:ln w="3175">
              <a:noFill/>
              <a:prstDash val="solid"/>
            </a:ln>
          </c:spPr>
        </c:majorGridlines>
        <c:numFmt formatCode="General" sourceLinked="1"/>
        <c:majorTickMark val="out"/>
        <c:minorTickMark val="none"/>
        <c:tickLblPos val="nextTo"/>
        <c:spPr>
          <a:ln w="6350">
            <a:noFill/>
          </a:ln>
        </c:spPr>
        <c:txPr>
          <a:bodyPr rot="0" vert="horz"/>
          <a:lstStyle/>
          <a:p>
            <a:pPr>
              <a:defRPr sz="700" b="0" i="0" u="none" strike="noStrike" baseline="0">
                <a:solidFill>
                  <a:srgbClr val="424242"/>
                </a:solidFill>
                <a:latin typeface="Calibri"/>
                <a:ea typeface="Calibri"/>
                <a:cs typeface="Calibri"/>
              </a:defRPr>
            </a:pPr>
            <a:endParaRPr lang="en-US"/>
          </a:p>
        </c:txPr>
        <c:crossAx val="1589497424"/>
        <c:crosses val="autoZero"/>
        <c:crossBetween val="between"/>
      </c:valAx>
      <c:spPr>
        <a:noFill/>
        <a:ln w="25400">
          <a:noFill/>
        </a:ln>
      </c:spPr>
    </c:plotArea>
    <c:legend>
      <c:legendPos val="r"/>
      <c:layout>
        <c:manualLayout>
          <c:xMode val="edge"/>
          <c:yMode val="edge"/>
          <c:x val="0.27878518518518519"/>
          <c:y val="1.5872835172711843E-2"/>
          <c:w val="0.42109279673374161"/>
          <c:h val="4.3650793650793648E-2"/>
        </c:manualLayout>
      </c:layout>
      <c:overlay val="0"/>
      <c:spPr>
        <a:noFill/>
        <a:ln w="25400">
          <a:noFill/>
        </a:ln>
      </c:spPr>
      <c:txPr>
        <a:bodyPr/>
        <a:lstStyle/>
        <a:p>
          <a:pPr>
            <a:defRPr sz="690" b="0" i="0" u="none" strike="noStrike" baseline="0">
              <a:solidFill>
                <a:srgbClr val="424242"/>
              </a:solidFill>
              <a:latin typeface="Calibri"/>
              <a:ea typeface="Calibri"/>
              <a:cs typeface="Calibri"/>
            </a:defRPr>
          </a:pPr>
          <a:endParaRPr lang="en-US"/>
        </a:p>
      </c:txPr>
    </c:legend>
    <c:plotVisOnly val="1"/>
    <c:dispBlanksAs val="gap"/>
    <c:showDLblsOverMax val="0"/>
  </c:chart>
  <c:spPr>
    <a:solidFill>
      <a:srgbClr val="FFFFFF"/>
    </a:solidFill>
    <a:ln w="12700">
      <a:solidFill>
        <a:srgbClr val="00000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Hoja3!$D$1</c:f>
              <c:strCache>
                <c:ptCount val="1"/>
                <c:pt idx="0">
                  <c:v>2019</c:v>
                </c:pt>
              </c:strCache>
            </c:strRef>
          </c:tx>
          <c:spPr>
            <a:solidFill>
              <a:schemeClr val="accent3"/>
            </a:solidFill>
            <a:ln>
              <a:noFill/>
            </a:ln>
            <a:effectLst/>
          </c:spPr>
          <c:invertIfNegative val="0"/>
          <c:dLbls>
            <c:delete val="1"/>
          </c:dLbls>
          <c:val>
            <c:numRef>
              <c:f>Hoja3!$D$2:$D$53</c:f>
              <c:numCache>
                <c:formatCode>General</c:formatCode>
                <c:ptCount val="52"/>
                <c:pt idx="0">
                  <c:v>6</c:v>
                </c:pt>
                <c:pt idx="1">
                  <c:v>14</c:v>
                </c:pt>
                <c:pt idx="2">
                  <c:v>16</c:v>
                </c:pt>
                <c:pt idx="3">
                  <c:v>13</c:v>
                </c:pt>
                <c:pt idx="4">
                  <c:v>16</c:v>
                </c:pt>
                <c:pt idx="5">
                  <c:v>10</c:v>
                </c:pt>
                <c:pt idx="6">
                  <c:v>16</c:v>
                </c:pt>
                <c:pt idx="7">
                  <c:v>12</c:v>
                </c:pt>
                <c:pt idx="8">
                  <c:v>11</c:v>
                </c:pt>
                <c:pt idx="9">
                  <c:v>12</c:v>
                </c:pt>
                <c:pt idx="10">
                  <c:v>25</c:v>
                </c:pt>
                <c:pt idx="11">
                  <c:v>14</c:v>
                </c:pt>
                <c:pt idx="12">
                  <c:v>8</c:v>
                </c:pt>
                <c:pt idx="13">
                  <c:v>12</c:v>
                </c:pt>
                <c:pt idx="14">
                  <c:v>17</c:v>
                </c:pt>
                <c:pt idx="15">
                  <c:v>8</c:v>
                </c:pt>
                <c:pt idx="16">
                  <c:v>8</c:v>
                </c:pt>
                <c:pt idx="17">
                  <c:v>13</c:v>
                </c:pt>
                <c:pt idx="18">
                  <c:v>12</c:v>
                </c:pt>
                <c:pt idx="19">
                  <c:v>12</c:v>
                </c:pt>
                <c:pt idx="20">
                  <c:v>13</c:v>
                </c:pt>
                <c:pt idx="21">
                  <c:v>7</c:v>
                </c:pt>
                <c:pt idx="22">
                  <c:v>9</c:v>
                </c:pt>
                <c:pt idx="23">
                  <c:v>9</c:v>
                </c:pt>
                <c:pt idx="24">
                  <c:v>8</c:v>
                </c:pt>
                <c:pt idx="25">
                  <c:v>14</c:v>
                </c:pt>
                <c:pt idx="26">
                  <c:v>10</c:v>
                </c:pt>
                <c:pt idx="27">
                  <c:v>9</c:v>
                </c:pt>
                <c:pt idx="28">
                  <c:v>6</c:v>
                </c:pt>
                <c:pt idx="29">
                  <c:v>14</c:v>
                </c:pt>
                <c:pt idx="30">
                  <c:v>10</c:v>
                </c:pt>
                <c:pt idx="31">
                  <c:v>17</c:v>
                </c:pt>
                <c:pt idx="32">
                  <c:v>12</c:v>
                </c:pt>
                <c:pt idx="33">
                  <c:v>10</c:v>
                </c:pt>
                <c:pt idx="34">
                  <c:v>18</c:v>
                </c:pt>
                <c:pt idx="35">
                  <c:v>12</c:v>
                </c:pt>
                <c:pt idx="36">
                  <c:v>16</c:v>
                </c:pt>
                <c:pt idx="37">
                  <c:v>15</c:v>
                </c:pt>
                <c:pt idx="38">
                  <c:v>10</c:v>
                </c:pt>
                <c:pt idx="39">
                  <c:v>18</c:v>
                </c:pt>
                <c:pt idx="40">
                  <c:v>18</c:v>
                </c:pt>
                <c:pt idx="41">
                  <c:v>5</c:v>
                </c:pt>
                <c:pt idx="42">
                  <c:v>12</c:v>
                </c:pt>
                <c:pt idx="43">
                  <c:v>10</c:v>
                </c:pt>
                <c:pt idx="44">
                  <c:v>16</c:v>
                </c:pt>
                <c:pt idx="45">
                  <c:v>12</c:v>
                </c:pt>
                <c:pt idx="46">
                  <c:v>10</c:v>
                </c:pt>
                <c:pt idx="47">
                  <c:v>6</c:v>
                </c:pt>
                <c:pt idx="48">
                  <c:v>15</c:v>
                </c:pt>
                <c:pt idx="49">
                  <c:v>13</c:v>
                </c:pt>
                <c:pt idx="50">
                  <c:v>10</c:v>
                </c:pt>
                <c:pt idx="51">
                  <c:v>9</c:v>
                </c:pt>
              </c:numCache>
            </c:numRef>
          </c:val>
          <c:extLst>
            <c:ext xmlns:c16="http://schemas.microsoft.com/office/drawing/2014/chart" uri="{C3380CC4-5D6E-409C-BE32-E72D297353CC}">
              <c16:uniqueId val="{00000000-FDC8-4399-BA26-F26BFCC3B2E3}"/>
            </c:ext>
          </c:extLst>
        </c:ser>
        <c:dLbls>
          <c:showLegendKey val="0"/>
          <c:showVal val="1"/>
          <c:showCatName val="0"/>
          <c:showSerName val="0"/>
          <c:showPercent val="0"/>
          <c:showBubbleSize val="0"/>
        </c:dLbls>
        <c:gapWidth val="0"/>
        <c:overlap val="100"/>
        <c:axId val="46668608"/>
        <c:axId val="46678176"/>
      </c:barChart>
      <c:lineChart>
        <c:grouping val="standard"/>
        <c:varyColors val="0"/>
        <c:ser>
          <c:idx val="0"/>
          <c:order val="0"/>
          <c:tx>
            <c:strRef>
              <c:f>Hoja3!$B$1</c:f>
              <c:strCache>
                <c:ptCount val="1"/>
                <c:pt idx="0">
                  <c:v>2017</c:v>
                </c:pt>
              </c:strCache>
            </c:strRef>
          </c:tx>
          <c:spPr>
            <a:ln w="28575" cap="rnd">
              <a:solidFill>
                <a:schemeClr val="accent1"/>
              </a:solidFill>
              <a:round/>
            </a:ln>
            <a:effectLst/>
          </c:spPr>
          <c:marker>
            <c:symbol val="none"/>
          </c:marker>
          <c:dLbls>
            <c:delete val="1"/>
          </c:dLbls>
          <c:val>
            <c:numRef>
              <c:f>Hoja3!$B$2:$B$53</c:f>
              <c:numCache>
                <c:formatCode>General</c:formatCode>
                <c:ptCount val="52"/>
                <c:pt idx="0">
                  <c:v>5</c:v>
                </c:pt>
                <c:pt idx="1">
                  <c:v>10</c:v>
                </c:pt>
                <c:pt idx="2">
                  <c:v>14</c:v>
                </c:pt>
                <c:pt idx="3">
                  <c:v>13</c:v>
                </c:pt>
                <c:pt idx="4">
                  <c:v>17</c:v>
                </c:pt>
                <c:pt idx="5">
                  <c:v>15</c:v>
                </c:pt>
                <c:pt idx="6">
                  <c:v>17</c:v>
                </c:pt>
                <c:pt idx="7">
                  <c:v>16</c:v>
                </c:pt>
                <c:pt idx="8">
                  <c:v>16</c:v>
                </c:pt>
                <c:pt idx="9">
                  <c:v>18</c:v>
                </c:pt>
                <c:pt idx="10">
                  <c:v>16</c:v>
                </c:pt>
                <c:pt idx="11">
                  <c:v>13</c:v>
                </c:pt>
                <c:pt idx="12">
                  <c:v>33</c:v>
                </c:pt>
                <c:pt idx="13">
                  <c:v>35</c:v>
                </c:pt>
                <c:pt idx="14">
                  <c:v>5</c:v>
                </c:pt>
                <c:pt idx="15">
                  <c:v>21</c:v>
                </c:pt>
                <c:pt idx="16">
                  <c:v>15</c:v>
                </c:pt>
                <c:pt idx="17">
                  <c:v>18</c:v>
                </c:pt>
                <c:pt idx="18">
                  <c:v>25</c:v>
                </c:pt>
                <c:pt idx="19">
                  <c:v>24</c:v>
                </c:pt>
                <c:pt idx="20">
                  <c:v>20</c:v>
                </c:pt>
                <c:pt idx="21">
                  <c:v>14</c:v>
                </c:pt>
                <c:pt idx="22">
                  <c:v>21</c:v>
                </c:pt>
                <c:pt idx="23">
                  <c:v>21</c:v>
                </c:pt>
                <c:pt idx="24">
                  <c:v>13</c:v>
                </c:pt>
                <c:pt idx="25">
                  <c:v>16</c:v>
                </c:pt>
                <c:pt idx="26">
                  <c:v>15</c:v>
                </c:pt>
                <c:pt idx="27">
                  <c:v>30</c:v>
                </c:pt>
                <c:pt idx="28">
                  <c:v>5</c:v>
                </c:pt>
                <c:pt idx="29">
                  <c:v>19</c:v>
                </c:pt>
                <c:pt idx="30">
                  <c:v>19</c:v>
                </c:pt>
                <c:pt idx="31">
                  <c:v>13</c:v>
                </c:pt>
                <c:pt idx="32">
                  <c:v>16</c:v>
                </c:pt>
                <c:pt idx="33">
                  <c:v>22</c:v>
                </c:pt>
                <c:pt idx="34">
                  <c:v>20</c:v>
                </c:pt>
                <c:pt idx="35">
                  <c:v>30</c:v>
                </c:pt>
                <c:pt idx="36">
                  <c:v>26</c:v>
                </c:pt>
                <c:pt idx="37">
                  <c:v>9</c:v>
                </c:pt>
                <c:pt idx="38">
                  <c:v>16</c:v>
                </c:pt>
                <c:pt idx="39">
                  <c:v>17</c:v>
                </c:pt>
                <c:pt idx="40">
                  <c:v>21</c:v>
                </c:pt>
                <c:pt idx="41">
                  <c:v>21</c:v>
                </c:pt>
                <c:pt idx="42">
                  <c:v>28</c:v>
                </c:pt>
                <c:pt idx="43">
                  <c:v>22</c:v>
                </c:pt>
                <c:pt idx="44">
                  <c:v>9</c:v>
                </c:pt>
                <c:pt idx="45">
                  <c:v>16</c:v>
                </c:pt>
                <c:pt idx="46">
                  <c:v>16</c:v>
                </c:pt>
                <c:pt idx="47">
                  <c:v>5</c:v>
                </c:pt>
                <c:pt idx="48">
                  <c:v>7</c:v>
                </c:pt>
                <c:pt idx="49">
                  <c:v>21</c:v>
                </c:pt>
                <c:pt idx="50">
                  <c:v>8</c:v>
                </c:pt>
                <c:pt idx="51">
                  <c:v>12</c:v>
                </c:pt>
              </c:numCache>
            </c:numRef>
          </c:val>
          <c:smooth val="0"/>
          <c:extLst>
            <c:ext xmlns:c16="http://schemas.microsoft.com/office/drawing/2014/chart" uri="{C3380CC4-5D6E-409C-BE32-E72D297353CC}">
              <c16:uniqueId val="{00000001-FDC8-4399-BA26-F26BFCC3B2E3}"/>
            </c:ext>
          </c:extLst>
        </c:ser>
        <c:ser>
          <c:idx val="1"/>
          <c:order val="1"/>
          <c:tx>
            <c:strRef>
              <c:f>Hoja3!$C$1</c:f>
              <c:strCache>
                <c:ptCount val="1"/>
                <c:pt idx="0">
                  <c:v>2018</c:v>
                </c:pt>
              </c:strCache>
            </c:strRef>
          </c:tx>
          <c:spPr>
            <a:ln w="28575" cap="rnd">
              <a:solidFill>
                <a:schemeClr val="accent2"/>
              </a:solidFill>
              <a:round/>
            </a:ln>
            <a:effectLst/>
          </c:spPr>
          <c:marker>
            <c:symbol val="none"/>
          </c:marker>
          <c:dLbls>
            <c:delete val="1"/>
          </c:dLbls>
          <c:val>
            <c:numRef>
              <c:f>Hoja3!$C$2:$C$53</c:f>
              <c:numCache>
                <c:formatCode>General</c:formatCode>
                <c:ptCount val="52"/>
                <c:pt idx="0">
                  <c:v>6</c:v>
                </c:pt>
                <c:pt idx="1">
                  <c:v>6</c:v>
                </c:pt>
                <c:pt idx="2">
                  <c:v>13</c:v>
                </c:pt>
                <c:pt idx="3">
                  <c:v>7</c:v>
                </c:pt>
                <c:pt idx="4">
                  <c:v>14</c:v>
                </c:pt>
                <c:pt idx="5">
                  <c:v>11</c:v>
                </c:pt>
                <c:pt idx="6">
                  <c:v>17</c:v>
                </c:pt>
                <c:pt idx="7">
                  <c:v>11</c:v>
                </c:pt>
                <c:pt idx="8">
                  <c:v>12</c:v>
                </c:pt>
                <c:pt idx="9">
                  <c:v>20</c:v>
                </c:pt>
                <c:pt idx="10">
                  <c:v>15</c:v>
                </c:pt>
                <c:pt idx="11">
                  <c:v>10</c:v>
                </c:pt>
                <c:pt idx="12">
                  <c:v>13</c:v>
                </c:pt>
                <c:pt idx="13">
                  <c:v>14</c:v>
                </c:pt>
                <c:pt idx="14">
                  <c:v>13</c:v>
                </c:pt>
                <c:pt idx="15">
                  <c:v>14</c:v>
                </c:pt>
                <c:pt idx="16">
                  <c:v>14</c:v>
                </c:pt>
                <c:pt idx="17">
                  <c:v>13</c:v>
                </c:pt>
                <c:pt idx="18">
                  <c:v>19</c:v>
                </c:pt>
                <c:pt idx="19">
                  <c:v>12</c:v>
                </c:pt>
                <c:pt idx="20">
                  <c:v>17</c:v>
                </c:pt>
                <c:pt idx="21">
                  <c:v>14</c:v>
                </c:pt>
                <c:pt idx="22">
                  <c:v>17</c:v>
                </c:pt>
                <c:pt idx="23">
                  <c:v>28</c:v>
                </c:pt>
                <c:pt idx="24">
                  <c:v>3</c:v>
                </c:pt>
                <c:pt idx="25">
                  <c:v>5</c:v>
                </c:pt>
                <c:pt idx="26">
                  <c:v>7</c:v>
                </c:pt>
                <c:pt idx="27">
                  <c:v>13</c:v>
                </c:pt>
                <c:pt idx="28">
                  <c:v>9</c:v>
                </c:pt>
                <c:pt idx="29">
                  <c:v>12</c:v>
                </c:pt>
                <c:pt idx="30">
                  <c:v>5</c:v>
                </c:pt>
                <c:pt idx="31">
                  <c:v>9</c:v>
                </c:pt>
                <c:pt idx="32">
                  <c:v>11</c:v>
                </c:pt>
                <c:pt idx="33">
                  <c:v>17</c:v>
                </c:pt>
                <c:pt idx="34">
                  <c:v>11</c:v>
                </c:pt>
                <c:pt idx="35">
                  <c:v>11</c:v>
                </c:pt>
                <c:pt idx="36">
                  <c:v>15</c:v>
                </c:pt>
                <c:pt idx="37">
                  <c:v>14</c:v>
                </c:pt>
                <c:pt idx="38">
                  <c:v>8</c:v>
                </c:pt>
                <c:pt idx="39">
                  <c:v>16</c:v>
                </c:pt>
                <c:pt idx="40">
                  <c:v>10</c:v>
                </c:pt>
                <c:pt idx="41">
                  <c:v>12</c:v>
                </c:pt>
                <c:pt idx="42">
                  <c:v>18</c:v>
                </c:pt>
                <c:pt idx="43">
                  <c:v>12</c:v>
                </c:pt>
                <c:pt idx="44">
                  <c:v>5</c:v>
                </c:pt>
                <c:pt idx="45">
                  <c:v>9</c:v>
                </c:pt>
                <c:pt idx="46">
                  <c:v>11</c:v>
                </c:pt>
                <c:pt idx="47">
                  <c:v>8</c:v>
                </c:pt>
                <c:pt idx="48">
                  <c:v>12</c:v>
                </c:pt>
                <c:pt idx="49">
                  <c:v>7</c:v>
                </c:pt>
                <c:pt idx="50">
                  <c:v>10</c:v>
                </c:pt>
                <c:pt idx="51">
                  <c:v>7</c:v>
                </c:pt>
              </c:numCache>
            </c:numRef>
          </c:val>
          <c:smooth val="0"/>
          <c:extLst>
            <c:ext xmlns:c16="http://schemas.microsoft.com/office/drawing/2014/chart" uri="{C3380CC4-5D6E-409C-BE32-E72D297353CC}">
              <c16:uniqueId val="{00000002-FDC8-4399-BA26-F26BFCC3B2E3}"/>
            </c:ext>
          </c:extLst>
        </c:ser>
        <c:dLbls>
          <c:showLegendKey val="0"/>
          <c:showVal val="1"/>
          <c:showCatName val="0"/>
          <c:showSerName val="0"/>
          <c:showPercent val="0"/>
          <c:showBubbleSize val="0"/>
        </c:dLbls>
        <c:marker val="1"/>
        <c:smooth val="0"/>
        <c:axId val="46668608"/>
        <c:axId val="46678176"/>
      </c:lineChart>
      <c:catAx>
        <c:axId val="466686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6678176"/>
        <c:crosses val="autoZero"/>
        <c:auto val="1"/>
        <c:lblAlgn val="ctr"/>
        <c:lblOffset val="100"/>
        <c:noMultiLvlLbl val="0"/>
      </c:catAx>
      <c:valAx>
        <c:axId val="46678176"/>
        <c:scaling>
          <c:orientation val="minMax"/>
        </c:scaling>
        <c:delete val="1"/>
        <c:axPos val="l"/>
        <c:numFmt formatCode="General" sourceLinked="1"/>
        <c:majorTickMark val="none"/>
        <c:minorTickMark val="none"/>
        <c:tickLblPos val="nextTo"/>
        <c:crossAx val="466686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06672366015182"/>
          <c:y val="8.1478725129158658E-2"/>
          <c:w val="0.8496438261028747"/>
          <c:h val="0.58650859288516344"/>
        </c:manualLayout>
      </c:layout>
      <c:areaChart>
        <c:grouping val="standard"/>
        <c:varyColors val="0"/>
        <c:ser>
          <c:idx val="3"/>
          <c:order val="1"/>
          <c:tx>
            <c:strRef>
              <c:f>'[10-Canal endémico INTENTO medellin 2019 Bortman y MMWR.xlsx]INTENTO SUICIDIO'!$A$69</c:f>
              <c:strCache>
                <c:ptCount val="1"/>
                <c:pt idx="0">
                  <c:v>Percentil 75</c:v>
                </c:pt>
              </c:strCache>
            </c:strRef>
          </c:tx>
          <c:spPr>
            <a:solidFill>
              <a:srgbClr val="C00000"/>
            </a:solidFill>
            <a:ln w="25400">
              <a:solidFill>
                <a:srgbClr val="FF0000"/>
              </a:solidFill>
              <a:prstDash val="solid"/>
            </a:ln>
          </c:spPr>
          <c:val>
            <c:numRef>
              <c:f>'[10-Canal endémico INTENTO medellin 2019 Bortman y MMWR.xlsx]INTENTO SUICIDIO'!$B$69:$BA$69</c:f>
              <c:numCache>
                <c:formatCode>0.0</c:formatCode>
                <c:ptCount val="52"/>
                <c:pt idx="0">
                  <c:v>34</c:v>
                </c:pt>
                <c:pt idx="1">
                  <c:v>31</c:v>
                </c:pt>
                <c:pt idx="2">
                  <c:v>26</c:v>
                </c:pt>
                <c:pt idx="3">
                  <c:v>30</c:v>
                </c:pt>
                <c:pt idx="4">
                  <c:v>43</c:v>
                </c:pt>
                <c:pt idx="5">
                  <c:v>31</c:v>
                </c:pt>
                <c:pt idx="6">
                  <c:v>39</c:v>
                </c:pt>
                <c:pt idx="7">
                  <c:v>37</c:v>
                </c:pt>
                <c:pt idx="8">
                  <c:v>47</c:v>
                </c:pt>
                <c:pt idx="9">
                  <c:v>49</c:v>
                </c:pt>
                <c:pt idx="10">
                  <c:v>43</c:v>
                </c:pt>
                <c:pt idx="11">
                  <c:v>44</c:v>
                </c:pt>
                <c:pt idx="12">
                  <c:v>44</c:v>
                </c:pt>
                <c:pt idx="13">
                  <c:v>55</c:v>
                </c:pt>
                <c:pt idx="14">
                  <c:v>38</c:v>
                </c:pt>
                <c:pt idx="15">
                  <c:v>48</c:v>
                </c:pt>
                <c:pt idx="16">
                  <c:v>53</c:v>
                </c:pt>
                <c:pt idx="17">
                  <c:v>46</c:v>
                </c:pt>
                <c:pt idx="18">
                  <c:v>41</c:v>
                </c:pt>
                <c:pt idx="19">
                  <c:v>42</c:v>
                </c:pt>
                <c:pt idx="20">
                  <c:v>43</c:v>
                </c:pt>
                <c:pt idx="21">
                  <c:v>41</c:v>
                </c:pt>
                <c:pt idx="22">
                  <c:v>42</c:v>
                </c:pt>
                <c:pt idx="23">
                  <c:v>44</c:v>
                </c:pt>
                <c:pt idx="24">
                  <c:v>44</c:v>
                </c:pt>
                <c:pt idx="25">
                  <c:v>41</c:v>
                </c:pt>
                <c:pt idx="26">
                  <c:v>39</c:v>
                </c:pt>
                <c:pt idx="27">
                  <c:v>47</c:v>
                </c:pt>
                <c:pt idx="28">
                  <c:v>36</c:v>
                </c:pt>
                <c:pt idx="29">
                  <c:v>46</c:v>
                </c:pt>
                <c:pt idx="30">
                  <c:v>55</c:v>
                </c:pt>
                <c:pt idx="31">
                  <c:v>53</c:v>
                </c:pt>
                <c:pt idx="32">
                  <c:v>45</c:v>
                </c:pt>
                <c:pt idx="33">
                  <c:v>40</c:v>
                </c:pt>
                <c:pt idx="34">
                  <c:v>43</c:v>
                </c:pt>
                <c:pt idx="35">
                  <c:v>53</c:v>
                </c:pt>
                <c:pt idx="36">
                  <c:v>42</c:v>
                </c:pt>
                <c:pt idx="37">
                  <c:v>57</c:v>
                </c:pt>
                <c:pt idx="38">
                  <c:v>51</c:v>
                </c:pt>
                <c:pt idx="39">
                  <c:v>37</c:v>
                </c:pt>
                <c:pt idx="40">
                  <c:v>55</c:v>
                </c:pt>
                <c:pt idx="41">
                  <c:v>44</c:v>
                </c:pt>
                <c:pt idx="42">
                  <c:v>45</c:v>
                </c:pt>
                <c:pt idx="43">
                  <c:v>42</c:v>
                </c:pt>
                <c:pt idx="44">
                  <c:v>32</c:v>
                </c:pt>
                <c:pt idx="45">
                  <c:v>40</c:v>
                </c:pt>
                <c:pt idx="46">
                  <c:v>61</c:v>
                </c:pt>
                <c:pt idx="47">
                  <c:v>44</c:v>
                </c:pt>
                <c:pt idx="48">
                  <c:v>37</c:v>
                </c:pt>
                <c:pt idx="49">
                  <c:v>42</c:v>
                </c:pt>
                <c:pt idx="50">
                  <c:v>38</c:v>
                </c:pt>
                <c:pt idx="51">
                  <c:v>35</c:v>
                </c:pt>
              </c:numCache>
            </c:numRef>
          </c:val>
          <c:extLst>
            <c:ext xmlns:c16="http://schemas.microsoft.com/office/drawing/2014/chart" uri="{C3380CC4-5D6E-409C-BE32-E72D297353CC}">
              <c16:uniqueId val="{00000000-1617-4CEA-8A36-FA3A475A2DB0}"/>
            </c:ext>
          </c:extLst>
        </c:ser>
        <c:ser>
          <c:idx val="1"/>
          <c:order val="2"/>
          <c:tx>
            <c:strRef>
              <c:f>'[10-Canal endémico INTENTO medellin 2019 Bortman y MMWR.xlsx]INTENTO SUICIDIO'!$A$67</c:f>
              <c:strCache>
                <c:ptCount val="1"/>
                <c:pt idx="0">
                  <c:v>Mediana</c:v>
                </c:pt>
              </c:strCache>
            </c:strRef>
          </c:tx>
          <c:spPr>
            <a:ln w="28575" cap="rnd">
              <a:solidFill>
                <a:schemeClr val="accent4"/>
              </a:solidFill>
              <a:round/>
            </a:ln>
            <a:effectLst/>
          </c:spPr>
          <c:val>
            <c:numRef>
              <c:f>'[10-Canal endémico INTENTO medellin 2019 Bortman y MMWR.xlsx]INTENTO SUICIDIO'!$B$67:$BA$67</c:f>
              <c:numCache>
                <c:formatCode>0.0</c:formatCode>
                <c:ptCount val="52"/>
                <c:pt idx="0">
                  <c:v>30</c:v>
                </c:pt>
                <c:pt idx="1">
                  <c:v>29</c:v>
                </c:pt>
                <c:pt idx="2">
                  <c:v>26</c:v>
                </c:pt>
                <c:pt idx="3">
                  <c:v>29</c:v>
                </c:pt>
                <c:pt idx="4">
                  <c:v>28</c:v>
                </c:pt>
                <c:pt idx="5">
                  <c:v>30</c:v>
                </c:pt>
                <c:pt idx="6">
                  <c:v>39</c:v>
                </c:pt>
                <c:pt idx="7">
                  <c:v>31</c:v>
                </c:pt>
                <c:pt idx="8">
                  <c:v>39</c:v>
                </c:pt>
                <c:pt idx="9">
                  <c:v>34</c:v>
                </c:pt>
                <c:pt idx="10">
                  <c:v>35</c:v>
                </c:pt>
                <c:pt idx="11">
                  <c:v>39</c:v>
                </c:pt>
                <c:pt idx="12">
                  <c:v>41</c:v>
                </c:pt>
                <c:pt idx="13">
                  <c:v>41</c:v>
                </c:pt>
                <c:pt idx="14">
                  <c:v>30</c:v>
                </c:pt>
                <c:pt idx="15">
                  <c:v>36</c:v>
                </c:pt>
                <c:pt idx="16">
                  <c:v>45</c:v>
                </c:pt>
                <c:pt idx="17">
                  <c:v>43</c:v>
                </c:pt>
                <c:pt idx="18">
                  <c:v>38</c:v>
                </c:pt>
                <c:pt idx="19">
                  <c:v>36</c:v>
                </c:pt>
                <c:pt idx="20">
                  <c:v>35</c:v>
                </c:pt>
                <c:pt idx="21">
                  <c:v>37</c:v>
                </c:pt>
                <c:pt idx="22">
                  <c:v>36</c:v>
                </c:pt>
                <c:pt idx="23">
                  <c:v>35</c:v>
                </c:pt>
                <c:pt idx="24">
                  <c:v>40</c:v>
                </c:pt>
                <c:pt idx="25">
                  <c:v>33</c:v>
                </c:pt>
                <c:pt idx="26">
                  <c:v>31</c:v>
                </c:pt>
                <c:pt idx="27">
                  <c:v>42</c:v>
                </c:pt>
                <c:pt idx="28">
                  <c:v>33</c:v>
                </c:pt>
                <c:pt idx="29">
                  <c:v>45</c:v>
                </c:pt>
                <c:pt idx="30">
                  <c:v>35</c:v>
                </c:pt>
                <c:pt idx="31">
                  <c:v>39</c:v>
                </c:pt>
                <c:pt idx="32">
                  <c:v>38</c:v>
                </c:pt>
                <c:pt idx="33">
                  <c:v>37</c:v>
                </c:pt>
                <c:pt idx="34">
                  <c:v>39</c:v>
                </c:pt>
                <c:pt idx="35">
                  <c:v>45</c:v>
                </c:pt>
                <c:pt idx="36">
                  <c:v>38</c:v>
                </c:pt>
                <c:pt idx="37">
                  <c:v>42</c:v>
                </c:pt>
                <c:pt idx="38">
                  <c:v>42</c:v>
                </c:pt>
                <c:pt idx="39">
                  <c:v>33</c:v>
                </c:pt>
                <c:pt idx="40">
                  <c:v>45</c:v>
                </c:pt>
                <c:pt idx="41">
                  <c:v>41</c:v>
                </c:pt>
                <c:pt idx="42">
                  <c:v>39</c:v>
                </c:pt>
                <c:pt idx="43">
                  <c:v>39</c:v>
                </c:pt>
                <c:pt idx="44">
                  <c:v>31</c:v>
                </c:pt>
                <c:pt idx="45">
                  <c:v>34</c:v>
                </c:pt>
                <c:pt idx="46">
                  <c:v>47</c:v>
                </c:pt>
                <c:pt idx="47">
                  <c:v>37</c:v>
                </c:pt>
                <c:pt idx="48">
                  <c:v>33</c:v>
                </c:pt>
                <c:pt idx="49">
                  <c:v>36</c:v>
                </c:pt>
                <c:pt idx="50">
                  <c:v>33</c:v>
                </c:pt>
                <c:pt idx="51">
                  <c:v>32</c:v>
                </c:pt>
              </c:numCache>
            </c:numRef>
          </c:val>
          <c:extLst>
            <c:ext xmlns:c16="http://schemas.microsoft.com/office/drawing/2014/chart" uri="{C3380CC4-5D6E-409C-BE32-E72D297353CC}">
              <c16:uniqueId val="{00000001-1617-4CEA-8A36-FA3A475A2DB0}"/>
            </c:ext>
          </c:extLst>
        </c:ser>
        <c:ser>
          <c:idx val="2"/>
          <c:order val="3"/>
          <c:tx>
            <c:strRef>
              <c:f>'[10-Canal endémico INTENTO medellin 2019 Bortman y MMWR.xlsx]INTENTO SUICIDIO'!$A$68</c:f>
              <c:strCache>
                <c:ptCount val="1"/>
                <c:pt idx="0">
                  <c:v>Percentil 25</c:v>
                </c:pt>
              </c:strCache>
            </c:strRef>
          </c:tx>
          <c:spPr>
            <a:solidFill>
              <a:srgbClr val="92D050"/>
            </a:solidFill>
            <a:ln w="28575" cap="rnd">
              <a:solidFill>
                <a:schemeClr val="accent6"/>
              </a:solidFill>
              <a:round/>
            </a:ln>
            <a:effectLst/>
          </c:spPr>
          <c:val>
            <c:numRef>
              <c:f>'[10-Canal endémico INTENTO medellin 2019 Bortman y MMWR.xlsx]INTENTO SUICIDIO'!$B$68:$BA$68</c:f>
              <c:numCache>
                <c:formatCode>0.0</c:formatCode>
                <c:ptCount val="52"/>
                <c:pt idx="0">
                  <c:v>20</c:v>
                </c:pt>
                <c:pt idx="1">
                  <c:v>20</c:v>
                </c:pt>
                <c:pt idx="2">
                  <c:v>24</c:v>
                </c:pt>
                <c:pt idx="3">
                  <c:v>25</c:v>
                </c:pt>
                <c:pt idx="4">
                  <c:v>26</c:v>
                </c:pt>
                <c:pt idx="5">
                  <c:v>30</c:v>
                </c:pt>
                <c:pt idx="6">
                  <c:v>27</c:v>
                </c:pt>
                <c:pt idx="7">
                  <c:v>28</c:v>
                </c:pt>
                <c:pt idx="8">
                  <c:v>32</c:v>
                </c:pt>
                <c:pt idx="9">
                  <c:v>32</c:v>
                </c:pt>
                <c:pt idx="10">
                  <c:v>29</c:v>
                </c:pt>
                <c:pt idx="11">
                  <c:v>32</c:v>
                </c:pt>
                <c:pt idx="12">
                  <c:v>38</c:v>
                </c:pt>
                <c:pt idx="13">
                  <c:v>38</c:v>
                </c:pt>
                <c:pt idx="14">
                  <c:v>30</c:v>
                </c:pt>
                <c:pt idx="15">
                  <c:v>29</c:v>
                </c:pt>
                <c:pt idx="16">
                  <c:v>29</c:v>
                </c:pt>
                <c:pt idx="17">
                  <c:v>35</c:v>
                </c:pt>
                <c:pt idx="18">
                  <c:v>32</c:v>
                </c:pt>
                <c:pt idx="19">
                  <c:v>33</c:v>
                </c:pt>
                <c:pt idx="20">
                  <c:v>27</c:v>
                </c:pt>
                <c:pt idx="21">
                  <c:v>31</c:v>
                </c:pt>
                <c:pt idx="22">
                  <c:v>29</c:v>
                </c:pt>
                <c:pt idx="23">
                  <c:v>32</c:v>
                </c:pt>
                <c:pt idx="24">
                  <c:v>29</c:v>
                </c:pt>
                <c:pt idx="25">
                  <c:v>29</c:v>
                </c:pt>
                <c:pt idx="26">
                  <c:v>29</c:v>
                </c:pt>
                <c:pt idx="27">
                  <c:v>36</c:v>
                </c:pt>
                <c:pt idx="28">
                  <c:v>30</c:v>
                </c:pt>
                <c:pt idx="29">
                  <c:v>35</c:v>
                </c:pt>
                <c:pt idx="30">
                  <c:v>33</c:v>
                </c:pt>
                <c:pt idx="31">
                  <c:v>29</c:v>
                </c:pt>
                <c:pt idx="32">
                  <c:v>37</c:v>
                </c:pt>
                <c:pt idx="33">
                  <c:v>36</c:v>
                </c:pt>
                <c:pt idx="34">
                  <c:v>38</c:v>
                </c:pt>
                <c:pt idx="35">
                  <c:v>33</c:v>
                </c:pt>
                <c:pt idx="36">
                  <c:v>35</c:v>
                </c:pt>
                <c:pt idx="37">
                  <c:v>37</c:v>
                </c:pt>
                <c:pt idx="38">
                  <c:v>29</c:v>
                </c:pt>
                <c:pt idx="39">
                  <c:v>31</c:v>
                </c:pt>
                <c:pt idx="40">
                  <c:v>40</c:v>
                </c:pt>
                <c:pt idx="41">
                  <c:v>28</c:v>
                </c:pt>
                <c:pt idx="42">
                  <c:v>30</c:v>
                </c:pt>
                <c:pt idx="43">
                  <c:v>32</c:v>
                </c:pt>
                <c:pt idx="44">
                  <c:v>31</c:v>
                </c:pt>
                <c:pt idx="45">
                  <c:v>32</c:v>
                </c:pt>
                <c:pt idx="46">
                  <c:v>39</c:v>
                </c:pt>
                <c:pt idx="47">
                  <c:v>35</c:v>
                </c:pt>
                <c:pt idx="48">
                  <c:v>27</c:v>
                </c:pt>
                <c:pt idx="49">
                  <c:v>33</c:v>
                </c:pt>
                <c:pt idx="50">
                  <c:v>27</c:v>
                </c:pt>
                <c:pt idx="51">
                  <c:v>31</c:v>
                </c:pt>
              </c:numCache>
            </c:numRef>
          </c:val>
          <c:extLst>
            <c:ext xmlns:c16="http://schemas.microsoft.com/office/drawing/2014/chart" uri="{C3380CC4-5D6E-409C-BE32-E72D297353CC}">
              <c16:uniqueId val="{00000002-1617-4CEA-8A36-FA3A475A2DB0}"/>
            </c:ext>
          </c:extLst>
        </c:ser>
        <c:dLbls>
          <c:showLegendKey val="0"/>
          <c:showVal val="0"/>
          <c:showCatName val="0"/>
          <c:showSerName val="0"/>
          <c:showPercent val="0"/>
          <c:showBubbleSize val="0"/>
        </c:dLbls>
        <c:axId val="-1052636352"/>
        <c:axId val="-1052638528"/>
      </c:areaChart>
      <c:scatterChart>
        <c:scatterStyle val="lineMarker"/>
        <c:varyColors val="0"/>
        <c:ser>
          <c:idx val="0"/>
          <c:order val="0"/>
          <c:tx>
            <c:strRef>
              <c:f>'[10-Canal endémico INTENTO medellin 2019 Bortman y MMWR.xlsx]INTENTO SUICIDIO'!$A$66</c:f>
              <c:strCache>
                <c:ptCount val="1"/>
                <c:pt idx="0">
                  <c:v>2019</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'[10-Canal endémico INTENTO medellin 2019 Bortman y MMWR.xlsx]INTENTO SUICIDIO'!$B$66:$BA$66</c:f>
              <c:numCache>
                <c:formatCode>General</c:formatCode>
                <c:ptCount val="52"/>
                <c:pt idx="0">
                  <c:v>33</c:v>
                </c:pt>
                <c:pt idx="1">
                  <c:v>34</c:v>
                </c:pt>
                <c:pt idx="2">
                  <c:v>33</c:v>
                </c:pt>
                <c:pt idx="3">
                  <c:v>35</c:v>
                </c:pt>
                <c:pt idx="4">
                  <c:v>34</c:v>
                </c:pt>
                <c:pt idx="5">
                  <c:v>42</c:v>
                </c:pt>
                <c:pt idx="6">
                  <c:v>58</c:v>
                </c:pt>
                <c:pt idx="7">
                  <c:v>51</c:v>
                </c:pt>
                <c:pt idx="8">
                  <c:v>43</c:v>
                </c:pt>
                <c:pt idx="9">
                  <c:v>41</c:v>
                </c:pt>
                <c:pt idx="10">
                  <c:v>55</c:v>
                </c:pt>
                <c:pt idx="11">
                  <c:v>44</c:v>
                </c:pt>
                <c:pt idx="12">
                  <c:v>51</c:v>
                </c:pt>
                <c:pt idx="13">
                  <c:v>48</c:v>
                </c:pt>
                <c:pt idx="14">
                  <c:v>74</c:v>
                </c:pt>
                <c:pt idx="15">
                  <c:v>48</c:v>
                </c:pt>
                <c:pt idx="16">
                  <c:v>51</c:v>
                </c:pt>
                <c:pt idx="17">
                  <c:v>53</c:v>
                </c:pt>
                <c:pt idx="18">
                  <c:v>54</c:v>
                </c:pt>
                <c:pt idx="19">
                  <c:v>61</c:v>
                </c:pt>
                <c:pt idx="20">
                  <c:v>46</c:v>
                </c:pt>
                <c:pt idx="21">
                  <c:v>35</c:v>
                </c:pt>
                <c:pt idx="22">
                  <c:v>46</c:v>
                </c:pt>
                <c:pt idx="23">
                  <c:v>52</c:v>
                </c:pt>
                <c:pt idx="24">
                  <c:v>49</c:v>
                </c:pt>
                <c:pt idx="25">
                  <c:v>40</c:v>
                </c:pt>
                <c:pt idx="26">
                  <c:v>27</c:v>
                </c:pt>
                <c:pt idx="27">
                  <c:v>50</c:v>
                </c:pt>
                <c:pt idx="28">
                  <c:v>51</c:v>
                </c:pt>
                <c:pt idx="29">
                  <c:v>47</c:v>
                </c:pt>
                <c:pt idx="30">
                  <c:v>50</c:v>
                </c:pt>
                <c:pt idx="31">
                  <c:v>55</c:v>
                </c:pt>
                <c:pt idx="32">
                  <c:v>55</c:v>
                </c:pt>
                <c:pt idx="33">
                  <c:v>52</c:v>
                </c:pt>
                <c:pt idx="34">
                  <c:v>55</c:v>
                </c:pt>
                <c:pt idx="35">
                  <c:v>55</c:v>
                </c:pt>
                <c:pt idx="36">
                  <c:v>66</c:v>
                </c:pt>
                <c:pt idx="37">
                  <c:v>54</c:v>
                </c:pt>
                <c:pt idx="38">
                  <c:v>49</c:v>
                </c:pt>
                <c:pt idx="39">
                  <c:v>48</c:v>
                </c:pt>
                <c:pt idx="40">
                  <c:v>44</c:v>
                </c:pt>
                <c:pt idx="41">
                  <c:v>37</c:v>
                </c:pt>
                <c:pt idx="42">
                  <c:v>46</c:v>
                </c:pt>
                <c:pt idx="43">
                  <c:v>64</c:v>
                </c:pt>
                <c:pt idx="44">
                  <c:v>38</c:v>
                </c:pt>
                <c:pt idx="45">
                  <c:v>28</c:v>
                </c:pt>
                <c:pt idx="46">
                  <c:v>57</c:v>
                </c:pt>
                <c:pt idx="47">
                  <c:v>50</c:v>
                </c:pt>
                <c:pt idx="48">
                  <c:v>40</c:v>
                </c:pt>
                <c:pt idx="49">
                  <c:v>64</c:v>
                </c:pt>
                <c:pt idx="50">
                  <c:v>38</c:v>
                </c:pt>
                <c:pt idx="51">
                  <c:v>46</c:v>
                </c:pt>
              </c:numCache>
            </c:numRef>
          </c:yVal>
          <c:smooth val="0"/>
          <c:extLst>
            <c:ext xmlns:c16="http://schemas.microsoft.com/office/drawing/2014/chart" uri="{C3380CC4-5D6E-409C-BE32-E72D297353CC}">
              <c16:uniqueId val="{00000003-1617-4CEA-8A36-FA3A475A2DB0}"/>
            </c:ext>
          </c:extLst>
        </c:ser>
        <c:dLbls>
          <c:showLegendKey val="0"/>
          <c:showVal val="0"/>
          <c:showCatName val="0"/>
          <c:showSerName val="0"/>
          <c:showPercent val="0"/>
          <c:showBubbleSize val="0"/>
        </c:dLbls>
        <c:axId val="-1052636352"/>
        <c:axId val="-1052638528"/>
      </c:scatterChart>
      <c:catAx>
        <c:axId val="-1052636352"/>
        <c:scaling>
          <c:orientation val="minMax"/>
        </c:scaling>
        <c:delete val="0"/>
        <c:axPos val="b"/>
        <c:title>
          <c:tx>
            <c:rich>
              <a:bodyPr/>
              <a:lstStyle/>
              <a:p>
                <a:pPr>
                  <a:defRPr sz="600" baseline="0"/>
                </a:pPr>
                <a:r>
                  <a:rPr lang="en-US" sz="600" baseline="0"/>
                  <a:t>Semana Epidemiológica</a:t>
                </a:r>
              </a:p>
            </c:rich>
          </c:tx>
          <c:layout>
            <c:manualLayout>
              <c:xMode val="edge"/>
              <c:yMode val="edge"/>
              <c:x val="0.44411583548415329"/>
              <c:y val="0.7949961447790042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052638528"/>
        <c:crosses val="autoZero"/>
        <c:auto val="1"/>
        <c:lblAlgn val="ctr"/>
        <c:lblOffset val="100"/>
        <c:noMultiLvlLbl val="0"/>
      </c:catAx>
      <c:valAx>
        <c:axId val="-1052638528"/>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layout/>
          <c:overlay val="0"/>
        </c:title>
        <c:numFmt formatCode="0" sourceLinked="0"/>
        <c:majorTickMark val="none"/>
        <c:minorTickMark val="none"/>
        <c:tickLblPos val="nextTo"/>
        <c:spPr>
          <a:ln w="6350">
            <a:noFill/>
          </a:ln>
        </c:spPr>
        <c:txPr>
          <a:bodyPr rot="-60000000" vert="horz"/>
          <a:lstStyle/>
          <a:p>
            <a:pPr>
              <a:defRPr sz="600" b="1" baseline="0"/>
            </a:pPr>
            <a:endParaRPr lang="en-US"/>
          </a:p>
        </c:txPr>
        <c:crossAx val="-1052636352"/>
        <c:crosses val="autoZero"/>
        <c:crossBetween val="between"/>
      </c:valAx>
      <c:spPr>
        <a:noFill/>
        <a:ln w="25400">
          <a:noFill/>
        </a:ln>
      </c:spPr>
    </c:plotArea>
    <c:legend>
      <c:legendPos val="b"/>
      <c:layout/>
      <c:overlay val="0"/>
      <c:spPr>
        <a:noFill/>
        <a:ln w="25400">
          <a:noFill/>
        </a:ln>
      </c:spPr>
      <c:txPr>
        <a:bodyPr rot="0" vert="horz"/>
        <a:lstStyle/>
        <a:p>
          <a:pPr>
            <a:defRPr sz="600" b="1"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39498512104634E-2"/>
          <c:y val="6.4834199413661225E-2"/>
          <c:w val="0.87542411483365357"/>
          <c:h val="0.65981258878734983"/>
        </c:manualLayout>
      </c:layout>
      <c:areaChart>
        <c:grouping val="standard"/>
        <c:varyColors val="0"/>
        <c:ser>
          <c:idx val="3"/>
          <c:order val="1"/>
          <c:tx>
            <c:strRef>
              <c:f>'[1-Canal endémico TBmedellin 2019 Bortman y MMWR1.xlsx]Tuberculosis'!$A$61</c:f>
              <c:strCache>
                <c:ptCount val="1"/>
                <c:pt idx="0">
                  <c:v>Percentil 75</c:v>
                </c:pt>
              </c:strCache>
            </c:strRef>
          </c:tx>
          <c:spPr>
            <a:solidFill>
              <a:srgbClr val="FF0000"/>
            </a:solidFill>
            <a:ln w="25400">
              <a:noFill/>
              <a:prstDash val="solid"/>
            </a:ln>
          </c:spPr>
          <c:val>
            <c:numRef>
              <c:f>'[1-Canal endémico TBmedellin 2019 Bortman y MMWR1.xlsx]Tuberculosis'!$B$61:$BA$61</c:f>
              <c:numCache>
                <c:formatCode>0.0</c:formatCode>
                <c:ptCount val="52"/>
                <c:pt idx="0">
                  <c:v>32</c:v>
                </c:pt>
                <c:pt idx="1">
                  <c:v>32.5</c:v>
                </c:pt>
                <c:pt idx="2">
                  <c:v>35.5</c:v>
                </c:pt>
                <c:pt idx="3">
                  <c:v>36.5</c:v>
                </c:pt>
                <c:pt idx="4">
                  <c:v>30</c:v>
                </c:pt>
                <c:pt idx="5">
                  <c:v>38</c:v>
                </c:pt>
                <c:pt idx="6">
                  <c:v>36</c:v>
                </c:pt>
                <c:pt idx="7">
                  <c:v>29.5</c:v>
                </c:pt>
                <c:pt idx="8">
                  <c:v>40</c:v>
                </c:pt>
                <c:pt idx="9">
                  <c:v>37.5</c:v>
                </c:pt>
                <c:pt idx="10">
                  <c:v>36.5</c:v>
                </c:pt>
                <c:pt idx="11">
                  <c:v>27.5</c:v>
                </c:pt>
                <c:pt idx="12">
                  <c:v>29</c:v>
                </c:pt>
                <c:pt idx="13">
                  <c:v>37</c:v>
                </c:pt>
                <c:pt idx="14">
                  <c:v>36.5</c:v>
                </c:pt>
                <c:pt idx="15">
                  <c:v>35.5</c:v>
                </c:pt>
                <c:pt idx="16">
                  <c:v>36.5</c:v>
                </c:pt>
                <c:pt idx="17">
                  <c:v>28</c:v>
                </c:pt>
                <c:pt idx="18">
                  <c:v>31</c:v>
                </c:pt>
                <c:pt idx="19">
                  <c:v>33</c:v>
                </c:pt>
                <c:pt idx="20">
                  <c:v>38.5</c:v>
                </c:pt>
                <c:pt idx="21">
                  <c:v>36</c:v>
                </c:pt>
                <c:pt idx="22">
                  <c:v>29.5</c:v>
                </c:pt>
                <c:pt idx="23">
                  <c:v>33.5</c:v>
                </c:pt>
                <c:pt idx="24">
                  <c:v>30.5</c:v>
                </c:pt>
                <c:pt idx="25">
                  <c:v>30.5</c:v>
                </c:pt>
                <c:pt idx="26">
                  <c:v>30.5</c:v>
                </c:pt>
                <c:pt idx="27">
                  <c:v>36.5</c:v>
                </c:pt>
                <c:pt idx="28">
                  <c:v>32.5</c:v>
                </c:pt>
                <c:pt idx="29">
                  <c:v>35.5</c:v>
                </c:pt>
                <c:pt idx="30">
                  <c:v>38</c:v>
                </c:pt>
                <c:pt idx="31">
                  <c:v>29</c:v>
                </c:pt>
                <c:pt idx="32">
                  <c:v>35</c:v>
                </c:pt>
                <c:pt idx="33">
                  <c:v>35.5</c:v>
                </c:pt>
                <c:pt idx="34">
                  <c:v>33</c:v>
                </c:pt>
                <c:pt idx="35">
                  <c:v>30.5</c:v>
                </c:pt>
                <c:pt idx="36">
                  <c:v>39.5</c:v>
                </c:pt>
                <c:pt idx="37">
                  <c:v>39</c:v>
                </c:pt>
                <c:pt idx="38">
                  <c:v>35</c:v>
                </c:pt>
                <c:pt idx="39">
                  <c:v>36</c:v>
                </c:pt>
                <c:pt idx="40">
                  <c:v>36</c:v>
                </c:pt>
                <c:pt idx="41">
                  <c:v>34</c:v>
                </c:pt>
                <c:pt idx="42">
                  <c:v>34</c:v>
                </c:pt>
                <c:pt idx="43">
                  <c:v>32</c:v>
                </c:pt>
                <c:pt idx="44">
                  <c:v>35.5</c:v>
                </c:pt>
                <c:pt idx="45">
                  <c:v>35</c:v>
                </c:pt>
                <c:pt idx="46">
                  <c:v>37.5</c:v>
                </c:pt>
                <c:pt idx="47">
                  <c:v>35</c:v>
                </c:pt>
                <c:pt idx="48">
                  <c:v>25</c:v>
                </c:pt>
                <c:pt idx="49">
                  <c:v>31</c:v>
                </c:pt>
                <c:pt idx="50">
                  <c:v>24</c:v>
                </c:pt>
                <c:pt idx="51">
                  <c:v>14</c:v>
                </c:pt>
              </c:numCache>
            </c:numRef>
          </c:val>
          <c:extLst>
            <c:ext xmlns:c16="http://schemas.microsoft.com/office/drawing/2014/chart" uri="{C3380CC4-5D6E-409C-BE32-E72D297353CC}">
              <c16:uniqueId val="{00000000-B514-4F4D-BA60-BD9CF2B8CB3B}"/>
            </c:ext>
          </c:extLst>
        </c:ser>
        <c:ser>
          <c:idx val="1"/>
          <c:order val="2"/>
          <c:tx>
            <c:strRef>
              <c:f>'[1-Canal endémico TBmedellin 2019 Bortman y MMWR1.xlsx]Tuberculosis'!$A$59</c:f>
              <c:strCache>
                <c:ptCount val="1"/>
                <c:pt idx="0">
                  <c:v>Mediana</c:v>
                </c:pt>
              </c:strCache>
            </c:strRef>
          </c:tx>
          <c:spPr>
            <a:solidFill>
              <a:srgbClr val="FFFF00"/>
            </a:solidFill>
            <a:ln w="28575" cap="rnd">
              <a:noFill/>
              <a:round/>
            </a:ln>
            <a:effectLst/>
          </c:spPr>
          <c:val>
            <c:numRef>
              <c:f>'[1-Canal endémico TBmedellin 2019 Bortman y MMWR1.xlsx]Tuberculosis'!$B$59:$BA$59</c:f>
              <c:numCache>
                <c:formatCode>0.0</c:formatCode>
                <c:ptCount val="52"/>
                <c:pt idx="0">
                  <c:v>25</c:v>
                </c:pt>
                <c:pt idx="1">
                  <c:v>28</c:v>
                </c:pt>
                <c:pt idx="2">
                  <c:v>34</c:v>
                </c:pt>
                <c:pt idx="3">
                  <c:v>34</c:v>
                </c:pt>
                <c:pt idx="4">
                  <c:v>29</c:v>
                </c:pt>
                <c:pt idx="5">
                  <c:v>33</c:v>
                </c:pt>
                <c:pt idx="6">
                  <c:v>31</c:v>
                </c:pt>
                <c:pt idx="7">
                  <c:v>28</c:v>
                </c:pt>
                <c:pt idx="8">
                  <c:v>38</c:v>
                </c:pt>
                <c:pt idx="9">
                  <c:v>36</c:v>
                </c:pt>
                <c:pt idx="10">
                  <c:v>36</c:v>
                </c:pt>
                <c:pt idx="11">
                  <c:v>25</c:v>
                </c:pt>
                <c:pt idx="12">
                  <c:v>21</c:v>
                </c:pt>
                <c:pt idx="13">
                  <c:v>36</c:v>
                </c:pt>
                <c:pt idx="14">
                  <c:v>30</c:v>
                </c:pt>
                <c:pt idx="15">
                  <c:v>30</c:v>
                </c:pt>
                <c:pt idx="16">
                  <c:v>33</c:v>
                </c:pt>
                <c:pt idx="17">
                  <c:v>26</c:v>
                </c:pt>
                <c:pt idx="18">
                  <c:v>29</c:v>
                </c:pt>
                <c:pt idx="19">
                  <c:v>28</c:v>
                </c:pt>
                <c:pt idx="20">
                  <c:v>36</c:v>
                </c:pt>
                <c:pt idx="21">
                  <c:v>31</c:v>
                </c:pt>
                <c:pt idx="22">
                  <c:v>29</c:v>
                </c:pt>
                <c:pt idx="23">
                  <c:v>27</c:v>
                </c:pt>
                <c:pt idx="24">
                  <c:v>23</c:v>
                </c:pt>
                <c:pt idx="25">
                  <c:v>27</c:v>
                </c:pt>
                <c:pt idx="26">
                  <c:v>29</c:v>
                </c:pt>
                <c:pt idx="27">
                  <c:v>32</c:v>
                </c:pt>
                <c:pt idx="28">
                  <c:v>31</c:v>
                </c:pt>
                <c:pt idx="29">
                  <c:v>33</c:v>
                </c:pt>
                <c:pt idx="30">
                  <c:v>31</c:v>
                </c:pt>
                <c:pt idx="31">
                  <c:v>24</c:v>
                </c:pt>
                <c:pt idx="32">
                  <c:v>32</c:v>
                </c:pt>
                <c:pt idx="33">
                  <c:v>32</c:v>
                </c:pt>
                <c:pt idx="34">
                  <c:v>28</c:v>
                </c:pt>
                <c:pt idx="35">
                  <c:v>30</c:v>
                </c:pt>
                <c:pt idx="36">
                  <c:v>35</c:v>
                </c:pt>
                <c:pt idx="37">
                  <c:v>35</c:v>
                </c:pt>
                <c:pt idx="38">
                  <c:v>31</c:v>
                </c:pt>
                <c:pt idx="39">
                  <c:v>34</c:v>
                </c:pt>
                <c:pt idx="40">
                  <c:v>32</c:v>
                </c:pt>
                <c:pt idx="41">
                  <c:v>28</c:v>
                </c:pt>
                <c:pt idx="42">
                  <c:v>31</c:v>
                </c:pt>
                <c:pt idx="43">
                  <c:v>27</c:v>
                </c:pt>
                <c:pt idx="44">
                  <c:v>30</c:v>
                </c:pt>
                <c:pt idx="45">
                  <c:v>34</c:v>
                </c:pt>
                <c:pt idx="46">
                  <c:v>32</c:v>
                </c:pt>
                <c:pt idx="47">
                  <c:v>33</c:v>
                </c:pt>
                <c:pt idx="48">
                  <c:v>24</c:v>
                </c:pt>
                <c:pt idx="49">
                  <c:v>28</c:v>
                </c:pt>
                <c:pt idx="50">
                  <c:v>21</c:v>
                </c:pt>
                <c:pt idx="51">
                  <c:v>12</c:v>
                </c:pt>
              </c:numCache>
            </c:numRef>
          </c:val>
          <c:extLst>
            <c:ext xmlns:c16="http://schemas.microsoft.com/office/drawing/2014/chart" uri="{C3380CC4-5D6E-409C-BE32-E72D297353CC}">
              <c16:uniqueId val="{00000001-B514-4F4D-BA60-BD9CF2B8CB3B}"/>
            </c:ext>
          </c:extLst>
        </c:ser>
        <c:ser>
          <c:idx val="2"/>
          <c:order val="3"/>
          <c:tx>
            <c:strRef>
              <c:f>'[1-Canal endémico TBmedellin 2019 Bortman y MMWR1.xlsx]Tuberculosis'!$A$60</c:f>
              <c:strCache>
                <c:ptCount val="1"/>
                <c:pt idx="0">
                  <c:v>Percentil 25</c:v>
                </c:pt>
              </c:strCache>
            </c:strRef>
          </c:tx>
          <c:spPr>
            <a:solidFill>
              <a:srgbClr val="92D050"/>
            </a:solidFill>
            <a:ln w="28575" cap="rnd">
              <a:noFill/>
              <a:round/>
            </a:ln>
            <a:effectLst/>
          </c:spPr>
          <c:val>
            <c:numRef>
              <c:f>'[1-Canal endémico TBmedellin 2019 Bortman y MMWR1.xlsx]Tuberculosis'!$B$60:$BA$60</c:f>
              <c:numCache>
                <c:formatCode>0.0</c:formatCode>
                <c:ptCount val="52"/>
                <c:pt idx="0">
                  <c:v>21</c:v>
                </c:pt>
                <c:pt idx="1">
                  <c:v>26.5</c:v>
                </c:pt>
                <c:pt idx="2">
                  <c:v>28.5</c:v>
                </c:pt>
                <c:pt idx="3">
                  <c:v>29.5</c:v>
                </c:pt>
                <c:pt idx="4">
                  <c:v>25.5</c:v>
                </c:pt>
                <c:pt idx="5">
                  <c:v>30.5</c:v>
                </c:pt>
                <c:pt idx="6">
                  <c:v>27.5</c:v>
                </c:pt>
                <c:pt idx="7">
                  <c:v>27</c:v>
                </c:pt>
                <c:pt idx="8">
                  <c:v>30.5</c:v>
                </c:pt>
                <c:pt idx="9">
                  <c:v>29.5</c:v>
                </c:pt>
                <c:pt idx="10">
                  <c:v>31</c:v>
                </c:pt>
                <c:pt idx="11">
                  <c:v>22.5</c:v>
                </c:pt>
                <c:pt idx="12">
                  <c:v>18</c:v>
                </c:pt>
                <c:pt idx="13">
                  <c:v>30.5</c:v>
                </c:pt>
                <c:pt idx="14">
                  <c:v>29.5</c:v>
                </c:pt>
                <c:pt idx="15">
                  <c:v>24.5</c:v>
                </c:pt>
                <c:pt idx="16">
                  <c:v>27</c:v>
                </c:pt>
                <c:pt idx="17">
                  <c:v>24.5</c:v>
                </c:pt>
                <c:pt idx="18">
                  <c:v>25</c:v>
                </c:pt>
                <c:pt idx="19">
                  <c:v>23</c:v>
                </c:pt>
                <c:pt idx="20">
                  <c:v>29</c:v>
                </c:pt>
                <c:pt idx="21">
                  <c:v>28.5</c:v>
                </c:pt>
                <c:pt idx="22">
                  <c:v>27</c:v>
                </c:pt>
                <c:pt idx="23">
                  <c:v>25</c:v>
                </c:pt>
                <c:pt idx="24">
                  <c:v>21</c:v>
                </c:pt>
                <c:pt idx="25">
                  <c:v>24</c:v>
                </c:pt>
                <c:pt idx="26">
                  <c:v>25.5</c:v>
                </c:pt>
                <c:pt idx="27">
                  <c:v>31.5</c:v>
                </c:pt>
                <c:pt idx="28">
                  <c:v>22.5</c:v>
                </c:pt>
                <c:pt idx="29">
                  <c:v>31</c:v>
                </c:pt>
                <c:pt idx="30">
                  <c:v>26</c:v>
                </c:pt>
                <c:pt idx="31">
                  <c:v>22.5</c:v>
                </c:pt>
                <c:pt idx="32">
                  <c:v>28</c:v>
                </c:pt>
                <c:pt idx="33">
                  <c:v>25.5</c:v>
                </c:pt>
                <c:pt idx="34">
                  <c:v>26</c:v>
                </c:pt>
                <c:pt idx="35">
                  <c:v>23</c:v>
                </c:pt>
                <c:pt idx="36">
                  <c:v>31</c:v>
                </c:pt>
                <c:pt idx="37">
                  <c:v>32.5</c:v>
                </c:pt>
                <c:pt idx="38">
                  <c:v>29.5</c:v>
                </c:pt>
                <c:pt idx="39">
                  <c:v>28.5</c:v>
                </c:pt>
                <c:pt idx="40">
                  <c:v>29.5</c:v>
                </c:pt>
                <c:pt idx="41">
                  <c:v>23</c:v>
                </c:pt>
                <c:pt idx="42">
                  <c:v>29.5</c:v>
                </c:pt>
                <c:pt idx="43">
                  <c:v>25</c:v>
                </c:pt>
                <c:pt idx="44">
                  <c:v>27</c:v>
                </c:pt>
                <c:pt idx="45">
                  <c:v>28.5</c:v>
                </c:pt>
                <c:pt idx="46">
                  <c:v>28</c:v>
                </c:pt>
                <c:pt idx="47">
                  <c:v>28.5</c:v>
                </c:pt>
                <c:pt idx="48">
                  <c:v>21.5</c:v>
                </c:pt>
                <c:pt idx="49">
                  <c:v>24</c:v>
                </c:pt>
                <c:pt idx="50">
                  <c:v>21</c:v>
                </c:pt>
                <c:pt idx="51">
                  <c:v>10.5</c:v>
                </c:pt>
              </c:numCache>
            </c:numRef>
          </c:val>
          <c:extLst>
            <c:ext xmlns:c16="http://schemas.microsoft.com/office/drawing/2014/chart" uri="{C3380CC4-5D6E-409C-BE32-E72D297353CC}">
              <c16:uniqueId val="{00000002-B514-4F4D-BA60-BD9CF2B8CB3B}"/>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'[1-Canal endémico TBmedellin 2019 Bortman y MMWR1.xlsx]Tuberculosis'!$A$58</c:f>
              <c:strCache>
                <c:ptCount val="1"/>
                <c:pt idx="0">
                  <c:v>2020</c:v>
                </c:pt>
              </c:strCache>
            </c:strRef>
          </c:tx>
          <c:spPr>
            <a:ln w="19050">
              <a:solidFill>
                <a:sysClr val="windowText" lastClr="000000"/>
              </a:solidFill>
            </a:ln>
          </c:spPr>
          <c:marker>
            <c:symbol val="circle"/>
            <c:size val="5"/>
            <c:spPr>
              <a:solidFill>
                <a:schemeClr val="tx1"/>
              </a:solidFill>
              <a:ln w="9525">
                <a:solidFill>
                  <a:sysClr val="windowText" lastClr="000000"/>
                </a:solidFill>
                <a:prstDash val="sysDash"/>
              </a:ln>
              <a:effectLst/>
            </c:spPr>
          </c:marker>
          <c:dPt>
            <c:idx val="1"/>
            <c:bubble3D val="0"/>
            <c:spPr>
              <a:ln w="12700">
                <a:solidFill>
                  <a:sysClr val="windowText" lastClr="000000"/>
                </a:solidFill>
              </a:ln>
            </c:spPr>
            <c:extLst>
              <c:ext xmlns:c16="http://schemas.microsoft.com/office/drawing/2014/chart" uri="{C3380CC4-5D6E-409C-BE32-E72D297353CC}">
                <c16:uniqueId val="{00000006-B514-4F4D-BA60-BD9CF2B8CB3B}"/>
              </c:ext>
            </c:extLst>
          </c:dPt>
          <c:dPt>
            <c:idx val="2"/>
            <c:bubble3D val="0"/>
            <c:spPr>
              <a:ln w="12700">
                <a:solidFill>
                  <a:sysClr val="windowText" lastClr="000000"/>
                </a:solidFill>
              </a:ln>
            </c:spPr>
            <c:extLst>
              <c:ext xmlns:c16="http://schemas.microsoft.com/office/drawing/2014/chart" uri="{C3380CC4-5D6E-409C-BE32-E72D297353CC}">
                <c16:uniqueId val="{00000005-B514-4F4D-BA60-BD9CF2B8CB3B}"/>
              </c:ext>
            </c:extLst>
          </c:dPt>
          <c:dPt>
            <c:idx val="3"/>
            <c:bubble3D val="0"/>
            <c:spPr>
              <a:ln w="12700">
                <a:solidFill>
                  <a:sysClr val="windowText" lastClr="000000"/>
                </a:solidFill>
              </a:ln>
            </c:spPr>
            <c:extLst>
              <c:ext xmlns:c16="http://schemas.microsoft.com/office/drawing/2014/chart" uri="{C3380CC4-5D6E-409C-BE32-E72D297353CC}">
                <c16:uniqueId val="{00000004-B514-4F4D-BA60-BD9CF2B8CB3B}"/>
              </c:ext>
            </c:extLst>
          </c:dPt>
          <c:yVal>
            <c:numRef>
              <c:f>'[1-Canal endémico TBmedellin 2019 Bortman y MMWR1.xlsx]Tuberculosis'!$B$58:$BA$58</c:f>
              <c:numCache>
                <c:formatCode>General</c:formatCode>
                <c:ptCount val="52"/>
                <c:pt idx="0">
                  <c:v>31</c:v>
                </c:pt>
                <c:pt idx="1">
                  <c:v>38</c:v>
                </c:pt>
                <c:pt idx="2">
                  <c:v>57</c:v>
                </c:pt>
                <c:pt idx="3">
                  <c:v>28</c:v>
                </c:pt>
              </c:numCache>
            </c:numRef>
          </c:yVal>
          <c:smooth val="0"/>
          <c:extLst>
            <c:ext xmlns:c16="http://schemas.microsoft.com/office/drawing/2014/chart" uri="{C3380CC4-5D6E-409C-BE32-E72D297353CC}">
              <c16:uniqueId val="{00000003-B514-4F4D-BA60-BD9CF2B8CB3B}"/>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sz="600" b="0" i="0" baseline="0"/>
                </a:pPr>
                <a:r>
                  <a:rPr lang="en-US" sz="600" b="0" i="0" baseline="0"/>
                  <a:t>Semana Epidemiológica</a:t>
                </a:r>
              </a:p>
            </c:rich>
          </c:tx>
          <c:layout>
            <c:manualLayout>
              <c:xMode val="edge"/>
              <c:yMode val="edge"/>
              <c:x val="0.44699388407013424"/>
              <c:y val="0.79526687139484475"/>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78561374531888E-2"/>
          <c:y val="0.22887335445725673"/>
          <c:w val="0.87139754117518742"/>
          <c:h val="0.56389018947409175"/>
        </c:manualLayout>
      </c:layout>
      <c:barChart>
        <c:barDir val="col"/>
        <c:grouping val="clustered"/>
        <c:varyColors val="0"/>
        <c:ser>
          <c:idx val="2"/>
          <c:order val="2"/>
          <c:tx>
            <c:v>2019</c:v>
          </c:tx>
          <c:spPr>
            <a:solidFill>
              <a:srgbClr val="0070C0"/>
            </a:solidFill>
          </c:spPr>
          <c:invertIfNegative val="0"/>
          <c:val>
            <c:numRef>
              <c:f>'[10-Canal endémico INTENTO medellin 2019 Bortman y MMWR.xlsx]INTENTO SUICIDIO'!$B$66:$BA$66</c:f>
              <c:numCache>
                <c:formatCode>General</c:formatCode>
                <c:ptCount val="52"/>
                <c:pt idx="0">
                  <c:v>33</c:v>
                </c:pt>
                <c:pt idx="1">
                  <c:v>34</c:v>
                </c:pt>
                <c:pt idx="2">
                  <c:v>33</c:v>
                </c:pt>
                <c:pt idx="3">
                  <c:v>35</c:v>
                </c:pt>
                <c:pt idx="4">
                  <c:v>34</c:v>
                </c:pt>
                <c:pt idx="5">
                  <c:v>42</c:v>
                </c:pt>
                <c:pt idx="6">
                  <c:v>58</c:v>
                </c:pt>
                <c:pt idx="7">
                  <c:v>51</c:v>
                </c:pt>
                <c:pt idx="8">
                  <c:v>43</c:v>
                </c:pt>
                <c:pt idx="9">
                  <c:v>41</c:v>
                </c:pt>
                <c:pt idx="10">
                  <c:v>55</c:v>
                </c:pt>
                <c:pt idx="11">
                  <c:v>44</c:v>
                </c:pt>
                <c:pt idx="12">
                  <c:v>51</c:v>
                </c:pt>
                <c:pt idx="13">
                  <c:v>48</c:v>
                </c:pt>
                <c:pt idx="14">
                  <c:v>74</c:v>
                </c:pt>
                <c:pt idx="15">
                  <c:v>48</c:v>
                </c:pt>
                <c:pt idx="16">
                  <c:v>51</c:v>
                </c:pt>
                <c:pt idx="17">
                  <c:v>53</c:v>
                </c:pt>
                <c:pt idx="18">
                  <c:v>54</c:v>
                </c:pt>
                <c:pt idx="19">
                  <c:v>61</c:v>
                </c:pt>
                <c:pt idx="20">
                  <c:v>46</c:v>
                </c:pt>
                <c:pt idx="21">
                  <c:v>35</c:v>
                </c:pt>
                <c:pt idx="22">
                  <c:v>46</c:v>
                </c:pt>
                <c:pt idx="23">
                  <c:v>52</c:v>
                </c:pt>
                <c:pt idx="24">
                  <c:v>49</c:v>
                </c:pt>
                <c:pt idx="25">
                  <c:v>40</c:v>
                </c:pt>
                <c:pt idx="26">
                  <c:v>27</c:v>
                </c:pt>
                <c:pt idx="27">
                  <c:v>50</c:v>
                </c:pt>
                <c:pt idx="28">
                  <c:v>51</c:v>
                </c:pt>
                <c:pt idx="29">
                  <c:v>47</c:v>
                </c:pt>
                <c:pt idx="30">
                  <c:v>50</c:v>
                </c:pt>
                <c:pt idx="31">
                  <c:v>55</c:v>
                </c:pt>
                <c:pt idx="32">
                  <c:v>55</c:v>
                </c:pt>
                <c:pt idx="33">
                  <c:v>52</c:v>
                </c:pt>
                <c:pt idx="34">
                  <c:v>55</c:v>
                </c:pt>
                <c:pt idx="35">
                  <c:v>55</c:v>
                </c:pt>
                <c:pt idx="36">
                  <c:v>66</c:v>
                </c:pt>
                <c:pt idx="37">
                  <c:v>54</c:v>
                </c:pt>
                <c:pt idx="38">
                  <c:v>49</c:v>
                </c:pt>
                <c:pt idx="39">
                  <c:v>48</c:v>
                </c:pt>
                <c:pt idx="40">
                  <c:v>44</c:v>
                </c:pt>
                <c:pt idx="41">
                  <c:v>37</c:v>
                </c:pt>
                <c:pt idx="42">
                  <c:v>46</c:v>
                </c:pt>
                <c:pt idx="43">
                  <c:v>64</c:v>
                </c:pt>
                <c:pt idx="44">
                  <c:v>38</c:v>
                </c:pt>
                <c:pt idx="45">
                  <c:v>28</c:v>
                </c:pt>
                <c:pt idx="46">
                  <c:v>57</c:v>
                </c:pt>
                <c:pt idx="47">
                  <c:v>50</c:v>
                </c:pt>
                <c:pt idx="48">
                  <c:v>40</c:v>
                </c:pt>
                <c:pt idx="49">
                  <c:v>64</c:v>
                </c:pt>
                <c:pt idx="50">
                  <c:v>38</c:v>
                </c:pt>
                <c:pt idx="51">
                  <c:v>46</c:v>
                </c:pt>
              </c:numCache>
            </c:numRef>
          </c:val>
          <c:extLst>
            <c:ext xmlns:c16="http://schemas.microsoft.com/office/drawing/2014/chart" uri="{C3380CC4-5D6E-409C-BE32-E72D297353CC}">
              <c16:uniqueId val="{00000000-D2AC-4EAC-B55B-54E84BC1DE91}"/>
            </c:ext>
          </c:extLst>
        </c:ser>
        <c:dLbls>
          <c:showLegendKey val="0"/>
          <c:showVal val="0"/>
          <c:showCatName val="0"/>
          <c:showSerName val="0"/>
          <c:showPercent val="0"/>
          <c:showBubbleSize val="0"/>
        </c:dLbls>
        <c:gapWidth val="5"/>
        <c:axId val="-1096272736"/>
        <c:axId val="-1096266752"/>
      </c:barChart>
      <c:lineChart>
        <c:grouping val="standard"/>
        <c:varyColors val="0"/>
        <c:ser>
          <c:idx val="0"/>
          <c:order val="0"/>
          <c:tx>
            <c:v>2017</c:v>
          </c:tx>
          <c:spPr>
            <a:ln w="28575">
              <a:solidFill>
                <a:srgbClr val="00B050"/>
              </a:solidFill>
            </a:ln>
          </c:spPr>
          <c:marker>
            <c:symbol val="none"/>
          </c:marker>
          <c:val>
            <c:numRef>
              <c:f>'[10-Canal endémico INTENTO medellin 2019 Bortman y MMWR.xlsx]INTENTO SUICIDIO'!$B$64:$BA$64</c:f>
              <c:numCache>
                <c:formatCode>General</c:formatCode>
                <c:ptCount val="52"/>
                <c:pt idx="0">
                  <c:v>35</c:v>
                </c:pt>
                <c:pt idx="1">
                  <c:v>29</c:v>
                </c:pt>
                <c:pt idx="2">
                  <c:v>26</c:v>
                </c:pt>
                <c:pt idx="3">
                  <c:v>29</c:v>
                </c:pt>
                <c:pt idx="4">
                  <c:v>43</c:v>
                </c:pt>
                <c:pt idx="5">
                  <c:v>31</c:v>
                </c:pt>
                <c:pt idx="6">
                  <c:v>39</c:v>
                </c:pt>
                <c:pt idx="7">
                  <c:v>37</c:v>
                </c:pt>
                <c:pt idx="8">
                  <c:v>39</c:v>
                </c:pt>
                <c:pt idx="9">
                  <c:v>49</c:v>
                </c:pt>
                <c:pt idx="10">
                  <c:v>46</c:v>
                </c:pt>
                <c:pt idx="11">
                  <c:v>44</c:v>
                </c:pt>
                <c:pt idx="12">
                  <c:v>49</c:v>
                </c:pt>
                <c:pt idx="13">
                  <c:v>57</c:v>
                </c:pt>
                <c:pt idx="14">
                  <c:v>29</c:v>
                </c:pt>
                <c:pt idx="15">
                  <c:v>48</c:v>
                </c:pt>
                <c:pt idx="16">
                  <c:v>53</c:v>
                </c:pt>
                <c:pt idx="17">
                  <c:v>46</c:v>
                </c:pt>
                <c:pt idx="18">
                  <c:v>59</c:v>
                </c:pt>
                <c:pt idx="19">
                  <c:v>42</c:v>
                </c:pt>
                <c:pt idx="20">
                  <c:v>35</c:v>
                </c:pt>
                <c:pt idx="21">
                  <c:v>50</c:v>
                </c:pt>
                <c:pt idx="22">
                  <c:v>42</c:v>
                </c:pt>
                <c:pt idx="23">
                  <c:v>50</c:v>
                </c:pt>
                <c:pt idx="24">
                  <c:v>44</c:v>
                </c:pt>
                <c:pt idx="25">
                  <c:v>41</c:v>
                </c:pt>
                <c:pt idx="26">
                  <c:v>29</c:v>
                </c:pt>
                <c:pt idx="27">
                  <c:v>47</c:v>
                </c:pt>
                <c:pt idx="28">
                  <c:v>47</c:v>
                </c:pt>
                <c:pt idx="29">
                  <c:v>45</c:v>
                </c:pt>
                <c:pt idx="30">
                  <c:v>55</c:v>
                </c:pt>
                <c:pt idx="31">
                  <c:v>60</c:v>
                </c:pt>
                <c:pt idx="32">
                  <c:v>50</c:v>
                </c:pt>
                <c:pt idx="33">
                  <c:v>36</c:v>
                </c:pt>
                <c:pt idx="34">
                  <c:v>43</c:v>
                </c:pt>
                <c:pt idx="35">
                  <c:v>60</c:v>
                </c:pt>
                <c:pt idx="36">
                  <c:v>42</c:v>
                </c:pt>
                <c:pt idx="37">
                  <c:v>59</c:v>
                </c:pt>
                <c:pt idx="38">
                  <c:v>51</c:v>
                </c:pt>
                <c:pt idx="39">
                  <c:v>37</c:v>
                </c:pt>
                <c:pt idx="40">
                  <c:v>61</c:v>
                </c:pt>
                <c:pt idx="41">
                  <c:v>41</c:v>
                </c:pt>
                <c:pt idx="42">
                  <c:v>39</c:v>
                </c:pt>
                <c:pt idx="43">
                  <c:v>55</c:v>
                </c:pt>
                <c:pt idx="44">
                  <c:v>29</c:v>
                </c:pt>
                <c:pt idx="45">
                  <c:v>34</c:v>
                </c:pt>
                <c:pt idx="46">
                  <c:v>61</c:v>
                </c:pt>
                <c:pt idx="47">
                  <c:v>35</c:v>
                </c:pt>
                <c:pt idx="48">
                  <c:v>33</c:v>
                </c:pt>
                <c:pt idx="49">
                  <c:v>58</c:v>
                </c:pt>
                <c:pt idx="50">
                  <c:v>54</c:v>
                </c:pt>
                <c:pt idx="51">
                  <c:v>50</c:v>
                </c:pt>
              </c:numCache>
            </c:numRef>
          </c:val>
          <c:smooth val="0"/>
          <c:extLst>
            <c:ext xmlns:c16="http://schemas.microsoft.com/office/drawing/2014/chart" uri="{C3380CC4-5D6E-409C-BE32-E72D297353CC}">
              <c16:uniqueId val="{00000001-D2AC-4EAC-B55B-54E84BC1DE91}"/>
            </c:ext>
          </c:extLst>
        </c:ser>
        <c:ser>
          <c:idx val="1"/>
          <c:order val="1"/>
          <c:tx>
            <c:v>2018</c:v>
          </c:tx>
          <c:spPr>
            <a:ln w="28575">
              <a:solidFill>
                <a:srgbClr val="C00000"/>
              </a:solidFill>
            </a:ln>
          </c:spPr>
          <c:marker>
            <c:symbol val="none"/>
          </c:marker>
          <c:val>
            <c:numRef>
              <c:f>'[10-Canal endémico INTENTO medellin 2019 Bortman y MMWR.xlsx]INTENTO SUICIDIO'!$B$65:$BA$65</c:f>
              <c:numCache>
                <c:formatCode>General</c:formatCode>
                <c:ptCount val="52"/>
                <c:pt idx="0">
                  <c:v>34</c:v>
                </c:pt>
                <c:pt idx="1">
                  <c:v>39</c:v>
                </c:pt>
                <c:pt idx="2">
                  <c:v>43</c:v>
                </c:pt>
                <c:pt idx="3">
                  <c:v>33</c:v>
                </c:pt>
                <c:pt idx="4">
                  <c:v>50</c:v>
                </c:pt>
                <c:pt idx="5">
                  <c:v>44</c:v>
                </c:pt>
                <c:pt idx="6">
                  <c:v>50</c:v>
                </c:pt>
                <c:pt idx="7">
                  <c:v>48</c:v>
                </c:pt>
                <c:pt idx="8">
                  <c:v>47</c:v>
                </c:pt>
                <c:pt idx="9">
                  <c:v>60</c:v>
                </c:pt>
                <c:pt idx="10">
                  <c:v>43</c:v>
                </c:pt>
                <c:pt idx="11">
                  <c:v>69</c:v>
                </c:pt>
                <c:pt idx="12">
                  <c:v>44</c:v>
                </c:pt>
                <c:pt idx="13">
                  <c:v>55</c:v>
                </c:pt>
                <c:pt idx="14">
                  <c:v>54</c:v>
                </c:pt>
                <c:pt idx="15">
                  <c:v>36</c:v>
                </c:pt>
                <c:pt idx="16">
                  <c:v>45</c:v>
                </c:pt>
                <c:pt idx="17">
                  <c:v>53</c:v>
                </c:pt>
                <c:pt idx="18">
                  <c:v>41</c:v>
                </c:pt>
                <c:pt idx="19">
                  <c:v>36</c:v>
                </c:pt>
                <c:pt idx="20">
                  <c:v>49</c:v>
                </c:pt>
                <c:pt idx="21">
                  <c:v>41</c:v>
                </c:pt>
                <c:pt idx="22">
                  <c:v>44</c:v>
                </c:pt>
                <c:pt idx="23">
                  <c:v>44</c:v>
                </c:pt>
                <c:pt idx="24">
                  <c:v>45</c:v>
                </c:pt>
                <c:pt idx="25">
                  <c:v>45</c:v>
                </c:pt>
                <c:pt idx="26">
                  <c:v>39</c:v>
                </c:pt>
                <c:pt idx="27">
                  <c:v>48</c:v>
                </c:pt>
                <c:pt idx="28">
                  <c:v>33</c:v>
                </c:pt>
                <c:pt idx="29">
                  <c:v>51</c:v>
                </c:pt>
                <c:pt idx="30">
                  <c:v>57</c:v>
                </c:pt>
                <c:pt idx="31">
                  <c:v>53</c:v>
                </c:pt>
                <c:pt idx="32">
                  <c:v>45</c:v>
                </c:pt>
                <c:pt idx="33">
                  <c:v>42</c:v>
                </c:pt>
                <c:pt idx="34">
                  <c:v>57</c:v>
                </c:pt>
                <c:pt idx="35">
                  <c:v>53</c:v>
                </c:pt>
                <c:pt idx="36">
                  <c:v>42</c:v>
                </c:pt>
                <c:pt idx="37">
                  <c:v>37</c:v>
                </c:pt>
                <c:pt idx="38">
                  <c:v>42</c:v>
                </c:pt>
                <c:pt idx="39">
                  <c:v>50</c:v>
                </c:pt>
                <c:pt idx="40">
                  <c:v>55</c:v>
                </c:pt>
                <c:pt idx="41">
                  <c:v>44</c:v>
                </c:pt>
                <c:pt idx="42">
                  <c:v>45</c:v>
                </c:pt>
                <c:pt idx="43">
                  <c:v>42</c:v>
                </c:pt>
                <c:pt idx="44">
                  <c:v>56</c:v>
                </c:pt>
                <c:pt idx="45">
                  <c:v>58</c:v>
                </c:pt>
                <c:pt idx="46">
                  <c:v>63</c:v>
                </c:pt>
                <c:pt idx="47">
                  <c:v>44</c:v>
                </c:pt>
                <c:pt idx="48">
                  <c:v>37</c:v>
                </c:pt>
                <c:pt idx="49">
                  <c:v>36</c:v>
                </c:pt>
                <c:pt idx="50">
                  <c:v>38</c:v>
                </c:pt>
                <c:pt idx="51">
                  <c:v>32</c:v>
                </c:pt>
              </c:numCache>
            </c:numRef>
          </c:val>
          <c:smooth val="0"/>
          <c:extLst>
            <c:ext xmlns:c16="http://schemas.microsoft.com/office/drawing/2014/chart" uri="{C3380CC4-5D6E-409C-BE32-E72D297353CC}">
              <c16:uniqueId val="{00000002-D2AC-4EAC-B55B-54E84BC1DE91}"/>
            </c:ext>
          </c:extLst>
        </c:ser>
        <c:dLbls>
          <c:showLegendKey val="0"/>
          <c:showVal val="0"/>
          <c:showCatName val="0"/>
          <c:showSerName val="0"/>
          <c:showPercent val="0"/>
          <c:showBubbleSize val="0"/>
        </c:dLbls>
        <c:marker val="1"/>
        <c:smooth val="0"/>
        <c:axId val="-1096272736"/>
        <c:axId val="-1096266752"/>
      </c:lineChart>
      <c:catAx>
        <c:axId val="-1096272736"/>
        <c:scaling>
          <c:orientation val="minMax"/>
        </c:scaling>
        <c:delete val="0"/>
        <c:axPos val="b"/>
        <c:title>
          <c:tx>
            <c:rich>
              <a:bodyPr/>
              <a:lstStyle/>
              <a:p>
                <a:pPr>
                  <a:defRPr sz="600" baseline="0"/>
                </a:pPr>
                <a:r>
                  <a:rPr lang="en-US" sz="600" baseline="0"/>
                  <a:t>Semana Epidemiológica</a:t>
                </a:r>
              </a:p>
            </c:rich>
          </c:tx>
          <c:layout>
            <c:manualLayout>
              <c:xMode val="edge"/>
              <c:yMode val="edge"/>
              <c:x val="0.45269115103541768"/>
              <c:y val="0.89332781643237991"/>
            </c:manualLayout>
          </c:layout>
          <c:overlay val="0"/>
        </c:title>
        <c:majorTickMark val="out"/>
        <c:minorTickMark val="none"/>
        <c:tickLblPos val="nextTo"/>
        <c:txPr>
          <a:bodyPr/>
          <a:lstStyle/>
          <a:p>
            <a:pPr>
              <a:defRPr sz="600" baseline="0"/>
            </a:pPr>
            <a:endParaRPr lang="en-US"/>
          </a:p>
        </c:txPr>
        <c:crossAx val="-1096266752"/>
        <c:crosses val="autoZero"/>
        <c:auto val="1"/>
        <c:lblAlgn val="ctr"/>
        <c:lblOffset val="100"/>
        <c:noMultiLvlLbl val="0"/>
      </c:catAx>
      <c:valAx>
        <c:axId val="-109626675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txPr>
          <a:bodyPr/>
          <a:lstStyle/>
          <a:p>
            <a:pPr>
              <a:defRPr sz="600" baseline="0"/>
            </a:pPr>
            <a:endParaRPr lang="en-US"/>
          </a:p>
        </c:txPr>
        <c:crossAx val="-1096272736"/>
        <c:crosses val="autoZero"/>
        <c:crossBetween val="between"/>
      </c:valAx>
    </c:plotArea>
    <c:legend>
      <c:legendPos val="t"/>
      <c:layout/>
      <c:overlay val="0"/>
      <c:txPr>
        <a:bodyPr/>
        <a:lstStyle/>
        <a:p>
          <a:pPr>
            <a:defRPr sz="6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'Intento Suicidio'!$A$8:$A$13</c:f>
              <c:strCache>
                <c:ptCount val="6"/>
                <c:pt idx="0">
                  <c:v>0 - 5</c:v>
                </c:pt>
                <c:pt idx="1">
                  <c:v>6 - 10</c:v>
                </c:pt>
                <c:pt idx="2">
                  <c:v>11 - 17</c:v>
                </c:pt>
                <c:pt idx="3">
                  <c:v>18 - 28</c:v>
                </c:pt>
                <c:pt idx="4">
                  <c:v>29 - 59</c:v>
                </c:pt>
                <c:pt idx="5">
                  <c:v>60 y mas</c:v>
                </c:pt>
              </c:strCache>
            </c:strRef>
          </c:cat>
          <c:val>
            <c:numRef>
              <c:f>'Intento Suicidio'!$E$8:$E$13</c:f>
              <c:numCache>
                <c:formatCode>0.0</c:formatCode>
                <c:ptCount val="6"/>
                <c:pt idx="0">
                  <c:v>8.0742834073475975E-2</c:v>
                </c:pt>
                <c:pt idx="1">
                  <c:v>0.96891400888171175</c:v>
                </c:pt>
                <c:pt idx="2">
                  <c:v>26.725878078320548</c:v>
                </c:pt>
                <c:pt idx="3">
                  <c:v>40.492531287848202</c:v>
                </c:pt>
                <c:pt idx="4">
                  <c:v>29.228905934598302</c:v>
                </c:pt>
                <c:pt idx="5">
                  <c:v>2.5030278562777553</c:v>
                </c:pt>
              </c:numCache>
            </c:numRef>
          </c:val>
          <c:extLst>
            <c:ext xmlns:c16="http://schemas.microsoft.com/office/drawing/2014/chart" uri="{C3380CC4-5D6E-409C-BE32-E72D297353CC}">
              <c16:uniqueId val="{00000000-795D-4178-843D-139A10C8E285}"/>
            </c:ext>
          </c:extLst>
        </c:ser>
        <c:dLbls>
          <c:showLegendKey val="0"/>
          <c:showVal val="0"/>
          <c:showCatName val="0"/>
          <c:showSerName val="0"/>
          <c:showPercent val="0"/>
          <c:showBubbleSize val="0"/>
        </c:dLbls>
        <c:gapWidth val="219"/>
        <c:overlap val="-27"/>
        <c:axId val="1109952288"/>
        <c:axId val="1109954368"/>
      </c:barChart>
      <c:catAx>
        <c:axId val="11099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09954368"/>
        <c:crosses val="autoZero"/>
        <c:auto val="1"/>
        <c:lblAlgn val="ctr"/>
        <c:lblOffset val="100"/>
        <c:noMultiLvlLbl val="0"/>
      </c:catAx>
      <c:valAx>
        <c:axId val="110995436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099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Violencias!$A$69</c:f>
              <c:strCache>
                <c:ptCount val="1"/>
                <c:pt idx="0">
                  <c:v>Percentil 75</c:v>
                </c:pt>
              </c:strCache>
            </c:strRef>
          </c:tx>
          <c:spPr>
            <a:solidFill>
              <a:srgbClr val="C00000"/>
            </a:solidFill>
            <a:ln w="25400">
              <a:solidFill>
                <a:srgbClr val="FF0000"/>
              </a:solidFill>
              <a:prstDash val="solid"/>
            </a:ln>
          </c:spPr>
          <c:val>
            <c:numRef>
              <c:f>Violencias!$B$69:$BA$69</c:f>
              <c:numCache>
                <c:formatCode>0.0</c:formatCode>
                <c:ptCount val="52"/>
                <c:pt idx="0">
                  <c:v>387</c:v>
                </c:pt>
                <c:pt idx="1">
                  <c:v>76</c:v>
                </c:pt>
                <c:pt idx="2">
                  <c:v>82</c:v>
                </c:pt>
                <c:pt idx="3">
                  <c:v>75</c:v>
                </c:pt>
                <c:pt idx="4">
                  <c:v>133</c:v>
                </c:pt>
                <c:pt idx="5">
                  <c:v>93</c:v>
                </c:pt>
                <c:pt idx="6">
                  <c:v>85</c:v>
                </c:pt>
                <c:pt idx="7">
                  <c:v>92</c:v>
                </c:pt>
                <c:pt idx="8">
                  <c:v>145</c:v>
                </c:pt>
                <c:pt idx="9">
                  <c:v>107</c:v>
                </c:pt>
                <c:pt idx="10">
                  <c:v>91</c:v>
                </c:pt>
                <c:pt idx="11">
                  <c:v>72</c:v>
                </c:pt>
                <c:pt idx="12">
                  <c:v>111</c:v>
                </c:pt>
                <c:pt idx="13">
                  <c:v>117</c:v>
                </c:pt>
                <c:pt idx="14">
                  <c:v>109</c:v>
                </c:pt>
                <c:pt idx="15">
                  <c:v>88</c:v>
                </c:pt>
                <c:pt idx="16">
                  <c:v>109</c:v>
                </c:pt>
                <c:pt idx="17">
                  <c:v>136</c:v>
                </c:pt>
                <c:pt idx="18">
                  <c:v>100</c:v>
                </c:pt>
                <c:pt idx="19">
                  <c:v>108</c:v>
                </c:pt>
                <c:pt idx="20">
                  <c:v>93</c:v>
                </c:pt>
                <c:pt idx="21">
                  <c:v>141</c:v>
                </c:pt>
                <c:pt idx="22">
                  <c:v>107</c:v>
                </c:pt>
                <c:pt idx="23">
                  <c:v>112</c:v>
                </c:pt>
                <c:pt idx="24">
                  <c:v>119</c:v>
                </c:pt>
                <c:pt idx="25">
                  <c:v>125</c:v>
                </c:pt>
                <c:pt idx="26">
                  <c:v>100</c:v>
                </c:pt>
                <c:pt idx="27">
                  <c:v>92</c:v>
                </c:pt>
                <c:pt idx="28">
                  <c:v>94</c:v>
                </c:pt>
                <c:pt idx="29">
                  <c:v>105</c:v>
                </c:pt>
                <c:pt idx="30">
                  <c:v>144</c:v>
                </c:pt>
                <c:pt idx="31">
                  <c:v>113</c:v>
                </c:pt>
                <c:pt idx="32">
                  <c:v>106</c:v>
                </c:pt>
                <c:pt idx="33">
                  <c:v>103</c:v>
                </c:pt>
                <c:pt idx="34">
                  <c:v>126</c:v>
                </c:pt>
                <c:pt idx="35">
                  <c:v>127</c:v>
                </c:pt>
                <c:pt idx="36">
                  <c:v>112</c:v>
                </c:pt>
                <c:pt idx="37">
                  <c:v>116</c:v>
                </c:pt>
                <c:pt idx="38">
                  <c:v>118</c:v>
                </c:pt>
                <c:pt idx="39">
                  <c:v>152</c:v>
                </c:pt>
                <c:pt idx="40">
                  <c:v>143</c:v>
                </c:pt>
                <c:pt idx="41">
                  <c:v>133</c:v>
                </c:pt>
                <c:pt idx="42">
                  <c:v>101</c:v>
                </c:pt>
                <c:pt idx="43">
                  <c:v>112</c:v>
                </c:pt>
                <c:pt idx="44">
                  <c:v>123</c:v>
                </c:pt>
                <c:pt idx="45">
                  <c:v>120</c:v>
                </c:pt>
                <c:pt idx="46">
                  <c:v>98</c:v>
                </c:pt>
                <c:pt idx="47">
                  <c:v>113</c:v>
                </c:pt>
                <c:pt idx="48">
                  <c:v>105</c:v>
                </c:pt>
                <c:pt idx="49">
                  <c:v>91</c:v>
                </c:pt>
                <c:pt idx="50">
                  <c:v>109</c:v>
                </c:pt>
                <c:pt idx="51">
                  <c:v>128</c:v>
                </c:pt>
              </c:numCache>
            </c:numRef>
          </c:val>
          <c:extLst>
            <c:ext xmlns:c16="http://schemas.microsoft.com/office/drawing/2014/chart" uri="{C3380CC4-5D6E-409C-BE32-E72D297353CC}">
              <c16:uniqueId val="{00000000-BBDC-46FD-9FC7-F21B93BA8A74}"/>
            </c:ext>
          </c:extLst>
        </c:ser>
        <c:ser>
          <c:idx val="1"/>
          <c:order val="2"/>
          <c:tx>
            <c:strRef>
              <c:f>Violencias!$A$67</c:f>
              <c:strCache>
                <c:ptCount val="1"/>
                <c:pt idx="0">
                  <c:v>Mediana</c:v>
                </c:pt>
              </c:strCache>
            </c:strRef>
          </c:tx>
          <c:spPr>
            <a:ln w="28575" cap="rnd">
              <a:solidFill>
                <a:schemeClr val="accent4"/>
              </a:solidFill>
              <a:round/>
            </a:ln>
            <a:effectLst/>
          </c:spPr>
          <c:val>
            <c:numRef>
              <c:f>Violencias!$B$67:$BA$67</c:f>
              <c:numCache>
                <c:formatCode>0.0</c:formatCode>
                <c:ptCount val="52"/>
                <c:pt idx="0">
                  <c:v>69</c:v>
                </c:pt>
                <c:pt idx="1">
                  <c:v>71</c:v>
                </c:pt>
                <c:pt idx="2">
                  <c:v>55</c:v>
                </c:pt>
                <c:pt idx="3">
                  <c:v>69</c:v>
                </c:pt>
                <c:pt idx="4">
                  <c:v>97</c:v>
                </c:pt>
                <c:pt idx="5">
                  <c:v>68</c:v>
                </c:pt>
                <c:pt idx="6">
                  <c:v>84</c:v>
                </c:pt>
                <c:pt idx="7">
                  <c:v>64</c:v>
                </c:pt>
                <c:pt idx="8">
                  <c:v>90</c:v>
                </c:pt>
                <c:pt idx="9">
                  <c:v>66</c:v>
                </c:pt>
                <c:pt idx="10">
                  <c:v>75</c:v>
                </c:pt>
                <c:pt idx="11">
                  <c:v>72</c:v>
                </c:pt>
                <c:pt idx="12">
                  <c:v>58</c:v>
                </c:pt>
                <c:pt idx="13">
                  <c:v>62</c:v>
                </c:pt>
                <c:pt idx="14">
                  <c:v>84</c:v>
                </c:pt>
                <c:pt idx="15">
                  <c:v>78</c:v>
                </c:pt>
                <c:pt idx="16">
                  <c:v>87</c:v>
                </c:pt>
                <c:pt idx="17">
                  <c:v>91</c:v>
                </c:pt>
                <c:pt idx="18">
                  <c:v>83</c:v>
                </c:pt>
                <c:pt idx="19">
                  <c:v>85</c:v>
                </c:pt>
                <c:pt idx="20">
                  <c:v>71</c:v>
                </c:pt>
                <c:pt idx="21">
                  <c:v>85</c:v>
                </c:pt>
                <c:pt idx="22">
                  <c:v>87</c:v>
                </c:pt>
                <c:pt idx="23">
                  <c:v>70</c:v>
                </c:pt>
                <c:pt idx="24">
                  <c:v>66</c:v>
                </c:pt>
                <c:pt idx="25">
                  <c:v>89</c:v>
                </c:pt>
                <c:pt idx="26">
                  <c:v>79</c:v>
                </c:pt>
                <c:pt idx="27">
                  <c:v>81</c:v>
                </c:pt>
                <c:pt idx="28">
                  <c:v>74</c:v>
                </c:pt>
                <c:pt idx="29">
                  <c:v>82</c:v>
                </c:pt>
                <c:pt idx="30">
                  <c:v>98</c:v>
                </c:pt>
                <c:pt idx="31">
                  <c:v>82</c:v>
                </c:pt>
                <c:pt idx="32">
                  <c:v>97</c:v>
                </c:pt>
                <c:pt idx="33">
                  <c:v>74</c:v>
                </c:pt>
                <c:pt idx="34">
                  <c:v>76</c:v>
                </c:pt>
                <c:pt idx="35">
                  <c:v>78</c:v>
                </c:pt>
                <c:pt idx="36">
                  <c:v>76</c:v>
                </c:pt>
                <c:pt idx="37">
                  <c:v>96</c:v>
                </c:pt>
                <c:pt idx="38">
                  <c:v>64</c:v>
                </c:pt>
                <c:pt idx="39">
                  <c:v>84</c:v>
                </c:pt>
                <c:pt idx="40">
                  <c:v>83</c:v>
                </c:pt>
                <c:pt idx="41">
                  <c:v>79</c:v>
                </c:pt>
                <c:pt idx="42">
                  <c:v>87</c:v>
                </c:pt>
                <c:pt idx="43">
                  <c:v>74</c:v>
                </c:pt>
                <c:pt idx="44">
                  <c:v>90</c:v>
                </c:pt>
                <c:pt idx="45">
                  <c:v>63</c:v>
                </c:pt>
                <c:pt idx="46">
                  <c:v>65</c:v>
                </c:pt>
                <c:pt idx="47">
                  <c:v>92</c:v>
                </c:pt>
                <c:pt idx="48">
                  <c:v>94</c:v>
                </c:pt>
                <c:pt idx="49">
                  <c:v>87</c:v>
                </c:pt>
                <c:pt idx="50">
                  <c:v>99</c:v>
                </c:pt>
                <c:pt idx="51">
                  <c:v>109</c:v>
                </c:pt>
              </c:numCache>
            </c:numRef>
          </c:val>
          <c:extLst>
            <c:ext xmlns:c16="http://schemas.microsoft.com/office/drawing/2014/chart" uri="{C3380CC4-5D6E-409C-BE32-E72D297353CC}">
              <c16:uniqueId val="{00000001-BBDC-46FD-9FC7-F21B93BA8A74}"/>
            </c:ext>
          </c:extLst>
        </c:ser>
        <c:ser>
          <c:idx val="2"/>
          <c:order val="3"/>
          <c:tx>
            <c:strRef>
              <c:f>Violencias!$A$68</c:f>
              <c:strCache>
                <c:ptCount val="1"/>
                <c:pt idx="0">
                  <c:v>Percentil 25</c:v>
                </c:pt>
              </c:strCache>
            </c:strRef>
          </c:tx>
          <c:spPr>
            <a:solidFill>
              <a:srgbClr val="92D050"/>
            </a:solidFill>
            <a:ln w="28575" cap="rnd">
              <a:solidFill>
                <a:schemeClr val="accent6"/>
              </a:solidFill>
              <a:round/>
            </a:ln>
            <a:effectLst/>
          </c:spPr>
          <c:val>
            <c:numRef>
              <c:f>Violencias!$B$68:$BA$68</c:f>
              <c:numCache>
                <c:formatCode>0.0</c:formatCode>
                <c:ptCount val="52"/>
                <c:pt idx="0">
                  <c:v>53</c:v>
                </c:pt>
                <c:pt idx="1">
                  <c:v>46</c:v>
                </c:pt>
                <c:pt idx="2">
                  <c:v>41</c:v>
                </c:pt>
                <c:pt idx="3">
                  <c:v>55</c:v>
                </c:pt>
                <c:pt idx="4">
                  <c:v>57</c:v>
                </c:pt>
                <c:pt idx="5">
                  <c:v>61</c:v>
                </c:pt>
                <c:pt idx="6">
                  <c:v>56</c:v>
                </c:pt>
                <c:pt idx="7">
                  <c:v>59</c:v>
                </c:pt>
                <c:pt idx="8">
                  <c:v>84</c:v>
                </c:pt>
                <c:pt idx="9">
                  <c:v>61</c:v>
                </c:pt>
                <c:pt idx="10">
                  <c:v>75</c:v>
                </c:pt>
                <c:pt idx="11">
                  <c:v>57</c:v>
                </c:pt>
                <c:pt idx="12">
                  <c:v>51</c:v>
                </c:pt>
                <c:pt idx="13">
                  <c:v>62</c:v>
                </c:pt>
                <c:pt idx="14">
                  <c:v>58</c:v>
                </c:pt>
                <c:pt idx="15">
                  <c:v>49</c:v>
                </c:pt>
                <c:pt idx="16">
                  <c:v>83</c:v>
                </c:pt>
                <c:pt idx="17">
                  <c:v>58</c:v>
                </c:pt>
                <c:pt idx="18">
                  <c:v>76</c:v>
                </c:pt>
                <c:pt idx="19">
                  <c:v>72</c:v>
                </c:pt>
                <c:pt idx="20">
                  <c:v>55</c:v>
                </c:pt>
                <c:pt idx="21">
                  <c:v>73</c:v>
                </c:pt>
                <c:pt idx="22">
                  <c:v>57</c:v>
                </c:pt>
                <c:pt idx="23">
                  <c:v>67</c:v>
                </c:pt>
                <c:pt idx="24">
                  <c:v>61</c:v>
                </c:pt>
                <c:pt idx="25">
                  <c:v>85</c:v>
                </c:pt>
                <c:pt idx="26">
                  <c:v>62</c:v>
                </c:pt>
                <c:pt idx="27">
                  <c:v>65</c:v>
                </c:pt>
                <c:pt idx="28">
                  <c:v>65</c:v>
                </c:pt>
                <c:pt idx="29">
                  <c:v>55</c:v>
                </c:pt>
                <c:pt idx="30">
                  <c:v>81</c:v>
                </c:pt>
                <c:pt idx="31">
                  <c:v>55</c:v>
                </c:pt>
                <c:pt idx="32">
                  <c:v>78</c:v>
                </c:pt>
                <c:pt idx="33">
                  <c:v>61</c:v>
                </c:pt>
                <c:pt idx="34">
                  <c:v>76</c:v>
                </c:pt>
                <c:pt idx="35">
                  <c:v>57</c:v>
                </c:pt>
                <c:pt idx="36">
                  <c:v>69</c:v>
                </c:pt>
                <c:pt idx="37">
                  <c:v>80</c:v>
                </c:pt>
                <c:pt idx="38">
                  <c:v>61</c:v>
                </c:pt>
                <c:pt idx="39">
                  <c:v>56</c:v>
                </c:pt>
                <c:pt idx="40">
                  <c:v>51</c:v>
                </c:pt>
                <c:pt idx="41">
                  <c:v>65</c:v>
                </c:pt>
                <c:pt idx="42">
                  <c:v>55</c:v>
                </c:pt>
                <c:pt idx="43">
                  <c:v>61</c:v>
                </c:pt>
                <c:pt idx="44">
                  <c:v>51</c:v>
                </c:pt>
                <c:pt idx="45">
                  <c:v>54</c:v>
                </c:pt>
                <c:pt idx="46">
                  <c:v>58</c:v>
                </c:pt>
                <c:pt idx="47">
                  <c:v>62</c:v>
                </c:pt>
                <c:pt idx="48">
                  <c:v>65</c:v>
                </c:pt>
                <c:pt idx="49">
                  <c:v>56</c:v>
                </c:pt>
                <c:pt idx="50">
                  <c:v>87</c:v>
                </c:pt>
                <c:pt idx="51">
                  <c:v>79</c:v>
                </c:pt>
              </c:numCache>
            </c:numRef>
          </c:val>
          <c:extLst>
            <c:ext xmlns:c16="http://schemas.microsoft.com/office/drawing/2014/chart" uri="{C3380CC4-5D6E-409C-BE32-E72D297353CC}">
              <c16:uniqueId val="{00000002-BBDC-46FD-9FC7-F21B93BA8A74}"/>
            </c:ext>
          </c:extLst>
        </c:ser>
        <c:dLbls>
          <c:showLegendKey val="0"/>
          <c:showVal val="0"/>
          <c:showCatName val="0"/>
          <c:showSerName val="0"/>
          <c:showPercent val="0"/>
          <c:showBubbleSize val="0"/>
        </c:dLbls>
        <c:axId val="1071786720"/>
        <c:axId val="1129430688"/>
      </c:areaChart>
      <c:scatterChart>
        <c:scatterStyle val="lineMarker"/>
        <c:varyColors val="0"/>
        <c:ser>
          <c:idx val="0"/>
          <c:order val="0"/>
          <c:tx>
            <c:strRef>
              <c:f>Violencias!$A$66</c:f>
              <c:strCache>
                <c:ptCount val="1"/>
                <c:pt idx="0">
                  <c:v>2019</c:v>
                </c:pt>
              </c:strCache>
            </c:strRef>
          </c:tx>
          <c:spPr>
            <a:ln w="19050">
              <a:solidFill>
                <a:schemeClr val="tx1"/>
              </a:solidFill>
            </a:ln>
          </c:spPr>
          <c:marker>
            <c:symbol val="circle"/>
            <c:size val="5"/>
            <c:spPr>
              <a:solidFill>
                <a:schemeClr val="tx1"/>
              </a:solidFill>
              <a:ln w="9525">
                <a:solidFill>
                  <a:schemeClr val="tx1"/>
                </a:solidFill>
                <a:prstDash val="sysDash"/>
              </a:ln>
              <a:effectLst/>
            </c:spPr>
          </c:marker>
          <c:y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yVal>
          <c:smooth val="0"/>
          <c:extLst>
            <c:ext xmlns:c16="http://schemas.microsoft.com/office/drawing/2014/chart" uri="{C3380CC4-5D6E-409C-BE32-E72D297353CC}">
              <c16:uniqueId val="{00000003-BBDC-46FD-9FC7-F21B93BA8A74}"/>
            </c:ext>
          </c:extLst>
        </c:ser>
        <c:dLbls>
          <c:showLegendKey val="0"/>
          <c:showVal val="0"/>
          <c:showCatName val="0"/>
          <c:showSerName val="0"/>
          <c:showPercent val="0"/>
          <c:showBubbleSize val="0"/>
        </c:dLbls>
        <c:axId val="1071786720"/>
        <c:axId val="1129430688"/>
      </c:scatterChart>
      <c:catAx>
        <c:axId val="1071786720"/>
        <c:scaling>
          <c:orientation val="minMax"/>
        </c:scaling>
        <c:delete val="0"/>
        <c:axPos val="b"/>
        <c:title>
          <c:tx>
            <c:rich>
              <a:bodyPr/>
              <a:lstStyle/>
              <a:p>
                <a:pPr>
                  <a:defRPr sz="700" baseline="0"/>
                </a:pPr>
                <a:r>
                  <a:rPr lang="en-US" sz="700" baseline="0"/>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700" b="1" baseline="0"/>
            </a:pPr>
            <a:endParaRPr lang="en-US"/>
          </a:p>
        </c:txPr>
        <c:crossAx val="1129430688"/>
        <c:crosses val="autoZero"/>
        <c:auto val="1"/>
        <c:lblAlgn val="ctr"/>
        <c:lblOffset val="100"/>
        <c:noMultiLvlLbl val="0"/>
      </c:catAx>
      <c:valAx>
        <c:axId val="1129430688"/>
        <c:scaling>
          <c:orientation val="minMax"/>
        </c:scaling>
        <c:delete val="0"/>
        <c:axPos val="l"/>
        <c:majorGridlines>
          <c:spPr>
            <a:ln w="9525" cap="flat" cmpd="sng" algn="ctr">
              <a:noFill/>
              <a:round/>
            </a:ln>
            <a:effectLst/>
          </c:spPr>
        </c:majorGridlines>
        <c:title>
          <c:tx>
            <c:rich>
              <a:bodyPr/>
              <a:lstStyle/>
              <a:p>
                <a:pPr>
                  <a:defRPr sz="700" baseline="0"/>
                </a:pPr>
                <a:r>
                  <a:rPr lang="es-CO" sz="700" baseline="0" dirty="0"/>
                  <a:t>Número de casos</a:t>
                </a:r>
              </a:p>
            </c:rich>
          </c:tx>
          <c:layout/>
          <c:overlay val="0"/>
        </c:title>
        <c:numFmt formatCode="0" sourceLinked="0"/>
        <c:majorTickMark val="none"/>
        <c:minorTickMark val="none"/>
        <c:tickLblPos val="nextTo"/>
        <c:spPr>
          <a:ln w="6350">
            <a:noFill/>
          </a:ln>
        </c:spPr>
        <c:txPr>
          <a:bodyPr rot="-60000000" vert="horz"/>
          <a:lstStyle/>
          <a:p>
            <a:pPr>
              <a:defRPr sz="700" b="1" baseline="0"/>
            </a:pPr>
            <a:endParaRPr lang="en-US"/>
          </a:p>
        </c:txPr>
        <c:crossAx val="1071786720"/>
        <c:crosses val="autoZero"/>
        <c:crossBetween val="between"/>
      </c:valAx>
      <c:spPr>
        <a:noFill/>
        <a:ln w="25400">
          <a:noFill/>
        </a:ln>
      </c:spPr>
    </c:plotArea>
    <c:legend>
      <c:legendPos val="b"/>
      <c:layout/>
      <c:overlay val="0"/>
      <c:spPr>
        <a:noFill/>
        <a:ln w="25400">
          <a:noFill/>
        </a:ln>
      </c:spPr>
      <c:txPr>
        <a:bodyPr rot="0" vert="horz"/>
        <a:lstStyle/>
        <a:p>
          <a:pPr>
            <a:defRPr sz="700" b="1"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Violencias!$A$66</c:f>
              <c:strCache>
                <c:ptCount val="1"/>
                <c:pt idx="0">
                  <c:v>2019</c:v>
                </c:pt>
              </c:strCache>
            </c:strRef>
          </c:tx>
          <c:spPr>
            <a:solidFill>
              <a:srgbClr val="0070C0"/>
            </a:solidFill>
          </c:spPr>
          <c:invertIfNegative val="0"/>
          <c:val>
            <c:numRef>
              <c:f>Violencias!$B$66:$BA$66</c:f>
              <c:numCache>
                <c:formatCode>General</c:formatCode>
                <c:ptCount val="52"/>
                <c:pt idx="0">
                  <c:v>319</c:v>
                </c:pt>
                <c:pt idx="1">
                  <c:v>207</c:v>
                </c:pt>
                <c:pt idx="2">
                  <c:v>275</c:v>
                </c:pt>
                <c:pt idx="3">
                  <c:v>267</c:v>
                </c:pt>
                <c:pt idx="4">
                  <c:v>286</c:v>
                </c:pt>
                <c:pt idx="5">
                  <c:v>278</c:v>
                </c:pt>
                <c:pt idx="6">
                  <c:v>276</c:v>
                </c:pt>
                <c:pt idx="7">
                  <c:v>278</c:v>
                </c:pt>
                <c:pt idx="8">
                  <c:v>285</c:v>
                </c:pt>
                <c:pt idx="9">
                  <c:v>289</c:v>
                </c:pt>
                <c:pt idx="10">
                  <c:v>306</c:v>
                </c:pt>
                <c:pt idx="11">
                  <c:v>329</c:v>
                </c:pt>
                <c:pt idx="12">
                  <c:v>275</c:v>
                </c:pt>
                <c:pt idx="13">
                  <c:v>394</c:v>
                </c:pt>
                <c:pt idx="14">
                  <c:v>326</c:v>
                </c:pt>
                <c:pt idx="15">
                  <c:v>129</c:v>
                </c:pt>
                <c:pt idx="16">
                  <c:v>310</c:v>
                </c:pt>
                <c:pt idx="17">
                  <c:v>308</c:v>
                </c:pt>
                <c:pt idx="18">
                  <c:v>356</c:v>
                </c:pt>
                <c:pt idx="19">
                  <c:v>317</c:v>
                </c:pt>
                <c:pt idx="20">
                  <c:v>320</c:v>
                </c:pt>
                <c:pt idx="21">
                  <c:v>284</c:v>
                </c:pt>
                <c:pt idx="22">
                  <c:v>273</c:v>
                </c:pt>
                <c:pt idx="23">
                  <c:v>322</c:v>
                </c:pt>
                <c:pt idx="24">
                  <c:v>315</c:v>
                </c:pt>
                <c:pt idx="25">
                  <c:v>280</c:v>
                </c:pt>
                <c:pt idx="26">
                  <c:v>285</c:v>
                </c:pt>
                <c:pt idx="27">
                  <c:v>320</c:v>
                </c:pt>
                <c:pt idx="28">
                  <c:v>330</c:v>
                </c:pt>
                <c:pt idx="29">
                  <c:v>368</c:v>
                </c:pt>
                <c:pt idx="30">
                  <c:v>302</c:v>
                </c:pt>
                <c:pt idx="31">
                  <c:v>358</c:v>
                </c:pt>
                <c:pt idx="32">
                  <c:v>346</c:v>
                </c:pt>
                <c:pt idx="33">
                  <c:v>315</c:v>
                </c:pt>
                <c:pt idx="34">
                  <c:v>369</c:v>
                </c:pt>
                <c:pt idx="35">
                  <c:v>396</c:v>
                </c:pt>
                <c:pt idx="36">
                  <c:v>365</c:v>
                </c:pt>
                <c:pt idx="37">
                  <c:v>332</c:v>
                </c:pt>
                <c:pt idx="38">
                  <c:v>325</c:v>
                </c:pt>
                <c:pt idx="39">
                  <c:v>227</c:v>
                </c:pt>
                <c:pt idx="40">
                  <c:v>141</c:v>
                </c:pt>
                <c:pt idx="41">
                  <c:v>142</c:v>
                </c:pt>
                <c:pt idx="42">
                  <c:v>168</c:v>
                </c:pt>
                <c:pt idx="43">
                  <c:v>184</c:v>
                </c:pt>
                <c:pt idx="44">
                  <c:v>270</c:v>
                </c:pt>
                <c:pt idx="45">
                  <c:v>278</c:v>
                </c:pt>
                <c:pt idx="46">
                  <c:v>364</c:v>
                </c:pt>
                <c:pt idx="47">
                  <c:v>289</c:v>
                </c:pt>
                <c:pt idx="48">
                  <c:v>167</c:v>
                </c:pt>
                <c:pt idx="49">
                  <c:v>172</c:v>
                </c:pt>
                <c:pt idx="50">
                  <c:v>137</c:v>
                </c:pt>
                <c:pt idx="51">
                  <c:v>115</c:v>
                </c:pt>
              </c:numCache>
            </c:numRef>
          </c:val>
          <c:extLst>
            <c:ext xmlns:c16="http://schemas.microsoft.com/office/drawing/2014/chart" uri="{C3380CC4-5D6E-409C-BE32-E72D297353CC}">
              <c16:uniqueId val="{00000000-4539-471A-B5B4-334D5FD02FBB}"/>
            </c:ext>
          </c:extLst>
        </c:ser>
        <c:dLbls>
          <c:showLegendKey val="0"/>
          <c:showVal val="0"/>
          <c:showCatName val="0"/>
          <c:showSerName val="0"/>
          <c:showPercent val="0"/>
          <c:showBubbleSize val="0"/>
        </c:dLbls>
        <c:gapWidth val="0"/>
        <c:overlap val="100"/>
        <c:axId val="1325522576"/>
        <c:axId val="1325519856"/>
      </c:barChart>
      <c:lineChart>
        <c:grouping val="standard"/>
        <c:varyColors val="0"/>
        <c:ser>
          <c:idx val="0"/>
          <c:order val="0"/>
          <c:tx>
            <c:v>2017</c:v>
          </c:tx>
          <c:spPr>
            <a:ln w="28575">
              <a:solidFill>
                <a:srgbClr val="C00000"/>
              </a:solidFill>
            </a:ln>
          </c:spPr>
          <c:marker>
            <c:symbol val="none"/>
          </c:marker>
          <c:val>
            <c:numRef>
              <c:f>Violencias!$B$64:$BA$64</c:f>
              <c:numCache>
                <c:formatCode>General</c:formatCode>
                <c:ptCount val="52"/>
                <c:pt idx="0">
                  <c:v>387</c:v>
                </c:pt>
                <c:pt idx="1">
                  <c:v>76</c:v>
                </c:pt>
                <c:pt idx="2">
                  <c:v>82</c:v>
                </c:pt>
                <c:pt idx="3">
                  <c:v>75</c:v>
                </c:pt>
                <c:pt idx="4">
                  <c:v>133</c:v>
                </c:pt>
                <c:pt idx="5">
                  <c:v>93</c:v>
                </c:pt>
                <c:pt idx="6">
                  <c:v>84</c:v>
                </c:pt>
                <c:pt idx="7">
                  <c:v>92</c:v>
                </c:pt>
                <c:pt idx="8">
                  <c:v>145</c:v>
                </c:pt>
                <c:pt idx="9">
                  <c:v>107</c:v>
                </c:pt>
                <c:pt idx="10">
                  <c:v>91</c:v>
                </c:pt>
                <c:pt idx="11">
                  <c:v>72</c:v>
                </c:pt>
                <c:pt idx="12">
                  <c:v>111</c:v>
                </c:pt>
                <c:pt idx="13">
                  <c:v>117</c:v>
                </c:pt>
                <c:pt idx="14">
                  <c:v>109</c:v>
                </c:pt>
                <c:pt idx="15">
                  <c:v>88</c:v>
                </c:pt>
                <c:pt idx="16">
                  <c:v>109</c:v>
                </c:pt>
                <c:pt idx="17">
                  <c:v>136</c:v>
                </c:pt>
                <c:pt idx="18">
                  <c:v>100</c:v>
                </c:pt>
                <c:pt idx="19">
                  <c:v>108</c:v>
                </c:pt>
                <c:pt idx="20">
                  <c:v>93</c:v>
                </c:pt>
                <c:pt idx="21">
                  <c:v>141</c:v>
                </c:pt>
                <c:pt idx="22">
                  <c:v>107</c:v>
                </c:pt>
                <c:pt idx="23">
                  <c:v>112</c:v>
                </c:pt>
                <c:pt idx="24">
                  <c:v>119</c:v>
                </c:pt>
                <c:pt idx="25">
                  <c:v>125</c:v>
                </c:pt>
                <c:pt idx="26">
                  <c:v>100</c:v>
                </c:pt>
                <c:pt idx="27">
                  <c:v>92</c:v>
                </c:pt>
                <c:pt idx="28">
                  <c:v>94</c:v>
                </c:pt>
                <c:pt idx="29">
                  <c:v>105</c:v>
                </c:pt>
                <c:pt idx="30">
                  <c:v>144</c:v>
                </c:pt>
                <c:pt idx="31">
                  <c:v>113</c:v>
                </c:pt>
                <c:pt idx="32">
                  <c:v>106</c:v>
                </c:pt>
                <c:pt idx="33">
                  <c:v>103</c:v>
                </c:pt>
                <c:pt idx="34">
                  <c:v>126</c:v>
                </c:pt>
                <c:pt idx="35">
                  <c:v>127</c:v>
                </c:pt>
                <c:pt idx="36">
                  <c:v>112</c:v>
                </c:pt>
                <c:pt idx="37">
                  <c:v>116</c:v>
                </c:pt>
                <c:pt idx="38">
                  <c:v>118</c:v>
                </c:pt>
                <c:pt idx="39">
                  <c:v>152</c:v>
                </c:pt>
                <c:pt idx="40">
                  <c:v>143</c:v>
                </c:pt>
                <c:pt idx="41">
                  <c:v>133</c:v>
                </c:pt>
                <c:pt idx="42">
                  <c:v>101</c:v>
                </c:pt>
                <c:pt idx="43">
                  <c:v>112</c:v>
                </c:pt>
                <c:pt idx="44">
                  <c:v>123</c:v>
                </c:pt>
                <c:pt idx="45">
                  <c:v>120</c:v>
                </c:pt>
                <c:pt idx="46">
                  <c:v>98</c:v>
                </c:pt>
                <c:pt idx="47">
                  <c:v>113</c:v>
                </c:pt>
                <c:pt idx="48">
                  <c:v>105</c:v>
                </c:pt>
                <c:pt idx="49">
                  <c:v>91</c:v>
                </c:pt>
                <c:pt idx="50">
                  <c:v>109</c:v>
                </c:pt>
                <c:pt idx="51">
                  <c:v>128</c:v>
                </c:pt>
              </c:numCache>
            </c:numRef>
          </c:val>
          <c:smooth val="0"/>
          <c:extLst>
            <c:ext xmlns:c16="http://schemas.microsoft.com/office/drawing/2014/chart" uri="{C3380CC4-5D6E-409C-BE32-E72D297353CC}">
              <c16:uniqueId val="{00000001-4539-471A-B5B4-334D5FD02FBB}"/>
            </c:ext>
          </c:extLst>
        </c:ser>
        <c:ser>
          <c:idx val="1"/>
          <c:order val="1"/>
          <c:tx>
            <c:v>2018</c:v>
          </c:tx>
          <c:spPr>
            <a:ln w="28575">
              <a:solidFill>
                <a:srgbClr val="00B050"/>
              </a:solidFill>
            </a:ln>
          </c:spPr>
          <c:marker>
            <c:symbol val="none"/>
          </c:marker>
          <c:val>
            <c:numRef>
              <c:f>Violencias!$B$65:$BA$65</c:f>
              <c:numCache>
                <c:formatCode>General</c:formatCode>
                <c:ptCount val="52"/>
                <c:pt idx="0">
                  <c:v>812</c:v>
                </c:pt>
                <c:pt idx="1">
                  <c:v>159</c:v>
                </c:pt>
                <c:pt idx="2">
                  <c:v>217</c:v>
                </c:pt>
                <c:pt idx="3">
                  <c:v>188</c:v>
                </c:pt>
                <c:pt idx="4">
                  <c:v>268</c:v>
                </c:pt>
                <c:pt idx="5">
                  <c:v>254</c:v>
                </c:pt>
                <c:pt idx="6">
                  <c:v>239</c:v>
                </c:pt>
                <c:pt idx="7">
                  <c:v>238</c:v>
                </c:pt>
                <c:pt idx="8">
                  <c:v>252</c:v>
                </c:pt>
                <c:pt idx="9">
                  <c:v>208</c:v>
                </c:pt>
                <c:pt idx="10">
                  <c:v>232</c:v>
                </c:pt>
                <c:pt idx="11">
                  <c:v>208</c:v>
                </c:pt>
                <c:pt idx="12">
                  <c:v>142</c:v>
                </c:pt>
                <c:pt idx="13">
                  <c:v>303</c:v>
                </c:pt>
                <c:pt idx="14">
                  <c:v>258</c:v>
                </c:pt>
                <c:pt idx="15">
                  <c:v>273</c:v>
                </c:pt>
                <c:pt idx="16">
                  <c:v>248</c:v>
                </c:pt>
                <c:pt idx="17">
                  <c:v>236</c:v>
                </c:pt>
                <c:pt idx="18">
                  <c:v>287</c:v>
                </c:pt>
                <c:pt idx="19">
                  <c:v>249</c:v>
                </c:pt>
                <c:pt idx="20">
                  <c:v>240</c:v>
                </c:pt>
                <c:pt idx="21">
                  <c:v>249</c:v>
                </c:pt>
                <c:pt idx="22">
                  <c:v>217</c:v>
                </c:pt>
                <c:pt idx="23">
                  <c:v>246</c:v>
                </c:pt>
                <c:pt idx="24">
                  <c:v>240</c:v>
                </c:pt>
                <c:pt idx="25">
                  <c:v>218</c:v>
                </c:pt>
                <c:pt idx="26">
                  <c:v>237</c:v>
                </c:pt>
                <c:pt idx="27">
                  <c:v>259</c:v>
                </c:pt>
                <c:pt idx="28">
                  <c:v>217</c:v>
                </c:pt>
                <c:pt idx="29">
                  <c:v>217</c:v>
                </c:pt>
                <c:pt idx="30">
                  <c:v>273</c:v>
                </c:pt>
                <c:pt idx="31">
                  <c:v>223</c:v>
                </c:pt>
                <c:pt idx="32">
                  <c:v>288</c:v>
                </c:pt>
                <c:pt idx="33">
                  <c:v>215</c:v>
                </c:pt>
                <c:pt idx="34">
                  <c:v>280</c:v>
                </c:pt>
                <c:pt idx="35">
                  <c:v>271</c:v>
                </c:pt>
                <c:pt idx="36">
                  <c:v>247</c:v>
                </c:pt>
                <c:pt idx="37">
                  <c:v>282</c:v>
                </c:pt>
                <c:pt idx="38">
                  <c:v>257</c:v>
                </c:pt>
                <c:pt idx="39">
                  <c:v>297</c:v>
                </c:pt>
                <c:pt idx="40">
                  <c:v>273</c:v>
                </c:pt>
                <c:pt idx="41">
                  <c:v>219</c:v>
                </c:pt>
                <c:pt idx="42">
                  <c:v>278</c:v>
                </c:pt>
                <c:pt idx="43">
                  <c:v>292</c:v>
                </c:pt>
                <c:pt idx="44">
                  <c:v>280</c:v>
                </c:pt>
                <c:pt idx="45">
                  <c:v>295</c:v>
                </c:pt>
                <c:pt idx="46">
                  <c:v>293</c:v>
                </c:pt>
                <c:pt idx="47">
                  <c:v>326</c:v>
                </c:pt>
                <c:pt idx="48">
                  <c:v>232</c:v>
                </c:pt>
                <c:pt idx="49">
                  <c:v>255</c:v>
                </c:pt>
                <c:pt idx="50">
                  <c:v>207</c:v>
                </c:pt>
                <c:pt idx="51">
                  <c:v>172</c:v>
                </c:pt>
              </c:numCache>
            </c:numRef>
          </c:val>
          <c:smooth val="0"/>
          <c:extLst>
            <c:ext xmlns:c16="http://schemas.microsoft.com/office/drawing/2014/chart" uri="{C3380CC4-5D6E-409C-BE32-E72D297353CC}">
              <c16:uniqueId val="{00000002-4539-471A-B5B4-334D5FD02FBB}"/>
            </c:ext>
          </c:extLst>
        </c:ser>
        <c:dLbls>
          <c:showLegendKey val="0"/>
          <c:showVal val="0"/>
          <c:showCatName val="0"/>
          <c:showSerName val="0"/>
          <c:showPercent val="0"/>
          <c:showBubbleSize val="0"/>
        </c:dLbls>
        <c:marker val="1"/>
        <c:smooth val="0"/>
        <c:axId val="1325522576"/>
        <c:axId val="1325519856"/>
      </c:lineChart>
      <c:catAx>
        <c:axId val="1325522576"/>
        <c:scaling>
          <c:orientation val="minMax"/>
        </c:scaling>
        <c:delete val="0"/>
        <c:axPos val="b"/>
        <c:title>
          <c:tx>
            <c:rich>
              <a:bodyPr/>
              <a:lstStyle/>
              <a:p>
                <a:pPr>
                  <a:defRPr sz="700" baseline="0"/>
                </a:pPr>
                <a:r>
                  <a:rPr lang="en-US" sz="700" baseline="0"/>
                  <a:t>Semana Epidemiológica</a:t>
                </a:r>
              </a:p>
            </c:rich>
          </c:tx>
          <c:layout/>
          <c:overlay val="0"/>
        </c:title>
        <c:majorTickMark val="out"/>
        <c:minorTickMark val="none"/>
        <c:tickLblPos val="nextTo"/>
        <c:txPr>
          <a:bodyPr/>
          <a:lstStyle/>
          <a:p>
            <a:pPr>
              <a:defRPr sz="700" baseline="0"/>
            </a:pPr>
            <a:endParaRPr lang="en-US"/>
          </a:p>
        </c:txPr>
        <c:crossAx val="1325519856"/>
        <c:crosses val="autoZero"/>
        <c:auto val="1"/>
        <c:lblAlgn val="ctr"/>
        <c:lblOffset val="100"/>
        <c:noMultiLvlLbl val="0"/>
      </c:catAx>
      <c:valAx>
        <c:axId val="1325519856"/>
        <c:scaling>
          <c:orientation val="minMax"/>
        </c:scaling>
        <c:delete val="0"/>
        <c:axPos val="l"/>
        <c:majorGridlines>
          <c:spPr>
            <a:ln>
              <a:noFill/>
            </a:ln>
          </c:spPr>
        </c:majorGridlines>
        <c:title>
          <c:tx>
            <c:rich>
              <a:bodyPr rot="-5400000" vert="horz"/>
              <a:lstStyle/>
              <a:p>
                <a:pPr>
                  <a:defRPr sz="700" baseline="0"/>
                </a:pPr>
                <a:r>
                  <a:rPr lang="en-US" sz="700" baseline="0"/>
                  <a:t>Casos</a:t>
                </a:r>
              </a:p>
            </c:rich>
          </c:tx>
          <c:layout/>
          <c:overlay val="0"/>
        </c:title>
        <c:numFmt formatCode="General" sourceLinked="1"/>
        <c:majorTickMark val="out"/>
        <c:minorTickMark val="none"/>
        <c:tickLblPos val="nextTo"/>
        <c:txPr>
          <a:bodyPr/>
          <a:lstStyle/>
          <a:p>
            <a:pPr>
              <a:defRPr sz="700" baseline="0"/>
            </a:pPr>
            <a:endParaRPr lang="en-US"/>
          </a:p>
        </c:txPr>
        <c:crossAx val="1325522576"/>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9303005532398E-2"/>
          <c:y val="3.3366474562313404E-2"/>
          <c:w val="0.86298165008315242"/>
          <c:h val="0.6723953648189355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Hoja4!$S$2:$S$7</c:f>
              <c:strCache>
                <c:ptCount val="6"/>
                <c:pt idx="0">
                  <c:v>Primera infancia</c:v>
                </c:pt>
                <c:pt idx="1">
                  <c:v>Infancia</c:v>
                </c:pt>
                <c:pt idx="2">
                  <c:v>Adolescencia</c:v>
                </c:pt>
                <c:pt idx="3">
                  <c:v>Juventud</c:v>
                </c:pt>
                <c:pt idx="4">
                  <c:v>Adultez</c:v>
                </c:pt>
                <c:pt idx="5">
                  <c:v>Adulto Mayor</c:v>
                </c:pt>
              </c:strCache>
            </c:strRef>
          </c:cat>
          <c:val>
            <c:numRef>
              <c:f>Hoja4!$U$2:$U$7</c:f>
              <c:numCache>
                <c:formatCode>0.0</c:formatCode>
                <c:ptCount val="6"/>
                <c:pt idx="0">
                  <c:v>10.677599567489636</c:v>
                </c:pt>
                <c:pt idx="1">
                  <c:v>13.497927554514327</c:v>
                </c:pt>
                <c:pt idx="2">
                  <c:v>16.020904667507661</c:v>
                </c:pt>
                <c:pt idx="3">
                  <c:v>15.750585691115514</c:v>
                </c:pt>
                <c:pt idx="4">
                  <c:v>36.898540277527481</c:v>
                </c:pt>
                <c:pt idx="5">
                  <c:v>7.1544422418453779</c:v>
                </c:pt>
              </c:numCache>
            </c:numRef>
          </c:val>
          <c:extLst>
            <c:ext xmlns:c16="http://schemas.microsoft.com/office/drawing/2014/chart" uri="{C3380CC4-5D6E-409C-BE32-E72D297353CC}">
              <c16:uniqueId val="{00000000-EFD7-4EDD-AA8F-3B6878646976}"/>
            </c:ext>
          </c:extLst>
        </c:ser>
        <c:dLbls>
          <c:showLegendKey val="0"/>
          <c:showVal val="0"/>
          <c:showCatName val="0"/>
          <c:showSerName val="0"/>
          <c:showPercent val="0"/>
          <c:showBubbleSize val="0"/>
        </c:dLbls>
        <c:gapWidth val="219"/>
        <c:overlap val="-27"/>
        <c:axId val="338950912"/>
        <c:axId val="338938016"/>
      </c:barChart>
      <c:catAx>
        <c:axId val="33895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38938016"/>
        <c:crosses val="autoZero"/>
        <c:auto val="1"/>
        <c:lblAlgn val="ctr"/>
        <c:lblOffset val="100"/>
        <c:noMultiLvlLbl val="0"/>
      </c:catAx>
      <c:valAx>
        <c:axId val="338938016"/>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3895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Hoja5!$S$2:$S$7</c:f>
              <c:strCache>
                <c:ptCount val="6"/>
                <c:pt idx="0">
                  <c:v>Primera infancia</c:v>
                </c:pt>
                <c:pt idx="1">
                  <c:v>Infancia</c:v>
                </c:pt>
                <c:pt idx="2">
                  <c:v>Adolescencia</c:v>
                </c:pt>
                <c:pt idx="3">
                  <c:v>Juventud</c:v>
                </c:pt>
                <c:pt idx="4">
                  <c:v>Adultez</c:v>
                </c:pt>
                <c:pt idx="5">
                  <c:v>Adulto Mayor</c:v>
                </c:pt>
              </c:strCache>
            </c:strRef>
          </c:cat>
          <c:val>
            <c:numRef>
              <c:f>Hoja5!$U$2:$U$7</c:f>
              <c:numCache>
                <c:formatCode>0.0</c:formatCode>
                <c:ptCount val="6"/>
                <c:pt idx="0">
                  <c:v>20.946513581629794</c:v>
                </c:pt>
                <c:pt idx="1">
                  <c:v>24.3629235508261</c:v>
                </c:pt>
                <c:pt idx="2">
                  <c:v>32.679921590590872</c:v>
                </c:pt>
                <c:pt idx="3">
                  <c:v>10.557266872024643</c:v>
                </c:pt>
                <c:pt idx="4">
                  <c:v>11.005320638476618</c:v>
                </c:pt>
                <c:pt idx="5">
                  <c:v>0.44805376645197426</c:v>
                </c:pt>
              </c:numCache>
            </c:numRef>
          </c:val>
          <c:extLst>
            <c:ext xmlns:c16="http://schemas.microsoft.com/office/drawing/2014/chart" uri="{C3380CC4-5D6E-409C-BE32-E72D297353CC}">
              <c16:uniqueId val="{00000000-DA48-4C22-AFB3-80243C7D3A1C}"/>
            </c:ext>
          </c:extLst>
        </c:ser>
        <c:dLbls>
          <c:showLegendKey val="0"/>
          <c:showVal val="0"/>
          <c:showCatName val="0"/>
          <c:showSerName val="0"/>
          <c:showPercent val="0"/>
          <c:showBubbleSize val="0"/>
        </c:dLbls>
        <c:gapWidth val="219"/>
        <c:overlap val="-27"/>
        <c:axId val="1954848096"/>
        <c:axId val="1954846848"/>
      </c:barChart>
      <c:catAx>
        <c:axId val="19548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54846848"/>
        <c:crosses val="autoZero"/>
        <c:auto val="1"/>
        <c:lblAlgn val="ctr"/>
        <c:lblOffset val="100"/>
        <c:noMultiLvlLbl val="0"/>
      </c:catAx>
      <c:valAx>
        <c:axId val="195484684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5484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Hoja1!$AC$9</c:f>
              <c:strCache>
                <c:ptCount val="1"/>
                <c:pt idx="0">
                  <c:v>2020</c:v>
                </c:pt>
              </c:strCache>
            </c:strRef>
          </c:tx>
          <c:spPr>
            <a:solidFill>
              <a:srgbClr val="00B0F0"/>
            </a:solidFill>
            <a:ln>
              <a:solidFill>
                <a:schemeClr val="tx1"/>
              </a:solidFill>
            </a:ln>
          </c:spPr>
          <c:invertIfNegative val="0"/>
          <c:cat>
            <c:numRef>
              <c:f>Hoja1!$AA$10:$AA$62</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Hoja1!$AC$10:$AC$62</c:f>
              <c:numCache>
                <c:formatCode>General</c:formatCode>
                <c:ptCount val="53"/>
                <c:pt idx="0">
                  <c:v>2</c:v>
                </c:pt>
                <c:pt idx="1">
                  <c:v>4</c:v>
                </c:pt>
                <c:pt idx="2">
                  <c:v>6</c:v>
                </c:pt>
                <c:pt idx="3">
                  <c:v>0</c:v>
                </c:pt>
                <c:pt idx="4">
                  <c:v>1</c:v>
                </c:pt>
              </c:numCache>
            </c:numRef>
          </c:val>
          <c:extLst>
            <c:ext xmlns:c16="http://schemas.microsoft.com/office/drawing/2014/chart" uri="{C3380CC4-5D6E-409C-BE32-E72D297353CC}">
              <c16:uniqueId val="{00000000-4372-433B-AEBD-E17C18B4D4B2}"/>
            </c:ext>
          </c:extLst>
        </c:ser>
        <c:dLbls>
          <c:showLegendKey val="0"/>
          <c:showVal val="0"/>
          <c:showCatName val="0"/>
          <c:showSerName val="0"/>
          <c:showPercent val="0"/>
          <c:showBubbleSize val="0"/>
        </c:dLbls>
        <c:gapWidth val="48"/>
        <c:axId val="93824896"/>
        <c:axId val="93847552"/>
      </c:barChart>
      <c:lineChart>
        <c:grouping val="standard"/>
        <c:varyColors val="0"/>
        <c:ser>
          <c:idx val="0"/>
          <c:order val="0"/>
          <c:tx>
            <c:strRef>
              <c:f>Hoja1!$AB$9</c:f>
              <c:strCache>
                <c:ptCount val="1"/>
                <c:pt idx="0">
                  <c:v>2019</c:v>
                </c:pt>
              </c:strCache>
            </c:strRef>
          </c:tx>
          <c:spPr>
            <a:ln w="28575">
              <a:solidFill>
                <a:srgbClr val="92D050"/>
              </a:solidFill>
            </a:ln>
          </c:spPr>
          <c:marker>
            <c:symbol val="none"/>
          </c:marker>
          <c:cat>
            <c:numRef>
              <c:f>Hoja1!$AA$10:$AA$62</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Hoja1!$AB$10:$AB$62</c:f>
              <c:numCache>
                <c:formatCode>General</c:formatCode>
                <c:ptCount val="53"/>
                <c:pt idx="0">
                  <c:v>4</c:v>
                </c:pt>
                <c:pt idx="1">
                  <c:v>3</c:v>
                </c:pt>
                <c:pt idx="2">
                  <c:v>5</c:v>
                </c:pt>
                <c:pt idx="3">
                  <c:v>10</c:v>
                </c:pt>
                <c:pt idx="4">
                  <c:v>9</c:v>
                </c:pt>
                <c:pt idx="5">
                  <c:v>11</c:v>
                </c:pt>
                <c:pt idx="6">
                  <c:v>4</c:v>
                </c:pt>
                <c:pt idx="7">
                  <c:v>9</c:v>
                </c:pt>
                <c:pt idx="8">
                  <c:v>9</c:v>
                </c:pt>
                <c:pt idx="9">
                  <c:v>13</c:v>
                </c:pt>
                <c:pt idx="10">
                  <c:v>11</c:v>
                </c:pt>
                <c:pt idx="11">
                  <c:v>6</c:v>
                </c:pt>
                <c:pt idx="12">
                  <c:v>7</c:v>
                </c:pt>
                <c:pt idx="13">
                  <c:v>8</c:v>
                </c:pt>
                <c:pt idx="14">
                  <c:v>7</c:v>
                </c:pt>
                <c:pt idx="15">
                  <c:v>5</c:v>
                </c:pt>
                <c:pt idx="16">
                  <c:v>6</c:v>
                </c:pt>
                <c:pt idx="17">
                  <c:v>5</c:v>
                </c:pt>
                <c:pt idx="18">
                  <c:v>11</c:v>
                </c:pt>
                <c:pt idx="19">
                  <c:v>10</c:v>
                </c:pt>
                <c:pt idx="20">
                  <c:v>11</c:v>
                </c:pt>
                <c:pt idx="21">
                  <c:v>5</c:v>
                </c:pt>
                <c:pt idx="22">
                  <c:v>12</c:v>
                </c:pt>
                <c:pt idx="23">
                  <c:v>4</c:v>
                </c:pt>
                <c:pt idx="24">
                  <c:v>4</c:v>
                </c:pt>
                <c:pt idx="25">
                  <c:v>5</c:v>
                </c:pt>
                <c:pt idx="26">
                  <c:v>8</c:v>
                </c:pt>
                <c:pt idx="27">
                  <c:v>6</c:v>
                </c:pt>
                <c:pt idx="28">
                  <c:v>8</c:v>
                </c:pt>
                <c:pt idx="29">
                  <c:v>6</c:v>
                </c:pt>
                <c:pt idx="30">
                  <c:v>5</c:v>
                </c:pt>
                <c:pt idx="31">
                  <c:v>3</c:v>
                </c:pt>
                <c:pt idx="32">
                  <c:v>7</c:v>
                </c:pt>
                <c:pt idx="33">
                  <c:v>11</c:v>
                </c:pt>
                <c:pt idx="34">
                  <c:v>3</c:v>
                </c:pt>
                <c:pt idx="35">
                  <c:v>3</c:v>
                </c:pt>
                <c:pt idx="36">
                  <c:v>10</c:v>
                </c:pt>
                <c:pt idx="37">
                  <c:v>7</c:v>
                </c:pt>
                <c:pt idx="38">
                  <c:v>9</c:v>
                </c:pt>
                <c:pt idx="39">
                  <c:v>5</c:v>
                </c:pt>
                <c:pt idx="40">
                  <c:v>7</c:v>
                </c:pt>
                <c:pt idx="41">
                  <c:v>9</c:v>
                </c:pt>
                <c:pt idx="42">
                  <c:v>8</c:v>
                </c:pt>
                <c:pt idx="43">
                  <c:v>8</c:v>
                </c:pt>
                <c:pt idx="44">
                  <c:v>5</c:v>
                </c:pt>
                <c:pt idx="45">
                  <c:v>5</c:v>
                </c:pt>
                <c:pt idx="46">
                  <c:v>7</c:v>
                </c:pt>
                <c:pt idx="47">
                  <c:v>1</c:v>
                </c:pt>
                <c:pt idx="48">
                  <c:v>12</c:v>
                </c:pt>
                <c:pt idx="49">
                  <c:v>2</c:v>
                </c:pt>
                <c:pt idx="50">
                  <c:v>6</c:v>
                </c:pt>
                <c:pt idx="51">
                  <c:v>4</c:v>
                </c:pt>
                <c:pt idx="52">
                  <c:v>3</c:v>
                </c:pt>
              </c:numCache>
            </c:numRef>
          </c:val>
          <c:smooth val="0"/>
          <c:extLst>
            <c:ext xmlns:c16="http://schemas.microsoft.com/office/drawing/2014/chart" uri="{C3380CC4-5D6E-409C-BE32-E72D297353CC}">
              <c16:uniqueId val="{00000001-4372-433B-AEBD-E17C18B4D4B2}"/>
            </c:ext>
          </c:extLst>
        </c:ser>
        <c:dLbls>
          <c:showLegendKey val="0"/>
          <c:showVal val="0"/>
          <c:showCatName val="0"/>
          <c:showSerName val="0"/>
          <c:showPercent val="0"/>
          <c:showBubbleSize val="0"/>
        </c:dLbls>
        <c:marker val="1"/>
        <c:smooth val="0"/>
        <c:axId val="93824896"/>
        <c:axId val="93847552"/>
      </c:lineChart>
      <c:catAx>
        <c:axId val="93824896"/>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crossAx val="93847552"/>
        <c:crosses val="autoZero"/>
        <c:auto val="1"/>
        <c:lblAlgn val="ctr"/>
        <c:lblOffset val="100"/>
        <c:noMultiLvlLbl val="0"/>
      </c:catAx>
      <c:valAx>
        <c:axId val="93847552"/>
        <c:scaling>
          <c:orientation val="minMax"/>
        </c:scaling>
        <c:delete val="0"/>
        <c:axPos val="l"/>
        <c:title>
          <c:tx>
            <c:rich>
              <a:bodyPr rot="-5400000" vert="horz"/>
              <a:lstStyle/>
              <a:p>
                <a:pPr>
                  <a:defRPr/>
                </a:pPr>
                <a:r>
                  <a:rPr lang="en-US"/>
                  <a:t>Número de casos de ISQ</a:t>
                </a:r>
              </a:p>
            </c:rich>
          </c:tx>
          <c:layout>
            <c:manualLayout>
              <c:xMode val="edge"/>
              <c:yMode val="edge"/>
              <c:x val="2.088645743479766E-2"/>
              <c:y val="0.18108960338291047"/>
            </c:manualLayout>
          </c:layout>
          <c:overlay val="0"/>
        </c:title>
        <c:numFmt formatCode="General" sourceLinked="1"/>
        <c:majorTickMark val="out"/>
        <c:minorTickMark val="none"/>
        <c:tickLblPos val="nextTo"/>
        <c:crossAx val="93824896"/>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en-US"/>
              <a:t>Proporción de casos notificados según tipo de ISO por categoría de infección </a:t>
            </a:r>
          </a:p>
        </c:rich>
      </c:tx>
      <c:layout/>
      <c:overlay val="0"/>
    </c:title>
    <c:autoTitleDeleted val="0"/>
    <c:plotArea>
      <c:layout/>
      <c:barChart>
        <c:barDir val="bar"/>
        <c:grouping val="percentStacked"/>
        <c:varyColors val="0"/>
        <c:ser>
          <c:idx val="0"/>
          <c:order val="0"/>
          <c:tx>
            <c:strRef>
              <c:f>'[ISO END ENERO 2020.xlsx]Enero 2020'!$A$148</c:f>
              <c:strCache>
                <c:ptCount val="1"/>
                <c:pt idx="0">
                  <c:v>Superficial </c:v>
                </c:pt>
              </c:strCache>
            </c:strRef>
          </c:tx>
          <c:invertIfNegative val="0"/>
          <c:cat>
            <c:strRef>
              <c:f>'[ISO END ENERO 2020.xlsx]Enero 2020'!$B$147:$E$147</c:f>
              <c:strCache>
                <c:ptCount val="4"/>
                <c:pt idx="0">
                  <c:v>Cesárea</c:v>
                </c:pt>
                <c:pt idx="1">
                  <c:v>Herniorrafia</c:v>
                </c:pt>
                <c:pt idx="2">
                  <c:v>Revascularización miocárdica</c:v>
                </c:pt>
                <c:pt idx="3">
                  <c:v>Colecistectomía</c:v>
                </c:pt>
              </c:strCache>
            </c:strRef>
          </c:cat>
          <c:val>
            <c:numRef>
              <c:f>'[ISO END ENERO 2020.xlsx]Enero 2020'!$B$148:$E$148</c:f>
              <c:numCache>
                <c:formatCode>General</c:formatCode>
                <c:ptCount val="4"/>
                <c:pt idx="0">
                  <c:v>4</c:v>
                </c:pt>
                <c:pt idx="1">
                  <c:v>0</c:v>
                </c:pt>
                <c:pt idx="2">
                  <c:v>0</c:v>
                </c:pt>
                <c:pt idx="3">
                  <c:v>2</c:v>
                </c:pt>
              </c:numCache>
            </c:numRef>
          </c:val>
          <c:extLst>
            <c:ext xmlns:c16="http://schemas.microsoft.com/office/drawing/2014/chart" uri="{C3380CC4-5D6E-409C-BE32-E72D297353CC}">
              <c16:uniqueId val="{00000000-C450-4AAC-8B3C-3A4E62A2F407}"/>
            </c:ext>
          </c:extLst>
        </c:ser>
        <c:ser>
          <c:idx val="1"/>
          <c:order val="1"/>
          <c:tx>
            <c:strRef>
              <c:f>'[ISO END ENERO 2020.xlsx]Enero 2020'!$A$149</c:f>
              <c:strCache>
                <c:ptCount val="1"/>
                <c:pt idx="0">
                  <c:v>profunda </c:v>
                </c:pt>
              </c:strCache>
            </c:strRef>
          </c:tx>
          <c:invertIfNegative val="0"/>
          <c:cat>
            <c:strRef>
              <c:f>'[ISO END ENERO 2020.xlsx]Enero 2020'!$B$147:$E$147</c:f>
              <c:strCache>
                <c:ptCount val="4"/>
                <c:pt idx="0">
                  <c:v>Cesárea</c:v>
                </c:pt>
                <c:pt idx="1">
                  <c:v>Herniorrafia</c:v>
                </c:pt>
                <c:pt idx="2">
                  <c:v>Revascularización miocárdica</c:v>
                </c:pt>
                <c:pt idx="3">
                  <c:v>Colecistectomía</c:v>
                </c:pt>
              </c:strCache>
            </c:strRef>
          </c:cat>
          <c:val>
            <c:numRef>
              <c:f>'[ISO END ENERO 2020.xlsx]Enero 2020'!$B$149:$E$149</c:f>
              <c:numCache>
                <c:formatCode>General</c:formatCode>
                <c:ptCount val="4"/>
                <c:pt idx="0">
                  <c:v>4</c:v>
                </c:pt>
                <c:pt idx="1">
                  <c:v>0</c:v>
                </c:pt>
                <c:pt idx="2">
                  <c:v>0</c:v>
                </c:pt>
                <c:pt idx="3">
                  <c:v>0</c:v>
                </c:pt>
              </c:numCache>
            </c:numRef>
          </c:val>
          <c:extLst>
            <c:ext xmlns:c16="http://schemas.microsoft.com/office/drawing/2014/chart" uri="{C3380CC4-5D6E-409C-BE32-E72D297353CC}">
              <c16:uniqueId val="{00000001-C450-4AAC-8B3C-3A4E62A2F407}"/>
            </c:ext>
          </c:extLst>
        </c:ser>
        <c:ser>
          <c:idx val="2"/>
          <c:order val="2"/>
          <c:tx>
            <c:strRef>
              <c:f>'[ISO END ENERO 2020.xlsx]Enero 2020'!$A$150</c:f>
              <c:strCache>
                <c:ptCount val="1"/>
                <c:pt idx="0">
                  <c:v>organo espacio</c:v>
                </c:pt>
              </c:strCache>
            </c:strRef>
          </c:tx>
          <c:invertIfNegative val="0"/>
          <c:cat>
            <c:strRef>
              <c:f>'[ISO END ENERO 2020.xlsx]Enero 2020'!$B$147:$E$147</c:f>
              <c:strCache>
                <c:ptCount val="4"/>
                <c:pt idx="0">
                  <c:v>Cesárea</c:v>
                </c:pt>
                <c:pt idx="1">
                  <c:v>Herniorrafia</c:v>
                </c:pt>
                <c:pt idx="2">
                  <c:v>Revascularización miocárdica</c:v>
                </c:pt>
                <c:pt idx="3">
                  <c:v>Colecistectomía</c:v>
                </c:pt>
              </c:strCache>
            </c:strRef>
          </c:cat>
          <c:val>
            <c:numRef>
              <c:f>'[ISO END ENERO 2020.xlsx]Enero 2020'!$B$150:$E$150</c:f>
              <c:numCache>
                <c:formatCode>General</c:formatCode>
                <c:ptCount val="4"/>
                <c:pt idx="0">
                  <c:v>1</c:v>
                </c:pt>
                <c:pt idx="1">
                  <c:v>2</c:v>
                </c:pt>
                <c:pt idx="2">
                  <c:v>0</c:v>
                </c:pt>
                <c:pt idx="3">
                  <c:v>0</c:v>
                </c:pt>
              </c:numCache>
            </c:numRef>
          </c:val>
          <c:extLst>
            <c:ext xmlns:c16="http://schemas.microsoft.com/office/drawing/2014/chart" uri="{C3380CC4-5D6E-409C-BE32-E72D297353CC}">
              <c16:uniqueId val="{00000002-C450-4AAC-8B3C-3A4E62A2F407}"/>
            </c:ext>
          </c:extLst>
        </c:ser>
        <c:dLbls>
          <c:showLegendKey val="0"/>
          <c:showVal val="0"/>
          <c:showCatName val="0"/>
          <c:showSerName val="0"/>
          <c:showPercent val="0"/>
          <c:showBubbleSize val="0"/>
        </c:dLbls>
        <c:gapWidth val="75"/>
        <c:overlap val="100"/>
        <c:axId val="102668160"/>
        <c:axId val="102819712"/>
      </c:barChart>
      <c:catAx>
        <c:axId val="102668160"/>
        <c:scaling>
          <c:orientation val="minMax"/>
        </c:scaling>
        <c:delete val="0"/>
        <c:axPos val="l"/>
        <c:numFmt formatCode="General" sourceLinked="0"/>
        <c:majorTickMark val="none"/>
        <c:minorTickMark val="none"/>
        <c:tickLblPos val="nextTo"/>
        <c:txPr>
          <a:bodyPr/>
          <a:lstStyle/>
          <a:p>
            <a:pPr>
              <a:defRPr sz="700"/>
            </a:pPr>
            <a:endParaRPr lang="en-US"/>
          </a:p>
        </c:txPr>
        <c:crossAx val="102819712"/>
        <c:crosses val="autoZero"/>
        <c:auto val="1"/>
        <c:lblAlgn val="ctr"/>
        <c:lblOffset val="100"/>
        <c:noMultiLvlLbl val="0"/>
      </c:catAx>
      <c:valAx>
        <c:axId val="102819712"/>
        <c:scaling>
          <c:orientation val="minMax"/>
        </c:scaling>
        <c:delete val="0"/>
        <c:axPos val="b"/>
        <c:majorGridlines/>
        <c:numFmt formatCode="0%" sourceLinked="1"/>
        <c:majorTickMark val="none"/>
        <c:minorTickMark val="none"/>
        <c:tickLblPos val="nextTo"/>
        <c:spPr>
          <a:ln w="9525">
            <a:noFill/>
          </a:ln>
        </c:spPr>
        <c:crossAx val="102668160"/>
        <c:crosses val="autoZero"/>
        <c:crossBetween val="between"/>
      </c:valAx>
    </c:plotArea>
    <c:legend>
      <c:legendPos val="b"/>
      <c:layout/>
      <c:overlay val="0"/>
    </c:legend>
    <c:plotVisOnly val="1"/>
    <c:dispBlanksAs val="gap"/>
    <c:showDLblsOverMax val="0"/>
  </c:chart>
  <c:spPr>
    <a:ln>
      <a:noFill/>
    </a:ln>
  </c:spPr>
  <c:txPr>
    <a:bodyPr/>
    <a:lstStyle/>
    <a:p>
      <a:pPr>
        <a:defRPr sz="7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Hoja1!$AO$9</c:f>
              <c:strCache>
                <c:ptCount val="1"/>
                <c:pt idx="0">
                  <c:v>2020</c:v>
                </c:pt>
              </c:strCache>
            </c:strRef>
          </c:tx>
          <c:spPr>
            <a:solidFill>
              <a:srgbClr val="00B0F0"/>
            </a:solidFill>
            <a:ln>
              <a:solidFill>
                <a:schemeClr val="tx1"/>
              </a:solidFill>
            </a:ln>
          </c:spPr>
          <c:invertIfNegative val="0"/>
          <c:cat>
            <c:numRef>
              <c:f>Hoja1!$AA$10:$AA$62</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Hoja1!$AO$10:$AO$62</c:f>
              <c:numCache>
                <c:formatCode>General</c:formatCode>
                <c:ptCount val="53"/>
                <c:pt idx="0">
                  <c:v>1</c:v>
                </c:pt>
                <c:pt idx="1">
                  <c:v>1</c:v>
                </c:pt>
                <c:pt idx="2">
                  <c:v>0</c:v>
                </c:pt>
                <c:pt idx="3">
                  <c:v>0</c:v>
                </c:pt>
                <c:pt idx="4">
                  <c:v>2</c:v>
                </c:pt>
              </c:numCache>
            </c:numRef>
          </c:val>
          <c:extLst>
            <c:ext xmlns:c16="http://schemas.microsoft.com/office/drawing/2014/chart" uri="{C3380CC4-5D6E-409C-BE32-E72D297353CC}">
              <c16:uniqueId val="{00000000-C421-49F2-B66F-269570D031A1}"/>
            </c:ext>
          </c:extLst>
        </c:ser>
        <c:dLbls>
          <c:showLegendKey val="0"/>
          <c:showVal val="0"/>
          <c:showCatName val="0"/>
          <c:showSerName val="0"/>
          <c:showPercent val="0"/>
          <c:showBubbleSize val="0"/>
        </c:dLbls>
        <c:gapWidth val="0"/>
        <c:axId val="100776192"/>
        <c:axId val="102764928"/>
      </c:barChart>
      <c:lineChart>
        <c:grouping val="standard"/>
        <c:varyColors val="0"/>
        <c:ser>
          <c:idx val="0"/>
          <c:order val="0"/>
          <c:tx>
            <c:strRef>
              <c:f>Hoja1!$AN$9</c:f>
              <c:strCache>
                <c:ptCount val="1"/>
                <c:pt idx="0">
                  <c:v>2019</c:v>
                </c:pt>
              </c:strCache>
            </c:strRef>
          </c:tx>
          <c:spPr>
            <a:ln w="28575">
              <a:solidFill>
                <a:srgbClr val="92D050"/>
              </a:solidFill>
            </a:ln>
          </c:spPr>
          <c:marker>
            <c:symbol val="none"/>
          </c:marker>
          <c:cat>
            <c:numRef>
              <c:f>Hoja1!$AA$10:$AA$62</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Hoja1!$AN$10:$AN$62</c:f>
              <c:numCache>
                <c:formatCode>General</c:formatCode>
                <c:ptCount val="53"/>
                <c:pt idx="0">
                  <c:v>3</c:v>
                </c:pt>
                <c:pt idx="1">
                  <c:v>2</c:v>
                </c:pt>
                <c:pt idx="2">
                  <c:v>5</c:v>
                </c:pt>
                <c:pt idx="3">
                  <c:v>6</c:v>
                </c:pt>
                <c:pt idx="4">
                  <c:v>2</c:v>
                </c:pt>
                <c:pt idx="5">
                  <c:v>3</c:v>
                </c:pt>
                <c:pt idx="6">
                  <c:v>5</c:v>
                </c:pt>
                <c:pt idx="7">
                  <c:v>7</c:v>
                </c:pt>
                <c:pt idx="8">
                  <c:v>5</c:v>
                </c:pt>
                <c:pt idx="9">
                  <c:v>2</c:v>
                </c:pt>
                <c:pt idx="10">
                  <c:v>3</c:v>
                </c:pt>
                <c:pt idx="11">
                  <c:v>4</c:v>
                </c:pt>
                <c:pt idx="12">
                  <c:v>3</c:v>
                </c:pt>
                <c:pt idx="13">
                  <c:v>7</c:v>
                </c:pt>
                <c:pt idx="14">
                  <c:v>2</c:v>
                </c:pt>
                <c:pt idx="15">
                  <c:v>7</c:v>
                </c:pt>
                <c:pt idx="16">
                  <c:v>3</c:v>
                </c:pt>
                <c:pt idx="17">
                  <c:v>5</c:v>
                </c:pt>
                <c:pt idx="18">
                  <c:v>2</c:v>
                </c:pt>
                <c:pt idx="19">
                  <c:v>4</c:v>
                </c:pt>
                <c:pt idx="20">
                  <c:v>2</c:v>
                </c:pt>
                <c:pt idx="21">
                  <c:v>6</c:v>
                </c:pt>
                <c:pt idx="22">
                  <c:v>4</c:v>
                </c:pt>
                <c:pt idx="23">
                  <c:v>3</c:v>
                </c:pt>
                <c:pt idx="24">
                  <c:v>4</c:v>
                </c:pt>
                <c:pt idx="25">
                  <c:v>3</c:v>
                </c:pt>
                <c:pt idx="26">
                  <c:v>6</c:v>
                </c:pt>
                <c:pt idx="27">
                  <c:v>0</c:v>
                </c:pt>
                <c:pt idx="28">
                  <c:v>3</c:v>
                </c:pt>
                <c:pt idx="29">
                  <c:v>1</c:v>
                </c:pt>
                <c:pt idx="30">
                  <c:v>2</c:v>
                </c:pt>
                <c:pt idx="31">
                  <c:v>3</c:v>
                </c:pt>
                <c:pt idx="32">
                  <c:v>1</c:v>
                </c:pt>
                <c:pt idx="33">
                  <c:v>1</c:v>
                </c:pt>
                <c:pt idx="34">
                  <c:v>6</c:v>
                </c:pt>
                <c:pt idx="35">
                  <c:v>4</c:v>
                </c:pt>
                <c:pt idx="36">
                  <c:v>3</c:v>
                </c:pt>
                <c:pt idx="37">
                  <c:v>2</c:v>
                </c:pt>
                <c:pt idx="38">
                  <c:v>4</c:v>
                </c:pt>
                <c:pt idx="39">
                  <c:v>2</c:v>
                </c:pt>
                <c:pt idx="40">
                  <c:v>3</c:v>
                </c:pt>
                <c:pt idx="41">
                  <c:v>2</c:v>
                </c:pt>
                <c:pt idx="42">
                  <c:v>5</c:v>
                </c:pt>
                <c:pt idx="43">
                  <c:v>6</c:v>
                </c:pt>
                <c:pt idx="44">
                  <c:v>4</c:v>
                </c:pt>
                <c:pt idx="45">
                  <c:v>0</c:v>
                </c:pt>
                <c:pt idx="46">
                  <c:v>1</c:v>
                </c:pt>
                <c:pt idx="47">
                  <c:v>3</c:v>
                </c:pt>
                <c:pt idx="48">
                  <c:v>4</c:v>
                </c:pt>
                <c:pt idx="49">
                  <c:v>3</c:v>
                </c:pt>
                <c:pt idx="50">
                  <c:v>2</c:v>
                </c:pt>
                <c:pt idx="51">
                  <c:v>2</c:v>
                </c:pt>
                <c:pt idx="52">
                  <c:v>4</c:v>
                </c:pt>
              </c:numCache>
            </c:numRef>
          </c:val>
          <c:smooth val="0"/>
          <c:extLst>
            <c:ext xmlns:c16="http://schemas.microsoft.com/office/drawing/2014/chart" uri="{C3380CC4-5D6E-409C-BE32-E72D297353CC}">
              <c16:uniqueId val="{00000001-C421-49F2-B66F-269570D031A1}"/>
            </c:ext>
          </c:extLst>
        </c:ser>
        <c:dLbls>
          <c:showLegendKey val="0"/>
          <c:showVal val="0"/>
          <c:showCatName val="0"/>
          <c:showSerName val="0"/>
          <c:showPercent val="0"/>
          <c:showBubbleSize val="0"/>
        </c:dLbls>
        <c:marker val="1"/>
        <c:smooth val="0"/>
        <c:axId val="100776192"/>
        <c:axId val="102764928"/>
      </c:lineChart>
      <c:catAx>
        <c:axId val="100776192"/>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crossAx val="102764928"/>
        <c:crosses val="autoZero"/>
        <c:auto val="1"/>
        <c:lblAlgn val="ctr"/>
        <c:lblOffset val="100"/>
        <c:noMultiLvlLbl val="0"/>
      </c:catAx>
      <c:valAx>
        <c:axId val="102764928"/>
        <c:scaling>
          <c:orientation val="minMax"/>
        </c:scaling>
        <c:delete val="0"/>
        <c:axPos val="l"/>
        <c:title>
          <c:tx>
            <c:rich>
              <a:bodyPr rot="-5400000" vert="horz"/>
              <a:lstStyle/>
              <a:p>
                <a:pPr>
                  <a:defRPr/>
                </a:pPr>
                <a:r>
                  <a:rPr lang="en-US"/>
                  <a:t>número de casos de endometritis</a:t>
                </a:r>
              </a:p>
            </c:rich>
          </c:tx>
          <c:layout/>
          <c:overlay val="0"/>
        </c:title>
        <c:numFmt formatCode="General" sourceLinked="1"/>
        <c:majorTickMark val="out"/>
        <c:minorTickMark val="none"/>
        <c:tickLblPos val="nextTo"/>
        <c:crossAx val="100776192"/>
        <c:crosses val="autoZero"/>
        <c:crossBetween val="between"/>
      </c:valAx>
    </c:plotArea>
    <c:legend>
      <c:legendPos val="r"/>
      <c:layout/>
      <c:overlay val="0"/>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'definitivo boletín'!$Q$27</c:f>
              <c:strCache>
                <c:ptCount val="1"/>
                <c:pt idx="0">
                  <c:v>2020</c:v>
                </c:pt>
              </c:strCache>
            </c:strRef>
          </c:tx>
          <c:spPr>
            <a:solidFill>
              <a:srgbClr val="00B0F0"/>
            </a:solidFill>
            <a:ln>
              <a:solidFill>
                <a:sysClr val="windowText" lastClr="000000"/>
              </a:solidFill>
            </a:ln>
          </c:spPr>
          <c:invertIfNegative val="0"/>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boletín'!$Q$28:$Q$80</c:f>
              <c:numCache>
                <c:formatCode>General</c:formatCode>
                <c:ptCount val="53"/>
                <c:pt idx="0">
                  <c:v>4</c:v>
                </c:pt>
                <c:pt idx="1">
                  <c:v>6</c:v>
                </c:pt>
                <c:pt idx="2">
                  <c:v>14</c:v>
                </c:pt>
                <c:pt idx="3">
                  <c:v>6</c:v>
                </c:pt>
                <c:pt idx="4">
                  <c:v>7</c:v>
                </c:pt>
                <c:pt idx="5">
                  <c:v>1</c:v>
                </c:pt>
              </c:numCache>
            </c:numRef>
          </c:val>
          <c:extLst>
            <c:ext xmlns:c16="http://schemas.microsoft.com/office/drawing/2014/chart" uri="{C3380CC4-5D6E-409C-BE32-E72D297353CC}">
              <c16:uniqueId val="{00000000-F138-4729-9151-B12554FEE2EA}"/>
            </c:ext>
          </c:extLst>
        </c:ser>
        <c:dLbls>
          <c:showLegendKey val="0"/>
          <c:showVal val="0"/>
          <c:showCatName val="0"/>
          <c:showSerName val="0"/>
          <c:showPercent val="0"/>
          <c:showBubbleSize val="0"/>
        </c:dLbls>
        <c:gapWidth val="150"/>
        <c:axId val="103430784"/>
        <c:axId val="103437056"/>
      </c:barChart>
      <c:lineChart>
        <c:grouping val="standard"/>
        <c:varyColors val="0"/>
        <c:ser>
          <c:idx val="0"/>
          <c:order val="0"/>
          <c:tx>
            <c:strRef>
              <c:f>'definitivo boletín'!$P$27</c:f>
              <c:strCache>
                <c:ptCount val="1"/>
                <c:pt idx="0">
                  <c:v>2019</c:v>
                </c:pt>
              </c:strCache>
            </c:strRef>
          </c:tx>
          <c:spPr>
            <a:ln w="19050">
              <a:solidFill>
                <a:srgbClr val="92D050"/>
              </a:solidFill>
            </a:ln>
          </c:spPr>
          <c:marker>
            <c:symbol val="none"/>
          </c:marker>
          <c:cat>
            <c:numRef>
              <c:f>'definitivo boletín'!$O$28:$O$80</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'definitivo boletín'!$P$28:$P$80</c:f>
              <c:numCache>
                <c:formatCode>General</c:formatCode>
                <c:ptCount val="53"/>
                <c:pt idx="0">
                  <c:v>3</c:v>
                </c:pt>
                <c:pt idx="1">
                  <c:v>7</c:v>
                </c:pt>
                <c:pt idx="2">
                  <c:v>8</c:v>
                </c:pt>
                <c:pt idx="3">
                  <c:v>6</c:v>
                </c:pt>
                <c:pt idx="4">
                  <c:v>3</c:v>
                </c:pt>
                <c:pt idx="5">
                  <c:v>7</c:v>
                </c:pt>
                <c:pt idx="6">
                  <c:v>3</c:v>
                </c:pt>
                <c:pt idx="7">
                  <c:v>12</c:v>
                </c:pt>
                <c:pt idx="8">
                  <c:v>10</c:v>
                </c:pt>
                <c:pt idx="9">
                  <c:v>10</c:v>
                </c:pt>
                <c:pt idx="10">
                  <c:v>11</c:v>
                </c:pt>
                <c:pt idx="11">
                  <c:v>3</c:v>
                </c:pt>
                <c:pt idx="12">
                  <c:v>8</c:v>
                </c:pt>
                <c:pt idx="13">
                  <c:v>7</c:v>
                </c:pt>
                <c:pt idx="14">
                  <c:v>11</c:v>
                </c:pt>
                <c:pt idx="15">
                  <c:v>10</c:v>
                </c:pt>
                <c:pt idx="16">
                  <c:v>3</c:v>
                </c:pt>
                <c:pt idx="17">
                  <c:v>11</c:v>
                </c:pt>
                <c:pt idx="18">
                  <c:v>10</c:v>
                </c:pt>
                <c:pt idx="19">
                  <c:v>10</c:v>
                </c:pt>
                <c:pt idx="20">
                  <c:v>10</c:v>
                </c:pt>
                <c:pt idx="21">
                  <c:v>4</c:v>
                </c:pt>
                <c:pt idx="22">
                  <c:v>8</c:v>
                </c:pt>
                <c:pt idx="23">
                  <c:v>8</c:v>
                </c:pt>
                <c:pt idx="24">
                  <c:v>8</c:v>
                </c:pt>
                <c:pt idx="25">
                  <c:v>7</c:v>
                </c:pt>
                <c:pt idx="26">
                  <c:v>10</c:v>
                </c:pt>
                <c:pt idx="27">
                  <c:v>5</c:v>
                </c:pt>
                <c:pt idx="28">
                  <c:v>12</c:v>
                </c:pt>
                <c:pt idx="29">
                  <c:v>11</c:v>
                </c:pt>
                <c:pt idx="30">
                  <c:v>9</c:v>
                </c:pt>
                <c:pt idx="31">
                  <c:v>9</c:v>
                </c:pt>
                <c:pt idx="32">
                  <c:v>9</c:v>
                </c:pt>
                <c:pt idx="33">
                  <c:v>4</c:v>
                </c:pt>
                <c:pt idx="34">
                  <c:v>12</c:v>
                </c:pt>
                <c:pt idx="35">
                  <c:v>16</c:v>
                </c:pt>
                <c:pt idx="36">
                  <c:v>7</c:v>
                </c:pt>
                <c:pt idx="37">
                  <c:v>13</c:v>
                </c:pt>
                <c:pt idx="38">
                  <c:v>6</c:v>
                </c:pt>
                <c:pt idx="39">
                  <c:v>6</c:v>
                </c:pt>
                <c:pt idx="40">
                  <c:v>3</c:v>
                </c:pt>
                <c:pt idx="41">
                  <c:v>8</c:v>
                </c:pt>
                <c:pt idx="42">
                  <c:v>14</c:v>
                </c:pt>
                <c:pt idx="43">
                  <c:v>4</c:v>
                </c:pt>
                <c:pt idx="44">
                  <c:v>3</c:v>
                </c:pt>
                <c:pt idx="45">
                  <c:v>8</c:v>
                </c:pt>
                <c:pt idx="46">
                  <c:v>8</c:v>
                </c:pt>
                <c:pt idx="47">
                  <c:v>9</c:v>
                </c:pt>
                <c:pt idx="48">
                  <c:v>10</c:v>
                </c:pt>
                <c:pt idx="49">
                  <c:v>8</c:v>
                </c:pt>
                <c:pt idx="50">
                  <c:v>7</c:v>
                </c:pt>
                <c:pt idx="51">
                  <c:v>4</c:v>
                </c:pt>
                <c:pt idx="52">
                  <c:v>4</c:v>
                </c:pt>
              </c:numCache>
            </c:numRef>
          </c:val>
          <c:smooth val="0"/>
          <c:extLst>
            <c:ext xmlns:c16="http://schemas.microsoft.com/office/drawing/2014/chart" uri="{C3380CC4-5D6E-409C-BE32-E72D297353CC}">
              <c16:uniqueId val="{00000001-F138-4729-9151-B12554FEE2EA}"/>
            </c:ext>
          </c:extLst>
        </c:ser>
        <c:dLbls>
          <c:showLegendKey val="0"/>
          <c:showVal val="0"/>
          <c:showCatName val="0"/>
          <c:showSerName val="0"/>
          <c:showPercent val="0"/>
          <c:showBubbleSize val="0"/>
        </c:dLbls>
        <c:marker val="1"/>
        <c:smooth val="0"/>
        <c:axId val="103430784"/>
        <c:axId val="103437056"/>
      </c:lineChart>
      <c:catAx>
        <c:axId val="103430784"/>
        <c:scaling>
          <c:orientation val="minMax"/>
        </c:scaling>
        <c:delete val="0"/>
        <c:axPos val="b"/>
        <c:title>
          <c:tx>
            <c:rich>
              <a:bodyPr/>
              <a:lstStyle/>
              <a:p>
                <a:pPr>
                  <a:defRPr/>
                </a:pPr>
                <a:r>
                  <a:rPr lang="en-US"/>
                  <a:t>Semana epidemiológica</a:t>
                </a:r>
              </a:p>
            </c:rich>
          </c:tx>
          <c:layout/>
          <c:overlay val="0"/>
        </c:title>
        <c:numFmt formatCode="General" sourceLinked="1"/>
        <c:majorTickMark val="out"/>
        <c:minorTickMark val="none"/>
        <c:tickLblPos val="nextTo"/>
        <c:crossAx val="103437056"/>
        <c:crosses val="autoZero"/>
        <c:auto val="1"/>
        <c:lblAlgn val="ctr"/>
        <c:lblOffset val="100"/>
        <c:noMultiLvlLbl val="0"/>
      </c:catAx>
      <c:valAx>
        <c:axId val="103437056"/>
        <c:scaling>
          <c:orientation val="minMax"/>
        </c:scaling>
        <c:delete val="0"/>
        <c:axPos val="l"/>
        <c:title>
          <c:tx>
            <c:rich>
              <a:bodyPr rot="-5400000" vert="horz"/>
              <a:lstStyle/>
              <a:p>
                <a:pPr>
                  <a:defRPr/>
                </a:pPr>
                <a:r>
                  <a:rPr lang="en-US"/>
                  <a:t>Casos de IAD</a:t>
                </a:r>
              </a:p>
            </c:rich>
          </c:tx>
          <c:layout/>
          <c:overlay val="0"/>
        </c:title>
        <c:numFmt formatCode="General" sourceLinked="1"/>
        <c:majorTickMark val="out"/>
        <c:minorTickMark val="none"/>
        <c:tickLblPos val="nextTo"/>
        <c:crossAx val="103430784"/>
        <c:crosses val="autoZero"/>
        <c:crossBetween val="between"/>
      </c:valAx>
    </c:plotArea>
    <c:legend>
      <c:legendPos val="r"/>
      <c:layout/>
      <c:overlay val="0"/>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'[1-Canal endémico TBmedellin 2019 Bortman y MMWR1.xlsx]Tuberculosis'!$A$58</c:f>
              <c:strCache>
                <c:ptCount val="1"/>
                <c:pt idx="0">
                  <c:v>2020</c:v>
                </c:pt>
              </c:strCache>
            </c:strRef>
          </c:tx>
          <c:spPr>
            <a:solidFill>
              <a:schemeClr val="tx2">
                <a:lumMod val="60000"/>
                <a:lumOff val="40000"/>
              </a:schemeClr>
            </a:solidFill>
            <a:ln>
              <a:solidFill>
                <a:schemeClr val="tx1"/>
              </a:solidFill>
            </a:ln>
          </c:spPr>
          <c:invertIfNegative val="0"/>
          <c:val>
            <c:numRef>
              <c:f>'[1-Canal endémico TBmedellin 2019 Bortman y MMWR1.xlsx]Tuberculosis'!$B$58:$BA$58</c:f>
              <c:numCache>
                <c:formatCode>General</c:formatCode>
                <c:ptCount val="52"/>
                <c:pt idx="0">
                  <c:v>31</c:v>
                </c:pt>
                <c:pt idx="1">
                  <c:v>38</c:v>
                </c:pt>
                <c:pt idx="2">
                  <c:v>57</c:v>
                </c:pt>
                <c:pt idx="3">
                  <c:v>28</c:v>
                </c:pt>
              </c:numCache>
            </c:numRef>
          </c:val>
          <c:extLst>
            <c:ext xmlns:c16="http://schemas.microsoft.com/office/drawing/2014/chart" uri="{C3380CC4-5D6E-409C-BE32-E72D297353CC}">
              <c16:uniqueId val="{00000000-0D56-4977-819B-D799E79F2714}"/>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'[1-Canal endémico TBmedellin 2019 Bortman y MMWR1.xlsx]Tuberculosis'!$A$55</c:f>
              <c:strCache>
                <c:ptCount val="1"/>
                <c:pt idx="0">
                  <c:v>2017</c:v>
                </c:pt>
              </c:strCache>
            </c:strRef>
          </c:tx>
          <c:spPr>
            <a:ln w="12700">
              <a:solidFill>
                <a:srgbClr val="00B050"/>
              </a:solidFill>
            </a:ln>
          </c:spPr>
          <c:marker>
            <c:symbol val="none"/>
          </c:marker>
          <c:val>
            <c:numRef>
              <c:f>'[1-Canal endémico TBmedellin 2019 Bortman y MMWR1.xlsx]Tuberculosis'!$B$55:$BA$55</c:f>
              <c:numCache>
                <c:formatCode>General</c:formatCode>
                <c:ptCount val="52"/>
                <c:pt idx="0">
                  <c:v>36</c:v>
                </c:pt>
                <c:pt idx="1">
                  <c:v>27</c:v>
                </c:pt>
                <c:pt idx="2">
                  <c:v>32</c:v>
                </c:pt>
                <c:pt idx="3">
                  <c:v>27</c:v>
                </c:pt>
                <c:pt idx="4">
                  <c:v>33</c:v>
                </c:pt>
                <c:pt idx="5">
                  <c:v>38</c:v>
                </c:pt>
                <c:pt idx="6">
                  <c:v>31</c:v>
                </c:pt>
                <c:pt idx="7">
                  <c:v>26</c:v>
                </c:pt>
                <c:pt idx="8">
                  <c:v>41</c:v>
                </c:pt>
                <c:pt idx="9">
                  <c:v>37</c:v>
                </c:pt>
                <c:pt idx="10">
                  <c:v>30</c:v>
                </c:pt>
                <c:pt idx="11">
                  <c:v>25</c:v>
                </c:pt>
                <c:pt idx="12">
                  <c:v>39</c:v>
                </c:pt>
                <c:pt idx="13">
                  <c:v>37</c:v>
                </c:pt>
                <c:pt idx="14">
                  <c:v>30</c:v>
                </c:pt>
                <c:pt idx="15">
                  <c:v>38</c:v>
                </c:pt>
                <c:pt idx="16">
                  <c:v>34</c:v>
                </c:pt>
                <c:pt idx="17">
                  <c:v>29</c:v>
                </c:pt>
                <c:pt idx="18">
                  <c:v>35</c:v>
                </c:pt>
                <c:pt idx="19">
                  <c:v>33</c:v>
                </c:pt>
                <c:pt idx="20">
                  <c:v>36</c:v>
                </c:pt>
                <c:pt idx="21">
                  <c:v>29</c:v>
                </c:pt>
                <c:pt idx="22">
                  <c:v>30</c:v>
                </c:pt>
                <c:pt idx="23">
                  <c:v>35</c:v>
                </c:pt>
                <c:pt idx="24">
                  <c:v>23</c:v>
                </c:pt>
                <c:pt idx="25">
                  <c:v>27</c:v>
                </c:pt>
                <c:pt idx="26">
                  <c:v>23</c:v>
                </c:pt>
                <c:pt idx="27">
                  <c:v>32</c:v>
                </c:pt>
                <c:pt idx="28">
                  <c:v>35</c:v>
                </c:pt>
                <c:pt idx="29">
                  <c:v>33</c:v>
                </c:pt>
                <c:pt idx="30">
                  <c:v>40</c:v>
                </c:pt>
                <c:pt idx="31">
                  <c:v>33</c:v>
                </c:pt>
                <c:pt idx="32">
                  <c:v>38</c:v>
                </c:pt>
                <c:pt idx="33">
                  <c:v>20</c:v>
                </c:pt>
                <c:pt idx="34">
                  <c:v>25</c:v>
                </c:pt>
                <c:pt idx="35">
                  <c:v>23</c:v>
                </c:pt>
                <c:pt idx="36">
                  <c:v>32</c:v>
                </c:pt>
                <c:pt idx="37">
                  <c:v>43</c:v>
                </c:pt>
                <c:pt idx="38">
                  <c:v>30</c:v>
                </c:pt>
                <c:pt idx="39">
                  <c:v>34</c:v>
                </c:pt>
                <c:pt idx="40">
                  <c:v>31</c:v>
                </c:pt>
                <c:pt idx="41">
                  <c:v>27</c:v>
                </c:pt>
                <c:pt idx="42">
                  <c:v>31</c:v>
                </c:pt>
                <c:pt idx="43">
                  <c:v>29</c:v>
                </c:pt>
                <c:pt idx="44">
                  <c:v>26</c:v>
                </c:pt>
                <c:pt idx="45">
                  <c:v>23</c:v>
                </c:pt>
                <c:pt idx="46">
                  <c:v>36</c:v>
                </c:pt>
                <c:pt idx="47">
                  <c:v>36</c:v>
                </c:pt>
                <c:pt idx="48">
                  <c:v>21</c:v>
                </c:pt>
                <c:pt idx="49">
                  <c:v>22</c:v>
                </c:pt>
                <c:pt idx="50">
                  <c:v>27</c:v>
                </c:pt>
                <c:pt idx="51">
                  <c:v>9</c:v>
                </c:pt>
              </c:numCache>
            </c:numRef>
          </c:val>
          <c:smooth val="0"/>
          <c:extLst>
            <c:ext xmlns:c16="http://schemas.microsoft.com/office/drawing/2014/chart" uri="{C3380CC4-5D6E-409C-BE32-E72D297353CC}">
              <c16:uniqueId val="{00000001-0D56-4977-819B-D799E79F2714}"/>
            </c:ext>
          </c:extLst>
        </c:ser>
        <c:ser>
          <c:idx val="1"/>
          <c:order val="1"/>
          <c:tx>
            <c:strRef>
              <c:f>'[1-Canal endémico TBmedellin 2019 Bortman y MMWR1.xlsx]Tuberculosis'!$A$56</c:f>
              <c:strCache>
                <c:ptCount val="1"/>
                <c:pt idx="0">
                  <c:v>2018</c:v>
                </c:pt>
              </c:strCache>
            </c:strRef>
          </c:tx>
          <c:spPr>
            <a:ln w="12700">
              <a:solidFill>
                <a:srgbClr val="C00000"/>
              </a:solidFill>
            </a:ln>
          </c:spPr>
          <c:marker>
            <c:symbol val="none"/>
          </c:marker>
          <c:val>
            <c:numRef>
              <c:f>'[1-Canal endémico TBmedellin 2019 Bortman y MMWR1.xlsx]Tuberculosis'!$B$56:$BA$56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2-0D56-4977-819B-D799E79F2714}"/>
            </c:ext>
          </c:extLst>
        </c:ser>
        <c:ser>
          <c:idx val="2"/>
          <c:order val="2"/>
          <c:tx>
            <c:strRef>
              <c:f>'[1-Canal endémico TBmedellin 2019 Bortman y MMWR1.xlsx]Tuberculosis'!$A$57</c:f>
              <c:strCache>
                <c:ptCount val="1"/>
                <c:pt idx="0">
                  <c:v>2019</c:v>
                </c:pt>
              </c:strCache>
            </c:strRef>
          </c:tx>
          <c:spPr>
            <a:ln w="12700">
              <a:solidFill>
                <a:srgbClr val="FFC000"/>
              </a:solidFill>
            </a:ln>
          </c:spPr>
          <c:marker>
            <c:symbol val="none"/>
          </c:marker>
          <c:val>
            <c:numRef>
              <c:f>'[1-Canal endémico TBmedellin 2019 Bortman y MMWR1.xlsx]Tuberculosis'!$B$57:$BA$57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3-0D56-4977-819B-D799E79F2714}"/>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sz="700" b="0" i="0" baseline="0"/>
                </a:pPr>
                <a:r>
                  <a:rPr lang="en-US" sz="700" b="0" i="0" baseline="0"/>
                  <a:t>Semana Epidemiológica</a:t>
                </a:r>
              </a:p>
            </c:rich>
          </c:tx>
          <c:layout/>
          <c:overlay val="0"/>
        </c:title>
        <c:majorTickMark val="out"/>
        <c:minorTickMark val="none"/>
        <c:tickLblPos val="nextTo"/>
        <c:txPr>
          <a:bodyPr/>
          <a:lstStyle/>
          <a:p>
            <a:pPr>
              <a:defRPr sz="7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sz="700" b="0" i="0" baseline="0"/>
                </a:pPr>
                <a:r>
                  <a:rPr lang="en-US" sz="700" b="0" i="0" baseline="0"/>
                  <a:t>Total de casos</a:t>
                </a:r>
              </a:p>
            </c:rich>
          </c:tx>
          <c:layout/>
          <c:overlay val="0"/>
        </c:title>
        <c:numFmt formatCode="General" sourceLinked="1"/>
        <c:majorTickMark val="out"/>
        <c:minorTickMark val="none"/>
        <c:tickLblPos val="nextTo"/>
        <c:txPr>
          <a:bodyPr/>
          <a:lstStyle/>
          <a:p>
            <a:pPr>
              <a:defRPr sz="700" b="0" i="0" baseline="0"/>
            </a:pPr>
            <a:endParaRPr lang="en-US"/>
          </a:p>
        </c:txPr>
        <c:crossAx val="1595986208"/>
        <c:crosses val="autoZero"/>
        <c:crossBetween val="between"/>
      </c:valAx>
    </c:plotArea>
    <c:legend>
      <c:legendPos val="t"/>
      <c:layout/>
      <c:overlay val="0"/>
      <c:txPr>
        <a:bodyPr/>
        <a:lstStyle/>
        <a:p>
          <a:pPr>
            <a:defRPr sz="7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MME!$A$66</c:f>
              <c:strCache>
                <c:ptCount val="1"/>
                <c:pt idx="0">
                  <c:v>2019</c:v>
                </c:pt>
              </c:strCache>
            </c:strRef>
          </c:tx>
          <c:spPr>
            <a:solidFill>
              <a:srgbClr val="0070C0"/>
            </a:solidFill>
          </c:spPr>
          <c:invertIfNegative val="0"/>
          <c:val>
            <c:numRef>
              <c:f>MME!$B$66:$BA$66</c:f>
              <c:numCache>
                <c:formatCode>General</c:formatCode>
                <c:ptCount val="52"/>
                <c:pt idx="0">
                  <c:v>6</c:v>
                </c:pt>
                <c:pt idx="1">
                  <c:v>10</c:v>
                </c:pt>
                <c:pt idx="2">
                  <c:v>4</c:v>
                </c:pt>
                <c:pt idx="3">
                  <c:v>13</c:v>
                </c:pt>
                <c:pt idx="4">
                  <c:v>12</c:v>
                </c:pt>
                <c:pt idx="5">
                  <c:v>18</c:v>
                </c:pt>
                <c:pt idx="6">
                  <c:v>11</c:v>
                </c:pt>
                <c:pt idx="7">
                  <c:v>9</c:v>
                </c:pt>
                <c:pt idx="8">
                  <c:v>14</c:v>
                </c:pt>
                <c:pt idx="9">
                  <c:v>11</c:v>
                </c:pt>
                <c:pt idx="10">
                  <c:v>7</c:v>
                </c:pt>
                <c:pt idx="11">
                  <c:v>11</c:v>
                </c:pt>
                <c:pt idx="12">
                  <c:v>14</c:v>
                </c:pt>
                <c:pt idx="13">
                  <c:v>6</c:v>
                </c:pt>
                <c:pt idx="14">
                  <c:v>9</c:v>
                </c:pt>
                <c:pt idx="15">
                  <c:v>6</c:v>
                </c:pt>
                <c:pt idx="16">
                  <c:v>13</c:v>
                </c:pt>
                <c:pt idx="17">
                  <c:v>17</c:v>
                </c:pt>
                <c:pt idx="18">
                  <c:v>13</c:v>
                </c:pt>
                <c:pt idx="19">
                  <c:v>15</c:v>
                </c:pt>
                <c:pt idx="20">
                  <c:v>14</c:v>
                </c:pt>
                <c:pt idx="21">
                  <c:v>15</c:v>
                </c:pt>
                <c:pt idx="22">
                  <c:v>9</c:v>
                </c:pt>
                <c:pt idx="23">
                  <c:v>14</c:v>
                </c:pt>
                <c:pt idx="24">
                  <c:v>13</c:v>
                </c:pt>
                <c:pt idx="25">
                  <c:v>10</c:v>
                </c:pt>
                <c:pt idx="26">
                  <c:v>15</c:v>
                </c:pt>
                <c:pt idx="27">
                  <c:v>5</c:v>
                </c:pt>
                <c:pt idx="28">
                  <c:v>8</c:v>
                </c:pt>
                <c:pt idx="29">
                  <c:v>14</c:v>
                </c:pt>
                <c:pt idx="30">
                  <c:v>21</c:v>
                </c:pt>
                <c:pt idx="31">
                  <c:v>10</c:v>
                </c:pt>
                <c:pt idx="32">
                  <c:v>13</c:v>
                </c:pt>
                <c:pt idx="33">
                  <c:v>11</c:v>
                </c:pt>
                <c:pt idx="34">
                  <c:v>18</c:v>
                </c:pt>
                <c:pt idx="35">
                  <c:v>14</c:v>
                </c:pt>
                <c:pt idx="36">
                  <c:v>15</c:v>
                </c:pt>
                <c:pt idx="37">
                  <c:v>16</c:v>
                </c:pt>
                <c:pt idx="38">
                  <c:v>15</c:v>
                </c:pt>
                <c:pt idx="39">
                  <c:v>16</c:v>
                </c:pt>
                <c:pt idx="40">
                  <c:v>17</c:v>
                </c:pt>
                <c:pt idx="41">
                  <c:v>14</c:v>
                </c:pt>
                <c:pt idx="42">
                  <c:v>9</c:v>
                </c:pt>
                <c:pt idx="43">
                  <c:v>11</c:v>
                </c:pt>
                <c:pt idx="44">
                  <c:v>15</c:v>
                </c:pt>
                <c:pt idx="45">
                  <c:v>5</c:v>
                </c:pt>
                <c:pt idx="46">
                  <c:v>24</c:v>
                </c:pt>
                <c:pt idx="47">
                  <c:v>17</c:v>
                </c:pt>
                <c:pt idx="48">
                  <c:v>6</c:v>
                </c:pt>
                <c:pt idx="49">
                  <c:v>45</c:v>
                </c:pt>
                <c:pt idx="50">
                  <c:v>28</c:v>
                </c:pt>
                <c:pt idx="51">
                  <c:v>14</c:v>
                </c:pt>
              </c:numCache>
            </c:numRef>
          </c:val>
          <c:extLst>
            <c:ext xmlns:c16="http://schemas.microsoft.com/office/drawing/2014/chart" uri="{C3380CC4-5D6E-409C-BE32-E72D297353CC}">
              <c16:uniqueId val="{00000000-75C7-4AE7-9207-576C75DE6C1A}"/>
            </c:ext>
          </c:extLst>
        </c:ser>
        <c:dLbls>
          <c:showLegendKey val="0"/>
          <c:showVal val="0"/>
          <c:showCatName val="0"/>
          <c:showSerName val="0"/>
          <c:showPercent val="0"/>
          <c:showBubbleSize val="0"/>
        </c:dLbls>
        <c:gapWidth val="0"/>
        <c:overlap val="100"/>
        <c:axId val="806796960"/>
        <c:axId val="1013375872"/>
      </c:barChart>
      <c:lineChart>
        <c:grouping val="standard"/>
        <c:varyColors val="0"/>
        <c:ser>
          <c:idx val="0"/>
          <c:order val="0"/>
          <c:tx>
            <c:v>2017</c:v>
          </c:tx>
          <c:spPr>
            <a:ln w="28575">
              <a:solidFill>
                <a:srgbClr val="C00000"/>
              </a:solidFill>
            </a:ln>
          </c:spPr>
          <c:marker>
            <c:symbol val="none"/>
          </c:marker>
          <c:val>
            <c:numRef>
              <c:f>MME!$B$64:$BA$64</c:f>
              <c:numCache>
                <c:formatCode>General</c:formatCode>
                <c:ptCount val="52"/>
                <c:pt idx="0">
                  <c:v>21</c:v>
                </c:pt>
                <c:pt idx="1">
                  <c:v>10</c:v>
                </c:pt>
                <c:pt idx="2">
                  <c:v>13</c:v>
                </c:pt>
                <c:pt idx="3">
                  <c:v>17</c:v>
                </c:pt>
                <c:pt idx="4">
                  <c:v>18</c:v>
                </c:pt>
                <c:pt idx="5">
                  <c:v>11</c:v>
                </c:pt>
                <c:pt idx="6">
                  <c:v>11</c:v>
                </c:pt>
                <c:pt idx="7">
                  <c:v>8</c:v>
                </c:pt>
                <c:pt idx="8">
                  <c:v>20</c:v>
                </c:pt>
                <c:pt idx="9">
                  <c:v>16</c:v>
                </c:pt>
                <c:pt idx="10">
                  <c:v>10</c:v>
                </c:pt>
                <c:pt idx="11">
                  <c:v>16</c:v>
                </c:pt>
                <c:pt idx="12">
                  <c:v>11</c:v>
                </c:pt>
                <c:pt idx="13">
                  <c:v>19</c:v>
                </c:pt>
                <c:pt idx="14">
                  <c:v>6</c:v>
                </c:pt>
                <c:pt idx="15">
                  <c:v>6</c:v>
                </c:pt>
                <c:pt idx="16">
                  <c:v>16</c:v>
                </c:pt>
                <c:pt idx="17">
                  <c:v>19</c:v>
                </c:pt>
                <c:pt idx="18">
                  <c:v>5</c:v>
                </c:pt>
                <c:pt idx="19">
                  <c:v>5</c:v>
                </c:pt>
                <c:pt idx="20">
                  <c:v>16</c:v>
                </c:pt>
                <c:pt idx="21">
                  <c:v>8</c:v>
                </c:pt>
                <c:pt idx="22">
                  <c:v>17</c:v>
                </c:pt>
                <c:pt idx="23">
                  <c:v>9</c:v>
                </c:pt>
                <c:pt idx="24">
                  <c:v>5</c:v>
                </c:pt>
                <c:pt idx="25">
                  <c:v>4</c:v>
                </c:pt>
                <c:pt idx="26">
                  <c:v>7</c:v>
                </c:pt>
                <c:pt idx="27">
                  <c:v>7</c:v>
                </c:pt>
                <c:pt idx="28">
                  <c:v>10</c:v>
                </c:pt>
                <c:pt idx="29">
                  <c:v>4</c:v>
                </c:pt>
                <c:pt idx="30">
                  <c:v>9</c:v>
                </c:pt>
                <c:pt idx="31">
                  <c:v>12</c:v>
                </c:pt>
                <c:pt idx="32">
                  <c:v>10</c:v>
                </c:pt>
                <c:pt idx="33">
                  <c:v>14</c:v>
                </c:pt>
                <c:pt idx="34">
                  <c:v>8</c:v>
                </c:pt>
                <c:pt idx="35">
                  <c:v>7</c:v>
                </c:pt>
                <c:pt idx="36">
                  <c:v>29</c:v>
                </c:pt>
                <c:pt idx="37">
                  <c:v>5</c:v>
                </c:pt>
                <c:pt idx="38">
                  <c:v>2</c:v>
                </c:pt>
                <c:pt idx="39">
                  <c:v>6</c:v>
                </c:pt>
                <c:pt idx="40">
                  <c:v>20</c:v>
                </c:pt>
                <c:pt idx="41">
                  <c:v>9</c:v>
                </c:pt>
                <c:pt idx="42">
                  <c:v>7</c:v>
                </c:pt>
                <c:pt idx="43">
                  <c:v>8</c:v>
                </c:pt>
                <c:pt idx="44">
                  <c:v>4</c:v>
                </c:pt>
                <c:pt idx="45">
                  <c:v>14</c:v>
                </c:pt>
                <c:pt idx="46">
                  <c:v>5</c:v>
                </c:pt>
                <c:pt idx="47">
                  <c:v>15</c:v>
                </c:pt>
                <c:pt idx="48">
                  <c:v>11</c:v>
                </c:pt>
                <c:pt idx="49">
                  <c:v>15</c:v>
                </c:pt>
                <c:pt idx="50">
                  <c:v>7</c:v>
                </c:pt>
                <c:pt idx="51">
                  <c:v>13</c:v>
                </c:pt>
              </c:numCache>
            </c:numRef>
          </c:val>
          <c:smooth val="0"/>
          <c:extLst>
            <c:ext xmlns:c16="http://schemas.microsoft.com/office/drawing/2014/chart" uri="{C3380CC4-5D6E-409C-BE32-E72D297353CC}">
              <c16:uniqueId val="{00000001-75C7-4AE7-9207-576C75DE6C1A}"/>
            </c:ext>
          </c:extLst>
        </c:ser>
        <c:ser>
          <c:idx val="1"/>
          <c:order val="1"/>
          <c:tx>
            <c:v>2018</c:v>
          </c:tx>
          <c:spPr>
            <a:ln w="28575">
              <a:solidFill>
                <a:srgbClr val="00B050"/>
              </a:solidFill>
            </a:ln>
          </c:spPr>
          <c:marker>
            <c:symbol val="none"/>
          </c:marker>
          <c:val>
            <c:numRef>
              <c:f>MME!$B$65:$BA$65</c:f>
              <c:numCache>
                <c:formatCode>General</c:formatCode>
                <c:ptCount val="52"/>
                <c:pt idx="0">
                  <c:v>16</c:v>
                </c:pt>
                <c:pt idx="1">
                  <c:v>16</c:v>
                </c:pt>
                <c:pt idx="2">
                  <c:v>16</c:v>
                </c:pt>
                <c:pt idx="3">
                  <c:v>12</c:v>
                </c:pt>
                <c:pt idx="4">
                  <c:v>6</c:v>
                </c:pt>
                <c:pt idx="5">
                  <c:v>11</c:v>
                </c:pt>
                <c:pt idx="6">
                  <c:v>19</c:v>
                </c:pt>
                <c:pt idx="7">
                  <c:v>17</c:v>
                </c:pt>
                <c:pt idx="8">
                  <c:v>10</c:v>
                </c:pt>
                <c:pt idx="9">
                  <c:v>25</c:v>
                </c:pt>
                <c:pt idx="10">
                  <c:v>8</c:v>
                </c:pt>
                <c:pt idx="11">
                  <c:v>14</c:v>
                </c:pt>
                <c:pt idx="12">
                  <c:v>12</c:v>
                </c:pt>
                <c:pt idx="13">
                  <c:v>8</c:v>
                </c:pt>
                <c:pt idx="14">
                  <c:v>9</c:v>
                </c:pt>
                <c:pt idx="15">
                  <c:v>10</c:v>
                </c:pt>
                <c:pt idx="16">
                  <c:v>30</c:v>
                </c:pt>
                <c:pt idx="17">
                  <c:v>15</c:v>
                </c:pt>
                <c:pt idx="18">
                  <c:v>13</c:v>
                </c:pt>
                <c:pt idx="19">
                  <c:v>17</c:v>
                </c:pt>
                <c:pt idx="20">
                  <c:v>15</c:v>
                </c:pt>
                <c:pt idx="21">
                  <c:v>20</c:v>
                </c:pt>
                <c:pt idx="22">
                  <c:v>16</c:v>
                </c:pt>
                <c:pt idx="23">
                  <c:v>20</c:v>
                </c:pt>
                <c:pt idx="24">
                  <c:v>19</c:v>
                </c:pt>
                <c:pt idx="25">
                  <c:v>15</c:v>
                </c:pt>
                <c:pt idx="26">
                  <c:v>13</c:v>
                </c:pt>
                <c:pt idx="27">
                  <c:v>11</c:v>
                </c:pt>
                <c:pt idx="28">
                  <c:v>21</c:v>
                </c:pt>
                <c:pt idx="29">
                  <c:v>22</c:v>
                </c:pt>
                <c:pt idx="30">
                  <c:v>14</c:v>
                </c:pt>
                <c:pt idx="31">
                  <c:v>29</c:v>
                </c:pt>
                <c:pt idx="32">
                  <c:v>16</c:v>
                </c:pt>
                <c:pt idx="33">
                  <c:v>17</c:v>
                </c:pt>
                <c:pt idx="34">
                  <c:v>21</c:v>
                </c:pt>
                <c:pt idx="35">
                  <c:v>17</c:v>
                </c:pt>
                <c:pt idx="36">
                  <c:v>12</c:v>
                </c:pt>
                <c:pt idx="37">
                  <c:v>22</c:v>
                </c:pt>
                <c:pt idx="38">
                  <c:v>12</c:v>
                </c:pt>
                <c:pt idx="39">
                  <c:v>23</c:v>
                </c:pt>
                <c:pt idx="40">
                  <c:v>15</c:v>
                </c:pt>
                <c:pt idx="41">
                  <c:v>7</c:v>
                </c:pt>
                <c:pt idx="42">
                  <c:v>12</c:v>
                </c:pt>
                <c:pt idx="43">
                  <c:v>15</c:v>
                </c:pt>
                <c:pt idx="44">
                  <c:v>11</c:v>
                </c:pt>
                <c:pt idx="45">
                  <c:v>6</c:v>
                </c:pt>
                <c:pt idx="46">
                  <c:v>12</c:v>
                </c:pt>
                <c:pt idx="47">
                  <c:v>14</c:v>
                </c:pt>
                <c:pt idx="48">
                  <c:v>8</c:v>
                </c:pt>
                <c:pt idx="49">
                  <c:v>9</c:v>
                </c:pt>
                <c:pt idx="50">
                  <c:v>19</c:v>
                </c:pt>
                <c:pt idx="51">
                  <c:v>19</c:v>
                </c:pt>
              </c:numCache>
            </c:numRef>
          </c:val>
          <c:smooth val="0"/>
          <c:extLst>
            <c:ext xmlns:c16="http://schemas.microsoft.com/office/drawing/2014/chart" uri="{C3380CC4-5D6E-409C-BE32-E72D297353CC}">
              <c16:uniqueId val="{00000002-75C7-4AE7-9207-576C75DE6C1A}"/>
            </c:ext>
          </c:extLst>
        </c:ser>
        <c:dLbls>
          <c:showLegendKey val="0"/>
          <c:showVal val="0"/>
          <c:showCatName val="0"/>
          <c:showSerName val="0"/>
          <c:showPercent val="0"/>
          <c:showBubbleSize val="0"/>
        </c:dLbls>
        <c:marker val="1"/>
        <c:smooth val="0"/>
        <c:axId val="806796960"/>
        <c:axId val="1013375872"/>
      </c:lineChart>
      <c:catAx>
        <c:axId val="806796960"/>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013375872"/>
        <c:crosses val="autoZero"/>
        <c:auto val="1"/>
        <c:lblAlgn val="ctr"/>
        <c:lblOffset val="100"/>
        <c:noMultiLvlLbl val="0"/>
      </c:catAx>
      <c:valAx>
        <c:axId val="101337587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crossAx val="806796960"/>
        <c:crosses val="autoZero"/>
        <c:crossBetween val="between"/>
      </c:valAx>
    </c:plotArea>
    <c:legend>
      <c:legendPos val="t"/>
      <c:layout/>
      <c:overlay val="0"/>
      <c:txPr>
        <a:bodyPr/>
        <a:lstStyle/>
        <a:p>
          <a:pPr>
            <a:defRPr sz="11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[MME_Med_2019_130120.xlsx]Hoja1!$A$2:$A$8</c:f>
              <c:strCache>
                <c:ptCount val="7"/>
                <c:pt idx="0">
                  <c:v>&lt; 15</c:v>
                </c:pt>
                <c:pt idx="1">
                  <c:v>15 - 19</c:v>
                </c:pt>
                <c:pt idx="2">
                  <c:v>20 - 24</c:v>
                </c:pt>
                <c:pt idx="3">
                  <c:v>25 - 29</c:v>
                </c:pt>
                <c:pt idx="4">
                  <c:v>30 - 34</c:v>
                </c:pt>
                <c:pt idx="5">
                  <c:v>35 - 39</c:v>
                </c:pt>
                <c:pt idx="6">
                  <c:v>&gt; 40</c:v>
                </c:pt>
              </c:strCache>
            </c:strRef>
          </c:cat>
          <c:val>
            <c:numRef>
              <c:f>[MME_Med_2019_130120.xlsx]Hoja1!$C$2:$C$8</c:f>
              <c:numCache>
                <c:formatCode>0.00</c:formatCode>
                <c:ptCount val="7"/>
                <c:pt idx="0">
                  <c:v>0.86956521739130432</c:v>
                </c:pt>
                <c:pt idx="1">
                  <c:v>11.304347826086957</c:v>
                </c:pt>
                <c:pt idx="2">
                  <c:v>24.782608695652176</c:v>
                </c:pt>
                <c:pt idx="3">
                  <c:v>23.913043478260871</c:v>
                </c:pt>
                <c:pt idx="4">
                  <c:v>22.89855072463768</c:v>
                </c:pt>
                <c:pt idx="5">
                  <c:v>11.594202898550725</c:v>
                </c:pt>
                <c:pt idx="6">
                  <c:v>4.63768115942029</c:v>
                </c:pt>
              </c:numCache>
            </c:numRef>
          </c:val>
          <c:extLst>
            <c:ext xmlns:c16="http://schemas.microsoft.com/office/drawing/2014/chart" uri="{C3380CC4-5D6E-409C-BE32-E72D297353CC}">
              <c16:uniqueId val="{00000000-0404-42A9-9902-CF7EA583D8FE}"/>
            </c:ext>
          </c:extLst>
        </c:ser>
        <c:dLbls>
          <c:showLegendKey val="0"/>
          <c:showVal val="0"/>
          <c:showCatName val="0"/>
          <c:showSerName val="0"/>
          <c:showPercent val="0"/>
          <c:showBubbleSize val="0"/>
        </c:dLbls>
        <c:gapWidth val="219"/>
        <c:overlap val="-27"/>
        <c:axId val="938302912"/>
        <c:axId val="938305408"/>
      </c:barChart>
      <c:catAx>
        <c:axId val="93830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38305408"/>
        <c:crosses val="autoZero"/>
        <c:auto val="1"/>
        <c:lblAlgn val="ctr"/>
        <c:lblOffset val="100"/>
        <c:noMultiLvlLbl val="0"/>
      </c:catAx>
      <c:valAx>
        <c:axId val="938305408"/>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830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v>2019</c:v>
          </c:tx>
          <c:spPr>
            <a:solidFill>
              <a:srgbClr val="0070C0"/>
            </a:solidFill>
            <a:ln>
              <a:solidFill>
                <a:srgbClr val="0070C0"/>
              </a:solidFill>
            </a:ln>
          </c:spPr>
          <c:invertIfNegative val="0"/>
          <c:val>
            <c:numRef>
              <c:f>'[15-Perinataleshistorico.xlsx]Hoja1'!$D$4:$D$55</c:f>
              <c:numCache>
                <c:formatCode>General</c:formatCode>
                <c:ptCount val="52"/>
                <c:pt idx="0">
                  <c:v>5</c:v>
                </c:pt>
                <c:pt idx="1">
                  <c:v>5</c:v>
                </c:pt>
                <c:pt idx="2">
                  <c:v>15</c:v>
                </c:pt>
                <c:pt idx="3">
                  <c:v>11</c:v>
                </c:pt>
                <c:pt idx="4">
                  <c:v>12</c:v>
                </c:pt>
                <c:pt idx="5">
                  <c:v>5</c:v>
                </c:pt>
                <c:pt idx="6">
                  <c:v>7</c:v>
                </c:pt>
                <c:pt idx="7">
                  <c:v>12</c:v>
                </c:pt>
                <c:pt idx="8">
                  <c:v>10</c:v>
                </c:pt>
                <c:pt idx="9">
                  <c:v>10</c:v>
                </c:pt>
                <c:pt idx="10">
                  <c:v>6</c:v>
                </c:pt>
                <c:pt idx="11">
                  <c:v>13</c:v>
                </c:pt>
                <c:pt idx="12">
                  <c:v>9</c:v>
                </c:pt>
                <c:pt idx="13">
                  <c:v>4</c:v>
                </c:pt>
                <c:pt idx="14">
                  <c:v>7</c:v>
                </c:pt>
                <c:pt idx="15">
                  <c:v>10</c:v>
                </c:pt>
                <c:pt idx="16">
                  <c:v>9</c:v>
                </c:pt>
                <c:pt idx="17">
                  <c:v>11</c:v>
                </c:pt>
                <c:pt idx="18">
                  <c:v>7</c:v>
                </c:pt>
                <c:pt idx="19">
                  <c:v>6</c:v>
                </c:pt>
                <c:pt idx="20">
                  <c:v>2</c:v>
                </c:pt>
                <c:pt idx="21">
                  <c:v>10</c:v>
                </c:pt>
                <c:pt idx="22">
                  <c:v>4</c:v>
                </c:pt>
                <c:pt idx="23">
                  <c:v>7</c:v>
                </c:pt>
                <c:pt idx="24">
                  <c:v>5</c:v>
                </c:pt>
                <c:pt idx="25">
                  <c:v>8</c:v>
                </c:pt>
                <c:pt idx="26">
                  <c:v>6</c:v>
                </c:pt>
                <c:pt idx="27">
                  <c:v>2</c:v>
                </c:pt>
                <c:pt idx="28">
                  <c:v>8</c:v>
                </c:pt>
                <c:pt idx="29">
                  <c:v>2</c:v>
                </c:pt>
                <c:pt idx="30">
                  <c:v>7</c:v>
                </c:pt>
                <c:pt idx="31">
                  <c:v>9</c:v>
                </c:pt>
                <c:pt idx="32">
                  <c:v>6</c:v>
                </c:pt>
                <c:pt idx="33">
                  <c:v>7</c:v>
                </c:pt>
                <c:pt idx="34">
                  <c:v>5</c:v>
                </c:pt>
                <c:pt idx="35">
                  <c:v>9</c:v>
                </c:pt>
                <c:pt idx="36">
                  <c:v>7</c:v>
                </c:pt>
                <c:pt idx="37">
                  <c:v>8</c:v>
                </c:pt>
                <c:pt idx="38">
                  <c:v>6</c:v>
                </c:pt>
                <c:pt idx="39">
                  <c:v>4</c:v>
                </c:pt>
                <c:pt idx="40">
                  <c:v>7</c:v>
                </c:pt>
                <c:pt idx="41">
                  <c:v>9</c:v>
                </c:pt>
                <c:pt idx="42">
                  <c:v>11</c:v>
                </c:pt>
                <c:pt idx="43">
                  <c:v>7</c:v>
                </c:pt>
                <c:pt idx="44">
                  <c:v>4</c:v>
                </c:pt>
                <c:pt idx="45">
                  <c:v>8</c:v>
                </c:pt>
                <c:pt idx="46">
                  <c:v>2</c:v>
                </c:pt>
                <c:pt idx="47">
                  <c:v>9</c:v>
                </c:pt>
                <c:pt idx="48">
                  <c:v>12</c:v>
                </c:pt>
                <c:pt idx="49">
                  <c:v>6</c:v>
                </c:pt>
                <c:pt idx="50">
                  <c:v>6</c:v>
                </c:pt>
                <c:pt idx="51">
                  <c:v>8</c:v>
                </c:pt>
              </c:numCache>
            </c:numRef>
          </c:val>
          <c:extLst>
            <c:ext xmlns:c16="http://schemas.microsoft.com/office/drawing/2014/chart" uri="{C3380CC4-5D6E-409C-BE32-E72D297353CC}">
              <c16:uniqueId val="{00000000-AAB8-41FA-9757-6226D2E77484}"/>
            </c:ext>
          </c:extLst>
        </c:ser>
        <c:dLbls>
          <c:showLegendKey val="0"/>
          <c:showVal val="0"/>
          <c:showCatName val="0"/>
          <c:showSerName val="0"/>
          <c:showPercent val="0"/>
          <c:showBubbleSize val="0"/>
        </c:dLbls>
        <c:gapWidth val="11"/>
        <c:axId val="1055892112"/>
        <c:axId val="1055890480"/>
      </c:barChart>
      <c:lineChart>
        <c:grouping val="standard"/>
        <c:varyColors val="0"/>
        <c:ser>
          <c:idx val="0"/>
          <c:order val="0"/>
          <c:tx>
            <c:v>2017</c:v>
          </c:tx>
          <c:spPr>
            <a:ln>
              <a:solidFill>
                <a:srgbClr val="00B050"/>
              </a:solidFill>
            </a:ln>
          </c:spPr>
          <c:marker>
            <c:symbol val="none"/>
          </c:marker>
          <c:val>
            <c:numRef>
              <c:f>'[15-Perinataleshistorico.xlsx]Hoja1'!$B$4:$B$55</c:f>
              <c:numCache>
                <c:formatCode>General</c:formatCode>
                <c:ptCount val="52"/>
                <c:pt idx="0">
                  <c:v>10</c:v>
                </c:pt>
                <c:pt idx="1">
                  <c:v>5</c:v>
                </c:pt>
                <c:pt idx="2">
                  <c:v>12</c:v>
                </c:pt>
                <c:pt idx="3">
                  <c:v>1</c:v>
                </c:pt>
                <c:pt idx="4">
                  <c:v>6</c:v>
                </c:pt>
                <c:pt idx="5">
                  <c:v>6</c:v>
                </c:pt>
                <c:pt idx="6">
                  <c:v>6</c:v>
                </c:pt>
                <c:pt idx="7">
                  <c:v>7</c:v>
                </c:pt>
                <c:pt idx="8">
                  <c:v>10</c:v>
                </c:pt>
                <c:pt idx="9">
                  <c:v>3</c:v>
                </c:pt>
                <c:pt idx="10">
                  <c:v>6</c:v>
                </c:pt>
                <c:pt idx="11">
                  <c:v>4</c:v>
                </c:pt>
                <c:pt idx="12">
                  <c:v>7</c:v>
                </c:pt>
                <c:pt idx="13">
                  <c:v>9</c:v>
                </c:pt>
                <c:pt idx="14">
                  <c:v>13</c:v>
                </c:pt>
                <c:pt idx="15">
                  <c:v>13</c:v>
                </c:pt>
                <c:pt idx="16">
                  <c:v>11</c:v>
                </c:pt>
                <c:pt idx="17">
                  <c:v>7</c:v>
                </c:pt>
                <c:pt idx="18">
                  <c:v>9</c:v>
                </c:pt>
                <c:pt idx="19">
                  <c:v>10</c:v>
                </c:pt>
                <c:pt idx="20">
                  <c:v>9</c:v>
                </c:pt>
                <c:pt idx="21">
                  <c:v>5</c:v>
                </c:pt>
                <c:pt idx="22">
                  <c:v>8</c:v>
                </c:pt>
                <c:pt idx="23">
                  <c:v>8</c:v>
                </c:pt>
                <c:pt idx="24">
                  <c:v>8</c:v>
                </c:pt>
                <c:pt idx="25">
                  <c:v>8</c:v>
                </c:pt>
                <c:pt idx="26">
                  <c:v>7</c:v>
                </c:pt>
                <c:pt idx="27">
                  <c:v>6</c:v>
                </c:pt>
                <c:pt idx="28">
                  <c:v>8</c:v>
                </c:pt>
                <c:pt idx="29">
                  <c:v>11</c:v>
                </c:pt>
                <c:pt idx="30">
                  <c:v>8</c:v>
                </c:pt>
                <c:pt idx="31">
                  <c:v>11</c:v>
                </c:pt>
                <c:pt idx="32">
                  <c:v>9</c:v>
                </c:pt>
                <c:pt idx="33">
                  <c:v>9</c:v>
                </c:pt>
                <c:pt idx="34">
                  <c:v>7</c:v>
                </c:pt>
                <c:pt idx="35">
                  <c:v>2</c:v>
                </c:pt>
                <c:pt idx="36">
                  <c:v>5</c:v>
                </c:pt>
                <c:pt idx="37">
                  <c:v>5</c:v>
                </c:pt>
                <c:pt idx="38">
                  <c:v>6</c:v>
                </c:pt>
                <c:pt idx="39">
                  <c:v>5</c:v>
                </c:pt>
                <c:pt idx="40">
                  <c:v>5</c:v>
                </c:pt>
                <c:pt idx="41">
                  <c:v>4</c:v>
                </c:pt>
                <c:pt idx="42">
                  <c:v>2</c:v>
                </c:pt>
                <c:pt idx="43">
                  <c:v>7</c:v>
                </c:pt>
                <c:pt idx="44">
                  <c:v>5</c:v>
                </c:pt>
                <c:pt idx="45">
                  <c:v>9</c:v>
                </c:pt>
                <c:pt idx="46">
                  <c:v>11</c:v>
                </c:pt>
                <c:pt idx="47">
                  <c:v>6</c:v>
                </c:pt>
                <c:pt idx="48">
                  <c:v>9</c:v>
                </c:pt>
                <c:pt idx="49">
                  <c:v>11</c:v>
                </c:pt>
                <c:pt idx="50">
                  <c:v>10</c:v>
                </c:pt>
                <c:pt idx="51">
                  <c:v>7</c:v>
                </c:pt>
              </c:numCache>
            </c:numRef>
          </c:val>
          <c:smooth val="0"/>
          <c:extLst>
            <c:ext xmlns:c16="http://schemas.microsoft.com/office/drawing/2014/chart" uri="{C3380CC4-5D6E-409C-BE32-E72D297353CC}">
              <c16:uniqueId val="{00000001-AAB8-41FA-9757-6226D2E77484}"/>
            </c:ext>
          </c:extLst>
        </c:ser>
        <c:ser>
          <c:idx val="1"/>
          <c:order val="1"/>
          <c:tx>
            <c:v>2018</c:v>
          </c:tx>
          <c:spPr>
            <a:ln>
              <a:solidFill>
                <a:srgbClr val="C00000"/>
              </a:solidFill>
            </a:ln>
          </c:spPr>
          <c:marker>
            <c:symbol val="none"/>
          </c:marker>
          <c:val>
            <c:numRef>
              <c:f>'[15-Perinataleshistorico.xlsx]Hoja1'!$C$4:$C$55</c:f>
              <c:numCache>
                <c:formatCode>General</c:formatCode>
                <c:ptCount val="52"/>
                <c:pt idx="0">
                  <c:v>8</c:v>
                </c:pt>
                <c:pt idx="1">
                  <c:v>9</c:v>
                </c:pt>
                <c:pt idx="2">
                  <c:v>7</c:v>
                </c:pt>
                <c:pt idx="3">
                  <c:v>11</c:v>
                </c:pt>
                <c:pt idx="4">
                  <c:v>8</c:v>
                </c:pt>
                <c:pt idx="5">
                  <c:v>3</c:v>
                </c:pt>
                <c:pt idx="6">
                  <c:v>6</c:v>
                </c:pt>
                <c:pt idx="7">
                  <c:v>1</c:v>
                </c:pt>
                <c:pt idx="8">
                  <c:v>5</c:v>
                </c:pt>
                <c:pt idx="9">
                  <c:v>3</c:v>
                </c:pt>
                <c:pt idx="10">
                  <c:v>6</c:v>
                </c:pt>
                <c:pt idx="11">
                  <c:v>3</c:v>
                </c:pt>
                <c:pt idx="12">
                  <c:v>9</c:v>
                </c:pt>
                <c:pt idx="13">
                  <c:v>10</c:v>
                </c:pt>
                <c:pt idx="14">
                  <c:v>8</c:v>
                </c:pt>
                <c:pt idx="15">
                  <c:v>12</c:v>
                </c:pt>
                <c:pt idx="16">
                  <c:v>11</c:v>
                </c:pt>
                <c:pt idx="17">
                  <c:v>0</c:v>
                </c:pt>
                <c:pt idx="18">
                  <c:v>5</c:v>
                </c:pt>
                <c:pt idx="19">
                  <c:v>4</c:v>
                </c:pt>
                <c:pt idx="20">
                  <c:v>10</c:v>
                </c:pt>
                <c:pt idx="21">
                  <c:v>9</c:v>
                </c:pt>
                <c:pt idx="22">
                  <c:v>7</c:v>
                </c:pt>
                <c:pt idx="23">
                  <c:v>3</c:v>
                </c:pt>
                <c:pt idx="24">
                  <c:v>12</c:v>
                </c:pt>
                <c:pt idx="25">
                  <c:v>8</c:v>
                </c:pt>
                <c:pt idx="26">
                  <c:v>6</c:v>
                </c:pt>
                <c:pt idx="27">
                  <c:v>6</c:v>
                </c:pt>
                <c:pt idx="28">
                  <c:v>6</c:v>
                </c:pt>
                <c:pt idx="29">
                  <c:v>10</c:v>
                </c:pt>
                <c:pt idx="30">
                  <c:v>3</c:v>
                </c:pt>
                <c:pt idx="31">
                  <c:v>13</c:v>
                </c:pt>
                <c:pt idx="32">
                  <c:v>6</c:v>
                </c:pt>
                <c:pt idx="33">
                  <c:v>3</c:v>
                </c:pt>
                <c:pt idx="34">
                  <c:v>9</c:v>
                </c:pt>
                <c:pt idx="35">
                  <c:v>6</c:v>
                </c:pt>
                <c:pt idx="36">
                  <c:v>6</c:v>
                </c:pt>
                <c:pt idx="37">
                  <c:v>8</c:v>
                </c:pt>
                <c:pt idx="38">
                  <c:v>9</c:v>
                </c:pt>
                <c:pt idx="39">
                  <c:v>8</c:v>
                </c:pt>
                <c:pt idx="40">
                  <c:v>9</c:v>
                </c:pt>
                <c:pt idx="41">
                  <c:v>8</c:v>
                </c:pt>
                <c:pt idx="42">
                  <c:v>12</c:v>
                </c:pt>
                <c:pt idx="43">
                  <c:v>7</c:v>
                </c:pt>
                <c:pt idx="44">
                  <c:v>5</c:v>
                </c:pt>
                <c:pt idx="45">
                  <c:v>5</c:v>
                </c:pt>
                <c:pt idx="46">
                  <c:v>5</c:v>
                </c:pt>
                <c:pt idx="47">
                  <c:v>6</c:v>
                </c:pt>
                <c:pt idx="48">
                  <c:v>9</c:v>
                </c:pt>
                <c:pt idx="49">
                  <c:v>8</c:v>
                </c:pt>
                <c:pt idx="50">
                  <c:v>8</c:v>
                </c:pt>
                <c:pt idx="51">
                  <c:v>8</c:v>
                </c:pt>
              </c:numCache>
            </c:numRef>
          </c:val>
          <c:smooth val="0"/>
          <c:extLst>
            <c:ext xmlns:c16="http://schemas.microsoft.com/office/drawing/2014/chart" uri="{C3380CC4-5D6E-409C-BE32-E72D297353CC}">
              <c16:uniqueId val="{00000002-AAB8-41FA-9757-6226D2E77484}"/>
            </c:ext>
          </c:extLst>
        </c:ser>
        <c:dLbls>
          <c:showLegendKey val="0"/>
          <c:showVal val="0"/>
          <c:showCatName val="0"/>
          <c:showSerName val="0"/>
          <c:showPercent val="0"/>
          <c:showBubbleSize val="0"/>
        </c:dLbls>
        <c:marker val="1"/>
        <c:smooth val="0"/>
        <c:axId val="1055892112"/>
        <c:axId val="1055890480"/>
      </c:lineChart>
      <c:catAx>
        <c:axId val="1055892112"/>
        <c:scaling>
          <c:orientation val="minMax"/>
        </c:scaling>
        <c:delete val="0"/>
        <c:axPos val="b"/>
        <c:title>
          <c:tx>
            <c:rich>
              <a:bodyPr/>
              <a:lstStyle/>
              <a:p>
                <a:pPr>
                  <a:defRPr sz="600" baseline="0"/>
                </a:pPr>
                <a:r>
                  <a:rPr lang="en-US" sz="600" baseline="0"/>
                  <a:t>Semana Epidemiológica</a:t>
                </a:r>
              </a:p>
            </c:rich>
          </c:tx>
          <c:layout/>
          <c:overlay val="0"/>
        </c:title>
        <c:majorTickMark val="out"/>
        <c:minorTickMark val="none"/>
        <c:tickLblPos val="nextTo"/>
        <c:txPr>
          <a:bodyPr/>
          <a:lstStyle/>
          <a:p>
            <a:pPr>
              <a:defRPr sz="600" baseline="0"/>
            </a:pPr>
            <a:endParaRPr lang="en-US"/>
          </a:p>
        </c:txPr>
        <c:crossAx val="1055890480"/>
        <c:crosses val="autoZero"/>
        <c:auto val="1"/>
        <c:lblAlgn val="ctr"/>
        <c:lblOffset val="100"/>
        <c:noMultiLvlLbl val="0"/>
      </c:catAx>
      <c:valAx>
        <c:axId val="105589048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crossAx val="1055892112"/>
        <c:crosses val="autoZero"/>
        <c:crossBetween val="between"/>
      </c:valAx>
    </c:plotArea>
    <c:legend>
      <c:legendPos val="t"/>
      <c:layout/>
      <c:overlay val="0"/>
      <c:txPr>
        <a:bodyPr/>
        <a:lstStyle/>
        <a:p>
          <a:pPr>
            <a:defRPr sz="6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[Mupes_Neotardia_Med_2019_1701120.xlsx]Hoja2!$D$2:$D$9</c:f>
              <c:strCache>
                <c:ptCount val="8"/>
                <c:pt idx="0">
                  <c:v>&lt; 15</c:v>
                </c:pt>
                <c:pt idx="1">
                  <c:v>15 - 19</c:v>
                </c:pt>
                <c:pt idx="2">
                  <c:v>20 - 24</c:v>
                </c:pt>
                <c:pt idx="3">
                  <c:v>25 - 29</c:v>
                </c:pt>
                <c:pt idx="4">
                  <c:v>30 - 34</c:v>
                </c:pt>
                <c:pt idx="5">
                  <c:v>35 - 39</c:v>
                </c:pt>
                <c:pt idx="6">
                  <c:v>&gt;= 40</c:v>
                </c:pt>
                <c:pt idx="7">
                  <c:v>Sin dato</c:v>
                </c:pt>
              </c:strCache>
            </c:strRef>
          </c:cat>
          <c:val>
            <c:numRef>
              <c:f>[Mupes_Neotardia_Med_2019_1701120.xlsx]Hoja2!$F$2:$F$9</c:f>
              <c:numCache>
                <c:formatCode>0.0</c:formatCode>
                <c:ptCount val="8"/>
                <c:pt idx="0">
                  <c:v>0.77922077922077926</c:v>
                </c:pt>
                <c:pt idx="1">
                  <c:v>12.987012987012985</c:v>
                </c:pt>
                <c:pt idx="2">
                  <c:v>29.09090909090909</c:v>
                </c:pt>
                <c:pt idx="3">
                  <c:v>21.818181818181817</c:v>
                </c:pt>
                <c:pt idx="4">
                  <c:v>14.285714285714285</c:v>
                </c:pt>
                <c:pt idx="5">
                  <c:v>6.7532467532467528</c:v>
                </c:pt>
                <c:pt idx="6">
                  <c:v>4.9350649350649354</c:v>
                </c:pt>
                <c:pt idx="7">
                  <c:v>9.3506493506493502</c:v>
                </c:pt>
              </c:numCache>
            </c:numRef>
          </c:val>
          <c:extLst>
            <c:ext xmlns:c16="http://schemas.microsoft.com/office/drawing/2014/chart" uri="{C3380CC4-5D6E-409C-BE32-E72D297353CC}">
              <c16:uniqueId val="{00000000-4A83-436A-904A-7D5CCD27A4FC}"/>
            </c:ext>
          </c:extLst>
        </c:ser>
        <c:dLbls>
          <c:showLegendKey val="0"/>
          <c:showVal val="0"/>
          <c:showCatName val="0"/>
          <c:showSerName val="0"/>
          <c:showPercent val="0"/>
          <c:showBubbleSize val="0"/>
        </c:dLbls>
        <c:gapWidth val="219"/>
        <c:overlap val="-27"/>
        <c:axId val="960130608"/>
        <c:axId val="960118960"/>
      </c:barChart>
      <c:catAx>
        <c:axId val="9601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0118960"/>
        <c:crosses val="autoZero"/>
        <c:auto val="1"/>
        <c:lblAlgn val="ctr"/>
        <c:lblOffset val="100"/>
        <c:noMultiLvlLbl val="0"/>
      </c:catAx>
      <c:valAx>
        <c:axId val="960118960"/>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013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[SCySG_Med_2019_100120.xlsx]Hoja2!$E$2:$E$8</c:f>
              <c:strCache>
                <c:ptCount val="7"/>
                <c:pt idx="0">
                  <c:v>&lt; 15</c:v>
                </c:pt>
                <c:pt idx="1">
                  <c:v>15 - 19</c:v>
                </c:pt>
                <c:pt idx="2">
                  <c:v>20 - 24</c:v>
                </c:pt>
                <c:pt idx="3">
                  <c:v>25 - 29</c:v>
                </c:pt>
                <c:pt idx="4">
                  <c:v>30 - 34</c:v>
                </c:pt>
                <c:pt idx="5">
                  <c:v>35 - 39</c:v>
                </c:pt>
                <c:pt idx="6">
                  <c:v>&gt; 40</c:v>
                </c:pt>
              </c:strCache>
            </c:strRef>
          </c:cat>
          <c:val>
            <c:numRef>
              <c:f>[SCySG_Med_2019_100120.xlsx]Hoja2!$G$2:$G$8</c:f>
              <c:numCache>
                <c:formatCode>0.0</c:formatCode>
                <c:ptCount val="7"/>
                <c:pt idx="0">
                  <c:v>1.1385199240986716</c:v>
                </c:pt>
                <c:pt idx="1">
                  <c:v>26.565464895635671</c:v>
                </c:pt>
                <c:pt idx="2">
                  <c:v>35.863377609108163</c:v>
                </c:pt>
                <c:pt idx="3">
                  <c:v>17.267552182163186</c:v>
                </c:pt>
                <c:pt idx="4">
                  <c:v>9.8671726755218216</c:v>
                </c:pt>
                <c:pt idx="5">
                  <c:v>7.9696394686907022</c:v>
                </c:pt>
                <c:pt idx="6">
                  <c:v>1.3282732447817838</c:v>
                </c:pt>
              </c:numCache>
            </c:numRef>
          </c:val>
          <c:extLst>
            <c:ext xmlns:c16="http://schemas.microsoft.com/office/drawing/2014/chart" uri="{C3380CC4-5D6E-409C-BE32-E72D297353CC}">
              <c16:uniqueId val="{00000000-CCDB-433D-9410-EA96ACCB99EC}"/>
            </c:ext>
          </c:extLst>
        </c:ser>
        <c:dLbls>
          <c:showLegendKey val="0"/>
          <c:showVal val="0"/>
          <c:showCatName val="0"/>
          <c:showSerName val="0"/>
          <c:showPercent val="0"/>
          <c:showBubbleSize val="0"/>
        </c:dLbls>
        <c:gapWidth val="219"/>
        <c:overlap val="-27"/>
        <c:axId val="1109982656"/>
        <c:axId val="1109979744"/>
      </c:barChart>
      <c:catAx>
        <c:axId val="110998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09979744"/>
        <c:crosses val="autoZero"/>
        <c:auto val="1"/>
        <c:lblAlgn val="ctr"/>
        <c:lblOffset val="100"/>
        <c:noMultiLvlLbl val="0"/>
      </c:catAx>
      <c:valAx>
        <c:axId val="1109979744"/>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998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strRef>
              <c:f>'[13-Canal endémico sifilis gestacional medellin 2019 Bortman y MMWR.xlsx]sifilis gestacional'!$A$66</c:f>
              <c:strCache>
                <c:ptCount val="1"/>
                <c:pt idx="0">
                  <c:v>2019</c:v>
                </c:pt>
              </c:strCache>
            </c:strRef>
          </c:tx>
          <c:spPr>
            <a:solidFill>
              <a:srgbClr val="0070C0"/>
            </a:solidFill>
            <a:ln>
              <a:solidFill>
                <a:schemeClr val="accent1"/>
              </a:solidFill>
            </a:ln>
          </c:spPr>
          <c:invertIfNegative val="0"/>
          <c:trendline>
            <c:spPr>
              <a:ln>
                <a:noFill/>
              </a:ln>
            </c:spPr>
            <c:trendlineType val="linear"/>
            <c:dispRSqr val="0"/>
            <c:dispEq val="0"/>
          </c:trendline>
          <c:val>
            <c:numRef>
              <c:f>'[13-Canal endémico sifilis gestacional medellin 2019 Bortman y MMWR.xlsx]sifilis gestacional'!$B$66:$BA$66</c:f>
              <c:numCache>
                <c:formatCode>General</c:formatCode>
                <c:ptCount val="52"/>
                <c:pt idx="0">
                  <c:v>4</c:v>
                </c:pt>
                <c:pt idx="1">
                  <c:v>5</c:v>
                </c:pt>
                <c:pt idx="2">
                  <c:v>8</c:v>
                </c:pt>
                <c:pt idx="3">
                  <c:v>14</c:v>
                </c:pt>
                <c:pt idx="4">
                  <c:v>5</c:v>
                </c:pt>
                <c:pt idx="5">
                  <c:v>11</c:v>
                </c:pt>
                <c:pt idx="6">
                  <c:v>16</c:v>
                </c:pt>
                <c:pt idx="7">
                  <c:v>8</c:v>
                </c:pt>
                <c:pt idx="8">
                  <c:v>5</c:v>
                </c:pt>
                <c:pt idx="9">
                  <c:v>5</c:v>
                </c:pt>
                <c:pt idx="10">
                  <c:v>6</c:v>
                </c:pt>
                <c:pt idx="11">
                  <c:v>12</c:v>
                </c:pt>
                <c:pt idx="12">
                  <c:v>9</c:v>
                </c:pt>
                <c:pt idx="13">
                  <c:v>14</c:v>
                </c:pt>
                <c:pt idx="14">
                  <c:v>13</c:v>
                </c:pt>
                <c:pt idx="15">
                  <c:v>8</c:v>
                </c:pt>
                <c:pt idx="16">
                  <c:v>8</c:v>
                </c:pt>
                <c:pt idx="17">
                  <c:v>9</c:v>
                </c:pt>
                <c:pt idx="18">
                  <c:v>9</c:v>
                </c:pt>
                <c:pt idx="19">
                  <c:v>12</c:v>
                </c:pt>
                <c:pt idx="20">
                  <c:v>17</c:v>
                </c:pt>
                <c:pt idx="21">
                  <c:v>11</c:v>
                </c:pt>
                <c:pt idx="22">
                  <c:v>11</c:v>
                </c:pt>
                <c:pt idx="23">
                  <c:v>13</c:v>
                </c:pt>
                <c:pt idx="24">
                  <c:v>17</c:v>
                </c:pt>
                <c:pt idx="25">
                  <c:v>9</c:v>
                </c:pt>
                <c:pt idx="26">
                  <c:v>5</c:v>
                </c:pt>
                <c:pt idx="27">
                  <c:v>6</c:v>
                </c:pt>
                <c:pt idx="28">
                  <c:v>18</c:v>
                </c:pt>
                <c:pt idx="29">
                  <c:v>9</c:v>
                </c:pt>
                <c:pt idx="30">
                  <c:v>13</c:v>
                </c:pt>
                <c:pt idx="31">
                  <c:v>15</c:v>
                </c:pt>
                <c:pt idx="32">
                  <c:v>12</c:v>
                </c:pt>
                <c:pt idx="33">
                  <c:v>5</c:v>
                </c:pt>
                <c:pt idx="34">
                  <c:v>13</c:v>
                </c:pt>
                <c:pt idx="35">
                  <c:v>13</c:v>
                </c:pt>
                <c:pt idx="36">
                  <c:v>12</c:v>
                </c:pt>
                <c:pt idx="37">
                  <c:v>19</c:v>
                </c:pt>
                <c:pt idx="38">
                  <c:v>9</c:v>
                </c:pt>
                <c:pt idx="39">
                  <c:v>10</c:v>
                </c:pt>
                <c:pt idx="40">
                  <c:v>7</c:v>
                </c:pt>
                <c:pt idx="41">
                  <c:v>9</c:v>
                </c:pt>
                <c:pt idx="42">
                  <c:v>12</c:v>
                </c:pt>
                <c:pt idx="43">
                  <c:v>10</c:v>
                </c:pt>
                <c:pt idx="44">
                  <c:v>8</c:v>
                </c:pt>
                <c:pt idx="45">
                  <c:v>8</c:v>
                </c:pt>
                <c:pt idx="46">
                  <c:v>10</c:v>
                </c:pt>
                <c:pt idx="47">
                  <c:v>11</c:v>
                </c:pt>
                <c:pt idx="48">
                  <c:v>8</c:v>
                </c:pt>
                <c:pt idx="49">
                  <c:v>10</c:v>
                </c:pt>
                <c:pt idx="50">
                  <c:v>11</c:v>
                </c:pt>
                <c:pt idx="51">
                  <c:v>5</c:v>
                </c:pt>
              </c:numCache>
            </c:numRef>
          </c:val>
          <c:extLst>
            <c:ext xmlns:c16="http://schemas.microsoft.com/office/drawing/2014/chart" uri="{C3380CC4-5D6E-409C-BE32-E72D297353CC}">
              <c16:uniqueId val="{00000000-6068-48DF-8087-8FD275096C99}"/>
            </c:ext>
          </c:extLst>
        </c:ser>
        <c:dLbls>
          <c:showLegendKey val="0"/>
          <c:showVal val="0"/>
          <c:showCatName val="0"/>
          <c:showSerName val="0"/>
          <c:showPercent val="0"/>
          <c:showBubbleSize val="0"/>
        </c:dLbls>
        <c:gapWidth val="0"/>
        <c:overlap val="100"/>
        <c:axId val="-183626080"/>
        <c:axId val="-183628256"/>
      </c:barChart>
      <c:lineChart>
        <c:grouping val="standard"/>
        <c:varyColors val="0"/>
        <c:ser>
          <c:idx val="0"/>
          <c:order val="0"/>
          <c:tx>
            <c:v>2017</c:v>
          </c:tx>
          <c:spPr>
            <a:ln w="28575">
              <a:solidFill>
                <a:srgbClr val="C00000"/>
              </a:solidFill>
            </a:ln>
          </c:spPr>
          <c:marker>
            <c:symbol val="none"/>
          </c:marker>
          <c:val>
            <c:numRef>
              <c:f>'[13-Canal endémico sifilis gestacional medellin 2019 Bortman y MMWR.xlsx]sifilis gestacional'!$B$64:$BA$64</c:f>
              <c:numCache>
                <c:formatCode>General</c:formatCode>
                <c:ptCount val="52"/>
                <c:pt idx="0">
                  <c:v>7</c:v>
                </c:pt>
                <c:pt idx="1">
                  <c:v>7</c:v>
                </c:pt>
                <c:pt idx="2">
                  <c:v>1</c:v>
                </c:pt>
                <c:pt idx="3">
                  <c:v>8</c:v>
                </c:pt>
                <c:pt idx="4">
                  <c:v>5</c:v>
                </c:pt>
                <c:pt idx="5">
                  <c:v>6</c:v>
                </c:pt>
                <c:pt idx="6">
                  <c:v>6</c:v>
                </c:pt>
                <c:pt idx="7">
                  <c:v>5</c:v>
                </c:pt>
                <c:pt idx="8">
                  <c:v>8</c:v>
                </c:pt>
                <c:pt idx="9">
                  <c:v>1</c:v>
                </c:pt>
                <c:pt idx="10">
                  <c:v>3</c:v>
                </c:pt>
                <c:pt idx="11">
                  <c:v>5</c:v>
                </c:pt>
                <c:pt idx="12">
                  <c:v>9</c:v>
                </c:pt>
                <c:pt idx="13">
                  <c:v>6</c:v>
                </c:pt>
                <c:pt idx="14">
                  <c:v>8</c:v>
                </c:pt>
                <c:pt idx="15">
                  <c:v>4</c:v>
                </c:pt>
                <c:pt idx="16">
                  <c:v>8</c:v>
                </c:pt>
                <c:pt idx="17">
                  <c:v>6</c:v>
                </c:pt>
                <c:pt idx="18">
                  <c:v>5</c:v>
                </c:pt>
                <c:pt idx="19">
                  <c:v>4</c:v>
                </c:pt>
                <c:pt idx="20">
                  <c:v>8</c:v>
                </c:pt>
                <c:pt idx="21">
                  <c:v>4</c:v>
                </c:pt>
                <c:pt idx="22">
                  <c:v>4</c:v>
                </c:pt>
                <c:pt idx="23">
                  <c:v>6</c:v>
                </c:pt>
                <c:pt idx="24">
                  <c:v>8</c:v>
                </c:pt>
                <c:pt idx="25">
                  <c:v>7</c:v>
                </c:pt>
                <c:pt idx="26">
                  <c:v>6</c:v>
                </c:pt>
                <c:pt idx="27">
                  <c:v>7</c:v>
                </c:pt>
                <c:pt idx="28">
                  <c:v>9</c:v>
                </c:pt>
                <c:pt idx="29">
                  <c:v>3</c:v>
                </c:pt>
                <c:pt idx="30">
                  <c:v>3</c:v>
                </c:pt>
                <c:pt idx="31">
                  <c:v>4</c:v>
                </c:pt>
                <c:pt idx="32">
                  <c:v>6</c:v>
                </c:pt>
                <c:pt idx="33">
                  <c:v>8</c:v>
                </c:pt>
                <c:pt idx="34">
                  <c:v>5</c:v>
                </c:pt>
                <c:pt idx="35">
                  <c:v>8</c:v>
                </c:pt>
                <c:pt idx="36">
                  <c:v>8</c:v>
                </c:pt>
                <c:pt idx="37">
                  <c:v>2</c:v>
                </c:pt>
                <c:pt idx="38">
                  <c:v>1</c:v>
                </c:pt>
                <c:pt idx="39">
                  <c:v>4</c:v>
                </c:pt>
                <c:pt idx="40">
                  <c:v>4</c:v>
                </c:pt>
                <c:pt idx="41">
                  <c:v>7</c:v>
                </c:pt>
                <c:pt idx="42">
                  <c:v>5</c:v>
                </c:pt>
                <c:pt idx="43">
                  <c:v>6</c:v>
                </c:pt>
                <c:pt idx="44">
                  <c:v>5</c:v>
                </c:pt>
                <c:pt idx="45">
                  <c:v>5</c:v>
                </c:pt>
                <c:pt idx="46">
                  <c:v>10</c:v>
                </c:pt>
                <c:pt idx="47">
                  <c:v>2</c:v>
                </c:pt>
                <c:pt idx="48">
                  <c:v>2</c:v>
                </c:pt>
                <c:pt idx="49">
                  <c:v>7</c:v>
                </c:pt>
                <c:pt idx="50">
                  <c:v>2</c:v>
                </c:pt>
                <c:pt idx="51">
                  <c:v>5</c:v>
                </c:pt>
              </c:numCache>
            </c:numRef>
          </c:val>
          <c:smooth val="0"/>
          <c:extLst>
            <c:ext xmlns:c16="http://schemas.microsoft.com/office/drawing/2014/chart" uri="{C3380CC4-5D6E-409C-BE32-E72D297353CC}">
              <c16:uniqueId val="{00000001-6068-48DF-8087-8FD275096C99}"/>
            </c:ext>
          </c:extLst>
        </c:ser>
        <c:ser>
          <c:idx val="1"/>
          <c:order val="1"/>
          <c:tx>
            <c:v>2018</c:v>
          </c:tx>
          <c:spPr>
            <a:ln w="28575">
              <a:solidFill>
                <a:srgbClr val="00B050"/>
              </a:solidFill>
            </a:ln>
          </c:spPr>
          <c:marker>
            <c:symbol val="none"/>
          </c:marker>
          <c:val>
            <c:numRef>
              <c:f>'[13-Canal endémico sifilis gestacional medellin 2019 Bortman y MMWR.xlsx]sifilis gestacional'!$B$65:$BA$65</c:f>
              <c:numCache>
                <c:formatCode>General</c:formatCode>
                <c:ptCount val="52"/>
                <c:pt idx="0">
                  <c:v>4</c:v>
                </c:pt>
                <c:pt idx="1">
                  <c:v>1</c:v>
                </c:pt>
                <c:pt idx="2">
                  <c:v>5</c:v>
                </c:pt>
                <c:pt idx="3">
                  <c:v>7</c:v>
                </c:pt>
                <c:pt idx="4">
                  <c:v>7</c:v>
                </c:pt>
                <c:pt idx="5">
                  <c:v>15</c:v>
                </c:pt>
                <c:pt idx="6">
                  <c:v>6</c:v>
                </c:pt>
                <c:pt idx="7">
                  <c:v>5</c:v>
                </c:pt>
                <c:pt idx="8">
                  <c:v>6</c:v>
                </c:pt>
                <c:pt idx="9">
                  <c:v>8</c:v>
                </c:pt>
                <c:pt idx="10">
                  <c:v>5</c:v>
                </c:pt>
                <c:pt idx="11">
                  <c:v>2</c:v>
                </c:pt>
                <c:pt idx="12">
                  <c:v>7</c:v>
                </c:pt>
                <c:pt idx="13">
                  <c:v>8</c:v>
                </c:pt>
                <c:pt idx="14">
                  <c:v>5</c:v>
                </c:pt>
                <c:pt idx="15">
                  <c:v>6</c:v>
                </c:pt>
                <c:pt idx="16">
                  <c:v>5</c:v>
                </c:pt>
                <c:pt idx="17">
                  <c:v>9</c:v>
                </c:pt>
                <c:pt idx="18">
                  <c:v>2</c:v>
                </c:pt>
                <c:pt idx="19">
                  <c:v>6</c:v>
                </c:pt>
                <c:pt idx="20">
                  <c:v>5</c:v>
                </c:pt>
                <c:pt idx="21">
                  <c:v>5</c:v>
                </c:pt>
                <c:pt idx="22">
                  <c:v>4</c:v>
                </c:pt>
                <c:pt idx="23">
                  <c:v>8</c:v>
                </c:pt>
                <c:pt idx="24">
                  <c:v>3</c:v>
                </c:pt>
                <c:pt idx="25">
                  <c:v>3</c:v>
                </c:pt>
                <c:pt idx="26">
                  <c:v>4</c:v>
                </c:pt>
                <c:pt idx="27">
                  <c:v>8</c:v>
                </c:pt>
                <c:pt idx="28">
                  <c:v>11</c:v>
                </c:pt>
                <c:pt idx="29">
                  <c:v>4</c:v>
                </c:pt>
                <c:pt idx="30">
                  <c:v>7</c:v>
                </c:pt>
                <c:pt idx="31">
                  <c:v>0</c:v>
                </c:pt>
                <c:pt idx="32">
                  <c:v>5</c:v>
                </c:pt>
                <c:pt idx="33">
                  <c:v>4</c:v>
                </c:pt>
                <c:pt idx="34">
                  <c:v>7</c:v>
                </c:pt>
                <c:pt idx="35">
                  <c:v>8</c:v>
                </c:pt>
                <c:pt idx="36">
                  <c:v>8</c:v>
                </c:pt>
                <c:pt idx="37">
                  <c:v>7</c:v>
                </c:pt>
                <c:pt idx="38">
                  <c:v>7</c:v>
                </c:pt>
                <c:pt idx="39">
                  <c:v>8</c:v>
                </c:pt>
                <c:pt idx="40">
                  <c:v>5</c:v>
                </c:pt>
                <c:pt idx="41">
                  <c:v>7</c:v>
                </c:pt>
                <c:pt idx="42">
                  <c:v>6</c:v>
                </c:pt>
                <c:pt idx="43">
                  <c:v>4</c:v>
                </c:pt>
                <c:pt idx="44">
                  <c:v>3</c:v>
                </c:pt>
                <c:pt idx="45">
                  <c:v>2</c:v>
                </c:pt>
                <c:pt idx="46">
                  <c:v>4</c:v>
                </c:pt>
                <c:pt idx="47">
                  <c:v>8</c:v>
                </c:pt>
                <c:pt idx="48">
                  <c:v>11</c:v>
                </c:pt>
                <c:pt idx="49">
                  <c:v>5</c:v>
                </c:pt>
                <c:pt idx="50">
                  <c:v>5</c:v>
                </c:pt>
                <c:pt idx="51">
                  <c:v>5</c:v>
                </c:pt>
              </c:numCache>
            </c:numRef>
          </c:val>
          <c:smooth val="0"/>
          <c:extLst>
            <c:ext xmlns:c16="http://schemas.microsoft.com/office/drawing/2014/chart" uri="{C3380CC4-5D6E-409C-BE32-E72D297353CC}">
              <c16:uniqueId val="{00000002-6068-48DF-8087-8FD275096C99}"/>
            </c:ext>
          </c:extLst>
        </c:ser>
        <c:dLbls>
          <c:showLegendKey val="0"/>
          <c:showVal val="0"/>
          <c:showCatName val="0"/>
          <c:showSerName val="0"/>
          <c:showPercent val="0"/>
          <c:showBubbleSize val="0"/>
        </c:dLbls>
        <c:marker val="1"/>
        <c:smooth val="0"/>
        <c:axId val="-183626080"/>
        <c:axId val="-183628256"/>
      </c:lineChart>
      <c:catAx>
        <c:axId val="-183626080"/>
        <c:scaling>
          <c:orientation val="minMax"/>
        </c:scaling>
        <c:delete val="0"/>
        <c:axPos val="b"/>
        <c:title>
          <c:tx>
            <c:rich>
              <a:bodyPr/>
              <a:lstStyle/>
              <a:p>
                <a:pPr>
                  <a:defRPr sz="700" baseline="0"/>
                </a:pPr>
                <a:r>
                  <a:rPr lang="en-US" sz="700" baseline="0"/>
                  <a:t>Semana Epidemiológica</a:t>
                </a:r>
              </a:p>
            </c:rich>
          </c:tx>
          <c:layout/>
          <c:overlay val="0"/>
        </c:title>
        <c:majorTickMark val="out"/>
        <c:minorTickMark val="none"/>
        <c:tickLblPos val="nextTo"/>
        <c:txPr>
          <a:bodyPr/>
          <a:lstStyle/>
          <a:p>
            <a:pPr>
              <a:defRPr sz="700" baseline="0"/>
            </a:pPr>
            <a:endParaRPr lang="en-US"/>
          </a:p>
        </c:txPr>
        <c:crossAx val="-183628256"/>
        <c:crosses val="autoZero"/>
        <c:auto val="1"/>
        <c:lblAlgn val="ctr"/>
        <c:lblOffset val="100"/>
        <c:noMultiLvlLbl val="0"/>
      </c:catAx>
      <c:valAx>
        <c:axId val="-18362825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title>
          <c:tx>
            <c:rich>
              <a:bodyPr rot="-5400000" vert="horz"/>
              <a:lstStyle/>
              <a:p>
                <a:pPr>
                  <a:defRPr/>
                </a:pPr>
                <a:r>
                  <a:rPr lang="en-US"/>
                  <a:t>Casos</a:t>
                </a:r>
              </a:p>
            </c:rich>
          </c:tx>
          <c:layout/>
          <c:overlay val="0"/>
        </c:title>
        <c:numFmt formatCode="General" sourceLinked="1"/>
        <c:majorTickMark val="out"/>
        <c:minorTickMark val="none"/>
        <c:tickLblPos val="nextTo"/>
        <c:txPr>
          <a:bodyPr/>
          <a:lstStyle/>
          <a:p>
            <a:pPr>
              <a:defRPr sz="700" baseline="0"/>
            </a:pPr>
            <a:endParaRPr lang="en-US"/>
          </a:p>
        </c:txPr>
        <c:crossAx val="-183626080"/>
        <c:crosses val="autoZero"/>
        <c:crossBetween val="between"/>
      </c:valAx>
    </c:plotArea>
    <c:legend>
      <c:legendPos val="t"/>
      <c:layout/>
      <c:overlay val="0"/>
      <c:txPr>
        <a:bodyPr/>
        <a:lstStyle/>
        <a:p>
          <a:pPr>
            <a:defRPr sz="70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[SCySG_Med_2019_100120.xlsx]Hoja2!$D$34</c:f>
              <c:strCache>
                <c:ptCount val="1"/>
                <c:pt idx="0">
                  <c:v>Primer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[SCySG_Med_2019_100120.xlsx]Hoja2!$E$34:$F$34</c:f>
              <c:numCache>
                <c:formatCode>General</c:formatCode>
                <c:ptCount val="2"/>
                <c:pt idx="0">
                  <c:v>40</c:v>
                </c:pt>
                <c:pt idx="1">
                  <c:v>43.5</c:v>
                </c:pt>
              </c:numCache>
            </c:numRef>
          </c:val>
          <c:extLst>
            <c:ext xmlns:c16="http://schemas.microsoft.com/office/drawing/2014/chart" uri="{C3380CC4-5D6E-409C-BE32-E72D297353CC}">
              <c16:uniqueId val="{00000000-A0E1-4786-8FEB-CF01DC12582F}"/>
            </c:ext>
          </c:extLst>
        </c:ser>
        <c:ser>
          <c:idx val="1"/>
          <c:order val="1"/>
          <c:tx>
            <c:strRef>
              <c:f>[SCySG_Med_2019_100120.xlsx]Hoja2!$D$35</c:f>
              <c:strCache>
                <c:ptCount val="1"/>
                <c:pt idx="0">
                  <c:v>Segundo trimestre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[SCySG_Med_2019_100120.xlsx]Hoja2!$E$35:$F$35</c:f>
              <c:numCache>
                <c:formatCode>General</c:formatCode>
                <c:ptCount val="2"/>
                <c:pt idx="0">
                  <c:v>33.6</c:v>
                </c:pt>
                <c:pt idx="1">
                  <c:v>39</c:v>
                </c:pt>
              </c:numCache>
            </c:numRef>
          </c:val>
          <c:extLst>
            <c:ext xmlns:c16="http://schemas.microsoft.com/office/drawing/2014/chart" uri="{C3380CC4-5D6E-409C-BE32-E72D297353CC}">
              <c16:uniqueId val="{00000001-A0E1-4786-8FEB-CF01DC12582F}"/>
            </c:ext>
          </c:extLst>
        </c:ser>
        <c:ser>
          <c:idx val="2"/>
          <c:order val="2"/>
          <c:tx>
            <c:strRef>
              <c:f>[SCySG_Med_2019_100120.xlsx]Hoja2!$D$36</c:f>
              <c:strCache>
                <c:ptCount val="1"/>
                <c:pt idx="0">
                  <c:v>Tercer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[SCySG_Med_2019_100120.xlsx]Hoja2!$E$36:$F$36</c:f>
              <c:numCache>
                <c:formatCode>General</c:formatCode>
                <c:ptCount val="2"/>
                <c:pt idx="0">
                  <c:v>26.2</c:v>
                </c:pt>
                <c:pt idx="1">
                  <c:v>17.5</c:v>
                </c:pt>
              </c:numCache>
            </c:numRef>
          </c:val>
          <c:extLst>
            <c:ext xmlns:c16="http://schemas.microsoft.com/office/drawing/2014/chart" uri="{C3380CC4-5D6E-409C-BE32-E72D297353CC}">
              <c16:uniqueId val="{00000002-A0E1-4786-8FEB-CF01DC12582F}"/>
            </c:ext>
          </c:extLst>
        </c:ser>
        <c:ser>
          <c:idx val="3"/>
          <c:order val="3"/>
          <c:tx>
            <c:strRef>
              <c:f>[SCySG_Med_2019_100120.xlsx]Hoja2!$D$37</c:f>
              <c:strCache>
                <c:ptCount val="1"/>
                <c:pt idx="0">
                  <c:v>Sin dato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[SCySG_Med_2019_100120.xlsx]Hoja2!$E$37:$F$37</c:f>
              <c:numCache>
                <c:formatCode>General</c:formatCode>
                <c:ptCount val="2"/>
                <c:pt idx="0">
                  <c:v>0.2</c:v>
                </c:pt>
              </c:numCache>
            </c:numRef>
          </c:val>
          <c:extLst>
            <c:ext xmlns:c16="http://schemas.microsoft.com/office/drawing/2014/chart" uri="{C3380CC4-5D6E-409C-BE32-E72D297353CC}">
              <c16:uniqueId val="{00000003-A0E1-4786-8FEB-CF01DC12582F}"/>
            </c:ext>
          </c:extLst>
        </c:ser>
        <c:dLbls>
          <c:showLegendKey val="0"/>
          <c:showVal val="0"/>
          <c:showCatName val="0"/>
          <c:showSerName val="0"/>
          <c:showPercent val="0"/>
          <c:showBubbleSize val="0"/>
        </c:dLbls>
        <c:gapWidth val="219"/>
        <c:overlap val="-27"/>
        <c:axId val="1260792048"/>
        <c:axId val="1260789968"/>
      </c:barChart>
      <c:catAx>
        <c:axId val="12607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60789968"/>
        <c:crosses val="autoZero"/>
        <c:auto val="1"/>
        <c:lblAlgn val="ctr"/>
        <c:lblOffset val="100"/>
        <c:noMultiLvlLbl val="0"/>
      </c:catAx>
      <c:valAx>
        <c:axId val="12607899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79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'[14-Canal Endémico de sifilis congenita 2019.xlsx]figura'!$G$1</c:f>
              <c:strCache>
                <c:ptCount val="1"/>
                <c:pt idx="0">
                  <c:v>AÑO 2019</c:v>
                </c:pt>
              </c:strCache>
            </c:strRef>
          </c:tx>
          <c:spPr>
            <a:solidFill>
              <a:srgbClr val="0070C0"/>
            </a:solidFill>
          </c:spPr>
          <c:invertIfNegative val="0"/>
          <c:cat>
            <c:strRef>
              <c:f>'[14-Canal Endémico de sifilis congenita 2019.xlsx]figura'!$A$2:$A$14</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'[14-Canal Endémico de sifilis congenita 2019.xlsx]figura'!$G$2:$G$14</c:f>
              <c:numCache>
                <c:formatCode>General</c:formatCode>
                <c:ptCount val="13"/>
                <c:pt idx="0">
                  <c:v>11</c:v>
                </c:pt>
                <c:pt idx="1">
                  <c:v>7</c:v>
                </c:pt>
                <c:pt idx="2">
                  <c:v>3</c:v>
                </c:pt>
                <c:pt idx="3">
                  <c:v>5</c:v>
                </c:pt>
                <c:pt idx="4">
                  <c:v>9</c:v>
                </c:pt>
                <c:pt idx="5">
                  <c:v>6</c:v>
                </c:pt>
                <c:pt idx="6">
                  <c:v>13</c:v>
                </c:pt>
                <c:pt idx="7">
                  <c:v>9</c:v>
                </c:pt>
                <c:pt idx="8">
                  <c:v>6</c:v>
                </c:pt>
                <c:pt idx="9">
                  <c:v>11</c:v>
                </c:pt>
                <c:pt idx="10">
                  <c:v>8</c:v>
                </c:pt>
                <c:pt idx="11">
                  <c:v>13</c:v>
                </c:pt>
                <c:pt idx="12">
                  <c:v>4</c:v>
                </c:pt>
              </c:numCache>
            </c:numRef>
          </c:val>
          <c:extLst>
            <c:ext xmlns:c16="http://schemas.microsoft.com/office/drawing/2014/chart" uri="{C3380CC4-5D6E-409C-BE32-E72D297353CC}">
              <c16:uniqueId val="{00000000-734D-48DB-991B-FF43F5519E2E}"/>
            </c:ext>
          </c:extLst>
        </c:ser>
        <c:dLbls>
          <c:showLegendKey val="0"/>
          <c:showVal val="0"/>
          <c:showCatName val="0"/>
          <c:showSerName val="0"/>
          <c:showPercent val="0"/>
          <c:showBubbleSize val="0"/>
        </c:dLbls>
        <c:gapWidth val="0"/>
        <c:overlap val="100"/>
        <c:axId val="532471312"/>
        <c:axId val="532471856"/>
      </c:barChart>
      <c:lineChart>
        <c:grouping val="standard"/>
        <c:varyColors val="0"/>
        <c:ser>
          <c:idx val="0"/>
          <c:order val="0"/>
          <c:tx>
            <c:strRef>
              <c:f>'[14-Canal Endémico de sifilis congenita 2019.xlsx]figura'!$E$1</c:f>
              <c:strCache>
                <c:ptCount val="1"/>
                <c:pt idx="0">
                  <c:v>AÑO 2017</c:v>
                </c:pt>
              </c:strCache>
            </c:strRef>
          </c:tx>
          <c:spPr>
            <a:ln>
              <a:solidFill>
                <a:srgbClr val="00B050"/>
              </a:solidFill>
            </a:ln>
          </c:spPr>
          <c:marker>
            <c:symbol val="none"/>
          </c:marker>
          <c:cat>
            <c:strRef>
              <c:f>'[14-Canal Endémico de sifilis congenita 2019.xlsx]figura'!$A$2:$A$14</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'[14-Canal Endémico de sifilis congenita 2019.xlsx]figura'!$E$2:$E$14</c:f>
              <c:numCache>
                <c:formatCode>General</c:formatCode>
                <c:ptCount val="13"/>
                <c:pt idx="0">
                  <c:v>7</c:v>
                </c:pt>
                <c:pt idx="1">
                  <c:v>9</c:v>
                </c:pt>
                <c:pt idx="2">
                  <c:v>3</c:v>
                </c:pt>
                <c:pt idx="3">
                  <c:v>11</c:v>
                </c:pt>
                <c:pt idx="4">
                  <c:v>3</c:v>
                </c:pt>
                <c:pt idx="5">
                  <c:v>3</c:v>
                </c:pt>
                <c:pt idx="6">
                  <c:v>5</c:v>
                </c:pt>
                <c:pt idx="7">
                  <c:v>4</c:v>
                </c:pt>
                <c:pt idx="8">
                  <c:v>6</c:v>
                </c:pt>
                <c:pt idx="9">
                  <c:v>4</c:v>
                </c:pt>
                <c:pt idx="10">
                  <c:v>2</c:v>
                </c:pt>
                <c:pt idx="11">
                  <c:v>2</c:v>
                </c:pt>
                <c:pt idx="12">
                  <c:v>8</c:v>
                </c:pt>
              </c:numCache>
            </c:numRef>
          </c:val>
          <c:smooth val="0"/>
          <c:extLst>
            <c:ext xmlns:c16="http://schemas.microsoft.com/office/drawing/2014/chart" uri="{C3380CC4-5D6E-409C-BE32-E72D297353CC}">
              <c16:uniqueId val="{00000001-734D-48DB-991B-FF43F5519E2E}"/>
            </c:ext>
          </c:extLst>
        </c:ser>
        <c:ser>
          <c:idx val="1"/>
          <c:order val="1"/>
          <c:tx>
            <c:strRef>
              <c:f>'[14-Canal Endémico de sifilis congenita 2019.xlsx]figura'!$F$1</c:f>
              <c:strCache>
                <c:ptCount val="1"/>
                <c:pt idx="0">
                  <c:v>AÑO 2018</c:v>
                </c:pt>
              </c:strCache>
            </c:strRef>
          </c:tx>
          <c:spPr>
            <a:ln>
              <a:solidFill>
                <a:srgbClr val="C00000"/>
              </a:solidFill>
            </a:ln>
          </c:spPr>
          <c:marker>
            <c:symbol val="none"/>
          </c:marker>
          <c:cat>
            <c:strRef>
              <c:f>'[14-Canal Endémico de sifilis congenita 2019.xlsx]figura'!$A$2:$A$14</c:f>
              <c:strCache>
                <c:ptCount val="13"/>
                <c:pt idx="0">
                  <c:v>I</c:v>
                </c:pt>
                <c:pt idx="1">
                  <c:v>II</c:v>
                </c:pt>
                <c:pt idx="2">
                  <c:v>III</c:v>
                </c:pt>
                <c:pt idx="3">
                  <c:v>IV</c:v>
                </c:pt>
                <c:pt idx="4">
                  <c:v>V</c:v>
                </c:pt>
                <c:pt idx="5">
                  <c:v>VI</c:v>
                </c:pt>
                <c:pt idx="6">
                  <c:v>VII</c:v>
                </c:pt>
                <c:pt idx="7">
                  <c:v>VIII</c:v>
                </c:pt>
                <c:pt idx="8">
                  <c:v>IX</c:v>
                </c:pt>
                <c:pt idx="9">
                  <c:v>X</c:v>
                </c:pt>
                <c:pt idx="10">
                  <c:v>XI</c:v>
                </c:pt>
                <c:pt idx="11">
                  <c:v>XII</c:v>
                </c:pt>
                <c:pt idx="12">
                  <c:v>XIII</c:v>
                </c:pt>
              </c:strCache>
            </c:strRef>
          </c:cat>
          <c:val>
            <c:numRef>
              <c:f>'[14-Canal Endémico de sifilis congenita 2019.xlsx]figura'!$F$2:$F$14</c:f>
              <c:numCache>
                <c:formatCode>General</c:formatCode>
                <c:ptCount val="13"/>
                <c:pt idx="0">
                  <c:v>0</c:v>
                </c:pt>
                <c:pt idx="1">
                  <c:v>5</c:v>
                </c:pt>
                <c:pt idx="2">
                  <c:v>4</c:v>
                </c:pt>
                <c:pt idx="3">
                  <c:v>3</c:v>
                </c:pt>
                <c:pt idx="4">
                  <c:v>8</c:v>
                </c:pt>
                <c:pt idx="5">
                  <c:v>4</c:v>
                </c:pt>
                <c:pt idx="6">
                  <c:v>4</c:v>
                </c:pt>
                <c:pt idx="7">
                  <c:v>4</c:v>
                </c:pt>
                <c:pt idx="8">
                  <c:v>4</c:v>
                </c:pt>
                <c:pt idx="9">
                  <c:v>4</c:v>
                </c:pt>
                <c:pt idx="10">
                  <c:v>6</c:v>
                </c:pt>
                <c:pt idx="11">
                  <c:v>3</c:v>
                </c:pt>
                <c:pt idx="12">
                  <c:v>6</c:v>
                </c:pt>
              </c:numCache>
            </c:numRef>
          </c:val>
          <c:smooth val="0"/>
          <c:extLst>
            <c:ext xmlns:c16="http://schemas.microsoft.com/office/drawing/2014/chart" uri="{C3380CC4-5D6E-409C-BE32-E72D297353CC}">
              <c16:uniqueId val="{00000002-734D-48DB-991B-FF43F5519E2E}"/>
            </c:ext>
          </c:extLst>
        </c:ser>
        <c:dLbls>
          <c:showLegendKey val="0"/>
          <c:showVal val="0"/>
          <c:showCatName val="0"/>
          <c:showSerName val="0"/>
          <c:showPercent val="0"/>
          <c:showBubbleSize val="0"/>
        </c:dLbls>
        <c:marker val="1"/>
        <c:smooth val="0"/>
        <c:axId val="532471312"/>
        <c:axId val="532471856"/>
      </c:lineChart>
      <c:catAx>
        <c:axId val="532471312"/>
        <c:scaling>
          <c:orientation val="minMax"/>
        </c:scaling>
        <c:delete val="0"/>
        <c:axPos val="b"/>
        <c:title>
          <c:tx>
            <c:rich>
              <a:bodyPr/>
              <a:lstStyle/>
              <a:p>
                <a:pPr>
                  <a:defRPr/>
                </a:pPr>
                <a:r>
                  <a:rPr lang="en-US"/>
                  <a:t>Periodo Epidemiológico</a:t>
                </a:r>
              </a:p>
            </c:rich>
          </c:tx>
          <c:layout/>
          <c:overlay val="0"/>
        </c:title>
        <c:numFmt formatCode="General" sourceLinked="0"/>
        <c:majorTickMark val="out"/>
        <c:minorTickMark val="none"/>
        <c:tickLblPos val="nextTo"/>
        <c:crossAx val="532471856"/>
        <c:crosses val="autoZero"/>
        <c:auto val="1"/>
        <c:lblAlgn val="ctr"/>
        <c:lblOffset val="100"/>
        <c:noMultiLvlLbl val="0"/>
      </c:catAx>
      <c:valAx>
        <c:axId val="532471856"/>
        <c:scaling>
          <c:orientation val="minMax"/>
        </c:scaling>
        <c:delete val="0"/>
        <c:axPos val="l"/>
        <c:majorGridlines>
          <c:spPr>
            <a:ln>
              <a:noFill/>
            </a:ln>
          </c:spPr>
        </c:majorGridlines>
        <c:title>
          <c:tx>
            <c:rich>
              <a:bodyPr rot="-5400000" vert="horz"/>
              <a:lstStyle/>
              <a:p>
                <a:pPr>
                  <a:defRPr/>
                </a:pPr>
                <a:r>
                  <a:rPr lang="en-US"/>
                  <a:t>Total de casos</a:t>
                </a:r>
              </a:p>
            </c:rich>
          </c:tx>
          <c:layout/>
          <c:overlay val="0"/>
        </c:title>
        <c:numFmt formatCode="General" sourceLinked="1"/>
        <c:majorTickMark val="out"/>
        <c:minorTickMark val="none"/>
        <c:tickLblPos val="nextTo"/>
        <c:crossAx val="532471312"/>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[SCySG_Med_2019_100120.xlsx]Hoja2!$D$34</c:f>
              <c:strCache>
                <c:ptCount val="1"/>
                <c:pt idx="0">
                  <c:v>Primer trimestre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[SCySG_Med_2019_100120.xlsx]Hoja2!$E$34:$F$34</c:f>
              <c:numCache>
                <c:formatCode>General</c:formatCode>
                <c:ptCount val="2"/>
                <c:pt idx="0">
                  <c:v>1.9</c:v>
                </c:pt>
                <c:pt idx="1">
                  <c:v>25</c:v>
                </c:pt>
              </c:numCache>
            </c:numRef>
          </c:val>
          <c:extLst>
            <c:ext xmlns:c16="http://schemas.microsoft.com/office/drawing/2014/chart" uri="{C3380CC4-5D6E-409C-BE32-E72D297353CC}">
              <c16:uniqueId val="{00000000-8FC3-45B2-8B10-13C2636FD755}"/>
            </c:ext>
          </c:extLst>
        </c:ser>
        <c:ser>
          <c:idx val="1"/>
          <c:order val="1"/>
          <c:tx>
            <c:strRef>
              <c:f>[SCySG_Med_2019_100120.xlsx]Hoja2!$D$35</c:f>
              <c:strCache>
                <c:ptCount val="1"/>
                <c:pt idx="0">
                  <c:v>Segundo trimestre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[SCySG_Med_2019_100120.xlsx]Hoja2!$E$35:$F$35</c:f>
              <c:numCache>
                <c:formatCode>General</c:formatCode>
                <c:ptCount val="2"/>
                <c:pt idx="0">
                  <c:v>11.1</c:v>
                </c:pt>
                <c:pt idx="1">
                  <c:v>21.7</c:v>
                </c:pt>
              </c:numCache>
            </c:numRef>
          </c:val>
          <c:extLst>
            <c:ext xmlns:c16="http://schemas.microsoft.com/office/drawing/2014/chart" uri="{C3380CC4-5D6E-409C-BE32-E72D297353CC}">
              <c16:uniqueId val="{00000001-8FC3-45B2-8B10-13C2636FD755}"/>
            </c:ext>
          </c:extLst>
        </c:ser>
        <c:ser>
          <c:idx val="2"/>
          <c:order val="2"/>
          <c:tx>
            <c:strRef>
              <c:f>[SCySG_Med_2019_100120.xlsx]Hoja2!$D$36</c:f>
              <c:strCache>
                <c:ptCount val="1"/>
                <c:pt idx="0">
                  <c:v>Tercer trimestre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[SCySG_Med_2019_100120.xlsx]Hoja2!$E$36:$F$36</c:f>
              <c:numCache>
                <c:formatCode>General</c:formatCode>
                <c:ptCount val="2"/>
                <c:pt idx="0">
                  <c:v>80.599999999999994</c:v>
                </c:pt>
                <c:pt idx="1">
                  <c:v>45</c:v>
                </c:pt>
              </c:numCache>
            </c:numRef>
          </c:val>
          <c:extLst>
            <c:ext xmlns:c16="http://schemas.microsoft.com/office/drawing/2014/chart" uri="{C3380CC4-5D6E-409C-BE32-E72D297353CC}">
              <c16:uniqueId val="{00000002-8FC3-45B2-8B10-13C2636FD755}"/>
            </c:ext>
          </c:extLst>
        </c:ser>
        <c:ser>
          <c:idx val="3"/>
          <c:order val="3"/>
          <c:tx>
            <c:strRef>
              <c:f>[SCySG_Med_2019_100120.xlsx]Hoja2!$D$37</c:f>
              <c:strCache>
                <c:ptCount val="1"/>
                <c:pt idx="0">
                  <c:v>Sin dato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[SCySG_Med_2019_100120.xlsx]Hoja2!$E$33:$F$33</c:f>
              <c:strCache>
                <c:ptCount val="2"/>
                <c:pt idx="0">
                  <c:v>Trimestre de diagnóstico de las madres</c:v>
                </c:pt>
                <c:pt idx="1">
                  <c:v>Trimestre de inicio de control prenatal CPN</c:v>
                </c:pt>
              </c:strCache>
            </c:strRef>
          </c:cat>
          <c:val>
            <c:numRef>
              <c:f>[SCySG_Med_2019_100120.xlsx]Hoja2!$E$37:$F$37</c:f>
              <c:numCache>
                <c:formatCode>General</c:formatCode>
                <c:ptCount val="2"/>
                <c:pt idx="0">
                  <c:v>6.4</c:v>
                </c:pt>
                <c:pt idx="1">
                  <c:v>8.3000000000000007</c:v>
                </c:pt>
              </c:numCache>
            </c:numRef>
          </c:val>
          <c:extLst>
            <c:ext xmlns:c16="http://schemas.microsoft.com/office/drawing/2014/chart" uri="{C3380CC4-5D6E-409C-BE32-E72D297353CC}">
              <c16:uniqueId val="{00000003-8FC3-45B2-8B10-13C2636FD755}"/>
            </c:ext>
          </c:extLst>
        </c:ser>
        <c:dLbls>
          <c:showLegendKey val="0"/>
          <c:showVal val="0"/>
          <c:showCatName val="0"/>
          <c:showSerName val="0"/>
          <c:showPercent val="0"/>
          <c:showBubbleSize val="0"/>
        </c:dLbls>
        <c:gapWidth val="219"/>
        <c:overlap val="-27"/>
        <c:axId val="1260792048"/>
        <c:axId val="1260789968"/>
      </c:barChart>
      <c:catAx>
        <c:axId val="126079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60789968"/>
        <c:crosses val="autoZero"/>
        <c:auto val="1"/>
        <c:lblAlgn val="ctr"/>
        <c:lblOffset val="100"/>
        <c:noMultiLvlLbl val="0"/>
      </c:catAx>
      <c:valAx>
        <c:axId val="12607899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0792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[GestyTrasVIH_Med_2019_130120.xlsx]Hoja2!$A$2:$A$7</c:f>
              <c:strCache>
                <c:ptCount val="6"/>
                <c:pt idx="0">
                  <c:v>10-14</c:v>
                </c:pt>
                <c:pt idx="1">
                  <c:v>15-19</c:v>
                </c:pt>
                <c:pt idx="2">
                  <c:v>20-24</c:v>
                </c:pt>
                <c:pt idx="3">
                  <c:v>25-29</c:v>
                </c:pt>
                <c:pt idx="4">
                  <c:v>30-34</c:v>
                </c:pt>
                <c:pt idx="5">
                  <c:v>35-39</c:v>
                </c:pt>
              </c:strCache>
            </c:strRef>
          </c:cat>
          <c:val>
            <c:numRef>
              <c:f>[GestyTrasVIH_Med_2019_130120.xlsx]Hoja2!$C$2:$C$7</c:f>
              <c:numCache>
                <c:formatCode>0.0</c:formatCode>
                <c:ptCount val="6"/>
                <c:pt idx="0">
                  <c:v>1.7543859649122806</c:v>
                </c:pt>
                <c:pt idx="1">
                  <c:v>14.035087719298245</c:v>
                </c:pt>
                <c:pt idx="2">
                  <c:v>22.807017543859647</c:v>
                </c:pt>
                <c:pt idx="3">
                  <c:v>29.82456140350877</c:v>
                </c:pt>
                <c:pt idx="4">
                  <c:v>22.807017543859647</c:v>
                </c:pt>
                <c:pt idx="5">
                  <c:v>8.7719298245614024</c:v>
                </c:pt>
              </c:numCache>
            </c:numRef>
          </c:val>
          <c:extLst>
            <c:ext xmlns:c16="http://schemas.microsoft.com/office/drawing/2014/chart" uri="{C3380CC4-5D6E-409C-BE32-E72D297353CC}">
              <c16:uniqueId val="{00000000-E43B-4D42-8175-7656376F071C}"/>
            </c:ext>
          </c:extLst>
        </c:ser>
        <c:dLbls>
          <c:showLegendKey val="0"/>
          <c:showVal val="0"/>
          <c:showCatName val="0"/>
          <c:showSerName val="0"/>
          <c:showPercent val="0"/>
          <c:showBubbleSize val="0"/>
        </c:dLbls>
        <c:gapWidth val="219"/>
        <c:overlap val="-27"/>
        <c:axId val="960140176"/>
        <c:axId val="960141008"/>
      </c:barChart>
      <c:catAx>
        <c:axId val="96014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0141008"/>
        <c:crosses val="autoZero"/>
        <c:auto val="1"/>
        <c:lblAlgn val="ctr"/>
        <c:lblOffset val="100"/>
        <c:noMultiLvlLbl val="0"/>
      </c:catAx>
      <c:valAx>
        <c:axId val="96014100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014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'Variables de análisis'!$O$2:$O$12</c:f>
              <c:strCache>
                <c:ptCount val="11"/>
                <c:pt idx="0">
                  <c:v>Pleural</c:v>
                </c:pt>
                <c:pt idx="1">
                  <c:v>Meníngea</c:v>
                </c:pt>
                <c:pt idx="2">
                  <c:v>Peritoneal</c:v>
                </c:pt>
                <c:pt idx="3">
                  <c:v>Ganglionar</c:v>
                </c:pt>
                <c:pt idx="4">
                  <c:v>Renal</c:v>
                </c:pt>
                <c:pt idx="5">
                  <c:v>Intestinal</c:v>
                </c:pt>
                <c:pt idx="6">
                  <c:v>Osteomuscular</c:v>
                </c:pt>
                <c:pt idx="7">
                  <c:v>Genitourinaria</c:v>
                </c:pt>
                <c:pt idx="8">
                  <c:v>Pericárdica</c:v>
                </c:pt>
                <c:pt idx="9">
                  <c:v>Cutánea</c:v>
                </c:pt>
                <c:pt idx="10">
                  <c:v>Otra</c:v>
                </c:pt>
              </c:strCache>
            </c:strRef>
          </c:cat>
          <c:val>
            <c:numRef>
              <c:f>'Variables de análisis'!$Q$2:$Q$12</c:f>
              <c:numCache>
                <c:formatCode>0.00</c:formatCode>
                <c:ptCount val="11"/>
                <c:pt idx="0">
                  <c:v>33.333333333333329</c:v>
                </c:pt>
                <c:pt idx="1">
                  <c:v>14.814814814814813</c:v>
                </c:pt>
                <c:pt idx="2">
                  <c:v>0</c:v>
                </c:pt>
                <c:pt idx="3">
                  <c:v>37.037037037037038</c:v>
                </c:pt>
                <c:pt idx="4">
                  <c:v>0</c:v>
                </c:pt>
                <c:pt idx="5">
                  <c:v>3.7037037037037033</c:v>
                </c:pt>
                <c:pt idx="6">
                  <c:v>7.4074074074074066</c:v>
                </c:pt>
                <c:pt idx="7">
                  <c:v>0</c:v>
                </c:pt>
                <c:pt idx="8">
                  <c:v>0</c:v>
                </c:pt>
                <c:pt idx="9">
                  <c:v>0</c:v>
                </c:pt>
                <c:pt idx="10">
                  <c:v>3.7037037037037033</c:v>
                </c:pt>
              </c:numCache>
            </c:numRef>
          </c:val>
          <c:extLst>
            <c:ext xmlns:c16="http://schemas.microsoft.com/office/drawing/2014/chart" uri="{C3380CC4-5D6E-409C-BE32-E72D297353CC}">
              <c16:uniqueId val="{00000000-3FD3-4698-902D-CC22CCD610AC}"/>
            </c:ext>
          </c:extLst>
        </c:ser>
        <c:dLbls>
          <c:showLegendKey val="0"/>
          <c:showVal val="0"/>
          <c:showCatName val="0"/>
          <c:showSerName val="0"/>
          <c:showPercent val="0"/>
          <c:showBubbleSize val="0"/>
        </c:dLbls>
        <c:gapWidth val="50"/>
        <c:overlap val="5"/>
        <c:axId val="897563536"/>
        <c:axId val="897572272"/>
      </c:barChart>
      <c:catAx>
        <c:axId val="897563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97572272"/>
        <c:crosses val="autoZero"/>
        <c:auto val="1"/>
        <c:lblAlgn val="ctr"/>
        <c:lblOffset val="100"/>
        <c:noMultiLvlLbl val="0"/>
      </c:catAx>
      <c:valAx>
        <c:axId val="897572272"/>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9756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[GestyTrasHB_Med_2019_130120.xlsx]Hoja2!$A$2:$A$6</c:f>
              <c:strCache>
                <c:ptCount val="5"/>
                <c:pt idx="0">
                  <c:v>15 - 19</c:v>
                </c:pt>
                <c:pt idx="1">
                  <c:v>20 - 24</c:v>
                </c:pt>
                <c:pt idx="2">
                  <c:v>25 - 29</c:v>
                </c:pt>
                <c:pt idx="3">
                  <c:v>30 - 34</c:v>
                </c:pt>
                <c:pt idx="4">
                  <c:v>&gt;= 40</c:v>
                </c:pt>
              </c:strCache>
            </c:strRef>
          </c:cat>
          <c:val>
            <c:numRef>
              <c:f>[GestyTrasHB_Med_2019_130120.xlsx]Hoja2!$C$2:$C$6</c:f>
              <c:numCache>
                <c:formatCode>0.0</c:formatCode>
                <c:ptCount val="5"/>
                <c:pt idx="0">
                  <c:v>9.5238095238095237</c:v>
                </c:pt>
                <c:pt idx="1">
                  <c:v>33.333333333333329</c:v>
                </c:pt>
                <c:pt idx="2">
                  <c:v>23.809523809523807</c:v>
                </c:pt>
                <c:pt idx="3">
                  <c:v>28.571428571428569</c:v>
                </c:pt>
                <c:pt idx="4">
                  <c:v>4.7619047619047619</c:v>
                </c:pt>
              </c:numCache>
            </c:numRef>
          </c:val>
          <c:extLst>
            <c:ext xmlns:c16="http://schemas.microsoft.com/office/drawing/2014/chart" uri="{C3380CC4-5D6E-409C-BE32-E72D297353CC}">
              <c16:uniqueId val="{00000000-4A23-4384-B4AA-5D8E3E1B28D0}"/>
            </c:ext>
          </c:extLst>
        </c:ser>
        <c:dLbls>
          <c:showLegendKey val="0"/>
          <c:showVal val="0"/>
          <c:showCatName val="0"/>
          <c:showSerName val="0"/>
          <c:showPercent val="0"/>
          <c:showBubbleSize val="0"/>
        </c:dLbls>
        <c:gapWidth val="219"/>
        <c:overlap val="-27"/>
        <c:axId val="1109962272"/>
        <c:axId val="1109966848"/>
      </c:barChart>
      <c:catAx>
        <c:axId val="11099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09966848"/>
        <c:crosses val="autoZero"/>
        <c:auto val="1"/>
        <c:lblAlgn val="ctr"/>
        <c:lblOffset val="100"/>
        <c:noMultiLvlLbl val="0"/>
      </c:catAx>
      <c:valAx>
        <c:axId val="1109966848"/>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10996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'Variables de análisis'!$B$16:$B$21</c:f>
              <c:strCache>
                <c:ptCount val="6"/>
                <c:pt idx="0">
                  <c:v>Primera infancia</c:v>
                </c:pt>
                <c:pt idx="1">
                  <c:v>Infancia</c:v>
                </c:pt>
                <c:pt idx="2">
                  <c:v>Adolescencia</c:v>
                </c:pt>
                <c:pt idx="3">
                  <c:v>Juventud</c:v>
                </c:pt>
                <c:pt idx="4">
                  <c:v>Adultez</c:v>
                </c:pt>
                <c:pt idx="5">
                  <c:v>Persona Mayor</c:v>
                </c:pt>
              </c:strCache>
            </c:strRef>
          </c:cat>
          <c:val>
            <c:numRef>
              <c:f>'Variables de análisis'!$D$16:$D$21</c:f>
              <c:numCache>
                <c:formatCode>0.00</c:formatCode>
                <c:ptCount val="6"/>
                <c:pt idx="0">
                  <c:v>2.5974025974025974</c:v>
                </c:pt>
                <c:pt idx="1">
                  <c:v>1.2987012987012987</c:v>
                </c:pt>
                <c:pt idx="2">
                  <c:v>1.948051948051948</c:v>
                </c:pt>
                <c:pt idx="3">
                  <c:v>16.883116883116884</c:v>
                </c:pt>
                <c:pt idx="4">
                  <c:v>53.896103896103895</c:v>
                </c:pt>
                <c:pt idx="5">
                  <c:v>23.376623376623375</c:v>
                </c:pt>
              </c:numCache>
            </c:numRef>
          </c:val>
          <c:extLst>
            <c:ext xmlns:c16="http://schemas.microsoft.com/office/drawing/2014/chart" uri="{C3380CC4-5D6E-409C-BE32-E72D297353CC}">
              <c16:uniqueId val="{00000000-D4AE-4E9B-ABD1-437BA8597764}"/>
            </c:ext>
          </c:extLst>
        </c:ser>
        <c:dLbls>
          <c:showLegendKey val="0"/>
          <c:showVal val="0"/>
          <c:showCatName val="0"/>
          <c:showSerName val="0"/>
          <c:showPercent val="0"/>
          <c:showBubbleSize val="0"/>
        </c:dLbls>
        <c:gapWidth val="0"/>
        <c:axId val="897573520"/>
        <c:axId val="897568112"/>
      </c:barChart>
      <c:catAx>
        <c:axId val="8975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97568112"/>
        <c:crosses val="autoZero"/>
        <c:auto val="1"/>
        <c:lblAlgn val="ctr"/>
        <c:lblOffset val="100"/>
        <c:noMultiLvlLbl val="0"/>
      </c:catAx>
      <c:valAx>
        <c:axId val="897568112"/>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9757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7170971157039"/>
          <c:y val="9.7828608976395365E-2"/>
          <c:w val="0.79019873711599442"/>
          <c:h val="0.71442222692381707"/>
        </c:manualLayout>
      </c:layout>
      <c:barChart>
        <c:barDir val="col"/>
        <c:grouping val="clustered"/>
        <c:varyColors val="0"/>
        <c:ser>
          <c:idx val="1"/>
          <c:order val="1"/>
          <c:tx>
            <c:strRef>
              <c:f>Hoja4!$I$1</c:f>
              <c:strCache>
                <c:ptCount val="1"/>
                <c:pt idx="0">
                  <c:v>CON EXTER 2019
</c:v>
                </c:pt>
              </c:strCache>
            </c:strRef>
          </c:tx>
          <c:spPr>
            <a:solidFill>
              <a:srgbClr val="C00000"/>
            </a:solidFill>
          </c:spPr>
          <c:invertIfNegative val="0"/>
          <c:val>
            <c:numRef>
              <c:f>Hoja4!$I$2:$I$53</c:f>
              <c:numCache>
                <c:formatCode>General</c:formatCode>
                <c:ptCount val="52"/>
                <c:pt idx="0">
                  <c:v>9962</c:v>
                </c:pt>
                <c:pt idx="1">
                  <c:v>11686</c:v>
                </c:pt>
                <c:pt idx="2">
                  <c:v>9947</c:v>
                </c:pt>
                <c:pt idx="3">
                  <c:v>9478</c:v>
                </c:pt>
                <c:pt idx="4">
                  <c:v>11170</c:v>
                </c:pt>
                <c:pt idx="5">
                  <c:v>11558</c:v>
                </c:pt>
                <c:pt idx="6">
                  <c:v>11690</c:v>
                </c:pt>
                <c:pt idx="7">
                  <c:v>15139</c:v>
                </c:pt>
                <c:pt idx="8">
                  <c:v>11892</c:v>
                </c:pt>
                <c:pt idx="9">
                  <c:v>12879</c:v>
                </c:pt>
                <c:pt idx="10">
                  <c:v>13000</c:v>
                </c:pt>
                <c:pt idx="11">
                  <c:v>11585</c:v>
                </c:pt>
                <c:pt idx="12">
                  <c:v>11357</c:v>
                </c:pt>
                <c:pt idx="13">
                  <c:v>11814</c:v>
                </c:pt>
                <c:pt idx="14">
                  <c:v>10150</c:v>
                </c:pt>
                <c:pt idx="15">
                  <c:v>8917</c:v>
                </c:pt>
                <c:pt idx="16">
                  <c:v>10100</c:v>
                </c:pt>
                <c:pt idx="17">
                  <c:v>10782</c:v>
                </c:pt>
                <c:pt idx="18">
                  <c:v>12011</c:v>
                </c:pt>
                <c:pt idx="19">
                  <c:v>11577</c:v>
                </c:pt>
                <c:pt idx="20">
                  <c:v>14170</c:v>
                </c:pt>
                <c:pt idx="21">
                  <c:v>11275</c:v>
                </c:pt>
                <c:pt idx="22">
                  <c:v>14133</c:v>
                </c:pt>
                <c:pt idx="23">
                  <c:v>15115</c:v>
                </c:pt>
                <c:pt idx="24">
                  <c:v>11704</c:v>
                </c:pt>
                <c:pt idx="25">
                  <c:v>10592</c:v>
                </c:pt>
                <c:pt idx="26">
                  <c:v>10598</c:v>
                </c:pt>
                <c:pt idx="27">
                  <c:v>11783</c:v>
                </c:pt>
                <c:pt idx="28">
                  <c:v>11636</c:v>
                </c:pt>
                <c:pt idx="29">
                  <c:v>13160</c:v>
                </c:pt>
                <c:pt idx="30">
                  <c:v>13511</c:v>
                </c:pt>
                <c:pt idx="31">
                  <c:v>10761</c:v>
                </c:pt>
                <c:pt idx="32">
                  <c:v>10976</c:v>
                </c:pt>
                <c:pt idx="33">
                  <c:v>13869</c:v>
                </c:pt>
                <c:pt idx="34">
                  <c:v>12696</c:v>
                </c:pt>
                <c:pt idx="35">
                  <c:v>12331</c:v>
                </c:pt>
                <c:pt idx="36">
                  <c:v>12287</c:v>
                </c:pt>
                <c:pt idx="37">
                  <c:v>11663</c:v>
                </c:pt>
                <c:pt idx="38">
                  <c:v>11505</c:v>
                </c:pt>
                <c:pt idx="39">
                  <c:v>10761</c:v>
                </c:pt>
                <c:pt idx="40">
                  <c:v>9360</c:v>
                </c:pt>
                <c:pt idx="41">
                  <c:v>12239</c:v>
                </c:pt>
                <c:pt idx="42">
                  <c:v>12209</c:v>
                </c:pt>
                <c:pt idx="43">
                  <c:v>9862</c:v>
                </c:pt>
                <c:pt idx="44">
                  <c:v>11305</c:v>
                </c:pt>
                <c:pt idx="45">
                  <c:v>13711</c:v>
                </c:pt>
                <c:pt idx="46">
                  <c:v>13044</c:v>
                </c:pt>
                <c:pt idx="47">
                  <c:v>12275</c:v>
                </c:pt>
                <c:pt idx="48">
                  <c:v>13139</c:v>
                </c:pt>
                <c:pt idx="49">
                  <c:v>13450</c:v>
                </c:pt>
                <c:pt idx="50">
                  <c:v>11794</c:v>
                </c:pt>
                <c:pt idx="51">
                  <c:v>11237</c:v>
                </c:pt>
              </c:numCache>
            </c:numRef>
          </c:val>
          <c:extLst>
            <c:ext xmlns:c16="http://schemas.microsoft.com/office/drawing/2014/chart" uri="{C3380CC4-5D6E-409C-BE32-E72D297353CC}">
              <c16:uniqueId val="{00000000-3F68-4381-BBEA-7A83CEF9E457}"/>
            </c:ext>
          </c:extLst>
        </c:ser>
        <c:dLbls>
          <c:showLegendKey val="0"/>
          <c:showVal val="0"/>
          <c:showCatName val="0"/>
          <c:showSerName val="0"/>
          <c:showPercent val="0"/>
          <c:showBubbleSize val="0"/>
        </c:dLbls>
        <c:gapWidth val="0"/>
        <c:overlap val="100"/>
        <c:axId val="122628352"/>
        <c:axId val="122634624"/>
      </c:barChart>
      <c:lineChart>
        <c:grouping val="standard"/>
        <c:varyColors val="0"/>
        <c:ser>
          <c:idx val="0"/>
          <c:order val="0"/>
          <c:tx>
            <c:strRef>
              <c:f>Hoja4!$H$1</c:f>
              <c:strCache>
                <c:ptCount val="1"/>
                <c:pt idx="0">
                  <c:v>CON EXTER 2018
 </c:v>
                </c:pt>
              </c:strCache>
            </c:strRef>
          </c:tx>
          <c:spPr>
            <a:ln>
              <a:solidFill>
                <a:srgbClr val="002060"/>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Hoja4!$H$2:$H$53</c:f>
              <c:numCache>
                <c:formatCode>General</c:formatCode>
                <c:ptCount val="52"/>
                <c:pt idx="0">
                  <c:v>9468</c:v>
                </c:pt>
                <c:pt idx="1">
                  <c:v>10938</c:v>
                </c:pt>
                <c:pt idx="2">
                  <c:v>9688</c:v>
                </c:pt>
                <c:pt idx="3">
                  <c:v>11127</c:v>
                </c:pt>
                <c:pt idx="4">
                  <c:v>10642</c:v>
                </c:pt>
                <c:pt idx="5">
                  <c:v>10548</c:v>
                </c:pt>
                <c:pt idx="6">
                  <c:v>11534</c:v>
                </c:pt>
                <c:pt idx="7">
                  <c:v>11801</c:v>
                </c:pt>
                <c:pt idx="8">
                  <c:v>12584</c:v>
                </c:pt>
                <c:pt idx="9">
                  <c:v>12131</c:v>
                </c:pt>
                <c:pt idx="10">
                  <c:v>10445</c:v>
                </c:pt>
                <c:pt idx="11">
                  <c:v>11017</c:v>
                </c:pt>
                <c:pt idx="12">
                  <c:v>8436</c:v>
                </c:pt>
                <c:pt idx="13">
                  <c:v>10015</c:v>
                </c:pt>
                <c:pt idx="14">
                  <c:v>10640</c:v>
                </c:pt>
                <c:pt idx="15">
                  <c:v>10773</c:v>
                </c:pt>
                <c:pt idx="16">
                  <c:v>11932</c:v>
                </c:pt>
                <c:pt idx="17">
                  <c:v>12258</c:v>
                </c:pt>
                <c:pt idx="18">
                  <c:v>10195</c:v>
                </c:pt>
                <c:pt idx="19">
                  <c:v>14700</c:v>
                </c:pt>
                <c:pt idx="20">
                  <c:v>16199</c:v>
                </c:pt>
                <c:pt idx="21">
                  <c:v>11791</c:v>
                </c:pt>
                <c:pt idx="22">
                  <c:v>13384</c:v>
                </c:pt>
                <c:pt idx="23">
                  <c:v>14576</c:v>
                </c:pt>
                <c:pt idx="24">
                  <c:v>12775</c:v>
                </c:pt>
                <c:pt idx="25">
                  <c:v>8422</c:v>
                </c:pt>
                <c:pt idx="26">
                  <c:v>11093</c:v>
                </c:pt>
                <c:pt idx="27">
                  <c:v>11808</c:v>
                </c:pt>
                <c:pt idx="28">
                  <c:v>11259</c:v>
                </c:pt>
                <c:pt idx="29">
                  <c:v>11287</c:v>
                </c:pt>
                <c:pt idx="30">
                  <c:v>11527</c:v>
                </c:pt>
                <c:pt idx="31">
                  <c:v>12020</c:v>
                </c:pt>
                <c:pt idx="32">
                  <c:v>10172</c:v>
                </c:pt>
                <c:pt idx="33">
                  <c:v>15266</c:v>
                </c:pt>
                <c:pt idx="34">
                  <c:v>11373</c:v>
                </c:pt>
                <c:pt idx="35">
                  <c:v>11704</c:v>
                </c:pt>
                <c:pt idx="36">
                  <c:v>10865</c:v>
                </c:pt>
                <c:pt idx="37">
                  <c:v>11598</c:v>
                </c:pt>
                <c:pt idx="38">
                  <c:v>13422</c:v>
                </c:pt>
                <c:pt idx="39">
                  <c:v>13458</c:v>
                </c:pt>
                <c:pt idx="40">
                  <c:v>12029</c:v>
                </c:pt>
                <c:pt idx="41">
                  <c:v>13693</c:v>
                </c:pt>
                <c:pt idx="42">
                  <c:v>13171</c:v>
                </c:pt>
                <c:pt idx="43">
                  <c:v>10077</c:v>
                </c:pt>
                <c:pt idx="44">
                  <c:v>11565</c:v>
                </c:pt>
                <c:pt idx="45">
                  <c:v>14525</c:v>
                </c:pt>
                <c:pt idx="46">
                  <c:v>15491</c:v>
                </c:pt>
                <c:pt idx="47">
                  <c:v>14128</c:v>
                </c:pt>
                <c:pt idx="48">
                  <c:v>16739</c:v>
                </c:pt>
                <c:pt idx="49">
                  <c:v>15196</c:v>
                </c:pt>
                <c:pt idx="50">
                  <c:v>12463</c:v>
                </c:pt>
                <c:pt idx="51">
                  <c:v>11057</c:v>
                </c:pt>
              </c:numCache>
            </c:numRef>
          </c:val>
          <c:smooth val="0"/>
          <c:extLst>
            <c:ext xmlns:c16="http://schemas.microsoft.com/office/drawing/2014/chart" uri="{C3380CC4-5D6E-409C-BE32-E72D297353CC}">
              <c16:uniqueId val="{00000001-3F68-4381-BBEA-7A83CEF9E457}"/>
            </c:ext>
          </c:extLst>
        </c:ser>
        <c:dLbls>
          <c:showLegendKey val="0"/>
          <c:showVal val="0"/>
          <c:showCatName val="0"/>
          <c:showSerName val="0"/>
          <c:showPercent val="0"/>
          <c:showBubbleSize val="0"/>
        </c:dLbls>
        <c:marker val="1"/>
        <c:smooth val="0"/>
        <c:axId val="122628352"/>
        <c:axId val="122634624"/>
      </c:lineChart>
      <c:catAx>
        <c:axId val="122628352"/>
        <c:scaling>
          <c:orientation val="minMax"/>
        </c:scaling>
        <c:delete val="0"/>
        <c:axPos val="b"/>
        <c:title>
          <c:tx>
            <c:rich>
              <a:bodyPr/>
              <a:lstStyle/>
              <a:p>
                <a:pPr>
                  <a:defRPr/>
                </a:pPr>
                <a:r>
                  <a:rPr lang="en-US"/>
                  <a:t>Semana Epidemiologica</a:t>
                </a:r>
              </a:p>
            </c:rich>
          </c:tx>
          <c:layout/>
          <c:overlay val="0"/>
        </c:title>
        <c:majorTickMark val="none"/>
        <c:minorTickMark val="none"/>
        <c:tickLblPos val="nextTo"/>
        <c:crossAx val="122634624"/>
        <c:crosses val="autoZero"/>
        <c:auto val="1"/>
        <c:lblAlgn val="ctr"/>
        <c:lblOffset val="100"/>
        <c:noMultiLvlLbl val="0"/>
      </c:catAx>
      <c:valAx>
        <c:axId val="122634624"/>
        <c:scaling>
          <c:orientation val="minMax"/>
        </c:scaling>
        <c:delete val="0"/>
        <c:axPos val="l"/>
        <c:title>
          <c:tx>
            <c:rich>
              <a:bodyPr/>
              <a:lstStyle/>
              <a:p>
                <a:pPr>
                  <a:defRPr/>
                </a:pPr>
                <a:r>
                  <a:rPr lang="en-US"/>
                  <a:t>Total de casos</a:t>
                </a:r>
              </a:p>
            </c:rich>
          </c:tx>
          <c:layout/>
          <c:overlay val="0"/>
        </c:title>
        <c:numFmt formatCode="General" sourceLinked="1"/>
        <c:majorTickMark val="out"/>
        <c:minorTickMark val="none"/>
        <c:tickLblPos val="nextTo"/>
        <c:crossAx val="122628352"/>
        <c:crosses val="autoZero"/>
        <c:crossBetween val="between"/>
      </c:valAx>
    </c:plotArea>
    <c:legend>
      <c:legendPos val="r"/>
      <c:layout>
        <c:manualLayout>
          <c:xMode val="edge"/>
          <c:yMode val="edge"/>
          <c:x val="0.2297265301290399"/>
          <c:y val="3.2271212780180268E-2"/>
          <c:w val="0.69756334409465703"/>
          <c:h val="0.12052233694468295"/>
        </c:manualLayout>
      </c:layout>
      <c:overlay val="0"/>
    </c:legend>
    <c:plotVisOnly val="1"/>
    <c:dispBlanksAs val="gap"/>
    <c:showDLblsOverMax val="0"/>
  </c:chart>
  <c:spPr>
    <a:noFill/>
    <a:ln>
      <a:noFill/>
    </a:ln>
  </c:spPr>
  <c:txPr>
    <a:bodyPr/>
    <a:lstStyle/>
    <a:p>
      <a:pPr>
        <a:defRPr sz="900" b="1">
          <a:latin typeface="Arial Narrow" panose="020B0606020202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99168853893271"/>
          <c:y val="0.10813807848487025"/>
          <c:w val="0.8005214921905256"/>
          <c:h val="0.65339428316141346"/>
        </c:manualLayout>
      </c:layout>
      <c:barChart>
        <c:barDir val="col"/>
        <c:grouping val="clustered"/>
        <c:varyColors val="0"/>
        <c:ser>
          <c:idx val="1"/>
          <c:order val="1"/>
          <c:tx>
            <c:strRef>
              <c:f>Hoja4!$C$1</c:f>
              <c:strCache>
                <c:ptCount val="1"/>
                <c:pt idx="0">
                  <c:v>IRA HOSP  2019</c:v>
                </c:pt>
              </c:strCache>
            </c:strRef>
          </c:tx>
          <c:spPr>
            <a:solidFill>
              <a:srgbClr val="C00000"/>
            </a:solidFill>
            <a:ln>
              <a:solidFill>
                <a:srgbClr val="C00000"/>
              </a:solidFill>
            </a:ln>
          </c:spPr>
          <c:invertIfNegative val="0"/>
          <c:val>
            <c:numRef>
              <c:f>Hoja4!$C$2:$C$53</c:f>
              <c:numCache>
                <c:formatCode>General</c:formatCode>
                <c:ptCount val="52"/>
                <c:pt idx="0">
                  <c:v>386</c:v>
                </c:pt>
                <c:pt idx="1">
                  <c:v>449</c:v>
                </c:pt>
                <c:pt idx="2">
                  <c:v>377</c:v>
                </c:pt>
                <c:pt idx="3">
                  <c:v>404</c:v>
                </c:pt>
                <c:pt idx="4">
                  <c:v>305</c:v>
                </c:pt>
                <c:pt idx="5">
                  <c:v>332</c:v>
                </c:pt>
                <c:pt idx="6">
                  <c:v>407</c:v>
                </c:pt>
                <c:pt idx="7">
                  <c:v>355</c:v>
                </c:pt>
                <c:pt idx="8">
                  <c:v>394</c:v>
                </c:pt>
                <c:pt idx="9">
                  <c:v>284</c:v>
                </c:pt>
                <c:pt idx="10">
                  <c:v>407</c:v>
                </c:pt>
                <c:pt idx="11">
                  <c:v>310</c:v>
                </c:pt>
                <c:pt idx="12">
                  <c:v>453</c:v>
                </c:pt>
                <c:pt idx="13">
                  <c:v>421</c:v>
                </c:pt>
                <c:pt idx="14">
                  <c:v>331</c:v>
                </c:pt>
                <c:pt idx="15">
                  <c:v>474</c:v>
                </c:pt>
                <c:pt idx="16">
                  <c:v>425</c:v>
                </c:pt>
                <c:pt idx="17">
                  <c:v>443</c:v>
                </c:pt>
                <c:pt idx="18">
                  <c:v>448</c:v>
                </c:pt>
                <c:pt idx="19">
                  <c:v>388</c:v>
                </c:pt>
                <c:pt idx="20">
                  <c:v>466</c:v>
                </c:pt>
                <c:pt idx="21">
                  <c:v>338</c:v>
                </c:pt>
                <c:pt idx="22">
                  <c:v>491</c:v>
                </c:pt>
                <c:pt idx="23">
                  <c:v>506</c:v>
                </c:pt>
                <c:pt idx="24">
                  <c:v>397</c:v>
                </c:pt>
                <c:pt idx="25">
                  <c:v>433</c:v>
                </c:pt>
                <c:pt idx="26">
                  <c:v>505</c:v>
                </c:pt>
                <c:pt idx="27">
                  <c:v>417</c:v>
                </c:pt>
                <c:pt idx="28">
                  <c:v>366</c:v>
                </c:pt>
                <c:pt idx="29">
                  <c:v>443</c:v>
                </c:pt>
                <c:pt idx="30">
                  <c:v>378</c:v>
                </c:pt>
                <c:pt idx="31">
                  <c:v>363</c:v>
                </c:pt>
                <c:pt idx="32">
                  <c:v>362</c:v>
                </c:pt>
                <c:pt idx="33">
                  <c:v>332</c:v>
                </c:pt>
                <c:pt idx="34">
                  <c:v>334</c:v>
                </c:pt>
                <c:pt idx="35">
                  <c:v>319</c:v>
                </c:pt>
                <c:pt idx="36">
                  <c:v>339</c:v>
                </c:pt>
                <c:pt idx="37">
                  <c:v>305</c:v>
                </c:pt>
                <c:pt idx="38">
                  <c:v>303</c:v>
                </c:pt>
                <c:pt idx="39">
                  <c:v>292</c:v>
                </c:pt>
                <c:pt idx="40">
                  <c:v>256</c:v>
                </c:pt>
                <c:pt idx="41">
                  <c:v>342</c:v>
                </c:pt>
                <c:pt idx="42">
                  <c:v>285</c:v>
                </c:pt>
                <c:pt idx="43">
                  <c:v>325</c:v>
                </c:pt>
                <c:pt idx="44">
                  <c:v>339</c:v>
                </c:pt>
                <c:pt idx="45">
                  <c:v>317</c:v>
                </c:pt>
                <c:pt idx="46">
                  <c:v>331</c:v>
                </c:pt>
                <c:pt idx="47">
                  <c:v>343</c:v>
                </c:pt>
                <c:pt idx="48">
                  <c:v>341</c:v>
                </c:pt>
                <c:pt idx="49">
                  <c:v>365</c:v>
                </c:pt>
                <c:pt idx="50">
                  <c:v>312</c:v>
                </c:pt>
                <c:pt idx="51">
                  <c:v>376</c:v>
                </c:pt>
              </c:numCache>
            </c:numRef>
          </c:val>
          <c:extLst>
            <c:ext xmlns:c16="http://schemas.microsoft.com/office/drawing/2014/chart" uri="{C3380CC4-5D6E-409C-BE32-E72D297353CC}">
              <c16:uniqueId val="{00000000-01E0-47C3-99F7-7B6A1B79A406}"/>
            </c:ext>
          </c:extLst>
        </c:ser>
        <c:dLbls>
          <c:showLegendKey val="0"/>
          <c:showVal val="0"/>
          <c:showCatName val="0"/>
          <c:showSerName val="0"/>
          <c:showPercent val="0"/>
          <c:showBubbleSize val="0"/>
        </c:dLbls>
        <c:gapWidth val="0"/>
        <c:overlap val="100"/>
        <c:axId val="168903040"/>
        <c:axId val="168904960"/>
      </c:barChart>
      <c:lineChart>
        <c:grouping val="standard"/>
        <c:varyColors val="0"/>
        <c:ser>
          <c:idx val="0"/>
          <c:order val="0"/>
          <c:tx>
            <c:strRef>
              <c:f>Hoja4!$B$1</c:f>
              <c:strCache>
                <c:ptCount val="1"/>
                <c:pt idx="0">
                  <c:v>IRA HOSP  2018</c:v>
                </c:pt>
              </c:strCache>
            </c:strRef>
          </c:tx>
          <c:spPr>
            <a:ln>
              <a:solidFill>
                <a:srgbClr val="002060"/>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Hoja4!$B$2:$B$53</c:f>
              <c:numCache>
                <c:formatCode>General</c:formatCode>
                <c:ptCount val="52"/>
                <c:pt idx="0">
                  <c:v>287</c:v>
                </c:pt>
                <c:pt idx="1">
                  <c:v>436</c:v>
                </c:pt>
                <c:pt idx="2">
                  <c:v>379</c:v>
                </c:pt>
                <c:pt idx="3">
                  <c:v>384</c:v>
                </c:pt>
                <c:pt idx="4">
                  <c:v>249</c:v>
                </c:pt>
                <c:pt idx="5">
                  <c:v>336</c:v>
                </c:pt>
                <c:pt idx="6">
                  <c:v>441</c:v>
                </c:pt>
                <c:pt idx="7">
                  <c:v>393</c:v>
                </c:pt>
                <c:pt idx="8">
                  <c:v>394</c:v>
                </c:pt>
                <c:pt idx="9">
                  <c:v>410</c:v>
                </c:pt>
                <c:pt idx="10">
                  <c:v>329</c:v>
                </c:pt>
                <c:pt idx="11">
                  <c:v>343</c:v>
                </c:pt>
                <c:pt idx="12">
                  <c:v>408</c:v>
                </c:pt>
                <c:pt idx="13">
                  <c:v>327</c:v>
                </c:pt>
                <c:pt idx="14">
                  <c:v>359</c:v>
                </c:pt>
                <c:pt idx="15">
                  <c:v>216</c:v>
                </c:pt>
                <c:pt idx="16">
                  <c:v>349</c:v>
                </c:pt>
                <c:pt idx="17">
                  <c:v>657</c:v>
                </c:pt>
                <c:pt idx="18">
                  <c:v>336</c:v>
                </c:pt>
                <c:pt idx="19">
                  <c:v>456</c:v>
                </c:pt>
                <c:pt idx="20">
                  <c:v>434</c:v>
                </c:pt>
                <c:pt idx="21">
                  <c:v>331</c:v>
                </c:pt>
                <c:pt idx="22">
                  <c:v>419</c:v>
                </c:pt>
                <c:pt idx="23">
                  <c:v>451</c:v>
                </c:pt>
                <c:pt idx="24">
                  <c:v>419</c:v>
                </c:pt>
                <c:pt idx="25">
                  <c:v>212</c:v>
                </c:pt>
                <c:pt idx="26">
                  <c:v>359</c:v>
                </c:pt>
                <c:pt idx="27">
                  <c:v>391</c:v>
                </c:pt>
                <c:pt idx="28">
                  <c:v>350</c:v>
                </c:pt>
                <c:pt idx="29">
                  <c:v>369</c:v>
                </c:pt>
                <c:pt idx="30">
                  <c:v>408</c:v>
                </c:pt>
                <c:pt idx="31">
                  <c:v>435</c:v>
                </c:pt>
                <c:pt idx="32">
                  <c:v>344</c:v>
                </c:pt>
                <c:pt idx="33">
                  <c:v>423</c:v>
                </c:pt>
                <c:pt idx="34">
                  <c:v>371</c:v>
                </c:pt>
                <c:pt idx="35">
                  <c:v>317</c:v>
                </c:pt>
                <c:pt idx="36">
                  <c:v>304</c:v>
                </c:pt>
                <c:pt idx="37">
                  <c:v>325</c:v>
                </c:pt>
                <c:pt idx="38">
                  <c:v>341</c:v>
                </c:pt>
                <c:pt idx="39">
                  <c:v>324</c:v>
                </c:pt>
                <c:pt idx="40">
                  <c:v>283</c:v>
                </c:pt>
                <c:pt idx="41">
                  <c:v>397</c:v>
                </c:pt>
                <c:pt idx="42">
                  <c:v>275</c:v>
                </c:pt>
                <c:pt idx="43">
                  <c:v>284</c:v>
                </c:pt>
                <c:pt idx="44">
                  <c:v>368</c:v>
                </c:pt>
                <c:pt idx="45">
                  <c:v>438</c:v>
                </c:pt>
                <c:pt idx="46">
                  <c:v>396</c:v>
                </c:pt>
                <c:pt idx="47">
                  <c:v>715</c:v>
                </c:pt>
                <c:pt idx="48">
                  <c:v>461</c:v>
                </c:pt>
                <c:pt idx="49">
                  <c:v>484</c:v>
                </c:pt>
                <c:pt idx="50">
                  <c:v>409</c:v>
                </c:pt>
                <c:pt idx="51">
                  <c:v>321</c:v>
                </c:pt>
              </c:numCache>
            </c:numRef>
          </c:val>
          <c:smooth val="0"/>
          <c:extLst>
            <c:ext xmlns:c16="http://schemas.microsoft.com/office/drawing/2014/chart" uri="{C3380CC4-5D6E-409C-BE32-E72D297353CC}">
              <c16:uniqueId val="{00000001-01E0-47C3-99F7-7B6A1B79A406}"/>
            </c:ext>
          </c:extLst>
        </c:ser>
        <c:dLbls>
          <c:showLegendKey val="0"/>
          <c:showVal val="0"/>
          <c:showCatName val="0"/>
          <c:showSerName val="0"/>
          <c:showPercent val="0"/>
          <c:showBubbleSize val="0"/>
        </c:dLbls>
        <c:marker val="1"/>
        <c:smooth val="0"/>
        <c:axId val="168903040"/>
        <c:axId val="168904960"/>
      </c:lineChart>
      <c:catAx>
        <c:axId val="168903040"/>
        <c:scaling>
          <c:orientation val="minMax"/>
        </c:scaling>
        <c:delete val="0"/>
        <c:axPos val="b"/>
        <c:title>
          <c:tx>
            <c:rich>
              <a:bodyPr/>
              <a:lstStyle/>
              <a:p>
                <a:pPr>
                  <a:defRPr/>
                </a:pPr>
                <a:r>
                  <a:rPr lang="es-CO"/>
                  <a:t>Semana Epidemiológica</a:t>
                </a:r>
              </a:p>
            </c:rich>
          </c:tx>
          <c:layout>
            <c:manualLayout>
              <c:xMode val="edge"/>
              <c:yMode val="edge"/>
              <c:x val="0.38525708876554371"/>
              <c:y val="0.87083997479038533"/>
            </c:manualLayout>
          </c:layout>
          <c:overlay val="0"/>
        </c:title>
        <c:majorTickMark val="none"/>
        <c:minorTickMark val="none"/>
        <c:tickLblPos val="nextTo"/>
        <c:crossAx val="168904960"/>
        <c:crosses val="autoZero"/>
        <c:auto val="1"/>
        <c:lblAlgn val="ctr"/>
        <c:lblOffset val="100"/>
        <c:noMultiLvlLbl val="0"/>
      </c:catAx>
      <c:valAx>
        <c:axId val="168904960"/>
        <c:scaling>
          <c:orientation val="minMax"/>
        </c:scaling>
        <c:delete val="0"/>
        <c:axPos val="l"/>
        <c:title>
          <c:tx>
            <c:rich>
              <a:bodyPr/>
              <a:lstStyle/>
              <a:p>
                <a:pPr>
                  <a:defRPr/>
                </a:pPr>
                <a:r>
                  <a:rPr lang="es-CO"/>
                  <a:t>Total de casos</a:t>
                </a:r>
              </a:p>
            </c:rich>
          </c:tx>
          <c:layout/>
          <c:overlay val="0"/>
        </c:title>
        <c:numFmt formatCode="General" sourceLinked="1"/>
        <c:majorTickMark val="out"/>
        <c:minorTickMark val="none"/>
        <c:tickLblPos val="nextTo"/>
        <c:crossAx val="168903040"/>
        <c:crosses val="autoZero"/>
        <c:crossBetween val="between"/>
      </c:valAx>
    </c:plotArea>
    <c:legend>
      <c:legendPos val="t"/>
      <c:layout>
        <c:manualLayout>
          <c:xMode val="edge"/>
          <c:yMode val="edge"/>
          <c:x val="0.24764597048319786"/>
          <c:y val="1.6185989474602994E-3"/>
          <c:w val="0.48948672201473303"/>
          <c:h val="0.10089266772502518"/>
        </c:manualLayou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52535628478"/>
          <c:y val="9.5366438328335898E-2"/>
          <c:w val="0.84104009841409422"/>
          <c:h val="0.73930165850011786"/>
        </c:manualLayout>
      </c:layout>
      <c:barChart>
        <c:barDir val="col"/>
        <c:grouping val="clustered"/>
        <c:varyColors val="0"/>
        <c:ser>
          <c:idx val="1"/>
          <c:order val="1"/>
          <c:tx>
            <c:strRef>
              <c:f>Hoja4!$E$1</c:f>
              <c:strCache>
                <c:ptCount val="1"/>
                <c:pt idx="0">
                  <c:v>IRA UCI 2019</c:v>
                </c:pt>
              </c:strCache>
            </c:strRef>
          </c:tx>
          <c:spPr>
            <a:solidFill>
              <a:srgbClr val="C00000"/>
            </a:solidFill>
          </c:spPr>
          <c:invertIfNegative val="0"/>
          <c:val>
            <c:numRef>
              <c:f>Hoja4!$E$2:$E$53</c:f>
              <c:numCache>
                <c:formatCode>General</c:formatCode>
                <c:ptCount val="52"/>
                <c:pt idx="0">
                  <c:v>8</c:v>
                </c:pt>
                <c:pt idx="1">
                  <c:v>12</c:v>
                </c:pt>
                <c:pt idx="2">
                  <c:v>13</c:v>
                </c:pt>
                <c:pt idx="3">
                  <c:v>12</c:v>
                </c:pt>
                <c:pt idx="4">
                  <c:v>15</c:v>
                </c:pt>
                <c:pt idx="5">
                  <c:v>8</c:v>
                </c:pt>
                <c:pt idx="6">
                  <c:v>11</c:v>
                </c:pt>
                <c:pt idx="7">
                  <c:v>8</c:v>
                </c:pt>
                <c:pt idx="8">
                  <c:v>9</c:v>
                </c:pt>
                <c:pt idx="9">
                  <c:v>14</c:v>
                </c:pt>
                <c:pt idx="10">
                  <c:v>15</c:v>
                </c:pt>
                <c:pt idx="11">
                  <c:v>13</c:v>
                </c:pt>
                <c:pt idx="12">
                  <c:v>16</c:v>
                </c:pt>
                <c:pt idx="13">
                  <c:v>10</c:v>
                </c:pt>
                <c:pt idx="14">
                  <c:v>9</c:v>
                </c:pt>
                <c:pt idx="15">
                  <c:v>13</c:v>
                </c:pt>
                <c:pt idx="16">
                  <c:v>14</c:v>
                </c:pt>
                <c:pt idx="17">
                  <c:v>15</c:v>
                </c:pt>
                <c:pt idx="18">
                  <c:v>17</c:v>
                </c:pt>
                <c:pt idx="19">
                  <c:v>17</c:v>
                </c:pt>
                <c:pt idx="20">
                  <c:v>13</c:v>
                </c:pt>
                <c:pt idx="21">
                  <c:v>16</c:v>
                </c:pt>
                <c:pt idx="22">
                  <c:v>23</c:v>
                </c:pt>
                <c:pt idx="23">
                  <c:v>18</c:v>
                </c:pt>
                <c:pt idx="24">
                  <c:v>19</c:v>
                </c:pt>
                <c:pt idx="25">
                  <c:v>14</c:v>
                </c:pt>
                <c:pt idx="26">
                  <c:v>23</c:v>
                </c:pt>
                <c:pt idx="27">
                  <c:v>21</c:v>
                </c:pt>
                <c:pt idx="28">
                  <c:v>30</c:v>
                </c:pt>
                <c:pt idx="29">
                  <c:v>19</c:v>
                </c:pt>
                <c:pt idx="30">
                  <c:v>8</c:v>
                </c:pt>
                <c:pt idx="31">
                  <c:v>15</c:v>
                </c:pt>
                <c:pt idx="32">
                  <c:v>21</c:v>
                </c:pt>
                <c:pt idx="33">
                  <c:v>9</c:v>
                </c:pt>
                <c:pt idx="34">
                  <c:v>20</c:v>
                </c:pt>
                <c:pt idx="35">
                  <c:v>13</c:v>
                </c:pt>
                <c:pt idx="36">
                  <c:v>9</c:v>
                </c:pt>
                <c:pt idx="37">
                  <c:v>12</c:v>
                </c:pt>
                <c:pt idx="38">
                  <c:v>18</c:v>
                </c:pt>
                <c:pt idx="39">
                  <c:v>12</c:v>
                </c:pt>
                <c:pt idx="40">
                  <c:v>14</c:v>
                </c:pt>
                <c:pt idx="41">
                  <c:v>13</c:v>
                </c:pt>
                <c:pt idx="42">
                  <c:v>12</c:v>
                </c:pt>
                <c:pt idx="43">
                  <c:v>12</c:v>
                </c:pt>
                <c:pt idx="44">
                  <c:v>16</c:v>
                </c:pt>
                <c:pt idx="45">
                  <c:v>10</c:v>
                </c:pt>
                <c:pt idx="46">
                  <c:v>23</c:v>
                </c:pt>
                <c:pt idx="47">
                  <c:v>20</c:v>
                </c:pt>
                <c:pt idx="48">
                  <c:v>19</c:v>
                </c:pt>
                <c:pt idx="49">
                  <c:v>15</c:v>
                </c:pt>
                <c:pt idx="50">
                  <c:v>19</c:v>
                </c:pt>
                <c:pt idx="51">
                  <c:v>13</c:v>
                </c:pt>
              </c:numCache>
            </c:numRef>
          </c:val>
          <c:extLst>
            <c:ext xmlns:c16="http://schemas.microsoft.com/office/drawing/2014/chart" uri="{C3380CC4-5D6E-409C-BE32-E72D297353CC}">
              <c16:uniqueId val="{00000000-843F-406F-BA2B-9EFE692E42A3}"/>
            </c:ext>
          </c:extLst>
        </c:ser>
        <c:dLbls>
          <c:showLegendKey val="0"/>
          <c:showVal val="0"/>
          <c:showCatName val="0"/>
          <c:showSerName val="0"/>
          <c:showPercent val="0"/>
          <c:showBubbleSize val="0"/>
        </c:dLbls>
        <c:gapWidth val="0"/>
        <c:overlap val="100"/>
        <c:axId val="168667392"/>
        <c:axId val="168677760"/>
      </c:barChart>
      <c:lineChart>
        <c:grouping val="standard"/>
        <c:varyColors val="0"/>
        <c:ser>
          <c:idx val="0"/>
          <c:order val="0"/>
          <c:tx>
            <c:strRef>
              <c:f>Hoja4!$D$1</c:f>
              <c:strCache>
                <c:ptCount val="1"/>
                <c:pt idx="0">
                  <c:v>IRA UCI 2018</c:v>
                </c:pt>
              </c:strCache>
            </c:strRef>
          </c:tx>
          <c:spPr>
            <a:ln>
              <a:solidFill>
                <a:srgbClr val="002060"/>
              </a:solidFill>
            </a:ln>
          </c:spPr>
          <c:marker>
            <c:symbol val="none"/>
          </c:marker>
          <c:cat>
            <c:numRef>
              <c:f>Hoja4!$A$2:$A$53</c:f>
              <c:numCache>
                <c:formatCode>General</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Hoja4!$D$2:$D$53</c:f>
              <c:numCache>
                <c:formatCode>General</c:formatCode>
                <c:ptCount val="52"/>
                <c:pt idx="0">
                  <c:v>13</c:v>
                </c:pt>
                <c:pt idx="1">
                  <c:v>17</c:v>
                </c:pt>
                <c:pt idx="2">
                  <c:v>16</c:v>
                </c:pt>
                <c:pt idx="3">
                  <c:v>7</c:v>
                </c:pt>
                <c:pt idx="4">
                  <c:v>11</c:v>
                </c:pt>
                <c:pt idx="5">
                  <c:v>8</c:v>
                </c:pt>
                <c:pt idx="6">
                  <c:v>17</c:v>
                </c:pt>
                <c:pt idx="7">
                  <c:v>15</c:v>
                </c:pt>
                <c:pt idx="8">
                  <c:v>16</c:v>
                </c:pt>
                <c:pt idx="9">
                  <c:v>14</c:v>
                </c:pt>
                <c:pt idx="10">
                  <c:v>9</c:v>
                </c:pt>
                <c:pt idx="11">
                  <c:v>9</c:v>
                </c:pt>
                <c:pt idx="12">
                  <c:v>16</c:v>
                </c:pt>
                <c:pt idx="13">
                  <c:v>20</c:v>
                </c:pt>
                <c:pt idx="14">
                  <c:v>12</c:v>
                </c:pt>
                <c:pt idx="15">
                  <c:v>8</c:v>
                </c:pt>
                <c:pt idx="16">
                  <c:v>12</c:v>
                </c:pt>
                <c:pt idx="17">
                  <c:v>16</c:v>
                </c:pt>
                <c:pt idx="18">
                  <c:v>14</c:v>
                </c:pt>
                <c:pt idx="19">
                  <c:v>22</c:v>
                </c:pt>
                <c:pt idx="20">
                  <c:v>12</c:v>
                </c:pt>
                <c:pt idx="21">
                  <c:v>10</c:v>
                </c:pt>
                <c:pt idx="22">
                  <c:v>11</c:v>
                </c:pt>
                <c:pt idx="23">
                  <c:v>15</c:v>
                </c:pt>
                <c:pt idx="24">
                  <c:v>15</c:v>
                </c:pt>
                <c:pt idx="25">
                  <c:v>18</c:v>
                </c:pt>
                <c:pt idx="26">
                  <c:v>15</c:v>
                </c:pt>
                <c:pt idx="27">
                  <c:v>18</c:v>
                </c:pt>
                <c:pt idx="28">
                  <c:v>11</c:v>
                </c:pt>
                <c:pt idx="29">
                  <c:v>27</c:v>
                </c:pt>
                <c:pt idx="30">
                  <c:v>22</c:v>
                </c:pt>
                <c:pt idx="31">
                  <c:v>51</c:v>
                </c:pt>
                <c:pt idx="32">
                  <c:v>10</c:v>
                </c:pt>
                <c:pt idx="33">
                  <c:v>12</c:v>
                </c:pt>
                <c:pt idx="34">
                  <c:v>16</c:v>
                </c:pt>
                <c:pt idx="35">
                  <c:v>9</c:v>
                </c:pt>
                <c:pt idx="36">
                  <c:v>14</c:v>
                </c:pt>
                <c:pt idx="37">
                  <c:v>15</c:v>
                </c:pt>
                <c:pt idx="38">
                  <c:v>15</c:v>
                </c:pt>
                <c:pt idx="39">
                  <c:v>7</c:v>
                </c:pt>
                <c:pt idx="40">
                  <c:v>19</c:v>
                </c:pt>
                <c:pt idx="41">
                  <c:v>11</c:v>
                </c:pt>
                <c:pt idx="42">
                  <c:v>14</c:v>
                </c:pt>
                <c:pt idx="43">
                  <c:v>11</c:v>
                </c:pt>
                <c:pt idx="44">
                  <c:v>12</c:v>
                </c:pt>
                <c:pt idx="45">
                  <c:v>21</c:v>
                </c:pt>
                <c:pt idx="46">
                  <c:v>22</c:v>
                </c:pt>
                <c:pt idx="47">
                  <c:v>14</c:v>
                </c:pt>
                <c:pt idx="48">
                  <c:v>17</c:v>
                </c:pt>
                <c:pt idx="49">
                  <c:v>8</c:v>
                </c:pt>
                <c:pt idx="50">
                  <c:v>10</c:v>
                </c:pt>
                <c:pt idx="51">
                  <c:v>11</c:v>
                </c:pt>
              </c:numCache>
            </c:numRef>
          </c:val>
          <c:smooth val="0"/>
          <c:extLst>
            <c:ext xmlns:c16="http://schemas.microsoft.com/office/drawing/2014/chart" uri="{C3380CC4-5D6E-409C-BE32-E72D297353CC}">
              <c16:uniqueId val="{00000001-843F-406F-BA2B-9EFE692E42A3}"/>
            </c:ext>
          </c:extLst>
        </c:ser>
        <c:dLbls>
          <c:showLegendKey val="0"/>
          <c:showVal val="0"/>
          <c:showCatName val="0"/>
          <c:showSerName val="0"/>
          <c:showPercent val="0"/>
          <c:showBubbleSize val="0"/>
        </c:dLbls>
        <c:marker val="1"/>
        <c:smooth val="0"/>
        <c:axId val="168667392"/>
        <c:axId val="168677760"/>
      </c:lineChart>
      <c:catAx>
        <c:axId val="168667392"/>
        <c:scaling>
          <c:orientation val="minMax"/>
        </c:scaling>
        <c:delete val="0"/>
        <c:axPos val="b"/>
        <c:title>
          <c:tx>
            <c:rich>
              <a:bodyPr/>
              <a:lstStyle/>
              <a:p>
                <a:pPr>
                  <a:defRPr/>
                </a:pPr>
                <a:r>
                  <a:rPr lang="es-CO" dirty="0"/>
                  <a:t>Semana Epidemiológica</a:t>
                </a:r>
              </a:p>
            </c:rich>
          </c:tx>
          <c:layout>
            <c:manualLayout>
              <c:xMode val="edge"/>
              <c:yMode val="edge"/>
              <c:x val="0.41357876148429051"/>
              <c:y val="0.90761789418670102"/>
            </c:manualLayout>
          </c:layout>
          <c:overlay val="0"/>
        </c:title>
        <c:majorTickMark val="none"/>
        <c:minorTickMark val="none"/>
        <c:tickLblPos val="nextTo"/>
        <c:crossAx val="168677760"/>
        <c:crosses val="autoZero"/>
        <c:auto val="1"/>
        <c:lblAlgn val="ctr"/>
        <c:lblOffset val="100"/>
        <c:noMultiLvlLbl val="0"/>
      </c:catAx>
      <c:valAx>
        <c:axId val="168677760"/>
        <c:scaling>
          <c:orientation val="minMax"/>
        </c:scaling>
        <c:delete val="0"/>
        <c:axPos val="l"/>
        <c:title>
          <c:tx>
            <c:rich>
              <a:bodyPr/>
              <a:lstStyle/>
              <a:p>
                <a:pPr>
                  <a:defRPr/>
                </a:pPr>
                <a:r>
                  <a:rPr lang="en-US"/>
                  <a:t>Total de casos</a:t>
                </a:r>
                <a:endParaRPr lang="es-CO"/>
              </a:p>
            </c:rich>
          </c:tx>
          <c:layout/>
          <c:overlay val="0"/>
        </c:title>
        <c:numFmt formatCode="General" sourceLinked="1"/>
        <c:majorTickMark val="none"/>
        <c:minorTickMark val="none"/>
        <c:tickLblPos val="nextTo"/>
        <c:crossAx val="168667392"/>
        <c:crosses val="autoZero"/>
        <c:crossBetween val="between"/>
      </c:valAx>
    </c:plotArea>
    <c:legend>
      <c:legendPos val="r"/>
      <c:layout>
        <c:manualLayout>
          <c:xMode val="edge"/>
          <c:yMode val="edge"/>
          <c:x val="0.21107775733875878"/>
          <c:y val="1.2557552443349163E-2"/>
          <c:w val="0.78724824403877336"/>
          <c:h val="0.12231772555148164"/>
        </c:manualLayou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79591682299197"/>
          <c:y val="2.7092400322670792E-2"/>
          <c:w val="0.86664657658533428"/>
          <c:h val="0.78472451843944113"/>
        </c:manualLayout>
      </c:layout>
      <c:areaChart>
        <c:grouping val="standard"/>
        <c:varyColors val="0"/>
        <c:ser>
          <c:idx val="1"/>
          <c:order val="1"/>
          <c:tx>
            <c:strRef>
              <c:f>grafica!$C$1</c:f>
              <c:strCache>
                <c:ptCount val="1"/>
                <c:pt idx="0">
                  <c:v>345-ESI-IRAG 2019</c:v>
                </c:pt>
              </c:strCache>
            </c:strRef>
          </c:tx>
          <c:spPr>
            <a:solidFill>
              <a:schemeClr val="accent2"/>
            </a:solidFill>
            <a:ln>
              <a:noFill/>
            </a:ln>
            <a:effectLst/>
          </c:spPr>
          <c:val>
            <c:numRef>
              <c:f>grafica!$C$2:$C$53</c:f>
              <c:numCache>
                <c:formatCode>General</c:formatCode>
                <c:ptCount val="52"/>
                <c:pt idx="0">
                  <c:v>11</c:v>
                </c:pt>
                <c:pt idx="1">
                  <c:v>13</c:v>
                </c:pt>
                <c:pt idx="2">
                  <c:v>11</c:v>
                </c:pt>
                <c:pt idx="3">
                  <c:v>4</c:v>
                </c:pt>
                <c:pt idx="4">
                  <c:v>8</c:v>
                </c:pt>
                <c:pt idx="5">
                  <c:v>17</c:v>
                </c:pt>
                <c:pt idx="6">
                  <c:v>11</c:v>
                </c:pt>
                <c:pt idx="7">
                  <c:v>8</c:v>
                </c:pt>
                <c:pt idx="8">
                  <c:v>10</c:v>
                </c:pt>
                <c:pt idx="9">
                  <c:v>12</c:v>
                </c:pt>
                <c:pt idx="10">
                  <c:v>18</c:v>
                </c:pt>
                <c:pt idx="11">
                  <c:v>12</c:v>
                </c:pt>
                <c:pt idx="12">
                  <c:v>16</c:v>
                </c:pt>
                <c:pt idx="13">
                  <c:v>12</c:v>
                </c:pt>
                <c:pt idx="14">
                  <c:v>16</c:v>
                </c:pt>
                <c:pt idx="15">
                  <c:v>19</c:v>
                </c:pt>
                <c:pt idx="16">
                  <c:v>20</c:v>
                </c:pt>
                <c:pt idx="17">
                  <c:v>14</c:v>
                </c:pt>
                <c:pt idx="18">
                  <c:v>14</c:v>
                </c:pt>
                <c:pt idx="19">
                  <c:v>27</c:v>
                </c:pt>
                <c:pt idx="20">
                  <c:v>23</c:v>
                </c:pt>
                <c:pt idx="21">
                  <c:v>19</c:v>
                </c:pt>
                <c:pt idx="22">
                  <c:v>14</c:v>
                </c:pt>
                <c:pt idx="23">
                  <c:v>14</c:v>
                </c:pt>
                <c:pt idx="24">
                  <c:v>24</c:v>
                </c:pt>
                <c:pt idx="25">
                  <c:v>19</c:v>
                </c:pt>
                <c:pt idx="26">
                  <c:v>17</c:v>
                </c:pt>
                <c:pt idx="27">
                  <c:v>12</c:v>
                </c:pt>
                <c:pt idx="28">
                  <c:v>14</c:v>
                </c:pt>
                <c:pt idx="29">
                  <c:v>16</c:v>
                </c:pt>
                <c:pt idx="30">
                  <c:v>12</c:v>
                </c:pt>
                <c:pt idx="31">
                  <c:v>15</c:v>
                </c:pt>
                <c:pt idx="32">
                  <c:v>5</c:v>
                </c:pt>
                <c:pt idx="33">
                  <c:v>9</c:v>
                </c:pt>
                <c:pt idx="34">
                  <c:v>7</c:v>
                </c:pt>
                <c:pt idx="35">
                  <c:v>11</c:v>
                </c:pt>
                <c:pt idx="36">
                  <c:v>11</c:v>
                </c:pt>
                <c:pt idx="37">
                  <c:v>9</c:v>
                </c:pt>
                <c:pt idx="38">
                  <c:v>10</c:v>
                </c:pt>
                <c:pt idx="39">
                  <c:v>11</c:v>
                </c:pt>
                <c:pt idx="40">
                  <c:v>10</c:v>
                </c:pt>
                <c:pt idx="41">
                  <c:v>11</c:v>
                </c:pt>
                <c:pt idx="42">
                  <c:v>9</c:v>
                </c:pt>
                <c:pt idx="43">
                  <c:v>16</c:v>
                </c:pt>
                <c:pt idx="44">
                  <c:v>10</c:v>
                </c:pt>
                <c:pt idx="45">
                  <c:v>15</c:v>
                </c:pt>
                <c:pt idx="46">
                  <c:v>9</c:v>
                </c:pt>
                <c:pt idx="47">
                  <c:v>9</c:v>
                </c:pt>
                <c:pt idx="48">
                  <c:v>12</c:v>
                </c:pt>
                <c:pt idx="49">
                  <c:v>16</c:v>
                </c:pt>
                <c:pt idx="50">
                  <c:v>18</c:v>
                </c:pt>
                <c:pt idx="51">
                  <c:v>12</c:v>
                </c:pt>
              </c:numCache>
            </c:numRef>
          </c:val>
          <c:extLst>
            <c:ext xmlns:c16="http://schemas.microsoft.com/office/drawing/2014/chart" uri="{C3380CC4-5D6E-409C-BE32-E72D297353CC}">
              <c16:uniqueId val="{00000000-C770-4D0E-BBE0-B02685E12628}"/>
            </c:ext>
          </c:extLst>
        </c:ser>
        <c:dLbls>
          <c:showLegendKey val="0"/>
          <c:showVal val="0"/>
          <c:showCatName val="0"/>
          <c:showSerName val="0"/>
          <c:showPercent val="0"/>
          <c:showBubbleSize val="0"/>
        </c:dLbls>
        <c:axId val="168799232"/>
        <c:axId val="168805504"/>
      </c:areaChart>
      <c:lineChart>
        <c:grouping val="standard"/>
        <c:varyColors val="0"/>
        <c:ser>
          <c:idx val="0"/>
          <c:order val="0"/>
          <c:tx>
            <c:strRef>
              <c:f>grafica!$B$1</c:f>
              <c:strCache>
                <c:ptCount val="1"/>
                <c:pt idx="0">
                  <c:v>345-ESI-IRAG 2018</c:v>
                </c:pt>
              </c:strCache>
            </c:strRef>
          </c:tx>
          <c:spPr>
            <a:ln w="28575" cap="rnd">
              <a:solidFill>
                <a:schemeClr val="accent1"/>
              </a:solidFill>
              <a:round/>
            </a:ln>
            <a:effectLst/>
          </c:spPr>
          <c:marker>
            <c:symbol val="none"/>
          </c:marker>
          <c:val>
            <c:numRef>
              <c:f>grafica!$B$2:$B$53</c:f>
              <c:numCache>
                <c:formatCode>General</c:formatCode>
                <c:ptCount val="52"/>
                <c:pt idx="0">
                  <c:v>12</c:v>
                </c:pt>
                <c:pt idx="1">
                  <c:v>16</c:v>
                </c:pt>
                <c:pt idx="2">
                  <c:v>8</c:v>
                </c:pt>
                <c:pt idx="3">
                  <c:v>13</c:v>
                </c:pt>
                <c:pt idx="4">
                  <c:v>10</c:v>
                </c:pt>
                <c:pt idx="5">
                  <c:v>15</c:v>
                </c:pt>
                <c:pt idx="6">
                  <c:v>11</c:v>
                </c:pt>
                <c:pt idx="7">
                  <c:v>12</c:v>
                </c:pt>
                <c:pt idx="8">
                  <c:v>11</c:v>
                </c:pt>
                <c:pt idx="9">
                  <c:v>15</c:v>
                </c:pt>
                <c:pt idx="10">
                  <c:v>9</c:v>
                </c:pt>
                <c:pt idx="11">
                  <c:v>13</c:v>
                </c:pt>
                <c:pt idx="12">
                  <c:v>11</c:v>
                </c:pt>
                <c:pt idx="13">
                  <c:v>15</c:v>
                </c:pt>
                <c:pt idx="14">
                  <c:v>17</c:v>
                </c:pt>
                <c:pt idx="15">
                  <c:v>13</c:v>
                </c:pt>
                <c:pt idx="16">
                  <c:v>14</c:v>
                </c:pt>
                <c:pt idx="17">
                  <c:v>15</c:v>
                </c:pt>
                <c:pt idx="18">
                  <c:v>11</c:v>
                </c:pt>
                <c:pt idx="19">
                  <c:v>20</c:v>
                </c:pt>
                <c:pt idx="20">
                  <c:v>8</c:v>
                </c:pt>
                <c:pt idx="21">
                  <c:v>22</c:v>
                </c:pt>
                <c:pt idx="22">
                  <c:v>14</c:v>
                </c:pt>
                <c:pt idx="23">
                  <c:v>17</c:v>
                </c:pt>
                <c:pt idx="24">
                  <c:v>13</c:v>
                </c:pt>
                <c:pt idx="25">
                  <c:v>13</c:v>
                </c:pt>
                <c:pt idx="26">
                  <c:v>14</c:v>
                </c:pt>
                <c:pt idx="27">
                  <c:v>20</c:v>
                </c:pt>
                <c:pt idx="28">
                  <c:v>8</c:v>
                </c:pt>
                <c:pt idx="29">
                  <c:v>17</c:v>
                </c:pt>
                <c:pt idx="30">
                  <c:v>8</c:v>
                </c:pt>
                <c:pt idx="31">
                  <c:v>10</c:v>
                </c:pt>
                <c:pt idx="32">
                  <c:v>7</c:v>
                </c:pt>
                <c:pt idx="33">
                  <c:v>11</c:v>
                </c:pt>
                <c:pt idx="34">
                  <c:v>10</c:v>
                </c:pt>
                <c:pt idx="35">
                  <c:v>9</c:v>
                </c:pt>
                <c:pt idx="36">
                  <c:v>17</c:v>
                </c:pt>
                <c:pt idx="37">
                  <c:v>5</c:v>
                </c:pt>
                <c:pt idx="38">
                  <c:v>8</c:v>
                </c:pt>
                <c:pt idx="39">
                  <c:v>15</c:v>
                </c:pt>
                <c:pt idx="40">
                  <c:v>20</c:v>
                </c:pt>
                <c:pt idx="41">
                  <c:v>5</c:v>
                </c:pt>
                <c:pt idx="42">
                  <c:v>10</c:v>
                </c:pt>
                <c:pt idx="43">
                  <c:v>9</c:v>
                </c:pt>
                <c:pt idx="44">
                  <c:v>10</c:v>
                </c:pt>
                <c:pt idx="45">
                  <c:v>11</c:v>
                </c:pt>
                <c:pt idx="46">
                  <c:v>19</c:v>
                </c:pt>
                <c:pt idx="47">
                  <c:v>14</c:v>
                </c:pt>
                <c:pt idx="48">
                  <c:v>11</c:v>
                </c:pt>
                <c:pt idx="49">
                  <c:v>12</c:v>
                </c:pt>
                <c:pt idx="50">
                  <c:v>12</c:v>
                </c:pt>
                <c:pt idx="51">
                  <c:v>10</c:v>
                </c:pt>
              </c:numCache>
            </c:numRef>
          </c:val>
          <c:smooth val="0"/>
          <c:extLst>
            <c:ext xmlns:c16="http://schemas.microsoft.com/office/drawing/2014/chart" uri="{C3380CC4-5D6E-409C-BE32-E72D297353CC}">
              <c16:uniqueId val="{00000001-C770-4D0E-BBE0-B02685E12628}"/>
            </c:ext>
          </c:extLst>
        </c:ser>
        <c:dLbls>
          <c:showLegendKey val="0"/>
          <c:showVal val="0"/>
          <c:showCatName val="0"/>
          <c:showSerName val="0"/>
          <c:showPercent val="0"/>
          <c:showBubbleSize val="0"/>
        </c:dLbls>
        <c:marker val="1"/>
        <c:smooth val="0"/>
        <c:axId val="168799232"/>
        <c:axId val="168805504"/>
      </c:lineChart>
      <c:catAx>
        <c:axId val="1687992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Semana Epidemiologica </a:t>
                </a: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805504"/>
        <c:crosses val="autoZero"/>
        <c:auto val="1"/>
        <c:lblAlgn val="ctr"/>
        <c:lblOffset val="100"/>
        <c:noMultiLvlLbl val="0"/>
      </c:catAx>
      <c:valAx>
        <c:axId val="16880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Numero de casos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99232"/>
        <c:crosses val="autoZero"/>
        <c:crossBetween val="between"/>
      </c:valAx>
      <c:spPr>
        <a:noFill/>
        <a:ln>
          <a:noFill/>
        </a:ln>
        <a:effectLst/>
      </c:spPr>
    </c:plotArea>
    <c:legend>
      <c:legendPos val="b"/>
      <c:layout>
        <c:manualLayout>
          <c:xMode val="edge"/>
          <c:yMode val="edge"/>
          <c:x val="0.25955824752675144"/>
          <c:y val="2.9654356519212395E-2"/>
          <c:w val="0.56806299212598421"/>
          <c:h val="7.4135545377814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12%</a:t>
          </a:r>
        </a:p>
        <a:p>
          <a:r>
            <a:rPr lang="es-ES" sz="1200" b="1" dirty="0" smtClean="0">
              <a:solidFill>
                <a:schemeClr val="bg1"/>
              </a:solidFill>
              <a:latin typeface="Arial Narrow" panose="020B0606020202030204" pitchFamily="34" charset="0"/>
            </a:rPr>
            <a:t>5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12%</a:t>
          </a:r>
        </a:p>
        <a:p>
          <a:r>
            <a:rPr lang="es-ES" sz="1200" b="1" dirty="0" smtClean="0">
              <a:solidFill>
                <a:schemeClr val="bg1"/>
              </a:solidFill>
              <a:latin typeface="Arial Narrow" panose="020B0606020202030204" pitchFamily="34" charset="0"/>
            </a:rPr>
            <a:t>5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9,0%</a:t>
          </a:r>
        </a:p>
        <a:p>
          <a:r>
            <a:rPr lang="es-ES" sz="1200" b="1" dirty="0" smtClean="0">
              <a:solidFill>
                <a:schemeClr val="bg1"/>
              </a:solidFill>
              <a:latin typeface="Arial Narrow" panose="020B0606020202030204" pitchFamily="34" charset="0"/>
            </a:rPr>
            <a:t>4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16%</a:t>
          </a:r>
        </a:p>
        <a:p>
          <a:r>
            <a:rPr lang="es-ES" sz="1200" b="1" dirty="0" smtClean="0">
              <a:solidFill>
                <a:schemeClr val="bg1"/>
              </a:solidFill>
              <a:latin typeface="Arial Narrow" panose="020B0606020202030204" pitchFamily="34" charset="0"/>
            </a:rPr>
            <a:t>7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13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21%</a:t>
          </a:r>
        </a:p>
        <a:p>
          <a:r>
            <a:rPr lang="es-ES" sz="1200" b="1" dirty="0" smtClean="0">
              <a:solidFill>
                <a:schemeClr val="bg1"/>
              </a:solidFill>
              <a:latin typeface="Arial Narrow" panose="020B0606020202030204" pitchFamily="34" charset="0"/>
            </a:rPr>
            <a:t>9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750401C0-1BEC-4562-9660-68D8422839FB}" type="presOf" srcId="{B07DA8DE-0519-4D62-BE0B-7CA0307AA349}" destId="{0691A0E1-681C-4AB1-A224-401390FCDE9C}" srcOrd="0" destOrd="0" presId="urn:microsoft.com/office/officeart/2005/8/layout/cycle5"/>
    <dgm:cxn modelId="{3B7BEBC5-2FB7-4953-8E4E-1B838EE42DF2}" type="presOf" srcId="{DEAA2F35-722B-4737-A991-BBC1ADCE9036}" destId="{ED010544-6BD3-478F-92D1-42A7B6489659}"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6A5C8540-AECB-4343-A87A-FD7C9AD35365}" srcId="{4D348A5A-39AF-4E9E-B8B8-5AABA701B047}" destId="{067DE91F-5875-416A-83FE-762AAF2680C1}" srcOrd="4" destOrd="0" parTransId="{C84AAE9B-3AAC-4E29-BB4F-A2E9139D362B}" sibTransId="{DEAA2F35-722B-4737-A991-BBC1ADCE9036}"/>
    <dgm:cxn modelId="{EE2BE964-DD78-4756-9040-8FB0623EF756}" type="presOf" srcId="{EA57AC0D-7E14-43C1-8F5B-17573E0C9A83}" destId="{D5D4151A-971C-413B-8065-A30749D877C7}"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E62BAD07-CD46-404F-84CB-9D76BE0B1F20}" type="presOf" srcId="{A2B81017-66B4-4D6E-96A6-E6632B7708F9}" destId="{95DBFE4D-3E58-4247-ADAA-C6118920DE75}" srcOrd="0" destOrd="0" presId="urn:microsoft.com/office/officeart/2005/8/layout/cycle5"/>
    <dgm:cxn modelId="{7403ABF2-980E-485D-B13B-4868E6A3F219}" type="presOf" srcId="{70D6C5C8-C4AE-437E-AFA5-FA9B333CF722}" destId="{27D567E4-4A42-448F-AF61-85BFDC290DB9}"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EF0C447F-B923-4F62-BABD-79885E7A4D46}" type="presOf" srcId="{BCD0C872-2890-4B0E-8947-05D96592E59C}" destId="{CE6855D9-5D01-4C33-9AB2-7900DF22BD98}"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552BA513-1843-487F-B03C-038E34FEEBB7}" type="presOf" srcId="{FED1A0E8-AFBC-42FD-B4DC-3DDC15500C46}" destId="{2527C3C0-DAF9-4F56-8A16-C76DDF47C5BB}"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22%</a:t>
          </a:r>
        </a:p>
        <a:p>
          <a:r>
            <a:rPr lang="es-ES" sz="800" b="1" dirty="0" smtClean="0">
              <a:solidFill>
                <a:schemeClr val="bg1"/>
              </a:solidFill>
              <a:latin typeface="Arial Narrow" panose="020B0606020202030204" pitchFamily="34" charset="0"/>
            </a:rPr>
            <a:t>41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31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10%</a:t>
          </a:r>
        </a:p>
        <a:p>
          <a:r>
            <a:rPr lang="es-ES" sz="800" b="1" dirty="0" smtClean="0">
              <a:solidFill>
                <a:schemeClr val="bg1"/>
              </a:solidFill>
              <a:latin typeface="Arial Narrow" panose="020B0606020202030204" pitchFamily="34" charset="0"/>
            </a:rPr>
            <a:t>18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32%</a:t>
          </a:r>
        </a:p>
        <a:p>
          <a:r>
            <a:rPr lang="es-ES" sz="800" b="1" dirty="0" smtClean="0">
              <a:solidFill>
                <a:schemeClr val="bg1"/>
              </a:solidFill>
              <a:latin typeface="Arial Narrow" panose="020B0606020202030204" pitchFamily="34" charset="0"/>
            </a:rPr>
            <a:t>59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17%</a:t>
          </a:r>
        </a:p>
        <a:p>
          <a:r>
            <a:rPr lang="es-ES" sz="800" b="1" dirty="0" smtClean="0">
              <a:solidFill>
                <a:schemeClr val="bg1"/>
              </a:solidFill>
              <a:latin typeface="Arial Narrow" panose="020B0606020202030204" pitchFamily="34" charset="0"/>
            </a:rPr>
            <a:t>31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2,0%</a:t>
          </a:r>
        </a:p>
        <a:p>
          <a:r>
            <a:rPr lang="es-ES" sz="800" b="1" dirty="0" smtClean="0">
              <a:solidFill>
                <a:schemeClr val="bg1"/>
              </a:solidFill>
              <a:latin typeface="Arial Narrow" panose="020B0606020202030204" pitchFamily="34" charset="0"/>
            </a:rPr>
            <a:t>4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748B7-05E8-4543-8219-026689D28A77}" type="doc">
      <dgm:prSet loTypeId="urn:microsoft.com/office/officeart/2009/3/layout/StepUpProcess" loCatId="process" qsTypeId="urn:microsoft.com/office/officeart/2005/8/quickstyle/simple1" qsCatId="simple" csTypeId="urn:microsoft.com/office/officeart/2005/8/colors/accent0_3" csCatId="mainScheme" phldr="1"/>
      <dgm:spPr/>
      <dgm:t>
        <a:bodyPr/>
        <a:lstStyle/>
        <a:p>
          <a:endParaRPr lang="es-CO"/>
        </a:p>
      </dgm:t>
    </dgm:pt>
    <dgm:pt modelId="{BCFA7229-5086-4E5F-A254-1EC50AE3276B}">
      <dgm:prSet phldrT="[Texto]" custT="1"/>
      <dgm:spPr/>
      <dgm:t>
        <a:bodyPr/>
        <a:lstStyle/>
        <a:p>
          <a:pPr algn="ctr"/>
          <a:r>
            <a:rPr lang="es-CO" sz="1200" dirty="0" smtClean="0"/>
            <a:t>No se tomó </a:t>
          </a:r>
        </a:p>
        <a:p>
          <a:pPr algn="ctr"/>
          <a:r>
            <a:rPr lang="es-CO" sz="1200" dirty="0" smtClean="0"/>
            <a:t>2 Brotes</a:t>
          </a:r>
          <a:endParaRPr lang="es-CO" sz="1200" dirty="0"/>
        </a:p>
      </dgm:t>
    </dgm:pt>
    <dgm:pt modelId="{33D9CF78-DD42-468C-B671-DD1C35C116CA}" type="parTrans" cxnId="{0FAF066F-6DF2-4B18-A295-8124174F1C5E}">
      <dgm:prSet/>
      <dgm:spPr/>
      <dgm:t>
        <a:bodyPr/>
        <a:lstStyle/>
        <a:p>
          <a:pPr algn="ctr"/>
          <a:endParaRPr lang="es-CO" sz="3200"/>
        </a:p>
      </dgm:t>
    </dgm:pt>
    <dgm:pt modelId="{8285E984-76A2-4C54-BFD0-511C499A2462}" type="sibTrans" cxnId="{0FAF066F-6DF2-4B18-A295-8124174F1C5E}">
      <dgm:prSet/>
      <dgm:spPr/>
      <dgm:t>
        <a:bodyPr/>
        <a:lstStyle/>
        <a:p>
          <a:pPr algn="ctr"/>
          <a:endParaRPr lang="es-CO" sz="3200"/>
        </a:p>
      </dgm:t>
    </dgm:pt>
    <dgm:pt modelId="{4CE3A58B-785E-4206-B5FE-450C9952EDD9}">
      <dgm:prSet phldrT="[Texto]" custT="1"/>
      <dgm:spPr/>
      <dgm:t>
        <a:bodyPr/>
        <a:lstStyle/>
        <a:p>
          <a:pPr algn="ctr"/>
          <a:r>
            <a:rPr lang="es-CO" sz="1200" dirty="0" smtClean="0"/>
            <a:t>No detectada </a:t>
          </a:r>
        </a:p>
        <a:p>
          <a:pPr algn="ctr"/>
          <a:r>
            <a:rPr lang="es-CO" sz="1200" dirty="0" smtClean="0"/>
            <a:t>0 Brotes</a:t>
          </a:r>
          <a:endParaRPr lang="es-CO" sz="1200" dirty="0"/>
        </a:p>
      </dgm:t>
    </dgm:pt>
    <dgm:pt modelId="{64BE0A97-1DC9-4AA2-BAF4-3AE00CE2083F}" type="parTrans" cxnId="{9A0337AE-643B-4070-AB1D-5A6B98CDCD3C}">
      <dgm:prSet/>
      <dgm:spPr/>
      <dgm:t>
        <a:bodyPr/>
        <a:lstStyle/>
        <a:p>
          <a:pPr algn="ctr"/>
          <a:endParaRPr lang="es-CO" sz="3200"/>
        </a:p>
      </dgm:t>
    </dgm:pt>
    <dgm:pt modelId="{D9B6A81E-A7B0-4938-9BA2-25500A57F70D}" type="sibTrans" cxnId="{9A0337AE-643B-4070-AB1D-5A6B98CDCD3C}">
      <dgm:prSet/>
      <dgm:spPr/>
      <dgm:t>
        <a:bodyPr/>
        <a:lstStyle/>
        <a:p>
          <a:pPr algn="ctr"/>
          <a:endParaRPr lang="es-CO" sz="3200"/>
        </a:p>
      </dgm:t>
    </dgm:pt>
    <dgm:pt modelId="{37932B7C-A617-443F-B6C2-B91CFA9AEB21}">
      <dgm:prSet phldrT="[Texto]" custT="1"/>
      <dgm:spPr/>
      <dgm:t>
        <a:bodyPr/>
        <a:lstStyle/>
        <a:p>
          <a:pPr algn="ctr"/>
          <a:r>
            <a:rPr lang="it-IT" sz="1200" dirty="0" smtClean="0"/>
            <a:t>Pendiente resultado de Muestras Biologicas</a:t>
          </a:r>
        </a:p>
      </dgm:t>
    </dgm:pt>
    <dgm:pt modelId="{6E20A81D-F851-44C7-BEF0-B17D1D0F0C96}" type="parTrans" cxnId="{4CF42B82-57D6-4E73-9518-593561685378}">
      <dgm:prSet/>
      <dgm:spPr/>
      <dgm:t>
        <a:bodyPr/>
        <a:lstStyle/>
        <a:p>
          <a:pPr algn="ctr"/>
          <a:endParaRPr lang="es-CO" sz="3200"/>
        </a:p>
      </dgm:t>
    </dgm:pt>
    <dgm:pt modelId="{C6230D9F-5D21-4A32-903F-027AACD7A6E5}" type="sibTrans" cxnId="{4CF42B82-57D6-4E73-9518-593561685378}">
      <dgm:prSet/>
      <dgm:spPr/>
      <dgm:t>
        <a:bodyPr/>
        <a:lstStyle/>
        <a:p>
          <a:pPr algn="ctr"/>
          <a:endParaRPr lang="es-CO" sz="3200"/>
        </a:p>
      </dgm:t>
    </dgm:pt>
    <dgm:pt modelId="{1E217FF6-8D28-4EFF-98B3-0F3B126218C1}">
      <dgm:prSet phldrT="[Texto]" custT="1"/>
      <dgm:spPr/>
      <dgm:t>
        <a:bodyPr/>
        <a:lstStyle/>
        <a:p>
          <a:pPr algn="ctr"/>
          <a:r>
            <a:rPr lang="fr-FR" sz="1100" dirty="0" smtClean="0"/>
            <a:t>No se </a:t>
          </a:r>
          <a:r>
            <a:rPr lang="es-CO" sz="1100" noProof="0" dirty="0" smtClean="0"/>
            <a:t>tomaron</a:t>
          </a:r>
          <a:r>
            <a:rPr lang="fr-FR" sz="1100" dirty="0" smtClean="0"/>
            <a:t> </a:t>
          </a:r>
          <a:r>
            <a:rPr lang="es-CO" sz="1100" noProof="0" dirty="0" smtClean="0"/>
            <a:t>Muestras</a:t>
          </a:r>
          <a:r>
            <a:rPr lang="fr-FR" sz="1100" dirty="0" smtClean="0"/>
            <a:t> de alimentos</a:t>
          </a:r>
        </a:p>
      </dgm:t>
    </dgm:pt>
    <dgm:pt modelId="{45CCA04A-F7B5-49C5-9033-451C64C5165B}" type="parTrans" cxnId="{3F882321-05F6-4DC6-AB81-3339C79ACA79}">
      <dgm:prSet/>
      <dgm:spPr/>
      <dgm:t>
        <a:bodyPr/>
        <a:lstStyle/>
        <a:p>
          <a:endParaRPr lang="es-CO"/>
        </a:p>
      </dgm:t>
    </dgm:pt>
    <dgm:pt modelId="{CD263080-2466-4DD2-B148-149D7FB3962E}" type="sibTrans" cxnId="{3F882321-05F6-4DC6-AB81-3339C79ACA79}">
      <dgm:prSet/>
      <dgm:spPr/>
      <dgm:t>
        <a:bodyPr/>
        <a:lstStyle/>
        <a:p>
          <a:endParaRPr lang="es-CO"/>
        </a:p>
      </dgm:t>
    </dgm:pt>
    <dgm:pt modelId="{63CAA3EF-DC31-43C4-AA99-F61F807AF4ED}" type="pres">
      <dgm:prSet presAssocID="{CA1748B7-05E8-4543-8219-026689D28A77}" presName="rootnode" presStyleCnt="0">
        <dgm:presLayoutVars>
          <dgm:chMax/>
          <dgm:chPref/>
          <dgm:dir/>
          <dgm:animLvl val="lvl"/>
        </dgm:presLayoutVars>
      </dgm:prSet>
      <dgm:spPr/>
      <dgm:t>
        <a:bodyPr/>
        <a:lstStyle/>
        <a:p>
          <a:endParaRPr lang="es-CO"/>
        </a:p>
      </dgm:t>
    </dgm:pt>
    <dgm:pt modelId="{04C8A453-A74F-472F-A7DF-F03C355A8103}" type="pres">
      <dgm:prSet presAssocID="{BCFA7229-5086-4E5F-A254-1EC50AE3276B}" presName="composite" presStyleCnt="0"/>
      <dgm:spPr/>
    </dgm:pt>
    <dgm:pt modelId="{CC875594-0779-474B-9C70-8A15C5D4BEFE}" type="pres">
      <dgm:prSet presAssocID="{BCFA7229-5086-4E5F-A254-1EC50AE3276B}" presName="LShape" presStyleLbl="alignNode1" presStyleIdx="0" presStyleCnt="7"/>
      <dgm:spPr/>
    </dgm:pt>
    <dgm:pt modelId="{11A5991D-2D60-4F58-96EB-C3E7E54D35B0}" type="pres">
      <dgm:prSet presAssocID="{BCFA7229-5086-4E5F-A254-1EC50AE3276B}" presName="ParentText" presStyleLbl="revTx" presStyleIdx="0" presStyleCnt="4">
        <dgm:presLayoutVars>
          <dgm:chMax val="0"/>
          <dgm:chPref val="0"/>
          <dgm:bulletEnabled val="1"/>
        </dgm:presLayoutVars>
      </dgm:prSet>
      <dgm:spPr/>
      <dgm:t>
        <a:bodyPr/>
        <a:lstStyle/>
        <a:p>
          <a:endParaRPr lang="es-CO"/>
        </a:p>
      </dgm:t>
    </dgm:pt>
    <dgm:pt modelId="{E9D28CE7-2D70-417B-84A1-75441C1A5420}" type="pres">
      <dgm:prSet presAssocID="{BCFA7229-5086-4E5F-A254-1EC50AE3276B}" presName="Triangle" presStyleLbl="alignNode1" presStyleIdx="1" presStyleCnt="7"/>
      <dgm:spPr/>
    </dgm:pt>
    <dgm:pt modelId="{31C97A08-E2ED-43E2-AFF0-EC456D35C4C7}" type="pres">
      <dgm:prSet presAssocID="{8285E984-76A2-4C54-BFD0-511C499A2462}" presName="sibTrans" presStyleCnt="0"/>
      <dgm:spPr/>
    </dgm:pt>
    <dgm:pt modelId="{9C99C977-C662-4FC6-B2FF-FF91C9B886D8}" type="pres">
      <dgm:prSet presAssocID="{8285E984-76A2-4C54-BFD0-511C499A2462}" presName="space" presStyleCnt="0"/>
      <dgm:spPr/>
    </dgm:pt>
    <dgm:pt modelId="{9E412963-95A4-4479-99F9-FEEF65970DBC}" type="pres">
      <dgm:prSet presAssocID="{4CE3A58B-785E-4206-B5FE-450C9952EDD9}" presName="composite" presStyleCnt="0"/>
      <dgm:spPr/>
    </dgm:pt>
    <dgm:pt modelId="{3ADB0ED9-6923-4611-8EE9-253CBB197EFF}" type="pres">
      <dgm:prSet presAssocID="{4CE3A58B-785E-4206-B5FE-450C9952EDD9}" presName="LShape" presStyleLbl="alignNode1" presStyleIdx="2" presStyleCnt="7"/>
      <dgm:spPr/>
    </dgm:pt>
    <dgm:pt modelId="{4BEC850B-6972-4EF8-9430-AFFC80F9C65F}" type="pres">
      <dgm:prSet presAssocID="{4CE3A58B-785E-4206-B5FE-450C9952EDD9}" presName="ParentText" presStyleLbl="revTx" presStyleIdx="1" presStyleCnt="4">
        <dgm:presLayoutVars>
          <dgm:chMax val="0"/>
          <dgm:chPref val="0"/>
          <dgm:bulletEnabled val="1"/>
        </dgm:presLayoutVars>
      </dgm:prSet>
      <dgm:spPr/>
      <dgm:t>
        <a:bodyPr/>
        <a:lstStyle/>
        <a:p>
          <a:endParaRPr lang="es-CO"/>
        </a:p>
      </dgm:t>
    </dgm:pt>
    <dgm:pt modelId="{BF67DF20-213D-458B-81DE-2482EEC6F5D9}" type="pres">
      <dgm:prSet presAssocID="{4CE3A58B-785E-4206-B5FE-450C9952EDD9}" presName="Triangle" presStyleLbl="alignNode1" presStyleIdx="3" presStyleCnt="7"/>
      <dgm:spPr/>
    </dgm:pt>
    <dgm:pt modelId="{C6F0E323-EA84-4436-AA02-5EE831D67B03}" type="pres">
      <dgm:prSet presAssocID="{D9B6A81E-A7B0-4938-9BA2-25500A57F70D}" presName="sibTrans" presStyleCnt="0"/>
      <dgm:spPr/>
    </dgm:pt>
    <dgm:pt modelId="{D3033BB3-8FAB-4EA3-BB30-C58D65986861}" type="pres">
      <dgm:prSet presAssocID="{D9B6A81E-A7B0-4938-9BA2-25500A57F70D}" presName="space" presStyleCnt="0"/>
      <dgm:spPr/>
    </dgm:pt>
    <dgm:pt modelId="{7084B442-B64D-4545-8298-C5E8F22D3A61}" type="pres">
      <dgm:prSet presAssocID="{37932B7C-A617-443F-B6C2-B91CFA9AEB21}" presName="composite" presStyleCnt="0"/>
      <dgm:spPr/>
    </dgm:pt>
    <dgm:pt modelId="{05392CB2-C7B0-46EB-9DEB-F39DACEF28B0}" type="pres">
      <dgm:prSet presAssocID="{37932B7C-A617-443F-B6C2-B91CFA9AEB21}" presName="LShape" presStyleLbl="alignNode1" presStyleIdx="4" presStyleCnt="7"/>
      <dgm:spPr/>
    </dgm:pt>
    <dgm:pt modelId="{C074CCA5-9546-49BB-96C3-FDE32E2320DA}" type="pres">
      <dgm:prSet presAssocID="{37932B7C-A617-443F-B6C2-B91CFA9AEB21}" presName="ParentText" presStyleLbl="revTx" presStyleIdx="2" presStyleCnt="4">
        <dgm:presLayoutVars>
          <dgm:chMax val="0"/>
          <dgm:chPref val="0"/>
          <dgm:bulletEnabled val="1"/>
        </dgm:presLayoutVars>
      </dgm:prSet>
      <dgm:spPr/>
      <dgm:t>
        <a:bodyPr/>
        <a:lstStyle/>
        <a:p>
          <a:endParaRPr lang="es-CO"/>
        </a:p>
      </dgm:t>
    </dgm:pt>
    <dgm:pt modelId="{6B98FB62-9BEF-4C68-83D1-1CFC7262B33D}" type="pres">
      <dgm:prSet presAssocID="{37932B7C-A617-443F-B6C2-B91CFA9AEB21}" presName="Triangle" presStyleLbl="alignNode1" presStyleIdx="5" presStyleCnt="7"/>
      <dgm:spPr/>
    </dgm:pt>
    <dgm:pt modelId="{DE696CE1-9471-4051-BE8E-BBD7A1BDC9F8}" type="pres">
      <dgm:prSet presAssocID="{C6230D9F-5D21-4A32-903F-027AACD7A6E5}" presName="sibTrans" presStyleCnt="0"/>
      <dgm:spPr/>
    </dgm:pt>
    <dgm:pt modelId="{A18DCADB-04DB-4D7C-935C-AA3E375579C5}" type="pres">
      <dgm:prSet presAssocID="{C6230D9F-5D21-4A32-903F-027AACD7A6E5}" presName="space" presStyleCnt="0"/>
      <dgm:spPr/>
    </dgm:pt>
    <dgm:pt modelId="{FBCB3095-6290-4243-82C0-9A919FDE2A3E}" type="pres">
      <dgm:prSet presAssocID="{1E217FF6-8D28-4EFF-98B3-0F3B126218C1}" presName="composite" presStyleCnt="0"/>
      <dgm:spPr/>
    </dgm:pt>
    <dgm:pt modelId="{D3AE3E03-F297-4140-8937-776DBC20D1E2}" type="pres">
      <dgm:prSet presAssocID="{1E217FF6-8D28-4EFF-98B3-0F3B126218C1}" presName="LShape" presStyleLbl="alignNode1" presStyleIdx="6" presStyleCnt="7"/>
      <dgm:spPr/>
    </dgm:pt>
    <dgm:pt modelId="{A8BE2817-39BF-43FB-8629-BB799CAC410F}" type="pres">
      <dgm:prSet presAssocID="{1E217FF6-8D28-4EFF-98B3-0F3B126218C1}" presName="ParentText" presStyleLbl="revTx" presStyleIdx="3" presStyleCnt="4">
        <dgm:presLayoutVars>
          <dgm:chMax val="0"/>
          <dgm:chPref val="0"/>
          <dgm:bulletEnabled val="1"/>
        </dgm:presLayoutVars>
      </dgm:prSet>
      <dgm:spPr/>
      <dgm:t>
        <a:bodyPr/>
        <a:lstStyle/>
        <a:p>
          <a:endParaRPr lang="es-CO"/>
        </a:p>
      </dgm:t>
    </dgm:pt>
  </dgm:ptLst>
  <dgm:cxnLst>
    <dgm:cxn modelId="{3F882321-05F6-4DC6-AB81-3339C79ACA79}" srcId="{CA1748B7-05E8-4543-8219-026689D28A77}" destId="{1E217FF6-8D28-4EFF-98B3-0F3B126218C1}" srcOrd="3" destOrd="0" parTransId="{45CCA04A-F7B5-49C5-9033-451C64C5165B}" sibTransId="{CD263080-2466-4DD2-B148-149D7FB3962E}"/>
    <dgm:cxn modelId="{9A0337AE-643B-4070-AB1D-5A6B98CDCD3C}" srcId="{CA1748B7-05E8-4543-8219-026689D28A77}" destId="{4CE3A58B-785E-4206-B5FE-450C9952EDD9}" srcOrd="1" destOrd="0" parTransId="{64BE0A97-1DC9-4AA2-BAF4-3AE00CE2083F}" sibTransId="{D9B6A81E-A7B0-4938-9BA2-25500A57F70D}"/>
    <dgm:cxn modelId="{B181402C-2218-4712-BC88-6AC50177C209}" type="presOf" srcId="{CA1748B7-05E8-4543-8219-026689D28A77}" destId="{63CAA3EF-DC31-43C4-AA99-F61F807AF4ED}" srcOrd="0" destOrd="0" presId="urn:microsoft.com/office/officeart/2009/3/layout/StepUpProcess"/>
    <dgm:cxn modelId="{B95E4202-22DC-4D2E-9609-EFCDC33E4928}" type="presOf" srcId="{1E217FF6-8D28-4EFF-98B3-0F3B126218C1}" destId="{A8BE2817-39BF-43FB-8629-BB799CAC410F}" srcOrd="0" destOrd="0" presId="urn:microsoft.com/office/officeart/2009/3/layout/StepUpProcess"/>
    <dgm:cxn modelId="{1C7E13D1-0410-4251-864E-1682BB06815D}" type="presOf" srcId="{4CE3A58B-785E-4206-B5FE-450C9952EDD9}" destId="{4BEC850B-6972-4EF8-9430-AFFC80F9C65F}" srcOrd="0" destOrd="0" presId="urn:microsoft.com/office/officeart/2009/3/layout/StepUpProcess"/>
    <dgm:cxn modelId="{4CF42B82-57D6-4E73-9518-593561685378}" srcId="{CA1748B7-05E8-4543-8219-026689D28A77}" destId="{37932B7C-A617-443F-B6C2-B91CFA9AEB21}" srcOrd="2" destOrd="0" parTransId="{6E20A81D-F851-44C7-BEF0-B17D1D0F0C96}" sibTransId="{C6230D9F-5D21-4A32-903F-027AACD7A6E5}"/>
    <dgm:cxn modelId="{0FAF066F-6DF2-4B18-A295-8124174F1C5E}" srcId="{CA1748B7-05E8-4543-8219-026689D28A77}" destId="{BCFA7229-5086-4E5F-A254-1EC50AE3276B}" srcOrd="0" destOrd="0" parTransId="{33D9CF78-DD42-468C-B671-DD1C35C116CA}" sibTransId="{8285E984-76A2-4C54-BFD0-511C499A2462}"/>
    <dgm:cxn modelId="{AD7F93B2-A208-4BE9-BF00-62AC1C29F25B}" type="presOf" srcId="{BCFA7229-5086-4E5F-A254-1EC50AE3276B}" destId="{11A5991D-2D60-4F58-96EB-C3E7E54D35B0}" srcOrd="0" destOrd="0" presId="urn:microsoft.com/office/officeart/2009/3/layout/StepUpProcess"/>
    <dgm:cxn modelId="{626393FA-CBFF-4D51-8908-4B890562E803}" type="presOf" srcId="{37932B7C-A617-443F-B6C2-B91CFA9AEB21}" destId="{C074CCA5-9546-49BB-96C3-FDE32E2320DA}" srcOrd="0" destOrd="0" presId="urn:microsoft.com/office/officeart/2009/3/layout/StepUpProcess"/>
    <dgm:cxn modelId="{E6890D5D-108A-448D-A4ED-6799D30DD55B}" type="presParOf" srcId="{63CAA3EF-DC31-43C4-AA99-F61F807AF4ED}" destId="{04C8A453-A74F-472F-A7DF-F03C355A8103}" srcOrd="0" destOrd="0" presId="urn:microsoft.com/office/officeart/2009/3/layout/StepUpProcess"/>
    <dgm:cxn modelId="{30A46D13-5C07-4924-90E2-0DF4E93F0187}" type="presParOf" srcId="{04C8A453-A74F-472F-A7DF-F03C355A8103}" destId="{CC875594-0779-474B-9C70-8A15C5D4BEFE}" srcOrd="0" destOrd="0" presId="urn:microsoft.com/office/officeart/2009/3/layout/StepUpProcess"/>
    <dgm:cxn modelId="{BC6784AE-792A-4F75-B3A6-6D69A5B92403}" type="presParOf" srcId="{04C8A453-A74F-472F-A7DF-F03C355A8103}" destId="{11A5991D-2D60-4F58-96EB-C3E7E54D35B0}" srcOrd="1" destOrd="0" presId="urn:microsoft.com/office/officeart/2009/3/layout/StepUpProcess"/>
    <dgm:cxn modelId="{8E28CEC8-4C2C-4B58-AF08-046EE9727DC3}" type="presParOf" srcId="{04C8A453-A74F-472F-A7DF-F03C355A8103}" destId="{E9D28CE7-2D70-417B-84A1-75441C1A5420}" srcOrd="2" destOrd="0" presId="urn:microsoft.com/office/officeart/2009/3/layout/StepUpProcess"/>
    <dgm:cxn modelId="{7B72A694-79CE-41EF-ADC8-CF437AC0D4FB}" type="presParOf" srcId="{63CAA3EF-DC31-43C4-AA99-F61F807AF4ED}" destId="{31C97A08-E2ED-43E2-AFF0-EC456D35C4C7}" srcOrd="1" destOrd="0" presId="urn:microsoft.com/office/officeart/2009/3/layout/StepUpProcess"/>
    <dgm:cxn modelId="{C69947FE-119C-4873-8AC8-C9F0B0A6FD5D}" type="presParOf" srcId="{31C97A08-E2ED-43E2-AFF0-EC456D35C4C7}" destId="{9C99C977-C662-4FC6-B2FF-FF91C9B886D8}" srcOrd="0" destOrd="0" presId="urn:microsoft.com/office/officeart/2009/3/layout/StepUpProcess"/>
    <dgm:cxn modelId="{2A28C393-59FF-491E-A3A9-8671A6D92555}" type="presParOf" srcId="{63CAA3EF-DC31-43C4-AA99-F61F807AF4ED}" destId="{9E412963-95A4-4479-99F9-FEEF65970DBC}" srcOrd="2" destOrd="0" presId="urn:microsoft.com/office/officeart/2009/3/layout/StepUpProcess"/>
    <dgm:cxn modelId="{144F44ED-4D14-4021-89C2-B509136FE615}" type="presParOf" srcId="{9E412963-95A4-4479-99F9-FEEF65970DBC}" destId="{3ADB0ED9-6923-4611-8EE9-253CBB197EFF}" srcOrd="0" destOrd="0" presId="urn:microsoft.com/office/officeart/2009/3/layout/StepUpProcess"/>
    <dgm:cxn modelId="{F1BBCA88-D54A-4DF4-A3FE-4309234F97AC}" type="presParOf" srcId="{9E412963-95A4-4479-99F9-FEEF65970DBC}" destId="{4BEC850B-6972-4EF8-9430-AFFC80F9C65F}" srcOrd="1" destOrd="0" presId="urn:microsoft.com/office/officeart/2009/3/layout/StepUpProcess"/>
    <dgm:cxn modelId="{5097318A-9766-45B0-885E-658AB7A83E4F}" type="presParOf" srcId="{9E412963-95A4-4479-99F9-FEEF65970DBC}" destId="{BF67DF20-213D-458B-81DE-2482EEC6F5D9}" srcOrd="2" destOrd="0" presId="urn:microsoft.com/office/officeart/2009/3/layout/StepUpProcess"/>
    <dgm:cxn modelId="{1121C2B3-6998-42BF-B769-A49F31864B98}" type="presParOf" srcId="{63CAA3EF-DC31-43C4-AA99-F61F807AF4ED}" destId="{C6F0E323-EA84-4436-AA02-5EE831D67B03}" srcOrd="3" destOrd="0" presId="urn:microsoft.com/office/officeart/2009/3/layout/StepUpProcess"/>
    <dgm:cxn modelId="{7BBDD413-4705-44BD-B586-10C4CF270E8D}" type="presParOf" srcId="{C6F0E323-EA84-4436-AA02-5EE831D67B03}" destId="{D3033BB3-8FAB-4EA3-BB30-C58D65986861}" srcOrd="0" destOrd="0" presId="urn:microsoft.com/office/officeart/2009/3/layout/StepUpProcess"/>
    <dgm:cxn modelId="{9F52F40B-CACF-489D-89D1-7339FED02EC2}" type="presParOf" srcId="{63CAA3EF-DC31-43C4-AA99-F61F807AF4ED}" destId="{7084B442-B64D-4545-8298-C5E8F22D3A61}" srcOrd="4" destOrd="0" presId="urn:microsoft.com/office/officeart/2009/3/layout/StepUpProcess"/>
    <dgm:cxn modelId="{0CF050C6-063F-4B1D-A897-686871A8C18F}" type="presParOf" srcId="{7084B442-B64D-4545-8298-C5E8F22D3A61}" destId="{05392CB2-C7B0-46EB-9DEB-F39DACEF28B0}" srcOrd="0" destOrd="0" presId="urn:microsoft.com/office/officeart/2009/3/layout/StepUpProcess"/>
    <dgm:cxn modelId="{B8619573-524F-40AB-A839-E9EDA7419140}" type="presParOf" srcId="{7084B442-B64D-4545-8298-C5E8F22D3A61}" destId="{C074CCA5-9546-49BB-96C3-FDE32E2320DA}" srcOrd="1" destOrd="0" presId="urn:microsoft.com/office/officeart/2009/3/layout/StepUpProcess"/>
    <dgm:cxn modelId="{5DCDBAAD-A525-4796-887C-A83A00CC3A7C}" type="presParOf" srcId="{7084B442-B64D-4545-8298-C5E8F22D3A61}" destId="{6B98FB62-9BEF-4C68-83D1-1CFC7262B33D}" srcOrd="2" destOrd="0" presId="urn:microsoft.com/office/officeart/2009/3/layout/StepUpProcess"/>
    <dgm:cxn modelId="{AF37FB7C-5576-40A8-A345-8501001E1E24}" type="presParOf" srcId="{63CAA3EF-DC31-43C4-AA99-F61F807AF4ED}" destId="{DE696CE1-9471-4051-BE8E-BBD7A1BDC9F8}" srcOrd="5" destOrd="0" presId="urn:microsoft.com/office/officeart/2009/3/layout/StepUpProcess"/>
    <dgm:cxn modelId="{2F1E46DF-9525-4848-B8E0-660DA9B56057}" type="presParOf" srcId="{DE696CE1-9471-4051-BE8E-BBD7A1BDC9F8}" destId="{A18DCADB-04DB-4D7C-935C-AA3E375579C5}" srcOrd="0" destOrd="0" presId="urn:microsoft.com/office/officeart/2009/3/layout/StepUpProcess"/>
    <dgm:cxn modelId="{0177941B-2004-41BE-A74C-2305A9EE8A62}" type="presParOf" srcId="{63CAA3EF-DC31-43C4-AA99-F61F807AF4ED}" destId="{FBCB3095-6290-4243-82C0-9A919FDE2A3E}" srcOrd="6" destOrd="0" presId="urn:microsoft.com/office/officeart/2009/3/layout/StepUpProcess"/>
    <dgm:cxn modelId="{AFF5C853-4773-4CB5-9EC6-C27511BFEFF2}" type="presParOf" srcId="{FBCB3095-6290-4243-82C0-9A919FDE2A3E}" destId="{D3AE3E03-F297-4140-8937-776DBC20D1E2}" srcOrd="0" destOrd="0" presId="urn:microsoft.com/office/officeart/2009/3/layout/StepUpProcess"/>
    <dgm:cxn modelId="{C4F37E0F-070F-4FC0-900A-E5ADD11D8B93}" type="presParOf" srcId="{FBCB3095-6290-4243-82C0-9A919FDE2A3E}" destId="{A8BE2817-39BF-43FB-8629-BB799CAC410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973327-B337-4060-938B-8300F2A6B97A}"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s-ES"/>
        </a:p>
      </dgm:t>
    </dgm:pt>
    <dgm:pt modelId="{AA73C187-B0E5-4780-A5E8-782C1B738A27}">
      <dgm:prSet phldrT="[Texto]" custT="1"/>
      <dgm:spPr/>
      <dgm:t>
        <a:bodyPr/>
        <a:lstStyle/>
        <a:p>
          <a:pPr algn="ctr"/>
          <a:r>
            <a:rPr lang="es-ES" sz="1050" b="1" dirty="0" smtClean="0">
              <a:latin typeface="Arial Narrow" panose="020B0606020202030204" pitchFamily="34" charset="0"/>
            </a:rPr>
            <a:t>Primer trimestre: 29 casos (50,9%)                 </a:t>
          </a:r>
          <a:endParaRPr lang="es-ES" sz="1050" b="1" dirty="0">
            <a:latin typeface="Arial Narrow" panose="020B0606020202030204" pitchFamily="34" charset="0"/>
          </a:endParaRPr>
        </a:p>
      </dgm:t>
    </dgm:pt>
    <dgm:pt modelId="{9C14E3DE-02B0-4100-A19E-562797C71E03}" type="parTrans" cxnId="{9267E529-2DDE-4C00-B8B7-7C01192BC1C5}">
      <dgm:prSet/>
      <dgm:spPr/>
      <dgm:t>
        <a:bodyPr/>
        <a:lstStyle/>
        <a:p>
          <a:pPr algn="ctr"/>
          <a:endParaRPr lang="es-ES" sz="900" b="1">
            <a:solidFill>
              <a:schemeClr val="tx1"/>
            </a:solidFill>
            <a:latin typeface="Arial Narrow" panose="020B0606020202030204" pitchFamily="34" charset="0"/>
          </a:endParaRPr>
        </a:p>
      </dgm:t>
    </dgm:pt>
    <dgm:pt modelId="{B140F048-7F24-4670-8C15-8EF15DBFC274}" type="sibTrans" cxnId="{9267E529-2DDE-4C00-B8B7-7C01192BC1C5}">
      <dgm:prSet/>
      <dgm:spPr/>
      <dgm:t>
        <a:bodyPr/>
        <a:lstStyle/>
        <a:p>
          <a:pPr algn="ctr"/>
          <a:endParaRPr lang="es-ES" sz="900" b="1">
            <a:solidFill>
              <a:schemeClr val="tx1"/>
            </a:solidFill>
            <a:latin typeface="Arial Narrow" panose="020B0606020202030204" pitchFamily="34" charset="0"/>
          </a:endParaRPr>
        </a:p>
      </dgm:t>
    </dgm:pt>
    <dgm:pt modelId="{F7FC8C51-A5D4-45DB-B9B5-40985F4623D1}">
      <dgm:prSet phldrT="[Texto]" custT="1"/>
      <dgm:spPr/>
      <dgm:t>
        <a:bodyPr/>
        <a:lstStyle/>
        <a:p>
          <a:pPr algn="ctr"/>
          <a:r>
            <a:rPr lang="es-ES" sz="1050" b="1" dirty="0" smtClean="0">
              <a:latin typeface="Arial Narrow" panose="020B0606020202030204" pitchFamily="34" charset="0"/>
            </a:rPr>
            <a:t>Segundo trimestre: 10 casos (17,5%)              </a:t>
          </a:r>
          <a:endParaRPr lang="es-ES" sz="1050" b="1" dirty="0">
            <a:latin typeface="Arial Narrow" panose="020B0606020202030204" pitchFamily="34" charset="0"/>
          </a:endParaRPr>
        </a:p>
      </dgm:t>
    </dgm:pt>
    <dgm:pt modelId="{B14B0BFD-4B7F-4737-9774-9FB8AF66F1F9}" type="parTrans" cxnId="{9C5C1B8D-C86C-4B6C-9C60-AEDDAB808CF2}">
      <dgm:prSet/>
      <dgm:spPr/>
      <dgm:t>
        <a:bodyPr/>
        <a:lstStyle/>
        <a:p>
          <a:pPr algn="ctr"/>
          <a:endParaRPr lang="es-ES" sz="900" b="1">
            <a:solidFill>
              <a:schemeClr val="tx1"/>
            </a:solidFill>
            <a:latin typeface="Arial Narrow" panose="020B0606020202030204" pitchFamily="34" charset="0"/>
          </a:endParaRPr>
        </a:p>
      </dgm:t>
    </dgm:pt>
    <dgm:pt modelId="{8D9AA64F-D959-4DF3-ADF8-C4C71FA70526}" type="sibTrans" cxnId="{9C5C1B8D-C86C-4B6C-9C60-AEDDAB808CF2}">
      <dgm:prSet/>
      <dgm:spPr/>
      <dgm:t>
        <a:bodyPr/>
        <a:lstStyle/>
        <a:p>
          <a:pPr algn="ctr"/>
          <a:endParaRPr lang="es-ES" sz="900" b="1">
            <a:solidFill>
              <a:schemeClr val="tx1"/>
            </a:solidFill>
            <a:latin typeface="Arial Narrow" panose="020B0606020202030204" pitchFamily="34" charset="0"/>
          </a:endParaRPr>
        </a:p>
      </dgm:t>
    </dgm:pt>
    <dgm:pt modelId="{65E1A6FD-96A5-4AC8-B348-5BF8B77D8CD1}">
      <dgm:prSet phldrT="[Texto]" custT="1"/>
      <dgm:spPr/>
      <dgm:t>
        <a:bodyPr/>
        <a:lstStyle/>
        <a:p>
          <a:pPr algn="ctr"/>
          <a:r>
            <a:rPr lang="es-ES" sz="1050" b="1" dirty="0" smtClean="0">
              <a:latin typeface="Arial Narrow" panose="020B0606020202030204" pitchFamily="34" charset="0"/>
            </a:rPr>
            <a:t>Tercer trimestre: 8 casos (14%)</a:t>
          </a:r>
          <a:endParaRPr lang="es-ES" sz="1050" b="1" dirty="0">
            <a:latin typeface="Arial Narrow" panose="020B0606020202030204" pitchFamily="34" charset="0"/>
          </a:endParaRPr>
        </a:p>
      </dgm:t>
    </dgm:pt>
    <dgm:pt modelId="{F65B3F31-BBF3-452D-9D00-01470AB47815}" type="parTrans" cxnId="{61B79726-59C1-40B4-991B-372AC857E443}">
      <dgm:prSet/>
      <dgm:spPr/>
      <dgm:t>
        <a:bodyPr/>
        <a:lstStyle/>
        <a:p>
          <a:pPr algn="ctr"/>
          <a:endParaRPr lang="es-ES" sz="900" b="1">
            <a:solidFill>
              <a:schemeClr val="tx1"/>
            </a:solidFill>
            <a:latin typeface="Arial Narrow" panose="020B0606020202030204" pitchFamily="34" charset="0"/>
          </a:endParaRPr>
        </a:p>
      </dgm:t>
    </dgm:pt>
    <dgm:pt modelId="{27F9937C-E30B-4460-9DF0-193366354287}" type="sibTrans" cxnId="{61B79726-59C1-40B4-991B-372AC857E443}">
      <dgm:prSet/>
      <dgm:spPr/>
      <dgm:t>
        <a:bodyPr/>
        <a:lstStyle/>
        <a:p>
          <a:pPr algn="ctr"/>
          <a:endParaRPr lang="es-ES" sz="900" b="1">
            <a:solidFill>
              <a:schemeClr val="tx1"/>
            </a:solidFill>
            <a:latin typeface="Arial Narrow" panose="020B0606020202030204" pitchFamily="34" charset="0"/>
          </a:endParaRPr>
        </a:p>
      </dgm:t>
    </dgm:pt>
    <dgm:pt modelId="{BB0C2380-4B10-417F-A916-0DE48BF2AE9B}">
      <dgm:prSet phldrT="[Texto]" custT="1"/>
      <dgm:spPr/>
      <dgm:t>
        <a:bodyPr/>
        <a:lstStyle/>
        <a:p>
          <a:pPr algn="ctr"/>
          <a:r>
            <a:rPr lang="es-ES" sz="1050" b="1" dirty="0" smtClean="0">
              <a:latin typeface="Arial Narrow" panose="020B0606020202030204" pitchFamily="34" charset="0"/>
            </a:rPr>
            <a:t>Sin control prenatal: 5 casos (8,8%)                       </a:t>
          </a:r>
          <a:endParaRPr lang="es-ES" sz="1050" b="1" dirty="0">
            <a:latin typeface="Arial Narrow" panose="020B0606020202030204" pitchFamily="34" charset="0"/>
          </a:endParaRPr>
        </a:p>
      </dgm:t>
    </dgm:pt>
    <dgm:pt modelId="{C6973461-6E43-4BD2-92E1-D568A054F3FC}" type="parTrans" cxnId="{B5F30940-3550-4860-9A74-39BCAD78C9E8}">
      <dgm:prSet/>
      <dgm:spPr/>
      <dgm:t>
        <a:bodyPr/>
        <a:lstStyle/>
        <a:p>
          <a:pPr algn="ctr"/>
          <a:endParaRPr lang="es-ES" sz="1200" b="1">
            <a:solidFill>
              <a:schemeClr val="tx1"/>
            </a:solidFill>
          </a:endParaRPr>
        </a:p>
      </dgm:t>
    </dgm:pt>
    <dgm:pt modelId="{D2934CB9-DA0D-4E81-8D72-6E9BF2FCB566}" type="sibTrans" cxnId="{B5F30940-3550-4860-9A74-39BCAD78C9E8}">
      <dgm:prSet/>
      <dgm:spPr/>
      <dgm:t>
        <a:bodyPr/>
        <a:lstStyle/>
        <a:p>
          <a:pPr algn="ctr"/>
          <a:endParaRPr lang="es-ES" sz="1200" b="1">
            <a:solidFill>
              <a:schemeClr val="tx1"/>
            </a:solidFill>
          </a:endParaRPr>
        </a:p>
      </dgm:t>
    </dgm:pt>
    <dgm:pt modelId="{C50A714F-830B-4EAF-AEA5-8E137E0F6F4A}" type="pres">
      <dgm:prSet presAssocID="{19973327-B337-4060-938B-8300F2A6B97A}" presName="Name0" presStyleCnt="0">
        <dgm:presLayoutVars>
          <dgm:dir/>
          <dgm:resizeHandles val="exact"/>
        </dgm:presLayoutVars>
      </dgm:prSet>
      <dgm:spPr/>
      <dgm:t>
        <a:bodyPr/>
        <a:lstStyle/>
        <a:p>
          <a:endParaRPr lang="es-ES"/>
        </a:p>
      </dgm:t>
    </dgm:pt>
    <dgm:pt modelId="{A1A8619D-A0D4-4F36-9D32-812BA1209AFC}" type="pres">
      <dgm:prSet presAssocID="{AA73C187-B0E5-4780-A5E8-782C1B738A27}" presName="node" presStyleLbl="node1" presStyleIdx="0" presStyleCnt="4">
        <dgm:presLayoutVars>
          <dgm:bulletEnabled val="1"/>
        </dgm:presLayoutVars>
      </dgm:prSet>
      <dgm:spPr/>
      <dgm:t>
        <a:bodyPr/>
        <a:lstStyle/>
        <a:p>
          <a:endParaRPr lang="es-ES"/>
        </a:p>
      </dgm:t>
    </dgm:pt>
    <dgm:pt modelId="{8509D073-AFAB-4B66-B64F-4FB3A3F4AF61}" type="pres">
      <dgm:prSet presAssocID="{B140F048-7F24-4670-8C15-8EF15DBFC274}" presName="sibTrans" presStyleLbl="sibTrans2D1" presStyleIdx="0" presStyleCnt="3"/>
      <dgm:spPr/>
      <dgm:t>
        <a:bodyPr/>
        <a:lstStyle/>
        <a:p>
          <a:endParaRPr lang="es-ES"/>
        </a:p>
      </dgm:t>
    </dgm:pt>
    <dgm:pt modelId="{E60858FA-20CB-47D9-9380-DA2D7A1FDABA}" type="pres">
      <dgm:prSet presAssocID="{B140F048-7F24-4670-8C15-8EF15DBFC274}" presName="connectorText" presStyleLbl="sibTrans2D1" presStyleIdx="0" presStyleCnt="3"/>
      <dgm:spPr/>
      <dgm:t>
        <a:bodyPr/>
        <a:lstStyle/>
        <a:p>
          <a:endParaRPr lang="es-ES"/>
        </a:p>
      </dgm:t>
    </dgm:pt>
    <dgm:pt modelId="{133B1FCF-9B95-41EC-BE25-A6D9663D8938}" type="pres">
      <dgm:prSet presAssocID="{F7FC8C51-A5D4-45DB-B9B5-40985F4623D1}" presName="node" presStyleLbl="node1" presStyleIdx="1" presStyleCnt="4">
        <dgm:presLayoutVars>
          <dgm:bulletEnabled val="1"/>
        </dgm:presLayoutVars>
      </dgm:prSet>
      <dgm:spPr/>
      <dgm:t>
        <a:bodyPr/>
        <a:lstStyle/>
        <a:p>
          <a:endParaRPr lang="es-ES"/>
        </a:p>
      </dgm:t>
    </dgm:pt>
    <dgm:pt modelId="{A62EA833-C113-4264-B366-249755C46984}" type="pres">
      <dgm:prSet presAssocID="{8D9AA64F-D959-4DF3-ADF8-C4C71FA70526}" presName="sibTrans" presStyleLbl="sibTrans2D1" presStyleIdx="1" presStyleCnt="3"/>
      <dgm:spPr/>
      <dgm:t>
        <a:bodyPr/>
        <a:lstStyle/>
        <a:p>
          <a:endParaRPr lang="es-ES"/>
        </a:p>
      </dgm:t>
    </dgm:pt>
    <dgm:pt modelId="{8699A80E-D3B9-4D30-92C6-8BEABCE67349}" type="pres">
      <dgm:prSet presAssocID="{8D9AA64F-D959-4DF3-ADF8-C4C71FA70526}" presName="connectorText" presStyleLbl="sibTrans2D1" presStyleIdx="1" presStyleCnt="3"/>
      <dgm:spPr/>
      <dgm:t>
        <a:bodyPr/>
        <a:lstStyle/>
        <a:p>
          <a:endParaRPr lang="es-ES"/>
        </a:p>
      </dgm:t>
    </dgm:pt>
    <dgm:pt modelId="{285EEBA7-6491-496F-AE77-19F33BE2BB62}" type="pres">
      <dgm:prSet presAssocID="{65E1A6FD-96A5-4AC8-B348-5BF8B77D8CD1}" presName="node" presStyleLbl="node1" presStyleIdx="2" presStyleCnt="4">
        <dgm:presLayoutVars>
          <dgm:bulletEnabled val="1"/>
        </dgm:presLayoutVars>
      </dgm:prSet>
      <dgm:spPr/>
      <dgm:t>
        <a:bodyPr/>
        <a:lstStyle/>
        <a:p>
          <a:endParaRPr lang="es-ES"/>
        </a:p>
      </dgm:t>
    </dgm:pt>
    <dgm:pt modelId="{A0A199ED-8446-4B24-8434-C8486004B0FA}" type="pres">
      <dgm:prSet presAssocID="{27F9937C-E30B-4460-9DF0-193366354287}" presName="sibTrans" presStyleLbl="sibTrans2D1" presStyleIdx="2" presStyleCnt="3"/>
      <dgm:spPr/>
      <dgm:t>
        <a:bodyPr/>
        <a:lstStyle/>
        <a:p>
          <a:endParaRPr lang="es-ES"/>
        </a:p>
      </dgm:t>
    </dgm:pt>
    <dgm:pt modelId="{3F81FABE-E7BE-429E-BDFD-0FCD0F2D904D}" type="pres">
      <dgm:prSet presAssocID="{27F9937C-E30B-4460-9DF0-193366354287}" presName="connectorText" presStyleLbl="sibTrans2D1" presStyleIdx="2" presStyleCnt="3"/>
      <dgm:spPr/>
      <dgm:t>
        <a:bodyPr/>
        <a:lstStyle/>
        <a:p>
          <a:endParaRPr lang="es-ES"/>
        </a:p>
      </dgm:t>
    </dgm:pt>
    <dgm:pt modelId="{D7E246E9-A442-4A47-AF84-58B8FEE834D9}" type="pres">
      <dgm:prSet presAssocID="{BB0C2380-4B10-417F-A916-0DE48BF2AE9B}" presName="node" presStyleLbl="node1" presStyleIdx="3" presStyleCnt="4">
        <dgm:presLayoutVars>
          <dgm:bulletEnabled val="1"/>
        </dgm:presLayoutVars>
      </dgm:prSet>
      <dgm:spPr/>
      <dgm:t>
        <a:bodyPr/>
        <a:lstStyle/>
        <a:p>
          <a:endParaRPr lang="es-ES"/>
        </a:p>
      </dgm:t>
    </dgm:pt>
  </dgm:ptLst>
  <dgm:cxnLst>
    <dgm:cxn modelId="{0FB3D219-02C1-4B71-99CF-3A24A2D2ECE2}" type="presOf" srcId="{27F9937C-E30B-4460-9DF0-193366354287}" destId="{3F81FABE-E7BE-429E-BDFD-0FCD0F2D904D}" srcOrd="1" destOrd="0" presId="urn:microsoft.com/office/officeart/2005/8/layout/process1"/>
    <dgm:cxn modelId="{9267E529-2DDE-4C00-B8B7-7C01192BC1C5}" srcId="{19973327-B337-4060-938B-8300F2A6B97A}" destId="{AA73C187-B0E5-4780-A5E8-782C1B738A27}" srcOrd="0" destOrd="0" parTransId="{9C14E3DE-02B0-4100-A19E-562797C71E03}" sibTransId="{B140F048-7F24-4670-8C15-8EF15DBFC274}"/>
    <dgm:cxn modelId="{58E23400-6F20-44BF-A536-C9E279E18801}" type="presOf" srcId="{BB0C2380-4B10-417F-A916-0DE48BF2AE9B}" destId="{D7E246E9-A442-4A47-AF84-58B8FEE834D9}" srcOrd="0" destOrd="0" presId="urn:microsoft.com/office/officeart/2005/8/layout/process1"/>
    <dgm:cxn modelId="{7EE0C8D8-836E-4672-97BE-F8C54155BD9C}" type="presOf" srcId="{27F9937C-E30B-4460-9DF0-193366354287}" destId="{A0A199ED-8446-4B24-8434-C8486004B0FA}" srcOrd="0" destOrd="0" presId="urn:microsoft.com/office/officeart/2005/8/layout/process1"/>
    <dgm:cxn modelId="{388DF52B-F4D2-4B7F-B339-B52B1939E0FA}" type="presOf" srcId="{8D9AA64F-D959-4DF3-ADF8-C4C71FA70526}" destId="{A62EA833-C113-4264-B366-249755C46984}" srcOrd="0" destOrd="0" presId="urn:microsoft.com/office/officeart/2005/8/layout/process1"/>
    <dgm:cxn modelId="{B5F30940-3550-4860-9A74-39BCAD78C9E8}" srcId="{19973327-B337-4060-938B-8300F2A6B97A}" destId="{BB0C2380-4B10-417F-A916-0DE48BF2AE9B}" srcOrd="3" destOrd="0" parTransId="{C6973461-6E43-4BD2-92E1-D568A054F3FC}" sibTransId="{D2934CB9-DA0D-4E81-8D72-6E9BF2FCB566}"/>
    <dgm:cxn modelId="{8FA226AF-002F-4AF5-9677-C992A119510A}" type="presOf" srcId="{AA73C187-B0E5-4780-A5E8-782C1B738A27}" destId="{A1A8619D-A0D4-4F36-9D32-812BA1209AFC}" srcOrd="0" destOrd="0" presId="urn:microsoft.com/office/officeart/2005/8/layout/process1"/>
    <dgm:cxn modelId="{61B79726-59C1-40B4-991B-372AC857E443}" srcId="{19973327-B337-4060-938B-8300F2A6B97A}" destId="{65E1A6FD-96A5-4AC8-B348-5BF8B77D8CD1}" srcOrd="2" destOrd="0" parTransId="{F65B3F31-BBF3-452D-9D00-01470AB47815}" sibTransId="{27F9937C-E30B-4460-9DF0-193366354287}"/>
    <dgm:cxn modelId="{487DF8A1-1182-4D8B-9706-88D96FA0DF41}" type="presOf" srcId="{B140F048-7F24-4670-8C15-8EF15DBFC274}" destId="{E60858FA-20CB-47D9-9380-DA2D7A1FDABA}" srcOrd="1" destOrd="0" presId="urn:microsoft.com/office/officeart/2005/8/layout/process1"/>
    <dgm:cxn modelId="{9BB9DE8A-CB42-4DE2-83AE-39EE74384288}" type="presOf" srcId="{B140F048-7F24-4670-8C15-8EF15DBFC274}" destId="{8509D073-AFAB-4B66-B64F-4FB3A3F4AF61}" srcOrd="0" destOrd="0" presId="urn:microsoft.com/office/officeart/2005/8/layout/process1"/>
    <dgm:cxn modelId="{8F2C26D1-1E2A-4964-87BB-080F9CDEC43B}" type="presOf" srcId="{19973327-B337-4060-938B-8300F2A6B97A}" destId="{C50A714F-830B-4EAF-AEA5-8E137E0F6F4A}" srcOrd="0" destOrd="0" presId="urn:microsoft.com/office/officeart/2005/8/layout/process1"/>
    <dgm:cxn modelId="{CA8DF905-8987-46C9-9E78-BDF1B03F2835}" type="presOf" srcId="{65E1A6FD-96A5-4AC8-B348-5BF8B77D8CD1}" destId="{285EEBA7-6491-496F-AE77-19F33BE2BB62}" srcOrd="0" destOrd="0" presId="urn:microsoft.com/office/officeart/2005/8/layout/process1"/>
    <dgm:cxn modelId="{C9807210-796F-47A8-80E1-56D455F3F44A}" type="presOf" srcId="{8D9AA64F-D959-4DF3-ADF8-C4C71FA70526}" destId="{8699A80E-D3B9-4D30-92C6-8BEABCE67349}" srcOrd="1" destOrd="0" presId="urn:microsoft.com/office/officeart/2005/8/layout/process1"/>
    <dgm:cxn modelId="{2E134E63-3FB0-456F-924A-3D3C79DAD5D3}" type="presOf" srcId="{F7FC8C51-A5D4-45DB-B9B5-40985F4623D1}" destId="{133B1FCF-9B95-41EC-BE25-A6D9663D8938}" srcOrd="0" destOrd="0" presId="urn:microsoft.com/office/officeart/2005/8/layout/process1"/>
    <dgm:cxn modelId="{9C5C1B8D-C86C-4B6C-9C60-AEDDAB808CF2}" srcId="{19973327-B337-4060-938B-8300F2A6B97A}" destId="{F7FC8C51-A5D4-45DB-B9B5-40985F4623D1}" srcOrd="1" destOrd="0" parTransId="{B14B0BFD-4B7F-4737-9774-9FB8AF66F1F9}" sibTransId="{8D9AA64F-D959-4DF3-ADF8-C4C71FA70526}"/>
    <dgm:cxn modelId="{89DB1207-A044-4A5D-89FF-3E456C04B059}" type="presParOf" srcId="{C50A714F-830B-4EAF-AEA5-8E137E0F6F4A}" destId="{A1A8619D-A0D4-4F36-9D32-812BA1209AFC}" srcOrd="0" destOrd="0" presId="urn:microsoft.com/office/officeart/2005/8/layout/process1"/>
    <dgm:cxn modelId="{10A88C12-507A-4A46-84DC-183D2A6CA526}" type="presParOf" srcId="{C50A714F-830B-4EAF-AEA5-8E137E0F6F4A}" destId="{8509D073-AFAB-4B66-B64F-4FB3A3F4AF61}" srcOrd="1" destOrd="0" presId="urn:microsoft.com/office/officeart/2005/8/layout/process1"/>
    <dgm:cxn modelId="{7F22C330-C545-4390-AA1F-A9493E784698}" type="presParOf" srcId="{8509D073-AFAB-4B66-B64F-4FB3A3F4AF61}" destId="{E60858FA-20CB-47D9-9380-DA2D7A1FDABA}" srcOrd="0" destOrd="0" presId="urn:microsoft.com/office/officeart/2005/8/layout/process1"/>
    <dgm:cxn modelId="{C706AE6F-C9FE-4B47-B03D-6B29B282F707}" type="presParOf" srcId="{C50A714F-830B-4EAF-AEA5-8E137E0F6F4A}" destId="{133B1FCF-9B95-41EC-BE25-A6D9663D8938}" srcOrd="2" destOrd="0" presId="urn:microsoft.com/office/officeart/2005/8/layout/process1"/>
    <dgm:cxn modelId="{052AF26E-C7BF-4DFF-AE97-61E496912071}" type="presParOf" srcId="{C50A714F-830B-4EAF-AEA5-8E137E0F6F4A}" destId="{A62EA833-C113-4264-B366-249755C46984}" srcOrd="3" destOrd="0" presId="urn:microsoft.com/office/officeart/2005/8/layout/process1"/>
    <dgm:cxn modelId="{8DB0A90F-0405-4C51-9918-15C9099D7B59}" type="presParOf" srcId="{A62EA833-C113-4264-B366-249755C46984}" destId="{8699A80E-D3B9-4D30-92C6-8BEABCE67349}" srcOrd="0" destOrd="0" presId="urn:microsoft.com/office/officeart/2005/8/layout/process1"/>
    <dgm:cxn modelId="{123F5750-6A0B-4317-B570-27C4AFBDD024}" type="presParOf" srcId="{C50A714F-830B-4EAF-AEA5-8E137E0F6F4A}" destId="{285EEBA7-6491-496F-AE77-19F33BE2BB62}" srcOrd="4" destOrd="0" presId="urn:microsoft.com/office/officeart/2005/8/layout/process1"/>
    <dgm:cxn modelId="{6A491153-228C-48AD-A53C-B6B842CDC96D}" type="presParOf" srcId="{C50A714F-830B-4EAF-AEA5-8E137E0F6F4A}" destId="{A0A199ED-8446-4B24-8434-C8486004B0FA}" srcOrd="5" destOrd="0" presId="urn:microsoft.com/office/officeart/2005/8/layout/process1"/>
    <dgm:cxn modelId="{935F37BC-8D57-4BB4-BAF8-8A7A0F3CB031}" type="presParOf" srcId="{A0A199ED-8446-4B24-8434-C8486004B0FA}" destId="{3F81FABE-E7BE-429E-BDFD-0FCD0F2D904D}" srcOrd="0" destOrd="0" presId="urn:microsoft.com/office/officeart/2005/8/layout/process1"/>
    <dgm:cxn modelId="{D773BB8B-98B4-48D6-ACCE-E94E9279C0E5}" type="presParOf" srcId="{C50A714F-830B-4EAF-AEA5-8E137E0F6F4A}" destId="{D7E246E9-A442-4A47-AF84-58B8FEE834D9}"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973327-B337-4060-938B-8300F2A6B97A}"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s-ES"/>
        </a:p>
      </dgm:t>
    </dgm:pt>
    <dgm:pt modelId="{AA73C187-B0E5-4780-A5E8-782C1B738A27}">
      <dgm:prSet phldrT="[Texto]" custT="1"/>
      <dgm:spPr/>
      <dgm:t>
        <a:bodyPr/>
        <a:lstStyle/>
        <a:p>
          <a:pPr algn="ctr"/>
          <a:r>
            <a:rPr lang="es-ES" sz="1050" b="1" dirty="0" smtClean="0">
              <a:latin typeface="Arial Narrow" panose="020B0606020202030204" pitchFamily="34" charset="0"/>
            </a:rPr>
            <a:t>Primer trimestre: 9 casos </a:t>
          </a:r>
          <a:endParaRPr lang="es-ES" sz="1050" b="1" dirty="0">
            <a:latin typeface="Arial Narrow" panose="020B0606020202030204" pitchFamily="34" charset="0"/>
          </a:endParaRPr>
        </a:p>
      </dgm:t>
    </dgm:pt>
    <dgm:pt modelId="{9C14E3DE-02B0-4100-A19E-562797C71E03}" type="parTrans" cxnId="{9267E529-2DDE-4C00-B8B7-7C01192BC1C5}">
      <dgm:prSet/>
      <dgm:spPr/>
      <dgm:t>
        <a:bodyPr/>
        <a:lstStyle/>
        <a:p>
          <a:pPr algn="ctr"/>
          <a:endParaRPr lang="es-ES" sz="900" b="1">
            <a:solidFill>
              <a:schemeClr val="tx1"/>
            </a:solidFill>
            <a:latin typeface="Arial Narrow" panose="020B0606020202030204" pitchFamily="34" charset="0"/>
          </a:endParaRPr>
        </a:p>
      </dgm:t>
    </dgm:pt>
    <dgm:pt modelId="{B140F048-7F24-4670-8C15-8EF15DBFC274}" type="sibTrans" cxnId="{9267E529-2DDE-4C00-B8B7-7C01192BC1C5}">
      <dgm:prSet/>
      <dgm:spPr/>
      <dgm:t>
        <a:bodyPr/>
        <a:lstStyle/>
        <a:p>
          <a:pPr algn="ctr"/>
          <a:endParaRPr lang="es-ES" sz="900" b="1">
            <a:solidFill>
              <a:schemeClr val="tx1"/>
            </a:solidFill>
            <a:latin typeface="Arial Narrow" panose="020B0606020202030204" pitchFamily="34" charset="0"/>
          </a:endParaRPr>
        </a:p>
      </dgm:t>
    </dgm:pt>
    <dgm:pt modelId="{F7FC8C51-A5D4-45DB-B9B5-40985F4623D1}">
      <dgm:prSet phldrT="[Texto]" custT="1"/>
      <dgm:spPr/>
      <dgm:t>
        <a:bodyPr/>
        <a:lstStyle/>
        <a:p>
          <a:pPr algn="ctr"/>
          <a:r>
            <a:rPr lang="es-ES" sz="1050" b="1" dirty="0" smtClean="0">
              <a:latin typeface="Arial Narrow" panose="020B0606020202030204" pitchFamily="34" charset="0"/>
            </a:rPr>
            <a:t>Segundo trimestre: 4 casos</a:t>
          </a:r>
          <a:endParaRPr lang="es-ES" sz="1050" b="1" dirty="0">
            <a:latin typeface="Arial Narrow" panose="020B0606020202030204" pitchFamily="34" charset="0"/>
          </a:endParaRPr>
        </a:p>
      </dgm:t>
    </dgm:pt>
    <dgm:pt modelId="{B14B0BFD-4B7F-4737-9774-9FB8AF66F1F9}" type="parTrans" cxnId="{9C5C1B8D-C86C-4B6C-9C60-AEDDAB808CF2}">
      <dgm:prSet/>
      <dgm:spPr/>
      <dgm:t>
        <a:bodyPr/>
        <a:lstStyle/>
        <a:p>
          <a:pPr algn="ctr"/>
          <a:endParaRPr lang="es-ES" sz="900" b="1">
            <a:solidFill>
              <a:schemeClr val="tx1"/>
            </a:solidFill>
            <a:latin typeface="Arial Narrow" panose="020B0606020202030204" pitchFamily="34" charset="0"/>
          </a:endParaRPr>
        </a:p>
      </dgm:t>
    </dgm:pt>
    <dgm:pt modelId="{8D9AA64F-D959-4DF3-ADF8-C4C71FA70526}" type="sibTrans" cxnId="{9C5C1B8D-C86C-4B6C-9C60-AEDDAB808CF2}">
      <dgm:prSet/>
      <dgm:spPr/>
      <dgm:t>
        <a:bodyPr/>
        <a:lstStyle/>
        <a:p>
          <a:pPr algn="ctr"/>
          <a:endParaRPr lang="es-ES" sz="900" b="1">
            <a:solidFill>
              <a:schemeClr val="tx1"/>
            </a:solidFill>
            <a:latin typeface="Arial Narrow" panose="020B0606020202030204" pitchFamily="34" charset="0"/>
          </a:endParaRPr>
        </a:p>
      </dgm:t>
    </dgm:pt>
    <dgm:pt modelId="{65E1A6FD-96A5-4AC8-B348-5BF8B77D8CD1}">
      <dgm:prSet phldrT="[Texto]" custT="1"/>
      <dgm:spPr/>
      <dgm:t>
        <a:bodyPr/>
        <a:lstStyle/>
        <a:p>
          <a:pPr algn="ctr"/>
          <a:r>
            <a:rPr lang="es-ES" sz="1050" b="1" dirty="0" smtClean="0">
              <a:latin typeface="Arial Narrow" panose="020B0606020202030204" pitchFamily="34" charset="0"/>
            </a:rPr>
            <a:t>Tercer trimestre: 3 casos </a:t>
          </a:r>
          <a:endParaRPr lang="es-ES" sz="1050" b="1" dirty="0">
            <a:latin typeface="Arial Narrow" panose="020B0606020202030204" pitchFamily="34" charset="0"/>
          </a:endParaRPr>
        </a:p>
      </dgm:t>
    </dgm:pt>
    <dgm:pt modelId="{F65B3F31-BBF3-452D-9D00-01470AB47815}" type="parTrans" cxnId="{61B79726-59C1-40B4-991B-372AC857E443}">
      <dgm:prSet/>
      <dgm:spPr/>
      <dgm:t>
        <a:bodyPr/>
        <a:lstStyle/>
        <a:p>
          <a:pPr algn="ctr"/>
          <a:endParaRPr lang="es-ES" sz="900" b="1">
            <a:solidFill>
              <a:schemeClr val="tx1"/>
            </a:solidFill>
            <a:latin typeface="Arial Narrow" panose="020B0606020202030204" pitchFamily="34" charset="0"/>
          </a:endParaRPr>
        </a:p>
      </dgm:t>
    </dgm:pt>
    <dgm:pt modelId="{27F9937C-E30B-4460-9DF0-193366354287}" type="sibTrans" cxnId="{61B79726-59C1-40B4-991B-372AC857E443}">
      <dgm:prSet/>
      <dgm:spPr/>
      <dgm:t>
        <a:bodyPr/>
        <a:lstStyle/>
        <a:p>
          <a:pPr algn="ctr"/>
          <a:endParaRPr lang="es-ES" sz="900" b="1">
            <a:solidFill>
              <a:schemeClr val="tx1"/>
            </a:solidFill>
            <a:latin typeface="Arial Narrow" panose="020B0606020202030204" pitchFamily="34" charset="0"/>
          </a:endParaRPr>
        </a:p>
      </dgm:t>
    </dgm:pt>
    <dgm:pt modelId="{BB0C2380-4B10-417F-A916-0DE48BF2AE9B}">
      <dgm:prSet phldrT="[Texto]" custT="1"/>
      <dgm:spPr/>
      <dgm:t>
        <a:bodyPr/>
        <a:lstStyle/>
        <a:p>
          <a:pPr algn="ctr"/>
          <a:r>
            <a:rPr lang="es-ES" sz="1050" b="1" dirty="0" smtClean="0">
              <a:latin typeface="Arial Narrow" panose="020B0606020202030204" pitchFamily="34" charset="0"/>
            </a:rPr>
            <a:t>Sin control prenatal: 1 caso</a:t>
          </a:r>
          <a:endParaRPr lang="es-ES" sz="1050" b="1" dirty="0">
            <a:latin typeface="Arial Narrow" panose="020B0606020202030204" pitchFamily="34" charset="0"/>
          </a:endParaRPr>
        </a:p>
      </dgm:t>
    </dgm:pt>
    <dgm:pt modelId="{C6973461-6E43-4BD2-92E1-D568A054F3FC}" type="parTrans" cxnId="{B5F30940-3550-4860-9A74-39BCAD78C9E8}">
      <dgm:prSet/>
      <dgm:spPr/>
      <dgm:t>
        <a:bodyPr/>
        <a:lstStyle/>
        <a:p>
          <a:pPr algn="ctr"/>
          <a:endParaRPr lang="es-ES" sz="1200" b="1">
            <a:solidFill>
              <a:schemeClr val="tx1"/>
            </a:solidFill>
          </a:endParaRPr>
        </a:p>
      </dgm:t>
    </dgm:pt>
    <dgm:pt modelId="{D2934CB9-DA0D-4E81-8D72-6E9BF2FCB566}" type="sibTrans" cxnId="{B5F30940-3550-4860-9A74-39BCAD78C9E8}">
      <dgm:prSet/>
      <dgm:spPr/>
      <dgm:t>
        <a:bodyPr/>
        <a:lstStyle/>
        <a:p>
          <a:pPr algn="ctr"/>
          <a:endParaRPr lang="es-ES" sz="1200" b="1">
            <a:solidFill>
              <a:schemeClr val="tx1"/>
            </a:solidFill>
          </a:endParaRPr>
        </a:p>
      </dgm:t>
    </dgm:pt>
    <dgm:pt modelId="{C50A714F-830B-4EAF-AEA5-8E137E0F6F4A}" type="pres">
      <dgm:prSet presAssocID="{19973327-B337-4060-938B-8300F2A6B97A}" presName="Name0" presStyleCnt="0">
        <dgm:presLayoutVars>
          <dgm:dir/>
          <dgm:resizeHandles val="exact"/>
        </dgm:presLayoutVars>
      </dgm:prSet>
      <dgm:spPr/>
      <dgm:t>
        <a:bodyPr/>
        <a:lstStyle/>
        <a:p>
          <a:endParaRPr lang="es-ES"/>
        </a:p>
      </dgm:t>
    </dgm:pt>
    <dgm:pt modelId="{A1A8619D-A0D4-4F36-9D32-812BA1209AFC}" type="pres">
      <dgm:prSet presAssocID="{AA73C187-B0E5-4780-A5E8-782C1B738A27}" presName="node" presStyleLbl="node1" presStyleIdx="0" presStyleCnt="4">
        <dgm:presLayoutVars>
          <dgm:bulletEnabled val="1"/>
        </dgm:presLayoutVars>
      </dgm:prSet>
      <dgm:spPr/>
      <dgm:t>
        <a:bodyPr/>
        <a:lstStyle/>
        <a:p>
          <a:endParaRPr lang="es-ES"/>
        </a:p>
      </dgm:t>
    </dgm:pt>
    <dgm:pt modelId="{8509D073-AFAB-4B66-B64F-4FB3A3F4AF61}" type="pres">
      <dgm:prSet presAssocID="{B140F048-7F24-4670-8C15-8EF15DBFC274}" presName="sibTrans" presStyleLbl="sibTrans2D1" presStyleIdx="0" presStyleCnt="3"/>
      <dgm:spPr/>
      <dgm:t>
        <a:bodyPr/>
        <a:lstStyle/>
        <a:p>
          <a:endParaRPr lang="es-ES"/>
        </a:p>
      </dgm:t>
    </dgm:pt>
    <dgm:pt modelId="{E60858FA-20CB-47D9-9380-DA2D7A1FDABA}" type="pres">
      <dgm:prSet presAssocID="{B140F048-7F24-4670-8C15-8EF15DBFC274}" presName="connectorText" presStyleLbl="sibTrans2D1" presStyleIdx="0" presStyleCnt="3"/>
      <dgm:spPr/>
      <dgm:t>
        <a:bodyPr/>
        <a:lstStyle/>
        <a:p>
          <a:endParaRPr lang="es-ES"/>
        </a:p>
      </dgm:t>
    </dgm:pt>
    <dgm:pt modelId="{133B1FCF-9B95-41EC-BE25-A6D9663D8938}" type="pres">
      <dgm:prSet presAssocID="{F7FC8C51-A5D4-45DB-B9B5-40985F4623D1}" presName="node" presStyleLbl="node1" presStyleIdx="1" presStyleCnt="4">
        <dgm:presLayoutVars>
          <dgm:bulletEnabled val="1"/>
        </dgm:presLayoutVars>
      </dgm:prSet>
      <dgm:spPr/>
      <dgm:t>
        <a:bodyPr/>
        <a:lstStyle/>
        <a:p>
          <a:endParaRPr lang="es-ES"/>
        </a:p>
      </dgm:t>
    </dgm:pt>
    <dgm:pt modelId="{A62EA833-C113-4264-B366-249755C46984}" type="pres">
      <dgm:prSet presAssocID="{8D9AA64F-D959-4DF3-ADF8-C4C71FA70526}" presName="sibTrans" presStyleLbl="sibTrans2D1" presStyleIdx="1" presStyleCnt="3"/>
      <dgm:spPr/>
      <dgm:t>
        <a:bodyPr/>
        <a:lstStyle/>
        <a:p>
          <a:endParaRPr lang="es-ES"/>
        </a:p>
      </dgm:t>
    </dgm:pt>
    <dgm:pt modelId="{8699A80E-D3B9-4D30-92C6-8BEABCE67349}" type="pres">
      <dgm:prSet presAssocID="{8D9AA64F-D959-4DF3-ADF8-C4C71FA70526}" presName="connectorText" presStyleLbl="sibTrans2D1" presStyleIdx="1" presStyleCnt="3"/>
      <dgm:spPr/>
      <dgm:t>
        <a:bodyPr/>
        <a:lstStyle/>
        <a:p>
          <a:endParaRPr lang="es-ES"/>
        </a:p>
      </dgm:t>
    </dgm:pt>
    <dgm:pt modelId="{285EEBA7-6491-496F-AE77-19F33BE2BB62}" type="pres">
      <dgm:prSet presAssocID="{65E1A6FD-96A5-4AC8-B348-5BF8B77D8CD1}" presName="node" presStyleLbl="node1" presStyleIdx="2" presStyleCnt="4">
        <dgm:presLayoutVars>
          <dgm:bulletEnabled val="1"/>
        </dgm:presLayoutVars>
      </dgm:prSet>
      <dgm:spPr/>
      <dgm:t>
        <a:bodyPr/>
        <a:lstStyle/>
        <a:p>
          <a:endParaRPr lang="es-ES"/>
        </a:p>
      </dgm:t>
    </dgm:pt>
    <dgm:pt modelId="{A0A199ED-8446-4B24-8434-C8486004B0FA}" type="pres">
      <dgm:prSet presAssocID="{27F9937C-E30B-4460-9DF0-193366354287}" presName="sibTrans" presStyleLbl="sibTrans2D1" presStyleIdx="2" presStyleCnt="3"/>
      <dgm:spPr/>
      <dgm:t>
        <a:bodyPr/>
        <a:lstStyle/>
        <a:p>
          <a:endParaRPr lang="es-ES"/>
        </a:p>
      </dgm:t>
    </dgm:pt>
    <dgm:pt modelId="{3F81FABE-E7BE-429E-BDFD-0FCD0F2D904D}" type="pres">
      <dgm:prSet presAssocID="{27F9937C-E30B-4460-9DF0-193366354287}" presName="connectorText" presStyleLbl="sibTrans2D1" presStyleIdx="2" presStyleCnt="3"/>
      <dgm:spPr/>
      <dgm:t>
        <a:bodyPr/>
        <a:lstStyle/>
        <a:p>
          <a:endParaRPr lang="es-ES"/>
        </a:p>
      </dgm:t>
    </dgm:pt>
    <dgm:pt modelId="{D7E246E9-A442-4A47-AF84-58B8FEE834D9}" type="pres">
      <dgm:prSet presAssocID="{BB0C2380-4B10-417F-A916-0DE48BF2AE9B}" presName="node" presStyleLbl="node1" presStyleIdx="3" presStyleCnt="4">
        <dgm:presLayoutVars>
          <dgm:bulletEnabled val="1"/>
        </dgm:presLayoutVars>
      </dgm:prSet>
      <dgm:spPr/>
      <dgm:t>
        <a:bodyPr/>
        <a:lstStyle/>
        <a:p>
          <a:endParaRPr lang="es-ES"/>
        </a:p>
      </dgm:t>
    </dgm:pt>
  </dgm:ptLst>
  <dgm:cxnLst>
    <dgm:cxn modelId="{B5F30940-3550-4860-9A74-39BCAD78C9E8}" srcId="{19973327-B337-4060-938B-8300F2A6B97A}" destId="{BB0C2380-4B10-417F-A916-0DE48BF2AE9B}" srcOrd="3" destOrd="0" parTransId="{C6973461-6E43-4BD2-92E1-D568A054F3FC}" sibTransId="{D2934CB9-DA0D-4E81-8D72-6E9BF2FCB566}"/>
    <dgm:cxn modelId="{8E07EED4-166F-44EB-8376-F32A01403BC9}" type="presOf" srcId="{27F9937C-E30B-4460-9DF0-193366354287}" destId="{3F81FABE-E7BE-429E-BDFD-0FCD0F2D904D}" srcOrd="1" destOrd="0" presId="urn:microsoft.com/office/officeart/2005/8/layout/process1"/>
    <dgm:cxn modelId="{6355019F-55A0-49EC-B9D4-D226AA277978}" type="presOf" srcId="{19973327-B337-4060-938B-8300F2A6B97A}" destId="{C50A714F-830B-4EAF-AEA5-8E137E0F6F4A}" srcOrd="0" destOrd="0" presId="urn:microsoft.com/office/officeart/2005/8/layout/process1"/>
    <dgm:cxn modelId="{238B0D3C-E1B8-48FA-862E-C1CFC2D7B58F}" type="presOf" srcId="{BB0C2380-4B10-417F-A916-0DE48BF2AE9B}" destId="{D7E246E9-A442-4A47-AF84-58B8FEE834D9}" srcOrd="0" destOrd="0" presId="urn:microsoft.com/office/officeart/2005/8/layout/process1"/>
    <dgm:cxn modelId="{A5DF2556-76E6-47A3-8569-1AD57B259EF5}" type="presOf" srcId="{B140F048-7F24-4670-8C15-8EF15DBFC274}" destId="{E60858FA-20CB-47D9-9380-DA2D7A1FDABA}" srcOrd="1" destOrd="0" presId="urn:microsoft.com/office/officeart/2005/8/layout/process1"/>
    <dgm:cxn modelId="{65F9B05E-E3E9-47E7-8452-17B98A9DBF58}" type="presOf" srcId="{65E1A6FD-96A5-4AC8-B348-5BF8B77D8CD1}" destId="{285EEBA7-6491-496F-AE77-19F33BE2BB62}" srcOrd="0" destOrd="0" presId="urn:microsoft.com/office/officeart/2005/8/layout/process1"/>
    <dgm:cxn modelId="{4C3C1B5E-00A8-426E-81BB-809813D93530}" type="presOf" srcId="{8D9AA64F-D959-4DF3-ADF8-C4C71FA70526}" destId="{A62EA833-C113-4264-B366-249755C46984}" srcOrd="0" destOrd="0" presId="urn:microsoft.com/office/officeart/2005/8/layout/process1"/>
    <dgm:cxn modelId="{9E47096F-FB8F-4653-95DA-9702287B3B48}" type="presOf" srcId="{8D9AA64F-D959-4DF3-ADF8-C4C71FA70526}" destId="{8699A80E-D3B9-4D30-92C6-8BEABCE67349}" srcOrd="1" destOrd="0" presId="urn:microsoft.com/office/officeart/2005/8/layout/process1"/>
    <dgm:cxn modelId="{6C3FE234-3253-4CC0-83D5-6594CC087525}" type="presOf" srcId="{27F9937C-E30B-4460-9DF0-193366354287}" destId="{A0A199ED-8446-4B24-8434-C8486004B0FA}" srcOrd="0" destOrd="0" presId="urn:microsoft.com/office/officeart/2005/8/layout/process1"/>
    <dgm:cxn modelId="{9C5C1B8D-C86C-4B6C-9C60-AEDDAB808CF2}" srcId="{19973327-B337-4060-938B-8300F2A6B97A}" destId="{F7FC8C51-A5D4-45DB-B9B5-40985F4623D1}" srcOrd="1" destOrd="0" parTransId="{B14B0BFD-4B7F-4737-9774-9FB8AF66F1F9}" sibTransId="{8D9AA64F-D959-4DF3-ADF8-C4C71FA70526}"/>
    <dgm:cxn modelId="{9267E529-2DDE-4C00-B8B7-7C01192BC1C5}" srcId="{19973327-B337-4060-938B-8300F2A6B97A}" destId="{AA73C187-B0E5-4780-A5E8-782C1B738A27}" srcOrd="0" destOrd="0" parTransId="{9C14E3DE-02B0-4100-A19E-562797C71E03}" sibTransId="{B140F048-7F24-4670-8C15-8EF15DBFC274}"/>
    <dgm:cxn modelId="{CF1DADC7-7945-42C4-8127-8CF1D162FF5B}" type="presOf" srcId="{AA73C187-B0E5-4780-A5E8-782C1B738A27}" destId="{A1A8619D-A0D4-4F36-9D32-812BA1209AFC}" srcOrd="0" destOrd="0" presId="urn:microsoft.com/office/officeart/2005/8/layout/process1"/>
    <dgm:cxn modelId="{61B79726-59C1-40B4-991B-372AC857E443}" srcId="{19973327-B337-4060-938B-8300F2A6B97A}" destId="{65E1A6FD-96A5-4AC8-B348-5BF8B77D8CD1}" srcOrd="2" destOrd="0" parTransId="{F65B3F31-BBF3-452D-9D00-01470AB47815}" sibTransId="{27F9937C-E30B-4460-9DF0-193366354287}"/>
    <dgm:cxn modelId="{8F5458CC-02D5-4BF8-BFE8-4525698B5A0D}" type="presOf" srcId="{B140F048-7F24-4670-8C15-8EF15DBFC274}" destId="{8509D073-AFAB-4B66-B64F-4FB3A3F4AF61}" srcOrd="0" destOrd="0" presId="urn:microsoft.com/office/officeart/2005/8/layout/process1"/>
    <dgm:cxn modelId="{C9241E0F-A545-42D6-A20F-3CD4C9EE05AB}" type="presOf" srcId="{F7FC8C51-A5D4-45DB-B9B5-40985F4623D1}" destId="{133B1FCF-9B95-41EC-BE25-A6D9663D8938}" srcOrd="0" destOrd="0" presId="urn:microsoft.com/office/officeart/2005/8/layout/process1"/>
    <dgm:cxn modelId="{3A5F327F-55EF-409D-A57C-1E0419B639B9}" type="presParOf" srcId="{C50A714F-830B-4EAF-AEA5-8E137E0F6F4A}" destId="{A1A8619D-A0D4-4F36-9D32-812BA1209AFC}" srcOrd="0" destOrd="0" presId="urn:microsoft.com/office/officeart/2005/8/layout/process1"/>
    <dgm:cxn modelId="{B914ED5C-DFF1-4FC6-8E82-09086B84BC42}" type="presParOf" srcId="{C50A714F-830B-4EAF-AEA5-8E137E0F6F4A}" destId="{8509D073-AFAB-4B66-B64F-4FB3A3F4AF61}" srcOrd="1" destOrd="0" presId="urn:microsoft.com/office/officeart/2005/8/layout/process1"/>
    <dgm:cxn modelId="{81003BD3-8EDF-400C-BA42-C23514A391D5}" type="presParOf" srcId="{8509D073-AFAB-4B66-B64F-4FB3A3F4AF61}" destId="{E60858FA-20CB-47D9-9380-DA2D7A1FDABA}" srcOrd="0" destOrd="0" presId="urn:microsoft.com/office/officeart/2005/8/layout/process1"/>
    <dgm:cxn modelId="{52172369-164A-4164-B6A6-827461840316}" type="presParOf" srcId="{C50A714F-830B-4EAF-AEA5-8E137E0F6F4A}" destId="{133B1FCF-9B95-41EC-BE25-A6D9663D8938}" srcOrd="2" destOrd="0" presId="urn:microsoft.com/office/officeart/2005/8/layout/process1"/>
    <dgm:cxn modelId="{51FB1788-C5A1-4076-ADCD-69B58D704556}" type="presParOf" srcId="{C50A714F-830B-4EAF-AEA5-8E137E0F6F4A}" destId="{A62EA833-C113-4264-B366-249755C46984}" srcOrd="3" destOrd="0" presId="urn:microsoft.com/office/officeart/2005/8/layout/process1"/>
    <dgm:cxn modelId="{20D7403A-8457-40C1-88D2-D08CCA8C3953}" type="presParOf" srcId="{A62EA833-C113-4264-B366-249755C46984}" destId="{8699A80E-D3B9-4D30-92C6-8BEABCE67349}" srcOrd="0" destOrd="0" presId="urn:microsoft.com/office/officeart/2005/8/layout/process1"/>
    <dgm:cxn modelId="{F6886AE0-BB5D-4283-AC04-F23F268009FE}" type="presParOf" srcId="{C50A714F-830B-4EAF-AEA5-8E137E0F6F4A}" destId="{285EEBA7-6491-496F-AE77-19F33BE2BB62}" srcOrd="4" destOrd="0" presId="urn:microsoft.com/office/officeart/2005/8/layout/process1"/>
    <dgm:cxn modelId="{4193C251-7670-41B6-ACB3-5E53A1E0D184}" type="presParOf" srcId="{C50A714F-830B-4EAF-AEA5-8E137E0F6F4A}" destId="{A0A199ED-8446-4B24-8434-C8486004B0FA}" srcOrd="5" destOrd="0" presId="urn:microsoft.com/office/officeart/2005/8/layout/process1"/>
    <dgm:cxn modelId="{2BD8B376-CB6B-4D3D-B9C6-CA3992A3D4EE}" type="presParOf" srcId="{A0A199ED-8446-4B24-8434-C8486004B0FA}" destId="{3F81FABE-E7BE-429E-BDFD-0FCD0F2D904D}" srcOrd="0" destOrd="0" presId="urn:microsoft.com/office/officeart/2005/8/layout/process1"/>
    <dgm:cxn modelId="{9C59E032-BE65-4A93-B2F4-473C0CC18651}" type="presParOf" srcId="{C50A714F-830B-4EAF-AEA5-8E137E0F6F4A}" destId="{D7E246E9-A442-4A47-AF84-58B8FEE834D9}"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12%</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12%</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7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13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014543" y="1380"/>
          <a:ext cx="1227236" cy="5380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41 casos</a:t>
          </a:r>
          <a:endParaRPr lang="es-ES" sz="800" b="1" kern="1200" dirty="0">
            <a:solidFill>
              <a:schemeClr val="bg1"/>
            </a:solidFill>
            <a:latin typeface="Arial Narrow" panose="020B0606020202030204" pitchFamily="34" charset="0"/>
          </a:endParaRPr>
        </a:p>
      </dsp:txBody>
      <dsp:txXfrm>
        <a:off x="2040810" y="27647"/>
        <a:ext cx="1174702" cy="485542"/>
      </dsp:txXfrm>
    </dsp:sp>
    <dsp:sp modelId="{97E2FCC0-7117-4E1D-BEA7-E80B12FC7A62}">
      <dsp:nvSpPr>
        <dsp:cNvPr id="0" name=""/>
        <dsp:cNvSpPr/>
      </dsp:nvSpPr>
      <dsp:spPr>
        <a:xfrm>
          <a:off x="1360705" y="270418"/>
          <a:ext cx="2534911" cy="2534911"/>
        </a:xfrm>
        <a:custGeom>
          <a:avLst/>
          <a:gdLst/>
          <a:ahLst/>
          <a:cxnLst/>
          <a:rect l="0" t="0" r="0" b="0"/>
          <a:pathLst>
            <a:path>
              <a:moveTo>
                <a:pt x="1940436" y="193425"/>
              </a:moveTo>
              <a:arcTo wR="1267455" hR="1267455" stAng="18124259" swAng="563649"/>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3106517" y="635108"/>
          <a:ext cx="1238585" cy="53807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31  casos</a:t>
          </a:r>
          <a:endParaRPr lang="es-ES" sz="800" b="1" kern="1200" dirty="0">
            <a:solidFill>
              <a:schemeClr val="bg1"/>
            </a:solidFill>
            <a:latin typeface="Arial Narrow" panose="020B0606020202030204" pitchFamily="34" charset="0"/>
          </a:endParaRPr>
        </a:p>
      </dsp:txBody>
      <dsp:txXfrm>
        <a:off x="3132784" y="661375"/>
        <a:ext cx="1186051" cy="485542"/>
      </dsp:txXfrm>
    </dsp:sp>
    <dsp:sp modelId="{45D13642-0443-4272-9039-52251396ED66}">
      <dsp:nvSpPr>
        <dsp:cNvPr id="0" name=""/>
        <dsp:cNvSpPr/>
      </dsp:nvSpPr>
      <dsp:spPr>
        <a:xfrm>
          <a:off x="1360705" y="270418"/>
          <a:ext cx="2534911" cy="2534911"/>
        </a:xfrm>
        <a:custGeom>
          <a:avLst/>
          <a:gdLst/>
          <a:ahLst/>
          <a:cxnLst/>
          <a:rect l="0" t="0" r="0" b="0"/>
          <a:pathLst>
            <a:path>
              <a:moveTo>
                <a:pt x="2515161" y="1044577"/>
              </a:moveTo>
              <a:arcTo wR="1267455" hR="1267455" stAng="20992323" swAng="1215355"/>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3177622" y="1902564"/>
          <a:ext cx="1096376" cy="53807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18 casos</a:t>
          </a:r>
          <a:endParaRPr lang="es-ES" sz="800" b="1" kern="1200" dirty="0">
            <a:solidFill>
              <a:schemeClr val="bg1"/>
            </a:solidFill>
            <a:latin typeface="Arial Narrow" panose="020B0606020202030204" pitchFamily="34" charset="0"/>
          </a:endParaRPr>
        </a:p>
      </dsp:txBody>
      <dsp:txXfrm>
        <a:off x="3203889" y="1928831"/>
        <a:ext cx="1043842" cy="485542"/>
      </dsp:txXfrm>
    </dsp:sp>
    <dsp:sp modelId="{91496150-CE10-4708-A73B-9B008B3F95B6}">
      <dsp:nvSpPr>
        <dsp:cNvPr id="0" name=""/>
        <dsp:cNvSpPr/>
      </dsp:nvSpPr>
      <dsp:spPr>
        <a:xfrm>
          <a:off x="1360705" y="270418"/>
          <a:ext cx="2534911" cy="2534911"/>
        </a:xfrm>
        <a:custGeom>
          <a:avLst/>
          <a:gdLst/>
          <a:ahLst/>
          <a:cxnLst/>
          <a:rect l="0" t="0" r="0" b="0"/>
          <a:pathLst>
            <a:path>
              <a:moveTo>
                <a:pt x="2106719" y="2217235"/>
              </a:moveTo>
              <a:arcTo wR="1267455" hR="1267455" stAng="2912092" swAng="563649"/>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014543" y="2536292"/>
          <a:ext cx="1227236" cy="53807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59  casos</a:t>
          </a:r>
          <a:endParaRPr lang="es-ES" sz="800" b="1" kern="1200" dirty="0">
            <a:solidFill>
              <a:schemeClr val="bg1"/>
            </a:solidFill>
            <a:latin typeface="Arial Narrow" panose="020B0606020202030204" pitchFamily="34" charset="0"/>
          </a:endParaRPr>
        </a:p>
      </dsp:txBody>
      <dsp:txXfrm>
        <a:off x="2040810" y="2562559"/>
        <a:ext cx="1174702" cy="485542"/>
      </dsp:txXfrm>
    </dsp:sp>
    <dsp:sp modelId="{D5D4151A-971C-413B-8065-A30749D877C7}">
      <dsp:nvSpPr>
        <dsp:cNvPr id="0" name=""/>
        <dsp:cNvSpPr/>
      </dsp:nvSpPr>
      <dsp:spPr>
        <a:xfrm>
          <a:off x="1360705" y="270418"/>
          <a:ext cx="2534911" cy="2534911"/>
        </a:xfrm>
        <a:custGeom>
          <a:avLst/>
          <a:gdLst/>
          <a:ahLst/>
          <a:cxnLst/>
          <a:rect l="0" t="0" r="0" b="0"/>
          <a:pathLst>
            <a:path>
              <a:moveTo>
                <a:pt x="594475" y="2341486"/>
              </a:moveTo>
              <a:arcTo wR="1267455" hR="1267455" stAng="7324259" swAng="563649"/>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953682" y="1902564"/>
          <a:ext cx="1153660" cy="53807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17%</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31 casos</a:t>
          </a:r>
          <a:endParaRPr lang="es-ES" sz="800" b="1" kern="1200" dirty="0">
            <a:solidFill>
              <a:schemeClr val="bg1"/>
            </a:solidFill>
            <a:latin typeface="Arial Narrow" panose="020B0606020202030204" pitchFamily="34" charset="0"/>
          </a:endParaRPr>
        </a:p>
      </dsp:txBody>
      <dsp:txXfrm>
        <a:off x="979949" y="1928831"/>
        <a:ext cx="1101126" cy="485542"/>
      </dsp:txXfrm>
    </dsp:sp>
    <dsp:sp modelId="{ED010544-6BD3-478F-92D1-42A7B6489659}">
      <dsp:nvSpPr>
        <dsp:cNvPr id="0" name=""/>
        <dsp:cNvSpPr/>
      </dsp:nvSpPr>
      <dsp:spPr>
        <a:xfrm>
          <a:off x="1360705" y="270418"/>
          <a:ext cx="2534911" cy="2534911"/>
        </a:xfrm>
        <a:custGeom>
          <a:avLst/>
          <a:gdLst/>
          <a:ahLst/>
          <a:cxnLst/>
          <a:rect l="0" t="0" r="0" b="0"/>
          <a:pathLst>
            <a:path>
              <a:moveTo>
                <a:pt x="19750" y="1490334"/>
              </a:moveTo>
              <a:arcTo wR="1267455" hR="1267455" stAng="10192323" swAng="1215355"/>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944613" y="635108"/>
          <a:ext cx="1171797" cy="53807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 casos</a:t>
          </a:r>
          <a:endParaRPr lang="es-ES" sz="800" b="1" kern="1200" dirty="0">
            <a:solidFill>
              <a:schemeClr val="bg1"/>
            </a:solidFill>
            <a:latin typeface="Arial Narrow" panose="020B0606020202030204" pitchFamily="34" charset="0"/>
          </a:endParaRPr>
        </a:p>
      </dsp:txBody>
      <dsp:txXfrm>
        <a:off x="970880" y="661375"/>
        <a:ext cx="1119263" cy="485542"/>
      </dsp:txXfrm>
    </dsp:sp>
    <dsp:sp modelId="{2527C3C0-DAF9-4F56-8A16-C76DDF47C5BB}">
      <dsp:nvSpPr>
        <dsp:cNvPr id="0" name=""/>
        <dsp:cNvSpPr/>
      </dsp:nvSpPr>
      <dsp:spPr>
        <a:xfrm>
          <a:off x="1360705" y="270418"/>
          <a:ext cx="2534911" cy="2534911"/>
        </a:xfrm>
        <a:custGeom>
          <a:avLst/>
          <a:gdLst/>
          <a:ahLst/>
          <a:cxnLst/>
          <a:rect l="0" t="0" r="0" b="0"/>
          <a:pathLst>
            <a:path>
              <a:moveTo>
                <a:pt x="428192" y="317676"/>
              </a:moveTo>
              <a:arcTo wR="1267455" hR="1267455" stAng="13712092" swAng="563649"/>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75594-0779-474B-9C70-8A15C5D4BEFE}">
      <dsp:nvSpPr>
        <dsp:cNvPr id="0" name=""/>
        <dsp:cNvSpPr/>
      </dsp:nvSpPr>
      <dsp:spPr>
        <a:xfrm rot="5400000">
          <a:off x="163499" y="915885"/>
          <a:ext cx="492297" cy="819172"/>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5991D-2D60-4F58-96EB-C3E7E54D35B0}">
      <dsp:nvSpPr>
        <dsp:cNvPr id="0" name=""/>
        <dsp:cNvSpPr/>
      </dsp:nvSpPr>
      <dsp:spPr>
        <a:xfrm>
          <a:off x="81322" y="1160641"/>
          <a:ext cx="739553" cy="64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CO" sz="1200" kern="1200" dirty="0" smtClean="0"/>
            <a:t>No se tomó </a:t>
          </a:r>
        </a:p>
        <a:p>
          <a:pPr lvl="0" algn="ctr" defTabSz="533400">
            <a:lnSpc>
              <a:spcPct val="90000"/>
            </a:lnSpc>
            <a:spcBef>
              <a:spcPct val="0"/>
            </a:spcBef>
            <a:spcAft>
              <a:spcPct val="35000"/>
            </a:spcAft>
          </a:pPr>
          <a:r>
            <a:rPr lang="es-CO" sz="1200" kern="1200" dirty="0" smtClean="0"/>
            <a:t>2 Brotes</a:t>
          </a:r>
          <a:endParaRPr lang="es-CO" sz="1200" kern="1200" dirty="0"/>
        </a:p>
      </dsp:txBody>
      <dsp:txXfrm>
        <a:off x="81322" y="1160641"/>
        <a:ext cx="739553" cy="648261"/>
      </dsp:txXfrm>
    </dsp:sp>
    <dsp:sp modelId="{E9D28CE7-2D70-417B-84A1-75441C1A5420}">
      <dsp:nvSpPr>
        <dsp:cNvPr id="0" name=""/>
        <dsp:cNvSpPr/>
      </dsp:nvSpPr>
      <dsp:spPr>
        <a:xfrm>
          <a:off x="681337" y="855577"/>
          <a:ext cx="139538" cy="139538"/>
        </a:xfrm>
        <a:prstGeom prst="triangle">
          <a:avLst>
            <a:gd name="adj" fmla="val 1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B0ED9-6923-4611-8EE9-253CBB197EFF}">
      <dsp:nvSpPr>
        <dsp:cNvPr id="0" name=""/>
        <dsp:cNvSpPr/>
      </dsp:nvSpPr>
      <dsp:spPr>
        <a:xfrm rot="5400000">
          <a:off x="1068856" y="691854"/>
          <a:ext cx="492297" cy="819172"/>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C850B-6972-4EF8-9430-AFFC80F9C65F}">
      <dsp:nvSpPr>
        <dsp:cNvPr id="0" name=""/>
        <dsp:cNvSpPr/>
      </dsp:nvSpPr>
      <dsp:spPr>
        <a:xfrm>
          <a:off x="986680" y="936610"/>
          <a:ext cx="739553" cy="64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CO" sz="1200" kern="1200" dirty="0" smtClean="0"/>
            <a:t>No detectada </a:t>
          </a:r>
        </a:p>
        <a:p>
          <a:pPr lvl="0" algn="ctr" defTabSz="533400">
            <a:lnSpc>
              <a:spcPct val="90000"/>
            </a:lnSpc>
            <a:spcBef>
              <a:spcPct val="0"/>
            </a:spcBef>
            <a:spcAft>
              <a:spcPct val="35000"/>
            </a:spcAft>
          </a:pPr>
          <a:r>
            <a:rPr lang="es-CO" sz="1200" kern="1200" dirty="0" smtClean="0"/>
            <a:t>0 Brotes</a:t>
          </a:r>
          <a:endParaRPr lang="es-CO" sz="1200" kern="1200" dirty="0"/>
        </a:p>
      </dsp:txBody>
      <dsp:txXfrm>
        <a:off x="986680" y="936610"/>
        <a:ext cx="739553" cy="648261"/>
      </dsp:txXfrm>
    </dsp:sp>
    <dsp:sp modelId="{BF67DF20-213D-458B-81DE-2482EEC6F5D9}">
      <dsp:nvSpPr>
        <dsp:cNvPr id="0" name=""/>
        <dsp:cNvSpPr/>
      </dsp:nvSpPr>
      <dsp:spPr>
        <a:xfrm>
          <a:off x="1586695" y="631545"/>
          <a:ext cx="139538" cy="139538"/>
        </a:xfrm>
        <a:prstGeom prst="triangle">
          <a:avLst>
            <a:gd name="adj" fmla="val 1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92CB2-C7B0-46EB-9DEB-F39DACEF28B0}">
      <dsp:nvSpPr>
        <dsp:cNvPr id="0" name=""/>
        <dsp:cNvSpPr/>
      </dsp:nvSpPr>
      <dsp:spPr>
        <a:xfrm rot="5400000">
          <a:off x="1974214" y="467822"/>
          <a:ext cx="492297" cy="819172"/>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4CCA5-9546-49BB-96C3-FDE32E2320DA}">
      <dsp:nvSpPr>
        <dsp:cNvPr id="0" name=""/>
        <dsp:cNvSpPr/>
      </dsp:nvSpPr>
      <dsp:spPr>
        <a:xfrm>
          <a:off x="1892038" y="712578"/>
          <a:ext cx="739553" cy="64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it-IT" sz="1200" kern="1200" dirty="0" smtClean="0"/>
            <a:t>Pendiente resultado de Muestras Biologicas</a:t>
          </a:r>
        </a:p>
      </dsp:txBody>
      <dsp:txXfrm>
        <a:off x="1892038" y="712578"/>
        <a:ext cx="739553" cy="648261"/>
      </dsp:txXfrm>
    </dsp:sp>
    <dsp:sp modelId="{6B98FB62-9BEF-4C68-83D1-1CFC7262B33D}">
      <dsp:nvSpPr>
        <dsp:cNvPr id="0" name=""/>
        <dsp:cNvSpPr/>
      </dsp:nvSpPr>
      <dsp:spPr>
        <a:xfrm>
          <a:off x="2492053" y="407514"/>
          <a:ext cx="139538" cy="139538"/>
        </a:xfrm>
        <a:prstGeom prst="triangle">
          <a:avLst>
            <a:gd name="adj" fmla="val 10000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E3E03-F297-4140-8937-776DBC20D1E2}">
      <dsp:nvSpPr>
        <dsp:cNvPr id="0" name=""/>
        <dsp:cNvSpPr/>
      </dsp:nvSpPr>
      <dsp:spPr>
        <a:xfrm rot="5400000">
          <a:off x="2879572" y="243790"/>
          <a:ext cx="492297" cy="819172"/>
        </a:xfrm>
        <a:prstGeom prst="corner">
          <a:avLst>
            <a:gd name="adj1" fmla="val 16120"/>
            <a:gd name="adj2" fmla="val 1611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E2817-39BF-43FB-8629-BB799CAC410F}">
      <dsp:nvSpPr>
        <dsp:cNvPr id="0" name=""/>
        <dsp:cNvSpPr/>
      </dsp:nvSpPr>
      <dsp:spPr>
        <a:xfrm>
          <a:off x="2797395" y="488546"/>
          <a:ext cx="739553" cy="64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fr-FR" sz="1100" kern="1200" dirty="0" smtClean="0"/>
            <a:t>No se </a:t>
          </a:r>
          <a:r>
            <a:rPr lang="es-CO" sz="1100" kern="1200" noProof="0" dirty="0" smtClean="0"/>
            <a:t>tomaron</a:t>
          </a:r>
          <a:r>
            <a:rPr lang="fr-FR" sz="1100" kern="1200" dirty="0" smtClean="0"/>
            <a:t> </a:t>
          </a:r>
          <a:r>
            <a:rPr lang="es-CO" sz="1100" kern="1200" noProof="0" dirty="0" smtClean="0"/>
            <a:t>Muestras</a:t>
          </a:r>
          <a:r>
            <a:rPr lang="fr-FR" sz="1100" kern="1200" dirty="0" smtClean="0"/>
            <a:t> de alimentos</a:t>
          </a:r>
        </a:p>
      </dsp:txBody>
      <dsp:txXfrm>
        <a:off x="2797395" y="488546"/>
        <a:ext cx="739553" cy="648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619D-A0D4-4F36-9D32-812BA1209AFC}">
      <dsp:nvSpPr>
        <dsp:cNvPr id="0" name=""/>
        <dsp:cNvSpPr/>
      </dsp:nvSpPr>
      <dsp:spPr>
        <a:xfrm>
          <a:off x="2502" y="13686"/>
          <a:ext cx="1094072" cy="65644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Primer trimestre: 29 casos (50,9%)                 </a:t>
          </a:r>
          <a:endParaRPr lang="es-ES" sz="1050" b="1" kern="1200" dirty="0">
            <a:latin typeface="Arial Narrow" panose="020B0606020202030204" pitchFamily="34" charset="0"/>
          </a:endParaRPr>
        </a:p>
      </dsp:txBody>
      <dsp:txXfrm>
        <a:off x="21729" y="32913"/>
        <a:ext cx="1055618" cy="617989"/>
      </dsp:txXfrm>
    </dsp:sp>
    <dsp:sp modelId="{8509D073-AFAB-4B66-B64F-4FB3A3F4AF61}">
      <dsp:nvSpPr>
        <dsp:cNvPr id="0" name=""/>
        <dsp:cNvSpPr/>
      </dsp:nvSpPr>
      <dsp:spPr>
        <a:xfrm>
          <a:off x="1205981" y="206243"/>
          <a:ext cx="231943" cy="271329"/>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1205981" y="260509"/>
        <a:ext cx="162360" cy="162797"/>
      </dsp:txXfrm>
    </dsp:sp>
    <dsp:sp modelId="{133B1FCF-9B95-41EC-BE25-A6D9663D8938}">
      <dsp:nvSpPr>
        <dsp:cNvPr id="0" name=""/>
        <dsp:cNvSpPr/>
      </dsp:nvSpPr>
      <dsp:spPr>
        <a:xfrm>
          <a:off x="1534203" y="13686"/>
          <a:ext cx="1094072" cy="656443"/>
        </a:xfrm>
        <a:prstGeom prst="roundRect">
          <a:avLst>
            <a:gd name="adj" fmla="val 1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Segundo trimestre: 10 casos (17,5%)              </a:t>
          </a:r>
          <a:endParaRPr lang="es-ES" sz="1050" b="1" kern="1200" dirty="0">
            <a:latin typeface="Arial Narrow" panose="020B0606020202030204" pitchFamily="34" charset="0"/>
          </a:endParaRPr>
        </a:p>
      </dsp:txBody>
      <dsp:txXfrm>
        <a:off x="1553430" y="32913"/>
        <a:ext cx="1055618" cy="617989"/>
      </dsp:txXfrm>
    </dsp:sp>
    <dsp:sp modelId="{A62EA833-C113-4264-B366-249755C46984}">
      <dsp:nvSpPr>
        <dsp:cNvPr id="0" name=""/>
        <dsp:cNvSpPr/>
      </dsp:nvSpPr>
      <dsp:spPr>
        <a:xfrm>
          <a:off x="2737683" y="206243"/>
          <a:ext cx="231943" cy="271329"/>
        </a:xfrm>
        <a:prstGeom prst="rightArrow">
          <a:avLst>
            <a:gd name="adj1" fmla="val 6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2737683" y="260509"/>
        <a:ext cx="162360" cy="162797"/>
      </dsp:txXfrm>
    </dsp:sp>
    <dsp:sp modelId="{285EEBA7-6491-496F-AE77-19F33BE2BB62}">
      <dsp:nvSpPr>
        <dsp:cNvPr id="0" name=""/>
        <dsp:cNvSpPr/>
      </dsp:nvSpPr>
      <dsp:spPr>
        <a:xfrm>
          <a:off x="3065904" y="13686"/>
          <a:ext cx="1094072" cy="656443"/>
        </a:xfrm>
        <a:prstGeom prst="roundRect">
          <a:avLst>
            <a:gd name="adj" fmla="val 1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Tercer trimestre: 8 casos (14%)</a:t>
          </a:r>
          <a:endParaRPr lang="es-ES" sz="1050" b="1" kern="1200" dirty="0">
            <a:latin typeface="Arial Narrow" panose="020B0606020202030204" pitchFamily="34" charset="0"/>
          </a:endParaRPr>
        </a:p>
      </dsp:txBody>
      <dsp:txXfrm>
        <a:off x="3085131" y="32913"/>
        <a:ext cx="1055618" cy="617989"/>
      </dsp:txXfrm>
    </dsp:sp>
    <dsp:sp modelId="{A0A199ED-8446-4B24-8434-C8486004B0FA}">
      <dsp:nvSpPr>
        <dsp:cNvPr id="0" name=""/>
        <dsp:cNvSpPr/>
      </dsp:nvSpPr>
      <dsp:spPr>
        <a:xfrm>
          <a:off x="4269384" y="206243"/>
          <a:ext cx="231943" cy="271329"/>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4269384" y="260509"/>
        <a:ext cx="162360" cy="162797"/>
      </dsp:txXfrm>
    </dsp:sp>
    <dsp:sp modelId="{D7E246E9-A442-4A47-AF84-58B8FEE834D9}">
      <dsp:nvSpPr>
        <dsp:cNvPr id="0" name=""/>
        <dsp:cNvSpPr/>
      </dsp:nvSpPr>
      <dsp:spPr>
        <a:xfrm>
          <a:off x="4597606" y="13686"/>
          <a:ext cx="1094072" cy="656443"/>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Sin control prenatal: 5 casos (8,8%)                       </a:t>
          </a:r>
          <a:endParaRPr lang="es-ES" sz="1050" b="1" kern="1200" dirty="0">
            <a:latin typeface="Arial Narrow" panose="020B0606020202030204" pitchFamily="34" charset="0"/>
          </a:endParaRPr>
        </a:p>
      </dsp:txBody>
      <dsp:txXfrm>
        <a:off x="4616833" y="32913"/>
        <a:ext cx="1055618" cy="617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619D-A0D4-4F36-9D32-812BA1209AFC}">
      <dsp:nvSpPr>
        <dsp:cNvPr id="0" name=""/>
        <dsp:cNvSpPr/>
      </dsp:nvSpPr>
      <dsp:spPr>
        <a:xfrm>
          <a:off x="2502" y="13686"/>
          <a:ext cx="1094072" cy="65644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Primer trimestre: 9 casos </a:t>
          </a:r>
          <a:endParaRPr lang="es-ES" sz="1050" b="1" kern="1200" dirty="0">
            <a:latin typeface="Arial Narrow" panose="020B0606020202030204" pitchFamily="34" charset="0"/>
          </a:endParaRPr>
        </a:p>
      </dsp:txBody>
      <dsp:txXfrm>
        <a:off x="21729" y="32913"/>
        <a:ext cx="1055618" cy="617989"/>
      </dsp:txXfrm>
    </dsp:sp>
    <dsp:sp modelId="{8509D073-AFAB-4B66-B64F-4FB3A3F4AF61}">
      <dsp:nvSpPr>
        <dsp:cNvPr id="0" name=""/>
        <dsp:cNvSpPr/>
      </dsp:nvSpPr>
      <dsp:spPr>
        <a:xfrm>
          <a:off x="1205981" y="206243"/>
          <a:ext cx="231943" cy="271329"/>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1205981" y="260509"/>
        <a:ext cx="162360" cy="162797"/>
      </dsp:txXfrm>
    </dsp:sp>
    <dsp:sp modelId="{133B1FCF-9B95-41EC-BE25-A6D9663D8938}">
      <dsp:nvSpPr>
        <dsp:cNvPr id="0" name=""/>
        <dsp:cNvSpPr/>
      </dsp:nvSpPr>
      <dsp:spPr>
        <a:xfrm>
          <a:off x="1534203" y="13686"/>
          <a:ext cx="1094072" cy="656443"/>
        </a:xfrm>
        <a:prstGeom prst="roundRect">
          <a:avLst>
            <a:gd name="adj" fmla="val 1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Segundo trimestre: 4 casos</a:t>
          </a:r>
          <a:endParaRPr lang="es-ES" sz="1050" b="1" kern="1200" dirty="0">
            <a:latin typeface="Arial Narrow" panose="020B0606020202030204" pitchFamily="34" charset="0"/>
          </a:endParaRPr>
        </a:p>
      </dsp:txBody>
      <dsp:txXfrm>
        <a:off x="1553430" y="32913"/>
        <a:ext cx="1055618" cy="617989"/>
      </dsp:txXfrm>
    </dsp:sp>
    <dsp:sp modelId="{A62EA833-C113-4264-B366-249755C46984}">
      <dsp:nvSpPr>
        <dsp:cNvPr id="0" name=""/>
        <dsp:cNvSpPr/>
      </dsp:nvSpPr>
      <dsp:spPr>
        <a:xfrm>
          <a:off x="2737683" y="206243"/>
          <a:ext cx="231943" cy="271329"/>
        </a:xfrm>
        <a:prstGeom prst="rightArrow">
          <a:avLst>
            <a:gd name="adj1" fmla="val 6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2737683" y="260509"/>
        <a:ext cx="162360" cy="162797"/>
      </dsp:txXfrm>
    </dsp:sp>
    <dsp:sp modelId="{285EEBA7-6491-496F-AE77-19F33BE2BB62}">
      <dsp:nvSpPr>
        <dsp:cNvPr id="0" name=""/>
        <dsp:cNvSpPr/>
      </dsp:nvSpPr>
      <dsp:spPr>
        <a:xfrm>
          <a:off x="3065904" y="13686"/>
          <a:ext cx="1094072" cy="656443"/>
        </a:xfrm>
        <a:prstGeom prst="roundRect">
          <a:avLst>
            <a:gd name="adj" fmla="val 1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Tercer trimestre: 3 casos </a:t>
          </a:r>
          <a:endParaRPr lang="es-ES" sz="1050" b="1" kern="1200" dirty="0">
            <a:latin typeface="Arial Narrow" panose="020B0606020202030204" pitchFamily="34" charset="0"/>
          </a:endParaRPr>
        </a:p>
      </dsp:txBody>
      <dsp:txXfrm>
        <a:off x="3085131" y="32913"/>
        <a:ext cx="1055618" cy="617989"/>
      </dsp:txXfrm>
    </dsp:sp>
    <dsp:sp modelId="{A0A199ED-8446-4B24-8434-C8486004B0FA}">
      <dsp:nvSpPr>
        <dsp:cNvPr id="0" name=""/>
        <dsp:cNvSpPr/>
      </dsp:nvSpPr>
      <dsp:spPr>
        <a:xfrm>
          <a:off x="4269384" y="206243"/>
          <a:ext cx="231943" cy="271329"/>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b="1" kern="1200">
            <a:solidFill>
              <a:schemeClr val="tx1"/>
            </a:solidFill>
            <a:latin typeface="Arial Narrow" panose="020B0606020202030204" pitchFamily="34" charset="0"/>
          </a:endParaRPr>
        </a:p>
      </dsp:txBody>
      <dsp:txXfrm>
        <a:off x="4269384" y="260509"/>
        <a:ext cx="162360" cy="162797"/>
      </dsp:txXfrm>
    </dsp:sp>
    <dsp:sp modelId="{D7E246E9-A442-4A47-AF84-58B8FEE834D9}">
      <dsp:nvSpPr>
        <dsp:cNvPr id="0" name=""/>
        <dsp:cNvSpPr/>
      </dsp:nvSpPr>
      <dsp:spPr>
        <a:xfrm>
          <a:off x="4597606" y="13686"/>
          <a:ext cx="1094072" cy="656443"/>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smtClean="0">
              <a:latin typeface="Arial Narrow" panose="020B0606020202030204" pitchFamily="34" charset="0"/>
            </a:rPr>
            <a:t>Sin control prenatal: 1 caso</a:t>
          </a:r>
          <a:endParaRPr lang="es-ES" sz="1050" b="1" kern="1200" dirty="0">
            <a:latin typeface="Arial Narrow" panose="020B0606020202030204" pitchFamily="34" charset="0"/>
          </a:endParaRPr>
        </a:p>
      </dsp:txBody>
      <dsp:txXfrm>
        <a:off x="4616833" y="32913"/>
        <a:ext cx="1055618" cy="61798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0.16729</cdr:x>
      <cdr:y>0.50225</cdr:y>
    </cdr:from>
    <cdr:to>
      <cdr:x>0.98842</cdr:x>
      <cdr:y>0.50505</cdr:y>
    </cdr:to>
    <cdr:cxnSp macro="">
      <cdr:nvCxnSpPr>
        <cdr:cNvPr id="3" name="2 Conector recto de flecha"/>
        <cdr:cNvCxnSpPr/>
      </cdr:nvCxnSpPr>
      <cdr:spPr>
        <a:xfrm xmlns:a="http://schemas.openxmlformats.org/drawingml/2006/main" flipV="1">
          <a:off x="774393" y="1579649"/>
          <a:ext cx="3801134" cy="8807"/>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0.21081</cdr:x>
      <cdr:y>0.91294</cdr:y>
    </cdr:from>
    <cdr:to>
      <cdr:x>0.80818</cdr:x>
      <cdr:y>0.98845</cdr:y>
    </cdr:to>
    <cdr:sp macro="" textlink="">
      <cdr:nvSpPr>
        <cdr:cNvPr id="2" name="5 CuadroTexto"/>
        <cdr:cNvSpPr txBox="1">
          <a:spLocks xmlns:a="http://schemas.openxmlformats.org/drawingml/2006/main" noChangeArrowheads="1"/>
        </cdr:cNvSpPr>
      </cdr:nvSpPr>
      <cdr:spPr bwMode="auto">
        <a:xfrm xmlns:a="http://schemas.openxmlformats.org/drawingml/2006/main">
          <a:off x="1156588" y="3020566"/>
          <a:ext cx="3277411" cy="2498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8"/>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s-CO" sz="1000" b="1" i="0" u="none" strike="noStrike" baseline="0" dirty="0">
              <a:solidFill>
                <a:srgbClr val="000000"/>
              </a:solidFill>
              <a:latin typeface="Calibri"/>
            </a:rPr>
            <a:t> </a:t>
          </a:r>
          <a:r>
            <a:rPr lang="es-CO" sz="1000" b="1" i="0" u="none" strike="noStrike" baseline="0" dirty="0" smtClean="0">
              <a:solidFill>
                <a:srgbClr val="000000"/>
              </a:solidFill>
              <a:latin typeface="Calibri"/>
            </a:rPr>
            <a:t>Semana </a:t>
          </a:r>
          <a:r>
            <a:rPr lang="es-CO" sz="1000" b="1" i="0" u="none" strike="noStrike" baseline="0" dirty="0" err="1">
              <a:solidFill>
                <a:srgbClr val="000000"/>
              </a:solidFill>
              <a:latin typeface="Calibri"/>
            </a:rPr>
            <a:t>Epidemiologica</a:t>
          </a:r>
          <a:r>
            <a:rPr lang="es-CO" sz="1000" b="1" i="0" u="none" strike="noStrike" baseline="0" dirty="0">
              <a:solidFill>
                <a:srgbClr val="000000"/>
              </a:solidFill>
              <a:latin typeface="Calibri"/>
            </a:rPr>
            <a:t>    </a:t>
          </a:r>
          <a:r>
            <a:rPr lang="es-CO" b="1" i="0" u="none" strike="noStrike" baseline="0" dirty="0">
              <a:solidFill>
                <a:srgbClr val="000000"/>
              </a:solidFill>
              <a:latin typeface="Calibri"/>
            </a:rPr>
            <a:t>2019</a:t>
          </a:r>
          <a:endParaRPr lang="es-CO" b="0" i="0" u="none" strike="noStrike" baseline="0" dirty="0">
            <a:solidFill>
              <a:srgbClr val="000000"/>
            </a:solidFill>
            <a:latin typeface="Calibri"/>
          </a:endParaRPr>
        </a:p>
        <a:p xmlns:a="http://schemas.openxmlformats.org/drawingml/2006/main">
          <a:pPr algn="ctr" rtl="0">
            <a:defRPr sz="1000"/>
          </a:pPr>
          <a:endParaRPr lang="es-CO" sz="1000" b="0" i="0" u="none" strike="noStrike" baseline="0" dirty="0">
            <a:solidFill>
              <a:srgbClr val="000000"/>
            </a:solidFill>
            <a:latin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0.35515</cdr:x>
      <cdr:y>0.90974</cdr:y>
    </cdr:from>
    <cdr:to>
      <cdr:x>0.60479</cdr:x>
      <cdr:y>0.98397</cdr:y>
    </cdr:to>
    <cdr:sp macro="" textlink="">
      <cdr:nvSpPr>
        <cdr:cNvPr id="2" name="1 CuadroTexto"/>
        <cdr:cNvSpPr txBox="1"/>
      </cdr:nvSpPr>
      <cdr:spPr>
        <a:xfrm xmlns:a="http://schemas.openxmlformats.org/drawingml/2006/main">
          <a:off x="6202115" y="4632187"/>
          <a:ext cx="4359564" cy="377964"/>
        </a:xfrm>
        <a:prstGeom xmlns:a="http://schemas.openxmlformats.org/drawingml/2006/main" prst="rect">
          <a:avLst/>
        </a:prstGeom>
      </cdr:spPr>
      <cdr:txBody>
        <a:bodyPr xmlns:a="http://schemas.openxmlformats.org/drawingml/2006/main" wrap="square" rtlCol="0" anchor="ctr"/>
        <a:lstStyle xmlns:a="http://schemas.openxmlformats.org/drawingml/2006/main"/>
        <a:p xmlns:a="http://schemas.openxmlformats.org/drawingml/2006/main">
          <a:pPr algn="ctr"/>
          <a:r>
            <a:rPr lang="es-CO" sz="700" dirty="0"/>
            <a:t>PERIODO</a:t>
          </a:r>
          <a:r>
            <a:rPr lang="es-CO" sz="1800" b="1" dirty="0"/>
            <a:t> </a:t>
          </a:r>
          <a:r>
            <a:rPr lang="es-CO" sz="700" dirty="0"/>
            <a:t>EPIDEMIOLOGICO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50</a:t>
            </a:fld>
            <a:endParaRPr lang="es-ES"/>
          </a:p>
        </p:txBody>
      </p:sp>
    </p:spTree>
    <p:extLst>
      <p:ext uri="{BB962C8B-B14F-4D97-AF65-F5344CB8AC3E}">
        <p14:creationId xmlns:p14="http://schemas.microsoft.com/office/powerpoint/2010/main" val="63604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ok</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52</a:t>
            </a:fld>
            <a:endParaRPr lang="es-ES"/>
          </a:p>
        </p:txBody>
      </p:sp>
    </p:spTree>
    <p:extLst>
      <p:ext uri="{BB962C8B-B14F-4D97-AF65-F5344CB8AC3E}">
        <p14:creationId xmlns:p14="http://schemas.microsoft.com/office/powerpoint/2010/main" val="155086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ok</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53</a:t>
            </a:fld>
            <a:endParaRPr lang="es-ES"/>
          </a:p>
        </p:txBody>
      </p:sp>
    </p:spTree>
    <p:extLst>
      <p:ext uri="{BB962C8B-B14F-4D97-AF65-F5344CB8AC3E}">
        <p14:creationId xmlns:p14="http://schemas.microsoft.com/office/powerpoint/2010/main" val="34856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ok</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54</a:t>
            </a:fld>
            <a:endParaRPr lang="es-ES"/>
          </a:p>
        </p:txBody>
      </p:sp>
    </p:spTree>
    <p:extLst>
      <p:ext uri="{BB962C8B-B14F-4D97-AF65-F5344CB8AC3E}">
        <p14:creationId xmlns:p14="http://schemas.microsoft.com/office/powerpoint/2010/main" val="412902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59</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60</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14</a:t>
            </a:fld>
            <a:endParaRPr lang="es-ES"/>
          </a:p>
        </p:txBody>
      </p:sp>
    </p:spTree>
    <p:extLst>
      <p:ext uri="{BB962C8B-B14F-4D97-AF65-F5344CB8AC3E}">
        <p14:creationId xmlns:p14="http://schemas.microsoft.com/office/powerpoint/2010/main" val="30000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150083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57032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29</a:t>
            </a:fld>
            <a:endParaRPr lang="es-ES"/>
          </a:p>
        </p:txBody>
      </p:sp>
    </p:spTree>
    <p:extLst>
      <p:ext uri="{BB962C8B-B14F-4D97-AF65-F5344CB8AC3E}">
        <p14:creationId xmlns:p14="http://schemas.microsoft.com/office/powerpoint/2010/main" val="251156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Desnutrición aguda moderada -2-(-3), Desnutrición severa &lt;-3</a:t>
            </a:r>
          </a:p>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37</a:t>
            </a:fld>
            <a:endParaRPr lang="es-ES"/>
          </a:p>
        </p:txBody>
      </p:sp>
    </p:spTree>
    <p:extLst>
      <p:ext uri="{BB962C8B-B14F-4D97-AF65-F5344CB8AC3E}">
        <p14:creationId xmlns:p14="http://schemas.microsoft.com/office/powerpoint/2010/main" val="116890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49</a:t>
            </a:fld>
            <a:endParaRPr lang="es-ES"/>
          </a:p>
        </p:txBody>
      </p:sp>
    </p:spTree>
    <p:extLst>
      <p:ext uri="{BB962C8B-B14F-4D97-AF65-F5344CB8AC3E}">
        <p14:creationId xmlns:p14="http://schemas.microsoft.com/office/powerpoint/2010/main" val="309783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10.xml"/><Relationship Id="rId5" Type="http://schemas.openxmlformats.org/officeDocument/2006/relationships/image" Target="../media/image23.png"/><Relationship Id="rId10" Type="http://schemas.openxmlformats.org/officeDocument/2006/relationships/chart" Target="../charts/chart9.xml"/><Relationship Id="rId4" Type="http://schemas.openxmlformats.org/officeDocument/2006/relationships/image" Target="../media/image3.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chart" Target="../charts/chart12.xml"/><Relationship Id="rId3" Type="http://schemas.openxmlformats.org/officeDocument/2006/relationships/image" Target="../media/image2.png"/><Relationship Id="rId7" Type="http://schemas.openxmlformats.org/officeDocument/2006/relationships/image" Target="../media/image28.png"/><Relationship Id="rId12"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0.png"/><Relationship Id="rId5" Type="http://schemas.openxmlformats.org/officeDocument/2006/relationships/image" Target="../media/image5.png"/><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29.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7.xml"/><Relationship Id="rId18" Type="http://schemas.openxmlformats.org/officeDocument/2006/relationships/slide" Target="slide41.xml"/><Relationship Id="rId26" Type="http://schemas.openxmlformats.org/officeDocument/2006/relationships/slide" Target="slide56.xml"/><Relationship Id="rId3" Type="http://schemas.openxmlformats.org/officeDocument/2006/relationships/slide" Target="slide2.xml"/><Relationship Id="rId21" Type="http://schemas.openxmlformats.org/officeDocument/2006/relationships/slide" Target="slide47.xml"/><Relationship Id="rId7" Type="http://schemas.openxmlformats.org/officeDocument/2006/relationships/slide" Target="slide15.xml"/><Relationship Id="rId12" Type="http://schemas.openxmlformats.org/officeDocument/2006/relationships/slide" Target="slide24.xml"/><Relationship Id="rId17" Type="http://schemas.openxmlformats.org/officeDocument/2006/relationships/slide" Target="slide38.xml"/><Relationship Id="rId25" Type="http://schemas.openxmlformats.org/officeDocument/2006/relationships/slide" Target="slide55.xml"/><Relationship Id="rId2" Type="http://schemas.openxmlformats.org/officeDocument/2006/relationships/notesSlide" Target="../notesSlides/notesSlide2.xml"/><Relationship Id="rId16" Type="http://schemas.openxmlformats.org/officeDocument/2006/relationships/slide" Target="slide36.xml"/><Relationship Id="rId20" Type="http://schemas.openxmlformats.org/officeDocument/2006/relationships/slide" Target="slide48.xml"/><Relationship Id="rId29"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2.xml"/><Relationship Id="rId24" Type="http://schemas.openxmlformats.org/officeDocument/2006/relationships/slide" Target="slide54.xml"/><Relationship Id="rId5" Type="http://schemas.openxmlformats.org/officeDocument/2006/relationships/slide" Target="slide7.xml"/><Relationship Id="rId15" Type="http://schemas.openxmlformats.org/officeDocument/2006/relationships/slide" Target="slide33.xml"/><Relationship Id="rId23" Type="http://schemas.openxmlformats.org/officeDocument/2006/relationships/slide" Target="slide52.xml"/><Relationship Id="rId28" Type="http://schemas.openxmlformats.org/officeDocument/2006/relationships/slide" Target="slide60.xml"/><Relationship Id="rId10" Type="http://schemas.openxmlformats.org/officeDocument/2006/relationships/slide" Target="slide21.xml"/><Relationship Id="rId19" Type="http://schemas.openxmlformats.org/officeDocument/2006/relationships/slide" Target="slide44.xml"/><Relationship Id="rId4" Type="http://schemas.openxmlformats.org/officeDocument/2006/relationships/slide" Target="slide3.xml"/><Relationship Id="rId9" Type="http://schemas.openxmlformats.org/officeDocument/2006/relationships/slide" Target="slide20.xml"/><Relationship Id="rId14" Type="http://schemas.openxmlformats.org/officeDocument/2006/relationships/slide" Target="slide31.xml"/><Relationship Id="rId22" Type="http://schemas.openxmlformats.org/officeDocument/2006/relationships/slide" Target="slide53.xml"/><Relationship Id="rId27" Type="http://schemas.openxmlformats.org/officeDocument/2006/relationships/slide" Target="slide5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emf"/><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45.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png"/><Relationship Id="rId7"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chart" Target="../charts/chart14.xml"/><Relationship Id="rId5" Type="http://schemas.openxmlformats.org/officeDocument/2006/relationships/image" Target="../media/image72.png"/><Relationship Id="rId10" Type="http://schemas.openxmlformats.org/officeDocument/2006/relationships/chart" Target="../charts/chart13.xml"/><Relationship Id="rId4" Type="http://schemas.openxmlformats.org/officeDocument/2006/relationships/image" Target="../media/image3.pn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85.png"/><Relationship Id="rId7" Type="http://schemas.openxmlformats.org/officeDocument/2006/relationships/image" Target="../media/image8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4.png"/><Relationship Id="rId4" Type="http://schemas.openxmlformats.org/officeDocument/2006/relationships/image" Target="../media/image86.png"/><Relationship Id="rId9" Type="http://schemas.openxmlformats.org/officeDocument/2006/relationships/chart" Target="../charts/chart16.xml"/></Relationships>
</file>

<file path=ppt/slides/_rels/slide3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png"/><Relationship Id="rId7" Type="http://schemas.openxmlformats.org/officeDocument/2006/relationships/image" Target="../media/image89.png"/><Relationship Id="rId2" Type="http://schemas.openxmlformats.org/officeDocument/2006/relationships/image" Target="../media/image88.emf"/><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2.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91.png"/></Relationships>
</file>

<file path=ppt/slides/_rels/slide3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87.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png"/><Relationship Id="rId7" Type="http://schemas.openxmlformats.org/officeDocument/2006/relationships/image" Target="../media/image89.png"/><Relationship Id="rId2" Type="http://schemas.openxmlformats.org/officeDocument/2006/relationships/image" Target="../media/image88.emf"/><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2.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5.png"/><Relationship Id="rId7" Type="http://schemas.openxmlformats.org/officeDocument/2006/relationships/image" Target="../media/image9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4.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86.png"/><Relationship Id="rId2" Type="http://schemas.openxmlformats.org/officeDocument/2006/relationships/image" Target="../media/image98.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chart" Target="../charts/chart17.xml"/><Relationship Id="rId5" Type="http://schemas.openxmlformats.org/officeDocument/2006/relationships/image" Target="../media/image72.png"/><Relationship Id="rId10" Type="http://schemas.openxmlformats.org/officeDocument/2006/relationships/image" Target="../media/image100.png"/><Relationship Id="rId4" Type="http://schemas.openxmlformats.org/officeDocument/2006/relationships/image" Target="../media/image3.png"/><Relationship Id="rId9" Type="http://schemas.openxmlformats.org/officeDocument/2006/relationships/image" Target="../media/image99.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chart" Target="../charts/chart18.xml"/><Relationship Id="rId3" Type="http://schemas.openxmlformats.org/officeDocument/2006/relationships/image" Target="../media/image101.png"/><Relationship Id="rId7" Type="http://schemas.openxmlformats.org/officeDocument/2006/relationships/image" Target="../media/image71.png"/><Relationship Id="rId12" Type="http://schemas.openxmlformats.org/officeDocument/2006/relationships/image" Target="../media/image10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105.png"/><Relationship Id="rId5" Type="http://schemas.openxmlformats.org/officeDocument/2006/relationships/image" Target="../media/image3.png"/><Relationship Id="rId10" Type="http://schemas.openxmlformats.org/officeDocument/2006/relationships/image" Target="../media/image104.png"/><Relationship Id="rId4" Type="http://schemas.openxmlformats.org/officeDocument/2006/relationships/image" Target="../media/image2.png"/><Relationship Id="rId9" Type="http://schemas.openxmlformats.org/officeDocument/2006/relationships/image" Target="../media/image103.png"/></Relationships>
</file>

<file path=ppt/slides/_rels/slide3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png"/><Relationship Id="rId7" Type="http://schemas.openxmlformats.org/officeDocument/2006/relationships/chart" Target="../charts/chart19.xml"/><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71.png"/><Relationship Id="rId7" Type="http://schemas.openxmlformats.org/officeDocument/2006/relationships/image" Target="../media/image6.png"/><Relationship Id="rId12" Type="http://schemas.openxmlformats.org/officeDocument/2006/relationships/image" Target="../media/image1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113.png"/><Relationship Id="rId5" Type="http://schemas.openxmlformats.org/officeDocument/2006/relationships/image" Target="../media/image45.png"/><Relationship Id="rId10" Type="http://schemas.openxmlformats.org/officeDocument/2006/relationships/image" Target="../media/image112.png"/><Relationship Id="rId4" Type="http://schemas.openxmlformats.org/officeDocument/2006/relationships/image" Target="../media/image72.png"/><Relationship Id="rId9" Type="http://schemas.openxmlformats.org/officeDocument/2006/relationships/image" Target="../media/image111.png"/><Relationship Id="rId14" Type="http://schemas.openxmlformats.org/officeDocument/2006/relationships/chart" Target="../charts/chart2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png"/><Relationship Id="rId7" Type="http://schemas.openxmlformats.org/officeDocument/2006/relationships/chart" Target="../charts/chart22.xml"/><Relationship Id="rId2"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chart" Target="../charts/chart24.xml"/><Relationship Id="rId3" Type="http://schemas.openxmlformats.org/officeDocument/2006/relationships/image" Target="../media/image71.png"/><Relationship Id="rId7" Type="http://schemas.openxmlformats.org/officeDocument/2006/relationships/image" Target="../media/image6.png"/><Relationship Id="rId12" Type="http://schemas.openxmlformats.org/officeDocument/2006/relationships/image" Target="../media/image123.e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122.emf"/><Relationship Id="rId5" Type="http://schemas.openxmlformats.org/officeDocument/2006/relationships/image" Target="../media/image45.png"/><Relationship Id="rId10" Type="http://schemas.openxmlformats.org/officeDocument/2006/relationships/image" Target="../media/image121.png"/><Relationship Id="rId4" Type="http://schemas.openxmlformats.org/officeDocument/2006/relationships/image" Target="../media/image72.png"/><Relationship Id="rId9"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71.png"/><Relationship Id="rId7" Type="http://schemas.openxmlformats.org/officeDocument/2006/relationships/image" Target="../media/image6.png"/><Relationship Id="rId12" Type="http://schemas.openxmlformats.org/officeDocument/2006/relationships/chart" Target="../charts/chart2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126.emf"/><Relationship Id="rId5" Type="http://schemas.openxmlformats.org/officeDocument/2006/relationships/image" Target="../media/image45.png"/><Relationship Id="rId10" Type="http://schemas.openxmlformats.org/officeDocument/2006/relationships/image" Target="../media/image125.emf"/><Relationship Id="rId4" Type="http://schemas.openxmlformats.org/officeDocument/2006/relationships/image" Target="../media/image72.png"/><Relationship Id="rId9" Type="http://schemas.microsoft.com/office/2007/relationships/hdphoto" Target="../media/hdphoto6.wdp"/></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4.png"/><Relationship Id="rId3" Type="http://schemas.openxmlformats.org/officeDocument/2006/relationships/image" Target="../media/image2.png"/><Relationship Id="rId7" Type="http://schemas.openxmlformats.org/officeDocument/2006/relationships/image" Target="../media/image129.png"/><Relationship Id="rId12" Type="http://schemas.openxmlformats.org/officeDocument/2006/relationships/image" Target="../media/image133.png"/><Relationship Id="rId2" Type="http://schemas.openxmlformats.org/officeDocument/2006/relationships/image" Target="../media/image127.emf"/><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2.png"/><Relationship Id="rId5" Type="http://schemas.openxmlformats.org/officeDocument/2006/relationships/image" Target="../media/image5.png"/><Relationship Id="rId15" Type="http://schemas.openxmlformats.org/officeDocument/2006/relationships/image" Target="../media/image136.png"/><Relationship Id="rId10" Type="http://schemas.openxmlformats.org/officeDocument/2006/relationships/image" Target="../media/image131.png"/><Relationship Id="rId4" Type="http://schemas.openxmlformats.org/officeDocument/2006/relationships/image" Target="../media/image3.png"/><Relationship Id="rId9" Type="http://schemas.microsoft.com/office/2007/relationships/hdphoto" Target="../media/hdphoto7.wdp"/><Relationship Id="rId14" Type="http://schemas.openxmlformats.org/officeDocument/2006/relationships/image" Target="../media/image135.png"/></Relationships>
</file>

<file path=ppt/slides/_rels/slide4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6.png"/><Relationship Id="rId3" Type="http://schemas.openxmlformats.org/officeDocument/2006/relationships/image" Target="../media/image137.png"/><Relationship Id="rId7" Type="http://schemas.openxmlformats.org/officeDocument/2006/relationships/image" Target="../media/image5.png"/><Relationship Id="rId12" Type="http://schemas.microsoft.com/office/2007/relationships/hdphoto" Target="../media/hdphoto10.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40.png"/><Relationship Id="rId5" Type="http://schemas.openxmlformats.org/officeDocument/2006/relationships/image" Target="../media/image138.png"/><Relationship Id="rId10" Type="http://schemas.microsoft.com/office/2007/relationships/hdphoto" Target="../media/hdphoto9.wdp"/><Relationship Id="rId4" Type="http://schemas.openxmlformats.org/officeDocument/2006/relationships/image" Target="../media/image3.png"/><Relationship Id="rId9" Type="http://schemas.openxmlformats.org/officeDocument/2006/relationships/image" Target="../media/image139.png"/><Relationship Id="rId14" Type="http://schemas.openxmlformats.org/officeDocument/2006/relationships/image" Target="../media/image141.png"/></Relationships>
</file>

<file path=ppt/slides/_rels/slide4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diagramLayout" Target="../diagrams/layout3.xml"/><Relationship Id="rId7" Type="http://schemas.openxmlformats.org/officeDocument/2006/relationships/image" Target="../media/image142.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4.png"/></Relationships>
</file>

<file path=ppt/slides/_rels/slide4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png"/><Relationship Id="rId7" Type="http://schemas.openxmlformats.org/officeDocument/2006/relationships/image" Target="../media/image149.png"/><Relationship Id="rId2" Type="http://schemas.openxmlformats.org/officeDocument/2006/relationships/image" Target="../media/image107.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7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45.png"/><Relationship Id="rId4" Type="http://schemas.openxmlformats.org/officeDocument/2006/relationships/image" Target="../media/image72.png"/><Relationship Id="rId9" Type="http://schemas.openxmlformats.org/officeDocument/2006/relationships/image" Target="../media/image152.png"/></Relationships>
</file>

<file path=ppt/slides/_rels/slide4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53.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chart" Target="../charts/chart27.xml"/><Relationship Id="rId4" Type="http://schemas.openxmlformats.org/officeDocument/2006/relationships/image" Target="../media/image2.png"/><Relationship Id="rId9" Type="http://schemas.openxmlformats.org/officeDocument/2006/relationships/chart" Target="../charts/chart26.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50.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153.png"/><Relationship Id="rId7" Type="http://schemas.openxmlformats.org/officeDocument/2006/relationships/image" Target="../media/image15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55.png"/><Relationship Id="rId1" Type="http://schemas.openxmlformats.org/officeDocument/2006/relationships/slideLayout" Target="../slideLayouts/slideLayout1.xml"/><Relationship Id="rId6" Type="http://schemas.microsoft.com/office/2007/relationships/hdphoto" Target="../media/hdphoto11.wdp"/><Relationship Id="rId5" Type="http://schemas.openxmlformats.org/officeDocument/2006/relationships/image" Target="../media/image156.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57.emf"/><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10" Type="http://schemas.openxmlformats.org/officeDocument/2006/relationships/image" Target="../media/image158.emf"/><Relationship Id="rId4" Type="http://schemas.openxmlformats.org/officeDocument/2006/relationships/image" Target="../media/image2.pn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59.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chart" Target="../charts/chart31.xml"/><Relationship Id="rId4" Type="http://schemas.openxmlformats.org/officeDocument/2006/relationships/image" Target="../media/image2.png"/><Relationship Id="rId9" Type="http://schemas.openxmlformats.org/officeDocument/2006/relationships/chart" Target="../charts/chart30.xml"/></Relationships>
</file>

<file path=ppt/slides/_rels/slide5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60.png"/><Relationship Id="rId7" Type="http://schemas.openxmlformats.org/officeDocument/2006/relationships/image" Target="../media/image71.png"/><Relationship Id="rId12"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32.xml"/><Relationship Id="rId5" Type="http://schemas.openxmlformats.org/officeDocument/2006/relationships/image" Target="../media/image3.png"/><Relationship Id="rId10" Type="http://schemas.openxmlformats.org/officeDocument/2006/relationships/image" Target="../media/image83.png"/><Relationship Id="rId4" Type="http://schemas.openxmlformats.org/officeDocument/2006/relationships/image" Target="../media/image2.png"/><Relationship Id="rId9" Type="http://schemas.openxmlformats.org/officeDocument/2006/relationships/image" Target="../media/image161.png"/></Relationships>
</file>

<file path=ppt/slides/_rels/slide5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62.png"/><Relationship Id="rId7"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chart" Target="../charts/chart36.xml"/><Relationship Id="rId5" Type="http://schemas.openxmlformats.org/officeDocument/2006/relationships/image" Target="../media/image3.png"/><Relationship Id="rId10" Type="http://schemas.openxmlformats.org/officeDocument/2006/relationships/chart" Target="../charts/chart35.xml"/><Relationship Id="rId4" Type="http://schemas.openxmlformats.org/officeDocument/2006/relationships/image" Target="../media/image2.png"/><Relationship Id="rId9" Type="http://schemas.openxmlformats.org/officeDocument/2006/relationships/chart" Target="../charts/chart34.xml"/></Relationships>
</file>

<file path=ppt/slides/_rels/slide5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63.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chart" Target="../charts/chart38.xml"/><Relationship Id="rId5" Type="http://schemas.openxmlformats.org/officeDocument/2006/relationships/image" Target="../media/image71.png"/><Relationship Id="rId10" Type="http://schemas.openxmlformats.org/officeDocument/2006/relationships/chart" Target="../charts/chart37.xml"/><Relationship Id="rId4" Type="http://schemas.openxmlformats.org/officeDocument/2006/relationships/image" Target="../media/image3.png"/><Relationship Id="rId9" Type="http://schemas.openxmlformats.org/officeDocument/2006/relationships/image" Target="../media/image161.png"/></Relationships>
</file>

<file path=ppt/slides/_rels/slide5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image" Target="../media/image73.png"/><Relationship Id="rId12" Type="http://schemas.openxmlformats.org/officeDocument/2006/relationships/diagramLayout" Target="../diagrams/layout4.xml"/><Relationship Id="rId2" Type="http://schemas.openxmlformats.org/officeDocument/2006/relationships/image" Target="../media/image2.png"/><Relationship Id="rId16" Type="http://schemas.openxmlformats.org/officeDocument/2006/relationships/chart" Target="../charts/chart39.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diagramData" Target="../diagrams/data4.xml"/><Relationship Id="rId5" Type="http://schemas.openxmlformats.org/officeDocument/2006/relationships/image" Target="../media/image5.png"/><Relationship Id="rId15" Type="http://schemas.microsoft.com/office/2007/relationships/diagramDrawing" Target="../diagrams/drawing4.xml"/><Relationship Id="rId10" Type="http://schemas.openxmlformats.org/officeDocument/2006/relationships/image" Target="../media/image83.png"/><Relationship Id="rId4" Type="http://schemas.openxmlformats.org/officeDocument/2006/relationships/image" Target="../media/image164.png"/><Relationship Id="rId9" Type="http://schemas.openxmlformats.org/officeDocument/2006/relationships/image" Target="../media/image165.png"/><Relationship Id="rId14" Type="http://schemas.openxmlformats.org/officeDocument/2006/relationships/diagramColors" Target="../diagrams/colors4.xml"/></Relationships>
</file>

<file path=ppt/slides/_rels/slide58.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diagramQuickStyle" Target="../diagrams/quickStyle5.xml"/><Relationship Id="rId2" Type="http://schemas.openxmlformats.org/officeDocument/2006/relationships/image" Target="../media/image2.png"/><Relationship Id="rId16" Type="http://schemas.openxmlformats.org/officeDocument/2006/relationships/chart" Target="../charts/chart40.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diagramLayout" Target="../diagrams/layout5.xml"/><Relationship Id="rId5" Type="http://schemas.openxmlformats.org/officeDocument/2006/relationships/image" Target="../media/image72.png"/><Relationship Id="rId15" Type="http://schemas.openxmlformats.org/officeDocument/2006/relationships/image" Target="../media/image166.png"/><Relationship Id="rId10" Type="http://schemas.openxmlformats.org/officeDocument/2006/relationships/diagramData" Target="../diagrams/data5.xml"/><Relationship Id="rId4" Type="http://schemas.openxmlformats.org/officeDocument/2006/relationships/image" Target="../media/image5.png"/><Relationship Id="rId9" Type="http://schemas.openxmlformats.org/officeDocument/2006/relationships/image" Target="../media/image83.png"/><Relationship Id="rId14" Type="http://schemas.microsoft.com/office/2007/relationships/diagramDrawing" Target="../diagrams/drawing5.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8.emf"/><Relationship Id="rId4" Type="http://schemas.openxmlformats.org/officeDocument/2006/relationships/image" Target="../media/image167.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9.emf"/></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1 Cuadro de texto"/>
          <p:cNvSpPr txBox="1"/>
          <p:nvPr/>
        </p:nvSpPr>
        <p:spPr>
          <a:xfrm>
            <a:off x="792138" y="1619672"/>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spcAft>
                <a:spcPts val="0"/>
              </a:spcAft>
            </a:pPr>
            <a:r>
              <a:rPr lang="es-CO" sz="800" b="1" kern="1200" dirty="0" smtClean="0">
                <a:solidFill>
                  <a:srgbClr val="000000"/>
                </a:solidFill>
                <a:effectLst/>
                <a:latin typeface="Arial Narrow"/>
                <a:ea typeface="MS Mincho"/>
              </a:rPr>
              <a:t>Periodo epidemiológico </a:t>
            </a:r>
            <a:r>
              <a:rPr lang="es-CO" sz="800" b="1" dirty="0" smtClean="0">
                <a:solidFill>
                  <a:srgbClr val="000000"/>
                </a:solidFill>
                <a:latin typeface="Arial Narrow"/>
                <a:ea typeface="MS Mincho"/>
              </a:rPr>
              <a:t>01</a:t>
            </a:r>
            <a:r>
              <a:rPr lang="es-CO" sz="800" b="1" kern="1200" dirty="0" smtClean="0">
                <a:solidFill>
                  <a:srgbClr val="000000"/>
                </a:solidFill>
                <a:effectLst/>
                <a:latin typeface="Arial Narrow"/>
                <a:ea typeface="MS Mincho"/>
              </a:rPr>
              <a:t>  de 2020 -  </a:t>
            </a:r>
            <a:r>
              <a:rPr lang="pt-BR" sz="800" b="1" kern="1200" dirty="0" smtClean="0">
                <a:solidFill>
                  <a:srgbClr val="000000"/>
                </a:solidFill>
                <a:effectLst/>
                <a:latin typeface="Arial Narrow"/>
                <a:ea typeface="MS Mincho"/>
              </a:rPr>
              <a:t>Reporte Semanas 1 a </a:t>
            </a:r>
            <a:r>
              <a:rPr lang="pt-BR" sz="800" b="1" dirty="0" smtClean="0">
                <a:solidFill>
                  <a:srgbClr val="000000"/>
                </a:solidFill>
                <a:latin typeface="Arial Narrow"/>
                <a:ea typeface="MS Mincho"/>
              </a:rPr>
              <a:t>04</a:t>
            </a:r>
            <a:r>
              <a:rPr lang="es-CO" sz="800" b="1" kern="1200" dirty="0" smtClean="0">
                <a:solidFill>
                  <a:srgbClr val="000000"/>
                </a:solidFill>
                <a:effectLst/>
                <a:latin typeface="Arial Narrow"/>
                <a:ea typeface="MS Mincho"/>
              </a:rPr>
              <a:t>  (Hasta </a:t>
            </a:r>
            <a:r>
              <a:rPr lang="es-CO" sz="800" b="1" dirty="0" smtClean="0">
                <a:solidFill>
                  <a:srgbClr val="000000"/>
                </a:solidFill>
                <a:latin typeface="Arial Narrow"/>
                <a:ea typeface="MS Mincho"/>
              </a:rPr>
              <a:t>Enero</a:t>
            </a:r>
            <a:r>
              <a:rPr lang="es-CO" sz="800" b="1" kern="1200" dirty="0" smtClean="0">
                <a:solidFill>
                  <a:srgbClr val="000000"/>
                </a:solidFill>
                <a:effectLst/>
                <a:latin typeface="Arial Narrow"/>
                <a:ea typeface="MS Mincho"/>
              </a:rPr>
              <a:t> </a:t>
            </a:r>
            <a:r>
              <a:rPr lang="es-CO" sz="800" b="1" dirty="0" smtClean="0">
                <a:solidFill>
                  <a:srgbClr val="000000"/>
                </a:solidFill>
                <a:latin typeface="Arial Narrow"/>
                <a:ea typeface="MS Mincho"/>
              </a:rPr>
              <a:t>25</a:t>
            </a:r>
            <a:r>
              <a:rPr lang="es-CO" sz="800" b="1" kern="1200" dirty="0" smtClean="0">
                <a:solidFill>
                  <a:srgbClr val="000000"/>
                </a:solidFill>
                <a:effectLst/>
                <a:latin typeface="Arial Narrow"/>
                <a:ea typeface="MS Mincho"/>
              </a:rPr>
              <a:t>)</a:t>
            </a:r>
            <a:endParaRPr lang="es-ES" sz="1200" dirty="0">
              <a:effectLst/>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6" name="6 Cuadro de texto"/>
          <p:cNvSpPr txBox="1"/>
          <p:nvPr/>
        </p:nvSpPr>
        <p:spPr>
          <a:xfrm>
            <a:off x="2018268" y="927506"/>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
        <p:nvSpPr>
          <p:cNvPr id="7" name="6 Rectángulo"/>
          <p:cNvSpPr/>
          <p:nvPr/>
        </p:nvSpPr>
        <p:spPr>
          <a:xfrm>
            <a:off x="216074" y="2617734"/>
            <a:ext cx="6840760" cy="5632311"/>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Luz Denise </a:t>
            </a:r>
            <a:r>
              <a:rPr lang="es-CO" sz="1200" dirty="0">
                <a:latin typeface="Arial Narrow" panose="020B0606020202030204" pitchFamily="34" charset="0"/>
              </a:rPr>
              <a:t>González Ortiz</a:t>
            </a:r>
            <a:endParaRPr lang="es-ES" sz="1200" dirty="0">
              <a:latin typeface="Arial Narrow" panose="020B0606020202030204" pitchFamily="34" charset="0"/>
            </a:endParaRPr>
          </a:p>
          <a:p>
            <a:r>
              <a:rPr lang="es-CO" sz="1200" dirty="0">
                <a:latin typeface="Arial Narrow" panose="020B0606020202030204" pitchFamily="34" charset="0"/>
              </a:rPr>
              <a:t>Margarita Rosa Giraldo Cifuentes</a:t>
            </a:r>
            <a:endParaRPr lang="es-ES" sz="1200" dirty="0">
              <a:latin typeface="Arial Narrow" panose="020B0606020202030204" pitchFamily="34" charset="0"/>
            </a:endParaRPr>
          </a:p>
          <a:p>
            <a:r>
              <a:rPr lang="es-CO" sz="1200" dirty="0">
                <a:latin typeface="Arial Narrow" panose="020B0606020202030204" pitchFamily="34" charset="0"/>
              </a:rPr>
              <a:t>Fernando 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CO" sz="1200" dirty="0" smtClean="0">
                <a:latin typeface="Arial Narrow" panose="020B0606020202030204" pitchFamily="34" charset="0"/>
              </a:rPr>
              <a:t>Maria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Zapata</a:t>
            </a:r>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492990"/>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José José Arteaga García </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Wilson Restrepo Manrique</a:t>
            </a:r>
          </a:p>
          <a:p>
            <a:r>
              <a:rPr lang="es-ES" sz="1200" dirty="0" smtClean="0">
                <a:latin typeface="Arial Narrow" panose="020B0606020202030204" pitchFamily="34" charset="0"/>
              </a:rPr>
              <a:t>Catalina María Vargas Guzmán </a:t>
            </a:r>
          </a:p>
          <a:p>
            <a:r>
              <a:rPr lang="es-ES" sz="1200" dirty="0" smtClean="0">
                <a:latin typeface="Arial Narrow" panose="020B0606020202030204" pitchFamily="34" charset="0"/>
              </a:rPr>
              <a:t>Sebastian Vanegas Morales</a:t>
            </a:r>
          </a:p>
          <a:p>
            <a:r>
              <a:rPr lang="es-ES" sz="1200" dirty="0">
                <a:latin typeface="Arial Narrow" panose="020B0606020202030204" pitchFamily="34" charset="0"/>
              </a:rPr>
              <a:t>Adiela 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pic>
        <p:nvPicPr>
          <p:cNvPr id="11"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10387"/>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5169"/>
            <a:ext cx="2232223" cy="268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5136" y="741756"/>
            <a:ext cx="2304256"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317855"/>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IRA-UCI. Medellín, a Periodo epidemiológico 13 acumulado  de 2019.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768</a:t>
              </a:r>
              <a:endParaRPr lang="es-ES" sz="1400" b="1" dirty="0">
                <a:latin typeface="Arial Narrow" panose="020B0606020202030204" pitchFamily="34" charset="0"/>
              </a:endParaRPr>
            </a:p>
          </p:txBody>
        </p:sp>
      </p:grpSp>
      <p:sp>
        <p:nvSpPr>
          <p:cNvPr id="9" name="8 CuadroTexto"/>
          <p:cNvSpPr txBox="1"/>
          <p:nvPr/>
        </p:nvSpPr>
        <p:spPr>
          <a:xfrm>
            <a:off x="0" y="4724560"/>
            <a:ext cx="2180732"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aumentó en un 0,4%.</a:t>
            </a:r>
            <a:endParaRPr lang="es-ES" sz="1200" b="1" dirty="0">
              <a:latin typeface="Arial Narrow" panose="020B0606020202030204" pitchFamily="34" charset="0"/>
            </a:endParaRPr>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Hospitalizaciones en UCI por IRAG, Medellín, a  Periodo epidemiológico 13   acumulado  Años  2018-2019</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inusual</a:t>
              </a:r>
              <a:endParaRPr lang="es-ES" sz="1200" b="1" dirty="0">
                <a:latin typeface="Arial Narrow" panose="020B0606020202030204" pitchFamily="34" charset="0"/>
              </a:endParaRPr>
            </a:p>
          </p:txBody>
        </p:sp>
      </p:grpSp>
      <p:grpSp>
        <p:nvGrpSpPr>
          <p:cNvPr id="32" name="31 Grupo"/>
          <p:cNvGrpSpPr/>
          <p:nvPr/>
        </p:nvGrpSpPr>
        <p:grpSpPr>
          <a:xfrm>
            <a:off x="4752578"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54" name="53 Rectángulo"/>
          <p:cNvSpPr/>
          <p:nvPr/>
        </p:nvSpPr>
        <p:spPr>
          <a:xfrm>
            <a:off x="47604" y="8040974"/>
            <a:ext cx="4357592" cy="538609"/>
          </a:xfrm>
          <a:prstGeom prst="rect">
            <a:avLst/>
          </a:prstGeom>
        </p:spPr>
        <p:txBody>
          <a:bodyPr wrap="square">
            <a:spAutoFit/>
          </a:bodyPr>
          <a:lstStyle/>
          <a:p>
            <a:r>
              <a:rPr lang="es-ES" sz="9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Comportamiento inusual de la IRA hospitalización en UCI. Medellín, a Periodo epidemiológico 13  acumulado  de 2017-2019. </a:t>
            </a:r>
            <a:endParaRPr lang="es-ES" sz="10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1695" y="2452420"/>
            <a:ext cx="2173993" cy="369332"/>
          </a:xfrm>
          <a:prstGeom prst="rect">
            <a:avLst/>
          </a:prstGeom>
        </p:spPr>
        <p:txBody>
          <a:bodyPr wrap="none">
            <a:spAutoFit/>
          </a:bodyPr>
          <a:lstStyle/>
          <a:p>
            <a:pPr algn="ctr"/>
            <a:r>
              <a:rPr lang="es-ES" b="1" dirty="0" smtClean="0">
                <a:latin typeface="Arial Narrow" panose="020B0606020202030204" pitchFamily="34" charset="0"/>
              </a:rPr>
              <a:t>Hospitalizados en UCI</a:t>
            </a:r>
            <a:endParaRPr lang="es-ES" b="1" dirty="0">
              <a:latin typeface="Arial Narrow" panose="020B0606020202030204" pitchFamily="34" charset="0"/>
            </a:endParaRPr>
          </a:p>
        </p:txBody>
      </p:sp>
      <p:sp>
        <p:nvSpPr>
          <p:cNvPr id="3" name="2 Rectángulo"/>
          <p:cNvSpPr/>
          <p:nvPr/>
        </p:nvSpPr>
        <p:spPr>
          <a:xfrm>
            <a:off x="4598682" y="7932565"/>
            <a:ext cx="2532341" cy="600164"/>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 </a:t>
            </a:r>
          </a:p>
          <a:p>
            <a:pPr algn="just"/>
            <a:r>
              <a:rPr lang="es-ES" sz="900" dirty="0" smtClean="0">
                <a:latin typeface="Arial Narrow" panose="020B0606020202030204" pitchFamily="34" charset="0"/>
              </a:rPr>
              <a:t>Figura. Proporción  de pacientes de IRAG  Hospitalizados en UCI por grupos de edad, a Periodo epidemiológico 13  acumulado , 2019</a:t>
            </a:r>
            <a:endParaRPr lang="es-ES" sz="900" dirty="0">
              <a:latin typeface="Arial Narrow" panose="020B0606020202030204" pitchFamily="34" charset="0"/>
            </a:endParaRPr>
          </a:p>
        </p:txBody>
      </p:sp>
      <p:pic>
        <p:nvPicPr>
          <p:cNvPr id="38" name="41 Imagen"/>
          <p:cNvPicPr/>
          <p:nvPr/>
        </p:nvPicPr>
        <p:blipFill rotWithShape="1">
          <a:blip r:embed="rId5"/>
          <a:srcRect l="26562" t="27482" r="22569" b="18171"/>
          <a:stretch/>
        </p:blipFill>
        <p:spPr bwMode="auto">
          <a:xfrm>
            <a:off x="2489553" y="266421"/>
            <a:ext cx="4541319" cy="2051434"/>
          </a:xfrm>
          <a:prstGeom prst="rect">
            <a:avLst/>
          </a:prstGeom>
          <a:ln>
            <a:noFill/>
          </a:ln>
          <a:extLst>
            <a:ext uri="{53640926-AAD7-44D8-BBD7-CCE9431645EC}">
              <a14:shadowObscured xmlns:a14="http://schemas.microsoft.com/office/drawing/2010/main"/>
            </a:ext>
          </a:extLst>
        </p:spPr>
      </p:pic>
      <p:graphicFrame>
        <p:nvGraphicFramePr>
          <p:cNvPr id="39" name="7 Gráfico"/>
          <p:cNvGraphicFramePr>
            <a:graphicFrameLocks/>
          </p:cNvGraphicFramePr>
          <p:nvPr>
            <p:extLst>
              <p:ext uri="{D42A27DB-BD31-4B8C-83A1-F6EECF244321}">
                <p14:modId xmlns:p14="http://schemas.microsoft.com/office/powerpoint/2010/main" val="109343976"/>
              </p:ext>
            </p:extLst>
          </p:nvPr>
        </p:nvGraphicFramePr>
        <p:xfrm>
          <a:off x="2271689" y="2933523"/>
          <a:ext cx="4961778" cy="1989920"/>
        </p:xfrm>
        <a:graphic>
          <a:graphicData uri="http://schemas.openxmlformats.org/drawingml/2006/chart">
            <c:chart xmlns:c="http://schemas.openxmlformats.org/drawingml/2006/chart" xmlns:r="http://schemas.openxmlformats.org/officeDocument/2006/relationships" r:id="rId6"/>
          </a:graphicData>
        </a:graphic>
      </p:graphicFrame>
      <p:pic>
        <p:nvPicPr>
          <p:cNvPr id="42" name="42 Imagen"/>
          <p:cNvPicPr/>
          <p:nvPr/>
        </p:nvPicPr>
        <p:blipFill rotWithShape="1">
          <a:blip r:embed="rId7"/>
          <a:srcRect l="22223" t="22232" r="20660" b="28052"/>
          <a:stretch/>
        </p:blipFill>
        <p:spPr bwMode="auto">
          <a:xfrm>
            <a:off x="28311" y="6012160"/>
            <a:ext cx="4076195" cy="1944216"/>
          </a:xfrm>
          <a:prstGeom prst="rect">
            <a:avLst/>
          </a:prstGeom>
          <a:ln>
            <a:noFill/>
          </a:ln>
          <a:extLst>
            <a:ext uri="{53640926-AAD7-44D8-BBD7-CCE9431645EC}">
              <a14:shadowObscured xmlns:a14="http://schemas.microsoft.com/office/drawing/2010/main"/>
            </a:ext>
          </a:extLst>
        </p:spPr>
      </p:pic>
      <p:pic>
        <p:nvPicPr>
          <p:cNvPr id="43" name="43 Imagen"/>
          <p:cNvPicPr/>
          <p:nvPr/>
        </p:nvPicPr>
        <p:blipFill rotWithShape="1">
          <a:blip r:embed="rId8"/>
          <a:srcRect l="28592" t="29016" r="23286" b="30311"/>
          <a:stretch/>
        </p:blipFill>
        <p:spPr bwMode="auto">
          <a:xfrm>
            <a:off x="4248522" y="6012161"/>
            <a:ext cx="2952328" cy="1944216"/>
          </a:xfrm>
          <a:prstGeom prst="rect">
            <a:avLst/>
          </a:prstGeom>
          <a:ln>
            <a:noFill/>
          </a:ln>
          <a:extLst>
            <a:ext uri="{53640926-AAD7-44D8-BBD7-CCE9431645EC}">
              <a14:shadowObscured xmlns:a14="http://schemas.microsoft.com/office/drawing/2010/main"/>
            </a:ext>
          </a:extLst>
        </p:spPr>
      </p:pic>
      <p:pic>
        <p:nvPicPr>
          <p:cNvPr id="40" name="Imagen 39"/>
          <p:cNvPicPr/>
          <p:nvPr/>
        </p:nvPicPr>
        <p:blipFill>
          <a:blip r:embed="rId9" cstate="print">
            <a:extLst>
              <a:ext uri="{28A0092B-C50C-407E-A947-70E740481C1C}">
                <a14:useLocalDpi xmlns:a14="http://schemas.microsoft.com/office/drawing/2010/main" val="0"/>
              </a:ext>
            </a:extLst>
          </a:blip>
          <a:stretch>
            <a:fillRect/>
          </a:stretch>
        </p:blipFill>
        <p:spPr>
          <a:xfrm>
            <a:off x="6361796" y="8679189"/>
            <a:ext cx="838389" cy="466661"/>
          </a:xfrm>
          <a:prstGeom prst="rect">
            <a:avLst/>
          </a:prstGeom>
        </p:spPr>
      </p:pic>
    </p:spTree>
    <p:extLst>
      <p:ext uri="{BB962C8B-B14F-4D97-AF65-F5344CB8AC3E}">
        <p14:creationId xmlns:p14="http://schemas.microsoft.com/office/powerpoint/2010/main" val="3607395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51189"/>
            <a:ext cx="2232223" cy="273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6293" y="741756"/>
            <a:ext cx="2206583"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167727"/>
            <a:ext cx="4946011" cy="553998"/>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casos de ESI-IRAG notificados por la unidad centinela al SIVIGILA a Periodo epidemiológico 13   acumulado, 2018-2019. </a:t>
            </a:r>
            <a:endParaRPr lang="es-ES" sz="1100" dirty="0">
              <a:latin typeface="Arial Narrow" panose="020B0606020202030204" pitchFamily="34" charset="0"/>
            </a:endParaRPr>
          </a:p>
        </p:txBody>
      </p:sp>
      <p:grpSp>
        <p:nvGrpSpPr>
          <p:cNvPr id="8" name="7 Grupo"/>
          <p:cNvGrpSpPr/>
          <p:nvPr/>
        </p:nvGrpSpPr>
        <p:grpSpPr>
          <a:xfrm>
            <a:off x="72058" y="4067944"/>
            <a:ext cx="2071864" cy="635617"/>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519041"/>
              <a:ext cx="1593561" cy="481971"/>
            </a:xfrm>
            <a:prstGeom prst="rect">
              <a:avLst/>
            </a:prstGeom>
            <a:noFill/>
          </p:spPr>
          <p:txBody>
            <a:bodyPr wrap="square" rtlCol="0">
              <a:spAutoFit/>
            </a:bodyPr>
            <a:lstStyle/>
            <a:p>
              <a:pPr algn="ctr"/>
              <a:r>
                <a:rPr lang="es-ES" sz="1600" b="1" dirty="0" smtClean="0">
                  <a:latin typeface="Arial Narrow" panose="020B0606020202030204" pitchFamily="34" charset="0"/>
                </a:rPr>
                <a:t>692</a:t>
              </a:r>
              <a:endParaRPr lang="es-ES" sz="1600" b="1" dirty="0">
                <a:latin typeface="Arial Narrow" panose="020B0606020202030204" pitchFamily="34" charset="0"/>
              </a:endParaRPr>
            </a:p>
          </p:txBody>
        </p:sp>
      </p:grpSp>
      <p:sp>
        <p:nvSpPr>
          <p:cNvPr id="18" name="17 Rectángulo"/>
          <p:cNvSpPr/>
          <p:nvPr/>
        </p:nvSpPr>
        <p:spPr>
          <a:xfrm>
            <a:off x="2304306" y="4815607"/>
            <a:ext cx="4946011" cy="72327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muestras captadas  por la unidad  centinela HUSVF, para  estudio  de circulación viral y bacteriana - a Periodo epidemiológico 13   acumulado. Medellín 2019</a:t>
            </a:r>
          </a:p>
          <a:p>
            <a:pPr algn="just"/>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94400"/>
            <a:ext cx="2075175" cy="954107"/>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ESI – IRAG Centinela</a:t>
            </a:r>
            <a:endParaRPr lang="es-ES" sz="2800" b="1" dirty="0">
              <a:solidFill>
                <a:srgbClr val="C00000"/>
              </a:solidFill>
              <a:latin typeface="Arial Narrow" panose="020B0606020202030204" pitchFamily="34" charset="0"/>
              <a:ea typeface="+mn-ea"/>
              <a:cs typeface="+mn-cs"/>
            </a:endParaRPr>
          </a:p>
        </p:txBody>
      </p:sp>
      <p:sp>
        <p:nvSpPr>
          <p:cNvPr id="40" name="39 CuadroTexto"/>
          <p:cNvSpPr txBox="1"/>
          <p:nvPr/>
        </p:nvSpPr>
        <p:spPr>
          <a:xfrm>
            <a:off x="113975" y="4716016"/>
            <a:ext cx="2016079" cy="830997"/>
          </a:xfrm>
          <a:prstGeom prst="rect">
            <a:avLst/>
          </a:prstGeom>
          <a:noFill/>
        </p:spPr>
        <p:txBody>
          <a:bodyPr wrap="square" rtlCol="0">
            <a:spAutoFit/>
          </a:bodyPr>
          <a:lstStyle/>
          <a:p>
            <a:pPr algn="ctr"/>
            <a:r>
              <a:rPr lang="es-ES" sz="1200" b="1" dirty="0" smtClean="0">
                <a:latin typeface="Arial Narrow" panose="020B0606020202030204" pitchFamily="34" charset="0"/>
              </a:rPr>
              <a:t>La </a:t>
            </a:r>
            <a:r>
              <a:rPr lang="es-ES" sz="1200" b="1" dirty="0">
                <a:latin typeface="Arial Narrow" panose="020B0606020202030204" pitchFamily="34" charset="0"/>
              </a:rPr>
              <a:t>variación porcentual con respecto al mismo periodo del año </a:t>
            </a:r>
            <a:r>
              <a:rPr lang="es-ES" sz="1200" b="1" dirty="0" smtClean="0">
                <a:latin typeface="Arial Narrow" panose="020B0606020202030204" pitchFamily="34" charset="0"/>
              </a:rPr>
              <a:t>anterior aumentó en un 7</a:t>
            </a:r>
            <a:r>
              <a:rPr lang="es-CO" sz="1200" b="1" dirty="0" smtClean="0">
                <a:latin typeface="Arial Narrow" panose="020B0606020202030204" pitchFamily="34" charset="0"/>
              </a:rPr>
              <a:t>%</a:t>
            </a:r>
            <a:endParaRPr lang="es-ES" sz="1200" b="1" dirty="0">
              <a:latin typeface="Arial Narrow" panose="020B0606020202030204" pitchFamily="34" charset="0"/>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8" y="6382190"/>
            <a:ext cx="1089717"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11 Grupo"/>
          <p:cNvGrpSpPr/>
          <p:nvPr/>
        </p:nvGrpSpPr>
        <p:grpSpPr>
          <a:xfrm>
            <a:off x="1051937" y="6726660"/>
            <a:ext cx="1252369" cy="877901"/>
            <a:chOff x="-36884" y="7072716"/>
            <a:chExt cx="1252369" cy="877901"/>
          </a:xfrm>
        </p:grpSpPr>
        <p:sp>
          <p:nvSpPr>
            <p:cNvPr id="53"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5" name="54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56" name="55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400 Casos</a:t>
              </a:r>
              <a:endParaRPr lang="es-ES" sz="1200" b="1" dirty="0">
                <a:latin typeface="Arial Narrow" panose="020B0606020202030204" pitchFamily="34" charset="0"/>
              </a:endParaRPr>
            </a:p>
          </p:txBody>
        </p:sp>
      </p:grpSp>
      <p:pic>
        <p:nvPicPr>
          <p:cNvPr id="5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8462" r="83073" b="1"/>
          <a:stretch/>
        </p:blipFill>
        <p:spPr bwMode="auto">
          <a:xfrm>
            <a:off x="1269027" y="6025808"/>
            <a:ext cx="804283" cy="77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8" name="57 Grupo"/>
          <p:cNvGrpSpPr/>
          <p:nvPr/>
        </p:nvGrpSpPr>
        <p:grpSpPr>
          <a:xfrm>
            <a:off x="-58310" y="7244599"/>
            <a:ext cx="1241624" cy="1071817"/>
            <a:chOff x="-14122" y="7072716"/>
            <a:chExt cx="1241624" cy="1071817"/>
          </a:xfrm>
        </p:grpSpPr>
        <p:sp>
          <p:nvSpPr>
            <p:cNvPr id="59" name="58 CuadroTexto"/>
            <p:cNvSpPr txBox="1"/>
            <p:nvPr/>
          </p:nvSpPr>
          <p:spPr>
            <a:xfrm>
              <a:off x="-14122" y="7072716"/>
              <a:ext cx="1229607"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Confirmados por laboratorio</a:t>
              </a:r>
              <a:endParaRPr lang="es-ES" sz="1200" b="1" u="sng" dirty="0">
                <a:latin typeface="Arial Narrow" panose="020B0606020202030204" pitchFamily="34" charset="0"/>
              </a:endParaRPr>
            </a:p>
          </p:txBody>
        </p:sp>
        <p:sp>
          <p:nvSpPr>
            <p:cNvPr id="60" name="59 Rectángulo redondeado"/>
            <p:cNvSpPr/>
            <p:nvPr/>
          </p:nvSpPr>
          <p:spPr>
            <a:xfrm>
              <a:off x="242917" y="754334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88%</a:t>
              </a:r>
              <a:endParaRPr lang="es-ES" sz="1600" b="1" dirty="0">
                <a:solidFill>
                  <a:schemeClr val="tx1"/>
                </a:solidFill>
                <a:latin typeface="Arial Narrow" panose="020B0606020202030204" pitchFamily="34" charset="0"/>
              </a:endParaRPr>
            </a:p>
          </p:txBody>
        </p:sp>
        <p:sp>
          <p:nvSpPr>
            <p:cNvPr id="61" name="60 CuadroTexto"/>
            <p:cNvSpPr txBox="1"/>
            <p:nvPr/>
          </p:nvSpPr>
          <p:spPr>
            <a:xfrm>
              <a:off x="-2105" y="786753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619 Casos</a:t>
              </a:r>
              <a:endParaRPr lang="es-ES" sz="1200" b="1" dirty="0">
                <a:latin typeface="Arial Narrow" panose="020B0606020202030204" pitchFamily="34" charset="0"/>
              </a:endParaRPr>
            </a:p>
          </p:txBody>
        </p:sp>
      </p:grpSp>
      <p:pic>
        <p:nvPicPr>
          <p:cNvPr id="6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990" t="5393" r="53581" b="1382"/>
          <a:stretch/>
        </p:blipFill>
        <p:spPr bwMode="auto">
          <a:xfrm>
            <a:off x="2124273" y="6025808"/>
            <a:ext cx="828105" cy="79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1938795" y="6726660"/>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a:t>
              </a:r>
              <a:endParaRPr lang="es-ES" sz="16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292 Casos</a:t>
              </a:r>
              <a:endParaRPr lang="es-ES" sz="1200" b="1" dirty="0">
                <a:latin typeface="Arial Narrow" panose="020B0606020202030204" pitchFamily="34" charset="0"/>
              </a:endParaRPr>
            </a:p>
          </p:txBody>
        </p:sp>
      </p:grpSp>
      <p:pic>
        <p:nvPicPr>
          <p:cNvPr id="10247" name="Picture 7"/>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l="13773" r="11756"/>
          <a:stretch/>
        </p:blipFill>
        <p:spPr bwMode="auto">
          <a:xfrm>
            <a:off x="2094883" y="7695354"/>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descr="https://www.comb.cat/Upload/Imatges/2979.JP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1216367" y="7604561"/>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70 Grupo"/>
          <p:cNvGrpSpPr/>
          <p:nvPr/>
        </p:nvGrpSpPr>
        <p:grpSpPr>
          <a:xfrm>
            <a:off x="1034152" y="8322080"/>
            <a:ext cx="1229607" cy="877901"/>
            <a:chOff x="-14122" y="7072716"/>
            <a:chExt cx="1229607" cy="877901"/>
          </a:xfrm>
        </p:grpSpPr>
        <p:sp>
          <p:nvSpPr>
            <p:cNvPr id="72" name="7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3" name="72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88%</a:t>
              </a:r>
              <a:endParaRPr lang="es-ES" sz="1600" b="1" dirty="0">
                <a:solidFill>
                  <a:schemeClr val="tx1"/>
                </a:solidFill>
                <a:latin typeface="Arial Narrow" panose="020B0606020202030204" pitchFamily="34" charset="0"/>
              </a:endParaRPr>
            </a:p>
          </p:txBody>
        </p:sp>
        <p:sp>
          <p:nvSpPr>
            <p:cNvPr id="74" name="73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611 Casos</a:t>
              </a:r>
              <a:endParaRPr lang="es-ES" sz="1200" b="1" dirty="0">
                <a:latin typeface="Arial Narrow" panose="020B0606020202030204" pitchFamily="34" charset="0"/>
              </a:endParaRPr>
            </a:p>
          </p:txBody>
        </p:sp>
      </p:grpSp>
      <p:grpSp>
        <p:nvGrpSpPr>
          <p:cNvPr id="75" name="74 Grupo"/>
          <p:cNvGrpSpPr/>
          <p:nvPr/>
        </p:nvGrpSpPr>
        <p:grpSpPr>
          <a:xfrm>
            <a:off x="1925147" y="8312486"/>
            <a:ext cx="1229607" cy="877901"/>
            <a:chOff x="-14122" y="7072716"/>
            <a:chExt cx="1229607" cy="877901"/>
          </a:xfrm>
        </p:grpSpPr>
        <p:sp>
          <p:nvSpPr>
            <p:cNvPr id="76" name="75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7" name="76 Rectángulo redondeado"/>
            <p:cNvSpPr/>
            <p:nvPr/>
          </p:nvSpPr>
          <p:spPr>
            <a:xfrm>
              <a:off x="209546" y="7363321"/>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8" name="77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21 Casos</a:t>
              </a:r>
              <a:endParaRPr lang="es-ES" sz="1200" b="1" dirty="0">
                <a:latin typeface="Arial Narrow" panose="020B0606020202030204" pitchFamily="34" charset="0"/>
              </a:endParaRPr>
            </a:p>
          </p:txBody>
        </p:sp>
      </p:grpSp>
      <p:grpSp>
        <p:nvGrpSpPr>
          <p:cNvPr id="79" name="78 Grupo"/>
          <p:cNvGrpSpPr/>
          <p:nvPr/>
        </p:nvGrpSpPr>
        <p:grpSpPr>
          <a:xfrm>
            <a:off x="3528442" y="5635532"/>
            <a:ext cx="3446504" cy="276999"/>
            <a:chOff x="2448322" y="74775"/>
            <a:chExt cx="3446504"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4" name="83 Rectángulo"/>
          <p:cNvSpPr/>
          <p:nvPr/>
        </p:nvSpPr>
        <p:spPr>
          <a:xfrm>
            <a:off x="3272261" y="6012160"/>
            <a:ext cx="3889130" cy="3046988"/>
          </a:xfrm>
          <a:prstGeom prst="rect">
            <a:avLst/>
          </a:prstGeom>
        </p:spPr>
        <p:txBody>
          <a:bodyPr wrap="square">
            <a:spAutoFit/>
          </a:bodyPr>
          <a:lstStyle/>
          <a:p>
            <a:pPr algn="just"/>
            <a:r>
              <a:rPr lang="es-CO" sz="1200" dirty="0">
                <a:latin typeface="Arial Narrow" panose="020B0606020202030204" pitchFamily="34" charset="0"/>
              </a:rPr>
              <a:t>La unidad centinela, Hospital Universitario San Vicente Fundación, captó  en promedio por semana, 14 muestras  para el estudio de circulación viral y bacteriana. Se espera captar 10 muestras por semana, según lineamientos código 345 del SIVIGILA, lo que significa que ha cumplido con la meta propuesta promedio para la unidad centinela..</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Se captaron 700 muestras estudiadas en la unidad centinela, se tienen resultados a la fecha del 100% de las  muestras, de las cuales se han confirmado por laboratorio el 88%, 619 de las muestras para virus respiratorios,  se notificaron     429 casos confirmados como Virus </a:t>
            </a:r>
            <a:r>
              <a:rPr lang="es-CO" sz="1200" dirty="0" err="1">
                <a:latin typeface="Arial Narrow" panose="020B0606020202030204" pitchFamily="34" charset="0"/>
              </a:rPr>
              <a:t>Sincitial</a:t>
            </a:r>
            <a:r>
              <a:rPr lang="es-CO" sz="1200" dirty="0">
                <a:latin typeface="Arial Narrow" panose="020B0606020202030204" pitchFamily="34" charset="0"/>
              </a:rPr>
              <a:t> Respiratorios VSR;  20  adenovirus,  15 Influenza AH1N1,  9 casos Influenza AH3 estacional, 9 caso de Influenza A, 12 caso de Influenza B,  32 casos positivos para </a:t>
            </a:r>
            <a:r>
              <a:rPr lang="es-CO" sz="1200" dirty="0" err="1">
                <a:latin typeface="Arial Narrow" panose="020B0606020202030204" pitchFamily="34" charset="0"/>
              </a:rPr>
              <a:t>Metaneumovirus</a:t>
            </a:r>
            <a:r>
              <a:rPr lang="es-CO" sz="1200" dirty="0">
                <a:latin typeface="Arial Narrow" panose="020B0606020202030204" pitchFamily="34" charset="0"/>
              </a:rPr>
              <a:t>,  65 casos </a:t>
            </a:r>
            <a:r>
              <a:rPr lang="es-CO" sz="1200" dirty="0" err="1">
                <a:latin typeface="Arial Narrow" panose="020B0606020202030204" pitchFamily="34" charset="0"/>
              </a:rPr>
              <a:t>Parainfluenza</a:t>
            </a:r>
            <a:r>
              <a:rPr lang="es-CO" sz="1200" dirty="0">
                <a:latin typeface="Arial Narrow" panose="020B0606020202030204" pitchFamily="34" charset="0"/>
              </a:rPr>
              <a:t>,   y  35 casos por  infección Bacterianas.</a:t>
            </a:r>
          </a:p>
        </p:txBody>
      </p:sp>
      <p:graphicFrame>
        <p:nvGraphicFramePr>
          <p:cNvPr id="69" name="2 Gráfico"/>
          <p:cNvGraphicFramePr>
            <a:graphicFrameLocks/>
          </p:cNvGraphicFramePr>
          <p:nvPr>
            <p:extLst>
              <p:ext uri="{D42A27DB-BD31-4B8C-83A1-F6EECF244321}">
                <p14:modId xmlns:p14="http://schemas.microsoft.com/office/powerpoint/2010/main" val="2874708532"/>
              </p:ext>
            </p:extLst>
          </p:nvPr>
        </p:nvGraphicFramePr>
        <p:xfrm>
          <a:off x="2281544" y="247976"/>
          <a:ext cx="4857084" cy="19000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6" name="1 Gráfico"/>
          <p:cNvGraphicFramePr>
            <a:graphicFrameLocks/>
          </p:cNvGraphicFramePr>
          <p:nvPr>
            <p:extLst>
              <p:ext uri="{D42A27DB-BD31-4B8C-83A1-F6EECF244321}">
                <p14:modId xmlns:p14="http://schemas.microsoft.com/office/powerpoint/2010/main" val="2836776924"/>
              </p:ext>
            </p:extLst>
          </p:nvPr>
        </p:nvGraphicFramePr>
        <p:xfrm>
          <a:off x="2259147" y="2628876"/>
          <a:ext cx="4684148" cy="2284599"/>
        </p:xfrm>
        <a:graphic>
          <a:graphicData uri="http://schemas.openxmlformats.org/drawingml/2006/chart">
            <c:chart xmlns:c="http://schemas.openxmlformats.org/drawingml/2006/chart" xmlns:r="http://schemas.openxmlformats.org/officeDocument/2006/relationships" r:id="rId11"/>
          </a:graphicData>
        </a:graphic>
      </p:graphicFrame>
      <p:pic>
        <p:nvPicPr>
          <p:cNvPr id="70" name="Imagen 69"/>
          <p:cNvPicPr/>
          <p:nvPr/>
        </p:nvPicPr>
        <p:blipFill>
          <a:blip r:embed="rId12"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Tree>
    <p:extLst>
      <p:ext uri="{BB962C8B-B14F-4D97-AF65-F5344CB8AC3E}">
        <p14:creationId xmlns:p14="http://schemas.microsoft.com/office/powerpoint/2010/main" val="117735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Circulación viral</a:t>
              </a:r>
              <a:endParaRPr lang="es-ES" sz="1200" b="1" dirty="0">
                <a:latin typeface="Arial Narrow" panose="020B0606020202030204" pitchFamily="34" charset="0"/>
              </a:endParaRPr>
            </a:p>
          </p:txBody>
        </p:sp>
      </p:grpSp>
      <p:sp>
        <p:nvSpPr>
          <p:cNvPr id="60" name="59 Rectángulo"/>
          <p:cNvSpPr/>
          <p:nvPr/>
        </p:nvSpPr>
        <p:spPr>
          <a:xfrm>
            <a:off x="0" y="428396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397496"/>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circulación viral</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sp>
        <p:nvSpPr>
          <p:cNvPr id="2" name="1 Rectángulo"/>
          <p:cNvSpPr/>
          <p:nvPr/>
        </p:nvSpPr>
        <p:spPr>
          <a:xfrm>
            <a:off x="288082" y="3704129"/>
            <a:ext cx="6912816" cy="507831"/>
          </a:xfrm>
          <a:prstGeom prst="rect">
            <a:avLst/>
          </a:prstGeom>
        </p:spPr>
        <p:txBody>
          <a:bodyPr wrap="square">
            <a:spAutoFit/>
          </a:bodyPr>
          <a:lstStyle/>
          <a:p>
            <a:r>
              <a:rPr lang="es-ES" sz="600" dirty="0" smtClean="0">
                <a:latin typeface="Arial Narrow" panose="020B0606020202030204" pitchFamily="34" charset="0"/>
              </a:rPr>
              <a:t>Fuente: LDSP de Antioquia y SIVIGILA 2019. Secretaria de Salud de Medellín</a:t>
            </a:r>
          </a:p>
          <a:p>
            <a:r>
              <a:rPr lang="es-ES" sz="1050" dirty="0" smtClean="0">
                <a:latin typeface="Arial Narrow" panose="020B0606020202030204" pitchFamily="34" charset="0"/>
              </a:rPr>
              <a:t>Figura .  Comportamiento de la  Circulación viral por semana epidemiológica,  según estudio por laboratorio. Medellín a Periodo epidemiológico 13  acumulado. Medellín 2019</a:t>
            </a:r>
            <a:endParaRPr lang="es-ES" sz="1050" dirty="0">
              <a:latin typeface="Arial Narrow" panose="020B0606020202030204" pitchFamily="34" charset="0"/>
            </a:endParaRPr>
          </a:p>
        </p:txBody>
      </p:sp>
      <p:sp>
        <p:nvSpPr>
          <p:cNvPr id="4" name="3 Rectángulo"/>
          <p:cNvSpPr/>
          <p:nvPr/>
        </p:nvSpPr>
        <p:spPr>
          <a:xfrm>
            <a:off x="288082" y="8540311"/>
            <a:ext cx="6455417" cy="507831"/>
          </a:xfrm>
          <a:prstGeom prst="rect">
            <a:avLst/>
          </a:prstGeom>
        </p:spPr>
        <p:txBody>
          <a:bodyPr wrap="square">
            <a:spAutoFit/>
          </a:bodyPr>
          <a:lstStyle/>
          <a:p>
            <a:r>
              <a:rPr lang="es-ES" sz="600" dirty="0">
                <a:latin typeface="Arial Narrow" panose="020B0606020202030204" pitchFamily="34" charset="0"/>
              </a:rPr>
              <a:t>Fuente: LDSP de Antioquia y SIVIGILA 2018. Secretaria de Salud de Medellín</a:t>
            </a:r>
          </a:p>
          <a:p>
            <a:r>
              <a:rPr lang="es-ES" sz="1050" dirty="0">
                <a:latin typeface="Arial Narrow" panose="020B0606020202030204" pitchFamily="34" charset="0"/>
              </a:rPr>
              <a:t>Figura </a:t>
            </a:r>
            <a:r>
              <a:rPr lang="es-ES" sz="1050" dirty="0" smtClean="0">
                <a:latin typeface="Arial Narrow" panose="020B0606020202030204" pitchFamily="34" charset="0"/>
              </a:rPr>
              <a:t>. </a:t>
            </a:r>
            <a:r>
              <a:rPr lang="es-ES" sz="1050" dirty="0">
                <a:latin typeface="Arial Narrow" panose="020B0606020202030204" pitchFamily="34" charset="0"/>
              </a:rPr>
              <a:t>Número de </a:t>
            </a:r>
            <a:r>
              <a:rPr lang="es-ES" sz="1050" dirty="0" smtClean="0">
                <a:latin typeface="Arial Narrow" panose="020B0606020202030204" pitchFamily="34" charset="0"/>
              </a:rPr>
              <a:t>muestras positivas  por virus respiratorios, según </a:t>
            </a:r>
            <a:r>
              <a:rPr lang="es-ES" sz="1050" dirty="0">
                <a:latin typeface="Arial Narrow" panose="020B0606020202030204" pitchFamily="34" charset="0"/>
              </a:rPr>
              <a:t>grupo de edad. </a:t>
            </a:r>
            <a:r>
              <a:rPr lang="es-ES" sz="1050" dirty="0" smtClean="0">
                <a:latin typeface="Arial Narrow" panose="020B0606020202030204" pitchFamily="34" charset="0"/>
              </a:rPr>
              <a:t>Medellín a Periodo epidemiológico 13   acumulado.  </a:t>
            </a:r>
            <a:r>
              <a:rPr lang="es-ES" sz="1050" dirty="0">
                <a:latin typeface="Arial Narrow" panose="020B0606020202030204" pitchFamily="34" charset="0"/>
              </a:rPr>
              <a:t>Medellín 2019</a:t>
            </a:r>
          </a:p>
        </p:txBody>
      </p:sp>
      <p:sp>
        <p:nvSpPr>
          <p:cNvPr id="3" name="2 CuadroTexto"/>
          <p:cNvSpPr txBox="1"/>
          <p:nvPr/>
        </p:nvSpPr>
        <p:spPr>
          <a:xfrm>
            <a:off x="5112618" y="1115616"/>
            <a:ext cx="184731" cy="369332"/>
          </a:xfrm>
          <a:prstGeom prst="rect">
            <a:avLst/>
          </a:prstGeom>
          <a:noFill/>
        </p:spPr>
        <p:txBody>
          <a:bodyPr wrap="none" rtlCol="0">
            <a:spAutoFit/>
          </a:bodyPr>
          <a:lstStyle/>
          <a:p>
            <a:endParaRPr lang="es-CO" dirty="0"/>
          </a:p>
        </p:txBody>
      </p:sp>
      <p:sp>
        <p:nvSpPr>
          <p:cNvPr id="19" name="18 Rectángulo"/>
          <p:cNvSpPr/>
          <p:nvPr/>
        </p:nvSpPr>
        <p:spPr>
          <a:xfrm>
            <a:off x="4680569" y="615330"/>
            <a:ext cx="2480821" cy="3139321"/>
          </a:xfrm>
          <a:prstGeom prst="rect">
            <a:avLst/>
          </a:prstGeom>
        </p:spPr>
        <p:txBody>
          <a:bodyPr wrap="square">
            <a:spAutoFit/>
          </a:bodyPr>
          <a:lstStyle/>
          <a:p>
            <a:pPr algn="just"/>
            <a:r>
              <a:rPr lang="es-CO" sz="1100" dirty="0">
                <a:latin typeface="Arial Narrow" panose="020B0606020202030204" pitchFamily="34" charset="0"/>
              </a:rPr>
              <a:t>Para conocer la circulación viral en la población se tuvo en cuenta además de los casos evaluados en la unidad centinela,  los casos notificados como IRAG inusitados por las demás IPS de la ciudad, y los resultados del LDSP, de los pacientes atendidos en las IPS de la ciudad.  De un total de 751 muestras confirmadas por laboratorio para virus respiratorios, los virus de mayor circulación son el virus </a:t>
            </a:r>
            <a:r>
              <a:rPr lang="es-CO" sz="1100" dirty="0" err="1">
                <a:latin typeface="Arial Narrow" panose="020B0606020202030204" pitchFamily="34" charset="0"/>
              </a:rPr>
              <a:t>sincitial</a:t>
            </a:r>
            <a:r>
              <a:rPr lang="es-CO" sz="1100" dirty="0">
                <a:latin typeface="Arial Narrow" panose="020B0606020202030204" pitchFamily="34" charset="0"/>
              </a:rPr>
              <a:t> respiratorio  441 casos, se diagnosticaron además,   94 casos de influenza AH1N1,   26  caso Influenza A,  21 casos  Influenza B,  41  caso de Influenza AH3 estacional,  66 casos de </a:t>
            </a:r>
            <a:r>
              <a:rPr lang="es-CO" sz="1100" dirty="0" err="1">
                <a:latin typeface="Arial Narrow" panose="020B0606020202030204" pitchFamily="34" charset="0"/>
              </a:rPr>
              <a:t>Parainfluenza</a:t>
            </a:r>
            <a:r>
              <a:rPr lang="es-CO" sz="1100" dirty="0">
                <a:latin typeface="Arial Narrow" panose="020B0606020202030204" pitchFamily="34" charset="0"/>
              </a:rPr>
              <a:t>,  20 caso de adenovirus,  36  casos de  </a:t>
            </a:r>
            <a:r>
              <a:rPr lang="es-CO" sz="1100" dirty="0" err="1">
                <a:latin typeface="Arial Narrow" panose="020B0606020202030204" pitchFamily="34" charset="0"/>
              </a:rPr>
              <a:t>Metaneumovirus</a:t>
            </a:r>
            <a:r>
              <a:rPr lang="es-CO" sz="1100" dirty="0">
                <a:latin typeface="Arial Narrow" panose="020B0606020202030204" pitchFamily="34" charset="0"/>
              </a:rPr>
              <a:t>, otros virus 6.  Se aisló  además 36 casos con infección bacteriana.</a:t>
            </a:r>
            <a:endParaRPr lang="es-ES" sz="1100" dirty="0">
              <a:solidFill>
                <a:srgbClr val="FF0000"/>
              </a:solidFill>
              <a:latin typeface="Arial Narrow" panose="020B0606020202030204" pitchFamily="34" charset="0"/>
            </a:endParaRPr>
          </a:p>
        </p:txBody>
      </p:sp>
      <p:graphicFrame>
        <p:nvGraphicFramePr>
          <p:cNvPr id="20" name="19 Gráfico"/>
          <p:cNvGraphicFramePr/>
          <p:nvPr>
            <p:extLst>
              <p:ext uri="{D42A27DB-BD31-4B8C-83A1-F6EECF244321}">
                <p14:modId xmlns:p14="http://schemas.microsoft.com/office/powerpoint/2010/main" val="2469819229"/>
              </p:ext>
            </p:extLst>
          </p:nvPr>
        </p:nvGraphicFramePr>
        <p:xfrm>
          <a:off x="0" y="615330"/>
          <a:ext cx="4752578" cy="3001146"/>
        </p:xfrm>
        <a:graphic>
          <a:graphicData uri="http://schemas.openxmlformats.org/drawingml/2006/chart">
            <c:chart xmlns:c="http://schemas.openxmlformats.org/drawingml/2006/chart" xmlns:r="http://schemas.openxmlformats.org/officeDocument/2006/relationships" r:id="rId2"/>
          </a:graphicData>
        </a:graphic>
      </p:graphicFrame>
      <p:pic>
        <p:nvPicPr>
          <p:cNvPr id="21" name="22 Imagen"/>
          <p:cNvPicPr/>
          <p:nvPr/>
        </p:nvPicPr>
        <p:blipFill rotWithShape="1">
          <a:blip r:embed="rId3"/>
          <a:srcRect l="2778" t="15748" r="35590" b="11686"/>
          <a:stretch/>
        </p:blipFill>
        <p:spPr bwMode="auto">
          <a:xfrm>
            <a:off x="144066" y="4788023"/>
            <a:ext cx="6989554" cy="3623369"/>
          </a:xfrm>
          <a:prstGeom prst="rect">
            <a:avLst/>
          </a:prstGeom>
          <a:ln>
            <a:noFill/>
          </a:ln>
          <a:extLst>
            <a:ext uri="{53640926-AAD7-44D8-BBD7-CCE9431645EC}">
              <a14:shadowObscured xmlns:a14="http://schemas.microsoft.com/office/drawing/2010/main"/>
            </a:ext>
          </a:extLst>
        </p:spPr>
      </p:pic>
      <p:pic>
        <p:nvPicPr>
          <p:cNvPr id="22" name="Imagen 21"/>
          <p:cNvPicPr/>
          <p:nvPr/>
        </p:nvPicPr>
        <p:blipFill>
          <a:blip r:embed="rId4"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Tree>
    <p:extLst>
      <p:ext uri="{BB962C8B-B14F-4D97-AF65-F5344CB8AC3E}">
        <p14:creationId xmlns:p14="http://schemas.microsoft.com/office/powerpoint/2010/main" val="2866149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4287" y="280516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 y="741756"/>
            <a:ext cx="221835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54889" y="2300959"/>
            <a:ext cx="4946011" cy="553998"/>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casos de IRAG inusitado, notificados al SIVIGILA según código 348. Residentes en  Medellín  a Periodo epidemiológico 13 acumulado. Medellín 2019. </a:t>
            </a:r>
            <a:endParaRPr lang="es-ES" sz="1100" dirty="0">
              <a:latin typeface="Arial Narrow" panose="020B0606020202030204" pitchFamily="34" charset="0"/>
            </a:endParaRPr>
          </a:p>
        </p:txBody>
      </p:sp>
      <p:grpSp>
        <p:nvGrpSpPr>
          <p:cNvPr id="8" name="7 Grupo"/>
          <p:cNvGrpSpPr/>
          <p:nvPr/>
        </p:nvGrpSpPr>
        <p:grpSpPr>
          <a:xfrm>
            <a:off x="149112" y="413995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28</a:t>
              </a:r>
              <a:endParaRPr lang="es-ES" sz="1400" b="1" dirty="0">
                <a:latin typeface="Arial Narrow" panose="020B0606020202030204" pitchFamily="34" charset="0"/>
              </a:endParaRPr>
            </a:p>
          </p:txBody>
        </p:sp>
      </p:grpSp>
      <p:sp>
        <p:nvSpPr>
          <p:cNvPr id="9" name="8 CuadroTexto"/>
          <p:cNvSpPr txBox="1"/>
          <p:nvPr/>
        </p:nvSpPr>
        <p:spPr>
          <a:xfrm>
            <a:off x="2259382" y="4230831"/>
            <a:ext cx="4835550" cy="1446550"/>
          </a:xfrm>
          <a:prstGeom prst="rect">
            <a:avLst/>
          </a:prstGeom>
          <a:noFill/>
        </p:spPr>
        <p:txBody>
          <a:bodyPr wrap="square" rtlCol="0">
            <a:spAutoFit/>
          </a:bodyPr>
          <a:lstStyle/>
          <a:p>
            <a:r>
              <a:rPr lang="es-CO" sz="1100" dirty="0">
                <a:latin typeface="Arial Narrow" panose="020B0606020202030204" pitchFamily="34" charset="0"/>
              </a:rPr>
              <a:t>Según los ajustes realizados, Se notificaron 215 casos  como IRAG inusitada, atendidos y notificados por las UPGD de Medellín, de los cuales se han descartado 135 casos por no cumplir criterios según nuevo protocolo de vigilancia, y  26  caso se han descartado por laboratorio  para un total de  54  casos, de los cuales  </a:t>
            </a:r>
            <a:r>
              <a:rPr lang="es-CO" sz="1100" b="1" dirty="0">
                <a:latin typeface="Arial Narrow" panose="020B0606020202030204" pitchFamily="34" charset="0"/>
              </a:rPr>
              <a:t>28 casos  de IRAG inusitados son  residentes de Medellín, </a:t>
            </a:r>
            <a:endParaRPr lang="es-ES" sz="1100" b="1" dirty="0">
              <a:latin typeface="Arial Narrow" panose="020B0606020202030204" pitchFamily="34" charset="0"/>
            </a:endParaRPr>
          </a:p>
          <a:p>
            <a:pPr algn="just"/>
            <a:r>
              <a:rPr lang="es-CO" sz="1100" dirty="0">
                <a:latin typeface="Arial Narrow" panose="020B0606020202030204" pitchFamily="34" charset="0"/>
              </a:rPr>
              <a:t>Se realizaron a la fecha, 50 Investigaciones de campo, estrategia que se tiene para contener brotes y minimizar factores de riesgo.</a:t>
            </a:r>
          </a:p>
          <a:p>
            <a:pPr algn="just"/>
            <a:endParaRPr lang="es-CO"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32846"/>
            <a:ext cx="2075175" cy="830997"/>
          </a:xfrm>
          <a:noFill/>
        </p:spPr>
        <p:txBody>
          <a:bodyPr wrap="square" rtlCol="0">
            <a:spAutoFit/>
          </a:bodyPr>
          <a:lstStyle/>
          <a:p>
            <a:r>
              <a:rPr lang="es-ES" sz="1600" b="1" dirty="0" smtClean="0">
                <a:solidFill>
                  <a:srgbClr val="C00000"/>
                </a:solidFill>
                <a:latin typeface="Arial Narrow" panose="020B0606020202030204" pitchFamily="34" charset="0"/>
                <a:ea typeface="+mn-ea"/>
                <a:cs typeface="+mn-cs"/>
              </a:rPr>
              <a:t>Infección Respiratoria Aguda Grave Inusitada - IRAG</a:t>
            </a:r>
            <a:endParaRPr lang="es-ES" sz="1600" b="1" dirty="0">
              <a:solidFill>
                <a:srgbClr val="C00000"/>
              </a:solidFill>
              <a:latin typeface="Arial Narrow" panose="020B0606020202030204" pitchFamily="34" charset="0"/>
              <a:ea typeface="+mn-ea"/>
              <a:cs typeface="+mn-cs"/>
            </a:endParaRPr>
          </a:p>
        </p:txBody>
      </p:sp>
      <p:grpSp>
        <p:nvGrpSpPr>
          <p:cNvPr id="12" name="11 Grupo"/>
          <p:cNvGrpSpPr/>
          <p:nvPr/>
        </p:nvGrpSpPr>
        <p:grpSpPr>
          <a:xfrm>
            <a:off x="437570" y="6848803"/>
            <a:ext cx="1252369" cy="877901"/>
            <a:chOff x="-36884" y="7072716"/>
            <a:chExt cx="1252369" cy="877901"/>
          </a:xfrm>
        </p:grpSpPr>
        <p:sp>
          <p:nvSpPr>
            <p:cNvPr id="53"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5"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13 casos</a:t>
              </a:r>
              <a:endParaRPr lang="es-ES" sz="1400" b="1" dirty="0">
                <a:solidFill>
                  <a:schemeClr val="tx1"/>
                </a:solidFill>
                <a:latin typeface="Arial Narrow" panose="020B0606020202030204" pitchFamily="34" charset="0"/>
              </a:endParaRPr>
            </a:p>
          </p:txBody>
        </p:sp>
        <p:sp>
          <p:nvSpPr>
            <p:cNvPr id="56" name="55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5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83073"/>
          <a:stretch/>
        </p:blipFill>
        <p:spPr bwMode="auto">
          <a:xfrm>
            <a:off x="654660" y="6062295"/>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990" t="-1382" r="53581" b="1382"/>
          <a:stretch/>
        </p:blipFill>
        <p:spPr bwMode="auto">
          <a:xfrm>
            <a:off x="1725930" y="6076655"/>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1540452" y="6848803"/>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15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1" name="70 Grupo"/>
          <p:cNvGrpSpPr/>
          <p:nvPr/>
        </p:nvGrpSpPr>
        <p:grpSpPr>
          <a:xfrm>
            <a:off x="190340" y="7806669"/>
            <a:ext cx="2237424" cy="1105852"/>
            <a:chOff x="-788022" y="6983264"/>
            <a:chExt cx="2237424" cy="1105852"/>
          </a:xfrm>
        </p:grpSpPr>
        <p:sp>
          <p:nvSpPr>
            <p:cNvPr id="72" name="71 CuadroTexto"/>
            <p:cNvSpPr txBox="1"/>
            <p:nvPr/>
          </p:nvSpPr>
          <p:spPr>
            <a:xfrm>
              <a:off x="-788022" y="6983264"/>
              <a:ext cx="2237424"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Antecedentes de viaje internacional</a:t>
              </a:r>
              <a:endParaRPr lang="es-ES" sz="1200" b="1" u="sng" dirty="0">
                <a:latin typeface="Arial Narrow" panose="020B0606020202030204" pitchFamily="34" charset="0"/>
              </a:endParaRPr>
            </a:p>
          </p:txBody>
        </p:sp>
        <p:sp>
          <p:nvSpPr>
            <p:cNvPr id="73" name="72 Rectángulo redondeado"/>
            <p:cNvSpPr/>
            <p:nvPr/>
          </p:nvSpPr>
          <p:spPr>
            <a:xfrm>
              <a:off x="-51253" y="7444929"/>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4" name="73 CuadroTexto"/>
            <p:cNvSpPr txBox="1"/>
            <p:nvPr/>
          </p:nvSpPr>
          <p:spPr>
            <a:xfrm>
              <a:off x="-358760" y="78121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a:t>
              </a:r>
              <a:endParaRPr lang="es-ES" sz="1200" b="1" dirty="0">
                <a:latin typeface="Arial Narrow" panose="020B0606020202030204" pitchFamily="34" charset="0"/>
              </a:endParaRPr>
            </a:p>
          </p:txBody>
        </p:sp>
      </p:grpSp>
      <p:grpSp>
        <p:nvGrpSpPr>
          <p:cNvPr id="75" name="74 Grupo"/>
          <p:cNvGrpSpPr/>
          <p:nvPr/>
        </p:nvGrpSpPr>
        <p:grpSpPr>
          <a:xfrm>
            <a:off x="5019370" y="7920176"/>
            <a:ext cx="1857467" cy="877901"/>
            <a:chOff x="-14122" y="7072716"/>
            <a:chExt cx="1857467" cy="877901"/>
          </a:xfrm>
        </p:grpSpPr>
        <p:sp>
          <p:nvSpPr>
            <p:cNvPr id="76" name="75 CuadroTexto"/>
            <p:cNvSpPr txBox="1"/>
            <p:nvPr/>
          </p:nvSpPr>
          <p:spPr>
            <a:xfrm>
              <a:off x="-14122" y="7072716"/>
              <a:ext cx="185746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Contacto con aves o cerdos</a:t>
              </a:r>
              <a:endParaRPr lang="es-ES" sz="1200" b="1" u="sng" dirty="0">
                <a:latin typeface="Arial Narrow" panose="020B0606020202030204" pitchFamily="34" charset="0"/>
              </a:endParaRPr>
            </a:p>
          </p:txBody>
        </p:sp>
        <p:sp>
          <p:nvSpPr>
            <p:cNvPr id="77" name="76 Rectángulo redondeado"/>
            <p:cNvSpPr/>
            <p:nvPr/>
          </p:nvSpPr>
          <p:spPr>
            <a:xfrm>
              <a:off x="476451" y="7363321"/>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8" name="77 CuadroTexto"/>
            <p:cNvSpPr txBox="1"/>
            <p:nvPr/>
          </p:nvSpPr>
          <p:spPr>
            <a:xfrm>
              <a:off x="231681"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2" name="1 Rectángulo"/>
          <p:cNvSpPr/>
          <p:nvPr/>
        </p:nvSpPr>
        <p:spPr>
          <a:xfrm>
            <a:off x="2412645" y="2858322"/>
            <a:ext cx="4668876" cy="415498"/>
          </a:xfrm>
          <a:prstGeom prst="rect">
            <a:avLst/>
          </a:prstGeom>
        </p:spPr>
        <p:txBody>
          <a:bodyPr wrap="square">
            <a:spAutoFit/>
          </a:bodyPr>
          <a:lstStyle/>
          <a:p>
            <a:r>
              <a:rPr lang="es-ES" sz="1050" dirty="0">
                <a:latin typeface="Arial Narrow" panose="020B0606020202030204" pitchFamily="34" charset="0"/>
              </a:rPr>
              <a:t>Tabla </a:t>
            </a:r>
            <a:r>
              <a:rPr lang="es-ES" sz="1050" dirty="0" smtClean="0">
                <a:latin typeface="Arial Narrow" panose="020B0606020202030204" pitchFamily="34" charset="0"/>
              </a:rPr>
              <a:t>. </a:t>
            </a:r>
            <a:r>
              <a:rPr lang="es-ES" sz="1050" dirty="0">
                <a:latin typeface="Arial Narrow" panose="020B0606020202030204" pitchFamily="34" charset="0"/>
              </a:rPr>
              <a:t>Número de casos de IRAG inusitados,  ESI- IRAG  clasificados según </a:t>
            </a:r>
            <a:r>
              <a:rPr lang="es-ES" sz="1050" dirty="0" smtClean="0">
                <a:latin typeface="Arial Narrow" panose="020B0606020202030204" pitchFamily="34" charset="0"/>
              </a:rPr>
              <a:t>Sivigila, </a:t>
            </a:r>
            <a:r>
              <a:rPr lang="es-ES" sz="1050" dirty="0">
                <a:latin typeface="Arial Narrow" panose="020B0606020202030204" pitchFamily="34" charset="0"/>
              </a:rPr>
              <a:t>Residentes en Medellín, </a:t>
            </a:r>
            <a:r>
              <a:rPr lang="es-ES" sz="1050" dirty="0" smtClean="0">
                <a:latin typeface="Arial Narrow" panose="020B0606020202030204" pitchFamily="34" charset="0"/>
              </a:rPr>
              <a:t>a Periodo epidemiológico 13 acumulado. </a:t>
            </a:r>
            <a:r>
              <a:rPr lang="es-ES" sz="1050" dirty="0">
                <a:latin typeface="Arial Narrow" panose="020B0606020202030204" pitchFamily="34" charset="0"/>
              </a:rPr>
              <a:t>Medellín 2019</a:t>
            </a:r>
          </a:p>
        </p:txBody>
      </p:sp>
      <p:pic>
        <p:nvPicPr>
          <p:cNvPr id="6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5438539" y="6012160"/>
            <a:ext cx="998542" cy="87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5"/>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50528"/>
          <a:stretch/>
        </p:blipFill>
        <p:spPr bwMode="auto">
          <a:xfrm>
            <a:off x="2041762" y="7904185"/>
            <a:ext cx="949056" cy="84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3045857" y="6162832"/>
            <a:ext cx="904106"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5" name="84 Grupo"/>
          <p:cNvGrpSpPr/>
          <p:nvPr/>
        </p:nvGrpSpPr>
        <p:grpSpPr>
          <a:xfrm>
            <a:off x="2874133" y="6840926"/>
            <a:ext cx="1229607" cy="747277"/>
            <a:chOff x="-14122" y="7072716"/>
            <a:chExt cx="1229607" cy="747277"/>
          </a:xfrm>
        </p:grpSpPr>
        <p:sp>
          <p:nvSpPr>
            <p:cNvPr id="86" name="85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Hospitalizados</a:t>
              </a:r>
              <a:endParaRPr lang="es-ES" sz="1200" b="1" u="sng" dirty="0">
                <a:latin typeface="Arial Narrow" panose="020B0606020202030204" pitchFamily="34" charset="0"/>
              </a:endParaRPr>
            </a:p>
          </p:txBody>
        </p:sp>
        <p:sp>
          <p:nvSpPr>
            <p:cNvPr id="87" name="86 Rectángulo redondeado"/>
            <p:cNvSpPr/>
            <p:nvPr/>
          </p:nvSpPr>
          <p:spPr>
            <a:xfrm>
              <a:off x="157602" y="7363320"/>
              <a:ext cx="792012" cy="45667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27 casos</a:t>
              </a:r>
              <a:endParaRPr lang="es-ES" sz="1600" b="1" dirty="0">
                <a:solidFill>
                  <a:schemeClr val="tx1"/>
                </a:solidFill>
                <a:latin typeface="Arial Narrow" panose="020B0606020202030204" pitchFamily="34" charset="0"/>
              </a:endParaRPr>
            </a:p>
          </p:txBody>
        </p:sp>
      </p:grpSp>
      <p:pic>
        <p:nvPicPr>
          <p:cNvPr id="12294" name="Picture 6"/>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4108267" y="6219530"/>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9" name="88 Grupo"/>
          <p:cNvGrpSpPr/>
          <p:nvPr/>
        </p:nvGrpSpPr>
        <p:grpSpPr>
          <a:xfrm>
            <a:off x="3965962" y="6848803"/>
            <a:ext cx="1229607" cy="650645"/>
            <a:chOff x="-14122" y="7072716"/>
            <a:chExt cx="1229607" cy="650645"/>
          </a:xfrm>
        </p:grpSpPr>
        <p:sp>
          <p:nvSpPr>
            <p:cNvPr id="90" name="89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Defunciones</a:t>
              </a:r>
              <a:endParaRPr lang="es-ES" sz="1200" b="1" u="sng" dirty="0">
                <a:latin typeface="Arial Narrow" panose="020B0606020202030204" pitchFamily="34" charset="0"/>
              </a:endParaRPr>
            </a:p>
          </p:txBody>
        </p:sp>
        <p:sp>
          <p:nvSpPr>
            <p:cNvPr id="91" name="90 Rectángulo redondeado"/>
            <p:cNvSpPr/>
            <p:nvPr/>
          </p:nvSpPr>
          <p:spPr>
            <a:xfrm>
              <a:off x="209545" y="7363321"/>
              <a:ext cx="86148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 casos</a:t>
              </a:r>
              <a:endParaRPr lang="es-ES" sz="1600" b="1" dirty="0">
                <a:solidFill>
                  <a:schemeClr val="tx1"/>
                </a:solidFill>
                <a:latin typeface="Arial Narrow" panose="020B0606020202030204" pitchFamily="34" charset="0"/>
              </a:endParaRPr>
            </a:p>
          </p:txBody>
        </p:sp>
      </p:grpSp>
      <p:grpSp>
        <p:nvGrpSpPr>
          <p:cNvPr id="93" name="92 Grupo"/>
          <p:cNvGrpSpPr/>
          <p:nvPr/>
        </p:nvGrpSpPr>
        <p:grpSpPr>
          <a:xfrm>
            <a:off x="4974074" y="6852567"/>
            <a:ext cx="1794728" cy="631184"/>
            <a:chOff x="-14122" y="7072716"/>
            <a:chExt cx="1794728" cy="631184"/>
          </a:xfrm>
        </p:grpSpPr>
        <p:sp>
          <p:nvSpPr>
            <p:cNvPr id="94" name="93 CuadroTexto"/>
            <p:cNvSpPr txBox="1"/>
            <p:nvPr/>
          </p:nvSpPr>
          <p:spPr>
            <a:xfrm>
              <a:off x="-14122" y="7072716"/>
              <a:ext cx="1794728"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Trabajadores de la salud</a:t>
              </a:r>
              <a:endParaRPr lang="es-ES" sz="1200" b="1" u="sng" dirty="0">
                <a:latin typeface="Arial Narrow" panose="020B0606020202030204" pitchFamily="34" charset="0"/>
              </a:endParaRPr>
            </a:p>
          </p:txBody>
        </p:sp>
        <p:sp>
          <p:nvSpPr>
            <p:cNvPr id="95" name="94 Rectángulo redondeado"/>
            <p:cNvSpPr/>
            <p:nvPr/>
          </p:nvSpPr>
          <p:spPr>
            <a:xfrm>
              <a:off x="537468" y="7343860"/>
              <a:ext cx="86580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a:t>
              </a:r>
              <a:r>
                <a:rPr lang="es-ES" sz="1600" b="1" dirty="0" smtClean="0">
                  <a:solidFill>
                    <a:schemeClr val="tx1"/>
                  </a:solidFill>
                  <a:latin typeface="Arial Narrow" panose="020B0606020202030204" pitchFamily="34" charset="0"/>
                </a:rPr>
                <a:t> casos</a:t>
              </a:r>
              <a:endParaRPr lang="es-ES" sz="1600" b="1" dirty="0">
                <a:solidFill>
                  <a:schemeClr val="tx1"/>
                </a:solidFill>
                <a:latin typeface="Arial Narrow" panose="020B0606020202030204" pitchFamily="34" charset="0"/>
              </a:endParaRPr>
            </a:p>
          </p:txBody>
        </p:sp>
      </p:grpSp>
      <p:pic>
        <p:nvPicPr>
          <p:cNvPr id="12297" name="Picture 9"/>
          <p:cNvPicPr>
            <a:picLocks noChangeAspect="1" noChangeArrowheads="1"/>
          </p:cNvPicPr>
          <p:nvPr/>
        </p:nvPicPr>
        <p:blipFill>
          <a:blip r:embed="rId11">
            <a:biLevel thresh="50000"/>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46244" y="7906739"/>
            <a:ext cx="904875" cy="78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3"/>
          <p:cNvSpPr txBox="1"/>
          <p:nvPr/>
        </p:nvSpPr>
        <p:spPr>
          <a:xfrm>
            <a:off x="-1" y="4635320"/>
            <a:ext cx="2153415" cy="769441"/>
          </a:xfrm>
          <a:prstGeom prst="rect">
            <a:avLst/>
          </a:prstGeom>
          <a:noFill/>
        </p:spPr>
        <p:txBody>
          <a:bodyPr wrap="square" rtlCol="0">
            <a:spAutoFit/>
          </a:bodyPr>
          <a:lstStyle/>
          <a:p>
            <a:r>
              <a:rPr lang="es-CO" sz="1100" b="1" dirty="0">
                <a:latin typeface="Arial Narrow" panose="020B0606020202030204" pitchFamily="34" charset="0"/>
              </a:rPr>
              <a:t>La variación porcentual con respecto al mismo periodo del año anterior</a:t>
            </a:r>
            <a:r>
              <a:rPr lang="es-ES" sz="1100" b="1" dirty="0" smtClean="0">
                <a:latin typeface="Arial Narrow" panose="020B0606020202030204" pitchFamily="34" charset="0"/>
              </a:rPr>
              <a:t> disminuyó en un 10</a:t>
            </a:r>
            <a:r>
              <a:rPr lang="es-CO" sz="1100" b="1" dirty="0" smtClean="0">
                <a:latin typeface="Arial Narrow" panose="020B0606020202030204" pitchFamily="34" charset="0"/>
              </a:rPr>
              <a:t>%.</a:t>
            </a:r>
            <a:endParaRPr lang="es-ES" sz="1100" b="1" dirty="0">
              <a:latin typeface="Arial Narrow" panose="020B0606020202030204" pitchFamily="34" charset="0"/>
            </a:endParaRPr>
          </a:p>
          <a:p>
            <a:endParaRPr lang="es-ES" sz="1100" dirty="0"/>
          </a:p>
        </p:txBody>
      </p:sp>
      <p:graphicFrame>
        <p:nvGraphicFramePr>
          <p:cNvPr id="79" name="2 Gráfico"/>
          <p:cNvGraphicFramePr>
            <a:graphicFrameLocks/>
          </p:cNvGraphicFramePr>
          <p:nvPr>
            <p:extLst>
              <p:ext uri="{D42A27DB-BD31-4B8C-83A1-F6EECF244321}">
                <p14:modId xmlns:p14="http://schemas.microsoft.com/office/powerpoint/2010/main" val="3610452405"/>
              </p:ext>
            </p:extLst>
          </p:nvPr>
        </p:nvGraphicFramePr>
        <p:xfrm>
          <a:off x="2259382" y="343787"/>
          <a:ext cx="4725444" cy="19571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1" name="60 Tabla"/>
          <p:cNvGraphicFramePr>
            <a:graphicFrameLocks noGrp="1"/>
          </p:cNvGraphicFramePr>
          <p:nvPr>
            <p:extLst>
              <p:ext uri="{D42A27DB-BD31-4B8C-83A1-F6EECF244321}">
                <p14:modId xmlns:p14="http://schemas.microsoft.com/office/powerpoint/2010/main" val="3333257143"/>
              </p:ext>
            </p:extLst>
          </p:nvPr>
        </p:nvGraphicFramePr>
        <p:xfrm>
          <a:off x="2452470" y="3248656"/>
          <a:ext cx="4250436" cy="990600"/>
        </p:xfrm>
        <a:graphic>
          <a:graphicData uri="http://schemas.openxmlformats.org/drawingml/2006/table">
            <a:tbl>
              <a:tblPr firstRow="1" firstCol="1" bandRow="1">
                <a:tableStyleId>{5C22544A-7EE6-4342-B048-85BDC9FD1C3A}</a:tableStyleId>
              </a:tblPr>
              <a:tblGrid>
                <a:gridCol w="1203260">
                  <a:extLst>
                    <a:ext uri="{9D8B030D-6E8A-4147-A177-3AD203B41FA5}">
                      <a16:colId xmlns:a16="http://schemas.microsoft.com/office/drawing/2014/main" val="20000"/>
                    </a:ext>
                  </a:extLst>
                </a:gridCol>
                <a:gridCol w="1027173">
                  <a:extLst>
                    <a:ext uri="{9D8B030D-6E8A-4147-A177-3AD203B41FA5}">
                      <a16:colId xmlns:a16="http://schemas.microsoft.com/office/drawing/2014/main" val="20001"/>
                    </a:ext>
                  </a:extLst>
                </a:gridCol>
                <a:gridCol w="616928">
                  <a:extLst>
                    <a:ext uri="{9D8B030D-6E8A-4147-A177-3AD203B41FA5}">
                      <a16:colId xmlns:a16="http://schemas.microsoft.com/office/drawing/2014/main" val="20002"/>
                    </a:ext>
                  </a:extLst>
                </a:gridCol>
                <a:gridCol w="848589">
                  <a:extLst>
                    <a:ext uri="{9D8B030D-6E8A-4147-A177-3AD203B41FA5}">
                      <a16:colId xmlns:a16="http://schemas.microsoft.com/office/drawing/2014/main" val="20003"/>
                    </a:ext>
                  </a:extLst>
                </a:gridCol>
                <a:gridCol w="554486">
                  <a:extLst>
                    <a:ext uri="{9D8B030D-6E8A-4147-A177-3AD203B41FA5}">
                      <a16:colId xmlns:a16="http://schemas.microsoft.com/office/drawing/2014/main" val="20004"/>
                    </a:ext>
                  </a:extLst>
                </a:gridCol>
              </a:tblGrid>
              <a:tr h="234439">
                <a:tc>
                  <a:txBody>
                    <a:bodyPr/>
                    <a:lstStyle/>
                    <a:p>
                      <a:pPr algn="l">
                        <a:spcAft>
                          <a:spcPts val="0"/>
                        </a:spcAft>
                      </a:pPr>
                      <a:r>
                        <a:rPr lang="es-CO" sz="900" dirty="0">
                          <a:solidFill>
                            <a:schemeClr val="tx1"/>
                          </a:solidFill>
                          <a:effectLst/>
                        </a:rPr>
                        <a:t>TIPO DE CASO</a:t>
                      </a:r>
                      <a:endParaRPr lang="es-CO" sz="1200" dirty="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900">
                          <a:solidFill>
                            <a:schemeClr val="tx1"/>
                          </a:solidFill>
                          <a:effectLst/>
                        </a:rPr>
                        <a:t>CONF. LABORATORIO</a:t>
                      </a:r>
                      <a:endParaRPr lang="es-CO" sz="120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900" dirty="0">
                          <a:solidFill>
                            <a:schemeClr val="tx1"/>
                          </a:solidFill>
                          <a:effectLst/>
                        </a:rPr>
                        <a:t>CONF. CLINICA</a:t>
                      </a:r>
                      <a:endParaRPr lang="es-CO" sz="1200" dirty="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900">
                          <a:solidFill>
                            <a:schemeClr val="tx1"/>
                          </a:solidFill>
                          <a:effectLst/>
                        </a:rPr>
                        <a:t>PROBABLES</a:t>
                      </a:r>
                      <a:endParaRPr lang="es-CO" sz="120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900">
                          <a:solidFill>
                            <a:schemeClr val="tx1"/>
                          </a:solidFill>
                          <a:effectLst/>
                        </a:rPr>
                        <a:t>TOTAL</a:t>
                      </a:r>
                      <a:endParaRPr lang="es-CO" sz="1200">
                        <a:solidFill>
                          <a:schemeClr val="tx1"/>
                        </a:solidFill>
                        <a:effectLst/>
                        <a:latin typeface="Cambria"/>
                        <a:ea typeface="Times New Roman"/>
                        <a:cs typeface="Times New Roman"/>
                      </a:endParaRPr>
                    </a:p>
                  </a:txBody>
                  <a:tcPr marL="68580" marR="68580" marT="0" marB="0">
                    <a:noFill/>
                  </a:tcPr>
                </a:tc>
                <a:extLst>
                  <a:ext uri="{0D108BD9-81ED-4DB2-BD59-A6C34878D82A}">
                    <a16:rowId xmlns:a16="http://schemas.microsoft.com/office/drawing/2014/main" val="10000"/>
                  </a:ext>
                </a:extLst>
              </a:tr>
              <a:tr h="234439">
                <a:tc>
                  <a:txBody>
                    <a:bodyPr/>
                    <a:lstStyle/>
                    <a:p>
                      <a:pPr algn="l">
                        <a:spcAft>
                          <a:spcPts val="0"/>
                        </a:spcAft>
                      </a:pPr>
                      <a:r>
                        <a:rPr lang="es-CO" sz="900">
                          <a:solidFill>
                            <a:schemeClr val="tx1"/>
                          </a:solidFill>
                          <a:effectLst/>
                        </a:rPr>
                        <a:t>IRAG INUSITADOS (348)</a:t>
                      </a:r>
                      <a:endParaRPr lang="es-CO" sz="120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smtClean="0">
                          <a:solidFill>
                            <a:schemeClr val="tx1"/>
                          </a:solidFill>
                          <a:effectLst/>
                        </a:rPr>
                        <a:t>24</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smtClean="0">
                          <a:solidFill>
                            <a:schemeClr val="tx1"/>
                          </a:solidFill>
                          <a:effectLst/>
                        </a:rPr>
                        <a:t>1</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smtClean="0">
                          <a:solidFill>
                            <a:schemeClr val="tx1"/>
                          </a:solidFill>
                          <a:effectLst/>
                        </a:rPr>
                        <a:t>3</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smtClean="0">
                          <a:solidFill>
                            <a:schemeClr val="tx1"/>
                          </a:solidFill>
                          <a:effectLst/>
                        </a:rPr>
                        <a:t>28</a:t>
                      </a:r>
                      <a:endParaRPr lang="es-CO" sz="1200" dirty="0">
                        <a:solidFill>
                          <a:schemeClr val="tx1"/>
                        </a:solidFill>
                        <a:effectLst/>
                        <a:latin typeface="Cambria"/>
                        <a:ea typeface="Times New Roman"/>
                        <a:cs typeface="Times New Roman"/>
                      </a:endParaRPr>
                    </a:p>
                  </a:txBody>
                  <a:tcPr marL="68580" marR="68580" marT="0" marB="0" anchor="b">
                    <a:noFill/>
                  </a:tcPr>
                </a:tc>
                <a:extLst>
                  <a:ext uri="{0D108BD9-81ED-4DB2-BD59-A6C34878D82A}">
                    <a16:rowId xmlns:a16="http://schemas.microsoft.com/office/drawing/2014/main" val="10001"/>
                  </a:ext>
                </a:extLst>
              </a:tr>
              <a:tr h="270648">
                <a:tc>
                  <a:txBody>
                    <a:bodyPr/>
                    <a:lstStyle/>
                    <a:p>
                      <a:pPr algn="l">
                        <a:spcAft>
                          <a:spcPts val="0"/>
                        </a:spcAft>
                      </a:pPr>
                      <a:r>
                        <a:rPr lang="es-CO" sz="900">
                          <a:solidFill>
                            <a:schemeClr val="tx1"/>
                          </a:solidFill>
                          <a:effectLst/>
                        </a:rPr>
                        <a:t> </a:t>
                      </a:r>
                      <a:endParaRPr lang="es-CO" sz="1200">
                        <a:solidFill>
                          <a:schemeClr val="tx1"/>
                        </a:solidFill>
                        <a:effectLst/>
                      </a:endParaRPr>
                    </a:p>
                    <a:p>
                      <a:pPr algn="l">
                        <a:spcAft>
                          <a:spcPts val="0"/>
                        </a:spcAft>
                      </a:pPr>
                      <a:r>
                        <a:rPr lang="es-CO" sz="900">
                          <a:solidFill>
                            <a:schemeClr val="tx1"/>
                          </a:solidFill>
                          <a:effectLst/>
                        </a:rPr>
                        <a:t>ESI-IRAG (345)</a:t>
                      </a:r>
                      <a:endParaRPr lang="es-CO" sz="120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900" dirty="0" smtClean="0">
                          <a:solidFill>
                            <a:schemeClr val="tx1"/>
                          </a:solidFill>
                          <a:effectLst/>
                        </a:rPr>
                        <a:t>357</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a:solidFill>
                            <a:schemeClr val="tx1"/>
                          </a:solidFill>
                          <a:effectLst/>
                        </a:rPr>
                        <a:t>0</a:t>
                      </a:r>
                      <a:endParaRPr lang="es-CO" sz="120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a:solidFill>
                            <a:schemeClr val="tx1"/>
                          </a:solidFill>
                          <a:effectLst/>
                        </a:rPr>
                        <a:t>0</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900" dirty="0" smtClean="0">
                          <a:solidFill>
                            <a:schemeClr val="tx1"/>
                          </a:solidFill>
                          <a:effectLst/>
                        </a:rPr>
                        <a:t>357</a:t>
                      </a:r>
                      <a:endParaRPr lang="es-CO" sz="1200" dirty="0">
                        <a:solidFill>
                          <a:schemeClr val="tx1"/>
                        </a:solidFill>
                        <a:effectLst/>
                        <a:latin typeface="Cambria"/>
                        <a:ea typeface="Times New Roman"/>
                        <a:cs typeface="Times New Roman"/>
                      </a:endParaRPr>
                    </a:p>
                  </a:txBody>
                  <a:tcPr marL="68580" marR="68580" marT="0" marB="0" anchor="b">
                    <a:noFill/>
                  </a:tcPr>
                </a:tc>
                <a:extLst>
                  <a:ext uri="{0D108BD9-81ED-4DB2-BD59-A6C34878D82A}">
                    <a16:rowId xmlns:a16="http://schemas.microsoft.com/office/drawing/2014/main" val="10002"/>
                  </a:ext>
                </a:extLst>
              </a:tr>
              <a:tr h="143268">
                <a:tc>
                  <a:txBody>
                    <a:bodyPr/>
                    <a:lstStyle/>
                    <a:p>
                      <a:pPr algn="l">
                        <a:spcAft>
                          <a:spcPts val="0"/>
                        </a:spcAft>
                      </a:pPr>
                      <a:r>
                        <a:rPr lang="es-CO" sz="1100" dirty="0">
                          <a:solidFill>
                            <a:schemeClr val="tx1"/>
                          </a:solidFill>
                          <a:effectLst/>
                        </a:rPr>
                        <a:t> </a:t>
                      </a:r>
                      <a:endParaRPr lang="es-CO" sz="1200" dirty="0">
                        <a:solidFill>
                          <a:schemeClr val="tx1"/>
                        </a:solidFill>
                        <a:effectLst/>
                        <a:latin typeface="Cambria"/>
                        <a:ea typeface="Times New Roman"/>
                        <a:cs typeface="Times New Roman"/>
                      </a:endParaRPr>
                    </a:p>
                  </a:txBody>
                  <a:tcPr marL="68580" marR="68580" marT="0" marB="0">
                    <a:noFill/>
                  </a:tcPr>
                </a:tc>
                <a:tc>
                  <a:txBody>
                    <a:bodyPr/>
                    <a:lstStyle/>
                    <a:p>
                      <a:pPr algn="ctr">
                        <a:spcAft>
                          <a:spcPts val="0"/>
                        </a:spcAft>
                      </a:pPr>
                      <a:r>
                        <a:rPr lang="es-CO" sz="1100">
                          <a:solidFill>
                            <a:schemeClr val="tx1"/>
                          </a:solidFill>
                          <a:effectLst/>
                        </a:rPr>
                        <a:t> </a:t>
                      </a:r>
                      <a:endParaRPr lang="es-CO" sz="120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1100" dirty="0">
                          <a:solidFill>
                            <a:schemeClr val="tx1"/>
                          </a:solidFill>
                          <a:effectLst/>
                        </a:rPr>
                        <a:t> </a:t>
                      </a:r>
                      <a:endParaRPr lang="es-CO" sz="1200" dirty="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1100">
                          <a:solidFill>
                            <a:schemeClr val="tx1"/>
                          </a:solidFill>
                          <a:effectLst/>
                        </a:rPr>
                        <a:t> </a:t>
                      </a:r>
                      <a:endParaRPr lang="es-CO" sz="1200">
                        <a:solidFill>
                          <a:schemeClr val="tx1"/>
                        </a:solidFill>
                        <a:effectLst/>
                        <a:latin typeface="Cambria"/>
                        <a:ea typeface="Times New Roman"/>
                        <a:cs typeface="Times New Roman"/>
                      </a:endParaRPr>
                    </a:p>
                  </a:txBody>
                  <a:tcPr marL="68580" marR="68580" marT="0" marB="0" anchor="b">
                    <a:noFill/>
                  </a:tcPr>
                </a:tc>
                <a:tc>
                  <a:txBody>
                    <a:bodyPr/>
                    <a:lstStyle/>
                    <a:p>
                      <a:pPr algn="ctr">
                        <a:spcAft>
                          <a:spcPts val="0"/>
                        </a:spcAft>
                      </a:pPr>
                      <a:r>
                        <a:rPr lang="es-CO" sz="1100" dirty="0">
                          <a:solidFill>
                            <a:schemeClr val="tx1"/>
                          </a:solidFill>
                          <a:effectLst/>
                        </a:rPr>
                        <a:t> </a:t>
                      </a:r>
                      <a:endParaRPr lang="es-CO" sz="1200" dirty="0">
                        <a:solidFill>
                          <a:schemeClr val="tx1"/>
                        </a:solidFill>
                        <a:effectLst/>
                        <a:latin typeface="Cambria"/>
                        <a:ea typeface="Times New Roman"/>
                        <a:cs typeface="Times New Roman"/>
                      </a:endParaRPr>
                    </a:p>
                  </a:txBody>
                  <a:tcPr marL="68580" marR="68580" marT="0" marB="0" anchor="b">
                    <a:noFill/>
                  </a:tcPr>
                </a:tc>
                <a:extLst>
                  <a:ext uri="{0D108BD9-81ED-4DB2-BD59-A6C34878D82A}">
                    <a16:rowId xmlns:a16="http://schemas.microsoft.com/office/drawing/2014/main" val="10003"/>
                  </a:ext>
                </a:extLst>
              </a:tr>
            </a:tbl>
          </a:graphicData>
        </a:graphic>
      </p:graphicFrame>
      <p:pic>
        <p:nvPicPr>
          <p:cNvPr id="58" name="Imagen 57"/>
          <p:cNvPicPr/>
          <p:nvPr/>
        </p:nvPicPr>
        <p:blipFill>
          <a:blip r:embed="rId14"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Tree>
    <p:extLst>
      <p:ext uri="{BB962C8B-B14F-4D97-AF65-F5344CB8AC3E}">
        <p14:creationId xmlns:p14="http://schemas.microsoft.com/office/powerpoint/2010/main" val="2225024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a:t>
            </a:r>
            <a:r>
              <a:rPr lang="es-ES" sz="1100" dirty="0">
                <a:latin typeface="Arial Narrow" panose="020B0606020202030204" pitchFamily="34" charset="0"/>
              </a:rPr>
              <a:t>1</a:t>
            </a:r>
            <a:r>
              <a:rPr lang="es-ES" sz="1100" dirty="0" smtClean="0">
                <a:latin typeface="Arial Narrow" panose="020B0606020202030204" pitchFamily="34" charset="0"/>
              </a:rPr>
              <a:t>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5</a:t>
              </a:r>
            </a:p>
          </p:txBody>
        </p:sp>
      </p:grpSp>
      <p:sp>
        <p:nvSpPr>
          <p:cNvPr id="9" name="8 CuadroTexto"/>
          <p:cNvSpPr txBox="1"/>
          <p:nvPr/>
        </p:nvSpPr>
        <p:spPr>
          <a:xfrm>
            <a:off x="-4809" y="4692488"/>
            <a:ext cx="2185541"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disminuyó en un 17,67%</a:t>
            </a:r>
            <a:endParaRPr lang="es-ES" sz="1200" b="1" dirty="0">
              <a:latin typeface="Arial Narrow" panose="020B0606020202030204" pitchFamily="34" charset="0"/>
            </a:endParaRPr>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 de 2020, acumulado  de 2018-2019.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  acumulado  de 2020. </a:t>
            </a:r>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Porcentaje  </a:t>
            </a:r>
            <a:r>
              <a:rPr lang="es-ES" sz="1100" b="1" dirty="0">
                <a:latin typeface="Arial Narrow" panose="020B0606020202030204" pitchFamily="34" charset="0"/>
              </a:rPr>
              <a:t>de configuración de casos</a:t>
            </a:r>
            <a:endParaRPr lang="es-ES" sz="1100" b="1" dirty="0" smtClean="0">
              <a:latin typeface="Arial Narrow" panose="020B0606020202030204" pitchFamily="34" charset="0"/>
            </a:endParaRPr>
          </a:p>
        </p:txBody>
      </p:sp>
      <p:sp>
        <p:nvSpPr>
          <p:cNvPr id="56" name="55 CuadroTexto"/>
          <p:cNvSpPr txBox="1"/>
          <p:nvPr/>
        </p:nvSpPr>
        <p:spPr>
          <a:xfrm>
            <a:off x="5222506" y="8266474"/>
            <a:ext cx="1633782" cy="553998"/>
          </a:xfrm>
          <a:prstGeom prst="rect">
            <a:avLst/>
          </a:prstGeom>
          <a:noFill/>
        </p:spPr>
        <p:txBody>
          <a:bodyPr wrap="none" rtlCol="0">
            <a:spAutoFit/>
          </a:bodyPr>
          <a:lstStyle/>
          <a:p>
            <a:pPr algn="ctr"/>
            <a:r>
              <a:rPr lang="es-ES" sz="1400" b="1" dirty="0" smtClean="0">
                <a:latin typeface="Arial Narrow" panose="020B0606020202030204" pitchFamily="34" charset="0"/>
              </a:rPr>
              <a:t>19/20 </a:t>
            </a:r>
            <a:r>
              <a:rPr lang="es-ES" sz="1050" b="1" dirty="0" smtClean="0">
                <a:latin typeface="Arial Narrow" panose="020B0606020202030204" pitchFamily="34" charset="0"/>
              </a:rPr>
              <a:t>casos </a:t>
            </a:r>
            <a:r>
              <a:rPr lang="es-ES" sz="1050" b="1" dirty="0">
                <a:latin typeface="Arial Narrow" panose="020B0606020202030204" pitchFamily="34" charset="0"/>
              </a:rPr>
              <a:t>configurados</a:t>
            </a:r>
          </a:p>
          <a:p>
            <a:pPr algn="ctr"/>
            <a:r>
              <a:rPr lang="es-ES" sz="1600" b="1" dirty="0" smtClean="0">
                <a:solidFill>
                  <a:srgbClr val="C00000"/>
                </a:solidFill>
                <a:latin typeface="Arial Narrow" panose="020B0606020202030204" pitchFamily="34" charset="0"/>
              </a:rPr>
              <a:t>95%</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3.2 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60%</a:t>
            </a:r>
          </a:p>
          <a:p>
            <a:pPr algn="ctr"/>
            <a:r>
              <a:rPr lang="es-ES" sz="1400" b="1" dirty="0" smtClean="0">
                <a:latin typeface="Arial Narrow" panose="020B0606020202030204" pitchFamily="34" charset="0"/>
              </a:rPr>
              <a:t>12/20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294" y="395536"/>
            <a:ext cx="4559539" cy="159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6769" y="2690947"/>
            <a:ext cx="4523628" cy="209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215" y="6125495"/>
            <a:ext cx="4357340" cy="232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687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20%</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80%</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  acumulado  </a:t>
            </a:r>
            <a:r>
              <a:rPr lang="es-ES" sz="1050" dirty="0">
                <a:latin typeface="Arial Narrow" panose="020B0606020202030204" pitchFamily="34" charset="0"/>
              </a:rPr>
              <a:t>de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  acumulado  de 2020.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615827"/>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Así mismo, se observa en la razón de casos con un número por debajo de lo esperado y con la misma distribución temporal que el canal endémico. En relación a los años anteriores, la </a:t>
            </a:r>
            <a:r>
              <a:rPr lang="es-CO" sz="1100" dirty="0">
                <a:latin typeface="Arial Narrow" panose="020B0606020202030204" pitchFamily="34" charset="0"/>
              </a:rPr>
              <a:t>semana epidemiológica 1 </a:t>
            </a:r>
            <a:r>
              <a:rPr lang="es-CO" sz="1100" dirty="0" smtClean="0">
                <a:latin typeface="Arial Narrow" panose="020B0606020202030204" pitchFamily="34" charset="0"/>
              </a:rPr>
              <a:t>fue el de mayor número de casos. En total hasta el periodo epidemiológico uno (1) se notificaron 20 casos como probables de los cuales,  </a:t>
            </a:r>
            <a:r>
              <a:rPr lang="es-CO" sz="1100" dirty="0">
                <a:latin typeface="Arial Narrow" panose="020B0606020202030204" pitchFamily="34" charset="0"/>
              </a:rPr>
              <a:t>4</a:t>
            </a:r>
            <a:r>
              <a:rPr lang="es-CO" sz="1100" dirty="0" smtClean="0">
                <a:latin typeface="Arial Narrow" panose="020B0606020202030204" pitchFamily="34" charset="0"/>
              </a:rPr>
              <a:t> (20%) fueron confirmados por laboratorio,  15 (75%) se descartaron por laboratorio, y uno (1)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 En relación, al porcentaje de investigación de campo del total </a:t>
            </a:r>
            <a:r>
              <a:rPr lang="es-CO" sz="1100" dirty="0" smtClean="0">
                <a:latin typeface="Arial Narrow" panose="020B0606020202030204" pitchFamily="34" charset="0"/>
              </a:rPr>
              <a:t>de </a:t>
            </a:r>
            <a:r>
              <a:rPr lang="es-CO" sz="1100" dirty="0">
                <a:latin typeface="Arial Narrow" panose="020B0606020202030204" pitchFamily="34" charset="0"/>
              </a:rPr>
              <a:t>casos notificados a </a:t>
            </a:r>
            <a:r>
              <a:rPr lang="es-CO" sz="1100" dirty="0" smtClean="0">
                <a:latin typeface="Arial Narrow" panose="020B0606020202030204" pitchFamily="34" charset="0"/>
              </a:rPr>
              <a:t>16 (80%) </a:t>
            </a:r>
            <a:r>
              <a:rPr lang="es-CO" sz="1100" dirty="0">
                <a:latin typeface="Arial Narrow" panose="020B0606020202030204" pitchFamily="34" charset="0"/>
              </a:rPr>
              <a:t>casos se les realizo visita de campo. De estos a </a:t>
            </a:r>
            <a:r>
              <a:rPr lang="es-CO" sz="1100" dirty="0" smtClean="0">
                <a:latin typeface="Arial Narrow" panose="020B0606020202030204" pitchFamily="34" charset="0"/>
              </a:rPr>
              <a:t>12 se </a:t>
            </a:r>
            <a:r>
              <a:rPr lang="es-CO" sz="1100" dirty="0">
                <a:latin typeface="Arial Narrow" panose="020B0606020202030204" pitchFamily="34" charset="0"/>
              </a:rPr>
              <a:t>le realizo en las siguientes 72 horas después de la notificación al área de epidemiologia. Esto representa un oportunidad de la visita del </a:t>
            </a:r>
            <a:r>
              <a:rPr lang="es-CO" sz="1100" dirty="0" smtClean="0">
                <a:latin typeface="Arial Narrow" panose="020B0606020202030204" pitchFamily="34" charset="0"/>
              </a:rPr>
              <a:t>75% </a:t>
            </a:r>
            <a:r>
              <a:rPr lang="es-CO" sz="1100" dirty="0">
                <a:latin typeface="Arial Narrow" panose="020B0606020202030204" pitchFamily="34" charset="0"/>
              </a:rPr>
              <a:t>en relación al número de casos que aceptaron la visita o se pudieron ubicar.</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4506" y="482922"/>
            <a:ext cx="2952328" cy="17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21" y="3491880"/>
            <a:ext cx="604135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892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43</a:t>
              </a:r>
              <a:endParaRPr lang="es-ES" sz="2000" b="1" dirty="0">
                <a:latin typeface="Arial Narrow" panose="020B0606020202030204" pitchFamily="34" charset="0"/>
              </a:endParaRPr>
            </a:p>
          </p:txBody>
        </p:sp>
      </p:grpSp>
      <p:sp>
        <p:nvSpPr>
          <p:cNvPr id="9" name="8 CuadroTexto"/>
          <p:cNvSpPr txBox="1"/>
          <p:nvPr/>
        </p:nvSpPr>
        <p:spPr>
          <a:xfrm>
            <a:off x="-5546" y="4708534"/>
            <a:ext cx="2186278"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disminuyó en un 179%.</a:t>
            </a:r>
            <a:endParaRPr lang="es-ES" sz="1200" b="1" dirty="0">
              <a:latin typeface="Arial Narrow" panose="020B0606020202030204" pitchFamily="34" charset="0"/>
            </a:endParaRPr>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1,67* 100 mil</a:t>
            </a:r>
          </a:p>
          <a:p>
            <a:pPr algn="ctr"/>
            <a:r>
              <a:rPr lang="es-ES" sz="1400" b="1" dirty="0" smtClean="0">
                <a:latin typeface="Arial Narrow" panose="020B0606020202030204" pitchFamily="34" charset="0"/>
              </a:rPr>
              <a:t>43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 acumulado  de 2020.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3.3 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74308" y="7420568"/>
            <a:ext cx="109677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3,4* 100 mil</a:t>
            </a:r>
          </a:p>
          <a:p>
            <a:pPr algn="ctr"/>
            <a:r>
              <a:rPr lang="es-ES" sz="1400" b="1" dirty="0">
                <a:latin typeface="Arial Narrow" panose="020B0606020202030204" pitchFamily="34" charset="0"/>
              </a:rPr>
              <a:t>5</a:t>
            </a:r>
            <a:r>
              <a:rPr lang="es-ES" sz="1400" b="1" dirty="0" smtClean="0">
                <a:latin typeface="Arial Narrow" panose="020B0606020202030204" pitchFamily="34" charset="0"/>
              </a:rPr>
              <a:t> casos</a:t>
            </a:r>
            <a:endParaRPr lang="es-ES" sz="1400" b="1" dirty="0">
              <a:latin typeface="Arial Narrow" panose="020B0606020202030204"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3650" y="351774"/>
            <a:ext cx="4464497" cy="189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8222" y="2762039"/>
            <a:ext cx="4784890" cy="20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222" y="6155734"/>
            <a:ext cx="4466675" cy="208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73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20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23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a:t>
            </a:r>
            <a:r>
              <a:rPr lang="es-CO" sz="1400" dirty="0" err="1" smtClean="0">
                <a:latin typeface="Arial Narrow" panose="020B0606020202030204" pitchFamily="34" charset="0"/>
              </a:rPr>
              <a:t>hiperendémica</a:t>
            </a:r>
            <a:r>
              <a:rPr lang="es-CO" sz="1400" dirty="0" smtClean="0">
                <a:latin typeface="Arial Narrow" panose="020B0606020202030204" pitchFamily="34" charset="0"/>
              </a:rPr>
              <a:t>. </a:t>
            </a:r>
            <a:r>
              <a:rPr lang="es-CO" sz="1400" dirty="0">
                <a:latin typeface="Arial Narrow" panose="020B0606020202030204" pitchFamily="34" charset="0"/>
              </a:rPr>
              <a:t>S</a:t>
            </a:r>
            <a:r>
              <a:rPr lang="es-CO" sz="1400" dirty="0" smtClean="0">
                <a:latin typeface="Arial Narrow" panose="020B0606020202030204" pitchFamily="34" charset="0"/>
              </a:rPr>
              <a:t>in embargo el número de casos este año esta por debajo de lo presentado en los 2 años anteriores, lo que corresponde con una disminución en los casos de un 61% en relación al año anterior. En el análisis de razón de casos, todas las  semanas esta por debajo del número de casos. En promedio se notificaron 11 casos por semana epidemiológica. Los cursos de vida de juventud, adultez y adulto mayor representan el 67%  de los casos. Estos casos podrían relacionarse o con personas no vacunadas en la infancia o con perdida de inmunidad  a través del tiempo. Hasta la semana epidemiológica 4,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70823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373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11583" y="3750632"/>
            <a:ext cx="2262782" cy="281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87480" y="2873291"/>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 acumulado  de 2020. </a:t>
            </a:r>
            <a:endParaRPr lang="es-ES" sz="1100" dirty="0">
              <a:latin typeface="Arial Narrow" panose="020B0606020202030204" pitchFamily="34" charset="0"/>
            </a:endParaRPr>
          </a:p>
        </p:txBody>
      </p:sp>
      <p:grpSp>
        <p:nvGrpSpPr>
          <p:cNvPr id="8" name="7 Grupo"/>
          <p:cNvGrpSpPr/>
          <p:nvPr/>
        </p:nvGrpSpPr>
        <p:grpSpPr>
          <a:xfrm>
            <a:off x="171984" y="52048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184</a:t>
              </a:r>
              <a:endParaRPr lang="es-ES" b="1" dirty="0">
                <a:latin typeface="Arial Narrow" panose="020B0606020202030204" pitchFamily="34" charset="0"/>
              </a:endParaRPr>
            </a:p>
          </p:txBody>
        </p:sp>
      </p:grpSp>
      <p:sp>
        <p:nvSpPr>
          <p:cNvPr id="9" name="8 CuadroTexto"/>
          <p:cNvSpPr txBox="1"/>
          <p:nvPr/>
        </p:nvSpPr>
        <p:spPr>
          <a:xfrm>
            <a:off x="13770" y="5876125"/>
            <a:ext cx="227407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a:t>
            </a:r>
            <a:r>
              <a:rPr lang="es-ES" sz="1200" b="1" dirty="0" smtClean="0">
                <a:latin typeface="Arial Narrow" panose="020B0606020202030204" pitchFamily="34" charset="0"/>
              </a:rPr>
              <a:t>porcentual con </a:t>
            </a:r>
            <a:r>
              <a:rPr lang="es-ES" sz="1200" b="1" dirty="0">
                <a:latin typeface="Arial Narrow" panose="020B0606020202030204" pitchFamily="34" charset="0"/>
              </a:rPr>
              <a:t>respecto al mismo periodo del año anterior </a:t>
            </a:r>
            <a:r>
              <a:rPr lang="es-ES" sz="1200" b="1" dirty="0" smtClean="0">
                <a:latin typeface="Arial Narrow" panose="020B0606020202030204" pitchFamily="34" charset="0"/>
              </a:rPr>
              <a:t>disminuyó en un 38,05%.</a:t>
            </a:r>
            <a:endParaRPr lang="es-ES" sz="1200" b="1" dirty="0">
              <a:latin typeface="Arial Narrow" panose="020B0606020202030204" pitchFamily="34" charset="0"/>
            </a:endParaRPr>
          </a:p>
        </p:txBody>
      </p:sp>
      <p:sp>
        <p:nvSpPr>
          <p:cNvPr id="18" name="17 Rectángulo"/>
          <p:cNvSpPr/>
          <p:nvPr/>
        </p:nvSpPr>
        <p:spPr>
          <a:xfrm>
            <a:off x="2274078" y="5916150"/>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1" name="60 CuadroTexto"/>
          <p:cNvSpPr txBox="1"/>
          <p:nvPr/>
        </p:nvSpPr>
        <p:spPr>
          <a:xfrm>
            <a:off x="490026" y="3782717"/>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3.4 Varicela</a:t>
            </a:r>
            <a:endParaRPr lang="es-ES" sz="2800" b="1" dirty="0">
              <a:solidFill>
                <a:srgbClr val="C00000"/>
              </a:solidFill>
              <a:latin typeface="Arial Narrow" panose="020B0606020202030204" pitchFamily="34" charset="0"/>
              <a:ea typeface="+mn-ea"/>
              <a:cs typeface="+mn-cs"/>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730" y="534996"/>
            <a:ext cx="4628730" cy="234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0727" y="3430784"/>
            <a:ext cx="4700737" cy="247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13 Rectángulo"/>
          <p:cNvSpPr/>
          <p:nvPr/>
        </p:nvSpPr>
        <p:spPr>
          <a:xfrm>
            <a:off x="19189" y="657254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25 Grupo"/>
          <p:cNvGrpSpPr/>
          <p:nvPr/>
        </p:nvGrpSpPr>
        <p:grpSpPr>
          <a:xfrm>
            <a:off x="296593" y="6699718"/>
            <a:ext cx="3446504" cy="276999"/>
            <a:chOff x="2448322" y="74775"/>
            <a:chExt cx="3446504" cy="276999"/>
          </a:xfrm>
        </p:grpSpPr>
        <p:sp>
          <p:nvSpPr>
            <p:cNvPr id="33"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27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36" name="Picture 2"/>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6191039" y="7428054"/>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67 Grupo"/>
          <p:cNvGrpSpPr/>
          <p:nvPr/>
        </p:nvGrpSpPr>
        <p:grpSpPr>
          <a:xfrm>
            <a:off x="-124777" y="7322597"/>
            <a:ext cx="1258607" cy="1651732"/>
            <a:chOff x="-143966" y="539552"/>
            <a:chExt cx="1258607" cy="1651732"/>
          </a:xfrm>
        </p:grpSpPr>
        <p:pic>
          <p:nvPicPr>
            <p:cNvPr id="39" name="Picture 3"/>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a:t>
              </a:r>
              <a:endParaRPr lang="es-ES" sz="1600" b="1" dirty="0">
                <a:solidFill>
                  <a:schemeClr val="tx1"/>
                </a:solidFill>
                <a:latin typeface="Arial Narrow" panose="020B0606020202030204" pitchFamily="34" charset="0"/>
              </a:endParaRPr>
            </a:p>
          </p:txBody>
        </p:sp>
        <p:sp>
          <p:nvSpPr>
            <p:cNvPr id="4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106 Casos</a:t>
              </a:r>
              <a:endParaRPr lang="es-ES" sz="1200" b="1" dirty="0">
                <a:latin typeface="Arial Narrow" panose="020B0606020202030204" pitchFamily="34" charset="0"/>
              </a:endParaRPr>
            </a:p>
          </p:txBody>
        </p:sp>
        <p:sp>
          <p:nvSpPr>
            <p:cNvPr id="4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43" name="72 Grupo"/>
          <p:cNvGrpSpPr/>
          <p:nvPr/>
        </p:nvGrpSpPr>
        <p:grpSpPr>
          <a:xfrm>
            <a:off x="968871" y="7425819"/>
            <a:ext cx="1282616" cy="1594010"/>
            <a:chOff x="767312" y="601726"/>
            <a:chExt cx="1282616" cy="1594010"/>
          </a:xfrm>
        </p:grpSpPr>
        <p:sp>
          <p:nvSpPr>
            <p:cNvPr id="4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42%</a:t>
              </a:r>
              <a:endParaRPr lang="es-ES" sz="1600" b="1" dirty="0">
                <a:solidFill>
                  <a:schemeClr val="tx1"/>
                </a:solidFill>
                <a:latin typeface="Arial Narrow" panose="020B0606020202030204" pitchFamily="34" charset="0"/>
              </a:endParaRPr>
            </a:p>
          </p:txBody>
        </p:sp>
        <p:sp>
          <p:nvSpPr>
            <p:cNvPr id="46"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78 Casos</a:t>
              </a:r>
              <a:endParaRPr lang="es-ES" sz="1200" b="1" dirty="0">
                <a:latin typeface="Arial Narrow" panose="020B0606020202030204" pitchFamily="34" charset="0"/>
              </a:endParaRPr>
            </a:p>
          </p:txBody>
        </p:sp>
        <p:pic>
          <p:nvPicPr>
            <p:cNvPr id="47" name="Picture 3"/>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49" name="77 Grupo"/>
          <p:cNvGrpSpPr/>
          <p:nvPr/>
        </p:nvGrpSpPr>
        <p:grpSpPr>
          <a:xfrm>
            <a:off x="1963455" y="7320027"/>
            <a:ext cx="1414263" cy="1638535"/>
            <a:chOff x="1700534" y="536982"/>
            <a:chExt cx="1414263" cy="1638535"/>
          </a:xfrm>
        </p:grpSpPr>
        <p:sp>
          <p:nvSpPr>
            <p:cNvPr id="50"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a:t>
              </a:r>
              <a:endParaRPr lang="es-ES" sz="1600" b="1" dirty="0">
                <a:solidFill>
                  <a:schemeClr val="tx1"/>
                </a:solidFill>
                <a:latin typeface="Arial Narrow" panose="020B0606020202030204" pitchFamily="34" charset="0"/>
              </a:endParaRPr>
            </a:p>
          </p:txBody>
        </p:sp>
        <p:pic>
          <p:nvPicPr>
            <p:cNvPr id="51" name="Picture 3"/>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53"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grpSp>
      <p:grpSp>
        <p:nvGrpSpPr>
          <p:cNvPr id="54" name="82 Grupo"/>
          <p:cNvGrpSpPr/>
          <p:nvPr/>
        </p:nvGrpSpPr>
        <p:grpSpPr>
          <a:xfrm>
            <a:off x="3187591" y="7398741"/>
            <a:ext cx="1246394" cy="1621088"/>
            <a:chOff x="2858112" y="554428"/>
            <a:chExt cx="1246394" cy="1621088"/>
          </a:xfrm>
        </p:grpSpPr>
        <p:sp>
          <p:nvSpPr>
            <p:cNvPr id="55"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56" name="84 Grupo"/>
            <p:cNvGrpSpPr/>
            <p:nvPr/>
          </p:nvGrpSpPr>
          <p:grpSpPr>
            <a:xfrm>
              <a:off x="2874899" y="554428"/>
              <a:ext cx="1229607" cy="1621088"/>
              <a:chOff x="2850938" y="554428"/>
              <a:chExt cx="1229607" cy="1621088"/>
            </a:xfrm>
          </p:grpSpPr>
          <p:sp>
            <p:nvSpPr>
              <p:cNvPr id="57"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58" name="Picture 3"/>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60" name="88 Grupo"/>
          <p:cNvGrpSpPr/>
          <p:nvPr/>
        </p:nvGrpSpPr>
        <p:grpSpPr>
          <a:xfrm>
            <a:off x="5642017" y="8135715"/>
            <a:ext cx="1610597" cy="855621"/>
            <a:chOff x="5622828" y="1311622"/>
            <a:chExt cx="1610597" cy="855621"/>
          </a:xfrm>
        </p:grpSpPr>
        <p:sp>
          <p:nvSpPr>
            <p:cNvPr id="62"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64"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65"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66" name="93 Grupo"/>
          <p:cNvGrpSpPr/>
          <p:nvPr/>
        </p:nvGrpSpPr>
        <p:grpSpPr>
          <a:xfrm>
            <a:off x="4267711" y="7507661"/>
            <a:ext cx="1610597" cy="1516901"/>
            <a:chOff x="4078085" y="683568"/>
            <a:chExt cx="1610597" cy="1516901"/>
          </a:xfrm>
        </p:grpSpPr>
        <p:pic>
          <p:nvPicPr>
            <p:cNvPr id="67" name="Picture 4"/>
            <p:cNvPicPr>
              <a:picLocks noChangeAspect="1" noChangeArrowheads="1"/>
            </p:cNvPicPr>
            <p:nvPr/>
          </p:nvPicPr>
          <p:blipFill rotWithShape="1">
            <a:blip r:embed="rId9">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69"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70"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71" name="89 Grupo"/>
          <p:cNvGrpSpPr/>
          <p:nvPr/>
        </p:nvGrpSpPr>
        <p:grpSpPr>
          <a:xfrm>
            <a:off x="163255" y="7080372"/>
            <a:ext cx="1642872" cy="453797"/>
            <a:chOff x="402095" y="486270"/>
            <a:chExt cx="2369636" cy="453797"/>
          </a:xfrm>
        </p:grpSpPr>
        <p:sp>
          <p:nvSpPr>
            <p:cNvPr id="72"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3"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4" name="112 Grupo"/>
          <p:cNvGrpSpPr/>
          <p:nvPr/>
        </p:nvGrpSpPr>
        <p:grpSpPr>
          <a:xfrm>
            <a:off x="2242341" y="7075700"/>
            <a:ext cx="1809346" cy="436841"/>
            <a:chOff x="3060727" y="484500"/>
            <a:chExt cx="2369636" cy="436841"/>
          </a:xfrm>
        </p:grpSpPr>
        <p:sp>
          <p:nvSpPr>
            <p:cNvPr id="75"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7" name="115 Grupo"/>
          <p:cNvGrpSpPr/>
          <p:nvPr/>
        </p:nvGrpSpPr>
        <p:grpSpPr>
          <a:xfrm>
            <a:off x="4592219" y="7100560"/>
            <a:ext cx="2771836" cy="436841"/>
            <a:chOff x="2849287" y="484500"/>
            <a:chExt cx="2777877" cy="436841"/>
          </a:xfrm>
        </p:grpSpPr>
        <p:sp>
          <p:nvSpPr>
            <p:cNvPr id="78"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9"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4004660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9" name="44 Rectángulo"/>
          <p:cNvSpPr/>
          <p:nvPr/>
        </p:nvSpPr>
        <p:spPr>
          <a:xfrm>
            <a:off x="0" y="6275662"/>
            <a:ext cx="7200900" cy="430887"/>
          </a:xfrm>
          <a:prstGeom prst="rect">
            <a:avLst/>
          </a:prstGeom>
        </p:spPr>
        <p:txBody>
          <a:bodyPr wrap="square">
            <a:spAutoFit/>
          </a:bodyPr>
          <a:lstStyle/>
          <a:p>
            <a:r>
              <a:rPr lang="es-ES" sz="1100" dirty="0" smtClean="0">
                <a:latin typeface="Arial Narrow" panose="020B0606020202030204" pitchFamily="34" charset="0"/>
              </a:rPr>
              <a:t>Fuente</a:t>
            </a:r>
            <a:r>
              <a:rPr lang="es-ES" sz="1100" dirty="0">
                <a:latin typeface="Arial Narrow" panose="020B0606020202030204" pitchFamily="34" charset="0"/>
              </a:rPr>
              <a:t>: SIVIGILA. Secretaria de Salud de Medellín.</a:t>
            </a:r>
          </a:p>
          <a:p>
            <a:r>
              <a:rPr lang="es-ES" sz="1100" dirty="0">
                <a:latin typeface="Arial Narrow" panose="020B0606020202030204" pitchFamily="34" charset="0"/>
              </a:rPr>
              <a:t>Figura. Mapa temático de proporción de tuberculosis todas las formas. Medellín, a Periodo epidemiológico 01  acumulado de 2020. </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1571"/>
            <a:ext cx="7200900" cy="5603287"/>
          </a:xfrm>
          <a:prstGeom prst="rect">
            <a:avLst/>
          </a:prstGeom>
        </p:spPr>
      </p:pic>
      <p:sp>
        <p:nvSpPr>
          <p:cNvPr id="11" name="50 CuadroTexto"/>
          <p:cNvSpPr txBox="1"/>
          <p:nvPr/>
        </p:nvSpPr>
        <p:spPr>
          <a:xfrm>
            <a:off x="94020" y="74708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2" name="52 Conector recto de flecha"/>
          <p:cNvCxnSpPr/>
          <p:nvPr/>
        </p:nvCxnSpPr>
        <p:spPr>
          <a:xfrm>
            <a:off x="4477104" y="83776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13" name="53 Conector recto de flecha"/>
          <p:cNvCxnSpPr/>
          <p:nvPr/>
        </p:nvCxnSpPr>
        <p:spPr>
          <a:xfrm flipH="1">
            <a:off x="105277" y="83776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14" name="54 CuadroTexto"/>
          <p:cNvSpPr txBox="1"/>
          <p:nvPr/>
        </p:nvSpPr>
        <p:spPr>
          <a:xfrm>
            <a:off x="146475" y="7812489"/>
            <a:ext cx="214834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7,16 x 100 mil habitantes</a:t>
            </a:r>
          </a:p>
          <a:p>
            <a:pPr algn="ctr"/>
            <a:r>
              <a:rPr lang="es-ES" sz="1400" b="1" dirty="0" smtClean="0">
                <a:latin typeface="Arial Narrow" panose="020B0606020202030204" pitchFamily="34" charset="0"/>
              </a:rPr>
              <a:t>184</a:t>
            </a:r>
            <a:endParaRPr lang="es-ES" sz="1400" b="1" dirty="0">
              <a:latin typeface="Arial Narrow" panose="020B0606020202030204" pitchFamily="34" charset="0"/>
            </a:endParaRPr>
          </a:p>
        </p:txBody>
      </p:sp>
      <p:sp>
        <p:nvSpPr>
          <p:cNvPr id="15" name="57 CuadroTexto"/>
          <p:cNvSpPr txBox="1"/>
          <p:nvPr/>
        </p:nvSpPr>
        <p:spPr>
          <a:xfrm>
            <a:off x="4926294" y="74865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16" name="58 CuadroTexto"/>
          <p:cNvSpPr txBox="1"/>
          <p:nvPr/>
        </p:nvSpPr>
        <p:spPr>
          <a:xfrm>
            <a:off x="5935124" y="7770264"/>
            <a:ext cx="659156"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40,0%</a:t>
            </a:r>
          </a:p>
          <a:p>
            <a:pPr algn="ctr"/>
            <a:r>
              <a:rPr lang="es-ES" sz="1400" b="1" dirty="0" smtClean="0">
                <a:latin typeface="Arial Narrow" panose="020B0606020202030204" pitchFamily="34" charset="0"/>
              </a:rPr>
              <a:t>(2/5)</a:t>
            </a:r>
            <a:endParaRPr lang="es-ES" sz="1400" b="1" dirty="0">
              <a:latin typeface="Arial Narrow" panose="020B0606020202030204" pitchFamily="34" charset="0"/>
            </a:endParaRPr>
          </a:p>
        </p:txBody>
      </p:sp>
      <p:sp>
        <p:nvSpPr>
          <p:cNvPr id="17" name="64 CuadroTexto"/>
          <p:cNvSpPr txBox="1"/>
          <p:nvPr/>
        </p:nvSpPr>
        <p:spPr>
          <a:xfrm>
            <a:off x="2498773" y="74286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18" name="65 CuadroTexto"/>
          <p:cNvSpPr txBox="1"/>
          <p:nvPr/>
        </p:nvSpPr>
        <p:spPr>
          <a:xfrm>
            <a:off x="2759127" y="78414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28,23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795 casos</a:t>
            </a:r>
            <a:endParaRPr lang="es-ES" sz="1400" b="1" dirty="0">
              <a:latin typeface="Arial Narrow" panose="020B0606020202030204" pitchFamily="34" charset="0"/>
            </a:endParaRPr>
          </a:p>
        </p:txBody>
      </p:sp>
      <p:sp>
        <p:nvSpPr>
          <p:cNvPr id="19" name="98 Rectángulo"/>
          <p:cNvSpPr/>
          <p:nvPr/>
        </p:nvSpPr>
        <p:spPr>
          <a:xfrm>
            <a:off x="0" y="68762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0" name="99 Grupo"/>
          <p:cNvGrpSpPr/>
          <p:nvPr/>
        </p:nvGrpSpPr>
        <p:grpSpPr>
          <a:xfrm>
            <a:off x="275005" y="6989784"/>
            <a:ext cx="3446504" cy="276999"/>
            <a:chOff x="2448322" y="74775"/>
            <a:chExt cx="3446504" cy="276999"/>
          </a:xfrm>
        </p:grpSpPr>
        <p:sp>
          <p:nvSpPr>
            <p:cNvPr id="2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2" name="101 Conector recto"/>
            <p:cNvCxnSpPr>
              <a:stCxn id="2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Tree>
    <p:extLst>
      <p:ext uri="{BB962C8B-B14F-4D97-AF65-F5344CB8AC3E}">
        <p14:creationId xmlns:p14="http://schemas.microsoft.com/office/powerpoint/2010/main" val="233126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1 Cuadro de texto"/>
          <p:cNvSpPr txBox="1"/>
          <p:nvPr/>
        </p:nvSpPr>
        <p:spPr>
          <a:xfrm>
            <a:off x="792138" y="1619672"/>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01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2020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1 a 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Enero 25)</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6" name="6 Cuadro de texto"/>
          <p:cNvSpPr txBox="1"/>
          <p:nvPr/>
        </p:nvSpPr>
        <p:spPr>
          <a:xfrm>
            <a:off x="2131775" y="920919"/>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cxnSp>
        <p:nvCxnSpPr>
          <p:cNvPr id="10" name="9 Conector recto"/>
          <p:cNvCxnSpPr/>
          <p:nvPr/>
        </p:nvCxnSpPr>
        <p:spPr>
          <a:xfrm>
            <a:off x="3608145" y="2843808"/>
            <a:ext cx="0" cy="61926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10 Tabla"/>
          <p:cNvGraphicFramePr>
            <a:graphicFrameLocks noGrp="1"/>
          </p:cNvGraphicFramePr>
          <p:nvPr>
            <p:extLst>
              <p:ext uri="{D42A27DB-BD31-4B8C-83A1-F6EECF244321}">
                <p14:modId xmlns:p14="http://schemas.microsoft.com/office/powerpoint/2010/main" val="2796712610"/>
              </p:ext>
            </p:extLst>
          </p:nvPr>
        </p:nvGraphicFramePr>
        <p:xfrm>
          <a:off x="216074" y="2627784"/>
          <a:ext cx="3312368" cy="6200746"/>
        </p:xfrm>
        <a:graphic>
          <a:graphicData uri="http://schemas.openxmlformats.org/drawingml/2006/table">
            <a:tbl>
              <a:tblPr>
                <a:tableStyleId>{5C22544A-7EE6-4342-B048-85BDC9FD1C3A}</a:tableStyleId>
              </a:tblPr>
              <a:tblGrid>
                <a:gridCol w="254146">
                  <a:extLst>
                    <a:ext uri="{9D8B030D-6E8A-4147-A177-3AD203B41FA5}">
                      <a16:colId xmlns:a16="http://schemas.microsoft.com/office/drawing/2014/main" val="20000"/>
                    </a:ext>
                  </a:extLst>
                </a:gridCol>
                <a:gridCol w="255416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130210">
                <a:tc>
                  <a:txBody>
                    <a:bodyPr/>
                    <a:lstStyle/>
                    <a:p>
                      <a:pPr algn="ctr" fontAlgn="b"/>
                      <a:r>
                        <a:rPr lang="es-CO" sz="1100" b="1" u="none" strike="noStrike" dirty="0" smtClean="0">
                          <a:solidFill>
                            <a:srgbClr val="C00000"/>
                          </a:solidFill>
                          <a:effectLst/>
                          <a:latin typeface="Arial Narrow" panose="020B0606020202030204" pitchFamily="34" charset="0"/>
                        </a:rPr>
                        <a:t>1</a:t>
                      </a:r>
                    </a:p>
                    <a:p>
                      <a:pPr algn="ctr" fontAlgn="b"/>
                      <a:endParaRPr lang="es-CO" sz="1100" b="1" i="0" u="none" strike="noStrike" dirty="0" smtClean="0">
                        <a:solidFill>
                          <a:sysClr val="windowText" lastClr="000000"/>
                        </a:solidFill>
                        <a:effectLst/>
                        <a:latin typeface="Arial Narrow" panose="020B0606020202030204" pitchFamily="34" charset="0"/>
                      </a:endParaRPr>
                    </a:p>
                    <a:p>
                      <a:pPr algn="ctr" fontAlgn="b"/>
                      <a:endParaRPr lang="es-CO" sz="1100" b="1" i="0" u="none" strike="noStrike" dirty="0" smtClean="0">
                        <a:solidFill>
                          <a:sysClr val="windowText" lastClr="000000"/>
                        </a:solidFill>
                        <a:effectLst/>
                        <a:latin typeface="Arial Narrow" panose="020B0606020202030204" pitchFamily="34" charset="0"/>
                      </a:endParaRPr>
                    </a:p>
                    <a:p>
                      <a:pPr algn="ctr" fontAlgn="b"/>
                      <a:r>
                        <a:rPr lang="es-CO" sz="1100" b="1" i="0" u="none" strike="noStrike" dirty="0" smtClean="0">
                          <a:solidFill>
                            <a:srgbClr val="C00000"/>
                          </a:solidFill>
                          <a:effectLst/>
                          <a:latin typeface="Arial Narrow" panose="020B0606020202030204" pitchFamily="34" charset="0"/>
                        </a:rPr>
                        <a:t>2</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solidFill>
                            <a:srgbClr val="C00000"/>
                          </a:solidFill>
                          <a:effectLst/>
                          <a:latin typeface="Arial Narrow" panose="020B0606020202030204" pitchFamily="34" charset="0"/>
                          <a:hlinkClick r:id="rId3" action="ppaction://hlinksldjump"/>
                        </a:rPr>
                        <a:t>Tablero de control del análisis de datos de la </a:t>
                      </a:r>
                      <a:r>
                        <a:rPr lang="es-CO" sz="1100" b="1" u="none" strike="noStrike" dirty="0" smtClean="0">
                          <a:solidFill>
                            <a:srgbClr val="C00000"/>
                          </a:solidFill>
                          <a:effectLst/>
                          <a:latin typeface="Arial Narrow" panose="020B0606020202030204" pitchFamily="34" charset="0"/>
                          <a:hlinkClick r:id="rId3" action="ppaction://hlinksldjump"/>
                        </a:rPr>
                        <a:t>vigilancia</a:t>
                      </a:r>
                      <a:r>
                        <a:rPr lang="es-CO" sz="1100" b="1" u="none" strike="noStrike" dirty="0" smtClean="0">
                          <a:solidFill>
                            <a:srgbClr val="C00000"/>
                          </a:solidFill>
                          <a:effectLst/>
                          <a:latin typeface="Arial Narrow" panose="020B0606020202030204" pitchFamily="34" charset="0"/>
                        </a:rPr>
                        <a:t> </a:t>
                      </a:r>
                      <a:r>
                        <a:rPr lang="es-CO" sz="1100" b="1" u="none" strike="noStrike" baseline="0" dirty="0" smtClean="0">
                          <a:solidFill>
                            <a:srgbClr val="C00000"/>
                          </a:solidFill>
                          <a:effectLst/>
                          <a:latin typeface="Arial Narrow" panose="020B0606020202030204" pitchFamily="34" charset="0"/>
                        </a:rPr>
                        <a:t> </a:t>
                      </a:r>
                      <a:endParaRPr lang="es-CO" sz="1100" b="1" u="none" strike="noStrike" dirty="0" smtClean="0">
                        <a:solidFill>
                          <a:srgbClr val="C00000"/>
                        </a:solidFill>
                        <a:effectLst/>
                        <a:latin typeface="Arial Narrow" panose="020B0606020202030204" pitchFamily="34" charset="0"/>
                      </a:endParaRPr>
                    </a:p>
                    <a:p>
                      <a:pPr algn="l" fontAlgn="b"/>
                      <a:endParaRPr lang="es-CO" sz="1100" b="1" u="none" strike="noStrike" dirty="0" smtClean="0">
                        <a:solidFill>
                          <a:schemeClr val="tx1"/>
                        </a:solidFill>
                        <a:effectLst/>
                        <a:latin typeface="Arial Narrow" panose="020B0606020202030204" pitchFamily="34" charset="0"/>
                      </a:endParaRPr>
                    </a:p>
                    <a:p>
                      <a:pPr algn="l" fontAlgn="b"/>
                      <a:r>
                        <a:rPr lang="es-CO" sz="1100" b="1" i="0" u="none" strike="noStrike" dirty="0" smtClean="0">
                          <a:solidFill>
                            <a:srgbClr val="C00000"/>
                          </a:solidFill>
                          <a:effectLst/>
                          <a:latin typeface="Arial Narrow" panose="020B0606020202030204" pitchFamily="34" charset="0"/>
                        </a:rPr>
                        <a:t>Micobacterias</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baseline="0" dirty="0" smtClean="0">
                          <a:solidFill>
                            <a:schemeClr val="tx1"/>
                          </a:solidFill>
                          <a:effectLst/>
                          <a:latin typeface="Arial Narrow" panose="020B0606020202030204" pitchFamily="34" charset="0"/>
                        </a:rPr>
                        <a:t> 3</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2.1</a:t>
                      </a:r>
                    </a:p>
                    <a:p>
                      <a:pPr algn="ctr" fontAlgn="b"/>
                      <a:endParaRPr lang="es-CO" sz="1100" b="1" i="0" u="none" strike="noStrike" dirty="0" smtClean="0">
                        <a:solidFill>
                          <a:sysClr val="windowText" lastClr="000000"/>
                        </a:solidFill>
                        <a:effectLst/>
                        <a:latin typeface="Arial Narrow" panose="020B0606020202030204" pitchFamily="34" charset="0"/>
                      </a:endParaRPr>
                    </a:p>
                    <a:p>
                      <a:pPr algn="ctr" fontAlgn="b"/>
                      <a:r>
                        <a:rPr lang="es-CO" sz="1100" b="1" i="0" u="none" strike="noStrike" dirty="0" smtClean="0">
                          <a:solidFill>
                            <a:srgbClr val="C00000"/>
                          </a:solidFill>
                          <a:effectLst/>
                          <a:latin typeface="Arial Narrow" panose="020B0606020202030204" pitchFamily="34" charset="0"/>
                        </a:rPr>
                        <a:t>3</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solidFill>
                            <a:sysClr val="windowText" lastClr="000000"/>
                          </a:solidFill>
                          <a:effectLst/>
                          <a:latin typeface="Arial Narrow" panose="020B0606020202030204" pitchFamily="34" charset="0"/>
                          <a:hlinkClick r:id="rId4" action="ppaction://hlinksldjump"/>
                        </a:rPr>
                        <a:t>Tuberculosis</a:t>
                      </a:r>
                      <a:endParaRPr lang="es-CO" sz="1100" b="1" u="none" strike="noStrike" dirty="0" smtClean="0">
                        <a:solidFill>
                          <a:sysClr val="windowText" lastClr="000000"/>
                        </a:solidFill>
                        <a:effectLst/>
                        <a:latin typeface="Arial Narrow" panose="020B0606020202030204" pitchFamily="34" charset="0"/>
                      </a:endParaRPr>
                    </a:p>
                    <a:p>
                      <a:pPr algn="l" fontAlgn="b"/>
                      <a:endParaRPr lang="es-CO" sz="1100" b="1" i="0" u="none" strike="noStrike" dirty="0" smtClean="0">
                        <a:solidFill>
                          <a:sysClr val="windowText" lastClr="000000"/>
                        </a:solidFill>
                        <a:effectLst/>
                        <a:latin typeface="Arial Narrow" panose="020B0606020202030204" pitchFamily="34" charset="0"/>
                      </a:endParaRPr>
                    </a:p>
                    <a:p>
                      <a:pPr algn="l" fontAlgn="b"/>
                      <a:r>
                        <a:rPr lang="es-CO" sz="1100" b="1" i="0" u="none" strike="noStrike" dirty="0" smtClean="0">
                          <a:solidFill>
                            <a:srgbClr val="C00000"/>
                          </a:solidFill>
                          <a:effectLst/>
                          <a:latin typeface="Arial Narrow" panose="020B0606020202030204" pitchFamily="34" charset="0"/>
                        </a:rPr>
                        <a:t>Inmunoprevenibles</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baseline="0" dirty="0" smtClean="0">
                          <a:solidFill>
                            <a:schemeClr val="tx1"/>
                          </a:solidFill>
                          <a:effectLst/>
                          <a:latin typeface="Arial Narrow" panose="020B0606020202030204" pitchFamily="34" charset="0"/>
                        </a:rPr>
                        <a:t> 4</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3.1</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solidFill>
                            <a:sysClr val="windowText" lastClr="000000"/>
                          </a:solidFill>
                          <a:effectLst/>
                          <a:latin typeface="Arial Narrow" panose="020B0606020202030204" pitchFamily="34" charset="0"/>
                          <a:hlinkClick r:id="rId5" action="ppaction://hlinksldjump"/>
                        </a:rPr>
                        <a:t>Infección respiratorio aguda  IRA</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7</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3.2</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6" action="ppaction://hlinksldjump"/>
                        </a:rPr>
                        <a:t>Tosferina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13</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3.3</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7" action="ppaction://hlinksldjump"/>
                        </a:rPr>
                        <a:t>Parotiditis</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15</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3.4</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8" action="ppaction://hlinksldjump"/>
                        </a:rPr>
                        <a:t>Varicela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17</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3.5</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9" action="ppaction://hlinksldjump"/>
                        </a:rPr>
                        <a:t>Meningitis</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19</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3.6</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0" action="ppaction://hlinksldjump"/>
                        </a:rPr>
                        <a:t>Parálisis Flácida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30210">
                <a:tc>
                  <a:txBody>
                    <a:bodyPr/>
                    <a:lstStyle/>
                    <a:p>
                      <a:pPr algn="ctr" fontAlgn="b"/>
                      <a:r>
                        <a:rPr lang="es-CO" sz="1100" b="1" i="0" u="none" strike="noStrike" dirty="0" smtClean="0">
                          <a:solidFill>
                            <a:sysClr val="windowText" lastClr="000000"/>
                          </a:solidFill>
                          <a:effectLst/>
                          <a:latin typeface="Arial Narrow" panose="020B0606020202030204" pitchFamily="34" charset="0"/>
                        </a:rPr>
                        <a:t>3.7</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0" action="ppaction://hlinksldjump"/>
                        </a:rPr>
                        <a:t>Síndrome de rubeola congénita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3.8</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0" action="ppaction://hlinksldjump"/>
                        </a:rPr>
                        <a:t>Tétanos accidental</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3.9</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0" action="ppaction://hlinksldjump"/>
                        </a:rPr>
                        <a:t>Difteria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3.10</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0" action="ppaction://hlinksldjump"/>
                        </a:rPr>
                        <a:t>Sarampión y Rubeola</a:t>
                      </a:r>
                      <a:r>
                        <a:rPr lang="es-CO" sz="1100" b="1" u="none" strike="noStrike" dirty="0" smtClean="0">
                          <a:solidFill>
                            <a:sysClr val="windowText" lastClr="000000"/>
                          </a:solidFill>
                          <a:effectLst/>
                          <a:latin typeface="Arial Narrow" panose="020B0606020202030204" pitchFamily="34" charset="0"/>
                        </a:rPr>
                        <a:t> </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30210">
                <a:tc>
                  <a:txBody>
                    <a:bodyPr/>
                    <a:lstStyle/>
                    <a:p>
                      <a:pPr algn="ctr"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3021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30210">
                <a:tc>
                  <a:txBody>
                    <a:bodyPr/>
                    <a:lstStyle/>
                    <a:p>
                      <a:pPr algn="ctr"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30210">
                <a:tc>
                  <a:txBody>
                    <a:bodyPr/>
                    <a:lstStyle/>
                    <a:p>
                      <a:pPr algn="ctr" fontAlgn="b"/>
                      <a:r>
                        <a:rPr lang="es-CO" sz="1100" b="1" i="0" u="none" strike="noStrike" dirty="0" smtClean="0">
                          <a:solidFill>
                            <a:srgbClr val="C00000"/>
                          </a:solidFill>
                          <a:effectLst/>
                          <a:latin typeface="Arial Narrow" panose="020B0606020202030204" pitchFamily="34" charset="0"/>
                        </a:rPr>
                        <a:t>5</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rgbClr val="C00000"/>
                          </a:solidFill>
                          <a:effectLst/>
                          <a:latin typeface="Arial Narrow" panose="020B0606020202030204" pitchFamily="34" charset="0"/>
                        </a:rPr>
                        <a:t>Vectores y zoonosis</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5.1</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1" action="ppaction://hlinksldjump"/>
                        </a:rPr>
                        <a:t>Agresiones por animales potencialmente transmisores de rabia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21</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30210">
                <a:tc>
                  <a:txBody>
                    <a:bodyPr/>
                    <a:lstStyle/>
                    <a:p>
                      <a:pPr algn="ctr" fontAlgn="b"/>
                      <a:r>
                        <a:rPr lang="es-CO" sz="1100" b="1" i="0" u="none" strike="noStrike" dirty="0" smtClean="0">
                          <a:solidFill>
                            <a:sysClr val="windowText" lastClr="000000"/>
                          </a:solidFill>
                          <a:effectLst/>
                          <a:latin typeface="Arial Narrow" panose="020B0606020202030204" pitchFamily="34" charset="0"/>
                        </a:rPr>
                        <a:t>5.2</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2" action="ppaction://hlinksldjump"/>
                        </a:rPr>
                        <a:t>Dengue</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23</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5.3</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3" action="ppaction://hlinksldjump"/>
                        </a:rPr>
                        <a:t>Chikungunya</a:t>
                      </a:r>
                      <a:endParaRPr lang="es-CO" sz="1100" b="1" i="0"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25</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5.4</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ysClr val="windowText" lastClr="000000"/>
                          </a:solidFill>
                          <a:effectLst/>
                          <a:latin typeface="Arial Narrow" panose="020B0606020202030204" pitchFamily="34" charset="0"/>
                          <a:hlinkClick r:id="rId13" action="ppaction://hlinksldjump"/>
                        </a:rPr>
                        <a:t>Zika</a:t>
                      </a:r>
                      <a:endParaRPr lang="es-CO" sz="1100" b="1" u="none" strike="noStrike" dirty="0" smtClean="0">
                        <a:solidFill>
                          <a:sysClr val="windowText" lastClr="000000"/>
                        </a:solidFill>
                        <a:effectLst/>
                        <a:latin typeface="Arial Narrow" panose="020B0606020202030204" pitchFamily="34" charset="0"/>
                      </a:endParaRPr>
                    </a:p>
                    <a:p>
                      <a:pPr algn="l"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25</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30210">
                <a:tc>
                  <a:txBody>
                    <a:bodyPr/>
                    <a:lstStyle/>
                    <a:p>
                      <a:pPr algn="ctr" fontAlgn="b"/>
                      <a:r>
                        <a:rPr lang="es-CO" sz="1100" b="1" i="0" u="none" strike="noStrike" dirty="0" smtClean="0">
                          <a:solidFill>
                            <a:srgbClr val="C00000"/>
                          </a:solidFill>
                          <a:effectLst/>
                          <a:latin typeface="Arial Narrow" panose="020B0606020202030204" pitchFamily="34" charset="0"/>
                        </a:rPr>
                        <a:t>6</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C00000"/>
                          </a:solidFill>
                          <a:effectLst/>
                          <a:latin typeface="Arial Narrow" panose="020B0606020202030204" pitchFamily="34" charset="0"/>
                        </a:rPr>
                        <a:t>Crónicas no transmisibles</a:t>
                      </a:r>
                      <a:r>
                        <a:rPr lang="es-CO" sz="1100" b="1" i="0" u="none" strike="noStrike" baseline="0" dirty="0" smtClean="0">
                          <a:solidFill>
                            <a:srgbClr val="C00000"/>
                          </a:solidFill>
                          <a:effectLst/>
                          <a:latin typeface="Arial Narrow" panose="020B0606020202030204" pitchFamily="34" charset="0"/>
                        </a:rPr>
                        <a:t> </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6.1</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solidFill>
                            <a:sysClr val="windowText" lastClr="000000"/>
                          </a:solidFill>
                          <a:effectLst/>
                          <a:latin typeface="Arial Narrow" panose="020B0606020202030204" pitchFamily="34" charset="0"/>
                          <a:hlinkClick r:id="rId13" action="ppaction://hlinksldjump"/>
                        </a:rPr>
                        <a:t>Cáncer en menor de 18 años</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26</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6.2</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solidFill>
                            <a:sysClr val="windowText" lastClr="000000"/>
                          </a:solidFill>
                          <a:effectLst/>
                          <a:latin typeface="Arial Narrow" panose="020B0606020202030204" pitchFamily="34" charset="0"/>
                          <a:hlinkClick r:id="rId14" action="ppaction://hlinksldjump"/>
                        </a:rPr>
                        <a:t>Cáncer de mama</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ysClr val="windowText" lastClr="000000"/>
                          </a:solidFill>
                          <a:effectLst/>
                          <a:latin typeface="Arial Narrow" panose="020B0606020202030204" pitchFamily="34" charset="0"/>
                        </a:rPr>
                        <a:t>Pag</a:t>
                      </a:r>
                      <a:r>
                        <a:rPr lang="es-CO" sz="1100" b="1" i="0" u="none" strike="noStrike" dirty="0" smtClean="0">
                          <a:solidFill>
                            <a:sysClr val="windowText" lastClr="000000"/>
                          </a:solidFill>
                          <a:effectLst/>
                          <a:latin typeface="Arial Narrow" panose="020B0606020202030204" pitchFamily="34" charset="0"/>
                        </a:rPr>
                        <a:t> 28</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30210">
                <a:tc>
                  <a:txBody>
                    <a:bodyPr/>
                    <a:lstStyle/>
                    <a:p>
                      <a:pPr algn="ctr" fontAlgn="b"/>
                      <a:r>
                        <a:rPr lang="es-CO" sz="1100" b="1" u="none" strike="noStrike" dirty="0" smtClean="0">
                          <a:solidFill>
                            <a:sysClr val="windowText" lastClr="000000"/>
                          </a:solidFill>
                          <a:effectLst/>
                          <a:latin typeface="Arial Narrow" panose="020B0606020202030204" pitchFamily="34" charset="0"/>
                        </a:rPr>
                        <a:t>6.3</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solidFill>
                            <a:sysClr val="windowText" lastClr="000000"/>
                          </a:solidFill>
                          <a:effectLst/>
                          <a:latin typeface="Arial Narrow" panose="020B0606020202030204" pitchFamily="34" charset="0"/>
                          <a:hlinkClick r:id="rId15" action="ppaction://hlinksldjump"/>
                        </a:rPr>
                        <a:t>Cáncer de cuello </a:t>
                      </a:r>
                      <a:r>
                        <a:rPr lang="es-CO" sz="1100" b="1" u="none" strike="noStrike" dirty="0" smtClean="0">
                          <a:solidFill>
                            <a:sysClr val="windowText" lastClr="000000"/>
                          </a:solidFill>
                          <a:effectLst/>
                          <a:latin typeface="Arial Narrow" panose="020B0606020202030204" pitchFamily="34" charset="0"/>
                          <a:hlinkClick r:id="rId15" action="ppaction://hlinksldjump"/>
                        </a:rPr>
                        <a:t>uterino</a:t>
                      </a:r>
                      <a:endParaRPr lang="es-CO" sz="1100" b="1" u="none" strike="noStrike" dirty="0" smtClean="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err="1" smtClean="0">
                          <a:solidFill>
                            <a:sysClr val="windowText" lastClr="000000"/>
                          </a:solidFill>
                          <a:effectLst/>
                          <a:latin typeface="Arial Narrow" panose="020B0606020202030204" pitchFamily="34" charset="0"/>
                        </a:rPr>
                        <a:t>Pag</a:t>
                      </a:r>
                      <a:r>
                        <a:rPr lang="es-CO" sz="1100" b="1" u="none" strike="noStrike" dirty="0" smtClean="0">
                          <a:solidFill>
                            <a:sysClr val="windowText" lastClr="000000"/>
                          </a:solidFill>
                          <a:effectLst/>
                          <a:latin typeface="Arial Narrow" panose="020B0606020202030204" pitchFamily="34" charset="0"/>
                        </a:rPr>
                        <a:t> 30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30210">
                <a:tc>
                  <a:txBody>
                    <a:bodyPr/>
                    <a:lstStyle/>
                    <a:p>
                      <a:pPr algn="ctr"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30210">
                <a:tc>
                  <a:txBody>
                    <a:bodyPr/>
                    <a:lstStyle/>
                    <a:p>
                      <a:pPr algn="ctr" fontAlgn="b"/>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30210">
                <a:tc>
                  <a:txBody>
                    <a:bodyPr/>
                    <a:lstStyle/>
                    <a:p>
                      <a:pPr algn="ctr" fontAlgn="b"/>
                      <a:r>
                        <a:rPr lang="es-CO" sz="1100" b="1" i="0" u="none" strike="noStrike" dirty="0" smtClean="0">
                          <a:solidFill>
                            <a:srgbClr val="C00000"/>
                          </a:solidFill>
                          <a:effectLst/>
                          <a:latin typeface="Arial Narrow" panose="020B0606020202030204" pitchFamily="34" charset="0"/>
                        </a:rPr>
                        <a:t>7</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rgbClr val="C00000"/>
                          </a:solidFill>
                          <a:effectLst/>
                          <a:latin typeface="Arial Narrow" panose="020B0606020202030204" pitchFamily="34" charset="0"/>
                        </a:rPr>
                        <a:t>Seguridad alimentaria</a:t>
                      </a:r>
                      <a:r>
                        <a:rPr lang="es-CO" sz="1100" b="1" u="none" strike="noStrike" baseline="0" dirty="0" smtClean="0">
                          <a:solidFill>
                            <a:srgbClr val="C00000"/>
                          </a:solidFill>
                          <a:effectLst/>
                          <a:latin typeface="Arial Narrow" panose="020B0606020202030204" pitchFamily="34" charset="0"/>
                        </a:rPr>
                        <a:t> y nutricional</a:t>
                      </a:r>
                      <a:endParaRPr lang="es-CO" sz="1100" b="1"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30210">
                <a:tc>
                  <a:txBody>
                    <a:bodyPr/>
                    <a:lstStyle/>
                    <a:p>
                      <a:pPr algn="ctr" fontAlgn="b"/>
                      <a:r>
                        <a:rPr lang="es-CO" sz="1100" b="1" i="0" u="none" strike="noStrike" dirty="0" smtClean="0">
                          <a:solidFill>
                            <a:sysClr val="windowText" lastClr="000000"/>
                          </a:solidFill>
                          <a:effectLst/>
                          <a:latin typeface="Arial Narrow" panose="020B0606020202030204" pitchFamily="34" charset="0"/>
                        </a:rPr>
                        <a:t>7.1</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rgbClr val="000000"/>
                          </a:solidFill>
                          <a:effectLst/>
                          <a:latin typeface="Arial Narrow" panose="020B0606020202030204" pitchFamily="34" charset="0"/>
                          <a:hlinkClick r:id="rId16" action="ppaction://hlinksldjump"/>
                        </a:rPr>
                        <a:t>Bajo Peso a termino</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32</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30210">
                <a:tc>
                  <a:txBody>
                    <a:bodyPr/>
                    <a:lstStyle/>
                    <a:p>
                      <a:pPr algn="ctr" fontAlgn="b"/>
                      <a:r>
                        <a:rPr lang="es-CO" sz="1100" b="1" i="0" u="none" strike="noStrike" dirty="0" smtClean="0">
                          <a:solidFill>
                            <a:sysClr val="windowText" lastClr="000000"/>
                          </a:solidFill>
                          <a:effectLst/>
                          <a:latin typeface="Arial Narrow" panose="020B0606020202030204" pitchFamily="34" charset="0"/>
                        </a:rPr>
                        <a:t>7.2</a:t>
                      </a:r>
                      <a:endParaRPr lang="es-CO" sz="1100" b="1" i="0" u="none" strike="noStrike" dirty="0">
                        <a:solidFill>
                          <a:sysClr val="windowText" lastClr="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000000"/>
                          </a:solidFill>
                          <a:effectLst/>
                          <a:latin typeface="Arial Narrow" panose="020B0606020202030204" pitchFamily="34" charset="0"/>
                          <a:hlinkClick r:id="rId16" action="ppaction://hlinksldjump"/>
                        </a:rPr>
                        <a:t>Desnutrición aguda &lt; 5 años</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33</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812813509"/>
              </p:ext>
            </p:extLst>
          </p:nvPr>
        </p:nvGraphicFramePr>
        <p:xfrm>
          <a:off x="3744466" y="2740888"/>
          <a:ext cx="3312368" cy="6094856"/>
        </p:xfrm>
        <a:graphic>
          <a:graphicData uri="http://schemas.openxmlformats.org/drawingml/2006/table">
            <a:tbl>
              <a:tblPr>
                <a:tableStyleId>{5C22544A-7EE6-4342-B048-85BDC9FD1C3A}</a:tableStyleId>
              </a:tblPr>
              <a:tblGrid>
                <a:gridCol w="254146">
                  <a:extLst>
                    <a:ext uri="{9D8B030D-6E8A-4147-A177-3AD203B41FA5}">
                      <a16:colId xmlns:a16="http://schemas.microsoft.com/office/drawing/2014/main" val="20000"/>
                    </a:ext>
                  </a:extLst>
                </a:gridCol>
                <a:gridCol w="248215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130210">
                <a:tc>
                  <a:txBody>
                    <a:bodyPr/>
                    <a:lstStyle/>
                    <a:p>
                      <a:pPr algn="ctr" fontAlgn="b"/>
                      <a:r>
                        <a:rPr lang="es-CO" sz="1100" b="1" i="0" u="none" strike="noStrike" dirty="0" smtClean="0">
                          <a:solidFill>
                            <a:srgbClr val="C00000"/>
                          </a:solidFill>
                          <a:effectLst/>
                          <a:latin typeface="Arial Narrow" panose="020B0606020202030204" pitchFamily="34" charset="0"/>
                        </a:rPr>
                        <a:t>8</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solidFill>
                            <a:srgbClr val="C00000"/>
                          </a:solidFill>
                          <a:effectLst/>
                          <a:latin typeface="Arial Narrow" panose="020B0606020202030204" pitchFamily="34" charset="0"/>
                        </a:rPr>
                        <a:t>Salud Mental</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210">
                <a:tc>
                  <a:txBody>
                    <a:bodyPr/>
                    <a:lstStyle/>
                    <a:p>
                      <a:pPr algn="ctr" fontAlgn="b"/>
                      <a:r>
                        <a:rPr lang="es-CO" sz="1100" b="1" i="0" u="none" strike="noStrike" dirty="0" smtClean="0">
                          <a:solidFill>
                            <a:schemeClr val="tx1"/>
                          </a:solidFill>
                          <a:effectLst/>
                          <a:latin typeface="Arial Narrow" panose="020B0606020202030204" pitchFamily="34" charset="0"/>
                        </a:rPr>
                        <a:t>8.1</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effectLst/>
                          <a:latin typeface="Arial Narrow" panose="020B0606020202030204" pitchFamily="34" charset="0"/>
                          <a:hlinkClick r:id="rId16" action="ppaction://hlinksldjump"/>
                        </a:rPr>
                        <a:t>Intento de suicidio</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34</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210">
                <a:tc>
                  <a:txBody>
                    <a:bodyPr/>
                    <a:lstStyle/>
                    <a:p>
                      <a:pPr algn="ctr" fontAlgn="b"/>
                      <a:r>
                        <a:rPr lang="es-CO" sz="1100" b="1" i="0" u="none" strike="noStrike" dirty="0" smtClean="0">
                          <a:solidFill>
                            <a:schemeClr val="tx1"/>
                          </a:solidFill>
                          <a:effectLst/>
                          <a:latin typeface="Arial Narrow" panose="020B0606020202030204" pitchFamily="34" charset="0"/>
                        </a:rPr>
                        <a:t>8.2</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effectLst/>
                          <a:latin typeface="Arial Narrow" panose="020B0606020202030204" pitchFamily="34" charset="0"/>
                          <a:hlinkClick r:id="rId17" action="ppaction://hlinksldjump"/>
                        </a:rPr>
                        <a:t>Violencia intrafamiliar y de genero</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36</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0210">
                <a:tc>
                  <a:txBody>
                    <a:bodyPr/>
                    <a:lstStyle/>
                    <a:p>
                      <a:pPr algn="ctr"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0210">
                <a:tc>
                  <a:txBody>
                    <a:bodyPr/>
                    <a:lstStyle/>
                    <a:p>
                      <a:pPr algn="ctr" fontAlgn="b"/>
                      <a:r>
                        <a:rPr lang="es-CO" sz="1100" b="1" i="0" u="none" strike="noStrike" smtClean="0">
                          <a:solidFill>
                            <a:srgbClr val="C00000"/>
                          </a:solidFill>
                          <a:effectLst/>
                          <a:latin typeface="Arial Narrow" panose="020B0606020202030204" pitchFamily="34" charset="0"/>
                        </a:rPr>
                        <a:t>9</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C00000"/>
                          </a:solidFill>
                          <a:effectLst/>
                          <a:latin typeface="Arial Narrow" panose="020B0606020202030204" pitchFamily="34" charset="0"/>
                        </a:rPr>
                        <a:t>Intoxicaciones</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0210">
                <a:tc>
                  <a:txBody>
                    <a:bodyPr/>
                    <a:lstStyle/>
                    <a:p>
                      <a:pPr algn="ctr" fontAlgn="b"/>
                      <a:r>
                        <a:rPr lang="es-CO" sz="1100" b="1" u="none" strike="noStrike" dirty="0" smtClean="0">
                          <a:effectLst/>
                          <a:latin typeface="Arial Narrow" panose="020B0606020202030204" pitchFamily="34" charset="0"/>
                        </a:rPr>
                        <a:t>9.1</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effectLst/>
                          <a:latin typeface="Arial Narrow" panose="020B0606020202030204" pitchFamily="34" charset="0"/>
                          <a:hlinkClick r:id="rId18" action="ppaction://hlinksldjump"/>
                        </a:rPr>
                        <a:t>Intoxicaciones</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39</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0210">
                <a:tc>
                  <a:txBody>
                    <a:bodyPr/>
                    <a:lstStyle/>
                    <a:p>
                      <a:pPr algn="ctr"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210">
                <a:tc>
                  <a:txBody>
                    <a:bodyPr/>
                    <a:lstStyle/>
                    <a:p>
                      <a:pPr algn="ctr" fontAlgn="b"/>
                      <a:r>
                        <a:rPr lang="es-CO" sz="1100" b="1" u="none" strike="noStrike" dirty="0" smtClean="0">
                          <a:solidFill>
                            <a:srgbClr val="C00000"/>
                          </a:solidFill>
                          <a:effectLst/>
                          <a:latin typeface="Arial Narrow" panose="020B0606020202030204" pitchFamily="34" charset="0"/>
                        </a:rPr>
                        <a:t>10</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C00000"/>
                          </a:solidFill>
                          <a:effectLst/>
                          <a:latin typeface="Arial Narrow" panose="020B0606020202030204" pitchFamily="34" charset="0"/>
                        </a:rPr>
                        <a:t>Enfermedades Transmitidas por Alimentos ETA y vehiculizadas por agua</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30210">
                <a:tc>
                  <a:txBody>
                    <a:bodyPr/>
                    <a:lstStyle/>
                    <a:p>
                      <a:pPr algn="ctr" fontAlgn="b"/>
                      <a:r>
                        <a:rPr lang="es-CO" sz="1100" b="1" u="none" strike="noStrike" dirty="0" smtClean="0">
                          <a:effectLst/>
                          <a:latin typeface="Arial Narrow" panose="020B0606020202030204" pitchFamily="34" charset="0"/>
                        </a:rPr>
                        <a:t>10.1</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u="none" strike="noStrike" dirty="0" smtClean="0">
                          <a:effectLst/>
                          <a:latin typeface="Arial Narrow" panose="020B0606020202030204" pitchFamily="34" charset="0"/>
                          <a:hlinkClick r:id="rId16" action="ppaction://hlinksldjump"/>
                        </a:rPr>
                        <a:t>Enfermedad transmitida por alimentos</a:t>
                      </a:r>
                      <a:endParaRPr lang="es-CO" sz="1100" b="1" u="none" strike="noStrike" dirty="0" smtClean="0">
                        <a:effectLst/>
                        <a:latin typeface="Arial Narrow" panose="020B0606020202030204" pitchFamily="34" charset="0"/>
                      </a:endParaRPr>
                    </a:p>
                    <a:p>
                      <a:pPr algn="l" fontAlgn="b"/>
                      <a:r>
                        <a:rPr lang="es-CO" sz="1100" b="1" u="none" strike="noStrike" dirty="0" smtClean="0">
                          <a:effectLst/>
                          <a:latin typeface="Arial Narrow" panose="020B0606020202030204" pitchFamily="34" charset="0"/>
                          <a:hlinkClick r:id="rId16" action="ppaction://hlinksldjump"/>
                        </a:rPr>
                        <a:t>ETA</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40</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30210">
                <a:tc>
                  <a:txBody>
                    <a:bodyPr/>
                    <a:lstStyle/>
                    <a:p>
                      <a:pPr algn="ctr" fontAlgn="b"/>
                      <a:r>
                        <a:rPr lang="es-CO" sz="1100" b="1" u="none" strike="noStrike" dirty="0" smtClean="0">
                          <a:effectLst/>
                          <a:latin typeface="Arial Narrow" panose="020B0606020202030204" pitchFamily="34" charset="0"/>
                        </a:rPr>
                        <a:t>10.2</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smtClean="0">
                          <a:effectLst/>
                          <a:latin typeface="Arial Narrow" panose="020B0606020202030204" pitchFamily="34" charset="0"/>
                          <a:hlinkClick r:id="rId19" action="ppaction://hlinksldjump"/>
                        </a:rPr>
                        <a:t>Hepatitis A</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42</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30210">
                <a:tc>
                  <a:txBody>
                    <a:bodyPr/>
                    <a:lstStyle/>
                    <a:p>
                      <a:pPr algn="ctr" fontAlgn="b"/>
                      <a:endParaRPr lang="es-CO" sz="1100" b="1" i="0" u="none" strike="noStrike" dirty="0" smtClean="0">
                        <a:solidFill>
                          <a:srgbClr val="000000"/>
                        </a:solidFill>
                        <a:effectLst/>
                        <a:latin typeface="Arial Narrow" panose="020B0606020202030204" pitchFamily="34" charset="0"/>
                      </a:endParaRPr>
                    </a:p>
                    <a:p>
                      <a:pPr algn="ctr" fontAlgn="b"/>
                      <a:r>
                        <a:rPr lang="es-CO" sz="1100" b="1" i="0" u="none" strike="noStrike" dirty="0" smtClean="0">
                          <a:solidFill>
                            <a:srgbClr val="C00000"/>
                          </a:solidFill>
                          <a:effectLst/>
                          <a:latin typeface="Arial Narrow" panose="020B0606020202030204" pitchFamily="34" charset="0"/>
                        </a:rPr>
                        <a:t>11</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smtClean="0">
                        <a:solidFill>
                          <a:srgbClr val="000000"/>
                        </a:solidFill>
                        <a:effectLst/>
                        <a:latin typeface="Arial Narrow" panose="020B0606020202030204" pitchFamily="34" charset="0"/>
                      </a:endParaRPr>
                    </a:p>
                    <a:p>
                      <a:pPr algn="l" fontAlgn="b"/>
                      <a:r>
                        <a:rPr lang="es-CO" sz="1100" b="1" i="0" u="none" strike="noStrike" dirty="0" smtClean="0">
                          <a:solidFill>
                            <a:srgbClr val="C00000"/>
                          </a:solidFill>
                          <a:effectLst/>
                          <a:latin typeface="Arial Narrow" panose="020B0606020202030204" pitchFamily="34" charset="0"/>
                        </a:rPr>
                        <a:t>Infecciones</a:t>
                      </a:r>
                      <a:r>
                        <a:rPr lang="es-CO" sz="1100" b="1" i="0" u="none" strike="noStrike" baseline="0" dirty="0" smtClean="0">
                          <a:solidFill>
                            <a:srgbClr val="C00000"/>
                          </a:solidFill>
                          <a:effectLst/>
                          <a:latin typeface="Arial Narrow" panose="020B0606020202030204" pitchFamily="34" charset="0"/>
                        </a:rPr>
                        <a:t> asociadas a la atención en salud</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30210">
                <a:tc>
                  <a:txBody>
                    <a:bodyPr/>
                    <a:lstStyle/>
                    <a:p>
                      <a:pPr algn="ctr" fontAlgn="b"/>
                      <a:r>
                        <a:rPr lang="es-CO" sz="1100" b="1" u="none" strike="noStrike" dirty="0" smtClean="0">
                          <a:effectLst/>
                          <a:latin typeface="Arial Narrow" panose="020B0606020202030204" pitchFamily="34" charset="0"/>
                        </a:rPr>
                        <a:t>11.1</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effectLst/>
                          <a:latin typeface="Arial Narrow" panose="020B0606020202030204" pitchFamily="34" charset="0"/>
                          <a:hlinkClick r:id="rId20" action="ppaction://hlinksldjump"/>
                        </a:rPr>
                        <a:t>Infección sitio </a:t>
                      </a:r>
                      <a:r>
                        <a:rPr lang="es-CO" sz="1100" b="1" u="none" strike="noStrike" dirty="0" smtClean="0">
                          <a:effectLst/>
                          <a:latin typeface="Arial Narrow" panose="020B0606020202030204" pitchFamily="34" charset="0"/>
                          <a:hlinkClick r:id="rId20" action="ppaction://hlinksldjump"/>
                        </a:rPr>
                        <a:t>quirúrgico y endometritis</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rgbClr val="000000"/>
                          </a:solidFill>
                          <a:effectLst/>
                          <a:latin typeface="Arial Narrow" panose="020B0606020202030204" pitchFamily="34" charset="0"/>
                        </a:rPr>
                        <a:t>Pag</a:t>
                      </a:r>
                      <a:r>
                        <a:rPr lang="es-CO" sz="1100" b="1" i="0" u="none" strike="noStrike" dirty="0" smtClean="0">
                          <a:solidFill>
                            <a:srgbClr val="000000"/>
                          </a:solidFill>
                          <a:effectLst/>
                          <a:latin typeface="Arial Narrow" panose="020B0606020202030204" pitchFamily="34" charset="0"/>
                        </a:rPr>
                        <a:t> 44</a:t>
                      </a:r>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30210">
                <a:tc>
                  <a:txBody>
                    <a:bodyPr/>
                    <a:lstStyle/>
                    <a:p>
                      <a:pPr algn="ctr" fontAlgn="b"/>
                      <a:r>
                        <a:rPr lang="es-CO" sz="1100" b="1" u="none" strike="noStrike" dirty="0" smtClean="0">
                          <a:effectLst/>
                          <a:latin typeface="Arial Narrow" panose="020B0606020202030204" pitchFamily="34" charset="0"/>
                        </a:rPr>
                        <a:t>11.2</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u="none" strike="noStrike" dirty="0">
                          <a:effectLst/>
                          <a:latin typeface="Arial Narrow" panose="020B0606020202030204" pitchFamily="34" charset="0"/>
                          <a:hlinkClick r:id="rId21" action="ppaction://hlinksldjump"/>
                        </a:rPr>
                        <a:t>Infección asociadas a dispositivos en </a:t>
                      </a:r>
                      <a:r>
                        <a:rPr lang="es-CO" sz="1100" b="1" u="none" strike="noStrike" dirty="0" smtClean="0">
                          <a:effectLst/>
                          <a:latin typeface="Arial Narrow" panose="020B0606020202030204" pitchFamily="34" charset="0"/>
                          <a:hlinkClick r:id="rId21" action="ppaction://hlinksldjump"/>
                        </a:rPr>
                        <a:t>UCI</a:t>
                      </a:r>
                      <a:endParaRPr lang="es-CO" sz="1100" b="1" u="none" strike="noStrike" dirty="0" smtClean="0">
                        <a:effectLst/>
                        <a:latin typeface="Arial Narrow" panose="020B0606020202030204" pitchFamily="34" charset="0"/>
                      </a:endParaRPr>
                    </a:p>
                    <a:p>
                      <a:pPr algn="l" fontAlgn="b"/>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45</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5102">
                <a:tc>
                  <a:txBody>
                    <a:bodyPr/>
                    <a:lstStyle/>
                    <a:p>
                      <a:pPr algn="ctr" fontAlgn="b"/>
                      <a:r>
                        <a:rPr lang="es-CO" sz="1100" b="1" i="0" u="none" strike="noStrike" dirty="0" smtClean="0">
                          <a:solidFill>
                            <a:srgbClr val="C00000"/>
                          </a:solidFill>
                          <a:effectLst/>
                          <a:latin typeface="Arial Narrow" panose="020B0606020202030204" pitchFamily="34" charset="0"/>
                        </a:rPr>
                        <a:t>12</a:t>
                      </a:r>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C00000"/>
                          </a:solidFill>
                          <a:effectLst/>
                          <a:latin typeface="Arial Narrow" panose="020B0606020202030204" pitchFamily="34" charset="0"/>
                        </a:rPr>
                        <a:t>Salud sexual y reproductiva</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smtClean="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5764">
                <a:tc>
                  <a:txBody>
                    <a:bodyPr/>
                    <a:lstStyle/>
                    <a:p>
                      <a:pPr algn="ctr" fontAlgn="b"/>
                      <a:r>
                        <a:rPr lang="es-CO" sz="1100" b="1" i="0" u="none" strike="noStrike" dirty="0" smtClean="0">
                          <a:solidFill>
                            <a:schemeClr val="tx1"/>
                          </a:solidFill>
                          <a:effectLst/>
                          <a:latin typeface="Arial Narrow" panose="020B0606020202030204" pitchFamily="34" charset="0"/>
                        </a:rPr>
                        <a:t>12.1</a:t>
                      </a:r>
                    </a:p>
                    <a:p>
                      <a:pPr algn="ctr" fontAlgn="b"/>
                      <a:endParaRPr lang="es-CO" sz="1100" b="1" i="0" u="none" strike="noStrike" dirty="0" smtClean="0">
                        <a:solidFill>
                          <a:schemeClr val="tx1"/>
                        </a:solidFill>
                        <a:effectLst/>
                        <a:latin typeface="Arial Narrow" panose="020B0606020202030204" pitchFamily="34" charset="0"/>
                      </a:endParaRPr>
                    </a:p>
                    <a:p>
                      <a:pPr algn="ctr" fontAlgn="b"/>
                      <a:r>
                        <a:rPr lang="es-CO" sz="1100" b="1" i="0" u="none" strike="noStrike" dirty="0" smtClean="0">
                          <a:solidFill>
                            <a:schemeClr val="tx1"/>
                          </a:solidFill>
                          <a:effectLst/>
                          <a:latin typeface="Arial Narrow" panose="020B0606020202030204" pitchFamily="34" charset="0"/>
                        </a:rPr>
                        <a:t>12.2</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000000"/>
                          </a:solidFill>
                          <a:effectLst/>
                          <a:latin typeface="Arial Narrow" panose="020B0606020202030204" pitchFamily="34" charset="0"/>
                          <a:hlinkClick r:id="rId20" action="ppaction://hlinksldjump"/>
                        </a:rPr>
                        <a:t>Mortalidad materna MM</a:t>
                      </a:r>
                      <a:endParaRPr lang="es-CO" sz="1100" b="1" i="0" u="none" strike="noStrike" dirty="0" smtClean="0">
                        <a:solidFill>
                          <a:srgbClr val="000000"/>
                        </a:solidFill>
                        <a:effectLst/>
                        <a:latin typeface="Arial Narrow" panose="020B0606020202030204" pitchFamily="34" charset="0"/>
                        <a:hlinkClick r:id="rId22" action="ppaction://hlinksldjump"/>
                      </a:endParaRPr>
                    </a:p>
                    <a:p>
                      <a:pPr algn="l" fontAlgn="b"/>
                      <a:endParaRPr lang="es-CO" sz="1100" b="1" i="0" u="none" strike="noStrike" dirty="0" smtClean="0">
                        <a:solidFill>
                          <a:srgbClr val="000000"/>
                        </a:solidFill>
                        <a:effectLst/>
                        <a:latin typeface="Arial Narrow" panose="020B0606020202030204" pitchFamily="34" charset="0"/>
                        <a:hlinkClick r:id="rId22" action="ppaction://hlinksldjump"/>
                      </a:endParaRPr>
                    </a:p>
                    <a:p>
                      <a:pPr algn="l" fontAlgn="b"/>
                      <a:r>
                        <a:rPr lang="es-CO" sz="1100" b="1" i="0" u="none" strike="noStrike" dirty="0" smtClean="0">
                          <a:solidFill>
                            <a:srgbClr val="000000"/>
                          </a:solidFill>
                          <a:effectLst/>
                          <a:latin typeface="Arial Narrow" panose="020B0606020202030204" pitchFamily="34" charset="0"/>
                          <a:hlinkClick r:id="rId23" action="ppaction://hlinksldjump"/>
                        </a:rPr>
                        <a:t>Morbilidad materna extrema – MME</a:t>
                      </a:r>
                      <a:endParaRPr lang="es-CO" sz="1100" b="1" i="0" u="none" strike="noStrike" dirty="0" smtClean="0">
                        <a:solidFill>
                          <a:srgbClr val="000000"/>
                        </a:solidFill>
                        <a:effectLst/>
                        <a:latin typeface="Arial Narrow" panose="020B0606020202030204" pitchFamily="34" charset="0"/>
                      </a:endParaRPr>
                    </a:p>
                    <a:p>
                      <a:pPr algn="l" fontAlgn="b"/>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46</a:t>
                      </a:r>
                    </a:p>
                    <a:p>
                      <a:pPr algn="l" fontAlgn="b"/>
                      <a:endParaRPr lang="es-CO" sz="1100" b="1" i="0" u="none" strike="noStrike" dirty="0" smtClean="0">
                        <a:solidFill>
                          <a:schemeClr val="tx1"/>
                        </a:solidFill>
                        <a:effectLst/>
                        <a:latin typeface="Arial Narrow" panose="020B0606020202030204" pitchFamily="34" charset="0"/>
                      </a:endParaRPr>
                    </a:p>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baseline="0" dirty="0" smtClean="0">
                          <a:solidFill>
                            <a:schemeClr val="tx1"/>
                          </a:solidFill>
                          <a:effectLst/>
                          <a:latin typeface="Arial Narrow" panose="020B0606020202030204" pitchFamily="34" charset="0"/>
                        </a:rPr>
                        <a:t> 47</a:t>
                      </a:r>
                      <a:endParaRPr lang="es-CO" sz="1100" b="1" i="0" u="none" strike="noStrike" dirty="0" smtClean="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30210">
                <a:tc>
                  <a:txBody>
                    <a:bodyPr/>
                    <a:lstStyle/>
                    <a:p>
                      <a:pPr algn="ctr" fontAlgn="b"/>
                      <a:r>
                        <a:rPr lang="es-CO" sz="1100" b="1" i="0" u="none" strike="noStrike" dirty="0" smtClean="0">
                          <a:solidFill>
                            <a:schemeClr val="tx1"/>
                          </a:solidFill>
                          <a:effectLst/>
                          <a:latin typeface="Arial Narrow" panose="020B0606020202030204" pitchFamily="34" charset="0"/>
                        </a:rPr>
                        <a:t>12.3</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000000"/>
                          </a:solidFill>
                          <a:effectLst/>
                          <a:latin typeface="Arial Narrow" panose="020B0606020202030204" pitchFamily="34" charset="0"/>
                          <a:hlinkClick r:id="rId22" action="ppaction://hlinksldjump"/>
                        </a:rPr>
                        <a:t>Mortalidad</a:t>
                      </a:r>
                      <a:r>
                        <a:rPr lang="es-CO" sz="1100" b="1" i="0" u="none" strike="noStrike" dirty="0" smtClean="0">
                          <a:solidFill>
                            <a:srgbClr val="000000"/>
                          </a:solidFill>
                          <a:effectLst/>
                          <a:latin typeface="Arial Narrow" panose="020B0606020202030204" pitchFamily="34" charset="0"/>
                        </a:rPr>
                        <a:t> Perinatal y Neonatal Tardía MPNNT</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48</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30210">
                <a:tc>
                  <a:txBody>
                    <a:bodyPr/>
                    <a:lstStyle/>
                    <a:p>
                      <a:pPr algn="ctr" fontAlgn="b"/>
                      <a:r>
                        <a:rPr lang="es-CO" sz="1100" b="1" i="0" u="none" strike="noStrike" dirty="0" smtClean="0">
                          <a:solidFill>
                            <a:schemeClr val="tx1"/>
                          </a:solidFill>
                          <a:effectLst/>
                          <a:latin typeface="Arial Narrow" panose="020B0606020202030204" pitchFamily="34" charset="0"/>
                        </a:rPr>
                        <a:t>12.4</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000000"/>
                          </a:solidFill>
                          <a:effectLst/>
                          <a:latin typeface="Arial Narrow" panose="020B0606020202030204" pitchFamily="34" charset="0"/>
                          <a:hlinkClick r:id="rId24" action="ppaction://hlinksldjump"/>
                        </a:rPr>
                        <a:t>Sífilis Gestacional SG</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49</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30210">
                <a:tc>
                  <a:txBody>
                    <a:bodyPr/>
                    <a:lstStyle/>
                    <a:p>
                      <a:pPr algn="ctr" fontAlgn="b"/>
                      <a:r>
                        <a:rPr lang="es-CO" sz="1100" b="1" i="0" u="none" strike="noStrike" dirty="0" smtClean="0">
                          <a:solidFill>
                            <a:schemeClr val="tx1"/>
                          </a:solidFill>
                          <a:effectLst/>
                          <a:latin typeface="Arial Narrow" panose="020B0606020202030204" pitchFamily="34" charset="0"/>
                        </a:rPr>
                        <a:t>12.5</a:t>
                      </a:r>
                      <a:endParaRPr lang="es-CO" sz="1100" b="1" i="0" u="none" strike="noStrike" dirty="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smtClean="0">
                          <a:solidFill>
                            <a:srgbClr val="000000"/>
                          </a:solidFill>
                          <a:effectLst/>
                          <a:latin typeface="Arial Narrow" panose="020B0606020202030204" pitchFamily="34" charset="0"/>
                          <a:hlinkClick r:id="rId25" action="ppaction://hlinksldjump"/>
                        </a:rPr>
                        <a:t>Sífilis Congénita  SC</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baseline="0" dirty="0" smtClean="0">
                          <a:solidFill>
                            <a:schemeClr val="tx1"/>
                          </a:solidFill>
                          <a:effectLst/>
                          <a:latin typeface="Arial Narrow" panose="020B0606020202030204" pitchFamily="34" charset="0"/>
                        </a:rPr>
                        <a:t> 50</a:t>
                      </a:r>
                      <a:endParaRPr lang="es-CO" sz="1100" b="1" i="0" u="none" strike="noStrike" dirty="0" smtClean="0">
                        <a:solidFill>
                          <a:schemeClr val="tx1"/>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30210">
                <a:tc>
                  <a:txBody>
                    <a:bodyPr/>
                    <a:lstStyle/>
                    <a:p>
                      <a:pPr algn="ctr" fontAlgn="b"/>
                      <a:r>
                        <a:rPr lang="es-CO" sz="1100" b="1" i="0" u="none" strike="noStrike" kern="1200" dirty="0" smtClean="0">
                          <a:solidFill>
                            <a:srgbClr val="000000"/>
                          </a:solidFill>
                          <a:effectLst/>
                          <a:latin typeface="Arial Narrow" panose="020B0606020202030204" pitchFamily="34" charset="0"/>
                          <a:ea typeface="+mn-ea"/>
                          <a:cs typeface="+mn-cs"/>
                        </a:rPr>
                        <a:t>12.6</a:t>
                      </a:r>
                      <a:endParaRPr lang="es-CO" sz="1100" b="1" i="0" u="none" strike="noStrike" kern="1200" dirty="0">
                        <a:solidFill>
                          <a:srgbClr val="000000"/>
                        </a:solidFill>
                        <a:effectLst/>
                        <a:latin typeface="Arial Narrow" panose="020B0606020202030204" pitchFamily="34" charset="0"/>
                        <a:ea typeface="+mn-ea"/>
                        <a:cs typeface="+mn-cs"/>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1" i="0" u="none" strike="noStrike" kern="1200" dirty="0" smtClean="0">
                          <a:solidFill>
                            <a:schemeClr val="tx1"/>
                          </a:solidFill>
                          <a:effectLst/>
                          <a:latin typeface="Arial Narrow" panose="020B0606020202030204" pitchFamily="34" charset="0"/>
                          <a:ea typeface="+mn-ea"/>
                          <a:cs typeface="+mn-cs"/>
                          <a:hlinkClick r:id="rId26" action="ppaction://hlinksldjump"/>
                        </a:rPr>
                        <a:t>Gestantes con diagnóstico de VIH y Trasmisión Materno Infantil TMI de VIH</a:t>
                      </a: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51</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55270">
                <a:tc>
                  <a:txBody>
                    <a:bodyPr/>
                    <a:lstStyle/>
                    <a:p>
                      <a:pPr algn="ctr" fontAlgn="b"/>
                      <a:r>
                        <a:rPr lang="es-CO" sz="1100" b="1" i="0" u="none" strike="noStrike" kern="1200" dirty="0" smtClean="0">
                          <a:solidFill>
                            <a:srgbClr val="000000"/>
                          </a:solidFill>
                          <a:effectLst/>
                          <a:latin typeface="Arial Narrow" panose="020B0606020202030204" pitchFamily="34" charset="0"/>
                          <a:ea typeface="+mn-ea"/>
                          <a:cs typeface="+mn-cs"/>
                        </a:rPr>
                        <a:t>12.7</a:t>
                      </a:r>
                      <a:endParaRPr lang="es-CO" sz="1100" b="1" i="0" u="none" strike="noStrike" kern="1200" dirty="0">
                        <a:solidFill>
                          <a:srgbClr val="000000"/>
                        </a:solidFill>
                        <a:effectLst/>
                        <a:latin typeface="Arial Narrow" panose="020B0606020202030204" pitchFamily="34" charset="0"/>
                        <a:ea typeface="+mn-ea"/>
                        <a:cs typeface="+mn-cs"/>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ES" sz="1100" b="1" i="0" u="none" strike="noStrike" kern="1200" dirty="0" smtClean="0">
                          <a:solidFill>
                            <a:srgbClr val="000000"/>
                          </a:solidFill>
                          <a:effectLst/>
                          <a:latin typeface="Arial Narrow" panose="020B0606020202030204" pitchFamily="34" charset="0"/>
                          <a:ea typeface="+mn-ea"/>
                          <a:cs typeface="+mn-cs"/>
                          <a:hlinkClick r:id="rId27" action="ppaction://hlinksldjump"/>
                        </a:rPr>
                        <a:t>Gestantes con diagnóstico de Hepatitis B y Trasmisión Materno Infantil TMI de la Hepatitis B. </a:t>
                      </a:r>
                      <a:endParaRPr lang="es-CO" sz="1100" b="1" i="0" u="none" strike="noStrike" kern="1200" dirty="0" smtClean="0">
                        <a:solidFill>
                          <a:srgbClr val="000000"/>
                        </a:solidFill>
                        <a:effectLst/>
                        <a:latin typeface="Arial Narrow" panose="020B0606020202030204" pitchFamily="34" charset="0"/>
                        <a:ea typeface="+mn-ea"/>
                        <a:cs typeface="+mn-cs"/>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52</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30210">
                <a:tc>
                  <a:txBody>
                    <a:bodyPr/>
                    <a:lstStyle/>
                    <a:p>
                      <a:pPr algn="ctr" fontAlgn="b"/>
                      <a:endParaRPr lang="es-CO" sz="1100" b="1" u="none" strike="noStrike" dirty="0" smtClean="0">
                        <a:effectLst/>
                        <a:latin typeface="Arial Narrow" panose="020B0606020202030204" pitchFamily="34" charset="0"/>
                      </a:endParaRPr>
                    </a:p>
                    <a:p>
                      <a:pPr algn="ctr" fontAlgn="b"/>
                      <a:r>
                        <a:rPr lang="es-CO" sz="1100" b="1" i="0" u="none" strike="noStrike" dirty="0" smtClean="0">
                          <a:solidFill>
                            <a:srgbClr val="C00000"/>
                          </a:solidFill>
                          <a:effectLst/>
                          <a:latin typeface="Arial Narrow" panose="020B0606020202030204" pitchFamily="34" charset="0"/>
                        </a:rPr>
                        <a:t>13</a:t>
                      </a:r>
                    </a:p>
                    <a:p>
                      <a:pPr algn="ctr" fontAlgn="b"/>
                      <a:endParaRPr lang="es-CO" sz="1100" b="1" i="0" u="none" strike="noStrike" dirty="0">
                        <a:solidFill>
                          <a:srgbClr val="C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smtClean="0">
                        <a:solidFill>
                          <a:srgbClr val="000000"/>
                        </a:solidFill>
                        <a:effectLst/>
                        <a:latin typeface="Arial Narrow" panose="020B0606020202030204" pitchFamily="34" charset="0"/>
                      </a:endParaRPr>
                    </a:p>
                    <a:p>
                      <a:pPr algn="l" fontAlgn="b"/>
                      <a:r>
                        <a:rPr lang="es-CO" sz="1100" b="1" i="0" u="none" strike="noStrike" dirty="0" smtClean="0">
                          <a:solidFill>
                            <a:srgbClr val="C00000"/>
                          </a:solidFill>
                          <a:effectLst/>
                          <a:latin typeface="Arial Narrow" panose="020B0606020202030204" pitchFamily="34" charset="0"/>
                          <a:hlinkClick r:id="rId28" action="ppaction://hlinksldjump"/>
                        </a:rPr>
                        <a:t>Búsqueda Activa Institucional BAI</a:t>
                      </a:r>
                      <a:endParaRPr lang="es-CO" sz="1100" b="1" i="0" u="none" strike="noStrike" dirty="0" smtClean="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smtClean="0">
                        <a:solidFill>
                          <a:srgbClr val="000000"/>
                        </a:solidFill>
                        <a:effectLst/>
                        <a:latin typeface="Arial Narrow" panose="020B0606020202030204" pitchFamily="34" charset="0"/>
                      </a:endParaRPr>
                    </a:p>
                    <a:p>
                      <a:pPr algn="l" fontAlgn="b"/>
                      <a:r>
                        <a:rPr lang="es-CO" sz="1100" b="1" i="0" u="none" strike="noStrike" dirty="0" err="1" smtClean="0">
                          <a:solidFill>
                            <a:schemeClr val="tx1"/>
                          </a:solidFill>
                          <a:effectLst/>
                          <a:latin typeface="Arial Narrow" panose="020B0606020202030204" pitchFamily="34" charset="0"/>
                        </a:rPr>
                        <a:t>Pag</a:t>
                      </a:r>
                      <a:r>
                        <a:rPr lang="es-CO" sz="1100" b="1" i="0" u="none" strike="noStrike" dirty="0" smtClean="0">
                          <a:solidFill>
                            <a:schemeClr val="tx1"/>
                          </a:solidFill>
                          <a:effectLst/>
                          <a:latin typeface="Arial Narrow" panose="020B0606020202030204" pitchFamily="34" charset="0"/>
                        </a:rPr>
                        <a:t> 53</a:t>
                      </a: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30210">
                <a:tc>
                  <a:txBody>
                    <a:bodyPr/>
                    <a:lstStyle/>
                    <a:p>
                      <a:pPr algn="ctr"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rgbClr val="000000"/>
                        </a:solidFill>
                        <a:effectLst/>
                        <a:latin typeface="Arial Narrow" panose="020B0606020202030204" pitchFamily="34" charset="0"/>
                      </a:endParaRPr>
                    </a:p>
                  </a:txBody>
                  <a:tcPr marL="5714" marR="5714" marT="5714"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bl>
          </a:graphicData>
        </a:graphic>
      </p:graphicFrame>
      <p:pic>
        <p:nvPicPr>
          <p:cNvPr id="13" name="Picture 2"/>
          <p:cNvPicPr/>
          <p:nvPr/>
        </p:nvPicPr>
        <p:blipFill>
          <a:blip r:embed="rId29">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209"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54949" y="173565"/>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174" y="5211157"/>
            <a:ext cx="2490522" cy="33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ext uri="{D42A27DB-BD31-4B8C-83A1-F6EECF244321}">
                <p14:modId xmlns:p14="http://schemas.microsoft.com/office/powerpoint/2010/main" val="5465155"/>
              </p:ext>
            </p:extLst>
          </p:nvPr>
        </p:nvGraphicFramePr>
        <p:xfrm>
          <a:off x="1191053" y="3563888"/>
          <a:ext cx="5289717" cy="3075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a:t>
            </a:r>
            <a:endParaRPr lang="es-ES" sz="1050" b="1" dirty="0">
              <a:latin typeface="Arial Narrow" panose="020B0606020202030204" pitchFamily="34" charset="0"/>
            </a:endParaRPr>
          </a:p>
        </p:txBody>
      </p:sp>
      <p:sp>
        <p:nvSpPr>
          <p:cNvPr id="46" name="45 Rectángulo redondeado"/>
          <p:cNvSpPr/>
          <p:nvPr/>
        </p:nvSpPr>
        <p:spPr>
          <a:xfrm>
            <a:off x="2469866" y="792873"/>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3643418" y="1337856"/>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ext uri="{D42A27DB-BD31-4B8C-83A1-F6EECF244321}">
                <p14:modId xmlns:p14="http://schemas.microsoft.com/office/powerpoint/2010/main" val="2262248772"/>
              </p:ext>
            </p:extLst>
          </p:nvPr>
        </p:nvGraphicFramePr>
        <p:xfrm>
          <a:off x="2433471" y="1513139"/>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noFill/>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1</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5</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104" name="103 Rectángulo"/>
          <p:cNvSpPr/>
          <p:nvPr/>
        </p:nvSpPr>
        <p:spPr>
          <a:xfrm>
            <a:off x="-14209" y="7452320"/>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63672" y="7498895"/>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74572" y="7816838"/>
            <a:ext cx="709791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4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46 casos por semana epidemiológica. Se realizo investigación de todos los brotes institucionales que se pudieron concertar.</a:t>
            </a:r>
            <a:endParaRPr lang="es-CO" sz="1400" dirty="0">
              <a:latin typeface="Arial Narrow" panose="020B0606020202030204" pitchFamily="34" charset="0"/>
            </a:endParaRPr>
          </a:p>
        </p:txBody>
      </p:sp>
    </p:spTree>
    <p:extLst>
      <p:ext uri="{BB962C8B-B14F-4D97-AF65-F5344CB8AC3E}">
        <p14:creationId xmlns:p14="http://schemas.microsoft.com/office/powerpoint/2010/main" val="1007558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1 de 2020.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0,27*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7</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2</a:t>
            </a:r>
            <a:r>
              <a:rPr lang="es-ES" sz="1600" b="1" dirty="0" smtClean="0">
                <a:solidFill>
                  <a:srgbClr val="C00000"/>
                </a:solidFill>
                <a:latin typeface="Arial Narrow" panose="020B0606020202030204" pitchFamily="34" charset="0"/>
              </a:rPr>
              <a:t>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3.5 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0,69*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 2020</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4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 caso</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 caso</a:t>
              </a: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707886"/>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las causadas por el Meningococo y </a:t>
            </a:r>
            <a:r>
              <a:rPr lang="es-CO" sz="1000" dirty="0">
                <a:latin typeface="Arial Narrow" panose="020B0606020202030204" pitchFamily="34" charset="0"/>
              </a:rPr>
              <a:t> </a:t>
            </a:r>
            <a:r>
              <a:rPr lang="es-CO" sz="1000" dirty="0" smtClean="0">
                <a:latin typeface="Arial Narrow" panose="020B0606020202030204" pitchFamily="34" charset="0"/>
              </a:rPr>
              <a:t>Neumococo fueron las mas frecuentes.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3 y superando lo esperado que es de máximo uno para este lapso de tiempo. Todas se presentaron en la semana epidemiológica 1 pero no se encontraron nexos epidemiológicos entre los casos.  Se han presentaron dos (2) muertes: un caso de M  por Neumococo y otra para  otro agente bacteriano.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9568" y="351774"/>
            <a:ext cx="4347269" cy="135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58" y="5412346"/>
            <a:ext cx="2915193" cy="146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92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  - 2020</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3.6 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rgbClr val="C00000"/>
                </a:solidFill>
                <a:latin typeface="Arial Narrow" panose="020B0606020202030204" pitchFamily="34" charset="0"/>
                <a:ea typeface="+mn-ea"/>
                <a:cs typeface="+mn-cs"/>
              </a:rPr>
              <a:t>3</a:t>
            </a:r>
            <a:r>
              <a:rPr lang="es-ES" sz="2000" b="1" dirty="0" smtClean="0">
                <a:solidFill>
                  <a:srgbClr val="C00000"/>
                </a:solidFill>
                <a:latin typeface="Arial Narrow" panose="020B0606020202030204" pitchFamily="34" charset="0"/>
                <a:ea typeface="+mn-ea"/>
                <a:cs typeface="+mn-cs"/>
              </a:rPr>
              <a:t>.7 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  - 2020</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rgbClr val="C00000"/>
                </a:solidFill>
                <a:latin typeface="Arial Narrow" panose="020B0606020202030204" pitchFamily="34" charset="0"/>
                <a:ea typeface="+mn-ea"/>
                <a:cs typeface="+mn-cs"/>
              </a:rPr>
              <a:t>3</a:t>
            </a:r>
            <a:r>
              <a:rPr lang="es-ES" sz="2000" b="1" dirty="0" smtClean="0">
                <a:solidFill>
                  <a:srgbClr val="C00000"/>
                </a:solidFill>
                <a:latin typeface="Arial Narrow" panose="020B0606020202030204" pitchFamily="34" charset="0"/>
                <a:ea typeface="+mn-ea"/>
                <a:cs typeface="+mn-cs"/>
              </a:rPr>
              <a:t>.8 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4 no se han notificado  casos probables para este evento en residente en Medellín. </a:t>
            </a:r>
          </a:p>
        </p:txBody>
      </p:sp>
      <p:sp>
        <p:nvSpPr>
          <p:cNvPr id="32" name="31 CuadroTexto"/>
          <p:cNvSpPr txBox="1"/>
          <p:nvPr/>
        </p:nvSpPr>
        <p:spPr>
          <a:xfrm>
            <a:off x="3538147" y="3614057"/>
            <a:ext cx="1869658" cy="415498"/>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  - 2020</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solidFill>
                  <a:srgbClr val="C00000"/>
                </a:solidFill>
                <a:latin typeface="Arial Narrow" panose="020B0606020202030204" pitchFamily="34" charset="0"/>
                <a:ea typeface="+mn-ea"/>
                <a:cs typeface="+mn-cs"/>
              </a:rPr>
              <a:t>4</a:t>
            </a:r>
            <a:r>
              <a:rPr lang="es-ES" sz="2400" b="1" dirty="0" smtClean="0">
                <a:solidFill>
                  <a:srgbClr val="C00000"/>
                </a:solidFill>
                <a:latin typeface="Arial Narrow" panose="020B0606020202030204" pitchFamily="34" charset="0"/>
                <a:ea typeface="+mn-ea"/>
                <a:cs typeface="+mn-cs"/>
              </a:rPr>
              <a:t>. ESAVI</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 se notificaron </a:t>
            </a:r>
            <a:r>
              <a:rPr lang="es-CO" sz="1100" dirty="0" smtClean="0">
                <a:latin typeface="Arial Narrow" panose="020B0606020202030204" pitchFamily="34" charset="0"/>
              </a:rPr>
              <a:t>dos (2)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0,4 casos por 10,000 nacidos vivos y  cumpliendo con la meta de notificación proporcional para este evento que debería estar en 0,07. Los dos (2) casos 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a:t>
            </a:r>
            <a:r>
              <a:rPr lang="es-CO" sz="1200" dirty="0">
                <a:latin typeface="Arial Narrow" panose="020B0606020202030204" pitchFamily="34" charset="0"/>
              </a:rPr>
              <a:t>4 no se han notificado  casos </a:t>
            </a:r>
            <a:r>
              <a:rPr lang="es-CO" sz="1200" dirty="0" smtClean="0">
                <a:latin typeface="Arial Narrow" panose="020B0606020202030204" pitchFamily="34" charset="0"/>
              </a:rPr>
              <a:t>ni probables, ni confirmados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430939" y="3446785"/>
            <a:ext cx="1604307" cy="1754326"/>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4  notificaron 3 casos de ESAVI en residentes de la ciudad, 1 grave y 1 relacionado con la vacunación. Los otros </a:t>
            </a:r>
            <a:r>
              <a:rPr lang="es-CO" sz="1200" dirty="0" smtClean="0">
                <a:latin typeface="Arial Narrow" panose="020B0606020202030204" pitchFamily="34" charset="0"/>
              </a:rPr>
              <a:t> </a:t>
            </a:r>
            <a:r>
              <a:rPr lang="es-CO" sz="1200" dirty="0">
                <a:latin typeface="Arial Narrow" panose="020B0606020202030204" pitchFamily="34" charset="0"/>
              </a:rPr>
              <a:t>pendientes de clasificación</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1- 2020</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rgbClr val="C00000"/>
                </a:solidFill>
                <a:latin typeface="Arial Narrow" panose="020B0606020202030204" pitchFamily="34" charset="0"/>
                <a:ea typeface="+mn-ea"/>
                <a:cs typeface="+mn-cs"/>
              </a:rPr>
              <a:t>3</a:t>
            </a:r>
            <a:r>
              <a:rPr lang="es-ES" sz="2000" b="1" dirty="0" smtClean="0">
                <a:solidFill>
                  <a:srgbClr val="C00000"/>
                </a:solidFill>
                <a:latin typeface="Arial Narrow" panose="020B0606020202030204" pitchFamily="34" charset="0"/>
                <a:ea typeface="+mn-ea"/>
                <a:cs typeface="+mn-cs"/>
              </a:rPr>
              <a:t>.9 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569660"/>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4 </a:t>
            </a:r>
            <a:r>
              <a:rPr lang="es-CO" sz="1200" dirty="0">
                <a:latin typeface="Arial Narrow" panose="020B0606020202030204" pitchFamily="34" charset="0"/>
              </a:rPr>
              <a:t>no se han notificado  casos ni probables, ni confirmados por clínica para este evento en residentes en Medellín. </a:t>
            </a: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1 - 2020</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a:solidFill>
                  <a:srgbClr val="C00000"/>
                </a:solidFill>
                <a:latin typeface="Arial Narrow" panose="020B0606020202030204" pitchFamily="34" charset="0"/>
                <a:ea typeface="+mn-ea"/>
                <a:cs typeface="+mn-cs"/>
              </a:rPr>
              <a:t>3</a:t>
            </a:r>
            <a:r>
              <a:rPr lang="es-ES" sz="2000" b="1" dirty="0" smtClean="0">
                <a:solidFill>
                  <a:srgbClr val="C00000"/>
                </a:solidFill>
                <a:latin typeface="Arial Narrow" panose="020B0606020202030204" pitchFamily="34" charset="0"/>
                <a:ea typeface="+mn-ea"/>
                <a:cs typeface="+mn-cs"/>
              </a:rPr>
              <a:t>.10 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420298" y="5634579"/>
            <a:ext cx="1704762"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 </a:t>
            </a:r>
            <a:r>
              <a:rPr lang="es-ES" sz="1200" dirty="0">
                <a:latin typeface="Arial Narrow" panose="020B0606020202030204" pitchFamily="34" charset="0"/>
              </a:rPr>
              <a:t>se notificaron en residentes de la ciudad 3</a:t>
            </a:r>
            <a:r>
              <a:rPr lang="es-ES" sz="1200" dirty="0" smtClean="0">
                <a:latin typeface="Arial Narrow" panose="020B0606020202030204" pitchFamily="34" charset="0"/>
              </a:rPr>
              <a:t>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Rubeola  y 2</a:t>
            </a:r>
            <a:r>
              <a:rPr lang="es-ES" sz="1200" dirty="0" smtClean="0">
                <a:latin typeface="Arial Narrow" panose="020B0606020202030204" pitchFamily="34" charset="0"/>
              </a:rPr>
              <a:t>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0,2 casos </a:t>
            </a:r>
            <a:r>
              <a:rPr lang="es-ES" sz="1200" dirty="0">
                <a:latin typeface="Arial Narrow" panose="020B0606020202030204" pitchFamily="34" charset="0"/>
              </a:rPr>
              <a:t>por cada </a:t>
            </a:r>
            <a:r>
              <a:rPr lang="es-ES" sz="1200" dirty="0" smtClean="0">
                <a:latin typeface="Arial Narrow" panose="020B0606020202030204" pitchFamily="34" charset="0"/>
              </a:rPr>
              <a:t>100.000 </a:t>
            </a:r>
            <a:r>
              <a:rPr lang="es-ES" sz="1200" dirty="0">
                <a:latin typeface="Arial Narrow" panose="020B0606020202030204" pitchFamily="34" charset="0"/>
              </a:rPr>
              <a:t>habitantes y cumpliendo con la meta de notificación de Sarampión / Rubeola  proporcional </a:t>
            </a:r>
            <a:r>
              <a:rPr lang="es-ES" sz="1200" dirty="0" smtClean="0">
                <a:latin typeface="Arial Narrow" panose="020B0606020202030204" pitchFamily="34" charset="0"/>
              </a:rPr>
              <a:t>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2681318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86"/>
            <a:ext cx="2186746" cy="378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25737" y="4811703"/>
            <a:ext cx="2232223" cy="359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1048" y="3238463"/>
            <a:ext cx="2315126"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46585" y="396564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ES" sz="1100" dirty="0">
                <a:latin typeface="Arial Narrow" panose="020B0606020202030204" pitchFamily="34" charset="0"/>
              </a:rPr>
              <a:t>Agresiones por animales potencialmente transmisores de rabia</a:t>
            </a:r>
            <a:r>
              <a:rPr lang="es-ES" sz="1100" dirty="0" smtClean="0">
                <a:latin typeface="Arial Narrow" panose="020B0606020202030204" pitchFamily="34" charset="0"/>
              </a:rPr>
              <a:t>. Medellín, a Periodo epidemiológico 1  acumulado  de 2020. </a:t>
            </a:r>
            <a:endParaRPr lang="es-ES" sz="1100" dirty="0">
              <a:latin typeface="Arial Narrow" panose="020B0606020202030204" pitchFamily="34" charset="0"/>
            </a:endParaRPr>
          </a:p>
        </p:txBody>
      </p:sp>
      <p:grpSp>
        <p:nvGrpSpPr>
          <p:cNvPr id="8" name="7 Grupo"/>
          <p:cNvGrpSpPr/>
          <p:nvPr/>
        </p:nvGrpSpPr>
        <p:grpSpPr>
          <a:xfrm>
            <a:off x="144049" y="653701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5" cy="684167"/>
            </a:xfrm>
            <a:prstGeom prst="rect">
              <a:avLst/>
            </a:prstGeom>
            <a:noFill/>
          </p:spPr>
          <p:txBody>
            <a:bodyPr wrap="square" rtlCol="0">
              <a:spAutoFit/>
            </a:bodyPr>
            <a:lstStyle/>
            <a:p>
              <a:pPr algn="ctr"/>
              <a:r>
                <a:rPr lang="es-ES" b="1" dirty="0" smtClean="0">
                  <a:latin typeface="Arial Narrow" panose="020B0606020202030204" pitchFamily="34" charset="0"/>
                </a:rPr>
                <a:t>415</a:t>
              </a:r>
              <a:endParaRPr lang="es-ES" b="1" dirty="0">
                <a:latin typeface="Arial Narrow" panose="020B0606020202030204" pitchFamily="34" charset="0"/>
              </a:endParaRPr>
            </a:p>
          </p:txBody>
        </p:sp>
      </p:grpSp>
      <p:sp>
        <p:nvSpPr>
          <p:cNvPr id="9" name="8 CuadroTexto"/>
          <p:cNvSpPr txBox="1"/>
          <p:nvPr/>
        </p:nvSpPr>
        <p:spPr>
          <a:xfrm>
            <a:off x="9374" y="7408779"/>
            <a:ext cx="2162000" cy="830997"/>
          </a:xfrm>
          <a:prstGeom prst="rect">
            <a:avLst/>
          </a:prstGeom>
          <a:noFill/>
        </p:spPr>
        <p:txBody>
          <a:bodyPr wrap="square" rtlCol="0">
            <a:spAutoFit/>
          </a:bodyPr>
          <a:lstStyle/>
          <a:p>
            <a:pPr algn="ctr"/>
            <a:r>
              <a:rPr lang="es-ES" sz="1200" b="1" dirty="0" smtClean="0">
                <a:latin typeface="Arial Narrow" panose="020B0606020202030204" pitchFamily="34" charset="0"/>
              </a:rPr>
              <a:t>La </a:t>
            </a:r>
            <a:r>
              <a:rPr lang="es-ES" sz="1200" b="1" dirty="0">
                <a:latin typeface="Arial Narrow" panose="020B0606020202030204" pitchFamily="34" charset="0"/>
              </a:rPr>
              <a:t>variación </a:t>
            </a:r>
            <a:r>
              <a:rPr lang="es-ES" sz="1200" b="1" dirty="0" smtClean="0">
                <a:latin typeface="Arial Narrow" panose="020B0606020202030204" pitchFamily="34" charset="0"/>
              </a:rPr>
              <a:t>porcentual con </a:t>
            </a:r>
            <a:r>
              <a:rPr lang="es-ES" sz="1200" b="1" dirty="0">
                <a:latin typeface="Arial Narrow" panose="020B0606020202030204" pitchFamily="34" charset="0"/>
              </a:rPr>
              <a:t>respecto al mismo periodo del año anterior </a:t>
            </a:r>
            <a:r>
              <a:rPr lang="es-ES" sz="1200" b="1" dirty="0" smtClean="0">
                <a:latin typeface="Arial Narrow" panose="020B0606020202030204" pitchFamily="34" charset="0"/>
              </a:rPr>
              <a:t>disminuyó en un 7,4%</a:t>
            </a:r>
            <a:endParaRPr lang="es-ES" sz="1200" b="1" dirty="0">
              <a:latin typeface="Arial Narrow" panose="020B0606020202030204" pitchFamily="34" charset="0"/>
            </a:endParaRPr>
          </a:p>
        </p:txBody>
      </p:sp>
      <p:sp>
        <p:nvSpPr>
          <p:cNvPr id="18" name="17 Rectángulo"/>
          <p:cNvSpPr/>
          <p:nvPr/>
        </p:nvSpPr>
        <p:spPr>
          <a:xfrm>
            <a:off x="2184581" y="8526394"/>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las </a:t>
            </a:r>
            <a:r>
              <a:rPr lang="es-ES" sz="1100" dirty="0">
                <a:latin typeface="Arial Narrow" panose="020B0606020202030204" pitchFamily="34" charset="0"/>
              </a:rPr>
              <a:t>Agresiones por animales potencialmente transmisores de rabia. </a:t>
            </a:r>
            <a:r>
              <a:rPr lang="es-ES" sz="1100" dirty="0" smtClean="0">
                <a:latin typeface="Arial Narrow" panose="020B0606020202030204" pitchFamily="34" charset="0"/>
              </a:rPr>
              <a:t>Medellín, a Periodo epidemiológico 1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1" name="60 CuadroTexto"/>
          <p:cNvSpPr txBox="1"/>
          <p:nvPr/>
        </p:nvSpPr>
        <p:spPr>
          <a:xfrm>
            <a:off x="436278" y="4878743"/>
            <a:ext cx="135966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 </a:t>
            </a:r>
            <a:r>
              <a:rPr lang="es-ES" sz="1600" b="1" dirty="0" smtClean="0">
                <a:latin typeface="Arial Narrow" panose="020B0606020202030204" pitchFamily="34" charset="0"/>
              </a:rPr>
              <a:t>Mortalidad</a:t>
            </a:r>
            <a:endParaRPr lang="es-ES" sz="16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1" y="136827"/>
            <a:ext cx="2232222" cy="1200329"/>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Agresiones </a:t>
            </a:r>
            <a:r>
              <a:rPr lang="es-ES" sz="1800" b="1" dirty="0">
                <a:solidFill>
                  <a:srgbClr val="C00000"/>
                </a:solidFill>
                <a:latin typeface="Arial Narrow" panose="020B0606020202030204" pitchFamily="34" charset="0"/>
                <a:ea typeface="+mn-ea"/>
                <a:cs typeface="+mn-cs"/>
              </a:rPr>
              <a:t>por animales potencialmente transmisores de rabia</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782" y="5248076"/>
            <a:ext cx="4898369" cy="308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7653" y="898410"/>
            <a:ext cx="5019865" cy="288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713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4474"/>
          <a:stretch/>
        </p:blipFill>
        <p:spPr bwMode="auto">
          <a:xfrm>
            <a:off x="159555" y="1008243"/>
            <a:ext cx="737696"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43218" y="2055147"/>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53,2%</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102942" y="2041499"/>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46,8%</a:t>
            </a:r>
            <a:endParaRPr lang="es-ES" sz="1600" b="1" dirty="0">
              <a:solidFill>
                <a:schemeClr val="tx1"/>
              </a:solidFill>
              <a:latin typeface="Arial Narrow" panose="020B0606020202030204" pitchFamily="34" charset="0"/>
            </a:endParaRPr>
          </a:p>
        </p:txBody>
      </p:sp>
      <p:sp>
        <p:nvSpPr>
          <p:cNvPr id="60" name="59 Rectángulo"/>
          <p:cNvSpPr/>
          <p:nvPr/>
        </p:nvSpPr>
        <p:spPr>
          <a:xfrm>
            <a:off x="123458" y="27051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799777"/>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Signo y síntomas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4" name="3 Rectángulo"/>
          <p:cNvSpPr/>
          <p:nvPr/>
        </p:nvSpPr>
        <p:spPr>
          <a:xfrm>
            <a:off x="96768" y="1778148"/>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72058" y="2384123"/>
            <a:ext cx="790601" cy="276999"/>
          </a:xfrm>
          <a:prstGeom prst="rect">
            <a:avLst/>
          </a:prstGeom>
        </p:spPr>
        <p:txBody>
          <a:bodyPr wrap="none">
            <a:spAutoFit/>
          </a:bodyPr>
          <a:lstStyle/>
          <a:p>
            <a:r>
              <a:rPr lang="es-ES" sz="1200" b="1" dirty="0" smtClean="0">
                <a:latin typeface="Arial Narrow" panose="020B0606020202030204" pitchFamily="34" charset="0"/>
              </a:rPr>
              <a:t>221 casos</a:t>
            </a:r>
            <a:endParaRPr lang="es-CO" sz="1200" dirty="0"/>
          </a:p>
        </p:txBody>
      </p:sp>
      <p:sp>
        <p:nvSpPr>
          <p:cNvPr id="32" name="31 Rectángulo"/>
          <p:cNvSpPr/>
          <p:nvPr/>
        </p:nvSpPr>
        <p:spPr>
          <a:xfrm>
            <a:off x="1081130" y="176819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080170" y="2374243"/>
            <a:ext cx="790601" cy="276999"/>
          </a:xfrm>
          <a:prstGeom prst="rect">
            <a:avLst/>
          </a:prstGeom>
        </p:spPr>
        <p:txBody>
          <a:bodyPr wrap="none">
            <a:spAutoFit/>
          </a:bodyPr>
          <a:lstStyle/>
          <a:p>
            <a:r>
              <a:rPr lang="es-ES" sz="1200" b="1" dirty="0" smtClean="0">
                <a:latin typeface="Arial Narrow" panose="020B0606020202030204" pitchFamily="34" charset="0"/>
              </a:rPr>
              <a:t>194 casos</a:t>
            </a:r>
            <a:endParaRPr lang="es-CO" sz="1200" dirty="0"/>
          </a:p>
        </p:txBody>
      </p:sp>
      <p:grpSp>
        <p:nvGrpSpPr>
          <p:cNvPr id="7" name="6 Grupo"/>
          <p:cNvGrpSpPr/>
          <p:nvPr/>
        </p:nvGrpSpPr>
        <p:grpSpPr>
          <a:xfrm>
            <a:off x="4777556" y="972441"/>
            <a:ext cx="1366333" cy="744023"/>
            <a:chOff x="1137117" y="2499363"/>
            <a:chExt cx="1437719" cy="730298"/>
          </a:xfrm>
        </p:grpSpPr>
        <p:sp>
          <p:nvSpPr>
            <p:cNvPr id="56" name="55 Rectángulo redondeado"/>
            <p:cNvSpPr/>
            <p:nvPr/>
          </p:nvSpPr>
          <p:spPr>
            <a:xfrm>
              <a:off x="1362839" y="2943452"/>
              <a:ext cx="1060545" cy="28620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latin typeface="Arial Narrow" panose="020B0606020202030204" pitchFamily="34" charset="0"/>
                </a:rPr>
                <a:t>87%  ( 362 casos</a:t>
              </a:r>
              <a:r>
                <a:rPr lang="es-ES" sz="800" b="1" dirty="0">
                  <a:solidFill>
                    <a:schemeClr val="tx1"/>
                  </a:solidFill>
                  <a:latin typeface="Arial Narrow" panose="020B0606020202030204" pitchFamily="34" charset="0"/>
                </a:rPr>
                <a:t>)</a:t>
              </a:r>
            </a:p>
          </p:txBody>
        </p:sp>
        <p:sp>
          <p:nvSpPr>
            <p:cNvPr id="38" name="37 Rectángulo"/>
            <p:cNvSpPr/>
            <p:nvPr/>
          </p:nvSpPr>
          <p:spPr>
            <a:xfrm>
              <a:off x="1548768" y="2513999"/>
              <a:ext cx="1026068" cy="430887"/>
            </a:xfrm>
            <a:prstGeom prst="rect">
              <a:avLst/>
            </a:prstGeom>
          </p:spPr>
          <p:txBody>
            <a:bodyPr wrap="square">
              <a:spAutoFit/>
            </a:bodyPr>
            <a:lstStyle/>
            <a:p>
              <a:pPr algn="ctr"/>
              <a:r>
                <a:rPr lang="es-ES" sz="1100" b="1" u="sng" dirty="0">
                  <a:latin typeface="Arial Narrow" panose="020B0606020202030204" pitchFamily="34" charset="0"/>
                </a:rPr>
                <a:t>Especie agresor </a:t>
              </a:r>
              <a:r>
                <a:rPr lang="es-ES" sz="1100" b="1" u="sng" dirty="0" smtClean="0">
                  <a:latin typeface="Arial Narrow" panose="020B0606020202030204" pitchFamily="34" charset="0"/>
                </a:rPr>
                <a:t> perro</a:t>
              </a:r>
              <a:endParaRPr lang="es-ES" sz="1100" b="1" u="sng" dirty="0">
                <a:latin typeface="Arial Narrow" panose="020B0606020202030204" pitchFamily="34" charset="0"/>
              </a:endParaRPr>
            </a:p>
          </p:txBody>
        </p:sp>
        <p:pic>
          <p:nvPicPr>
            <p:cNvPr id="11266" name="Picture 2"/>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137117" y="2499363"/>
              <a:ext cx="478924" cy="4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0" name="49 Grupo"/>
          <p:cNvGrpSpPr/>
          <p:nvPr/>
        </p:nvGrpSpPr>
        <p:grpSpPr>
          <a:xfrm>
            <a:off x="1963923" y="1811827"/>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868825" y="1883744"/>
              <a:ext cx="649537" cy="276999"/>
            </a:xfrm>
            <a:prstGeom prst="rect">
              <a:avLst/>
            </a:prstGeom>
          </p:spPr>
          <p:txBody>
            <a:bodyPr wrap="none">
              <a:spAutoFit/>
            </a:bodyPr>
            <a:lstStyle/>
            <a:p>
              <a:r>
                <a:rPr lang="es-ES" sz="1200" b="1" dirty="0" smtClean="0">
                  <a:latin typeface="Arial Narrow" panose="020B0606020202030204" pitchFamily="34" charset="0"/>
                </a:rPr>
                <a:t>7 casos</a:t>
              </a:r>
              <a:endParaRPr lang="es-CO" sz="1200" dirty="0"/>
            </a:p>
          </p:txBody>
        </p:sp>
      </p:gr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107345" y="1047930"/>
            <a:ext cx="696035" cy="788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177241" y="1087854"/>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68 Rectángulo"/>
          <p:cNvSpPr/>
          <p:nvPr/>
        </p:nvSpPr>
        <p:spPr>
          <a:xfrm>
            <a:off x="-2103" y="5182649"/>
            <a:ext cx="3793470" cy="3539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Tipo de exposición. Periodo epidemiológico 1 . 2020. </a:t>
            </a:r>
            <a:endParaRPr lang="es-ES" sz="1100" dirty="0">
              <a:latin typeface="Arial Narrow" panose="020B0606020202030204" pitchFamily="34" charset="0"/>
            </a:endParaRPr>
          </a:p>
        </p:txBody>
      </p:sp>
      <p:sp>
        <p:nvSpPr>
          <p:cNvPr id="70" name="69 Rectángulo"/>
          <p:cNvSpPr/>
          <p:nvPr/>
        </p:nvSpPr>
        <p:spPr>
          <a:xfrm>
            <a:off x="3812978" y="5180437"/>
            <a:ext cx="3390861" cy="69249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Curso de vida de los casos notificados de </a:t>
            </a:r>
            <a:r>
              <a:rPr lang="es-ES" sz="1100" dirty="0">
                <a:latin typeface="Arial Narrow" panose="020B0606020202030204" pitchFamily="34" charset="0"/>
              </a:rPr>
              <a:t>a</a:t>
            </a:r>
            <a:r>
              <a:rPr lang="es-ES" sz="1100" dirty="0" smtClean="0">
                <a:latin typeface="Arial Narrow" panose="020B0606020202030204" pitchFamily="34" charset="0"/>
              </a:rPr>
              <a:t>gresiones </a:t>
            </a:r>
            <a:r>
              <a:rPr lang="es-ES" sz="1100" dirty="0">
                <a:latin typeface="Arial Narrow" panose="020B0606020202030204" pitchFamily="34" charset="0"/>
              </a:rPr>
              <a:t>por animales potencialmente transmisores de rabia. </a:t>
            </a:r>
            <a:r>
              <a:rPr lang="es-ES" sz="1100" dirty="0" smtClean="0">
                <a:latin typeface="Arial Narrow" panose="020B0606020202030204" pitchFamily="34" charset="0"/>
              </a:rPr>
              <a:t>Periodo epidemiológico 1 . 2020. </a:t>
            </a:r>
            <a:endParaRPr lang="es-ES" sz="1100" dirty="0">
              <a:latin typeface="Arial Narrow" panose="020B0606020202030204" pitchFamily="34" charset="0"/>
            </a:endParaRPr>
          </a:p>
        </p:txBody>
      </p:sp>
      <p:grpSp>
        <p:nvGrpSpPr>
          <p:cNvPr id="10" name="9 Grupo"/>
          <p:cNvGrpSpPr/>
          <p:nvPr/>
        </p:nvGrpSpPr>
        <p:grpSpPr>
          <a:xfrm>
            <a:off x="4907040" y="1872768"/>
            <a:ext cx="1347939" cy="714259"/>
            <a:chOff x="3655715" y="2393580"/>
            <a:chExt cx="1347939" cy="714259"/>
          </a:xfrm>
        </p:grpSpPr>
        <p:grpSp>
          <p:nvGrpSpPr>
            <p:cNvPr id="2" name="1 Grupo"/>
            <p:cNvGrpSpPr/>
            <p:nvPr/>
          </p:nvGrpSpPr>
          <p:grpSpPr>
            <a:xfrm>
              <a:off x="3790684" y="2403208"/>
              <a:ext cx="1212970" cy="704631"/>
              <a:chOff x="2444531" y="2419702"/>
              <a:chExt cx="1212970" cy="704631"/>
            </a:xfrm>
          </p:grpSpPr>
          <p:sp>
            <p:nvSpPr>
              <p:cNvPr id="57" name="56 Rectángulo redondeado"/>
              <p:cNvSpPr/>
              <p:nvPr/>
            </p:nvSpPr>
            <p:spPr>
              <a:xfrm>
                <a:off x="2444531" y="2889717"/>
                <a:ext cx="914454" cy="23461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latin typeface="Arial Narrow" panose="020B0606020202030204" pitchFamily="34" charset="0"/>
                  </a:rPr>
                  <a:t>11,3% (47 casos)</a:t>
                </a:r>
                <a:endParaRPr lang="es-ES" sz="800" b="1" dirty="0">
                  <a:solidFill>
                    <a:schemeClr val="tx1"/>
                  </a:solidFill>
                  <a:latin typeface="Arial Narrow" panose="020B0606020202030204" pitchFamily="34" charset="0"/>
                </a:endParaRPr>
              </a:p>
            </p:txBody>
          </p:sp>
          <p:sp>
            <p:nvSpPr>
              <p:cNvPr id="39" name="38 Rectángulo"/>
              <p:cNvSpPr/>
              <p:nvPr/>
            </p:nvSpPr>
            <p:spPr>
              <a:xfrm>
                <a:off x="2781471" y="2419702"/>
                <a:ext cx="876030" cy="430887"/>
              </a:xfrm>
              <a:prstGeom prst="rect">
                <a:avLst/>
              </a:prstGeom>
            </p:spPr>
            <p:txBody>
              <a:bodyPr wrap="square">
                <a:spAutoFit/>
              </a:bodyPr>
              <a:lstStyle/>
              <a:p>
                <a:pPr algn="ctr"/>
                <a:r>
                  <a:rPr lang="es-ES" sz="1100" b="1" u="sng" dirty="0">
                    <a:latin typeface="Arial Narrow" panose="020B0606020202030204" pitchFamily="34" charset="0"/>
                  </a:rPr>
                  <a:t>Especie agresor </a:t>
                </a:r>
                <a:r>
                  <a:rPr lang="es-ES" sz="1100" b="1" u="sng" dirty="0" smtClean="0">
                    <a:latin typeface="Arial Narrow" panose="020B0606020202030204" pitchFamily="34" charset="0"/>
                  </a:rPr>
                  <a:t>gato</a:t>
                </a:r>
                <a:endParaRPr lang="es-ES" sz="1100" b="1" u="sng" dirty="0">
                  <a:solidFill>
                    <a:sysClr val="windowText" lastClr="000000"/>
                  </a:solidFill>
                  <a:latin typeface="Arial Narrow" panose="020B0606020202030204" pitchFamily="34" charset="0"/>
                </a:endParaRPr>
              </a:p>
            </p:txBody>
          </p:sp>
        </p:grpSp>
        <p:pic>
          <p:nvPicPr>
            <p:cNvPr id="1026" name="Picture 2"/>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655715" y="2393580"/>
              <a:ext cx="415069" cy="45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12418" y="972441"/>
            <a:ext cx="1264512" cy="1709232"/>
            <a:chOff x="3995298" y="552385"/>
            <a:chExt cx="1264512" cy="1709232"/>
          </a:xfrm>
        </p:grpSpPr>
        <p:pic>
          <p:nvPicPr>
            <p:cNvPr id="76" name="Picture 2"/>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32229" t="53756" r="28866" b="18017"/>
            <a:stretch/>
          </p:blipFill>
          <p:spPr bwMode="auto">
            <a:xfrm>
              <a:off x="4142893" y="552385"/>
              <a:ext cx="968991" cy="92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Rectángulo redondeado"/>
            <p:cNvSpPr/>
            <p:nvPr/>
          </p:nvSpPr>
          <p:spPr>
            <a:xfrm>
              <a:off x="3995298" y="1608806"/>
              <a:ext cx="126451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Mordedura</a:t>
              </a:r>
            </a:p>
            <a:p>
              <a:pPr algn="ctr"/>
              <a:r>
                <a:rPr lang="es-ES" sz="1600" b="1" dirty="0" smtClean="0">
                  <a:solidFill>
                    <a:schemeClr val="tx1"/>
                  </a:solidFill>
                  <a:latin typeface="Arial Narrow" panose="020B0606020202030204" pitchFamily="34" charset="0"/>
                </a:rPr>
                <a:t>93,2%</a:t>
              </a:r>
              <a:endParaRPr lang="es-ES" sz="1600" b="1" dirty="0">
                <a:solidFill>
                  <a:schemeClr val="tx1"/>
                </a:solidFill>
                <a:latin typeface="Arial Narrow" panose="020B0606020202030204" pitchFamily="34" charset="0"/>
              </a:endParaRPr>
            </a:p>
          </p:txBody>
        </p:sp>
        <p:sp>
          <p:nvSpPr>
            <p:cNvPr id="78" name="77 Rectángulo"/>
            <p:cNvSpPr/>
            <p:nvPr/>
          </p:nvSpPr>
          <p:spPr>
            <a:xfrm>
              <a:off x="4030563" y="1347370"/>
              <a:ext cx="1193980" cy="276999"/>
            </a:xfrm>
            <a:prstGeom prst="rect">
              <a:avLst/>
            </a:prstGeom>
          </p:spPr>
          <p:txBody>
            <a:bodyPr wrap="none">
              <a:spAutoFit/>
            </a:bodyPr>
            <a:lstStyle/>
            <a:p>
              <a:pPr algn="ctr"/>
              <a:r>
                <a:rPr lang="es-ES" sz="1200" b="1" u="sng" dirty="0" smtClean="0">
                  <a:latin typeface="Arial Narrow" panose="020B0606020202030204" pitchFamily="34" charset="0"/>
                </a:rPr>
                <a:t>Tipo de agresión</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4193767" y="1984618"/>
              <a:ext cx="790601" cy="276999"/>
            </a:xfrm>
            <a:prstGeom prst="rect">
              <a:avLst/>
            </a:prstGeom>
          </p:spPr>
          <p:txBody>
            <a:bodyPr wrap="none">
              <a:spAutoFit/>
            </a:bodyPr>
            <a:lstStyle/>
            <a:p>
              <a:r>
                <a:rPr lang="es-ES" sz="1200" b="1" dirty="0" smtClean="0">
                  <a:latin typeface="Arial Narrow" panose="020B0606020202030204" pitchFamily="34" charset="0"/>
                </a:rPr>
                <a:t>387 casos</a:t>
              </a:r>
              <a:endParaRPr lang="es-CO" sz="1200" dirty="0"/>
            </a:p>
          </p:txBody>
        </p:sp>
      </p:grpSp>
      <p:pic>
        <p:nvPicPr>
          <p:cNvPr id="1031" name="Picture 7"/>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18290" t="36993" r="21965" b="15174"/>
          <a:stretch/>
        </p:blipFill>
        <p:spPr bwMode="auto">
          <a:xfrm>
            <a:off x="1584226" y="5972525"/>
            <a:ext cx="1296538" cy="132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79 Rectángulo redondeado"/>
          <p:cNvSpPr/>
          <p:nvPr/>
        </p:nvSpPr>
        <p:spPr>
          <a:xfrm>
            <a:off x="2771949" y="6455799"/>
            <a:ext cx="1264512"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9,8%</a:t>
            </a:r>
            <a:endParaRPr lang="es-ES" sz="1600" b="1" dirty="0">
              <a:solidFill>
                <a:schemeClr val="tx1"/>
              </a:solidFill>
              <a:latin typeface="Arial Narrow" panose="020B0606020202030204" pitchFamily="34" charset="0"/>
            </a:endParaRPr>
          </a:p>
        </p:txBody>
      </p:sp>
      <p:sp>
        <p:nvSpPr>
          <p:cNvPr id="81" name="80 Rectángulo"/>
          <p:cNvSpPr/>
          <p:nvPr/>
        </p:nvSpPr>
        <p:spPr>
          <a:xfrm>
            <a:off x="2665061" y="6162831"/>
            <a:ext cx="1478290" cy="276999"/>
          </a:xfrm>
          <a:prstGeom prst="rect">
            <a:avLst/>
          </a:prstGeom>
        </p:spPr>
        <p:txBody>
          <a:bodyPr wrap="none">
            <a:spAutoFit/>
          </a:bodyPr>
          <a:lstStyle/>
          <a:p>
            <a:pPr algn="ctr"/>
            <a:r>
              <a:rPr lang="es-ES" sz="1200" b="1" u="sng" dirty="0" smtClean="0">
                <a:latin typeface="Arial Narrow" panose="020B0606020202030204" pitchFamily="34" charset="0"/>
              </a:rPr>
              <a:t>Aplicación de vacuna</a:t>
            </a:r>
            <a:endParaRPr lang="es-ES" sz="1200" b="1" u="sng" dirty="0">
              <a:solidFill>
                <a:sysClr val="windowText" lastClr="000000"/>
              </a:solidFill>
              <a:latin typeface="Arial Narrow" panose="020B0606020202030204" pitchFamily="34" charset="0"/>
            </a:endParaRPr>
          </a:p>
        </p:txBody>
      </p:sp>
      <p:sp>
        <p:nvSpPr>
          <p:cNvPr id="82" name="81 Rectángulo"/>
          <p:cNvSpPr/>
          <p:nvPr/>
        </p:nvSpPr>
        <p:spPr>
          <a:xfrm>
            <a:off x="3082521" y="6819201"/>
            <a:ext cx="720069" cy="276999"/>
          </a:xfrm>
          <a:prstGeom prst="rect">
            <a:avLst/>
          </a:prstGeom>
        </p:spPr>
        <p:txBody>
          <a:bodyPr wrap="none">
            <a:spAutoFit/>
          </a:bodyPr>
          <a:lstStyle/>
          <a:p>
            <a:r>
              <a:rPr lang="es-ES" sz="1200" b="1" dirty="0" smtClean="0">
                <a:latin typeface="Arial Narrow" panose="020B0606020202030204" pitchFamily="34" charset="0"/>
              </a:rPr>
              <a:t>41 casos</a:t>
            </a:r>
            <a:endParaRPr lang="es-CO" sz="1200" dirty="0"/>
          </a:p>
        </p:txBody>
      </p:sp>
      <p:sp>
        <p:nvSpPr>
          <p:cNvPr id="83" name="82 Rectángulo redondeado"/>
          <p:cNvSpPr/>
          <p:nvPr/>
        </p:nvSpPr>
        <p:spPr>
          <a:xfrm>
            <a:off x="4286321" y="6438921"/>
            <a:ext cx="1264512"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84" name="83 Rectángulo"/>
          <p:cNvSpPr/>
          <p:nvPr/>
        </p:nvSpPr>
        <p:spPr>
          <a:xfrm>
            <a:off x="4225119" y="6145953"/>
            <a:ext cx="1386918" cy="276999"/>
          </a:xfrm>
          <a:prstGeom prst="rect">
            <a:avLst/>
          </a:prstGeom>
        </p:spPr>
        <p:txBody>
          <a:bodyPr wrap="none">
            <a:spAutoFit/>
          </a:bodyPr>
          <a:lstStyle/>
          <a:p>
            <a:pPr algn="ctr"/>
            <a:r>
              <a:rPr lang="es-ES" sz="1200" b="1" u="sng" dirty="0" smtClean="0">
                <a:latin typeface="Arial Narrow" panose="020B0606020202030204" pitchFamily="34" charset="0"/>
              </a:rPr>
              <a:t>Aplicación de suero</a:t>
            </a:r>
            <a:endParaRPr lang="es-ES" sz="1200" b="1" u="sng" dirty="0">
              <a:solidFill>
                <a:sysClr val="windowText" lastClr="000000"/>
              </a:solidFill>
              <a:latin typeface="Arial Narrow" panose="020B0606020202030204" pitchFamily="34" charset="0"/>
            </a:endParaRPr>
          </a:p>
        </p:txBody>
      </p:sp>
      <p:sp>
        <p:nvSpPr>
          <p:cNvPr id="85" name="84 Rectángulo"/>
          <p:cNvSpPr/>
          <p:nvPr/>
        </p:nvSpPr>
        <p:spPr>
          <a:xfrm>
            <a:off x="4596893" y="6802323"/>
            <a:ext cx="649537" cy="276999"/>
          </a:xfrm>
          <a:prstGeom prst="rect">
            <a:avLst/>
          </a:prstGeom>
        </p:spPr>
        <p:txBody>
          <a:bodyPr wrap="none">
            <a:spAutoFit/>
          </a:bodyPr>
          <a:lstStyle/>
          <a:p>
            <a:r>
              <a:rPr lang="es-ES" sz="1200" b="1" dirty="0" smtClean="0">
                <a:latin typeface="Arial Narrow" panose="020B0606020202030204" pitchFamily="34" charset="0"/>
              </a:rPr>
              <a:t>7 casos</a:t>
            </a:r>
            <a:endParaRPr lang="es-CO" sz="1200" dirty="0"/>
          </a:p>
        </p:txBody>
      </p:sp>
      <p:sp>
        <p:nvSpPr>
          <p:cNvPr id="87" name="86 Rectángulo"/>
          <p:cNvSpPr/>
          <p:nvPr/>
        </p:nvSpPr>
        <p:spPr>
          <a:xfrm>
            <a:off x="50" y="7196661"/>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8" name="87 Grupo"/>
          <p:cNvGrpSpPr/>
          <p:nvPr/>
        </p:nvGrpSpPr>
        <p:grpSpPr>
          <a:xfrm>
            <a:off x="192088" y="7261550"/>
            <a:ext cx="3446504" cy="276999"/>
            <a:chOff x="2448322" y="33831"/>
            <a:chExt cx="3446504" cy="276999"/>
          </a:xfrm>
        </p:grpSpPr>
        <p:sp>
          <p:nvSpPr>
            <p:cNvPr id="89" name="88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90" name="89 Conector recto"/>
            <p:cNvCxnSpPr>
              <a:stCxn id="8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90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92" name="91 CuadroTexto"/>
          <p:cNvSpPr txBox="1"/>
          <p:nvPr/>
        </p:nvSpPr>
        <p:spPr>
          <a:xfrm>
            <a:off x="102988" y="7579493"/>
            <a:ext cx="7045505" cy="1600438"/>
          </a:xfrm>
          <a:prstGeom prst="rect">
            <a:avLst/>
          </a:prstGeom>
          <a:noFill/>
        </p:spPr>
        <p:txBody>
          <a:bodyPr wrap="square" rtlCol="0">
            <a:spAutoFit/>
          </a:bodyPr>
          <a:lstStyle/>
          <a:p>
            <a:pPr algn="just"/>
            <a:r>
              <a:rPr lang="es-CO" sz="1400" dirty="0" smtClean="0">
                <a:solidFill>
                  <a:srgbClr val="FF0000"/>
                </a:solidFill>
                <a:latin typeface="Arial Narrow" panose="020B0606020202030204" pitchFamily="34" charset="0"/>
              </a:rPr>
              <a:t>Las agresiones por animales potencialmente transmisores de rabia ocurridas hasta </a:t>
            </a:r>
            <a:r>
              <a:rPr lang="es-CO" sz="1400" dirty="0">
                <a:solidFill>
                  <a:srgbClr val="FF0000"/>
                </a:solidFill>
                <a:latin typeface="Arial Narrow" panose="020B0606020202030204" pitchFamily="34" charset="0"/>
              </a:rPr>
              <a:t>el </a:t>
            </a:r>
            <a:r>
              <a:rPr lang="es-CO" sz="1400" dirty="0" smtClean="0">
                <a:solidFill>
                  <a:srgbClr val="FF0000"/>
                </a:solidFill>
                <a:latin typeface="Arial Narrow" panose="020B0606020202030204" pitchFamily="34" charset="0"/>
              </a:rPr>
              <a:t>Periodo epidemiológico UNO  </a:t>
            </a:r>
            <a:r>
              <a:rPr lang="es-CO" sz="1400" dirty="0">
                <a:solidFill>
                  <a:srgbClr val="FF0000"/>
                </a:solidFill>
                <a:latin typeface="Arial Narrow" panose="020B0606020202030204" pitchFamily="34" charset="0"/>
              </a:rPr>
              <a:t>del </a:t>
            </a:r>
            <a:r>
              <a:rPr lang="es-CO" sz="1400" dirty="0" smtClean="0">
                <a:solidFill>
                  <a:srgbClr val="FF0000"/>
                </a:solidFill>
                <a:latin typeface="Arial Narrow" panose="020B0606020202030204" pitchFamily="34" charset="0"/>
              </a:rPr>
              <a:t>año 2020 se observa una disminución comparado con el año anterior con promedio de  promedio de 106 personas afectadas, donde se realiza un seguimiento continuo del riesgo de las exposiciones al virus con la aplicación oportuna de los tratamientos antirrábicos, y monitoreo  de los animales observables. Las agresiones con exposición al virus leve y grave por animales se realiza seguimiento y aplicación del tratamiento oportuno al </a:t>
            </a:r>
            <a:r>
              <a:rPr lang="es-CO" sz="1400" dirty="0">
                <a:solidFill>
                  <a:srgbClr val="FF0000"/>
                </a:solidFill>
                <a:latin typeface="Arial Narrow" panose="020B0606020202030204" pitchFamily="34" charset="0"/>
              </a:rPr>
              <a:t>100</a:t>
            </a:r>
            <a:r>
              <a:rPr lang="es-CO" sz="1400" dirty="0" smtClean="0">
                <a:solidFill>
                  <a:srgbClr val="FF0000"/>
                </a:solidFill>
                <a:latin typeface="Arial Narrow" panose="020B0606020202030204" pitchFamily="34" charset="0"/>
              </a:rPr>
              <a:t>% de los casos .No se han presentado casos de Rabia humana o animal.</a:t>
            </a:r>
            <a:endParaRPr lang="es-CO" sz="1400" dirty="0">
              <a:solidFill>
                <a:srgbClr val="FF0000"/>
              </a:solidFill>
              <a:latin typeface="Arial Narrow" panose="020B0606020202030204" pitchFamily="34" charset="0"/>
            </a:endParaRPr>
          </a:p>
        </p:txBody>
      </p:sp>
      <p:grpSp>
        <p:nvGrpSpPr>
          <p:cNvPr id="65" name="64 Grupo"/>
          <p:cNvGrpSpPr/>
          <p:nvPr/>
        </p:nvGrpSpPr>
        <p:grpSpPr>
          <a:xfrm>
            <a:off x="169862" y="554907"/>
            <a:ext cx="1642872" cy="453797"/>
            <a:chOff x="402095" y="486270"/>
            <a:chExt cx="2369636" cy="453797"/>
          </a:xfrm>
        </p:grpSpPr>
        <p:sp>
          <p:nvSpPr>
            <p:cNvPr id="68" name="67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1" name="7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2" name="71 Grupo"/>
          <p:cNvGrpSpPr/>
          <p:nvPr/>
        </p:nvGrpSpPr>
        <p:grpSpPr>
          <a:xfrm>
            <a:off x="1982021" y="550235"/>
            <a:ext cx="1055952" cy="436841"/>
            <a:chOff x="3060727" y="484500"/>
            <a:chExt cx="2369636" cy="436841"/>
          </a:xfrm>
        </p:grpSpPr>
        <p:sp>
          <p:nvSpPr>
            <p:cNvPr id="73" name="7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4" name="73 CuadroTexto"/>
            <p:cNvSpPr txBox="1"/>
            <p:nvPr/>
          </p:nvSpPr>
          <p:spPr>
            <a:xfrm>
              <a:off x="3600450" y="484500"/>
              <a:ext cx="1477125"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5" name="74 Grupo"/>
          <p:cNvGrpSpPr/>
          <p:nvPr/>
        </p:nvGrpSpPr>
        <p:grpSpPr>
          <a:xfrm>
            <a:off x="4871073" y="549673"/>
            <a:ext cx="2257769" cy="453798"/>
            <a:chOff x="402095" y="486269"/>
            <a:chExt cx="2369636" cy="453798"/>
          </a:xfrm>
        </p:grpSpPr>
        <p:sp>
          <p:nvSpPr>
            <p:cNvPr id="93" name="92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4" name="93 CuadroTexto"/>
            <p:cNvSpPr txBox="1"/>
            <p:nvPr/>
          </p:nvSpPr>
          <p:spPr>
            <a:xfrm>
              <a:off x="513495" y="486269"/>
              <a:ext cx="2206384" cy="343787"/>
            </a:xfrm>
            <a:prstGeom prst="rect">
              <a:avLst/>
            </a:prstGeom>
            <a:noFill/>
          </p:spPr>
          <p:txBody>
            <a:bodyPr wrap="square" rtlCol="0">
              <a:spAutoFit/>
            </a:bodyPr>
            <a:lstStyle/>
            <a:p>
              <a:pPr algn="ctr"/>
              <a:r>
                <a:rPr lang="es-ES" sz="1600" b="1" dirty="0" smtClean="0">
                  <a:latin typeface="Arial Narrow" panose="020B0606020202030204" pitchFamily="34" charset="0"/>
                </a:rPr>
                <a:t>Especie agresora</a:t>
              </a:r>
              <a:endParaRPr lang="es-ES" sz="1600" b="1" dirty="0">
                <a:latin typeface="Arial Narrow" panose="020B0606020202030204" pitchFamily="34" charset="0"/>
              </a:endParaRPr>
            </a:p>
          </p:txBody>
        </p:sp>
      </p:grpSp>
      <p:grpSp>
        <p:nvGrpSpPr>
          <p:cNvPr id="95" name="94 Grupo"/>
          <p:cNvGrpSpPr/>
          <p:nvPr/>
        </p:nvGrpSpPr>
        <p:grpSpPr>
          <a:xfrm>
            <a:off x="6137131" y="1016038"/>
            <a:ext cx="1187227" cy="664999"/>
            <a:chOff x="960620" y="2899816"/>
            <a:chExt cx="1317694" cy="479473"/>
          </a:xfrm>
        </p:grpSpPr>
        <p:sp>
          <p:nvSpPr>
            <p:cNvPr id="96" name="95 Rectángulo redondeado"/>
            <p:cNvSpPr/>
            <p:nvPr/>
          </p:nvSpPr>
          <p:spPr>
            <a:xfrm>
              <a:off x="1047435" y="3199269"/>
              <a:ext cx="959045" cy="18002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latin typeface="Arial Narrow" panose="020B0606020202030204" pitchFamily="34" charset="0"/>
                </a:rPr>
                <a:t>0,2% 1 </a:t>
              </a:r>
              <a:r>
                <a:rPr lang="es-ES" sz="800" b="1" dirty="0">
                  <a:solidFill>
                    <a:schemeClr val="tx1"/>
                  </a:solidFill>
                  <a:latin typeface="Arial Narrow" panose="020B0606020202030204" pitchFamily="34" charset="0"/>
                </a:rPr>
                <a:t>casos</a:t>
              </a:r>
            </a:p>
          </p:txBody>
        </p:sp>
        <p:sp>
          <p:nvSpPr>
            <p:cNvPr id="99" name="98 Rectángulo"/>
            <p:cNvSpPr/>
            <p:nvPr/>
          </p:nvSpPr>
          <p:spPr>
            <a:xfrm>
              <a:off x="960620" y="2899816"/>
              <a:ext cx="1317694" cy="310675"/>
            </a:xfrm>
            <a:prstGeom prst="rect">
              <a:avLst/>
            </a:prstGeom>
          </p:spPr>
          <p:txBody>
            <a:bodyPr wrap="square">
              <a:spAutoFit/>
            </a:bodyPr>
            <a:lstStyle/>
            <a:p>
              <a:pPr algn="ctr"/>
              <a:r>
                <a:rPr lang="es-ES" sz="1100" b="1" u="sng" dirty="0" smtClean="0">
                  <a:latin typeface="Arial Narrow" panose="020B0606020202030204" pitchFamily="34" charset="0"/>
                </a:rPr>
                <a:t>Especie agresor murciélago</a:t>
              </a:r>
              <a:endParaRPr lang="es-ES" sz="1100" b="1" u="sng" dirty="0">
                <a:solidFill>
                  <a:sysClr val="windowText" lastClr="000000"/>
                </a:solidFill>
                <a:latin typeface="Arial Narrow" panose="020B0606020202030204" pitchFamily="34" charset="0"/>
              </a:endParaRPr>
            </a:p>
          </p:txBody>
        </p:sp>
      </p:grpSp>
      <p:pic>
        <p:nvPicPr>
          <p:cNvPr id="102" name="101 Imagen"/>
          <p:cNvPicPr/>
          <p:nvPr/>
        </p:nvPicPr>
        <p:blipFill rotWithShape="1">
          <a:blip r:embed="rId7"/>
          <a:srcRect l="63420" t="23475" r="6061" b="46893"/>
          <a:stretch/>
        </p:blipFill>
        <p:spPr bwMode="auto">
          <a:xfrm>
            <a:off x="6318374" y="1776329"/>
            <a:ext cx="748811" cy="719703"/>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218" y="3301972"/>
            <a:ext cx="3169200" cy="18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4206" y="3301972"/>
            <a:ext cx="3732920" cy="18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910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 Rectángulo"/>
          <p:cNvSpPr/>
          <p:nvPr/>
        </p:nvSpPr>
        <p:spPr>
          <a:xfrm>
            <a:off x="-7505" y="217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69899" y="148880"/>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 y="553055"/>
            <a:ext cx="7200900" cy="4717652"/>
          </a:xfrm>
          <a:prstGeom prst="rect">
            <a:avLst/>
          </a:prstGeom>
        </p:spPr>
      </p:pic>
      <p:sp>
        <p:nvSpPr>
          <p:cNvPr id="10" name="29 Rectángulo"/>
          <p:cNvSpPr/>
          <p:nvPr/>
        </p:nvSpPr>
        <p:spPr>
          <a:xfrm>
            <a:off x="-15010" y="5270707"/>
            <a:ext cx="7208405"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por kilometro cuadrado de </a:t>
            </a:r>
            <a:r>
              <a:rPr lang="es-ES" sz="1000" dirty="0">
                <a:latin typeface="Arial Narrow" panose="020B0606020202030204" pitchFamily="34" charset="0"/>
              </a:rPr>
              <a:t>Agresiones por animales potencialmente transmisores de rabia. </a:t>
            </a:r>
            <a:r>
              <a:rPr lang="es-ES" sz="1000" dirty="0" smtClean="0">
                <a:latin typeface="Arial Narrow" panose="020B0606020202030204" pitchFamily="34" charset="0"/>
              </a:rPr>
              <a:t>Medellín, a Periodo epidemiológico 1  acumulado  de  2020. </a:t>
            </a:r>
            <a:endParaRPr lang="es-ES" sz="1000" dirty="0">
              <a:latin typeface="Arial Narrow" panose="020B0606020202030204" pitchFamily="34" charset="0"/>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931" y="5868144"/>
            <a:ext cx="5850831"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44 Rectángulo"/>
          <p:cNvSpPr/>
          <p:nvPr/>
        </p:nvSpPr>
        <p:spPr>
          <a:xfrm>
            <a:off x="42114" y="8104979"/>
            <a:ext cx="7086728"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a:latin typeface="Arial Narrow" panose="020B0606020202030204" pitchFamily="34" charset="0"/>
              </a:rPr>
              <a:t>Tabla. Casos de Agresiones por animales potencialmente transmisores de rabia</a:t>
            </a:r>
            <a:r>
              <a:rPr lang="es-ES" sz="1000" dirty="0" smtClean="0">
                <a:latin typeface="Arial Narrow" panose="020B0606020202030204" pitchFamily="34" charset="0"/>
              </a:rPr>
              <a:t> </a:t>
            </a:r>
            <a:r>
              <a:rPr lang="es-ES" sz="1000" dirty="0">
                <a:latin typeface="Arial Narrow" panose="020B0606020202030204" pitchFamily="34" charset="0"/>
              </a:rPr>
              <a:t>por Comuna. Medellín, a Periodo epidemiológico </a:t>
            </a:r>
            <a:r>
              <a:rPr lang="es-ES" sz="1000" dirty="0" smtClean="0">
                <a:latin typeface="Arial Narrow" panose="020B0606020202030204" pitchFamily="34" charset="0"/>
              </a:rPr>
              <a:t>1 </a:t>
            </a:r>
            <a:r>
              <a:rPr lang="es-ES" sz="1000" dirty="0">
                <a:latin typeface="Arial Narrow" panose="020B0606020202030204" pitchFamily="34" charset="0"/>
              </a:rPr>
              <a:t>acumulado  de </a:t>
            </a:r>
            <a:r>
              <a:rPr lang="es-ES" sz="1000" dirty="0" smtClean="0">
                <a:latin typeface="Arial Narrow" panose="020B0606020202030204" pitchFamily="34" charset="0"/>
              </a:rPr>
              <a:t>2020. </a:t>
            </a:r>
            <a:endParaRPr lang="es-ES" sz="1000" dirty="0">
              <a:latin typeface="Arial Narrow" panose="020B0606020202030204" pitchFamily="34" charset="0"/>
            </a:endParaRPr>
          </a:p>
        </p:txBody>
      </p:sp>
    </p:spTree>
    <p:extLst>
      <p:ext uri="{BB962C8B-B14F-4D97-AF65-F5344CB8AC3E}">
        <p14:creationId xmlns:p14="http://schemas.microsoft.com/office/powerpoint/2010/main" val="83838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28"/>
            <a:ext cx="2232223" cy="338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1" y="3370060"/>
            <a:ext cx="2253168" cy="289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94601"/>
            <a:ext cx="2266040"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52066" y="305945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dengue. Medellín, a Periodo epidemiológico 1  acumulado  de 2020. </a:t>
            </a:r>
            <a:endParaRPr lang="es-ES" sz="1100" dirty="0">
              <a:latin typeface="Arial Narrow" panose="020B0606020202030204" pitchFamily="34" charset="0"/>
            </a:endParaRPr>
          </a:p>
        </p:txBody>
      </p:sp>
      <p:grpSp>
        <p:nvGrpSpPr>
          <p:cNvPr id="8" name="7 Grupo"/>
          <p:cNvGrpSpPr/>
          <p:nvPr/>
        </p:nvGrpSpPr>
        <p:grpSpPr>
          <a:xfrm>
            <a:off x="200159" y="498579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173</a:t>
              </a:r>
              <a:endParaRPr lang="es-ES" b="1" dirty="0">
                <a:latin typeface="Arial Narrow" panose="020B0606020202030204" pitchFamily="34" charset="0"/>
              </a:endParaRPr>
            </a:p>
          </p:txBody>
        </p:sp>
      </p:grpSp>
      <p:sp>
        <p:nvSpPr>
          <p:cNvPr id="9" name="8 CuadroTexto"/>
          <p:cNvSpPr txBox="1"/>
          <p:nvPr/>
        </p:nvSpPr>
        <p:spPr>
          <a:xfrm>
            <a:off x="12872" y="5499572"/>
            <a:ext cx="2253168"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t>
            </a:r>
            <a:r>
              <a:rPr lang="es-ES" sz="1200" b="1" dirty="0">
                <a:latin typeface="Arial Narrow" panose="020B0606020202030204" pitchFamily="34" charset="0"/>
              </a:rPr>
              <a:t>ariación porcentual </a:t>
            </a:r>
            <a:r>
              <a:rPr lang="es-ES" sz="1200" b="1" dirty="0" smtClean="0">
                <a:latin typeface="Arial Narrow" panose="020B0606020202030204" pitchFamily="34" charset="0"/>
              </a:rPr>
              <a:t>con </a:t>
            </a:r>
            <a:r>
              <a:rPr lang="es-ES" sz="1200" b="1" dirty="0">
                <a:latin typeface="Arial Narrow" panose="020B0606020202030204" pitchFamily="34" charset="0"/>
              </a:rPr>
              <a:t>respecto al mismo periodo del año anterior </a:t>
            </a:r>
            <a:r>
              <a:rPr lang="es-ES" sz="1200" b="1" dirty="0" smtClean="0">
                <a:latin typeface="Arial Narrow" panose="020B0606020202030204" pitchFamily="34" charset="0"/>
              </a:rPr>
              <a:t>aumentó en un 96%</a:t>
            </a:r>
            <a:endParaRPr lang="es-ES" sz="1200" b="1" dirty="0">
              <a:latin typeface="Arial Narrow" panose="020B0606020202030204" pitchFamily="34" charset="0"/>
            </a:endParaRPr>
          </a:p>
        </p:txBody>
      </p:sp>
      <p:sp>
        <p:nvSpPr>
          <p:cNvPr id="18" name="17 Rectángulo"/>
          <p:cNvSpPr/>
          <p:nvPr/>
        </p:nvSpPr>
        <p:spPr>
          <a:xfrm>
            <a:off x="2227118" y="605361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Dengue. Medellín, a Periodo epidemiológico 1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40594" y="655301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 name="60 CuadroTexto"/>
          <p:cNvSpPr txBox="1"/>
          <p:nvPr/>
        </p:nvSpPr>
        <p:spPr>
          <a:xfrm>
            <a:off x="446750" y="3398011"/>
            <a:ext cx="135966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 </a:t>
            </a:r>
            <a:r>
              <a:rPr lang="es-ES" sz="1600" b="1" dirty="0" smtClean="0">
                <a:latin typeface="Arial Narrow" panose="020B0606020202030204" pitchFamily="34" charset="0"/>
              </a:rPr>
              <a:t>Mortalidad</a:t>
            </a:r>
            <a:endParaRPr lang="es-ES" sz="16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sp>
        <p:nvSpPr>
          <p:cNvPr id="37" name="36 Título"/>
          <p:cNvSpPr>
            <a:spLocks noGrp="1"/>
          </p:cNvSpPr>
          <p:nvPr>
            <p:ph type="ctrTitle"/>
          </p:nvPr>
        </p:nvSpPr>
        <p:spPr>
          <a:xfrm>
            <a:off x="-34416" y="232356"/>
            <a:ext cx="2232222"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Dengue</a:t>
            </a:r>
            <a:endParaRPr lang="es-ES" sz="2800" b="1" dirty="0">
              <a:solidFill>
                <a:srgbClr val="C00000"/>
              </a:solidFill>
              <a:latin typeface="Arial Narrow" panose="020B0606020202030204" pitchFamily="34" charset="0"/>
              <a:ea typeface="+mn-ea"/>
              <a:cs typeface="+mn-cs"/>
            </a:endParaRPr>
          </a:p>
        </p:txBody>
      </p:sp>
      <p:cxnSp>
        <p:nvCxnSpPr>
          <p:cNvPr id="33" name="32 Conector recto de flecha"/>
          <p:cNvCxnSpPr/>
          <p:nvPr/>
        </p:nvCxnSpPr>
        <p:spPr>
          <a:xfrm>
            <a:off x="4000683" y="8071930"/>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781029" y="863971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628324" y="7415583"/>
            <a:ext cx="105189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38.7%</a:t>
            </a:r>
          </a:p>
          <a:p>
            <a:pPr algn="ctr"/>
            <a:r>
              <a:rPr lang="es-ES" sz="1400" b="1" dirty="0" smtClean="0">
                <a:latin typeface="Arial Narrow" panose="020B0606020202030204" pitchFamily="34" charset="0"/>
              </a:rPr>
              <a:t>67/173casos</a:t>
            </a:r>
            <a:endParaRPr lang="es-ES" sz="1400" b="1" dirty="0">
              <a:latin typeface="Arial Narrow" panose="020B0606020202030204" pitchFamily="34" charset="0"/>
            </a:endParaRPr>
          </a:p>
        </p:txBody>
      </p:sp>
      <p:sp>
        <p:nvSpPr>
          <p:cNvPr id="39" name="38 CuadroTexto"/>
          <p:cNvSpPr txBox="1"/>
          <p:nvPr/>
        </p:nvSpPr>
        <p:spPr>
          <a:xfrm>
            <a:off x="3797634" y="7093285"/>
            <a:ext cx="2488435"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población general</a:t>
            </a:r>
            <a:endParaRPr lang="es-ES" sz="1050" b="1" dirty="0">
              <a:latin typeface="Arial Narrow" panose="020B0606020202030204" pitchFamily="34" charset="0"/>
            </a:endParaRPr>
          </a:p>
        </p:txBody>
      </p:sp>
      <p:sp>
        <p:nvSpPr>
          <p:cNvPr id="40" name="39 CuadroTexto"/>
          <p:cNvSpPr txBox="1"/>
          <p:nvPr/>
        </p:nvSpPr>
        <p:spPr>
          <a:xfrm>
            <a:off x="4066253" y="7503357"/>
            <a:ext cx="198163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6,7* 100 mil habitantes</a:t>
            </a:r>
          </a:p>
          <a:p>
            <a:pPr algn="ctr"/>
            <a:r>
              <a:rPr lang="es-ES" sz="1400" b="1" dirty="0" smtClean="0">
                <a:latin typeface="Arial Narrow" panose="020B0606020202030204" pitchFamily="34" charset="0"/>
              </a:rPr>
              <a:t>173 casos</a:t>
            </a:r>
            <a:endParaRPr lang="es-ES" sz="1400" b="1" dirty="0">
              <a:latin typeface="Arial Narrow" panose="020B0606020202030204" pitchFamily="34" charset="0"/>
            </a:endParaRPr>
          </a:p>
        </p:txBody>
      </p:sp>
      <p:sp>
        <p:nvSpPr>
          <p:cNvPr id="44" name="43 CuadroTexto"/>
          <p:cNvSpPr txBox="1"/>
          <p:nvPr/>
        </p:nvSpPr>
        <p:spPr>
          <a:xfrm>
            <a:off x="1768962" y="7440988"/>
            <a:ext cx="1284812" cy="430887"/>
          </a:xfrm>
          <a:prstGeom prst="rect">
            <a:avLst/>
          </a:prstGeom>
          <a:noFill/>
        </p:spPr>
        <p:txBody>
          <a:bodyPr wrap="square" rtlCol="0">
            <a:spAutoFit/>
          </a:bodyPr>
          <a:lstStyle/>
          <a:p>
            <a:pPr algn="ctr"/>
            <a:r>
              <a:rPr lang="es-ES" sz="1100" b="1" dirty="0" smtClean="0">
                <a:latin typeface="Arial Narrow" panose="020B0606020202030204" pitchFamily="34" charset="0"/>
              </a:rPr>
              <a:t>Con signos de alarma</a:t>
            </a:r>
          </a:p>
        </p:txBody>
      </p:sp>
      <p:sp>
        <p:nvSpPr>
          <p:cNvPr id="46" name="45 CuadroTexto"/>
          <p:cNvSpPr txBox="1"/>
          <p:nvPr/>
        </p:nvSpPr>
        <p:spPr>
          <a:xfrm>
            <a:off x="543863" y="8052435"/>
            <a:ext cx="117532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61.3%</a:t>
            </a:r>
          </a:p>
          <a:p>
            <a:pPr algn="ctr"/>
            <a:r>
              <a:rPr lang="es-ES" sz="1400" b="1" dirty="0" smtClean="0">
                <a:latin typeface="Arial Narrow" panose="020B0606020202030204" pitchFamily="34" charset="0"/>
              </a:rPr>
              <a:t>106/173 casos</a:t>
            </a:r>
            <a:endParaRPr lang="es-ES" sz="1400" b="1" dirty="0">
              <a:latin typeface="Arial Narrow" panose="020B0606020202030204" pitchFamily="34" charset="0"/>
            </a:endParaRPr>
          </a:p>
        </p:txBody>
      </p:sp>
      <p:sp>
        <p:nvSpPr>
          <p:cNvPr id="47" name="46 CuadroTexto"/>
          <p:cNvSpPr txBox="1"/>
          <p:nvPr/>
        </p:nvSpPr>
        <p:spPr>
          <a:xfrm>
            <a:off x="2014998" y="8159907"/>
            <a:ext cx="1007240" cy="430887"/>
          </a:xfrm>
          <a:prstGeom prst="rect">
            <a:avLst/>
          </a:prstGeom>
          <a:noFill/>
        </p:spPr>
        <p:txBody>
          <a:bodyPr wrap="square" rtlCol="0">
            <a:spAutoFit/>
          </a:bodyPr>
          <a:lstStyle/>
          <a:p>
            <a:pPr algn="ctr"/>
            <a:r>
              <a:rPr lang="es-ES" sz="1100" b="1" dirty="0" smtClean="0">
                <a:latin typeface="Arial Narrow" panose="020B0606020202030204" pitchFamily="34" charset="0"/>
              </a:rPr>
              <a:t>Sin signos de alarma</a:t>
            </a:r>
          </a:p>
        </p:txBody>
      </p:sp>
      <p:sp>
        <p:nvSpPr>
          <p:cNvPr id="2" name="1 Flecha derecha"/>
          <p:cNvSpPr/>
          <p:nvPr/>
        </p:nvSpPr>
        <p:spPr>
          <a:xfrm>
            <a:off x="1650075" y="7520679"/>
            <a:ext cx="218009" cy="22094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40 Flecha derecha"/>
          <p:cNvSpPr/>
          <p:nvPr/>
        </p:nvSpPr>
        <p:spPr>
          <a:xfrm>
            <a:off x="1654086" y="8218961"/>
            <a:ext cx="218009" cy="220946"/>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2" name="41 Conector recto de flecha"/>
          <p:cNvCxnSpPr/>
          <p:nvPr/>
        </p:nvCxnSpPr>
        <p:spPr>
          <a:xfrm>
            <a:off x="4010989" y="902458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3812847" y="8160488"/>
            <a:ext cx="2488435" cy="253916"/>
          </a:xfrm>
          <a:prstGeom prst="rect">
            <a:avLst/>
          </a:prstGeom>
          <a:noFill/>
        </p:spPr>
        <p:txBody>
          <a:bodyPr wrap="square" rtlCol="0">
            <a:spAutoFit/>
          </a:bodyPr>
          <a:lstStyle/>
          <a:p>
            <a:pPr algn="ctr"/>
            <a:r>
              <a:rPr lang="es-ES" sz="1050" b="1" dirty="0" smtClean="0">
                <a:latin typeface="Arial Narrow" panose="020B0606020202030204" pitchFamily="34" charset="0"/>
              </a:rPr>
              <a:t>Dengue Grave</a:t>
            </a:r>
            <a:endParaRPr lang="es-ES" sz="1050" b="1" dirty="0">
              <a:latin typeface="Arial Narrow" panose="020B0606020202030204" pitchFamily="34" charset="0"/>
            </a:endParaRPr>
          </a:p>
        </p:txBody>
      </p:sp>
      <p:sp>
        <p:nvSpPr>
          <p:cNvPr id="48" name="47 CuadroTexto"/>
          <p:cNvSpPr txBox="1"/>
          <p:nvPr/>
        </p:nvSpPr>
        <p:spPr>
          <a:xfrm>
            <a:off x="4700124" y="8456011"/>
            <a:ext cx="734495"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 Caso</a:t>
            </a:r>
          </a:p>
        </p:txBody>
      </p:sp>
      <p:grpSp>
        <p:nvGrpSpPr>
          <p:cNvPr id="49" name="48 Grupo"/>
          <p:cNvGrpSpPr/>
          <p:nvPr/>
        </p:nvGrpSpPr>
        <p:grpSpPr>
          <a:xfrm>
            <a:off x="101706" y="6646462"/>
            <a:ext cx="3446504" cy="276999"/>
            <a:chOff x="2448322" y="74775"/>
            <a:chExt cx="3446504" cy="276999"/>
          </a:xfrm>
        </p:grpSpPr>
        <p:sp>
          <p:nvSpPr>
            <p:cNvPr id="50" name="4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1" name="50 Conector recto"/>
            <p:cNvCxnSpPr>
              <a:stCxn id="5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8826" y="3629091"/>
            <a:ext cx="4902072" cy="238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8826" y="536197"/>
            <a:ext cx="4902074" cy="249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27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42" name="41 Rectángulo redondeado"/>
          <p:cNvSpPr/>
          <p:nvPr/>
        </p:nvSpPr>
        <p:spPr>
          <a:xfrm>
            <a:off x="2198329" y="1780904"/>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45,7%</a:t>
            </a:r>
            <a:endParaRPr lang="es-ES" sz="1600" b="1" dirty="0">
              <a:solidFill>
                <a:schemeClr val="tx1"/>
              </a:solidFill>
              <a:latin typeface="Arial Narrow" panose="020B0606020202030204" pitchFamily="34" charset="0"/>
            </a:endParaRPr>
          </a:p>
        </p:txBody>
      </p:sp>
      <p:sp>
        <p:nvSpPr>
          <p:cNvPr id="60" name="59 Rectángulo"/>
          <p:cNvSpPr/>
          <p:nvPr/>
        </p:nvSpPr>
        <p:spPr>
          <a:xfrm>
            <a:off x="0" y="4239870"/>
            <a:ext cx="7200900" cy="3905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301823"/>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Signos ,síntomas, curso e vida y comportamiento inusual</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grpSp>
        <p:nvGrpSpPr>
          <p:cNvPr id="6" name="5 Grupo"/>
          <p:cNvGrpSpPr/>
          <p:nvPr/>
        </p:nvGrpSpPr>
        <p:grpSpPr>
          <a:xfrm>
            <a:off x="1080170" y="792097"/>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94 casos</a:t>
              </a:r>
              <a:endParaRPr lang="es-CO" sz="1200" dirty="0"/>
            </a:p>
          </p:txBody>
        </p:sp>
      </p:grpSp>
      <p:sp>
        <p:nvSpPr>
          <p:cNvPr id="32" name="31 Rectángulo"/>
          <p:cNvSpPr/>
          <p:nvPr/>
        </p:nvSpPr>
        <p:spPr>
          <a:xfrm>
            <a:off x="2176517" y="1507604"/>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2243332" y="2113648"/>
            <a:ext cx="720069" cy="276999"/>
          </a:xfrm>
          <a:prstGeom prst="rect">
            <a:avLst/>
          </a:prstGeom>
        </p:spPr>
        <p:txBody>
          <a:bodyPr wrap="none">
            <a:spAutoFit/>
          </a:bodyPr>
          <a:lstStyle/>
          <a:p>
            <a:r>
              <a:rPr lang="es-ES" sz="1200" b="1" dirty="0" smtClean="0">
                <a:latin typeface="Arial Narrow" panose="020B0606020202030204" pitchFamily="34" charset="0"/>
              </a:rPr>
              <a:t>79 casos</a:t>
            </a:r>
            <a:endParaRPr lang="es-CO" sz="1200" dirty="0"/>
          </a:p>
        </p:txBody>
      </p:sp>
      <p:grpSp>
        <p:nvGrpSpPr>
          <p:cNvPr id="8" name="7 Grupo"/>
          <p:cNvGrpSpPr/>
          <p:nvPr/>
        </p:nvGrpSpPr>
        <p:grpSpPr>
          <a:xfrm>
            <a:off x="4813824" y="1521756"/>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grpSp>
        <p:nvGrpSpPr>
          <p:cNvPr id="2" name="1 Grupo"/>
          <p:cNvGrpSpPr/>
          <p:nvPr/>
        </p:nvGrpSpPr>
        <p:grpSpPr>
          <a:xfrm>
            <a:off x="5544666" y="3388808"/>
            <a:ext cx="874090" cy="895160"/>
            <a:chOff x="2507826" y="3203848"/>
            <a:chExt cx="874090" cy="895160"/>
          </a:xfrm>
        </p:grpSpPr>
        <p:sp>
          <p:nvSpPr>
            <p:cNvPr id="57"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grpSp>
        <p:nvGrpSpPr>
          <p:cNvPr id="50" name="49 Grupo"/>
          <p:cNvGrpSpPr/>
          <p:nvPr/>
        </p:nvGrpSpPr>
        <p:grpSpPr>
          <a:xfrm>
            <a:off x="3466668" y="1551232"/>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2202732" y="827259"/>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679986" y="827259"/>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893537" y="827259"/>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68 Rectángulo"/>
          <p:cNvSpPr/>
          <p:nvPr/>
        </p:nvSpPr>
        <p:spPr>
          <a:xfrm>
            <a:off x="-1" y="6689034"/>
            <a:ext cx="3704845" cy="515526"/>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Proporción de casos con manejo hospitalario y signos de alarma para Dengue. Periodo epidemiológico 1   acumulado. 2020. </a:t>
            </a:r>
            <a:endParaRPr lang="es-ES" sz="1050" dirty="0">
              <a:latin typeface="Arial Narrow" panose="020B0606020202030204" pitchFamily="34" charset="0"/>
            </a:endParaRPr>
          </a:p>
        </p:txBody>
      </p:sp>
      <p:sp>
        <p:nvSpPr>
          <p:cNvPr id="70" name="69 Rectángulo"/>
          <p:cNvSpPr/>
          <p:nvPr/>
        </p:nvSpPr>
        <p:spPr>
          <a:xfrm>
            <a:off x="3732045" y="6700504"/>
            <a:ext cx="3507593"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dengue. Periodo epidemiológico 1   </a:t>
            </a:r>
            <a:r>
              <a:rPr lang="es-ES" sz="1050" dirty="0">
                <a:latin typeface="Arial Narrow" panose="020B0606020202030204" pitchFamily="34" charset="0"/>
              </a:rPr>
              <a:t>(acumulado </a:t>
            </a:r>
            <a:r>
              <a:rPr lang="es-ES" sz="1050" dirty="0" smtClean="0">
                <a:latin typeface="Arial Narrow" panose="020B0606020202030204" pitchFamily="34" charset="0"/>
              </a:rPr>
              <a:t>).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2665754" y="2753005"/>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2341938" y="3367751"/>
            <a:ext cx="1690560" cy="650645"/>
            <a:chOff x="-14122" y="7072716"/>
            <a:chExt cx="1282684" cy="650645"/>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96,7%</a:t>
              </a:r>
              <a:endParaRPr lang="es-ES" sz="1600" b="1" dirty="0">
                <a:solidFill>
                  <a:schemeClr val="tx1"/>
                </a:solidFill>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761008" y="274559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308100" y="3378771"/>
            <a:ext cx="1761059" cy="905197"/>
            <a:chOff x="-103304" y="7072716"/>
            <a:chExt cx="1336174" cy="905197"/>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3304" y="7363321"/>
              <a:ext cx="133617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8</a:t>
              </a:r>
              <a:r>
                <a:rPr lang="es-ES" sz="1600" b="1" dirty="0" smtClean="0">
                  <a:solidFill>
                    <a:schemeClr val="tx1"/>
                  </a:solidFill>
                  <a:latin typeface="Arial Narrow" panose="020B0606020202030204" pitchFamily="34" charset="0"/>
                </a:rPr>
                <a:t>7,8%</a:t>
              </a:r>
              <a:endParaRPr lang="es-ES" sz="1600" b="1" dirty="0">
                <a:solidFill>
                  <a:schemeClr val="tx1"/>
                </a:solidFill>
                <a:latin typeface="Arial Narrow" panose="020B0606020202030204" pitchFamily="34" charset="0"/>
              </a:endParaRPr>
            </a:p>
          </p:txBody>
        </p:sp>
        <p:sp>
          <p:nvSpPr>
            <p:cNvPr id="91" name="90 CuadroTexto"/>
            <p:cNvSpPr txBox="1"/>
            <p:nvPr/>
          </p:nvSpPr>
          <p:spPr>
            <a:xfrm>
              <a:off x="-36884" y="770091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92" name="91 Grupo"/>
          <p:cNvGrpSpPr/>
          <p:nvPr/>
        </p:nvGrpSpPr>
        <p:grpSpPr>
          <a:xfrm>
            <a:off x="4526560" y="2639127"/>
            <a:ext cx="874090" cy="1644841"/>
            <a:chOff x="2507826" y="2454167"/>
            <a:chExt cx="874090" cy="1644841"/>
          </a:xfrm>
        </p:grpSpPr>
        <p:sp>
          <p:nvSpPr>
            <p:cNvPr id="93" name="92 Rectángulo redondeado"/>
            <p:cNvSpPr/>
            <p:nvPr/>
          </p:nvSpPr>
          <p:spPr>
            <a:xfrm>
              <a:off x="2507826" y="3472120"/>
              <a:ext cx="87409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02014" y="2454167"/>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3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5663008" y="2764532"/>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57 Rectángulo"/>
          <p:cNvSpPr/>
          <p:nvPr/>
        </p:nvSpPr>
        <p:spPr>
          <a:xfrm>
            <a:off x="50" y="7204560"/>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9" name="58 Grupo"/>
          <p:cNvGrpSpPr/>
          <p:nvPr/>
        </p:nvGrpSpPr>
        <p:grpSpPr>
          <a:xfrm>
            <a:off x="192088" y="7269449"/>
            <a:ext cx="3446504" cy="276999"/>
            <a:chOff x="2448322" y="33831"/>
            <a:chExt cx="3446504" cy="276999"/>
          </a:xfrm>
        </p:grpSpPr>
        <p:sp>
          <p:nvSpPr>
            <p:cNvPr id="65" name="6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6" name="75 Conector recto"/>
            <p:cNvCxnSpPr>
              <a:stCxn id="65"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7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8" name="77 CuadroTexto"/>
          <p:cNvSpPr txBox="1"/>
          <p:nvPr/>
        </p:nvSpPr>
        <p:spPr>
          <a:xfrm>
            <a:off x="65639" y="7524328"/>
            <a:ext cx="7069621" cy="1600438"/>
          </a:xfrm>
          <a:prstGeom prst="rect">
            <a:avLst/>
          </a:prstGeom>
          <a:noFill/>
        </p:spPr>
        <p:txBody>
          <a:bodyPr wrap="square" rtlCol="0">
            <a:spAutoFit/>
          </a:bodyPr>
          <a:lstStyle/>
          <a:p>
            <a:pPr algn="just"/>
            <a:r>
              <a:rPr lang="es-CO" sz="1400" dirty="0" smtClean="0">
                <a:solidFill>
                  <a:srgbClr val="FF0000"/>
                </a:solidFill>
                <a:latin typeface="Arial Narrow" panose="020B0606020202030204" pitchFamily="34" charset="0"/>
              </a:rPr>
              <a:t>En el </a:t>
            </a:r>
            <a:r>
              <a:rPr lang="es-CO" sz="1400" dirty="0">
                <a:solidFill>
                  <a:srgbClr val="FF0000"/>
                </a:solidFill>
                <a:latin typeface="Arial Narrow" panose="020B0606020202030204" pitchFamily="34" charset="0"/>
              </a:rPr>
              <a:t>municipio de Medellín, </a:t>
            </a:r>
            <a:r>
              <a:rPr lang="es-CO" sz="1400" dirty="0" smtClean="0">
                <a:solidFill>
                  <a:srgbClr val="FF0000"/>
                </a:solidFill>
                <a:latin typeface="Arial Narrow" panose="020B0606020202030204" pitchFamily="34" charset="0"/>
              </a:rPr>
              <a:t>hasta el primer periodo epidemiológico del año 2020 se </a:t>
            </a:r>
            <a:r>
              <a:rPr lang="es-CO" sz="1400" dirty="0">
                <a:solidFill>
                  <a:srgbClr val="FF0000"/>
                </a:solidFill>
                <a:latin typeface="Arial Narrow" panose="020B0606020202030204" pitchFamily="34" charset="0"/>
              </a:rPr>
              <a:t>observa </a:t>
            </a:r>
            <a:r>
              <a:rPr lang="es-CO" sz="1400" dirty="0" smtClean="0">
                <a:solidFill>
                  <a:srgbClr val="FF0000"/>
                </a:solidFill>
                <a:latin typeface="Arial Narrow" panose="020B0606020202030204" pitchFamily="34" charset="0"/>
              </a:rPr>
              <a:t>un  incremento de 96,5% en la notificación de </a:t>
            </a:r>
            <a:r>
              <a:rPr lang="es-CO" sz="1400" dirty="0">
                <a:solidFill>
                  <a:srgbClr val="FF0000"/>
                </a:solidFill>
                <a:latin typeface="Arial Narrow" panose="020B0606020202030204" pitchFamily="34" charset="0"/>
              </a:rPr>
              <a:t>personas que consultaron con cuadro clínico de dengue  y notificados por las instituciones de </a:t>
            </a:r>
            <a:r>
              <a:rPr lang="es-CO" sz="1400" dirty="0" smtClean="0">
                <a:solidFill>
                  <a:srgbClr val="FF0000"/>
                </a:solidFill>
                <a:latin typeface="Arial Narrow" panose="020B0606020202030204" pitchFamily="34" charset="0"/>
              </a:rPr>
              <a:t>salud.,  ubicándose </a:t>
            </a:r>
            <a:r>
              <a:rPr lang="es-CO" sz="1400" dirty="0">
                <a:solidFill>
                  <a:srgbClr val="FF0000"/>
                </a:solidFill>
                <a:latin typeface="Arial Narrow" panose="020B0606020202030204" pitchFamily="34" charset="0"/>
              </a:rPr>
              <a:t>en zona de </a:t>
            </a:r>
            <a:r>
              <a:rPr lang="es-CO" sz="1400" dirty="0" err="1" smtClean="0">
                <a:solidFill>
                  <a:srgbClr val="FF0000"/>
                </a:solidFill>
                <a:latin typeface="Arial Narrow" panose="020B0606020202030204" pitchFamily="34" charset="0"/>
              </a:rPr>
              <a:t>segueridad</a:t>
            </a:r>
            <a:r>
              <a:rPr lang="es-CO" sz="1400" dirty="0" smtClean="0">
                <a:solidFill>
                  <a:srgbClr val="FF0000"/>
                </a:solidFill>
                <a:latin typeface="Arial Narrow" panose="020B0606020202030204" pitchFamily="34" charset="0"/>
              </a:rPr>
              <a:t> </a:t>
            </a:r>
            <a:r>
              <a:rPr lang="es-CO" sz="1400" dirty="0">
                <a:solidFill>
                  <a:srgbClr val="FF0000"/>
                </a:solidFill>
                <a:latin typeface="Arial Narrow" panose="020B0606020202030204" pitchFamily="34" charset="0"/>
              </a:rPr>
              <a:t>de acuerdo al canal </a:t>
            </a:r>
            <a:r>
              <a:rPr lang="es-CO" sz="1400" dirty="0" smtClean="0">
                <a:solidFill>
                  <a:srgbClr val="FF0000"/>
                </a:solidFill>
                <a:latin typeface="Arial Narrow" panose="020B0606020202030204" pitchFamily="34" charset="0"/>
              </a:rPr>
              <a:t>endémico. El aumento de los casos con signos de alarma  y el aumento en la hospitalización son indicadores de alerta para el monitoreo y seguimiento de los casos con riesgo de  complicación  o  de fallecer por esta patología. La población escolar representan el 28,3% de los casos y con  mayor proporción  de incidencia </a:t>
            </a:r>
            <a:r>
              <a:rPr lang="es-CO" sz="1400" dirty="0">
                <a:solidFill>
                  <a:srgbClr val="FF0000"/>
                </a:solidFill>
                <a:latin typeface="Arial Narrow" panose="020B0606020202030204" pitchFamily="34" charset="0"/>
              </a:rPr>
              <a:t>por lo tanto </a:t>
            </a:r>
            <a:r>
              <a:rPr lang="es-CO" sz="1400" dirty="0" smtClean="0">
                <a:solidFill>
                  <a:srgbClr val="FF0000"/>
                </a:solidFill>
                <a:latin typeface="Arial Narrow" panose="020B0606020202030204" pitchFamily="34" charset="0"/>
              </a:rPr>
              <a:t>son considerados un </a:t>
            </a:r>
            <a:r>
              <a:rPr lang="es-CO" sz="1400" dirty="0">
                <a:solidFill>
                  <a:srgbClr val="FF0000"/>
                </a:solidFill>
                <a:latin typeface="Arial Narrow" panose="020B0606020202030204" pitchFamily="34" charset="0"/>
              </a:rPr>
              <a:t>grupo </a:t>
            </a:r>
            <a:r>
              <a:rPr lang="es-CO" sz="1400" dirty="0" smtClean="0">
                <a:solidFill>
                  <a:srgbClr val="FF0000"/>
                </a:solidFill>
                <a:latin typeface="Arial Narrow" panose="020B0606020202030204" pitchFamily="34" charset="0"/>
              </a:rPr>
              <a:t>priorizado para su monitoreo. </a:t>
            </a:r>
            <a:endParaRPr lang="es-CO" sz="1400" dirty="0">
              <a:solidFill>
                <a:srgbClr val="FF0000"/>
              </a:solidFill>
              <a:latin typeface="Arial Narrow" panose="020B0606020202030204" pitchFamily="34" charset="0"/>
            </a:endParaRPr>
          </a:p>
        </p:txBody>
      </p:sp>
      <p:grpSp>
        <p:nvGrpSpPr>
          <p:cNvPr id="79" name="78 Grupo"/>
          <p:cNvGrpSpPr/>
          <p:nvPr/>
        </p:nvGrpSpPr>
        <p:grpSpPr>
          <a:xfrm>
            <a:off x="1137317" y="445795"/>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3679986" y="451778"/>
            <a:ext cx="1847617"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4" name="83 CuadroTexto"/>
            <p:cNvSpPr txBox="1"/>
            <p:nvPr/>
          </p:nvSpPr>
          <p:spPr>
            <a:xfrm>
              <a:off x="3600450" y="484500"/>
              <a:ext cx="1477125"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85" name="84 Grupo"/>
          <p:cNvGrpSpPr/>
          <p:nvPr/>
        </p:nvGrpSpPr>
        <p:grpSpPr>
          <a:xfrm>
            <a:off x="4480312" y="2302236"/>
            <a:ext cx="2132686" cy="453798"/>
            <a:chOff x="402094" y="486269"/>
            <a:chExt cx="2475902" cy="453798"/>
          </a:xfrm>
        </p:grpSpPr>
        <p:sp>
          <p:nvSpPr>
            <p:cNvPr id="86" name="85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402094" y="486269"/>
              <a:ext cx="2475902" cy="323165"/>
            </a:xfrm>
            <a:prstGeom prst="rect">
              <a:avLst/>
            </a:prstGeom>
            <a:noFill/>
          </p:spPr>
          <p:txBody>
            <a:bodyPr wrap="square" rtlCol="0">
              <a:spAutoFit/>
            </a:bodyPr>
            <a:lstStyle/>
            <a:p>
              <a:pPr algn="ctr"/>
              <a:r>
                <a:rPr lang="es-ES" sz="1500" b="1" dirty="0" smtClean="0">
                  <a:latin typeface="Arial Narrow" panose="020B0606020202030204" pitchFamily="34" charset="0"/>
                </a:rPr>
                <a:t>Poblaciones especiales</a:t>
              </a:r>
              <a:endParaRPr lang="es-ES" sz="1500" b="1" dirty="0">
                <a:latin typeface="Arial Narrow" panose="020B0606020202030204" pitchFamily="34" charset="0"/>
              </a:endParaRPr>
            </a:p>
          </p:txBody>
        </p:sp>
      </p:grpSp>
      <p:grpSp>
        <p:nvGrpSpPr>
          <p:cNvPr id="98" name="97 Grupo"/>
          <p:cNvGrpSpPr/>
          <p:nvPr/>
        </p:nvGrpSpPr>
        <p:grpSpPr>
          <a:xfrm>
            <a:off x="1074709" y="2326946"/>
            <a:ext cx="2132686" cy="453798"/>
            <a:chOff x="402094" y="486269"/>
            <a:chExt cx="2475902" cy="453798"/>
          </a:xfrm>
        </p:grpSpPr>
        <p:sp>
          <p:nvSpPr>
            <p:cNvPr id="99" name="9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0" name="99 CuadroTexto"/>
            <p:cNvSpPr txBox="1"/>
            <p:nvPr/>
          </p:nvSpPr>
          <p:spPr>
            <a:xfrm>
              <a:off x="402094" y="486269"/>
              <a:ext cx="2475902" cy="323165"/>
            </a:xfrm>
            <a:prstGeom prst="rect">
              <a:avLst/>
            </a:prstGeom>
            <a:noFill/>
          </p:spPr>
          <p:txBody>
            <a:bodyPr wrap="square" rtlCol="0">
              <a:spAutoFit/>
            </a:bodyPr>
            <a:lstStyle/>
            <a:p>
              <a:pPr algn="ctr"/>
              <a:r>
                <a:rPr lang="es-ES" sz="1500" b="1" dirty="0" smtClean="0">
                  <a:latin typeface="Arial Narrow" panose="020B0606020202030204" pitchFamily="34" charset="0"/>
                </a:rPr>
                <a:t>Demográficas</a:t>
              </a:r>
              <a:endParaRPr lang="es-ES" sz="1500" b="1" dirty="0">
                <a:latin typeface="Arial Narrow" panose="020B0606020202030204" pitchFamily="34" charset="0"/>
              </a:endParaRPr>
            </a:p>
          </p:txBody>
        </p:sp>
      </p:gr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640775"/>
            <a:ext cx="3466669" cy="205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922" y="4640657"/>
            <a:ext cx="3629338" cy="204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476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 Rectángulo"/>
          <p:cNvSpPr/>
          <p:nvPr/>
        </p:nvSpPr>
        <p:spPr>
          <a:xfrm>
            <a:off x="0" y="217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48880"/>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9" name="42 Rectángulo"/>
          <p:cNvSpPr/>
          <p:nvPr/>
        </p:nvSpPr>
        <p:spPr>
          <a:xfrm>
            <a:off x="11011" y="8604448"/>
            <a:ext cx="7200900" cy="338554"/>
          </a:xfrm>
          <a:prstGeom prst="rect">
            <a:avLst/>
          </a:prstGeom>
        </p:spPr>
        <p:txBody>
          <a:bodyPr wrap="square">
            <a:spAutoFit/>
          </a:bodyPr>
          <a:lstStyle/>
          <a:p>
            <a:pPr algn="ctr"/>
            <a:r>
              <a:rPr lang="es-ES" sz="600" dirty="0" smtClean="0">
                <a:latin typeface="Arial Narrow" panose="020B0606020202030204" pitchFamily="34" charset="0"/>
              </a:rPr>
              <a:t>Fuente: SIVIGILA. Secretaria de Salud de Medellín.</a:t>
            </a:r>
          </a:p>
          <a:p>
            <a:pPr algn="ctr"/>
            <a:r>
              <a:rPr lang="es-ES" sz="1000" dirty="0" smtClean="0">
                <a:latin typeface="Arial Narrow" panose="020B0606020202030204" pitchFamily="34" charset="0"/>
              </a:rPr>
              <a:t>Tabla. Casos de Dengue por Comuna. Medellín, a Periodo epidemiológico 1 acumulado  de 2020. </a:t>
            </a:r>
            <a:endParaRPr lang="es-ES" sz="1000" dirty="0">
              <a:latin typeface="Arial Narrow" panose="020B060602020203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13" y="5940152"/>
            <a:ext cx="424847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055"/>
            <a:ext cx="7200900" cy="5110834"/>
          </a:xfrm>
          <a:prstGeom prst="rect">
            <a:avLst/>
          </a:prstGeom>
        </p:spPr>
      </p:pic>
      <p:sp>
        <p:nvSpPr>
          <p:cNvPr id="12" name="Rectángulo 11"/>
          <p:cNvSpPr/>
          <p:nvPr/>
        </p:nvSpPr>
        <p:spPr>
          <a:xfrm>
            <a:off x="0" y="5663889"/>
            <a:ext cx="7200899" cy="246221"/>
          </a:xfrm>
          <a:prstGeom prst="rect">
            <a:avLst/>
          </a:prstGeom>
        </p:spPr>
        <p:txBody>
          <a:bodyPr wrap="square">
            <a:spAutoFit/>
          </a:bodyPr>
          <a:lstStyle/>
          <a:p>
            <a:pPr algn="ctr"/>
            <a:r>
              <a:rPr lang="es-ES" sz="1000" dirty="0" smtClean="0">
                <a:latin typeface="Arial Narrow" panose="020B0606020202030204" pitchFamily="34" charset="0"/>
              </a:rPr>
              <a:t>Figura. Mapa </a:t>
            </a:r>
            <a:r>
              <a:rPr lang="es-ES" sz="1000" dirty="0">
                <a:latin typeface="Arial Narrow" panose="020B0606020202030204" pitchFamily="34" charset="0"/>
              </a:rPr>
              <a:t>temático de proporción de </a:t>
            </a:r>
            <a:r>
              <a:rPr lang="es-ES" sz="1000" dirty="0" smtClean="0">
                <a:latin typeface="Arial Narrow" panose="020B0606020202030204" pitchFamily="34" charset="0"/>
              </a:rPr>
              <a:t>Dengue </a:t>
            </a:r>
            <a:r>
              <a:rPr lang="es-ES" sz="1000" dirty="0">
                <a:latin typeface="Arial Narrow" panose="020B0606020202030204" pitchFamily="34" charset="0"/>
              </a:rPr>
              <a:t>todas las formas. Medellín, a Periodo epidemiológico 01  acumulado de 2020</a:t>
            </a:r>
            <a:endParaRPr lang="en-US" sz="1000" dirty="0">
              <a:latin typeface="Arial Narrow" panose="020B0606020202030204" pitchFamily="34" charset="0"/>
            </a:endParaRPr>
          </a:p>
        </p:txBody>
      </p:sp>
    </p:spTree>
    <p:extLst>
      <p:ext uri="{BB962C8B-B14F-4D97-AF65-F5344CB8AC3E}">
        <p14:creationId xmlns:p14="http://schemas.microsoft.com/office/powerpoint/2010/main" val="66342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81 Rectángulo"/>
          <p:cNvSpPr/>
          <p:nvPr/>
        </p:nvSpPr>
        <p:spPr>
          <a:xfrm>
            <a:off x="1" y="1980135"/>
            <a:ext cx="720089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CuadroTexto"/>
          <p:cNvSpPr txBox="1"/>
          <p:nvPr/>
        </p:nvSpPr>
        <p:spPr>
          <a:xfrm>
            <a:off x="71291" y="4988099"/>
            <a:ext cx="2095750" cy="461665"/>
          </a:xfrm>
          <a:prstGeom prst="rect">
            <a:avLst/>
          </a:prstGeom>
          <a:noFill/>
        </p:spPr>
        <p:txBody>
          <a:bodyPr wrap="square" rtlCol="0">
            <a:spAutoFit/>
          </a:bodyPr>
          <a:lstStyle/>
          <a:p>
            <a:r>
              <a:rPr lang="es-ES" sz="1200" b="1" dirty="0" smtClean="0">
                <a:latin typeface="Arial Narrow" panose="020B0606020202030204" pitchFamily="34" charset="0"/>
              </a:rPr>
              <a:t>Periodo epidemiológico 11  - 2019</a:t>
            </a:r>
            <a:endParaRPr lang="es-ES" sz="1200" b="1" dirty="0">
              <a:latin typeface="Arial Narrow" panose="020B0606020202030204" pitchFamily="34" charset="0"/>
            </a:endParaRPr>
          </a:p>
        </p:txBody>
      </p:sp>
      <p:sp>
        <p:nvSpPr>
          <p:cNvPr id="128" name="127 CuadroTexto"/>
          <p:cNvSpPr txBox="1"/>
          <p:nvPr/>
        </p:nvSpPr>
        <p:spPr>
          <a:xfrm>
            <a:off x="2362235" y="4525588"/>
            <a:ext cx="4859433" cy="938719"/>
          </a:xfrm>
          <a:prstGeom prst="rect">
            <a:avLst/>
          </a:prstGeom>
          <a:noFill/>
        </p:spPr>
        <p:txBody>
          <a:bodyPr wrap="square" rtlCol="0">
            <a:spAutoFit/>
          </a:bodyPr>
          <a:lstStyle/>
          <a:p>
            <a:pPr algn="just"/>
            <a:r>
              <a:rPr lang="es-CO" sz="1100" dirty="0" smtClean="0">
                <a:solidFill>
                  <a:srgbClr val="FF0000"/>
                </a:solidFill>
                <a:latin typeface="Arial Narrow" panose="020B0606020202030204" pitchFamily="34" charset="0"/>
              </a:rPr>
              <a:t>En el municipio de Medellín se encuentra en fase pos </a:t>
            </a:r>
            <a:r>
              <a:rPr lang="es-CO" sz="1100" dirty="0" err="1" smtClean="0">
                <a:solidFill>
                  <a:srgbClr val="FF0000"/>
                </a:solidFill>
                <a:latin typeface="Arial Narrow" panose="020B0606020202030204" pitchFamily="34" charset="0"/>
              </a:rPr>
              <a:t>epidemica</a:t>
            </a:r>
            <a:r>
              <a:rPr lang="es-CO" sz="1100" dirty="0" smtClean="0">
                <a:solidFill>
                  <a:srgbClr val="FF0000"/>
                </a:solidFill>
                <a:latin typeface="Arial Narrow" panose="020B0606020202030204" pitchFamily="34" charset="0"/>
              </a:rPr>
              <a:t> para la notificación de Las personas que consultaron por cuadro clínico </a:t>
            </a:r>
            <a:r>
              <a:rPr lang="es-CO" sz="1100" dirty="0">
                <a:solidFill>
                  <a:srgbClr val="FF0000"/>
                </a:solidFill>
                <a:latin typeface="Arial Narrow" panose="020B0606020202030204" pitchFamily="34" charset="0"/>
              </a:rPr>
              <a:t>de </a:t>
            </a:r>
            <a:r>
              <a:rPr lang="es-CO" sz="1100" dirty="0" err="1" smtClean="0">
                <a:solidFill>
                  <a:srgbClr val="FF0000"/>
                </a:solidFill>
                <a:latin typeface="Arial Narrow" panose="020B0606020202030204" pitchFamily="34" charset="0"/>
              </a:rPr>
              <a:t>chikungunya</a:t>
            </a:r>
            <a:r>
              <a:rPr lang="es-CO" sz="1100" dirty="0" smtClean="0">
                <a:solidFill>
                  <a:srgbClr val="FF0000"/>
                </a:solidFill>
                <a:latin typeface="Arial Narrow" panose="020B0606020202030204" pitchFamily="34" charset="0"/>
              </a:rPr>
              <a:t> hasta el periodo epidemiológico uno de 2020 no se presentaron casos, evidenciando una disminución significativa con respecto a los años anteriores, ubicándonos en estado de control y baja endemia para este evento.</a:t>
            </a:r>
            <a:endParaRPr lang="es-CO" sz="1100" dirty="0">
              <a:solidFill>
                <a:srgbClr val="FF0000"/>
              </a:solidFill>
              <a:latin typeface="Arial Narrow" panose="020B0606020202030204" pitchFamily="34" charset="0"/>
            </a:endParaRPr>
          </a:p>
        </p:txBody>
      </p:sp>
      <p:sp>
        <p:nvSpPr>
          <p:cNvPr id="129" name="128 Rectángulo"/>
          <p:cNvSpPr/>
          <p:nvPr/>
        </p:nvSpPr>
        <p:spPr>
          <a:xfrm>
            <a:off x="2" y="5436096"/>
            <a:ext cx="7200898" cy="3719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30" name="129 Grupo"/>
          <p:cNvGrpSpPr/>
          <p:nvPr/>
        </p:nvGrpSpPr>
        <p:grpSpPr>
          <a:xfrm>
            <a:off x="1656234" y="2035801"/>
            <a:ext cx="4032448" cy="276999"/>
            <a:chOff x="2448322" y="74775"/>
            <a:chExt cx="4032448" cy="276999"/>
          </a:xfrm>
        </p:grpSpPr>
        <p:sp>
          <p:nvSpPr>
            <p:cNvPr id="131" name="13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2" name="131 Conector recto"/>
            <p:cNvCxnSpPr>
              <a:stCxn id="13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3" name="132 CuadroTexto"/>
            <p:cNvSpPr txBox="1"/>
            <p:nvPr/>
          </p:nvSpPr>
          <p:spPr>
            <a:xfrm>
              <a:off x="3374546" y="74775"/>
              <a:ext cx="3106224" cy="276999"/>
            </a:xfrm>
            <a:prstGeom prst="rect">
              <a:avLst/>
            </a:prstGeom>
            <a:noFill/>
          </p:spPr>
          <p:txBody>
            <a:bodyPr wrap="square" rtlCol="0">
              <a:spAutoFit/>
            </a:bodyPr>
            <a:lstStyle/>
            <a:p>
              <a:r>
                <a:rPr lang="es-ES" sz="1200" b="1" dirty="0" smtClean="0">
                  <a:latin typeface="Arial Narrow" panose="020B0606020202030204" pitchFamily="34" charset="0"/>
                </a:rPr>
                <a:t>Otros de vectores</a:t>
              </a:r>
              <a:endParaRPr lang="es-ES" sz="1200" b="1" dirty="0">
                <a:latin typeface="Arial Narrow" panose="020B0606020202030204" pitchFamily="34" charset="0"/>
              </a:endParaRPr>
            </a:p>
          </p:txBody>
        </p:sp>
      </p:grpSp>
      <p:sp>
        <p:nvSpPr>
          <p:cNvPr id="134" name="133 Rectángulo"/>
          <p:cNvSpPr/>
          <p:nvPr/>
        </p:nvSpPr>
        <p:spPr>
          <a:xfrm>
            <a:off x="2" y="8741016"/>
            <a:ext cx="7200898" cy="43949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5" name="134 CuadroTexto"/>
          <p:cNvSpPr txBox="1"/>
          <p:nvPr/>
        </p:nvSpPr>
        <p:spPr>
          <a:xfrm>
            <a:off x="2337089" y="7907015"/>
            <a:ext cx="4857362" cy="938719"/>
          </a:xfrm>
          <a:prstGeom prst="rect">
            <a:avLst/>
          </a:prstGeom>
          <a:noFill/>
        </p:spPr>
        <p:txBody>
          <a:bodyPr wrap="square" rtlCol="0">
            <a:spAutoFit/>
          </a:bodyPr>
          <a:lstStyle/>
          <a:p>
            <a:pPr algn="just"/>
            <a:r>
              <a:rPr lang="es-CO" sz="1100" dirty="0" smtClean="0">
                <a:solidFill>
                  <a:srgbClr val="FF0000"/>
                </a:solidFill>
                <a:latin typeface="Arial Narrow" panose="020B0606020202030204" pitchFamily="34" charset="0"/>
              </a:rPr>
              <a:t>La fiebre de </a:t>
            </a:r>
            <a:r>
              <a:rPr lang="es-CO" sz="1100" dirty="0" err="1" smtClean="0">
                <a:solidFill>
                  <a:srgbClr val="FF0000"/>
                </a:solidFill>
                <a:latin typeface="Arial Narrow" panose="020B0606020202030204" pitchFamily="34" charset="0"/>
              </a:rPr>
              <a:t>Zika</a:t>
            </a:r>
            <a:r>
              <a:rPr lang="es-CO" sz="1100" dirty="0" smtClean="0">
                <a:solidFill>
                  <a:srgbClr val="FF0000"/>
                </a:solidFill>
                <a:latin typeface="Arial Narrow" panose="020B0606020202030204" pitchFamily="34" charset="0"/>
              </a:rPr>
              <a:t> en  personas autóctonos y procedentes del municipio de Medellín notificados por las instituciones de </a:t>
            </a:r>
            <a:r>
              <a:rPr lang="es-CO" sz="1100" dirty="0">
                <a:solidFill>
                  <a:srgbClr val="FF0000"/>
                </a:solidFill>
                <a:latin typeface="Arial Narrow" panose="020B0606020202030204" pitchFamily="34" charset="0"/>
              </a:rPr>
              <a:t>salud evidencia una fase pos epidémica con el menor numero de casos en </a:t>
            </a:r>
            <a:r>
              <a:rPr lang="es-CO" sz="1100" dirty="0" smtClean="0">
                <a:solidFill>
                  <a:srgbClr val="FF0000"/>
                </a:solidFill>
                <a:latin typeface="Arial Narrow" panose="020B0606020202030204" pitchFamily="34" charset="0"/>
              </a:rPr>
              <a:t>los últimos años. Desde el inicio de la epidemia en el año 2015 hasta el periodo epidemiológico trece de 2020 se han reportado un total de 505 casos. Durante este periodo se presento un caso de </a:t>
            </a:r>
            <a:r>
              <a:rPr lang="es-CO" sz="1100" dirty="0" err="1" smtClean="0">
                <a:solidFill>
                  <a:srgbClr val="FF0000"/>
                </a:solidFill>
                <a:latin typeface="Arial Narrow" panose="020B0606020202030204" pitchFamily="34" charset="0"/>
              </a:rPr>
              <a:t>zika</a:t>
            </a:r>
            <a:r>
              <a:rPr lang="es-CO" sz="1100" dirty="0" smtClean="0">
                <a:solidFill>
                  <a:srgbClr val="FF0000"/>
                </a:solidFill>
                <a:latin typeface="Arial Narrow" panose="020B0606020202030204" pitchFamily="34" charset="0"/>
              </a:rPr>
              <a:t>.</a:t>
            </a:r>
            <a:endParaRPr lang="es-CO" sz="1100" dirty="0">
              <a:solidFill>
                <a:srgbClr val="FF0000"/>
              </a:solidFill>
              <a:latin typeface="Arial Narrow" panose="020B0606020202030204" pitchFamily="34" charset="0"/>
            </a:endParaRPr>
          </a:p>
        </p:txBody>
      </p:sp>
      <p:pic>
        <p:nvPicPr>
          <p:cNvPr id="136" name="Picture 2" descr="C:\Users\43253097\Pictures\Secretaría\IMG_20160118_113843.jpg"/>
          <p:cNvPicPr/>
          <p:nvPr/>
        </p:nvPicPr>
        <p:blipFill rotWithShape="1">
          <a:blip r:embed="rId3">
            <a:extLst>
              <a:ext uri="{28A0092B-C50C-407E-A947-70E740481C1C}">
                <a14:useLocalDpi xmlns:a14="http://schemas.microsoft.com/office/drawing/2010/main" val="0"/>
              </a:ext>
            </a:extLst>
          </a:blip>
          <a:srcRect t="11506"/>
          <a:stretch/>
        </p:blipFill>
        <p:spPr bwMode="auto">
          <a:xfrm>
            <a:off x="207478" y="23682"/>
            <a:ext cx="6817949" cy="1915086"/>
          </a:xfrm>
          <a:prstGeom prst="rect">
            <a:avLst/>
          </a:prstGeom>
          <a:noFill/>
          <a:ln>
            <a:noFill/>
          </a:ln>
          <a:extLst>
            <a:ext uri="{53640926-AAD7-44D8-BBD7-CCE9431645EC}">
              <a14:shadowObscured xmlns:a14="http://schemas.microsoft.com/office/drawing/2010/main"/>
            </a:ext>
          </a:extLst>
        </p:spPr>
      </p:pic>
      <p:sp>
        <p:nvSpPr>
          <p:cNvPr id="137" name="13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 y="2493298"/>
            <a:ext cx="2325978" cy="294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21359" y="3187900"/>
            <a:ext cx="2310851"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30" name="36 Título"/>
          <p:cNvSpPr>
            <a:spLocks noGrp="1"/>
          </p:cNvSpPr>
          <p:nvPr>
            <p:ph type="ctrTitle"/>
          </p:nvPr>
        </p:nvSpPr>
        <p:spPr>
          <a:xfrm>
            <a:off x="-14536" y="2756433"/>
            <a:ext cx="2232222"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5.3 Chikungunya</a:t>
            </a:r>
            <a:endParaRPr lang="es-ES" sz="2400" b="1" dirty="0">
              <a:solidFill>
                <a:srgbClr val="C00000"/>
              </a:solidFill>
              <a:latin typeface="Arial Narrow" panose="020B0606020202030204" pitchFamily="34" charset="0"/>
              <a:ea typeface="+mn-ea"/>
              <a:cs typeface="+mn-cs"/>
            </a:endParaRPr>
          </a:p>
        </p:txBody>
      </p:sp>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821533"/>
            <a:ext cx="2307550" cy="291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31 CuadroTexto"/>
          <p:cNvSpPr txBox="1"/>
          <p:nvPr/>
        </p:nvSpPr>
        <p:spPr>
          <a:xfrm>
            <a:off x="15127" y="6516135"/>
            <a:ext cx="2317083"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33" name="36 Título"/>
          <p:cNvSpPr txBox="1">
            <a:spLocks/>
          </p:cNvSpPr>
          <p:nvPr/>
        </p:nvSpPr>
        <p:spPr>
          <a:xfrm>
            <a:off x="-20768" y="6084667"/>
            <a:ext cx="2232222"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5.4 Zika</a:t>
            </a:r>
            <a:endParaRPr lang="es-ES" sz="2400" b="1" dirty="0">
              <a:solidFill>
                <a:srgbClr val="C00000"/>
              </a:solidFill>
              <a:latin typeface="Arial Narrow" panose="020B0606020202030204" pitchFamily="34" charset="0"/>
              <a:ea typeface="+mn-ea"/>
              <a:cs typeface="+mn-cs"/>
            </a:endParaRPr>
          </a:p>
        </p:txBody>
      </p:sp>
      <p:sp>
        <p:nvSpPr>
          <p:cNvPr id="51" name="50 Rectángulo"/>
          <p:cNvSpPr/>
          <p:nvPr/>
        </p:nvSpPr>
        <p:spPr>
          <a:xfrm>
            <a:off x="2376315" y="4164469"/>
            <a:ext cx="4845354" cy="461665"/>
          </a:xfrm>
          <a:prstGeom prst="rect">
            <a:avLst/>
          </a:prstGeom>
        </p:spPr>
        <p:txBody>
          <a:bodyPr wrap="square">
            <a:spAutoFit/>
          </a:bodyPr>
          <a:lstStyle/>
          <a:p>
            <a:r>
              <a:rPr lang="es-ES" sz="4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de </a:t>
            </a:r>
            <a:r>
              <a:rPr lang="es-ES" sz="1000" dirty="0">
                <a:latin typeface="Arial Narrow" panose="020B0606020202030204" pitchFamily="34" charset="0"/>
              </a:rPr>
              <a:t>Chikungunya. </a:t>
            </a:r>
            <a:r>
              <a:rPr lang="es-ES" sz="1000" dirty="0" smtClean="0">
                <a:latin typeface="Arial Narrow" panose="020B0606020202030204" pitchFamily="34" charset="0"/>
              </a:rPr>
              <a:t>Medellín, a Periodo epidemiológico 1   acumulado de 2014-2020. </a:t>
            </a:r>
            <a:endParaRPr lang="es-ES" sz="1000" dirty="0">
              <a:latin typeface="Arial Narrow" panose="020B0606020202030204" pitchFamily="34" charset="0"/>
            </a:endParaRPr>
          </a:p>
        </p:txBody>
      </p:sp>
      <p:sp>
        <p:nvSpPr>
          <p:cNvPr id="52" name="51 Rectángulo"/>
          <p:cNvSpPr/>
          <p:nvPr/>
        </p:nvSpPr>
        <p:spPr>
          <a:xfrm>
            <a:off x="2398265" y="7596336"/>
            <a:ext cx="4946011" cy="307777"/>
          </a:xfrm>
          <a:prstGeom prst="rect">
            <a:avLst/>
          </a:prstGeom>
        </p:spPr>
        <p:txBody>
          <a:bodyPr wrap="square">
            <a:spAutoFit/>
          </a:bodyPr>
          <a:lstStyle/>
          <a:p>
            <a:r>
              <a:rPr lang="es-ES" sz="4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de Zika Medellín, a Periodo epidemiológico uno acumulado de 2014-2020. </a:t>
            </a:r>
            <a:endParaRPr lang="es-ES" sz="1000" dirty="0">
              <a:latin typeface="Arial Narrow" panose="020B0606020202030204" pitchFamily="34" charset="0"/>
            </a:endParaRP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393" y="2493298"/>
            <a:ext cx="4515129" cy="164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265" y="5890420"/>
            <a:ext cx="4627162" cy="17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320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1 Cuadro de texto"/>
          <p:cNvSpPr txBox="1"/>
          <p:nvPr/>
        </p:nvSpPr>
        <p:spPr>
          <a:xfrm>
            <a:off x="792138" y="1619672"/>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01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2020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1 a 4</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Enero 25)</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a:latin typeface="Arial Narrow" panose="020B0606020202030204" pitchFamily="34" charset="0"/>
              </a:rPr>
              <a:t>3</a:t>
            </a:r>
          </a:p>
        </p:txBody>
      </p:sp>
      <p:sp>
        <p:nvSpPr>
          <p:cNvPr id="2" name="1 Título"/>
          <p:cNvSpPr>
            <a:spLocks noGrp="1"/>
          </p:cNvSpPr>
          <p:nvPr>
            <p:ph type="title"/>
          </p:nvPr>
        </p:nvSpPr>
        <p:spPr>
          <a:xfrm>
            <a:off x="149005" y="2483768"/>
            <a:ext cx="6727831" cy="432048"/>
          </a:xfrm>
        </p:spPr>
        <p:txBody>
          <a:bodyPr>
            <a:noAutofit/>
          </a:bodyPr>
          <a:lstStyle/>
          <a:p>
            <a:pPr algn="l"/>
            <a:r>
              <a:rPr lang="es-ES" sz="2000" b="1" dirty="0" smtClean="0">
                <a:latin typeface="Arial Narrow" panose="020B0606020202030204" pitchFamily="34" charset="0"/>
              </a:rPr>
              <a:t>Tablero de control del análisis de datos de la vigilancia</a:t>
            </a:r>
            <a:endParaRPr lang="es-ES" sz="2000" b="1" dirty="0">
              <a:latin typeface="Arial Narrow" panose="020B0606020202030204" pitchFamily="34" charset="0"/>
            </a:endParaRPr>
          </a:p>
        </p:txBody>
      </p:sp>
      <p:sp>
        <p:nvSpPr>
          <p:cNvPr id="7" name="6 Rectángulo"/>
          <p:cNvSpPr/>
          <p:nvPr/>
        </p:nvSpPr>
        <p:spPr>
          <a:xfrm>
            <a:off x="144017" y="2915816"/>
            <a:ext cx="6984825" cy="1938992"/>
          </a:xfrm>
          <a:prstGeom prst="rect">
            <a:avLst/>
          </a:prstGeom>
        </p:spPr>
        <p:txBody>
          <a:bodyPr wrap="square">
            <a:spAutoFit/>
          </a:bodyPr>
          <a:lstStyle/>
          <a:p>
            <a:pPr algn="just"/>
            <a:r>
              <a:rPr lang="es-ES" sz="1200" dirty="0">
                <a:latin typeface="Arial Narrow" panose="020B0606020202030204" pitchFamily="34" charset="0"/>
              </a:rPr>
              <a:t>En el análisis de </a:t>
            </a:r>
            <a:r>
              <a:rPr lang="es-ES" sz="1200" dirty="0" smtClean="0">
                <a:latin typeface="Arial Narrow" panose="020B0606020202030204" pitchFamily="34" charset="0"/>
              </a:rPr>
              <a:t>este periodo para </a:t>
            </a:r>
            <a:r>
              <a:rPr lang="es-ES" sz="1200" dirty="0">
                <a:latin typeface="Arial Narrow" panose="020B0606020202030204" pitchFamily="34" charset="0"/>
              </a:rPr>
              <a:t>los eventos que presentan una alta frecuencia (por encima del percentil 50 en el histórico </a:t>
            </a:r>
            <a:r>
              <a:rPr lang="es-ES" sz="1200" dirty="0" smtClean="0">
                <a:latin typeface="Arial Narrow" panose="020B0606020202030204" pitchFamily="34" charset="0"/>
              </a:rPr>
              <a:t>2014 </a:t>
            </a:r>
            <a:r>
              <a:rPr lang="es-ES" sz="1200" dirty="0">
                <a:latin typeface="Arial Narrow" panose="020B0606020202030204" pitchFamily="34" charset="0"/>
              </a:rPr>
              <a:t>– </a:t>
            </a:r>
            <a:r>
              <a:rPr lang="es-ES" sz="1200" dirty="0" smtClean="0">
                <a:latin typeface="Arial Narrow" panose="020B0606020202030204" pitchFamily="34" charset="0"/>
              </a:rPr>
              <a:t>2019) </a:t>
            </a:r>
            <a:r>
              <a:rPr lang="es-ES" sz="1200" dirty="0">
                <a:latin typeface="Arial Narrow" panose="020B0606020202030204" pitchFamily="34" charset="0"/>
              </a:rPr>
              <a:t>se compara la semana en observación (semana epidemiológica </a:t>
            </a:r>
            <a:r>
              <a:rPr lang="es-ES" sz="1200" dirty="0" smtClean="0">
                <a:latin typeface="Arial Narrow" panose="020B0606020202030204" pitchFamily="34" charset="0"/>
              </a:rPr>
              <a:t>04), </a:t>
            </a:r>
            <a:r>
              <a:rPr lang="es-ES" sz="1200" dirty="0">
                <a:latin typeface="Arial Narrow" panose="020B0606020202030204" pitchFamily="34" charset="0"/>
              </a:rPr>
              <a:t>basándose en la suma de los casos observados en un periodo epidemiológico (de esta semana y las </a:t>
            </a:r>
            <a:r>
              <a:rPr lang="es-ES" sz="1200" dirty="0" smtClean="0">
                <a:latin typeface="Arial Narrow" panose="020B0606020202030204" pitchFamily="34" charset="0"/>
              </a:rPr>
              <a:t>4 </a:t>
            </a:r>
            <a:r>
              <a:rPr lang="es-ES" sz="1200" dirty="0">
                <a:latin typeface="Arial Narrow" panose="020B0606020202030204" pitchFamily="34" charset="0"/>
              </a:rPr>
              <a:t>semanas previas); y compara el resultado con el promedio de 15 periodos históricos alrededor de esa semana de evaluación, la ventana histórica de estimación contempla los 5 años previos al año de análisis.</a:t>
            </a:r>
          </a:p>
          <a:p>
            <a:pPr algn="just"/>
            <a:r>
              <a:rPr lang="es-ES" sz="1200" dirty="0">
                <a:latin typeface="Arial Narrow" panose="020B0606020202030204" pitchFamily="34" charset="0"/>
              </a:rPr>
              <a:t> </a:t>
            </a:r>
          </a:p>
          <a:p>
            <a:pPr algn="just"/>
            <a:r>
              <a:rPr lang="es-ES" sz="1200" dirty="0">
                <a:latin typeface="Arial Narrow" panose="020B0606020202030204" pitchFamily="34" charset="0"/>
              </a:rPr>
              <a:t>En lo observado para la semana 4</a:t>
            </a:r>
            <a:r>
              <a:rPr lang="es-ES" sz="1200" dirty="0" smtClean="0">
                <a:latin typeface="Arial Narrow" panose="020B0606020202030204" pitchFamily="34" charset="0"/>
              </a:rPr>
              <a:t>, </a:t>
            </a:r>
            <a:r>
              <a:rPr lang="es-ES" sz="1200" dirty="0">
                <a:latin typeface="Arial Narrow" panose="020B0606020202030204" pitchFamily="34" charset="0"/>
              </a:rPr>
              <a:t>se identifica que los eventos de agresiones por animales potencialmente transmisores de </a:t>
            </a:r>
            <a:r>
              <a:rPr lang="es-ES" sz="1200" dirty="0" smtClean="0">
                <a:latin typeface="Arial Narrow" panose="020B0606020202030204" pitchFamily="34" charset="0"/>
              </a:rPr>
              <a:t>rabia, dengue, IRA, violencias no sexuales e intento de suicidio se </a:t>
            </a:r>
            <a:r>
              <a:rPr lang="es-ES" sz="1200" dirty="0">
                <a:latin typeface="Arial Narrow" panose="020B0606020202030204" pitchFamily="34" charset="0"/>
              </a:rPr>
              <a:t>encuentran por debajo de la notificación </a:t>
            </a:r>
            <a:r>
              <a:rPr lang="es-ES" sz="1200" dirty="0" smtClean="0">
                <a:latin typeface="Arial Narrow" panose="020B0606020202030204" pitchFamily="34" charset="0"/>
              </a:rPr>
              <a:t>esperada la violencias sexuales se encuentran por encima con valor estadístico significativo.  </a:t>
            </a:r>
            <a:r>
              <a:rPr lang="es-ES" sz="1200" dirty="0">
                <a:latin typeface="Arial Narrow" panose="020B0606020202030204" pitchFamily="34" charset="0"/>
              </a:rPr>
              <a:t>Los demás eventos están dentro </a:t>
            </a:r>
            <a:r>
              <a:rPr lang="es-ES" sz="1200" dirty="0" smtClean="0">
                <a:latin typeface="Arial Narrow" panose="020B0606020202030204" pitchFamily="34" charset="0"/>
              </a:rPr>
              <a:t>de </a:t>
            </a:r>
            <a:r>
              <a:rPr lang="es-ES" sz="1200" dirty="0">
                <a:latin typeface="Arial Narrow" panose="020B0606020202030204" pitchFamily="34" charset="0"/>
              </a:rPr>
              <a:t>la notificación histórica </a:t>
            </a:r>
            <a:r>
              <a:rPr lang="es-ES" sz="1200" dirty="0" smtClean="0">
                <a:latin typeface="Arial Narrow" panose="020B0606020202030204" pitchFamily="34" charset="0"/>
              </a:rPr>
              <a:t>esperada </a:t>
            </a:r>
            <a:r>
              <a:rPr lang="es-ES" sz="1200" dirty="0">
                <a:latin typeface="Arial Narrow" panose="020B0606020202030204" pitchFamily="34" charset="0"/>
              </a:rPr>
              <a:t>y por ese motivo no se presenta el comportamiento </a:t>
            </a:r>
            <a:r>
              <a:rPr lang="es-ES" sz="1200" dirty="0" smtClean="0">
                <a:latin typeface="Arial Narrow" panose="020B0606020202030204" pitchFamily="34" charset="0"/>
              </a:rPr>
              <a:t>inusual.</a:t>
            </a:r>
            <a:endParaRPr lang="es-ES" sz="1200" dirty="0">
              <a:latin typeface="Arial Narrow" panose="020B0606020202030204" pitchFamily="34" charset="0"/>
            </a:endParaRPr>
          </a:p>
        </p:txBody>
      </p:sp>
      <p:sp>
        <p:nvSpPr>
          <p:cNvPr id="8" name="7 Rectángulo"/>
          <p:cNvSpPr/>
          <p:nvPr/>
        </p:nvSpPr>
        <p:spPr>
          <a:xfrm>
            <a:off x="-35405" y="8749625"/>
            <a:ext cx="7236879" cy="430887"/>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a:t>
            </a:r>
            <a:r>
              <a:rPr lang="es-CO" sz="1050" dirty="0">
                <a:latin typeface="Arial Narrow" panose="020B0606020202030204" pitchFamily="34" charset="0"/>
              </a:rPr>
              <a:t>Comparación de los casos notificados </a:t>
            </a:r>
            <a:r>
              <a:rPr lang="es-CO" sz="1050" dirty="0" smtClean="0">
                <a:latin typeface="Arial Narrow" panose="020B0606020202030204" pitchFamily="34" charset="0"/>
              </a:rPr>
              <a:t>por semana epidemiológica  </a:t>
            </a:r>
            <a:r>
              <a:rPr lang="es-CO" sz="1050" dirty="0">
                <a:latin typeface="Arial Narrow" panose="020B0606020202030204" pitchFamily="34" charset="0"/>
              </a:rPr>
              <a:t>con su comportamiento </a:t>
            </a:r>
            <a:r>
              <a:rPr lang="es-CO" sz="1050" dirty="0" smtClean="0">
                <a:latin typeface="Arial Narrow" panose="020B0606020202030204" pitchFamily="34" charset="0"/>
              </a:rPr>
              <a:t>histórico, </a:t>
            </a:r>
            <a:r>
              <a:rPr lang="es-CO" sz="1050" dirty="0">
                <a:latin typeface="Arial Narrow" panose="020B0606020202030204" pitchFamily="34" charset="0"/>
              </a:rPr>
              <a:t>para eventos priorizados. Medellín 2019</a:t>
            </a:r>
            <a:endParaRPr lang="es-ES" sz="1050" dirty="0">
              <a:latin typeface="Arial Narrow" panose="020B0606020202030204" pitchFamily="34" charset="0"/>
            </a:endParaRPr>
          </a:p>
        </p:txBody>
      </p:sp>
      <p:graphicFrame>
        <p:nvGraphicFramePr>
          <p:cNvPr id="10" name="3 Gráfico"/>
          <p:cNvGraphicFramePr>
            <a:graphicFrameLocks/>
          </p:cNvGraphicFramePr>
          <p:nvPr>
            <p:extLst>
              <p:ext uri="{D42A27DB-BD31-4B8C-83A1-F6EECF244321}">
                <p14:modId xmlns:p14="http://schemas.microsoft.com/office/powerpoint/2010/main" val="2068940913"/>
              </p:ext>
            </p:extLst>
          </p:nvPr>
        </p:nvGraphicFramePr>
        <p:xfrm>
          <a:off x="302514" y="4906682"/>
          <a:ext cx="6574322" cy="362575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2792182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 y="-70054"/>
            <a:ext cx="2233413" cy="286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5716" y="2535277"/>
            <a:ext cx="2274078"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15055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a:latin typeface="Arial Narrow" panose="020B0606020202030204" pitchFamily="34" charset="0"/>
              </a:rPr>
              <a:t>Cáncer en menor de 18 años</a:t>
            </a:r>
            <a:r>
              <a:rPr lang="es-ES" sz="1100" dirty="0" smtClean="0">
                <a:latin typeface="Arial Narrow" panose="020B0606020202030204" pitchFamily="34" charset="0"/>
              </a:rPr>
              <a:t>. Medellín, a Periodo epidemiológico 01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12</a:t>
              </a:r>
              <a:endParaRPr lang="es-ES" sz="2000" b="1" dirty="0">
                <a:latin typeface="Arial Narrow" panose="020B0606020202030204" pitchFamily="34" charset="0"/>
              </a:endParaRPr>
            </a:p>
          </p:txBody>
        </p:sp>
      </p:grpSp>
      <p:sp>
        <p:nvSpPr>
          <p:cNvPr id="9" name="8 CuadroTexto"/>
          <p:cNvSpPr txBox="1"/>
          <p:nvPr/>
        </p:nvSpPr>
        <p:spPr>
          <a:xfrm>
            <a:off x="-48219" y="4717538"/>
            <a:ext cx="2276028" cy="646331"/>
          </a:xfrm>
          <a:prstGeom prst="rect">
            <a:avLst/>
          </a:prstGeom>
          <a:noFill/>
        </p:spPr>
        <p:txBody>
          <a:bodyPr wrap="square" rtlCol="0">
            <a:spAutoFit/>
          </a:bodyPr>
          <a:lstStyle/>
          <a:p>
            <a:pPr algn="ctr"/>
            <a:r>
              <a:rPr lang="es-ES" sz="1200" b="1" dirty="0" smtClean="0">
                <a:latin typeface="Arial Narrow" panose="020B0606020202030204" pitchFamily="34" charset="0"/>
              </a:rPr>
              <a:t>No hubo variación porcentual </a:t>
            </a:r>
            <a:r>
              <a:rPr lang="es-ES" sz="1200" b="1" dirty="0">
                <a:latin typeface="Arial Narrow" panose="020B0606020202030204" pitchFamily="34" charset="0"/>
              </a:rPr>
              <a:t>con respecto al mismo periodo del año </a:t>
            </a:r>
            <a:r>
              <a:rPr lang="es-ES" sz="1200" b="1" dirty="0" smtClean="0">
                <a:latin typeface="Arial Narrow" panose="020B0606020202030204" pitchFamily="34" charset="0"/>
              </a:rPr>
              <a:t>anterior</a:t>
            </a:r>
            <a:endParaRPr lang="es-ES" sz="1200" b="1" dirty="0">
              <a:latin typeface="Arial Narrow" panose="020B0606020202030204" pitchFamily="34" charset="0"/>
            </a:endParaRPr>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a:latin typeface="Arial Narrow" panose="020B0606020202030204" pitchFamily="34" charset="0"/>
              </a:rPr>
              <a:t>Cáncer en menor de 18 años</a:t>
            </a:r>
            <a:r>
              <a:rPr lang="es-ES" sz="1100" dirty="0" smtClean="0">
                <a:latin typeface="Arial Narrow" panose="020B0606020202030204" pitchFamily="34" charset="0"/>
              </a:rPr>
              <a:t>. Medellín, a Periodo epidemiológico 1   acumulado de 2017-2020.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24697" y="2843808"/>
            <a:ext cx="1359668"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8,3%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01346"/>
            <a:ext cx="2208885" cy="707886"/>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6.1 Cáncer en menor de 18 años</a:t>
            </a:r>
            <a:endParaRPr lang="es-ES" sz="2000" b="1" dirty="0">
              <a:solidFill>
                <a:srgbClr val="C00000"/>
              </a:solidFill>
              <a:latin typeface="Arial Narrow" panose="020B0606020202030204" pitchFamily="34" charset="0"/>
              <a:ea typeface="+mn-ea"/>
              <a:cs typeface="+mn-cs"/>
            </a:endParaRPr>
          </a:p>
        </p:txBody>
      </p:sp>
      <p:pic>
        <p:nvPicPr>
          <p:cNvPr id="10245" name="Picture 5"/>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538103" y="6237176"/>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51 CuadroTexto"/>
          <p:cNvSpPr txBox="1"/>
          <p:nvPr/>
        </p:nvSpPr>
        <p:spPr>
          <a:xfrm>
            <a:off x="202736" y="6870355"/>
            <a:ext cx="1620605" cy="540836"/>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119" y="7997290"/>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58 Grupo"/>
          <p:cNvGrpSpPr/>
          <p:nvPr/>
        </p:nvGrpSpPr>
        <p:grpSpPr>
          <a:xfrm>
            <a:off x="5230094" y="7986415"/>
            <a:ext cx="1720560" cy="877901"/>
            <a:chOff x="-36884" y="7072716"/>
            <a:chExt cx="1305446" cy="877901"/>
          </a:xfrm>
        </p:grpSpPr>
        <p:sp>
          <p:nvSpPr>
            <p:cNvPr id="60" name="59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62" name="61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75%</a:t>
              </a:r>
              <a:endParaRPr lang="es-ES" sz="1600" b="1" dirty="0">
                <a:solidFill>
                  <a:schemeClr val="tx1"/>
                </a:solidFill>
                <a:latin typeface="Arial Narrow" panose="020B0606020202030204" pitchFamily="34" charset="0"/>
              </a:endParaRPr>
            </a:p>
          </p:txBody>
        </p:sp>
        <p:sp>
          <p:nvSpPr>
            <p:cNvPr id="64" name="63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9 casos</a:t>
              </a:r>
              <a:endParaRPr lang="es-ES" sz="1200" b="1" dirty="0">
                <a:latin typeface="Arial Narrow" panose="020B0606020202030204" pitchFamily="34" charset="0"/>
              </a:endParaRPr>
            </a:p>
          </p:txBody>
        </p:sp>
      </p:grpSp>
      <p:grpSp>
        <p:nvGrpSpPr>
          <p:cNvPr id="66" name="65 Grupo"/>
          <p:cNvGrpSpPr/>
          <p:nvPr/>
        </p:nvGrpSpPr>
        <p:grpSpPr>
          <a:xfrm>
            <a:off x="4221837" y="7249787"/>
            <a:ext cx="1370006" cy="850605"/>
            <a:chOff x="-210999" y="7045420"/>
            <a:chExt cx="1309847" cy="850605"/>
          </a:xfrm>
        </p:grpSpPr>
        <p:sp>
          <p:nvSpPr>
            <p:cNvPr id="67" name="6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Segunda Neoplasia</a:t>
              </a:r>
              <a:endParaRPr lang="es-ES" sz="1200" b="1" u="sng" dirty="0">
                <a:latin typeface="Arial Narrow" panose="020B0606020202030204" pitchFamily="34" charset="0"/>
              </a:endParaRPr>
            </a:p>
          </p:txBody>
        </p:sp>
        <p:sp>
          <p:nvSpPr>
            <p:cNvPr id="68" name="67 Rectángulo redondeado"/>
            <p:cNvSpPr/>
            <p:nvPr/>
          </p:nvSpPr>
          <p:spPr>
            <a:xfrm>
              <a:off x="-193174" y="7322377"/>
              <a:ext cx="127419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Si</a:t>
              </a:r>
              <a:endParaRPr lang="es-ES" sz="12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 casos</a:t>
              </a:r>
              <a:endParaRPr lang="es-ES" sz="1600" b="1" dirty="0">
                <a:solidFill>
                  <a:schemeClr val="tx1"/>
                </a:solidFill>
                <a:latin typeface="Arial Narrow" panose="020B0606020202030204" pitchFamily="34" charset="0"/>
              </a:endParaRPr>
            </a:p>
          </p:txBody>
        </p:sp>
        <p:sp>
          <p:nvSpPr>
            <p:cNvPr id="69" name="68 CuadroTexto"/>
            <p:cNvSpPr txBox="1"/>
            <p:nvPr/>
          </p:nvSpPr>
          <p:spPr>
            <a:xfrm>
              <a:off x="-148584" y="761902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1029" name="Picture 5"/>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5087137" y="6001008"/>
            <a:ext cx="1190971" cy="94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74 CuadroTexto"/>
          <p:cNvSpPr txBox="1"/>
          <p:nvPr/>
        </p:nvSpPr>
        <p:spPr>
          <a:xfrm>
            <a:off x="4878741" y="6797426"/>
            <a:ext cx="1726361"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Tipo de casos</a:t>
            </a:r>
            <a:endParaRPr lang="es-ES" sz="1200" b="1" u="sng" dirty="0">
              <a:latin typeface="Arial Narrow" panose="020B0606020202030204" pitchFamily="34" charset="0"/>
            </a:endParaRPr>
          </a:p>
        </p:txBody>
      </p:sp>
      <p:sp>
        <p:nvSpPr>
          <p:cNvPr id="2" name="1 Flecha derecha"/>
          <p:cNvSpPr/>
          <p:nvPr/>
        </p:nvSpPr>
        <p:spPr>
          <a:xfrm rot="16200000" flipH="1">
            <a:off x="5525661" y="7052355"/>
            <a:ext cx="365875" cy="397607"/>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6" name="75 Grupo"/>
          <p:cNvGrpSpPr/>
          <p:nvPr/>
        </p:nvGrpSpPr>
        <p:grpSpPr>
          <a:xfrm>
            <a:off x="5778487" y="7245597"/>
            <a:ext cx="1370006" cy="850605"/>
            <a:chOff x="-210999" y="7045420"/>
            <a:chExt cx="1309847" cy="850605"/>
          </a:xfrm>
        </p:grpSpPr>
        <p:sp>
          <p:nvSpPr>
            <p:cNvPr id="77" name="7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Recaída</a:t>
              </a:r>
              <a:endParaRPr lang="es-ES" sz="1200" b="1" u="sng" dirty="0">
                <a:latin typeface="Arial Narrow" panose="020B0606020202030204" pitchFamily="34" charset="0"/>
              </a:endParaRPr>
            </a:p>
          </p:txBody>
        </p:sp>
        <p:sp>
          <p:nvSpPr>
            <p:cNvPr id="78" name="77 Rectángulo redondeado"/>
            <p:cNvSpPr/>
            <p:nvPr/>
          </p:nvSpPr>
          <p:spPr>
            <a:xfrm>
              <a:off x="-193174" y="7322377"/>
              <a:ext cx="127419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Si</a:t>
              </a:r>
              <a:endParaRPr lang="es-ES" sz="12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 casos</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8584" y="761902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72" name="71 CuadroTexto"/>
          <p:cNvSpPr txBox="1"/>
          <p:nvPr/>
        </p:nvSpPr>
        <p:spPr>
          <a:xfrm>
            <a:off x="2138868" y="6870355"/>
            <a:ext cx="1620605"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Grupo de Edad</a:t>
            </a:r>
            <a:endParaRPr lang="es-ES" sz="1200" b="1" u="sng" dirty="0">
              <a:latin typeface="Arial Narrow" panose="020B0606020202030204" pitchFamily="34" charset="0"/>
            </a:endParaRPr>
          </a:p>
        </p:txBody>
      </p:sp>
      <p:pic>
        <p:nvPicPr>
          <p:cNvPr id="81" name="Picture 4"/>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2708148" y="6249862"/>
            <a:ext cx="482044" cy="66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Imagen 49"/>
          <p:cNvPicPr/>
          <p:nvPr/>
        </p:nvPicPr>
        <p:blipFill>
          <a:blip r:embed="rId9"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aphicFrame>
        <p:nvGraphicFramePr>
          <p:cNvPr id="57" name="1 Gráfico"/>
          <p:cNvGraphicFramePr>
            <a:graphicFrameLocks/>
          </p:cNvGraphicFramePr>
          <p:nvPr>
            <p:extLst>
              <p:ext uri="{D42A27DB-BD31-4B8C-83A1-F6EECF244321}">
                <p14:modId xmlns:p14="http://schemas.microsoft.com/office/powerpoint/2010/main" val="3193687955"/>
              </p:ext>
            </p:extLst>
          </p:nvPr>
        </p:nvGraphicFramePr>
        <p:xfrm>
          <a:off x="2197354" y="2695094"/>
          <a:ext cx="4993740" cy="237968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8" name="6 Gráfico"/>
          <p:cNvGraphicFramePr>
            <a:graphicFrameLocks/>
          </p:cNvGraphicFramePr>
          <p:nvPr>
            <p:extLst>
              <p:ext uri="{D42A27DB-BD31-4B8C-83A1-F6EECF244321}">
                <p14:modId xmlns:p14="http://schemas.microsoft.com/office/powerpoint/2010/main" val="600970419"/>
              </p:ext>
            </p:extLst>
          </p:nvPr>
        </p:nvGraphicFramePr>
        <p:xfrm>
          <a:off x="2350304" y="287625"/>
          <a:ext cx="4779546" cy="184754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388582257"/>
              </p:ext>
            </p:extLst>
          </p:nvPr>
        </p:nvGraphicFramePr>
        <p:xfrm>
          <a:off x="-26934" y="7192715"/>
          <a:ext cx="1905083" cy="793700"/>
        </p:xfrm>
        <a:graphic>
          <a:graphicData uri="http://schemas.openxmlformats.org/drawingml/2006/table">
            <a:tbl>
              <a:tblPr>
                <a:tableStyleId>{5C22544A-7EE6-4342-B048-85BDC9FD1C3A}</a:tableStyleId>
              </a:tblPr>
              <a:tblGrid>
                <a:gridCol w="780966">
                  <a:extLst>
                    <a:ext uri="{9D8B030D-6E8A-4147-A177-3AD203B41FA5}">
                      <a16:colId xmlns:a16="http://schemas.microsoft.com/office/drawing/2014/main" val="3922734968"/>
                    </a:ext>
                  </a:extLst>
                </a:gridCol>
                <a:gridCol w="709969">
                  <a:extLst>
                    <a:ext uri="{9D8B030D-6E8A-4147-A177-3AD203B41FA5}">
                      <a16:colId xmlns:a16="http://schemas.microsoft.com/office/drawing/2014/main" val="2703166852"/>
                    </a:ext>
                  </a:extLst>
                </a:gridCol>
                <a:gridCol w="414148">
                  <a:extLst>
                    <a:ext uri="{9D8B030D-6E8A-4147-A177-3AD203B41FA5}">
                      <a16:colId xmlns:a16="http://schemas.microsoft.com/office/drawing/2014/main" val="697922715"/>
                    </a:ext>
                  </a:extLst>
                </a:gridCol>
              </a:tblGrid>
              <a:tr h="269307">
                <a:tc>
                  <a:txBody>
                    <a:bodyPr/>
                    <a:lstStyle/>
                    <a:p>
                      <a:pPr algn="ctr" fontAlgn="b"/>
                      <a:r>
                        <a:rPr lang="en-US" sz="1050" b="1" kern="1200" dirty="0" err="1">
                          <a:solidFill>
                            <a:schemeClr val="tx1"/>
                          </a:solidFill>
                          <a:latin typeface="Arial Narrow" panose="020B0606020202030204" pitchFamily="34" charset="0"/>
                          <a:ea typeface="+mn-ea"/>
                          <a:cs typeface="+mn-cs"/>
                        </a:rPr>
                        <a:t>Régimen</a:t>
                      </a:r>
                      <a:endParaRPr lang="en-US" sz="1050" b="1" kern="1200" dirty="0">
                        <a:solidFill>
                          <a:schemeClr val="tx1"/>
                        </a:solidFill>
                        <a:latin typeface="Arial Narrow" panose="020B0606020202030204" pitchFamily="34" charset="0"/>
                        <a:ea typeface="+mn-ea"/>
                        <a:cs typeface="+mn-cs"/>
                      </a:endParaRPr>
                    </a:p>
                  </a:txBody>
                  <a:tcPr marL="9525" marR="9525" marT="9525" marB="0" anchor="b">
                    <a:solidFill>
                      <a:schemeClr val="accent1">
                        <a:lumMod val="60000"/>
                        <a:lumOff val="40000"/>
                      </a:schemeClr>
                    </a:solidFill>
                  </a:tcPr>
                </a:tc>
                <a:tc>
                  <a:txBody>
                    <a:bodyPr/>
                    <a:lstStyle/>
                    <a:p>
                      <a:pPr algn="ctr" fontAlgn="b"/>
                      <a:r>
                        <a:rPr lang="en-US" sz="1050" b="1" kern="1200" dirty="0" err="1">
                          <a:solidFill>
                            <a:schemeClr val="tx1"/>
                          </a:solidFill>
                          <a:latin typeface="Arial Narrow" panose="020B0606020202030204" pitchFamily="34" charset="0"/>
                          <a:ea typeface="+mn-ea"/>
                          <a:cs typeface="+mn-cs"/>
                        </a:rPr>
                        <a:t>Frecuencia</a:t>
                      </a:r>
                      <a:endParaRPr lang="en-US" sz="1050" b="1" kern="1200" dirty="0">
                        <a:solidFill>
                          <a:schemeClr val="tx1"/>
                        </a:solidFill>
                        <a:latin typeface="Arial Narrow" panose="020B0606020202030204" pitchFamily="34" charset="0"/>
                        <a:ea typeface="+mn-ea"/>
                        <a:cs typeface="+mn-cs"/>
                      </a:endParaRPr>
                    </a:p>
                  </a:txBody>
                  <a:tcPr marL="9525" marR="9525" marT="9525" marB="0" anchor="b">
                    <a:solidFill>
                      <a:schemeClr val="accent1">
                        <a:lumMod val="60000"/>
                        <a:lumOff val="40000"/>
                      </a:schemeClr>
                    </a:solidFill>
                  </a:tcPr>
                </a:tc>
                <a:tc>
                  <a:txBody>
                    <a:bodyPr/>
                    <a:lstStyle/>
                    <a:p>
                      <a:pPr algn="ctr" fontAlgn="b"/>
                      <a:r>
                        <a:rPr lang="en-US" sz="1050" b="1" kern="1200" dirty="0">
                          <a:solidFill>
                            <a:schemeClr val="tx1"/>
                          </a:solidFill>
                          <a:latin typeface="Arial Narrow" panose="020B0606020202030204" pitchFamily="34" charset="0"/>
                          <a:ea typeface="+mn-ea"/>
                          <a:cs typeface="+mn-cs"/>
                        </a:rPr>
                        <a:t>%</a:t>
                      </a:r>
                    </a:p>
                  </a:txBody>
                  <a:tcPr marL="9525" marR="9525" marT="9525" marB="0" anchor="b">
                    <a:solidFill>
                      <a:schemeClr val="accent1">
                        <a:lumMod val="60000"/>
                        <a:lumOff val="40000"/>
                      </a:schemeClr>
                    </a:solidFill>
                  </a:tcPr>
                </a:tc>
                <a:extLst>
                  <a:ext uri="{0D108BD9-81ED-4DB2-BD59-A6C34878D82A}">
                    <a16:rowId xmlns:a16="http://schemas.microsoft.com/office/drawing/2014/main" val="4149183965"/>
                  </a:ext>
                </a:extLst>
              </a:tr>
              <a:tr h="269307">
                <a:tc>
                  <a:txBody>
                    <a:bodyPr/>
                    <a:lstStyle/>
                    <a:p>
                      <a:pPr algn="ctr" fontAlgn="b"/>
                      <a:r>
                        <a:rPr lang="en-US" sz="1050" b="1" kern="1200" dirty="0" err="1">
                          <a:solidFill>
                            <a:schemeClr val="tx1"/>
                          </a:solidFill>
                          <a:latin typeface="Arial Narrow" panose="020B0606020202030204" pitchFamily="34" charset="0"/>
                          <a:ea typeface="+mn-ea"/>
                          <a:cs typeface="+mn-cs"/>
                        </a:rPr>
                        <a:t>Subsidiado</a:t>
                      </a:r>
                      <a:endParaRPr lang="en-US" sz="1050" b="1" kern="1200" dirty="0">
                        <a:solidFill>
                          <a:schemeClr val="tx1"/>
                        </a:solidFill>
                        <a:latin typeface="Arial Narrow" panose="020B0606020202030204" pitchFamily="34" charset="0"/>
                        <a:ea typeface="+mn-ea"/>
                        <a:cs typeface="+mn-cs"/>
                      </a:endParaRP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4</a:t>
                      </a:r>
                    </a:p>
                  </a:txBody>
                  <a:tcPr marL="9525" marR="9525" marT="9525" marB="0" anchor="b">
                    <a:noFill/>
                  </a:tcPr>
                </a:tc>
                <a:tc>
                  <a:txBody>
                    <a:bodyPr/>
                    <a:lstStyle/>
                    <a:p>
                      <a:pPr algn="ctr" fontAlgn="b"/>
                      <a:r>
                        <a:rPr lang="en-US" sz="1050" b="1" kern="1200">
                          <a:solidFill>
                            <a:schemeClr val="tx1"/>
                          </a:solidFill>
                          <a:latin typeface="Arial Narrow" panose="020B0606020202030204" pitchFamily="34" charset="0"/>
                          <a:ea typeface="+mn-ea"/>
                          <a:cs typeface="+mn-cs"/>
                        </a:rPr>
                        <a:t>33,33</a:t>
                      </a:r>
                    </a:p>
                  </a:txBody>
                  <a:tcPr marL="9525" marR="9525" marT="9525" marB="0" anchor="b">
                    <a:noFill/>
                  </a:tcPr>
                </a:tc>
                <a:extLst>
                  <a:ext uri="{0D108BD9-81ED-4DB2-BD59-A6C34878D82A}">
                    <a16:rowId xmlns:a16="http://schemas.microsoft.com/office/drawing/2014/main" val="3901238595"/>
                  </a:ext>
                </a:extLst>
              </a:tr>
              <a:tr h="255086">
                <a:tc>
                  <a:txBody>
                    <a:bodyPr/>
                    <a:lstStyle/>
                    <a:p>
                      <a:pPr algn="ctr" fontAlgn="b"/>
                      <a:r>
                        <a:rPr lang="en-US" sz="1050" b="1" kern="1200">
                          <a:solidFill>
                            <a:schemeClr val="tx1"/>
                          </a:solidFill>
                          <a:latin typeface="Arial Narrow" panose="020B0606020202030204" pitchFamily="34" charset="0"/>
                          <a:ea typeface="+mn-ea"/>
                          <a:cs typeface="+mn-cs"/>
                        </a:rPr>
                        <a:t>Contributivo</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8</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66,67</a:t>
                      </a:r>
                    </a:p>
                  </a:txBody>
                  <a:tcPr marL="9525" marR="9525" marT="9525" marB="0" anchor="b">
                    <a:noFill/>
                  </a:tcPr>
                </a:tc>
                <a:extLst>
                  <a:ext uri="{0D108BD9-81ED-4DB2-BD59-A6C34878D82A}">
                    <a16:rowId xmlns:a16="http://schemas.microsoft.com/office/drawing/2014/main" val="1393144985"/>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15382088"/>
              </p:ext>
            </p:extLst>
          </p:nvPr>
        </p:nvGraphicFramePr>
        <p:xfrm>
          <a:off x="1968801" y="7204889"/>
          <a:ext cx="2200594" cy="1095156"/>
        </p:xfrm>
        <a:graphic>
          <a:graphicData uri="http://schemas.openxmlformats.org/drawingml/2006/table">
            <a:tbl>
              <a:tblPr>
                <a:tableStyleId>{5C22544A-7EE6-4342-B048-85BDC9FD1C3A}</a:tableStyleId>
              </a:tblPr>
              <a:tblGrid>
                <a:gridCol w="846382">
                  <a:extLst>
                    <a:ext uri="{9D8B030D-6E8A-4147-A177-3AD203B41FA5}">
                      <a16:colId xmlns:a16="http://schemas.microsoft.com/office/drawing/2014/main" val="2032169307"/>
                    </a:ext>
                  </a:extLst>
                </a:gridCol>
                <a:gridCol w="596286">
                  <a:extLst>
                    <a:ext uri="{9D8B030D-6E8A-4147-A177-3AD203B41FA5}">
                      <a16:colId xmlns:a16="http://schemas.microsoft.com/office/drawing/2014/main" val="3861012846"/>
                    </a:ext>
                  </a:extLst>
                </a:gridCol>
                <a:gridCol w="757926">
                  <a:extLst>
                    <a:ext uri="{9D8B030D-6E8A-4147-A177-3AD203B41FA5}">
                      <a16:colId xmlns:a16="http://schemas.microsoft.com/office/drawing/2014/main" val="2551173112"/>
                    </a:ext>
                  </a:extLst>
                </a:gridCol>
              </a:tblGrid>
              <a:tr h="247431">
                <a:tc>
                  <a:txBody>
                    <a:bodyPr/>
                    <a:lstStyle/>
                    <a:p>
                      <a:pPr algn="ctr" fontAlgn="b"/>
                      <a:r>
                        <a:rPr lang="en-US" sz="1050" b="1" kern="1200" dirty="0" err="1">
                          <a:solidFill>
                            <a:schemeClr val="tx1"/>
                          </a:solidFill>
                          <a:latin typeface="Arial Narrow" panose="020B0606020202030204" pitchFamily="34" charset="0"/>
                          <a:ea typeface="+mn-ea"/>
                          <a:cs typeface="+mn-cs"/>
                        </a:rPr>
                        <a:t>Grupo</a:t>
                      </a:r>
                      <a:r>
                        <a:rPr lang="en-US" sz="1050" b="1" kern="1200" dirty="0">
                          <a:solidFill>
                            <a:schemeClr val="tx1"/>
                          </a:solidFill>
                          <a:latin typeface="Arial Narrow" panose="020B0606020202030204" pitchFamily="34" charset="0"/>
                          <a:ea typeface="+mn-ea"/>
                          <a:cs typeface="+mn-cs"/>
                        </a:rPr>
                        <a:t> de </a:t>
                      </a:r>
                      <a:r>
                        <a:rPr lang="en-US" sz="1050" b="1" kern="1200" dirty="0" err="1">
                          <a:solidFill>
                            <a:schemeClr val="tx1"/>
                          </a:solidFill>
                          <a:latin typeface="Arial Narrow" panose="020B0606020202030204" pitchFamily="34" charset="0"/>
                          <a:ea typeface="+mn-ea"/>
                          <a:cs typeface="+mn-cs"/>
                        </a:rPr>
                        <a:t>edad</a:t>
                      </a:r>
                      <a:endParaRPr lang="en-US" sz="1050" b="1" kern="1200" dirty="0">
                        <a:solidFill>
                          <a:schemeClr val="tx1"/>
                        </a:solidFill>
                        <a:latin typeface="Arial Narrow" panose="020B0606020202030204" pitchFamily="34" charset="0"/>
                        <a:ea typeface="+mn-ea"/>
                        <a:cs typeface="+mn-cs"/>
                      </a:endParaRPr>
                    </a:p>
                  </a:txBody>
                  <a:tcPr marL="9525" marR="9525" marT="9525" marB="0" anchor="b">
                    <a:solidFill>
                      <a:schemeClr val="accent1">
                        <a:lumMod val="60000"/>
                        <a:lumOff val="40000"/>
                      </a:schemeClr>
                    </a:solidFill>
                  </a:tcPr>
                </a:tc>
                <a:tc>
                  <a:txBody>
                    <a:bodyPr/>
                    <a:lstStyle/>
                    <a:p>
                      <a:pPr algn="ctr" fontAlgn="b"/>
                      <a:r>
                        <a:rPr lang="en-US" sz="1050" b="1" kern="1200" dirty="0" err="1">
                          <a:solidFill>
                            <a:schemeClr val="tx1"/>
                          </a:solidFill>
                          <a:latin typeface="Arial Narrow" panose="020B0606020202030204" pitchFamily="34" charset="0"/>
                          <a:ea typeface="+mn-ea"/>
                          <a:cs typeface="+mn-cs"/>
                        </a:rPr>
                        <a:t>Frecuencia</a:t>
                      </a:r>
                      <a:endParaRPr lang="en-US" sz="1050" b="1" kern="1200" dirty="0">
                        <a:solidFill>
                          <a:schemeClr val="tx1"/>
                        </a:solidFill>
                        <a:latin typeface="Arial Narrow" panose="020B0606020202030204" pitchFamily="34" charset="0"/>
                        <a:ea typeface="+mn-ea"/>
                        <a:cs typeface="+mn-cs"/>
                      </a:endParaRPr>
                    </a:p>
                  </a:txBody>
                  <a:tcPr marL="9525" marR="9525" marT="9525" marB="0" anchor="b">
                    <a:solidFill>
                      <a:schemeClr val="accent1">
                        <a:lumMod val="60000"/>
                        <a:lumOff val="40000"/>
                      </a:schemeClr>
                    </a:solidFill>
                  </a:tcPr>
                </a:tc>
                <a:tc>
                  <a:txBody>
                    <a:bodyPr/>
                    <a:lstStyle/>
                    <a:p>
                      <a:pPr algn="ctr" fontAlgn="b"/>
                      <a:r>
                        <a:rPr lang="en-US" sz="1050" b="1" kern="1200" dirty="0">
                          <a:solidFill>
                            <a:schemeClr val="tx1"/>
                          </a:solidFill>
                          <a:latin typeface="Arial Narrow" panose="020B0606020202030204" pitchFamily="34" charset="0"/>
                          <a:ea typeface="+mn-ea"/>
                          <a:cs typeface="+mn-cs"/>
                        </a:rPr>
                        <a:t>%</a:t>
                      </a:r>
                    </a:p>
                  </a:txBody>
                  <a:tcPr marL="9525" marR="9525" marT="9525" marB="0" anchor="b">
                    <a:solidFill>
                      <a:schemeClr val="accent1">
                        <a:lumMod val="60000"/>
                        <a:lumOff val="40000"/>
                      </a:schemeClr>
                    </a:solidFill>
                  </a:tcPr>
                </a:tc>
                <a:extLst>
                  <a:ext uri="{0D108BD9-81ED-4DB2-BD59-A6C34878D82A}">
                    <a16:rowId xmlns:a16="http://schemas.microsoft.com/office/drawing/2014/main" val="765288469"/>
                  </a:ext>
                </a:extLst>
              </a:tr>
              <a:tr h="161925">
                <a:tc>
                  <a:txBody>
                    <a:bodyPr/>
                    <a:lstStyle/>
                    <a:p>
                      <a:pPr algn="ctr" fontAlgn="b"/>
                      <a:r>
                        <a:rPr lang="en-US" sz="1050" b="1" kern="1200" dirty="0">
                          <a:solidFill>
                            <a:schemeClr val="tx1"/>
                          </a:solidFill>
                          <a:latin typeface="Arial Narrow" panose="020B0606020202030204" pitchFamily="34" charset="0"/>
                          <a:ea typeface="+mn-ea"/>
                          <a:cs typeface="+mn-cs"/>
                        </a:rPr>
                        <a:t>&lt; 1 </a:t>
                      </a:r>
                      <a:r>
                        <a:rPr lang="en-US" sz="1050" b="1" kern="1200" dirty="0" err="1">
                          <a:solidFill>
                            <a:schemeClr val="tx1"/>
                          </a:solidFill>
                          <a:latin typeface="Arial Narrow" panose="020B0606020202030204" pitchFamily="34" charset="0"/>
                          <a:ea typeface="+mn-ea"/>
                          <a:cs typeface="+mn-cs"/>
                        </a:rPr>
                        <a:t>año</a:t>
                      </a:r>
                      <a:endParaRPr lang="en-US" sz="1050" b="1" kern="1200" dirty="0">
                        <a:solidFill>
                          <a:schemeClr val="tx1"/>
                        </a:solidFill>
                        <a:latin typeface="Arial Narrow" panose="020B0606020202030204" pitchFamily="34" charset="0"/>
                        <a:ea typeface="+mn-ea"/>
                        <a:cs typeface="+mn-cs"/>
                      </a:endParaRP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0</a:t>
                      </a:r>
                    </a:p>
                  </a:txBody>
                  <a:tcPr marL="9525" marR="9525" marT="9525" marB="0" anchor="b">
                    <a:noFill/>
                  </a:tcPr>
                </a:tc>
                <a:tc>
                  <a:txBody>
                    <a:bodyPr/>
                    <a:lstStyle/>
                    <a:p>
                      <a:pPr algn="ctr" fontAlgn="b"/>
                      <a:r>
                        <a:rPr lang="en-US" sz="1050" b="1" kern="1200">
                          <a:solidFill>
                            <a:schemeClr val="tx1"/>
                          </a:solidFill>
                          <a:latin typeface="Arial Narrow" panose="020B0606020202030204" pitchFamily="34" charset="0"/>
                          <a:ea typeface="+mn-ea"/>
                          <a:cs typeface="+mn-cs"/>
                        </a:rPr>
                        <a:t>0,00</a:t>
                      </a:r>
                    </a:p>
                  </a:txBody>
                  <a:tcPr marL="9525" marR="9525" marT="9525" marB="0" anchor="b">
                    <a:noFill/>
                  </a:tcPr>
                </a:tc>
                <a:extLst>
                  <a:ext uri="{0D108BD9-81ED-4DB2-BD59-A6C34878D82A}">
                    <a16:rowId xmlns:a16="http://schemas.microsoft.com/office/drawing/2014/main" val="1378651844"/>
                  </a:ext>
                </a:extLst>
              </a:tr>
              <a:tr h="161925">
                <a:tc>
                  <a:txBody>
                    <a:bodyPr/>
                    <a:lstStyle/>
                    <a:p>
                      <a:pPr algn="ctr" fontAlgn="b"/>
                      <a:r>
                        <a:rPr lang="en-US" sz="1050" b="1" kern="1200">
                          <a:solidFill>
                            <a:schemeClr val="tx1"/>
                          </a:solidFill>
                          <a:latin typeface="Arial Narrow" panose="020B0606020202030204" pitchFamily="34" charset="0"/>
                          <a:ea typeface="+mn-ea"/>
                          <a:cs typeface="+mn-cs"/>
                        </a:rPr>
                        <a:t>1 a 5 años</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4</a:t>
                      </a:r>
                    </a:p>
                  </a:txBody>
                  <a:tcPr marL="9525" marR="9525" marT="9525" marB="0" anchor="b">
                    <a:noFill/>
                  </a:tcPr>
                </a:tc>
                <a:tc>
                  <a:txBody>
                    <a:bodyPr/>
                    <a:lstStyle/>
                    <a:p>
                      <a:pPr algn="ctr" fontAlgn="b"/>
                      <a:r>
                        <a:rPr lang="en-US" sz="1050" b="1" kern="1200">
                          <a:solidFill>
                            <a:schemeClr val="tx1"/>
                          </a:solidFill>
                          <a:latin typeface="Arial Narrow" panose="020B0606020202030204" pitchFamily="34" charset="0"/>
                          <a:ea typeface="+mn-ea"/>
                          <a:cs typeface="+mn-cs"/>
                        </a:rPr>
                        <a:t>33,33</a:t>
                      </a:r>
                    </a:p>
                  </a:txBody>
                  <a:tcPr marL="9525" marR="9525" marT="9525" marB="0" anchor="b">
                    <a:noFill/>
                  </a:tcPr>
                </a:tc>
                <a:extLst>
                  <a:ext uri="{0D108BD9-81ED-4DB2-BD59-A6C34878D82A}">
                    <a16:rowId xmlns:a16="http://schemas.microsoft.com/office/drawing/2014/main" val="2930128035"/>
                  </a:ext>
                </a:extLst>
              </a:tr>
              <a:tr h="161925">
                <a:tc>
                  <a:txBody>
                    <a:bodyPr/>
                    <a:lstStyle/>
                    <a:p>
                      <a:pPr algn="ctr" fontAlgn="b"/>
                      <a:r>
                        <a:rPr lang="en-US" sz="1050" b="1" kern="1200">
                          <a:solidFill>
                            <a:schemeClr val="tx1"/>
                          </a:solidFill>
                          <a:latin typeface="Arial Narrow" panose="020B0606020202030204" pitchFamily="34" charset="0"/>
                          <a:ea typeface="+mn-ea"/>
                          <a:cs typeface="+mn-cs"/>
                        </a:rPr>
                        <a:t>6 a 11 años</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4</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33,33</a:t>
                      </a:r>
                    </a:p>
                  </a:txBody>
                  <a:tcPr marL="9525" marR="9525" marT="9525" marB="0" anchor="b">
                    <a:noFill/>
                  </a:tcPr>
                </a:tc>
                <a:extLst>
                  <a:ext uri="{0D108BD9-81ED-4DB2-BD59-A6C34878D82A}">
                    <a16:rowId xmlns:a16="http://schemas.microsoft.com/office/drawing/2014/main" val="2283570488"/>
                  </a:ext>
                </a:extLst>
              </a:tr>
              <a:tr h="161925">
                <a:tc>
                  <a:txBody>
                    <a:bodyPr/>
                    <a:lstStyle/>
                    <a:p>
                      <a:pPr algn="ctr" fontAlgn="b"/>
                      <a:r>
                        <a:rPr lang="en-US" sz="1050" b="1" kern="1200">
                          <a:solidFill>
                            <a:schemeClr val="tx1"/>
                          </a:solidFill>
                          <a:latin typeface="Arial Narrow" panose="020B0606020202030204" pitchFamily="34" charset="0"/>
                          <a:ea typeface="+mn-ea"/>
                          <a:cs typeface="+mn-cs"/>
                        </a:rPr>
                        <a:t>Más de 12 años</a:t>
                      </a:r>
                    </a:p>
                  </a:txBody>
                  <a:tcPr marL="9525" marR="9525" marT="9525" marB="0" anchor="b">
                    <a:noFill/>
                  </a:tcPr>
                </a:tc>
                <a:tc>
                  <a:txBody>
                    <a:bodyPr/>
                    <a:lstStyle/>
                    <a:p>
                      <a:pPr algn="ctr" fontAlgn="b"/>
                      <a:r>
                        <a:rPr lang="en-US" sz="1050" b="1" kern="1200">
                          <a:solidFill>
                            <a:schemeClr val="tx1"/>
                          </a:solidFill>
                          <a:latin typeface="Arial Narrow" panose="020B0606020202030204" pitchFamily="34" charset="0"/>
                          <a:ea typeface="+mn-ea"/>
                          <a:cs typeface="+mn-cs"/>
                        </a:rPr>
                        <a:t>4</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33,33</a:t>
                      </a:r>
                    </a:p>
                  </a:txBody>
                  <a:tcPr marL="9525" marR="9525" marT="9525" marB="0" anchor="b">
                    <a:noFill/>
                  </a:tcPr>
                </a:tc>
                <a:extLst>
                  <a:ext uri="{0D108BD9-81ED-4DB2-BD59-A6C34878D82A}">
                    <a16:rowId xmlns:a16="http://schemas.microsoft.com/office/drawing/2014/main" val="3358393006"/>
                  </a:ext>
                </a:extLst>
              </a:tr>
              <a:tr h="161925">
                <a:tc>
                  <a:txBody>
                    <a:bodyPr/>
                    <a:lstStyle/>
                    <a:p>
                      <a:pPr algn="ctr" fontAlgn="b"/>
                      <a:r>
                        <a:rPr lang="en-US" sz="1050" b="1" kern="1200">
                          <a:solidFill>
                            <a:schemeClr val="tx1"/>
                          </a:solidFill>
                          <a:latin typeface="Arial Narrow" panose="020B0606020202030204" pitchFamily="34" charset="0"/>
                          <a:ea typeface="+mn-ea"/>
                          <a:cs typeface="+mn-cs"/>
                        </a:rPr>
                        <a:t>Total</a:t>
                      </a:r>
                    </a:p>
                  </a:txBody>
                  <a:tcPr marL="9525" marR="9525" marT="9525" marB="0" anchor="b">
                    <a:noFill/>
                  </a:tcPr>
                </a:tc>
                <a:tc>
                  <a:txBody>
                    <a:bodyPr/>
                    <a:lstStyle/>
                    <a:p>
                      <a:pPr algn="ctr" fontAlgn="b"/>
                      <a:r>
                        <a:rPr lang="en-US" sz="1050" b="1" kern="1200">
                          <a:solidFill>
                            <a:schemeClr val="tx1"/>
                          </a:solidFill>
                          <a:latin typeface="Arial Narrow" panose="020B0606020202030204" pitchFamily="34" charset="0"/>
                          <a:ea typeface="+mn-ea"/>
                          <a:cs typeface="+mn-cs"/>
                        </a:rPr>
                        <a:t>12</a:t>
                      </a:r>
                    </a:p>
                  </a:txBody>
                  <a:tcPr marL="9525" marR="9525" marT="9525" marB="0" anchor="b">
                    <a:noFill/>
                  </a:tcPr>
                </a:tc>
                <a:tc>
                  <a:txBody>
                    <a:bodyPr/>
                    <a:lstStyle/>
                    <a:p>
                      <a:pPr algn="ctr" fontAlgn="b"/>
                      <a:r>
                        <a:rPr lang="en-US" sz="1050" b="1" kern="1200" dirty="0">
                          <a:solidFill>
                            <a:schemeClr val="tx1"/>
                          </a:solidFill>
                          <a:latin typeface="Arial Narrow" panose="020B0606020202030204" pitchFamily="34" charset="0"/>
                          <a:ea typeface="+mn-ea"/>
                          <a:cs typeface="+mn-cs"/>
                        </a:rPr>
                        <a:t>100,00</a:t>
                      </a:r>
                    </a:p>
                  </a:txBody>
                  <a:tcPr marL="9525" marR="9525" marT="9525" marB="0" anchor="b">
                    <a:noFill/>
                  </a:tcPr>
                </a:tc>
                <a:extLst>
                  <a:ext uri="{0D108BD9-81ED-4DB2-BD59-A6C34878D82A}">
                    <a16:rowId xmlns:a16="http://schemas.microsoft.com/office/drawing/2014/main" val="4261424078"/>
                  </a:ext>
                </a:extLst>
              </a:tr>
            </a:tbl>
          </a:graphicData>
        </a:graphic>
      </p:graphicFrame>
    </p:spTree>
    <p:extLst>
      <p:ext uri="{BB962C8B-B14F-4D97-AF65-F5344CB8AC3E}">
        <p14:creationId xmlns:p14="http://schemas.microsoft.com/office/powerpoint/2010/main" val="1761020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42" name="41 Rectángulo redondeado"/>
          <p:cNvSpPr/>
          <p:nvPr/>
        </p:nvSpPr>
        <p:spPr>
          <a:xfrm>
            <a:off x="2406058" y="1808400"/>
            <a:ext cx="97836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60" name="59 Rectángulo"/>
          <p:cNvSpPr/>
          <p:nvPr/>
        </p:nvSpPr>
        <p:spPr>
          <a:xfrm>
            <a:off x="0" y="2353085"/>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466613"/>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Variables de diagnóstico clínico</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grpSp>
        <p:nvGrpSpPr>
          <p:cNvPr id="6" name="5 Grupo"/>
          <p:cNvGrpSpPr/>
          <p:nvPr/>
        </p:nvGrpSpPr>
        <p:grpSpPr>
          <a:xfrm>
            <a:off x="961957" y="1545049"/>
            <a:ext cx="995503" cy="637039"/>
            <a:chOff x="961957" y="1243369"/>
            <a:chExt cx="995503" cy="637039"/>
          </a:xfrm>
        </p:grpSpPr>
        <p:sp>
          <p:nvSpPr>
            <p:cNvPr id="12" name="11 Rectángulo redondeado"/>
            <p:cNvSpPr/>
            <p:nvPr/>
          </p:nvSpPr>
          <p:spPr>
            <a:xfrm>
              <a:off x="961957" y="1520368"/>
              <a:ext cx="99550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32" name="31 Rectángulo"/>
          <p:cNvSpPr/>
          <p:nvPr/>
        </p:nvSpPr>
        <p:spPr>
          <a:xfrm>
            <a:off x="2481611" y="1535100"/>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5245046" y="1549252"/>
            <a:ext cx="803676" cy="646484"/>
            <a:chOff x="5245046" y="1274868"/>
            <a:chExt cx="803676" cy="646484"/>
          </a:xfrm>
        </p:grpSpPr>
        <p:sp>
          <p:nvSpPr>
            <p:cNvPr id="44" name="43 Rectángulo redondeado"/>
            <p:cNvSpPr/>
            <p:nvPr/>
          </p:nvSpPr>
          <p:spPr>
            <a:xfrm>
              <a:off x="5245046" y="1561312"/>
              <a:ext cx="80367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grpSp>
        <p:nvGrpSpPr>
          <p:cNvPr id="50" name="49 Grupo"/>
          <p:cNvGrpSpPr/>
          <p:nvPr/>
        </p:nvGrpSpPr>
        <p:grpSpPr>
          <a:xfrm>
            <a:off x="3771762" y="1578728"/>
            <a:ext cx="1152880" cy="611348"/>
            <a:chOff x="3744466" y="1301912"/>
            <a:chExt cx="1152880" cy="611348"/>
          </a:xfrm>
        </p:grpSpPr>
        <p:sp>
          <p:nvSpPr>
            <p:cNvPr id="51" name="50 Rectángulo redondeado"/>
            <p:cNvSpPr/>
            <p:nvPr/>
          </p:nvSpPr>
          <p:spPr>
            <a:xfrm>
              <a:off x="3912519" y="1553220"/>
              <a:ext cx="795892"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985080" y="854755"/>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5324759" y="854755"/>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1154368" y="908267"/>
            <a:ext cx="569595" cy="668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2621251" y="908267"/>
            <a:ext cx="460169" cy="69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51 Rectángulo"/>
          <p:cNvSpPr/>
          <p:nvPr/>
        </p:nvSpPr>
        <p:spPr>
          <a:xfrm>
            <a:off x="2872102" y="4747917"/>
            <a:ext cx="4335255"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Principales pruebas diagnosticas presuntivas. </a:t>
            </a:r>
            <a:r>
              <a:rPr lang="es-CO" sz="1050" dirty="0">
                <a:latin typeface="Arial Narrow" panose="020B0606020202030204" pitchFamily="34" charset="0"/>
              </a:rPr>
              <a:t>Cáncer en menor de 18 años</a:t>
            </a:r>
            <a:r>
              <a:rPr lang="es-ES" sz="1050" dirty="0" smtClean="0">
                <a:latin typeface="Arial Narrow" panose="020B0606020202030204" pitchFamily="34" charset="0"/>
              </a:rPr>
              <a:t>. Medellín, a Periodo epidemiológico 01  acumulado de 2020. </a:t>
            </a:r>
            <a:endParaRPr lang="es-ES" sz="1050" dirty="0">
              <a:latin typeface="Arial Narrow" panose="020B0606020202030204" pitchFamily="34" charset="0"/>
            </a:endParaRPr>
          </a:p>
        </p:txBody>
      </p:sp>
      <p:sp>
        <p:nvSpPr>
          <p:cNvPr id="58" name="57 Rectángulo"/>
          <p:cNvSpPr/>
          <p:nvPr/>
        </p:nvSpPr>
        <p:spPr>
          <a:xfrm>
            <a:off x="2795706" y="6957810"/>
            <a:ext cx="4335255"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Principales pruebas confirmatorias. </a:t>
            </a:r>
            <a:r>
              <a:rPr lang="es-CO" sz="1050" dirty="0">
                <a:latin typeface="Arial Narrow" panose="020B0606020202030204" pitchFamily="34" charset="0"/>
              </a:rPr>
              <a:t>Cáncer en menor de 18 años</a:t>
            </a:r>
            <a:r>
              <a:rPr lang="es-ES" sz="1050" dirty="0" smtClean="0">
                <a:latin typeface="Arial Narrow" panose="020B0606020202030204" pitchFamily="34" charset="0"/>
              </a:rPr>
              <a:t>. Medellín, a Periodo epidemiológico 01 acumulado de 2020. </a:t>
            </a:r>
            <a:endParaRPr lang="es-ES" sz="1050" dirty="0">
              <a:latin typeface="Arial Narrow" panose="020B0606020202030204" pitchFamily="34" charset="0"/>
            </a:endParaRPr>
          </a:p>
        </p:txBody>
      </p:sp>
      <p:grpSp>
        <p:nvGrpSpPr>
          <p:cNvPr id="66" name="65 Grupo"/>
          <p:cNvGrpSpPr/>
          <p:nvPr/>
        </p:nvGrpSpPr>
        <p:grpSpPr>
          <a:xfrm>
            <a:off x="5737148" y="2936256"/>
            <a:ext cx="1319686" cy="1050536"/>
            <a:chOff x="311714" y="3378067"/>
            <a:chExt cx="1753149" cy="1197379"/>
          </a:xfrm>
        </p:grpSpPr>
        <p:grpSp>
          <p:nvGrpSpPr>
            <p:cNvPr id="69" name="68 Grupo"/>
            <p:cNvGrpSpPr/>
            <p:nvPr/>
          </p:nvGrpSpPr>
          <p:grpSpPr>
            <a:xfrm>
              <a:off x="362153" y="3378067"/>
              <a:ext cx="1702710" cy="1197379"/>
              <a:chOff x="152641" y="3213653"/>
              <a:chExt cx="1702710" cy="1197379"/>
            </a:xfrm>
          </p:grpSpPr>
          <p:pic>
            <p:nvPicPr>
              <p:cNvPr id="71" name="Picture 4"/>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646431" y="3213653"/>
                <a:ext cx="704850" cy="74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71 Rectángulo"/>
              <p:cNvSpPr/>
              <p:nvPr/>
            </p:nvSpPr>
            <p:spPr>
              <a:xfrm>
                <a:off x="152641" y="3949367"/>
                <a:ext cx="1702710" cy="461665"/>
              </a:xfrm>
              <a:prstGeom prst="rect">
                <a:avLst/>
              </a:prstGeom>
            </p:spPr>
            <p:txBody>
              <a:bodyPr wrap="none">
                <a:spAutoFit/>
              </a:bodyPr>
              <a:lstStyle/>
              <a:p>
                <a:pPr algn="ctr"/>
                <a:r>
                  <a:rPr lang="es-ES" sz="1200" b="1" u="sng" dirty="0" smtClean="0">
                    <a:latin typeface="Arial Narrow" panose="020B0606020202030204" pitchFamily="34" charset="0"/>
                  </a:rPr>
                  <a:t>Principales pruebas </a:t>
                </a:r>
              </a:p>
              <a:p>
                <a:pPr algn="ctr"/>
                <a:r>
                  <a:rPr lang="es-ES" sz="1200" b="1" u="sng" dirty="0" smtClean="0">
                    <a:latin typeface="Arial Narrow" panose="020B0606020202030204" pitchFamily="34" charset="0"/>
                  </a:rPr>
                  <a:t>diagnósticas presuntivas</a:t>
                </a:r>
                <a:endParaRPr lang="es-ES" sz="1200" b="1" u="sng" dirty="0">
                  <a:solidFill>
                    <a:sysClr val="windowText" lastClr="000000"/>
                  </a:solidFill>
                  <a:latin typeface="Arial Narrow" panose="020B0606020202030204" pitchFamily="34" charset="0"/>
                </a:endParaRPr>
              </a:p>
            </p:txBody>
          </p:sp>
        </p:grpSp>
        <p:sp>
          <p:nvSpPr>
            <p:cNvPr id="70" name="69 Flecha derecha"/>
            <p:cNvSpPr/>
            <p:nvPr/>
          </p:nvSpPr>
          <p:spPr>
            <a:xfrm flipH="1">
              <a:off x="311714" y="3638012"/>
              <a:ext cx="480801"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73" name="72 Grupo"/>
          <p:cNvGrpSpPr/>
          <p:nvPr/>
        </p:nvGrpSpPr>
        <p:grpSpPr>
          <a:xfrm>
            <a:off x="6116634" y="5213178"/>
            <a:ext cx="1160626" cy="1670162"/>
            <a:chOff x="535032" y="6796859"/>
            <a:chExt cx="1871026" cy="1709323"/>
          </a:xfrm>
        </p:grpSpPr>
        <p:grpSp>
          <p:nvGrpSpPr>
            <p:cNvPr id="74" name="73 Grupo"/>
            <p:cNvGrpSpPr/>
            <p:nvPr/>
          </p:nvGrpSpPr>
          <p:grpSpPr>
            <a:xfrm>
              <a:off x="535032" y="6796859"/>
              <a:ext cx="1871026" cy="1709323"/>
              <a:chOff x="3962250" y="3029607"/>
              <a:chExt cx="1871026" cy="1709323"/>
            </a:xfrm>
          </p:grpSpPr>
          <p:pic>
            <p:nvPicPr>
              <p:cNvPr id="76" name="Picture 2"/>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092097" y="3029607"/>
                <a:ext cx="1467023" cy="89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77 Rectángulo"/>
              <p:cNvSpPr/>
              <p:nvPr/>
            </p:nvSpPr>
            <p:spPr>
              <a:xfrm>
                <a:off x="3962250" y="3888448"/>
                <a:ext cx="1871026" cy="850482"/>
              </a:xfrm>
              <a:prstGeom prst="rect">
                <a:avLst/>
              </a:prstGeom>
            </p:spPr>
            <p:txBody>
              <a:bodyPr wrap="square">
                <a:spAutoFit/>
              </a:bodyPr>
              <a:lstStyle/>
              <a:p>
                <a:pPr algn="ctr"/>
                <a:r>
                  <a:rPr lang="es-ES" sz="1200" b="1" u="sng" dirty="0" smtClean="0">
                    <a:latin typeface="Arial Narrow" panose="020B0606020202030204" pitchFamily="34" charset="0"/>
                  </a:rPr>
                  <a:t>Principales pruebas </a:t>
                </a:r>
              </a:p>
              <a:p>
                <a:pPr algn="ctr"/>
                <a:r>
                  <a:rPr lang="es-ES" sz="1200" b="1" u="sng" dirty="0" smtClean="0">
                    <a:latin typeface="Arial Narrow" panose="020B0606020202030204" pitchFamily="34" charset="0"/>
                  </a:rPr>
                  <a:t>diagnósticas confirmatorias</a:t>
                </a:r>
                <a:endParaRPr lang="es-ES" sz="1200" b="1" u="sng" dirty="0">
                  <a:solidFill>
                    <a:sysClr val="windowText" lastClr="000000"/>
                  </a:solidFill>
                  <a:latin typeface="Arial Narrow" panose="020B0606020202030204" pitchFamily="34" charset="0"/>
                </a:endParaRPr>
              </a:p>
            </p:txBody>
          </p:sp>
        </p:grpSp>
        <p:sp>
          <p:nvSpPr>
            <p:cNvPr id="75" name="74 Flecha derecha"/>
            <p:cNvSpPr/>
            <p:nvPr/>
          </p:nvSpPr>
          <p:spPr>
            <a:xfrm flipH="1">
              <a:off x="623060" y="7227979"/>
              <a:ext cx="413090"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9" name="Picture 5"/>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961957" y="2936256"/>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9 CuadroTexto"/>
          <p:cNvSpPr txBox="1"/>
          <p:nvPr/>
        </p:nvSpPr>
        <p:spPr>
          <a:xfrm>
            <a:off x="532938" y="3507269"/>
            <a:ext cx="1726361"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Tipo de cáncer</a:t>
            </a:r>
            <a:endParaRPr lang="es-ES" sz="1200" b="1" u="sng" dirty="0">
              <a:latin typeface="Arial Narrow" panose="020B0606020202030204" pitchFamily="34" charset="0"/>
            </a:endParaRPr>
          </a:p>
        </p:txBody>
      </p:sp>
      <p:sp>
        <p:nvSpPr>
          <p:cNvPr id="49" name="48 Rectángulo"/>
          <p:cNvSpPr/>
          <p:nvPr/>
        </p:nvSpPr>
        <p:spPr>
          <a:xfrm>
            <a:off x="50" y="7396776"/>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5" name="54 Grupo"/>
          <p:cNvGrpSpPr/>
          <p:nvPr/>
        </p:nvGrpSpPr>
        <p:grpSpPr>
          <a:xfrm>
            <a:off x="192088" y="7461665"/>
            <a:ext cx="3446504" cy="276999"/>
            <a:chOff x="2448322" y="33831"/>
            <a:chExt cx="3446504" cy="276999"/>
          </a:xfrm>
        </p:grpSpPr>
        <p:sp>
          <p:nvSpPr>
            <p:cNvPr id="56" name="5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7" name="56 Conector recto"/>
            <p:cNvCxnSpPr>
              <a:stCxn id="5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65" name="64 CuadroTexto"/>
          <p:cNvSpPr txBox="1"/>
          <p:nvPr/>
        </p:nvSpPr>
        <p:spPr>
          <a:xfrm>
            <a:off x="102988" y="7880012"/>
            <a:ext cx="7069621" cy="1277273"/>
          </a:xfrm>
          <a:prstGeom prst="rect">
            <a:avLst/>
          </a:prstGeom>
          <a:noFill/>
        </p:spPr>
        <p:txBody>
          <a:bodyPr wrap="square" rtlCol="0">
            <a:spAutoFit/>
          </a:bodyPr>
          <a:lstStyle/>
          <a:p>
            <a:pPr algn="just"/>
            <a:r>
              <a:rPr lang="es-ES" sz="1100" dirty="0">
                <a:latin typeface="Arial Narrow" panose="020B0606020202030204" pitchFamily="34" charset="0"/>
              </a:rPr>
              <a:t>Hay un aumento de casos del 26% en lo que va corrido del presente año. El 57.0% ocurrió en menores del sexo masculino. 24 de las leucemias son leucemias linfoides agudas y ninguna se presentó en menores de un año. De las 14 neoplasias malignas 11 fueron en mayores de once años. El 80% de los tumores del SNC (12) se presentaron en menores  entre uno y once años. Los tumores óseos malignos se presentaron en mayores de cinco años al igual que los linfomas y neoplasias malignas. Dos de los tres </a:t>
            </a:r>
            <a:r>
              <a:rPr lang="es-ES" sz="1100" dirty="0" err="1">
                <a:latin typeface="Arial Narrow" panose="020B0606020202030204" pitchFamily="34" charset="0"/>
              </a:rPr>
              <a:t>retinoblastomas</a:t>
            </a:r>
            <a:r>
              <a:rPr lang="es-ES" sz="1100" dirty="0">
                <a:latin typeface="Arial Narrow" panose="020B0606020202030204" pitchFamily="34" charset="0"/>
              </a:rPr>
              <a:t> fueron en menores de un año. </a:t>
            </a:r>
            <a:endParaRPr lang="es-CO" sz="1100" dirty="0">
              <a:latin typeface="Arial Narrow" panose="020B0606020202030204" pitchFamily="34" charset="0"/>
            </a:endParaRPr>
          </a:p>
          <a:p>
            <a:pPr algn="just"/>
            <a:r>
              <a:rPr lang="es-ES" sz="1100" dirty="0">
                <a:latin typeface="Arial Narrow" panose="020B0606020202030204" pitchFamily="34" charset="0"/>
              </a:rPr>
              <a:t>Se hace necesario reforzar en la comunidad  la identificación temprana de signos o síntomas sugestivos de cáncer así como en el personal de salud que los oriente a la realización de pruebas de laboratorio complementarias</a:t>
            </a:r>
            <a:r>
              <a:rPr lang="es-ES" sz="1100" dirty="0" smtClean="0">
                <a:latin typeface="Arial Narrow" panose="020B0606020202030204" pitchFamily="34" charset="0"/>
              </a:rPr>
              <a:t>.</a:t>
            </a:r>
            <a:endParaRPr lang="es-CO" sz="1100" dirty="0">
              <a:latin typeface="Arial Narrow" panose="020B0606020202030204" pitchFamily="34" charset="0"/>
            </a:endParaRPr>
          </a:p>
        </p:txBody>
      </p:sp>
      <p:grpSp>
        <p:nvGrpSpPr>
          <p:cNvPr id="77" name="76 Grupo"/>
          <p:cNvGrpSpPr/>
          <p:nvPr/>
        </p:nvGrpSpPr>
        <p:grpSpPr>
          <a:xfrm>
            <a:off x="1154380" y="517803"/>
            <a:ext cx="1642872" cy="453797"/>
            <a:chOff x="402095" y="486270"/>
            <a:chExt cx="2369636" cy="453797"/>
          </a:xfrm>
        </p:grpSpPr>
        <p:sp>
          <p:nvSpPr>
            <p:cNvPr id="81" name="8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2" name="8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4" name="83 Grupo"/>
          <p:cNvGrpSpPr/>
          <p:nvPr/>
        </p:nvGrpSpPr>
        <p:grpSpPr>
          <a:xfrm>
            <a:off x="3913073" y="523786"/>
            <a:ext cx="1847617" cy="436841"/>
            <a:chOff x="3060727" y="484500"/>
            <a:chExt cx="2369636" cy="436841"/>
          </a:xfrm>
        </p:grpSpPr>
        <p:sp>
          <p:nvSpPr>
            <p:cNvPr id="85" name="84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600450" y="484500"/>
              <a:ext cx="1477125"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aphicFrame>
        <p:nvGraphicFramePr>
          <p:cNvPr id="5" name="Tabla 4"/>
          <p:cNvGraphicFramePr>
            <a:graphicFrameLocks noGrp="1"/>
          </p:cNvGraphicFramePr>
          <p:nvPr>
            <p:extLst>
              <p:ext uri="{D42A27DB-BD31-4B8C-83A1-F6EECF244321}">
                <p14:modId xmlns:p14="http://schemas.microsoft.com/office/powerpoint/2010/main" val="1326113395"/>
              </p:ext>
            </p:extLst>
          </p:nvPr>
        </p:nvGraphicFramePr>
        <p:xfrm>
          <a:off x="36412" y="3815720"/>
          <a:ext cx="2703038" cy="3036570"/>
        </p:xfrm>
        <a:graphic>
          <a:graphicData uri="http://schemas.openxmlformats.org/drawingml/2006/table">
            <a:tbl>
              <a:tblPr>
                <a:tableStyleId>{5C22544A-7EE6-4342-B048-85BDC9FD1C3A}</a:tableStyleId>
              </a:tblPr>
              <a:tblGrid>
                <a:gridCol w="2056158">
                  <a:extLst>
                    <a:ext uri="{9D8B030D-6E8A-4147-A177-3AD203B41FA5}">
                      <a16:colId xmlns:a16="http://schemas.microsoft.com/office/drawing/2014/main" val="2448216152"/>
                    </a:ext>
                  </a:extLst>
                </a:gridCol>
                <a:gridCol w="287502">
                  <a:extLst>
                    <a:ext uri="{9D8B030D-6E8A-4147-A177-3AD203B41FA5}">
                      <a16:colId xmlns:a16="http://schemas.microsoft.com/office/drawing/2014/main" val="481136016"/>
                    </a:ext>
                  </a:extLst>
                </a:gridCol>
                <a:gridCol w="359378">
                  <a:extLst>
                    <a:ext uri="{9D8B030D-6E8A-4147-A177-3AD203B41FA5}">
                      <a16:colId xmlns:a16="http://schemas.microsoft.com/office/drawing/2014/main" val="3727392913"/>
                    </a:ext>
                  </a:extLst>
                </a:gridCol>
              </a:tblGrid>
              <a:tr h="161925">
                <a:tc>
                  <a:txBody>
                    <a:bodyPr/>
                    <a:lstStyle/>
                    <a:p>
                      <a:pPr algn="ctr" fontAlgn="ctr"/>
                      <a:r>
                        <a:rPr lang="en-US" sz="900" b="1" u="none" strike="noStrike" dirty="0" err="1">
                          <a:effectLst/>
                          <a:latin typeface="Arial" panose="020B0604020202020204" pitchFamily="34" charset="0"/>
                          <a:cs typeface="Arial" panose="020B0604020202020204" pitchFamily="34" charset="0"/>
                        </a:rPr>
                        <a:t>Tipo</a:t>
                      </a:r>
                      <a:r>
                        <a:rPr lang="en-US" sz="900" b="1" u="none" strike="noStrike" dirty="0">
                          <a:effectLst/>
                          <a:latin typeface="Arial" panose="020B0604020202020204" pitchFamily="34" charset="0"/>
                          <a:cs typeface="Arial" panose="020B0604020202020204" pitchFamily="34" charset="0"/>
                        </a:rPr>
                        <a:t> de </a:t>
                      </a:r>
                      <a:r>
                        <a:rPr lang="en-US" sz="900" b="1" u="none" strike="noStrike" dirty="0" err="1">
                          <a:effectLst/>
                          <a:latin typeface="Arial" panose="020B0604020202020204" pitchFamily="34" charset="0"/>
                          <a:cs typeface="Arial" panose="020B0604020202020204" pitchFamily="34" charset="0"/>
                        </a:rPr>
                        <a:t>Cáncer</a:t>
                      </a:r>
                      <a:endParaRPr lang="en-US" sz="900" b="1" i="0" u="none" strike="noStrike" dirty="0">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n-US" sz="900" b="1" u="none" strike="noStrike" dirty="0" err="1">
                          <a:effectLst/>
                          <a:latin typeface="Arial" panose="020B0604020202020204" pitchFamily="34" charset="0"/>
                          <a:cs typeface="Arial" panose="020B0604020202020204" pitchFamily="34" charset="0"/>
                        </a:rPr>
                        <a:t>Frec</a:t>
                      </a:r>
                      <a:r>
                        <a:rPr lang="en-US" sz="900" b="1" u="none" strike="noStrike" dirty="0">
                          <a:effectLst/>
                          <a:latin typeface="Arial" panose="020B0604020202020204" pitchFamily="34" charset="0"/>
                          <a:cs typeface="Arial" panose="020B0604020202020204" pitchFamily="34" charset="0"/>
                        </a:rPr>
                        <a:t>.</a:t>
                      </a:r>
                      <a:endParaRPr lang="en-US" sz="900" b="1" i="0" u="none" strike="noStrike" dirty="0">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tc>
                  <a:txBody>
                    <a:bodyPr/>
                    <a:lstStyle/>
                    <a:p>
                      <a:pPr algn="ctr" fontAlgn="ctr"/>
                      <a:r>
                        <a:rPr lang="en-US" sz="900" b="1" u="none" strike="noStrike" dirty="0">
                          <a:effectLst/>
                          <a:latin typeface="Arial" panose="020B0604020202020204" pitchFamily="34" charset="0"/>
                          <a:cs typeface="Arial" panose="020B0604020202020204" pitchFamily="34" charset="0"/>
                        </a:rPr>
                        <a:t>%</a:t>
                      </a:r>
                      <a:endParaRPr lang="en-US" sz="900" b="1" i="0" u="none" strike="noStrike" dirty="0">
                        <a:effectLst/>
                        <a:latin typeface="Arial" panose="020B0604020202020204" pitchFamily="34" charset="0"/>
                        <a:cs typeface="Arial" panose="020B060402020202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815967318"/>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Leucemia</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linfoide</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aguda</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2</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16,67</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487054611"/>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Leucemia</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mieloide</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aguda</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8,33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380685588"/>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Otras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leucemias</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0,00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464820555"/>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Linfomas</a:t>
                      </a:r>
                      <a:r>
                        <a:rPr lang="en-US" sz="750" u="none" strike="noStrike" dirty="0">
                          <a:effectLst/>
                          <a:latin typeface="Arial" panose="020B0604020202020204" pitchFamily="34" charset="0"/>
                          <a:cs typeface="Arial" panose="020B0604020202020204" pitchFamily="34" charset="0"/>
                        </a:rPr>
                        <a:t> y </a:t>
                      </a:r>
                      <a:r>
                        <a:rPr lang="en-US" sz="750" u="none" strike="noStrike" dirty="0" err="1">
                          <a:effectLst/>
                          <a:latin typeface="Arial" panose="020B0604020202020204" pitchFamily="34" charset="0"/>
                          <a:cs typeface="Arial" panose="020B0604020202020204" pitchFamily="34" charset="0"/>
                        </a:rPr>
                        <a:t>neoplasias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reticuloendoteliales</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8,33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425853135"/>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Tumores</a:t>
                      </a:r>
                      <a:r>
                        <a:rPr lang="en-US" sz="750" u="none" strike="noStrike" dirty="0">
                          <a:effectLst/>
                          <a:latin typeface="Arial" panose="020B0604020202020204" pitchFamily="34" charset="0"/>
                          <a:cs typeface="Arial" panose="020B0604020202020204" pitchFamily="34" charset="0"/>
                        </a:rPr>
                        <a:t> del </a:t>
                      </a:r>
                      <a:r>
                        <a:rPr lang="en-US" sz="750" u="none" strike="noStrike" dirty="0" err="1">
                          <a:effectLst/>
                          <a:latin typeface="Arial" panose="020B0604020202020204" pitchFamily="34" charset="0"/>
                          <a:cs typeface="Arial" panose="020B0604020202020204" pitchFamily="34" charset="0"/>
                        </a:rPr>
                        <a:t>sistema</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nervioso</a:t>
                      </a:r>
                      <a:r>
                        <a:rPr lang="en-US" sz="750" u="none" strike="noStrike" dirty="0">
                          <a:effectLst/>
                          <a:latin typeface="Arial" panose="020B0604020202020204" pitchFamily="34" charset="0"/>
                          <a:cs typeface="Arial" panose="020B0604020202020204" pitchFamily="34" charset="0"/>
                        </a:rPr>
                        <a:t> central</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1</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8,33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869001136"/>
                  </a:ext>
                </a:extLst>
              </a:tr>
              <a:tr h="323850">
                <a:tc>
                  <a:txBody>
                    <a:bodyPr/>
                    <a:lstStyle/>
                    <a:p>
                      <a:pPr algn="ctr" fontAlgn="ctr"/>
                      <a:r>
                        <a:rPr lang="es-CO" sz="750" u="none" strike="noStrike" dirty="0" err="1">
                          <a:effectLst/>
                          <a:latin typeface="Arial" panose="020B0604020202020204" pitchFamily="34" charset="0"/>
                          <a:cs typeface="Arial" panose="020B0604020202020204" pitchFamily="34" charset="0"/>
                        </a:rPr>
                        <a:t>Neuroblastoma</a:t>
                      </a:r>
                      <a:r>
                        <a:rPr lang="es-CO" sz="750" u="none" strike="noStrike" dirty="0">
                          <a:effectLst/>
                          <a:latin typeface="Arial" panose="020B0604020202020204" pitchFamily="34" charset="0"/>
                          <a:cs typeface="Arial" panose="020B0604020202020204" pitchFamily="34" charset="0"/>
                        </a:rPr>
                        <a:t> y otros tumores de células nerviosas periféricas</a:t>
                      </a:r>
                      <a:endParaRPr lang="es-CO"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8,33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777698915"/>
                  </a:ext>
                </a:extLst>
              </a:tr>
              <a:tr h="161925">
                <a:tc>
                  <a:txBody>
                    <a:bodyPr/>
                    <a:lstStyle/>
                    <a:p>
                      <a:pPr algn="ctr" fontAlgn="ctr"/>
                      <a:r>
                        <a:rPr lang="en-US" sz="750" u="none" strike="noStrike" dirty="0">
                          <a:effectLst/>
                          <a:latin typeface="Arial" panose="020B0604020202020204" pitchFamily="34" charset="0"/>
                          <a:cs typeface="Arial" panose="020B0604020202020204" pitchFamily="34" charset="0"/>
                        </a:rPr>
                        <a:t>Retinoblastoma</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0,00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587335653"/>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Tumores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renales</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0,00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119531384"/>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Tumores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hepáticos</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0,00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394675526"/>
                  </a:ext>
                </a:extLst>
              </a:tr>
              <a:tr h="161925">
                <a:tc>
                  <a:txBody>
                    <a:bodyPr/>
                    <a:lstStyle/>
                    <a:p>
                      <a:pPr algn="ctr" fontAlgn="ctr"/>
                      <a:r>
                        <a:rPr lang="en-US" sz="750" u="none" strike="noStrike" dirty="0" err="1">
                          <a:effectLst/>
                          <a:latin typeface="Arial" panose="020B0604020202020204" pitchFamily="34" charset="0"/>
                          <a:cs typeface="Arial" panose="020B0604020202020204" pitchFamily="34" charset="0"/>
                        </a:rPr>
                        <a:t>Tumores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óseos</a:t>
                      </a:r>
                      <a:r>
                        <a:rPr lang="en-US" sz="750" u="none" strike="noStrike" dirty="0">
                          <a:effectLst/>
                          <a:latin typeface="Arial" panose="020B0604020202020204" pitchFamily="34" charset="0"/>
                          <a:cs typeface="Arial" panose="020B0604020202020204" pitchFamily="34" charset="0"/>
                        </a:rPr>
                        <a:t> </a:t>
                      </a:r>
                      <a:r>
                        <a:rPr lang="en-US" sz="750" u="none" strike="noStrike" dirty="0" err="1">
                          <a:effectLst/>
                          <a:latin typeface="Arial" panose="020B0604020202020204" pitchFamily="34" charset="0"/>
                          <a:cs typeface="Arial" panose="020B0604020202020204" pitchFamily="34" charset="0"/>
                        </a:rPr>
                        <a:t>malignos</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2</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16,67</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397592546"/>
                  </a:ext>
                </a:extLst>
              </a:tr>
              <a:tr h="161925">
                <a:tc>
                  <a:txBody>
                    <a:bodyPr/>
                    <a:lstStyle/>
                    <a:p>
                      <a:pPr algn="ctr" fontAlgn="ctr"/>
                      <a:r>
                        <a:rPr lang="es-CO" sz="750" u="none" strike="noStrike">
                          <a:effectLst/>
                          <a:latin typeface="Arial" panose="020B0604020202020204" pitchFamily="34" charset="0"/>
                          <a:cs typeface="Arial" panose="020B0604020202020204" pitchFamily="34" charset="0"/>
                        </a:rPr>
                        <a:t>Sarcomas de tejidos blandos y extra óseos</a:t>
                      </a:r>
                      <a:endParaRPr lang="es-CO"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1</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8,33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256281626"/>
                  </a:ext>
                </a:extLst>
              </a:tr>
              <a:tr h="323850">
                <a:tc>
                  <a:txBody>
                    <a:bodyPr/>
                    <a:lstStyle/>
                    <a:p>
                      <a:pPr algn="ctr" fontAlgn="ctr"/>
                      <a:r>
                        <a:rPr lang="es-CO" sz="750" u="none" strike="noStrike">
                          <a:effectLst/>
                          <a:latin typeface="Arial" panose="020B0604020202020204" pitchFamily="34" charset="0"/>
                          <a:cs typeface="Arial" panose="020B0604020202020204" pitchFamily="34" charset="0"/>
                        </a:rPr>
                        <a:t>Tumores germinales trofoblásticos y otros gonadales</a:t>
                      </a:r>
                      <a:endParaRPr lang="es-CO"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0,00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363775825"/>
                  </a:ext>
                </a:extLst>
              </a:tr>
              <a:tr h="161925">
                <a:tc>
                  <a:txBody>
                    <a:bodyPr/>
                    <a:lstStyle/>
                    <a:p>
                      <a:pPr algn="ctr" fontAlgn="ctr"/>
                      <a:r>
                        <a:rPr lang="es-CO" sz="750" u="none" strike="noStrike">
                          <a:effectLst/>
                          <a:latin typeface="Arial" panose="020B0604020202020204" pitchFamily="34" charset="0"/>
                          <a:cs typeface="Arial" panose="020B0604020202020204" pitchFamily="34" charset="0"/>
                        </a:rPr>
                        <a:t>Tumores epiteliales malignos y melanoma</a:t>
                      </a:r>
                      <a:endParaRPr lang="es-CO"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0</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0,00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272955757"/>
                  </a:ext>
                </a:extLst>
              </a:tr>
              <a:tr h="161925">
                <a:tc>
                  <a:txBody>
                    <a:bodyPr/>
                    <a:lstStyle/>
                    <a:p>
                      <a:pPr algn="ctr" fontAlgn="ctr"/>
                      <a:r>
                        <a:rPr lang="en-US" sz="750" u="none" strike="noStrike">
                          <a:effectLst/>
                          <a:latin typeface="Arial" panose="020B0604020202020204" pitchFamily="34" charset="0"/>
                          <a:cs typeface="Arial" panose="020B0604020202020204" pitchFamily="34" charset="0"/>
                        </a:rPr>
                        <a:t>Otras neoplasias malignas no especificadas</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3</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25,00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583046833"/>
                  </a:ext>
                </a:extLst>
              </a:tr>
              <a:tr h="161925">
                <a:tc>
                  <a:txBody>
                    <a:bodyPr/>
                    <a:lstStyle/>
                    <a:p>
                      <a:pPr algn="ctr" fontAlgn="ctr"/>
                      <a:r>
                        <a:rPr lang="en-US" sz="750" u="none" strike="noStrike">
                          <a:effectLst/>
                          <a:latin typeface="Arial" panose="020B0604020202020204" pitchFamily="34" charset="0"/>
                          <a:cs typeface="Arial" panose="020B0604020202020204" pitchFamily="34" charset="0"/>
                        </a:rPr>
                        <a:t>Total</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a:effectLst/>
                          <a:latin typeface="Arial" panose="020B0604020202020204" pitchFamily="34" charset="0"/>
                          <a:cs typeface="Arial" panose="020B0604020202020204" pitchFamily="34" charset="0"/>
                        </a:rPr>
                        <a:t>12</a:t>
                      </a:r>
                      <a:endParaRPr lang="en-US" sz="750" b="0" i="0" u="none" strike="noStrike">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en-US" sz="750" u="none" strike="noStrike" dirty="0">
                          <a:effectLst/>
                          <a:latin typeface="Arial" panose="020B0604020202020204" pitchFamily="34" charset="0"/>
                          <a:cs typeface="Arial" panose="020B0604020202020204" pitchFamily="34" charset="0"/>
                        </a:rPr>
                        <a:t>100,00</a:t>
                      </a:r>
                      <a:endParaRPr lang="en-US" sz="750" b="0" i="0" u="none" strike="noStrike" dirty="0">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3092193721"/>
                  </a:ext>
                </a:extLst>
              </a:tr>
            </a:tbl>
          </a:graphicData>
        </a:graphic>
      </p:graphicFrame>
      <p:graphicFrame>
        <p:nvGraphicFramePr>
          <p:cNvPr id="89" name="Gráfico 88"/>
          <p:cNvGraphicFramePr>
            <a:graphicFrameLocks/>
          </p:cNvGraphicFramePr>
          <p:nvPr>
            <p:extLst>
              <p:ext uri="{D42A27DB-BD31-4B8C-83A1-F6EECF244321}">
                <p14:modId xmlns:p14="http://schemas.microsoft.com/office/powerpoint/2010/main" val="1995834739"/>
              </p:ext>
            </p:extLst>
          </p:nvPr>
        </p:nvGraphicFramePr>
        <p:xfrm>
          <a:off x="2797252" y="2918687"/>
          <a:ext cx="2988668" cy="18900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ráfico 90"/>
          <p:cNvGraphicFramePr>
            <a:graphicFrameLocks/>
          </p:cNvGraphicFramePr>
          <p:nvPr>
            <p:extLst>
              <p:ext uri="{D42A27DB-BD31-4B8C-83A1-F6EECF244321}">
                <p14:modId xmlns:p14="http://schemas.microsoft.com/office/powerpoint/2010/main" val="1858399886"/>
              </p:ext>
            </p:extLst>
          </p:nvPr>
        </p:nvGraphicFramePr>
        <p:xfrm>
          <a:off x="2851335" y="5157064"/>
          <a:ext cx="3254150" cy="184382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899301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34"/>
            <a:ext cx="2232223" cy="287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5654" y="827584"/>
            <a:ext cx="219360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68338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del evento. Cáncer de mama. Medellín, a Periodo epidemiológico 01 acumulado de 2016- 2019.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625</a:t>
              </a:r>
              <a:endParaRPr lang="es-ES" sz="2000" b="1" dirty="0">
                <a:latin typeface="Arial Narrow" panose="020B0606020202030204" pitchFamily="34" charset="0"/>
              </a:endParaRPr>
            </a:p>
          </p:txBody>
        </p:sp>
      </p:grpSp>
      <p:sp>
        <p:nvSpPr>
          <p:cNvPr id="9" name="8 CuadroTexto"/>
          <p:cNvSpPr txBox="1"/>
          <p:nvPr/>
        </p:nvSpPr>
        <p:spPr>
          <a:xfrm>
            <a:off x="-29713" y="4718722"/>
            <a:ext cx="2210444"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a:t>
            </a:r>
            <a:r>
              <a:rPr lang="es-ES" sz="1200" b="1" dirty="0" smtClean="0">
                <a:latin typeface="Arial Narrow" panose="020B0606020202030204" pitchFamily="34" charset="0"/>
              </a:rPr>
              <a:t>del año anterior disminuyó en un</a:t>
            </a:r>
            <a:endParaRPr lang="es-ES" sz="1200" b="1" dirty="0">
              <a:latin typeface="Arial Narrow" panose="020B0606020202030204" pitchFamily="34" charset="0"/>
            </a:endParaRPr>
          </a:p>
          <a:p>
            <a:pPr algn="ctr"/>
            <a:r>
              <a:rPr lang="es-ES" sz="1200" b="1" dirty="0" smtClean="0">
                <a:latin typeface="Arial Narrow" panose="020B0606020202030204" pitchFamily="34" charset="0"/>
              </a:rPr>
              <a:t>10,2%</a:t>
            </a:r>
            <a:endParaRPr lang="es-ES" sz="1200" b="1" dirty="0">
              <a:latin typeface="Arial Narrow" panose="020B0606020202030204" pitchFamily="34" charset="0"/>
            </a:endParaRPr>
          </a:p>
        </p:txBody>
      </p:sp>
      <p:sp>
        <p:nvSpPr>
          <p:cNvPr id="18" name="17 Rectángulo"/>
          <p:cNvSpPr/>
          <p:nvPr/>
        </p:nvSpPr>
        <p:spPr>
          <a:xfrm>
            <a:off x="2219262" y="5027040"/>
            <a:ext cx="4946011"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a:latin typeface="Arial Narrow" panose="020B0606020202030204" pitchFamily="34" charset="0"/>
              </a:rPr>
              <a:t>Cáncer en </a:t>
            </a:r>
            <a:r>
              <a:rPr lang="es-CO" sz="1050" dirty="0" smtClean="0">
                <a:latin typeface="Arial Narrow" panose="020B0606020202030204" pitchFamily="34" charset="0"/>
              </a:rPr>
              <a:t>de mama</a:t>
            </a:r>
            <a:r>
              <a:rPr lang="es-ES" sz="1050" dirty="0" smtClean="0">
                <a:latin typeface="Arial Narrow" panose="020B0606020202030204" pitchFamily="34" charset="0"/>
              </a:rPr>
              <a:t>. Medellín, a Periodo epidemiológico 01 acumulado de 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1" name="60 CuadroTexto"/>
          <p:cNvSpPr txBox="1"/>
          <p:nvPr/>
        </p:nvSpPr>
        <p:spPr>
          <a:xfrm>
            <a:off x="140164" y="2843808"/>
            <a:ext cx="192873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 Casos - </a:t>
            </a:r>
            <a:r>
              <a:rPr lang="es-ES" sz="1600" b="1" dirty="0" smtClean="0">
                <a:latin typeface="Arial Narrow" panose="020B0606020202030204" pitchFamily="34" charset="0"/>
              </a:rPr>
              <a:t>Mortalidad</a:t>
            </a:r>
            <a:endParaRPr lang="es-ES" sz="16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28</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6.2 Cáncer de mama</a:t>
            </a:r>
            <a:endParaRPr lang="es-ES" sz="2500" b="1" dirty="0">
              <a:solidFill>
                <a:srgbClr val="C00000"/>
              </a:solidFill>
              <a:latin typeface="Arial Narrow" panose="020B0606020202030204" pitchFamily="34" charset="0"/>
              <a:ea typeface="+mn-ea"/>
              <a:cs typeface="+mn-cs"/>
            </a:endParaRPr>
          </a:p>
        </p:txBody>
      </p:sp>
      <p:pic>
        <p:nvPicPr>
          <p:cNvPr id="10245" name="Picture 5"/>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625470" y="5998512"/>
            <a:ext cx="885462" cy="70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50 Grupo"/>
          <p:cNvGrpSpPr/>
          <p:nvPr/>
        </p:nvGrpSpPr>
        <p:grpSpPr>
          <a:xfrm>
            <a:off x="64540" y="6599307"/>
            <a:ext cx="2007323" cy="2481633"/>
            <a:chOff x="-103304" y="7038411"/>
            <a:chExt cx="1523023" cy="1080020"/>
          </a:xfrm>
        </p:grpSpPr>
        <p:sp>
          <p:nvSpPr>
            <p:cNvPr id="52" name="51 CuadroTexto"/>
            <p:cNvSpPr txBox="1"/>
            <p:nvPr/>
          </p:nvSpPr>
          <p:spPr>
            <a:xfrm>
              <a:off x="45688" y="7038411"/>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54" name="53 Rectángulo redondeado"/>
            <p:cNvSpPr/>
            <p:nvPr/>
          </p:nvSpPr>
          <p:spPr>
            <a:xfrm>
              <a:off x="-103304" y="7160937"/>
              <a:ext cx="1523023" cy="95749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87,7% - 548 casos</a:t>
              </a:r>
            </a:p>
            <a:p>
              <a:pPr algn="ctr"/>
              <a:endParaRPr lang="es-ES" sz="7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Régimen subsidiado</a:t>
              </a:r>
            </a:p>
            <a:p>
              <a:pPr algn="ctr"/>
              <a:r>
                <a:rPr lang="es-ES" sz="1200" b="1" dirty="0">
                  <a:solidFill>
                    <a:schemeClr val="tx1"/>
                  </a:solidFill>
                  <a:latin typeface="Arial Narrow" panose="020B0606020202030204" pitchFamily="34" charset="0"/>
                </a:rPr>
                <a:t>10,4% - 65 casos</a:t>
              </a:r>
            </a:p>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No Asegurado</a:t>
              </a:r>
            </a:p>
            <a:p>
              <a:pPr algn="ctr"/>
              <a:r>
                <a:rPr lang="es-ES" sz="1200" b="1" dirty="0">
                  <a:solidFill>
                    <a:schemeClr val="tx1"/>
                  </a:solidFill>
                  <a:latin typeface="Arial Narrow" panose="020B0606020202030204" pitchFamily="34" charset="0"/>
                </a:rPr>
                <a:t>1,9% - 12 casos</a:t>
              </a:r>
            </a:p>
          </p:txBody>
        </p:sp>
      </p:gr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420" y="63175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58 Grupo"/>
          <p:cNvGrpSpPr/>
          <p:nvPr/>
        </p:nvGrpSpPr>
        <p:grpSpPr>
          <a:xfrm>
            <a:off x="2422604" y="6932250"/>
            <a:ext cx="1720560" cy="877901"/>
            <a:chOff x="-36884" y="7072716"/>
            <a:chExt cx="1305446" cy="877901"/>
          </a:xfrm>
        </p:grpSpPr>
        <p:sp>
          <p:nvSpPr>
            <p:cNvPr id="60" name="59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62" name="61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95%</a:t>
              </a:r>
              <a:endParaRPr lang="es-ES" sz="1600" b="1" dirty="0">
                <a:solidFill>
                  <a:schemeClr val="tx1"/>
                </a:solidFill>
                <a:latin typeface="Arial Narrow" panose="020B0606020202030204" pitchFamily="34" charset="0"/>
              </a:endParaRPr>
            </a:p>
          </p:txBody>
        </p:sp>
        <p:sp>
          <p:nvSpPr>
            <p:cNvPr id="64" name="63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594 casos</a:t>
              </a:r>
              <a:endParaRPr lang="es-ES" sz="1200" b="1" dirty="0">
                <a:latin typeface="Arial Narrow" panose="020B0606020202030204" pitchFamily="34" charset="0"/>
              </a:endParaRPr>
            </a:p>
          </p:txBody>
        </p:sp>
      </p:grpSp>
      <p:grpSp>
        <p:nvGrpSpPr>
          <p:cNvPr id="66" name="65 Grupo"/>
          <p:cNvGrpSpPr/>
          <p:nvPr/>
        </p:nvGrpSpPr>
        <p:grpSpPr>
          <a:xfrm>
            <a:off x="4206020" y="7537819"/>
            <a:ext cx="1370006" cy="850605"/>
            <a:chOff x="-210999" y="7045420"/>
            <a:chExt cx="1309847" cy="850605"/>
          </a:xfrm>
        </p:grpSpPr>
        <p:sp>
          <p:nvSpPr>
            <p:cNvPr id="67" name="6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Si</a:t>
              </a:r>
              <a:endParaRPr lang="es-ES" sz="1200" b="1" u="sng" dirty="0">
                <a:latin typeface="Arial Narrow" panose="020B0606020202030204" pitchFamily="34" charset="0"/>
              </a:endParaRPr>
            </a:p>
          </p:txBody>
        </p:sp>
        <p:sp>
          <p:nvSpPr>
            <p:cNvPr id="68" name="67 Rectángulo redondeado"/>
            <p:cNvSpPr/>
            <p:nvPr/>
          </p:nvSpPr>
          <p:spPr>
            <a:xfrm>
              <a:off x="-193174" y="7322377"/>
              <a:ext cx="127419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a:t>
              </a:r>
              <a:endParaRPr lang="es-ES" sz="1600" b="1" dirty="0">
                <a:solidFill>
                  <a:schemeClr val="tx1"/>
                </a:solidFill>
                <a:latin typeface="Arial Narrow" panose="020B0606020202030204" pitchFamily="34" charset="0"/>
              </a:endParaRPr>
            </a:p>
          </p:txBody>
        </p:sp>
        <p:sp>
          <p:nvSpPr>
            <p:cNvPr id="69" name="68 CuadroTexto"/>
            <p:cNvSpPr txBox="1"/>
            <p:nvPr/>
          </p:nvSpPr>
          <p:spPr>
            <a:xfrm>
              <a:off x="-148584" y="7619026"/>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2" name="1 Flecha derecha"/>
          <p:cNvSpPr/>
          <p:nvPr/>
        </p:nvSpPr>
        <p:spPr>
          <a:xfrm rot="5400000">
            <a:off x="5370736" y="7314374"/>
            <a:ext cx="525687" cy="388745"/>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6" name="75 Grupo"/>
          <p:cNvGrpSpPr/>
          <p:nvPr/>
        </p:nvGrpSpPr>
        <p:grpSpPr>
          <a:xfrm>
            <a:off x="5762670" y="7533629"/>
            <a:ext cx="1370006" cy="850605"/>
            <a:chOff x="-210999" y="7045420"/>
            <a:chExt cx="1309847" cy="850605"/>
          </a:xfrm>
        </p:grpSpPr>
        <p:sp>
          <p:nvSpPr>
            <p:cNvPr id="77" name="7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No</a:t>
              </a:r>
              <a:endParaRPr lang="es-ES" sz="1200" b="1" u="sng" dirty="0">
                <a:latin typeface="Arial Narrow" panose="020B0606020202030204" pitchFamily="34" charset="0"/>
              </a:endParaRPr>
            </a:p>
          </p:txBody>
        </p:sp>
        <p:sp>
          <p:nvSpPr>
            <p:cNvPr id="78" name="77 Rectángulo redondeado"/>
            <p:cNvSpPr/>
            <p:nvPr/>
          </p:nvSpPr>
          <p:spPr>
            <a:xfrm>
              <a:off x="-193174" y="7322377"/>
              <a:ext cx="127419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99,2%</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8584" y="761902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620 casos</a:t>
              </a:r>
              <a:endParaRPr lang="es-ES" sz="1200" b="1" dirty="0">
                <a:latin typeface="Arial Narrow" panose="020B0606020202030204" pitchFamily="34" charset="0"/>
              </a:endParaRPr>
            </a:p>
          </p:txBody>
        </p:sp>
      </p:grpSp>
      <p:grpSp>
        <p:nvGrpSpPr>
          <p:cNvPr id="3" name="2 Grupo"/>
          <p:cNvGrpSpPr/>
          <p:nvPr/>
        </p:nvGrpSpPr>
        <p:grpSpPr>
          <a:xfrm>
            <a:off x="4826416" y="6110363"/>
            <a:ext cx="1726361" cy="1135540"/>
            <a:chOff x="4964771" y="6001989"/>
            <a:chExt cx="1726361" cy="1135540"/>
          </a:xfrm>
        </p:grpSpPr>
        <p:sp>
          <p:nvSpPr>
            <p:cNvPr id="70" name="69 CuadroTexto"/>
            <p:cNvSpPr txBox="1"/>
            <p:nvPr/>
          </p:nvSpPr>
          <p:spPr>
            <a:xfrm>
              <a:off x="4964771" y="6860530"/>
              <a:ext cx="1726361"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Hospitalización </a:t>
              </a:r>
              <a:endParaRPr lang="es-ES" sz="1200" b="1" u="sng" dirty="0">
                <a:latin typeface="Arial Narrow" panose="020B0606020202030204" pitchFamily="34" charset="0"/>
              </a:endParaRPr>
            </a:p>
          </p:txBody>
        </p:sp>
        <p:pic>
          <p:nvPicPr>
            <p:cNvPr id="71" name="Picture 2"/>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402413" y="6001989"/>
              <a:ext cx="916457" cy="94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299" y="179513"/>
            <a:ext cx="4608512" cy="257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426" y="2987823"/>
            <a:ext cx="3566335" cy="21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Imagen 46"/>
          <p:cNvPicPr/>
          <p:nvPr/>
        </p:nvPicPr>
        <p:blipFill>
          <a:blip r:embed="rId10"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Tree>
    <p:extLst>
      <p:ext uri="{BB962C8B-B14F-4D97-AF65-F5344CB8AC3E}">
        <p14:creationId xmlns:p14="http://schemas.microsoft.com/office/powerpoint/2010/main" val="3376720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42" name="41 Rectángulo redondeado"/>
          <p:cNvSpPr/>
          <p:nvPr/>
        </p:nvSpPr>
        <p:spPr>
          <a:xfrm>
            <a:off x="2182102" y="192524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99,6%</a:t>
            </a:r>
            <a:endParaRPr lang="es-ES" sz="1600" b="1" dirty="0">
              <a:solidFill>
                <a:schemeClr val="tx1"/>
              </a:solidFill>
              <a:latin typeface="Arial Narrow" panose="020B0606020202030204" pitchFamily="34" charset="0"/>
            </a:endParaRPr>
          </a:p>
        </p:txBody>
      </p:sp>
      <p:sp>
        <p:nvSpPr>
          <p:cNvPr id="60" name="59 Rectángulo"/>
          <p:cNvSpPr/>
          <p:nvPr/>
        </p:nvSpPr>
        <p:spPr>
          <a:xfrm>
            <a:off x="0" y="2719457"/>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789865"/>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Variables de diagnóstico clínico</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29</a:t>
            </a:r>
            <a:endParaRPr lang="es-ES" sz="1050" b="1" dirty="0">
              <a:latin typeface="Arial Narrow" panose="020B0606020202030204" pitchFamily="34" charset="0"/>
            </a:endParaRPr>
          </a:p>
        </p:txBody>
      </p:sp>
      <p:grpSp>
        <p:nvGrpSpPr>
          <p:cNvPr id="6" name="5 Grupo"/>
          <p:cNvGrpSpPr/>
          <p:nvPr/>
        </p:nvGrpSpPr>
        <p:grpSpPr>
          <a:xfrm>
            <a:off x="1068833" y="1661894"/>
            <a:ext cx="803425" cy="882974"/>
            <a:chOff x="1068833" y="1243369"/>
            <a:chExt cx="803425" cy="882974"/>
          </a:xfrm>
        </p:grpSpPr>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CO" sz="1200" dirty="0"/>
            </a:p>
          </p:txBody>
        </p:sp>
      </p:grpSp>
      <p:sp>
        <p:nvSpPr>
          <p:cNvPr id="32" name="31 Rectángulo"/>
          <p:cNvSpPr/>
          <p:nvPr/>
        </p:nvSpPr>
        <p:spPr>
          <a:xfrm>
            <a:off x="2160290" y="1651945"/>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2227105" y="2257989"/>
            <a:ext cx="790601" cy="276999"/>
          </a:xfrm>
          <a:prstGeom prst="rect">
            <a:avLst/>
          </a:prstGeom>
        </p:spPr>
        <p:txBody>
          <a:bodyPr wrap="none">
            <a:spAutoFit/>
          </a:bodyPr>
          <a:lstStyle/>
          <a:p>
            <a:r>
              <a:rPr lang="es-ES" sz="1200" b="1" dirty="0" smtClean="0">
                <a:latin typeface="Arial Narrow" panose="020B0606020202030204" pitchFamily="34" charset="0"/>
              </a:rPr>
              <a:t>623 casos</a:t>
            </a:r>
            <a:endParaRPr lang="es-CO" sz="1200" dirty="0"/>
          </a:p>
        </p:txBody>
      </p:sp>
      <p:grpSp>
        <p:nvGrpSpPr>
          <p:cNvPr id="8" name="7 Grupo"/>
          <p:cNvGrpSpPr/>
          <p:nvPr/>
        </p:nvGrpSpPr>
        <p:grpSpPr>
          <a:xfrm>
            <a:off x="5040610" y="1666097"/>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579005"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CO" sz="1200" dirty="0"/>
            </a:p>
          </p:txBody>
        </p:sp>
      </p:grpSp>
      <p:grpSp>
        <p:nvGrpSpPr>
          <p:cNvPr id="50" name="49 Grupo"/>
          <p:cNvGrpSpPr/>
          <p:nvPr/>
        </p:nvGrpSpPr>
        <p:grpSpPr>
          <a:xfrm>
            <a:off x="3771762" y="1695573"/>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579005"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985080" y="971600"/>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5120323" y="971600"/>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299930" y="1025112"/>
            <a:ext cx="460169" cy="69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51 Rectángulo"/>
          <p:cNvSpPr/>
          <p:nvPr/>
        </p:nvSpPr>
        <p:spPr>
          <a:xfrm>
            <a:off x="2411919" y="4788818"/>
            <a:ext cx="473390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es-ES" sz="1100" dirty="0">
                <a:latin typeface="Arial Narrow" panose="020B0606020202030204" pitchFamily="34" charset="0"/>
              </a:rPr>
              <a:t>Grado histopatológico. </a:t>
            </a:r>
            <a:r>
              <a:rPr lang="es-CO" sz="1100" dirty="0">
                <a:latin typeface="Arial Narrow" panose="020B0606020202030204" pitchFamily="34" charset="0"/>
              </a:rPr>
              <a:t>Cáncer </a:t>
            </a:r>
            <a:r>
              <a:rPr lang="es-CO" sz="1100" dirty="0" smtClean="0">
                <a:latin typeface="Arial Narrow" panose="020B0606020202030204" pitchFamily="34" charset="0"/>
              </a:rPr>
              <a:t>de mama</a:t>
            </a:r>
            <a:r>
              <a:rPr lang="es-ES" sz="1100" dirty="0" smtClean="0">
                <a:latin typeface="Arial Narrow" panose="020B0606020202030204" pitchFamily="34" charset="0"/>
              </a:rPr>
              <a:t>. Medellín, a Periodo epidemiológico 13 acumulado de  2019. </a:t>
            </a:r>
            <a:endParaRPr lang="es-ES" sz="1100" dirty="0">
              <a:latin typeface="Arial Narrow" panose="020B0606020202030204" pitchFamily="34" charset="0"/>
            </a:endParaRPr>
          </a:p>
        </p:txBody>
      </p:sp>
      <p:grpSp>
        <p:nvGrpSpPr>
          <p:cNvPr id="11" name="10 Grupo"/>
          <p:cNvGrpSpPr/>
          <p:nvPr/>
        </p:nvGrpSpPr>
        <p:grpSpPr>
          <a:xfrm>
            <a:off x="608355" y="3497721"/>
            <a:ext cx="1646147" cy="1238542"/>
            <a:chOff x="447914" y="3152238"/>
            <a:chExt cx="1646147" cy="1238542"/>
          </a:xfrm>
        </p:grpSpPr>
        <p:grpSp>
          <p:nvGrpSpPr>
            <p:cNvPr id="9" name="8 Grupo"/>
            <p:cNvGrpSpPr/>
            <p:nvPr/>
          </p:nvGrpSpPr>
          <p:grpSpPr>
            <a:xfrm>
              <a:off x="447914" y="3152238"/>
              <a:ext cx="1531188" cy="1238542"/>
              <a:chOff x="238402" y="2987824"/>
              <a:chExt cx="1531188" cy="1238542"/>
            </a:xfrm>
          </p:grpSpPr>
          <p:pic>
            <p:nvPicPr>
              <p:cNvPr id="7" name="Picture 4"/>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646430" y="2987824"/>
                <a:ext cx="7048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Rectángulo"/>
              <p:cNvSpPr/>
              <p:nvPr/>
            </p:nvSpPr>
            <p:spPr>
              <a:xfrm>
                <a:off x="238402" y="3949367"/>
                <a:ext cx="1531188" cy="276999"/>
              </a:xfrm>
              <a:prstGeom prst="rect">
                <a:avLst/>
              </a:prstGeom>
            </p:spPr>
            <p:txBody>
              <a:bodyPr wrap="none">
                <a:spAutoFit/>
              </a:bodyPr>
              <a:lstStyle/>
              <a:p>
                <a:pPr algn="ctr"/>
                <a:r>
                  <a:rPr lang="es-ES" sz="1200" b="1" u="sng" dirty="0">
                    <a:latin typeface="Arial Narrow" panose="020B0606020202030204" pitchFamily="34" charset="0"/>
                  </a:rPr>
                  <a:t>Grado histopatológico</a:t>
                </a:r>
                <a:endParaRPr lang="es-ES" sz="1200" b="1" u="sng" dirty="0">
                  <a:solidFill>
                    <a:sysClr val="windowText" lastClr="000000"/>
                  </a:solidFill>
                  <a:latin typeface="Arial Narrow" panose="020B0606020202030204" pitchFamily="34" charset="0"/>
                </a:endParaRPr>
              </a:p>
            </p:txBody>
          </p:sp>
        </p:grpSp>
        <p:sp>
          <p:nvSpPr>
            <p:cNvPr id="10" name="9 Flecha derecha"/>
            <p:cNvSpPr/>
            <p:nvPr/>
          </p:nvSpPr>
          <p:spPr>
            <a:xfrm>
              <a:off x="1650454" y="3564946"/>
              <a:ext cx="443607"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13" name="12 Grupo"/>
          <p:cNvGrpSpPr/>
          <p:nvPr/>
        </p:nvGrpSpPr>
        <p:grpSpPr>
          <a:xfrm>
            <a:off x="610901" y="5588877"/>
            <a:ext cx="1515814" cy="1287276"/>
            <a:chOff x="770326" y="6645423"/>
            <a:chExt cx="1515814" cy="1287276"/>
          </a:xfrm>
        </p:grpSpPr>
        <p:grpSp>
          <p:nvGrpSpPr>
            <p:cNvPr id="2" name="1 Grupo"/>
            <p:cNvGrpSpPr/>
            <p:nvPr/>
          </p:nvGrpSpPr>
          <p:grpSpPr>
            <a:xfrm>
              <a:off x="770326" y="6645423"/>
              <a:ext cx="1336773" cy="1287276"/>
              <a:chOff x="4197544" y="2878171"/>
              <a:chExt cx="1336773" cy="1287276"/>
            </a:xfrm>
          </p:grpSpPr>
          <p:pic>
            <p:nvPicPr>
              <p:cNvPr id="1026" name="Picture 2"/>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4197544" y="2878171"/>
                <a:ext cx="10763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Rectángulo"/>
              <p:cNvSpPr/>
              <p:nvPr/>
            </p:nvSpPr>
            <p:spPr>
              <a:xfrm>
                <a:off x="4261212" y="3888448"/>
                <a:ext cx="1273105" cy="276999"/>
              </a:xfrm>
              <a:prstGeom prst="rect">
                <a:avLst/>
              </a:prstGeom>
            </p:spPr>
            <p:txBody>
              <a:bodyPr wrap="none">
                <a:spAutoFit/>
              </a:bodyPr>
              <a:lstStyle/>
              <a:p>
                <a:pPr algn="ctr"/>
                <a:r>
                  <a:rPr lang="es-ES" sz="1200" b="1" u="sng" dirty="0">
                    <a:latin typeface="Arial Narrow" panose="020B0606020202030204" pitchFamily="34" charset="0"/>
                  </a:rPr>
                  <a:t>Resultado biopsia</a:t>
                </a:r>
                <a:endParaRPr lang="es-ES" sz="1200" b="1" u="sng" dirty="0">
                  <a:solidFill>
                    <a:sysClr val="windowText" lastClr="000000"/>
                  </a:solidFill>
                  <a:latin typeface="Arial Narrow" panose="020B0606020202030204" pitchFamily="34" charset="0"/>
                </a:endParaRPr>
              </a:p>
            </p:txBody>
          </p:sp>
        </p:grpSp>
        <p:sp>
          <p:nvSpPr>
            <p:cNvPr id="55" name="54 Flecha derecha"/>
            <p:cNvSpPr/>
            <p:nvPr/>
          </p:nvSpPr>
          <p:spPr>
            <a:xfrm>
              <a:off x="1842533" y="7026340"/>
              <a:ext cx="443607"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8" name="57 Rectángulo"/>
          <p:cNvSpPr/>
          <p:nvPr/>
        </p:nvSpPr>
        <p:spPr>
          <a:xfrm>
            <a:off x="2466989" y="6848857"/>
            <a:ext cx="4335255"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a:t>
            </a:r>
            <a:r>
              <a:rPr lang="es-ES" sz="1100" dirty="0">
                <a:latin typeface="Arial Narrow" panose="020B0606020202030204" pitchFamily="34" charset="0"/>
              </a:rPr>
              <a:t>. Resultado biopsia. </a:t>
            </a:r>
            <a:r>
              <a:rPr lang="es-ES" sz="1100" dirty="0" smtClean="0">
                <a:latin typeface="Arial Narrow" panose="020B0606020202030204" pitchFamily="34" charset="0"/>
              </a:rPr>
              <a:t>Cáncer de mama. Medellín, a Periodo epidemiológico 01 acumulado de 2020. </a:t>
            </a:r>
            <a:endParaRPr lang="es-ES" sz="1100" dirty="0">
              <a:latin typeface="Arial Narrow" panose="020B0606020202030204" pitchFamily="34" charset="0"/>
            </a:endParaRPr>
          </a:p>
        </p:txBody>
      </p:sp>
      <p:pic>
        <p:nvPicPr>
          <p:cNvPr id="49"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15283" y="974917"/>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50" y="7396776"/>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192088" y="7461665"/>
            <a:ext cx="3446504" cy="276999"/>
            <a:chOff x="2448322" y="33831"/>
            <a:chExt cx="3446504" cy="276999"/>
          </a:xfrm>
        </p:grpSpPr>
        <p:sp>
          <p:nvSpPr>
            <p:cNvPr id="56" name="5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7" name="56 Conector recto"/>
            <p:cNvCxnSpPr>
              <a:stCxn id="5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65" name="64 CuadroTexto"/>
          <p:cNvSpPr txBox="1"/>
          <p:nvPr/>
        </p:nvSpPr>
        <p:spPr>
          <a:xfrm>
            <a:off x="102988" y="7793310"/>
            <a:ext cx="7069621" cy="1200329"/>
          </a:xfrm>
          <a:prstGeom prst="rect">
            <a:avLst/>
          </a:prstGeom>
          <a:noFill/>
        </p:spPr>
        <p:txBody>
          <a:bodyPr wrap="square" rtlCol="0">
            <a:spAutoFit/>
          </a:bodyPr>
          <a:lstStyle/>
          <a:p>
            <a:pPr algn="just"/>
            <a:r>
              <a:rPr lang="es-ES" sz="1200" dirty="0">
                <a:latin typeface="Arial Narrow" panose="020B0606020202030204" pitchFamily="34" charset="0"/>
              </a:rPr>
              <a:t>El 15% de los caso notificados como cáncer de mama ocurren en mujeres menores de 46 años. Los casos notificados de sexo masculino  muestran que las acciones de información y  educación no debe restringirse solo a las mujeres. El 87.7% corresponden a mujeres afiliadas al régimen contributivo frente a un 10.4% del régimen subsidiado, por lo que  se hace necesario fortalecer la demanda inducida al tamizaje de mama en los afiliados a este último.</a:t>
            </a:r>
          </a:p>
          <a:p>
            <a:pPr algn="just"/>
            <a:r>
              <a:rPr lang="es-ES" sz="1200" dirty="0">
                <a:latin typeface="Arial Narrow" panose="020B0606020202030204" pitchFamily="34" charset="0"/>
              </a:rPr>
              <a:t>El análisis de mortalidad no puede realizarse ya que en el </a:t>
            </a:r>
            <a:r>
              <a:rPr lang="es-ES" sz="1200" dirty="0" err="1">
                <a:latin typeface="Arial Narrow" panose="020B0606020202030204" pitchFamily="34" charset="0"/>
              </a:rPr>
              <a:t>Sivigila</a:t>
            </a:r>
            <a:r>
              <a:rPr lang="es-ES" sz="1200" dirty="0">
                <a:latin typeface="Arial Narrow" panose="020B0606020202030204" pitchFamily="34" charset="0"/>
              </a:rPr>
              <a:t> sólo está el dato puntual pero no hay un seguimiento a 5 o 10 años que nos permita evaluar el número real de casos.</a:t>
            </a:r>
            <a:endParaRPr lang="es-CO" sz="1200" dirty="0">
              <a:latin typeface="Arial Narrow" panose="020B0606020202030204" pitchFamily="34" charset="0"/>
            </a:endParaRPr>
          </a:p>
        </p:txBody>
      </p:sp>
      <p:grpSp>
        <p:nvGrpSpPr>
          <p:cNvPr id="66" name="65 Grupo"/>
          <p:cNvGrpSpPr/>
          <p:nvPr/>
        </p:nvGrpSpPr>
        <p:grpSpPr>
          <a:xfrm>
            <a:off x="1154380" y="517803"/>
            <a:ext cx="1642872" cy="453797"/>
            <a:chOff x="402095" y="486270"/>
            <a:chExt cx="2369636" cy="453797"/>
          </a:xfrm>
        </p:grpSpPr>
        <p:sp>
          <p:nvSpPr>
            <p:cNvPr id="69" name="6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0" name="69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1" name="70 Grupo"/>
          <p:cNvGrpSpPr/>
          <p:nvPr/>
        </p:nvGrpSpPr>
        <p:grpSpPr>
          <a:xfrm>
            <a:off x="3913073" y="523786"/>
            <a:ext cx="1847617"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3" name="72 CuadroTexto"/>
            <p:cNvSpPr txBox="1"/>
            <p:nvPr/>
          </p:nvSpPr>
          <p:spPr>
            <a:xfrm>
              <a:off x="3600450" y="484500"/>
              <a:ext cx="1477125"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045" y="3059832"/>
            <a:ext cx="312034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418" y="5004048"/>
            <a:ext cx="3436541" cy="20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0642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34"/>
            <a:ext cx="2232223" cy="287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5655" y="827584"/>
            <a:ext cx="220656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87507" y="2611378"/>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es-ES" sz="1100" dirty="0">
                <a:latin typeface="Arial Narrow" panose="020B0606020202030204" pitchFamily="34" charset="0"/>
              </a:rPr>
              <a:t>Comportamiento del evento. Cáncer de mama. </a:t>
            </a:r>
            <a:r>
              <a:rPr lang="es-ES" sz="1100" dirty="0" smtClean="0">
                <a:latin typeface="Arial Narrow" panose="020B0606020202030204" pitchFamily="34" charset="0"/>
              </a:rPr>
              <a:t>Medellín, a Periodo epidemiológico 13  acumulado de 2016-2019.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545</a:t>
              </a:r>
              <a:endParaRPr lang="es-ES" sz="2000" b="1" dirty="0">
                <a:latin typeface="Arial Narrow" panose="020B0606020202030204" pitchFamily="34" charset="0"/>
              </a:endParaRPr>
            </a:p>
          </p:txBody>
        </p:sp>
      </p:grpSp>
      <p:sp>
        <p:nvSpPr>
          <p:cNvPr id="9" name="8 CuadroTexto"/>
          <p:cNvSpPr txBox="1"/>
          <p:nvPr/>
        </p:nvSpPr>
        <p:spPr>
          <a:xfrm>
            <a:off x="-29713" y="4709843"/>
            <a:ext cx="2277551"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porcentual </a:t>
            </a:r>
            <a:r>
              <a:rPr lang="es-ES" sz="1200" b="1" dirty="0">
                <a:latin typeface="Arial Narrow" panose="020B0606020202030204" pitchFamily="34" charset="0"/>
              </a:rPr>
              <a:t>con respecto al mismo periodo del año </a:t>
            </a:r>
            <a:r>
              <a:rPr lang="es-ES" sz="1200" b="1" dirty="0" smtClean="0">
                <a:latin typeface="Arial Narrow" panose="020B0606020202030204" pitchFamily="34" charset="0"/>
              </a:rPr>
              <a:t>anterior aumentó en un</a:t>
            </a:r>
            <a:endParaRPr lang="es-ES" sz="1200" b="1" dirty="0">
              <a:latin typeface="Arial Narrow" panose="020B0606020202030204" pitchFamily="34" charset="0"/>
            </a:endParaRPr>
          </a:p>
          <a:p>
            <a:pPr algn="ctr"/>
            <a:r>
              <a:rPr lang="es-ES" sz="1200" b="1" dirty="0" smtClean="0">
                <a:latin typeface="Arial Narrow" panose="020B0606020202030204" pitchFamily="34" charset="0"/>
              </a:rPr>
              <a:t>46,9%</a:t>
            </a:r>
            <a:endParaRPr lang="es-ES" sz="1200" b="1" dirty="0">
              <a:latin typeface="Arial Narrow" panose="020B0606020202030204" pitchFamily="34" charset="0"/>
            </a:endParaRPr>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a:latin typeface="Arial Narrow" panose="020B0606020202030204" pitchFamily="34" charset="0"/>
              </a:rPr>
              <a:t>Cáncer </a:t>
            </a:r>
            <a:r>
              <a:rPr lang="es-CO" sz="1100" dirty="0" smtClean="0">
                <a:latin typeface="Arial Narrow" panose="020B0606020202030204" pitchFamily="34" charset="0"/>
              </a:rPr>
              <a:t>de cuello por curso de vida</a:t>
            </a:r>
            <a:r>
              <a:rPr lang="es-ES" sz="1100" dirty="0" smtClean="0">
                <a:latin typeface="Arial Narrow" panose="020B0606020202030204" pitchFamily="34" charset="0"/>
              </a:rPr>
              <a:t>. Medellín, a Periodo epidemiológico 13 acumulado de  2019.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32" name="31 Grupo"/>
          <p:cNvGrpSpPr/>
          <p:nvPr/>
        </p:nvGrpSpPr>
        <p:grpSpPr>
          <a:xfrm>
            <a:off x="5114767" y="5635532"/>
            <a:ext cx="3478036" cy="276999"/>
            <a:chOff x="2448322" y="74775"/>
            <a:chExt cx="3478036"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34070"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61" name="60 CuadroTexto"/>
          <p:cNvSpPr txBox="1"/>
          <p:nvPr/>
        </p:nvSpPr>
        <p:spPr>
          <a:xfrm>
            <a:off x="191903" y="2843808"/>
            <a:ext cx="1813317"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2</a:t>
            </a:r>
            <a:r>
              <a:rPr lang="es-ES" b="1" dirty="0" smtClean="0">
                <a:solidFill>
                  <a:srgbClr val="C00000"/>
                </a:solidFill>
                <a:latin typeface="Arial Narrow" panose="020B0606020202030204" pitchFamily="34" charset="0"/>
              </a:rPr>
              <a:t> Casos </a:t>
            </a:r>
            <a:r>
              <a:rPr lang="es-ES" sz="1600" b="1" dirty="0" smtClean="0">
                <a:latin typeface="Arial Narrow" panose="020B0606020202030204" pitchFamily="34" charset="0"/>
              </a:rPr>
              <a:t>Mortalidad</a:t>
            </a:r>
            <a:endParaRPr lang="es-ES" sz="16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6.3 Cáncer de cuello uterino</a:t>
            </a:r>
            <a:endParaRPr lang="es-ES" sz="2500" b="1" dirty="0">
              <a:solidFill>
                <a:srgbClr val="C00000"/>
              </a:solidFill>
              <a:latin typeface="Arial Narrow" panose="020B0606020202030204" pitchFamily="34" charset="0"/>
              <a:ea typeface="+mn-ea"/>
              <a:cs typeface="+mn-cs"/>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53" y="6044954"/>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50 Grupo"/>
          <p:cNvGrpSpPr/>
          <p:nvPr/>
        </p:nvGrpSpPr>
        <p:grpSpPr>
          <a:xfrm>
            <a:off x="64540" y="6678129"/>
            <a:ext cx="2419405" cy="2355154"/>
            <a:chOff x="-103304" y="7072716"/>
            <a:chExt cx="1336174" cy="780861"/>
          </a:xfrm>
        </p:grpSpPr>
        <p:sp>
          <p:nvSpPr>
            <p:cNvPr id="52" name="5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54" name="53 Rectángulo redondeado"/>
            <p:cNvSpPr/>
            <p:nvPr/>
          </p:nvSpPr>
          <p:spPr>
            <a:xfrm>
              <a:off x="-103304" y="7171405"/>
              <a:ext cx="1336174" cy="682172"/>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a:t>
              </a:r>
              <a:endParaRPr lang="es-ES" sz="120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45,5% - 248 casos</a:t>
              </a:r>
            </a:p>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Régimen subsidiado</a:t>
              </a:r>
            </a:p>
            <a:p>
              <a:pPr algn="ctr"/>
              <a:r>
                <a:rPr lang="es-ES" sz="1050" b="1" dirty="0">
                  <a:solidFill>
                    <a:schemeClr val="tx1"/>
                  </a:solidFill>
                  <a:latin typeface="Arial Narrow" panose="020B0606020202030204" pitchFamily="34" charset="0"/>
                </a:rPr>
                <a:t>50.8%  - 277 casos</a:t>
              </a:r>
            </a:p>
            <a:p>
              <a:pPr algn="ctr"/>
              <a:endParaRPr lang="es-ES" sz="40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No Asegurado</a:t>
              </a:r>
            </a:p>
            <a:p>
              <a:pPr algn="ctr"/>
              <a:r>
                <a:rPr lang="es-ES" sz="1050" b="1" dirty="0">
                  <a:solidFill>
                    <a:schemeClr val="tx1"/>
                  </a:solidFill>
                  <a:latin typeface="Arial Narrow" panose="020B0606020202030204" pitchFamily="34" charset="0"/>
                </a:rPr>
                <a:t>3,7%  - 20 casos</a:t>
              </a:r>
            </a:p>
          </p:txBody>
        </p:sp>
      </p:gr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3340" y="60704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58 Grupo"/>
          <p:cNvGrpSpPr/>
          <p:nvPr/>
        </p:nvGrpSpPr>
        <p:grpSpPr>
          <a:xfrm>
            <a:off x="3579524" y="6685184"/>
            <a:ext cx="1720560" cy="877901"/>
            <a:chOff x="-36884" y="7072716"/>
            <a:chExt cx="1305446" cy="877901"/>
          </a:xfrm>
        </p:grpSpPr>
        <p:sp>
          <p:nvSpPr>
            <p:cNvPr id="60" name="59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62" name="61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97,8%</a:t>
              </a:r>
              <a:endParaRPr lang="es-ES" sz="1600" b="1" dirty="0">
                <a:solidFill>
                  <a:schemeClr val="tx1"/>
                </a:solidFill>
                <a:latin typeface="Arial Narrow" panose="020B0606020202030204" pitchFamily="34" charset="0"/>
              </a:endParaRPr>
            </a:p>
          </p:txBody>
        </p:sp>
        <p:sp>
          <p:nvSpPr>
            <p:cNvPr id="64" name="63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533 casos</a:t>
              </a:r>
              <a:endParaRPr lang="es-ES" sz="1200" b="1" dirty="0">
                <a:latin typeface="Arial Narrow" panose="020B0606020202030204" pitchFamily="34" charset="0"/>
              </a:endParaRPr>
            </a:p>
          </p:txBody>
        </p:sp>
      </p:grpSp>
      <p:grpSp>
        <p:nvGrpSpPr>
          <p:cNvPr id="66" name="65 Grupo"/>
          <p:cNvGrpSpPr/>
          <p:nvPr/>
        </p:nvGrpSpPr>
        <p:grpSpPr>
          <a:xfrm>
            <a:off x="4063055" y="7789938"/>
            <a:ext cx="1370006" cy="897903"/>
            <a:chOff x="-210999" y="7045420"/>
            <a:chExt cx="1309847" cy="897903"/>
          </a:xfrm>
        </p:grpSpPr>
        <p:sp>
          <p:nvSpPr>
            <p:cNvPr id="67" name="6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Si</a:t>
              </a:r>
              <a:endParaRPr lang="es-ES" sz="1200" b="1" u="sng" dirty="0">
                <a:latin typeface="Arial Narrow" panose="020B0606020202030204" pitchFamily="34" charset="0"/>
              </a:endParaRPr>
            </a:p>
          </p:txBody>
        </p:sp>
        <p:sp>
          <p:nvSpPr>
            <p:cNvPr id="68" name="67 Rectángulo redondeado"/>
            <p:cNvSpPr/>
            <p:nvPr/>
          </p:nvSpPr>
          <p:spPr>
            <a:xfrm>
              <a:off x="31734" y="7322377"/>
              <a:ext cx="75730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2,9%</a:t>
              </a:r>
              <a:endParaRPr lang="es-ES" sz="1600" b="1" dirty="0">
                <a:solidFill>
                  <a:schemeClr val="tx1"/>
                </a:solidFill>
                <a:latin typeface="Arial Narrow" panose="020B0606020202030204" pitchFamily="34" charset="0"/>
              </a:endParaRPr>
            </a:p>
          </p:txBody>
        </p:sp>
        <p:sp>
          <p:nvSpPr>
            <p:cNvPr id="69" name="68 CuadroTexto"/>
            <p:cNvSpPr txBox="1"/>
            <p:nvPr/>
          </p:nvSpPr>
          <p:spPr>
            <a:xfrm>
              <a:off x="-178731" y="766632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16 casos</a:t>
              </a:r>
              <a:endParaRPr lang="es-ES" sz="1200" b="1" dirty="0">
                <a:latin typeface="Arial Narrow" panose="020B0606020202030204" pitchFamily="34" charset="0"/>
              </a:endParaRPr>
            </a:p>
          </p:txBody>
        </p:sp>
      </p:grpSp>
      <p:sp>
        <p:nvSpPr>
          <p:cNvPr id="2" name="1 Flecha derecha"/>
          <p:cNvSpPr/>
          <p:nvPr/>
        </p:nvSpPr>
        <p:spPr>
          <a:xfrm>
            <a:off x="3867668" y="8152291"/>
            <a:ext cx="267694" cy="278834"/>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6" name="75 Grupo"/>
          <p:cNvGrpSpPr/>
          <p:nvPr/>
        </p:nvGrpSpPr>
        <p:grpSpPr>
          <a:xfrm>
            <a:off x="5084607" y="7794127"/>
            <a:ext cx="1382895" cy="897903"/>
            <a:chOff x="-210999" y="7045420"/>
            <a:chExt cx="1322170" cy="897903"/>
          </a:xfrm>
        </p:grpSpPr>
        <p:sp>
          <p:nvSpPr>
            <p:cNvPr id="77" name="76 CuadroTexto"/>
            <p:cNvSpPr txBox="1"/>
            <p:nvPr/>
          </p:nvSpPr>
          <p:spPr>
            <a:xfrm>
              <a:off x="-210999" y="7045420"/>
              <a:ext cx="130984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No</a:t>
              </a:r>
              <a:endParaRPr lang="es-ES" sz="1200" b="1" u="sng" dirty="0">
                <a:latin typeface="Arial Narrow" panose="020B0606020202030204" pitchFamily="34" charset="0"/>
              </a:endParaRPr>
            </a:p>
          </p:txBody>
        </p:sp>
        <p:sp>
          <p:nvSpPr>
            <p:cNvPr id="78" name="77 Rectángulo redondeado"/>
            <p:cNvSpPr/>
            <p:nvPr/>
          </p:nvSpPr>
          <p:spPr>
            <a:xfrm>
              <a:off x="126898" y="7322377"/>
              <a:ext cx="757305"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97,1%</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18436" y="766632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529 casos</a:t>
              </a:r>
              <a:endParaRPr lang="es-ES" sz="1200" b="1" dirty="0">
                <a:latin typeface="Arial Narrow" panose="020B0606020202030204" pitchFamily="34" charset="0"/>
              </a:endParaRPr>
            </a:p>
          </p:txBody>
        </p:sp>
      </p:grpSp>
      <p:grpSp>
        <p:nvGrpSpPr>
          <p:cNvPr id="3" name="2 Grupo"/>
          <p:cNvGrpSpPr/>
          <p:nvPr/>
        </p:nvGrpSpPr>
        <p:grpSpPr>
          <a:xfrm>
            <a:off x="2409001" y="7747851"/>
            <a:ext cx="1726361" cy="1035381"/>
            <a:chOff x="-203156" y="7739209"/>
            <a:chExt cx="1726361" cy="1035381"/>
          </a:xfrm>
        </p:grpSpPr>
        <p:sp>
          <p:nvSpPr>
            <p:cNvPr id="75" name="74 CuadroTexto"/>
            <p:cNvSpPr txBox="1"/>
            <p:nvPr/>
          </p:nvSpPr>
          <p:spPr>
            <a:xfrm>
              <a:off x="-203156" y="8497591"/>
              <a:ext cx="1726361"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Hospitalización </a:t>
              </a:r>
              <a:endParaRPr lang="es-ES" sz="1200" b="1" u="sng" dirty="0">
                <a:latin typeface="Arial Narrow" panose="020B0606020202030204" pitchFamily="34" charset="0"/>
              </a:endParaRPr>
            </a:p>
          </p:txBody>
        </p:sp>
        <p:pic>
          <p:nvPicPr>
            <p:cNvPr id="3074" name="Picture 2"/>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0450" y="7739209"/>
              <a:ext cx="720512" cy="740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2338" y="268300"/>
            <a:ext cx="4153768" cy="231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386" y="2953643"/>
            <a:ext cx="3657368" cy="219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Imagen 55"/>
          <p:cNvPicPr/>
          <p:nvPr/>
        </p:nvPicPr>
        <p:blipFill>
          <a:blip r:embed="rId10"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Tree>
    <p:extLst>
      <p:ext uri="{BB962C8B-B14F-4D97-AF65-F5344CB8AC3E}">
        <p14:creationId xmlns:p14="http://schemas.microsoft.com/office/powerpoint/2010/main" val="2585148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448936"/>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510793"/>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Variables de diagnóstico clínico</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31</a:t>
            </a:r>
            <a:endParaRPr lang="es-ES" sz="1050" b="1" dirty="0">
              <a:latin typeface="Arial Narrow" panose="020B0606020202030204" pitchFamily="34" charset="0"/>
            </a:endParaRPr>
          </a:p>
        </p:txBody>
      </p:sp>
      <p:grpSp>
        <p:nvGrpSpPr>
          <p:cNvPr id="8" name="7 Grupo"/>
          <p:cNvGrpSpPr/>
          <p:nvPr/>
        </p:nvGrpSpPr>
        <p:grpSpPr>
          <a:xfrm>
            <a:off x="5040610" y="1565244"/>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smtClean="0">
                  <a:latin typeface="Arial Narrow" panose="020B0606020202030204" pitchFamily="34" charset="0"/>
                </a:rPr>
                <a:t>7 casos</a:t>
              </a:r>
              <a:endParaRPr lang="es-CO" sz="1200" dirty="0"/>
            </a:p>
          </p:txBody>
        </p:sp>
      </p:grpSp>
      <p:grpSp>
        <p:nvGrpSpPr>
          <p:cNvPr id="50" name="49 Grupo"/>
          <p:cNvGrpSpPr/>
          <p:nvPr/>
        </p:nvGrpSpPr>
        <p:grpSpPr>
          <a:xfrm>
            <a:off x="3771762" y="1586337"/>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579005"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985080" y="862364"/>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5120323" y="870747"/>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 name="48 Grupo"/>
          <p:cNvGrpSpPr/>
          <p:nvPr/>
        </p:nvGrpSpPr>
        <p:grpSpPr>
          <a:xfrm>
            <a:off x="2653521" y="806833"/>
            <a:ext cx="874090" cy="1644841"/>
            <a:chOff x="2507826" y="2454167"/>
            <a:chExt cx="874090" cy="1644841"/>
          </a:xfrm>
        </p:grpSpPr>
        <p:sp>
          <p:nvSpPr>
            <p:cNvPr id="56" name="55 Rectángulo redondeado"/>
            <p:cNvSpPr/>
            <p:nvPr/>
          </p:nvSpPr>
          <p:spPr>
            <a:xfrm>
              <a:off x="2507826" y="3472120"/>
              <a:ext cx="87409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a:t>
              </a:r>
              <a:endParaRPr lang="es-ES" sz="1600" b="1" dirty="0">
                <a:solidFill>
                  <a:schemeClr val="tx1"/>
                </a:solidFill>
                <a:latin typeface="Arial Narrow" panose="020B0606020202030204" pitchFamily="34" charset="0"/>
              </a:endParaRPr>
            </a:p>
          </p:txBody>
        </p:sp>
        <p:pic>
          <p:nvPicPr>
            <p:cNvPr id="57"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702014" y="2454167"/>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58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2648170" y="3822009"/>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grpSp>
        <p:nvGrpSpPr>
          <p:cNvPr id="66" name="65 Grupo"/>
          <p:cNvGrpSpPr/>
          <p:nvPr/>
        </p:nvGrpSpPr>
        <p:grpSpPr>
          <a:xfrm>
            <a:off x="1480736" y="1550008"/>
            <a:ext cx="874090" cy="895160"/>
            <a:chOff x="2507826" y="3203848"/>
            <a:chExt cx="874090" cy="895160"/>
          </a:xfrm>
        </p:grpSpPr>
        <p:sp>
          <p:nvSpPr>
            <p:cNvPr id="69" name="68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0,7%</a:t>
              </a:r>
              <a:endParaRPr lang="es-ES" sz="1600" b="1" dirty="0">
                <a:solidFill>
                  <a:schemeClr val="tx1"/>
                </a:solidFill>
                <a:latin typeface="Arial Narrow" panose="020B0606020202030204" pitchFamily="34" charset="0"/>
              </a:endParaRPr>
            </a:p>
          </p:txBody>
        </p:sp>
        <p:sp>
          <p:nvSpPr>
            <p:cNvPr id="70" name="69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4 casos</a:t>
              </a:r>
              <a:endParaRPr lang="es-CO" sz="1200" dirty="0"/>
            </a:p>
          </p:txBody>
        </p:sp>
      </p:grpSp>
      <p:pic>
        <p:nvPicPr>
          <p:cNvPr id="72" name="Picture 6"/>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480736" y="789075"/>
            <a:ext cx="705970" cy="81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73 Rectángulo"/>
          <p:cNvSpPr/>
          <p:nvPr/>
        </p:nvSpPr>
        <p:spPr>
          <a:xfrm>
            <a:off x="2785197" y="5056892"/>
            <a:ext cx="4335255"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es-ES" sz="1100" dirty="0">
                <a:latin typeface="Arial Narrow" panose="020B0606020202030204" pitchFamily="34" charset="0"/>
              </a:rPr>
              <a:t>Grado histopatológico. </a:t>
            </a:r>
            <a:r>
              <a:rPr lang="es-CO" sz="1100" dirty="0">
                <a:latin typeface="Arial Narrow" panose="020B0606020202030204" pitchFamily="34" charset="0"/>
              </a:rPr>
              <a:t>Cáncer </a:t>
            </a:r>
            <a:r>
              <a:rPr lang="es-CO" sz="1100" dirty="0" smtClean="0">
                <a:latin typeface="Arial Narrow" panose="020B0606020202030204" pitchFamily="34" charset="0"/>
              </a:rPr>
              <a:t>de cuello</a:t>
            </a:r>
            <a:r>
              <a:rPr lang="es-ES" sz="1100" dirty="0" smtClean="0">
                <a:latin typeface="Arial Narrow" panose="020B0606020202030204" pitchFamily="34" charset="0"/>
              </a:rPr>
              <a:t>. Medellín, a Periodo epidemiológico 13 acumulado de  2019. </a:t>
            </a:r>
            <a:endParaRPr lang="es-ES" sz="1100" dirty="0">
              <a:latin typeface="Arial Narrow" panose="020B0606020202030204" pitchFamily="34" charset="0"/>
            </a:endParaRPr>
          </a:p>
        </p:txBody>
      </p:sp>
      <p:grpSp>
        <p:nvGrpSpPr>
          <p:cNvPr id="75" name="74 Grupo"/>
          <p:cNvGrpSpPr/>
          <p:nvPr/>
        </p:nvGrpSpPr>
        <p:grpSpPr>
          <a:xfrm>
            <a:off x="688573" y="3407557"/>
            <a:ext cx="1646147" cy="1238542"/>
            <a:chOff x="447914" y="3152238"/>
            <a:chExt cx="1646147" cy="1238542"/>
          </a:xfrm>
        </p:grpSpPr>
        <p:grpSp>
          <p:nvGrpSpPr>
            <p:cNvPr id="76" name="75 Grupo"/>
            <p:cNvGrpSpPr/>
            <p:nvPr/>
          </p:nvGrpSpPr>
          <p:grpSpPr>
            <a:xfrm>
              <a:off x="447914" y="3152238"/>
              <a:ext cx="1531188" cy="1238542"/>
              <a:chOff x="238402" y="2987824"/>
              <a:chExt cx="1531188" cy="1238542"/>
            </a:xfrm>
          </p:grpSpPr>
          <p:pic>
            <p:nvPicPr>
              <p:cNvPr id="79" name="Picture 4"/>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646430" y="2987824"/>
                <a:ext cx="7048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9 Rectángulo"/>
              <p:cNvSpPr/>
              <p:nvPr/>
            </p:nvSpPr>
            <p:spPr>
              <a:xfrm>
                <a:off x="238402" y="3949367"/>
                <a:ext cx="1531188" cy="276999"/>
              </a:xfrm>
              <a:prstGeom prst="rect">
                <a:avLst/>
              </a:prstGeom>
            </p:spPr>
            <p:txBody>
              <a:bodyPr wrap="none">
                <a:spAutoFit/>
              </a:bodyPr>
              <a:lstStyle/>
              <a:p>
                <a:pPr algn="ctr"/>
                <a:r>
                  <a:rPr lang="es-ES" sz="1200" b="1" u="sng" dirty="0">
                    <a:latin typeface="Arial Narrow" panose="020B0606020202030204" pitchFamily="34" charset="0"/>
                  </a:rPr>
                  <a:t>Grado histopatológico</a:t>
                </a:r>
                <a:endParaRPr lang="es-ES" sz="1200" b="1" u="sng" dirty="0">
                  <a:solidFill>
                    <a:sysClr val="windowText" lastClr="000000"/>
                  </a:solidFill>
                  <a:latin typeface="Arial Narrow" panose="020B0606020202030204" pitchFamily="34" charset="0"/>
                </a:endParaRPr>
              </a:p>
            </p:txBody>
          </p:sp>
        </p:grpSp>
        <p:sp>
          <p:nvSpPr>
            <p:cNvPr id="78" name="77 Flecha derecha"/>
            <p:cNvSpPr/>
            <p:nvPr/>
          </p:nvSpPr>
          <p:spPr>
            <a:xfrm>
              <a:off x="1650454" y="3564946"/>
              <a:ext cx="443607"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grpSp>
        <p:nvGrpSpPr>
          <p:cNvPr id="81" name="80 Grupo"/>
          <p:cNvGrpSpPr/>
          <p:nvPr/>
        </p:nvGrpSpPr>
        <p:grpSpPr>
          <a:xfrm>
            <a:off x="754873" y="5809923"/>
            <a:ext cx="1515814" cy="1287276"/>
            <a:chOff x="770326" y="6645423"/>
            <a:chExt cx="1515814" cy="1287276"/>
          </a:xfrm>
        </p:grpSpPr>
        <p:grpSp>
          <p:nvGrpSpPr>
            <p:cNvPr id="82" name="81 Grupo"/>
            <p:cNvGrpSpPr/>
            <p:nvPr/>
          </p:nvGrpSpPr>
          <p:grpSpPr>
            <a:xfrm>
              <a:off x="770326" y="6645423"/>
              <a:ext cx="1336773" cy="1287276"/>
              <a:chOff x="4197544" y="2878171"/>
              <a:chExt cx="1336773" cy="1287276"/>
            </a:xfrm>
          </p:grpSpPr>
          <p:pic>
            <p:nvPicPr>
              <p:cNvPr id="84" name="Picture 2"/>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197544" y="2878171"/>
                <a:ext cx="107632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84 Rectángulo"/>
              <p:cNvSpPr/>
              <p:nvPr/>
            </p:nvSpPr>
            <p:spPr>
              <a:xfrm>
                <a:off x="4261212" y="3888448"/>
                <a:ext cx="1273105" cy="276999"/>
              </a:xfrm>
              <a:prstGeom prst="rect">
                <a:avLst/>
              </a:prstGeom>
            </p:spPr>
            <p:txBody>
              <a:bodyPr wrap="none">
                <a:spAutoFit/>
              </a:bodyPr>
              <a:lstStyle/>
              <a:p>
                <a:pPr algn="ctr"/>
                <a:r>
                  <a:rPr lang="es-ES" sz="1200" b="1" u="sng" dirty="0">
                    <a:latin typeface="Arial Narrow" panose="020B0606020202030204" pitchFamily="34" charset="0"/>
                  </a:rPr>
                  <a:t>Resultado biopsia</a:t>
                </a:r>
                <a:endParaRPr lang="es-ES" sz="1200" b="1" u="sng" dirty="0">
                  <a:solidFill>
                    <a:sysClr val="windowText" lastClr="000000"/>
                  </a:solidFill>
                  <a:latin typeface="Arial Narrow" panose="020B0606020202030204" pitchFamily="34" charset="0"/>
                </a:endParaRPr>
              </a:p>
            </p:txBody>
          </p:sp>
        </p:grpSp>
        <p:sp>
          <p:nvSpPr>
            <p:cNvPr id="83" name="82 Flecha derecha"/>
            <p:cNvSpPr/>
            <p:nvPr/>
          </p:nvSpPr>
          <p:spPr>
            <a:xfrm>
              <a:off x="1842533" y="7026340"/>
              <a:ext cx="443607" cy="2859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6" name="85 Rectángulo"/>
          <p:cNvSpPr/>
          <p:nvPr/>
        </p:nvSpPr>
        <p:spPr>
          <a:xfrm>
            <a:off x="2860896" y="7123940"/>
            <a:ext cx="4335255"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a:t>
            </a:r>
            <a:r>
              <a:rPr lang="es-ES" sz="1100" dirty="0">
                <a:latin typeface="Arial Narrow" panose="020B0606020202030204" pitchFamily="34" charset="0"/>
              </a:rPr>
              <a:t>. Resultado biopsia de </a:t>
            </a:r>
            <a:r>
              <a:rPr lang="es-ES" sz="1100" dirty="0" err="1">
                <a:latin typeface="Arial Narrow" panose="020B0606020202030204" pitchFamily="34" charset="0"/>
              </a:rPr>
              <a:t>exocervix</a:t>
            </a:r>
            <a:r>
              <a:rPr lang="es-ES" sz="1100" dirty="0">
                <a:latin typeface="Arial Narrow" panose="020B0606020202030204" pitchFamily="34" charset="0"/>
              </a:rPr>
              <a:t>. </a:t>
            </a:r>
            <a:r>
              <a:rPr lang="es-ES" sz="1100" dirty="0" smtClean="0">
                <a:latin typeface="Arial Narrow" panose="020B0606020202030204" pitchFamily="34" charset="0"/>
              </a:rPr>
              <a:t>Cáncer de cuello. Medellín, a Periodo epidemiológico 01 acumulado de 2020. </a:t>
            </a:r>
            <a:endParaRPr lang="es-ES" sz="1100" dirty="0">
              <a:latin typeface="Arial Narrow" panose="020B0606020202030204" pitchFamily="34" charset="0"/>
            </a:endParaRPr>
          </a:p>
        </p:txBody>
      </p:sp>
      <p:sp>
        <p:nvSpPr>
          <p:cNvPr id="47" name="46 Rectángulo"/>
          <p:cNvSpPr/>
          <p:nvPr/>
        </p:nvSpPr>
        <p:spPr>
          <a:xfrm>
            <a:off x="50" y="7596336"/>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p:txBody>
      </p:sp>
      <p:grpSp>
        <p:nvGrpSpPr>
          <p:cNvPr id="48" name="47 Grupo"/>
          <p:cNvGrpSpPr/>
          <p:nvPr/>
        </p:nvGrpSpPr>
        <p:grpSpPr>
          <a:xfrm>
            <a:off x="192088" y="7661225"/>
            <a:ext cx="3446504" cy="276999"/>
            <a:chOff x="2448322" y="33831"/>
            <a:chExt cx="3446504" cy="276999"/>
          </a:xfrm>
        </p:grpSpPr>
        <p:sp>
          <p:nvSpPr>
            <p:cNvPr id="52" name="5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3" name="72 CuadroTexto"/>
          <p:cNvSpPr txBox="1"/>
          <p:nvPr/>
        </p:nvSpPr>
        <p:spPr>
          <a:xfrm>
            <a:off x="0" y="8015897"/>
            <a:ext cx="7172609" cy="1107996"/>
          </a:xfrm>
          <a:prstGeom prst="rect">
            <a:avLst/>
          </a:prstGeom>
          <a:noFill/>
        </p:spPr>
        <p:txBody>
          <a:bodyPr wrap="square" rtlCol="0">
            <a:spAutoFit/>
          </a:bodyPr>
          <a:lstStyle/>
          <a:p>
            <a:pPr algn="just"/>
            <a:r>
              <a:rPr lang="es-CO" sz="1100" dirty="0">
                <a:latin typeface="Arial Narrow" panose="020B0606020202030204" pitchFamily="34" charset="0"/>
              </a:rPr>
              <a:t>El cáncer de cuello uterino está afectando significativamente a apersonas jóvenes, ya que dos terceras partes de las mujeres notificadas con este tipo de cáncer están en edades comprendidas entre 18 y 45 años y llama la atención en que una de cada ocho mujeres (13 %) con cáncer de cuello uterino sean menores de 29 años, lo que amerita intensificar campañas de promoción y prevención en este grupo de edad acerca de conocer y mitigar los factores de riesgo así como la orientación a los servicios de salud para la realización de exámenes de tamizaje. El aumento del 46.9 % de casos con respecto al año anterior posiblemente se deba al aumento en la cobertura de las pruebas de tamizaje que realizan las instituciones prestadoras de servicios de salud.</a:t>
            </a:r>
          </a:p>
        </p:txBody>
      </p:sp>
      <p:grpSp>
        <p:nvGrpSpPr>
          <p:cNvPr id="77" name="76 Grupo"/>
          <p:cNvGrpSpPr/>
          <p:nvPr/>
        </p:nvGrpSpPr>
        <p:grpSpPr>
          <a:xfrm>
            <a:off x="3913073" y="467544"/>
            <a:ext cx="1847617" cy="436841"/>
            <a:chOff x="3060727" y="484500"/>
            <a:chExt cx="2369636" cy="436841"/>
          </a:xfrm>
        </p:grpSpPr>
        <p:sp>
          <p:nvSpPr>
            <p:cNvPr id="87" name="8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8" name="87 CuadroTexto"/>
            <p:cNvSpPr txBox="1"/>
            <p:nvPr/>
          </p:nvSpPr>
          <p:spPr>
            <a:xfrm>
              <a:off x="3600450" y="484500"/>
              <a:ext cx="1477125"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89" name="88 Grupo"/>
          <p:cNvGrpSpPr/>
          <p:nvPr/>
        </p:nvGrpSpPr>
        <p:grpSpPr>
          <a:xfrm>
            <a:off x="1552841" y="467544"/>
            <a:ext cx="1852274" cy="436841"/>
            <a:chOff x="3054754" y="484500"/>
            <a:chExt cx="2375609" cy="436841"/>
          </a:xfrm>
        </p:grpSpPr>
        <p:sp>
          <p:nvSpPr>
            <p:cNvPr id="90" name="8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1" name="9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9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4386" y="3059832"/>
            <a:ext cx="3344620" cy="200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24386" y="5406774"/>
            <a:ext cx="3233093" cy="19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06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 y="1"/>
            <a:ext cx="221956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187" y="894075"/>
            <a:ext cx="224022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1053</a:t>
              </a:r>
              <a:endParaRPr lang="es-ES" sz="2000" b="1" dirty="0">
                <a:latin typeface="Arial Narrow" panose="020B0606020202030204" pitchFamily="34" charset="0"/>
              </a:endParaRPr>
            </a:p>
          </p:txBody>
        </p:sp>
      </p:grpSp>
      <p:sp>
        <p:nvSpPr>
          <p:cNvPr id="9" name="8 CuadroTexto"/>
          <p:cNvSpPr txBox="1"/>
          <p:nvPr/>
        </p:nvSpPr>
        <p:spPr>
          <a:xfrm>
            <a:off x="-15637" y="4700436"/>
            <a:ext cx="2180731"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8,7%</a:t>
            </a:r>
            <a:endParaRPr lang="es-ES" sz="1200" b="1" dirty="0">
              <a:latin typeface="Arial Narrow" panose="020B0606020202030204" pitchFamily="34" charset="0"/>
            </a:endParaRPr>
          </a:p>
        </p:txBody>
      </p:sp>
      <p:sp>
        <p:nvSpPr>
          <p:cNvPr id="18" name="17 Rectángulo"/>
          <p:cNvSpPr/>
          <p:nvPr/>
        </p:nvSpPr>
        <p:spPr>
          <a:xfrm>
            <a:off x="2231041" y="2130405"/>
            <a:ext cx="4946011" cy="569387"/>
          </a:xfrm>
          <a:prstGeom prst="rect">
            <a:avLst/>
          </a:prstGeom>
        </p:spPr>
        <p:txBody>
          <a:bodyPr wrap="square">
            <a:spAutoFit/>
          </a:bodyPr>
          <a:lstStyle/>
          <a:p>
            <a:r>
              <a:rPr lang="es-ES" sz="10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bajo peso a termino</a:t>
            </a:r>
            <a:r>
              <a:rPr lang="es-ES" sz="1050" dirty="0" smtClean="0">
                <a:latin typeface="Arial Narrow" panose="020B0606020202030204" pitchFamily="34" charset="0"/>
              </a:rPr>
              <a:t>. Medellín, a Periodo epidemiológico 13 acumulado  de 2017-2019.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32" name="31 Grupo"/>
          <p:cNvGrpSpPr/>
          <p:nvPr/>
        </p:nvGrpSpPr>
        <p:grpSpPr>
          <a:xfrm>
            <a:off x="3888482"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Clasificación</a:t>
              </a:r>
              <a:endParaRPr lang="es-ES" sz="1200" b="1" dirty="0">
                <a:latin typeface="Arial Narrow" panose="020B0606020202030204" pitchFamily="34" charset="0"/>
              </a:endParaRPr>
            </a:p>
          </p:txBody>
        </p:sp>
      </p:grpSp>
      <p:sp>
        <p:nvSpPr>
          <p:cNvPr id="61" name="60 CuadroTexto"/>
          <p:cNvSpPr txBox="1"/>
          <p:nvPr/>
        </p:nvSpPr>
        <p:spPr>
          <a:xfrm>
            <a:off x="471185" y="2843808"/>
            <a:ext cx="1266693"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32</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7.1 Bajo Peso a término</a:t>
            </a:r>
            <a:endParaRPr lang="es-ES" sz="2500" b="1" dirty="0">
              <a:solidFill>
                <a:srgbClr val="C00000"/>
              </a:solidFill>
              <a:latin typeface="Arial Narrow" panose="020B0606020202030204" pitchFamily="34" charset="0"/>
              <a:ea typeface="+mn-ea"/>
              <a:cs typeface="+mn-cs"/>
            </a:endParaRP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448" y="601765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50 Grupo"/>
          <p:cNvGrpSpPr/>
          <p:nvPr/>
        </p:nvGrpSpPr>
        <p:grpSpPr>
          <a:xfrm>
            <a:off x="64540" y="6650837"/>
            <a:ext cx="1761059" cy="918845"/>
            <a:chOff x="-103304" y="7072716"/>
            <a:chExt cx="1336174" cy="918845"/>
          </a:xfrm>
        </p:grpSpPr>
        <p:sp>
          <p:nvSpPr>
            <p:cNvPr id="52" name="5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54" name="53 Rectángulo redondeado"/>
            <p:cNvSpPr/>
            <p:nvPr/>
          </p:nvSpPr>
          <p:spPr>
            <a:xfrm>
              <a:off x="-103304" y="7363321"/>
              <a:ext cx="1336174" cy="6282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Narrow" panose="020B0606020202030204" pitchFamily="34" charset="0"/>
                </a:rPr>
                <a:t>Régimen contributivo</a:t>
              </a:r>
            </a:p>
            <a:p>
              <a:pPr algn="ctr"/>
              <a:r>
                <a:rPr lang="es-ES" sz="1000" b="1" dirty="0" smtClean="0">
                  <a:solidFill>
                    <a:schemeClr val="tx1"/>
                  </a:solidFill>
                  <a:latin typeface="Arial Narrow" panose="020B0606020202030204" pitchFamily="34" charset="0"/>
                </a:rPr>
                <a:t>60,1%</a:t>
              </a:r>
            </a:p>
            <a:p>
              <a:pPr algn="ctr"/>
              <a:r>
                <a:rPr lang="es-ES" sz="1000" b="1" dirty="0">
                  <a:solidFill>
                    <a:schemeClr val="tx1"/>
                  </a:solidFill>
                  <a:latin typeface="Arial Narrow" panose="020B0606020202030204" pitchFamily="34" charset="0"/>
                </a:rPr>
                <a:t>Régimen </a:t>
              </a:r>
              <a:r>
                <a:rPr lang="es-ES" sz="1000" b="1" dirty="0" smtClean="0">
                  <a:solidFill>
                    <a:schemeClr val="tx1"/>
                  </a:solidFill>
                  <a:latin typeface="Arial Narrow" panose="020B0606020202030204" pitchFamily="34" charset="0"/>
                </a:rPr>
                <a:t>subsidiado</a:t>
              </a:r>
              <a:endParaRPr lang="es-ES" sz="1000" b="1" dirty="0">
                <a:solidFill>
                  <a:schemeClr val="tx1"/>
                </a:solidFill>
                <a:latin typeface="Arial Narrow" panose="020B0606020202030204" pitchFamily="34" charset="0"/>
              </a:endParaRPr>
            </a:p>
            <a:p>
              <a:pPr algn="ctr"/>
              <a:r>
                <a:rPr lang="es-ES" sz="1000" b="1" dirty="0" smtClean="0">
                  <a:solidFill>
                    <a:schemeClr val="tx1"/>
                  </a:solidFill>
                  <a:latin typeface="Arial Narrow" panose="020B0606020202030204" pitchFamily="34" charset="0"/>
                </a:rPr>
                <a:t>27,2%</a:t>
              </a:r>
              <a:endParaRPr lang="es-ES" sz="1400" b="1" dirty="0">
                <a:solidFill>
                  <a:schemeClr val="tx1"/>
                </a:solidFill>
                <a:latin typeface="Arial Narrow" panose="020B0606020202030204" pitchFamily="34" charset="0"/>
              </a:endParaRPr>
            </a:p>
          </p:txBody>
        </p:sp>
      </p:grpSp>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5714" y="6031681"/>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58 Grupo"/>
          <p:cNvGrpSpPr/>
          <p:nvPr/>
        </p:nvGrpSpPr>
        <p:grpSpPr>
          <a:xfrm>
            <a:off x="1951898" y="6646427"/>
            <a:ext cx="1720560" cy="877901"/>
            <a:chOff x="-36884" y="7072716"/>
            <a:chExt cx="1305446" cy="877901"/>
          </a:xfrm>
        </p:grpSpPr>
        <p:sp>
          <p:nvSpPr>
            <p:cNvPr id="60" name="59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62" name="61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97,6%</a:t>
              </a:r>
              <a:endParaRPr lang="es-ES" sz="1600" b="1" dirty="0">
                <a:solidFill>
                  <a:schemeClr val="tx1"/>
                </a:solidFill>
                <a:latin typeface="Arial Narrow" panose="020B0606020202030204" pitchFamily="34" charset="0"/>
              </a:endParaRPr>
            </a:p>
          </p:txBody>
        </p:sp>
        <p:sp>
          <p:nvSpPr>
            <p:cNvPr id="64" name="63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1028 casos</a:t>
              </a:r>
              <a:endParaRPr lang="es-ES" sz="1200" b="1" dirty="0">
                <a:latin typeface="Arial Narrow" panose="020B0606020202030204" pitchFamily="34" charset="0"/>
              </a:endParaRPr>
            </a:p>
          </p:txBody>
        </p:sp>
      </p:grpSp>
      <p:sp>
        <p:nvSpPr>
          <p:cNvPr id="72" name="71 Rectángulo"/>
          <p:cNvSpPr/>
          <p:nvPr/>
        </p:nvSpPr>
        <p:spPr>
          <a:xfrm>
            <a:off x="2319116" y="4811527"/>
            <a:ext cx="4946011" cy="592470"/>
          </a:xfrm>
          <a:prstGeom prst="rect">
            <a:avLst/>
          </a:prstGeom>
        </p:spPr>
        <p:txBody>
          <a:bodyPr wrap="square">
            <a:spAutoFit/>
          </a:bodyPr>
          <a:lstStyle/>
          <a:p>
            <a:r>
              <a:rPr lang="es-ES" sz="105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por territorio </a:t>
            </a:r>
            <a:r>
              <a:rPr lang="es-CO" sz="1100" dirty="0" smtClean="0">
                <a:latin typeface="Arial Narrow" panose="020B0606020202030204" pitchFamily="34" charset="0"/>
              </a:rPr>
              <a:t>bajo peso a termino densidad por kilometro cuadrado</a:t>
            </a:r>
            <a:r>
              <a:rPr lang="es-ES" sz="1100" dirty="0" smtClean="0">
                <a:latin typeface="Arial Narrow" panose="020B0606020202030204" pitchFamily="34" charset="0"/>
              </a:rPr>
              <a:t>. Medellín, a Periodo epidemiológico 13  acumulado  de 2019. </a:t>
            </a:r>
            <a:endParaRPr lang="es-ES" sz="1100" dirty="0">
              <a:latin typeface="Arial Narrow" panose="020B0606020202030204" pitchFamily="34" charset="0"/>
            </a:endParaRPr>
          </a:p>
        </p:txBody>
      </p:sp>
      <p:sp>
        <p:nvSpPr>
          <p:cNvPr id="88" name="87 Rectángulo redondeado"/>
          <p:cNvSpPr/>
          <p:nvPr/>
        </p:nvSpPr>
        <p:spPr>
          <a:xfrm>
            <a:off x="1101982" y="853574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58,6%</a:t>
            </a:r>
            <a:endParaRPr lang="es-ES" sz="1600" b="1" dirty="0">
              <a:solidFill>
                <a:schemeClr val="tx1"/>
              </a:solidFill>
              <a:latin typeface="Arial Narrow" panose="020B0606020202030204" pitchFamily="34" charset="0"/>
            </a:endParaRPr>
          </a:p>
        </p:txBody>
      </p:sp>
      <p:grpSp>
        <p:nvGrpSpPr>
          <p:cNvPr id="89" name="88 Grupo"/>
          <p:cNvGrpSpPr/>
          <p:nvPr/>
        </p:nvGrpSpPr>
        <p:grpSpPr>
          <a:xfrm>
            <a:off x="72058" y="8272390"/>
            <a:ext cx="863695" cy="882974"/>
            <a:chOff x="1068833" y="1243369"/>
            <a:chExt cx="863695" cy="882974"/>
          </a:xfrm>
        </p:grpSpPr>
        <p:sp>
          <p:nvSpPr>
            <p:cNvPr id="90" name="8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41,4%</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436 casos</a:t>
              </a:r>
              <a:endParaRPr lang="es-CO" sz="1200" dirty="0"/>
            </a:p>
          </p:txBody>
        </p:sp>
      </p:grpSp>
      <p:sp>
        <p:nvSpPr>
          <p:cNvPr id="93" name="92 Rectángulo"/>
          <p:cNvSpPr/>
          <p:nvPr/>
        </p:nvSpPr>
        <p:spPr>
          <a:xfrm>
            <a:off x="1080170" y="8262441"/>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9687" y="8868485"/>
            <a:ext cx="790601" cy="276999"/>
          </a:xfrm>
          <a:prstGeom prst="rect">
            <a:avLst/>
          </a:prstGeom>
        </p:spPr>
        <p:txBody>
          <a:bodyPr wrap="none">
            <a:spAutoFit/>
          </a:bodyPr>
          <a:lstStyle/>
          <a:p>
            <a:r>
              <a:rPr lang="es-ES" sz="1200" b="1" dirty="0" smtClean="0">
                <a:latin typeface="Arial Narrow" panose="020B0606020202030204" pitchFamily="34" charset="0"/>
              </a:rPr>
              <a:t>617 casos</a:t>
            </a:r>
            <a:endParaRPr lang="es-CO" sz="1200" dirty="0"/>
          </a:p>
        </p:txBody>
      </p:sp>
      <p:pic>
        <p:nvPicPr>
          <p:cNvPr id="95" name="Picture 3"/>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1219810" y="7635608"/>
            <a:ext cx="460169" cy="69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3"/>
          <p:cNvPicPr>
            <a:picLocks noChangeAspect="1" noChangeArrowheads="1"/>
          </p:cNvPicPr>
          <p:nvPr/>
        </p:nvPicPr>
        <p:blipFill rotWithShape="1">
          <a:blip r:embed="rId8">
            <a:biLevel thresh="75000"/>
            <a:extLst>
              <a:ext uri="{28A0092B-C50C-407E-A947-70E740481C1C}">
                <a14:useLocalDpi xmlns:a14="http://schemas.microsoft.com/office/drawing/2010/main" val="0"/>
              </a:ext>
            </a:extLst>
          </a:blip>
          <a:srcRect t="10614" r="84474"/>
          <a:stretch/>
        </p:blipFill>
        <p:spPr bwMode="auto">
          <a:xfrm>
            <a:off x="118508" y="7585413"/>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152356" y="6004412"/>
            <a:ext cx="3024696" cy="430887"/>
          </a:xfrm>
          <a:prstGeom prst="rect">
            <a:avLst/>
          </a:prstGeom>
        </p:spPr>
        <p:txBody>
          <a:bodyPr wrap="square">
            <a:spAutoFit/>
          </a:bodyPr>
          <a:lstStyle/>
          <a:p>
            <a:r>
              <a:rPr lang="es-CO" sz="1100" dirty="0" smtClean="0">
                <a:latin typeface="Arial Narrow" panose="020B0606020202030204" pitchFamily="34" charset="0"/>
              </a:rPr>
              <a:t>Tabla. Bajo </a:t>
            </a:r>
            <a:r>
              <a:rPr lang="es-CO" sz="1100" dirty="0">
                <a:latin typeface="Arial Narrow" panose="020B0606020202030204" pitchFamily="34" charset="0"/>
              </a:rPr>
              <a:t>peso al nacer, </a:t>
            </a:r>
            <a:r>
              <a:rPr lang="es-CO" sz="1100" dirty="0" smtClean="0">
                <a:latin typeface="Arial Narrow" panose="020B0606020202030204" pitchFamily="34" charset="0"/>
              </a:rPr>
              <a:t>clasificación, a Periodo epidemiológico 13  acumulado. </a:t>
            </a:r>
            <a:r>
              <a:rPr lang="es-CO" sz="1100" dirty="0">
                <a:latin typeface="Arial Narrow" panose="020B0606020202030204" pitchFamily="34" charset="0"/>
              </a:rPr>
              <a:t>Medellín 2019</a:t>
            </a:r>
          </a:p>
        </p:txBody>
      </p:sp>
      <p:grpSp>
        <p:nvGrpSpPr>
          <p:cNvPr id="67" name="66 Grupo"/>
          <p:cNvGrpSpPr/>
          <p:nvPr/>
        </p:nvGrpSpPr>
        <p:grpSpPr>
          <a:xfrm>
            <a:off x="1816504" y="8244408"/>
            <a:ext cx="1627370" cy="835152"/>
            <a:chOff x="4837603" y="1086200"/>
            <a:chExt cx="1627370" cy="835152"/>
          </a:xfrm>
        </p:grpSpPr>
        <p:sp>
          <p:nvSpPr>
            <p:cNvPr id="68" name="67 Rectángulo redondeado"/>
            <p:cNvSpPr/>
            <p:nvPr/>
          </p:nvSpPr>
          <p:spPr>
            <a:xfrm>
              <a:off x="5200271" y="1561312"/>
              <a:ext cx="887313"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37 semanas</a:t>
              </a:r>
              <a:endParaRPr lang="es-ES" sz="1400" b="1" dirty="0">
                <a:solidFill>
                  <a:schemeClr val="tx1"/>
                </a:solidFill>
                <a:latin typeface="Arial Narrow" panose="020B0606020202030204" pitchFamily="34" charset="0"/>
              </a:endParaRPr>
            </a:p>
          </p:txBody>
        </p:sp>
        <p:sp>
          <p:nvSpPr>
            <p:cNvPr id="69" name="68 Rectángulo"/>
            <p:cNvSpPr/>
            <p:nvPr/>
          </p:nvSpPr>
          <p:spPr>
            <a:xfrm>
              <a:off x="4837603" y="1086200"/>
              <a:ext cx="1627370" cy="461665"/>
            </a:xfrm>
            <a:prstGeom prst="rect">
              <a:avLst/>
            </a:prstGeom>
          </p:spPr>
          <p:txBody>
            <a:bodyPr wrap="none">
              <a:spAutoFit/>
            </a:bodyPr>
            <a:lstStyle/>
            <a:p>
              <a:pPr algn="ctr"/>
              <a:r>
                <a:rPr lang="es-ES" sz="1200" b="1" u="sng" dirty="0" smtClean="0">
                  <a:latin typeface="Arial Narrow" panose="020B0606020202030204" pitchFamily="34" charset="0"/>
                </a:rPr>
                <a:t>Mediana de semanas al </a:t>
              </a:r>
            </a:p>
            <a:p>
              <a:pPr algn="ctr"/>
              <a:r>
                <a:rPr lang="es-ES" sz="1200" b="1" u="sng" dirty="0" smtClean="0">
                  <a:latin typeface="Arial Narrow" panose="020B0606020202030204" pitchFamily="34" charset="0"/>
                </a:rPr>
                <a:t>momento parto </a:t>
              </a:r>
              <a:endParaRPr lang="es-ES" sz="1200" b="1" u="sng" dirty="0">
                <a:solidFill>
                  <a:sysClr val="windowText" lastClr="000000"/>
                </a:solidFill>
                <a:latin typeface="Arial Narrow" panose="020B0606020202030204" pitchFamily="34" charset="0"/>
              </a:endParaRPr>
            </a:p>
          </p:txBody>
        </p:sp>
      </p:grpSp>
      <p:sp>
        <p:nvSpPr>
          <p:cNvPr id="70" name="69 Rectángulo"/>
          <p:cNvSpPr/>
          <p:nvPr/>
        </p:nvSpPr>
        <p:spPr>
          <a:xfrm>
            <a:off x="4302324" y="6876256"/>
            <a:ext cx="2729800" cy="230832"/>
          </a:xfrm>
          <a:prstGeom prst="rect">
            <a:avLst/>
          </a:prstGeom>
        </p:spPr>
        <p:txBody>
          <a:bodyPr wrap="square">
            <a:spAutoFit/>
          </a:bodyPr>
          <a:lstStyle/>
          <a:p>
            <a:r>
              <a:rPr lang="es-CO" sz="900" dirty="0">
                <a:latin typeface="Arial Narrow" panose="020B0606020202030204" pitchFamily="34" charset="0"/>
              </a:rPr>
              <a:t>Fuente SIVIGILA. Secretaría Salud de </a:t>
            </a:r>
            <a:r>
              <a:rPr lang="es-CO" sz="900" dirty="0" smtClean="0">
                <a:latin typeface="Arial Narrow" panose="020B0606020202030204" pitchFamily="34" charset="0"/>
              </a:rPr>
              <a:t>Medellín</a:t>
            </a:r>
            <a:endParaRPr lang="es-CO" sz="900" dirty="0">
              <a:latin typeface="Arial Narrow" panose="020B0606020202030204" pitchFamily="34" charset="0"/>
            </a:endParaRPr>
          </a:p>
        </p:txBody>
      </p:sp>
      <p:sp>
        <p:nvSpPr>
          <p:cNvPr id="75" name="74 Rectángulo"/>
          <p:cNvSpPr/>
          <p:nvPr/>
        </p:nvSpPr>
        <p:spPr>
          <a:xfrm>
            <a:off x="3744465" y="7092280"/>
            <a:ext cx="3456433" cy="32649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0" name="79 Grupo"/>
          <p:cNvGrpSpPr/>
          <p:nvPr/>
        </p:nvGrpSpPr>
        <p:grpSpPr>
          <a:xfrm>
            <a:off x="3947570" y="7125637"/>
            <a:ext cx="3446504" cy="276999"/>
            <a:chOff x="2448322" y="33831"/>
            <a:chExt cx="3446504" cy="276999"/>
          </a:xfrm>
        </p:grpSpPr>
        <p:sp>
          <p:nvSpPr>
            <p:cNvPr id="81" name="8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6" name="5 CuadroTexto"/>
          <p:cNvSpPr txBox="1"/>
          <p:nvPr/>
        </p:nvSpPr>
        <p:spPr>
          <a:xfrm>
            <a:off x="3744466" y="7452320"/>
            <a:ext cx="3456434" cy="1615827"/>
          </a:xfrm>
          <a:prstGeom prst="rect">
            <a:avLst/>
          </a:prstGeom>
          <a:noFill/>
        </p:spPr>
        <p:txBody>
          <a:bodyPr wrap="square" rtlCol="0">
            <a:spAutoFit/>
          </a:bodyPr>
          <a:lstStyle/>
          <a:p>
            <a:pPr algn="just"/>
            <a:r>
              <a:rPr lang="es-CO" sz="1100" dirty="0">
                <a:latin typeface="Arial Narrow" panose="020B0606020202030204" pitchFamily="34" charset="0"/>
              </a:rPr>
              <a:t>El </a:t>
            </a:r>
            <a:r>
              <a:rPr lang="es-CO" sz="1100" dirty="0" smtClean="0">
                <a:latin typeface="Arial Narrow" panose="020B0606020202030204" pitchFamily="34" charset="0"/>
              </a:rPr>
              <a:t>bajo peso a término es </a:t>
            </a:r>
            <a:r>
              <a:rPr lang="es-CO" sz="1100" dirty="0">
                <a:latin typeface="Arial Narrow" panose="020B0606020202030204" pitchFamily="34" charset="0"/>
              </a:rPr>
              <a:t>uno de los eventos de interés en salud pública que da cuenta de la salud </a:t>
            </a:r>
            <a:r>
              <a:rPr lang="es-CO" sz="1100" dirty="0" smtClean="0">
                <a:latin typeface="Arial Narrow" panose="020B0606020202030204" pitchFamily="34" charset="0"/>
              </a:rPr>
              <a:t>de la población. </a:t>
            </a:r>
            <a:r>
              <a:rPr lang="es-CO" sz="1100" dirty="0">
                <a:latin typeface="Arial Narrow" panose="020B0606020202030204" pitchFamily="34" charset="0"/>
              </a:rPr>
              <a:t>En </a:t>
            </a:r>
            <a:r>
              <a:rPr lang="es-CO" sz="1100" dirty="0" smtClean="0">
                <a:latin typeface="Arial Narrow" panose="020B0606020202030204" pitchFamily="34" charset="0"/>
              </a:rPr>
              <a:t>las 52 semanas epidemiológicas se presentó una disminución del 8,7% con respecto al mismo periodo en el 2018.  No se ha presentado muertes por esta causa, cabe resaltar que la mayoría de las menores están afiliados al régimen contributivo, una relación aproximada entre hombre y mujeres de 1. Es de anotar que en este periodo se presentó 1 caso de muy bajo peso al nacer.</a:t>
            </a:r>
            <a:endParaRPr lang="es-ES" sz="1100" dirty="0">
              <a:latin typeface="Arial Narrow" panose="020B0606020202030204" pitchFamily="34" charset="0"/>
            </a:endParaRPr>
          </a:p>
        </p:txBody>
      </p:sp>
      <p:pic>
        <p:nvPicPr>
          <p:cNvPr id="2050" name="Picture 2"/>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2319116" y="7524328"/>
            <a:ext cx="545411" cy="73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10"/>
          <a:stretch>
            <a:fillRect/>
          </a:stretch>
        </p:blipFill>
        <p:spPr>
          <a:xfrm>
            <a:off x="3060390" y="2797187"/>
            <a:ext cx="3113379" cy="2009344"/>
          </a:xfrm>
          <a:prstGeom prst="rect">
            <a:avLst/>
          </a:prstGeom>
        </p:spPr>
      </p:pic>
      <p:graphicFrame>
        <p:nvGraphicFramePr>
          <p:cNvPr id="65" name="Gráfico 64"/>
          <p:cNvGraphicFramePr>
            <a:graphicFrameLocks/>
          </p:cNvGraphicFramePr>
          <p:nvPr>
            <p:extLst>
              <p:ext uri="{D42A27DB-BD31-4B8C-83A1-F6EECF244321}">
                <p14:modId xmlns:p14="http://schemas.microsoft.com/office/powerpoint/2010/main" val="622358745"/>
              </p:ext>
            </p:extLst>
          </p:nvPr>
        </p:nvGraphicFramePr>
        <p:xfrm>
          <a:off x="2708907" y="297934"/>
          <a:ext cx="3699855" cy="190243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207714901"/>
              </p:ext>
            </p:extLst>
          </p:nvPr>
        </p:nvGraphicFramePr>
        <p:xfrm>
          <a:off x="4641721" y="6383820"/>
          <a:ext cx="1732196" cy="525780"/>
        </p:xfrm>
        <a:graphic>
          <a:graphicData uri="http://schemas.openxmlformats.org/drawingml/2006/table">
            <a:tbl>
              <a:tblPr>
                <a:tableStyleId>{5C22544A-7EE6-4342-B048-85BDC9FD1C3A}</a:tableStyleId>
              </a:tblPr>
              <a:tblGrid>
                <a:gridCol w="614913">
                  <a:extLst>
                    <a:ext uri="{9D8B030D-6E8A-4147-A177-3AD203B41FA5}">
                      <a16:colId xmlns:a16="http://schemas.microsoft.com/office/drawing/2014/main" val="3327124097"/>
                    </a:ext>
                  </a:extLst>
                </a:gridCol>
                <a:gridCol w="576064">
                  <a:extLst>
                    <a:ext uri="{9D8B030D-6E8A-4147-A177-3AD203B41FA5}">
                      <a16:colId xmlns:a16="http://schemas.microsoft.com/office/drawing/2014/main" val="1175391464"/>
                    </a:ext>
                  </a:extLst>
                </a:gridCol>
                <a:gridCol w="541219">
                  <a:extLst>
                    <a:ext uri="{9D8B030D-6E8A-4147-A177-3AD203B41FA5}">
                      <a16:colId xmlns:a16="http://schemas.microsoft.com/office/drawing/2014/main" val="1200682628"/>
                    </a:ext>
                  </a:extLst>
                </a:gridCol>
              </a:tblGrid>
              <a:tr h="129127">
                <a:tc>
                  <a:txBody>
                    <a:bodyPr/>
                    <a:lstStyle/>
                    <a:p>
                      <a:pPr algn="l" fontAlgn="b"/>
                      <a:r>
                        <a:rPr lang="en-US" sz="800" u="none" strike="noStrike" dirty="0" err="1">
                          <a:effectLst/>
                        </a:rPr>
                        <a:t>Rango</a:t>
                      </a:r>
                      <a:r>
                        <a:rPr lang="en-US" sz="800" u="none" strike="noStrike" dirty="0">
                          <a:effectLst/>
                        </a:rPr>
                        <a:t>(peso)</a:t>
                      </a:r>
                      <a:endParaRPr lang="en-US" sz="800" b="0" i="0" u="none" strike="noStrike" dirty="0">
                        <a:effectLst/>
                        <a:latin typeface="Arial" panose="020B0604020202020204" pitchFamily="34" charset="0"/>
                      </a:endParaRPr>
                    </a:p>
                  </a:txBody>
                  <a:tcPr marL="9525" marR="9525" marT="9525" marB="0" anchor="b">
                    <a:noFill/>
                  </a:tcPr>
                </a:tc>
                <a:tc>
                  <a:txBody>
                    <a:bodyPr/>
                    <a:lstStyle/>
                    <a:p>
                      <a:pPr algn="l" fontAlgn="b"/>
                      <a:r>
                        <a:rPr lang="en-US" sz="800" u="none" strike="noStrike" dirty="0" err="1" smtClean="0">
                          <a:effectLst/>
                        </a:rPr>
                        <a:t>Frecuencia</a:t>
                      </a:r>
                      <a:endParaRPr lang="en-US" sz="800" b="0" i="0" u="none" strike="noStrike" dirty="0">
                        <a:effectLst/>
                        <a:latin typeface="Arial" panose="020B0604020202020204" pitchFamily="34" charset="0"/>
                      </a:endParaRPr>
                    </a:p>
                  </a:txBody>
                  <a:tcPr marL="9525" marR="9525" marT="9525" marB="0" anchor="b">
                    <a:noFill/>
                  </a:tcPr>
                </a:tc>
                <a:tc>
                  <a:txBody>
                    <a:bodyPr/>
                    <a:lstStyle/>
                    <a:p>
                      <a:pPr algn="ctr" fontAlgn="b"/>
                      <a:r>
                        <a:rPr lang="en-US" sz="800" u="none" strike="noStrike">
                          <a:effectLst/>
                        </a:rPr>
                        <a:t>%</a:t>
                      </a:r>
                      <a:endParaRPr lang="en-US" sz="8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717456696"/>
                  </a:ext>
                </a:extLst>
              </a:tr>
              <a:tr h="66991">
                <a:tc>
                  <a:txBody>
                    <a:bodyPr/>
                    <a:lstStyle/>
                    <a:p>
                      <a:pPr algn="l" fontAlgn="b"/>
                      <a:r>
                        <a:rPr lang="en-US" sz="800" u="none" strike="noStrike">
                          <a:effectLst/>
                        </a:rPr>
                        <a:t>&gt;= 1499</a:t>
                      </a:r>
                      <a:endParaRPr lang="en-US" sz="800" b="0" i="0" u="none" strike="noStrike">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1</a:t>
                      </a:r>
                      <a:endParaRPr lang="en-US" sz="8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0,1</a:t>
                      </a:r>
                      <a:endParaRPr lang="en-US" sz="8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690598392"/>
                  </a:ext>
                </a:extLst>
              </a:tr>
              <a:tr h="66991">
                <a:tc>
                  <a:txBody>
                    <a:bodyPr/>
                    <a:lstStyle/>
                    <a:p>
                      <a:pPr algn="l" fontAlgn="b"/>
                      <a:r>
                        <a:rPr lang="en-US" sz="800" u="none" strike="noStrike">
                          <a:effectLst/>
                        </a:rPr>
                        <a:t>1500 - 2499</a:t>
                      </a:r>
                      <a:endParaRPr lang="en-US" sz="800" b="0" i="0" u="none" strike="noStrike">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1052</a:t>
                      </a:r>
                      <a:endParaRPr lang="en-US" sz="8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99,9</a:t>
                      </a:r>
                      <a:endParaRPr lang="en-US" sz="8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437305122"/>
                  </a:ext>
                </a:extLst>
              </a:tr>
              <a:tr h="66991">
                <a:tc>
                  <a:txBody>
                    <a:bodyPr/>
                    <a:lstStyle/>
                    <a:p>
                      <a:pPr algn="l" fontAlgn="b"/>
                      <a:r>
                        <a:rPr lang="en-US" sz="800" u="none" strike="noStrike">
                          <a:effectLst/>
                        </a:rPr>
                        <a:t> </a:t>
                      </a:r>
                      <a:endParaRPr lang="en-US" sz="800" b="0" i="0" u="none" strike="noStrike">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1053</a:t>
                      </a:r>
                      <a:endParaRPr lang="en-US" sz="800" b="0" i="0" u="none" strike="noStrike" dirty="0">
                        <a:effectLst/>
                        <a:latin typeface="Arial" panose="020B0604020202020204" pitchFamily="34" charset="0"/>
                      </a:endParaRPr>
                    </a:p>
                  </a:txBody>
                  <a:tcPr marL="9525" marR="9525" marT="9525" marB="0" anchor="b">
                    <a:noFill/>
                  </a:tcPr>
                </a:tc>
                <a:tc>
                  <a:txBody>
                    <a:bodyPr/>
                    <a:lstStyle/>
                    <a:p>
                      <a:pPr algn="r" fontAlgn="b"/>
                      <a:r>
                        <a:rPr lang="en-US" sz="800" u="none" strike="noStrike" dirty="0">
                          <a:effectLst/>
                        </a:rPr>
                        <a:t>100,0</a:t>
                      </a:r>
                      <a:endParaRPr lang="en-US" sz="8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369367772"/>
                  </a:ext>
                </a:extLst>
              </a:tr>
            </a:tbl>
          </a:graphicData>
        </a:graphic>
      </p:graphicFrame>
    </p:spTree>
    <p:extLst>
      <p:ext uri="{BB962C8B-B14F-4D97-AF65-F5344CB8AC3E}">
        <p14:creationId xmlns:p14="http://schemas.microsoft.com/office/powerpoint/2010/main" val="2402568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3" y="-1"/>
            <a:ext cx="2219566"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8"/>
            <a:ext cx="2232223" cy="272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2581" y="894075"/>
            <a:ext cx="2202871"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628</a:t>
              </a:r>
              <a:endParaRPr lang="es-ES" sz="2000" b="1" dirty="0">
                <a:latin typeface="Arial Narrow" panose="020B0606020202030204" pitchFamily="34" charset="0"/>
              </a:endParaRPr>
            </a:p>
          </p:txBody>
        </p:sp>
      </p:grpSp>
      <p:sp>
        <p:nvSpPr>
          <p:cNvPr id="9" name="8 CuadroTexto"/>
          <p:cNvSpPr txBox="1"/>
          <p:nvPr/>
        </p:nvSpPr>
        <p:spPr>
          <a:xfrm>
            <a:off x="9661" y="4772828"/>
            <a:ext cx="2171070"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a:t>
            </a:r>
            <a:r>
              <a:rPr lang="es-ES" sz="1200" b="1" dirty="0">
                <a:latin typeface="Arial Narrow" panose="020B0606020202030204" pitchFamily="34" charset="0"/>
              </a:rPr>
              <a:t>porcentual con respecto al mismo periodo del año anterior</a:t>
            </a:r>
          </a:p>
          <a:p>
            <a:pPr algn="ctr"/>
            <a:r>
              <a:rPr lang="es-ES" sz="1200" b="1" dirty="0" smtClean="0">
                <a:latin typeface="Arial Narrow" panose="020B0606020202030204" pitchFamily="34" charset="0"/>
              </a:rPr>
              <a:t>Aumentó en un 1,8%</a:t>
            </a:r>
            <a:endParaRPr lang="es-ES" sz="1200" b="1" dirty="0">
              <a:latin typeface="Arial Narrow" panose="020B0606020202030204" pitchFamily="34" charset="0"/>
            </a:endParaRPr>
          </a:p>
        </p:txBody>
      </p:sp>
      <p:sp>
        <p:nvSpPr>
          <p:cNvPr id="18" name="17 Rectángulo"/>
          <p:cNvSpPr/>
          <p:nvPr/>
        </p:nvSpPr>
        <p:spPr>
          <a:xfrm>
            <a:off x="2231041" y="2247125"/>
            <a:ext cx="4946011" cy="569387"/>
          </a:xfrm>
          <a:prstGeom prst="rect">
            <a:avLst/>
          </a:prstGeom>
        </p:spPr>
        <p:txBody>
          <a:bodyPr wrap="square">
            <a:spAutoFit/>
          </a:bodyPr>
          <a:lstStyle/>
          <a:p>
            <a:r>
              <a:rPr lang="es-ES" sz="10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d</a:t>
            </a:r>
            <a:r>
              <a:rPr lang="es-CO" sz="1050" dirty="0" smtClean="0">
                <a:latin typeface="Arial Narrow" panose="020B0606020202030204" pitchFamily="34" charset="0"/>
              </a:rPr>
              <a:t>desnutrición </a:t>
            </a:r>
            <a:r>
              <a:rPr lang="es-CO" sz="1050" dirty="0">
                <a:latin typeface="Arial Narrow" panose="020B0606020202030204" pitchFamily="34" charset="0"/>
              </a:rPr>
              <a:t>aguda &lt; 5 años</a:t>
            </a:r>
            <a:r>
              <a:rPr lang="es-ES" sz="1050" dirty="0" smtClean="0">
                <a:latin typeface="Arial Narrow" panose="020B0606020202030204" pitchFamily="34" charset="0"/>
              </a:rPr>
              <a:t>. Medellín, a Periodo epidemiológico 13 acumulado de 2017-2019.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35661" y="2824179"/>
            <a:ext cx="4965239" cy="43430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3065" y="2888291"/>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1" name="60 CuadroTexto"/>
          <p:cNvSpPr txBox="1"/>
          <p:nvPr/>
        </p:nvSpPr>
        <p:spPr>
          <a:xfrm>
            <a:off x="471185" y="2843808"/>
            <a:ext cx="1266693"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33</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7.2 Desnutrición aguda &lt; 5 años</a:t>
            </a:r>
            <a:endParaRPr lang="es-ES" sz="2500" b="1" dirty="0">
              <a:solidFill>
                <a:srgbClr val="C00000"/>
              </a:solidFill>
              <a:latin typeface="Arial Narrow" panose="020B0606020202030204" pitchFamily="34" charset="0"/>
              <a:ea typeface="+mn-ea"/>
              <a:cs typeface="+mn-cs"/>
            </a:endParaRPr>
          </a:p>
        </p:txBody>
      </p:sp>
      <p:grpSp>
        <p:nvGrpSpPr>
          <p:cNvPr id="19" name="18 Grupo"/>
          <p:cNvGrpSpPr/>
          <p:nvPr/>
        </p:nvGrpSpPr>
        <p:grpSpPr>
          <a:xfrm>
            <a:off x="4158904" y="3363630"/>
            <a:ext cx="1620604" cy="1641609"/>
            <a:chOff x="-68288" y="5926283"/>
            <a:chExt cx="1620604" cy="1641609"/>
          </a:xfrm>
        </p:grpSpPr>
        <p:pic>
          <p:nvPicPr>
            <p:cNvPr id="10245" name="Picture 5"/>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218698" y="5926283"/>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50 Grupo"/>
            <p:cNvGrpSpPr/>
            <p:nvPr/>
          </p:nvGrpSpPr>
          <p:grpSpPr>
            <a:xfrm>
              <a:off x="-68288" y="6590121"/>
              <a:ext cx="1620604" cy="977771"/>
              <a:chOff x="-204085" y="7012000"/>
              <a:chExt cx="1229607" cy="977771"/>
            </a:xfrm>
          </p:grpSpPr>
          <p:sp>
            <p:nvSpPr>
              <p:cNvPr id="52" name="51 CuadroTexto"/>
              <p:cNvSpPr txBox="1"/>
              <p:nvPr/>
            </p:nvSpPr>
            <p:spPr>
              <a:xfrm>
                <a:off x="-204085" y="701200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54" name="53 Rectángulo redondeado"/>
              <p:cNvSpPr/>
              <p:nvPr/>
            </p:nvSpPr>
            <p:spPr>
              <a:xfrm>
                <a:off x="-103303" y="7257157"/>
                <a:ext cx="1051876" cy="73261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Narrow" panose="020B0606020202030204" pitchFamily="34" charset="0"/>
                  </a:rPr>
                  <a:t>Régimen contributivo</a:t>
                </a:r>
              </a:p>
              <a:p>
                <a:pPr algn="ctr"/>
                <a:r>
                  <a:rPr lang="es-ES" sz="1100" b="1" dirty="0" smtClean="0">
                    <a:solidFill>
                      <a:schemeClr val="tx1"/>
                    </a:solidFill>
                    <a:latin typeface="Arial Narrow" panose="020B0606020202030204" pitchFamily="34" charset="0"/>
                  </a:rPr>
                  <a:t>55,9%</a:t>
                </a:r>
              </a:p>
              <a:p>
                <a:pPr algn="ctr"/>
                <a:r>
                  <a:rPr lang="es-ES" sz="1000" b="1" dirty="0">
                    <a:solidFill>
                      <a:schemeClr val="tx1"/>
                    </a:solidFill>
                    <a:latin typeface="Arial Narrow" panose="020B0606020202030204" pitchFamily="34" charset="0"/>
                  </a:rPr>
                  <a:t>Régimen </a:t>
                </a:r>
                <a:r>
                  <a:rPr lang="es-ES" sz="1000" b="1" dirty="0" smtClean="0">
                    <a:solidFill>
                      <a:schemeClr val="tx1"/>
                    </a:solidFill>
                    <a:latin typeface="Arial Narrow" panose="020B0606020202030204" pitchFamily="34" charset="0"/>
                  </a:rPr>
                  <a:t>subsidiado</a:t>
                </a:r>
                <a:endParaRPr lang="es-ES" sz="1000" b="1" dirty="0">
                  <a:solidFill>
                    <a:schemeClr val="tx1"/>
                  </a:solidFill>
                  <a:latin typeface="Arial Narrow" panose="020B0606020202030204" pitchFamily="34" charset="0"/>
                </a:endParaRPr>
              </a:p>
              <a:p>
                <a:pPr algn="ctr"/>
                <a:r>
                  <a:rPr lang="es-ES" sz="1100" b="1" dirty="0" smtClean="0">
                    <a:solidFill>
                      <a:schemeClr val="tx1"/>
                    </a:solidFill>
                    <a:latin typeface="Arial Narrow" panose="020B0606020202030204" pitchFamily="34" charset="0"/>
                  </a:rPr>
                  <a:t>41,1%</a:t>
                </a:r>
                <a:endParaRPr lang="es-ES" sz="1400" b="1" dirty="0">
                  <a:solidFill>
                    <a:schemeClr val="tx1"/>
                  </a:solidFill>
                  <a:latin typeface="Arial Narrow" panose="020B0606020202030204" pitchFamily="34" charset="0"/>
                </a:endParaRPr>
              </a:p>
            </p:txBody>
          </p:sp>
        </p:grpSp>
      </p:grpSp>
      <p:pic>
        <p:nvPicPr>
          <p:cNvPr id="10246"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956373" y="3333576"/>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58 Grupo"/>
          <p:cNvGrpSpPr/>
          <p:nvPr/>
        </p:nvGrpSpPr>
        <p:grpSpPr>
          <a:xfrm>
            <a:off x="5695621" y="3980170"/>
            <a:ext cx="1620605" cy="1032642"/>
            <a:chOff x="-61970" y="7088798"/>
            <a:chExt cx="1229607" cy="1032642"/>
          </a:xfrm>
        </p:grpSpPr>
        <p:sp>
          <p:nvSpPr>
            <p:cNvPr id="60" name="59 CuadroTexto"/>
            <p:cNvSpPr txBox="1"/>
            <p:nvPr/>
          </p:nvSpPr>
          <p:spPr>
            <a:xfrm>
              <a:off x="-61970" y="7088798"/>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62" name="61 Rectángulo redondeado"/>
            <p:cNvSpPr/>
            <p:nvPr/>
          </p:nvSpPr>
          <p:spPr>
            <a:xfrm>
              <a:off x="1677" y="7343344"/>
              <a:ext cx="1048515" cy="77809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latin typeface="Arial Narrow" panose="020B0606020202030204" pitchFamily="34" charset="0"/>
                </a:rPr>
                <a:t>Cabecera municipal</a:t>
              </a:r>
            </a:p>
            <a:p>
              <a:pPr algn="ctr"/>
              <a:r>
                <a:rPr lang="es-ES" sz="1000" b="1" dirty="0" smtClean="0">
                  <a:solidFill>
                    <a:schemeClr val="tx1"/>
                  </a:solidFill>
                  <a:latin typeface="Arial Narrow" panose="020B0606020202030204" pitchFamily="34" charset="0"/>
                </a:rPr>
                <a:t>94,3%</a:t>
              </a:r>
            </a:p>
            <a:p>
              <a:pPr algn="ctr"/>
              <a:r>
                <a:rPr lang="es-ES" sz="1000" b="1" dirty="0" smtClean="0">
                  <a:solidFill>
                    <a:schemeClr val="tx1"/>
                  </a:solidFill>
                  <a:latin typeface="Arial Narrow" panose="020B0606020202030204" pitchFamily="34" charset="0"/>
                </a:rPr>
                <a:t>Rural </a:t>
              </a:r>
            </a:p>
            <a:p>
              <a:pPr algn="ctr"/>
              <a:r>
                <a:rPr lang="es-ES" sz="1000" b="1" dirty="0" smtClean="0">
                  <a:solidFill>
                    <a:schemeClr val="tx1"/>
                  </a:solidFill>
                  <a:latin typeface="Arial Narrow" panose="020B0606020202030204" pitchFamily="34" charset="0"/>
                </a:rPr>
                <a:t>5,1%</a:t>
              </a:r>
              <a:endParaRPr lang="es-ES" sz="1000" b="1" dirty="0">
                <a:solidFill>
                  <a:schemeClr val="tx1"/>
                </a:solidFill>
                <a:latin typeface="Arial Narrow" panose="020B0606020202030204" pitchFamily="34" charset="0"/>
              </a:endParaRPr>
            </a:p>
          </p:txBody>
        </p:sp>
      </p:grpSp>
      <p:sp>
        <p:nvSpPr>
          <p:cNvPr id="65" name="64 CuadroTexto"/>
          <p:cNvSpPr txBox="1"/>
          <p:nvPr/>
        </p:nvSpPr>
        <p:spPr>
          <a:xfrm>
            <a:off x="-13243" y="6156381"/>
            <a:ext cx="2263557" cy="261610"/>
          </a:xfrm>
          <a:prstGeom prst="rect">
            <a:avLst/>
          </a:prstGeom>
          <a:noFill/>
        </p:spPr>
        <p:txBody>
          <a:bodyPr wrap="square" rtlCol="0">
            <a:spAutoFit/>
          </a:bodyPr>
          <a:lstStyle/>
          <a:p>
            <a:pPr algn="ctr"/>
            <a:r>
              <a:rPr lang="es-CO" sz="1100" b="1" dirty="0" smtClean="0">
                <a:latin typeface="Arial Narrow" panose="020B0606020202030204" pitchFamily="34" charset="0"/>
              </a:rPr>
              <a:t>Proporción de visitas realizadas</a:t>
            </a:r>
            <a:endParaRPr lang="es-ES" sz="1100" b="1" dirty="0">
              <a:latin typeface="Arial Narrow" panose="020B0606020202030204" pitchFamily="34" charset="0"/>
            </a:endParaRPr>
          </a:p>
        </p:txBody>
      </p:sp>
      <p:cxnSp>
        <p:nvCxnSpPr>
          <p:cNvPr id="70" name="69 Conector recto de flecha"/>
          <p:cNvCxnSpPr/>
          <p:nvPr/>
        </p:nvCxnSpPr>
        <p:spPr>
          <a:xfrm flipH="1">
            <a:off x="131916" y="6431822"/>
            <a:ext cx="200151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75" name="74 CuadroTexto"/>
          <p:cNvSpPr txBox="1"/>
          <p:nvPr/>
        </p:nvSpPr>
        <p:spPr>
          <a:xfrm>
            <a:off x="783798" y="6516421"/>
            <a:ext cx="659156" cy="338554"/>
          </a:xfrm>
          <a:prstGeom prst="rect">
            <a:avLst/>
          </a:prstGeom>
          <a:noFill/>
        </p:spPr>
        <p:txBody>
          <a:bodyPr wrap="none" rtlCol="0">
            <a:spAutoFit/>
          </a:bodyPr>
          <a:lstStyle/>
          <a:p>
            <a:pPr algn="ctr"/>
            <a:r>
              <a:rPr lang="es-ES" sz="1600" b="1" dirty="0" smtClean="0">
                <a:latin typeface="Arial Narrow" panose="020B0606020202030204" pitchFamily="34" charset="0"/>
              </a:rPr>
              <a:t>75,5%</a:t>
            </a:r>
          </a:p>
        </p:txBody>
      </p:sp>
      <p:grpSp>
        <p:nvGrpSpPr>
          <p:cNvPr id="17" name="16 Grupo"/>
          <p:cNvGrpSpPr/>
          <p:nvPr/>
        </p:nvGrpSpPr>
        <p:grpSpPr>
          <a:xfrm>
            <a:off x="2413493" y="3482793"/>
            <a:ext cx="873011" cy="1548196"/>
            <a:chOff x="72058" y="7622934"/>
            <a:chExt cx="873011" cy="1548196"/>
          </a:xfrm>
        </p:grpSpPr>
        <p:grpSp>
          <p:nvGrpSpPr>
            <p:cNvPr id="89" name="88 Grupo"/>
            <p:cNvGrpSpPr/>
            <p:nvPr/>
          </p:nvGrpSpPr>
          <p:grpSpPr>
            <a:xfrm>
              <a:off x="72058" y="8272390"/>
              <a:ext cx="811151" cy="898740"/>
              <a:chOff x="1068833" y="1243369"/>
              <a:chExt cx="811151" cy="898740"/>
            </a:xfrm>
          </p:grpSpPr>
          <p:sp>
            <p:nvSpPr>
              <p:cNvPr id="90" name="8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60,5%</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89383" y="1865110"/>
                <a:ext cx="790601" cy="276999"/>
              </a:xfrm>
              <a:prstGeom prst="rect">
                <a:avLst/>
              </a:prstGeom>
            </p:spPr>
            <p:txBody>
              <a:bodyPr wrap="none">
                <a:spAutoFit/>
              </a:bodyPr>
              <a:lstStyle/>
              <a:p>
                <a:r>
                  <a:rPr lang="es-ES" sz="1200" b="1" dirty="0" smtClean="0">
                    <a:latin typeface="Arial Narrow" panose="020B0606020202030204" pitchFamily="34" charset="0"/>
                  </a:rPr>
                  <a:t>380 casos</a:t>
                </a:r>
                <a:endParaRPr lang="es-CO" sz="1200" dirty="0"/>
              </a:p>
            </p:txBody>
          </p:sp>
        </p:grpSp>
        <p:pic>
          <p:nvPicPr>
            <p:cNvPr id="8196" name="Picture 4"/>
            <p:cNvPicPr>
              <a:picLocks noChangeAspect="1" noChangeArrowheads="1"/>
            </p:cNvPicPr>
            <p:nvPr/>
          </p:nvPicPr>
          <p:blipFill rotWithShape="1">
            <a:blip r:embed="rId8">
              <a:biLevel thresh="50000"/>
              <a:extLst>
                <a:ext uri="{28A0092B-C50C-407E-A947-70E740481C1C}">
                  <a14:useLocalDpi xmlns:a14="http://schemas.microsoft.com/office/drawing/2010/main" val="0"/>
                </a:ext>
              </a:extLst>
            </a:blip>
            <a:srcRect r="60269"/>
            <a:stretch/>
          </p:blipFill>
          <p:spPr bwMode="auto">
            <a:xfrm>
              <a:off x="182081" y="7622934"/>
              <a:ext cx="762988" cy="72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3385913" y="3391131"/>
            <a:ext cx="905819" cy="1641658"/>
            <a:chOff x="1069060" y="7503826"/>
            <a:chExt cx="905819" cy="1641658"/>
          </a:xfrm>
        </p:grpSpPr>
        <p:sp>
          <p:nvSpPr>
            <p:cNvPr id="88" name="87 Rectángulo redondeado"/>
            <p:cNvSpPr/>
            <p:nvPr/>
          </p:nvSpPr>
          <p:spPr>
            <a:xfrm>
              <a:off x="1101982" y="853574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35,5%</a:t>
              </a:r>
              <a:endParaRPr lang="es-ES" sz="1600" b="1" dirty="0">
                <a:solidFill>
                  <a:schemeClr val="tx1"/>
                </a:solidFill>
                <a:latin typeface="Arial Narrow" panose="020B0606020202030204" pitchFamily="34" charset="0"/>
              </a:endParaRPr>
            </a:p>
          </p:txBody>
        </p:sp>
        <p:sp>
          <p:nvSpPr>
            <p:cNvPr id="93" name="92 Rectángulo"/>
            <p:cNvSpPr/>
            <p:nvPr/>
          </p:nvSpPr>
          <p:spPr>
            <a:xfrm>
              <a:off x="1080170" y="8262441"/>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69060" y="8868485"/>
              <a:ext cx="790601" cy="276999"/>
            </a:xfrm>
            <a:prstGeom prst="rect">
              <a:avLst/>
            </a:prstGeom>
          </p:spPr>
          <p:txBody>
            <a:bodyPr wrap="none">
              <a:spAutoFit/>
            </a:bodyPr>
            <a:lstStyle/>
            <a:p>
              <a:r>
                <a:rPr lang="es-ES" sz="1200" b="1" dirty="0" smtClean="0">
                  <a:latin typeface="Arial Narrow" panose="020B0606020202030204" pitchFamily="34" charset="0"/>
                </a:rPr>
                <a:t>248 casos</a:t>
              </a:r>
              <a:endParaRPr lang="es-CO" sz="1200" dirty="0"/>
            </a:p>
          </p:txBody>
        </p:sp>
        <p:pic>
          <p:nvPicPr>
            <p:cNvPr id="86" name="Picture 4"/>
            <p:cNvPicPr>
              <a:picLocks noChangeAspect="1" noChangeArrowheads="1"/>
            </p:cNvPicPr>
            <p:nvPr/>
          </p:nvPicPr>
          <p:blipFill rotWithShape="1">
            <a:blip r:embed="rId8">
              <a:biLevel thresh="50000"/>
              <a:extLst>
                <a:ext uri="{28A0092B-C50C-407E-A947-70E740481C1C}">
                  <a14:useLocalDpi xmlns:a14="http://schemas.microsoft.com/office/drawing/2010/main" val="0"/>
                </a:ext>
              </a:extLst>
            </a:blip>
            <a:srcRect l="60862"/>
            <a:stretch/>
          </p:blipFill>
          <p:spPr bwMode="auto">
            <a:xfrm>
              <a:off x="1126848" y="7503826"/>
              <a:ext cx="848031" cy="81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27780"/>
          <a:stretch/>
        </p:blipFill>
        <p:spPr bwMode="auto">
          <a:xfrm>
            <a:off x="-5416" y="5547013"/>
            <a:ext cx="2235661"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4" name="83 Grupo"/>
          <p:cNvGrpSpPr/>
          <p:nvPr/>
        </p:nvGrpSpPr>
        <p:grpSpPr>
          <a:xfrm>
            <a:off x="3371275" y="5210576"/>
            <a:ext cx="1297039" cy="1457224"/>
            <a:chOff x="2160290" y="5099467"/>
            <a:chExt cx="1297039" cy="1457224"/>
          </a:xfrm>
        </p:grpSpPr>
        <p:pic>
          <p:nvPicPr>
            <p:cNvPr id="85" name="Picture 4"/>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2233704" y="5099467"/>
              <a:ext cx="1002902" cy="77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86 Rectángulo redondeado"/>
            <p:cNvSpPr/>
            <p:nvPr/>
          </p:nvSpPr>
          <p:spPr>
            <a:xfrm>
              <a:off x="2328300" y="6279290"/>
              <a:ext cx="1005342" cy="27740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14%</a:t>
              </a:r>
              <a:endParaRPr lang="es-CO" sz="1600" b="1" dirty="0">
                <a:solidFill>
                  <a:schemeClr val="tx1"/>
                </a:solidFill>
                <a:latin typeface="Arial Narrow" panose="020B0606020202030204" pitchFamily="34" charset="0"/>
              </a:endParaRPr>
            </a:p>
          </p:txBody>
        </p:sp>
        <p:sp>
          <p:nvSpPr>
            <p:cNvPr id="95" name="94 Rectángulo"/>
            <p:cNvSpPr/>
            <p:nvPr/>
          </p:nvSpPr>
          <p:spPr>
            <a:xfrm>
              <a:off x="2160290" y="5796227"/>
              <a:ext cx="1297039" cy="461665"/>
            </a:xfrm>
            <a:prstGeom prst="rect">
              <a:avLst/>
            </a:prstGeom>
          </p:spPr>
          <p:txBody>
            <a:bodyPr wrap="square">
              <a:spAutoFit/>
            </a:bodyPr>
            <a:lstStyle/>
            <a:p>
              <a:pPr algn="ctr"/>
              <a:r>
                <a:rPr lang="es-CO" sz="1200" b="1" u="sng" dirty="0">
                  <a:latin typeface="Arial Narrow" panose="020B0606020202030204" pitchFamily="34" charset="0"/>
                </a:rPr>
                <a:t>Desnutrición aguda </a:t>
              </a:r>
              <a:r>
                <a:rPr lang="es-CO" sz="1200" b="1" u="sng" dirty="0" smtClean="0">
                  <a:latin typeface="Arial Narrow" panose="020B0606020202030204" pitchFamily="34" charset="0"/>
                </a:rPr>
                <a:t>severa</a:t>
              </a:r>
              <a:endParaRPr lang="es-CO" sz="1200" b="1" u="sng" dirty="0">
                <a:latin typeface="Arial Narrow" panose="020B0606020202030204" pitchFamily="34" charset="0"/>
              </a:endParaRPr>
            </a:p>
          </p:txBody>
        </p:sp>
      </p:grpSp>
      <p:grpSp>
        <p:nvGrpSpPr>
          <p:cNvPr id="20" name="19 Grupo"/>
          <p:cNvGrpSpPr/>
          <p:nvPr/>
        </p:nvGrpSpPr>
        <p:grpSpPr>
          <a:xfrm>
            <a:off x="2291155" y="5222511"/>
            <a:ext cx="1297039" cy="1721246"/>
            <a:chOff x="2088282" y="5111402"/>
            <a:chExt cx="1297039" cy="1721246"/>
          </a:xfrm>
        </p:grpSpPr>
        <p:grpSp>
          <p:nvGrpSpPr>
            <p:cNvPr id="4" name="3 Grupo"/>
            <p:cNvGrpSpPr/>
            <p:nvPr/>
          </p:nvGrpSpPr>
          <p:grpSpPr>
            <a:xfrm>
              <a:off x="2088282" y="5111402"/>
              <a:ext cx="1297039" cy="1445289"/>
              <a:chOff x="2160290" y="5111402"/>
              <a:chExt cx="1297039" cy="1445289"/>
            </a:xfrm>
          </p:grpSpPr>
          <p:pic>
            <p:nvPicPr>
              <p:cNvPr id="1028" name="Picture 4"/>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2384517" y="5111402"/>
                <a:ext cx="946685" cy="73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redondeado"/>
              <p:cNvSpPr/>
              <p:nvPr/>
            </p:nvSpPr>
            <p:spPr>
              <a:xfrm>
                <a:off x="2328300" y="6279291"/>
                <a:ext cx="1005342" cy="27740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85,7%</a:t>
                </a:r>
                <a:endParaRPr lang="es-CO" sz="1600" b="1" dirty="0">
                  <a:solidFill>
                    <a:schemeClr val="tx1"/>
                  </a:solidFill>
                  <a:latin typeface="Arial Narrow" panose="020B0606020202030204" pitchFamily="34" charset="0"/>
                </a:endParaRPr>
              </a:p>
            </p:txBody>
          </p:sp>
          <p:sp>
            <p:nvSpPr>
              <p:cNvPr id="3" name="2 Rectángulo"/>
              <p:cNvSpPr/>
              <p:nvPr/>
            </p:nvSpPr>
            <p:spPr>
              <a:xfrm>
                <a:off x="2160290" y="5796227"/>
                <a:ext cx="1297039" cy="461665"/>
              </a:xfrm>
              <a:prstGeom prst="rect">
                <a:avLst/>
              </a:prstGeom>
            </p:spPr>
            <p:txBody>
              <a:bodyPr wrap="square">
                <a:spAutoFit/>
              </a:bodyPr>
              <a:lstStyle/>
              <a:p>
                <a:pPr algn="ctr"/>
                <a:r>
                  <a:rPr lang="es-CO" sz="1200" b="1" u="sng" dirty="0">
                    <a:latin typeface="Arial Narrow" panose="020B0606020202030204" pitchFamily="34" charset="0"/>
                  </a:rPr>
                  <a:t>Desnutrición aguda moderada</a:t>
                </a:r>
              </a:p>
            </p:txBody>
          </p:sp>
        </p:grpSp>
        <p:sp>
          <p:nvSpPr>
            <p:cNvPr id="96" name="95 Rectángulo"/>
            <p:cNvSpPr/>
            <p:nvPr/>
          </p:nvSpPr>
          <p:spPr>
            <a:xfrm>
              <a:off x="2377801" y="6555649"/>
              <a:ext cx="790601" cy="276999"/>
            </a:xfrm>
            <a:prstGeom prst="rect">
              <a:avLst/>
            </a:prstGeom>
          </p:spPr>
          <p:txBody>
            <a:bodyPr wrap="none">
              <a:spAutoFit/>
            </a:bodyPr>
            <a:lstStyle/>
            <a:p>
              <a:r>
                <a:rPr lang="es-ES" sz="1200" b="1" dirty="0" smtClean="0">
                  <a:latin typeface="Arial Narrow" panose="020B0606020202030204" pitchFamily="34" charset="0"/>
                </a:rPr>
                <a:t>538 casos</a:t>
              </a:r>
              <a:endParaRPr lang="es-CO" sz="1200" dirty="0"/>
            </a:p>
          </p:txBody>
        </p:sp>
      </p:grpSp>
      <p:grpSp>
        <p:nvGrpSpPr>
          <p:cNvPr id="22" name="21 Grupo"/>
          <p:cNvGrpSpPr/>
          <p:nvPr/>
        </p:nvGrpSpPr>
        <p:grpSpPr>
          <a:xfrm>
            <a:off x="4453142" y="5242623"/>
            <a:ext cx="1297039" cy="1705641"/>
            <a:chOff x="5183073" y="5413960"/>
            <a:chExt cx="1297039" cy="1705641"/>
          </a:xfrm>
        </p:grpSpPr>
        <p:sp>
          <p:nvSpPr>
            <p:cNvPr id="97" name="96 Rectángulo"/>
            <p:cNvSpPr/>
            <p:nvPr/>
          </p:nvSpPr>
          <p:spPr>
            <a:xfrm>
              <a:off x="5456350" y="6842602"/>
              <a:ext cx="790601" cy="276999"/>
            </a:xfrm>
            <a:prstGeom prst="rect">
              <a:avLst/>
            </a:prstGeom>
          </p:spPr>
          <p:txBody>
            <a:bodyPr wrap="none">
              <a:spAutoFit/>
            </a:bodyPr>
            <a:lstStyle/>
            <a:p>
              <a:r>
                <a:rPr lang="es-ES" sz="1200" b="1" dirty="0" smtClean="0">
                  <a:latin typeface="Arial Narrow" panose="020B0606020202030204" pitchFamily="34" charset="0"/>
                </a:rPr>
                <a:t>581 casos</a:t>
              </a:r>
              <a:endParaRPr lang="es-CO" sz="1200" dirty="0"/>
            </a:p>
          </p:txBody>
        </p:sp>
        <p:pic>
          <p:nvPicPr>
            <p:cNvPr id="21" name="Picture 6"/>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5348809" y="5413960"/>
              <a:ext cx="862353" cy="66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8" name="97 Grupo"/>
            <p:cNvGrpSpPr/>
            <p:nvPr/>
          </p:nvGrpSpPr>
          <p:grpSpPr>
            <a:xfrm>
              <a:off x="5183073" y="6071166"/>
              <a:ext cx="1297039" cy="760464"/>
              <a:chOff x="2160290" y="5796227"/>
              <a:chExt cx="1297039" cy="760464"/>
            </a:xfrm>
          </p:grpSpPr>
          <p:sp>
            <p:nvSpPr>
              <p:cNvPr id="100" name="99 Rectángulo redondeado"/>
              <p:cNvSpPr/>
              <p:nvPr/>
            </p:nvSpPr>
            <p:spPr>
              <a:xfrm>
                <a:off x="2328300" y="6279290"/>
                <a:ext cx="1005342" cy="277401"/>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92,5%</a:t>
                </a:r>
                <a:endParaRPr lang="es-CO" sz="1600" b="1" dirty="0">
                  <a:solidFill>
                    <a:schemeClr val="tx1"/>
                  </a:solidFill>
                  <a:latin typeface="Arial Narrow" panose="020B0606020202030204" pitchFamily="34" charset="0"/>
                </a:endParaRPr>
              </a:p>
            </p:txBody>
          </p:sp>
          <p:sp>
            <p:nvSpPr>
              <p:cNvPr id="101" name="100 Rectángulo"/>
              <p:cNvSpPr/>
              <p:nvPr/>
            </p:nvSpPr>
            <p:spPr>
              <a:xfrm>
                <a:off x="2160290" y="5796227"/>
                <a:ext cx="1297039" cy="461665"/>
              </a:xfrm>
              <a:prstGeom prst="rect">
                <a:avLst/>
              </a:prstGeom>
            </p:spPr>
            <p:txBody>
              <a:bodyPr wrap="square">
                <a:spAutoFit/>
              </a:bodyPr>
              <a:lstStyle/>
              <a:p>
                <a:pPr algn="ctr"/>
                <a:r>
                  <a:rPr lang="es-CO" sz="1200" b="1" u="sng" dirty="0" smtClean="0">
                    <a:latin typeface="Arial Narrow" panose="020B0606020202030204" pitchFamily="34" charset="0"/>
                  </a:rPr>
                  <a:t>Crecimiento y </a:t>
                </a:r>
              </a:p>
              <a:p>
                <a:pPr algn="ctr"/>
                <a:r>
                  <a:rPr lang="es-CO" sz="1200" b="1" u="sng" dirty="0" smtClean="0">
                    <a:latin typeface="Arial Narrow" panose="020B0606020202030204" pitchFamily="34" charset="0"/>
                  </a:rPr>
                  <a:t>desarrollo</a:t>
                </a:r>
                <a:endParaRPr lang="es-CO" sz="1200" b="1" u="sng" dirty="0">
                  <a:latin typeface="Arial Narrow" panose="020B0606020202030204" pitchFamily="34" charset="0"/>
                </a:endParaRPr>
              </a:p>
            </p:txBody>
          </p:sp>
        </p:grpSp>
      </p:grpSp>
      <p:sp>
        <p:nvSpPr>
          <p:cNvPr id="102" name="101 Rectángulo"/>
          <p:cNvSpPr/>
          <p:nvPr/>
        </p:nvSpPr>
        <p:spPr>
          <a:xfrm>
            <a:off x="3648756" y="6665724"/>
            <a:ext cx="720069" cy="276999"/>
          </a:xfrm>
          <a:prstGeom prst="rect">
            <a:avLst/>
          </a:prstGeom>
        </p:spPr>
        <p:txBody>
          <a:bodyPr wrap="none">
            <a:spAutoFit/>
          </a:bodyPr>
          <a:lstStyle/>
          <a:p>
            <a:r>
              <a:rPr lang="es-ES" sz="1200" b="1" dirty="0" smtClean="0">
                <a:latin typeface="Arial Narrow" panose="020B0606020202030204" pitchFamily="34" charset="0"/>
              </a:rPr>
              <a:t>88 casos</a:t>
            </a:r>
            <a:endParaRPr lang="es-CO" sz="1200" dirty="0"/>
          </a:p>
        </p:txBody>
      </p:sp>
      <p:pic>
        <p:nvPicPr>
          <p:cNvPr id="1031" name="Picture 7"/>
          <p:cNvPicPr>
            <a:picLocks noChangeAspect="1" noChangeArrowheads="1"/>
          </p:cNvPicPr>
          <p:nvPr/>
        </p:nvPicPr>
        <p:blipFill rotWithShape="1">
          <a:blip r:embed="rId12">
            <a:biLevel thresh="75000"/>
            <a:extLst>
              <a:ext uri="{28A0092B-C50C-407E-A947-70E740481C1C}">
                <a14:useLocalDpi xmlns:a14="http://schemas.microsoft.com/office/drawing/2010/main" val="0"/>
              </a:ext>
            </a:extLst>
          </a:blip>
          <a:srcRect l="16054" t="16329" r="11854" b="18438"/>
          <a:stretch/>
        </p:blipFill>
        <p:spPr bwMode="auto">
          <a:xfrm>
            <a:off x="5820888" y="5115157"/>
            <a:ext cx="862755" cy="78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6" name="105 Grupo"/>
          <p:cNvGrpSpPr/>
          <p:nvPr/>
        </p:nvGrpSpPr>
        <p:grpSpPr>
          <a:xfrm>
            <a:off x="5615779" y="5879717"/>
            <a:ext cx="1297039" cy="924506"/>
            <a:chOff x="2160290" y="5796227"/>
            <a:chExt cx="1297039" cy="924506"/>
          </a:xfrm>
        </p:grpSpPr>
        <p:sp>
          <p:nvSpPr>
            <p:cNvPr id="107" name="106 Rectángulo redondeado"/>
            <p:cNvSpPr/>
            <p:nvPr/>
          </p:nvSpPr>
          <p:spPr>
            <a:xfrm>
              <a:off x="2328300" y="6279290"/>
              <a:ext cx="1005342" cy="44144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7,4 </a:t>
              </a:r>
            </a:p>
            <a:p>
              <a:pPr algn="ctr"/>
              <a:r>
                <a:rPr lang="es-CO" sz="1600" b="1" dirty="0" smtClean="0">
                  <a:solidFill>
                    <a:schemeClr val="tx1"/>
                  </a:solidFill>
                  <a:latin typeface="Arial Narrow" panose="020B0606020202030204" pitchFamily="34" charset="0"/>
                </a:rPr>
                <a:t>meses</a:t>
              </a:r>
              <a:endParaRPr lang="es-CO" sz="1600" b="1" dirty="0">
                <a:solidFill>
                  <a:schemeClr val="tx1"/>
                </a:solidFill>
                <a:latin typeface="Arial Narrow" panose="020B0606020202030204" pitchFamily="34" charset="0"/>
              </a:endParaRPr>
            </a:p>
          </p:txBody>
        </p:sp>
        <p:sp>
          <p:nvSpPr>
            <p:cNvPr id="108" name="107 Rectángulo"/>
            <p:cNvSpPr/>
            <p:nvPr/>
          </p:nvSpPr>
          <p:spPr>
            <a:xfrm>
              <a:off x="2160290" y="5796227"/>
              <a:ext cx="1297039" cy="461665"/>
            </a:xfrm>
            <a:prstGeom prst="rect">
              <a:avLst/>
            </a:prstGeom>
          </p:spPr>
          <p:txBody>
            <a:bodyPr wrap="square">
              <a:spAutoFit/>
            </a:bodyPr>
            <a:lstStyle/>
            <a:p>
              <a:pPr algn="ctr"/>
              <a:r>
                <a:rPr lang="es-CO" sz="1200" b="1" u="sng" dirty="0" smtClean="0">
                  <a:latin typeface="Arial Narrow" panose="020B0606020202030204" pitchFamily="34" charset="0"/>
                </a:rPr>
                <a:t>Lactancia materna promedio</a:t>
              </a:r>
              <a:endParaRPr lang="es-CO" sz="1200" b="1" u="sng" dirty="0">
                <a:latin typeface="Arial Narrow" panose="020B0606020202030204" pitchFamily="34" charset="0"/>
              </a:endParaRPr>
            </a:p>
          </p:txBody>
        </p:sp>
      </p:grpSp>
      <p:sp>
        <p:nvSpPr>
          <p:cNvPr id="110" name="109 Rectángulo"/>
          <p:cNvSpPr/>
          <p:nvPr/>
        </p:nvSpPr>
        <p:spPr>
          <a:xfrm>
            <a:off x="9661" y="7109495"/>
            <a:ext cx="7191237" cy="32649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1" name="110 Grupo"/>
          <p:cNvGrpSpPr/>
          <p:nvPr/>
        </p:nvGrpSpPr>
        <p:grpSpPr>
          <a:xfrm>
            <a:off x="212766" y="7142852"/>
            <a:ext cx="3446504" cy="276999"/>
            <a:chOff x="2448322" y="33831"/>
            <a:chExt cx="3446504" cy="276999"/>
          </a:xfrm>
        </p:grpSpPr>
        <p:sp>
          <p:nvSpPr>
            <p:cNvPr id="112" name="11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3" name="112 Conector recto"/>
            <p:cNvCxnSpPr>
              <a:stCxn id="11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4"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2" name="Rectángulo 11"/>
          <p:cNvSpPr/>
          <p:nvPr/>
        </p:nvSpPr>
        <p:spPr>
          <a:xfrm>
            <a:off x="80977" y="7478865"/>
            <a:ext cx="7118392" cy="1569660"/>
          </a:xfrm>
          <a:prstGeom prst="rect">
            <a:avLst/>
          </a:prstGeom>
        </p:spPr>
        <p:txBody>
          <a:bodyPr wrap="square">
            <a:spAutoFit/>
          </a:bodyPr>
          <a:lstStyle/>
          <a:p>
            <a:pPr algn="just"/>
            <a:r>
              <a:rPr lang="es-CO" sz="1600" dirty="0" smtClean="0">
                <a:latin typeface="Arial Narrow" panose="020B0606020202030204" pitchFamily="34" charset="0"/>
              </a:rPr>
              <a:t>La desnutrición en menores de 5 años </a:t>
            </a:r>
            <a:r>
              <a:rPr lang="es-CO" sz="1600" dirty="0">
                <a:latin typeface="Arial Narrow" panose="020B0606020202030204" pitchFamily="34" charset="0"/>
              </a:rPr>
              <a:t>es uno de los eventos de interés en salud pública que da cuenta de la salud </a:t>
            </a:r>
            <a:r>
              <a:rPr lang="es-CO" sz="1600" dirty="0" smtClean="0">
                <a:latin typeface="Arial Narrow" panose="020B0606020202030204" pitchFamily="34" charset="0"/>
              </a:rPr>
              <a:t>de </a:t>
            </a:r>
            <a:r>
              <a:rPr lang="es-CO" sz="1600" dirty="0">
                <a:latin typeface="Arial Narrow" panose="020B0606020202030204" pitchFamily="34" charset="0"/>
              </a:rPr>
              <a:t>una comunidad. En Medellín </a:t>
            </a:r>
            <a:r>
              <a:rPr lang="es-CO" sz="1600" dirty="0" smtClean="0">
                <a:latin typeface="Arial Narrow" panose="020B0606020202030204" pitchFamily="34" charset="0"/>
              </a:rPr>
              <a:t>en el Periodo epidemiológico 13  se evidencia un aumento del 1,8% con respecto al mismo periodo en el año anterior.  No se han reportado casos de mortalidad por esta causa. Se han visitado en el domicilio el 75,5</a:t>
            </a:r>
            <a:r>
              <a:rPr lang="es-CO" sz="1600" b="1" dirty="0" smtClean="0">
                <a:latin typeface="Arial Narrow" panose="020B0606020202030204" pitchFamily="34" charset="0"/>
              </a:rPr>
              <a:t>% </a:t>
            </a:r>
            <a:r>
              <a:rPr lang="es-CO" sz="1600" dirty="0" smtClean="0">
                <a:latin typeface="Arial Narrow" panose="020B0606020202030204" pitchFamily="34" charset="0"/>
              </a:rPr>
              <a:t>de los menores por parte de profesionales en nutrición, cabe resaltar que el 14% de los casos corresponden a desnutrición aguda severa. </a:t>
            </a:r>
            <a:endParaRPr lang="es-ES" dirty="0">
              <a:latin typeface="Arial Narrow" panose="020B0606020202030204" pitchFamily="34" charset="0"/>
            </a:endParaRPr>
          </a:p>
        </p:txBody>
      </p:sp>
      <p:graphicFrame>
        <p:nvGraphicFramePr>
          <p:cNvPr id="76" name="Gráfico 75"/>
          <p:cNvGraphicFramePr>
            <a:graphicFrameLocks/>
          </p:cNvGraphicFramePr>
          <p:nvPr>
            <p:extLst>
              <p:ext uri="{D42A27DB-BD31-4B8C-83A1-F6EECF244321}">
                <p14:modId xmlns:p14="http://schemas.microsoft.com/office/powerpoint/2010/main" val="4119412041"/>
              </p:ext>
            </p:extLst>
          </p:nvPr>
        </p:nvGraphicFramePr>
        <p:xfrm>
          <a:off x="2608335" y="376057"/>
          <a:ext cx="3819525" cy="1957389"/>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933816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838617"/>
            <a:ext cx="2309078"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126485" y="2015659"/>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intento de suicidio</a:t>
            </a:r>
            <a:r>
              <a:rPr lang="es-ES" sz="1100" dirty="0" smtClean="0">
                <a:latin typeface="Arial Narrow" panose="020B0606020202030204" pitchFamily="34" charset="0"/>
              </a:rPr>
              <a:t>. Medellín, a Periodo epidemiológico 13  acumulado  de 2019.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2477</a:t>
              </a:r>
              <a:endParaRPr lang="es-ES" b="1" dirty="0">
                <a:latin typeface="Arial Narrow" panose="020B0606020202030204" pitchFamily="34" charset="0"/>
              </a:endParaRPr>
            </a:p>
          </p:txBody>
        </p:sp>
      </p:grpSp>
      <p:sp>
        <p:nvSpPr>
          <p:cNvPr id="9" name="8 CuadroTexto"/>
          <p:cNvSpPr txBox="1"/>
          <p:nvPr/>
        </p:nvSpPr>
        <p:spPr>
          <a:xfrm>
            <a:off x="16447" y="4866173"/>
            <a:ext cx="2164284"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a:t>
            </a:r>
            <a:r>
              <a:rPr lang="es-ES" sz="1200" b="1" dirty="0">
                <a:latin typeface="Arial Narrow" panose="020B0606020202030204" pitchFamily="34" charset="0"/>
              </a:rPr>
              <a:t>con respecto al mismo periodo del año anterior</a:t>
            </a:r>
          </a:p>
          <a:p>
            <a:pPr algn="ctr"/>
            <a:r>
              <a:rPr lang="es-ES" sz="1200" b="1" dirty="0" smtClean="0">
                <a:latin typeface="Arial Narrow" panose="020B0606020202030204" pitchFamily="34" charset="0"/>
              </a:rPr>
              <a:t>Aumentó en un 3,6%</a:t>
            </a:r>
            <a:endParaRPr lang="es-ES" sz="1200" b="1" dirty="0">
              <a:latin typeface="Arial Narrow" panose="020B0606020202030204" pitchFamily="34" charset="0"/>
            </a:endParaRPr>
          </a:p>
        </p:txBody>
      </p:sp>
      <p:sp>
        <p:nvSpPr>
          <p:cNvPr id="18" name="17 Rectángulo"/>
          <p:cNvSpPr/>
          <p:nvPr/>
        </p:nvSpPr>
        <p:spPr>
          <a:xfrm>
            <a:off x="2165735" y="419279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del intento de suicidio</a:t>
            </a:r>
            <a:r>
              <a:rPr lang="es-ES" sz="1100" dirty="0" smtClean="0">
                <a:latin typeface="Arial Narrow" panose="020B0606020202030204" pitchFamily="34" charset="0"/>
              </a:rPr>
              <a:t>. Medellín, a Periodo epidemiológico 13   acumulado de 2017-2019.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9401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6067328"/>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4402"/>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8.1 Intento de suicidio</a:t>
            </a:r>
            <a:endParaRPr lang="es-ES" sz="2500" b="1" dirty="0">
              <a:solidFill>
                <a:srgbClr val="C00000"/>
              </a:solidFill>
              <a:latin typeface="Arial Narrow" panose="020B0606020202030204" pitchFamily="34" charset="0"/>
              <a:ea typeface="+mn-ea"/>
              <a:cs typeface="+mn-cs"/>
            </a:endParaRPr>
          </a:p>
        </p:txBody>
      </p:sp>
      <p:sp>
        <p:nvSpPr>
          <p:cNvPr id="71" name="70 CuadroTexto"/>
          <p:cNvSpPr txBox="1"/>
          <p:nvPr/>
        </p:nvSpPr>
        <p:spPr>
          <a:xfrm>
            <a:off x="2160290" y="5149225"/>
            <a:ext cx="2487070" cy="430887"/>
          </a:xfrm>
          <a:prstGeom prst="rect">
            <a:avLst/>
          </a:prstGeom>
          <a:noFill/>
        </p:spPr>
        <p:txBody>
          <a:bodyPr wrap="square" rtlCol="0">
            <a:spAutoFit/>
          </a:bodyPr>
          <a:lstStyle/>
          <a:p>
            <a:pPr algn="ctr"/>
            <a:r>
              <a:rPr lang="es-CO" sz="1100" b="1" dirty="0" smtClean="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2677771" y="5601598"/>
            <a:ext cx="123623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74,7 * 100 mil</a:t>
            </a:r>
          </a:p>
        </p:txBody>
      </p:sp>
      <p:sp>
        <p:nvSpPr>
          <p:cNvPr id="70" name="69 Rectángulo"/>
          <p:cNvSpPr/>
          <p:nvPr/>
        </p:nvSpPr>
        <p:spPr>
          <a:xfrm>
            <a:off x="-15113" y="8767514"/>
            <a:ext cx="3615563" cy="353943"/>
          </a:xfrm>
          <a:prstGeom prst="rect">
            <a:avLst/>
          </a:prstGeom>
        </p:spPr>
        <p:txBody>
          <a:bodyPr wrap="square">
            <a:spAutoFit/>
          </a:bodyPr>
          <a:lstStyle/>
          <a:p>
            <a:r>
              <a:rPr lang="es-ES" sz="300" dirty="0" smtClean="0">
                <a:latin typeface="Arial Narrow" panose="020B0606020202030204" pitchFamily="34" charset="0"/>
              </a:rPr>
              <a:t>Fuente: SIVIGILA. Secretaria de Salud de Medellín.</a:t>
            </a:r>
          </a:p>
          <a:p>
            <a:r>
              <a:rPr lang="es-ES" sz="700" dirty="0" smtClean="0">
                <a:latin typeface="Arial Narrow" panose="020B0606020202030204" pitchFamily="34" charset="0"/>
              </a:rPr>
              <a:t>Figura. Mapa temático de proporción de casos para  intento de suicidio. Medellín, a Periodo epidemiológico 13 acumulado  de  2019. </a:t>
            </a:r>
            <a:endParaRPr lang="es-ES" sz="700" dirty="0">
              <a:latin typeface="Arial Narrow" panose="020B0606020202030204" pitchFamily="34" charset="0"/>
            </a:endParaRPr>
          </a:p>
        </p:txBody>
      </p:sp>
      <p:sp>
        <p:nvSpPr>
          <p:cNvPr id="33" name="32 CuadroTexto"/>
          <p:cNvSpPr txBox="1"/>
          <p:nvPr/>
        </p:nvSpPr>
        <p:spPr>
          <a:xfrm>
            <a:off x="4737430" y="5149225"/>
            <a:ext cx="2314792" cy="430887"/>
          </a:xfrm>
          <a:prstGeom prst="rect">
            <a:avLst/>
          </a:prstGeom>
          <a:noFill/>
        </p:spPr>
        <p:txBody>
          <a:bodyPr wrap="square" rtlCol="0">
            <a:spAutoFit/>
          </a:bodyPr>
          <a:lstStyle/>
          <a:p>
            <a:pPr algn="ctr"/>
            <a:r>
              <a:rPr lang="es-CO" sz="1100" b="1" dirty="0" smtClean="0">
                <a:latin typeface="Arial Narrow" panose="020B0606020202030204" pitchFamily="34" charset="0"/>
              </a:rPr>
              <a:t>Cobertura de visita de campo</a:t>
            </a:r>
          </a:p>
          <a:p>
            <a:pPr algn="ctr"/>
            <a:r>
              <a:rPr lang="es-CO" sz="1100" b="1" dirty="0" smtClean="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4881746" y="5601598"/>
            <a:ext cx="2136129" cy="338554"/>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63,3% (1569 casos)</a:t>
            </a:r>
          </a:p>
        </p:txBody>
      </p:sp>
      <p:sp>
        <p:nvSpPr>
          <p:cNvPr id="40" name="39 Rectángulo"/>
          <p:cNvSpPr/>
          <p:nvPr/>
        </p:nvSpPr>
        <p:spPr>
          <a:xfrm>
            <a:off x="2167153" y="4703270"/>
            <a:ext cx="5048493"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2241842" y="4729295"/>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38" name="37 Rectángulo"/>
          <p:cNvSpPr/>
          <p:nvPr/>
        </p:nvSpPr>
        <p:spPr>
          <a:xfrm>
            <a:off x="3701082" y="8790057"/>
            <a:ext cx="3615563" cy="353943"/>
          </a:xfrm>
          <a:prstGeom prst="rect">
            <a:avLst/>
          </a:prstGeom>
        </p:spPr>
        <p:txBody>
          <a:bodyPr wrap="square">
            <a:spAutoFit/>
          </a:bodyPr>
          <a:lstStyle/>
          <a:p>
            <a:r>
              <a:rPr lang="es-ES" sz="300" dirty="0" smtClean="0">
                <a:latin typeface="Arial Narrow" panose="020B0606020202030204" pitchFamily="34" charset="0"/>
              </a:rPr>
              <a:t>Fuente: SIVIGILA. Secretaria de Salud de Medellín.</a:t>
            </a:r>
          </a:p>
          <a:p>
            <a:r>
              <a:rPr lang="es-ES" sz="700" dirty="0" smtClean="0">
                <a:latin typeface="Arial Narrow" panose="020B0606020202030204" pitchFamily="34" charset="0"/>
              </a:rPr>
              <a:t>Figura. Mapa temático de densidad de casos por kilometro cuadrado para  intento de suicidio. Medellín, a Periodo epidemiológico 13  acumulado  de  2019. </a:t>
            </a:r>
            <a:endParaRPr lang="es-ES" sz="700" dirty="0">
              <a:latin typeface="Arial Narrow" panose="020B0606020202030204" pitchFamily="34" charset="0"/>
            </a:endParaRPr>
          </a:p>
        </p:txBody>
      </p:sp>
      <p:pic>
        <p:nvPicPr>
          <p:cNvPr id="2" name="Imagen 1"/>
          <p:cNvPicPr>
            <a:picLocks noChangeAspect="1"/>
          </p:cNvPicPr>
          <p:nvPr/>
        </p:nvPicPr>
        <p:blipFill>
          <a:blip r:embed="rId5"/>
          <a:stretch>
            <a:fillRect/>
          </a:stretch>
        </p:blipFill>
        <p:spPr>
          <a:xfrm>
            <a:off x="16447" y="6471503"/>
            <a:ext cx="3584003" cy="2308772"/>
          </a:xfrm>
          <a:prstGeom prst="rect">
            <a:avLst/>
          </a:prstGeom>
        </p:spPr>
      </p:pic>
      <p:pic>
        <p:nvPicPr>
          <p:cNvPr id="17" name="Imagen 16"/>
          <p:cNvPicPr>
            <a:picLocks noChangeAspect="1"/>
          </p:cNvPicPr>
          <p:nvPr/>
        </p:nvPicPr>
        <p:blipFill>
          <a:blip r:embed="rId6"/>
          <a:stretch>
            <a:fillRect/>
          </a:stretch>
        </p:blipFill>
        <p:spPr>
          <a:xfrm>
            <a:off x="3701082" y="6471502"/>
            <a:ext cx="3499816" cy="2255437"/>
          </a:xfrm>
          <a:prstGeom prst="rect">
            <a:avLst/>
          </a:prstGeom>
        </p:spPr>
      </p:pic>
      <p:graphicFrame>
        <p:nvGraphicFramePr>
          <p:cNvPr id="39" name="Gráfico 38">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277598478"/>
              </p:ext>
            </p:extLst>
          </p:nvPr>
        </p:nvGraphicFramePr>
        <p:xfrm>
          <a:off x="2362869" y="371978"/>
          <a:ext cx="4239081" cy="17145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3 Gráfico"/>
          <p:cNvGraphicFramePr>
            <a:graphicFrameLocks/>
          </p:cNvGraphicFramePr>
          <p:nvPr>
            <p:extLst>
              <p:ext uri="{D42A27DB-BD31-4B8C-83A1-F6EECF244321}">
                <p14:modId xmlns:p14="http://schemas.microsoft.com/office/powerpoint/2010/main" val="3488088091"/>
              </p:ext>
            </p:extLst>
          </p:nvPr>
        </p:nvGraphicFramePr>
        <p:xfrm>
          <a:off x="2135993" y="2525884"/>
          <a:ext cx="4813275" cy="165310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65615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4"/>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7123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3131840"/>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3203848"/>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smtClean="0">
                  <a:latin typeface="Arial Narrow" panose="020B0606020202030204" pitchFamily="34" charset="0"/>
                </a:rPr>
                <a:t>Variables especificas del comportamiento del evento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35</a:t>
            </a:r>
            <a:endParaRPr lang="es-ES" sz="1050" b="1" dirty="0">
              <a:latin typeface="Arial Narrow" panose="020B0606020202030204" pitchFamily="34" charset="0"/>
            </a:endParaRPr>
          </a:p>
        </p:txBody>
      </p:sp>
      <p:grpSp>
        <p:nvGrpSpPr>
          <p:cNvPr id="6" name="5 Grupo"/>
          <p:cNvGrpSpPr/>
          <p:nvPr/>
        </p:nvGrpSpPr>
        <p:grpSpPr>
          <a:xfrm>
            <a:off x="193993" y="762724"/>
            <a:ext cx="803425" cy="1132310"/>
            <a:chOff x="1068833" y="748098"/>
            <a:chExt cx="803425" cy="1132310"/>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34,3%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0" name="9 Grupo"/>
          <p:cNvGrpSpPr/>
          <p:nvPr/>
        </p:nvGrpSpPr>
        <p:grpSpPr>
          <a:xfrm>
            <a:off x="1050530" y="792456"/>
            <a:ext cx="780983" cy="1091720"/>
            <a:chOff x="1825139" y="815810"/>
            <a:chExt cx="780983" cy="1091720"/>
          </a:xfrm>
        </p:grpSpPr>
        <p:sp>
          <p:nvSpPr>
            <p:cNvPr id="42" name="41 Rectángulo redondeado"/>
            <p:cNvSpPr/>
            <p:nvPr/>
          </p:nvSpPr>
          <p:spPr>
            <a:xfrm>
              <a:off x="1846951" y="1547490"/>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65,7%</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274190"/>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12 Grupo"/>
          <p:cNvGrpSpPr/>
          <p:nvPr/>
        </p:nvGrpSpPr>
        <p:grpSpPr>
          <a:xfrm>
            <a:off x="2159538" y="796520"/>
            <a:ext cx="1152880" cy="1113356"/>
            <a:chOff x="2107178" y="815810"/>
            <a:chExt cx="1152880" cy="1113356"/>
          </a:xfrm>
        </p:grpSpPr>
        <p:grpSp>
          <p:nvGrpSpPr>
            <p:cNvPr id="50" name="49 Grupo"/>
            <p:cNvGrpSpPr/>
            <p:nvPr/>
          </p:nvGrpSpPr>
          <p:grpSpPr>
            <a:xfrm>
              <a:off x="2107178" y="1317818"/>
              <a:ext cx="1152880" cy="611348"/>
              <a:chOff x="3744466" y="1301912"/>
              <a:chExt cx="1152880" cy="611348"/>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10 Grupo"/>
          <p:cNvGrpSpPr/>
          <p:nvPr/>
        </p:nvGrpSpPr>
        <p:grpSpPr>
          <a:xfrm>
            <a:off x="3240410" y="815810"/>
            <a:ext cx="740068" cy="1110282"/>
            <a:chOff x="3580462" y="815810"/>
            <a:chExt cx="740068" cy="1110282"/>
          </a:xfrm>
        </p:grpSpPr>
        <p:grpSp>
          <p:nvGrpSpPr>
            <p:cNvPr id="8" name="7 Grupo"/>
            <p:cNvGrpSpPr/>
            <p:nvPr/>
          </p:nvGrpSpPr>
          <p:grpSpPr>
            <a:xfrm>
              <a:off x="3580462" y="1288342"/>
              <a:ext cx="740068" cy="637750"/>
              <a:chOff x="5245046" y="1274868"/>
              <a:chExt cx="740068" cy="637750"/>
            </a:xfrm>
          </p:grpSpPr>
          <p:sp>
            <p:nvSpPr>
              <p:cNvPr id="44"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3766705" y="5148064"/>
            <a:ext cx="3507593"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intento de suicidio. Periodo epidemiológico 13. 2019.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1976020"/>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28929" y="2409911"/>
            <a:ext cx="1690560" cy="650645"/>
            <a:chOff x="-14122" y="7072716"/>
            <a:chExt cx="1282684" cy="650645"/>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96%</a:t>
              </a:r>
              <a:endParaRPr lang="es-ES" sz="1600" b="1" dirty="0">
                <a:solidFill>
                  <a:schemeClr val="tx1"/>
                </a:solidFill>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1884408"/>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184453" y="2271355"/>
            <a:ext cx="1761059" cy="905197"/>
            <a:chOff x="-103304" y="7072716"/>
            <a:chExt cx="1336174" cy="905197"/>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3304" y="7363320"/>
              <a:ext cx="1336174"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smtClean="0">
                  <a:solidFill>
                    <a:schemeClr val="tx1"/>
                  </a:solidFill>
                  <a:latin typeface="Arial Narrow" panose="020B0606020202030204" pitchFamily="34" charset="0"/>
                </a:rPr>
                <a:t>Régimen contributivo: </a:t>
              </a:r>
              <a:r>
                <a:rPr lang="es-ES" sz="1100" b="1" dirty="0" smtClean="0">
                  <a:solidFill>
                    <a:schemeClr val="tx1"/>
                  </a:solidFill>
                  <a:latin typeface="Arial Narrow" panose="020B0606020202030204" pitchFamily="34" charset="0"/>
                </a:rPr>
                <a:t>68%</a:t>
              </a:r>
            </a:p>
            <a:p>
              <a:pPr algn="ctr"/>
              <a:r>
                <a:rPr lang="es-ES" sz="1100" b="1" dirty="0">
                  <a:solidFill>
                    <a:schemeClr val="tx1"/>
                  </a:solidFill>
                  <a:latin typeface="Arial Narrow" panose="020B0606020202030204" pitchFamily="34" charset="0"/>
                </a:rPr>
                <a:t>Régimen </a:t>
              </a:r>
              <a:r>
                <a:rPr lang="es-ES" sz="1100" b="1" dirty="0" smtClean="0">
                  <a:solidFill>
                    <a:schemeClr val="tx1"/>
                  </a:solidFill>
                  <a:latin typeface="Arial Narrow" panose="020B0606020202030204" pitchFamily="34" charset="0"/>
                </a:rPr>
                <a:t>subsidiado: 24%</a:t>
              </a:r>
              <a:endParaRPr lang="es-ES" sz="1200" b="1" dirty="0">
                <a:solidFill>
                  <a:schemeClr val="tx1"/>
                </a:solidFill>
                <a:latin typeface="Arial Narrow" panose="020B0606020202030204" pitchFamily="34" charset="0"/>
              </a:endParaRPr>
            </a:p>
          </p:txBody>
        </p:sp>
        <p:sp>
          <p:nvSpPr>
            <p:cNvPr id="91" name="90 CuadroTexto"/>
            <p:cNvSpPr txBox="1"/>
            <p:nvPr/>
          </p:nvSpPr>
          <p:spPr>
            <a:xfrm>
              <a:off x="-36884" y="7700914"/>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grpSp>
        <p:nvGrpSpPr>
          <p:cNvPr id="92" name="91 Grupo"/>
          <p:cNvGrpSpPr/>
          <p:nvPr/>
        </p:nvGrpSpPr>
        <p:grpSpPr>
          <a:xfrm>
            <a:off x="5275360" y="847833"/>
            <a:ext cx="874090" cy="1056602"/>
            <a:chOff x="2507826" y="2775558"/>
            <a:chExt cx="874090" cy="1056602"/>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grpSp>
      <p:grpSp>
        <p:nvGrpSpPr>
          <p:cNvPr id="15" name="14 Grupo"/>
          <p:cNvGrpSpPr/>
          <p:nvPr/>
        </p:nvGrpSpPr>
        <p:grpSpPr>
          <a:xfrm>
            <a:off x="4320530" y="795028"/>
            <a:ext cx="874090" cy="1127234"/>
            <a:chOff x="4542245" y="835972"/>
            <a:chExt cx="874090" cy="1127234"/>
          </a:xfrm>
        </p:grpSpPr>
        <p:grpSp>
          <p:nvGrpSpPr>
            <p:cNvPr id="2" name="1 Grupo"/>
            <p:cNvGrpSpPr/>
            <p:nvPr/>
          </p:nvGrpSpPr>
          <p:grpSpPr>
            <a:xfrm>
              <a:off x="4542245" y="1334894"/>
              <a:ext cx="874090" cy="628312"/>
              <a:chOff x="2507826" y="3203848"/>
              <a:chExt cx="874090" cy="628312"/>
            </a:xfrm>
          </p:grpSpPr>
          <p:sp>
            <p:nvSpPr>
              <p:cNvPr id="57"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0.64%</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6025194" y="691662"/>
            <a:ext cx="1290798" cy="1202122"/>
            <a:chOff x="9455421" y="903990"/>
            <a:chExt cx="1290798" cy="1202122"/>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9455421" y="1311975"/>
              <a:ext cx="1290798" cy="794137"/>
              <a:chOff x="-344103" y="6929224"/>
              <a:chExt cx="1508162" cy="794137"/>
            </a:xfrm>
          </p:grpSpPr>
          <p:sp>
            <p:nvSpPr>
              <p:cNvPr id="77"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a:t>
                </a:r>
                <a:endParaRPr lang="es-ES" sz="1600" b="1" dirty="0">
                  <a:solidFill>
                    <a:schemeClr val="tx1"/>
                  </a:solidFill>
                  <a:latin typeface="Arial Narrow" panose="020B0606020202030204" pitchFamily="34" charset="0"/>
                </a:endParaRPr>
              </a:p>
            </p:txBody>
          </p:sp>
        </p:grpSp>
      </p:grpSp>
      <p:grpSp>
        <p:nvGrpSpPr>
          <p:cNvPr id="80" name="79 Grupo"/>
          <p:cNvGrpSpPr/>
          <p:nvPr/>
        </p:nvGrpSpPr>
        <p:grpSpPr>
          <a:xfrm>
            <a:off x="94748" y="3709570"/>
            <a:ext cx="3599812" cy="1558333"/>
            <a:chOff x="201462" y="-3092190"/>
            <a:chExt cx="5615467" cy="2421116"/>
          </a:xfrm>
        </p:grpSpPr>
        <p:pic>
          <p:nvPicPr>
            <p:cNvPr id="8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76,5%</a:t>
              </a:r>
              <a:endParaRPr lang="es-CO" sz="1600" b="1" dirty="0">
                <a:solidFill>
                  <a:schemeClr val="tx1"/>
                </a:solidFill>
                <a:latin typeface="Arial Narrow" panose="020B0606020202030204" pitchFamily="34" charset="0"/>
              </a:endParaRP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16,2%</a:t>
              </a:r>
              <a:endParaRPr lang="es-CO" sz="1600" b="1" dirty="0">
                <a:solidFill>
                  <a:schemeClr val="tx1"/>
                </a:solidFill>
                <a:latin typeface="Arial Narrow" panose="020B0606020202030204" pitchFamily="34" charset="0"/>
              </a:endParaRP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93610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5,7%</a:t>
              </a:r>
              <a:endParaRPr lang="es-CO" sz="1600" b="1" dirty="0">
                <a:solidFill>
                  <a:schemeClr val="tx1"/>
                </a:solidFill>
                <a:latin typeface="Arial Narrow" panose="020B0606020202030204" pitchFamily="34" charset="0"/>
              </a:endParaRP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9" y="-1601205"/>
              <a:ext cx="93610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smtClean="0">
                  <a:solidFill>
                    <a:schemeClr val="tx1"/>
                  </a:solidFill>
                  <a:latin typeface="Arial Narrow" panose="020B0606020202030204" pitchFamily="34" charset="0"/>
                </a:rPr>
                <a:t>4,4%</a:t>
              </a:r>
              <a:endParaRPr lang="es-CO" sz="1600" b="1" dirty="0">
                <a:solidFill>
                  <a:schemeClr val="tx1"/>
                </a:solidFill>
                <a:latin typeface="Arial Narrow" panose="020B0606020202030204" pitchFamily="34" charset="0"/>
              </a:endParaRPr>
            </a:p>
          </p:txBody>
        </p:sp>
      </p:grpSp>
      <p:sp>
        <p:nvSpPr>
          <p:cNvPr id="113" name="112 CuadroTexto"/>
          <p:cNvSpPr txBox="1"/>
          <p:nvPr/>
        </p:nvSpPr>
        <p:spPr>
          <a:xfrm>
            <a:off x="620620" y="4206175"/>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1894  casos</a:t>
            </a:r>
            <a:endParaRPr lang="es-ES" sz="1200" b="1" dirty="0">
              <a:latin typeface="Arial Narrow" panose="020B0606020202030204" pitchFamily="34" charset="0"/>
            </a:endParaRPr>
          </a:p>
        </p:txBody>
      </p:sp>
      <p:sp>
        <p:nvSpPr>
          <p:cNvPr id="114" name="113 CuadroTexto"/>
          <p:cNvSpPr txBox="1"/>
          <p:nvPr/>
        </p:nvSpPr>
        <p:spPr>
          <a:xfrm>
            <a:off x="2432975" y="4209246"/>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402 casos</a:t>
            </a:r>
            <a:endParaRPr lang="es-ES" sz="1200" b="1" dirty="0">
              <a:latin typeface="Arial Narrow" panose="020B0606020202030204" pitchFamily="34" charset="0"/>
            </a:endParaRPr>
          </a:p>
        </p:txBody>
      </p:sp>
      <p:sp>
        <p:nvSpPr>
          <p:cNvPr id="115" name="114 CuadroTexto"/>
          <p:cNvSpPr txBox="1"/>
          <p:nvPr/>
        </p:nvSpPr>
        <p:spPr>
          <a:xfrm>
            <a:off x="658644" y="5062206"/>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140 casos</a:t>
            </a:r>
            <a:endParaRPr lang="es-ES" sz="1200" b="1" dirty="0">
              <a:latin typeface="Arial Narrow" panose="020B0606020202030204" pitchFamily="34" charset="0"/>
            </a:endParaRPr>
          </a:p>
        </p:txBody>
      </p:sp>
      <p:sp>
        <p:nvSpPr>
          <p:cNvPr id="116" name="115 CuadroTexto"/>
          <p:cNvSpPr txBox="1"/>
          <p:nvPr/>
        </p:nvSpPr>
        <p:spPr>
          <a:xfrm>
            <a:off x="2520330" y="5048810"/>
            <a:ext cx="1620605" cy="276999"/>
          </a:xfrm>
          <a:prstGeom prst="rect">
            <a:avLst/>
          </a:prstGeom>
          <a:noFill/>
        </p:spPr>
        <p:txBody>
          <a:bodyPr wrap="square" rtlCol="0">
            <a:spAutoFit/>
          </a:bodyPr>
          <a:lstStyle/>
          <a:p>
            <a:pPr algn="ctr"/>
            <a:r>
              <a:rPr lang="es-ES" sz="1200" b="1" dirty="0" smtClean="0">
                <a:latin typeface="Arial Narrow" panose="020B0606020202030204" pitchFamily="34" charset="0"/>
              </a:rPr>
              <a:t>108 casos</a:t>
            </a:r>
            <a:endParaRPr lang="es-ES" sz="1200" b="1" dirty="0">
              <a:latin typeface="Arial Narrow" panose="020B0606020202030204" pitchFamily="34" charset="0"/>
            </a:endParaRPr>
          </a:p>
        </p:txBody>
      </p:sp>
      <p:sp>
        <p:nvSpPr>
          <p:cNvPr id="117" name="116 Rectángulo"/>
          <p:cNvSpPr/>
          <p:nvPr/>
        </p:nvSpPr>
        <p:spPr>
          <a:xfrm>
            <a:off x="97557" y="7191290"/>
            <a:ext cx="3507593"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b="1" dirty="0" smtClean="0">
                <a:latin typeface="Arial Narrow" panose="020B0606020202030204" pitchFamily="34" charset="0"/>
              </a:rPr>
              <a:t>Figura. Factores desencadenantes de intento de suicidio. Periodo epidemiológico 13. 2019. </a:t>
            </a:r>
            <a:endParaRPr lang="es-ES" sz="1050" b="1" dirty="0">
              <a:latin typeface="Arial Narrow" panose="020B0606020202030204" pitchFamily="34" charset="0"/>
            </a:endParaRPr>
          </a:p>
        </p:txBody>
      </p:sp>
      <p:sp>
        <p:nvSpPr>
          <p:cNvPr id="118" name="117 Rectángulo"/>
          <p:cNvSpPr/>
          <p:nvPr/>
        </p:nvSpPr>
        <p:spPr>
          <a:xfrm>
            <a:off x="4076524" y="7069856"/>
            <a:ext cx="3124374"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b="1" dirty="0" smtClean="0">
                <a:latin typeface="Arial Narrow" panose="020B0606020202030204" pitchFamily="34" charset="0"/>
              </a:rPr>
              <a:t>Figura. Factores de riesgo de intento de suicidio. Periodo epidemiológico 13. 2019. </a:t>
            </a:r>
            <a:endParaRPr lang="es-ES" sz="1050" b="1" dirty="0">
              <a:latin typeface="Arial Narrow" panose="020B0606020202030204" pitchFamily="34" charset="0"/>
            </a:endParaRPr>
          </a:p>
        </p:txBody>
      </p:sp>
      <p:sp>
        <p:nvSpPr>
          <p:cNvPr id="85" name="84 Rectángulo"/>
          <p:cNvSpPr/>
          <p:nvPr/>
        </p:nvSpPr>
        <p:spPr>
          <a:xfrm>
            <a:off x="-27139" y="7924844"/>
            <a:ext cx="7135004"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En Medellín en </a:t>
            </a:r>
            <a:r>
              <a:rPr lang="es-CO" sz="1050" dirty="0" smtClean="0">
                <a:latin typeface="Arial Narrow" panose="020B0606020202030204" pitchFamily="34" charset="0"/>
              </a:rPr>
              <a:t>24 </a:t>
            </a:r>
            <a:r>
              <a:rPr lang="es-CO" sz="1050" dirty="0">
                <a:latin typeface="Arial Narrow" panose="020B0606020202030204" pitchFamily="34" charset="0"/>
              </a:rPr>
              <a:t>de las </a:t>
            </a:r>
            <a:r>
              <a:rPr lang="es-CO" sz="1050" dirty="0" smtClean="0">
                <a:latin typeface="Arial Narrow" panose="020B0606020202030204" pitchFamily="34" charset="0"/>
              </a:rPr>
              <a:t>40 </a:t>
            </a:r>
            <a:r>
              <a:rPr lang="es-CO" sz="1050" dirty="0">
                <a:latin typeface="Arial Narrow" panose="020B0606020202030204" pitchFamily="34" charset="0"/>
              </a:rPr>
              <a:t>semanas epidemiológicas de 2019 se han presentado más casos de los esperados, Cabe resaltar que algunas situaciones que pueden favorecer esta situación y que se han percibido en las visitas epidemiológicas de campo son: problemas con la pareja o expareja, enfermedades crónicas o dolor, problemas laborales, económicos y judiciales, violencia física o sexual, entre otras.  La relación hombre: mujer es de aproximadamente 2 mujeres por cada hombre, en tanto que el curso de vida más afectado son los jóvenes (18 a 28 años de edad</a:t>
            </a:r>
            <a:r>
              <a:rPr lang="es-CO" sz="1050" dirty="0" smtClean="0">
                <a:latin typeface="Arial Narrow" panose="020B0606020202030204" pitchFamily="34" charset="0"/>
              </a:rPr>
              <a:t>) siendo 40% del total de los casos. La cobertura de las visitas de campo que realizan los psicólogos de la secretaría de salud es del 69%. El </a:t>
            </a:r>
            <a:r>
              <a:rPr lang="es-CO" sz="1050" dirty="0">
                <a:latin typeface="Arial Narrow" panose="020B0606020202030204" pitchFamily="34" charset="0"/>
              </a:rPr>
              <a:t>evento se está registrando desde la primera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2010078" y="3802298"/>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07293" y="5245476"/>
            <a:ext cx="3507593" cy="415498"/>
          </a:xfrm>
          <a:prstGeom prst="rect">
            <a:avLst/>
          </a:prstGeom>
        </p:spPr>
        <p:txBody>
          <a:bodyPr wrap="square">
            <a:spAutoFit/>
          </a:bodyPr>
          <a:lstStyle/>
          <a:p>
            <a:pPr algn="just"/>
            <a:r>
              <a:rPr lang="es-ES" sz="1050" dirty="0" smtClean="0">
                <a:latin typeface="Arial Narrow" panose="020B0606020202030204" pitchFamily="34" charset="0"/>
              </a:rPr>
              <a:t>Figura. Mecanismo de intento de suicidio. Periodo epidemiológico 13  . 2019. </a:t>
            </a:r>
            <a:endParaRPr lang="es-ES" sz="1050" dirty="0">
              <a:latin typeface="Arial Narrow" panose="020B0606020202030204" pitchFamily="34" charset="0"/>
            </a:endParaRPr>
          </a:p>
        </p:txBody>
      </p:sp>
      <p:grpSp>
        <p:nvGrpSpPr>
          <p:cNvPr id="97" name="96 Grupo"/>
          <p:cNvGrpSpPr/>
          <p:nvPr/>
        </p:nvGrpSpPr>
        <p:grpSpPr>
          <a:xfrm>
            <a:off x="2205963" y="410992"/>
            <a:ext cx="1847617" cy="436841"/>
            <a:chOff x="3060727" y="484500"/>
            <a:chExt cx="2369636" cy="436841"/>
          </a:xfrm>
        </p:grpSpPr>
        <p:sp>
          <p:nvSpPr>
            <p:cNvPr id="120"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1" name="120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22" name="121 Grupo"/>
          <p:cNvGrpSpPr/>
          <p:nvPr/>
        </p:nvGrpSpPr>
        <p:grpSpPr>
          <a:xfrm>
            <a:off x="54374" y="399130"/>
            <a:ext cx="1852274" cy="436841"/>
            <a:chOff x="3054754" y="484500"/>
            <a:chExt cx="2375609" cy="436841"/>
          </a:xfrm>
        </p:grpSpPr>
        <p:sp>
          <p:nvSpPr>
            <p:cNvPr id="123"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 name="123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25" name="124 Grupo"/>
          <p:cNvGrpSpPr/>
          <p:nvPr/>
        </p:nvGrpSpPr>
        <p:grpSpPr>
          <a:xfrm>
            <a:off x="4385408" y="429690"/>
            <a:ext cx="2722457" cy="436841"/>
            <a:chOff x="3060727" y="484500"/>
            <a:chExt cx="2369636" cy="436841"/>
          </a:xfrm>
        </p:grpSpPr>
        <p:sp>
          <p:nvSpPr>
            <p:cNvPr id="126"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 name="126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9" name="Imagen 18"/>
          <p:cNvPicPr>
            <a:picLocks noChangeAspect="1"/>
          </p:cNvPicPr>
          <p:nvPr/>
        </p:nvPicPr>
        <p:blipFill>
          <a:blip r:embed="rId12"/>
          <a:stretch>
            <a:fillRect/>
          </a:stretch>
        </p:blipFill>
        <p:spPr>
          <a:xfrm>
            <a:off x="277404" y="5415315"/>
            <a:ext cx="3088626" cy="1940070"/>
          </a:xfrm>
          <a:prstGeom prst="rect">
            <a:avLst/>
          </a:prstGeom>
        </p:spPr>
      </p:pic>
      <p:pic>
        <p:nvPicPr>
          <p:cNvPr id="20" name="Imagen 19"/>
          <p:cNvPicPr>
            <a:picLocks noChangeAspect="1"/>
          </p:cNvPicPr>
          <p:nvPr/>
        </p:nvPicPr>
        <p:blipFill>
          <a:blip r:embed="rId13"/>
          <a:stretch>
            <a:fillRect/>
          </a:stretch>
        </p:blipFill>
        <p:spPr>
          <a:xfrm>
            <a:off x="3956435" y="5634264"/>
            <a:ext cx="3165108" cy="1604665"/>
          </a:xfrm>
          <a:prstGeom prst="rect">
            <a:avLst/>
          </a:prstGeom>
        </p:spPr>
      </p:pic>
      <p:graphicFrame>
        <p:nvGraphicFramePr>
          <p:cNvPr id="96" name="Gráfico 95"/>
          <p:cNvGraphicFramePr>
            <a:graphicFrameLocks/>
          </p:cNvGraphicFramePr>
          <p:nvPr>
            <p:extLst>
              <p:ext uri="{D42A27DB-BD31-4B8C-83A1-F6EECF244321}">
                <p14:modId xmlns:p14="http://schemas.microsoft.com/office/powerpoint/2010/main" val="1184423598"/>
              </p:ext>
            </p:extLst>
          </p:nvPr>
        </p:nvGraphicFramePr>
        <p:xfrm>
          <a:off x="3766705" y="3625107"/>
          <a:ext cx="3324225" cy="150018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98185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77 Rectángulo"/>
          <p:cNvSpPr/>
          <p:nvPr/>
        </p:nvSpPr>
        <p:spPr>
          <a:xfrm>
            <a:off x="2223636" y="24338"/>
            <a:ext cx="4996453"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774"/>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3616" y="933744"/>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89579" y="2791246"/>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01  acumulado de 2020. </a:t>
            </a:r>
            <a:endParaRPr lang="es-ES" sz="800" dirty="0">
              <a:latin typeface="Arial Narrow" panose="020B0606020202030204" pitchFamily="34" charset="0"/>
            </a:endParaRPr>
          </a:p>
        </p:txBody>
      </p:sp>
      <p:grpSp>
        <p:nvGrpSpPr>
          <p:cNvPr id="8" name="7 Grupo"/>
          <p:cNvGrpSpPr/>
          <p:nvPr/>
        </p:nvGrpSpPr>
        <p:grpSpPr>
          <a:xfrm>
            <a:off x="169785" y="4490492"/>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2"/>
            </a:xfrm>
            <a:prstGeom prst="rect">
              <a:avLst/>
            </a:prstGeom>
            <a:noFill/>
          </p:spPr>
          <p:txBody>
            <a:bodyPr wrap="square" rtlCol="0">
              <a:spAutoFit/>
            </a:bodyPr>
            <a:lstStyle/>
            <a:p>
              <a:pPr algn="ctr"/>
              <a:r>
                <a:rPr lang="es-ES" sz="2000" b="1" dirty="0" smtClean="0">
                  <a:latin typeface="Arial Narrow" panose="020B0606020202030204" pitchFamily="34" charset="0"/>
                </a:rPr>
                <a:t>154</a:t>
              </a:r>
              <a:endParaRPr lang="es-ES" sz="2000" b="1" dirty="0">
                <a:latin typeface="Arial Narrow" panose="020B0606020202030204" pitchFamily="34" charset="0"/>
              </a:endParaRPr>
            </a:p>
          </p:txBody>
        </p:sp>
      </p:grpSp>
      <p:sp>
        <p:nvSpPr>
          <p:cNvPr id="9" name="8 CuadroTexto"/>
          <p:cNvSpPr txBox="1"/>
          <p:nvPr/>
        </p:nvSpPr>
        <p:spPr>
          <a:xfrm>
            <a:off x="-3689" y="5060066"/>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15,79%</a:t>
            </a:r>
            <a:endParaRPr lang="es-ES" sz="1200" b="1" dirty="0">
              <a:latin typeface="Arial Narrow" panose="020B0606020202030204" pitchFamily="34" charset="0"/>
            </a:endParaRPr>
          </a:p>
        </p:txBody>
      </p:sp>
      <p:sp>
        <p:nvSpPr>
          <p:cNvPr id="18" name="17 Rectángulo"/>
          <p:cNvSpPr/>
          <p:nvPr/>
        </p:nvSpPr>
        <p:spPr>
          <a:xfrm>
            <a:off x="2274078" y="5757790"/>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01  acumulado de 2017-2020. </a:t>
            </a:r>
            <a:endParaRPr lang="es-ES" sz="800" dirty="0">
              <a:latin typeface="Arial Narrow" panose="020B0606020202030204" pitchFamily="34" charset="0"/>
            </a:endParaRPr>
          </a:p>
        </p:txBody>
      </p:sp>
      <p:grpSp>
        <p:nvGrpSpPr>
          <p:cNvPr id="15" name="14 Grupo"/>
          <p:cNvGrpSpPr/>
          <p:nvPr/>
        </p:nvGrpSpPr>
        <p:grpSpPr>
          <a:xfrm>
            <a:off x="2370081" y="145561"/>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1" name="60 CuadroTexto"/>
          <p:cNvSpPr txBox="1"/>
          <p:nvPr/>
        </p:nvSpPr>
        <p:spPr>
          <a:xfrm>
            <a:off x="272086" y="3197930"/>
            <a:ext cx="1624164"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3,9% </a:t>
            </a:r>
            <a:r>
              <a:rPr lang="es-ES" sz="1100" b="1" dirty="0" smtClean="0">
                <a:latin typeface="Arial Narrow" panose="020B0606020202030204" pitchFamily="34" charset="0"/>
              </a:rPr>
              <a:t>Mortalidad (</a:t>
            </a:r>
            <a:r>
              <a:rPr lang="es-ES" sz="1100" b="1" dirty="0">
                <a:latin typeface="Arial Narrow" panose="020B0606020202030204" pitchFamily="34" charset="0"/>
              </a:rPr>
              <a:t>6</a:t>
            </a:r>
            <a:r>
              <a:rPr lang="es-ES" sz="1100" b="1" dirty="0" smtClean="0">
                <a:latin typeface="Arial Narrow" panose="020B0606020202030204" pitchFamily="34" charset="0"/>
              </a:rPr>
              <a:t>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37" name="36 Título"/>
          <p:cNvSpPr>
            <a:spLocks noGrp="1"/>
          </p:cNvSpPr>
          <p:nvPr>
            <p:ph type="ctrTitle"/>
          </p:nvPr>
        </p:nvSpPr>
        <p:spPr>
          <a:xfrm>
            <a:off x="78523" y="452536"/>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2.1 Tuberculosis</a:t>
            </a:r>
            <a:endParaRPr lang="es-ES" sz="2000" b="1" dirty="0">
              <a:solidFill>
                <a:srgbClr val="C00000"/>
              </a:solidFill>
              <a:latin typeface="Arial Narrow" panose="020B0606020202030204" pitchFamily="34" charset="0"/>
              <a:ea typeface="+mn-ea"/>
              <a:cs typeface="+mn-cs"/>
            </a:endParaRPr>
          </a:p>
        </p:txBody>
      </p:sp>
      <p:sp>
        <p:nvSpPr>
          <p:cNvPr id="33" name="77 Rectángulo"/>
          <p:cNvSpPr/>
          <p:nvPr/>
        </p:nvSpPr>
        <p:spPr>
          <a:xfrm>
            <a:off x="0" y="6192999"/>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80 Elipse"/>
          <p:cNvSpPr/>
          <p:nvPr/>
        </p:nvSpPr>
        <p:spPr>
          <a:xfrm>
            <a:off x="41978" y="632717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6" name="81 Conector recto"/>
          <p:cNvCxnSpPr>
            <a:stCxn id="35" idx="6"/>
          </p:cNvCxnSpPr>
          <p:nvPr/>
        </p:nvCxnSpPr>
        <p:spPr>
          <a:xfrm>
            <a:off x="330010" y="645798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82 CuadroTexto"/>
          <p:cNvSpPr txBox="1"/>
          <p:nvPr/>
        </p:nvSpPr>
        <p:spPr>
          <a:xfrm>
            <a:off x="942514" y="629578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sp>
        <p:nvSpPr>
          <p:cNvPr id="39" name="50 CuadroTexto"/>
          <p:cNvSpPr txBox="1"/>
          <p:nvPr/>
        </p:nvSpPr>
        <p:spPr>
          <a:xfrm>
            <a:off x="745067" y="7186767"/>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40" name="66 Conector recto de flecha"/>
          <p:cNvCxnSpPr/>
          <p:nvPr/>
        </p:nvCxnSpPr>
        <p:spPr>
          <a:xfrm flipH="1">
            <a:off x="835153" y="8184236"/>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1" name="67 CuadroTexto"/>
          <p:cNvSpPr txBox="1"/>
          <p:nvPr/>
        </p:nvSpPr>
        <p:spPr>
          <a:xfrm>
            <a:off x="773702" y="7609653"/>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82,47%</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42" name="68 CuadroTexto"/>
          <p:cNvSpPr txBox="1"/>
          <p:nvPr/>
        </p:nvSpPr>
        <p:spPr>
          <a:xfrm>
            <a:off x="1840620" y="7609653"/>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17,53%</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cxnSp>
        <p:nvCxnSpPr>
          <p:cNvPr id="27" name="52 Conector recto de flecha"/>
          <p:cNvCxnSpPr/>
          <p:nvPr/>
        </p:nvCxnSpPr>
        <p:spPr>
          <a:xfrm>
            <a:off x="3799483" y="8184236"/>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8" name="72 CuadroTexto"/>
          <p:cNvSpPr txBox="1"/>
          <p:nvPr/>
        </p:nvSpPr>
        <p:spPr>
          <a:xfrm>
            <a:off x="3534802" y="7151117"/>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29" name="73 CuadroTexto"/>
          <p:cNvSpPr txBox="1"/>
          <p:nvPr/>
        </p:nvSpPr>
        <p:spPr>
          <a:xfrm>
            <a:off x="3691055" y="7632674"/>
            <a:ext cx="834601"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90,26%</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30" name="74 CuadroTexto"/>
          <p:cNvSpPr txBox="1"/>
          <p:nvPr/>
        </p:nvSpPr>
        <p:spPr>
          <a:xfrm>
            <a:off x="4525656" y="7634358"/>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9,74%</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graphicFrame>
        <p:nvGraphicFramePr>
          <p:cNvPr id="44" name="Gráfico 4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736440907"/>
              </p:ext>
            </p:extLst>
          </p:nvPr>
        </p:nvGraphicFramePr>
        <p:xfrm>
          <a:off x="2223636" y="452535"/>
          <a:ext cx="4833198" cy="2287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3 Gráfico"/>
          <p:cNvGraphicFramePr>
            <a:graphicFrameLocks/>
          </p:cNvGraphicFramePr>
          <p:nvPr>
            <p:extLst>
              <p:ext uri="{D42A27DB-BD31-4B8C-83A1-F6EECF244321}">
                <p14:modId xmlns:p14="http://schemas.microsoft.com/office/powerpoint/2010/main" val="2659695525"/>
              </p:ext>
            </p:extLst>
          </p:nvPr>
        </p:nvGraphicFramePr>
        <p:xfrm>
          <a:off x="2073721" y="3327050"/>
          <a:ext cx="4983113" cy="23593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0492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 y="-755"/>
            <a:ext cx="2159959" cy="282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4182" y="2561777"/>
            <a:ext cx="2220905"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051720"/>
            <a:ext cx="4946011" cy="931024"/>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r>
              <a:rPr lang="es-ES" sz="1050" dirty="0" smtClean="0">
                <a:latin typeface="Arial Narrow" panose="020B0606020202030204" pitchFamily="34" charset="0"/>
              </a:rPr>
              <a:t>.</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las violencias</a:t>
            </a:r>
            <a:r>
              <a:rPr lang="es-ES" sz="1100" dirty="0" smtClean="0">
                <a:latin typeface="Arial Narrow" panose="020B0606020202030204" pitchFamily="34" charset="0"/>
              </a:rPr>
              <a:t>. Medellín, a Periodo epidemiológico 13  acumulado  de 2019. </a:t>
            </a:r>
          </a:p>
          <a:p>
            <a:pPr algn="just"/>
            <a:r>
              <a:rPr lang="es-ES" sz="1100" dirty="0" smtClean="0">
                <a:latin typeface="Arial Narrow" panose="020B0606020202030204" pitchFamily="34" charset="0"/>
              </a:rPr>
              <a:t>Nota: Desde el año 2018 se incorporó el registro de los comisarias de familia que incrementó los eventos en un 250% respecto a lo habitual.</a:t>
            </a:r>
            <a:endParaRPr lang="es-ES" sz="1100" dirty="0">
              <a:latin typeface="Arial Narrow" panose="020B0606020202030204" pitchFamily="34" charset="0"/>
            </a:endParaRPr>
          </a:p>
        </p:txBody>
      </p:sp>
      <p:grpSp>
        <p:nvGrpSpPr>
          <p:cNvPr id="8" name="7 Grupo"/>
          <p:cNvGrpSpPr/>
          <p:nvPr/>
        </p:nvGrpSpPr>
        <p:grpSpPr>
          <a:xfrm>
            <a:off x="181530" y="401948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13823" y="3478755"/>
              <a:ext cx="1906762" cy="684167"/>
            </a:xfrm>
            <a:prstGeom prst="rect">
              <a:avLst/>
            </a:prstGeom>
            <a:noFill/>
          </p:spPr>
          <p:txBody>
            <a:bodyPr wrap="square" rtlCol="0">
              <a:spAutoFit/>
            </a:bodyPr>
            <a:lstStyle/>
            <a:p>
              <a:pPr algn="ctr"/>
              <a:r>
                <a:rPr lang="es-ES" b="1" dirty="0" smtClean="0">
                  <a:latin typeface="Arial Narrow" panose="020B0606020202030204" pitchFamily="34" charset="0"/>
                </a:rPr>
                <a:t>14669</a:t>
              </a:r>
              <a:endParaRPr lang="es-ES" b="1" dirty="0">
                <a:latin typeface="Arial Narrow" panose="020B0606020202030204" pitchFamily="34" charset="0"/>
              </a:endParaRPr>
            </a:p>
          </p:txBody>
        </p:sp>
      </p:grpSp>
      <p:sp>
        <p:nvSpPr>
          <p:cNvPr id="9" name="8 CuadroTexto"/>
          <p:cNvSpPr txBox="1"/>
          <p:nvPr/>
        </p:nvSpPr>
        <p:spPr>
          <a:xfrm>
            <a:off x="-14182" y="4498174"/>
            <a:ext cx="2194913"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 </a:t>
            </a:r>
            <a:r>
              <a:rPr lang="es-ES" sz="1200" b="1" dirty="0" smtClean="0">
                <a:latin typeface="Arial Narrow" panose="020B0606020202030204" pitchFamily="34" charset="0"/>
              </a:rPr>
              <a:t>aumentó en un 9,7%</a:t>
            </a:r>
            <a:endParaRPr lang="es-ES" sz="1200" b="1" dirty="0">
              <a:latin typeface="Arial Narrow" panose="020B0606020202030204" pitchFamily="34" charset="0"/>
            </a:endParaRPr>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las violencias</a:t>
            </a:r>
            <a:r>
              <a:rPr lang="es-ES" sz="1100" dirty="0" smtClean="0">
                <a:latin typeface="Arial Narrow" panose="020B0606020202030204" pitchFamily="34" charset="0"/>
              </a:rPr>
              <a:t>. Medellín, a Periodo epidemiológico 13   acumulado de 2017-2019.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36</a:t>
            </a:r>
            <a:endParaRPr lang="es-ES" sz="1050" b="1" dirty="0">
              <a:latin typeface="Arial Narrow" panose="020B0606020202030204" pitchFamily="34" charset="0"/>
            </a:endParaRPr>
          </a:p>
        </p:txBody>
      </p:sp>
      <p:sp>
        <p:nvSpPr>
          <p:cNvPr id="37" name="36 Título"/>
          <p:cNvSpPr>
            <a:spLocks noGrp="1"/>
          </p:cNvSpPr>
          <p:nvPr>
            <p:ph type="ctrTitle"/>
          </p:nvPr>
        </p:nvSpPr>
        <p:spPr>
          <a:xfrm>
            <a:off x="23413" y="-76988"/>
            <a:ext cx="2208885" cy="1246495"/>
          </a:xfrm>
          <a:noFill/>
        </p:spPr>
        <p:txBody>
          <a:bodyPr wrap="square" rtlCol="0">
            <a:spAutoFit/>
          </a:bodyPr>
          <a:lstStyle/>
          <a:p>
            <a:r>
              <a:rPr lang="es-CO" sz="2500" b="1" dirty="0" smtClean="0">
                <a:solidFill>
                  <a:srgbClr val="C00000"/>
                </a:solidFill>
                <a:latin typeface="Arial Narrow" panose="020B0606020202030204" pitchFamily="34" charset="0"/>
                <a:ea typeface="+mn-ea"/>
                <a:cs typeface="+mn-cs"/>
              </a:rPr>
              <a:t>8.2 Violencia de género e intrafamiliar</a:t>
            </a:r>
            <a:endParaRPr lang="es-CO" sz="2500" b="1" dirty="0">
              <a:solidFill>
                <a:srgbClr val="C00000"/>
              </a:solidFill>
              <a:latin typeface="Arial Narrow" panose="020B0606020202030204" pitchFamily="34" charset="0"/>
              <a:ea typeface="+mn-ea"/>
              <a:cs typeface="+mn-cs"/>
            </a:endParaRPr>
          </a:p>
        </p:txBody>
      </p:sp>
      <p:sp>
        <p:nvSpPr>
          <p:cNvPr id="70" name="69 Rectángulo"/>
          <p:cNvSpPr/>
          <p:nvPr/>
        </p:nvSpPr>
        <p:spPr>
          <a:xfrm>
            <a:off x="-14181" y="8385229"/>
            <a:ext cx="3688859"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proporción de casos para violencia intrafamiliar y de genero. Medellín, a Periodo epidemiológico 13  acumulado  de  2019. </a:t>
            </a:r>
            <a:endParaRPr lang="es-ES" sz="1000" dirty="0">
              <a:latin typeface="Arial Narrow" panose="020B0606020202030204" pitchFamily="34" charset="0"/>
            </a:endParaRPr>
          </a:p>
        </p:txBody>
      </p:sp>
      <p:sp>
        <p:nvSpPr>
          <p:cNvPr id="30" name="29 Rectángulo"/>
          <p:cNvSpPr/>
          <p:nvPr/>
        </p:nvSpPr>
        <p:spPr>
          <a:xfrm>
            <a:off x="3639093" y="8439394"/>
            <a:ext cx="3688859" cy="6463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por kilometro cuadrado de casos para violencia intrafamiliar y de genero. Medellín, a Periodo epidemiológico 13  acumulado  de  2019. </a:t>
            </a:r>
            <a:endParaRPr lang="es-ES" sz="1000" dirty="0">
              <a:latin typeface="Arial Narrow" panose="020B0606020202030204" pitchFamily="34" charset="0"/>
            </a:endParaRPr>
          </a:p>
        </p:txBody>
      </p:sp>
      <p:pic>
        <p:nvPicPr>
          <p:cNvPr id="3" name="Imagen 2"/>
          <p:cNvPicPr>
            <a:picLocks noChangeAspect="1"/>
          </p:cNvPicPr>
          <p:nvPr/>
        </p:nvPicPr>
        <p:blipFill>
          <a:blip r:embed="rId5"/>
          <a:stretch>
            <a:fillRect/>
          </a:stretch>
        </p:blipFill>
        <p:spPr>
          <a:xfrm>
            <a:off x="26177" y="6010418"/>
            <a:ext cx="3485604" cy="2249376"/>
          </a:xfrm>
          <a:prstGeom prst="rect">
            <a:avLst/>
          </a:prstGeom>
        </p:spPr>
      </p:pic>
      <p:pic>
        <p:nvPicPr>
          <p:cNvPr id="17" name="Imagen 16"/>
          <p:cNvPicPr>
            <a:picLocks noChangeAspect="1"/>
          </p:cNvPicPr>
          <p:nvPr/>
        </p:nvPicPr>
        <p:blipFill>
          <a:blip r:embed="rId6"/>
          <a:stretch>
            <a:fillRect/>
          </a:stretch>
        </p:blipFill>
        <p:spPr>
          <a:xfrm>
            <a:off x="3761588" y="5998512"/>
            <a:ext cx="3458501" cy="2240201"/>
          </a:xfrm>
          <a:prstGeom prst="rect">
            <a:avLst/>
          </a:prstGeom>
        </p:spPr>
      </p:pic>
      <p:graphicFrame>
        <p:nvGraphicFramePr>
          <p:cNvPr id="31" name="Gráfico 3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124608491"/>
              </p:ext>
            </p:extLst>
          </p:nvPr>
        </p:nvGraphicFramePr>
        <p:xfrm>
          <a:off x="2463443" y="457466"/>
          <a:ext cx="4089334" cy="17810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4 Gráfico"/>
          <p:cNvGraphicFramePr>
            <a:graphicFrameLocks/>
          </p:cNvGraphicFramePr>
          <p:nvPr>
            <p:extLst>
              <p:ext uri="{D42A27DB-BD31-4B8C-83A1-F6EECF244321}">
                <p14:modId xmlns:p14="http://schemas.microsoft.com/office/powerpoint/2010/main" val="4025084017"/>
              </p:ext>
            </p:extLst>
          </p:nvPr>
        </p:nvGraphicFramePr>
        <p:xfrm>
          <a:off x="2148776" y="3021941"/>
          <a:ext cx="5017963" cy="19067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04725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404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831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384964"/>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419662"/>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CO" sz="1200" b="1" dirty="0">
                  <a:latin typeface="Arial Narrow" panose="020B0606020202030204" pitchFamily="34" charset="0"/>
                </a:rPr>
                <a:t>Modalidades de </a:t>
              </a:r>
              <a:r>
                <a:rPr lang="es-CO" sz="1200" b="1" dirty="0" smtClean="0">
                  <a:latin typeface="Arial Narrow" panose="020B0606020202030204" pitchFamily="34" charset="0"/>
                </a:rPr>
                <a:t>violencia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37</a:t>
            </a:r>
            <a:endParaRPr lang="es-ES" sz="1050" b="1" dirty="0">
              <a:latin typeface="Arial Narrow" panose="020B0606020202030204" pitchFamily="34" charset="0"/>
            </a:endParaRPr>
          </a:p>
        </p:txBody>
      </p:sp>
      <p:grpSp>
        <p:nvGrpSpPr>
          <p:cNvPr id="6" name="5 Grupo"/>
          <p:cNvGrpSpPr/>
          <p:nvPr/>
        </p:nvGrpSpPr>
        <p:grpSpPr>
          <a:xfrm>
            <a:off x="72058" y="1043608"/>
            <a:ext cx="861133" cy="1573268"/>
            <a:chOff x="1031565" y="553075"/>
            <a:chExt cx="861133"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23,5%</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031565" y="1849344"/>
              <a:ext cx="861133" cy="276999"/>
            </a:xfrm>
            <a:prstGeom prst="rect">
              <a:avLst/>
            </a:prstGeom>
          </p:spPr>
          <p:txBody>
            <a:bodyPr wrap="none">
              <a:spAutoFit/>
            </a:bodyPr>
            <a:lstStyle/>
            <a:p>
              <a:r>
                <a:rPr lang="es-ES" sz="1200" b="1" dirty="0" smtClean="0">
                  <a:latin typeface="Arial Narrow" panose="020B0606020202030204" pitchFamily="34" charset="0"/>
                </a:rPr>
                <a:t>2605 casos</a:t>
              </a:r>
              <a:endParaRPr lang="es-CO" sz="1200" dirty="0"/>
            </a:p>
          </p:txBody>
        </p:sp>
      </p:grpSp>
      <p:grpSp>
        <p:nvGrpSpPr>
          <p:cNvPr id="3" name="2 Grupo"/>
          <p:cNvGrpSpPr/>
          <p:nvPr/>
        </p:nvGrpSpPr>
        <p:grpSpPr>
          <a:xfrm>
            <a:off x="1080170" y="1043608"/>
            <a:ext cx="861133" cy="1563388"/>
            <a:chOff x="1728242" y="1227775"/>
            <a:chExt cx="861133" cy="1563388"/>
          </a:xfrm>
        </p:grpSpPr>
        <p:sp>
          <p:nvSpPr>
            <p:cNvPr id="42" name="41 Rectángulo redondeado"/>
            <p:cNvSpPr/>
            <p:nvPr/>
          </p:nvSpPr>
          <p:spPr>
            <a:xfrm>
              <a:off x="1777835" y="2181420"/>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76,5%</a:t>
              </a:r>
              <a:endParaRPr lang="es-ES" sz="1600" b="1" dirty="0">
                <a:solidFill>
                  <a:schemeClr val="tx1"/>
                </a:solidFill>
                <a:latin typeface="Arial Narrow" panose="020B0606020202030204" pitchFamily="34" charset="0"/>
              </a:endParaRPr>
            </a:p>
          </p:txBody>
        </p:sp>
        <p:sp>
          <p:nvSpPr>
            <p:cNvPr id="32" name="31 Rectángulo"/>
            <p:cNvSpPr/>
            <p:nvPr/>
          </p:nvSpPr>
          <p:spPr>
            <a:xfrm>
              <a:off x="1756023" y="1908120"/>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728242" y="2514164"/>
              <a:ext cx="861133" cy="276999"/>
            </a:xfrm>
            <a:prstGeom prst="rect">
              <a:avLst/>
            </a:prstGeom>
          </p:spPr>
          <p:txBody>
            <a:bodyPr wrap="none">
              <a:spAutoFit/>
            </a:bodyPr>
            <a:lstStyle/>
            <a:p>
              <a:r>
                <a:rPr lang="es-ES" sz="1200" b="1" dirty="0" smtClean="0">
                  <a:latin typeface="Arial Narrow" panose="020B0606020202030204" pitchFamily="34" charset="0"/>
                </a:rPr>
                <a:t>8493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782238" y="1227775"/>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088282" y="1044980"/>
            <a:ext cx="1152880" cy="1582804"/>
            <a:chOff x="3115290" y="1227775"/>
            <a:chExt cx="1152880" cy="1582804"/>
          </a:xfrm>
        </p:grpSpPr>
        <p:grpSp>
          <p:nvGrpSpPr>
            <p:cNvPr id="50" name="49 Grupo"/>
            <p:cNvGrpSpPr/>
            <p:nvPr/>
          </p:nvGrpSpPr>
          <p:grpSpPr>
            <a:xfrm>
              <a:off x="3115290" y="1951748"/>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720069" cy="276999"/>
              </a:xfrm>
              <a:prstGeom prst="rect">
                <a:avLst/>
              </a:prstGeom>
            </p:spPr>
            <p:txBody>
              <a:bodyPr wrap="none">
                <a:spAutoFit/>
              </a:bodyPr>
              <a:lstStyle/>
              <a:p>
                <a:r>
                  <a:rPr lang="es-ES" sz="1200" b="1" dirty="0" smtClean="0">
                    <a:latin typeface="Arial Narrow" panose="020B0606020202030204" pitchFamily="34" charset="0"/>
                  </a:rPr>
                  <a:t>41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227775"/>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12 Grupo"/>
          <p:cNvGrpSpPr/>
          <p:nvPr/>
        </p:nvGrpSpPr>
        <p:grpSpPr>
          <a:xfrm>
            <a:off x="3213114" y="1057256"/>
            <a:ext cx="740068" cy="1574421"/>
            <a:chOff x="4615870" y="1227775"/>
            <a:chExt cx="740068" cy="1574421"/>
          </a:xfrm>
        </p:grpSpPr>
        <p:grpSp>
          <p:nvGrpSpPr>
            <p:cNvPr id="8" name="7 Grupo"/>
            <p:cNvGrpSpPr/>
            <p:nvPr/>
          </p:nvGrpSpPr>
          <p:grpSpPr>
            <a:xfrm>
              <a:off x="4615870" y="1922272"/>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227775"/>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3797121" y="3923928"/>
            <a:ext cx="3403780" cy="477054"/>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Curso de vida de los casos </a:t>
            </a:r>
            <a:r>
              <a:rPr lang="es-ES" sz="1000" dirty="0">
                <a:latin typeface="Arial Narrow" panose="020B0606020202030204" pitchFamily="34" charset="0"/>
              </a:rPr>
              <a:t> </a:t>
            </a:r>
            <a:r>
              <a:rPr lang="es-ES" sz="1000" dirty="0" smtClean="0">
                <a:latin typeface="Arial Narrow" panose="020B0606020202030204" pitchFamily="34" charset="0"/>
              </a:rPr>
              <a:t>de violencia. Periodo epidemiológico 13 . 2019. </a:t>
            </a:r>
            <a:endParaRPr lang="es-ES" sz="100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2432091" y="2824946"/>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2108275" y="3439692"/>
            <a:ext cx="1690560" cy="650645"/>
            <a:chOff x="-14122" y="7072716"/>
            <a:chExt cx="1282684" cy="650645"/>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98,5%</a:t>
              </a:r>
              <a:endParaRPr lang="es-ES" sz="1600" b="1" dirty="0">
                <a:solidFill>
                  <a:schemeClr val="tx1"/>
                </a:solidFill>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78586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56053" y="3432695"/>
            <a:ext cx="1881594" cy="724941"/>
            <a:chOff x="-103304" y="7072716"/>
            <a:chExt cx="1427628" cy="724941"/>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3304" y="7371933"/>
              <a:ext cx="1427628" cy="42572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smtClean="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contributivo: </a:t>
              </a:r>
              <a:r>
                <a:rPr lang="es-ES" sz="1100" b="1" dirty="0" smtClean="0">
                  <a:solidFill>
                    <a:schemeClr val="tx1"/>
                  </a:solidFill>
                  <a:latin typeface="Arial Narrow" panose="020B0606020202030204" pitchFamily="34" charset="0"/>
                </a:rPr>
                <a:t>20,8%</a:t>
              </a:r>
              <a:endParaRPr lang="es-ES" sz="1100" b="1" dirty="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subsidiado: </a:t>
              </a:r>
              <a:r>
                <a:rPr lang="es-ES" sz="1100" b="1" dirty="0" smtClean="0">
                  <a:solidFill>
                    <a:schemeClr val="tx1"/>
                  </a:solidFill>
                  <a:latin typeface="Arial Narrow" panose="020B0606020202030204" pitchFamily="34" charset="0"/>
                </a:rPr>
                <a:t>8,1%</a:t>
              </a:r>
              <a:endParaRPr lang="es-ES" sz="1100" b="1" dirty="0">
                <a:solidFill>
                  <a:schemeClr val="tx1"/>
                </a:solidFill>
                <a:latin typeface="Arial Narrow" panose="020B0606020202030204" pitchFamily="34" charset="0"/>
              </a:endParaRPr>
            </a:p>
            <a:p>
              <a:pPr algn="ctr"/>
              <a:endParaRPr lang="es-ES" sz="1400" b="1" dirty="0">
                <a:solidFill>
                  <a:schemeClr val="tx1"/>
                </a:solidFill>
                <a:latin typeface="Arial Narrow" panose="020B0606020202030204" pitchFamily="34" charset="0"/>
              </a:endParaRPr>
            </a:p>
          </p:txBody>
        </p:sp>
      </p:grpSp>
      <p:grpSp>
        <p:nvGrpSpPr>
          <p:cNvPr id="92" name="91 Grupo"/>
          <p:cNvGrpSpPr/>
          <p:nvPr/>
        </p:nvGrpSpPr>
        <p:grpSpPr>
          <a:xfrm>
            <a:off x="4174170" y="1043608"/>
            <a:ext cx="924020" cy="1644841"/>
            <a:chOff x="2507826" y="2454167"/>
            <a:chExt cx="924020" cy="1644841"/>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02014" y="2454167"/>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783676" cy="276999"/>
            </a:xfrm>
            <a:prstGeom prst="rect">
              <a:avLst/>
            </a:prstGeom>
          </p:spPr>
          <p:txBody>
            <a:bodyPr wrap="none">
              <a:spAutoFit/>
            </a:bodyPr>
            <a:lstStyle/>
            <a:p>
              <a:r>
                <a:rPr lang="es-ES" sz="1200" b="1" dirty="0" smtClean="0">
                  <a:latin typeface="Arial Narrow" panose="020B0606020202030204" pitchFamily="34" charset="0"/>
                </a:rPr>
                <a:t>118 casos</a:t>
              </a:r>
              <a:endParaRPr lang="es-CO" sz="1200" dirty="0"/>
            </a:p>
          </p:txBody>
        </p:sp>
      </p:grpSp>
      <p:grpSp>
        <p:nvGrpSpPr>
          <p:cNvPr id="16" name="15 Grupo"/>
          <p:cNvGrpSpPr/>
          <p:nvPr/>
        </p:nvGrpSpPr>
        <p:grpSpPr>
          <a:xfrm>
            <a:off x="5143163" y="1135644"/>
            <a:ext cx="895679" cy="1519436"/>
            <a:chOff x="3826683" y="2822224"/>
            <a:chExt cx="895679" cy="1519436"/>
          </a:xfrm>
        </p:grpSpPr>
        <p:grpSp>
          <p:nvGrpSpPr>
            <p:cNvPr id="2" name="1 Grupo"/>
            <p:cNvGrpSpPr/>
            <p:nvPr/>
          </p:nvGrpSpPr>
          <p:grpSpPr>
            <a:xfrm>
              <a:off x="3826683" y="3446500"/>
              <a:ext cx="895679" cy="895160"/>
              <a:chOff x="2507826" y="3203848"/>
              <a:chExt cx="895679" cy="895160"/>
            </a:xfrm>
          </p:grpSpPr>
          <p:sp>
            <p:nvSpPr>
              <p:cNvPr id="57"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0,2%</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755335" cy="276999"/>
              </a:xfrm>
              <a:prstGeom prst="rect">
                <a:avLst/>
              </a:prstGeom>
            </p:spPr>
            <p:txBody>
              <a:bodyPr wrap="none">
                <a:spAutoFit/>
              </a:bodyPr>
              <a:lstStyle/>
              <a:p>
                <a:r>
                  <a:rPr lang="es-ES" sz="1200" b="1" dirty="0" smtClean="0">
                    <a:latin typeface="Arial Narrow" panose="020B0606020202030204" pitchFamily="34" charset="0"/>
                  </a:rPr>
                  <a:t>23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822224"/>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16 Grupo"/>
          <p:cNvGrpSpPr/>
          <p:nvPr/>
        </p:nvGrpSpPr>
        <p:grpSpPr>
          <a:xfrm>
            <a:off x="6011339" y="1043608"/>
            <a:ext cx="1275167" cy="1584176"/>
            <a:chOff x="2084244" y="2767521"/>
            <a:chExt cx="1275167" cy="1584176"/>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244412" y="2767521"/>
              <a:ext cx="973905" cy="71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2084244" y="3329937"/>
              <a:ext cx="1275167" cy="1021760"/>
              <a:chOff x="-184098" y="6956153"/>
              <a:chExt cx="1489900" cy="1021760"/>
            </a:xfrm>
          </p:grpSpPr>
          <p:sp>
            <p:nvSpPr>
              <p:cNvPr id="77" name="76 CuadroTexto"/>
              <p:cNvSpPr txBox="1"/>
              <p:nvPr/>
            </p:nvSpPr>
            <p:spPr>
              <a:xfrm>
                <a:off x="-184098" y="6956153"/>
                <a:ext cx="1489900"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7627" y="7363321"/>
                <a:ext cx="106722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64454" y="770091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 5 casos</a:t>
                </a:r>
                <a:endParaRPr lang="es-ES" sz="1200" b="1" dirty="0">
                  <a:latin typeface="Arial Narrow" panose="020B0606020202030204" pitchFamily="34" charset="0"/>
                </a:endParaRPr>
              </a:p>
            </p:txBody>
          </p:sp>
        </p:grpSp>
      </p:grpSp>
      <p:sp>
        <p:nvSpPr>
          <p:cNvPr id="117" name="116 Rectángulo"/>
          <p:cNvSpPr/>
          <p:nvPr/>
        </p:nvSpPr>
        <p:spPr>
          <a:xfrm>
            <a:off x="-22284" y="6026975"/>
            <a:ext cx="3507593" cy="415498"/>
          </a:xfrm>
          <a:prstGeom prst="rect">
            <a:avLst/>
          </a:prstGeom>
        </p:spPr>
        <p:txBody>
          <a:bodyPr wrap="square">
            <a:spAutoFit/>
          </a:bodyPr>
          <a:lstStyle/>
          <a:p>
            <a:pPr algn="just"/>
            <a:r>
              <a:rPr lang="es-ES" sz="1050" dirty="0" smtClean="0">
                <a:latin typeface="Arial Narrow" panose="020B0606020202030204" pitchFamily="34" charset="0"/>
              </a:rPr>
              <a:t>Tabla. Proporción de casos sospechosos por edad de la víctima y tipo de agresor. Violencia Periodo epidemiológico 13 . 2019. </a:t>
            </a:r>
            <a:endParaRPr lang="es-ES" sz="1050" dirty="0">
              <a:latin typeface="Arial Narrow" panose="020B0606020202030204" pitchFamily="34" charset="0"/>
            </a:endParaRPr>
          </a:p>
        </p:txBody>
      </p:sp>
      <p:sp>
        <p:nvSpPr>
          <p:cNvPr id="118" name="117 Rectángulo"/>
          <p:cNvSpPr/>
          <p:nvPr/>
        </p:nvSpPr>
        <p:spPr>
          <a:xfrm>
            <a:off x="3859113" y="5999634"/>
            <a:ext cx="3064834" cy="415498"/>
          </a:xfrm>
          <a:prstGeom prst="rect">
            <a:avLst/>
          </a:prstGeom>
        </p:spPr>
        <p:txBody>
          <a:bodyPr wrap="square">
            <a:spAutoFit/>
          </a:bodyPr>
          <a:lstStyle/>
          <a:p>
            <a:pPr algn="just"/>
            <a:r>
              <a:rPr lang="es-ES" sz="1050" dirty="0" smtClean="0">
                <a:latin typeface="Arial Narrow" panose="020B0606020202030204" pitchFamily="34" charset="0"/>
              </a:rPr>
              <a:t>Tabla. Acciones de ruta para violencias. Periodo epidemiológico 13 . 2019.</a:t>
            </a:r>
            <a:endParaRPr lang="es-ES" sz="1050" dirty="0">
              <a:solidFill>
                <a:srgbClr val="FF0000"/>
              </a:solidFill>
              <a:latin typeface="Arial Narrow" panose="020B0606020202030204" pitchFamily="34" charset="0"/>
            </a:endParaRPr>
          </a:p>
        </p:txBody>
      </p:sp>
      <p:pic>
        <p:nvPicPr>
          <p:cNvPr id="5122" name="Picture 2"/>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50" y="4789789"/>
            <a:ext cx="796469" cy="865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792138" y="4830307"/>
            <a:ext cx="1509462" cy="677795"/>
            <a:chOff x="985375" y="4325999"/>
            <a:chExt cx="1509462" cy="478736"/>
          </a:xfrm>
        </p:grpSpPr>
        <p:sp>
          <p:nvSpPr>
            <p:cNvPr id="83" name="82 Rectángulo redondeado"/>
            <p:cNvSpPr/>
            <p:nvPr/>
          </p:nvSpPr>
          <p:spPr>
            <a:xfrm>
              <a:off x="985375" y="4542881"/>
              <a:ext cx="1509462" cy="26185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56,5%</a:t>
              </a:r>
              <a:endParaRPr lang="es-ES" sz="1600" b="1" dirty="0">
                <a:solidFill>
                  <a:schemeClr val="tx1"/>
                </a:solidFill>
                <a:latin typeface="Arial Narrow" panose="020B0606020202030204" pitchFamily="34" charset="0"/>
              </a:endParaRPr>
            </a:p>
          </p:txBody>
        </p:sp>
        <p:sp>
          <p:nvSpPr>
            <p:cNvPr id="86" name="85 Rectángulo"/>
            <p:cNvSpPr/>
            <p:nvPr/>
          </p:nvSpPr>
          <p:spPr>
            <a:xfrm>
              <a:off x="1417423" y="4325999"/>
              <a:ext cx="543739" cy="276999"/>
            </a:xfrm>
            <a:prstGeom prst="rect">
              <a:avLst/>
            </a:prstGeom>
          </p:spPr>
          <p:txBody>
            <a:bodyPr wrap="none">
              <a:spAutoFit/>
            </a:bodyPr>
            <a:lstStyle/>
            <a:p>
              <a:r>
                <a:rPr lang="es-ES" sz="1200" b="1" u="sng" dirty="0" smtClean="0">
                  <a:latin typeface="Arial Narrow" panose="020B0606020202030204" pitchFamily="34" charset="0"/>
                </a:rPr>
                <a:t>Física</a:t>
              </a:r>
              <a:endParaRPr lang="es-ES" sz="1200" b="1" u="sng" dirty="0">
                <a:solidFill>
                  <a:sysClr val="windowText" lastClr="000000"/>
                </a:solidFill>
                <a:latin typeface="Arial Narrow" panose="020B0606020202030204" pitchFamily="34" charset="0"/>
              </a:endParaRPr>
            </a:p>
          </p:txBody>
        </p:sp>
      </p:grpSp>
      <p:grpSp>
        <p:nvGrpSpPr>
          <p:cNvPr id="11" name="10 Grupo"/>
          <p:cNvGrpSpPr/>
          <p:nvPr/>
        </p:nvGrpSpPr>
        <p:grpSpPr>
          <a:xfrm>
            <a:off x="3202649" y="4788027"/>
            <a:ext cx="1392424" cy="720079"/>
            <a:chOff x="68358" y="6677206"/>
            <a:chExt cx="1392424" cy="926181"/>
          </a:xfrm>
        </p:grpSpPr>
        <p:sp>
          <p:nvSpPr>
            <p:cNvPr id="108" name="107 Rectángulo redondeado"/>
            <p:cNvSpPr/>
            <p:nvPr/>
          </p:nvSpPr>
          <p:spPr>
            <a:xfrm>
              <a:off x="68358" y="7048318"/>
              <a:ext cx="1392424" cy="55506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19%</a:t>
              </a:r>
              <a:endParaRPr lang="es-ES" sz="1600" b="1" dirty="0">
                <a:solidFill>
                  <a:schemeClr val="tx1"/>
                </a:solidFill>
                <a:latin typeface="Arial Narrow" panose="020B0606020202030204" pitchFamily="34" charset="0"/>
              </a:endParaRPr>
            </a:p>
          </p:txBody>
        </p:sp>
        <p:sp>
          <p:nvSpPr>
            <p:cNvPr id="109" name="108 Rectángulo"/>
            <p:cNvSpPr/>
            <p:nvPr/>
          </p:nvSpPr>
          <p:spPr>
            <a:xfrm>
              <a:off x="316093" y="6677206"/>
              <a:ext cx="888385" cy="276999"/>
            </a:xfrm>
            <a:prstGeom prst="rect">
              <a:avLst/>
            </a:prstGeom>
          </p:spPr>
          <p:txBody>
            <a:bodyPr wrap="none">
              <a:spAutoFit/>
            </a:bodyPr>
            <a:lstStyle/>
            <a:p>
              <a:r>
                <a:rPr lang="es-ES" sz="1200" b="1" u="sng" dirty="0" smtClean="0">
                  <a:latin typeface="Arial Narrow" panose="020B0606020202030204" pitchFamily="34" charset="0"/>
                </a:rPr>
                <a:t>Psicológica</a:t>
              </a:r>
              <a:endParaRPr lang="es-ES" sz="1200" b="1" u="sng" dirty="0">
                <a:solidFill>
                  <a:sysClr val="windowText" lastClr="000000"/>
                </a:solidFill>
                <a:latin typeface="Arial Narrow" panose="020B0606020202030204" pitchFamily="34" charset="0"/>
              </a:endParaRPr>
            </a:p>
          </p:txBody>
        </p:sp>
      </p:grpSp>
      <p:pic>
        <p:nvPicPr>
          <p:cNvPr id="5123" name="Picture 3"/>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2362473" y="4834826"/>
            <a:ext cx="733921" cy="85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4758044" y="4889071"/>
            <a:ext cx="516293" cy="76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14 Grupo"/>
          <p:cNvGrpSpPr/>
          <p:nvPr/>
        </p:nvGrpSpPr>
        <p:grpSpPr>
          <a:xfrm>
            <a:off x="5252347" y="4875941"/>
            <a:ext cx="1638590" cy="566300"/>
            <a:chOff x="1739715" y="6554323"/>
            <a:chExt cx="1638590" cy="566300"/>
          </a:xfrm>
        </p:grpSpPr>
        <p:sp>
          <p:nvSpPr>
            <p:cNvPr id="111" name="110 Rectángulo redondeado"/>
            <p:cNvSpPr/>
            <p:nvPr/>
          </p:nvSpPr>
          <p:spPr>
            <a:xfrm>
              <a:off x="1878899" y="6827481"/>
              <a:ext cx="1485306" cy="293142"/>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24,5%</a:t>
              </a:r>
              <a:endParaRPr lang="es-ES" sz="1600" b="1" dirty="0">
                <a:solidFill>
                  <a:schemeClr val="tx1"/>
                </a:solidFill>
                <a:latin typeface="Arial Narrow" panose="020B0606020202030204" pitchFamily="34" charset="0"/>
              </a:endParaRPr>
            </a:p>
          </p:txBody>
        </p:sp>
        <p:sp>
          <p:nvSpPr>
            <p:cNvPr id="112" name="111 Rectángulo"/>
            <p:cNvSpPr/>
            <p:nvPr/>
          </p:nvSpPr>
          <p:spPr>
            <a:xfrm>
              <a:off x="1739715" y="6554323"/>
              <a:ext cx="1638590" cy="276999"/>
            </a:xfrm>
            <a:prstGeom prst="rect">
              <a:avLst/>
            </a:prstGeom>
          </p:spPr>
          <p:txBody>
            <a:bodyPr wrap="none">
              <a:spAutoFit/>
            </a:bodyPr>
            <a:lstStyle/>
            <a:p>
              <a:r>
                <a:rPr lang="es-ES" sz="1200" b="1" u="sng" dirty="0" smtClean="0">
                  <a:latin typeface="Arial Narrow" panose="020B0606020202030204" pitchFamily="34" charset="0"/>
                </a:rPr>
                <a:t>Negligencia y abandono</a:t>
              </a:r>
              <a:endParaRPr lang="es-ES" sz="1200" b="1" u="sng" dirty="0">
                <a:solidFill>
                  <a:sysClr val="windowText" lastClr="000000"/>
                </a:solidFill>
                <a:latin typeface="Arial Narrow" panose="020B0606020202030204" pitchFamily="34" charset="0"/>
              </a:endParaRPr>
            </a:p>
          </p:txBody>
        </p:sp>
      </p:grpSp>
      <p:sp>
        <p:nvSpPr>
          <p:cNvPr id="103" name="102 Rectángulo"/>
          <p:cNvSpPr/>
          <p:nvPr/>
        </p:nvSpPr>
        <p:spPr>
          <a:xfrm>
            <a:off x="13269" y="7637374"/>
            <a:ext cx="7171815" cy="1477328"/>
          </a:xfrm>
          <a:prstGeom prst="rect">
            <a:avLst/>
          </a:prstGeom>
        </p:spPr>
        <p:txBody>
          <a:bodyPr wrap="square">
            <a:spAutoFit/>
          </a:bodyPr>
          <a:lstStyle/>
          <a:p>
            <a:pPr algn="just"/>
            <a:r>
              <a:rPr lang="es-CO" sz="1000" dirty="0">
                <a:latin typeface="Arial Narrow" panose="020B0606020202030204" pitchFamily="34" charset="0"/>
              </a:rPr>
              <a:t>La violencia de género e intrafamiliar es uno de los eventos de interés en salud pública. En Medellín en </a:t>
            </a:r>
            <a:r>
              <a:rPr lang="es-CO" sz="1000" dirty="0" smtClean="0">
                <a:latin typeface="Arial Narrow" panose="020B0606020202030204" pitchFamily="34" charset="0"/>
              </a:rPr>
              <a:t>39 de </a:t>
            </a:r>
            <a:r>
              <a:rPr lang="es-CO" sz="1000" dirty="0">
                <a:latin typeface="Arial Narrow" panose="020B0606020202030204" pitchFamily="34" charset="0"/>
              </a:rPr>
              <a:t>las </a:t>
            </a:r>
            <a:r>
              <a:rPr lang="es-CO" sz="1000" dirty="0" smtClean="0">
                <a:latin typeface="Arial Narrow" panose="020B0606020202030204" pitchFamily="34" charset="0"/>
              </a:rPr>
              <a:t>40 </a:t>
            </a:r>
            <a:r>
              <a:rPr lang="es-CO" sz="1000" dirty="0">
                <a:latin typeface="Arial Narrow" panose="020B0606020202030204" pitchFamily="34" charset="0"/>
              </a:rPr>
              <a:t>semanas epidemiológicas de 2019 se han presentado más casos de los esperados, debemos tener presente que para este evento desde el año 2018 se tienen en cuenta los registros de las comisarías de familia por lo cual se observa un incremento en el número de casos reportados. La violencia de género e intrafamiliar se divide en violencias sexuales y no sexuales. </a:t>
            </a:r>
          </a:p>
          <a:p>
            <a:pPr algn="just"/>
            <a:r>
              <a:rPr lang="es-CO" sz="1000" dirty="0">
                <a:latin typeface="Arial Narrow" panose="020B0606020202030204" pitchFamily="34" charset="0"/>
              </a:rPr>
              <a:t>Con respecto a la violencia no sexual</a:t>
            </a:r>
            <a:r>
              <a:rPr lang="es-CO" sz="1000" dirty="0" smtClean="0">
                <a:latin typeface="Arial Narrow" panose="020B0606020202030204" pitchFamily="34" charset="0"/>
              </a:rPr>
              <a:t>, constituye el 78% del total de las violencias, la </a:t>
            </a:r>
            <a:r>
              <a:rPr lang="es-CO" sz="1000" dirty="0">
                <a:latin typeface="Arial Narrow" panose="020B0606020202030204" pitchFamily="34" charset="0"/>
              </a:rPr>
              <a:t>relación hombre, mujer, es aproximadamente de un hombre por cada 3 mujeres, se presenta en todos los cursos de vida, desde la primera infancia, siendo los adultos los mas afectados (29-59 años), seguido por los jóvenes. cabe resaltar que el 1.4% de las víctimas son maternas. Las personas mayores de 18 años padecen más violencia física y psicológica, mientras que los menores de 18 años sufren más violencia por negligencia y abandono; en mas del 70% de cada una de las violencias </a:t>
            </a:r>
            <a:r>
              <a:rPr lang="es-CO" sz="1000" dirty="0" smtClean="0">
                <a:latin typeface="Arial Narrow" panose="020B0606020202030204" pitchFamily="34" charset="0"/>
              </a:rPr>
              <a:t>no sexuales </a:t>
            </a:r>
            <a:r>
              <a:rPr lang="es-CO" sz="1000" dirty="0">
                <a:latin typeface="Arial Narrow" panose="020B0606020202030204" pitchFamily="34" charset="0"/>
              </a:rPr>
              <a:t>el agresor es familiar de la víctima. </a:t>
            </a:r>
            <a:r>
              <a:rPr lang="es-CO" sz="1000" dirty="0" smtClean="0">
                <a:latin typeface="Arial Narrow" panose="020B0606020202030204" pitchFamily="34" charset="0"/>
              </a:rPr>
              <a:t>La </a:t>
            </a:r>
            <a:r>
              <a:rPr lang="es-CO" sz="1000" dirty="0">
                <a:latin typeface="Arial Narrow" panose="020B0606020202030204" pitchFamily="34" charset="0"/>
              </a:rPr>
              <a:t>violencia no sexual que </a:t>
            </a:r>
            <a:r>
              <a:rPr lang="es-CO" sz="1000" dirty="0" smtClean="0">
                <a:latin typeface="Arial Narrow" panose="020B0606020202030204" pitchFamily="34" charset="0"/>
              </a:rPr>
              <a:t>más </a:t>
            </a:r>
            <a:r>
              <a:rPr lang="es-CO" sz="1000" dirty="0">
                <a:latin typeface="Arial Narrow" panose="020B0606020202030204" pitchFamily="34" charset="0"/>
              </a:rPr>
              <a:t>se presenta es la violencia física. </a:t>
            </a:r>
          </a:p>
        </p:txBody>
      </p:sp>
      <p:sp>
        <p:nvSpPr>
          <p:cNvPr id="104" name="103 Rectángulo"/>
          <p:cNvSpPr/>
          <p:nvPr/>
        </p:nvSpPr>
        <p:spPr>
          <a:xfrm>
            <a:off x="-1849" y="7236296"/>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0189" y="7285419"/>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3" name="112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4"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sp>
        <p:nvSpPr>
          <p:cNvPr id="98" name="97 Rectángulo"/>
          <p:cNvSpPr/>
          <p:nvPr/>
        </p:nvSpPr>
        <p:spPr>
          <a:xfrm>
            <a:off x="-5628" y="5652120"/>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9" name="98 Grupo"/>
          <p:cNvGrpSpPr/>
          <p:nvPr/>
        </p:nvGrpSpPr>
        <p:grpSpPr>
          <a:xfrm>
            <a:off x="271776" y="5686818"/>
            <a:ext cx="6873636" cy="461665"/>
            <a:chOff x="2448322" y="74775"/>
            <a:chExt cx="5047355" cy="461665"/>
          </a:xfrm>
        </p:grpSpPr>
        <p:sp>
          <p:nvSpPr>
            <p:cNvPr id="100" name="9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1" name="100 Conector recto"/>
            <p:cNvCxnSpPr>
              <a:stCxn id="10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101 CuadroTexto"/>
            <p:cNvSpPr txBox="1"/>
            <p:nvPr/>
          </p:nvSpPr>
          <p:spPr>
            <a:xfrm>
              <a:off x="3302537" y="74775"/>
              <a:ext cx="4193140" cy="461665"/>
            </a:xfrm>
            <a:prstGeom prst="rect">
              <a:avLst/>
            </a:prstGeom>
            <a:noFill/>
          </p:spPr>
          <p:txBody>
            <a:bodyPr wrap="square" rtlCol="0">
              <a:spAutoFit/>
            </a:bodyPr>
            <a:lstStyle/>
            <a:p>
              <a:r>
                <a:rPr lang="es-CO" sz="1200" b="1" dirty="0">
                  <a:latin typeface="Arial Narrow" panose="020B0606020202030204" pitchFamily="34" charset="0"/>
                </a:rPr>
                <a:t>Datos </a:t>
              </a:r>
              <a:r>
                <a:rPr lang="es-CO" sz="1200" b="1" dirty="0" smtClean="0">
                  <a:latin typeface="Arial Narrow" panose="020B0606020202030204" pitchFamily="34" charset="0"/>
                </a:rPr>
                <a:t>según edad de la víctima, relación con el  </a:t>
              </a:r>
              <a:r>
                <a:rPr lang="es-CO" sz="1200" b="1" dirty="0">
                  <a:latin typeface="Arial Narrow" panose="020B0606020202030204" pitchFamily="34" charset="0"/>
                </a:rPr>
                <a:t>agresor y acciones de las rutas de atención</a:t>
              </a:r>
              <a:endParaRPr lang="es-ES" sz="1200" b="1" dirty="0">
                <a:latin typeface="Arial Narrow" panose="020B0606020202030204" pitchFamily="34" charset="0"/>
              </a:endParaRPr>
            </a:p>
          </p:txBody>
        </p:sp>
      </p:grpSp>
      <p:sp>
        <p:nvSpPr>
          <p:cNvPr id="97" name="36 Título"/>
          <p:cNvSpPr>
            <a:spLocks noGrp="1"/>
          </p:cNvSpPr>
          <p:nvPr>
            <p:ph type="ctrTitle"/>
          </p:nvPr>
        </p:nvSpPr>
        <p:spPr>
          <a:xfrm>
            <a:off x="399775" y="350530"/>
            <a:ext cx="6676013" cy="477054"/>
          </a:xfrm>
          <a:noFill/>
        </p:spPr>
        <p:txBody>
          <a:bodyPr wrap="square" rtlCol="0">
            <a:spAutoFit/>
          </a:bodyPr>
          <a:lstStyle/>
          <a:p>
            <a:r>
              <a:rPr lang="es-CO" sz="2400" b="1" dirty="0" smtClean="0">
                <a:solidFill>
                  <a:srgbClr val="C00000"/>
                </a:solidFill>
                <a:latin typeface="Arial Narrow" panose="020B0606020202030204" pitchFamily="34" charset="0"/>
                <a:ea typeface="+mn-ea"/>
                <a:cs typeface="+mn-cs"/>
              </a:rPr>
              <a:t>Violencia No sexual: 11098 Casos – 75,7% del total</a:t>
            </a:r>
            <a:endParaRPr lang="es-CO" sz="2400" b="1" dirty="0">
              <a:solidFill>
                <a:srgbClr val="C00000"/>
              </a:solidFill>
              <a:latin typeface="Arial Narrow" panose="020B0606020202030204" pitchFamily="34" charset="0"/>
              <a:ea typeface="+mn-ea"/>
              <a:cs typeface="+mn-cs"/>
            </a:endParaRPr>
          </a:p>
        </p:txBody>
      </p:sp>
      <p:grpSp>
        <p:nvGrpSpPr>
          <p:cNvPr id="115" name="114 Grupo"/>
          <p:cNvGrpSpPr/>
          <p:nvPr/>
        </p:nvGrpSpPr>
        <p:grpSpPr>
          <a:xfrm>
            <a:off x="2205963" y="695430"/>
            <a:ext cx="1847617" cy="436841"/>
            <a:chOff x="3060727" y="484500"/>
            <a:chExt cx="2369636" cy="436841"/>
          </a:xfrm>
        </p:grpSpPr>
        <p:sp>
          <p:nvSpPr>
            <p:cNvPr id="116" name="11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 name="123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25" name="124 Grupo"/>
          <p:cNvGrpSpPr/>
          <p:nvPr/>
        </p:nvGrpSpPr>
        <p:grpSpPr>
          <a:xfrm>
            <a:off x="54374" y="683568"/>
            <a:ext cx="1852274" cy="436841"/>
            <a:chOff x="3054754" y="484500"/>
            <a:chExt cx="2375609" cy="436841"/>
          </a:xfrm>
        </p:grpSpPr>
        <p:sp>
          <p:nvSpPr>
            <p:cNvPr id="126"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 name="126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28" name="127 Grupo"/>
          <p:cNvGrpSpPr/>
          <p:nvPr/>
        </p:nvGrpSpPr>
        <p:grpSpPr>
          <a:xfrm>
            <a:off x="4385408" y="714128"/>
            <a:ext cx="2722457" cy="436841"/>
            <a:chOff x="3060727" y="484500"/>
            <a:chExt cx="2369636" cy="436841"/>
          </a:xfrm>
        </p:grpSpPr>
        <p:sp>
          <p:nvSpPr>
            <p:cNvPr id="129" name="12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0" name="129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22" name="Imagen 21"/>
          <p:cNvPicPr>
            <a:picLocks noChangeAspect="1"/>
          </p:cNvPicPr>
          <p:nvPr/>
        </p:nvPicPr>
        <p:blipFill>
          <a:blip r:embed="rId11"/>
          <a:stretch>
            <a:fillRect/>
          </a:stretch>
        </p:blipFill>
        <p:spPr>
          <a:xfrm>
            <a:off x="27226" y="6526438"/>
            <a:ext cx="3609467" cy="512725"/>
          </a:xfrm>
          <a:prstGeom prst="rect">
            <a:avLst/>
          </a:prstGeom>
        </p:spPr>
      </p:pic>
      <p:pic>
        <p:nvPicPr>
          <p:cNvPr id="23" name="Imagen 22"/>
          <p:cNvPicPr>
            <a:picLocks noChangeAspect="1"/>
          </p:cNvPicPr>
          <p:nvPr/>
        </p:nvPicPr>
        <p:blipFill>
          <a:blip r:embed="rId12"/>
          <a:stretch>
            <a:fillRect/>
          </a:stretch>
        </p:blipFill>
        <p:spPr>
          <a:xfrm>
            <a:off x="3723908" y="6505859"/>
            <a:ext cx="3340626" cy="530925"/>
          </a:xfrm>
          <a:prstGeom prst="rect">
            <a:avLst/>
          </a:prstGeom>
        </p:spPr>
      </p:pic>
      <p:graphicFrame>
        <p:nvGraphicFramePr>
          <p:cNvPr id="110" name="Gráfico 109"/>
          <p:cNvGraphicFramePr>
            <a:graphicFrameLocks/>
          </p:cNvGraphicFramePr>
          <p:nvPr>
            <p:extLst>
              <p:ext uri="{D42A27DB-BD31-4B8C-83A1-F6EECF244321}">
                <p14:modId xmlns:p14="http://schemas.microsoft.com/office/powerpoint/2010/main" val="2424841501"/>
              </p:ext>
            </p:extLst>
          </p:nvPr>
        </p:nvGraphicFramePr>
        <p:xfrm>
          <a:off x="3888913" y="2704154"/>
          <a:ext cx="3121976" cy="139403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070712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404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831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384964"/>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419662"/>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CO" sz="1200" b="1" dirty="0">
                  <a:latin typeface="Arial Narrow" panose="020B0606020202030204" pitchFamily="34" charset="0"/>
                </a:rPr>
                <a:t>Modalidades de </a:t>
              </a:r>
              <a:r>
                <a:rPr lang="es-CO" sz="1200" b="1" dirty="0" smtClean="0">
                  <a:latin typeface="Arial Narrow" panose="020B0606020202030204" pitchFamily="34" charset="0"/>
                </a:rPr>
                <a:t>violencia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38</a:t>
            </a:r>
            <a:endParaRPr lang="es-ES" sz="1050" b="1" dirty="0">
              <a:latin typeface="Arial Narrow" panose="020B0606020202030204" pitchFamily="34" charset="0"/>
            </a:endParaRPr>
          </a:p>
        </p:txBody>
      </p:sp>
      <p:grpSp>
        <p:nvGrpSpPr>
          <p:cNvPr id="6" name="5 Grupo"/>
          <p:cNvGrpSpPr/>
          <p:nvPr/>
        </p:nvGrpSpPr>
        <p:grpSpPr>
          <a:xfrm>
            <a:off x="72058" y="1043608"/>
            <a:ext cx="840693" cy="1573268"/>
            <a:chOff x="1031565" y="553075"/>
            <a:chExt cx="840693"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18,6%</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031565" y="1849344"/>
              <a:ext cx="790601" cy="276999"/>
            </a:xfrm>
            <a:prstGeom prst="rect">
              <a:avLst/>
            </a:prstGeom>
          </p:spPr>
          <p:txBody>
            <a:bodyPr wrap="none">
              <a:spAutoFit/>
            </a:bodyPr>
            <a:lstStyle/>
            <a:p>
              <a:r>
                <a:rPr lang="es-ES" sz="1200" b="1" dirty="0" smtClean="0">
                  <a:latin typeface="Arial Narrow" panose="020B0606020202030204" pitchFamily="34" charset="0"/>
                </a:rPr>
                <a:t>665 casos</a:t>
              </a:r>
              <a:endParaRPr lang="es-CO" sz="1200" dirty="0"/>
            </a:p>
          </p:txBody>
        </p:sp>
      </p:grpSp>
      <p:grpSp>
        <p:nvGrpSpPr>
          <p:cNvPr id="3" name="2 Grupo"/>
          <p:cNvGrpSpPr/>
          <p:nvPr/>
        </p:nvGrpSpPr>
        <p:grpSpPr>
          <a:xfrm>
            <a:off x="1080170" y="1043608"/>
            <a:ext cx="861133" cy="1563388"/>
            <a:chOff x="1728242" y="1227775"/>
            <a:chExt cx="861133" cy="1563388"/>
          </a:xfrm>
        </p:grpSpPr>
        <p:sp>
          <p:nvSpPr>
            <p:cNvPr id="42" name="41 Rectángulo redondeado"/>
            <p:cNvSpPr/>
            <p:nvPr/>
          </p:nvSpPr>
          <p:spPr>
            <a:xfrm>
              <a:off x="1777835" y="2181420"/>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81,4%</a:t>
              </a:r>
              <a:endParaRPr lang="es-ES" sz="1600" b="1" dirty="0">
                <a:solidFill>
                  <a:schemeClr val="tx1"/>
                </a:solidFill>
                <a:latin typeface="Arial Narrow" panose="020B0606020202030204" pitchFamily="34" charset="0"/>
              </a:endParaRPr>
            </a:p>
          </p:txBody>
        </p:sp>
        <p:sp>
          <p:nvSpPr>
            <p:cNvPr id="32" name="31 Rectángulo"/>
            <p:cNvSpPr/>
            <p:nvPr/>
          </p:nvSpPr>
          <p:spPr>
            <a:xfrm>
              <a:off x="1756023" y="1908120"/>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728242" y="2514164"/>
              <a:ext cx="861133" cy="276999"/>
            </a:xfrm>
            <a:prstGeom prst="rect">
              <a:avLst/>
            </a:prstGeom>
          </p:spPr>
          <p:txBody>
            <a:bodyPr wrap="none">
              <a:spAutoFit/>
            </a:bodyPr>
            <a:lstStyle/>
            <a:p>
              <a:r>
                <a:rPr lang="es-ES" sz="1200" b="1" dirty="0" smtClean="0">
                  <a:latin typeface="Arial Narrow" panose="020B0606020202030204" pitchFamily="34" charset="0"/>
                </a:rPr>
                <a:t>2906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782238" y="1227775"/>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088282" y="1044980"/>
            <a:ext cx="1152880" cy="1582804"/>
            <a:chOff x="3115290" y="1227775"/>
            <a:chExt cx="1152880" cy="1582804"/>
          </a:xfrm>
        </p:grpSpPr>
        <p:grpSp>
          <p:nvGrpSpPr>
            <p:cNvPr id="50" name="49 Grupo"/>
            <p:cNvGrpSpPr/>
            <p:nvPr/>
          </p:nvGrpSpPr>
          <p:grpSpPr>
            <a:xfrm>
              <a:off x="3115290" y="1951748"/>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720069" cy="276999"/>
              </a:xfrm>
              <a:prstGeom prst="rect">
                <a:avLst/>
              </a:prstGeom>
            </p:spPr>
            <p:txBody>
              <a:bodyPr wrap="none">
                <a:spAutoFit/>
              </a:bodyPr>
              <a:lstStyle/>
              <a:p>
                <a:r>
                  <a:rPr lang="es-ES" sz="1200" b="1" dirty="0" smtClean="0">
                    <a:latin typeface="Arial Narrow" panose="020B0606020202030204" pitchFamily="34" charset="0"/>
                  </a:rPr>
                  <a:t>38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227775"/>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12 Grupo"/>
          <p:cNvGrpSpPr/>
          <p:nvPr/>
        </p:nvGrpSpPr>
        <p:grpSpPr>
          <a:xfrm>
            <a:off x="3213114" y="1057256"/>
            <a:ext cx="740068" cy="1574421"/>
            <a:chOff x="4615870" y="1227775"/>
            <a:chExt cx="740068" cy="1574421"/>
          </a:xfrm>
        </p:grpSpPr>
        <p:grpSp>
          <p:nvGrpSpPr>
            <p:cNvPr id="8" name="7 Grupo"/>
            <p:cNvGrpSpPr/>
            <p:nvPr/>
          </p:nvGrpSpPr>
          <p:grpSpPr>
            <a:xfrm>
              <a:off x="4615870" y="1922272"/>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smtClean="0">
                    <a:latin typeface="Arial Narrow" panose="020B0606020202030204" pitchFamily="34" charset="0"/>
                  </a:rPr>
                  <a:t>5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227775"/>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3797121" y="3923928"/>
            <a:ext cx="3403780" cy="477054"/>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Curso de vida de los casos </a:t>
            </a:r>
            <a:r>
              <a:rPr lang="es-ES" sz="1000" dirty="0">
                <a:latin typeface="Arial Narrow" panose="020B0606020202030204" pitchFamily="34" charset="0"/>
              </a:rPr>
              <a:t> </a:t>
            </a:r>
            <a:r>
              <a:rPr lang="es-ES" sz="1000" dirty="0" smtClean="0">
                <a:latin typeface="Arial Narrow" panose="020B0606020202030204" pitchFamily="34" charset="0"/>
              </a:rPr>
              <a:t>de violencia. Periodo epidemiológico 13 . 2019. </a:t>
            </a:r>
            <a:endParaRPr lang="es-ES" sz="100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2500331" y="2863329"/>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2176515" y="3478075"/>
            <a:ext cx="1690560" cy="650645"/>
            <a:chOff x="-14122" y="7072716"/>
            <a:chExt cx="1282684" cy="650645"/>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94,4%</a:t>
              </a:r>
              <a:endParaRPr lang="es-ES" sz="1600" b="1" dirty="0">
                <a:solidFill>
                  <a:schemeClr val="tx1"/>
                </a:solidFill>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799516"/>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56053" y="3432695"/>
            <a:ext cx="1881594" cy="724941"/>
            <a:chOff x="-103304" y="7072716"/>
            <a:chExt cx="1427628" cy="724941"/>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3304" y="7371933"/>
              <a:ext cx="1427628" cy="42572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smtClean="0">
                <a:solidFill>
                  <a:schemeClr val="tx1"/>
                </a:solidFill>
                <a:latin typeface="Arial Narrow" panose="020B0606020202030204" pitchFamily="34" charset="0"/>
              </a:endParaRPr>
            </a:p>
            <a:p>
              <a:pPr algn="ctr"/>
              <a:r>
                <a:rPr lang="es-ES" sz="1100" b="1" dirty="0" smtClean="0">
                  <a:solidFill>
                    <a:schemeClr val="tx1"/>
                  </a:solidFill>
                  <a:latin typeface="Arial Narrow" panose="020B0606020202030204" pitchFamily="34" charset="0"/>
                </a:rPr>
                <a:t>Régimen contributivo: 60,4%</a:t>
              </a:r>
            </a:p>
            <a:p>
              <a:pPr algn="ctr"/>
              <a:r>
                <a:rPr lang="es-ES" sz="1100" b="1" dirty="0">
                  <a:solidFill>
                    <a:schemeClr val="tx1"/>
                  </a:solidFill>
                  <a:latin typeface="Arial Narrow" panose="020B0606020202030204" pitchFamily="34" charset="0"/>
                </a:rPr>
                <a:t>Régimen </a:t>
              </a:r>
              <a:r>
                <a:rPr lang="es-ES" sz="1100" b="1" dirty="0" smtClean="0">
                  <a:solidFill>
                    <a:schemeClr val="tx1"/>
                  </a:solidFill>
                  <a:latin typeface="Arial Narrow" panose="020B0606020202030204" pitchFamily="34" charset="0"/>
                </a:rPr>
                <a:t>subsidiado: 32,7%</a:t>
              </a:r>
              <a:endParaRPr lang="es-ES" sz="1100" b="1" dirty="0">
                <a:solidFill>
                  <a:schemeClr val="tx1"/>
                </a:solidFill>
                <a:latin typeface="Arial Narrow" panose="020B0606020202030204" pitchFamily="34" charset="0"/>
              </a:endParaRPr>
            </a:p>
            <a:p>
              <a:pPr algn="ctr"/>
              <a:endParaRPr lang="es-ES" sz="1400" b="1" dirty="0">
                <a:solidFill>
                  <a:schemeClr val="tx1"/>
                </a:solidFill>
                <a:latin typeface="Arial Narrow" panose="020B0606020202030204" pitchFamily="34" charset="0"/>
              </a:endParaRPr>
            </a:p>
          </p:txBody>
        </p:sp>
      </p:grpSp>
      <p:grpSp>
        <p:nvGrpSpPr>
          <p:cNvPr id="92" name="91 Grupo"/>
          <p:cNvGrpSpPr/>
          <p:nvPr/>
        </p:nvGrpSpPr>
        <p:grpSpPr>
          <a:xfrm>
            <a:off x="4174170" y="1043608"/>
            <a:ext cx="903649" cy="1631193"/>
            <a:chOff x="2507826" y="2454167"/>
            <a:chExt cx="903649" cy="163119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02014" y="2454167"/>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20874" y="3808361"/>
              <a:ext cx="790601" cy="276999"/>
            </a:xfrm>
            <a:prstGeom prst="rect">
              <a:avLst/>
            </a:prstGeom>
          </p:spPr>
          <p:txBody>
            <a:bodyPr wrap="none">
              <a:spAutoFit/>
            </a:bodyPr>
            <a:lstStyle/>
            <a:p>
              <a:r>
                <a:rPr lang="es-ES" sz="1200" b="1" dirty="0" smtClean="0">
                  <a:latin typeface="Arial Narrow" panose="020B0606020202030204" pitchFamily="34" charset="0"/>
                </a:rPr>
                <a:t>107 casos</a:t>
              </a:r>
              <a:endParaRPr lang="es-CO" sz="1200" dirty="0"/>
            </a:p>
          </p:txBody>
        </p:sp>
      </p:grpSp>
      <p:grpSp>
        <p:nvGrpSpPr>
          <p:cNvPr id="16" name="15 Grupo"/>
          <p:cNvGrpSpPr/>
          <p:nvPr/>
        </p:nvGrpSpPr>
        <p:grpSpPr>
          <a:xfrm>
            <a:off x="5143163" y="1135644"/>
            <a:ext cx="895679" cy="1519436"/>
            <a:chOff x="3826683" y="2822224"/>
            <a:chExt cx="895679" cy="1519436"/>
          </a:xfrm>
        </p:grpSpPr>
        <p:grpSp>
          <p:nvGrpSpPr>
            <p:cNvPr id="2" name="1 Grupo"/>
            <p:cNvGrpSpPr/>
            <p:nvPr/>
          </p:nvGrpSpPr>
          <p:grpSpPr>
            <a:xfrm>
              <a:off x="3826683" y="3446500"/>
              <a:ext cx="895679" cy="895160"/>
              <a:chOff x="2507826" y="3203848"/>
              <a:chExt cx="895679" cy="895160"/>
            </a:xfrm>
          </p:grpSpPr>
          <p:sp>
            <p:nvSpPr>
              <p:cNvPr id="57"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755335" cy="276999"/>
              </a:xfrm>
              <a:prstGeom prst="rect">
                <a:avLst/>
              </a:prstGeom>
            </p:spPr>
            <p:txBody>
              <a:bodyPr wrap="none">
                <a:spAutoFit/>
              </a:bodyPr>
              <a:lstStyle/>
              <a:p>
                <a:r>
                  <a:rPr lang="es-ES" sz="1200" b="1" dirty="0" smtClean="0">
                    <a:latin typeface="Arial Narrow" panose="020B0606020202030204" pitchFamily="34" charset="0"/>
                  </a:rPr>
                  <a:t>47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822224"/>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7" name="16 Grupo"/>
          <p:cNvGrpSpPr/>
          <p:nvPr/>
        </p:nvGrpSpPr>
        <p:grpSpPr>
          <a:xfrm>
            <a:off x="6011339" y="1043608"/>
            <a:ext cx="1275167" cy="1584176"/>
            <a:chOff x="2084244" y="2767521"/>
            <a:chExt cx="1275167" cy="1584176"/>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244412" y="2767521"/>
              <a:ext cx="973905" cy="71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2084244" y="3329937"/>
              <a:ext cx="1275167" cy="1021760"/>
              <a:chOff x="-184098" y="6956153"/>
              <a:chExt cx="1489900" cy="1021760"/>
            </a:xfrm>
          </p:grpSpPr>
          <p:sp>
            <p:nvSpPr>
              <p:cNvPr id="77" name="76 CuadroTexto"/>
              <p:cNvSpPr txBox="1"/>
              <p:nvPr/>
            </p:nvSpPr>
            <p:spPr>
              <a:xfrm>
                <a:off x="-184098" y="6956153"/>
                <a:ext cx="1489900"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7627" y="7363321"/>
                <a:ext cx="106722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64454" y="770091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117" name="116 Rectángulo"/>
          <p:cNvSpPr/>
          <p:nvPr/>
        </p:nvSpPr>
        <p:spPr>
          <a:xfrm>
            <a:off x="-22284" y="6182971"/>
            <a:ext cx="3507593" cy="415498"/>
          </a:xfrm>
          <a:prstGeom prst="rect">
            <a:avLst/>
          </a:prstGeom>
        </p:spPr>
        <p:txBody>
          <a:bodyPr wrap="square">
            <a:spAutoFit/>
          </a:bodyPr>
          <a:lstStyle/>
          <a:p>
            <a:pPr algn="just"/>
            <a:r>
              <a:rPr lang="es-ES" sz="1050" dirty="0" smtClean="0">
                <a:latin typeface="Arial Narrow" panose="020B0606020202030204" pitchFamily="34" charset="0"/>
              </a:rPr>
              <a:t>Tabla. Proporción de casos sospechosos por edad de la víctima y tipo de agresor. Violencia Periodo epidemiológico 10  . 2019. </a:t>
            </a:r>
            <a:endParaRPr lang="es-ES" sz="1050" dirty="0">
              <a:latin typeface="Arial Narrow" panose="020B0606020202030204" pitchFamily="34" charset="0"/>
            </a:endParaRPr>
          </a:p>
        </p:txBody>
      </p:sp>
      <p:sp>
        <p:nvSpPr>
          <p:cNvPr id="118" name="117 Rectángulo"/>
          <p:cNvSpPr/>
          <p:nvPr/>
        </p:nvSpPr>
        <p:spPr>
          <a:xfrm>
            <a:off x="4368357" y="6155630"/>
            <a:ext cx="2555589" cy="415498"/>
          </a:xfrm>
          <a:prstGeom prst="rect">
            <a:avLst/>
          </a:prstGeom>
        </p:spPr>
        <p:txBody>
          <a:bodyPr wrap="square">
            <a:spAutoFit/>
          </a:bodyPr>
          <a:lstStyle/>
          <a:p>
            <a:pPr algn="just"/>
            <a:r>
              <a:rPr lang="es-ES" sz="1050" dirty="0" smtClean="0">
                <a:latin typeface="Arial Narrow" panose="020B0606020202030204" pitchFamily="34" charset="0"/>
              </a:rPr>
              <a:t>Tabla. Acciones de ruta para violencias. Periodo epidemiológico 10  . 2019. </a:t>
            </a:r>
            <a:endParaRPr lang="es-ES" sz="1050" dirty="0">
              <a:latin typeface="Arial Narrow" panose="020B0606020202030204" pitchFamily="34" charset="0"/>
            </a:endParaRPr>
          </a:p>
        </p:txBody>
      </p:sp>
      <p:sp>
        <p:nvSpPr>
          <p:cNvPr id="103" name="102 Rectángulo"/>
          <p:cNvSpPr/>
          <p:nvPr/>
        </p:nvSpPr>
        <p:spPr>
          <a:xfrm>
            <a:off x="25935" y="8020833"/>
            <a:ext cx="7171815" cy="1015663"/>
          </a:xfrm>
          <a:prstGeom prst="rect">
            <a:avLst/>
          </a:prstGeom>
        </p:spPr>
        <p:txBody>
          <a:bodyPr wrap="square">
            <a:spAutoFit/>
          </a:bodyPr>
          <a:lstStyle/>
          <a:p>
            <a:pPr algn="just"/>
            <a:r>
              <a:rPr lang="es-CO" sz="1200" dirty="0">
                <a:latin typeface="Arial Narrow" panose="020B0606020202030204" pitchFamily="34" charset="0"/>
              </a:rPr>
              <a:t>La violencia sexual constituye el </a:t>
            </a:r>
            <a:r>
              <a:rPr lang="es-CO" sz="1200" dirty="0" smtClean="0">
                <a:latin typeface="Arial Narrow" panose="020B0606020202030204" pitchFamily="34" charset="0"/>
              </a:rPr>
              <a:t>22% </a:t>
            </a:r>
            <a:r>
              <a:rPr lang="es-CO" sz="1200" dirty="0">
                <a:latin typeface="Arial Narrow" panose="020B0606020202030204" pitchFamily="34" charset="0"/>
              </a:rPr>
              <a:t>del total de las violencias. La relación hombre, mujer es de 1 hombre por cada 4 mujeres; la padecen personas de todos los cursos de vida, siendo los adolescentes los más afectados; cabe resaltar que se presentan casos en la primera infancia. El tipo de violencia sexual que más se presenta es el abuso sexual </a:t>
            </a:r>
            <a:r>
              <a:rPr lang="es-CO" sz="1200" dirty="0" smtClean="0">
                <a:latin typeface="Arial Narrow" panose="020B0606020202030204" pitchFamily="34" charset="0"/>
              </a:rPr>
              <a:t>(81,9%) </a:t>
            </a:r>
            <a:r>
              <a:rPr lang="es-CO" sz="1200" dirty="0">
                <a:latin typeface="Arial Narrow" panose="020B0606020202030204" pitchFamily="34" charset="0"/>
              </a:rPr>
              <a:t>seguido de violación (</a:t>
            </a:r>
            <a:r>
              <a:rPr lang="es-CO" sz="1200" dirty="0" smtClean="0">
                <a:latin typeface="Arial Narrow" panose="020B0606020202030204" pitchFamily="34" charset="0"/>
              </a:rPr>
              <a:t>12,5%). </a:t>
            </a:r>
            <a:r>
              <a:rPr lang="es-CO" sz="1200" dirty="0">
                <a:latin typeface="Arial Narrow" panose="020B0606020202030204" pitchFamily="34" charset="0"/>
              </a:rPr>
              <a:t>La víctima es menor de 18 años en el </a:t>
            </a:r>
            <a:r>
              <a:rPr lang="es-CO" sz="1200" dirty="0" smtClean="0">
                <a:latin typeface="Arial Narrow" panose="020B0606020202030204" pitchFamily="34" charset="0"/>
              </a:rPr>
              <a:t>76.6% </a:t>
            </a:r>
            <a:r>
              <a:rPr lang="es-CO" sz="1200" dirty="0">
                <a:latin typeface="Arial Narrow" panose="020B0606020202030204" pitchFamily="34" charset="0"/>
              </a:rPr>
              <a:t>de los casos y el agresor es familiar de la víctima en el </a:t>
            </a:r>
            <a:r>
              <a:rPr lang="es-CO" sz="1200" dirty="0" smtClean="0">
                <a:latin typeface="Arial Narrow" panose="020B0606020202030204" pitchFamily="34" charset="0"/>
              </a:rPr>
              <a:t>40,8% </a:t>
            </a:r>
            <a:r>
              <a:rPr lang="es-CO" sz="1200" dirty="0">
                <a:latin typeface="Arial Narrow" panose="020B0606020202030204" pitchFamily="34" charset="0"/>
              </a:rPr>
              <a:t>de los mismos. </a:t>
            </a:r>
            <a:endParaRPr lang="es-CO" sz="1200" dirty="0">
              <a:latin typeface="Arial Narrow" panose="020B0606020202030204" pitchFamily="34" charset="0"/>
              <a:cs typeface="Arial" panose="020B0604020202020204" pitchFamily="34" charset="0"/>
            </a:endParaRPr>
          </a:p>
        </p:txBody>
      </p:sp>
      <p:sp>
        <p:nvSpPr>
          <p:cNvPr id="104" name="103 Rectángulo"/>
          <p:cNvSpPr/>
          <p:nvPr/>
        </p:nvSpPr>
        <p:spPr>
          <a:xfrm>
            <a:off x="-1849" y="760176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0189" y="7650890"/>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3" name="112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4"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98" name="97 Rectángulo"/>
          <p:cNvSpPr/>
          <p:nvPr/>
        </p:nvSpPr>
        <p:spPr>
          <a:xfrm>
            <a:off x="-5628" y="579613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9" name="98 Grupo"/>
          <p:cNvGrpSpPr/>
          <p:nvPr/>
        </p:nvGrpSpPr>
        <p:grpSpPr>
          <a:xfrm>
            <a:off x="271776" y="5830834"/>
            <a:ext cx="6873636" cy="461665"/>
            <a:chOff x="2448322" y="74775"/>
            <a:chExt cx="5047355" cy="461665"/>
          </a:xfrm>
        </p:grpSpPr>
        <p:sp>
          <p:nvSpPr>
            <p:cNvPr id="100" name="9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1" name="100 Conector recto"/>
            <p:cNvCxnSpPr>
              <a:stCxn id="10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101 CuadroTexto"/>
            <p:cNvSpPr txBox="1"/>
            <p:nvPr/>
          </p:nvSpPr>
          <p:spPr>
            <a:xfrm>
              <a:off x="3302537" y="74775"/>
              <a:ext cx="4193140" cy="461665"/>
            </a:xfrm>
            <a:prstGeom prst="rect">
              <a:avLst/>
            </a:prstGeom>
            <a:noFill/>
          </p:spPr>
          <p:txBody>
            <a:bodyPr wrap="square" rtlCol="0">
              <a:spAutoFit/>
            </a:bodyPr>
            <a:lstStyle/>
            <a:p>
              <a:r>
                <a:rPr lang="es-CO" sz="1200" b="1" dirty="0">
                  <a:latin typeface="Arial Narrow" panose="020B0606020202030204" pitchFamily="34" charset="0"/>
                </a:rPr>
                <a:t>Datos según edad de la víctima, relación con el  agresor y acciones de las rutas de atención</a:t>
              </a:r>
              <a:endParaRPr lang="es-ES" sz="1200" b="1" dirty="0">
                <a:latin typeface="Arial Narrow" panose="020B0606020202030204" pitchFamily="34" charset="0"/>
              </a:endParaRPr>
            </a:p>
          </p:txBody>
        </p:sp>
      </p:grpSp>
      <p:sp>
        <p:nvSpPr>
          <p:cNvPr id="97" name="36 Título"/>
          <p:cNvSpPr>
            <a:spLocks noGrp="1"/>
          </p:cNvSpPr>
          <p:nvPr>
            <p:ph type="ctrTitle"/>
          </p:nvPr>
        </p:nvSpPr>
        <p:spPr>
          <a:xfrm>
            <a:off x="399775" y="350530"/>
            <a:ext cx="6249147" cy="477054"/>
          </a:xfrm>
          <a:noFill/>
        </p:spPr>
        <p:txBody>
          <a:bodyPr wrap="square" rtlCol="0">
            <a:spAutoFit/>
          </a:bodyPr>
          <a:lstStyle/>
          <a:p>
            <a:r>
              <a:rPr lang="es-CO" sz="2400" b="1" dirty="0" smtClean="0">
                <a:solidFill>
                  <a:srgbClr val="C00000"/>
                </a:solidFill>
                <a:latin typeface="Arial Narrow" panose="020B0606020202030204" pitchFamily="34" charset="0"/>
                <a:ea typeface="+mn-ea"/>
                <a:cs typeface="+mn-cs"/>
              </a:rPr>
              <a:t>Violencia Sexual: 3571 Casos – 24,3% del total</a:t>
            </a:r>
            <a:endParaRPr lang="es-CO" sz="2400" b="1" dirty="0">
              <a:solidFill>
                <a:srgbClr val="C00000"/>
              </a:solidFill>
              <a:latin typeface="Arial Narrow" panose="020B0606020202030204" pitchFamily="34" charset="0"/>
              <a:ea typeface="+mn-ea"/>
              <a:cs typeface="+mn-cs"/>
            </a:endParaRPr>
          </a:p>
        </p:txBody>
      </p:sp>
      <p:grpSp>
        <p:nvGrpSpPr>
          <p:cNvPr id="115" name="114 Grupo"/>
          <p:cNvGrpSpPr/>
          <p:nvPr/>
        </p:nvGrpSpPr>
        <p:grpSpPr>
          <a:xfrm>
            <a:off x="2205963" y="695430"/>
            <a:ext cx="1847617" cy="436841"/>
            <a:chOff x="3060727" y="484500"/>
            <a:chExt cx="2369636" cy="436841"/>
          </a:xfrm>
        </p:grpSpPr>
        <p:sp>
          <p:nvSpPr>
            <p:cNvPr id="116" name="11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4" name="123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25" name="124 Grupo"/>
          <p:cNvGrpSpPr/>
          <p:nvPr/>
        </p:nvGrpSpPr>
        <p:grpSpPr>
          <a:xfrm>
            <a:off x="54374" y="683568"/>
            <a:ext cx="1852274" cy="436841"/>
            <a:chOff x="3054754" y="484500"/>
            <a:chExt cx="2375609" cy="436841"/>
          </a:xfrm>
        </p:grpSpPr>
        <p:sp>
          <p:nvSpPr>
            <p:cNvPr id="126"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7" name="126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28" name="127 Grupo"/>
          <p:cNvGrpSpPr/>
          <p:nvPr/>
        </p:nvGrpSpPr>
        <p:grpSpPr>
          <a:xfrm>
            <a:off x="4385408" y="714128"/>
            <a:ext cx="2722457" cy="436841"/>
            <a:chOff x="3060727" y="484500"/>
            <a:chExt cx="2369636" cy="436841"/>
          </a:xfrm>
        </p:grpSpPr>
        <p:sp>
          <p:nvSpPr>
            <p:cNvPr id="129" name="12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0" name="129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20" name="Picture 5"/>
          <p:cNvPicPr>
            <a:picLocks noChangeAspect="1" noChangeArrowheads="1"/>
          </p:cNvPicPr>
          <p:nvPr/>
        </p:nvPicPr>
        <p:blipFill>
          <a:blip r:embed="rId8">
            <a:biLevel thresh="50000"/>
            <a:extLst>
              <a:ext uri="{BEBA8EAE-BF5A-486C-A8C5-ECC9F3942E4B}">
                <a14:imgProps xmlns:a14="http://schemas.microsoft.com/office/drawing/2010/main">
                  <a14:imgLayer r:embed="rId9">
                    <a14:imgEffect>
                      <a14:backgroundRemoval t="1064" b="97872" l="0" r="100000"/>
                    </a14:imgEffect>
                  </a14:imgLayer>
                </a14:imgProps>
              </a:ext>
              <a:ext uri="{28A0092B-C50C-407E-A947-70E740481C1C}">
                <a14:useLocalDpi xmlns:a14="http://schemas.microsoft.com/office/drawing/2010/main" val="0"/>
              </a:ext>
            </a:extLst>
          </a:blip>
          <a:srcRect/>
          <a:stretch>
            <a:fillRect/>
          </a:stretch>
        </p:blipFill>
        <p:spPr bwMode="auto">
          <a:xfrm>
            <a:off x="1031631" y="4792685"/>
            <a:ext cx="8382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agen 19"/>
          <p:cNvPicPr>
            <a:picLocks noChangeAspect="1"/>
          </p:cNvPicPr>
          <p:nvPr/>
        </p:nvPicPr>
        <p:blipFill>
          <a:blip r:embed="rId10"/>
          <a:stretch>
            <a:fillRect/>
          </a:stretch>
        </p:blipFill>
        <p:spPr>
          <a:xfrm>
            <a:off x="127935" y="6602121"/>
            <a:ext cx="3780109" cy="852703"/>
          </a:xfrm>
          <a:prstGeom prst="rect">
            <a:avLst/>
          </a:prstGeom>
        </p:spPr>
      </p:pic>
      <p:pic>
        <p:nvPicPr>
          <p:cNvPr id="22" name="Imagen 21"/>
          <p:cNvPicPr>
            <a:picLocks noChangeAspect="1"/>
          </p:cNvPicPr>
          <p:nvPr/>
        </p:nvPicPr>
        <p:blipFill>
          <a:blip r:embed="rId11"/>
          <a:stretch>
            <a:fillRect/>
          </a:stretch>
        </p:blipFill>
        <p:spPr>
          <a:xfrm>
            <a:off x="4631628" y="6570316"/>
            <a:ext cx="1940388" cy="1011898"/>
          </a:xfrm>
          <a:prstGeom prst="rect">
            <a:avLst/>
          </a:prstGeom>
        </p:spPr>
      </p:pic>
      <p:graphicFrame>
        <p:nvGraphicFramePr>
          <p:cNvPr id="91" name="Gráfico 90"/>
          <p:cNvGraphicFramePr>
            <a:graphicFrameLocks/>
          </p:cNvGraphicFramePr>
          <p:nvPr>
            <p:extLst>
              <p:ext uri="{D42A27DB-BD31-4B8C-83A1-F6EECF244321}">
                <p14:modId xmlns:p14="http://schemas.microsoft.com/office/powerpoint/2010/main" val="569458340"/>
              </p:ext>
            </p:extLst>
          </p:nvPr>
        </p:nvGraphicFramePr>
        <p:xfrm>
          <a:off x="3953182" y="2626431"/>
          <a:ext cx="3138258" cy="139786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604637564"/>
              </p:ext>
            </p:extLst>
          </p:nvPr>
        </p:nvGraphicFramePr>
        <p:xfrm>
          <a:off x="2605029" y="4742297"/>
          <a:ext cx="2719730" cy="1045845"/>
        </p:xfrm>
        <a:graphic>
          <a:graphicData uri="http://schemas.openxmlformats.org/drawingml/2006/table">
            <a:tbl>
              <a:tblPr>
                <a:tableStyleId>{5C22544A-7EE6-4342-B048-85BDC9FD1C3A}</a:tableStyleId>
              </a:tblPr>
              <a:tblGrid>
                <a:gridCol w="1113986">
                  <a:extLst>
                    <a:ext uri="{9D8B030D-6E8A-4147-A177-3AD203B41FA5}">
                      <a16:colId xmlns:a16="http://schemas.microsoft.com/office/drawing/2014/main" val="1652081952"/>
                    </a:ext>
                  </a:extLst>
                </a:gridCol>
                <a:gridCol w="802872">
                  <a:extLst>
                    <a:ext uri="{9D8B030D-6E8A-4147-A177-3AD203B41FA5}">
                      <a16:colId xmlns:a16="http://schemas.microsoft.com/office/drawing/2014/main" val="3957074289"/>
                    </a:ext>
                  </a:extLst>
                </a:gridCol>
                <a:gridCol w="802872">
                  <a:extLst>
                    <a:ext uri="{9D8B030D-6E8A-4147-A177-3AD203B41FA5}">
                      <a16:colId xmlns:a16="http://schemas.microsoft.com/office/drawing/2014/main" val="2503028541"/>
                    </a:ext>
                  </a:extLst>
                </a:gridCol>
              </a:tblGrid>
              <a:tr h="98375">
                <a:tc>
                  <a:txBody>
                    <a:bodyPr/>
                    <a:lstStyle/>
                    <a:p>
                      <a:pPr algn="ctr" fontAlgn="b"/>
                      <a:r>
                        <a:rPr lang="en-US" sz="700" u="none" strike="noStrike" dirty="0" err="1">
                          <a:effectLst/>
                          <a:latin typeface="Arial" panose="020B0604020202020204" pitchFamily="34" charset="0"/>
                          <a:cs typeface="Arial" panose="020B0604020202020204" pitchFamily="34" charset="0"/>
                        </a:rPr>
                        <a:t>Naturaleza</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ctr" fontAlgn="b"/>
                      <a:r>
                        <a:rPr lang="en-US" sz="700" u="none" strike="noStrike">
                          <a:effectLst/>
                          <a:latin typeface="Arial" panose="020B0604020202020204" pitchFamily="34" charset="0"/>
                          <a:cs typeface="Arial" panose="020B0604020202020204" pitchFamily="34" charset="0"/>
                        </a:rPr>
                        <a:t>Frec.</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ctr" fontAlgn="b"/>
                      <a:r>
                        <a:rPr lang="en-US" sz="700" u="none" strike="noStrike">
                          <a:effectLst/>
                          <a:latin typeface="Arial" panose="020B0604020202020204" pitchFamily="34" charset="0"/>
                          <a:cs typeface="Arial" panose="020B0604020202020204" pitchFamily="34" charset="0"/>
                        </a:rPr>
                        <a:t>%</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870567759"/>
                  </a:ext>
                </a:extLst>
              </a:tr>
              <a:tr h="98375">
                <a:tc>
                  <a:txBody>
                    <a:bodyPr/>
                    <a:lstStyle/>
                    <a:p>
                      <a:pPr algn="l" fontAlgn="b"/>
                      <a:r>
                        <a:rPr lang="en-US" sz="700" u="none" strike="noStrike" dirty="0" err="1">
                          <a:effectLst/>
                          <a:latin typeface="Arial" panose="020B0604020202020204" pitchFamily="34" charset="0"/>
                          <a:cs typeface="Arial" panose="020B0604020202020204" pitchFamily="34" charset="0"/>
                        </a:rPr>
                        <a:t>Abuso</a:t>
                      </a:r>
                      <a:r>
                        <a:rPr lang="en-US" sz="700" u="none" strike="noStrike" dirty="0">
                          <a:effectLst/>
                          <a:latin typeface="Arial" panose="020B0604020202020204" pitchFamily="34" charset="0"/>
                          <a:cs typeface="Arial" panose="020B0604020202020204" pitchFamily="34" charset="0"/>
                        </a:rPr>
                        <a:t> sexual</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2947</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82,5</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2655124668"/>
                  </a:ext>
                </a:extLst>
              </a:tr>
              <a:tr h="98375">
                <a:tc>
                  <a:txBody>
                    <a:bodyPr/>
                    <a:lstStyle/>
                    <a:p>
                      <a:pPr algn="l" fontAlgn="b"/>
                      <a:r>
                        <a:rPr lang="en-US" sz="700" u="none" strike="noStrike" dirty="0" err="1">
                          <a:effectLst/>
                          <a:latin typeface="Arial" panose="020B0604020202020204" pitchFamily="34" charset="0"/>
                          <a:cs typeface="Arial" panose="020B0604020202020204" pitchFamily="34" charset="0"/>
                        </a:rPr>
                        <a:t>Violación</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430</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12,0</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1984202242"/>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Acoso sexual</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102</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2,9</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4224504019"/>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Actos sexuales</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20</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0,6</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4242271422"/>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Otros abusos</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47</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1,3</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1818750465"/>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Explotación</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23</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0,6</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476539771"/>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Trata de personas</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2</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0,1</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3104928237"/>
                  </a:ext>
                </a:extLst>
              </a:tr>
              <a:tr h="98375">
                <a:tc>
                  <a:txBody>
                    <a:bodyPr/>
                    <a:lstStyle/>
                    <a:p>
                      <a:pPr algn="l" fontAlgn="b"/>
                      <a:r>
                        <a:rPr lang="en-US" sz="700" u="none" strike="noStrike">
                          <a:effectLst/>
                          <a:latin typeface="Arial" panose="020B0604020202020204" pitchFamily="34" charset="0"/>
                          <a:cs typeface="Arial" panose="020B0604020202020204" pitchFamily="34" charset="0"/>
                        </a:rPr>
                        <a:t>Total</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a:effectLst/>
                          <a:latin typeface="Arial" panose="020B0604020202020204" pitchFamily="34" charset="0"/>
                          <a:cs typeface="Arial" panose="020B0604020202020204" pitchFamily="34" charset="0"/>
                        </a:rPr>
                        <a:t>3571</a:t>
                      </a:r>
                      <a:endParaRPr lang="en-US" sz="700" b="0" i="0" u="none" strike="noStrike">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r" fontAlgn="b"/>
                      <a:r>
                        <a:rPr lang="en-US" sz="700" u="none" strike="noStrike" dirty="0">
                          <a:effectLst/>
                          <a:latin typeface="Arial" panose="020B0604020202020204" pitchFamily="34" charset="0"/>
                          <a:cs typeface="Arial" panose="020B0604020202020204" pitchFamily="34" charset="0"/>
                        </a:rPr>
                        <a:t>100,0</a:t>
                      </a:r>
                      <a:endParaRPr lang="en-US" sz="7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val="1618897446"/>
                  </a:ext>
                </a:extLst>
              </a:tr>
            </a:tbl>
          </a:graphicData>
        </a:graphic>
      </p:graphicFrame>
    </p:spTree>
    <p:extLst>
      <p:ext uri="{BB962C8B-B14F-4D97-AF65-F5344CB8AC3E}">
        <p14:creationId xmlns:p14="http://schemas.microsoft.com/office/powerpoint/2010/main" val="3584748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100</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3%.</a:t>
            </a:r>
            <a:endParaRPr lang="es-ES" sz="1200" b="1" dirty="0">
              <a:latin typeface="Arial Narrow" panose="020B0606020202030204" pitchFamily="34" charset="0"/>
            </a:endParaRPr>
          </a:p>
        </p:txBody>
      </p:sp>
      <p:sp>
        <p:nvSpPr>
          <p:cNvPr id="18" name="17 Rectángulo"/>
          <p:cNvSpPr/>
          <p:nvPr/>
        </p:nvSpPr>
        <p:spPr>
          <a:xfrm>
            <a:off x="2231041" y="2020188"/>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  acumulado  de 2017-2020.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304430" y="4873984"/>
            <a:ext cx="803425" cy="882974"/>
            <a:chOff x="1068833" y="1243369"/>
            <a:chExt cx="803425" cy="882974"/>
          </a:xfrm>
        </p:grpSpPr>
        <p:sp>
          <p:nvSpPr>
            <p:cNvPr id="90" name="8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61 casos</a:t>
              </a:r>
              <a:endParaRPr lang="es-CO" sz="1200" dirty="0"/>
            </a:p>
          </p:txBody>
        </p:sp>
      </p:grpSp>
      <p:grpSp>
        <p:nvGrpSpPr>
          <p:cNvPr id="6" name="5 Grupo"/>
          <p:cNvGrpSpPr/>
          <p:nvPr/>
        </p:nvGrpSpPr>
        <p:grpSpPr>
          <a:xfrm>
            <a:off x="4522309" y="6596400"/>
            <a:ext cx="853119" cy="883043"/>
            <a:chOff x="1033171" y="8262441"/>
            <a:chExt cx="853119" cy="883043"/>
          </a:xfrm>
        </p:grpSpPr>
        <p:sp>
          <p:nvSpPr>
            <p:cNvPr id="88" name="87 Rectángulo redondeado"/>
            <p:cNvSpPr/>
            <p:nvPr/>
          </p:nvSpPr>
          <p:spPr>
            <a:xfrm>
              <a:off x="1101982" y="853574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33%</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20069" cy="276999"/>
            </a:xfrm>
            <a:prstGeom prst="rect">
              <a:avLst/>
            </a:prstGeom>
          </p:spPr>
          <p:txBody>
            <a:bodyPr wrap="none">
              <a:spAutoFit/>
            </a:bodyPr>
            <a:lstStyle/>
            <a:p>
              <a:r>
                <a:rPr lang="es-ES" sz="1200" b="1" dirty="0" smtClean="0">
                  <a:latin typeface="Arial Narrow" panose="020B0606020202030204" pitchFamily="34" charset="0"/>
                </a:rPr>
                <a:t>33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  acumulado . </a:t>
            </a:r>
            <a:r>
              <a:rPr lang="es-CO" sz="1100" dirty="0">
                <a:latin typeface="Arial Narrow" panose="020B0606020202030204" pitchFamily="34" charset="0"/>
              </a:rPr>
              <a:t>Medellín </a:t>
            </a:r>
            <a:r>
              <a:rPr lang="es-CO" sz="1100" dirty="0" smtClean="0">
                <a:latin typeface="Arial Narrow" panose="020B0606020202030204" pitchFamily="34" charset="0"/>
              </a:rPr>
              <a:t>2020</a:t>
            </a:r>
            <a:endParaRPr lang="es-CO" sz="1100" dirty="0">
              <a:latin typeface="Arial Narrow" panose="020B0606020202030204" pitchFamily="34" charset="0"/>
            </a:endParaRPr>
          </a:p>
        </p:txBody>
      </p:sp>
      <p:grpSp>
        <p:nvGrpSpPr>
          <p:cNvPr id="67" name="66 Grupo"/>
          <p:cNvGrpSpPr/>
          <p:nvPr/>
        </p:nvGrpSpPr>
        <p:grpSpPr>
          <a:xfrm>
            <a:off x="4091439" y="4888095"/>
            <a:ext cx="877163" cy="894649"/>
            <a:chOff x="5265956" y="1265576"/>
            <a:chExt cx="877163" cy="894649"/>
          </a:xfrm>
        </p:grpSpPr>
        <p:sp>
          <p:nvSpPr>
            <p:cNvPr id="68" name="67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10 casos</a:t>
              </a:r>
              <a:endParaRPr lang="es-CO" sz="1200" dirty="0"/>
            </a:p>
          </p:txBody>
        </p:sp>
      </p:grpSp>
      <p:grpSp>
        <p:nvGrpSpPr>
          <p:cNvPr id="74" name="73 Grupo"/>
          <p:cNvGrpSpPr/>
          <p:nvPr/>
        </p:nvGrpSpPr>
        <p:grpSpPr>
          <a:xfrm>
            <a:off x="5451497" y="4756332"/>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54%</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20069" cy="276999"/>
            </a:xfrm>
            <a:prstGeom prst="rect">
              <a:avLst/>
            </a:prstGeom>
          </p:spPr>
          <p:txBody>
            <a:bodyPr wrap="none">
              <a:spAutoFit/>
            </a:bodyPr>
            <a:lstStyle/>
            <a:p>
              <a:r>
                <a:rPr lang="es-ES" sz="1200" b="1" dirty="0" smtClean="0">
                  <a:latin typeface="Arial Narrow" panose="020B0606020202030204" pitchFamily="34" charset="0"/>
                </a:rPr>
                <a:t>54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411135" y="3271156"/>
            <a:ext cx="1409360"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3,9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3456434" y="4477929"/>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280054" y="4397060"/>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16846" y="4067944"/>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44466" y="6605790"/>
            <a:ext cx="781979" cy="882974"/>
            <a:chOff x="1115283" y="1243369"/>
            <a:chExt cx="781979" cy="882974"/>
          </a:xfrm>
        </p:grpSpPr>
        <p:sp>
          <p:nvSpPr>
            <p:cNvPr id="103" name="102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141927" y="1849344"/>
              <a:ext cx="755335" cy="276999"/>
            </a:xfrm>
            <a:prstGeom prst="rect">
              <a:avLst/>
            </a:prstGeom>
          </p:spPr>
          <p:txBody>
            <a:bodyPr wrap="none">
              <a:spAutoFit/>
            </a:bodyPr>
            <a:lstStyle/>
            <a:p>
              <a:r>
                <a:rPr lang="es-ES" sz="1200" b="1" dirty="0" smtClean="0">
                  <a:latin typeface="Arial Narrow" panose="020B0606020202030204" pitchFamily="34" charset="0"/>
                </a:rPr>
                <a:t>50  casos</a:t>
              </a:r>
              <a:endParaRPr lang="es-CO" sz="1200" dirty="0"/>
            </a:p>
          </p:txBody>
        </p:sp>
      </p:grpSp>
      <p:grpSp>
        <p:nvGrpSpPr>
          <p:cNvPr id="106" name="105 Grupo"/>
          <p:cNvGrpSpPr/>
          <p:nvPr/>
        </p:nvGrpSpPr>
        <p:grpSpPr>
          <a:xfrm>
            <a:off x="3199519" y="4894336"/>
            <a:ext cx="944489" cy="883043"/>
            <a:chOff x="1033171" y="8262441"/>
            <a:chExt cx="944489" cy="883043"/>
          </a:xfrm>
        </p:grpSpPr>
        <p:sp>
          <p:nvSpPr>
            <p:cNvPr id="107" name="106 Rectángulo redondeado"/>
            <p:cNvSpPr/>
            <p:nvPr/>
          </p:nvSpPr>
          <p:spPr>
            <a:xfrm>
              <a:off x="1101982" y="853574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944489"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de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12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40068" cy="903208"/>
            <a:chOff x="5327048" y="1270665"/>
            <a:chExt cx="740068"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649537" cy="276999"/>
            </a:xfrm>
            <a:prstGeom prst="rect">
              <a:avLst/>
            </a:prstGeom>
          </p:spPr>
          <p:txBody>
            <a:bodyPr wrap="none">
              <a:spAutoFit/>
            </a:bodyPr>
            <a:lstStyle/>
            <a:p>
              <a:r>
                <a:rPr lang="es-ES" sz="1200" b="1" dirty="0" smtClean="0">
                  <a:latin typeface="Arial Narrow" panose="020B0606020202030204" pitchFamily="34" charset="0"/>
                </a:rPr>
                <a:t>5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7,0%</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649537"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3% respecto al mismo periodo del año anterior.</a:t>
            </a:r>
          </a:p>
          <a:p>
            <a:pPr algn="just"/>
            <a:r>
              <a:rPr lang="es-CO" sz="1200" dirty="0" smtClean="0">
                <a:solidFill>
                  <a:srgbClr val="FF0000"/>
                </a:solidFill>
                <a:latin typeface="Arial Narrow" panose="020B0606020202030204" pitchFamily="34" charset="0"/>
              </a:rPr>
              <a:t>Más del 50,9%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pic>
        <p:nvPicPr>
          <p:cNvPr id="4" name="Imagen 3"/>
          <p:cNvPicPr>
            <a:picLocks noChangeAspect="1"/>
          </p:cNvPicPr>
          <p:nvPr/>
        </p:nvPicPr>
        <p:blipFill>
          <a:blip r:embed="rId14"/>
          <a:stretch>
            <a:fillRect/>
          </a:stretch>
        </p:blipFill>
        <p:spPr>
          <a:xfrm>
            <a:off x="105253" y="5734707"/>
            <a:ext cx="3447871" cy="1774268"/>
          </a:xfrm>
          <a:prstGeom prst="rect">
            <a:avLst/>
          </a:prstGeom>
        </p:spPr>
      </p:pic>
      <p:pic>
        <p:nvPicPr>
          <p:cNvPr id="16" name="Imagen 15"/>
          <p:cNvPicPr>
            <a:picLocks noChangeAspect="1"/>
          </p:cNvPicPr>
          <p:nvPr/>
        </p:nvPicPr>
        <p:blipFill>
          <a:blip r:embed="rId15"/>
          <a:stretch>
            <a:fillRect/>
          </a:stretch>
        </p:blipFill>
        <p:spPr>
          <a:xfrm>
            <a:off x="2231040" y="467190"/>
            <a:ext cx="4681778" cy="1575462"/>
          </a:xfrm>
          <a:prstGeom prst="rect">
            <a:avLst/>
          </a:prstGeom>
        </p:spPr>
      </p:pic>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65657"/>
            <a:ext cx="2166585" cy="288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19</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err="1" smtClean="0">
                <a:latin typeface="Arial Narrow" panose="020B0606020202030204" pitchFamily="34" charset="0"/>
              </a:rPr>
              <a:t>Pág</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10.1 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01  acumulado  de  2020.</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83090" y="6875809"/>
            <a:ext cx="863695" cy="1573268"/>
            <a:chOff x="1068833" y="553075"/>
            <a:chExt cx="863695"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709 casos</a:t>
              </a:r>
              <a:endParaRPr lang="es-CO" sz="1200" dirty="0"/>
            </a:p>
          </p:txBody>
        </p:sp>
      </p:grpSp>
      <p:grpSp>
        <p:nvGrpSpPr>
          <p:cNvPr id="3" name="2 Grupo"/>
          <p:cNvGrpSpPr/>
          <p:nvPr/>
        </p:nvGrpSpPr>
        <p:grpSpPr>
          <a:xfrm>
            <a:off x="1398062" y="6885689"/>
            <a:ext cx="857416" cy="1563388"/>
            <a:chOff x="3204659" y="6660232"/>
            <a:chExt cx="857416" cy="1563388"/>
          </a:xfrm>
        </p:grpSpPr>
        <p:sp>
          <p:nvSpPr>
            <p:cNvPr id="57" name="56 Rectángulo redondeado"/>
            <p:cNvSpPr/>
            <p:nvPr/>
          </p:nvSpPr>
          <p:spPr>
            <a:xfrm>
              <a:off x="3226471" y="7613877"/>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271474" y="7946621"/>
              <a:ext cx="790601" cy="276999"/>
            </a:xfrm>
            <a:prstGeom prst="rect">
              <a:avLst/>
            </a:prstGeom>
          </p:spPr>
          <p:txBody>
            <a:bodyPr wrap="none">
              <a:spAutoFit/>
            </a:bodyPr>
            <a:lstStyle/>
            <a:p>
              <a:r>
                <a:rPr lang="es-ES" sz="1200" b="1" dirty="0" smtClean="0">
                  <a:latin typeface="Arial Narrow" panose="020B0606020202030204" pitchFamily="34" charset="0"/>
                </a:rPr>
                <a:t>835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182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26,3%</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126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5,2%</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790601" cy="276999"/>
              </a:xfrm>
              <a:prstGeom prst="rect">
                <a:avLst/>
              </a:prstGeom>
            </p:spPr>
            <p:txBody>
              <a:bodyPr wrap="none">
                <a:spAutoFit/>
              </a:bodyPr>
              <a:lstStyle/>
              <a:p>
                <a:r>
                  <a:rPr lang="es-ES" sz="1200" b="1" dirty="0" smtClean="0">
                    <a:latin typeface="Arial Narrow" panose="020B0606020202030204" pitchFamily="34" charset="0"/>
                  </a:rPr>
                  <a:t>143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449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5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14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405" y="739647"/>
            <a:ext cx="5044591" cy="4024209"/>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endParaRPr lang="es-ES" sz="1050" b="1" dirty="0">
              <a:latin typeface="Arial Narrow" panose="020B0606020202030204" pitchFamily="34" charset="0"/>
            </a:endParaRPr>
          </a:p>
        </p:txBody>
      </p:sp>
      <p:sp>
        <p:nvSpPr>
          <p:cNvPr id="70" name="69 Rectángulo"/>
          <p:cNvSpPr/>
          <p:nvPr/>
        </p:nvSpPr>
        <p:spPr>
          <a:xfrm>
            <a:off x="56629" y="3236077"/>
            <a:ext cx="3399853"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Edad de los casos notificados de ETA. Periodo epidemiológico 01   de  2020.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Alimentos implicados en brotes ETA. Periodo epidemiológico 01  de 2020.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26650" y="8002979"/>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Síntomas en pacientes. ETA. Periodo epidemiológico 01  . 2020. </a:t>
            </a:r>
            <a:endParaRPr lang="es-ES" sz="1050" dirty="0">
              <a:latin typeface="Arial Narrow" panose="020B0606020202030204" pitchFamily="34" charset="0"/>
            </a:endParaRPr>
          </a:p>
        </p:txBody>
      </p:sp>
      <p:graphicFrame>
        <p:nvGraphicFramePr>
          <p:cNvPr id="2" name="1 Diagrama"/>
          <p:cNvGraphicFramePr/>
          <p:nvPr>
            <p:extLst/>
          </p:nvPr>
        </p:nvGraphicFramePr>
        <p:xfrm>
          <a:off x="3636741" y="1500611"/>
          <a:ext cx="3537011" cy="2216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4671042" y="1151620"/>
            <a:ext cx="1881783" cy="369332"/>
          </a:xfrm>
          <a:prstGeom prst="rect">
            <a:avLst/>
          </a:prstGeom>
          <a:noFill/>
        </p:spPr>
        <p:txBody>
          <a:bodyPr wrap="square" rtlCol="0">
            <a:spAutoFit/>
          </a:bodyPr>
          <a:lstStyle/>
          <a:p>
            <a:pPr algn="ctr"/>
            <a:r>
              <a:rPr lang="es-CO" b="1" dirty="0" smtClean="0">
                <a:latin typeface="Arial Narrow" panose="020B0606020202030204" pitchFamily="34" charset="0"/>
              </a:rPr>
              <a:t>Agente</a:t>
            </a:r>
            <a:endParaRPr lang="es-CO" b="1" dirty="0">
              <a:latin typeface="Arial Narrow" panose="020B0606020202030204" pitchFamily="34" charset="0"/>
            </a:endParaRPr>
          </a:p>
        </p:txBody>
      </p:sp>
      <p:pic>
        <p:nvPicPr>
          <p:cNvPr id="8" name="Imagen 7"/>
          <p:cNvPicPr>
            <a:picLocks noChangeAspect="1"/>
          </p:cNvPicPr>
          <p:nvPr/>
        </p:nvPicPr>
        <p:blipFill>
          <a:blip r:embed="rId7"/>
          <a:stretch>
            <a:fillRect/>
          </a:stretch>
        </p:blipFill>
        <p:spPr>
          <a:xfrm>
            <a:off x="82049" y="5482700"/>
            <a:ext cx="3526829" cy="2483696"/>
          </a:xfrm>
          <a:prstGeom prst="rect">
            <a:avLst/>
          </a:prstGeom>
        </p:spPr>
      </p:pic>
      <p:pic>
        <p:nvPicPr>
          <p:cNvPr id="10" name="Imagen 9"/>
          <p:cNvPicPr>
            <a:picLocks noChangeAspect="1"/>
          </p:cNvPicPr>
          <p:nvPr/>
        </p:nvPicPr>
        <p:blipFill>
          <a:blip r:embed="rId8"/>
          <a:stretch>
            <a:fillRect/>
          </a:stretch>
        </p:blipFill>
        <p:spPr>
          <a:xfrm>
            <a:off x="3826473" y="5482699"/>
            <a:ext cx="3357230" cy="2359604"/>
          </a:xfrm>
          <a:prstGeom prst="rect">
            <a:avLst/>
          </a:prstGeom>
        </p:spPr>
      </p:pic>
      <p:pic>
        <p:nvPicPr>
          <p:cNvPr id="12" name="Imagen 11"/>
          <p:cNvPicPr>
            <a:picLocks noChangeAspect="1"/>
          </p:cNvPicPr>
          <p:nvPr/>
        </p:nvPicPr>
        <p:blipFill>
          <a:blip r:embed="rId9"/>
          <a:stretch>
            <a:fillRect/>
          </a:stretch>
        </p:blipFill>
        <p:spPr>
          <a:xfrm>
            <a:off x="172870" y="980050"/>
            <a:ext cx="3179080" cy="2126534"/>
          </a:xfrm>
          <a:prstGeom prst="rect">
            <a:avLst/>
          </a:prstGeom>
        </p:spPr>
      </p:pic>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3" name="Imagen 12"/>
          <p:cNvPicPr>
            <a:picLocks noChangeAspect="1"/>
          </p:cNvPicPr>
          <p:nvPr/>
        </p:nvPicPr>
        <p:blipFill>
          <a:blip r:embed="rId2"/>
          <a:stretch>
            <a:fillRect/>
          </a:stretch>
        </p:blipFill>
        <p:spPr>
          <a:xfrm>
            <a:off x="277354" y="762781"/>
            <a:ext cx="6707472" cy="2122999"/>
          </a:xfrm>
          <a:prstGeom prst="rect">
            <a:avLst/>
          </a:prstGeom>
        </p:spPr>
      </p:pic>
      <p:pic>
        <p:nvPicPr>
          <p:cNvPr id="5" name="Imagen 4"/>
          <p:cNvPicPr>
            <a:picLocks noChangeAspect="1"/>
          </p:cNvPicPr>
          <p:nvPr/>
        </p:nvPicPr>
        <p:blipFill>
          <a:blip r:embed="rId3"/>
          <a:stretch>
            <a:fillRect/>
          </a:stretch>
        </p:blipFill>
        <p:spPr>
          <a:xfrm>
            <a:off x="1126293" y="114180"/>
            <a:ext cx="2597121" cy="323116"/>
          </a:xfrm>
          <a:prstGeom prst="rect">
            <a:avLst/>
          </a:prstGeom>
        </p:spPr>
      </p:pic>
      <p:sp>
        <p:nvSpPr>
          <p:cNvPr id="30" name="17 Rectángulo"/>
          <p:cNvSpPr/>
          <p:nvPr/>
        </p:nvSpPr>
        <p:spPr>
          <a:xfrm>
            <a:off x="274864" y="2956988"/>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  acumulado  de 2016-2020. </a:t>
            </a:r>
            <a:endParaRPr lang="es-ES" sz="1050" dirty="0">
              <a:latin typeface="Arial Narrow" panose="020B0606020202030204" pitchFamily="34" charset="0"/>
            </a:endParaRPr>
          </a:p>
        </p:txBody>
      </p:sp>
      <p:sp>
        <p:nvSpPr>
          <p:cNvPr id="11" name="13 Rectángulo"/>
          <p:cNvSpPr/>
          <p:nvPr/>
        </p:nvSpPr>
        <p:spPr>
          <a:xfrm>
            <a:off x="-494" y="3515131"/>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76910" y="3642307"/>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4440789"/>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5391333"/>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94604" y="5751502"/>
            <a:ext cx="670376"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a:t>
            </a:r>
          </a:p>
        </p:txBody>
      </p:sp>
      <p:sp>
        <p:nvSpPr>
          <p:cNvPr id="20" name="47 CuadroTexto"/>
          <p:cNvSpPr txBox="1"/>
          <p:nvPr/>
        </p:nvSpPr>
        <p:spPr>
          <a:xfrm>
            <a:off x="3528442" y="4440789"/>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334820" y="4823069"/>
            <a:ext cx="511679"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5393011"/>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308370" y="5759173"/>
            <a:ext cx="5645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a:t>
            </a:r>
          </a:p>
        </p:txBody>
      </p:sp>
      <p:cxnSp>
        <p:nvCxnSpPr>
          <p:cNvPr id="24" name="51 Conector recto de flecha"/>
          <p:cNvCxnSpPr/>
          <p:nvPr/>
        </p:nvCxnSpPr>
        <p:spPr>
          <a:xfrm flipH="1">
            <a:off x="1103436" y="5264409"/>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712716" y="4828490"/>
            <a:ext cx="511679"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0% </a:t>
            </a:r>
            <a:endParaRPr lang="es-ES" b="1" dirty="0">
              <a:solidFill>
                <a:srgbClr val="C00000"/>
              </a:solidFill>
              <a:latin typeface="Arial Narrow" panose="020B0606020202030204" pitchFamily="34" charset="0"/>
            </a:endParaRPr>
          </a:p>
        </p:txBody>
      </p:sp>
      <p:sp>
        <p:nvSpPr>
          <p:cNvPr id="26" name="31 Rectángulo"/>
          <p:cNvSpPr/>
          <p:nvPr/>
        </p:nvSpPr>
        <p:spPr>
          <a:xfrm>
            <a:off x="-1142" y="6901203"/>
            <a:ext cx="7171815" cy="1569660"/>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el hogar, debido a inadecuadas </a:t>
            </a:r>
            <a:r>
              <a:rPr lang="es-CO" sz="1200" dirty="0" smtClean="0">
                <a:solidFill>
                  <a:srgbClr val="FF0000"/>
                </a:solidFill>
                <a:latin typeface="Arial Narrow" panose="020B0606020202030204" pitchFamily="34" charset="0"/>
              </a:rPr>
              <a:t>prácticas de </a:t>
            </a:r>
            <a:r>
              <a:rPr lang="es-CO" sz="1200" dirty="0" err="1" smtClean="0">
                <a:solidFill>
                  <a:srgbClr val="FF0000"/>
                </a:solidFill>
                <a:latin typeface="Arial Narrow" panose="020B0606020202030204" pitchFamily="34" charset="0"/>
              </a:rPr>
              <a:t>manofactura</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a lo largo de toda la cadena de producción de los alimentos como son: la inadecuada conservación de los alimentos, el enfriamiento lento y la contaminación cruzada.</a:t>
            </a: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de mar </a:t>
            </a:r>
            <a:r>
              <a:rPr lang="es-CO" sz="1200" dirty="0" err="1" smtClean="0">
                <a:solidFill>
                  <a:srgbClr val="FF0000"/>
                </a:solidFill>
                <a:latin typeface="Arial Narrow" panose="020B0606020202030204" pitchFamily="34" charset="0"/>
              </a:rPr>
              <a:t>orio</a:t>
            </a:r>
            <a:r>
              <a:rPr lang="es-CO" sz="1200" dirty="0" smtClean="0">
                <a:solidFill>
                  <a:srgbClr val="FF0000"/>
                </a:solidFill>
                <a:latin typeface="Arial Narrow" panose="020B0606020202030204" pitchFamily="34" charset="0"/>
              </a:rPr>
              <a:t>  </a:t>
            </a:r>
            <a:r>
              <a:rPr lang="es-CO" sz="1200" dirty="0">
                <a:solidFill>
                  <a:srgbClr val="FF0000"/>
                </a:solidFill>
                <a:latin typeface="Arial Narrow" panose="020B0606020202030204" pitchFamily="34" charset="0"/>
              </a:rPr>
              <a:t>y la sintomatología más predominante es la gastrointestinal.</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494" y="6437623"/>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1544" y="6492037"/>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1 - 2020</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  acumulado  de 2020.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32</a:t>
              </a:r>
              <a:endParaRPr lang="es-ES" sz="2000" b="1" dirty="0">
                <a:latin typeface="Arial Narrow" panose="020B0606020202030204" pitchFamily="34" charset="0"/>
              </a:endParaRPr>
            </a:p>
          </p:txBody>
        </p:sp>
      </p:grpSp>
      <p:sp>
        <p:nvSpPr>
          <p:cNvPr id="9" name="8 CuadroTexto"/>
          <p:cNvSpPr txBox="1"/>
          <p:nvPr/>
        </p:nvSpPr>
        <p:spPr>
          <a:xfrm>
            <a:off x="-29712" y="4716016"/>
            <a:ext cx="2284600"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porcentual </a:t>
            </a:r>
            <a:r>
              <a:rPr lang="es-ES" sz="1200" b="1" dirty="0">
                <a:latin typeface="Arial Narrow" panose="020B0606020202030204" pitchFamily="34" charset="0"/>
              </a:rPr>
              <a:t>con respecto al mismo periodo del año </a:t>
            </a:r>
            <a:r>
              <a:rPr lang="es-ES" sz="1200" b="1" dirty="0" smtClean="0">
                <a:latin typeface="Arial Narrow" panose="020B0606020202030204" pitchFamily="34" charset="0"/>
              </a:rPr>
              <a:t>anterior aumentó en un 60%.</a:t>
            </a:r>
            <a:endParaRPr lang="es-ES" sz="1200" b="1" dirty="0">
              <a:latin typeface="Arial Narrow" panose="020B0606020202030204" pitchFamily="34" charset="0"/>
            </a:endParaRPr>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 acumulado de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43</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10.2 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  </a:t>
            </a:r>
            <a:r>
              <a:rPr lang="es-ES" sz="1100" dirty="0">
                <a:latin typeface="Arial Narrow" panose="020B0606020202030204" pitchFamily="34" charset="0"/>
              </a:rPr>
              <a:t>acumulado  de  </a:t>
            </a:r>
            <a:r>
              <a:rPr lang="es-ES" sz="1100" dirty="0" smtClean="0">
                <a:latin typeface="Arial Narrow" panose="020B0606020202030204" pitchFamily="34" charset="0"/>
              </a:rPr>
              <a:t>2020.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8"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1,67 * cada 100 mil</a:t>
            </a:r>
          </a:p>
          <a:p>
            <a:pPr algn="ctr"/>
            <a:r>
              <a:rPr lang="es-ES" sz="1400" b="1" dirty="0" smtClean="0">
                <a:solidFill>
                  <a:srgbClr val="C00000"/>
                </a:solidFill>
                <a:latin typeface="Arial Narrow" panose="020B0606020202030204" pitchFamily="34" charset="0"/>
              </a:rPr>
              <a:t>32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43" y="6127413"/>
            <a:ext cx="4304696" cy="252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5320" y="351774"/>
            <a:ext cx="4680520" cy="181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322" y="2690947"/>
            <a:ext cx="4536504" cy="218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133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44</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19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13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 2020.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31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78% - 25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16%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5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 2020. </a:t>
            </a:r>
            <a:endParaRPr lang="es-ES" sz="1050" dirty="0">
              <a:latin typeface="Arial Narrow" panose="020B0606020202030204" pitchFamily="34" charset="0"/>
            </a:endParaRPr>
          </a:p>
        </p:txBody>
      </p:sp>
      <p:sp>
        <p:nvSpPr>
          <p:cNvPr id="69" name="68 Rectángulo"/>
          <p:cNvSpPr/>
          <p:nvPr/>
        </p:nvSpPr>
        <p:spPr>
          <a:xfrm>
            <a:off x="7644" y="8100392"/>
            <a:ext cx="7230095" cy="707886"/>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epidémico e </a:t>
            </a:r>
            <a:r>
              <a:rPr lang="es-CO" sz="1000" dirty="0" err="1" smtClean="0">
                <a:latin typeface="Arial Narrow" panose="020B0606020202030204" pitchFamily="34" charset="0"/>
              </a:rPr>
              <a:t>hiperendémico</a:t>
            </a:r>
            <a:r>
              <a:rPr lang="es-CO" sz="1000" dirty="0" smtClean="0">
                <a:latin typeface="Arial Narrow" panose="020B0606020202030204" pitchFamily="34" charset="0"/>
              </a:rPr>
              <a:t> con un número de casos por encima de lo esperado Durante este año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1. Se evidencia un aumento del 68% en relación con el mismo periodo de año anterior. Los cursos de vida de la juventud y la adultez con el 84,4%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51189" y="4651459"/>
            <a:ext cx="3610062" cy="184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594" y="4651460"/>
            <a:ext cx="3079718" cy="221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255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Enero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13</a:t>
              </a:r>
              <a:endParaRPr lang="es-ES" sz="2000" b="1" dirty="0">
                <a:latin typeface="Arial Narrow" panose="020B0606020202030204" pitchFamily="34" charset="0"/>
              </a:endParaRPr>
            </a:p>
          </p:txBody>
        </p:sp>
      </p:grpSp>
      <p:sp>
        <p:nvSpPr>
          <p:cNvPr id="9" name="8 CuadroTexto"/>
          <p:cNvSpPr txBox="1"/>
          <p:nvPr/>
        </p:nvSpPr>
        <p:spPr>
          <a:xfrm>
            <a:off x="-29713" y="4726901"/>
            <a:ext cx="221044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periodo del año anterior</a:t>
            </a:r>
          </a:p>
          <a:p>
            <a:pPr algn="ctr"/>
            <a:r>
              <a:rPr lang="es-ES" sz="1200" b="1" dirty="0" smtClean="0">
                <a:latin typeface="Arial Narrow" panose="020B0606020202030204" pitchFamily="34" charset="0"/>
              </a:rPr>
              <a:t> disminuyó en un 57%</a:t>
            </a:r>
            <a:endParaRPr lang="es-ES" sz="1200" b="1" dirty="0">
              <a:latin typeface="Arial Narrow" panose="020B0606020202030204" pitchFamily="34" charset="0"/>
            </a:endParaRPr>
          </a:p>
        </p:txBody>
      </p:sp>
      <p:sp>
        <p:nvSpPr>
          <p:cNvPr id="18" name="17 Rectángulo"/>
          <p:cNvSpPr/>
          <p:nvPr/>
        </p:nvSpPr>
        <p:spPr>
          <a:xfrm>
            <a:off x="2254840" y="2267744"/>
            <a:ext cx="4946011" cy="784830"/>
          </a:xfrm>
          <a:prstGeom prst="rect">
            <a:avLst/>
          </a:prstGeom>
        </p:spPr>
        <p:txBody>
          <a:bodyPr wrap="square">
            <a:spAutoFit/>
          </a:bodyPr>
          <a:lstStyle/>
          <a:p>
            <a:r>
              <a:rPr lang="es-CO" sz="900" dirty="0">
                <a:latin typeface="Arial Narrow" panose="020B0606020202030204" pitchFamily="34" charset="0"/>
              </a:rPr>
              <a:t>NOTA: Es de esperarse aumento  observado en la variación del número de casos al inicio del 2019, dado que la notificación de éste evento oficialmente inició en el mes de mayo de 2018</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enero </a:t>
            </a:r>
            <a:r>
              <a:rPr lang="es-ES" sz="900" dirty="0">
                <a:latin typeface="Arial Narrow" panose="020B0606020202030204" pitchFamily="34" charset="0"/>
              </a:rPr>
              <a:t>(acumulado) de </a:t>
            </a:r>
            <a:r>
              <a:rPr lang="es-ES" sz="900" dirty="0" smtClean="0">
                <a:latin typeface="Arial Narrow" panose="020B0606020202030204" pitchFamily="34" charset="0"/>
              </a:rPr>
              <a:t>2019-2020. </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49</a:t>
            </a:r>
          </a:p>
        </p:txBody>
      </p:sp>
      <p:sp>
        <p:nvSpPr>
          <p:cNvPr id="37" name="36 Título"/>
          <p:cNvSpPr>
            <a:spLocks noGrp="1"/>
          </p:cNvSpPr>
          <p:nvPr>
            <p:ph type="ctrTitle"/>
          </p:nvPr>
        </p:nvSpPr>
        <p:spPr>
          <a:xfrm>
            <a:off x="-29713" y="132122"/>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Infección de </a:t>
            </a:r>
            <a:r>
              <a:rPr lang="es-ES" sz="1800" b="1" dirty="0">
                <a:solidFill>
                  <a:srgbClr val="C00000"/>
                </a:solidFill>
                <a:latin typeface="Arial Narrow" panose="020B0606020202030204" pitchFamily="34" charset="0"/>
                <a:ea typeface="+mn-ea"/>
                <a:cs typeface="+mn-cs"/>
              </a:rPr>
              <a:t>sitio </a:t>
            </a:r>
            <a:r>
              <a:rPr lang="es-ES" sz="1800" b="1" dirty="0" smtClean="0">
                <a:solidFill>
                  <a:srgbClr val="C00000"/>
                </a:solidFill>
                <a:latin typeface="Arial Narrow" panose="020B0606020202030204" pitchFamily="34" charset="0"/>
                <a:ea typeface="+mn-ea"/>
                <a:cs typeface="+mn-cs"/>
              </a:rPr>
              <a:t>quirúrgico- ISQ</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152405" y="4217897"/>
            <a:ext cx="4946061" cy="2364"/>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enero  2020</a:t>
              </a:r>
              <a:endParaRPr lang="es-ES" sz="1200" b="1" dirty="0">
                <a:latin typeface="Arial Narrow" panose="020B0606020202030204" pitchFamily="34" charset="0"/>
              </a:endParaRPr>
            </a:p>
          </p:txBody>
        </p:sp>
      </p:grpSp>
      <p:sp>
        <p:nvSpPr>
          <p:cNvPr id="54" name="53 CuadroTexto"/>
          <p:cNvSpPr txBox="1"/>
          <p:nvPr/>
        </p:nvSpPr>
        <p:spPr>
          <a:xfrm>
            <a:off x="2060147" y="4465341"/>
            <a:ext cx="1484246"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Colecistectomía </a:t>
            </a:r>
            <a:endParaRPr lang="es-ES" sz="1200" b="1" dirty="0">
              <a:latin typeface="Arial Narrow" panose="020B0606020202030204" pitchFamily="34" charset="0"/>
            </a:endParaRPr>
          </a:p>
        </p:txBody>
      </p:sp>
      <p:sp>
        <p:nvSpPr>
          <p:cNvPr id="55" name="54 CuadroTexto"/>
          <p:cNvSpPr txBox="1"/>
          <p:nvPr/>
        </p:nvSpPr>
        <p:spPr>
          <a:xfrm>
            <a:off x="3431336" y="4411833"/>
            <a:ext cx="1438944"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0,3%</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2 casos/707</a:t>
            </a:r>
            <a:endParaRPr lang="es-ES" sz="1200" b="1" dirty="0">
              <a:latin typeface="Arial Narrow" panose="020B0606020202030204" pitchFamily="34" charset="0"/>
            </a:endParaRPr>
          </a:p>
          <a:p>
            <a:pPr algn="ctr"/>
            <a:r>
              <a:rPr lang="es-ES" sz="1200" b="1" dirty="0">
                <a:latin typeface="Arial Narrow" panose="020B0606020202030204" pitchFamily="34" charset="0"/>
              </a:rPr>
              <a:t>colecistectomías</a:t>
            </a:r>
          </a:p>
        </p:txBody>
      </p:sp>
      <p:sp>
        <p:nvSpPr>
          <p:cNvPr id="56" name="55 CuadroTexto"/>
          <p:cNvSpPr txBox="1"/>
          <p:nvPr/>
        </p:nvSpPr>
        <p:spPr>
          <a:xfrm>
            <a:off x="4641045" y="3330269"/>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Herniorrafia </a:t>
            </a:r>
            <a:endParaRPr lang="es-ES" sz="1200" b="1" dirty="0">
              <a:latin typeface="Arial Narrow" panose="020B0606020202030204" pitchFamily="34" charset="0"/>
            </a:endParaRPr>
          </a:p>
        </p:txBody>
      </p:sp>
      <p:sp>
        <p:nvSpPr>
          <p:cNvPr id="58" name="57 CuadroTexto"/>
          <p:cNvSpPr txBox="1"/>
          <p:nvPr/>
        </p:nvSpPr>
        <p:spPr>
          <a:xfrm>
            <a:off x="5850790" y="3290950"/>
            <a:ext cx="1638092"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0,3%</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2 casos/627 </a:t>
            </a:r>
            <a:r>
              <a:rPr lang="es-ES" sz="1200" b="1" dirty="0" err="1">
                <a:latin typeface="Arial Narrow" panose="020B0606020202030204" pitchFamily="34" charset="0"/>
              </a:rPr>
              <a:t>herniorrafias</a:t>
            </a:r>
            <a:endParaRPr lang="es-ES" sz="1200" b="1" dirty="0">
              <a:latin typeface="Arial Narrow" panose="020B0606020202030204" pitchFamily="34" charset="0"/>
            </a:endParaRPr>
          </a:p>
        </p:txBody>
      </p:sp>
      <p:sp>
        <p:nvSpPr>
          <p:cNvPr id="59" name="58 CuadroTexto"/>
          <p:cNvSpPr txBox="1"/>
          <p:nvPr/>
        </p:nvSpPr>
        <p:spPr>
          <a:xfrm>
            <a:off x="4643489" y="4429751"/>
            <a:ext cx="1345610" cy="1107996"/>
          </a:xfrm>
          <a:prstGeom prst="rect">
            <a:avLst/>
          </a:prstGeom>
          <a:noFill/>
        </p:spPr>
        <p:txBody>
          <a:bodyPr wrap="square" rtlCol="0">
            <a:spAutoFit/>
          </a:bodyPr>
          <a:lstStyle/>
          <a:p>
            <a:pPr algn="ctr"/>
            <a:r>
              <a:rPr lang="es-CO" sz="1100" b="1" dirty="0">
                <a:latin typeface="Arial Narrow" panose="020B0606020202030204" pitchFamily="34" charset="0"/>
              </a:rPr>
              <a:t>Proporción incidencia de ISQ   Revascularización miocárdica con</a:t>
            </a:r>
          </a:p>
          <a:p>
            <a:pPr algn="ctr"/>
            <a:r>
              <a:rPr lang="es-CO" sz="1100" b="1" dirty="0">
                <a:latin typeface="Arial Narrow" panose="020B0606020202030204" pitchFamily="34" charset="0"/>
              </a:rPr>
              <a:t>incisión torácica y del sitio donante</a:t>
            </a:r>
            <a:endParaRPr lang="es-ES" sz="1100" b="1" dirty="0">
              <a:latin typeface="Arial Narrow" panose="020B0606020202030204" pitchFamily="34" charset="0"/>
            </a:endParaRPr>
          </a:p>
        </p:txBody>
      </p:sp>
      <p:sp>
        <p:nvSpPr>
          <p:cNvPr id="60" name="59 CuadroTexto"/>
          <p:cNvSpPr txBox="1"/>
          <p:nvPr/>
        </p:nvSpPr>
        <p:spPr>
          <a:xfrm>
            <a:off x="6024358" y="4571285"/>
            <a:ext cx="1248500" cy="615553"/>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0 casos/44</a:t>
            </a:r>
            <a:endParaRPr lang="es-ES" sz="1200" b="1" dirty="0">
              <a:latin typeface="Arial Narrow" panose="020B0606020202030204" pitchFamily="34" charset="0"/>
            </a:endParaRPr>
          </a:p>
          <a:p>
            <a:pPr algn="ctr"/>
            <a:r>
              <a:rPr lang="es-ES" sz="1000" b="1" dirty="0">
                <a:latin typeface="Arial Narrow" panose="020B0606020202030204" pitchFamily="34" charset="0"/>
              </a:rPr>
              <a:t>Revascularizaciones</a:t>
            </a:r>
          </a:p>
        </p:txBody>
      </p:sp>
      <p:sp>
        <p:nvSpPr>
          <p:cNvPr id="2" name="1 Flecha derecha"/>
          <p:cNvSpPr/>
          <p:nvPr/>
        </p:nvSpPr>
        <p:spPr>
          <a:xfrm>
            <a:off x="3396716" y="3395095"/>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60 Flecha derecha"/>
          <p:cNvSpPr/>
          <p:nvPr/>
        </p:nvSpPr>
        <p:spPr>
          <a:xfrm>
            <a:off x="3384426"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2" name="61 Flecha derecha"/>
          <p:cNvSpPr/>
          <p:nvPr/>
        </p:nvSpPr>
        <p:spPr>
          <a:xfrm>
            <a:off x="5986655" y="3381611"/>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63 Flecha derecha"/>
          <p:cNvSpPr/>
          <p:nvPr/>
        </p:nvSpPr>
        <p:spPr>
          <a:xfrm>
            <a:off x="5945385" y="4590933"/>
            <a:ext cx="226431" cy="288129"/>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 name="11 Grupo"/>
          <p:cNvGrpSpPr/>
          <p:nvPr/>
        </p:nvGrpSpPr>
        <p:grpSpPr>
          <a:xfrm>
            <a:off x="3181993" y="6126253"/>
            <a:ext cx="781070" cy="1629105"/>
            <a:chOff x="1944266" y="6012160"/>
            <a:chExt cx="781070" cy="1629105"/>
          </a:xfrm>
        </p:grpSpPr>
        <p:sp>
          <p:nvSpPr>
            <p:cNvPr id="65" name="64 Rectángulo redondeado"/>
            <p:cNvSpPr/>
            <p:nvPr/>
          </p:nvSpPr>
          <p:spPr>
            <a:xfrm>
              <a:off x="1966078" y="6965805"/>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66" name="65 Rectángulo"/>
            <p:cNvSpPr/>
            <p:nvPr/>
          </p:nvSpPr>
          <p:spPr>
            <a:xfrm>
              <a:off x="1944266" y="6692505"/>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7" name="66 Rectángulo"/>
            <p:cNvSpPr/>
            <p:nvPr/>
          </p:nvSpPr>
          <p:spPr>
            <a:xfrm>
              <a:off x="1944266" y="7310405"/>
              <a:ext cx="781070" cy="330860"/>
            </a:xfrm>
            <a:prstGeom prst="rect">
              <a:avLst/>
            </a:prstGeom>
          </p:spPr>
          <p:txBody>
            <a:bodyPr wrap="square">
              <a:spAutoFit/>
            </a:bodyPr>
            <a:lstStyle/>
            <a:p>
              <a:pPr algn="ctr"/>
              <a:r>
                <a:rPr lang="es-ES" sz="1050" b="1" dirty="0" smtClean="0">
                  <a:latin typeface="Arial Narrow" panose="020B0606020202030204" pitchFamily="34" charset="0"/>
                </a:rPr>
                <a:t>2 </a:t>
              </a:r>
              <a:r>
                <a:rPr lang="es-ES" sz="1050" b="1" dirty="0">
                  <a:latin typeface="Arial Narrow" panose="020B0606020202030204" pitchFamily="34" charset="0"/>
                </a:rPr>
                <a:t>casos</a:t>
              </a:r>
            </a:p>
            <a:p>
              <a:pPr algn="ctr"/>
              <a:endParaRPr lang="es-CO" sz="500" dirty="0"/>
            </a:p>
          </p:txBody>
        </p:sp>
        <p:pic>
          <p:nvPicPr>
            <p:cNvPr id="7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970481" y="6012160"/>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15 Grupo"/>
          <p:cNvGrpSpPr/>
          <p:nvPr/>
        </p:nvGrpSpPr>
        <p:grpSpPr>
          <a:xfrm>
            <a:off x="4006944" y="6117464"/>
            <a:ext cx="740068" cy="1587880"/>
            <a:chOff x="4737493" y="6457800"/>
            <a:chExt cx="740068" cy="1587880"/>
          </a:xfrm>
        </p:grpSpPr>
        <p:grpSp>
          <p:nvGrpSpPr>
            <p:cNvPr id="68" name="67 Grupo"/>
            <p:cNvGrpSpPr/>
            <p:nvPr/>
          </p:nvGrpSpPr>
          <p:grpSpPr>
            <a:xfrm>
              <a:off x="4737493" y="7134937"/>
              <a:ext cx="740068" cy="910743"/>
              <a:chOff x="5245046" y="1343108"/>
              <a:chExt cx="740068" cy="910743"/>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587020" cy="253916"/>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5"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005519" y="6126253"/>
            <a:ext cx="813003" cy="70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656234" y="6790398"/>
            <a:ext cx="1518502" cy="930335"/>
            <a:chOff x="-80477" y="7090575"/>
            <a:chExt cx="1322828" cy="930335"/>
          </a:xfrm>
        </p:grpSpPr>
        <p:sp>
          <p:nvSpPr>
            <p:cNvPr id="77" name="76 CuadroTexto"/>
            <p:cNvSpPr txBox="1"/>
            <p:nvPr/>
          </p:nvSpPr>
          <p:spPr>
            <a:xfrm>
              <a:off x="-14122" y="709057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78" name="77 Rectángulo redondeado"/>
            <p:cNvSpPr/>
            <p:nvPr/>
          </p:nvSpPr>
          <p:spPr>
            <a:xfrm>
              <a:off x="-80477" y="7392456"/>
              <a:ext cx="1313348" cy="34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75%</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2744" y="7759300"/>
              <a:ext cx="1229607" cy="261610"/>
            </a:xfrm>
            <a:prstGeom prst="rect">
              <a:avLst/>
            </a:prstGeom>
            <a:noFill/>
          </p:spPr>
          <p:txBody>
            <a:bodyPr wrap="square" rtlCol="0">
              <a:spAutoFit/>
            </a:bodyPr>
            <a:lstStyle/>
            <a:p>
              <a:pPr algn="ctr"/>
              <a:r>
                <a:rPr lang="es-ES" sz="1050" b="1" dirty="0" smtClean="0">
                  <a:latin typeface="Arial Narrow" panose="020B0606020202030204" pitchFamily="34" charset="0"/>
                </a:rPr>
                <a:t>12 </a:t>
              </a:r>
              <a:r>
                <a:rPr lang="es-ES" sz="1050" b="1" dirty="0">
                  <a:latin typeface="Arial Narrow" panose="020B0606020202030204" pitchFamily="34" charset="0"/>
                </a:rPr>
                <a:t>casos</a:t>
              </a:r>
            </a:p>
          </p:txBody>
        </p:sp>
      </p:grpSp>
      <p:grpSp>
        <p:nvGrpSpPr>
          <p:cNvPr id="21" name="20 Grupo"/>
          <p:cNvGrpSpPr/>
          <p:nvPr/>
        </p:nvGrpSpPr>
        <p:grpSpPr>
          <a:xfrm>
            <a:off x="5749295" y="6009980"/>
            <a:ext cx="1523563" cy="930826"/>
            <a:chOff x="5422559" y="6082599"/>
            <a:chExt cx="1523563" cy="930826"/>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19%</a:t>
              </a:r>
              <a:endParaRPr lang="es-ES" sz="1600" b="1" dirty="0">
                <a:solidFill>
                  <a:schemeClr val="tx1"/>
                </a:solidFill>
                <a:latin typeface="Arial Narrow" panose="020B0606020202030204" pitchFamily="34" charset="0"/>
              </a:endParaRPr>
            </a:p>
          </p:txBody>
        </p:sp>
        <p:sp>
          <p:nvSpPr>
            <p:cNvPr id="85" name="84 Rectángulo"/>
            <p:cNvSpPr/>
            <p:nvPr/>
          </p:nvSpPr>
          <p:spPr>
            <a:xfrm>
              <a:off x="5422559" y="6082599"/>
              <a:ext cx="1523563" cy="246221"/>
            </a:xfrm>
            <a:prstGeom prst="rect">
              <a:avLst/>
            </a:prstGeom>
          </p:spPr>
          <p:txBody>
            <a:bodyPr wrap="square">
              <a:spAutoFit/>
            </a:bodyPr>
            <a:lstStyle/>
            <a:p>
              <a:r>
                <a:rPr lang="es-ES" sz="1000" b="1" u="sng" dirty="0">
                  <a:latin typeface="Arial Narrow" panose="020B0606020202030204" pitchFamily="34" charset="0"/>
                </a:rPr>
                <a:t>Ambulatorio programado</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649537" cy="276999"/>
            </a:xfrm>
            <a:prstGeom prst="rect">
              <a:avLst/>
            </a:prstGeom>
          </p:spPr>
          <p:txBody>
            <a:bodyPr wrap="none">
              <a:spAutoFit/>
            </a:bodyPr>
            <a:lstStyle/>
            <a:p>
              <a:r>
                <a:rPr lang="es-ES" sz="1200" b="1" dirty="0" smtClean="0">
                  <a:latin typeface="Arial Narrow" panose="020B0606020202030204" pitchFamily="34" charset="0"/>
                </a:rPr>
                <a:t>3 </a:t>
              </a:r>
              <a:r>
                <a:rPr lang="es-ES" sz="1200" b="1" dirty="0">
                  <a:latin typeface="Arial Narrow" panose="020B0606020202030204" pitchFamily="34" charset="0"/>
                </a:rPr>
                <a:t>casos</a:t>
              </a:r>
              <a:endParaRPr lang="es-CO" sz="1200" dirty="0"/>
            </a:p>
          </p:txBody>
        </p:sp>
      </p:grpSp>
      <p:grpSp>
        <p:nvGrpSpPr>
          <p:cNvPr id="22" name="21 Grupo"/>
          <p:cNvGrpSpPr/>
          <p:nvPr/>
        </p:nvGrpSpPr>
        <p:grpSpPr>
          <a:xfrm>
            <a:off x="4824586" y="6148480"/>
            <a:ext cx="1234015" cy="2535672"/>
            <a:chOff x="4730544" y="5604597"/>
            <a:chExt cx="1091680" cy="2816008"/>
          </a:xfrm>
        </p:grpSpPr>
        <p:pic>
          <p:nvPicPr>
            <p:cNvPr id="1029"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760429" y="6201698"/>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730544" y="6652740"/>
              <a:ext cx="1091680" cy="820328"/>
            </a:xfrm>
            <a:prstGeom prst="rect">
              <a:avLst/>
            </a:prstGeom>
          </p:spPr>
          <p:txBody>
            <a:bodyPr wrap="square">
              <a:spAutoFit/>
            </a:bodyPr>
            <a:lstStyle/>
            <a:p>
              <a:r>
                <a:rPr lang="es-CO" sz="1050" b="1" u="sng" dirty="0">
                  <a:latin typeface="Arial Narrow" panose="020B0606020202030204" pitchFamily="34" charset="0"/>
                </a:rPr>
                <a:t>Servicio de admisión del</a:t>
              </a:r>
            </a:p>
            <a:p>
              <a:r>
                <a:rPr lang="es-CO" sz="1050" b="1" u="sng" dirty="0">
                  <a:latin typeface="Arial Narrow" panose="020B0606020202030204" pitchFamily="34" charset="0"/>
                </a:rPr>
                <a:t>procedimiento quirúrgico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20335" y="6988819"/>
            <a:ext cx="795527" cy="921751"/>
            <a:chOff x="5513607" y="6082599"/>
            <a:chExt cx="795527"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62%</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89612" cy="246221"/>
            </a:xfrm>
            <a:prstGeom prst="rect">
              <a:avLst/>
            </a:prstGeom>
          </p:spPr>
          <p:txBody>
            <a:bodyPr wrap="none">
              <a:spAutoFit/>
            </a:bodyPr>
            <a:lstStyle/>
            <a:p>
              <a:r>
                <a:rPr lang="es-ES" sz="1000" b="1" u="sng" dirty="0">
                  <a:latin typeface="Arial Narrow" panose="020B0606020202030204" pitchFamily="34" charset="0"/>
                </a:rPr>
                <a:t>Urgencias</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720069" cy="276999"/>
            </a:xfrm>
            <a:prstGeom prst="rect">
              <a:avLst/>
            </a:prstGeom>
          </p:spPr>
          <p:txBody>
            <a:bodyPr wrap="none">
              <a:spAutoFit/>
            </a:bodyPr>
            <a:lstStyle/>
            <a:p>
              <a:r>
                <a:rPr lang="es-ES" sz="1200" b="1" dirty="0" smtClean="0">
                  <a:latin typeface="Arial Narrow" panose="020B0606020202030204" pitchFamily="34" charset="0"/>
                </a:rPr>
                <a:t>10 casos</a:t>
              </a:r>
              <a:endParaRPr lang="es-CO" sz="1200" dirty="0"/>
            </a:p>
          </p:txBody>
        </p:sp>
      </p:grpSp>
      <p:grpSp>
        <p:nvGrpSpPr>
          <p:cNvPr id="91" name="90 Grupo"/>
          <p:cNvGrpSpPr/>
          <p:nvPr/>
        </p:nvGrpSpPr>
        <p:grpSpPr>
          <a:xfrm>
            <a:off x="5688682" y="7956376"/>
            <a:ext cx="1592103" cy="875066"/>
            <a:chOff x="5253615" y="6082599"/>
            <a:chExt cx="1592103" cy="875066"/>
          </a:xfrm>
        </p:grpSpPr>
        <p:sp>
          <p:nvSpPr>
            <p:cNvPr id="92" name="91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19%</a:t>
              </a:r>
              <a:endParaRPr lang="es-ES" sz="1600" b="1" dirty="0">
                <a:solidFill>
                  <a:schemeClr val="tx1"/>
                </a:solidFill>
                <a:latin typeface="Arial Narrow" panose="020B0606020202030204" pitchFamily="34" charset="0"/>
              </a:endParaRPr>
            </a:p>
          </p:txBody>
        </p:sp>
        <p:sp>
          <p:nvSpPr>
            <p:cNvPr id="93" name="92 Rectángulo"/>
            <p:cNvSpPr/>
            <p:nvPr/>
          </p:nvSpPr>
          <p:spPr>
            <a:xfrm>
              <a:off x="5253615" y="6082599"/>
              <a:ext cx="1592103" cy="246221"/>
            </a:xfrm>
            <a:prstGeom prst="rect">
              <a:avLst/>
            </a:prstGeom>
          </p:spPr>
          <p:txBody>
            <a:bodyPr wrap="none">
              <a:spAutoFit/>
            </a:bodyPr>
            <a:lstStyle/>
            <a:p>
              <a:r>
                <a:rPr lang="es-ES" sz="1000" b="1" u="sng" dirty="0">
                  <a:latin typeface="Arial Narrow" panose="020B0606020202030204" pitchFamily="34" charset="0"/>
                </a:rPr>
                <a:t>Hospitalización programado</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649537" cy="276999"/>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 </a:t>
              </a:r>
              <a:r>
                <a:rPr lang="es-ES" sz="1200" b="1" dirty="0">
                  <a:latin typeface="Arial Narrow" panose="020B0606020202030204" pitchFamily="34" charset="0"/>
                </a:rPr>
                <a:t>casos</a:t>
              </a:r>
              <a:endParaRPr lang="es-CO" sz="1200" dirty="0"/>
            </a:p>
          </p:txBody>
        </p:sp>
      </p:grpSp>
      <p:sp>
        <p:nvSpPr>
          <p:cNvPr id="96" name="95 Rectángulo"/>
          <p:cNvSpPr/>
          <p:nvPr/>
        </p:nvSpPr>
        <p:spPr>
          <a:xfrm>
            <a:off x="5112618" y="8748464"/>
            <a:ext cx="2016224"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Tipo de infección del</a:t>
            </a:r>
            <a:r>
              <a:rPr lang="es-CO" sz="700" dirty="0">
                <a:latin typeface="Arial Narrow" panose="020B0606020202030204" pitchFamily="34" charset="0"/>
              </a:rPr>
              <a:t> sitio quirúrgico</a:t>
            </a:r>
            <a:r>
              <a:rPr lang="es-ES" sz="700" dirty="0">
                <a:latin typeface="Arial Narrow" panose="020B0606020202030204" pitchFamily="34" charset="0"/>
              </a:rPr>
              <a:t>. Medellín, a Periodo epidemiológico </a:t>
            </a:r>
            <a:r>
              <a:rPr lang="es-ES" sz="700" dirty="0" smtClean="0">
                <a:latin typeface="Arial Narrow" panose="020B0606020202030204" pitchFamily="34" charset="0"/>
              </a:rPr>
              <a:t>1 </a:t>
            </a:r>
            <a:r>
              <a:rPr lang="es-ES" sz="700" dirty="0">
                <a:latin typeface="Arial Narrow" panose="020B0606020202030204" pitchFamily="34" charset="0"/>
              </a:rPr>
              <a:t>(acumulado) de </a:t>
            </a:r>
            <a:r>
              <a:rPr lang="es-ES" sz="700" dirty="0" smtClean="0">
                <a:latin typeface="Arial Narrow" panose="020B0606020202030204" pitchFamily="34" charset="0"/>
              </a:rPr>
              <a:t>2019-2020. </a:t>
            </a:r>
            <a:endParaRPr lang="es-ES" sz="700" dirty="0">
              <a:latin typeface="Arial Narrow" panose="020B0606020202030204" pitchFamily="34" charset="0"/>
            </a:endParaRPr>
          </a:p>
        </p:txBody>
      </p:sp>
      <p:sp>
        <p:nvSpPr>
          <p:cNvPr id="42" name="41 CuadroTexto"/>
          <p:cNvSpPr txBox="1"/>
          <p:nvPr/>
        </p:nvSpPr>
        <p:spPr>
          <a:xfrm>
            <a:off x="3350484" y="3339216"/>
            <a:ext cx="1448448" cy="646331"/>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1,1%</a:t>
            </a:r>
            <a:endParaRPr lang="es-ES" sz="12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9 casos/800</a:t>
            </a:r>
            <a:endParaRPr lang="es-ES" sz="1200" b="1" dirty="0">
              <a:latin typeface="Arial Narrow" panose="020B0606020202030204" pitchFamily="34" charset="0"/>
            </a:endParaRPr>
          </a:p>
          <a:p>
            <a:pPr algn="ctr"/>
            <a:r>
              <a:rPr lang="es-ES" sz="1200" b="1" dirty="0">
                <a:latin typeface="Arial Narrow" panose="020B0606020202030204" pitchFamily="34" charset="0"/>
              </a:rPr>
              <a:t>cesáreas</a:t>
            </a:r>
          </a:p>
        </p:txBody>
      </p:sp>
      <p:sp>
        <p:nvSpPr>
          <p:cNvPr id="39" name="38 CuadroTexto"/>
          <p:cNvSpPr txBox="1"/>
          <p:nvPr/>
        </p:nvSpPr>
        <p:spPr>
          <a:xfrm>
            <a:off x="2044649" y="3371658"/>
            <a:ext cx="1345610" cy="646331"/>
          </a:xfrm>
          <a:prstGeom prst="rect">
            <a:avLst/>
          </a:prstGeom>
          <a:noFill/>
        </p:spPr>
        <p:txBody>
          <a:bodyPr wrap="square" rtlCol="0">
            <a:spAutoFit/>
          </a:bodyPr>
          <a:lstStyle/>
          <a:p>
            <a:pPr algn="ctr"/>
            <a:r>
              <a:rPr lang="es-CO" sz="1200" b="1" dirty="0">
                <a:latin typeface="Arial Narrow" panose="020B0606020202030204" pitchFamily="34" charset="0"/>
              </a:rPr>
              <a:t>Proporción incidencia de ISQ Cesárea</a:t>
            </a:r>
            <a:endParaRPr lang="es-ES" sz="1200" b="1" dirty="0">
              <a:latin typeface="Arial Narrow" panose="020B0606020202030204" pitchFamily="34" charset="0"/>
            </a:endParaRPr>
          </a:p>
        </p:txBody>
      </p: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a:latin typeface="Arial Narrow" panose="020B0606020202030204" pitchFamily="34" charset="0"/>
              </a:rPr>
              <a:t>Siglas:  ISQ -Infección de sitio quirúrgico, </a:t>
            </a:r>
          </a:p>
        </p:txBody>
      </p:sp>
      <p:sp>
        <p:nvSpPr>
          <p:cNvPr id="25" name="24 CuadroTexto"/>
          <p:cNvSpPr txBox="1"/>
          <p:nvPr/>
        </p:nvSpPr>
        <p:spPr>
          <a:xfrm>
            <a:off x="21564" y="6148480"/>
            <a:ext cx="1599579" cy="369332"/>
          </a:xfrm>
          <a:prstGeom prst="rect">
            <a:avLst/>
          </a:prstGeom>
          <a:noFill/>
        </p:spPr>
        <p:txBody>
          <a:bodyPr wrap="square" rtlCol="0">
            <a:spAutoFit/>
          </a:bodyPr>
          <a:lstStyle/>
          <a:p>
            <a:pPr algn="ctr"/>
            <a:r>
              <a:rPr lang="es-CO" sz="900" b="1" dirty="0">
                <a:latin typeface="Arial Narrow" panose="020B0606020202030204" pitchFamily="34" charset="0"/>
              </a:rPr>
              <a:t>Proporción de agentes causales de ISO</a:t>
            </a:r>
          </a:p>
        </p:txBody>
      </p:sp>
      <p:graphicFrame>
        <p:nvGraphicFramePr>
          <p:cNvPr id="80" name="3 Gráfico"/>
          <p:cNvGraphicFramePr>
            <a:graphicFrameLocks/>
          </p:cNvGraphicFramePr>
          <p:nvPr>
            <p:extLst/>
          </p:nvPr>
        </p:nvGraphicFramePr>
        <p:xfrm>
          <a:off x="2322200" y="488038"/>
          <a:ext cx="4806642" cy="19864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 name="5 Tabla"/>
          <p:cNvGraphicFramePr>
            <a:graphicFrameLocks noGrp="1"/>
          </p:cNvGraphicFramePr>
          <p:nvPr>
            <p:extLst/>
          </p:nvPr>
        </p:nvGraphicFramePr>
        <p:xfrm>
          <a:off x="107228" y="6652388"/>
          <a:ext cx="1564488" cy="1619139"/>
        </p:xfrm>
        <a:graphic>
          <a:graphicData uri="http://schemas.openxmlformats.org/drawingml/2006/table">
            <a:tbl>
              <a:tblPr/>
              <a:tblGrid>
                <a:gridCol w="1065184">
                  <a:extLst>
                    <a:ext uri="{9D8B030D-6E8A-4147-A177-3AD203B41FA5}">
                      <a16:colId xmlns:a16="http://schemas.microsoft.com/office/drawing/2014/main" val="20000"/>
                    </a:ext>
                  </a:extLst>
                </a:gridCol>
                <a:gridCol w="499304">
                  <a:extLst>
                    <a:ext uri="{9D8B030D-6E8A-4147-A177-3AD203B41FA5}">
                      <a16:colId xmlns:a16="http://schemas.microsoft.com/office/drawing/2014/main" val="20001"/>
                    </a:ext>
                  </a:extLst>
                </a:gridCol>
              </a:tblGrid>
              <a:tr h="232299">
                <a:tc>
                  <a:txBody>
                    <a:bodyPr/>
                    <a:lstStyle/>
                    <a:p>
                      <a:pPr algn="ctr" fontAlgn="b"/>
                      <a:r>
                        <a:rPr lang="es-CO" sz="1100" b="1" i="0" u="none" strike="noStrike">
                          <a:solidFill>
                            <a:srgbClr val="000000"/>
                          </a:solidFill>
                          <a:effectLst/>
                          <a:latin typeface="Calibri"/>
                        </a:rPr>
                        <a:t>Agente causal</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1" i="0" u="none" strike="noStrike">
                          <a:solidFill>
                            <a:srgbClr val="000000"/>
                          </a:solidFill>
                          <a:effectLst/>
                          <a:latin typeface="Calibri"/>
                        </a:rPr>
                        <a: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0500">
                <a:tc>
                  <a:txBody>
                    <a:bodyPr/>
                    <a:lstStyle/>
                    <a:p>
                      <a:pPr algn="l" fontAlgn="b"/>
                      <a:r>
                        <a:rPr lang="es-CO" sz="1100" b="0" i="1" u="none" strike="noStrike">
                          <a:solidFill>
                            <a:srgbClr val="000000"/>
                          </a:solidFill>
                          <a:effectLst/>
                          <a:latin typeface="Calibri"/>
                        </a:rPr>
                        <a:t>Staphylococcus aureus</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CO" sz="1100" b="0" i="0" u="none" strike="noStrike">
                          <a:solidFill>
                            <a:srgbClr val="000000"/>
                          </a:solidFill>
                          <a:effectLst/>
                          <a:latin typeface="Calibri"/>
                        </a:rPr>
                        <a:t>25</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90500">
                <a:tc>
                  <a:txBody>
                    <a:bodyPr/>
                    <a:lstStyle/>
                    <a:p>
                      <a:pPr algn="l" fontAlgn="b"/>
                      <a:r>
                        <a:rPr lang="es-CO" sz="1100" b="0" i="1" u="none" strike="noStrike">
                          <a:solidFill>
                            <a:srgbClr val="000000"/>
                          </a:solidFill>
                          <a:effectLst/>
                          <a:latin typeface="Calibri"/>
                        </a:rPr>
                        <a:t>Klebsiella pneumoniae</a:t>
                      </a:r>
                    </a:p>
                  </a:txBody>
                  <a:tcPr marL="0" marR="0" marT="0" marB="0" anchor="b">
                    <a:lnL>
                      <a:noFill/>
                    </a:lnL>
                    <a:lnR>
                      <a:noFill/>
                    </a:lnR>
                    <a:lnT>
                      <a:noFill/>
                    </a:lnT>
                    <a:lnB>
                      <a:noFill/>
                    </a:lnB>
                    <a:solidFill>
                      <a:srgbClr val="FFFFFF"/>
                    </a:solidFill>
                  </a:tcPr>
                </a:tc>
                <a:tc>
                  <a:txBody>
                    <a:bodyPr/>
                    <a:lstStyle/>
                    <a:p>
                      <a:pPr algn="ctr" fontAlgn="b"/>
                      <a:r>
                        <a:rPr lang="es-CO" sz="1100" b="0" i="0" u="none" strike="noStrike">
                          <a:solidFill>
                            <a:srgbClr val="000000"/>
                          </a:solidFill>
                          <a:effectLst/>
                          <a:latin typeface="Calibri"/>
                        </a:rPr>
                        <a:t>25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90500">
                <a:tc>
                  <a:txBody>
                    <a:bodyPr/>
                    <a:lstStyle/>
                    <a:p>
                      <a:pPr algn="l" fontAlgn="b"/>
                      <a:r>
                        <a:rPr lang="es-CO" sz="1100" b="0" i="1" u="none" strike="noStrike">
                          <a:solidFill>
                            <a:srgbClr val="000000"/>
                          </a:solidFill>
                          <a:effectLst/>
                          <a:latin typeface="Calibri"/>
                        </a:rPr>
                        <a:t>Klebsiella oxytoca</a:t>
                      </a:r>
                    </a:p>
                  </a:txBody>
                  <a:tcPr marL="0" marR="0" marT="0" marB="0" anchor="b">
                    <a:lnL>
                      <a:noFill/>
                    </a:lnL>
                    <a:lnR>
                      <a:noFill/>
                    </a:lnR>
                    <a:lnT>
                      <a:noFill/>
                    </a:lnT>
                    <a:lnB>
                      <a:noFill/>
                    </a:lnB>
                    <a:solidFill>
                      <a:srgbClr val="FFFFFF"/>
                    </a:solidFill>
                  </a:tcPr>
                </a:tc>
                <a:tc>
                  <a:txBody>
                    <a:bodyPr/>
                    <a:lstStyle/>
                    <a:p>
                      <a:pPr algn="ctr" fontAlgn="b"/>
                      <a:r>
                        <a:rPr lang="es-CO" sz="1100" b="0" i="0" u="none" strike="noStrike">
                          <a:solidFill>
                            <a:srgbClr val="000000"/>
                          </a:solidFill>
                          <a:effectLst/>
                          <a:latin typeface="Calibri"/>
                        </a:rPr>
                        <a:t>25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00025">
                <a:tc>
                  <a:txBody>
                    <a:bodyPr/>
                    <a:lstStyle/>
                    <a:p>
                      <a:pPr algn="l" fontAlgn="b"/>
                      <a:r>
                        <a:rPr lang="es-CO" sz="1100" b="0" i="1" u="none" strike="noStrike">
                          <a:solidFill>
                            <a:srgbClr val="000000"/>
                          </a:solidFill>
                          <a:effectLst/>
                          <a:latin typeface="Calibri"/>
                        </a:rPr>
                        <a:t>Enterobacter cancerogenus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O" sz="1100" b="0" i="0" u="none" strike="noStrike">
                          <a:solidFill>
                            <a:srgbClr val="000000"/>
                          </a:solidFill>
                          <a:effectLst/>
                          <a:latin typeface="Calibri"/>
                        </a:rPr>
                        <a:t>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algn="l" fontAlgn="b"/>
                      <a:r>
                        <a:rPr lang="es-CO" sz="1100" b="0" i="1" u="none" strike="noStrike">
                          <a:solidFill>
                            <a:srgbClr val="000000"/>
                          </a:solidFill>
                          <a:effectLst/>
                          <a:latin typeface="Calibri"/>
                        </a:rPr>
                        <a:t>Total</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CO" sz="1100" b="0" i="0" u="none" strike="noStrike" dirty="0">
                          <a:solidFill>
                            <a:srgbClr val="000000"/>
                          </a:solidFill>
                          <a:effectLst/>
                          <a:latin typeface="Calibri"/>
                        </a:rPr>
                        <a:t>100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bl>
          </a:graphicData>
        </a:graphic>
      </p:graphicFrame>
      <p:graphicFrame>
        <p:nvGraphicFramePr>
          <p:cNvPr id="81" name="10 Gráfico">
            <a:extLst>
              <a:ext uri="{FF2B5EF4-FFF2-40B4-BE49-F238E27FC236}">
                <a16:creationId xmlns:a16="http://schemas.microsoft.com/office/drawing/2014/main" id="{00000000-0008-0000-0000-00000B000000}"/>
              </a:ext>
            </a:extLst>
          </p:cNvPr>
          <p:cNvGraphicFramePr>
            <a:graphicFrameLocks/>
          </p:cNvGraphicFramePr>
          <p:nvPr>
            <p:extLst/>
          </p:nvPr>
        </p:nvGraphicFramePr>
        <p:xfrm>
          <a:off x="1440210" y="7720732"/>
          <a:ext cx="3754453" cy="153178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5884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 y="4031001"/>
            <a:ext cx="7200900" cy="4653289"/>
          </a:xfrm>
          <a:prstGeom prst="rect">
            <a:avLst/>
          </a:prstGeom>
        </p:spPr>
      </p:pic>
      <p:sp>
        <p:nvSpPr>
          <p:cNvPr id="14" name="13 Rectángulo"/>
          <p:cNvSpPr/>
          <p:nvPr/>
        </p:nvSpPr>
        <p:spPr>
          <a:xfrm>
            <a:off x="10668" y="3402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105715" y="3553240"/>
            <a:ext cx="3446504" cy="276999"/>
            <a:chOff x="2466395" y="151839"/>
            <a:chExt cx="3446504" cy="276999"/>
          </a:xfrm>
        </p:grpSpPr>
        <p:sp>
          <p:nvSpPr>
            <p:cNvPr id="27" name="26 Elipse"/>
            <p:cNvSpPr/>
            <p:nvPr/>
          </p:nvSpPr>
          <p:spPr>
            <a:xfrm>
              <a:off x="2466395" y="151839"/>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54427" y="282644"/>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20611" y="151839"/>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281911" y="8694094"/>
            <a:ext cx="6696793" cy="338554"/>
          </a:xfrm>
          <a:prstGeom prst="rect">
            <a:avLst/>
          </a:prstGeom>
        </p:spPr>
        <p:txBody>
          <a:bodyPr wrap="square">
            <a:spAutoFit/>
          </a:bodyPr>
          <a:lstStyle/>
          <a:p>
            <a:pPr algn="ctr"/>
            <a:r>
              <a:rPr lang="es-ES" sz="800" dirty="0" smtClean="0">
                <a:latin typeface="Arial Narrow" panose="020B0606020202030204" pitchFamily="34" charset="0"/>
              </a:rPr>
              <a:t>Fuente: SIVIGILA. Secretaria de Salud de Medellín.</a:t>
            </a:r>
          </a:p>
          <a:p>
            <a:pPr algn="ctr"/>
            <a:r>
              <a:rPr lang="es-ES" sz="800" dirty="0" smtClean="0">
                <a:latin typeface="Arial Narrow" panose="020B0606020202030204" pitchFamily="34" charset="0"/>
              </a:rPr>
              <a:t>Figura. Mapa temático de proporción de tuberculosis todas las formas. Medellín, a Periodo epidemiológico 01  acumulado de 2020. </a:t>
            </a:r>
            <a:endParaRPr lang="es-ES" sz="8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10" name="84 Rectángulo"/>
          <p:cNvSpPr/>
          <p:nvPr/>
        </p:nvSpPr>
        <p:spPr>
          <a:xfrm>
            <a:off x="161432" y="2717004"/>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01  . Medellín 2020</a:t>
            </a:r>
            <a:endParaRPr lang="es-ES" sz="1050" dirty="0">
              <a:latin typeface="Arial Narrow" panose="020B0606020202030204" pitchFamily="34" charset="0"/>
            </a:endParaRPr>
          </a:p>
        </p:txBody>
      </p:sp>
      <p:sp>
        <p:nvSpPr>
          <p:cNvPr id="11" name="86 Rectángulo"/>
          <p:cNvSpPr/>
          <p:nvPr/>
        </p:nvSpPr>
        <p:spPr>
          <a:xfrm>
            <a:off x="3453461" y="2635077"/>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Comportamiento de la tuberculosis por ciclo de vida , Periodo epidemiológico 01  . Medellín 2020</a:t>
            </a:r>
            <a:endParaRPr lang="es-ES" sz="1050" dirty="0">
              <a:latin typeface="Arial Narrow" panose="020B0606020202030204" pitchFamily="34" charset="0"/>
            </a:endParaRPr>
          </a:p>
        </p:txBody>
      </p:sp>
      <p:graphicFrame>
        <p:nvGraphicFramePr>
          <p:cNvPr id="12" name="Gráfico 11"/>
          <p:cNvGraphicFramePr>
            <a:graphicFrameLocks/>
          </p:cNvGraphicFramePr>
          <p:nvPr>
            <p:extLst>
              <p:ext uri="{D42A27DB-BD31-4B8C-83A1-F6EECF244321}">
                <p14:modId xmlns:p14="http://schemas.microsoft.com/office/powerpoint/2010/main" val="2450319816"/>
              </p:ext>
            </p:extLst>
          </p:nvPr>
        </p:nvGraphicFramePr>
        <p:xfrm>
          <a:off x="117500" y="496501"/>
          <a:ext cx="3292029" cy="22281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1876069220"/>
              </p:ext>
            </p:extLst>
          </p:nvPr>
        </p:nvGraphicFramePr>
        <p:xfrm>
          <a:off x="3365596" y="469307"/>
          <a:ext cx="3700463" cy="2247698"/>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3365596" y="2988979"/>
            <a:ext cx="3909094" cy="461665"/>
          </a:xfrm>
          <a:prstGeom prst="rect">
            <a:avLst/>
          </a:prstGeom>
          <a:noFill/>
        </p:spPr>
        <p:txBody>
          <a:bodyPr wrap="square" rtlCol="0">
            <a:spAutoFit/>
          </a:bodyPr>
          <a:lstStyle/>
          <a:p>
            <a:r>
              <a:rPr lang="es-CO" sz="800" dirty="0" smtClean="0"/>
              <a:t>Ciclos de vida definidos por el Ministerio de salud de </a:t>
            </a:r>
            <a:r>
              <a:rPr lang="es-CO" sz="800" dirty="0" err="1" smtClean="0"/>
              <a:t>Colombia</a:t>
            </a:r>
            <a:r>
              <a:rPr lang="es-CO" sz="800" b="1" dirty="0" err="1" smtClean="0"/>
              <a:t>Primera</a:t>
            </a:r>
            <a:r>
              <a:rPr lang="es-CO" sz="800" b="1" dirty="0" smtClean="0"/>
              <a:t> infancia</a:t>
            </a:r>
            <a:r>
              <a:rPr lang="es-CO" sz="800" dirty="0" smtClean="0"/>
              <a:t>: 0 a 5 años</a:t>
            </a:r>
            <a:r>
              <a:rPr lang="es-CO" sz="800" b="1" dirty="0" smtClean="0"/>
              <a:t>, Infancia</a:t>
            </a:r>
            <a:r>
              <a:rPr lang="es-CO" sz="800" dirty="0" smtClean="0"/>
              <a:t>: 6 a 11 años, </a:t>
            </a:r>
            <a:r>
              <a:rPr lang="es-CO" sz="800" b="1" dirty="0" smtClean="0"/>
              <a:t>Adolescencia</a:t>
            </a:r>
            <a:r>
              <a:rPr lang="es-CO" sz="800" dirty="0" smtClean="0"/>
              <a:t>: 12 a 18 años, </a:t>
            </a:r>
            <a:r>
              <a:rPr lang="es-CO" sz="800" b="1" dirty="0" smtClean="0"/>
              <a:t>Juventud</a:t>
            </a:r>
            <a:r>
              <a:rPr lang="es-CO" sz="800" dirty="0" smtClean="0"/>
              <a:t>: 19 a 26 años, </a:t>
            </a:r>
            <a:r>
              <a:rPr lang="es-CO" sz="800" b="1" dirty="0" smtClean="0"/>
              <a:t>Adultez</a:t>
            </a:r>
            <a:r>
              <a:rPr lang="es-CO" sz="800" dirty="0" smtClean="0"/>
              <a:t>: 27 a 59 años, </a:t>
            </a:r>
            <a:r>
              <a:rPr lang="es-CO" sz="800" b="1" dirty="0" smtClean="0"/>
              <a:t>Persona mayor</a:t>
            </a:r>
            <a:r>
              <a:rPr lang="es-CO" sz="800" dirty="0" smtClean="0"/>
              <a:t>: Más de 60 años</a:t>
            </a:r>
            <a:endParaRPr lang="en-US" sz="800" dirty="0"/>
          </a:p>
        </p:txBody>
      </p:sp>
    </p:spTree>
    <p:extLst>
      <p:ext uri="{BB962C8B-B14F-4D97-AF65-F5344CB8AC3E}">
        <p14:creationId xmlns:p14="http://schemas.microsoft.com/office/powerpoint/2010/main" val="19385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 y="0"/>
            <a:ext cx="2146121" cy="283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1" y="2824178"/>
            <a:ext cx="2160574" cy="28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6655" y="827584"/>
            <a:ext cx="2198184" cy="276999"/>
          </a:xfrm>
          <a:prstGeom prst="rect">
            <a:avLst/>
          </a:prstGeom>
          <a:noFill/>
        </p:spPr>
        <p:txBody>
          <a:bodyPr wrap="square" rtlCol="0">
            <a:spAutoFit/>
          </a:bodyPr>
          <a:lstStyle/>
          <a:p>
            <a:pPr algn="ctr"/>
            <a:r>
              <a:rPr lang="es-ES" sz="1200" b="1" dirty="0" smtClean="0">
                <a:latin typeface="Arial Narrow" panose="020B0606020202030204" pitchFamily="34" charset="0"/>
              </a:rPr>
              <a:t>Enero-2020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3200"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a:t>
              </a:r>
              <a:endParaRPr lang="es-ES" sz="2000" b="1" dirty="0">
                <a:latin typeface="Arial Narrow" panose="020B0606020202030204" pitchFamily="34" charset="0"/>
              </a:endParaRPr>
            </a:p>
          </p:txBody>
        </p:sp>
      </p:grpSp>
      <p:sp>
        <p:nvSpPr>
          <p:cNvPr id="9" name="8 CuadroTexto"/>
          <p:cNvSpPr txBox="1"/>
          <p:nvPr/>
        </p:nvSpPr>
        <p:spPr>
          <a:xfrm>
            <a:off x="-29712" y="4716016"/>
            <a:ext cx="221044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periodo del año anterior</a:t>
            </a:r>
          </a:p>
          <a:p>
            <a:pPr algn="ctr"/>
            <a:r>
              <a:rPr lang="es-ES" sz="1200" b="1" dirty="0" smtClean="0">
                <a:latin typeface="Arial Narrow" panose="020B0606020202030204" pitchFamily="34" charset="0"/>
              </a:rPr>
              <a:t>Disminuyó en un 59%</a:t>
            </a:r>
            <a:endParaRPr lang="es-ES" sz="1200" b="1" dirty="0">
              <a:latin typeface="Arial Narrow" panose="020B0606020202030204" pitchFamily="34" charset="0"/>
            </a:endParaRPr>
          </a:p>
        </p:txBody>
      </p:sp>
      <p:sp>
        <p:nvSpPr>
          <p:cNvPr id="18" name="17 Rectángulo"/>
          <p:cNvSpPr/>
          <p:nvPr/>
        </p:nvSpPr>
        <p:spPr>
          <a:xfrm>
            <a:off x="2254840" y="2267744"/>
            <a:ext cx="4946011" cy="784830"/>
          </a:xfrm>
          <a:prstGeom prst="rect">
            <a:avLst/>
          </a:prstGeom>
        </p:spPr>
        <p:txBody>
          <a:bodyPr wrap="square">
            <a:spAutoFit/>
          </a:bodyPr>
          <a:lstStyle/>
          <a:p>
            <a:r>
              <a:rPr lang="es-CO" sz="900" dirty="0">
                <a:latin typeface="Arial Narrow" panose="020B0606020202030204" pitchFamily="34" charset="0"/>
              </a:rPr>
              <a:t>NOTA: Es de esperarse aumento  observado en la variación del número de casos al inicio del 2019, dado que la notificación de éste evento oficialmente inició en el mes de mayo de 2018</a:t>
            </a:r>
          </a:p>
          <a:p>
            <a:r>
              <a:rPr lang="es-ES" sz="900" dirty="0">
                <a:latin typeface="Arial Narrow" panose="020B0606020202030204" pitchFamily="34" charset="0"/>
              </a:rPr>
              <a:t>Fuente: SIVIGILA. Secretaria de Salud de Medellín.</a:t>
            </a:r>
          </a:p>
          <a:p>
            <a:pPr algn="just"/>
            <a:r>
              <a:rPr lang="es-ES" sz="900" dirty="0">
                <a:latin typeface="Arial Narrow" panose="020B0606020202030204" pitchFamily="34" charset="0"/>
              </a:rPr>
              <a:t>Figura. Comportamiento mensual </a:t>
            </a:r>
            <a:r>
              <a:rPr lang="es-CO" sz="900" dirty="0">
                <a:latin typeface="Arial Narrow" panose="020B0606020202030204" pitchFamily="34" charset="0"/>
              </a:rPr>
              <a:t>de la notificación de Infección sitio quirúrgico</a:t>
            </a:r>
            <a:r>
              <a:rPr lang="es-ES" sz="900" dirty="0">
                <a:latin typeface="Arial Narrow" panose="020B0606020202030204" pitchFamily="34" charset="0"/>
              </a:rPr>
              <a:t>. Medellín, </a:t>
            </a:r>
            <a:r>
              <a:rPr lang="es-ES" sz="900" dirty="0" smtClean="0">
                <a:latin typeface="Arial Narrow" panose="020B0606020202030204" pitchFamily="34" charset="0"/>
              </a:rPr>
              <a:t>enero </a:t>
            </a:r>
            <a:r>
              <a:rPr lang="es-ES" sz="900" dirty="0">
                <a:latin typeface="Arial Narrow" panose="020B0606020202030204" pitchFamily="34" charset="0"/>
              </a:rPr>
              <a:t>(acumulado) de </a:t>
            </a:r>
            <a:r>
              <a:rPr lang="es-ES" sz="900" dirty="0" smtClean="0">
                <a:latin typeface="Arial Narrow" panose="020B0606020202030204" pitchFamily="34" charset="0"/>
              </a:rPr>
              <a:t>2019-2020. </a:t>
            </a:r>
            <a:endParaRPr lang="es-ES" sz="9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652120"/>
            <a:ext cx="7200851" cy="32986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52120"/>
            <a:ext cx="3557998" cy="295999"/>
            <a:chOff x="2448322" y="40386"/>
            <a:chExt cx="3557998" cy="295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7" y="40386"/>
              <a:ext cx="270378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49</a:t>
            </a: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Endometritis </a:t>
            </a:r>
            <a:br>
              <a:rPr lang="es-ES" sz="1800" b="1" dirty="0" smtClean="0">
                <a:solidFill>
                  <a:srgbClr val="C00000"/>
                </a:solidFill>
                <a:latin typeface="Arial Narrow" panose="020B0606020202030204" pitchFamily="34" charset="0"/>
                <a:ea typeface="+mn-ea"/>
                <a:cs typeface="+mn-cs"/>
              </a:rPr>
            </a:br>
            <a:r>
              <a:rPr lang="es-ES" sz="1800" b="1" dirty="0" smtClean="0">
                <a:solidFill>
                  <a:srgbClr val="C00000"/>
                </a:solidFill>
                <a:latin typeface="Arial Narrow" panose="020B0606020202030204" pitchFamily="34" charset="0"/>
                <a:ea typeface="+mn-ea"/>
                <a:cs typeface="+mn-cs"/>
              </a:rPr>
              <a:t>post parto</a:t>
            </a:r>
            <a:endParaRPr lang="es-ES" sz="1800" b="1" dirty="0">
              <a:solidFill>
                <a:srgbClr val="C00000"/>
              </a:solidFill>
              <a:latin typeface="Arial Narrow" panose="020B0606020202030204" pitchFamily="34" charset="0"/>
              <a:ea typeface="+mn-ea"/>
              <a:cs typeface="+mn-cs"/>
            </a:endParaRPr>
          </a:p>
        </p:txBody>
      </p:sp>
      <p:cxnSp>
        <p:nvCxnSpPr>
          <p:cNvPr id="40" name="39 Conector recto de flecha"/>
          <p:cNvCxnSpPr/>
          <p:nvPr/>
        </p:nvCxnSpPr>
        <p:spPr>
          <a:xfrm>
            <a:off x="2160574" y="5652120"/>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2180731" y="3004230"/>
            <a:ext cx="5020169"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3691387" y="2987824"/>
            <a:ext cx="3446504" cy="276999"/>
            <a:chOff x="2448322" y="146783"/>
            <a:chExt cx="3446504" cy="276999"/>
          </a:xfrm>
        </p:grpSpPr>
        <p:sp>
          <p:nvSpPr>
            <p:cNvPr id="51" name="50 Elipse"/>
            <p:cNvSpPr/>
            <p:nvPr/>
          </p:nvSpPr>
          <p:spPr>
            <a:xfrm>
              <a:off x="2448322" y="14678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775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146783"/>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 mes de enero 2020</a:t>
              </a:r>
              <a:endParaRPr lang="es-ES" sz="1200" b="1" dirty="0">
                <a:latin typeface="Arial Narrow" panose="020B0606020202030204" pitchFamily="34" charset="0"/>
              </a:endParaRPr>
            </a:p>
          </p:txBody>
        </p:sp>
      </p:grpSp>
      <p:grpSp>
        <p:nvGrpSpPr>
          <p:cNvPr id="16" name="15 Grupo"/>
          <p:cNvGrpSpPr/>
          <p:nvPr/>
        </p:nvGrpSpPr>
        <p:grpSpPr>
          <a:xfrm>
            <a:off x="3057106" y="6410613"/>
            <a:ext cx="740068" cy="1595574"/>
            <a:chOff x="4737493" y="6457800"/>
            <a:chExt cx="740068" cy="1595574"/>
          </a:xfrm>
        </p:grpSpPr>
        <p:grpSp>
          <p:nvGrpSpPr>
            <p:cNvPr id="68" name="67 Grupo"/>
            <p:cNvGrpSpPr/>
            <p:nvPr/>
          </p:nvGrpSpPr>
          <p:grpSpPr>
            <a:xfrm>
              <a:off x="4737493" y="7134937"/>
              <a:ext cx="740068" cy="918437"/>
              <a:chOff x="5245046" y="1343108"/>
              <a:chExt cx="740068" cy="918437"/>
            </a:xfrm>
          </p:grpSpPr>
          <p:sp>
            <p:nvSpPr>
              <p:cNvPr id="69" name="68 Rectángulo redondeado"/>
              <p:cNvSpPr/>
              <p:nvPr/>
            </p:nvSpPr>
            <p:spPr>
              <a:xfrm>
                <a:off x="5245046" y="161590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70" name="69 Rectángulo"/>
              <p:cNvSpPr/>
              <p:nvPr/>
            </p:nvSpPr>
            <p:spPr>
              <a:xfrm>
                <a:off x="5245379" y="134310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69277" y="1999935"/>
                <a:ext cx="607859" cy="261610"/>
              </a:xfrm>
              <a:prstGeom prst="rect">
                <a:avLst/>
              </a:prstGeom>
            </p:spPr>
            <p:txBody>
              <a:bodyPr wrap="none">
                <a:spAutoFit/>
              </a:bodyPr>
              <a:lstStyle/>
              <a:p>
                <a:r>
                  <a:rPr lang="es-ES" sz="1050" b="1" dirty="0" smtClean="0">
                    <a:latin typeface="Arial Narrow" panose="020B0606020202030204" pitchFamily="34" charset="0"/>
                  </a:rPr>
                  <a:t>0 </a:t>
                </a:r>
                <a:r>
                  <a:rPr lang="es-ES" sz="1050" b="1" dirty="0">
                    <a:latin typeface="Arial Narrow" panose="020B0606020202030204" pitchFamily="34" charset="0"/>
                  </a:rPr>
                  <a:t>casos</a:t>
                </a:r>
                <a:endParaRPr lang="es-CO" sz="1050" dirty="0"/>
              </a:p>
            </p:txBody>
          </p:sp>
        </p:grpSp>
        <p:pic>
          <p:nvPicPr>
            <p:cNvPr id="74"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817600" y="6457800"/>
              <a:ext cx="560412" cy="698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20 Grupo"/>
          <p:cNvGrpSpPr/>
          <p:nvPr/>
        </p:nvGrpSpPr>
        <p:grpSpPr>
          <a:xfrm>
            <a:off x="5919413" y="6024107"/>
            <a:ext cx="1523563" cy="916699"/>
            <a:chOff x="5592677" y="6096726"/>
            <a:chExt cx="1523563" cy="916699"/>
          </a:xfrm>
        </p:grpSpPr>
        <p:sp>
          <p:nvSpPr>
            <p:cNvPr id="84" name="83 Rectángulo redondeado"/>
            <p:cNvSpPr/>
            <p:nvPr/>
          </p:nvSpPr>
          <p:spPr>
            <a:xfrm>
              <a:off x="5622458"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a:t>
              </a:r>
              <a:endParaRPr lang="es-ES" sz="1600" b="1" dirty="0">
                <a:solidFill>
                  <a:schemeClr val="tx1"/>
                </a:solidFill>
                <a:latin typeface="Arial Narrow" panose="020B0606020202030204" pitchFamily="34" charset="0"/>
              </a:endParaRPr>
            </a:p>
          </p:txBody>
        </p:sp>
        <p:sp>
          <p:nvSpPr>
            <p:cNvPr id="85" name="84 Rectángulo"/>
            <p:cNvSpPr/>
            <p:nvPr/>
          </p:nvSpPr>
          <p:spPr>
            <a:xfrm>
              <a:off x="5592677" y="6096726"/>
              <a:ext cx="1523563" cy="246221"/>
            </a:xfrm>
            <a:prstGeom prst="rect">
              <a:avLst/>
            </a:prstGeom>
          </p:spPr>
          <p:txBody>
            <a:bodyPr wrap="square">
              <a:spAutoFit/>
            </a:bodyPr>
            <a:lstStyle/>
            <a:p>
              <a:r>
                <a:rPr lang="es-ES" sz="1000" b="1" u="sng" dirty="0" smtClean="0">
                  <a:latin typeface="Arial Narrow" panose="020B0606020202030204" pitchFamily="34" charset="0"/>
                </a:rPr>
                <a:t>Estrato 1</a:t>
              </a:r>
              <a:endParaRPr lang="es-ES" sz="1000" b="1" u="sng" dirty="0">
                <a:solidFill>
                  <a:sysClr val="windowText" lastClr="000000"/>
                </a:solidFill>
                <a:latin typeface="Arial Narrow" panose="020B0606020202030204" pitchFamily="34" charset="0"/>
              </a:endParaRPr>
            </a:p>
          </p:txBody>
        </p:sp>
        <p:sp>
          <p:nvSpPr>
            <p:cNvPr id="86" name="85 Rectángulo"/>
            <p:cNvSpPr/>
            <p:nvPr/>
          </p:nvSpPr>
          <p:spPr>
            <a:xfrm>
              <a:off x="5640561" y="6736426"/>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grpSp>
        <p:nvGrpSpPr>
          <p:cNvPr id="22" name="21 Grupo"/>
          <p:cNvGrpSpPr/>
          <p:nvPr/>
        </p:nvGrpSpPr>
        <p:grpSpPr>
          <a:xfrm>
            <a:off x="4375475" y="6148480"/>
            <a:ext cx="1519348" cy="2535672"/>
            <a:chOff x="4333235" y="5604597"/>
            <a:chExt cx="1344102" cy="2816008"/>
          </a:xfrm>
        </p:grpSpPr>
        <p:pic>
          <p:nvPicPr>
            <p:cNvPr id="1029"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393462" y="6262871"/>
              <a:ext cx="595014" cy="4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82 Rectángulo"/>
            <p:cNvSpPr/>
            <p:nvPr/>
          </p:nvSpPr>
          <p:spPr>
            <a:xfrm>
              <a:off x="4333235" y="6630555"/>
              <a:ext cx="1091680" cy="461434"/>
            </a:xfrm>
            <a:prstGeom prst="rect">
              <a:avLst/>
            </a:prstGeom>
          </p:spPr>
          <p:txBody>
            <a:bodyPr wrap="square">
              <a:spAutoFit/>
            </a:bodyPr>
            <a:lstStyle/>
            <a:p>
              <a:r>
                <a:rPr lang="es-CO" sz="1050" b="1" u="sng" dirty="0" smtClean="0">
                  <a:latin typeface="Arial Narrow" panose="020B0606020202030204" pitchFamily="34" charset="0"/>
                </a:rPr>
                <a:t>Estrato socioeconómico</a:t>
              </a:r>
              <a:endParaRPr lang="es-ES" sz="1050" b="1" u="sng" dirty="0">
                <a:solidFill>
                  <a:sysClr val="windowText" lastClr="000000"/>
                </a:solidFill>
                <a:latin typeface="Arial Narrow" panose="020B0606020202030204" pitchFamily="34" charset="0"/>
              </a:endParaRPr>
            </a:p>
          </p:txBody>
        </p:sp>
        <p:sp>
          <p:nvSpPr>
            <p:cNvPr id="20" name="19 Cerrar llave"/>
            <p:cNvSpPr/>
            <p:nvPr/>
          </p:nvSpPr>
          <p:spPr>
            <a:xfrm>
              <a:off x="5436682" y="5604597"/>
              <a:ext cx="240655" cy="281600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grpSp>
      <p:grpSp>
        <p:nvGrpSpPr>
          <p:cNvPr id="87" name="86 Grupo"/>
          <p:cNvGrpSpPr/>
          <p:nvPr/>
        </p:nvGrpSpPr>
        <p:grpSpPr>
          <a:xfrm>
            <a:off x="5920335" y="6988819"/>
            <a:ext cx="767031" cy="921751"/>
            <a:chOff x="5513607" y="6082599"/>
            <a:chExt cx="767031" cy="921751"/>
          </a:xfrm>
        </p:grpSpPr>
        <p:sp>
          <p:nvSpPr>
            <p:cNvPr id="88" name="87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89" name="88 Rectángulo"/>
            <p:cNvSpPr/>
            <p:nvPr/>
          </p:nvSpPr>
          <p:spPr>
            <a:xfrm>
              <a:off x="5513607" y="6082599"/>
              <a:ext cx="633507" cy="246221"/>
            </a:xfrm>
            <a:prstGeom prst="rect">
              <a:avLst/>
            </a:prstGeom>
          </p:spPr>
          <p:txBody>
            <a:bodyPr wrap="none">
              <a:spAutoFit/>
            </a:bodyPr>
            <a:lstStyle/>
            <a:p>
              <a:r>
                <a:rPr lang="es-ES" sz="1000" b="1" u="sng" dirty="0" smtClean="0">
                  <a:latin typeface="Arial Narrow" panose="020B0606020202030204" pitchFamily="34" charset="0"/>
                </a:rPr>
                <a:t>Estrato 2</a:t>
              </a:r>
              <a:endParaRPr lang="es-ES" sz="1000" b="1" u="sng" dirty="0">
                <a:solidFill>
                  <a:sysClr val="windowText" lastClr="000000"/>
                </a:solidFill>
                <a:latin typeface="Arial Narrow" panose="020B0606020202030204" pitchFamily="34" charset="0"/>
              </a:endParaRPr>
            </a:p>
          </p:txBody>
        </p:sp>
        <p:sp>
          <p:nvSpPr>
            <p:cNvPr id="90" name="89 Rectángulo"/>
            <p:cNvSpPr/>
            <p:nvPr/>
          </p:nvSpPr>
          <p:spPr>
            <a:xfrm>
              <a:off x="5589065" y="6727351"/>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grpSp>
        <p:nvGrpSpPr>
          <p:cNvPr id="91" name="90 Grupo"/>
          <p:cNvGrpSpPr/>
          <p:nvPr/>
        </p:nvGrpSpPr>
        <p:grpSpPr>
          <a:xfrm>
            <a:off x="5975637" y="7935400"/>
            <a:ext cx="740068" cy="896042"/>
            <a:chOff x="5540570" y="6061623"/>
            <a:chExt cx="740068" cy="896042"/>
          </a:xfrm>
        </p:grpSpPr>
        <p:sp>
          <p:nvSpPr>
            <p:cNvPr id="92" name="91 Rectángulo redondeado"/>
            <p:cNvSpPr/>
            <p:nvPr/>
          </p:nvSpPr>
          <p:spPr>
            <a:xfrm>
              <a:off x="5540570" y="6355395"/>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a:t>
              </a:r>
              <a:endParaRPr lang="es-ES" sz="1600" b="1" dirty="0">
                <a:solidFill>
                  <a:schemeClr val="tx1"/>
                </a:solidFill>
                <a:latin typeface="Arial Narrow" panose="020B0606020202030204" pitchFamily="34" charset="0"/>
              </a:endParaRPr>
            </a:p>
          </p:txBody>
        </p:sp>
        <p:sp>
          <p:nvSpPr>
            <p:cNvPr id="93" name="92 Rectángulo"/>
            <p:cNvSpPr/>
            <p:nvPr/>
          </p:nvSpPr>
          <p:spPr>
            <a:xfrm>
              <a:off x="5551588" y="6061623"/>
              <a:ext cx="633507" cy="246221"/>
            </a:xfrm>
            <a:prstGeom prst="rect">
              <a:avLst/>
            </a:prstGeom>
          </p:spPr>
          <p:txBody>
            <a:bodyPr wrap="none">
              <a:spAutoFit/>
            </a:bodyPr>
            <a:lstStyle/>
            <a:p>
              <a:r>
                <a:rPr lang="es-ES" sz="1000" b="1" u="sng" dirty="0" smtClean="0">
                  <a:latin typeface="Arial Narrow" panose="020B0606020202030204" pitchFamily="34" charset="0"/>
                </a:rPr>
                <a:t>Estrato 3</a:t>
              </a:r>
              <a:endParaRPr lang="es-ES" sz="1000" b="1" u="sng" dirty="0">
                <a:solidFill>
                  <a:sysClr val="windowText" lastClr="000000"/>
                </a:solidFill>
                <a:latin typeface="Arial Narrow" panose="020B0606020202030204" pitchFamily="34" charset="0"/>
              </a:endParaRPr>
            </a:p>
          </p:txBody>
        </p:sp>
        <p:sp>
          <p:nvSpPr>
            <p:cNvPr id="94" name="93 Rectángulo"/>
            <p:cNvSpPr/>
            <p:nvPr/>
          </p:nvSpPr>
          <p:spPr>
            <a:xfrm>
              <a:off x="5551588" y="6680666"/>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sp>
        <p:nvSpPr>
          <p:cNvPr id="96" name="95 Rectángulo"/>
          <p:cNvSpPr/>
          <p:nvPr/>
        </p:nvSpPr>
        <p:spPr>
          <a:xfrm>
            <a:off x="4375475" y="8748464"/>
            <a:ext cx="2753367"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Tipo de infección del</a:t>
            </a:r>
            <a:r>
              <a:rPr lang="es-CO" sz="700" dirty="0">
                <a:latin typeface="Arial Narrow" panose="020B0606020202030204" pitchFamily="34" charset="0"/>
              </a:rPr>
              <a:t> sitio quirúrgico</a:t>
            </a:r>
            <a:r>
              <a:rPr lang="es-ES" sz="700" dirty="0">
                <a:latin typeface="Arial Narrow" panose="020B0606020202030204" pitchFamily="34" charset="0"/>
              </a:rPr>
              <a:t>. Medellín, a Periodo epidemiológico </a:t>
            </a:r>
            <a:r>
              <a:rPr lang="es-ES" sz="700" dirty="0" smtClean="0">
                <a:latin typeface="Arial Narrow" panose="020B0606020202030204" pitchFamily="34" charset="0"/>
              </a:rPr>
              <a:t>1 </a:t>
            </a:r>
            <a:r>
              <a:rPr lang="es-ES" sz="700" dirty="0">
                <a:latin typeface="Arial Narrow" panose="020B0606020202030204" pitchFamily="34" charset="0"/>
              </a:rPr>
              <a:t>(acumulado) de </a:t>
            </a:r>
            <a:r>
              <a:rPr lang="es-ES" sz="700" dirty="0" smtClean="0">
                <a:latin typeface="Arial Narrow" panose="020B0606020202030204" pitchFamily="34" charset="0"/>
              </a:rPr>
              <a:t>2019-2020. </a:t>
            </a:r>
            <a:endParaRPr lang="es-ES" sz="700" dirty="0">
              <a:latin typeface="Arial Narrow" panose="020B0606020202030204" pitchFamily="34" charset="0"/>
            </a:endParaRPr>
          </a:p>
        </p:txBody>
      </p:sp>
      <p:sp>
        <p:nvSpPr>
          <p:cNvPr id="81" name="80 CuadroTexto"/>
          <p:cNvSpPr txBox="1"/>
          <p:nvPr/>
        </p:nvSpPr>
        <p:spPr>
          <a:xfrm>
            <a:off x="3591329" y="3419872"/>
            <a:ext cx="2031462" cy="523220"/>
          </a:xfrm>
          <a:prstGeom prst="rect">
            <a:avLst/>
          </a:prstGeom>
          <a:noFill/>
        </p:spPr>
        <p:txBody>
          <a:bodyPr wrap="square" rtlCol="0">
            <a:spAutoFit/>
          </a:bodyPr>
          <a:lstStyle/>
          <a:p>
            <a:pPr algn="ctr"/>
            <a:r>
              <a:rPr lang="es-CO" sz="1400" b="1" dirty="0">
                <a:latin typeface="Arial Narrow" panose="020B0606020202030204" pitchFamily="34" charset="0"/>
              </a:rPr>
              <a:t>Proporción incidencia de Endometritis post parto </a:t>
            </a:r>
          </a:p>
        </p:txBody>
      </p:sp>
      <p:sp>
        <p:nvSpPr>
          <p:cNvPr id="82" name="81 CuadroTexto"/>
          <p:cNvSpPr txBox="1"/>
          <p:nvPr/>
        </p:nvSpPr>
        <p:spPr>
          <a:xfrm>
            <a:off x="2648107" y="4246411"/>
            <a:ext cx="1438944" cy="677108"/>
          </a:xfrm>
          <a:prstGeom prst="rect">
            <a:avLst/>
          </a:prstGeom>
          <a:noFill/>
        </p:spPr>
        <p:txBody>
          <a:bodyPr wrap="square" rtlCol="0">
            <a:spAutoFit/>
          </a:bodyPr>
          <a:lstStyle/>
          <a:p>
            <a:pPr algn="ctr"/>
            <a:r>
              <a:rPr lang="es-ES" sz="1400" b="1" dirty="0" smtClean="0">
                <a:solidFill>
                  <a:srgbClr val="C00000"/>
                </a:solidFill>
                <a:latin typeface="Arial Narrow" panose="020B0606020202030204" pitchFamily="34" charset="0"/>
              </a:rPr>
              <a:t>0,3%</a:t>
            </a:r>
            <a:endParaRPr lang="es-ES" sz="14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2 casos/800</a:t>
            </a:r>
            <a:endParaRPr lang="es-ES" sz="1200" b="1" dirty="0">
              <a:latin typeface="Arial Narrow" panose="020B0606020202030204" pitchFamily="34" charset="0"/>
            </a:endParaRPr>
          </a:p>
          <a:p>
            <a:pPr algn="ctr"/>
            <a:r>
              <a:rPr lang="es-ES" sz="1200" b="1" dirty="0">
                <a:latin typeface="Arial Narrow" panose="020B0606020202030204" pitchFamily="34" charset="0"/>
              </a:rPr>
              <a:t>partos por cesárea</a:t>
            </a:r>
          </a:p>
        </p:txBody>
      </p:sp>
      <p:sp>
        <p:nvSpPr>
          <p:cNvPr id="98" name="97 CuadroTexto"/>
          <p:cNvSpPr txBox="1"/>
          <p:nvPr/>
        </p:nvSpPr>
        <p:spPr>
          <a:xfrm>
            <a:off x="5435942" y="4265286"/>
            <a:ext cx="1209388" cy="677108"/>
          </a:xfrm>
          <a:prstGeom prst="rect">
            <a:avLst/>
          </a:prstGeom>
          <a:noFill/>
        </p:spPr>
        <p:txBody>
          <a:bodyPr wrap="square" rtlCol="0">
            <a:spAutoFit/>
          </a:bodyPr>
          <a:lstStyle/>
          <a:p>
            <a:pPr algn="ctr"/>
            <a:r>
              <a:rPr lang="es-ES" sz="1400" b="1" dirty="0" smtClean="0">
                <a:solidFill>
                  <a:srgbClr val="C00000"/>
                </a:solidFill>
                <a:latin typeface="Arial Narrow" panose="020B0606020202030204" pitchFamily="34" charset="0"/>
              </a:rPr>
              <a:t>0,1%</a:t>
            </a:r>
            <a:endParaRPr lang="es-ES" sz="1400" b="1" dirty="0">
              <a:solidFill>
                <a:srgbClr val="C00000"/>
              </a:solidFill>
              <a:latin typeface="Arial Narrow" panose="020B0606020202030204" pitchFamily="34" charset="0"/>
            </a:endParaRPr>
          </a:p>
          <a:p>
            <a:pPr algn="ctr"/>
            <a:r>
              <a:rPr lang="es-ES" sz="1200" b="1" dirty="0" smtClean="0">
                <a:latin typeface="Arial Narrow" panose="020B0606020202030204" pitchFamily="34" charset="0"/>
              </a:rPr>
              <a:t>2 casos/1456 </a:t>
            </a:r>
            <a:r>
              <a:rPr lang="es-ES" sz="1200" b="1" dirty="0">
                <a:latin typeface="Arial Narrow" panose="020B0606020202030204" pitchFamily="34" charset="0"/>
              </a:rPr>
              <a:t>partos vaginales</a:t>
            </a:r>
          </a:p>
        </p:txBody>
      </p:sp>
      <p:cxnSp>
        <p:nvCxnSpPr>
          <p:cNvPr id="102" name="101 Conector recto de flecha"/>
          <p:cNvCxnSpPr/>
          <p:nvPr/>
        </p:nvCxnSpPr>
        <p:spPr>
          <a:xfrm>
            <a:off x="2152405" y="3264823"/>
            <a:ext cx="504027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0316" y="2589892"/>
            <a:ext cx="2204523" cy="230832"/>
          </a:xfrm>
          <a:prstGeom prst="rect">
            <a:avLst/>
          </a:prstGeom>
          <a:noFill/>
        </p:spPr>
        <p:txBody>
          <a:bodyPr wrap="square" rtlCol="0">
            <a:spAutoFit/>
          </a:bodyPr>
          <a:lstStyle/>
          <a:p>
            <a:r>
              <a:rPr lang="es-CO" sz="900" b="1" dirty="0" smtClean="0">
                <a:latin typeface="Arial Narrow" panose="020B0606020202030204" pitchFamily="34" charset="0"/>
              </a:rPr>
              <a:t>END </a:t>
            </a:r>
            <a:r>
              <a:rPr lang="es-CO" sz="900" b="1" dirty="0">
                <a:latin typeface="Arial Narrow" panose="020B0606020202030204" pitchFamily="34" charset="0"/>
              </a:rPr>
              <a:t>PP – Endometritis post parto</a:t>
            </a:r>
          </a:p>
        </p:txBody>
      </p:sp>
      <p:graphicFrame>
        <p:nvGraphicFramePr>
          <p:cNvPr id="66" name="12 Gráfico"/>
          <p:cNvGraphicFramePr>
            <a:graphicFrameLocks/>
          </p:cNvGraphicFramePr>
          <p:nvPr>
            <p:extLst/>
          </p:nvPr>
        </p:nvGraphicFramePr>
        <p:xfrm>
          <a:off x="2152405" y="473767"/>
          <a:ext cx="4933127" cy="20007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3 Tabla"/>
          <p:cNvGraphicFramePr>
            <a:graphicFrameLocks noGrp="1"/>
          </p:cNvGraphicFramePr>
          <p:nvPr>
            <p:extLst/>
          </p:nvPr>
        </p:nvGraphicFramePr>
        <p:xfrm>
          <a:off x="99238" y="6202744"/>
          <a:ext cx="2221345" cy="2610239"/>
        </p:xfrm>
        <a:graphic>
          <a:graphicData uri="http://schemas.openxmlformats.org/drawingml/2006/table">
            <a:tbl>
              <a:tblPr/>
              <a:tblGrid>
                <a:gridCol w="955771">
                  <a:extLst>
                    <a:ext uri="{9D8B030D-6E8A-4147-A177-3AD203B41FA5}">
                      <a16:colId xmlns:a16="http://schemas.microsoft.com/office/drawing/2014/main" val="20000"/>
                    </a:ext>
                  </a:extLst>
                </a:gridCol>
                <a:gridCol w="527323">
                  <a:extLst>
                    <a:ext uri="{9D8B030D-6E8A-4147-A177-3AD203B41FA5}">
                      <a16:colId xmlns:a16="http://schemas.microsoft.com/office/drawing/2014/main" val="20001"/>
                    </a:ext>
                  </a:extLst>
                </a:gridCol>
                <a:gridCol w="738251">
                  <a:extLst>
                    <a:ext uri="{9D8B030D-6E8A-4147-A177-3AD203B41FA5}">
                      <a16:colId xmlns:a16="http://schemas.microsoft.com/office/drawing/2014/main" val="20002"/>
                    </a:ext>
                  </a:extLst>
                </a:gridCol>
              </a:tblGrid>
              <a:tr h="317484">
                <a:tc>
                  <a:txBody>
                    <a:bodyPr/>
                    <a:lstStyle/>
                    <a:p>
                      <a:pPr algn="ctr" fontAlgn="ctr"/>
                      <a:r>
                        <a:rPr lang="es-CO" sz="1100" b="1" i="0" u="none" strike="noStrike" dirty="0">
                          <a:solidFill>
                            <a:srgbClr val="000000"/>
                          </a:solidFill>
                          <a:effectLst/>
                          <a:latin typeface="Calibri"/>
                        </a:rPr>
                        <a:t>Características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a:rPr>
                        <a:t>Parto vaginal n= </a:t>
                      </a:r>
                      <a:r>
                        <a:rPr lang="es-CO" sz="1100" b="1" i="0" u="none" strike="noStrike" dirty="0" smtClean="0">
                          <a:solidFill>
                            <a:srgbClr val="000000"/>
                          </a:solidFill>
                          <a:effectLst/>
                          <a:latin typeface="Calibri"/>
                        </a:rPr>
                        <a:t>2</a:t>
                      </a:r>
                      <a:endParaRPr lang="es-CO" sz="1100" b="1"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smtClean="0">
                          <a:solidFill>
                            <a:srgbClr val="000000"/>
                          </a:solidFill>
                          <a:effectLst/>
                          <a:latin typeface="Calibri"/>
                        </a:rPr>
                        <a:t>Cesárea</a:t>
                      </a:r>
                    </a:p>
                    <a:p>
                      <a:pPr algn="ctr" fontAlgn="b"/>
                      <a:r>
                        <a:rPr lang="es-CO" sz="1100" b="1" i="0" u="none" strike="noStrike" dirty="0" smtClean="0">
                          <a:solidFill>
                            <a:srgbClr val="000000"/>
                          </a:solidFill>
                          <a:effectLst/>
                          <a:latin typeface="Calibri"/>
                        </a:rPr>
                        <a:t> </a:t>
                      </a:r>
                      <a:r>
                        <a:rPr lang="es-CO" sz="1100" b="1" i="0" u="none" strike="noStrike" dirty="0">
                          <a:solidFill>
                            <a:srgbClr val="000000"/>
                          </a:solidFill>
                          <a:effectLst/>
                          <a:latin typeface="Calibri"/>
                        </a:rPr>
                        <a:t>n= </a:t>
                      </a:r>
                      <a:r>
                        <a:rPr lang="es-CO" sz="1100" b="1" i="0" u="none" strike="noStrike" dirty="0" smtClean="0">
                          <a:solidFill>
                            <a:srgbClr val="000000"/>
                          </a:solidFill>
                          <a:effectLst/>
                          <a:latin typeface="Calibri"/>
                        </a:rPr>
                        <a:t>2</a:t>
                      </a:r>
                      <a:endParaRPr lang="es-CO" sz="1100" b="1"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3279">
                <a:tc gridSpan="3">
                  <a:txBody>
                    <a:bodyPr/>
                    <a:lstStyle/>
                    <a:p>
                      <a:pPr algn="l" fontAlgn="b"/>
                      <a:r>
                        <a:rPr lang="es-CO" sz="1100" b="1" i="0" u="none" strike="noStrike">
                          <a:solidFill>
                            <a:srgbClr val="000000"/>
                          </a:solidFill>
                          <a:effectLst/>
                          <a:latin typeface="Calibri"/>
                        </a:rPr>
                        <a:t>Grupo de edad, años</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162614">
                <a:tc>
                  <a:txBody>
                    <a:bodyPr/>
                    <a:lstStyle/>
                    <a:p>
                      <a:pPr algn="ctr" fontAlgn="b"/>
                      <a:r>
                        <a:rPr lang="es-CO" sz="1100" b="1" i="0" u="none" strike="noStrike">
                          <a:solidFill>
                            <a:srgbClr val="000000"/>
                          </a:solidFill>
                          <a:effectLst/>
                          <a:latin typeface="Calibri"/>
                        </a:rPr>
                        <a:t>13-14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54870">
                <a:tc>
                  <a:txBody>
                    <a:bodyPr/>
                    <a:lstStyle/>
                    <a:p>
                      <a:pPr algn="ctr" fontAlgn="b"/>
                      <a:r>
                        <a:rPr lang="es-CO" sz="1100" b="1" i="0" u="none" strike="noStrike">
                          <a:solidFill>
                            <a:srgbClr val="000000"/>
                          </a:solidFill>
                          <a:effectLst/>
                          <a:latin typeface="Calibri"/>
                        </a:rPr>
                        <a:t>15-24</a:t>
                      </a:r>
                    </a:p>
                  </a:txBody>
                  <a:tcPr marL="0" marR="0" marT="0" marB="0" anchor="b">
                    <a:lnL>
                      <a:noFill/>
                    </a:lnL>
                    <a:lnR>
                      <a:noFill/>
                    </a:lnR>
                    <a:lnT>
                      <a:noFill/>
                    </a:lnT>
                    <a:lnB>
                      <a:noFill/>
                    </a:lnB>
                  </a:tcPr>
                </a:tc>
                <a:tc>
                  <a:txBody>
                    <a:bodyPr/>
                    <a:lstStyle/>
                    <a:p>
                      <a:pPr algn="ctr" fontAlgn="b"/>
                      <a:r>
                        <a:rPr lang="es-CO" sz="1100" b="0" i="0" u="none" strike="noStrike" dirty="0" smtClean="0">
                          <a:solidFill>
                            <a:srgbClr val="000000"/>
                          </a:solidFill>
                          <a:effectLst/>
                          <a:latin typeface="Calibri"/>
                        </a:rPr>
                        <a:t>2</a:t>
                      </a:r>
                      <a:endParaRPr lang="es-CO" sz="11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154870">
                <a:tc>
                  <a:txBody>
                    <a:bodyPr/>
                    <a:lstStyle/>
                    <a:p>
                      <a:pPr algn="ctr" fontAlgn="b"/>
                      <a:r>
                        <a:rPr lang="es-CO" sz="1100" b="1" i="0" u="none" strike="noStrike">
                          <a:solidFill>
                            <a:srgbClr val="000000"/>
                          </a:solidFill>
                          <a:effectLst/>
                          <a:latin typeface="Calibri"/>
                        </a:rPr>
                        <a:t>25-34</a:t>
                      </a:r>
                    </a:p>
                  </a:txBody>
                  <a:tcPr marL="0" marR="0" marT="0" marB="0" anchor="b">
                    <a:lnL>
                      <a:noFill/>
                    </a:lnL>
                    <a:lnR>
                      <a:noFill/>
                    </a:lnR>
                    <a:lnT>
                      <a:noFill/>
                    </a:lnT>
                    <a:lnB>
                      <a:noFill/>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b"/>
                      <a:r>
                        <a:rPr lang="es-CO" sz="1100" b="0" i="0" u="none" strike="noStrike" dirty="0" smtClean="0">
                          <a:solidFill>
                            <a:srgbClr val="000000"/>
                          </a:solidFill>
                          <a:effectLst/>
                          <a:latin typeface="Calibri"/>
                        </a:rPr>
                        <a:t>1</a:t>
                      </a:r>
                      <a:endParaRPr lang="es-CO" sz="1100" b="0" i="0" u="none" strike="noStrike" dirty="0">
                        <a:solidFill>
                          <a:srgbClr val="000000"/>
                        </a:solidFill>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4"/>
                  </a:ext>
                </a:extLst>
              </a:tr>
              <a:tr h="154870">
                <a:tc>
                  <a:txBody>
                    <a:bodyPr/>
                    <a:lstStyle/>
                    <a:p>
                      <a:pPr algn="ctr" fontAlgn="b"/>
                      <a:r>
                        <a:rPr lang="es-CO" sz="1100" b="1" i="0" u="none" strike="noStrike">
                          <a:solidFill>
                            <a:srgbClr val="000000"/>
                          </a:solidFill>
                          <a:effectLst/>
                          <a:latin typeface="Calibri"/>
                        </a:rPr>
                        <a:t>35-44</a:t>
                      </a:r>
                    </a:p>
                  </a:txBody>
                  <a:tcPr marL="0" marR="0" marT="0" marB="0" anchor="b">
                    <a:lnL>
                      <a:noFill/>
                    </a:lnL>
                    <a:lnR>
                      <a:noFill/>
                    </a:lnR>
                    <a:lnT>
                      <a:noFill/>
                    </a:lnT>
                    <a:lnB>
                      <a:noFill/>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b"/>
                      <a:r>
                        <a:rPr lang="es-CO" sz="1100" b="0" i="0" u="none" strike="noStrike" dirty="0" smtClean="0">
                          <a:solidFill>
                            <a:srgbClr val="000000"/>
                          </a:solidFill>
                          <a:effectLst/>
                          <a:latin typeface="Calibri"/>
                        </a:rPr>
                        <a:t>1</a:t>
                      </a:r>
                      <a:endParaRPr lang="es-CO" sz="1100" b="0" i="0" u="none" strike="noStrike" dirty="0">
                        <a:solidFill>
                          <a:srgbClr val="000000"/>
                        </a:solidFill>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5"/>
                  </a:ext>
                </a:extLst>
              </a:tr>
              <a:tr h="154870">
                <a:tc>
                  <a:txBody>
                    <a:bodyPr/>
                    <a:lstStyle/>
                    <a:p>
                      <a:pPr algn="ctr" fontAlgn="b"/>
                      <a:r>
                        <a:rPr lang="es-CO" sz="1100" b="1" i="0" u="none" strike="noStrike" dirty="0">
                          <a:solidFill>
                            <a:srgbClr val="000000"/>
                          </a:solidFill>
                          <a:effectLst/>
                          <a:latin typeface="Calibri"/>
                        </a:rPr>
                        <a:t>45-52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614">
                <a:tc gridSpan="3">
                  <a:txBody>
                    <a:bodyPr/>
                    <a:lstStyle/>
                    <a:p>
                      <a:pPr algn="l" fontAlgn="b"/>
                      <a:r>
                        <a:rPr lang="es-CO" sz="1100" b="1" i="0" u="none" strike="noStrike" dirty="0">
                          <a:solidFill>
                            <a:srgbClr val="000000"/>
                          </a:solidFill>
                          <a:effectLst/>
                          <a:latin typeface="Calibri"/>
                        </a:rPr>
                        <a:t>Régimen de afiliación</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7"/>
                  </a:ext>
                </a:extLst>
              </a:tr>
              <a:tr h="154870">
                <a:tc>
                  <a:txBody>
                    <a:bodyPr/>
                    <a:lstStyle/>
                    <a:p>
                      <a:pPr algn="ctr" fontAlgn="b"/>
                      <a:r>
                        <a:rPr lang="es-CO" sz="1100" b="1" i="0" u="none" strike="noStrike">
                          <a:solidFill>
                            <a:srgbClr val="000000"/>
                          </a:solidFill>
                          <a:effectLst/>
                          <a:latin typeface="Calibri"/>
                        </a:rPr>
                        <a:t>Contributivo</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CO" sz="1100" b="0" i="0" u="none" strike="noStrike" dirty="0" smtClean="0">
                          <a:solidFill>
                            <a:srgbClr val="000000"/>
                          </a:solidFill>
                          <a:effectLst/>
                          <a:latin typeface="Calibri"/>
                        </a:rPr>
                        <a:t>0</a:t>
                      </a:r>
                      <a:endParaRPr lang="es-CO" sz="1100" b="0" i="0" u="none" strike="noStrike" dirty="0">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CO" sz="1100" b="0" i="0" u="none" strike="noStrike" dirty="0" smtClean="0">
                          <a:solidFill>
                            <a:srgbClr val="000000"/>
                          </a:solidFill>
                          <a:effectLst/>
                          <a:latin typeface="Calibri"/>
                        </a:rPr>
                        <a:t>1</a:t>
                      </a:r>
                      <a:endParaRPr lang="es-CO" sz="1100" b="0" i="0" u="none" strike="noStrike" dirty="0">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154870">
                <a:tc>
                  <a:txBody>
                    <a:bodyPr/>
                    <a:lstStyle/>
                    <a:p>
                      <a:pPr algn="ctr" fontAlgn="b"/>
                      <a:r>
                        <a:rPr lang="es-CO" sz="1100" b="1" i="0" u="none" strike="noStrike">
                          <a:solidFill>
                            <a:srgbClr val="000000"/>
                          </a:solidFill>
                          <a:effectLst/>
                          <a:latin typeface="Calibri"/>
                        </a:rPr>
                        <a:t>Subsidiado</a:t>
                      </a:r>
                    </a:p>
                  </a:txBody>
                  <a:tcPr marL="0" marR="0" marT="0" marB="0" anchor="b">
                    <a:lnL>
                      <a:noFill/>
                    </a:lnL>
                    <a:lnR>
                      <a:noFill/>
                    </a:lnR>
                    <a:lnT>
                      <a:noFill/>
                    </a:lnT>
                    <a:lnB>
                      <a:noFill/>
                    </a:lnB>
                  </a:tcPr>
                </a:tc>
                <a:tc>
                  <a:txBody>
                    <a:bodyPr/>
                    <a:lstStyle/>
                    <a:p>
                      <a:pPr algn="ctr" fontAlgn="b"/>
                      <a:r>
                        <a:rPr lang="es-CO" sz="1100" b="0" i="0" u="none" strike="noStrike" dirty="0" smtClean="0">
                          <a:solidFill>
                            <a:srgbClr val="000000"/>
                          </a:solidFill>
                          <a:effectLst/>
                          <a:latin typeface="Calibri"/>
                        </a:rPr>
                        <a:t>2</a:t>
                      </a:r>
                      <a:endParaRPr lang="es-CO" sz="1100" b="0" i="0" u="none" strike="noStrike" dirty="0">
                        <a:solidFill>
                          <a:srgbClr val="000000"/>
                        </a:solidFill>
                        <a:effectLst/>
                        <a:latin typeface="Calibri"/>
                      </a:endParaRPr>
                    </a:p>
                  </a:txBody>
                  <a:tcPr marL="0" marR="0" marT="0" marB="0" anchor="ctr">
                    <a:lnL>
                      <a:noFill/>
                    </a:lnL>
                    <a:lnR>
                      <a:noFill/>
                    </a:lnR>
                    <a:lnT>
                      <a:noFill/>
                    </a:lnT>
                    <a:lnB>
                      <a:noFill/>
                    </a:lnB>
                  </a:tcPr>
                </a:tc>
                <a:tc>
                  <a:txBody>
                    <a:bodyPr/>
                    <a:lstStyle/>
                    <a:p>
                      <a:pPr algn="ctr" fontAlgn="b"/>
                      <a:r>
                        <a:rPr lang="es-CO" sz="1100" b="0" i="0" u="none" strike="noStrike" dirty="0" smtClean="0">
                          <a:solidFill>
                            <a:srgbClr val="000000"/>
                          </a:solidFill>
                          <a:effectLst/>
                          <a:latin typeface="Calibri"/>
                        </a:rPr>
                        <a:t>1</a:t>
                      </a:r>
                      <a:endParaRPr lang="es-CO" sz="1100" b="0" i="0" u="none" strike="noStrike" dirty="0">
                        <a:solidFill>
                          <a:srgbClr val="000000"/>
                        </a:solidFill>
                        <a:effectLst/>
                        <a:latin typeface="Calibri"/>
                      </a:endParaRPr>
                    </a:p>
                  </a:txBody>
                  <a:tcPr marL="0" marR="0" marT="0" marB="0" anchor="ctr">
                    <a:lnL>
                      <a:noFill/>
                    </a:lnL>
                    <a:lnR>
                      <a:noFill/>
                    </a:lnR>
                    <a:lnT>
                      <a:noFill/>
                    </a:lnT>
                    <a:lnB>
                      <a:noFill/>
                    </a:lnB>
                  </a:tcPr>
                </a:tc>
                <a:extLst>
                  <a:ext uri="{0D108BD9-81ED-4DB2-BD59-A6C34878D82A}">
                    <a16:rowId xmlns:a16="http://schemas.microsoft.com/office/drawing/2014/main" val="10009"/>
                  </a:ext>
                </a:extLst>
              </a:tr>
              <a:tr h="154870">
                <a:tc>
                  <a:txBody>
                    <a:bodyPr/>
                    <a:lstStyle/>
                    <a:p>
                      <a:pPr algn="ctr" fontAlgn="b"/>
                      <a:r>
                        <a:rPr lang="es-CO" sz="1100" b="1" i="0" u="none" strike="noStrike">
                          <a:solidFill>
                            <a:srgbClr val="000000"/>
                          </a:solidFill>
                          <a:effectLst/>
                          <a:latin typeface="Calibri"/>
                        </a:rPr>
                        <a:t>No afiliado</a:t>
                      </a:r>
                    </a:p>
                  </a:txBody>
                  <a:tcPr marL="0" marR="0" marT="0" marB="0" anchor="b">
                    <a:lnL>
                      <a:noFill/>
                    </a:lnL>
                    <a:lnR>
                      <a:noFill/>
                    </a:lnR>
                    <a:lnT>
                      <a:noFill/>
                    </a:lnT>
                    <a:lnB>
                      <a:noFill/>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154870">
                <a:tc>
                  <a:txBody>
                    <a:bodyPr/>
                    <a:lstStyle/>
                    <a:p>
                      <a:pPr algn="ctr" fontAlgn="b"/>
                      <a:r>
                        <a:rPr lang="es-CO" sz="1100" b="1" i="0" u="none" strike="noStrike">
                          <a:solidFill>
                            <a:srgbClr val="000000"/>
                          </a:solidFill>
                          <a:effectLst/>
                          <a:latin typeface="Calibri"/>
                        </a:rPr>
                        <a:t>Especial</a:t>
                      </a:r>
                    </a:p>
                  </a:txBody>
                  <a:tcPr marL="0" marR="0" marT="0" marB="0" anchor="b">
                    <a:lnL>
                      <a:noFill/>
                    </a:lnL>
                    <a:lnR>
                      <a:noFill/>
                    </a:lnR>
                    <a:lnT>
                      <a:noFill/>
                    </a:lnT>
                    <a:lnB>
                      <a:noFill/>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154870">
                <a:tc>
                  <a:txBody>
                    <a:bodyPr/>
                    <a:lstStyle/>
                    <a:p>
                      <a:pPr algn="ctr" fontAlgn="b"/>
                      <a:r>
                        <a:rPr lang="es-CO" sz="1100" b="1" i="0" u="none" strike="noStrike">
                          <a:solidFill>
                            <a:srgbClr val="000000"/>
                          </a:solidFill>
                          <a:effectLst/>
                          <a:latin typeface="Calibri"/>
                        </a:rPr>
                        <a:t>Indeterminado</a:t>
                      </a:r>
                    </a:p>
                  </a:txBody>
                  <a:tcPr marL="0" marR="0" marT="0" marB="0" anchor="b">
                    <a:lnL>
                      <a:noFill/>
                    </a:lnL>
                    <a:lnR>
                      <a:noFill/>
                    </a:lnR>
                    <a:lnT>
                      <a:noFill/>
                    </a:lnT>
                    <a:lnB>
                      <a:noFill/>
                    </a:lnB>
                  </a:tcPr>
                </a:tc>
                <a:tc>
                  <a:txBody>
                    <a:bodyPr/>
                    <a:lstStyle/>
                    <a:p>
                      <a:pPr algn="ctr" fontAlgn="b"/>
                      <a:r>
                        <a:rPr lang="es-CO" sz="1100" b="0" i="0" u="none" strike="noStrike">
                          <a:solidFill>
                            <a:srgbClr val="000000"/>
                          </a:solidFill>
                          <a:effectLst/>
                          <a:latin typeface="Calibri"/>
                        </a:rPr>
                        <a:t>0</a:t>
                      </a:r>
                    </a:p>
                  </a:txBody>
                  <a:tcPr marL="0" marR="0" marT="0" marB="0" anchor="ctr">
                    <a:lnL>
                      <a:noFill/>
                    </a:lnL>
                    <a:lnR>
                      <a:noFill/>
                    </a:lnR>
                    <a:lnT>
                      <a:noFill/>
                    </a:lnT>
                    <a:lnB>
                      <a:noFill/>
                    </a:lnB>
                  </a:tcPr>
                </a:tc>
                <a:tc>
                  <a:txBody>
                    <a:bodyPr/>
                    <a:lstStyle/>
                    <a:p>
                      <a:pPr algn="ctr" fontAlgn="b"/>
                      <a:r>
                        <a:rPr lang="es-CO" sz="1100" b="0" i="0" u="none" strike="noStrike" dirty="0">
                          <a:solidFill>
                            <a:srgbClr val="000000"/>
                          </a:solidFill>
                          <a:effectLst/>
                          <a:latin typeface="Calibri"/>
                        </a:rPr>
                        <a:t>0</a:t>
                      </a:r>
                    </a:p>
                  </a:txBody>
                  <a:tcPr marL="0" marR="0" marT="0"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12" name="11 CuadroTexto"/>
          <p:cNvSpPr txBox="1"/>
          <p:nvPr/>
        </p:nvSpPr>
        <p:spPr>
          <a:xfrm>
            <a:off x="2376314" y="5221233"/>
            <a:ext cx="4339391" cy="430887"/>
          </a:xfrm>
          <a:prstGeom prst="rect">
            <a:avLst/>
          </a:prstGeom>
          <a:noFill/>
        </p:spPr>
        <p:txBody>
          <a:bodyPr wrap="square" rtlCol="0">
            <a:spAutoFit/>
          </a:bodyPr>
          <a:lstStyle/>
          <a:p>
            <a:pPr algn="ctr"/>
            <a:r>
              <a:rPr lang="es-CO" sz="1100" dirty="0" smtClean="0"/>
              <a:t>*Es esperable un </a:t>
            </a:r>
            <a:r>
              <a:rPr lang="es-CO" sz="1100" dirty="0" err="1" smtClean="0"/>
              <a:t>resago</a:t>
            </a:r>
            <a:r>
              <a:rPr lang="es-CO" sz="1100" dirty="0" smtClean="0"/>
              <a:t> en la notificación, por lo cual los indicadores serán presentados de manera acumulada cada periodo</a:t>
            </a:r>
            <a:endParaRPr lang="es-CO" sz="1100" dirty="0"/>
          </a:p>
        </p:txBody>
      </p:sp>
    </p:spTree>
    <p:extLst>
      <p:ext uri="{BB962C8B-B14F-4D97-AF65-F5344CB8AC3E}">
        <p14:creationId xmlns:p14="http://schemas.microsoft.com/office/powerpoint/2010/main" val="2698254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 y="5592"/>
            <a:ext cx="2174084" cy="281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2058" y="766609"/>
            <a:ext cx="2160240" cy="276999"/>
          </a:xfrm>
          <a:prstGeom prst="rect">
            <a:avLst/>
          </a:prstGeom>
          <a:noFill/>
        </p:spPr>
        <p:txBody>
          <a:bodyPr wrap="square" rtlCol="0">
            <a:spAutoFit/>
          </a:bodyPr>
          <a:lstStyle/>
          <a:p>
            <a:pPr algn="ctr"/>
            <a:r>
              <a:rPr lang="es-ES" sz="1200" b="1" dirty="0" smtClean="0">
                <a:latin typeface="Arial Narrow" panose="020B0606020202030204" pitchFamily="34" charset="0"/>
              </a:rPr>
              <a:t>Enero-2019</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38</a:t>
              </a:r>
              <a:endParaRPr lang="es-ES" sz="2000" b="1" dirty="0">
                <a:latin typeface="Arial Narrow" panose="020B0606020202030204" pitchFamily="34" charset="0"/>
              </a:endParaRPr>
            </a:p>
          </p:txBody>
        </p:sp>
      </p:grpSp>
      <p:sp>
        <p:nvSpPr>
          <p:cNvPr id="9" name="8 CuadroTexto"/>
          <p:cNvSpPr txBox="1"/>
          <p:nvPr/>
        </p:nvSpPr>
        <p:spPr>
          <a:xfrm>
            <a:off x="0" y="4704713"/>
            <a:ext cx="2180731" cy="646331"/>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periodo del año </a:t>
            </a:r>
            <a:r>
              <a:rPr lang="es-ES" sz="1200" b="1" dirty="0" smtClean="0">
                <a:latin typeface="Arial Narrow" panose="020B0606020202030204" pitchFamily="34" charset="0"/>
              </a:rPr>
              <a:t>anterior aumentó en un 48%</a:t>
            </a:r>
            <a:endParaRPr lang="es-ES" sz="1200" b="1" dirty="0">
              <a:latin typeface="Arial Narrow" panose="020B0606020202030204" pitchFamily="34" charset="0"/>
            </a:endParaRPr>
          </a:p>
        </p:txBody>
      </p:sp>
      <p:sp>
        <p:nvSpPr>
          <p:cNvPr id="18" name="17 Rectángulo"/>
          <p:cNvSpPr/>
          <p:nvPr/>
        </p:nvSpPr>
        <p:spPr>
          <a:xfrm>
            <a:off x="2254840" y="2411760"/>
            <a:ext cx="4946011" cy="592470"/>
          </a:xfrm>
          <a:prstGeom prst="rect">
            <a:avLst/>
          </a:prstGeom>
        </p:spPr>
        <p:txBody>
          <a:bodyPr wrap="square">
            <a:spAutoFit/>
          </a:bodyPr>
          <a:lstStyle/>
          <a:p>
            <a:r>
              <a:rPr lang="es-ES" sz="105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 la notificación de Infección asociada a dispositivo -IAD en UCI</a:t>
            </a:r>
            <a:r>
              <a:rPr lang="es-ES" sz="1100" dirty="0">
                <a:latin typeface="Arial Narrow" panose="020B0606020202030204" pitchFamily="34" charset="0"/>
              </a:rPr>
              <a:t>. Medellín, a  </a:t>
            </a:r>
            <a:r>
              <a:rPr lang="es-ES" sz="1100" dirty="0" smtClean="0">
                <a:latin typeface="Arial Narrow" panose="020B0606020202030204" pitchFamily="34" charset="0"/>
              </a:rPr>
              <a:t>enero  </a:t>
            </a:r>
            <a:r>
              <a:rPr lang="es-ES" sz="1100" dirty="0">
                <a:latin typeface="Arial Narrow" panose="020B0606020202030204" pitchFamily="34" charset="0"/>
              </a:rPr>
              <a:t>(acumulado) de </a:t>
            </a:r>
            <a:r>
              <a:rPr lang="es-ES" sz="1100" dirty="0" smtClean="0">
                <a:latin typeface="Arial Narrow" panose="020B0606020202030204" pitchFamily="34" charset="0"/>
              </a:rPr>
              <a:t>2019-2020</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1</a:t>
              </a: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34478" y="5606243"/>
            <a:ext cx="6412476" cy="461665"/>
            <a:chOff x="2448322" y="59386"/>
            <a:chExt cx="6553772" cy="461665"/>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3</a:t>
              </a: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98438" y="59386"/>
              <a:ext cx="5603656" cy="461665"/>
            </a:xfrm>
            <a:prstGeom prst="rect">
              <a:avLst/>
            </a:prstGeom>
            <a:noFill/>
          </p:spPr>
          <p:txBody>
            <a:bodyPr wrap="square" rtlCol="0">
              <a:spAutoFit/>
            </a:bodyPr>
            <a:lstStyle/>
            <a:p>
              <a:r>
                <a:rPr lang="es-ES" sz="1200" b="1" dirty="0">
                  <a:latin typeface="Arial Narrow" panose="020B0606020202030204" pitchFamily="34" charset="0"/>
                </a:rPr>
                <a:t>Tasas de incidencia, porcentajes de uso de dispositivos en UCI y microorganismos asociados a IAD a </a:t>
              </a:r>
              <a:r>
                <a:rPr lang="es-ES" sz="1200" b="1" dirty="0" smtClean="0">
                  <a:latin typeface="Arial Narrow" panose="020B0606020202030204" pitchFamily="34" charset="0"/>
                </a:rPr>
                <a:t> enero de 2020*</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50</a:t>
            </a:r>
          </a:p>
        </p:txBody>
      </p:sp>
      <p:sp>
        <p:nvSpPr>
          <p:cNvPr id="37" name="36 Título"/>
          <p:cNvSpPr>
            <a:spLocks noGrp="1"/>
          </p:cNvSpPr>
          <p:nvPr>
            <p:ph type="ctrTitle"/>
          </p:nvPr>
        </p:nvSpPr>
        <p:spPr>
          <a:xfrm>
            <a:off x="-29713" y="132123"/>
            <a:ext cx="2208885" cy="646331"/>
          </a:xfrm>
          <a:noFill/>
        </p:spPr>
        <p:txBody>
          <a:bodyPr wrap="square" rtlCol="0">
            <a:spAutoFit/>
          </a:bodyPr>
          <a:lstStyle/>
          <a:p>
            <a:r>
              <a:rPr lang="es-ES" sz="1800" b="1" dirty="0">
                <a:solidFill>
                  <a:srgbClr val="C00000"/>
                </a:solidFill>
                <a:latin typeface="Arial Narrow" panose="020B0606020202030204" pitchFamily="34" charset="0"/>
                <a:ea typeface="+mn-ea"/>
                <a:cs typeface="+mn-cs"/>
              </a:rPr>
              <a:t>Infección asociadas a dispositivos en UCI</a:t>
            </a:r>
          </a:p>
        </p:txBody>
      </p:sp>
      <p:sp>
        <p:nvSpPr>
          <p:cNvPr id="44" name="43 Rectángulo"/>
          <p:cNvSpPr/>
          <p:nvPr/>
        </p:nvSpPr>
        <p:spPr>
          <a:xfrm>
            <a:off x="2180731" y="3004230"/>
            <a:ext cx="5020169"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4896594" y="3117758"/>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rPr>
                <a:t>2</a:t>
              </a: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Definiciones</a:t>
              </a:r>
            </a:p>
          </p:txBody>
        </p:sp>
      </p:grpSp>
      <p:sp>
        <p:nvSpPr>
          <p:cNvPr id="4" name="3 CuadroTexto"/>
          <p:cNvSpPr txBox="1"/>
          <p:nvPr/>
        </p:nvSpPr>
        <p:spPr>
          <a:xfrm>
            <a:off x="2175771" y="3542727"/>
            <a:ext cx="1712711" cy="1785104"/>
          </a:xfrm>
          <a:prstGeom prst="rect">
            <a:avLst/>
          </a:prstGeom>
          <a:noFill/>
        </p:spPr>
        <p:txBody>
          <a:bodyPr wrap="square" rtlCol="0">
            <a:spAutoFit/>
          </a:bodyPr>
          <a:lstStyle/>
          <a:p>
            <a:pPr algn="ctr"/>
            <a:r>
              <a:rPr lang="es-CO" sz="1100" b="1" u="sng" dirty="0">
                <a:latin typeface="Arial Narrow" panose="020B0606020202030204" pitchFamily="34" charset="0"/>
              </a:rPr>
              <a:t>Infección del torrente sanguíneo asociada a catéter – ITS-AC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laboratorios aplicados en pacientes para clasificar las infecciones del torrente sanguíneo primarias derivadas del catéter central.</a:t>
            </a:r>
          </a:p>
        </p:txBody>
      </p:sp>
      <p:sp>
        <p:nvSpPr>
          <p:cNvPr id="80" name="79 CuadroTexto"/>
          <p:cNvSpPr txBox="1"/>
          <p:nvPr/>
        </p:nvSpPr>
        <p:spPr>
          <a:xfrm>
            <a:off x="3926114" y="3535582"/>
            <a:ext cx="1582548" cy="1954381"/>
          </a:xfrm>
          <a:prstGeom prst="rect">
            <a:avLst/>
          </a:prstGeom>
          <a:noFill/>
        </p:spPr>
        <p:txBody>
          <a:bodyPr wrap="square" rtlCol="0">
            <a:spAutoFit/>
          </a:bodyPr>
          <a:lstStyle/>
          <a:p>
            <a:pPr algn="ctr"/>
            <a:r>
              <a:rPr lang="es-CO" sz="1100" b="1" u="sng" dirty="0">
                <a:latin typeface="Arial Narrow" panose="020B0606020202030204" pitchFamily="34" charset="0"/>
              </a:rPr>
              <a:t>Neumonía asociada a ventilador - NAV</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radiológicos, clínicos y de laboratorio para Neumonía en un paciente que estuvo intubado y ventilado en el momento o dentro de las 48 horas previas al inicio del evento.</a:t>
            </a:r>
          </a:p>
        </p:txBody>
      </p:sp>
      <p:cxnSp>
        <p:nvCxnSpPr>
          <p:cNvPr id="17" name="16 Conector recto"/>
          <p:cNvCxnSpPr/>
          <p:nvPr/>
        </p:nvCxnSpPr>
        <p:spPr>
          <a:xfrm>
            <a:off x="3888482" y="3557550"/>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5" name="94 Conector recto"/>
          <p:cNvCxnSpPr/>
          <p:nvPr/>
        </p:nvCxnSpPr>
        <p:spPr>
          <a:xfrm>
            <a:off x="5505146" y="3535582"/>
            <a:ext cx="0" cy="187854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7" name="96 CuadroTexto"/>
          <p:cNvSpPr txBox="1"/>
          <p:nvPr/>
        </p:nvSpPr>
        <p:spPr>
          <a:xfrm>
            <a:off x="5508662" y="3491221"/>
            <a:ext cx="1735428" cy="2123658"/>
          </a:xfrm>
          <a:prstGeom prst="rect">
            <a:avLst/>
          </a:prstGeom>
          <a:noFill/>
        </p:spPr>
        <p:txBody>
          <a:bodyPr wrap="square" rtlCol="0">
            <a:spAutoFit/>
          </a:bodyPr>
          <a:lstStyle/>
          <a:p>
            <a:pPr algn="ctr"/>
            <a:r>
              <a:rPr lang="es-CO" sz="1100" b="1" u="sng" dirty="0">
                <a:latin typeface="Arial Narrow" panose="020B0606020202030204" pitchFamily="34" charset="0"/>
              </a:rPr>
              <a:t>Infección sintomática de tracto urinario asociada a catéter – ISTU-AC</a:t>
            </a:r>
          </a:p>
          <a:p>
            <a:pPr algn="ctr"/>
            <a:endParaRPr lang="es-CO" sz="1100" b="1" u="sng" dirty="0">
              <a:latin typeface="Arial Narrow" panose="020B0606020202030204" pitchFamily="34" charset="0"/>
            </a:endParaRPr>
          </a:p>
          <a:p>
            <a:pPr algn="just"/>
            <a:r>
              <a:rPr lang="es-CO" sz="1100" dirty="0">
                <a:latin typeface="Arial Narrow" panose="020B0606020202030204" pitchFamily="34" charset="0"/>
              </a:rPr>
              <a:t>Combinación de criterios clínicos y de laboratorio aplicados en pacientes con infección sintomática del tracto urinario quienes tienen o estuvieron expuestos a sonda vesical 48 horas antes del inicio del evento.</a:t>
            </a:r>
          </a:p>
        </p:txBody>
      </p:sp>
      <p:pic>
        <p:nvPicPr>
          <p:cNvPr id="205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8" b="100000" l="11029" r="41912"/>
                    </a14:imgEffect>
                  </a14:imgLayer>
                </a14:imgProps>
              </a:ext>
              <a:ext uri="{28A0092B-C50C-407E-A947-70E740481C1C}">
                <a14:useLocalDpi xmlns:a14="http://schemas.microsoft.com/office/drawing/2010/main" val="0"/>
              </a:ext>
            </a:extLst>
          </a:blip>
          <a:srcRect l="8316" r="59526"/>
          <a:stretch/>
        </p:blipFill>
        <p:spPr bwMode="auto">
          <a:xfrm>
            <a:off x="504106" y="6016697"/>
            <a:ext cx="1231717" cy="30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redondeado"/>
          <p:cNvSpPr/>
          <p:nvPr/>
        </p:nvSpPr>
        <p:spPr>
          <a:xfrm>
            <a:off x="2232298" y="6084168"/>
            <a:ext cx="1353561" cy="52756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torrente sanguíneo asociado al catéter venoso central </a:t>
            </a:r>
          </a:p>
        </p:txBody>
      </p:sp>
      <p:sp>
        <p:nvSpPr>
          <p:cNvPr id="100" name="99 Rectángulo redondeado"/>
          <p:cNvSpPr/>
          <p:nvPr/>
        </p:nvSpPr>
        <p:spPr>
          <a:xfrm>
            <a:off x="2254840" y="7485235"/>
            <a:ext cx="1331019"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Neumonía asociada al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102" name="101 Rectángulo redondeado"/>
          <p:cNvSpPr/>
          <p:nvPr/>
        </p:nvSpPr>
        <p:spPr>
          <a:xfrm>
            <a:off x="4809734" y="6100116"/>
            <a:ext cx="1166980" cy="511622"/>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Tasa de Infección del tracto urinario asociado a sonda vesical </a:t>
            </a:r>
          </a:p>
        </p:txBody>
      </p:sp>
      <p:sp>
        <p:nvSpPr>
          <p:cNvPr id="104" name="103 Rectángulo redondeado"/>
          <p:cNvSpPr/>
          <p:nvPr/>
        </p:nvSpPr>
        <p:spPr>
          <a:xfrm>
            <a:off x="6234464" y="8383438"/>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47,4%</a:t>
            </a:r>
            <a:endParaRPr lang="es-ES" sz="1600" b="1" dirty="0">
              <a:solidFill>
                <a:schemeClr val="tx1"/>
              </a:solidFill>
              <a:latin typeface="Arial Narrow" panose="020B0606020202030204" pitchFamily="34" charset="0"/>
            </a:endParaRPr>
          </a:p>
        </p:txBody>
      </p:sp>
      <p:grpSp>
        <p:nvGrpSpPr>
          <p:cNvPr id="105" name="104 Grupo"/>
          <p:cNvGrpSpPr/>
          <p:nvPr/>
        </p:nvGrpSpPr>
        <p:grpSpPr>
          <a:xfrm>
            <a:off x="5328642" y="7427967"/>
            <a:ext cx="803425" cy="1327333"/>
            <a:chOff x="1068833" y="553075"/>
            <a:chExt cx="803425" cy="1327333"/>
          </a:xfrm>
        </p:grpSpPr>
        <p:pic>
          <p:nvPicPr>
            <p:cNvPr id="106"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106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52.6%</a:t>
              </a:r>
              <a:endParaRPr lang="es-ES" sz="1600" b="1" dirty="0">
                <a:solidFill>
                  <a:schemeClr val="tx1"/>
                </a:solidFill>
                <a:latin typeface="Arial Narrow" panose="020B0606020202030204" pitchFamily="34" charset="0"/>
              </a:endParaRPr>
            </a:p>
          </p:txBody>
        </p:sp>
        <p:sp>
          <p:nvSpPr>
            <p:cNvPr id="108" name="107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sp>
        <p:nvSpPr>
          <p:cNvPr id="110" name="109 Rectángulo"/>
          <p:cNvSpPr/>
          <p:nvPr/>
        </p:nvSpPr>
        <p:spPr>
          <a:xfrm>
            <a:off x="6222528" y="8090421"/>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112"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6220141" y="740928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112 CuadroTexto"/>
          <p:cNvSpPr txBox="1"/>
          <p:nvPr/>
        </p:nvSpPr>
        <p:spPr>
          <a:xfrm>
            <a:off x="2256810" y="6613675"/>
            <a:ext cx="1343640" cy="861774"/>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1,6*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3,0*</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9,0*</a:t>
            </a:r>
            <a:endParaRPr lang="es-CO" sz="1050" b="1" dirty="0">
              <a:latin typeface="Arial Narrow" panose="020B0606020202030204" pitchFamily="34" charset="0"/>
            </a:endParaRPr>
          </a:p>
          <a:p>
            <a:r>
              <a:rPr lang="es-CO" sz="1050" b="1" dirty="0">
                <a:latin typeface="Arial Narrow" panose="020B0606020202030204" pitchFamily="34" charset="0"/>
              </a:rPr>
              <a:t> </a:t>
            </a:r>
            <a:r>
              <a:rPr lang="es-CO" sz="800" b="1" dirty="0">
                <a:latin typeface="Arial Narrow" panose="020B0606020202030204" pitchFamily="34" charset="0"/>
              </a:rPr>
              <a:t>*Casos por 1000 días de uso de catéter venoso central</a:t>
            </a:r>
          </a:p>
        </p:txBody>
      </p:sp>
      <p:sp>
        <p:nvSpPr>
          <p:cNvPr id="114" name="113 CuadroTexto"/>
          <p:cNvSpPr txBox="1"/>
          <p:nvPr/>
        </p:nvSpPr>
        <p:spPr>
          <a:xfrm>
            <a:off x="4727031" y="6621323"/>
            <a:ext cx="1393699" cy="67710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3,1**</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1,0**</a:t>
            </a:r>
            <a:endParaRPr lang="es-CO" sz="1050" b="1" dirty="0">
              <a:latin typeface="Arial Narrow" panose="020B0606020202030204" pitchFamily="34" charset="0"/>
            </a:endParaRPr>
          </a:p>
          <a:p>
            <a:r>
              <a:rPr lang="es-CO" sz="900" b="1" dirty="0">
                <a:latin typeface="Arial Narrow" panose="020B0606020202030204" pitchFamily="34" charset="0"/>
              </a:rPr>
              <a:t> </a:t>
            </a:r>
            <a:r>
              <a:rPr lang="es-CO" sz="800" b="1" dirty="0">
                <a:latin typeface="Arial Narrow" panose="020B0606020202030204" pitchFamily="34" charset="0"/>
              </a:rPr>
              <a:t>***Casos por 1000 días de uso de catéter urinario</a:t>
            </a:r>
          </a:p>
        </p:txBody>
      </p:sp>
      <p:sp>
        <p:nvSpPr>
          <p:cNvPr id="115" name="114 CuadroTexto"/>
          <p:cNvSpPr txBox="1"/>
          <p:nvPr/>
        </p:nvSpPr>
        <p:spPr>
          <a:xfrm>
            <a:off x="2232298" y="7989290"/>
            <a:ext cx="1343639" cy="823302"/>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3,0</a:t>
            </a:r>
            <a:r>
              <a:rPr lang="es-CO" sz="1050" b="1" dirty="0">
                <a:latin typeface="Arial Narrow" panose="020B0606020202030204" pitchFamily="34" charset="0"/>
              </a:rPr>
              <a:t>**</a:t>
            </a:r>
          </a:p>
          <a:p>
            <a:r>
              <a:rPr lang="es-CO" sz="1050" b="1" dirty="0">
                <a:latin typeface="Arial Narrow" panose="020B0606020202030204" pitchFamily="34" charset="0"/>
              </a:rPr>
              <a:t>UCI Pediátrica:	</a:t>
            </a:r>
            <a:r>
              <a:rPr lang="es-CO" sz="1050" b="1" dirty="0" smtClean="0">
                <a:latin typeface="Arial Narrow" panose="020B0606020202030204" pitchFamily="34" charset="0"/>
              </a:rPr>
              <a:t>0**</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0**</a:t>
            </a:r>
            <a:endParaRPr lang="es-CO" sz="1050" b="1" dirty="0">
              <a:latin typeface="Arial Narrow" panose="020B0606020202030204" pitchFamily="34" charset="0"/>
            </a:endParaRPr>
          </a:p>
          <a:p>
            <a:r>
              <a:rPr lang="es-CO" sz="800" b="1" dirty="0">
                <a:latin typeface="Arial Narrow" panose="020B0606020202030204" pitchFamily="34" charset="0"/>
              </a:rPr>
              <a:t> **Casos por 1000 días de uso de ventilador</a:t>
            </a:r>
          </a:p>
        </p:txBody>
      </p:sp>
      <p:sp>
        <p:nvSpPr>
          <p:cNvPr id="2" name="1 CuadroTexto"/>
          <p:cNvSpPr txBox="1"/>
          <p:nvPr/>
        </p:nvSpPr>
        <p:spPr>
          <a:xfrm>
            <a:off x="50" y="2643753"/>
            <a:ext cx="2180731" cy="200055"/>
          </a:xfrm>
          <a:prstGeom prst="rect">
            <a:avLst/>
          </a:prstGeom>
          <a:noFill/>
        </p:spPr>
        <p:txBody>
          <a:bodyPr wrap="square" rtlCol="0">
            <a:spAutoFit/>
          </a:bodyPr>
          <a:lstStyle/>
          <a:p>
            <a:pPr marL="171450" indent="-171450">
              <a:buFont typeface="Arial" charset="0"/>
              <a:buChar char="•"/>
            </a:pPr>
            <a:r>
              <a:rPr lang="es-CO" sz="700" b="1" dirty="0">
                <a:latin typeface="Arial Narrow" panose="020B0606020202030204" pitchFamily="34" charset="0"/>
              </a:rPr>
              <a:t>UCI= Unidad de cuidado intensivo</a:t>
            </a:r>
          </a:p>
        </p:txBody>
      </p:sp>
      <p:sp>
        <p:nvSpPr>
          <p:cNvPr id="54" name="53 Rectángulo redondeado"/>
          <p:cNvSpPr/>
          <p:nvPr/>
        </p:nvSpPr>
        <p:spPr>
          <a:xfrm>
            <a:off x="3638508" y="6084169"/>
            <a:ext cx="1114070" cy="52756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catéter venoso </a:t>
            </a:r>
            <a:r>
              <a:rPr lang="es-CO" sz="900" b="1" dirty="0" smtClean="0">
                <a:solidFill>
                  <a:schemeClr val="tx1"/>
                </a:solidFill>
                <a:latin typeface="Arial Narrow" panose="020B0606020202030204" pitchFamily="34" charset="0"/>
              </a:rPr>
              <a:t>central</a:t>
            </a:r>
            <a:endParaRPr lang="es-CO" sz="900" b="1" dirty="0">
              <a:solidFill>
                <a:schemeClr val="tx1"/>
              </a:solidFill>
              <a:latin typeface="Arial Narrow" panose="020B0606020202030204" pitchFamily="34" charset="0"/>
            </a:endParaRPr>
          </a:p>
        </p:txBody>
      </p:sp>
      <p:sp>
        <p:nvSpPr>
          <p:cNvPr id="56" name="55 Rectángulo redondeado"/>
          <p:cNvSpPr/>
          <p:nvPr/>
        </p:nvSpPr>
        <p:spPr>
          <a:xfrm>
            <a:off x="6048722" y="6084170"/>
            <a:ext cx="1139528" cy="527568"/>
          </a:xfrm>
          <a:prstGeom prst="roundRect">
            <a:avLst/>
          </a:prstGeom>
          <a:solidFill>
            <a:srgbClr val="D4F7A9"/>
          </a:solidFill>
          <a:ln>
            <a:solidFill>
              <a:srgbClr val="D4F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sonda </a:t>
            </a:r>
            <a:r>
              <a:rPr lang="es-CO" sz="900" b="1" dirty="0" smtClean="0">
                <a:solidFill>
                  <a:schemeClr val="tx1"/>
                </a:solidFill>
                <a:latin typeface="Arial Narrow" panose="020B0606020202030204" pitchFamily="34" charset="0"/>
              </a:rPr>
              <a:t>vesical</a:t>
            </a:r>
            <a:endParaRPr lang="es-CO" sz="900" b="1" dirty="0">
              <a:solidFill>
                <a:schemeClr val="tx1"/>
              </a:solidFill>
              <a:latin typeface="Arial Narrow" panose="020B0606020202030204" pitchFamily="34" charset="0"/>
            </a:endParaRPr>
          </a:p>
        </p:txBody>
      </p:sp>
      <p:sp>
        <p:nvSpPr>
          <p:cNvPr id="57" name="56 Rectángulo redondeado"/>
          <p:cNvSpPr/>
          <p:nvPr/>
        </p:nvSpPr>
        <p:spPr>
          <a:xfrm>
            <a:off x="3638509" y="7485235"/>
            <a:ext cx="1114070" cy="5040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900" b="1" dirty="0">
                <a:solidFill>
                  <a:schemeClr val="tx1"/>
                </a:solidFill>
                <a:latin typeface="Arial Narrow" panose="020B0606020202030204" pitchFamily="34" charset="0"/>
              </a:rPr>
              <a:t>Porcentaje de uso de </a:t>
            </a:r>
          </a:p>
          <a:p>
            <a:r>
              <a:rPr lang="es-CO" sz="900" b="1" dirty="0" smtClean="0">
                <a:solidFill>
                  <a:schemeClr val="tx1"/>
                </a:solidFill>
                <a:latin typeface="Arial Narrow" panose="020B0606020202030204" pitchFamily="34" charset="0"/>
              </a:rPr>
              <a:t>ventilador</a:t>
            </a:r>
            <a:endParaRPr lang="es-CO" sz="900" b="1" dirty="0">
              <a:solidFill>
                <a:schemeClr val="tx1"/>
              </a:solidFill>
              <a:latin typeface="Arial Narrow" panose="020B0606020202030204" pitchFamily="34" charset="0"/>
            </a:endParaRPr>
          </a:p>
        </p:txBody>
      </p:sp>
      <p:sp>
        <p:nvSpPr>
          <p:cNvPr id="58" name="57 CuadroTexto"/>
          <p:cNvSpPr txBox="1"/>
          <p:nvPr/>
        </p:nvSpPr>
        <p:spPr>
          <a:xfrm>
            <a:off x="3474896" y="6613675"/>
            <a:ext cx="1565714"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54,1%           </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32,5%</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45,4</a:t>
            </a:r>
            <a:r>
              <a:rPr lang="es-CO" sz="1050" b="1" dirty="0">
                <a:latin typeface="Arial Narrow" panose="020B0606020202030204" pitchFamily="34" charset="0"/>
              </a:rPr>
              <a:t>%     </a:t>
            </a:r>
          </a:p>
        </p:txBody>
      </p:sp>
      <p:sp>
        <p:nvSpPr>
          <p:cNvPr id="59" name="58 CuadroTexto"/>
          <p:cNvSpPr txBox="1"/>
          <p:nvPr/>
        </p:nvSpPr>
        <p:spPr>
          <a:xfrm>
            <a:off x="5956124" y="6613675"/>
            <a:ext cx="1558305" cy="415498"/>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61,5%</a:t>
            </a:r>
            <a:endParaRPr lang="es-CO" sz="1050" b="1" dirty="0">
              <a:latin typeface="Arial Narrow" panose="020B0606020202030204" pitchFamily="34" charset="0"/>
            </a:endParaRPr>
          </a:p>
          <a:p>
            <a:r>
              <a:rPr lang="es-CO" sz="1050" b="1" dirty="0">
                <a:latin typeface="Arial Narrow" panose="020B0606020202030204" pitchFamily="34" charset="0"/>
              </a:rPr>
              <a:t>UCI </a:t>
            </a:r>
            <a:r>
              <a:rPr lang="es-CO" sz="1050" b="1" dirty="0" smtClean="0">
                <a:latin typeface="Arial Narrow" panose="020B0606020202030204" pitchFamily="34" charset="0"/>
              </a:rPr>
              <a:t>Pediátrica:23,2%</a:t>
            </a:r>
            <a:endParaRPr lang="es-CO" sz="1050" b="1" dirty="0">
              <a:latin typeface="Arial Narrow" panose="020B0606020202030204" pitchFamily="34" charset="0"/>
            </a:endParaRPr>
          </a:p>
        </p:txBody>
      </p:sp>
      <p:sp>
        <p:nvSpPr>
          <p:cNvPr id="60" name="59 CuadroTexto"/>
          <p:cNvSpPr txBox="1"/>
          <p:nvPr/>
        </p:nvSpPr>
        <p:spPr>
          <a:xfrm>
            <a:off x="3600450" y="8024058"/>
            <a:ext cx="1976870" cy="577081"/>
          </a:xfrm>
          <a:prstGeom prst="rect">
            <a:avLst/>
          </a:prstGeom>
          <a:noFill/>
        </p:spPr>
        <p:txBody>
          <a:bodyPr wrap="square" rtlCol="0">
            <a:spAutoFit/>
          </a:bodyPr>
          <a:lstStyle/>
          <a:p>
            <a:r>
              <a:rPr lang="es-CO" sz="1050" b="1" dirty="0">
                <a:latin typeface="Arial Narrow" panose="020B0606020202030204" pitchFamily="34" charset="0"/>
              </a:rPr>
              <a:t>UCI Adultos:     </a:t>
            </a:r>
            <a:r>
              <a:rPr lang="es-CO" sz="1050" b="1" dirty="0" smtClean="0">
                <a:latin typeface="Arial Narrow" panose="020B0606020202030204" pitchFamily="34" charset="0"/>
              </a:rPr>
              <a:t>52,0%</a:t>
            </a:r>
            <a:endParaRPr lang="es-CO" sz="1050" b="1" dirty="0">
              <a:latin typeface="Arial Narrow" panose="020B0606020202030204" pitchFamily="34" charset="0"/>
            </a:endParaRPr>
          </a:p>
          <a:p>
            <a:r>
              <a:rPr lang="es-CO" sz="1050" b="1" dirty="0">
                <a:latin typeface="Arial Narrow" panose="020B0606020202030204" pitchFamily="34" charset="0"/>
              </a:rPr>
              <a:t>UCI Pediátrica: </a:t>
            </a:r>
            <a:r>
              <a:rPr lang="es-CO" sz="1050" b="1" dirty="0" smtClean="0">
                <a:latin typeface="Arial Narrow" panose="020B0606020202030204" pitchFamily="34" charset="0"/>
              </a:rPr>
              <a:t>28,1%</a:t>
            </a:r>
            <a:endParaRPr lang="es-CO" sz="1050" b="1" dirty="0">
              <a:latin typeface="Arial Narrow" panose="020B0606020202030204" pitchFamily="34" charset="0"/>
            </a:endParaRPr>
          </a:p>
          <a:p>
            <a:r>
              <a:rPr lang="es-CO" sz="1050" b="1" dirty="0">
                <a:latin typeface="Arial Narrow" panose="020B0606020202030204" pitchFamily="34" charset="0"/>
              </a:rPr>
              <a:t>UCI Neonatal:   </a:t>
            </a:r>
            <a:r>
              <a:rPr lang="es-CO" sz="1050" b="1" dirty="0" smtClean="0">
                <a:latin typeface="Arial Narrow" panose="020B0606020202030204" pitchFamily="34" charset="0"/>
              </a:rPr>
              <a:t>17,6 </a:t>
            </a:r>
            <a:r>
              <a:rPr lang="es-CO" sz="1050" b="1" dirty="0">
                <a:latin typeface="Arial Narrow" panose="020B0606020202030204" pitchFamily="34" charset="0"/>
              </a:rPr>
              <a:t>%</a:t>
            </a:r>
          </a:p>
        </p:txBody>
      </p:sp>
      <p:sp>
        <p:nvSpPr>
          <p:cNvPr id="6" name="5 CuadroTexto"/>
          <p:cNvSpPr txBox="1"/>
          <p:nvPr/>
        </p:nvSpPr>
        <p:spPr>
          <a:xfrm>
            <a:off x="0" y="6012160"/>
            <a:ext cx="2071864" cy="430887"/>
          </a:xfrm>
          <a:prstGeom prst="rect">
            <a:avLst/>
          </a:prstGeom>
          <a:noFill/>
        </p:spPr>
        <p:txBody>
          <a:bodyPr wrap="square" rtlCol="0">
            <a:spAutoFit/>
          </a:bodyPr>
          <a:lstStyle/>
          <a:p>
            <a:pPr algn="ctr"/>
            <a:r>
              <a:rPr lang="es-CO" sz="1100" b="1" dirty="0">
                <a:latin typeface="Arial Narrow" panose="020B0606020202030204" pitchFamily="34" charset="0"/>
              </a:rPr>
              <a:t>Número de agentes causales por tipo de IAD</a:t>
            </a:r>
          </a:p>
        </p:txBody>
      </p:sp>
      <p:sp>
        <p:nvSpPr>
          <p:cNvPr id="64" name="63 CuadroTexto"/>
          <p:cNvSpPr txBox="1"/>
          <p:nvPr/>
        </p:nvSpPr>
        <p:spPr>
          <a:xfrm>
            <a:off x="-22594" y="8980457"/>
            <a:ext cx="1845028" cy="200055"/>
          </a:xfrm>
          <a:prstGeom prst="rect">
            <a:avLst/>
          </a:prstGeom>
          <a:noFill/>
        </p:spPr>
        <p:txBody>
          <a:bodyPr wrap="square" rtlCol="0">
            <a:spAutoFit/>
          </a:bodyPr>
          <a:lstStyle/>
          <a:p>
            <a:r>
              <a:rPr lang="es-CO" sz="700" b="1" dirty="0">
                <a:latin typeface="Arial Narrow" panose="020B0606020202030204" pitchFamily="34" charset="0"/>
              </a:rPr>
              <a:t>Fuente: SIVIGILA</a:t>
            </a:r>
          </a:p>
        </p:txBody>
      </p:sp>
      <p:graphicFrame>
        <p:nvGraphicFramePr>
          <p:cNvPr id="61" name="2 Gráfico"/>
          <p:cNvGraphicFramePr>
            <a:graphicFrameLocks/>
          </p:cNvGraphicFramePr>
          <p:nvPr>
            <p:extLst/>
          </p:nvPr>
        </p:nvGraphicFramePr>
        <p:xfrm>
          <a:off x="2152406" y="405049"/>
          <a:ext cx="5035565" cy="20196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15 Tabla"/>
          <p:cNvGraphicFramePr>
            <a:graphicFrameLocks noGrp="1"/>
          </p:cNvGraphicFramePr>
          <p:nvPr>
            <p:extLst/>
          </p:nvPr>
        </p:nvGraphicFramePr>
        <p:xfrm>
          <a:off x="72059" y="6443047"/>
          <a:ext cx="2080348" cy="2468880"/>
        </p:xfrm>
        <a:graphic>
          <a:graphicData uri="http://schemas.openxmlformats.org/drawingml/2006/table">
            <a:tbl>
              <a:tblPr/>
              <a:tblGrid>
                <a:gridCol w="1032294">
                  <a:extLst>
                    <a:ext uri="{9D8B030D-6E8A-4147-A177-3AD203B41FA5}">
                      <a16:colId xmlns:a16="http://schemas.microsoft.com/office/drawing/2014/main" val="20000"/>
                    </a:ext>
                  </a:extLst>
                </a:gridCol>
                <a:gridCol w="307324">
                  <a:extLst>
                    <a:ext uri="{9D8B030D-6E8A-4147-A177-3AD203B41FA5}">
                      <a16:colId xmlns:a16="http://schemas.microsoft.com/office/drawing/2014/main" val="20001"/>
                    </a:ext>
                  </a:extLst>
                </a:gridCol>
                <a:gridCol w="370365">
                  <a:extLst>
                    <a:ext uri="{9D8B030D-6E8A-4147-A177-3AD203B41FA5}">
                      <a16:colId xmlns:a16="http://schemas.microsoft.com/office/drawing/2014/main" val="20002"/>
                    </a:ext>
                  </a:extLst>
                </a:gridCol>
                <a:gridCol w="370365">
                  <a:extLst>
                    <a:ext uri="{9D8B030D-6E8A-4147-A177-3AD203B41FA5}">
                      <a16:colId xmlns:a16="http://schemas.microsoft.com/office/drawing/2014/main" val="20003"/>
                    </a:ext>
                  </a:extLst>
                </a:gridCol>
              </a:tblGrid>
              <a:tr h="171450">
                <a:tc>
                  <a:txBody>
                    <a:bodyPr/>
                    <a:lstStyle/>
                    <a:p>
                      <a:pPr algn="ctr" rtl="0" fontAlgn="ctr"/>
                      <a:r>
                        <a:rPr lang="es-CO" sz="800" b="1" i="1" u="none" strike="noStrike">
                          <a:solidFill>
                            <a:srgbClr val="000000"/>
                          </a:solidFill>
                          <a:effectLst/>
                          <a:latin typeface="Arial Narrow"/>
                        </a:rPr>
                        <a:t>Microorganismo</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NAV</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ISTU-AC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Narrow"/>
                        </a:rPr>
                        <a:t>ITS-AC</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925">
                <a:tc>
                  <a:txBody>
                    <a:bodyPr/>
                    <a:lstStyle/>
                    <a:p>
                      <a:pPr algn="l" rtl="0" fontAlgn="t"/>
                      <a:r>
                        <a:rPr lang="es-CO" sz="800" b="0" i="1" u="none" strike="noStrike">
                          <a:solidFill>
                            <a:srgbClr val="000000"/>
                          </a:solidFill>
                          <a:effectLst/>
                          <a:latin typeface="Arial Narrow"/>
                        </a:rPr>
                        <a:t>Candida albicans</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es-CO" sz="800" b="0" i="0" u="none" strike="noStrike">
                          <a:solidFill>
                            <a:srgbClr val="000000"/>
                          </a:solidFill>
                          <a:effectLst/>
                          <a:latin typeface="Arial Narrow"/>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ctr"/>
                      <a:r>
                        <a:rPr lang="es-CO" sz="80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s-CO" sz="800" b="0" i="0" u="none" strike="noStrike">
                          <a:solidFill>
                            <a:srgbClr val="000000"/>
                          </a:solidFill>
                          <a:effectLst/>
                          <a:latin typeface="Arial"/>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61925">
                <a:tc>
                  <a:txBody>
                    <a:bodyPr/>
                    <a:lstStyle/>
                    <a:p>
                      <a:pPr algn="l" rtl="0" fontAlgn="t"/>
                      <a:r>
                        <a:rPr lang="es-CO" sz="800" b="0" i="1" u="none" strike="noStrike">
                          <a:solidFill>
                            <a:srgbClr val="000000"/>
                          </a:solidFill>
                          <a:effectLst/>
                          <a:latin typeface="Arial Narrow"/>
                        </a:rPr>
                        <a:t>Candida lusitaniae</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161925">
                <a:tc>
                  <a:txBody>
                    <a:bodyPr/>
                    <a:lstStyle/>
                    <a:p>
                      <a:pPr algn="l" rtl="0" fontAlgn="t"/>
                      <a:r>
                        <a:rPr lang="es-CO" sz="800" b="0" i="1" u="none" strike="noStrike">
                          <a:solidFill>
                            <a:srgbClr val="000000"/>
                          </a:solidFill>
                          <a:effectLst/>
                          <a:latin typeface="Arial Narrow"/>
                        </a:rPr>
                        <a:t>Candida parapsilosis</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2</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161925">
                <a:tc>
                  <a:txBody>
                    <a:bodyPr/>
                    <a:lstStyle/>
                    <a:p>
                      <a:pPr algn="l" rtl="0" fontAlgn="t"/>
                      <a:r>
                        <a:rPr lang="es-CO" sz="800" b="0" i="1" u="none" strike="noStrike">
                          <a:solidFill>
                            <a:srgbClr val="000000"/>
                          </a:solidFill>
                          <a:effectLst/>
                          <a:latin typeface="Arial Narrow"/>
                        </a:rPr>
                        <a:t>Escherichia coli</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7</a:t>
                      </a: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161925">
                <a:tc>
                  <a:txBody>
                    <a:bodyPr/>
                    <a:lstStyle/>
                    <a:p>
                      <a:pPr algn="l" rtl="0" fontAlgn="t"/>
                      <a:r>
                        <a:rPr lang="es-CO" sz="800" b="0" i="1" u="none" strike="noStrike">
                          <a:solidFill>
                            <a:srgbClr val="000000"/>
                          </a:solidFill>
                          <a:effectLst/>
                          <a:latin typeface="Arial Narrow"/>
                        </a:rPr>
                        <a:t>Klebsiella oxytoca</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161925">
                <a:tc>
                  <a:txBody>
                    <a:bodyPr/>
                    <a:lstStyle/>
                    <a:p>
                      <a:pPr algn="l" rtl="0" fontAlgn="t"/>
                      <a:r>
                        <a:rPr lang="es-CO" sz="800" b="0" i="1" u="none" strike="noStrike">
                          <a:solidFill>
                            <a:srgbClr val="000000"/>
                          </a:solidFill>
                          <a:effectLst/>
                          <a:latin typeface="Arial Narrow"/>
                        </a:rPr>
                        <a:t>Klebsiella pneumoniae</a:t>
                      </a:r>
                    </a:p>
                  </a:txBody>
                  <a:tcPr marL="9525" marR="9525" marT="9525" marB="0">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2</a:t>
                      </a: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3</a:t>
                      </a: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a:rPr>
                        <a:t>1</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161925">
                <a:tc>
                  <a:txBody>
                    <a:bodyPr/>
                    <a:lstStyle/>
                    <a:p>
                      <a:pPr algn="l" rtl="0" fontAlgn="t"/>
                      <a:r>
                        <a:rPr lang="es-CO" sz="800" b="0" i="1" u="none" strike="noStrike">
                          <a:solidFill>
                            <a:srgbClr val="000000"/>
                          </a:solidFill>
                          <a:effectLst/>
                          <a:latin typeface="Arial Narrow"/>
                        </a:rPr>
                        <a:t>Pseudomonas aeruginosa</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a:rPr>
                        <a:t>1</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161925">
                <a:tc>
                  <a:txBody>
                    <a:bodyPr/>
                    <a:lstStyle/>
                    <a:p>
                      <a:pPr algn="l" rtl="0" fontAlgn="t"/>
                      <a:r>
                        <a:rPr lang="es-CO" sz="800" b="0" i="1" u="none" strike="noStrike">
                          <a:solidFill>
                            <a:srgbClr val="000000"/>
                          </a:solidFill>
                          <a:effectLst/>
                          <a:latin typeface="Arial Narrow"/>
                        </a:rPr>
                        <a:t>Staphylococcus aureus</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4</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161925">
                <a:tc>
                  <a:txBody>
                    <a:bodyPr/>
                    <a:lstStyle/>
                    <a:p>
                      <a:pPr algn="l" rtl="0" fontAlgn="t"/>
                      <a:r>
                        <a:rPr lang="es-CO" sz="800" b="0" i="1" u="none" strike="noStrike">
                          <a:solidFill>
                            <a:srgbClr val="000000"/>
                          </a:solidFill>
                          <a:effectLst/>
                          <a:latin typeface="Arial Narrow"/>
                        </a:rPr>
                        <a:t>Staphylococcus epidermidis</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Narrow"/>
                        </a:rPr>
                        <a:t>6</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23850">
                <a:tc>
                  <a:txBody>
                    <a:bodyPr/>
                    <a:lstStyle/>
                    <a:p>
                      <a:pPr algn="l" rtl="0" fontAlgn="t"/>
                      <a:r>
                        <a:rPr lang="es-CO" sz="800" b="0" i="1" u="none" strike="noStrike">
                          <a:solidFill>
                            <a:srgbClr val="000000"/>
                          </a:solidFill>
                          <a:effectLst/>
                          <a:latin typeface="Arial Narrow"/>
                        </a:rPr>
                        <a:t>Staphylococcus haemolyticus</a:t>
                      </a:r>
                    </a:p>
                  </a:txBody>
                  <a:tcPr marL="9525" marR="9525" marT="9525" marB="0">
                    <a:lnL>
                      <a:noFill/>
                    </a:lnL>
                    <a:lnR>
                      <a:noFill/>
                    </a:lnR>
                    <a:lnT>
                      <a:noFill/>
                    </a:lnT>
                    <a:lnB>
                      <a:noFill/>
                    </a:lnB>
                  </a:tcPr>
                </a:tc>
                <a:tc>
                  <a:txBody>
                    <a:bodyPr/>
                    <a:lstStyle/>
                    <a:p>
                      <a:pPr algn="l" rtl="0" fontAlgn="ctr"/>
                      <a:endParaRPr lang="es-CO" sz="800" b="0" i="0" u="none" strike="noStrike">
                        <a:solidFill>
                          <a:srgbClr val="000000"/>
                        </a:solidFill>
                        <a:effectLst/>
                        <a:latin typeface="Arial Narrow"/>
                      </a:endParaRPr>
                    </a:p>
                  </a:txBody>
                  <a:tcPr marL="9525" marR="9525" marT="9525" marB="0" anchor="ctr">
                    <a:lnL>
                      <a:noFill/>
                    </a:lnL>
                    <a:lnR>
                      <a:noFill/>
                    </a:lnR>
                    <a:lnT>
                      <a:noFill/>
                    </a:lnT>
                    <a:lnB>
                      <a:noFill/>
                    </a:lnB>
                  </a:tcPr>
                </a:tc>
                <a:tc>
                  <a:txBody>
                    <a:bodyPr/>
                    <a:lstStyle/>
                    <a:p>
                      <a:pPr algn="l" rtl="0" fontAlgn="ctr"/>
                      <a:endParaRPr lang="es-CO" sz="800" b="0"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rtl="0" fontAlgn="ctr"/>
                      <a:r>
                        <a:rPr lang="es-CO" sz="800" b="0" i="0" u="none" strike="noStrike">
                          <a:solidFill>
                            <a:srgbClr val="000000"/>
                          </a:solidFill>
                          <a:effectLst/>
                          <a:latin typeface="Arial"/>
                        </a:rPr>
                        <a:t>1</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152400">
                <a:tc>
                  <a:txBody>
                    <a:bodyPr/>
                    <a:lstStyle/>
                    <a:p>
                      <a:pPr algn="l" rtl="0" fontAlgn="t"/>
                      <a:r>
                        <a:rPr lang="es-CO" sz="800" b="0" i="1" u="none" strike="noStrike">
                          <a:solidFill>
                            <a:srgbClr val="000000"/>
                          </a:solidFill>
                          <a:effectLst/>
                          <a:latin typeface="Arial Narrow"/>
                        </a:rPr>
                        <a:t>Stenotrophomonas  maltophilia</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es-CO" sz="800" b="0" i="0" u="none" strike="noStrike">
                          <a:solidFill>
                            <a:srgbClr val="000000"/>
                          </a:solidFill>
                          <a:effectLst/>
                          <a:latin typeface="Arial Narrow"/>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Arial Narrow"/>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Arial"/>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l" rtl="0" fontAlgn="b"/>
                      <a:r>
                        <a:rPr lang="es-CO" sz="800" b="0" i="1" u="none" strike="noStrike">
                          <a:solidFill>
                            <a:srgbClr val="000000"/>
                          </a:solidFill>
                          <a:effectLst/>
                          <a:latin typeface="Arial Narrow"/>
                        </a:rPr>
                        <a:t>Total</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s-CO" sz="800" b="0" i="0" u="none" strike="noStrike">
                          <a:solidFill>
                            <a:srgbClr val="000000"/>
                          </a:solidFill>
                          <a:effectLst/>
                          <a:latin typeface="Arial Narrow"/>
                        </a:rPr>
                        <a:t>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s-CO" sz="800" b="0" i="0" u="none" strike="noStrike">
                          <a:solidFill>
                            <a:srgbClr val="000000"/>
                          </a:solidFill>
                          <a:effectLst/>
                          <a:latin typeface="Arial Narrow"/>
                        </a:rPr>
                        <a:t>12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es-CO" sz="800" b="0" i="0" u="none" strike="noStrike" dirty="0">
                          <a:solidFill>
                            <a:srgbClr val="000000"/>
                          </a:solidFill>
                          <a:effectLst/>
                          <a:latin typeface="Arial Narrow"/>
                        </a:rPr>
                        <a:t>17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01230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567"/>
            <a:ext cx="2160289" cy="269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186" y="932904"/>
            <a:ext cx="232603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37" name="36 Título"/>
          <p:cNvSpPr>
            <a:spLocks noGrp="1"/>
          </p:cNvSpPr>
          <p:nvPr>
            <p:ph type="ctrTitle"/>
          </p:nvPr>
        </p:nvSpPr>
        <p:spPr>
          <a:xfrm>
            <a:off x="-57392" y="41409"/>
            <a:ext cx="2208885" cy="707886"/>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12.1 Mortalidad </a:t>
            </a:r>
            <a:r>
              <a:rPr lang="es-ES" sz="2000" b="1" dirty="0">
                <a:solidFill>
                  <a:srgbClr val="C00000"/>
                </a:solidFill>
                <a:latin typeface="Arial Narrow" panose="020B0606020202030204" pitchFamily="34" charset="0"/>
                <a:ea typeface="+mn-ea"/>
                <a:cs typeface="+mn-cs"/>
              </a:rPr>
              <a:t>Materna MM</a:t>
            </a:r>
          </a:p>
        </p:txBody>
      </p:sp>
      <p:sp>
        <p:nvSpPr>
          <p:cNvPr id="28" name="27 CuadroTexto"/>
          <p:cNvSpPr txBox="1"/>
          <p:nvPr/>
        </p:nvSpPr>
        <p:spPr>
          <a:xfrm>
            <a:off x="6547468" y="0"/>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46</a:t>
            </a:r>
            <a:endParaRPr lang="es-ES" sz="1050" b="1" dirty="0">
              <a:latin typeface="Arial Narrow" panose="020B0606020202030204" pitchFamily="34" charset="0"/>
            </a:endParaRPr>
          </a:p>
        </p:txBody>
      </p:sp>
      <p:pic>
        <p:nvPicPr>
          <p:cNvPr id="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20441" y="2684026"/>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33 Grupo"/>
          <p:cNvGrpSpPr/>
          <p:nvPr/>
        </p:nvGrpSpPr>
        <p:grpSpPr>
          <a:xfrm>
            <a:off x="158773" y="4103340"/>
            <a:ext cx="1892650" cy="488476"/>
            <a:chOff x="2397524" y="3379972"/>
            <a:chExt cx="4508500" cy="904875"/>
          </a:xfrm>
        </p:grpSpPr>
        <p:pic>
          <p:nvPicPr>
            <p:cNvPr id="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7</a:t>
              </a:r>
              <a:endParaRPr lang="es-ES" sz="2000" b="1" dirty="0">
                <a:latin typeface="Arial Narrow" panose="020B0606020202030204" pitchFamily="34" charset="0"/>
              </a:endParaRPr>
            </a:p>
          </p:txBody>
        </p:sp>
      </p:grpSp>
      <p:sp>
        <p:nvSpPr>
          <p:cNvPr id="49" name="48 Rectángulo"/>
          <p:cNvSpPr/>
          <p:nvPr/>
        </p:nvSpPr>
        <p:spPr>
          <a:xfrm>
            <a:off x="2160290" y="2699792"/>
            <a:ext cx="504061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2542307" y="2782833"/>
            <a:ext cx="3446504" cy="276999"/>
            <a:chOff x="2448322" y="74775"/>
            <a:chExt cx="3446504" cy="276999"/>
          </a:xfrm>
        </p:grpSpPr>
        <p:sp>
          <p:nvSpPr>
            <p:cNvPr id="51" name="5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54" name="53 CuadroTexto"/>
          <p:cNvSpPr txBox="1"/>
          <p:nvPr/>
        </p:nvSpPr>
        <p:spPr>
          <a:xfrm>
            <a:off x="-71958" y="6876256"/>
            <a:ext cx="2241210" cy="261610"/>
          </a:xfrm>
          <a:prstGeom prst="rect">
            <a:avLst/>
          </a:prstGeom>
          <a:noFill/>
        </p:spPr>
        <p:txBody>
          <a:bodyPr wrap="square" rtlCol="0">
            <a:spAutoFit/>
          </a:bodyPr>
          <a:lstStyle/>
          <a:p>
            <a:pPr algn="ctr"/>
            <a:r>
              <a:rPr lang="es-ES" sz="1100" b="1" dirty="0" smtClean="0">
                <a:latin typeface="Arial Narrow" panose="020B0606020202030204" pitchFamily="34" charset="0"/>
              </a:rPr>
              <a:t>Razón de mortalidad materna</a:t>
            </a:r>
            <a:endParaRPr lang="es-CO" sz="1100" b="1" dirty="0">
              <a:latin typeface="Arial Narrow" panose="020B0606020202030204" pitchFamily="34" charset="0"/>
            </a:endParaRPr>
          </a:p>
        </p:txBody>
      </p:sp>
      <p:sp>
        <p:nvSpPr>
          <p:cNvPr id="55" name="54 CuadroTexto"/>
          <p:cNvSpPr txBox="1"/>
          <p:nvPr/>
        </p:nvSpPr>
        <p:spPr>
          <a:xfrm>
            <a:off x="16617" y="7092280"/>
            <a:ext cx="2071665" cy="584775"/>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25,8 </a:t>
            </a:r>
            <a:r>
              <a:rPr lang="es-ES" sz="1600" b="1" dirty="0">
                <a:solidFill>
                  <a:srgbClr val="C00000"/>
                </a:solidFill>
                <a:latin typeface="Arial Narrow" panose="020B0606020202030204" pitchFamily="34" charset="0"/>
              </a:rPr>
              <a:t>MM por 100.000 nacidos </a:t>
            </a:r>
            <a:r>
              <a:rPr lang="es-ES" sz="1600" b="1" dirty="0" smtClean="0">
                <a:solidFill>
                  <a:srgbClr val="C00000"/>
                </a:solidFill>
                <a:latin typeface="Arial Narrow" panose="020B0606020202030204" pitchFamily="34" charset="0"/>
              </a:rPr>
              <a:t> vivos</a:t>
            </a:r>
          </a:p>
        </p:txBody>
      </p:sp>
      <p:cxnSp>
        <p:nvCxnSpPr>
          <p:cNvPr id="56" name="55 Conector recto de flecha"/>
          <p:cNvCxnSpPr/>
          <p:nvPr/>
        </p:nvCxnSpPr>
        <p:spPr>
          <a:xfrm>
            <a:off x="-20441" y="6744659"/>
            <a:ext cx="20718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7" name="56 CuadroTexto"/>
          <p:cNvSpPr txBox="1"/>
          <p:nvPr/>
        </p:nvSpPr>
        <p:spPr>
          <a:xfrm>
            <a:off x="-71958" y="5808555"/>
            <a:ext cx="2241210" cy="600164"/>
          </a:xfrm>
          <a:prstGeom prst="rect">
            <a:avLst/>
          </a:prstGeom>
          <a:noFill/>
        </p:spPr>
        <p:txBody>
          <a:bodyPr wrap="square" rtlCol="0">
            <a:spAutoFit/>
          </a:bodyPr>
          <a:lstStyle/>
          <a:p>
            <a:pPr algn="ctr"/>
            <a:r>
              <a:rPr lang="es-ES" sz="1100" b="1" dirty="0" smtClean="0">
                <a:latin typeface="Arial Narrow" panose="020B0606020202030204" pitchFamily="34" charset="0"/>
              </a:rPr>
              <a:t>Concordancia de casos de muerte materna: SIVIGILA/Estadísticas vitales (RUAF)</a:t>
            </a:r>
            <a:endParaRPr lang="es-CO" sz="1100" b="1" dirty="0">
              <a:latin typeface="Arial Narrow" panose="020B0606020202030204" pitchFamily="34" charset="0"/>
            </a:endParaRPr>
          </a:p>
        </p:txBody>
      </p:sp>
      <p:sp>
        <p:nvSpPr>
          <p:cNvPr id="58" name="57 CuadroTexto"/>
          <p:cNvSpPr txBox="1"/>
          <p:nvPr/>
        </p:nvSpPr>
        <p:spPr>
          <a:xfrm>
            <a:off x="735992" y="6385636"/>
            <a:ext cx="564578"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86%</a:t>
            </a:r>
          </a:p>
        </p:txBody>
      </p:sp>
      <p:cxnSp>
        <p:nvCxnSpPr>
          <p:cNvPr id="59" name="58 Conector recto de flecha"/>
          <p:cNvCxnSpPr/>
          <p:nvPr/>
        </p:nvCxnSpPr>
        <p:spPr>
          <a:xfrm flipH="1">
            <a:off x="27716" y="7668344"/>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20441" y="5420330"/>
            <a:ext cx="2170851"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6" name="65 Grupo"/>
          <p:cNvGrpSpPr/>
          <p:nvPr/>
        </p:nvGrpSpPr>
        <p:grpSpPr>
          <a:xfrm>
            <a:off x="50" y="5490952"/>
            <a:ext cx="3446504" cy="276999"/>
            <a:chOff x="2448322" y="74775"/>
            <a:chExt cx="3446504" cy="276999"/>
          </a:xfrm>
        </p:grpSpPr>
        <p:sp>
          <p:nvSpPr>
            <p:cNvPr id="67" name="6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8" name="67 Conector recto"/>
            <p:cNvCxnSpPr>
              <a:stCxn id="6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6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70" name="69 CuadroTexto"/>
          <p:cNvSpPr txBox="1"/>
          <p:nvPr/>
        </p:nvSpPr>
        <p:spPr>
          <a:xfrm>
            <a:off x="-46803" y="7740352"/>
            <a:ext cx="2241210" cy="430887"/>
          </a:xfrm>
          <a:prstGeom prst="rect">
            <a:avLst/>
          </a:prstGeom>
          <a:noFill/>
        </p:spPr>
        <p:txBody>
          <a:bodyPr wrap="square" rtlCol="0">
            <a:spAutoFit/>
          </a:bodyPr>
          <a:lstStyle/>
          <a:p>
            <a:pPr algn="ctr"/>
            <a:r>
              <a:rPr lang="es-ES" sz="1100" b="1" dirty="0" smtClean="0">
                <a:latin typeface="Arial Narrow" panose="020B0606020202030204" pitchFamily="34" charset="0"/>
              </a:rPr>
              <a:t>Oportunidad en notificación semanal de muerte materna (SIVIGILA-WEB)</a:t>
            </a:r>
            <a:endParaRPr lang="es-CO" sz="1100" b="1" dirty="0">
              <a:latin typeface="Arial Narrow" panose="020B0606020202030204" pitchFamily="34" charset="0"/>
            </a:endParaRPr>
          </a:p>
        </p:txBody>
      </p:sp>
      <p:sp>
        <p:nvSpPr>
          <p:cNvPr id="71" name="70 CuadroTexto"/>
          <p:cNvSpPr txBox="1"/>
          <p:nvPr/>
        </p:nvSpPr>
        <p:spPr>
          <a:xfrm>
            <a:off x="111535" y="8172400"/>
            <a:ext cx="1876346" cy="830997"/>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MM Temprana </a:t>
            </a:r>
            <a:r>
              <a:rPr lang="es-ES" sz="1600" b="1" dirty="0" smtClean="0">
                <a:solidFill>
                  <a:srgbClr val="C00000"/>
                </a:solidFill>
                <a:latin typeface="Arial Narrow" panose="020B0606020202030204" pitchFamily="34" charset="0"/>
              </a:rPr>
              <a:t>85,7% </a:t>
            </a:r>
            <a:endParaRPr lang="es-ES" sz="1600" b="1" dirty="0">
              <a:solidFill>
                <a:srgbClr val="C00000"/>
              </a:solidFill>
              <a:latin typeface="Arial Narrow" panose="020B0606020202030204" pitchFamily="34" charset="0"/>
            </a:endParaRPr>
          </a:p>
          <a:p>
            <a:pPr algn="ctr"/>
            <a:r>
              <a:rPr lang="es-ES" sz="1600" b="1" dirty="0">
                <a:solidFill>
                  <a:srgbClr val="C00000"/>
                </a:solidFill>
                <a:latin typeface="Arial Narrow" panose="020B0606020202030204" pitchFamily="34" charset="0"/>
              </a:rPr>
              <a:t>MM Tardía </a:t>
            </a:r>
            <a:r>
              <a:rPr lang="es-ES" sz="1600" b="1" dirty="0" smtClean="0">
                <a:solidFill>
                  <a:srgbClr val="C00000"/>
                </a:solidFill>
                <a:latin typeface="Arial Narrow" panose="020B0606020202030204" pitchFamily="34" charset="0"/>
              </a:rPr>
              <a:t>75,0% </a:t>
            </a:r>
          </a:p>
          <a:p>
            <a:pPr algn="ctr"/>
            <a:r>
              <a:rPr lang="es-ES" sz="1600" b="1" dirty="0" smtClean="0">
                <a:solidFill>
                  <a:srgbClr val="C00000"/>
                </a:solidFill>
                <a:latin typeface="Arial Narrow" panose="020B0606020202030204" pitchFamily="34" charset="0"/>
              </a:rPr>
              <a:t>MM coincidente 40% </a:t>
            </a:r>
            <a:endParaRPr lang="es-ES" sz="1600" b="1" dirty="0">
              <a:solidFill>
                <a:srgbClr val="C00000"/>
              </a:solidFill>
              <a:latin typeface="Arial Narrow" panose="020B0606020202030204" pitchFamily="34" charset="0"/>
            </a:endParaRPr>
          </a:p>
        </p:txBody>
      </p:sp>
      <p:pic>
        <p:nvPicPr>
          <p:cNvPr id="79" name="Picture 2"/>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2169252" y="618790"/>
            <a:ext cx="861108" cy="159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1 Grupo"/>
          <p:cNvGrpSpPr/>
          <p:nvPr/>
        </p:nvGrpSpPr>
        <p:grpSpPr>
          <a:xfrm>
            <a:off x="2337139" y="3153874"/>
            <a:ext cx="4696140" cy="1861562"/>
            <a:chOff x="2337139" y="3128049"/>
            <a:chExt cx="4696140" cy="1861562"/>
          </a:xfrm>
        </p:grpSpPr>
        <p:pic>
          <p:nvPicPr>
            <p:cNvPr id="86"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645590" y="3157741"/>
              <a:ext cx="629792" cy="57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4103009" y="3590583"/>
              <a:ext cx="1513664" cy="1399028"/>
              <a:chOff x="-309652" y="7072716"/>
              <a:chExt cx="1578214" cy="1399028"/>
            </a:xfrm>
          </p:grpSpPr>
          <p:sp>
            <p:nvSpPr>
              <p:cNvPr id="88" name="87 CuadroTexto"/>
              <p:cNvSpPr txBox="1"/>
              <p:nvPr/>
            </p:nvSpPr>
            <p:spPr>
              <a:xfrm>
                <a:off x="-14122" y="7072716"/>
                <a:ext cx="1282684"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89" name="88 Rectángulo redondeado"/>
              <p:cNvSpPr/>
              <p:nvPr/>
            </p:nvSpPr>
            <p:spPr>
              <a:xfrm>
                <a:off x="-14122" y="7502904"/>
                <a:ext cx="1282684" cy="60093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 casos</a:t>
                </a:r>
                <a:endParaRPr lang="es-ES" sz="1600" b="1" dirty="0">
                  <a:solidFill>
                    <a:schemeClr val="tx1"/>
                  </a:solidFill>
                  <a:latin typeface="Arial Narrow" panose="020B0606020202030204" pitchFamily="34" charset="0"/>
                </a:endParaRPr>
              </a:p>
            </p:txBody>
          </p:sp>
          <p:sp>
            <p:nvSpPr>
              <p:cNvPr id="90" name="89 CuadroTexto"/>
              <p:cNvSpPr txBox="1"/>
              <p:nvPr/>
            </p:nvSpPr>
            <p:spPr>
              <a:xfrm>
                <a:off x="-309652" y="819474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Edad</a:t>
                </a:r>
                <a:endParaRPr lang="es-ES" sz="1200" b="1" dirty="0">
                  <a:latin typeface="Arial Narrow" panose="020B0606020202030204" pitchFamily="34" charset="0"/>
                </a:endParaRPr>
              </a:p>
            </p:txBody>
          </p:sp>
        </p:grpSp>
        <p:pic>
          <p:nvPicPr>
            <p:cNvPr id="91"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2790047" y="312804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 name="91 Grupo"/>
            <p:cNvGrpSpPr/>
            <p:nvPr/>
          </p:nvGrpSpPr>
          <p:grpSpPr>
            <a:xfrm>
              <a:off x="2337139" y="3761224"/>
              <a:ext cx="1761059" cy="977264"/>
              <a:chOff x="-103304" y="7072716"/>
              <a:chExt cx="1336174" cy="892243"/>
            </a:xfrm>
          </p:grpSpPr>
          <p:sp>
            <p:nvSpPr>
              <p:cNvPr id="93" name="9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4" name="93 Rectángulo redondeado"/>
              <p:cNvSpPr/>
              <p:nvPr/>
            </p:nvSpPr>
            <p:spPr>
              <a:xfrm>
                <a:off x="-103304" y="7363320"/>
                <a:ext cx="1336174" cy="60163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latin typeface="Arial Narrow" panose="020B0606020202030204" pitchFamily="34" charset="0"/>
                  </a:rPr>
                  <a:t>Contributivo </a:t>
                </a:r>
                <a:r>
                  <a:rPr lang="pt-BR" sz="1400" b="1" dirty="0" smtClean="0">
                    <a:solidFill>
                      <a:schemeClr val="tx1"/>
                    </a:solidFill>
                    <a:latin typeface="Arial Narrow" panose="020B0606020202030204" pitchFamily="34" charset="0"/>
                  </a:rPr>
                  <a:t>(3)</a:t>
                </a:r>
                <a:endParaRPr lang="pt-BR" sz="1400" b="1" dirty="0">
                  <a:solidFill>
                    <a:schemeClr val="tx1"/>
                  </a:solidFill>
                  <a:latin typeface="Arial Narrow" panose="020B0606020202030204" pitchFamily="34" charset="0"/>
                </a:endParaRPr>
              </a:p>
              <a:p>
                <a:pPr algn="ctr"/>
                <a:r>
                  <a:rPr lang="pt-BR" sz="1400" b="1" dirty="0">
                    <a:solidFill>
                      <a:schemeClr val="tx1"/>
                    </a:solidFill>
                    <a:latin typeface="Arial Narrow" panose="020B0606020202030204" pitchFamily="34" charset="0"/>
                  </a:rPr>
                  <a:t>Subsidiado </a:t>
                </a:r>
                <a:r>
                  <a:rPr lang="pt-BR" sz="1400" b="1" dirty="0" smtClean="0">
                    <a:solidFill>
                      <a:schemeClr val="tx1"/>
                    </a:solidFill>
                    <a:latin typeface="Arial Narrow" panose="020B0606020202030204" pitchFamily="34" charset="0"/>
                  </a:rPr>
                  <a:t>(</a:t>
                </a:r>
                <a:r>
                  <a:rPr lang="pt-BR" sz="1400" b="1" dirty="0">
                    <a:solidFill>
                      <a:schemeClr val="tx1"/>
                    </a:solidFill>
                    <a:latin typeface="Arial Narrow" panose="020B0606020202030204" pitchFamily="34" charset="0"/>
                  </a:rPr>
                  <a:t>4</a:t>
                </a:r>
                <a:r>
                  <a:rPr lang="pt-BR" sz="1400" b="1" dirty="0" smtClean="0">
                    <a:solidFill>
                      <a:schemeClr val="tx1"/>
                    </a:solidFill>
                    <a:latin typeface="Arial Narrow" panose="020B0606020202030204" pitchFamily="34" charset="0"/>
                  </a:rPr>
                  <a:t>)</a:t>
                </a:r>
              </a:p>
            </p:txBody>
          </p:sp>
        </p:grpSp>
        <p:grpSp>
          <p:nvGrpSpPr>
            <p:cNvPr id="110" name="109 Grupo"/>
            <p:cNvGrpSpPr/>
            <p:nvPr/>
          </p:nvGrpSpPr>
          <p:grpSpPr>
            <a:xfrm>
              <a:off x="5880399" y="3924184"/>
              <a:ext cx="1152880" cy="627114"/>
              <a:chOff x="3744466" y="1301912"/>
              <a:chExt cx="1152880" cy="627114"/>
            </a:xfrm>
          </p:grpSpPr>
          <p:sp>
            <p:nvSpPr>
              <p:cNvPr id="111" name="110 Rectángulo redondeado"/>
              <p:cNvSpPr/>
              <p:nvPr/>
            </p:nvSpPr>
            <p:spPr>
              <a:xfrm>
                <a:off x="3912519" y="1568986"/>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 caso</a:t>
                </a:r>
                <a:endParaRPr lang="es-ES" sz="1600" b="1" dirty="0">
                  <a:solidFill>
                    <a:schemeClr val="tx1"/>
                  </a:solidFill>
                  <a:latin typeface="Arial Narrow" panose="020B0606020202030204" pitchFamily="34" charset="0"/>
                </a:endParaRPr>
              </a:p>
            </p:txBody>
          </p:sp>
          <p:sp>
            <p:nvSpPr>
              <p:cNvPr id="112" name="111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113" name="Picture 3"/>
            <p:cNvPicPr>
              <a:picLocks noChangeAspect="1" noChangeArrowheads="1"/>
            </p:cNvPicPr>
            <p:nvPr/>
          </p:nvPicPr>
          <p:blipFill rotWithShape="1">
            <a:blip r:embed="rId9">
              <a:biLevel thresh="75000"/>
              <a:extLst>
                <a:ext uri="{28A0092B-C50C-407E-A947-70E740481C1C}">
                  <a14:useLocalDpi xmlns:a14="http://schemas.microsoft.com/office/drawing/2010/main" val="0"/>
                </a:ext>
              </a:extLst>
            </a:blip>
            <a:srcRect l="59057" t="8806" r="25145"/>
            <a:stretch/>
          </p:blipFill>
          <p:spPr bwMode="auto">
            <a:xfrm>
              <a:off x="6072944" y="3157741"/>
              <a:ext cx="767789" cy="793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5 Rectángulo"/>
          <p:cNvSpPr/>
          <p:nvPr/>
        </p:nvSpPr>
        <p:spPr>
          <a:xfrm>
            <a:off x="2217317" y="6361205"/>
            <a:ext cx="4856546" cy="2462213"/>
          </a:xfrm>
          <a:prstGeom prst="rect">
            <a:avLst/>
          </a:prstGeom>
        </p:spPr>
        <p:txBody>
          <a:bodyPr wrap="square">
            <a:spAutoFit/>
          </a:bodyPr>
          <a:lstStyle/>
          <a:p>
            <a:pPr algn="just"/>
            <a:r>
              <a:rPr lang="es-CO" sz="1100" dirty="0" smtClean="0">
                <a:latin typeface="Arial Narrow" panose="020B0606020202030204" pitchFamily="34" charset="0"/>
              </a:rPr>
              <a:t>En el reporte semanal al Sistema de Vigilancia de la Mortalidad Materna Basada en Web SVEMMBW de las muertes en mujeres de 10 a 54 años,  es fundamental la revisión previa para verificar </a:t>
            </a:r>
            <a:r>
              <a:rPr lang="es-CO" sz="1100" dirty="0">
                <a:latin typeface="Arial Narrow" panose="020B0606020202030204" pitchFamily="34" charset="0"/>
              </a:rPr>
              <a:t>que las variables sí estuvo embarazada cuando falleció, en las últimas 6 semanas o en el último </a:t>
            </a:r>
            <a:r>
              <a:rPr lang="es-CO" sz="1100" dirty="0" smtClean="0">
                <a:latin typeface="Arial Narrow" panose="020B0606020202030204" pitchFamily="34" charset="0"/>
              </a:rPr>
              <a:t>año estén correctamente diligenciadas. </a:t>
            </a:r>
          </a:p>
          <a:p>
            <a:pPr algn="just"/>
            <a:endParaRPr lang="es-CO" sz="1100" dirty="0">
              <a:latin typeface="Arial Narrow" panose="020B0606020202030204" pitchFamily="34" charset="0"/>
            </a:endParaRPr>
          </a:p>
          <a:p>
            <a:pPr algn="just"/>
            <a:r>
              <a:rPr lang="es-CO" sz="1100" dirty="0" smtClean="0">
                <a:latin typeface="Arial Narrow" panose="020B0606020202030204" pitchFamily="34" charset="0"/>
              </a:rPr>
              <a:t> Una vez ocurre la muerte materna MM, se </a:t>
            </a:r>
            <a:r>
              <a:rPr lang="es-CO" sz="1100" dirty="0">
                <a:latin typeface="Arial Narrow" panose="020B0606020202030204" pitchFamily="34" charset="0"/>
              </a:rPr>
              <a:t>evidencia avance en la oportunidad de la notificación de los casos por parte de la UPGD a los módulos 1 y 2. Se requiere que las instituciones de ocurrencia ingresen </a:t>
            </a:r>
            <a:r>
              <a:rPr lang="es-CO" sz="1100" dirty="0" smtClean="0">
                <a:latin typeface="Arial Narrow" panose="020B0606020202030204" pitchFamily="34" charset="0"/>
              </a:rPr>
              <a:t>también a la web, </a:t>
            </a:r>
            <a:r>
              <a:rPr lang="es-CO" sz="1100" dirty="0">
                <a:latin typeface="Arial Narrow" panose="020B0606020202030204" pitchFamily="34" charset="0"/>
              </a:rPr>
              <a:t>de forma oportuna, las atenciones clínicas de la mujer fallecida realizadas por cada una, independiente del municipio de residencia</a:t>
            </a:r>
            <a:r>
              <a:rPr lang="es-CO" sz="1100" dirty="0" smtClean="0">
                <a:latin typeface="Arial Narrow" panose="020B0606020202030204" pitchFamily="34" charset="0"/>
              </a:rPr>
              <a:t>.</a:t>
            </a:r>
          </a:p>
          <a:p>
            <a:pPr algn="just"/>
            <a:endParaRPr lang="es-CO" sz="1100" dirty="0">
              <a:latin typeface="Arial Narrow" panose="020B0606020202030204" pitchFamily="34" charset="0"/>
            </a:endParaRPr>
          </a:p>
          <a:p>
            <a:pPr algn="just"/>
            <a:r>
              <a:rPr lang="es-CO" sz="1100" dirty="0">
                <a:latin typeface="Arial Narrow" panose="020B0606020202030204" pitchFamily="34" charset="0"/>
              </a:rPr>
              <a:t>Es fundamental  el fortalecimiento de la calidad del registro del certificado de defunción para identificar inconsistencias y que se puedan ajustar en el sistema de estadísticas vitales antes de realizar el cargue al </a:t>
            </a:r>
            <a:r>
              <a:rPr lang="es-CO" sz="1100" dirty="0" smtClean="0">
                <a:latin typeface="Arial Narrow" panose="020B0606020202030204" pitchFamily="34" charset="0"/>
              </a:rPr>
              <a:t>sistema.</a:t>
            </a:r>
            <a:endParaRPr lang="es-CO" sz="1100" dirty="0">
              <a:latin typeface="Arial Narrow" panose="020B0606020202030204" pitchFamily="34" charset="0"/>
            </a:endParaRPr>
          </a:p>
        </p:txBody>
      </p:sp>
      <p:sp>
        <p:nvSpPr>
          <p:cNvPr id="60" name="79 Rectángulo"/>
          <p:cNvSpPr/>
          <p:nvPr/>
        </p:nvSpPr>
        <p:spPr>
          <a:xfrm>
            <a:off x="2175785" y="5823623"/>
            <a:ext cx="5025115"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80 Grupo"/>
          <p:cNvGrpSpPr/>
          <p:nvPr/>
        </p:nvGrpSpPr>
        <p:grpSpPr>
          <a:xfrm>
            <a:off x="2336216" y="5888512"/>
            <a:ext cx="3446504" cy="276999"/>
            <a:chOff x="2448322" y="33831"/>
            <a:chExt cx="3446504" cy="276999"/>
          </a:xfrm>
        </p:grpSpPr>
        <p:sp>
          <p:nvSpPr>
            <p:cNvPr id="6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82 Conector recto"/>
            <p:cNvCxnSpPr>
              <a:stCxn id="6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sp>
        <p:nvSpPr>
          <p:cNvPr id="72" name="71 Rectángulo redondeado"/>
          <p:cNvSpPr/>
          <p:nvPr/>
        </p:nvSpPr>
        <p:spPr>
          <a:xfrm>
            <a:off x="3748987" y="5013830"/>
            <a:ext cx="2131412" cy="58813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Juventud: 1 caso</a:t>
            </a:r>
          </a:p>
          <a:p>
            <a:pPr algn="ctr"/>
            <a:r>
              <a:rPr lang="es-ES" sz="1400" b="1" dirty="0" smtClean="0">
                <a:solidFill>
                  <a:schemeClr val="tx1"/>
                </a:solidFill>
                <a:latin typeface="Arial Narrow" panose="020B0606020202030204" pitchFamily="34" charset="0"/>
              </a:rPr>
              <a:t>Adultez: 6 casos</a:t>
            </a:r>
            <a:endParaRPr lang="es-ES" sz="1400" b="1" dirty="0">
              <a:solidFill>
                <a:schemeClr val="tx1"/>
              </a:solidFill>
              <a:latin typeface="Arial Narrow" panose="020B0606020202030204" pitchFamily="34" charset="0"/>
            </a:endParaRPr>
          </a:p>
        </p:txBody>
      </p:sp>
      <p:pic>
        <p:nvPicPr>
          <p:cNvPr id="73" name="Imagen 7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0360" y="268818"/>
            <a:ext cx="4165229" cy="2294706"/>
          </a:xfrm>
          <a:prstGeom prst="rect">
            <a:avLst/>
          </a:prstGeom>
          <a:noFill/>
          <a:ln>
            <a:noFill/>
          </a:ln>
        </p:spPr>
      </p:pic>
    </p:spTree>
    <p:extLst>
      <p:ext uri="{BB962C8B-B14F-4D97-AF65-F5344CB8AC3E}">
        <p14:creationId xmlns:p14="http://schemas.microsoft.com/office/powerpoint/2010/main" val="3532908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28"/>
            <a:ext cx="2167808" cy="284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9943" y="766609"/>
            <a:ext cx="2207751"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690</a:t>
              </a:r>
              <a:endParaRPr lang="es-ES" sz="2000" b="1" dirty="0">
                <a:latin typeface="Arial Narrow" panose="020B0606020202030204" pitchFamily="34" charset="0"/>
              </a:endParaRPr>
            </a:p>
          </p:txBody>
        </p:sp>
      </p:grpSp>
      <p:sp>
        <p:nvSpPr>
          <p:cNvPr id="9" name="8 CuadroTexto"/>
          <p:cNvSpPr txBox="1"/>
          <p:nvPr/>
        </p:nvSpPr>
        <p:spPr>
          <a:xfrm>
            <a:off x="-39942" y="4716016"/>
            <a:ext cx="2220674"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a:t>
            </a:r>
            <a:r>
              <a:rPr lang="es-ES" sz="1200" b="1" dirty="0" smtClean="0">
                <a:latin typeface="Arial Narrow" panose="020B0606020202030204" pitchFamily="34" charset="0"/>
              </a:rPr>
              <a:t>con respecto </a:t>
            </a:r>
            <a:r>
              <a:rPr lang="es-ES" sz="1200" b="1" dirty="0">
                <a:latin typeface="Arial Narrow" panose="020B0606020202030204" pitchFamily="34" charset="0"/>
              </a:rPr>
              <a:t>al </a:t>
            </a:r>
            <a:r>
              <a:rPr lang="es-CO" sz="1200" b="1" dirty="0">
                <a:latin typeface="Arial Narrow" panose="020B0606020202030204" pitchFamily="34" charset="0"/>
              </a:rPr>
              <a:t>mismo período del año anterior</a:t>
            </a:r>
            <a:endParaRPr lang="es-ES" sz="1200" b="1" dirty="0">
              <a:latin typeface="Arial Narrow" panose="020B0606020202030204" pitchFamily="34" charset="0"/>
            </a:endParaRPr>
          </a:p>
          <a:p>
            <a:pPr algn="ctr"/>
            <a:r>
              <a:rPr lang="es-ES" sz="1200" b="1" dirty="0" smtClean="0">
                <a:latin typeface="Arial Narrow" panose="020B0606020202030204" pitchFamily="34" charset="0"/>
              </a:rPr>
              <a:t> disminuyó en un 12,21%</a:t>
            </a:r>
            <a:endParaRPr lang="es-ES" sz="1200" b="1"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63756" y="5648928"/>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47</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62901"/>
            <a:ext cx="2208885" cy="584775"/>
          </a:xfrm>
          <a:noFill/>
        </p:spPr>
        <p:txBody>
          <a:bodyPr wrap="square" rtlCol="0">
            <a:spAutoFit/>
          </a:bodyPr>
          <a:lstStyle/>
          <a:p>
            <a:r>
              <a:rPr lang="es-ES" sz="1600" b="1" dirty="0" smtClean="0">
                <a:solidFill>
                  <a:srgbClr val="C00000"/>
                </a:solidFill>
                <a:latin typeface="Arial Narrow" panose="020B0606020202030204" pitchFamily="34" charset="0"/>
                <a:ea typeface="+mn-ea"/>
                <a:cs typeface="+mn-cs"/>
              </a:rPr>
              <a:t>12.2 Morbilidad materna extrema - MME</a:t>
            </a:r>
            <a:endParaRPr lang="es-ES" sz="1600" b="1" dirty="0">
              <a:solidFill>
                <a:srgbClr val="C00000"/>
              </a:solidFill>
              <a:latin typeface="Arial Narrow" panose="020B0606020202030204" pitchFamily="34" charset="0"/>
              <a:ea typeface="+mn-ea"/>
              <a:cs typeface="+mn-cs"/>
            </a:endParaRPr>
          </a:p>
        </p:txBody>
      </p:sp>
      <p:sp>
        <p:nvSpPr>
          <p:cNvPr id="55" name="54 Rectángulo"/>
          <p:cNvSpPr/>
          <p:nvPr/>
        </p:nvSpPr>
        <p:spPr>
          <a:xfrm>
            <a:off x="2200415" y="2406564"/>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morbilidad </a:t>
            </a:r>
            <a:r>
              <a:rPr lang="es-CO" sz="1100" dirty="0">
                <a:latin typeface="Arial Narrow" panose="020B0606020202030204" pitchFamily="34" charset="0"/>
              </a:rPr>
              <a:t>materna extrema</a:t>
            </a:r>
            <a:r>
              <a:rPr lang="es-ES" sz="1100" dirty="0" smtClean="0">
                <a:latin typeface="Arial Narrow" panose="020B0606020202030204" pitchFamily="34" charset="0"/>
              </a:rPr>
              <a:t>. Medellín, a Periodo epidemiológico 13   acumulado de 2017-2018-2019. </a:t>
            </a:r>
            <a:endParaRPr lang="es-ES" sz="1100" dirty="0">
              <a:latin typeface="Arial Narrow" panose="020B0606020202030204" pitchFamily="34" charset="0"/>
            </a:endParaRPr>
          </a:p>
        </p:txBody>
      </p:sp>
      <p:grpSp>
        <p:nvGrpSpPr>
          <p:cNvPr id="41" name="40 Grupo"/>
          <p:cNvGrpSpPr/>
          <p:nvPr/>
        </p:nvGrpSpPr>
        <p:grpSpPr>
          <a:xfrm>
            <a:off x="2053097" y="6684285"/>
            <a:ext cx="757840" cy="646484"/>
            <a:chOff x="5227274" y="1274868"/>
            <a:chExt cx="757840" cy="646484"/>
          </a:xfrm>
        </p:grpSpPr>
        <p:sp>
          <p:nvSpPr>
            <p:cNvPr id="42" name="41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43" name="42 Rectángulo"/>
            <p:cNvSpPr/>
            <p:nvPr/>
          </p:nvSpPr>
          <p:spPr>
            <a:xfrm>
              <a:off x="5227274"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45"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2172100" y="6089341"/>
            <a:ext cx="537606" cy="67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70011" y="609282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46 Grupo"/>
          <p:cNvGrpSpPr/>
          <p:nvPr/>
        </p:nvGrpSpPr>
        <p:grpSpPr>
          <a:xfrm>
            <a:off x="116195" y="6707570"/>
            <a:ext cx="1720560" cy="877901"/>
            <a:chOff x="-36884" y="7072716"/>
            <a:chExt cx="1305446" cy="877901"/>
          </a:xfrm>
        </p:grpSpPr>
        <p:sp>
          <p:nvSpPr>
            <p:cNvPr id="48" name="4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49" name="48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98%</a:t>
              </a:r>
              <a:endParaRPr lang="es-ES" sz="1600" b="1" dirty="0">
                <a:solidFill>
                  <a:schemeClr val="tx1"/>
                </a:solidFill>
                <a:latin typeface="Arial Narrow" panose="020B0606020202030204" pitchFamily="34" charset="0"/>
              </a:endParaRPr>
            </a:p>
          </p:txBody>
        </p:sp>
        <p:sp>
          <p:nvSpPr>
            <p:cNvPr id="50" name="49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52" name="51 Grupo"/>
          <p:cNvGrpSpPr/>
          <p:nvPr/>
        </p:nvGrpSpPr>
        <p:grpSpPr>
          <a:xfrm>
            <a:off x="5034338" y="2771800"/>
            <a:ext cx="2058668" cy="1162598"/>
            <a:chOff x="-204352" y="7072716"/>
            <a:chExt cx="1561980" cy="482120"/>
          </a:xfrm>
        </p:grpSpPr>
        <p:sp>
          <p:nvSpPr>
            <p:cNvPr id="53" name="52 CuadroTexto"/>
            <p:cNvSpPr txBox="1"/>
            <p:nvPr/>
          </p:nvSpPr>
          <p:spPr>
            <a:xfrm>
              <a:off x="-14122" y="7072716"/>
              <a:ext cx="1229607" cy="121583"/>
            </a:xfrm>
            <a:prstGeom prst="rect">
              <a:avLst/>
            </a:prstGeom>
            <a:noFill/>
          </p:spPr>
          <p:txBody>
            <a:bodyPr wrap="square" rtlCol="0">
              <a:spAutoFit/>
            </a:bodyPr>
            <a:lstStyle/>
            <a:p>
              <a:pPr algn="ctr"/>
              <a:r>
                <a:rPr lang="es-ES" sz="1000" b="1" u="sng" dirty="0" smtClean="0">
                  <a:latin typeface="Arial Narrow" panose="020B0606020202030204" pitchFamily="34" charset="0"/>
                </a:rPr>
                <a:t>Afiliación al SGSS</a:t>
              </a:r>
              <a:endParaRPr lang="es-ES" sz="1000" b="1" u="sng" dirty="0">
                <a:latin typeface="Arial Narrow" panose="020B0606020202030204" pitchFamily="34" charset="0"/>
              </a:endParaRPr>
            </a:p>
          </p:txBody>
        </p:sp>
        <p:sp>
          <p:nvSpPr>
            <p:cNvPr id="54" name="53 Rectángulo redondeado"/>
            <p:cNvSpPr/>
            <p:nvPr/>
          </p:nvSpPr>
          <p:spPr>
            <a:xfrm>
              <a:off x="-204352" y="7193057"/>
              <a:ext cx="1561980" cy="36177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subsidiado: 25,2%</a:t>
              </a:r>
            </a:p>
            <a:p>
              <a:pPr algn="ctr"/>
              <a:r>
                <a:rPr lang="es-ES" sz="1200" b="1" dirty="0" smtClean="0">
                  <a:solidFill>
                    <a:schemeClr val="tx1"/>
                  </a:solidFill>
                  <a:latin typeface="Arial Narrow" panose="020B0606020202030204" pitchFamily="34" charset="0"/>
                </a:rPr>
                <a:t>No Afiliado: 11,6%</a:t>
              </a:r>
            </a:p>
            <a:p>
              <a:pPr algn="ctr"/>
              <a:r>
                <a:rPr lang="es-ES" sz="1200" b="1" dirty="0" smtClean="0">
                  <a:solidFill>
                    <a:schemeClr val="tx1"/>
                  </a:solidFill>
                  <a:latin typeface="Arial Narrow" panose="020B0606020202030204" pitchFamily="34" charset="0"/>
                </a:rPr>
                <a:t>Contributivo: 60,6%</a:t>
              </a:r>
            </a:p>
            <a:p>
              <a:pPr algn="ctr"/>
              <a:r>
                <a:rPr lang="es-ES" sz="1200" b="1" dirty="0" smtClean="0">
                  <a:solidFill>
                    <a:schemeClr val="tx1"/>
                  </a:solidFill>
                  <a:latin typeface="Arial Narrow" panose="020B0606020202030204" pitchFamily="34" charset="0"/>
                </a:rPr>
                <a:t>Especial y sin dato: 2,5%</a:t>
              </a:r>
              <a:endParaRPr lang="es-ES" sz="1200" b="1" dirty="0">
                <a:solidFill>
                  <a:schemeClr val="tx1"/>
                </a:solidFill>
                <a:latin typeface="Arial Narrow" panose="020B0606020202030204" pitchFamily="34" charset="0"/>
              </a:endParaRPr>
            </a:p>
          </p:txBody>
        </p:sp>
      </p:grpSp>
      <p:sp>
        <p:nvSpPr>
          <p:cNvPr id="61" name="60 Rectángulo"/>
          <p:cNvSpPr/>
          <p:nvPr/>
        </p:nvSpPr>
        <p:spPr>
          <a:xfrm>
            <a:off x="2129280" y="4996439"/>
            <a:ext cx="2561218" cy="538609"/>
          </a:xfrm>
          <a:prstGeom prst="rect">
            <a:avLst/>
          </a:prstGeom>
        </p:spPr>
        <p:txBody>
          <a:bodyPr wrap="square">
            <a:spAutoFit/>
          </a:bodyPr>
          <a:lstStyle/>
          <a:p>
            <a:r>
              <a:rPr lang="es-ES" sz="9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Incidencia de MME según curso de vida. Periodo epidemiológico 13   2019. </a:t>
            </a:r>
            <a:endParaRPr lang="es-ES" sz="1000" dirty="0">
              <a:latin typeface="Arial Narrow" panose="020B0606020202030204" pitchFamily="34" charset="0"/>
            </a:endParaRPr>
          </a:p>
        </p:txBody>
      </p:sp>
      <p:sp>
        <p:nvSpPr>
          <p:cNvPr id="64" name="63 Flecha derecha"/>
          <p:cNvSpPr/>
          <p:nvPr/>
        </p:nvSpPr>
        <p:spPr>
          <a:xfrm>
            <a:off x="778015" y="8118196"/>
            <a:ext cx="356964" cy="37231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5 Grupo"/>
          <p:cNvGrpSpPr/>
          <p:nvPr/>
        </p:nvGrpSpPr>
        <p:grpSpPr>
          <a:xfrm>
            <a:off x="-39943" y="7494269"/>
            <a:ext cx="3822393" cy="1573279"/>
            <a:chOff x="-39943" y="7494269"/>
            <a:chExt cx="3822393" cy="1573279"/>
          </a:xfrm>
        </p:grpSpPr>
        <p:grpSp>
          <p:nvGrpSpPr>
            <p:cNvPr id="57" name="56 Grupo"/>
            <p:cNvGrpSpPr/>
            <p:nvPr/>
          </p:nvGrpSpPr>
          <p:grpSpPr>
            <a:xfrm>
              <a:off x="-39943" y="7494269"/>
              <a:ext cx="3796415" cy="1570985"/>
              <a:chOff x="2127781" y="2180567"/>
              <a:chExt cx="3796415" cy="1570985"/>
            </a:xfrm>
          </p:grpSpPr>
          <p:sp>
            <p:nvSpPr>
              <p:cNvPr id="58" name="57 Rectángulo redondeado"/>
              <p:cNvSpPr/>
              <p:nvPr/>
            </p:nvSpPr>
            <p:spPr>
              <a:xfrm>
                <a:off x="3381915" y="2180567"/>
                <a:ext cx="2542281" cy="52423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Trastornos Hipertensivos: </a:t>
                </a:r>
                <a:r>
                  <a:rPr lang="es-ES" sz="1600" b="1" dirty="0" smtClean="0">
                    <a:solidFill>
                      <a:srgbClr val="C00000"/>
                    </a:solidFill>
                    <a:latin typeface="Arial Narrow" panose="020B0606020202030204" pitchFamily="34" charset="0"/>
                  </a:rPr>
                  <a:t>71,2%</a:t>
                </a:r>
                <a:endParaRPr lang="es-ES" sz="1600" b="1" dirty="0">
                  <a:solidFill>
                    <a:srgbClr val="C00000"/>
                  </a:solidFill>
                  <a:latin typeface="Arial Narrow" panose="020B0606020202030204" pitchFamily="34" charset="0"/>
                </a:endParaRPr>
              </a:p>
            </p:txBody>
          </p:sp>
          <p:pic>
            <p:nvPicPr>
              <p:cNvPr id="59" name="Picture 2"/>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2283919" y="2344762"/>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p:cNvSpPr/>
              <p:nvPr/>
            </p:nvSpPr>
            <p:spPr>
              <a:xfrm>
                <a:off x="2127781" y="3197554"/>
                <a:ext cx="1254133" cy="553998"/>
              </a:xfrm>
              <a:prstGeom prst="rect">
                <a:avLst/>
              </a:prstGeom>
            </p:spPr>
            <p:txBody>
              <a:bodyPr wrap="square">
                <a:spAutoFit/>
              </a:bodyPr>
              <a:lstStyle/>
              <a:p>
                <a:pPr algn="ctr"/>
                <a:r>
                  <a:rPr lang="es-ES" sz="1000" b="1" u="sng" dirty="0">
                    <a:latin typeface="Arial Narrow" panose="020B0606020202030204" pitchFamily="34" charset="0"/>
                  </a:rPr>
                  <a:t>Causas agrupadas de</a:t>
                </a:r>
              </a:p>
              <a:p>
                <a:pPr algn="ctr"/>
                <a:r>
                  <a:rPr lang="es-ES" sz="1000" b="1" u="sng" dirty="0">
                    <a:latin typeface="Arial Narrow" panose="020B0606020202030204" pitchFamily="34" charset="0"/>
                  </a:rPr>
                  <a:t>morbilidad materna</a:t>
                </a:r>
              </a:p>
              <a:p>
                <a:pPr algn="ctr"/>
                <a:r>
                  <a:rPr lang="es-ES" sz="1000" b="1" u="sng" dirty="0">
                    <a:latin typeface="Arial Narrow" panose="020B0606020202030204" pitchFamily="34" charset="0"/>
                  </a:rPr>
                  <a:t>extrema</a:t>
                </a:r>
                <a:endParaRPr lang="es-ES" sz="1000" b="1" u="sng" dirty="0">
                  <a:solidFill>
                    <a:sysClr val="windowText" lastClr="000000"/>
                  </a:solidFill>
                  <a:latin typeface="Arial Narrow" panose="020B0606020202030204" pitchFamily="34" charset="0"/>
                </a:endParaRPr>
              </a:p>
            </p:txBody>
          </p:sp>
        </p:grpSp>
        <p:sp>
          <p:nvSpPr>
            <p:cNvPr id="62" name="61 Rectángulo redondeado"/>
            <p:cNvSpPr/>
            <p:nvPr/>
          </p:nvSpPr>
          <p:spPr>
            <a:xfrm>
              <a:off x="1234406" y="8088130"/>
              <a:ext cx="2499154" cy="51019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Complicaciones</a:t>
              </a:r>
            </a:p>
            <a:p>
              <a:pPr algn="ctr"/>
              <a:r>
                <a:rPr lang="es-ES" sz="1600" b="1" dirty="0">
                  <a:solidFill>
                    <a:schemeClr val="tx1"/>
                  </a:solidFill>
                  <a:latin typeface="Arial Narrow" panose="020B0606020202030204" pitchFamily="34" charset="0"/>
                </a:rPr>
                <a:t>hemorrágicas: </a:t>
              </a:r>
              <a:r>
                <a:rPr lang="es-ES" sz="1600" b="1" dirty="0" smtClean="0">
                  <a:solidFill>
                    <a:srgbClr val="C00000"/>
                  </a:solidFill>
                  <a:latin typeface="Arial Narrow" panose="020B0606020202030204" pitchFamily="34" charset="0"/>
                </a:rPr>
                <a:t>15,5%</a:t>
              </a:r>
              <a:endParaRPr lang="es-ES" sz="1600" b="1" dirty="0">
                <a:solidFill>
                  <a:srgbClr val="C00000"/>
                </a:solidFill>
                <a:latin typeface="Arial Narrow" panose="020B0606020202030204" pitchFamily="34" charset="0"/>
              </a:endParaRPr>
            </a:p>
          </p:txBody>
        </p:sp>
        <p:sp>
          <p:nvSpPr>
            <p:cNvPr id="71" name="70 Rectángulo redondeado"/>
            <p:cNvSpPr/>
            <p:nvPr/>
          </p:nvSpPr>
          <p:spPr>
            <a:xfrm>
              <a:off x="1240169" y="8707508"/>
              <a:ext cx="2542281"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Sepsis: </a:t>
              </a:r>
              <a:r>
                <a:rPr lang="es-ES" sz="1600" b="1" dirty="0" smtClean="0">
                  <a:solidFill>
                    <a:srgbClr val="C00000"/>
                  </a:solidFill>
                  <a:latin typeface="Arial Narrow" panose="020B0606020202030204" pitchFamily="34" charset="0"/>
                </a:rPr>
                <a:t>4,1%</a:t>
              </a:r>
              <a:endParaRPr lang="es-ES" sz="1600" b="1" dirty="0">
                <a:solidFill>
                  <a:srgbClr val="C00000"/>
                </a:solidFill>
                <a:latin typeface="Arial Narrow" panose="020B0606020202030204" pitchFamily="34" charset="0"/>
              </a:endParaRPr>
            </a:p>
          </p:txBody>
        </p:sp>
      </p:grpSp>
      <p:sp>
        <p:nvSpPr>
          <p:cNvPr id="72" name="71 CuadroTexto"/>
          <p:cNvSpPr txBox="1"/>
          <p:nvPr/>
        </p:nvSpPr>
        <p:spPr>
          <a:xfrm>
            <a:off x="4851797" y="4881155"/>
            <a:ext cx="2241210"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casos con 3 o más criterios </a:t>
            </a:r>
            <a:endParaRPr lang="es-CO" sz="1050" b="1" dirty="0">
              <a:latin typeface="Arial Narrow" panose="020B0606020202030204" pitchFamily="34" charset="0"/>
            </a:endParaRPr>
          </a:p>
        </p:txBody>
      </p:sp>
      <p:sp>
        <p:nvSpPr>
          <p:cNvPr id="73" name="72 CuadroTexto"/>
          <p:cNvSpPr txBox="1"/>
          <p:nvPr/>
        </p:nvSpPr>
        <p:spPr>
          <a:xfrm>
            <a:off x="5584436" y="5180020"/>
            <a:ext cx="65915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41,9%</a:t>
            </a:r>
          </a:p>
        </p:txBody>
      </p:sp>
      <p:cxnSp>
        <p:nvCxnSpPr>
          <p:cNvPr id="75" name="74 Conector recto de flecha"/>
          <p:cNvCxnSpPr/>
          <p:nvPr/>
        </p:nvCxnSpPr>
        <p:spPr>
          <a:xfrm flipH="1">
            <a:off x="4870502" y="4790494"/>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4903392" y="4161075"/>
            <a:ext cx="2241210" cy="253916"/>
          </a:xfrm>
          <a:prstGeom prst="rect">
            <a:avLst/>
          </a:prstGeom>
          <a:noFill/>
        </p:spPr>
        <p:txBody>
          <a:bodyPr wrap="square" rtlCol="0">
            <a:spAutoFit/>
          </a:bodyPr>
          <a:lstStyle/>
          <a:p>
            <a:pPr algn="ctr"/>
            <a:r>
              <a:rPr lang="es-ES" sz="1050" b="1" dirty="0">
                <a:latin typeface="Arial Narrow" panose="020B0606020202030204" pitchFamily="34" charset="0"/>
              </a:rPr>
              <a:t>Razón MME</a:t>
            </a:r>
            <a:endParaRPr lang="es-CO" sz="1050" b="1" dirty="0">
              <a:latin typeface="Arial Narrow" panose="020B0606020202030204" pitchFamily="34" charset="0"/>
            </a:endParaRPr>
          </a:p>
        </p:txBody>
      </p:sp>
      <p:sp>
        <p:nvSpPr>
          <p:cNvPr id="65" name="64 CuadroTexto"/>
          <p:cNvSpPr txBox="1"/>
          <p:nvPr/>
        </p:nvSpPr>
        <p:spPr>
          <a:xfrm>
            <a:off x="5636032" y="4377462"/>
            <a:ext cx="65915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44,5%</a:t>
            </a:r>
          </a:p>
        </p:txBody>
      </p:sp>
      <p:cxnSp>
        <p:nvCxnSpPr>
          <p:cNvPr id="66" name="65 Conector recto de flecha"/>
          <p:cNvCxnSpPr/>
          <p:nvPr/>
        </p:nvCxnSpPr>
        <p:spPr>
          <a:xfrm flipH="1">
            <a:off x="4922097" y="4070414"/>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67" name="66 Grupo"/>
          <p:cNvGrpSpPr/>
          <p:nvPr/>
        </p:nvGrpSpPr>
        <p:grpSpPr>
          <a:xfrm>
            <a:off x="3754394" y="5641233"/>
            <a:ext cx="3446504" cy="276999"/>
            <a:chOff x="2448322" y="74775"/>
            <a:chExt cx="3446504" cy="276999"/>
          </a:xfrm>
        </p:grpSpPr>
        <p:sp>
          <p:nvSpPr>
            <p:cNvPr id="68" name="67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4" name="3 Rectángulo"/>
          <p:cNvSpPr/>
          <p:nvPr/>
        </p:nvSpPr>
        <p:spPr>
          <a:xfrm>
            <a:off x="3918671" y="6075468"/>
            <a:ext cx="3158190" cy="2308324"/>
          </a:xfrm>
          <a:prstGeom prst="rect">
            <a:avLst/>
          </a:prstGeom>
        </p:spPr>
        <p:txBody>
          <a:bodyPr wrap="square">
            <a:spAutoFit/>
          </a:bodyPr>
          <a:lstStyle/>
          <a:p>
            <a:pPr algn="just"/>
            <a:r>
              <a:rPr lang="es-CO" sz="1200" dirty="0" smtClean="0">
                <a:latin typeface="Arial Narrow" panose="020B0606020202030204" pitchFamily="34" charset="0"/>
              </a:rPr>
              <a:t>Las </a:t>
            </a:r>
            <a:r>
              <a:rPr lang="es-CO" sz="1200" dirty="0">
                <a:latin typeface="Arial Narrow" panose="020B0606020202030204" pitchFamily="34" charset="0"/>
              </a:rPr>
              <a:t>instituciones </a:t>
            </a:r>
            <a:r>
              <a:rPr lang="es-CO" sz="1200" dirty="0" smtClean="0">
                <a:latin typeface="Arial Narrow" panose="020B0606020202030204" pitchFamily="34" charset="0"/>
              </a:rPr>
              <a:t>de salud IPS, que son UPGD, deben </a:t>
            </a:r>
            <a:r>
              <a:rPr lang="es-CO" sz="1200" dirty="0">
                <a:latin typeface="Arial Narrow" panose="020B0606020202030204" pitchFamily="34" charset="0"/>
              </a:rPr>
              <a:t>adherirse al cumplimiento en la notificación inmediata de los </a:t>
            </a:r>
            <a:r>
              <a:rPr lang="es-CO" sz="1200" dirty="0" smtClean="0">
                <a:latin typeface="Arial Narrow" panose="020B0606020202030204" pitchFamily="34" charset="0"/>
              </a:rPr>
              <a:t>casos, tanto al SIVIGILA como a la Entidad Administradora de Planes de Beneficio EAPB de la gestante, de </a:t>
            </a:r>
            <a:r>
              <a:rPr lang="es-CO" sz="1200" dirty="0">
                <a:latin typeface="Arial Narrow" panose="020B0606020202030204" pitchFamily="34" charset="0"/>
              </a:rPr>
              <a:t>acuerdo al protocolo </a:t>
            </a:r>
            <a:r>
              <a:rPr lang="es-CO" sz="1200" dirty="0" smtClean="0">
                <a:latin typeface="Arial Narrow" panose="020B0606020202030204" pitchFamily="34" charset="0"/>
              </a:rPr>
              <a:t>vigente de diciembre de 2017.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a:t>
            </a:r>
            <a:r>
              <a:rPr lang="es-CO" sz="1200" dirty="0" smtClean="0">
                <a:latin typeface="Arial Narrow" panose="020B0606020202030204" pitchFamily="34" charset="0"/>
              </a:rPr>
              <a:t>a EAPB puede notificarse a través del auditor concurrente, al teléfono asignado para estos casos o vía correo electrónico, de acuerdo a la ruta definida por ellos.</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graphicFrame>
        <p:nvGraphicFramePr>
          <p:cNvPr id="74" name="4 Gráfico"/>
          <p:cNvGraphicFramePr>
            <a:graphicFrameLocks/>
          </p:cNvGraphicFramePr>
          <p:nvPr>
            <p:extLst>
              <p:ext uri="{D42A27DB-BD31-4B8C-83A1-F6EECF244321}">
                <p14:modId xmlns:p14="http://schemas.microsoft.com/office/powerpoint/2010/main" val="133290194"/>
              </p:ext>
            </p:extLst>
          </p:nvPr>
        </p:nvGraphicFramePr>
        <p:xfrm>
          <a:off x="2046964" y="397226"/>
          <a:ext cx="5067238" cy="20171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8" name="Gráfico 77"/>
          <p:cNvGraphicFramePr>
            <a:graphicFrameLocks/>
          </p:cNvGraphicFramePr>
          <p:nvPr>
            <p:extLst>
              <p:ext uri="{D42A27DB-BD31-4B8C-83A1-F6EECF244321}">
                <p14:modId xmlns:p14="http://schemas.microsoft.com/office/powerpoint/2010/main" val="3222424748"/>
              </p:ext>
            </p:extLst>
          </p:nvPr>
        </p:nvGraphicFramePr>
        <p:xfrm>
          <a:off x="2102087" y="2966021"/>
          <a:ext cx="2852951" cy="186904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80978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6504"/>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241" y="838617"/>
            <a:ext cx="223005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398</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48</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62901"/>
            <a:ext cx="2208885" cy="584775"/>
          </a:xfrm>
          <a:noFill/>
        </p:spPr>
        <p:txBody>
          <a:bodyPr wrap="square" rtlCol="0">
            <a:spAutoFit/>
          </a:bodyPr>
          <a:lstStyle/>
          <a:p>
            <a:r>
              <a:rPr lang="es-CO" sz="1600" b="1" dirty="0" smtClean="0">
                <a:solidFill>
                  <a:srgbClr val="C00000"/>
                </a:solidFill>
                <a:latin typeface="Arial Narrow" panose="020B0606020202030204" pitchFamily="34" charset="0"/>
                <a:ea typeface="+mn-ea"/>
                <a:cs typeface="+mn-cs"/>
              </a:rPr>
              <a:t>12.3 Mortalidad </a:t>
            </a:r>
            <a:r>
              <a:rPr lang="es-CO" sz="1600" b="1" dirty="0">
                <a:solidFill>
                  <a:srgbClr val="C00000"/>
                </a:solidFill>
                <a:latin typeface="Arial Narrow" panose="020B0606020202030204" pitchFamily="34" charset="0"/>
                <a:ea typeface="+mn-ea"/>
                <a:cs typeface="+mn-cs"/>
              </a:rPr>
              <a:t>p</a:t>
            </a:r>
            <a:r>
              <a:rPr lang="es-CO" sz="1600" b="1" dirty="0" smtClean="0">
                <a:solidFill>
                  <a:srgbClr val="C00000"/>
                </a:solidFill>
                <a:latin typeface="Arial Narrow" panose="020B0606020202030204" pitchFamily="34" charset="0"/>
                <a:ea typeface="+mn-ea"/>
                <a:cs typeface="+mn-cs"/>
              </a:rPr>
              <a:t>erinatal </a:t>
            </a:r>
            <a:r>
              <a:rPr lang="es-CO" sz="1600" b="1" dirty="0">
                <a:solidFill>
                  <a:srgbClr val="C00000"/>
                </a:solidFill>
                <a:latin typeface="Arial Narrow" panose="020B0606020202030204" pitchFamily="34" charset="0"/>
                <a:ea typeface="+mn-ea"/>
                <a:cs typeface="+mn-cs"/>
              </a:rPr>
              <a:t>y </a:t>
            </a:r>
            <a:r>
              <a:rPr lang="es-CO" sz="1600" b="1" dirty="0" smtClean="0">
                <a:solidFill>
                  <a:srgbClr val="C00000"/>
                </a:solidFill>
                <a:latin typeface="Arial Narrow" panose="020B0606020202030204" pitchFamily="34" charset="0"/>
                <a:ea typeface="+mn-ea"/>
                <a:cs typeface="+mn-cs"/>
              </a:rPr>
              <a:t>neonatal </a:t>
            </a:r>
            <a:r>
              <a:rPr lang="es-CO" sz="1600" b="1" dirty="0">
                <a:solidFill>
                  <a:srgbClr val="C00000"/>
                </a:solidFill>
                <a:latin typeface="Arial Narrow" panose="020B0606020202030204" pitchFamily="34" charset="0"/>
                <a:ea typeface="+mn-ea"/>
                <a:cs typeface="+mn-cs"/>
              </a:rPr>
              <a:t>t</a:t>
            </a:r>
            <a:r>
              <a:rPr lang="es-CO" sz="1600" b="1" dirty="0" smtClean="0">
                <a:solidFill>
                  <a:srgbClr val="C00000"/>
                </a:solidFill>
                <a:latin typeface="Arial Narrow" panose="020B0606020202030204" pitchFamily="34" charset="0"/>
                <a:ea typeface="+mn-ea"/>
                <a:cs typeface="+mn-cs"/>
              </a:rPr>
              <a:t>ardía </a:t>
            </a:r>
            <a:r>
              <a:rPr lang="es-CO" sz="1600" b="1" dirty="0">
                <a:solidFill>
                  <a:srgbClr val="C00000"/>
                </a:solidFill>
                <a:latin typeface="Arial Narrow" panose="020B0606020202030204" pitchFamily="34" charset="0"/>
                <a:ea typeface="+mn-ea"/>
                <a:cs typeface="+mn-cs"/>
              </a:rPr>
              <a:t>MPNNT</a:t>
            </a:r>
            <a:endParaRPr lang="es-ES" sz="1600" b="1" dirty="0">
              <a:solidFill>
                <a:srgbClr val="C00000"/>
              </a:solidFill>
              <a:latin typeface="Arial Narrow" panose="020B0606020202030204" pitchFamily="34" charset="0"/>
              <a:ea typeface="+mn-ea"/>
              <a:cs typeface="+mn-cs"/>
            </a:endParaRPr>
          </a:p>
        </p:txBody>
      </p:sp>
      <p:sp>
        <p:nvSpPr>
          <p:cNvPr id="55" name="54 Rectángulo"/>
          <p:cNvSpPr/>
          <p:nvPr/>
        </p:nvSpPr>
        <p:spPr>
          <a:xfrm>
            <a:off x="2200868" y="1691680"/>
            <a:ext cx="2960901" cy="730969"/>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r>
              <a:rPr lang="es-ES" sz="1000" dirty="0" smtClean="0">
                <a:latin typeface="Arial Narrow" panose="020B0606020202030204" pitchFamily="34" charset="0"/>
              </a:rPr>
              <a:t>.</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muertes </a:t>
            </a:r>
            <a:r>
              <a:rPr lang="es-CO" sz="1050" dirty="0">
                <a:latin typeface="Arial Narrow" panose="020B0606020202030204" pitchFamily="34" charset="0"/>
              </a:rPr>
              <a:t>perinatales y neonatales tardías</a:t>
            </a:r>
            <a:r>
              <a:rPr lang="es-ES" sz="1050" dirty="0" smtClean="0">
                <a:latin typeface="Arial Narrow" panose="020B0606020202030204" pitchFamily="34" charset="0"/>
              </a:rPr>
              <a:t>. Medellín, a Periodo epidemiológico 13   acumulado de 2017-2019. </a:t>
            </a:r>
            <a:endParaRPr lang="es-ES" sz="1050" dirty="0">
              <a:latin typeface="Arial Narrow" panose="020B0606020202030204" pitchFamily="34" charset="0"/>
            </a:endParaRPr>
          </a:p>
        </p:txBody>
      </p:sp>
      <p:grpSp>
        <p:nvGrpSpPr>
          <p:cNvPr id="10" name="Grupo 9"/>
          <p:cNvGrpSpPr/>
          <p:nvPr/>
        </p:nvGrpSpPr>
        <p:grpSpPr>
          <a:xfrm>
            <a:off x="4523761" y="2784777"/>
            <a:ext cx="757840" cy="1359035"/>
            <a:chOff x="4830630" y="3075226"/>
            <a:chExt cx="757840" cy="1359035"/>
          </a:xfrm>
        </p:grpSpPr>
        <p:grpSp>
          <p:nvGrpSpPr>
            <p:cNvPr id="65" name="64 Grupo"/>
            <p:cNvGrpSpPr/>
            <p:nvPr/>
          </p:nvGrpSpPr>
          <p:grpSpPr>
            <a:xfrm>
              <a:off x="4830630" y="3554337"/>
              <a:ext cx="757840" cy="879924"/>
              <a:chOff x="5227274" y="1274868"/>
              <a:chExt cx="757840" cy="879924"/>
            </a:xfrm>
          </p:grpSpPr>
          <p:sp>
            <p:nvSpPr>
              <p:cNvPr id="66" name="65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0,3%</a:t>
                </a:r>
                <a:endParaRPr lang="es-ES" sz="1600" b="1" dirty="0">
                  <a:solidFill>
                    <a:schemeClr val="tx1"/>
                  </a:solidFill>
                  <a:latin typeface="Arial Narrow" panose="020B0606020202030204" pitchFamily="34" charset="0"/>
                </a:endParaRPr>
              </a:p>
            </p:txBody>
          </p:sp>
          <p:sp>
            <p:nvSpPr>
              <p:cNvPr id="67" name="66 Rectángulo"/>
              <p:cNvSpPr/>
              <p:nvPr/>
            </p:nvSpPr>
            <p:spPr>
              <a:xfrm>
                <a:off x="5227274"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68" name="67 Rectángulo"/>
              <p:cNvSpPr/>
              <p:nvPr/>
            </p:nvSpPr>
            <p:spPr>
              <a:xfrm>
                <a:off x="5286277" y="1877793"/>
                <a:ext cx="579005" cy="276999"/>
              </a:xfrm>
              <a:prstGeom prst="rect">
                <a:avLst/>
              </a:prstGeom>
            </p:spPr>
            <p:txBody>
              <a:bodyPr wrap="none">
                <a:spAutoFit/>
              </a:bodyPr>
              <a:lstStyle/>
              <a:p>
                <a:r>
                  <a:rPr lang="es-ES" sz="1200" b="1" dirty="0" smtClean="0">
                    <a:latin typeface="Arial Narrow" panose="020B0606020202030204" pitchFamily="34" charset="0"/>
                  </a:rPr>
                  <a:t>1 caso</a:t>
                </a:r>
                <a:endParaRPr lang="es-CO" sz="1200" dirty="0"/>
              </a:p>
            </p:txBody>
          </p:sp>
        </p:grpSp>
        <p:pic>
          <p:nvPicPr>
            <p:cNvPr id="79"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p:blipFill>
          <p:spPr bwMode="auto">
            <a:xfrm>
              <a:off x="4977133" y="3075226"/>
              <a:ext cx="409613" cy="51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o 15"/>
          <p:cNvGrpSpPr/>
          <p:nvPr/>
        </p:nvGrpSpPr>
        <p:grpSpPr>
          <a:xfrm>
            <a:off x="5536980" y="2751957"/>
            <a:ext cx="1230222" cy="1604352"/>
            <a:chOff x="5754604" y="2996813"/>
            <a:chExt cx="1230222" cy="1604352"/>
          </a:xfrm>
        </p:grpSpPr>
        <p:pic>
          <p:nvPicPr>
            <p:cNvPr id="81"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6140200" y="2996813"/>
              <a:ext cx="503333" cy="45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5754604" y="3314759"/>
              <a:ext cx="1230222" cy="1286406"/>
              <a:chOff x="-14122" y="7072716"/>
              <a:chExt cx="1282684" cy="1286406"/>
            </a:xfrm>
          </p:grpSpPr>
          <p:sp>
            <p:nvSpPr>
              <p:cNvPr id="83" name="82 CuadroTexto"/>
              <p:cNvSpPr txBox="1"/>
              <p:nvPr/>
            </p:nvSpPr>
            <p:spPr>
              <a:xfrm>
                <a:off x="-14122" y="7072716"/>
                <a:ext cx="1282684"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84" name="83 Rectángulo redondeado"/>
              <p:cNvSpPr/>
              <p:nvPr/>
            </p:nvSpPr>
            <p:spPr>
              <a:xfrm>
                <a:off x="-14122" y="7502904"/>
                <a:ext cx="1282684" cy="60093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98.1%</a:t>
                </a:r>
                <a:endParaRPr lang="es-ES" sz="1600" b="1" dirty="0">
                  <a:solidFill>
                    <a:schemeClr val="tx1"/>
                  </a:solidFill>
                  <a:latin typeface="Arial Narrow" panose="020B0606020202030204" pitchFamily="34" charset="0"/>
                </a:endParaRPr>
              </a:p>
            </p:txBody>
          </p:sp>
          <p:sp>
            <p:nvSpPr>
              <p:cNvPr id="85" name="84 CuadroTexto"/>
              <p:cNvSpPr txBox="1"/>
              <p:nvPr/>
            </p:nvSpPr>
            <p:spPr>
              <a:xfrm>
                <a:off x="-14122" y="8082123"/>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307 casos</a:t>
                </a:r>
                <a:endParaRPr lang="es-ES" sz="1200" b="1" dirty="0">
                  <a:latin typeface="Arial Narrow" panose="020B0606020202030204" pitchFamily="34" charset="0"/>
                </a:endParaRPr>
              </a:p>
            </p:txBody>
          </p:sp>
        </p:grpSp>
      </p:grpSp>
      <p:pic>
        <p:nvPicPr>
          <p:cNvPr id="86"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2127094" y="5553683"/>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1711808" y="6173306"/>
            <a:ext cx="1761059" cy="1216993"/>
            <a:chOff x="-103304" y="7072716"/>
            <a:chExt cx="1336174" cy="1111115"/>
          </a:xfrm>
        </p:grpSpPr>
        <p:sp>
          <p:nvSpPr>
            <p:cNvPr id="88" name="8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89" name="88 Rectángulo redondeado"/>
            <p:cNvSpPr/>
            <p:nvPr/>
          </p:nvSpPr>
          <p:spPr>
            <a:xfrm>
              <a:off x="-103304" y="7363319"/>
              <a:ext cx="1336174" cy="820512"/>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chemeClr val="tx1"/>
                  </a:solidFill>
                  <a:latin typeface="Arial Narrow" panose="020B0606020202030204" pitchFamily="34" charset="0"/>
                </a:rPr>
                <a:t>Régimen contributivo</a:t>
              </a:r>
            </a:p>
            <a:p>
              <a:pPr algn="ctr"/>
              <a:r>
                <a:rPr lang="es-ES" sz="900" b="1" dirty="0" smtClean="0">
                  <a:solidFill>
                    <a:schemeClr val="tx1"/>
                  </a:solidFill>
                  <a:latin typeface="Arial Narrow" panose="020B0606020202030204" pitchFamily="34" charset="0"/>
                </a:rPr>
                <a:t>46,8% - 180 casos</a:t>
              </a:r>
            </a:p>
            <a:p>
              <a:pPr algn="ctr"/>
              <a:r>
                <a:rPr lang="es-ES" sz="900" b="1" dirty="0">
                  <a:solidFill>
                    <a:schemeClr val="tx1"/>
                  </a:solidFill>
                  <a:latin typeface="Arial Narrow" panose="020B0606020202030204" pitchFamily="34" charset="0"/>
                </a:rPr>
                <a:t>Régimen subsidiado</a:t>
              </a:r>
            </a:p>
            <a:p>
              <a:pPr algn="ctr"/>
              <a:r>
                <a:rPr lang="es-ES" sz="900" b="1" dirty="0" smtClean="0">
                  <a:solidFill>
                    <a:schemeClr val="tx1"/>
                  </a:solidFill>
                  <a:latin typeface="Arial Narrow" panose="020B0606020202030204" pitchFamily="34" charset="0"/>
                </a:rPr>
                <a:t>38,4% </a:t>
              </a:r>
              <a:r>
                <a:rPr lang="es-ES" sz="900" b="1" dirty="0">
                  <a:solidFill>
                    <a:schemeClr val="tx1"/>
                  </a:solidFill>
                  <a:latin typeface="Arial Narrow" panose="020B0606020202030204" pitchFamily="34" charset="0"/>
                </a:rPr>
                <a:t>- </a:t>
              </a:r>
              <a:r>
                <a:rPr lang="es-ES" sz="900" b="1" dirty="0" smtClean="0">
                  <a:solidFill>
                    <a:schemeClr val="tx1"/>
                  </a:solidFill>
                  <a:latin typeface="Arial Narrow" panose="020B0606020202030204" pitchFamily="34" charset="0"/>
                </a:rPr>
                <a:t>148 casos</a:t>
              </a:r>
            </a:p>
            <a:p>
              <a:pPr algn="ctr"/>
              <a:r>
                <a:rPr lang="es-ES" sz="900" b="1" dirty="0" smtClean="0">
                  <a:solidFill>
                    <a:schemeClr val="tx1"/>
                  </a:solidFill>
                  <a:latin typeface="Arial Narrow" panose="020B0606020202030204" pitchFamily="34" charset="0"/>
                </a:rPr>
                <a:t>No afiliado</a:t>
              </a:r>
              <a:endParaRPr lang="es-ES" sz="900" b="1" dirty="0">
                <a:solidFill>
                  <a:schemeClr val="tx1"/>
                </a:solidFill>
                <a:latin typeface="Arial Narrow" panose="020B0606020202030204" pitchFamily="34" charset="0"/>
              </a:endParaRPr>
            </a:p>
            <a:p>
              <a:pPr algn="ctr"/>
              <a:r>
                <a:rPr lang="es-ES" sz="900" b="1" dirty="0" smtClean="0">
                  <a:solidFill>
                    <a:schemeClr val="tx1"/>
                  </a:solidFill>
                  <a:latin typeface="Arial Narrow" panose="020B0606020202030204" pitchFamily="34" charset="0"/>
                </a:rPr>
                <a:t>14,3% - 55 Casos</a:t>
              </a:r>
              <a:endParaRPr lang="es-ES" sz="900" b="1" dirty="0">
                <a:solidFill>
                  <a:schemeClr val="tx1"/>
                </a:solidFill>
                <a:latin typeface="Arial Narrow" panose="020B0606020202030204" pitchFamily="34" charset="0"/>
              </a:endParaRPr>
            </a:p>
          </p:txBody>
        </p:sp>
      </p:grpSp>
      <p:sp>
        <p:nvSpPr>
          <p:cNvPr id="117" name="116 Rectángulo"/>
          <p:cNvSpPr/>
          <p:nvPr/>
        </p:nvSpPr>
        <p:spPr>
          <a:xfrm>
            <a:off x="5227800" y="1769192"/>
            <a:ext cx="1915633" cy="538609"/>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800" dirty="0" smtClean="0">
                <a:latin typeface="Arial Narrow" panose="020B0606020202030204" pitchFamily="34" charset="0"/>
              </a:rPr>
              <a:t>Figura. Curso de vida de la madre, </a:t>
            </a:r>
            <a:r>
              <a:rPr lang="es-CO" sz="800" dirty="0">
                <a:latin typeface="Arial Narrow" panose="020B0606020202030204" pitchFamily="34" charset="0"/>
              </a:rPr>
              <a:t>m</a:t>
            </a:r>
            <a:r>
              <a:rPr lang="es-CO" sz="800" dirty="0" smtClean="0">
                <a:latin typeface="Arial Narrow" panose="020B0606020202030204" pitchFamily="34" charset="0"/>
              </a:rPr>
              <a:t>uertes </a:t>
            </a:r>
            <a:r>
              <a:rPr lang="es-CO" sz="800" dirty="0">
                <a:latin typeface="Arial Narrow" panose="020B0606020202030204" pitchFamily="34" charset="0"/>
              </a:rPr>
              <a:t>perinatales y neonatales </a:t>
            </a:r>
            <a:r>
              <a:rPr lang="es-CO" sz="800" dirty="0" smtClean="0">
                <a:latin typeface="Arial Narrow" panose="020B0606020202030204" pitchFamily="34" charset="0"/>
              </a:rPr>
              <a:t>tardías Medellin</a:t>
            </a:r>
            <a:r>
              <a:rPr lang="es-ES" sz="800" dirty="0" smtClean="0">
                <a:latin typeface="Arial Narrow" panose="020B0606020202030204" pitchFamily="34" charset="0"/>
              </a:rPr>
              <a:t>. Periodo epidemiológico 13  2019. </a:t>
            </a:r>
            <a:endParaRPr lang="es-ES" sz="800" dirty="0">
              <a:latin typeface="Arial Narrow" panose="020B0606020202030204" pitchFamily="34" charset="0"/>
            </a:endParaRPr>
          </a:p>
        </p:txBody>
      </p:sp>
      <p:sp>
        <p:nvSpPr>
          <p:cNvPr id="51" name="50 CuadroTexto"/>
          <p:cNvSpPr txBox="1"/>
          <p:nvPr/>
        </p:nvSpPr>
        <p:spPr>
          <a:xfrm>
            <a:off x="0" y="4716016"/>
            <a:ext cx="2180731"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a:t>
            </a:r>
            <a:r>
              <a:rPr lang="es-ES" sz="1200" b="1" dirty="0">
                <a:latin typeface="Arial Narrow" panose="020B0606020202030204" pitchFamily="34" charset="0"/>
              </a:rPr>
              <a:t>con respecto al mismo periodo del año anterior </a:t>
            </a:r>
            <a:r>
              <a:rPr lang="es-ES" sz="1200" b="1" dirty="0" smtClean="0">
                <a:latin typeface="Arial Narrow" panose="020B0606020202030204" pitchFamily="34" charset="0"/>
              </a:rPr>
              <a:t>aumentó en un 4,9%</a:t>
            </a:r>
            <a:endParaRPr lang="es-ES" sz="1200" b="1" dirty="0">
              <a:latin typeface="Arial Narrow" panose="020B0606020202030204" pitchFamily="34" charset="0"/>
            </a:endParaRPr>
          </a:p>
        </p:txBody>
      </p:sp>
      <p:sp>
        <p:nvSpPr>
          <p:cNvPr id="59" name="58 Rectángulo"/>
          <p:cNvSpPr/>
          <p:nvPr/>
        </p:nvSpPr>
        <p:spPr>
          <a:xfrm>
            <a:off x="2180729" y="2368218"/>
            <a:ext cx="5020169"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1 Grupo"/>
          <p:cNvGrpSpPr/>
          <p:nvPr/>
        </p:nvGrpSpPr>
        <p:grpSpPr>
          <a:xfrm>
            <a:off x="4176627" y="5867166"/>
            <a:ext cx="1832623" cy="1483932"/>
            <a:chOff x="1979044" y="5443169"/>
            <a:chExt cx="1832623" cy="1483932"/>
          </a:xfrm>
        </p:grpSpPr>
        <p:pic>
          <p:nvPicPr>
            <p:cNvPr id="6149" name="Picture 5"/>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2567526" y="5443169"/>
              <a:ext cx="529058" cy="6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79 Grupo"/>
            <p:cNvGrpSpPr/>
            <p:nvPr/>
          </p:nvGrpSpPr>
          <p:grpSpPr>
            <a:xfrm>
              <a:off x="1979044" y="5875217"/>
              <a:ext cx="1832623" cy="1051884"/>
              <a:chOff x="4697795" y="895031"/>
              <a:chExt cx="1832623" cy="1051884"/>
            </a:xfrm>
          </p:grpSpPr>
          <p:sp>
            <p:nvSpPr>
              <p:cNvPr id="95" name="94 Rectángulo redondeado"/>
              <p:cNvSpPr/>
              <p:nvPr/>
            </p:nvSpPr>
            <p:spPr>
              <a:xfrm>
                <a:off x="4697795" y="1356697"/>
                <a:ext cx="1832623" cy="590218"/>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rgbClr val="7030A0"/>
                    </a:solidFill>
                    <a:latin typeface="Arial Narrow" panose="020B0606020202030204" pitchFamily="34" charset="0"/>
                  </a:rPr>
                  <a:t>Fetales: </a:t>
                </a:r>
              </a:p>
              <a:p>
                <a:pPr algn="ctr"/>
                <a:r>
                  <a:rPr lang="es-ES" sz="700" b="1" dirty="0" err="1" smtClean="0">
                    <a:solidFill>
                      <a:schemeClr val="tx1"/>
                    </a:solidFill>
                    <a:latin typeface="Arial Narrow" panose="020B0606020202030204" pitchFamily="34" charset="0"/>
                  </a:rPr>
                  <a:t>Anteparto</a:t>
                </a:r>
                <a:r>
                  <a:rPr lang="es-ES" sz="700" b="1" dirty="0" smtClean="0">
                    <a:solidFill>
                      <a:schemeClr val="tx1"/>
                    </a:solidFill>
                    <a:latin typeface="Arial Narrow" panose="020B0606020202030204" pitchFamily="34" charset="0"/>
                  </a:rPr>
                  <a:t> 61,8% (238) - </a:t>
                </a:r>
                <a:r>
                  <a:rPr lang="es-ES" sz="700" b="1" dirty="0" err="1" smtClean="0">
                    <a:solidFill>
                      <a:schemeClr val="tx1"/>
                    </a:solidFill>
                    <a:latin typeface="Arial Narrow" panose="020B0606020202030204" pitchFamily="34" charset="0"/>
                  </a:rPr>
                  <a:t>Intraparto</a:t>
                </a:r>
                <a:r>
                  <a:rPr lang="es-ES" sz="700" b="1" dirty="0" smtClean="0">
                    <a:solidFill>
                      <a:schemeClr val="tx1"/>
                    </a:solidFill>
                    <a:latin typeface="Arial Narrow" panose="020B0606020202030204" pitchFamily="34" charset="0"/>
                  </a:rPr>
                  <a:t> 9,6% (37)</a:t>
                </a:r>
                <a:endParaRPr lang="es-ES" sz="700" b="1" dirty="0">
                  <a:solidFill>
                    <a:schemeClr val="tx1"/>
                  </a:solidFill>
                  <a:latin typeface="Arial Narrow" panose="020B0606020202030204" pitchFamily="34" charset="0"/>
                </a:endParaRPr>
              </a:p>
            </p:txBody>
          </p:sp>
          <p:sp>
            <p:nvSpPr>
              <p:cNvPr id="96" name="95 Rectángulo"/>
              <p:cNvSpPr/>
              <p:nvPr/>
            </p:nvSpPr>
            <p:spPr>
              <a:xfrm>
                <a:off x="4697795" y="895031"/>
                <a:ext cx="1816200" cy="461665"/>
              </a:xfrm>
              <a:prstGeom prst="rect">
                <a:avLst/>
              </a:prstGeom>
            </p:spPr>
            <p:txBody>
              <a:bodyPr wrap="square">
                <a:spAutoFit/>
              </a:bodyPr>
              <a:lstStyle/>
              <a:p>
                <a:pPr algn="ctr"/>
                <a:r>
                  <a:rPr lang="es-CO" sz="1200" b="1" u="sng" dirty="0">
                    <a:latin typeface="Arial Narrow" panose="020B0606020202030204" pitchFamily="34" charset="0"/>
                  </a:rPr>
                  <a:t>Momento </a:t>
                </a:r>
                <a:r>
                  <a:rPr lang="es-CO" sz="1200" b="1" u="sng" dirty="0" smtClean="0">
                    <a:latin typeface="Arial Narrow" panose="020B0606020202030204" pitchFamily="34" charset="0"/>
                  </a:rPr>
                  <a:t>de ocurrencia </a:t>
                </a:r>
              </a:p>
              <a:p>
                <a:pPr algn="ctr"/>
                <a:r>
                  <a:rPr lang="es-CO" sz="1200" b="1" u="sng" dirty="0" smtClean="0">
                    <a:latin typeface="Arial Narrow" panose="020B0606020202030204" pitchFamily="34" charset="0"/>
                  </a:rPr>
                  <a:t>de la muerte</a:t>
                </a:r>
                <a:endParaRPr lang="es-ES" sz="1200" b="1" u="sng" dirty="0">
                  <a:solidFill>
                    <a:sysClr val="windowText" lastClr="000000"/>
                  </a:solidFill>
                  <a:latin typeface="Arial Narrow" panose="020B0606020202030204" pitchFamily="34" charset="0"/>
                </a:endParaRPr>
              </a:p>
            </p:txBody>
          </p:sp>
        </p:grpSp>
      </p:grpSp>
      <p:grpSp>
        <p:nvGrpSpPr>
          <p:cNvPr id="47" name="46 Grupo"/>
          <p:cNvGrpSpPr/>
          <p:nvPr/>
        </p:nvGrpSpPr>
        <p:grpSpPr>
          <a:xfrm>
            <a:off x="2562746" y="2451259"/>
            <a:ext cx="3446504" cy="276999"/>
            <a:chOff x="2448322" y="74775"/>
            <a:chExt cx="3446504" cy="276999"/>
          </a:xfrm>
        </p:grpSpPr>
        <p:sp>
          <p:nvSpPr>
            <p:cNvPr id="48" name="47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9" name="48 Conector recto"/>
            <p:cNvCxnSpPr>
              <a:stCxn id="4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 e indicadores</a:t>
              </a:r>
              <a:endParaRPr lang="es-ES" sz="1200" b="1" dirty="0">
                <a:latin typeface="Arial Narrow" panose="020B0606020202030204" pitchFamily="34" charset="0"/>
              </a:endParaRPr>
            </a:p>
          </p:txBody>
        </p:sp>
      </p:grpSp>
      <p:grpSp>
        <p:nvGrpSpPr>
          <p:cNvPr id="3" name="Grupo 2"/>
          <p:cNvGrpSpPr/>
          <p:nvPr/>
        </p:nvGrpSpPr>
        <p:grpSpPr>
          <a:xfrm>
            <a:off x="2230057" y="4383076"/>
            <a:ext cx="5662404" cy="1076351"/>
            <a:chOff x="2156559" y="5125331"/>
            <a:chExt cx="5662404" cy="1076351"/>
          </a:xfrm>
        </p:grpSpPr>
        <p:grpSp>
          <p:nvGrpSpPr>
            <p:cNvPr id="9" name="8 Grupo"/>
            <p:cNvGrpSpPr/>
            <p:nvPr/>
          </p:nvGrpSpPr>
          <p:grpSpPr>
            <a:xfrm>
              <a:off x="2156559" y="5125331"/>
              <a:ext cx="5662404" cy="1031723"/>
              <a:chOff x="2145310" y="5205101"/>
              <a:chExt cx="5662404" cy="1031723"/>
            </a:xfrm>
          </p:grpSpPr>
          <p:grpSp>
            <p:nvGrpSpPr>
              <p:cNvPr id="61" name="60 Grupo"/>
              <p:cNvGrpSpPr/>
              <p:nvPr/>
            </p:nvGrpSpPr>
            <p:grpSpPr>
              <a:xfrm>
                <a:off x="3438855" y="5497971"/>
                <a:ext cx="3623277" cy="451384"/>
                <a:chOff x="1214190" y="7290209"/>
                <a:chExt cx="4097229" cy="451384"/>
              </a:xfrm>
              <a:solidFill>
                <a:schemeClr val="accent2">
                  <a:lumMod val="60000"/>
                  <a:lumOff val="40000"/>
                </a:schemeClr>
              </a:solidFill>
            </p:grpSpPr>
            <p:sp>
              <p:nvSpPr>
                <p:cNvPr id="70" name="69 Rectángulo redondeado"/>
                <p:cNvSpPr/>
                <p:nvPr/>
              </p:nvSpPr>
              <p:spPr>
                <a:xfrm>
                  <a:off x="1214190" y="7566622"/>
                  <a:ext cx="4097229" cy="174971"/>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Enfermedades respiratorias y cardíacas durante el periodo perinatal</a:t>
                  </a:r>
                  <a:r>
                    <a:rPr lang="es-ES" sz="800" b="1" dirty="0" smtClean="0">
                      <a:solidFill>
                        <a:schemeClr val="tx1"/>
                      </a:solidFill>
                      <a:latin typeface="Arial Narrow" panose="020B0606020202030204" pitchFamily="34" charset="0"/>
                    </a:rPr>
                    <a:t>: </a:t>
                  </a:r>
                  <a:r>
                    <a:rPr lang="es-ES" sz="800" b="1" dirty="0" smtClean="0">
                      <a:solidFill>
                        <a:srgbClr val="C00000"/>
                      </a:solidFill>
                      <a:latin typeface="Arial Narrow" panose="020B0606020202030204" pitchFamily="34" charset="0"/>
                    </a:rPr>
                    <a:t>14,5% (90)</a:t>
                  </a:r>
                  <a:endParaRPr lang="es-ES" sz="800" b="1" dirty="0">
                    <a:solidFill>
                      <a:srgbClr val="C00000"/>
                    </a:solidFill>
                    <a:latin typeface="Arial Narrow" panose="020B0606020202030204" pitchFamily="34" charset="0"/>
                  </a:endParaRPr>
                </a:p>
              </p:txBody>
            </p:sp>
            <p:sp>
              <p:nvSpPr>
                <p:cNvPr id="64" name="63 Rectángulo redondeado"/>
                <p:cNvSpPr/>
                <p:nvPr/>
              </p:nvSpPr>
              <p:spPr>
                <a:xfrm>
                  <a:off x="1214190" y="7290209"/>
                  <a:ext cx="4093332" cy="21246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Desórdenes relacionados con el </a:t>
                  </a:r>
                  <a:r>
                    <a:rPr lang="es-ES" sz="800" b="1" dirty="0" smtClean="0">
                      <a:solidFill>
                        <a:schemeClr val="tx1"/>
                      </a:solidFill>
                      <a:latin typeface="Arial Narrow" panose="020B0606020202030204" pitchFamily="34" charset="0"/>
                    </a:rPr>
                    <a:t>embarazo : </a:t>
                  </a:r>
                  <a:r>
                    <a:rPr lang="es-ES" sz="800" b="1" dirty="0" smtClean="0">
                      <a:solidFill>
                        <a:srgbClr val="C00000"/>
                      </a:solidFill>
                      <a:latin typeface="Arial Narrow" panose="020B0606020202030204" pitchFamily="34" charset="0"/>
                    </a:rPr>
                    <a:t>18,9% (117)</a:t>
                  </a:r>
                  <a:endParaRPr lang="es-ES" sz="800" b="1" dirty="0">
                    <a:solidFill>
                      <a:srgbClr val="C00000"/>
                    </a:solidFill>
                    <a:latin typeface="Arial Narrow" panose="020B0606020202030204" pitchFamily="34" charset="0"/>
                  </a:endParaRPr>
                </a:p>
              </p:txBody>
            </p:sp>
          </p:grpSp>
          <p:grpSp>
            <p:nvGrpSpPr>
              <p:cNvPr id="4" name="3 Grupo"/>
              <p:cNvGrpSpPr/>
              <p:nvPr/>
            </p:nvGrpSpPr>
            <p:grpSpPr>
              <a:xfrm>
                <a:off x="2145310" y="5205101"/>
                <a:ext cx="5662404" cy="1031723"/>
                <a:chOff x="2109481" y="5636320"/>
                <a:chExt cx="5662404" cy="1031723"/>
              </a:xfrm>
            </p:grpSpPr>
            <p:sp>
              <p:nvSpPr>
                <p:cNvPr id="53" name="52 CuadroTexto"/>
                <p:cNvSpPr txBox="1"/>
                <p:nvPr/>
              </p:nvSpPr>
              <p:spPr>
                <a:xfrm>
                  <a:off x="2550165" y="5636320"/>
                  <a:ext cx="5221720" cy="253916"/>
                </a:xfrm>
                <a:prstGeom prst="rect">
                  <a:avLst/>
                </a:prstGeom>
                <a:noFill/>
              </p:spPr>
              <p:txBody>
                <a:bodyPr wrap="square" rtlCol="0">
                  <a:spAutoFit/>
                </a:bodyPr>
                <a:lstStyle/>
                <a:p>
                  <a:pPr algn="ctr"/>
                  <a:r>
                    <a:rPr lang="es-ES" sz="1050" b="1" u="sng" dirty="0" smtClean="0">
                      <a:latin typeface="Arial Narrow" panose="020B0606020202030204" pitchFamily="34" charset="0"/>
                    </a:rPr>
                    <a:t>Causas agrupadas de muerte</a:t>
                  </a:r>
                  <a:endParaRPr lang="es-ES" sz="1050" b="1" u="sng" dirty="0">
                    <a:latin typeface="Arial Narrow" panose="020B0606020202030204" pitchFamily="34" charset="0"/>
                  </a:endParaRPr>
                </a:p>
              </p:txBody>
            </p:sp>
            <p:pic>
              <p:nvPicPr>
                <p:cNvPr id="73" name="Picture 5"/>
                <p:cNvPicPr>
                  <a:picLocks noChangeAspect="1" noChangeArrowheads="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4" name="73 Flecha derecha"/>
              <p:cNvSpPr/>
              <p:nvPr/>
            </p:nvSpPr>
            <p:spPr>
              <a:xfrm>
                <a:off x="3105942"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8" name="57 Rectángulo redondeado"/>
            <p:cNvSpPr/>
            <p:nvPr/>
          </p:nvSpPr>
          <p:spPr>
            <a:xfrm>
              <a:off x="3461979" y="5944839"/>
              <a:ext cx="3611402" cy="25684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Afecciones de origen </a:t>
              </a:r>
              <a:r>
                <a:rPr lang="es-ES" sz="800" b="1" dirty="0" smtClean="0">
                  <a:solidFill>
                    <a:schemeClr val="tx1"/>
                  </a:solidFill>
                  <a:latin typeface="Arial Narrow" panose="020B0606020202030204" pitchFamily="34" charset="0"/>
                </a:rPr>
                <a:t>perinatal: </a:t>
              </a:r>
              <a:r>
                <a:rPr lang="es-ES" sz="800" b="1" dirty="0" smtClean="0">
                  <a:solidFill>
                    <a:srgbClr val="C00000"/>
                  </a:solidFill>
                  <a:latin typeface="Arial Narrow" panose="020B0606020202030204" pitchFamily="34" charset="0"/>
                </a:rPr>
                <a:t>11,6% (72)</a:t>
              </a:r>
              <a:endParaRPr lang="es-ES" sz="800" b="1" dirty="0">
                <a:solidFill>
                  <a:srgbClr val="C00000"/>
                </a:solidFill>
                <a:latin typeface="Arial Narrow" panose="020B0606020202030204" pitchFamily="34" charset="0"/>
              </a:endParaRPr>
            </a:p>
          </p:txBody>
        </p:sp>
      </p:grpSp>
      <p:sp>
        <p:nvSpPr>
          <p:cNvPr id="56" name="79 Rectángulo"/>
          <p:cNvSpPr/>
          <p:nvPr/>
        </p:nvSpPr>
        <p:spPr>
          <a:xfrm>
            <a:off x="0" y="7541800"/>
            <a:ext cx="7182821"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7" name="80 Grupo"/>
          <p:cNvGrpSpPr/>
          <p:nvPr/>
        </p:nvGrpSpPr>
        <p:grpSpPr>
          <a:xfrm>
            <a:off x="118297" y="7620109"/>
            <a:ext cx="3446504" cy="276999"/>
            <a:chOff x="2448322" y="33831"/>
            <a:chExt cx="3446504" cy="276999"/>
          </a:xfrm>
        </p:grpSpPr>
        <p:sp>
          <p:nvSpPr>
            <p:cNvPr id="60"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2" name="82 Conector recto"/>
            <p:cNvCxnSpPr>
              <a:stCxn id="60"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sp>
        <p:nvSpPr>
          <p:cNvPr id="71" name="2 Marcador de contenido"/>
          <p:cNvSpPr txBox="1">
            <a:spLocks/>
          </p:cNvSpPr>
          <p:nvPr/>
        </p:nvSpPr>
        <p:spPr>
          <a:xfrm>
            <a:off x="-29713" y="7934063"/>
            <a:ext cx="7230613" cy="11266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CO" sz="1000" dirty="0" smtClean="0">
                <a:solidFill>
                  <a:schemeClr val="tx1"/>
                </a:solidFill>
                <a:latin typeface="Arial Narrow" panose="020B0606020202030204" pitchFamily="34" charset="0"/>
              </a:rPr>
              <a:t>Las fuentes de información para identificar los casos de muertes perinatales y neonatales tardías son el RUAF ND y el </a:t>
            </a:r>
            <a:r>
              <a:rPr lang="es-CO" sz="1000" dirty="0" err="1" smtClean="0">
                <a:solidFill>
                  <a:schemeClr val="tx1"/>
                </a:solidFill>
                <a:latin typeface="Arial Narrow" panose="020B0606020202030204" pitchFamily="34" charset="0"/>
              </a:rPr>
              <a:t>Sivigila</a:t>
            </a:r>
            <a:r>
              <a:rPr lang="es-CO" sz="1000" dirty="0" smtClean="0">
                <a:solidFill>
                  <a:schemeClr val="tx1"/>
                </a:solidFill>
                <a:latin typeface="Arial Narrow" panose="020B0606020202030204" pitchFamily="34" charset="0"/>
              </a:rPr>
              <a:t> 560, las instituciones de salud deben  registrar siempre en las dos fuentes el caso, con el fin de mejorar la correspondencia.</a:t>
            </a:r>
          </a:p>
          <a:p>
            <a:pPr algn="just"/>
            <a:r>
              <a:rPr lang="es-CO" sz="1000" dirty="0" smtClean="0">
                <a:solidFill>
                  <a:schemeClr val="tx1"/>
                </a:solidFill>
                <a:latin typeface="Arial Narrow" panose="020B0606020202030204" pitchFamily="34" charset="0"/>
              </a:rPr>
              <a:t>Para mejorar en la calidad del dato en las muertes perinatales y neonatales es fundamental la identificación adecuada de la causa básica de la muerte, todavía se registran una proporción de causas mal definidas. </a:t>
            </a:r>
          </a:p>
          <a:p>
            <a:pPr algn="just"/>
            <a:r>
              <a:rPr lang="es-CO" sz="1000" dirty="0" smtClean="0">
                <a:solidFill>
                  <a:schemeClr val="tx1"/>
                </a:solidFill>
                <a:latin typeface="Arial Narrow" panose="020B0606020202030204" pitchFamily="34" charset="0"/>
              </a:rPr>
              <a:t>La calidad del dato en variables de la madre y del parto (semanas de gestación, peso del feto, edad de la madre), el número de certificado de defunción,  el municipio de residencia y el lugar de ocurrencia de la muerte debe tener coherencia en las dos fuentes de información; la fecha de nacimiento no debe ser mayor a la defunción. La causa básica de la muerte que se ingresa al </a:t>
            </a:r>
            <a:r>
              <a:rPr lang="es-CO" sz="1000" dirty="0" err="1" smtClean="0">
                <a:solidFill>
                  <a:schemeClr val="tx1"/>
                </a:solidFill>
                <a:latin typeface="Arial Narrow" panose="020B0606020202030204" pitchFamily="34" charset="0"/>
              </a:rPr>
              <a:t>Sivigila</a:t>
            </a:r>
            <a:r>
              <a:rPr lang="es-CO" sz="1000" dirty="0" smtClean="0">
                <a:solidFill>
                  <a:schemeClr val="tx1"/>
                </a:solidFill>
                <a:latin typeface="Arial Narrow" panose="020B0606020202030204" pitchFamily="34" charset="0"/>
              </a:rPr>
              <a:t> debe corresponder al diagnóstico del hijo y no solo de la madre.</a:t>
            </a:r>
            <a:endParaRPr lang="es-ES" sz="1000" dirty="0">
              <a:solidFill>
                <a:schemeClr val="tx1"/>
              </a:solidFill>
              <a:latin typeface="Arial Narrow" panose="020B0606020202030204" pitchFamily="34" charset="0"/>
            </a:endParaRPr>
          </a:p>
        </p:txBody>
      </p:sp>
      <p:sp>
        <p:nvSpPr>
          <p:cNvPr id="72" name="53 CuadroTexto"/>
          <p:cNvSpPr txBox="1"/>
          <p:nvPr/>
        </p:nvSpPr>
        <p:spPr>
          <a:xfrm>
            <a:off x="2047130" y="3719128"/>
            <a:ext cx="2241210" cy="261610"/>
          </a:xfrm>
          <a:prstGeom prst="rect">
            <a:avLst/>
          </a:prstGeom>
          <a:noFill/>
        </p:spPr>
        <p:txBody>
          <a:bodyPr wrap="square" rtlCol="0">
            <a:spAutoFit/>
          </a:bodyPr>
          <a:lstStyle/>
          <a:p>
            <a:pPr algn="ctr"/>
            <a:r>
              <a:rPr lang="es-CO" sz="1100" b="1" dirty="0">
                <a:latin typeface="Arial Narrow" panose="020B0606020202030204" pitchFamily="34" charset="0"/>
              </a:rPr>
              <a:t>Razón de mortalidad neonatal tardía</a:t>
            </a:r>
          </a:p>
        </p:txBody>
      </p:sp>
      <p:sp>
        <p:nvSpPr>
          <p:cNvPr id="75" name="54 CuadroTexto"/>
          <p:cNvSpPr txBox="1"/>
          <p:nvPr/>
        </p:nvSpPr>
        <p:spPr>
          <a:xfrm>
            <a:off x="2120610" y="3851920"/>
            <a:ext cx="2071665" cy="646331"/>
          </a:xfrm>
          <a:prstGeom prst="rect">
            <a:avLst/>
          </a:prstGeom>
          <a:noFill/>
        </p:spPr>
        <p:txBody>
          <a:bodyPr wrap="square" rtlCol="0">
            <a:spAutoFit/>
          </a:bodyPr>
          <a:lstStyle/>
          <a:p>
            <a:pPr algn="ctr"/>
            <a:r>
              <a:rPr lang="es-CO" sz="1200" b="1" dirty="0" smtClean="0">
                <a:solidFill>
                  <a:srgbClr val="C00000"/>
                </a:solidFill>
                <a:latin typeface="Arial Narrow" panose="020B0606020202030204" pitchFamily="34" charset="0"/>
              </a:rPr>
              <a:t>1,1 </a:t>
            </a:r>
            <a:r>
              <a:rPr lang="es-CO" sz="1200" b="1" dirty="0">
                <a:solidFill>
                  <a:srgbClr val="C00000"/>
                </a:solidFill>
                <a:latin typeface="Arial Narrow" panose="020B0606020202030204" pitchFamily="34" charset="0"/>
              </a:rPr>
              <a:t>muertes por cada 1000 nacidos vivos y muertos </a:t>
            </a:r>
            <a:r>
              <a:rPr lang="es-CO" sz="1200" b="1" dirty="0" smtClean="0">
                <a:solidFill>
                  <a:srgbClr val="C00000"/>
                </a:solidFill>
                <a:latin typeface="Arial Narrow" panose="020B0606020202030204" pitchFamily="34" charset="0"/>
              </a:rPr>
              <a:t>(30/27448) </a:t>
            </a:r>
            <a:r>
              <a:rPr lang="es-CO" sz="1200" b="1" dirty="0">
                <a:solidFill>
                  <a:srgbClr val="C00000"/>
                </a:solidFill>
                <a:latin typeface="Arial Narrow" panose="020B0606020202030204" pitchFamily="34" charset="0"/>
              </a:rPr>
              <a:t>*1000</a:t>
            </a:r>
            <a:endParaRPr lang="es-ES" sz="1200" b="1" dirty="0" smtClean="0">
              <a:solidFill>
                <a:srgbClr val="C00000"/>
              </a:solidFill>
              <a:latin typeface="Arial Narrow" panose="020B0606020202030204" pitchFamily="34" charset="0"/>
            </a:endParaRPr>
          </a:p>
        </p:txBody>
      </p:sp>
      <p:cxnSp>
        <p:nvCxnSpPr>
          <p:cNvPr id="76" name="55 Conector recto de flecha"/>
          <p:cNvCxnSpPr/>
          <p:nvPr/>
        </p:nvCxnSpPr>
        <p:spPr>
          <a:xfrm>
            <a:off x="2127094" y="3635896"/>
            <a:ext cx="20718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77" name="56 CuadroTexto"/>
          <p:cNvSpPr txBox="1"/>
          <p:nvPr/>
        </p:nvSpPr>
        <p:spPr>
          <a:xfrm>
            <a:off x="2032035" y="2819686"/>
            <a:ext cx="2241210" cy="261610"/>
          </a:xfrm>
          <a:prstGeom prst="rect">
            <a:avLst/>
          </a:prstGeom>
          <a:noFill/>
        </p:spPr>
        <p:txBody>
          <a:bodyPr wrap="square" rtlCol="0">
            <a:spAutoFit/>
          </a:bodyPr>
          <a:lstStyle/>
          <a:p>
            <a:pPr algn="ctr"/>
            <a:r>
              <a:rPr lang="es-ES" sz="1100" b="1" dirty="0">
                <a:latin typeface="Arial Narrow" panose="020B0606020202030204" pitchFamily="34" charset="0"/>
              </a:rPr>
              <a:t>Razón de mortalidad perinatal</a:t>
            </a:r>
            <a:endParaRPr lang="es-CO" sz="1100" b="1" dirty="0">
              <a:latin typeface="Arial Narrow" panose="020B0606020202030204" pitchFamily="34" charset="0"/>
            </a:endParaRPr>
          </a:p>
        </p:txBody>
      </p:sp>
      <p:sp>
        <p:nvSpPr>
          <p:cNvPr id="78" name="57 CuadroTexto"/>
          <p:cNvSpPr txBox="1"/>
          <p:nvPr/>
        </p:nvSpPr>
        <p:spPr>
          <a:xfrm>
            <a:off x="2279930" y="2987824"/>
            <a:ext cx="1752568" cy="646331"/>
          </a:xfrm>
          <a:prstGeom prst="rect">
            <a:avLst/>
          </a:prstGeom>
          <a:noFill/>
        </p:spPr>
        <p:txBody>
          <a:bodyPr wrap="square" rtlCol="0">
            <a:spAutoFit/>
          </a:bodyPr>
          <a:lstStyle/>
          <a:p>
            <a:pPr algn="ctr"/>
            <a:r>
              <a:rPr lang="es-CO" sz="1200" b="1" dirty="0" smtClean="0">
                <a:solidFill>
                  <a:srgbClr val="C00000"/>
                </a:solidFill>
                <a:latin typeface="Arial Narrow" panose="020B0606020202030204" pitchFamily="34" charset="0"/>
              </a:rPr>
              <a:t>13,4 </a:t>
            </a:r>
            <a:r>
              <a:rPr lang="es-CO" sz="1200" b="1" dirty="0">
                <a:solidFill>
                  <a:srgbClr val="C00000"/>
                </a:solidFill>
                <a:latin typeface="Arial Narrow" panose="020B0606020202030204" pitchFamily="34" charset="0"/>
              </a:rPr>
              <a:t>muertes por cada 1000 nacidos vivos y muertos </a:t>
            </a:r>
            <a:r>
              <a:rPr lang="es-CO" sz="1200" b="1" dirty="0" smtClean="0">
                <a:solidFill>
                  <a:srgbClr val="C00000"/>
                </a:solidFill>
                <a:latin typeface="Arial Narrow" panose="020B0606020202030204" pitchFamily="34" charset="0"/>
              </a:rPr>
              <a:t>(368/27448) </a:t>
            </a:r>
            <a:r>
              <a:rPr lang="es-CO" sz="1200" b="1" dirty="0">
                <a:solidFill>
                  <a:srgbClr val="C00000"/>
                </a:solidFill>
                <a:latin typeface="Arial Narrow" panose="020B0606020202030204" pitchFamily="34" charset="0"/>
              </a:rPr>
              <a:t>*1000</a:t>
            </a:r>
            <a:endParaRPr lang="es-ES" sz="1200" b="1" dirty="0" smtClean="0">
              <a:solidFill>
                <a:srgbClr val="C00000"/>
              </a:solidFill>
              <a:latin typeface="Arial Narrow" panose="020B0606020202030204" pitchFamily="34" charset="0"/>
            </a:endParaRPr>
          </a:p>
        </p:txBody>
      </p:sp>
      <p:graphicFrame>
        <p:nvGraphicFramePr>
          <p:cNvPr id="90" name="2 Gráfico"/>
          <p:cNvGraphicFramePr>
            <a:graphicFrameLocks/>
          </p:cNvGraphicFramePr>
          <p:nvPr>
            <p:extLst>
              <p:ext uri="{D42A27DB-BD31-4B8C-83A1-F6EECF244321}">
                <p14:modId xmlns:p14="http://schemas.microsoft.com/office/powerpoint/2010/main" val="1275378401"/>
              </p:ext>
            </p:extLst>
          </p:nvPr>
        </p:nvGraphicFramePr>
        <p:xfrm>
          <a:off x="2006125" y="266608"/>
          <a:ext cx="3152886" cy="149503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1" name="Gráfico 90"/>
          <p:cNvGraphicFramePr>
            <a:graphicFrameLocks/>
          </p:cNvGraphicFramePr>
          <p:nvPr>
            <p:extLst>
              <p:ext uri="{D42A27DB-BD31-4B8C-83A1-F6EECF244321}">
                <p14:modId xmlns:p14="http://schemas.microsoft.com/office/powerpoint/2010/main" val="3038844992"/>
              </p:ext>
            </p:extLst>
          </p:nvPr>
        </p:nvGraphicFramePr>
        <p:xfrm>
          <a:off x="5105886" y="378540"/>
          <a:ext cx="2076936" cy="123788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997537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191549" y="4962584"/>
            <a:ext cx="486249" cy="50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 y="-32726"/>
            <a:ext cx="2192018" cy="285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287" y="766609"/>
            <a:ext cx="2179095"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527</a:t>
              </a:r>
              <a:endParaRPr lang="es-ES" sz="2000" b="1" dirty="0">
                <a:latin typeface="Arial Narrow" panose="020B0606020202030204" pitchFamily="34" charset="0"/>
              </a:endParaRPr>
            </a:p>
          </p:txBody>
        </p:sp>
      </p:grpSp>
      <p:sp>
        <p:nvSpPr>
          <p:cNvPr id="9" name="8 CuadroTexto"/>
          <p:cNvSpPr txBox="1"/>
          <p:nvPr/>
        </p:nvSpPr>
        <p:spPr>
          <a:xfrm>
            <a:off x="0" y="4716016"/>
            <a:ext cx="2180731"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anterior</a:t>
            </a:r>
          </a:p>
          <a:p>
            <a:pPr algn="ctr"/>
            <a:r>
              <a:rPr lang="es-ES" sz="1200" b="1" dirty="0" smtClean="0">
                <a:latin typeface="Arial Narrow" panose="020B0606020202030204" pitchFamily="34" charset="0"/>
              </a:rPr>
              <a:t> aumentó en un 75,7%</a:t>
            </a:r>
            <a:endParaRPr lang="es-ES" sz="1200" b="1"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49</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01346"/>
            <a:ext cx="2208885" cy="707886"/>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12.4 Sífilis </a:t>
            </a:r>
            <a:r>
              <a:rPr lang="es-ES" sz="2000" b="1" dirty="0">
                <a:solidFill>
                  <a:srgbClr val="C00000"/>
                </a:solidFill>
                <a:latin typeface="Arial Narrow" panose="020B0606020202030204" pitchFamily="34" charset="0"/>
                <a:ea typeface="+mn-ea"/>
                <a:cs typeface="+mn-cs"/>
              </a:rPr>
              <a:t>Gestacional SG</a:t>
            </a:r>
          </a:p>
        </p:txBody>
      </p:sp>
      <p:sp>
        <p:nvSpPr>
          <p:cNvPr id="55" name="54 Rectángulo"/>
          <p:cNvSpPr/>
          <p:nvPr/>
        </p:nvSpPr>
        <p:spPr>
          <a:xfrm>
            <a:off x="2194833" y="2067025"/>
            <a:ext cx="4946011" cy="492443"/>
          </a:xfrm>
          <a:prstGeom prst="rect">
            <a:avLst/>
          </a:prstGeom>
        </p:spPr>
        <p:txBody>
          <a:bodyPr wrap="square">
            <a:spAutoFit/>
          </a:bodyPr>
          <a:lstStyle/>
          <a:p>
            <a:r>
              <a:rPr lang="es-ES" sz="5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a:latin typeface="Arial Narrow" panose="020B0606020202030204" pitchFamily="34" charset="0"/>
              </a:rPr>
              <a:t>s</a:t>
            </a:r>
            <a:r>
              <a:rPr lang="es-CO" sz="1050" dirty="0" smtClean="0">
                <a:latin typeface="Arial Narrow" panose="020B0606020202030204" pitchFamily="34" charset="0"/>
              </a:rPr>
              <a:t>ífilis </a:t>
            </a:r>
            <a:r>
              <a:rPr lang="es-CO" sz="1050" dirty="0">
                <a:latin typeface="Arial Narrow" panose="020B0606020202030204" pitchFamily="34" charset="0"/>
              </a:rPr>
              <a:t>gestacional</a:t>
            </a:r>
            <a:r>
              <a:rPr lang="es-ES" sz="1050" dirty="0" smtClean="0">
                <a:latin typeface="Arial Narrow" panose="020B0606020202030204" pitchFamily="34" charset="0"/>
              </a:rPr>
              <a:t>. Medellín, a Periodo epidemiológico 13  acumulado de 2017 a 2019. </a:t>
            </a:r>
            <a:endParaRPr lang="es-ES" sz="1050" dirty="0">
              <a:latin typeface="Arial Narrow" panose="020B0606020202030204" pitchFamily="34" charset="0"/>
            </a:endParaRPr>
          </a:p>
        </p:txBody>
      </p:sp>
      <p:pic>
        <p:nvPicPr>
          <p:cNvPr id="81"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2507697" y="3083582"/>
            <a:ext cx="739835" cy="60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2121823" y="3606616"/>
            <a:ext cx="1475707" cy="1125647"/>
            <a:chOff x="-14122" y="7072716"/>
            <a:chExt cx="1229607" cy="972579"/>
          </a:xfrm>
        </p:grpSpPr>
        <p:sp>
          <p:nvSpPr>
            <p:cNvPr id="83" name="82 CuadroTexto"/>
            <p:cNvSpPr txBox="1"/>
            <p:nvPr/>
          </p:nvSpPr>
          <p:spPr>
            <a:xfrm>
              <a:off x="-14122" y="7072716"/>
              <a:ext cx="1229607" cy="219388"/>
            </a:xfrm>
            <a:prstGeom prst="rect">
              <a:avLst/>
            </a:prstGeom>
            <a:noFill/>
          </p:spPr>
          <p:txBody>
            <a:bodyPr wrap="square" rtlCol="0">
              <a:spAutoFit/>
            </a:bodyPr>
            <a:lstStyle/>
            <a:p>
              <a:pPr algn="ctr"/>
              <a:r>
                <a:rPr lang="es-ES" sz="1050" b="1" u="sng" dirty="0" smtClean="0">
                  <a:latin typeface="Arial Narrow" panose="020B0606020202030204" pitchFamily="34" charset="0"/>
                </a:rPr>
                <a:t>Área de residencia</a:t>
              </a:r>
              <a:endParaRPr lang="es-ES" sz="1050" b="1" u="sng" dirty="0">
                <a:latin typeface="Arial Narrow" panose="020B0606020202030204" pitchFamily="34" charset="0"/>
              </a:endParaRPr>
            </a:p>
          </p:txBody>
        </p:sp>
        <p:sp>
          <p:nvSpPr>
            <p:cNvPr id="84" name="83 Rectángulo redondeado"/>
            <p:cNvSpPr/>
            <p:nvPr/>
          </p:nvSpPr>
          <p:spPr>
            <a:xfrm>
              <a:off x="137916" y="7295136"/>
              <a:ext cx="980978" cy="75015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tx1"/>
                  </a:solidFill>
                  <a:latin typeface="Arial Narrow" panose="020B0606020202030204" pitchFamily="34" charset="0"/>
                </a:rPr>
                <a:t>Centro </a:t>
              </a:r>
              <a:r>
                <a:rPr lang="pt-BR" sz="1050" b="1" dirty="0" err="1">
                  <a:solidFill>
                    <a:schemeClr val="tx1"/>
                  </a:solidFill>
                  <a:latin typeface="Arial Narrow" panose="020B0606020202030204" pitchFamily="34" charset="0"/>
                </a:rPr>
                <a:t>poblado</a:t>
              </a:r>
              <a:r>
                <a:rPr lang="pt-BR" sz="1050" b="1" dirty="0">
                  <a:solidFill>
                    <a:schemeClr val="tx1"/>
                  </a:solidFill>
                  <a:latin typeface="Arial Narrow" panose="020B0606020202030204" pitchFamily="34" charset="0"/>
                </a:rPr>
                <a:t> </a:t>
              </a:r>
              <a:r>
                <a:rPr lang="pt-BR" sz="1050" b="1" dirty="0" smtClean="0">
                  <a:solidFill>
                    <a:schemeClr val="tx1"/>
                  </a:solidFill>
                  <a:latin typeface="Arial Narrow" panose="020B0606020202030204" pitchFamily="34" charset="0"/>
                </a:rPr>
                <a:t>6,8% (36)</a:t>
              </a:r>
            </a:p>
            <a:p>
              <a:pPr algn="ctr"/>
              <a:endParaRPr lang="pt-BR" sz="1050" b="1" dirty="0" smtClean="0">
                <a:solidFill>
                  <a:schemeClr val="tx1"/>
                </a:solidFill>
                <a:latin typeface="Arial Narrow" panose="020B0606020202030204" pitchFamily="34" charset="0"/>
              </a:endParaRPr>
            </a:p>
            <a:p>
              <a:pPr algn="ctr"/>
              <a:r>
                <a:rPr lang="pt-BR" sz="1050" b="1" dirty="0" smtClean="0">
                  <a:solidFill>
                    <a:schemeClr val="tx1"/>
                  </a:solidFill>
                  <a:latin typeface="Arial Narrow" panose="020B0606020202030204" pitchFamily="34" charset="0"/>
                </a:rPr>
                <a:t>Rural </a:t>
              </a:r>
            </a:p>
            <a:p>
              <a:pPr algn="ctr"/>
              <a:r>
                <a:rPr lang="pt-BR" sz="1050" b="1" dirty="0" smtClean="0">
                  <a:solidFill>
                    <a:schemeClr val="tx1"/>
                  </a:solidFill>
                  <a:latin typeface="Arial Narrow" panose="020B0606020202030204" pitchFamily="34" charset="0"/>
                </a:rPr>
                <a:t>0,7% (4)</a:t>
              </a:r>
              <a:endParaRPr lang="es-ES" sz="1200" b="1" dirty="0">
                <a:solidFill>
                  <a:schemeClr val="tx1"/>
                </a:solidFill>
                <a:latin typeface="Arial Narrow" panose="020B0606020202030204" pitchFamily="34" charset="0"/>
              </a:endParaRPr>
            </a:p>
          </p:txBody>
        </p:sp>
      </p:grpSp>
      <p:pic>
        <p:nvPicPr>
          <p:cNvPr id="86"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3725404" y="3071707"/>
            <a:ext cx="751217" cy="59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3411381" y="3588396"/>
            <a:ext cx="1475706" cy="1129832"/>
            <a:chOff x="-14122" y="7072716"/>
            <a:chExt cx="1229607" cy="1347068"/>
          </a:xfrm>
        </p:grpSpPr>
        <p:sp>
          <p:nvSpPr>
            <p:cNvPr id="88" name="87 CuadroTexto"/>
            <p:cNvSpPr txBox="1"/>
            <p:nvPr/>
          </p:nvSpPr>
          <p:spPr>
            <a:xfrm>
              <a:off x="-14122" y="7072716"/>
              <a:ext cx="1229607" cy="311910"/>
            </a:xfrm>
            <a:prstGeom prst="rect">
              <a:avLst/>
            </a:prstGeom>
            <a:noFill/>
          </p:spPr>
          <p:txBody>
            <a:bodyPr wrap="square" rtlCol="0">
              <a:spAutoFit/>
            </a:bodyPr>
            <a:lstStyle/>
            <a:p>
              <a:pPr algn="ctr"/>
              <a:r>
                <a:rPr lang="es-ES" sz="1050" b="1" u="sng" dirty="0" smtClean="0">
                  <a:latin typeface="Arial Narrow" panose="020B0606020202030204" pitchFamily="34" charset="0"/>
                </a:rPr>
                <a:t>Afiliación al SGSS</a:t>
              </a:r>
              <a:endParaRPr lang="es-ES" sz="1050" b="1" u="sng" dirty="0">
                <a:latin typeface="Arial Narrow" panose="020B0606020202030204" pitchFamily="34" charset="0"/>
              </a:endParaRPr>
            </a:p>
          </p:txBody>
        </p:sp>
        <p:sp>
          <p:nvSpPr>
            <p:cNvPr id="89" name="88 Rectángulo redondeado"/>
            <p:cNvSpPr/>
            <p:nvPr/>
          </p:nvSpPr>
          <p:spPr>
            <a:xfrm>
              <a:off x="177666" y="7363318"/>
              <a:ext cx="804648" cy="105646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Subsidiado </a:t>
              </a:r>
              <a:r>
                <a:rPr lang="es-ES" sz="1050" b="1" dirty="0" smtClean="0">
                  <a:solidFill>
                    <a:schemeClr val="tx1"/>
                  </a:solidFill>
                  <a:latin typeface="Arial Narrow" panose="020B0606020202030204" pitchFamily="34" charset="0"/>
                </a:rPr>
                <a:t>44,6% (235)</a:t>
              </a:r>
            </a:p>
            <a:p>
              <a:pPr algn="ctr"/>
              <a:endParaRPr lang="es-ES" sz="1050" b="1" dirty="0">
                <a:solidFill>
                  <a:schemeClr val="tx1"/>
                </a:solidFill>
                <a:latin typeface="Arial Narrow" panose="020B0606020202030204" pitchFamily="34" charset="0"/>
              </a:endParaRPr>
            </a:p>
            <a:p>
              <a:pPr algn="ctr"/>
              <a:r>
                <a:rPr lang="es-ES" sz="1050" b="1" dirty="0" smtClean="0">
                  <a:solidFill>
                    <a:schemeClr val="tx1"/>
                  </a:solidFill>
                  <a:latin typeface="Arial Narrow" panose="020B0606020202030204" pitchFamily="34" charset="0"/>
                </a:rPr>
                <a:t>No </a:t>
              </a:r>
              <a:r>
                <a:rPr lang="es-ES" sz="1050" b="1" dirty="0">
                  <a:solidFill>
                    <a:schemeClr val="tx1"/>
                  </a:solidFill>
                  <a:latin typeface="Arial Narrow" panose="020B0606020202030204" pitchFamily="34" charset="0"/>
                </a:rPr>
                <a:t>afiliadas </a:t>
              </a:r>
              <a:r>
                <a:rPr lang="es-ES" sz="1050" b="1" dirty="0" smtClean="0">
                  <a:solidFill>
                    <a:schemeClr val="tx1"/>
                  </a:solidFill>
                  <a:latin typeface="Arial Narrow" panose="020B0606020202030204" pitchFamily="34" charset="0"/>
                </a:rPr>
                <a:t>29,4% (155)</a:t>
              </a:r>
              <a:endParaRPr lang="es-ES" sz="1200" b="1" dirty="0">
                <a:solidFill>
                  <a:schemeClr val="tx1"/>
                </a:solidFill>
                <a:latin typeface="Arial Narrow" panose="020B0606020202030204" pitchFamily="34" charset="0"/>
              </a:endParaRPr>
            </a:p>
          </p:txBody>
        </p:sp>
      </p:grpSp>
      <p:grpSp>
        <p:nvGrpSpPr>
          <p:cNvPr id="53" name="52 Grupo"/>
          <p:cNvGrpSpPr/>
          <p:nvPr/>
        </p:nvGrpSpPr>
        <p:grpSpPr>
          <a:xfrm>
            <a:off x="2459408" y="4747755"/>
            <a:ext cx="1069524" cy="690771"/>
            <a:chOff x="3744466" y="1160332"/>
            <a:chExt cx="1174540" cy="823587"/>
          </a:xfrm>
        </p:grpSpPr>
        <p:sp>
          <p:nvSpPr>
            <p:cNvPr id="56" name="55 Rectángulo redondeado"/>
            <p:cNvSpPr/>
            <p:nvPr/>
          </p:nvSpPr>
          <p:spPr>
            <a:xfrm>
              <a:off x="3957784" y="1465903"/>
              <a:ext cx="804183" cy="518016"/>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6,1% (32) </a:t>
              </a:r>
              <a:endParaRPr lang="es-ES" sz="1200" b="1" dirty="0">
                <a:solidFill>
                  <a:schemeClr val="tx1"/>
                </a:solidFill>
                <a:latin typeface="Arial Narrow" panose="020B0606020202030204" pitchFamily="34" charset="0"/>
              </a:endParaRPr>
            </a:p>
          </p:txBody>
        </p:sp>
        <p:sp>
          <p:nvSpPr>
            <p:cNvPr id="57" name="56 Rectángulo"/>
            <p:cNvSpPr/>
            <p:nvPr/>
          </p:nvSpPr>
          <p:spPr>
            <a:xfrm>
              <a:off x="3744466" y="1160332"/>
              <a:ext cx="1174540" cy="311910"/>
            </a:xfrm>
            <a:prstGeom prst="rect">
              <a:avLst/>
            </a:prstGeom>
          </p:spPr>
          <p:txBody>
            <a:bodyPr wrap="none">
              <a:spAutoFit/>
            </a:bodyPr>
            <a:lstStyle/>
            <a:p>
              <a:r>
                <a:rPr lang="es-ES" sz="1050" b="1" u="sng" dirty="0" smtClean="0">
                  <a:latin typeface="Arial Narrow" panose="020B0606020202030204" pitchFamily="34" charset="0"/>
                </a:rPr>
                <a:t>Afrocolombiano</a:t>
              </a:r>
              <a:endParaRPr lang="es-ES" sz="1050" b="1" u="sng" dirty="0">
                <a:solidFill>
                  <a:sysClr val="windowText" lastClr="000000"/>
                </a:solidFill>
                <a:latin typeface="Arial Narrow" panose="020B0606020202030204" pitchFamily="34" charset="0"/>
              </a:endParaRPr>
            </a:p>
          </p:txBody>
        </p:sp>
      </p:grpSp>
      <p:grpSp>
        <p:nvGrpSpPr>
          <p:cNvPr id="76" name="75 Grupo"/>
          <p:cNvGrpSpPr/>
          <p:nvPr/>
        </p:nvGrpSpPr>
        <p:grpSpPr>
          <a:xfrm>
            <a:off x="153946" y="5647439"/>
            <a:ext cx="3446504" cy="276999"/>
            <a:chOff x="2448322" y="74775"/>
            <a:chExt cx="3446504" cy="276999"/>
          </a:xfrm>
        </p:grpSpPr>
        <p:sp>
          <p:nvSpPr>
            <p:cNvPr id="77" name="7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8" name="77 Conector recto"/>
            <p:cNvCxnSpPr>
              <a:stCxn id="7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79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clínicas</a:t>
              </a:r>
              <a:endParaRPr lang="es-ES" sz="1200" b="1" dirty="0">
                <a:latin typeface="Arial Narrow" panose="020B0606020202030204" pitchFamily="34" charset="0"/>
              </a:endParaRPr>
            </a:p>
          </p:txBody>
        </p:sp>
      </p:grpSp>
      <p:sp>
        <p:nvSpPr>
          <p:cNvPr id="51" name="50 Rectángulo"/>
          <p:cNvSpPr/>
          <p:nvPr/>
        </p:nvSpPr>
        <p:spPr>
          <a:xfrm>
            <a:off x="2180731" y="2555776"/>
            <a:ext cx="5020167"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2" name="61 Grupo"/>
          <p:cNvGrpSpPr/>
          <p:nvPr/>
        </p:nvGrpSpPr>
        <p:grpSpPr>
          <a:xfrm>
            <a:off x="2279119" y="2669304"/>
            <a:ext cx="3446504" cy="276999"/>
            <a:chOff x="2448322" y="74775"/>
            <a:chExt cx="3446504" cy="276999"/>
          </a:xfrm>
        </p:grpSpPr>
        <p:sp>
          <p:nvSpPr>
            <p:cNvPr id="64" name="6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71" name="70 Rectángulo redondeado"/>
          <p:cNvSpPr/>
          <p:nvPr/>
        </p:nvSpPr>
        <p:spPr>
          <a:xfrm>
            <a:off x="183186" y="6240715"/>
            <a:ext cx="3201240" cy="41951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Cascada de atención de madres </a:t>
            </a:r>
            <a:r>
              <a:rPr lang="es-ES" sz="1200" b="1" dirty="0" smtClean="0">
                <a:solidFill>
                  <a:schemeClr val="tx1"/>
                </a:solidFill>
                <a:latin typeface="Arial Narrow" panose="020B0606020202030204" pitchFamily="34" charset="0"/>
              </a:rPr>
              <a:t>con </a:t>
            </a:r>
            <a:r>
              <a:rPr lang="es-ES" sz="1200" b="1" dirty="0">
                <a:solidFill>
                  <a:schemeClr val="tx1"/>
                </a:solidFill>
                <a:latin typeface="Arial Narrow" panose="020B0606020202030204" pitchFamily="34" charset="0"/>
              </a:rPr>
              <a:t>sífilis </a:t>
            </a:r>
            <a:r>
              <a:rPr lang="es-ES" sz="1200" b="1" dirty="0" smtClean="0">
                <a:solidFill>
                  <a:schemeClr val="tx1"/>
                </a:solidFill>
                <a:latin typeface="Arial Narrow" panose="020B0606020202030204" pitchFamily="34" charset="0"/>
              </a:rPr>
              <a:t>gestacional</a:t>
            </a:r>
            <a:endParaRPr lang="es-ES" sz="1200" b="1" dirty="0">
              <a:solidFill>
                <a:schemeClr val="tx1"/>
              </a:solidFill>
              <a:latin typeface="Arial Narrow" panose="020B0606020202030204" pitchFamily="34" charset="0"/>
            </a:endParaRPr>
          </a:p>
        </p:txBody>
      </p:sp>
      <p:sp>
        <p:nvSpPr>
          <p:cNvPr id="72" name="71 Rectángulo"/>
          <p:cNvSpPr/>
          <p:nvPr/>
        </p:nvSpPr>
        <p:spPr>
          <a:xfrm>
            <a:off x="131513" y="8612989"/>
            <a:ext cx="3015778"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ES" sz="900" dirty="0">
                <a:latin typeface="Arial Narrow" panose="020B0606020202030204" pitchFamily="34" charset="0"/>
              </a:rPr>
              <a:t>Cascada de atención de madres de niños con sífilis </a:t>
            </a:r>
            <a:r>
              <a:rPr lang="es-ES" sz="900" dirty="0" smtClean="0">
                <a:latin typeface="Arial Narrow" panose="020B0606020202030204" pitchFamily="34" charset="0"/>
              </a:rPr>
              <a:t>congénita </a:t>
            </a:r>
            <a:r>
              <a:rPr lang="es-ES" sz="900" dirty="0" err="1" smtClean="0">
                <a:latin typeface="Arial Narrow" panose="020B0606020202030204" pitchFamily="34" charset="0"/>
              </a:rPr>
              <a:t>Medellin</a:t>
            </a:r>
            <a:r>
              <a:rPr lang="es-ES" sz="900" dirty="0" smtClean="0">
                <a:latin typeface="Arial Narrow" panose="020B0606020202030204" pitchFamily="34" charset="0"/>
              </a:rPr>
              <a:t> Periodo epidemiológico 13. 2019. </a:t>
            </a:r>
            <a:endParaRPr lang="es-ES" sz="900" dirty="0">
              <a:latin typeface="Arial Narrow" panose="020B0606020202030204" pitchFamily="34" charset="0"/>
            </a:endParaRPr>
          </a:p>
        </p:txBody>
      </p:sp>
      <p:sp>
        <p:nvSpPr>
          <p:cNvPr id="73" name="72 Rectángulo"/>
          <p:cNvSpPr/>
          <p:nvPr/>
        </p:nvSpPr>
        <p:spPr>
          <a:xfrm>
            <a:off x="4717818" y="4719332"/>
            <a:ext cx="2491880"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ES" sz="900" dirty="0">
                <a:latin typeface="Arial Narrow" panose="020B0606020202030204" pitchFamily="34" charset="0"/>
              </a:rPr>
              <a:t>S</a:t>
            </a:r>
            <a:r>
              <a:rPr lang="es-ES" sz="900" dirty="0" smtClean="0">
                <a:latin typeface="Arial Narrow" panose="020B0606020202030204" pitchFamily="34" charset="0"/>
              </a:rPr>
              <a:t>ífilis gestacional. Según curso de vida Medellin. Periodo epidemiológico 13   de 2019. </a:t>
            </a:r>
            <a:endParaRPr lang="es-ES" sz="900" dirty="0">
              <a:latin typeface="Arial Narrow" panose="020B0606020202030204" pitchFamily="34" charset="0"/>
            </a:endParaRPr>
          </a:p>
        </p:txBody>
      </p:sp>
      <p:sp>
        <p:nvSpPr>
          <p:cNvPr id="74" name="73 Elipse"/>
          <p:cNvSpPr/>
          <p:nvPr/>
        </p:nvSpPr>
        <p:spPr>
          <a:xfrm>
            <a:off x="3753159" y="563070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sp>
        <p:nvSpPr>
          <p:cNvPr id="91" name="90 CuadroTexto"/>
          <p:cNvSpPr txBox="1"/>
          <p:nvPr/>
        </p:nvSpPr>
        <p:spPr>
          <a:xfrm>
            <a:off x="4607375" y="563070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sp>
        <p:nvSpPr>
          <p:cNvPr id="92" name="91 Rectángulo"/>
          <p:cNvSpPr/>
          <p:nvPr/>
        </p:nvSpPr>
        <p:spPr>
          <a:xfrm>
            <a:off x="3762007" y="6156176"/>
            <a:ext cx="3447691" cy="3000821"/>
          </a:xfrm>
          <a:prstGeom prst="rect">
            <a:avLst/>
          </a:prstGeom>
        </p:spPr>
        <p:txBody>
          <a:bodyPr wrap="square">
            <a:spAutoFit/>
          </a:bodyPr>
          <a:lstStyle/>
          <a:p>
            <a:pPr algn="just"/>
            <a:r>
              <a:rPr lang="es-ES" sz="1050" dirty="0" smtClean="0">
                <a:latin typeface="Arial Narrow" panose="020B0606020202030204" pitchFamily="34" charset="0"/>
              </a:rPr>
              <a:t>El Protocolo y Guía de Práctica Clínica GPC de 2014 definen que al primer contacto con la gestante debe realizarse prueba </a:t>
            </a:r>
            <a:r>
              <a:rPr lang="es-ES" sz="1050" dirty="0" err="1" smtClean="0">
                <a:latin typeface="Arial Narrow" panose="020B0606020202030204" pitchFamily="34" charset="0"/>
              </a:rPr>
              <a:t>treponémica</a:t>
            </a:r>
            <a:r>
              <a:rPr lang="es-ES" sz="1050" dirty="0" smtClean="0">
                <a:latin typeface="Arial Narrow" panose="020B0606020202030204" pitchFamily="34" charset="0"/>
              </a:rPr>
              <a:t> rápida en el consultorio por personal entrenado en el Laboratorio Departamental LDSP, si esta es positiva se trata como caso probable y se confirma con una prueba no </a:t>
            </a:r>
            <a:r>
              <a:rPr lang="es-ES" sz="1050" dirty="0" err="1" smtClean="0">
                <a:latin typeface="Arial Narrow" panose="020B0606020202030204" pitchFamily="34" charset="0"/>
              </a:rPr>
              <a:t>treponémica</a:t>
            </a:r>
            <a:r>
              <a:rPr lang="es-ES" sz="1050" dirty="0" smtClean="0">
                <a:latin typeface="Arial Narrow" panose="020B0606020202030204" pitchFamily="34" charset="0"/>
              </a:rPr>
              <a:t>. En la Ciudad una proporción baja de IPS cumplen con esto. La mayoría realizan la prueba </a:t>
            </a:r>
            <a:r>
              <a:rPr lang="es-ES" sz="1050" dirty="0" err="1" smtClean="0">
                <a:latin typeface="Arial Narrow" panose="020B0606020202030204" pitchFamily="34" charset="0"/>
              </a:rPr>
              <a:t>treponémica</a:t>
            </a:r>
            <a:r>
              <a:rPr lang="es-ES" sz="1050" dirty="0" smtClean="0">
                <a:latin typeface="Arial Narrow" panose="020B0606020202030204" pitchFamily="34" charset="0"/>
              </a:rPr>
              <a:t> en contexto de laboratorio; todavía hay IPS que tamizan con prueba no </a:t>
            </a:r>
            <a:r>
              <a:rPr lang="es-ES" sz="1050" dirty="0" err="1" smtClean="0">
                <a:latin typeface="Arial Narrow" panose="020B0606020202030204" pitchFamily="34" charset="0"/>
              </a:rPr>
              <a:t>treponémica</a:t>
            </a:r>
            <a:r>
              <a:rPr lang="es-ES" sz="1050" dirty="0" smtClean="0">
                <a:latin typeface="Arial Narrow" panose="020B0606020202030204" pitchFamily="34" charset="0"/>
              </a:rPr>
              <a:t>.</a:t>
            </a:r>
          </a:p>
          <a:p>
            <a:pPr algn="just"/>
            <a:endParaRPr lang="es-ES" sz="1050" dirty="0">
              <a:latin typeface="Arial Narrow" panose="020B0606020202030204" pitchFamily="34" charset="0"/>
            </a:endParaRPr>
          </a:p>
          <a:p>
            <a:pPr algn="just"/>
            <a:r>
              <a:rPr lang="es-ES" sz="1050" dirty="0">
                <a:latin typeface="Arial Narrow" panose="020B0606020202030204" pitchFamily="34" charset="0"/>
              </a:rPr>
              <a:t>A</a:t>
            </a:r>
            <a:r>
              <a:rPr lang="es-ES" sz="1050" dirty="0" smtClean="0">
                <a:latin typeface="Arial Narrow" panose="020B0606020202030204" pitchFamily="34" charset="0"/>
              </a:rPr>
              <a:t>lgunas IPS  aún realizan prueba de sensibilidad a la penicilina lo cual no está indicado por evidencia científica; otras difieren el tratamiento a un servicio de urgencias lo que no está justificado si la paciente se interroga de </a:t>
            </a:r>
            <a:r>
              <a:rPr lang="es-CO" sz="1050" dirty="0">
                <a:latin typeface="Arial Narrow" panose="020B0606020202030204" pitchFamily="34" charset="0"/>
              </a:rPr>
              <a:t>de manera exhaustiva y se registra en la historia </a:t>
            </a:r>
            <a:r>
              <a:rPr lang="es-CO" sz="1050" dirty="0" smtClean="0">
                <a:latin typeface="Arial Narrow" panose="020B0606020202030204" pitchFamily="34" charset="0"/>
              </a:rPr>
              <a:t>clínica </a:t>
            </a:r>
            <a:r>
              <a:rPr lang="es-ES" sz="1050" dirty="0" smtClean="0">
                <a:latin typeface="Arial Narrow" panose="020B0606020202030204" pitchFamily="34" charset="0"/>
              </a:rPr>
              <a:t>antecedentes de reacción alérgica tipo I a la penicilina. En los servicios de consulta externa se puede habilitar </a:t>
            </a:r>
            <a:r>
              <a:rPr lang="es-CO" sz="1050" dirty="0">
                <a:latin typeface="Arial Narrow" panose="020B0606020202030204" pitchFamily="34" charset="0"/>
              </a:rPr>
              <a:t>un consultorio de Procedimientos Menores para aplicación de tratamientos</a:t>
            </a:r>
            <a:r>
              <a:rPr lang="es-ES" sz="1050" dirty="0" smtClean="0">
                <a:latin typeface="Arial Narrow" panose="020B0606020202030204" pitchFamily="34" charset="0"/>
              </a:rPr>
              <a:t>, subiendo la novedad al Registro de Prestadores REPS.</a:t>
            </a:r>
            <a:endParaRPr lang="es-ES" sz="1050" dirty="0">
              <a:latin typeface="Arial Narrow" panose="020B0606020202030204" pitchFamily="34" charset="0"/>
            </a:endParaRPr>
          </a:p>
        </p:txBody>
      </p:sp>
      <p:cxnSp>
        <p:nvCxnSpPr>
          <p:cNvPr id="93" name="92 Conector recto"/>
          <p:cNvCxnSpPr/>
          <p:nvPr/>
        </p:nvCxnSpPr>
        <p:spPr>
          <a:xfrm>
            <a:off x="4041191" y="576150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2" name="51 Grupo"/>
          <p:cNvGrpSpPr/>
          <p:nvPr/>
        </p:nvGrpSpPr>
        <p:grpSpPr>
          <a:xfrm>
            <a:off x="3848976" y="4716016"/>
            <a:ext cx="818862" cy="698112"/>
            <a:chOff x="2507826" y="3203848"/>
            <a:chExt cx="874090" cy="698112"/>
          </a:xfrm>
        </p:grpSpPr>
        <p:sp>
          <p:nvSpPr>
            <p:cNvPr id="54" name="53 Rectángulo redondeado"/>
            <p:cNvSpPr/>
            <p:nvPr/>
          </p:nvSpPr>
          <p:spPr>
            <a:xfrm>
              <a:off x="2507826" y="3472120"/>
              <a:ext cx="874090" cy="4298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smtClean="0">
                  <a:solidFill>
                    <a:schemeClr val="tx1"/>
                  </a:solidFill>
                  <a:latin typeface="Arial Narrow" panose="020B0606020202030204" pitchFamily="34" charset="0"/>
                </a:rPr>
                <a:t>24,3% </a:t>
              </a:r>
            </a:p>
            <a:p>
              <a:pPr algn="ctr"/>
              <a:r>
                <a:rPr lang="es-ES" sz="1100" b="1" dirty="0" smtClean="0">
                  <a:solidFill>
                    <a:schemeClr val="tx1"/>
                  </a:solidFill>
                  <a:latin typeface="Arial Narrow" panose="020B0606020202030204" pitchFamily="34" charset="0"/>
                </a:rPr>
                <a:t>(128)</a:t>
              </a:r>
              <a:endParaRPr lang="es-ES" sz="1100" b="1" dirty="0">
                <a:solidFill>
                  <a:schemeClr val="tx1"/>
                </a:solidFill>
                <a:latin typeface="Arial Narrow" panose="020B0606020202030204" pitchFamily="34" charset="0"/>
              </a:endParaRPr>
            </a:p>
          </p:txBody>
        </p:sp>
        <p:sp>
          <p:nvSpPr>
            <p:cNvPr id="60" name="59 Rectángulo"/>
            <p:cNvSpPr/>
            <p:nvPr/>
          </p:nvSpPr>
          <p:spPr>
            <a:xfrm>
              <a:off x="2595947" y="3203848"/>
              <a:ext cx="665567" cy="261610"/>
            </a:xfrm>
            <a:prstGeom prst="rect">
              <a:avLst/>
            </a:prstGeom>
          </p:spPr>
          <p:txBody>
            <a:bodyPr wrap="none">
              <a:spAutoFit/>
            </a:bodyPr>
            <a:lstStyle/>
            <a:p>
              <a:pPr algn="ctr"/>
              <a:r>
                <a:rPr lang="es-ES" sz="1100" b="1" u="sng" dirty="0" smtClean="0">
                  <a:latin typeface="Arial Narrow" panose="020B0606020202030204" pitchFamily="34" charset="0"/>
                </a:rPr>
                <a:t>Migrante</a:t>
              </a:r>
              <a:endParaRPr lang="es-ES" sz="1100" b="1" u="sng" dirty="0">
                <a:solidFill>
                  <a:sysClr val="windowText" lastClr="000000"/>
                </a:solidFill>
                <a:latin typeface="Arial Narrow" panose="020B0606020202030204" pitchFamily="34" charset="0"/>
              </a:endParaRPr>
            </a:p>
          </p:txBody>
        </p:sp>
      </p:grpSp>
      <p:pic>
        <p:nvPicPr>
          <p:cNvPr id="65" name="Picture 6"/>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3411381" y="4892256"/>
            <a:ext cx="414384" cy="4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8" name="Gráfico 57"/>
          <p:cNvGraphicFramePr>
            <a:graphicFrameLocks/>
          </p:cNvGraphicFramePr>
          <p:nvPr>
            <p:extLst>
              <p:ext uri="{D42A27DB-BD31-4B8C-83A1-F6EECF244321}">
                <p14:modId xmlns:p14="http://schemas.microsoft.com/office/powerpoint/2010/main" val="2371093757"/>
              </p:ext>
            </p:extLst>
          </p:nvPr>
        </p:nvGraphicFramePr>
        <p:xfrm>
          <a:off x="4737863" y="3312382"/>
          <a:ext cx="2284508" cy="1395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4 Gráfico"/>
          <p:cNvGraphicFramePr>
            <a:graphicFrameLocks/>
          </p:cNvGraphicFramePr>
          <p:nvPr>
            <p:extLst>
              <p:ext uri="{D42A27DB-BD31-4B8C-83A1-F6EECF244321}">
                <p14:modId xmlns:p14="http://schemas.microsoft.com/office/powerpoint/2010/main" val="280965615"/>
              </p:ext>
            </p:extLst>
          </p:nvPr>
        </p:nvGraphicFramePr>
        <p:xfrm>
          <a:off x="2279120" y="365132"/>
          <a:ext cx="4743252" cy="159882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Gráfico 66"/>
          <p:cNvGraphicFramePr>
            <a:graphicFrameLocks/>
          </p:cNvGraphicFramePr>
          <p:nvPr>
            <p:extLst>
              <p:ext uri="{D42A27DB-BD31-4B8C-83A1-F6EECF244321}">
                <p14:modId xmlns:p14="http://schemas.microsoft.com/office/powerpoint/2010/main" val="2171645478"/>
              </p:ext>
            </p:extLst>
          </p:nvPr>
        </p:nvGraphicFramePr>
        <p:xfrm>
          <a:off x="131514" y="6685020"/>
          <a:ext cx="3510040" cy="183320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66375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9" y="-29810"/>
            <a:ext cx="2183097" cy="28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5289" y="766609"/>
            <a:ext cx="218309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pSp>
        <p:nvGrpSpPr>
          <p:cNvPr id="8" name="7 Grupo"/>
          <p:cNvGrpSpPr/>
          <p:nvPr/>
        </p:nvGrpSpPr>
        <p:grpSpPr>
          <a:xfrm>
            <a:off x="179214" y="4079758"/>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108</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49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63756" y="5648928"/>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50</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01346"/>
            <a:ext cx="2208885" cy="707886"/>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12.5 Sífilis </a:t>
            </a:r>
            <a:r>
              <a:rPr lang="es-ES" sz="2000" b="1" dirty="0">
                <a:solidFill>
                  <a:srgbClr val="C00000"/>
                </a:solidFill>
                <a:latin typeface="Arial Narrow" panose="020B0606020202030204" pitchFamily="34" charset="0"/>
                <a:ea typeface="+mn-ea"/>
                <a:cs typeface="+mn-cs"/>
              </a:rPr>
              <a:t>Congénita  SC</a:t>
            </a:r>
          </a:p>
        </p:txBody>
      </p:sp>
      <p:sp>
        <p:nvSpPr>
          <p:cNvPr id="55" name="54 Rectángulo"/>
          <p:cNvSpPr/>
          <p:nvPr/>
        </p:nvSpPr>
        <p:spPr>
          <a:xfrm>
            <a:off x="2187641" y="2267744"/>
            <a:ext cx="5013259"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CO" sz="1000" dirty="0" smtClean="0">
                <a:latin typeface="Arial Narrow" panose="020B0606020202030204" pitchFamily="34" charset="0"/>
              </a:rPr>
              <a:t>sífilis </a:t>
            </a:r>
            <a:r>
              <a:rPr lang="es-CO" sz="1000" dirty="0">
                <a:latin typeface="Arial Narrow" panose="020B0606020202030204" pitchFamily="34" charset="0"/>
              </a:rPr>
              <a:t>congénita</a:t>
            </a:r>
            <a:r>
              <a:rPr lang="es-ES" sz="1000" dirty="0" smtClean="0">
                <a:latin typeface="Arial Narrow" panose="020B0606020202030204" pitchFamily="34" charset="0"/>
              </a:rPr>
              <a:t>. Medellín, a Periodo epidemiológico 13 acumulado de 2017-2019. </a:t>
            </a:r>
            <a:endParaRPr lang="es-ES" sz="1000" dirty="0">
              <a:latin typeface="Arial Narrow" panose="020B0606020202030204" pitchFamily="34" charset="0"/>
            </a:endParaRPr>
          </a:p>
        </p:txBody>
      </p:sp>
      <p:pic>
        <p:nvPicPr>
          <p:cNvPr id="81" name="Picture 6"/>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470011" y="6140122"/>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116195" y="6754868"/>
            <a:ext cx="1720560" cy="877901"/>
            <a:chOff x="-36884" y="7072716"/>
            <a:chExt cx="1305446" cy="877901"/>
          </a:xfrm>
        </p:grpSpPr>
        <p:sp>
          <p:nvSpPr>
            <p:cNvPr id="83" name="8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84" name="8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99,1%</a:t>
              </a:r>
              <a:endParaRPr lang="es-ES" sz="1600" b="1" dirty="0">
                <a:solidFill>
                  <a:schemeClr val="tx1"/>
                </a:solidFill>
                <a:latin typeface="Arial Narrow" panose="020B0606020202030204" pitchFamily="34" charset="0"/>
              </a:endParaRPr>
            </a:p>
          </p:txBody>
        </p:sp>
        <p:sp>
          <p:nvSpPr>
            <p:cNvPr id="85" name="8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107 casos</a:t>
              </a:r>
              <a:endParaRPr lang="es-ES" sz="1200" b="1" dirty="0">
                <a:latin typeface="Arial Narrow" panose="020B0606020202030204" pitchFamily="34" charset="0"/>
              </a:endParaRPr>
            </a:p>
          </p:txBody>
        </p:sp>
      </p:grpSp>
      <p:pic>
        <p:nvPicPr>
          <p:cNvPr id="86" name="Picture 5"/>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2388711" y="6105113"/>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1935803" y="6738292"/>
            <a:ext cx="1761059" cy="755977"/>
            <a:chOff x="-103304" y="7072716"/>
            <a:chExt cx="1336174" cy="755977"/>
          </a:xfrm>
        </p:grpSpPr>
        <p:sp>
          <p:nvSpPr>
            <p:cNvPr id="88" name="8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89" name="88 Rectángulo redondeado"/>
            <p:cNvSpPr/>
            <p:nvPr/>
          </p:nvSpPr>
          <p:spPr>
            <a:xfrm>
              <a:off x="-103304" y="7363321"/>
              <a:ext cx="1336174" cy="465372"/>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Subsidiado </a:t>
              </a:r>
              <a:r>
                <a:rPr lang="es-ES" sz="1200" b="1" dirty="0" smtClean="0">
                  <a:solidFill>
                    <a:schemeClr val="tx1"/>
                  </a:solidFill>
                  <a:latin typeface="Arial Narrow" panose="020B0606020202030204" pitchFamily="34" charset="0"/>
                </a:rPr>
                <a:t>46,3% - 50</a:t>
              </a:r>
            </a:p>
            <a:p>
              <a:pPr algn="ctr"/>
              <a:r>
                <a:rPr lang="es-ES" sz="1200" b="1" dirty="0" smtClean="0">
                  <a:solidFill>
                    <a:schemeClr val="tx1"/>
                  </a:solidFill>
                  <a:latin typeface="Arial Narrow" panose="020B0606020202030204" pitchFamily="34" charset="0"/>
                </a:rPr>
                <a:t>No </a:t>
              </a:r>
              <a:r>
                <a:rPr lang="es-ES" sz="1200" b="1" dirty="0">
                  <a:solidFill>
                    <a:schemeClr val="tx1"/>
                  </a:solidFill>
                  <a:latin typeface="Arial Narrow" panose="020B0606020202030204" pitchFamily="34" charset="0"/>
                </a:rPr>
                <a:t>afiliadas </a:t>
              </a:r>
              <a:r>
                <a:rPr lang="es-ES" sz="1200" b="1" dirty="0" smtClean="0">
                  <a:solidFill>
                    <a:schemeClr val="tx1"/>
                  </a:solidFill>
                  <a:latin typeface="Arial Narrow" panose="020B0606020202030204" pitchFamily="34" charset="0"/>
                </a:rPr>
                <a:t>29,6% - 32</a:t>
              </a:r>
              <a:endParaRPr lang="es-ES" sz="1600" b="1" dirty="0">
                <a:solidFill>
                  <a:schemeClr val="tx1"/>
                </a:solidFill>
                <a:latin typeface="Arial Narrow" panose="020B0606020202030204" pitchFamily="34" charset="0"/>
              </a:endParaRPr>
            </a:p>
          </p:txBody>
        </p:sp>
      </p:grpSp>
      <p:grpSp>
        <p:nvGrpSpPr>
          <p:cNvPr id="59" name="58 Grupo"/>
          <p:cNvGrpSpPr/>
          <p:nvPr/>
        </p:nvGrpSpPr>
        <p:grpSpPr>
          <a:xfrm>
            <a:off x="312062" y="7596336"/>
            <a:ext cx="911150" cy="1573268"/>
            <a:chOff x="1008590" y="553075"/>
            <a:chExt cx="911150" cy="1573268"/>
          </a:xfrm>
        </p:grpSpPr>
        <p:pic>
          <p:nvPicPr>
            <p:cNvPr id="6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60 Rectángulo redondeado"/>
            <p:cNvSpPr/>
            <p:nvPr/>
          </p:nvSpPr>
          <p:spPr>
            <a:xfrm>
              <a:off x="1008590" y="1520368"/>
              <a:ext cx="911150"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46,3%</a:t>
              </a:r>
              <a:endParaRPr lang="es-ES" sz="1600" b="1" dirty="0">
                <a:solidFill>
                  <a:schemeClr val="tx1"/>
                </a:solidFill>
                <a:latin typeface="Arial Narrow" panose="020B0606020202030204" pitchFamily="34" charset="0"/>
              </a:endParaRPr>
            </a:p>
          </p:txBody>
        </p:sp>
        <p:sp>
          <p:nvSpPr>
            <p:cNvPr id="62" name="61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4" name="63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50 casos</a:t>
              </a:r>
              <a:endParaRPr lang="es-CO" sz="1200" dirty="0"/>
            </a:p>
          </p:txBody>
        </p:sp>
      </p:grpSp>
      <p:grpSp>
        <p:nvGrpSpPr>
          <p:cNvPr id="3" name="2 Grupo"/>
          <p:cNvGrpSpPr/>
          <p:nvPr/>
        </p:nvGrpSpPr>
        <p:grpSpPr>
          <a:xfrm>
            <a:off x="1431777" y="7606216"/>
            <a:ext cx="901898" cy="1563388"/>
            <a:chOff x="1512218" y="7507641"/>
            <a:chExt cx="901898" cy="1563388"/>
          </a:xfrm>
        </p:grpSpPr>
        <p:sp>
          <p:nvSpPr>
            <p:cNvPr id="58" name="57 Rectángulo redondeado"/>
            <p:cNvSpPr/>
            <p:nvPr/>
          </p:nvSpPr>
          <p:spPr>
            <a:xfrm>
              <a:off x="1512218" y="8461286"/>
              <a:ext cx="90189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51,9%</a:t>
              </a:r>
              <a:endParaRPr lang="es-ES" sz="1600" b="1" dirty="0">
                <a:solidFill>
                  <a:schemeClr val="tx1"/>
                </a:solidFill>
                <a:latin typeface="Arial Narrow" panose="020B0606020202030204" pitchFamily="34" charset="0"/>
              </a:endParaRPr>
            </a:p>
          </p:txBody>
        </p:sp>
        <p:sp>
          <p:nvSpPr>
            <p:cNvPr id="69" name="68 Rectángulo"/>
            <p:cNvSpPr/>
            <p:nvPr/>
          </p:nvSpPr>
          <p:spPr>
            <a:xfrm>
              <a:off x="1595331" y="818798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70" name="69 Rectángulo"/>
            <p:cNvSpPr/>
            <p:nvPr/>
          </p:nvSpPr>
          <p:spPr>
            <a:xfrm>
              <a:off x="1592659" y="8794030"/>
              <a:ext cx="720069" cy="276999"/>
            </a:xfrm>
            <a:prstGeom prst="rect">
              <a:avLst/>
            </a:prstGeom>
          </p:spPr>
          <p:txBody>
            <a:bodyPr wrap="none">
              <a:spAutoFit/>
            </a:bodyPr>
            <a:lstStyle/>
            <a:p>
              <a:r>
                <a:rPr lang="es-ES" sz="1200" b="1" dirty="0" smtClean="0">
                  <a:latin typeface="Arial Narrow" panose="020B0606020202030204" pitchFamily="34" charset="0"/>
                </a:rPr>
                <a:t>56 casos</a:t>
              </a:r>
              <a:endParaRPr lang="es-CO" sz="1200" dirty="0"/>
            </a:p>
          </p:txBody>
        </p:sp>
        <p:pic>
          <p:nvPicPr>
            <p:cNvPr id="71"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1584226" y="750764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79 Rectángulo"/>
          <p:cNvSpPr/>
          <p:nvPr/>
        </p:nvSpPr>
        <p:spPr>
          <a:xfrm>
            <a:off x="2167808" y="2760683"/>
            <a:ext cx="5020167"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1" name="90 Grupo"/>
          <p:cNvGrpSpPr/>
          <p:nvPr/>
        </p:nvGrpSpPr>
        <p:grpSpPr>
          <a:xfrm>
            <a:off x="2266196" y="2832691"/>
            <a:ext cx="4790638" cy="303130"/>
            <a:chOff x="2448322" y="33255"/>
            <a:chExt cx="4790638" cy="303130"/>
          </a:xfrm>
        </p:grpSpPr>
        <p:sp>
          <p:nvSpPr>
            <p:cNvPr id="92" name="9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93" name="92 Conector recto"/>
            <p:cNvCxnSpPr>
              <a:stCxn id="9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4" name="93 CuadroTexto"/>
            <p:cNvSpPr txBox="1"/>
            <p:nvPr/>
          </p:nvSpPr>
          <p:spPr>
            <a:xfrm>
              <a:off x="3302537" y="33255"/>
              <a:ext cx="3936423" cy="276999"/>
            </a:xfrm>
            <a:prstGeom prst="rect">
              <a:avLst/>
            </a:prstGeom>
            <a:noFill/>
          </p:spPr>
          <p:txBody>
            <a:bodyPr wrap="square" rtlCol="0">
              <a:spAutoFit/>
            </a:bodyPr>
            <a:lstStyle/>
            <a:p>
              <a:r>
                <a:rPr lang="es-ES" sz="1200" b="1" dirty="0">
                  <a:latin typeface="Arial Narrow" panose="020B0606020202030204" pitchFamily="34" charset="0"/>
                </a:rPr>
                <a:t>Cascada de atención de madres de niños con sífilis congénita</a:t>
              </a:r>
            </a:p>
          </p:txBody>
        </p:sp>
      </p:grpSp>
      <p:sp>
        <p:nvSpPr>
          <p:cNvPr id="95" name="94 Rectángulo"/>
          <p:cNvSpPr/>
          <p:nvPr/>
        </p:nvSpPr>
        <p:spPr>
          <a:xfrm>
            <a:off x="2172836" y="5122269"/>
            <a:ext cx="4946011" cy="461665"/>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ES" sz="900" dirty="0">
                <a:latin typeface="Arial Narrow" panose="020B0606020202030204" pitchFamily="34" charset="0"/>
              </a:rPr>
              <a:t>Cascada de atención de madres de niños con sífilis </a:t>
            </a:r>
            <a:r>
              <a:rPr lang="es-ES" sz="900" dirty="0" smtClean="0">
                <a:latin typeface="Arial Narrow" panose="020B0606020202030204" pitchFamily="34" charset="0"/>
              </a:rPr>
              <a:t>congénita . Medellín, a Periodo epidemiológico 13   acumulado de 2019. </a:t>
            </a:r>
            <a:endParaRPr lang="es-ES" sz="900" dirty="0">
              <a:latin typeface="Arial Narrow" panose="020B0606020202030204" pitchFamily="34" charset="0"/>
            </a:endParaRPr>
          </a:p>
        </p:txBody>
      </p:sp>
      <p:grpSp>
        <p:nvGrpSpPr>
          <p:cNvPr id="73" name="72 Grupo"/>
          <p:cNvGrpSpPr/>
          <p:nvPr/>
        </p:nvGrpSpPr>
        <p:grpSpPr>
          <a:xfrm>
            <a:off x="5846807" y="6756707"/>
            <a:ext cx="874090" cy="895160"/>
            <a:chOff x="2507826" y="3203848"/>
            <a:chExt cx="874090" cy="895160"/>
          </a:xfrm>
        </p:grpSpPr>
        <p:sp>
          <p:nvSpPr>
            <p:cNvPr id="74" name="73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26,9%</a:t>
              </a:r>
              <a:endParaRPr lang="es-ES" sz="1600" b="1" dirty="0">
                <a:solidFill>
                  <a:schemeClr val="tx1"/>
                </a:solidFill>
                <a:latin typeface="Arial Narrow" panose="020B0606020202030204" pitchFamily="34" charset="0"/>
              </a:endParaRPr>
            </a:p>
          </p:txBody>
        </p:sp>
        <p:sp>
          <p:nvSpPr>
            <p:cNvPr id="75" name="74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76" name="75 Rectángulo"/>
            <p:cNvSpPr/>
            <p:nvPr/>
          </p:nvSpPr>
          <p:spPr>
            <a:xfrm>
              <a:off x="2648170" y="3822009"/>
              <a:ext cx="720069" cy="276999"/>
            </a:xfrm>
            <a:prstGeom prst="rect">
              <a:avLst/>
            </a:prstGeom>
          </p:spPr>
          <p:txBody>
            <a:bodyPr wrap="none">
              <a:spAutoFit/>
            </a:bodyPr>
            <a:lstStyle/>
            <a:p>
              <a:r>
                <a:rPr lang="es-ES" sz="1200" b="1" dirty="0" smtClean="0">
                  <a:latin typeface="Arial Narrow" panose="020B0606020202030204" pitchFamily="34" charset="0"/>
                </a:rPr>
                <a:t>29 casos</a:t>
              </a:r>
              <a:endParaRPr lang="es-CO" sz="1200" dirty="0"/>
            </a:p>
          </p:txBody>
        </p:sp>
      </p:grpSp>
      <p:pic>
        <p:nvPicPr>
          <p:cNvPr id="77" name="Picture 6"/>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5965149" y="6132431"/>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8" name="77 Grupo"/>
          <p:cNvGrpSpPr/>
          <p:nvPr/>
        </p:nvGrpSpPr>
        <p:grpSpPr>
          <a:xfrm>
            <a:off x="3856059" y="6078203"/>
            <a:ext cx="1832623" cy="1527306"/>
            <a:chOff x="1979044" y="5443169"/>
            <a:chExt cx="1832623" cy="1527306"/>
          </a:xfrm>
        </p:grpSpPr>
        <p:pic>
          <p:nvPicPr>
            <p:cNvPr id="90" name="Picture 5"/>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2567526" y="5443169"/>
              <a:ext cx="529058" cy="6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6" name="95 Grupo"/>
            <p:cNvGrpSpPr/>
            <p:nvPr/>
          </p:nvGrpSpPr>
          <p:grpSpPr>
            <a:xfrm>
              <a:off x="1979044" y="5902513"/>
              <a:ext cx="1832623" cy="1067962"/>
              <a:chOff x="4697795" y="922327"/>
              <a:chExt cx="1832623" cy="1067962"/>
            </a:xfrm>
          </p:grpSpPr>
          <p:sp>
            <p:nvSpPr>
              <p:cNvPr id="97" name="96 Rectángulo redondeado"/>
              <p:cNvSpPr/>
              <p:nvPr/>
            </p:nvSpPr>
            <p:spPr>
              <a:xfrm>
                <a:off x="4697795" y="1400071"/>
                <a:ext cx="1832623" cy="590218"/>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latin typeface="Arial Narrow" panose="020B0606020202030204" pitchFamily="34" charset="0"/>
                  </a:rPr>
                  <a:t>Mas 37 semanas </a:t>
                </a:r>
                <a:r>
                  <a:rPr lang="pt-BR" sz="1000" b="1" dirty="0" smtClean="0">
                    <a:solidFill>
                      <a:schemeClr val="tx1"/>
                    </a:solidFill>
                    <a:latin typeface="Arial Narrow" panose="020B0606020202030204" pitchFamily="34" charset="0"/>
                  </a:rPr>
                  <a:t>:  </a:t>
                </a:r>
              </a:p>
              <a:p>
                <a:pPr algn="ctr"/>
                <a:r>
                  <a:rPr lang="pt-BR" sz="1000" b="1" dirty="0" smtClean="0">
                    <a:solidFill>
                      <a:srgbClr val="C00000"/>
                    </a:solidFill>
                    <a:latin typeface="Arial Narrow" panose="020B0606020202030204" pitchFamily="34" charset="0"/>
                  </a:rPr>
                  <a:t>59,3% (64)</a:t>
                </a:r>
              </a:p>
              <a:p>
                <a:pPr algn="ctr"/>
                <a:r>
                  <a:rPr lang="es-ES" sz="1000" b="1" dirty="0" smtClean="0">
                    <a:solidFill>
                      <a:schemeClr val="tx1"/>
                    </a:solidFill>
                    <a:latin typeface="Arial Narrow" panose="020B0606020202030204" pitchFamily="34" charset="0"/>
                  </a:rPr>
                  <a:t>Menos </a:t>
                </a:r>
                <a:r>
                  <a:rPr lang="es-ES" sz="1000" b="1" dirty="0">
                    <a:solidFill>
                      <a:schemeClr val="tx1"/>
                    </a:solidFill>
                    <a:latin typeface="Arial Narrow" panose="020B0606020202030204" pitchFamily="34" charset="0"/>
                  </a:rPr>
                  <a:t>37 semanas </a:t>
                </a:r>
                <a:r>
                  <a:rPr lang="es-ES" sz="1000" b="1" dirty="0" smtClean="0">
                    <a:solidFill>
                      <a:schemeClr val="tx1"/>
                    </a:solidFill>
                    <a:latin typeface="Arial Narrow" panose="020B0606020202030204" pitchFamily="34" charset="0"/>
                  </a:rPr>
                  <a:t>: </a:t>
                </a:r>
              </a:p>
              <a:p>
                <a:pPr algn="ctr"/>
                <a:r>
                  <a:rPr lang="es-ES" sz="1000" b="1" dirty="0" smtClean="0">
                    <a:solidFill>
                      <a:srgbClr val="C00000"/>
                    </a:solidFill>
                    <a:latin typeface="Arial Narrow" panose="020B0606020202030204" pitchFamily="34" charset="0"/>
                  </a:rPr>
                  <a:t>40,7% (44)</a:t>
                </a:r>
                <a:endParaRPr lang="es-ES" sz="1000" b="1" dirty="0">
                  <a:solidFill>
                    <a:srgbClr val="C00000"/>
                  </a:solidFill>
                  <a:latin typeface="Arial Narrow" panose="020B0606020202030204" pitchFamily="34" charset="0"/>
                </a:endParaRPr>
              </a:p>
            </p:txBody>
          </p:sp>
          <p:sp>
            <p:nvSpPr>
              <p:cNvPr id="98" name="97 Rectángulo"/>
              <p:cNvSpPr/>
              <p:nvPr/>
            </p:nvSpPr>
            <p:spPr>
              <a:xfrm>
                <a:off x="4697795" y="922327"/>
                <a:ext cx="1816200" cy="461665"/>
              </a:xfrm>
              <a:prstGeom prst="rect">
                <a:avLst/>
              </a:prstGeom>
            </p:spPr>
            <p:txBody>
              <a:bodyPr wrap="square">
                <a:spAutoFit/>
              </a:bodyPr>
              <a:lstStyle/>
              <a:p>
                <a:pPr algn="ctr"/>
                <a:r>
                  <a:rPr lang="es-CO" sz="1200" b="1" u="sng" dirty="0">
                    <a:latin typeface="Arial Narrow" panose="020B0606020202030204" pitchFamily="34" charset="0"/>
                  </a:rPr>
                  <a:t>Edad gestacional al nacimiento</a:t>
                </a:r>
                <a:endParaRPr lang="es-ES" sz="1200" b="1" u="sng" dirty="0">
                  <a:solidFill>
                    <a:sysClr val="windowText" lastClr="000000"/>
                  </a:solidFill>
                  <a:latin typeface="Arial Narrow" panose="020B0606020202030204" pitchFamily="34" charset="0"/>
                </a:endParaRPr>
              </a:p>
            </p:txBody>
          </p:sp>
        </p:grpSp>
      </p:grpSp>
      <p:sp>
        <p:nvSpPr>
          <p:cNvPr id="99" name="98 CuadroTexto"/>
          <p:cNvSpPr txBox="1"/>
          <p:nvPr/>
        </p:nvSpPr>
        <p:spPr>
          <a:xfrm>
            <a:off x="3683909" y="8551093"/>
            <a:ext cx="2241210" cy="253916"/>
          </a:xfrm>
          <a:prstGeom prst="rect">
            <a:avLst/>
          </a:prstGeom>
          <a:noFill/>
        </p:spPr>
        <p:txBody>
          <a:bodyPr wrap="square" rtlCol="0">
            <a:spAutoFit/>
          </a:bodyPr>
          <a:lstStyle/>
          <a:p>
            <a:pPr algn="ctr"/>
            <a:r>
              <a:rPr lang="es-ES" sz="1050" b="1" dirty="0">
                <a:latin typeface="Arial Narrow" panose="020B0606020202030204" pitchFamily="34" charset="0"/>
              </a:rPr>
              <a:t>Tasa de incidencia </a:t>
            </a:r>
            <a:endParaRPr lang="es-CO" sz="1050" b="1" dirty="0">
              <a:latin typeface="Arial Narrow" panose="020B0606020202030204" pitchFamily="34" charset="0"/>
            </a:endParaRPr>
          </a:p>
        </p:txBody>
      </p:sp>
      <p:sp>
        <p:nvSpPr>
          <p:cNvPr id="100" name="99 CuadroTexto"/>
          <p:cNvSpPr txBox="1"/>
          <p:nvPr/>
        </p:nvSpPr>
        <p:spPr>
          <a:xfrm>
            <a:off x="3776469" y="8715066"/>
            <a:ext cx="1915909" cy="430887"/>
          </a:xfrm>
          <a:prstGeom prst="rect">
            <a:avLst/>
          </a:prstGeom>
          <a:noFill/>
        </p:spPr>
        <p:txBody>
          <a:bodyPr wrap="none" rtlCol="0">
            <a:spAutoFit/>
          </a:bodyPr>
          <a:lstStyle/>
          <a:p>
            <a:pPr algn="ctr"/>
            <a:r>
              <a:rPr lang="es-ES" sz="1100" b="1" dirty="0" smtClean="0">
                <a:solidFill>
                  <a:srgbClr val="C00000"/>
                </a:solidFill>
                <a:latin typeface="Arial Narrow" panose="020B0606020202030204" pitchFamily="34" charset="0"/>
              </a:rPr>
              <a:t>2,5 </a:t>
            </a:r>
            <a:r>
              <a:rPr lang="es-ES" sz="1100" b="1" dirty="0">
                <a:solidFill>
                  <a:srgbClr val="C00000"/>
                </a:solidFill>
                <a:latin typeface="Arial Narrow" panose="020B0606020202030204" pitchFamily="34" charset="0"/>
              </a:rPr>
              <a:t>casos por mil nacidos vivos</a:t>
            </a:r>
          </a:p>
          <a:p>
            <a:pPr algn="ctr"/>
            <a:endParaRPr lang="es-ES" sz="1100" b="1" dirty="0">
              <a:solidFill>
                <a:srgbClr val="C00000"/>
              </a:solidFill>
              <a:latin typeface="Arial Narrow" panose="020B0606020202030204" pitchFamily="34" charset="0"/>
            </a:endParaRPr>
          </a:p>
        </p:txBody>
      </p:sp>
      <p:cxnSp>
        <p:nvCxnSpPr>
          <p:cNvPr id="101" name="100 Conector recto de flecha"/>
          <p:cNvCxnSpPr/>
          <p:nvPr/>
        </p:nvCxnSpPr>
        <p:spPr>
          <a:xfrm flipH="1">
            <a:off x="3702614" y="8460432"/>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102" name="101 CuadroTexto"/>
          <p:cNvSpPr txBox="1"/>
          <p:nvPr/>
        </p:nvSpPr>
        <p:spPr>
          <a:xfrm>
            <a:off x="3735504" y="7831013"/>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Cumplen con la definición de caso </a:t>
            </a:r>
          </a:p>
        </p:txBody>
      </p:sp>
      <p:sp>
        <p:nvSpPr>
          <p:cNvPr id="103" name="102 CuadroTexto"/>
          <p:cNvSpPr txBox="1"/>
          <p:nvPr/>
        </p:nvSpPr>
        <p:spPr>
          <a:xfrm>
            <a:off x="3928733" y="8047400"/>
            <a:ext cx="173797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83% (67 </a:t>
            </a:r>
            <a:r>
              <a:rPr lang="es-ES" sz="1200" b="1" dirty="0">
                <a:solidFill>
                  <a:srgbClr val="C00000"/>
                </a:solidFill>
                <a:latin typeface="Arial Narrow" panose="020B0606020202030204" pitchFamily="34" charset="0"/>
              </a:rPr>
              <a:t>de </a:t>
            </a:r>
            <a:r>
              <a:rPr lang="es-ES" sz="1200" b="1" dirty="0" smtClean="0">
                <a:solidFill>
                  <a:srgbClr val="C00000"/>
                </a:solidFill>
                <a:latin typeface="Arial Narrow" panose="020B0606020202030204" pitchFamily="34" charset="0"/>
              </a:rPr>
              <a:t>81 </a:t>
            </a:r>
            <a:r>
              <a:rPr lang="es-ES" sz="1200" b="1" dirty="0">
                <a:solidFill>
                  <a:srgbClr val="C00000"/>
                </a:solidFill>
                <a:latin typeface="Arial Narrow" panose="020B0606020202030204" pitchFamily="34" charset="0"/>
              </a:rPr>
              <a:t>analizados)</a:t>
            </a:r>
            <a:endParaRPr lang="es-ES" sz="1200" b="1" dirty="0" smtClean="0">
              <a:solidFill>
                <a:srgbClr val="C00000"/>
              </a:solidFill>
              <a:latin typeface="Arial Narrow" panose="020B0606020202030204" pitchFamily="34" charset="0"/>
            </a:endParaRPr>
          </a:p>
        </p:txBody>
      </p:sp>
      <p:cxnSp>
        <p:nvCxnSpPr>
          <p:cNvPr id="104" name="103 Conector recto de flecha"/>
          <p:cNvCxnSpPr/>
          <p:nvPr/>
        </p:nvCxnSpPr>
        <p:spPr>
          <a:xfrm flipH="1">
            <a:off x="3754209" y="7740352"/>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65" name="1 Gráfico"/>
          <p:cNvGraphicFramePr>
            <a:graphicFrameLocks/>
          </p:cNvGraphicFramePr>
          <p:nvPr>
            <p:extLst>
              <p:ext uri="{D42A27DB-BD31-4B8C-83A1-F6EECF244321}">
                <p14:modId xmlns:p14="http://schemas.microsoft.com/office/powerpoint/2010/main" val="1614577985"/>
              </p:ext>
            </p:extLst>
          </p:nvPr>
        </p:nvGraphicFramePr>
        <p:xfrm>
          <a:off x="2413333" y="515360"/>
          <a:ext cx="4427497" cy="192186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6" name="Gráfico 65"/>
          <p:cNvGraphicFramePr>
            <a:graphicFrameLocks/>
          </p:cNvGraphicFramePr>
          <p:nvPr>
            <p:extLst>
              <p:ext uri="{D42A27DB-BD31-4B8C-83A1-F6EECF244321}">
                <p14:modId xmlns:p14="http://schemas.microsoft.com/office/powerpoint/2010/main" val="967669608"/>
              </p:ext>
            </p:extLst>
          </p:nvPr>
        </p:nvGraphicFramePr>
        <p:xfrm>
          <a:off x="2663721" y="3327179"/>
          <a:ext cx="3641554" cy="1775917"/>
        </p:xfrm>
        <a:graphic>
          <a:graphicData uri="http://schemas.openxmlformats.org/drawingml/2006/chart">
            <c:chart xmlns:c="http://schemas.openxmlformats.org/drawingml/2006/chart" xmlns:r="http://schemas.openxmlformats.org/officeDocument/2006/relationships" r:id="rId11"/>
          </a:graphicData>
        </a:graphic>
      </p:graphicFrame>
      <p:sp>
        <p:nvSpPr>
          <p:cNvPr id="2" name="CuadroTexto 1"/>
          <p:cNvSpPr txBox="1"/>
          <p:nvPr/>
        </p:nvSpPr>
        <p:spPr>
          <a:xfrm>
            <a:off x="0" y="4604077"/>
            <a:ext cx="2184143" cy="830997"/>
          </a:xfrm>
          <a:prstGeom prst="rect">
            <a:avLst/>
          </a:prstGeom>
          <a:noFill/>
        </p:spPr>
        <p:txBody>
          <a:bodyPr wrap="square" rtlCol="0">
            <a:spAutoFit/>
          </a:bodyPr>
          <a:lstStyle/>
          <a:p>
            <a:r>
              <a:rPr lang="es-CO" sz="1200" b="1" dirty="0" smtClean="0">
                <a:latin typeface="Arial Narrow" panose="020B0606020202030204" pitchFamily="34" charset="0"/>
              </a:rPr>
              <a:t>Casos analizados</a:t>
            </a:r>
            <a:r>
              <a:rPr lang="es-CO" sz="1200" dirty="0" smtClean="0">
                <a:latin typeface="Arial Narrow" panose="020B0606020202030204" pitchFamily="34" charset="0"/>
              </a:rPr>
              <a:t>: 81</a:t>
            </a:r>
          </a:p>
          <a:p>
            <a:r>
              <a:rPr lang="es-CO" sz="1200" b="1" dirty="0" smtClean="0">
                <a:latin typeface="Arial Narrow" panose="020B0606020202030204" pitchFamily="34" charset="0"/>
              </a:rPr>
              <a:t>Casos analizados que cumplen definición del evento</a:t>
            </a:r>
            <a:r>
              <a:rPr lang="es-CO" sz="1200" dirty="0" smtClean="0">
                <a:latin typeface="Arial Narrow" panose="020B0606020202030204" pitchFamily="34" charset="0"/>
              </a:rPr>
              <a:t>: 67</a:t>
            </a:r>
          </a:p>
          <a:p>
            <a:r>
              <a:rPr lang="es-CO" sz="1200" b="1" dirty="0" smtClean="0">
                <a:latin typeface="Arial Narrow" panose="020B0606020202030204" pitchFamily="34" charset="0"/>
              </a:rPr>
              <a:t>Casos pendientes de análisis</a:t>
            </a:r>
            <a:r>
              <a:rPr lang="es-CO" sz="1200" dirty="0" smtClean="0">
                <a:latin typeface="Arial Narrow" panose="020B0606020202030204" pitchFamily="34" charset="0"/>
              </a:rPr>
              <a:t>: 27</a:t>
            </a:r>
            <a:endParaRPr lang="en-US" sz="1200" dirty="0">
              <a:latin typeface="Arial Narrow" panose="020B0606020202030204" pitchFamily="34" charset="0"/>
            </a:endParaRPr>
          </a:p>
        </p:txBody>
      </p:sp>
    </p:spTree>
    <p:extLst>
      <p:ext uri="{BB962C8B-B14F-4D97-AF65-F5344CB8AC3E}">
        <p14:creationId xmlns:p14="http://schemas.microsoft.com/office/powerpoint/2010/main" val="154253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57</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14" name="13 Rectángulo"/>
          <p:cNvSpPr/>
          <p:nvPr/>
        </p:nvSpPr>
        <p:spPr>
          <a:xfrm>
            <a:off x="2167808" y="3934584"/>
            <a:ext cx="5033092"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431564" y="403446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Clínicas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51</a:t>
            </a:r>
            <a:endParaRPr lang="es-ES" sz="1050" b="1" dirty="0">
              <a:latin typeface="Arial Narrow" panose="020B060602020203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7808" cy="282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66 CuadroTexto"/>
          <p:cNvSpPr txBox="1"/>
          <p:nvPr/>
        </p:nvSpPr>
        <p:spPr>
          <a:xfrm>
            <a:off x="-15461" y="2552525"/>
            <a:ext cx="218309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72" name="36 Título"/>
          <p:cNvSpPr txBox="1">
            <a:spLocks/>
          </p:cNvSpPr>
          <p:nvPr/>
        </p:nvSpPr>
        <p:spPr>
          <a:xfrm>
            <a:off x="-15633" y="139462"/>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smtClean="0">
                <a:solidFill>
                  <a:srgbClr val="C00000"/>
                </a:solidFill>
                <a:latin typeface="Arial Narrow" panose="020B0606020202030204" pitchFamily="34" charset="0"/>
                <a:ea typeface="+mn-ea"/>
                <a:cs typeface="+mn-cs"/>
              </a:rPr>
              <a:t>12.6 Gestantes con diagnóstico de VIH y Trasmisión Materno Infantil TMI de VIH. </a:t>
            </a:r>
            <a:endParaRPr lang="es-ES" sz="1400" b="1" dirty="0">
              <a:solidFill>
                <a:srgbClr val="C00000"/>
              </a:solidFill>
              <a:latin typeface="Arial Narrow" panose="020B0606020202030204" pitchFamily="34" charset="0"/>
              <a:ea typeface="+mn-ea"/>
              <a:cs typeface="+mn-cs"/>
            </a:endParaRPr>
          </a:p>
        </p:txBody>
      </p:sp>
      <p:grpSp>
        <p:nvGrpSpPr>
          <p:cNvPr id="114" name="113 Grupo"/>
          <p:cNvGrpSpPr/>
          <p:nvPr/>
        </p:nvGrpSpPr>
        <p:grpSpPr>
          <a:xfrm>
            <a:off x="5146249" y="596637"/>
            <a:ext cx="1152880" cy="1335321"/>
            <a:chOff x="3115290" y="1057131"/>
            <a:chExt cx="1152880" cy="1335321"/>
          </a:xfrm>
        </p:grpSpPr>
        <p:grpSp>
          <p:nvGrpSpPr>
            <p:cNvPr id="115" name="114 Grupo"/>
            <p:cNvGrpSpPr/>
            <p:nvPr/>
          </p:nvGrpSpPr>
          <p:grpSpPr>
            <a:xfrm>
              <a:off x="3115290" y="1781104"/>
              <a:ext cx="1152880" cy="611348"/>
              <a:chOff x="3744466" y="1301912"/>
              <a:chExt cx="1152880" cy="611348"/>
            </a:xfrm>
          </p:grpSpPr>
          <p:sp>
            <p:nvSpPr>
              <p:cNvPr id="117" name="116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 caso</a:t>
                </a:r>
                <a:endParaRPr lang="es-ES" sz="1600" b="1" dirty="0">
                  <a:solidFill>
                    <a:schemeClr val="tx1"/>
                  </a:solidFill>
                  <a:latin typeface="Arial Narrow" panose="020B0606020202030204" pitchFamily="34" charset="0"/>
                </a:endParaRPr>
              </a:p>
            </p:txBody>
          </p:sp>
          <p:sp>
            <p:nvSpPr>
              <p:cNvPr id="118" name="117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11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0" name="119 Grupo"/>
          <p:cNvGrpSpPr/>
          <p:nvPr/>
        </p:nvGrpSpPr>
        <p:grpSpPr>
          <a:xfrm>
            <a:off x="6307484" y="596637"/>
            <a:ext cx="740068" cy="1340981"/>
            <a:chOff x="4588574" y="1057131"/>
            <a:chExt cx="740068" cy="1340981"/>
          </a:xfrm>
        </p:grpSpPr>
        <p:grpSp>
          <p:nvGrpSpPr>
            <p:cNvPr id="121" name="120 Grupo"/>
            <p:cNvGrpSpPr/>
            <p:nvPr/>
          </p:nvGrpSpPr>
          <p:grpSpPr>
            <a:xfrm>
              <a:off x="4588574" y="1751628"/>
              <a:ext cx="740068" cy="646484"/>
              <a:chOff x="5245046" y="1274868"/>
              <a:chExt cx="740068" cy="646484"/>
            </a:xfrm>
          </p:grpSpPr>
          <p:sp>
            <p:nvSpPr>
              <p:cNvPr id="123" name="122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 caso</a:t>
                </a:r>
                <a:endParaRPr lang="es-ES" sz="1600" b="1" dirty="0">
                  <a:solidFill>
                    <a:schemeClr val="tx1"/>
                  </a:solidFill>
                  <a:latin typeface="Arial Narrow" panose="020B0606020202030204" pitchFamily="34" charset="0"/>
                </a:endParaRPr>
              </a:p>
            </p:txBody>
          </p:sp>
          <p:sp>
            <p:nvSpPr>
              <p:cNvPr id="124" name="123 Rectángulo"/>
              <p:cNvSpPr/>
              <p:nvPr/>
            </p:nvSpPr>
            <p:spPr>
              <a:xfrm>
                <a:off x="5272675" y="1274868"/>
                <a:ext cx="521297" cy="276999"/>
              </a:xfrm>
              <a:prstGeom prst="rect">
                <a:avLst/>
              </a:prstGeom>
            </p:spPr>
            <p:txBody>
              <a:bodyPr wrap="none">
                <a:spAutoFit/>
              </a:bodyPr>
              <a:lstStyle/>
              <a:p>
                <a:r>
                  <a:rPr lang="es-ES" sz="1200" b="1" u="sng" dirty="0" smtClean="0">
                    <a:latin typeface="Arial Narrow" panose="020B0606020202030204" pitchFamily="34" charset="0"/>
                  </a:rPr>
                  <a:t>Otros</a:t>
                </a:r>
                <a:endParaRPr lang="es-ES" sz="1200" b="1" u="sng" dirty="0">
                  <a:solidFill>
                    <a:sysClr val="windowText" lastClr="000000"/>
                  </a:solidFill>
                  <a:latin typeface="Arial Narrow" panose="020B0606020202030204" pitchFamily="34" charset="0"/>
                </a:endParaRPr>
              </a:p>
            </p:txBody>
          </p:sp>
        </p:grpSp>
        <p:pic>
          <p:nvPicPr>
            <p:cNvPr id="12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11 Grupo"/>
          <p:cNvGrpSpPr/>
          <p:nvPr/>
        </p:nvGrpSpPr>
        <p:grpSpPr>
          <a:xfrm>
            <a:off x="5181685" y="1927343"/>
            <a:ext cx="1976198" cy="1940561"/>
            <a:chOff x="2586347" y="3685892"/>
            <a:chExt cx="1976198" cy="1676069"/>
          </a:xfrm>
        </p:grpSpPr>
        <p:pic>
          <p:nvPicPr>
            <p:cNvPr id="131" name="Picture 5"/>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050954" y="368589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586347" y="4330914"/>
              <a:ext cx="1976198" cy="1031047"/>
              <a:chOff x="-111680" y="7072716"/>
              <a:chExt cx="1499407" cy="1031047"/>
            </a:xfrm>
          </p:grpSpPr>
          <p:sp>
            <p:nvSpPr>
              <p:cNvPr id="133"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134" name="133 Rectángulo redondeado"/>
              <p:cNvSpPr/>
              <p:nvPr/>
            </p:nvSpPr>
            <p:spPr>
              <a:xfrm>
                <a:off x="-111680" y="7349715"/>
                <a:ext cx="1499407" cy="75404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tx1"/>
                    </a:solidFill>
                    <a:latin typeface="Arial Narrow" panose="020B0606020202030204" pitchFamily="34" charset="0"/>
                  </a:rPr>
                  <a:t>Régimen contributivo</a:t>
                </a:r>
              </a:p>
              <a:p>
                <a:pPr algn="ctr"/>
                <a:r>
                  <a:rPr lang="es-ES" sz="1000" b="1" dirty="0" smtClean="0">
                    <a:solidFill>
                      <a:schemeClr val="tx1"/>
                    </a:solidFill>
                    <a:latin typeface="Arial Narrow" panose="020B0606020202030204" pitchFamily="34" charset="0"/>
                  </a:rPr>
                  <a:t>35,1% - 20 casos</a:t>
                </a:r>
              </a:p>
              <a:p>
                <a:pPr algn="ctr"/>
                <a:r>
                  <a:rPr lang="es-ES" sz="1000" b="1" dirty="0">
                    <a:solidFill>
                      <a:schemeClr val="tx1"/>
                    </a:solidFill>
                    <a:latin typeface="Arial Narrow" panose="020B0606020202030204" pitchFamily="34" charset="0"/>
                  </a:rPr>
                  <a:t>Régimen </a:t>
                </a:r>
                <a:r>
                  <a:rPr lang="es-ES" sz="1000" b="1" dirty="0" smtClean="0">
                    <a:solidFill>
                      <a:schemeClr val="tx1"/>
                    </a:solidFill>
                    <a:latin typeface="Arial Narrow" panose="020B0606020202030204" pitchFamily="34" charset="0"/>
                  </a:rPr>
                  <a:t> subsidiado</a:t>
                </a:r>
                <a:endParaRPr lang="es-ES" sz="1000" b="1" dirty="0">
                  <a:solidFill>
                    <a:schemeClr val="tx1"/>
                  </a:solidFill>
                  <a:latin typeface="Arial Narrow" panose="020B0606020202030204" pitchFamily="34" charset="0"/>
                </a:endParaRPr>
              </a:p>
              <a:p>
                <a:pPr algn="ctr"/>
                <a:r>
                  <a:rPr lang="es-ES" sz="1000" b="1" dirty="0" smtClean="0">
                    <a:solidFill>
                      <a:schemeClr val="tx1"/>
                    </a:solidFill>
                    <a:latin typeface="Arial Narrow" panose="020B0606020202030204" pitchFamily="34" charset="0"/>
                  </a:rPr>
                  <a:t>38,6% </a:t>
                </a:r>
                <a:r>
                  <a:rPr lang="es-ES" sz="1000" b="1" dirty="0">
                    <a:solidFill>
                      <a:schemeClr val="tx1"/>
                    </a:solidFill>
                    <a:latin typeface="Arial Narrow" panose="020B0606020202030204" pitchFamily="34" charset="0"/>
                  </a:rPr>
                  <a:t>- </a:t>
                </a:r>
                <a:r>
                  <a:rPr lang="es-ES" sz="1000" b="1" dirty="0" smtClean="0">
                    <a:solidFill>
                      <a:schemeClr val="tx1"/>
                    </a:solidFill>
                    <a:latin typeface="Arial Narrow" panose="020B0606020202030204" pitchFamily="34" charset="0"/>
                  </a:rPr>
                  <a:t>22 casos</a:t>
                </a:r>
              </a:p>
              <a:p>
                <a:pPr algn="ctr"/>
                <a:r>
                  <a:rPr lang="es-ES" sz="1000" b="1" dirty="0" smtClean="0">
                    <a:solidFill>
                      <a:schemeClr val="tx1"/>
                    </a:solidFill>
                    <a:latin typeface="Arial Narrow" panose="020B0606020202030204" pitchFamily="34" charset="0"/>
                  </a:rPr>
                  <a:t>No afiliado</a:t>
                </a:r>
              </a:p>
              <a:p>
                <a:pPr algn="ctr"/>
                <a:r>
                  <a:rPr lang="es-ES" sz="1000" b="1" dirty="0" smtClean="0">
                    <a:solidFill>
                      <a:schemeClr val="tx1"/>
                    </a:solidFill>
                    <a:latin typeface="Arial Narrow" panose="020B0606020202030204" pitchFamily="34" charset="0"/>
                  </a:rPr>
                  <a:t>24,6% 14 casos</a:t>
                </a:r>
                <a:endParaRPr lang="es-ES" sz="1000" b="1" dirty="0">
                  <a:solidFill>
                    <a:schemeClr val="tx1"/>
                  </a:solidFill>
                  <a:latin typeface="Arial Narrow" panose="020B0606020202030204" pitchFamily="34" charset="0"/>
                </a:endParaRPr>
              </a:p>
            </p:txBody>
          </p:sp>
        </p:grpSp>
      </p:grpSp>
      <p:grpSp>
        <p:nvGrpSpPr>
          <p:cNvPr id="135" name="134 Grupo"/>
          <p:cNvGrpSpPr/>
          <p:nvPr/>
        </p:nvGrpSpPr>
        <p:grpSpPr>
          <a:xfrm>
            <a:off x="2124145" y="2911455"/>
            <a:ext cx="1260281" cy="628312"/>
            <a:chOff x="2298589" y="3203848"/>
            <a:chExt cx="1260281" cy="628312"/>
          </a:xfrm>
        </p:grpSpPr>
        <p:sp>
          <p:nvSpPr>
            <p:cNvPr id="136"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 caso</a:t>
              </a:r>
              <a:endParaRPr lang="es-ES" sz="1600" b="1" dirty="0">
                <a:solidFill>
                  <a:schemeClr val="tx1"/>
                </a:solidFill>
                <a:latin typeface="Arial Narrow" panose="020B0606020202030204" pitchFamily="34" charset="0"/>
              </a:endParaRPr>
            </a:p>
          </p:txBody>
        </p:sp>
        <p:sp>
          <p:nvSpPr>
            <p:cNvPr id="138" name="137 Rectángulo"/>
            <p:cNvSpPr/>
            <p:nvPr/>
          </p:nvSpPr>
          <p:spPr>
            <a:xfrm>
              <a:off x="2298589" y="3203848"/>
              <a:ext cx="1260281" cy="276999"/>
            </a:xfrm>
            <a:prstGeom prst="rect">
              <a:avLst/>
            </a:prstGeom>
          </p:spPr>
          <p:txBody>
            <a:bodyPr wrap="none">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grpSp>
      <p:grpSp>
        <p:nvGrpSpPr>
          <p:cNvPr id="140" name="139 Grupo"/>
          <p:cNvGrpSpPr/>
          <p:nvPr/>
        </p:nvGrpSpPr>
        <p:grpSpPr>
          <a:xfrm>
            <a:off x="4334561" y="2298878"/>
            <a:ext cx="764855" cy="1238940"/>
            <a:chOff x="3867627" y="2682487"/>
            <a:chExt cx="764855" cy="1238940"/>
          </a:xfrm>
        </p:grpSpPr>
        <p:grpSp>
          <p:nvGrpSpPr>
            <p:cNvPr id="141" name="140 Grupo"/>
            <p:cNvGrpSpPr/>
            <p:nvPr/>
          </p:nvGrpSpPr>
          <p:grpSpPr>
            <a:xfrm>
              <a:off x="3867627" y="3306763"/>
              <a:ext cx="764855" cy="614664"/>
              <a:chOff x="2548770" y="3203848"/>
              <a:chExt cx="764855" cy="614664"/>
            </a:xfrm>
          </p:grpSpPr>
          <p:sp>
            <p:nvSpPr>
              <p:cNvPr id="143"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11 casos</a:t>
                </a:r>
                <a:endParaRPr lang="es-ES" sz="1400" b="1" dirty="0">
                  <a:solidFill>
                    <a:schemeClr val="tx1"/>
                  </a:solidFill>
                  <a:latin typeface="Arial Narrow" panose="020B0606020202030204" pitchFamily="34" charset="0"/>
                </a:endParaRPr>
              </a:p>
            </p:txBody>
          </p:sp>
          <p:sp>
            <p:nvSpPr>
              <p:cNvPr id="144" name="143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2915816"/>
            <a:ext cx="1380071" cy="625937"/>
            <a:chOff x="-285907" y="7056480"/>
            <a:chExt cx="1612468" cy="625937"/>
          </a:xfrm>
        </p:grpSpPr>
        <p:sp>
          <p:nvSpPr>
            <p:cNvPr id="14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Desplazado</a:t>
              </a:r>
              <a:endParaRPr lang="es-ES" sz="1200" b="1" u="sng" dirty="0">
                <a:latin typeface="Arial Narrow" panose="020B0606020202030204" pitchFamily="34" charset="0"/>
              </a:endParaRP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 casos</a:t>
              </a:r>
              <a:endParaRPr lang="es-ES" sz="1600" b="1" dirty="0">
                <a:solidFill>
                  <a:schemeClr val="tx1"/>
                </a:solidFill>
                <a:latin typeface="Arial Narrow" panose="020B0606020202030204" pitchFamily="34" charset="0"/>
              </a:endParaRPr>
            </a:p>
          </p:txBody>
        </p:sp>
      </p:grpSp>
      <p:grpSp>
        <p:nvGrpSpPr>
          <p:cNvPr id="152" name="151 Grupo"/>
          <p:cNvGrpSpPr/>
          <p:nvPr/>
        </p:nvGrpSpPr>
        <p:grpSpPr>
          <a:xfrm>
            <a:off x="5274830" y="251520"/>
            <a:ext cx="1847617" cy="436841"/>
            <a:chOff x="3060727" y="484500"/>
            <a:chExt cx="2369636" cy="436841"/>
          </a:xfrm>
        </p:grpSpPr>
        <p:sp>
          <p:nvSpPr>
            <p:cNvPr id="153" name="15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4" name="153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58" name="157 Grupo"/>
          <p:cNvGrpSpPr/>
          <p:nvPr/>
        </p:nvGrpSpPr>
        <p:grpSpPr>
          <a:xfrm>
            <a:off x="2348092" y="1928635"/>
            <a:ext cx="2722457" cy="436841"/>
            <a:chOff x="3060727" y="484500"/>
            <a:chExt cx="2369636" cy="436841"/>
          </a:xfrm>
        </p:grpSpPr>
        <p:sp>
          <p:nvSpPr>
            <p:cNvPr id="159"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0" name="159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sp>
        <p:nvSpPr>
          <p:cNvPr id="161" name="160 Rectángulo"/>
          <p:cNvSpPr/>
          <p:nvPr/>
        </p:nvSpPr>
        <p:spPr>
          <a:xfrm>
            <a:off x="2227438" y="1474156"/>
            <a:ext cx="3047391" cy="58477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pPr algn="just"/>
            <a:r>
              <a:rPr lang="es-ES" sz="800" dirty="0" smtClean="0">
                <a:latin typeface="Arial Narrow" panose="020B0606020202030204" pitchFamily="34" charset="0"/>
              </a:rPr>
              <a:t>Figura. </a:t>
            </a:r>
            <a:r>
              <a:rPr lang="es-CO" sz="800" dirty="0">
                <a:latin typeface="Arial Narrow" panose="020B0606020202030204" pitchFamily="34" charset="0"/>
              </a:rPr>
              <a:t>Edad de las gestantes conviviendo con VIH en seguimiento para la prevención de la transmisión materno infantil. Medellín, periodo epidemiológico 13 de 2019</a:t>
            </a:r>
            <a:r>
              <a:rPr lang="es-ES" sz="800" dirty="0" smtClean="0">
                <a:latin typeface="Arial Narrow" panose="020B0606020202030204" pitchFamily="34" charset="0"/>
              </a:rPr>
              <a:t>. </a:t>
            </a:r>
            <a:endParaRPr lang="es-ES" sz="800" dirty="0">
              <a:latin typeface="Arial Narrow" panose="020B0606020202030204" pitchFamily="34" charset="0"/>
            </a:endParaRPr>
          </a:p>
        </p:txBody>
      </p:sp>
      <p:sp>
        <p:nvSpPr>
          <p:cNvPr id="16" name="15 Rectángulo"/>
          <p:cNvSpPr/>
          <p:nvPr/>
        </p:nvSpPr>
        <p:spPr>
          <a:xfrm>
            <a:off x="-9350" y="4786485"/>
            <a:ext cx="2062694" cy="461665"/>
          </a:xfrm>
          <a:prstGeom prst="rect">
            <a:avLst/>
          </a:prstGeom>
        </p:spPr>
        <p:txBody>
          <a:bodyPr wrap="square">
            <a:spAutoFit/>
          </a:bodyPr>
          <a:lstStyle/>
          <a:p>
            <a:pPr algn="ctr"/>
            <a:r>
              <a:rPr lang="es-CO" sz="1200" b="1" dirty="0" smtClean="0">
                <a:latin typeface="Arial Narrow" panose="020B0606020202030204" pitchFamily="34" charset="0"/>
              </a:rPr>
              <a:t>Gestantes </a:t>
            </a:r>
            <a:r>
              <a:rPr lang="es-CO" sz="1200" b="1" dirty="0">
                <a:latin typeface="Arial Narrow" panose="020B0606020202030204" pitchFamily="34" charset="0"/>
              </a:rPr>
              <a:t>en seguimiento, conviviendo con VIH</a:t>
            </a:r>
            <a:endParaRPr lang="es-ES" sz="1200" b="1" dirty="0">
              <a:latin typeface="Arial Narrow" panose="020B0606020202030204" pitchFamily="34" charset="0"/>
            </a:endParaRPr>
          </a:p>
        </p:txBody>
      </p:sp>
      <p:pic>
        <p:nvPicPr>
          <p:cNvPr id="163" name="Picture 4"/>
          <p:cNvPicPr>
            <a:picLocks noChangeAspect="1" noChangeArrowheads="1"/>
          </p:cNvPicPr>
          <p:nvPr/>
        </p:nvPicPr>
        <p:blipFill rotWithShape="1">
          <a:blip r:embed="rId8">
            <a:biLevel thresh="50000"/>
            <a:extLst>
              <a:ext uri="{28A0092B-C50C-407E-A947-70E740481C1C}">
                <a14:useLocalDpi xmlns:a14="http://schemas.microsoft.com/office/drawing/2010/main" val="0"/>
              </a:ext>
            </a:extLst>
          </a:blip>
          <a:srcRect l="58247"/>
          <a:stretch/>
        </p:blipFill>
        <p:spPr bwMode="auto">
          <a:xfrm>
            <a:off x="2321053" y="225912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3383042" y="237811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5" name="Grupo 2"/>
          <p:cNvGrpSpPr/>
          <p:nvPr/>
        </p:nvGrpSpPr>
        <p:grpSpPr>
          <a:xfrm>
            <a:off x="2230057" y="4398981"/>
            <a:ext cx="5549235" cy="1060446"/>
            <a:chOff x="2156559" y="5141236"/>
            <a:chExt cx="5549235" cy="1060446"/>
          </a:xfrm>
        </p:grpSpPr>
        <p:grpSp>
          <p:nvGrpSpPr>
            <p:cNvPr id="166" name="165 Grupo"/>
            <p:cNvGrpSpPr/>
            <p:nvPr/>
          </p:nvGrpSpPr>
          <p:grpSpPr>
            <a:xfrm>
              <a:off x="2156559" y="5141236"/>
              <a:ext cx="5549235" cy="1015818"/>
              <a:chOff x="2145310" y="5221006"/>
              <a:chExt cx="5549235" cy="1015818"/>
            </a:xfrm>
          </p:grpSpPr>
          <p:grpSp>
            <p:nvGrpSpPr>
              <p:cNvPr id="168" name="167 Grupo"/>
              <p:cNvGrpSpPr/>
              <p:nvPr/>
            </p:nvGrpSpPr>
            <p:grpSpPr>
              <a:xfrm>
                <a:off x="3438855" y="5497953"/>
                <a:ext cx="3623277" cy="459976"/>
                <a:chOff x="1214190" y="7290191"/>
                <a:chExt cx="4097229" cy="459976"/>
              </a:xfrm>
              <a:solidFill>
                <a:schemeClr val="accent2">
                  <a:lumMod val="60000"/>
                  <a:lumOff val="40000"/>
                </a:schemeClr>
              </a:solidFill>
            </p:grpSpPr>
            <p:sp>
              <p:nvSpPr>
                <p:cNvPr id="173" name="172 Rectángulo redondeado"/>
                <p:cNvSpPr/>
                <p:nvPr/>
              </p:nvSpPr>
              <p:spPr>
                <a:xfrm>
                  <a:off x="1214190" y="7290191"/>
                  <a:ext cx="4097229" cy="174971"/>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Durante la gestación: </a:t>
                  </a:r>
                  <a:r>
                    <a:rPr lang="es-ES" sz="800" b="1" dirty="0" smtClean="0">
                      <a:solidFill>
                        <a:schemeClr val="tx1"/>
                      </a:solidFill>
                      <a:latin typeface="Arial Narrow" panose="020B0606020202030204" pitchFamily="34" charset="0"/>
                    </a:rPr>
                    <a:t>26 casos (45,6%)</a:t>
                  </a:r>
                  <a:endParaRPr lang="es-ES" sz="800" b="1" dirty="0">
                    <a:solidFill>
                      <a:srgbClr val="C00000"/>
                    </a:solidFill>
                    <a:latin typeface="Arial Narrow" panose="020B0606020202030204" pitchFamily="34" charset="0"/>
                  </a:endParaRPr>
                </a:p>
              </p:txBody>
            </p:sp>
            <p:sp>
              <p:nvSpPr>
                <p:cNvPr id="174" name="173 Rectángulo redondeado"/>
                <p:cNvSpPr/>
                <p:nvPr/>
              </p:nvSpPr>
              <p:spPr>
                <a:xfrm>
                  <a:off x="1218088" y="7537707"/>
                  <a:ext cx="4093331" cy="21246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Previo a la gestación: </a:t>
                  </a:r>
                  <a:r>
                    <a:rPr lang="es-ES" sz="800" b="1" dirty="0" smtClean="0">
                      <a:solidFill>
                        <a:schemeClr val="tx1"/>
                      </a:solidFill>
                      <a:latin typeface="Arial Narrow" panose="020B0606020202030204" pitchFamily="34" charset="0"/>
                    </a:rPr>
                    <a:t>22 casos (38,6%)</a:t>
                  </a:r>
                  <a:endParaRPr lang="es-ES" sz="800" b="1" dirty="0">
                    <a:solidFill>
                      <a:srgbClr val="C00000"/>
                    </a:solidFill>
                    <a:latin typeface="Arial Narrow" panose="020B0606020202030204" pitchFamily="34" charset="0"/>
                  </a:endParaRPr>
                </a:p>
              </p:txBody>
            </p:sp>
          </p:grpSp>
          <p:grpSp>
            <p:nvGrpSpPr>
              <p:cNvPr id="169" name="168 Grupo"/>
              <p:cNvGrpSpPr/>
              <p:nvPr/>
            </p:nvGrpSpPr>
            <p:grpSpPr>
              <a:xfrm>
                <a:off x="2145310" y="5221006"/>
                <a:ext cx="5549235" cy="1015818"/>
                <a:chOff x="2109481" y="5652225"/>
                <a:chExt cx="5549235" cy="1015818"/>
              </a:xfrm>
            </p:grpSpPr>
            <p:sp>
              <p:nvSpPr>
                <p:cNvPr id="171" name="170 CuadroTexto"/>
                <p:cNvSpPr txBox="1"/>
                <p:nvPr/>
              </p:nvSpPr>
              <p:spPr>
                <a:xfrm>
                  <a:off x="2436996" y="5652225"/>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Momento de ocurrencia del diagnóstico</a:t>
                  </a:r>
                </a:p>
              </p:txBody>
            </p:sp>
            <p:pic>
              <p:nvPicPr>
                <p:cNvPr id="172" name="Picture 5"/>
                <p:cNvPicPr>
                  <a:picLocks noChangeAspect="1" noChangeArrowheads="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0" name="169 Flecha derecha"/>
              <p:cNvSpPr/>
              <p:nvPr/>
            </p:nvSpPr>
            <p:spPr>
              <a:xfrm>
                <a:off x="3105942"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67" name="166 Rectángulo redondeado"/>
            <p:cNvSpPr/>
            <p:nvPr/>
          </p:nvSpPr>
          <p:spPr>
            <a:xfrm>
              <a:off x="3461979" y="5944839"/>
              <a:ext cx="3611402" cy="25684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tx1"/>
                  </a:solidFill>
                  <a:latin typeface="Arial Narrow" panose="020B0606020202030204" pitchFamily="34" charset="0"/>
                </a:rPr>
                <a:t>Post parto: 6</a:t>
              </a:r>
              <a:r>
                <a:rPr lang="pt-BR" sz="800" b="1" dirty="0" smtClean="0">
                  <a:solidFill>
                    <a:schemeClr val="tx1"/>
                  </a:solidFill>
                  <a:latin typeface="Arial Narrow" panose="020B0606020202030204" pitchFamily="34" charset="0"/>
                </a:rPr>
                <a:t> casos (10,5%)</a:t>
              </a:r>
              <a:endParaRPr lang="es-ES" sz="800" b="1" dirty="0">
                <a:solidFill>
                  <a:srgbClr val="C00000"/>
                </a:solidFill>
                <a:latin typeface="Arial Narrow" panose="020B0606020202030204" pitchFamily="34" charset="0"/>
              </a:endParaRPr>
            </a:p>
          </p:txBody>
        </p:sp>
      </p:grpSp>
      <p:graphicFrame>
        <p:nvGraphicFramePr>
          <p:cNvPr id="17" name="16 Diagrama"/>
          <p:cNvGraphicFramePr/>
          <p:nvPr>
            <p:extLst>
              <p:ext uri="{D42A27DB-BD31-4B8C-83A1-F6EECF244321}">
                <p14:modId xmlns:p14="http://schemas.microsoft.com/office/powerpoint/2010/main" val="393884130"/>
              </p:ext>
            </p:extLst>
          </p:nvPr>
        </p:nvGraphicFramePr>
        <p:xfrm>
          <a:off x="1440210" y="6192439"/>
          <a:ext cx="5694181" cy="68381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76" name="175 Grupo"/>
          <p:cNvGrpSpPr/>
          <p:nvPr/>
        </p:nvGrpSpPr>
        <p:grpSpPr>
          <a:xfrm>
            <a:off x="50" y="5932446"/>
            <a:ext cx="7065799" cy="1015818"/>
            <a:chOff x="2145310" y="5221006"/>
            <a:chExt cx="6785852" cy="1015818"/>
          </a:xfrm>
        </p:grpSpPr>
        <p:grpSp>
          <p:nvGrpSpPr>
            <p:cNvPr id="179" name="178 Grupo"/>
            <p:cNvGrpSpPr/>
            <p:nvPr/>
          </p:nvGrpSpPr>
          <p:grpSpPr>
            <a:xfrm>
              <a:off x="2145310" y="5221006"/>
              <a:ext cx="6785852" cy="1015818"/>
              <a:chOff x="2109481" y="5652225"/>
              <a:chExt cx="6785852" cy="1015818"/>
            </a:xfrm>
          </p:grpSpPr>
          <p:sp>
            <p:nvSpPr>
              <p:cNvPr id="181" name="180 CuadroTexto"/>
              <p:cNvSpPr txBox="1"/>
              <p:nvPr/>
            </p:nvSpPr>
            <p:spPr>
              <a:xfrm>
                <a:off x="3673613" y="5652225"/>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Trimestre de ingreso al control prenatal </a:t>
                </a:r>
              </a:p>
            </p:txBody>
          </p:sp>
          <p:pic>
            <p:nvPicPr>
              <p:cNvPr id="182" name="Picture 5"/>
              <p:cNvPicPr>
                <a:picLocks noChangeAspect="1" noChangeArrowheads="1"/>
              </p:cNvPicPr>
              <p:nvPr/>
            </p:nvPicPr>
            <p:blipFill>
              <a:blip r:embed="rId10">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0" name="179 Flecha derecha"/>
            <p:cNvSpPr/>
            <p:nvPr/>
          </p:nvSpPr>
          <p:spPr>
            <a:xfrm>
              <a:off x="3105942"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0" name="79 Rectángulo"/>
          <p:cNvSpPr/>
          <p:nvPr/>
        </p:nvSpPr>
        <p:spPr>
          <a:xfrm>
            <a:off x="0" y="7308304"/>
            <a:ext cx="7182821"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1" name="2 Marcador de contenido"/>
          <p:cNvSpPr txBox="1">
            <a:spLocks/>
          </p:cNvSpPr>
          <p:nvPr/>
        </p:nvSpPr>
        <p:spPr>
          <a:xfrm>
            <a:off x="-29713" y="7691137"/>
            <a:ext cx="7230613" cy="1369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CO" sz="1100" dirty="0">
                <a:solidFill>
                  <a:schemeClr val="tx1"/>
                </a:solidFill>
                <a:latin typeface="Arial Narrow" panose="020B0606020202030204" pitchFamily="34" charset="0"/>
              </a:rPr>
              <a:t>De los casos que cumplieron criterio como TMI del VIH (3), se tiene que dos (2) son niños y niñas con madres procedentes de Venezuela y que tenían menos de seis (6) meses de residencia en Medellín al momento de la captación y análisis. El tercer caso, es una niña de cinco (5) años identificada inicialmente como residente de Bello, pero al realizar el seguimiento se confirmó la residencia en Medellín.</a:t>
            </a:r>
            <a:endParaRPr lang="es-ES" sz="1100" dirty="0">
              <a:solidFill>
                <a:schemeClr val="tx1"/>
              </a:solidFill>
              <a:latin typeface="Arial Narrow" panose="020B0606020202030204" pitchFamily="34" charset="0"/>
            </a:endParaRPr>
          </a:p>
        </p:txBody>
      </p:sp>
      <p:grpSp>
        <p:nvGrpSpPr>
          <p:cNvPr id="193" name="80 Grupo"/>
          <p:cNvGrpSpPr/>
          <p:nvPr/>
        </p:nvGrpSpPr>
        <p:grpSpPr>
          <a:xfrm>
            <a:off x="118297" y="7386613"/>
            <a:ext cx="3446504" cy="276999"/>
            <a:chOff x="2448322" y="33831"/>
            <a:chExt cx="3446504" cy="276999"/>
          </a:xfrm>
        </p:grpSpPr>
        <p:sp>
          <p:nvSpPr>
            <p:cNvPr id="194"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95" name="82 Conector recto"/>
            <p:cNvCxnSpPr>
              <a:stCxn id="19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6"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aphicFrame>
        <p:nvGraphicFramePr>
          <p:cNvPr id="78" name="Gráfico 77"/>
          <p:cNvGraphicFramePr>
            <a:graphicFrameLocks/>
          </p:cNvGraphicFramePr>
          <p:nvPr>
            <p:extLst>
              <p:ext uri="{D42A27DB-BD31-4B8C-83A1-F6EECF244321}">
                <p14:modId xmlns:p14="http://schemas.microsoft.com/office/powerpoint/2010/main" val="1331654308"/>
              </p:ext>
            </p:extLst>
          </p:nvPr>
        </p:nvGraphicFramePr>
        <p:xfrm>
          <a:off x="2195755" y="314826"/>
          <a:ext cx="2886809" cy="1246665"/>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2281472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21</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14" name="13 Rectángulo"/>
          <p:cNvSpPr/>
          <p:nvPr/>
        </p:nvSpPr>
        <p:spPr>
          <a:xfrm>
            <a:off x="2167808" y="3934584"/>
            <a:ext cx="5033092"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431564" y="403446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Clínicas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52</a:t>
            </a:r>
            <a:endParaRPr lang="es-ES" sz="1050" b="1" dirty="0">
              <a:latin typeface="Arial Narrow" panose="020B0606020202030204" pitchFamily="34" charset="0"/>
            </a:endParaRPr>
          </a:p>
        </p:txBody>
      </p:sp>
      <p:grpSp>
        <p:nvGrpSpPr>
          <p:cNvPr id="114" name="113 Grupo"/>
          <p:cNvGrpSpPr/>
          <p:nvPr/>
        </p:nvGrpSpPr>
        <p:grpSpPr>
          <a:xfrm>
            <a:off x="5146249" y="596637"/>
            <a:ext cx="1152880" cy="1335321"/>
            <a:chOff x="3115290" y="1057131"/>
            <a:chExt cx="1152880" cy="1335321"/>
          </a:xfrm>
        </p:grpSpPr>
        <p:grpSp>
          <p:nvGrpSpPr>
            <p:cNvPr id="115" name="114 Grupo"/>
            <p:cNvGrpSpPr/>
            <p:nvPr/>
          </p:nvGrpSpPr>
          <p:grpSpPr>
            <a:xfrm>
              <a:off x="3115290" y="1781104"/>
              <a:ext cx="1152880" cy="611348"/>
              <a:chOff x="3744466" y="1301912"/>
              <a:chExt cx="1152880" cy="611348"/>
            </a:xfrm>
          </p:grpSpPr>
          <p:sp>
            <p:nvSpPr>
              <p:cNvPr id="117" name="116 Rectángulo redondeado"/>
              <p:cNvSpPr/>
              <p:nvPr/>
            </p:nvSpPr>
            <p:spPr>
              <a:xfrm>
                <a:off x="3912519" y="1553220"/>
                <a:ext cx="88433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a:t>
                </a:r>
                <a:r>
                  <a:rPr lang="es-ES" sz="1600" b="1" dirty="0" smtClean="0">
                    <a:solidFill>
                      <a:schemeClr val="tx1"/>
                    </a:solidFill>
                    <a:latin typeface="Arial Narrow" panose="020B0606020202030204" pitchFamily="34" charset="0"/>
                  </a:rPr>
                  <a:t> casos</a:t>
                </a:r>
                <a:endParaRPr lang="es-ES" sz="1600" b="1" dirty="0">
                  <a:solidFill>
                    <a:schemeClr val="tx1"/>
                  </a:solidFill>
                  <a:latin typeface="Arial Narrow" panose="020B0606020202030204" pitchFamily="34" charset="0"/>
                </a:endParaRPr>
              </a:p>
            </p:txBody>
          </p:sp>
          <p:sp>
            <p:nvSpPr>
              <p:cNvPr id="118" name="117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11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0" name="119 Grupo"/>
          <p:cNvGrpSpPr/>
          <p:nvPr/>
        </p:nvGrpSpPr>
        <p:grpSpPr>
          <a:xfrm>
            <a:off x="6299129" y="596637"/>
            <a:ext cx="847750" cy="1340981"/>
            <a:chOff x="4580219" y="1057131"/>
            <a:chExt cx="847750" cy="1340981"/>
          </a:xfrm>
        </p:grpSpPr>
        <p:grpSp>
          <p:nvGrpSpPr>
            <p:cNvPr id="121" name="120 Grupo"/>
            <p:cNvGrpSpPr/>
            <p:nvPr/>
          </p:nvGrpSpPr>
          <p:grpSpPr>
            <a:xfrm>
              <a:off x="4580219" y="1751628"/>
              <a:ext cx="847750" cy="646484"/>
              <a:chOff x="5236691" y="1274868"/>
              <a:chExt cx="847750" cy="646484"/>
            </a:xfrm>
          </p:grpSpPr>
          <p:sp>
            <p:nvSpPr>
              <p:cNvPr id="123" name="122 Rectángulo redondeado"/>
              <p:cNvSpPr/>
              <p:nvPr/>
            </p:nvSpPr>
            <p:spPr>
              <a:xfrm>
                <a:off x="5236691" y="1561312"/>
                <a:ext cx="84775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 casos</a:t>
                </a:r>
                <a:endParaRPr lang="es-ES" sz="1600" b="1" dirty="0">
                  <a:solidFill>
                    <a:schemeClr val="tx1"/>
                  </a:solidFill>
                  <a:latin typeface="Arial Narrow" panose="020B0606020202030204" pitchFamily="34" charset="0"/>
                </a:endParaRPr>
              </a:p>
            </p:txBody>
          </p:sp>
          <p:sp>
            <p:nvSpPr>
              <p:cNvPr id="124" name="123 Rectángulo"/>
              <p:cNvSpPr/>
              <p:nvPr/>
            </p:nvSpPr>
            <p:spPr>
              <a:xfrm>
                <a:off x="5272675" y="1274868"/>
                <a:ext cx="521297" cy="276999"/>
              </a:xfrm>
              <a:prstGeom prst="rect">
                <a:avLst/>
              </a:prstGeom>
            </p:spPr>
            <p:txBody>
              <a:bodyPr wrap="none">
                <a:spAutoFit/>
              </a:bodyPr>
              <a:lstStyle/>
              <a:p>
                <a:r>
                  <a:rPr lang="es-ES" sz="1200" b="1" u="sng" dirty="0" smtClean="0">
                    <a:latin typeface="Arial Narrow" panose="020B0606020202030204" pitchFamily="34" charset="0"/>
                  </a:rPr>
                  <a:t>Otros</a:t>
                </a:r>
                <a:endParaRPr lang="es-ES" sz="1200" b="1" u="sng" dirty="0">
                  <a:solidFill>
                    <a:sysClr val="windowText" lastClr="000000"/>
                  </a:solidFill>
                  <a:latin typeface="Arial Narrow" panose="020B0606020202030204" pitchFamily="34" charset="0"/>
                </a:endParaRPr>
              </a:p>
            </p:txBody>
          </p:sp>
        </p:grpSp>
        <p:pic>
          <p:nvPicPr>
            <p:cNvPr id="122"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11 Grupo"/>
          <p:cNvGrpSpPr/>
          <p:nvPr/>
        </p:nvGrpSpPr>
        <p:grpSpPr>
          <a:xfrm>
            <a:off x="5146249" y="2103843"/>
            <a:ext cx="1976198" cy="1676069"/>
            <a:chOff x="2586347" y="3685892"/>
            <a:chExt cx="1976198" cy="1676069"/>
          </a:xfrm>
        </p:grpSpPr>
        <p:pic>
          <p:nvPicPr>
            <p:cNvPr id="131" name="Picture 5"/>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050954" y="368589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586347" y="4330914"/>
              <a:ext cx="1976198" cy="1031047"/>
              <a:chOff x="-111680" y="7072716"/>
              <a:chExt cx="1499407" cy="1031047"/>
            </a:xfrm>
          </p:grpSpPr>
          <p:sp>
            <p:nvSpPr>
              <p:cNvPr id="133"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134" name="133 Rectángulo redondeado"/>
              <p:cNvSpPr/>
              <p:nvPr/>
            </p:nvSpPr>
            <p:spPr>
              <a:xfrm>
                <a:off x="-111680" y="7349715"/>
                <a:ext cx="1499407" cy="754048"/>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smtClean="0">
                    <a:solidFill>
                      <a:schemeClr val="tx1"/>
                    </a:solidFill>
                    <a:latin typeface="Arial Narrow" panose="020B0606020202030204" pitchFamily="34" charset="0"/>
                  </a:rPr>
                  <a:t>Régimen contributivo</a:t>
                </a:r>
                <a:endParaRPr lang="es-ES" sz="1400" b="1" dirty="0" smtClean="0">
                  <a:solidFill>
                    <a:schemeClr val="tx1"/>
                  </a:solidFill>
                  <a:latin typeface="Arial Narrow" panose="020B0606020202030204" pitchFamily="34" charset="0"/>
                </a:endParaRPr>
              </a:p>
              <a:p>
                <a:pPr algn="ctr"/>
                <a:r>
                  <a:rPr lang="es-ES" sz="1400" b="1" dirty="0" smtClean="0">
                    <a:solidFill>
                      <a:schemeClr val="tx1"/>
                    </a:solidFill>
                    <a:latin typeface="Arial Narrow" panose="020B0606020202030204" pitchFamily="34" charset="0"/>
                  </a:rPr>
                  <a:t>12 casos</a:t>
                </a:r>
              </a:p>
              <a:p>
                <a:pPr algn="ctr"/>
                <a:r>
                  <a:rPr lang="es-ES" sz="1100" b="1" dirty="0">
                    <a:solidFill>
                      <a:schemeClr val="tx1"/>
                    </a:solidFill>
                    <a:latin typeface="Arial Narrow" panose="020B0606020202030204" pitchFamily="34" charset="0"/>
                  </a:rPr>
                  <a:t>Régimen</a:t>
                </a:r>
                <a:r>
                  <a:rPr lang="es-ES" sz="1400" b="1" dirty="0">
                    <a:solidFill>
                      <a:schemeClr val="tx1"/>
                    </a:solidFill>
                    <a:latin typeface="Arial Narrow" panose="020B0606020202030204" pitchFamily="34" charset="0"/>
                  </a:rPr>
                  <a:t> </a:t>
                </a:r>
                <a:r>
                  <a:rPr lang="es-ES" sz="1100" b="1" dirty="0" smtClean="0">
                    <a:solidFill>
                      <a:schemeClr val="tx1"/>
                    </a:solidFill>
                    <a:latin typeface="Arial Narrow" panose="020B0606020202030204" pitchFamily="34" charset="0"/>
                  </a:rPr>
                  <a:t> subsidiado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grpSp>
      </p:grpSp>
      <p:grpSp>
        <p:nvGrpSpPr>
          <p:cNvPr id="135" name="134 Grupo"/>
          <p:cNvGrpSpPr/>
          <p:nvPr/>
        </p:nvGrpSpPr>
        <p:grpSpPr>
          <a:xfrm>
            <a:off x="2124145" y="2911455"/>
            <a:ext cx="1260281" cy="628312"/>
            <a:chOff x="2298589" y="3203848"/>
            <a:chExt cx="1260281" cy="628312"/>
          </a:xfrm>
        </p:grpSpPr>
        <p:sp>
          <p:nvSpPr>
            <p:cNvPr id="136"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 caso</a:t>
              </a:r>
              <a:endParaRPr lang="es-ES" sz="1600" b="1" dirty="0">
                <a:solidFill>
                  <a:schemeClr val="tx1"/>
                </a:solidFill>
                <a:latin typeface="Arial Narrow" panose="020B0606020202030204" pitchFamily="34" charset="0"/>
              </a:endParaRPr>
            </a:p>
          </p:txBody>
        </p:sp>
        <p:sp>
          <p:nvSpPr>
            <p:cNvPr id="138" name="137 Rectángulo"/>
            <p:cNvSpPr/>
            <p:nvPr/>
          </p:nvSpPr>
          <p:spPr>
            <a:xfrm>
              <a:off x="2298589" y="3203848"/>
              <a:ext cx="1260281" cy="276999"/>
            </a:xfrm>
            <a:prstGeom prst="rect">
              <a:avLst/>
            </a:prstGeom>
          </p:spPr>
          <p:txBody>
            <a:bodyPr wrap="none">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grpSp>
      <p:grpSp>
        <p:nvGrpSpPr>
          <p:cNvPr id="140" name="139 Grupo"/>
          <p:cNvGrpSpPr/>
          <p:nvPr/>
        </p:nvGrpSpPr>
        <p:grpSpPr>
          <a:xfrm>
            <a:off x="4334561" y="2298878"/>
            <a:ext cx="764855" cy="1238940"/>
            <a:chOff x="3867627" y="2682487"/>
            <a:chExt cx="764855" cy="1238940"/>
          </a:xfrm>
        </p:grpSpPr>
        <p:grpSp>
          <p:nvGrpSpPr>
            <p:cNvPr id="141" name="140 Grupo"/>
            <p:cNvGrpSpPr/>
            <p:nvPr/>
          </p:nvGrpSpPr>
          <p:grpSpPr>
            <a:xfrm>
              <a:off x="3867627" y="3306763"/>
              <a:ext cx="764855" cy="614664"/>
              <a:chOff x="2548770" y="3203848"/>
              <a:chExt cx="764855" cy="614664"/>
            </a:xfrm>
          </p:grpSpPr>
          <p:sp>
            <p:nvSpPr>
              <p:cNvPr id="143"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smtClean="0">
                    <a:solidFill>
                      <a:schemeClr val="tx1"/>
                    </a:solidFill>
                    <a:latin typeface="Arial Narrow" panose="020B0606020202030204" pitchFamily="34" charset="0"/>
                  </a:rPr>
                  <a:t> </a:t>
                </a:r>
                <a:r>
                  <a:rPr lang="es-ES" sz="1400" b="1" dirty="0" smtClean="0">
                    <a:solidFill>
                      <a:schemeClr val="tx1"/>
                    </a:solidFill>
                    <a:latin typeface="Arial Narrow" panose="020B0606020202030204" pitchFamily="34" charset="0"/>
                  </a:rPr>
                  <a:t>casos</a:t>
                </a:r>
                <a:endParaRPr lang="es-ES" sz="1400" b="1" dirty="0">
                  <a:solidFill>
                    <a:schemeClr val="tx1"/>
                  </a:solidFill>
                  <a:latin typeface="Arial Narrow" panose="020B0606020202030204" pitchFamily="34" charset="0"/>
                </a:endParaRPr>
              </a:p>
            </p:txBody>
          </p:sp>
          <p:sp>
            <p:nvSpPr>
              <p:cNvPr id="144" name="143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2915816"/>
            <a:ext cx="1380071" cy="625937"/>
            <a:chOff x="-285907" y="7056480"/>
            <a:chExt cx="1612468" cy="625937"/>
          </a:xfrm>
        </p:grpSpPr>
        <p:sp>
          <p:nvSpPr>
            <p:cNvPr id="14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Desplazado</a:t>
              </a:r>
              <a:endParaRPr lang="es-ES" sz="1200" b="1" u="sng" dirty="0">
                <a:latin typeface="Arial Narrow" panose="020B0606020202030204" pitchFamily="34" charset="0"/>
              </a:endParaRP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 caso</a:t>
              </a:r>
              <a:endParaRPr lang="es-ES" sz="1600" b="1" dirty="0">
                <a:solidFill>
                  <a:schemeClr val="tx1"/>
                </a:solidFill>
                <a:latin typeface="Arial Narrow" panose="020B0606020202030204" pitchFamily="34" charset="0"/>
              </a:endParaRPr>
            </a:p>
          </p:txBody>
        </p:sp>
      </p:grpSp>
      <p:grpSp>
        <p:nvGrpSpPr>
          <p:cNvPr id="152" name="151 Grupo"/>
          <p:cNvGrpSpPr/>
          <p:nvPr/>
        </p:nvGrpSpPr>
        <p:grpSpPr>
          <a:xfrm>
            <a:off x="5274830" y="251520"/>
            <a:ext cx="1847617" cy="436841"/>
            <a:chOff x="3060727" y="484500"/>
            <a:chExt cx="2369636" cy="436841"/>
          </a:xfrm>
        </p:grpSpPr>
        <p:sp>
          <p:nvSpPr>
            <p:cNvPr id="153" name="15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4" name="153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158" name="157 Grupo"/>
          <p:cNvGrpSpPr/>
          <p:nvPr/>
        </p:nvGrpSpPr>
        <p:grpSpPr>
          <a:xfrm>
            <a:off x="2349031" y="1907704"/>
            <a:ext cx="2722457" cy="436841"/>
            <a:chOff x="3060727" y="484500"/>
            <a:chExt cx="2369636" cy="436841"/>
          </a:xfrm>
        </p:grpSpPr>
        <p:sp>
          <p:nvSpPr>
            <p:cNvPr id="159"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0" name="159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sp>
        <p:nvSpPr>
          <p:cNvPr id="161" name="160 Rectángulo"/>
          <p:cNvSpPr/>
          <p:nvPr/>
        </p:nvSpPr>
        <p:spPr>
          <a:xfrm>
            <a:off x="2128313" y="1232553"/>
            <a:ext cx="3050332" cy="738664"/>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Gestantes con diagnóstico de Hepatitis B y en seguimiento por la estrategia de prevención de Trasmisión Materno Infantil TMI, según grupo de edad. Medellín. Periodo epidemiológico 13    de 2019</a:t>
            </a:r>
            <a:r>
              <a:rPr lang="es-CO" sz="900" dirty="0" smtClean="0">
                <a:latin typeface="Arial Narrow" panose="020B0606020202030204" pitchFamily="34" charset="0"/>
              </a:rPr>
              <a:t>.</a:t>
            </a:r>
            <a:endParaRPr lang="es-ES" sz="900" dirty="0">
              <a:latin typeface="Arial Narrow" panose="020B0606020202030204" pitchFamily="34" charset="0"/>
            </a:endParaRPr>
          </a:p>
        </p:txBody>
      </p:sp>
      <p:sp>
        <p:nvSpPr>
          <p:cNvPr id="16" name="15 Rectángulo"/>
          <p:cNvSpPr/>
          <p:nvPr/>
        </p:nvSpPr>
        <p:spPr>
          <a:xfrm>
            <a:off x="-9350" y="4786485"/>
            <a:ext cx="2062694" cy="461665"/>
          </a:xfrm>
          <a:prstGeom prst="rect">
            <a:avLst/>
          </a:prstGeom>
        </p:spPr>
        <p:txBody>
          <a:bodyPr wrap="square">
            <a:spAutoFit/>
          </a:bodyPr>
          <a:lstStyle/>
          <a:p>
            <a:pPr algn="ctr"/>
            <a:r>
              <a:rPr lang="es-CO" sz="1200" b="1" dirty="0" smtClean="0">
                <a:latin typeface="Arial Narrow" panose="020B0606020202030204" pitchFamily="34" charset="0"/>
              </a:rPr>
              <a:t>Gestantes </a:t>
            </a:r>
            <a:r>
              <a:rPr lang="es-CO" sz="1200" b="1" dirty="0">
                <a:latin typeface="Arial Narrow" panose="020B0606020202030204" pitchFamily="34" charset="0"/>
              </a:rPr>
              <a:t>en seguimiento con diagnóstico de HB </a:t>
            </a:r>
            <a:endParaRPr lang="es-ES" sz="1200" b="1" dirty="0">
              <a:latin typeface="Arial Narrow" panose="020B0606020202030204" pitchFamily="34" charset="0"/>
            </a:endParaRPr>
          </a:p>
        </p:txBody>
      </p:sp>
      <p:pic>
        <p:nvPicPr>
          <p:cNvPr id="163"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l="58247"/>
          <a:stretch/>
        </p:blipFill>
        <p:spPr bwMode="auto">
          <a:xfrm>
            <a:off x="2321053" y="225912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3383042" y="237811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6" name="165 Grupo"/>
          <p:cNvGrpSpPr/>
          <p:nvPr/>
        </p:nvGrpSpPr>
        <p:grpSpPr>
          <a:xfrm>
            <a:off x="2197216" y="4484394"/>
            <a:ext cx="5620192" cy="750489"/>
            <a:chOff x="2074353" y="5221006"/>
            <a:chExt cx="5620192" cy="750489"/>
          </a:xfrm>
        </p:grpSpPr>
        <p:grpSp>
          <p:nvGrpSpPr>
            <p:cNvPr id="168" name="167 Grupo"/>
            <p:cNvGrpSpPr/>
            <p:nvPr/>
          </p:nvGrpSpPr>
          <p:grpSpPr>
            <a:xfrm>
              <a:off x="3438855" y="5497953"/>
              <a:ext cx="3623277" cy="459976"/>
              <a:chOff x="1214190" y="7290191"/>
              <a:chExt cx="4097229" cy="459976"/>
            </a:xfrm>
            <a:solidFill>
              <a:schemeClr val="accent2">
                <a:lumMod val="60000"/>
                <a:lumOff val="40000"/>
              </a:schemeClr>
            </a:solidFill>
          </p:grpSpPr>
          <p:sp>
            <p:nvSpPr>
              <p:cNvPr id="173" name="172 Rectángulo redondeado"/>
              <p:cNvSpPr/>
              <p:nvPr/>
            </p:nvSpPr>
            <p:spPr>
              <a:xfrm>
                <a:off x="1214190" y="7290191"/>
                <a:ext cx="4097229" cy="174971"/>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Durante la gestación: </a:t>
                </a:r>
                <a:r>
                  <a:rPr lang="es-ES" sz="800" b="1" dirty="0" smtClean="0">
                    <a:solidFill>
                      <a:schemeClr val="tx1"/>
                    </a:solidFill>
                    <a:latin typeface="Arial Narrow" panose="020B0606020202030204" pitchFamily="34" charset="0"/>
                  </a:rPr>
                  <a:t>12 </a:t>
                </a:r>
                <a:r>
                  <a:rPr lang="es-ES" sz="800" b="1" dirty="0">
                    <a:solidFill>
                      <a:schemeClr val="tx1"/>
                    </a:solidFill>
                    <a:latin typeface="Arial Narrow" panose="020B0606020202030204" pitchFamily="34" charset="0"/>
                  </a:rPr>
                  <a:t>casos </a:t>
                </a:r>
                <a:endParaRPr lang="es-ES" sz="800" b="1" dirty="0">
                  <a:solidFill>
                    <a:srgbClr val="C00000"/>
                  </a:solidFill>
                  <a:latin typeface="Arial Narrow" panose="020B0606020202030204" pitchFamily="34" charset="0"/>
                </a:endParaRPr>
              </a:p>
            </p:txBody>
          </p:sp>
          <p:sp>
            <p:nvSpPr>
              <p:cNvPr id="174" name="173 Rectángulo redondeado"/>
              <p:cNvSpPr/>
              <p:nvPr/>
            </p:nvSpPr>
            <p:spPr>
              <a:xfrm>
                <a:off x="1218088" y="7537707"/>
                <a:ext cx="4093331" cy="21246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a:solidFill>
                      <a:schemeClr val="tx1"/>
                    </a:solidFill>
                    <a:latin typeface="Arial Narrow" panose="020B0606020202030204" pitchFamily="34" charset="0"/>
                  </a:rPr>
                  <a:t>Previo a la gestación: 9</a:t>
                </a:r>
                <a:r>
                  <a:rPr lang="es-ES" sz="800" b="1" dirty="0" smtClean="0">
                    <a:solidFill>
                      <a:schemeClr val="tx1"/>
                    </a:solidFill>
                    <a:latin typeface="Arial Narrow" panose="020B0606020202030204" pitchFamily="34" charset="0"/>
                  </a:rPr>
                  <a:t> </a:t>
                </a:r>
                <a:r>
                  <a:rPr lang="es-ES" sz="800" b="1" dirty="0">
                    <a:solidFill>
                      <a:schemeClr val="tx1"/>
                    </a:solidFill>
                    <a:latin typeface="Arial Narrow" panose="020B0606020202030204" pitchFamily="34" charset="0"/>
                  </a:rPr>
                  <a:t>casos </a:t>
                </a:r>
                <a:endParaRPr lang="es-ES" sz="800" b="1" dirty="0">
                  <a:solidFill>
                    <a:srgbClr val="C00000"/>
                  </a:solidFill>
                  <a:latin typeface="Arial Narrow" panose="020B0606020202030204" pitchFamily="34" charset="0"/>
                </a:endParaRPr>
              </a:p>
            </p:txBody>
          </p:sp>
        </p:grpSp>
        <p:grpSp>
          <p:nvGrpSpPr>
            <p:cNvPr id="169" name="168 Grupo"/>
            <p:cNvGrpSpPr/>
            <p:nvPr/>
          </p:nvGrpSpPr>
          <p:grpSpPr>
            <a:xfrm>
              <a:off x="2074353" y="5221006"/>
              <a:ext cx="5620192" cy="750489"/>
              <a:chOff x="2038524" y="5652225"/>
              <a:chExt cx="5620192" cy="750489"/>
            </a:xfrm>
          </p:grpSpPr>
          <p:sp>
            <p:nvSpPr>
              <p:cNvPr id="171" name="170 CuadroTexto"/>
              <p:cNvSpPr txBox="1"/>
              <p:nvPr/>
            </p:nvSpPr>
            <p:spPr>
              <a:xfrm>
                <a:off x="2436996" y="5652225"/>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Momento de ocurrencia del diagnóstico</a:t>
                </a:r>
              </a:p>
            </p:txBody>
          </p:sp>
          <p:pic>
            <p:nvPicPr>
              <p:cNvPr id="172" name="Picture 5"/>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2038524" y="5681756"/>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0" name="169 Flecha derecha"/>
            <p:cNvSpPr/>
            <p:nvPr/>
          </p:nvSpPr>
          <p:spPr>
            <a:xfrm>
              <a:off x="3033695" y="5523097"/>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aphicFrame>
        <p:nvGraphicFramePr>
          <p:cNvPr id="17" name="16 Diagrama"/>
          <p:cNvGraphicFramePr/>
          <p:nvPr>
            <p:extLst>
              <p:ext uri="{D42A27DB-BD31-4B8C-83A1-F6EECF244321}">
                <p14:modId xmlns:p14="http://schemas.microsoft.com/office/powerpoint/2010/main" val="2493627038"/>
              </p:ext>
            </p:extLst>
          </p:nvPr>
        </p:nvGraphicFramePr>
        <p:xfrm>
          <a:off x="1440210" y="6048423"/>
          <a:ext cx="5694181" cy="6838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76" name="175 Grupo"/>
          <p:cNvGrpSpPr/>
          <p:nvPr/>
        </p:nvGrpSpPr>
        <p:grpSpPr>
          <a:xfrm>
            <a:off x="50" y="5788430"/>
            <a:ext cx="7065799" cy="1015818"/>
            <a:chOff x="2145310" y="5221006"/>
            <a:chExt cx="6785852" cy="1015818"/>
          </a:xfrm>
        </p:grpSpPr>
        <p:grpSp>
          <p:nvGrpSpPr>
            <p:cNvPr id="179" name="178 Grupo"/>
            <p:cNvGrpSpPr/>
            <p:nvPr/>
          </p:nvGrpSpPr>
          <p:grpSpPr>
            <a:xfrm>
              <a:off x="2145310" y="5221006"/>
              <a:ext cx="6785852" cy="1015818"/>
              <a:chOff x="2109481" y="5652225"/>
              <a:chExt cx="6785852" cy="1015818"/>
            </a:xfrm>
          </p:grpSpPr>
          <p:sp>
            <p:nvSpPr>
              <p:cNvPr id="181" name="180 CuadroTexto"/>
              <p:cNvSpPr txBox="1"/>
              <p:nvPr/>
            </p:nvSpPr>
            <p:spPr>
              <a:xfrm>
                <a:off x="3673613" y="5652225"/>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Trimestre de ingreso al control prenatal </a:t>
                </a:r>
              </a:p>
            </p:txBody>
          </p:sp>
          <p:pic>
            <p:nvPicPr>
              <p:cNvPr id="182" name="Picture 5"/>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0" name="179 Flecha derecha"/>
            <p:cNvSpPr/>
            <p:nvPr/>
          </p:nvSpPr>
          <p:spPr>
            <a:xfrm>
              <a:off x="3105942"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0" name="79 Rectángulo"/>
          <p:cNvSpPr/>
          <p:nvPr/>
        </p:nvSpPr>
        <p:spPr>
          <a:xfrm>
            <a:off x="0" y="7308304"/>
            <a:ext cx="7182821"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1" name="2 Marcador de contenido"/>
          <p:cNvSpPr txBox="1">
            <a:spLocks/>
          </p:cNvSpPr>
          <p:nvPr/>
        </p:nvSpPr>
        <p:spPr>
          <a:xfrm>
            <a:off x="-29713" y="7738960"/>
            <a:ext cx="7230613" cy="1369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r>
              <a:rPr lang="es-ES" sz="1000" dirty="0">
                <a:solidFill>
                  <a:schemeClr val="tx1"/>
                </a:solidFill>
                <a:latin typeface="Arial Narrow" panose="020B0606020202030204" pitchFamily="34" charset="0"/>
              </a:rPr>
              <a:t>Las gestantes venezolanas representan el 29.4% del total de gestantes con Hepatitis B de la ciudad</a:t>
            </a:r>
            <a:r>
              <a:rPr lang="es-ES" sz="1000" dirty="0" smtClean="0">
                <a:solidFill>
                  <a:schemeClr val="tx1"/>
                </a:solidFill>
                <a:latin typeface="Arial Narrow" panose="020B0606020202030204" pitchFamily="34" charset="0"/>
              </a:rPr>
              <a:t>. El </a:t>
            </a:r>
            <a:r>
              <a:rPr lang="es-ES" sz="1000" dirty="0">
                <a:solidFill>
                  <a:schemeClr val="tx1"/>
                </a:solidFill>
                <a:latin typeface="Arial Narrow" panose="020B0606020202030204" pitchFamily="34" charset="0"/>
              </a:rPr>
              <a:t>50%(7) de las gestantes con Hepatitis B crónica han sido evaluadas por un especialista con hepatólogo, </a:t>
            </a:r>
            <a:r>
              <a:rPr lang="es-ES" sz="1000" dirty="0" err="1">
                <a:solidFill>
                  <a:schemeClr val="tx1"/>
                </a:solidFill>
                <a:latin typeface="Arial Narrow" panose="020B0606020202030204" pitchFamily="34" charset="0"/>
              </a:rPr>
              <a:t>infectologo</a:t>
            </a:r>
            <a:r>
              <a:rPr lang="es-ES" sz="1000" dirty="0">
                <a:solidFill>
                  <a:schemeClr val="tx1"/>
                </a:solidFill>
                <a:latin typeface="Arial Narrow" panose="020B0606020202030204" pitchFamily="34" charset="0"/>
              </a:rPr>
              <a:t> o medicina interna</a:t>
            </a:r>
            <a:r>
              <a:rPr lang="es-ES" sz="1000" dirty="0" smtClean="0">
                <a:solidFill>
                  <a:schemeClr val="tx1"/>
                </a:solidFill>
                <a:latin typeface="Arial Narrow" panose="020B0606020202030204" pitchFamily="34" charset="0"/>
              </a:rPr>
              <a:t>. El </a:t>
            </a:r>
            <a:r>
              <a:rPr lang="es-ES" sz="1000" dirty="0">
                <a:solidFill>
                  <a:schemeClr val="tx1"/>
                </a:solidFill>
                <a:latin typeface="Arial Narrow" panose="020B0606020202030204" pitchFamily="34" charset="0"/>
              </a:rPr>
              <a:t>principal mecanismo de transmisión de la Hepatitis B en las gestantes captadas es el sexual con 76.5% (13) de los </a:t>
            </a:r>
            <a:r>
              <a:rPr lang="es-ES" sz="1000" dirty="0" err="1" smtClean="0">
                <a:solidFill>
                  <a:schemeClr val="tx1"/>
                </a:solidFill>
                <a:latin typeface="Arial Narrow" panose="020B0606020202030204" pitchFamily="34" charset="0"/>
              </a:rPr>
              <a:t>casos.El</a:t>
            </a:r>
            <a:r>
              <a:rPr lang="es-ES" sz="1000" dirty="0" smtClean="0">
                <a:solidFill>
                  <a:schemeClr val="tx1"/>
                </a:solidFill>
                <a:latin typeface="Arial Narrow" panose="020B0606020202030204" pitchFamily="34" charset="0"/>
              </a:rPr>
              <a:t> </a:t>
            </a:r>
            <a:r>
              <a:rPr lang="es-ES" sz="1000" dirty="0">
                <a:solidFill>
                  <a:schemeClr val="tx1"/>
                </a:solidFill>
                <a:latin typeface="Arial Narrow" panose="020B0606020202030204" pitchFamily="34" charset="0"/>
              </a:rPr>
              <a:t>76.4%(13) de las gestantes ingreso al control prenatal en los dos primeros trimestres de la </a:t>
            </a:r>
            <a:r>
              <a:rPr lang="es-ES" sz="1000" dirty="0" smtClean="0">
                <a:solidFill>
                  <a:schemeClr val="tx1"/>
                </a:solidFill>
                <a:latin typeface="Arial Narrow" panose="020B0606020202030204" pitchFamily="34" charset="0"/>
              </a:rPr>
              <a:t>gestación. 95</a:t>
            </a:r>
            <a:r>
              <a:rPr lang="es-ES" sz="1000" dirty="0">
                <a:solidFill>
                  <a:schemeClr val="tx1"/>
                </a:solidFill>
                <a:latin typeface="Arial Narrow" panose="020B0606020202030204" pitchFamily="34" charset="0"/>
              </a:rPr>
              <a:t>%(13) de las gestantes se captaron a través del </a:t>
            </a:r>
            <a:r>
              <a:rPr lang="es-ES" sz="1000" dirty="0" err="1">
                <a:solidFill>
                  <a:schemeClr val="tx1"/>
                </a:solidFill>
                <a:latin typeface="Arial Narrow" panose="020B0606020202030204" pitchFamily="34" charset="0"/>
              </a:rPr>
              <a:t>sivigila</a:t>
            </a:r>
            <a:r>
              <a:rPr lang="es-ES" sz="1000" dirty="0">
                <a:solidFill>
                  <a:schemeClr val="tx1"/>
                </a:solidFill>
                <a:latin typeface="Arial Narrow" panose="020B0606020202030204" pitchFamily="34" charset="0"/>
              </a:rPr>
              <a:t>, inicialmente como hepatitis B a clasificar con posterior ajuste de los marcadores de apoyo necesarios para clasificar la hepatitis B (anti </a:t>
            </a:r>
            <a:r>
              <a:rPr lang="es-ES" sz="1000" dirty="0" err="1">
                <a:solidFill>
                  <a:schemeClr val="tx1"/>
                </a:solidFill>
                <a:latin typeface="Arial Narrow" panose="020B0606020202030204" pitchFamily="34" charset="0"/>
              </a:rPr>
              <a:t>Core</a:t>
            </a:r>
            <a:r>
              <a:rPr lang="es-ES" sz="1000" dirty="0">
                <a:solidFill>
                  <a:schemeClr val="tx1"/>
                </a:solidFill>
                <a:latin typeface="Arial Narrow" panose="020B0606020202030204" pitchFamily="34" charset="0"/>
              </a:rPr>
              <a:t> total </a:t>
            </a:r>
            <a:r>
              <a:rPr lang="es-ES" sz="1000" dirty="0" err="1">
                <a:solidFill>
                  <a:schemeClr val="tx1"/>
                </a:solidFill>
                <a:latin typeface="Arial Narrow" panose="020B0606020202030204" pitchFamily="34" charset="0"/>
              </a:rPr>
              <a:t>AntiHBc</a:t>
            </a:r>
            <a:r>
              <a:rPr lang="es-ES" sz="1000" dirty="0">
                <a:solidFill>
                  <a:schemeClr val="tx1"/>
                </a:solidFill>
                <a:latin typeface="Arial Narrow" panose="020B0606020202030204" pitchFamily="34" charset="0"/>
              </a:rPr>
              <a:t> y anti </a:t>
            </a:r>
            <a:r>
              <a:rPr lang="es-ES" sz="1000" dirty="0" err="1">
                <a:solidFill>
                  <a:schemeClr val="tx1"/>
                </a:solidFill>
                <a:latin typeface="Arial Narrow" panose="020B0606020202030204" pitchFamily="34" charset="0"/>
              </a:rPr>
              <a:t>Core</a:t>
            </a:r>
            <a:r>
              <a:rPr lang="es-ES" sz="1000" dirty="0">
                <a:solidFill>
                  <a:schemeClr val="tx1"/>
                </a:solidFill>
                <a:latin typeface="Arial Narrow" panose="020B0606020202030204" pitchFamily="34" charset="0"/>
              </a:rPr>
              <a:t> </a:t>
            </a:r>
            <a:r>
              <a:rPr lang="es-ES" sz="1000" dirty="0" err="1">
                <a:solidFill>
                  <a:schemeClr val="tx1"/>
                </a:solidFill>
                <a:latin typeface="Arial Narrow" panose="020B0606020202030204" pitchFamily="34" charset="0"/>
              </a:rPr>
              <a:t>Ig</a:t>
            </a:r>
            <a:r>
              <a:rPr lang="es-ES" sz="1000" dirty="0">
                <a:solidFill>
                  <a:schemeClr val="tx1"/>
                </a:solidFill>
                <a:latin typeface="Arial Narrow" panose="020B0606020202030204" pitchFamily="34" charset="0"/>
              </a:rPr>
              <a:t> M </a:t>
            </a:r>
            <a:r>
              <a:rPr lang="es-ES" sz="1000" dirty="0" err="1">
                <a:solidFill>
                  <a:schemeClr val="tx1"/>
                </a:solidFill>
                <a:latin typeface="Arial Narrow" panose="020B0606020202030204" pitchFamily="34" charset="0"/>
              </a:rPr>
              <a:t>AntiHBcIgM</a:t>
            </a:r>
            <a:r>
              <a:rPr lang="es-ES" sz="1000" dirty="0">
                <a:solidFill>
                  <a:schemeClr val="tx1"/>
                </a:solidFill>
                <a:latin typeface="Arial Narrow" panose="020B0606020202030204" pitchFamily="34" charset="0"/>
              </a:rPr>
              <a:t>)</a:t>
            </a:r>
          </a:p>
          <a:p>
            <a:pPr algn="just"/>
            <a:r>
              <a:rPr lang="es-ES" sz="1000" dirty="0" smtClean="0">
                <a:solidFill>
                  <a:schemeClr val="tx1"/>
                </a:solidFill>
                <a:latin typeface="Arial Narrow" panose="020B0606020202030204" pitchFamily="34" charset="0"/>
              </a:rPr>
              <a:t>Al </a:t>
            </a:r>
            <a:r>
              <a:rPr lang="es-ES" sz="1000" dirty="0">
                <a:solidFill>
                  <a:schemeClr val="tx1"/>
                </a:solidFill>
                <a:latin typeface="Arial Narrow" panose="020B0606020202030204" pitchFamily="34" charset="0"/>
              </a:rPr>
              <a:t>41.2%(7) de las gestantes se les realizo el Antígeno e </a:t>
            </a:r>
            <a:r>
              <a:rPr lang="es-ES" sz="1000" dirty="0" err="1">
                <a:solidFill>
                  <a:schemeClr val="tx1"/>
                </a:solidFill>
                <a:latin typeface="Arial Narrow" panose="020B0606020202030204" pitchFamily="34" charset="0"/>
              </a:rPr>
              <a:t>Hbe</a:t>
            </a:r>
            <a:r>
              <a:rPr lang="es-ES" sz="1000" dirty="0">
                <a:solidFill>
                  <a:schemeClr val="tx1"/>
                </a:solidFill>
                <a:latin typeface="Arial Narrow" panose="020B0606020202030204" pitchFamily="34" charset="0"/>
              </a:rPr>
              <a:t> Ag necesario para definir el riesgo de infección en el neonato y la necesidad de terapia antirretroviral en la madre en el tercer trimestre de gestación según el valor de la carga viral realizada en la semana 28 de gestación.  </a:t>
            </a:r>
          </a:p>
          <a:p>
            <a:pPr algn="just"/>
            <a:endParaRPr lang="es-ES" sz="1000" dirty="0">
              <a:solidFill>
                <a:schemeClr val="tx1"/>
              </a:solidFill>
              <a:latin typeface="Arial Narrow" panose="020B0606020202030204" pitchFamily="34" charset="0"/>
            </a:endParaRPr>
          </a:p>
          <a:p>
            <a:pPr algn="just"/>
            <a:endParaRPr lang="es-ES" sz="1000" dirty="0">
              <a:solidFill>
                <a:schemeClr val="tx1"/>
              </a:solidFill>
              <a:latin typeface="Arial Narrow" panose="020B0606020202030204" pitchFamily="34" charset="0"/>
            </a:endParaRPr>
          </a:p>
        </p:txBody>
      </p:sp>
      <p:grpSp>
        <p:nvGrpSpPr>
          <p:cNvPr id="193" name="80 Grupo"/>
          <p:cNvGrpSpPr/>
          <p:nvPr/>
        </p:nvGrpSpPr>
        <p:grpSpPr>
          <a:xfrm>
            <a:off x="118297" y="7386613"/>
            <a:ext cx="3446504" cy="276999"/>
            <a:chOff x="2448322" y="33831"/>
            <a:chExt cx="3446504" cy="276999"/>
          </a:xfrm>
        </p:grpSpPr>
        <p:sp>
          <p:nvSpPr>
            <p:cNvPr id="194"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95" name="82 Conector recto"/>
            <p:cNvCxnSpPr>
              <a:stCxn id="19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6"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3" y="-1"/>
            <a:ext cx="2153858" cy="284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36 Título"/>
          <p:cNvSpPr txBox="1">
            <a:spLocks/>
          </p:cNvSpPr>
          <p:nvPr/>
        </p:nvSpPr>
        <p:spPr>
          <a:xfrm>
            <a:off x="-104131" y="139462"/>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12.6 Gestantes con diagnóstico de Hepatitis B y Trasmisión Materno Infantil TMI de la Hepatitis B. </a:t>
            </a:r>
          </a:p>
        </p:txBody>
      </p:sp>
      <p:sp>
        <p:nvSpPr>
          <p:cNvPr id="86" name="85 CuadroTexto"/>
          <p:cNvSpPr txBox="1"/>
          <p:nvPr/>
        </p:nvSpPr>
        <p:spPr>
          <a:xfrm>
            <a:off x="-44333" y="2524097"/>
            <a:ext cx="2183097"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graphicFrame>
        <p:nvGraphicFramePr>
          <p:cNvPr id="76" name="Gráfico 75"/>
          <p:cNvGraphicFramePr>
            <a:graphicFrameLocks/>
          </p:cNvGraphicFramePr>
          <p:nvPr>
            <p:extLst>
              <p:ext uri="{D42A27DB-BD31-4B8C-83A1-F6EECF244321}">
                <p14:modId xmlns:p14="http://schemas.microsoft.com/office/powerpoint/2010/main" val="3802211905"/>
              </p:ext>
            </p:extLst>
          </p:nvPr>
        </p:nvGraphicFramePr>
        <p:xfrm>
          <a:off x="2283978" y="263512"/>
          <a:ext cx="2536961" cy="1054918"/>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30285615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1 Cuadro de texto"/>
          <p:cNvSpPr txBox="1"/>
          <p:nvPr/>
        </p:nvSpPr>
        <p:spPr>
          <a:xfrm>
            <a:off x="792138" y="1619672"/>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smtClean="0">
                <a:solidFill>
                  <a:srgbClr val="000000"/>
                </a:solidFill>
                <a:latin typeface="Arial Narrow"/>
                <a:ea typeface="MS Mincho"/>
              </a:rPr>
              <a:t>Periodo epidemiológico 01  de 2020 -  </a:t>
            </a:r>
            <a:r>
              <a:rPr lang="pt-BR" sz="800" b="1" dirty="0" smtClean="0">
                <a:solidFill>
                  <a:srgbClr val="000000"/>
                </a:solidFill>
                <a:latin typeface="Arial Narrow"/>
                <a:ea typeface="MS Mincho"/>
              </a:rPr>
              <a:t>Reporte Semanas 1 a </a:t>
            </a:r>
            <a:r>
              <a:rPr lang="pt-BR" sz="800" b="1" dirty="0">
                <a:solidFill>
                  <a:srgbClr val="000000"/>
                </a:solidFill>
                <a:latin typeface="Arial Narrow"/>
                <a:ea typeface="MS Mincho"/>
              </a:rPr>
              <a:t>4</a:t>
            </a:r>
            <a:r>
              <a:rPr lang="es-CO" sz="800" b="1" dirty="0" smtClean="0">
                <a:solidFill>
                  <a:srgbClr val="000000"/>
                </a:solidFill>
                <a:latin typeface="Arial Narrow"/>
                <a:ea typeface="MS Mincho"/>
              </a:rPr>
              <a:t>  (Hasta Enero 25)</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6" name="6 Cuadro de texto"/>
          <p:cNvSpPr txBox="1"/>
          <p:nvPr/>
        </p:nvSpPr>
        <p:spPr>
          <a:xfrm>
            <a:off x="2591410" y="295162"/>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53</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12. Búsqueda activa institucional</a:t>
            </a:r>
            <a:endParaRPr lang="es-ES" sz="1600" b="1" dirty="0">
              <a:latin typeface="Arial Narrow" panose="020B0606020202030204" pitchFamily="34" charset="0"/>
            </a:endParaRPr>
          </a:p>
        </p:txBody>
      </p:sp>
      <p:sp>
        <p:nvSpPr>
          <p:cNvPr id="7" name="6 Rectángulo"/>
          <p:cNvSpPr/>
          <p:nvPr/>
        </p:nvSpPr>
        <p:spPr>
          <a:xfrm>
            <a:off x="0" y="2631775"/>
            <a:ext cx="7200900" cy="1569660"/>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175 Unidades Primarias Generadoras de Datos (UPGD) para el mes de diciembre, semanas 49 a la 52, fue del  77,4%, por encima de la línea base para la ciudad. No obstante, 36 UPGD no evidenciaron reporte en dos o más semanas.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la realización de la Búsqueda Retrospectiva Institucional dispuestos en el documento técnico: Metodología de Búsqueda Activa Institucional de RIPS, y los lineamientos  2019 del Instituto Nacional de Salud (INS), desde la Secretaría de Salud de Medellín se realizó Búsqueda Retrospectiva Institucional (BRI) en 175 UPGD. El detalle de hallazgos de estos criterios por UPGD y su correlación con los hallazgos BRI, se aprecia a continuación</a:t>
            </a:r>
            <a:r>
              <a:rPr lang="es-CO" sz="1200" dirty="0" smtClean="0">
                <a:latin typeface="Arial Narrow" panose="020B0606020202030204" pitchFamily="34" charset="0"/>
              </a:rPr>
              <a:t>:</a:t>
            </a:r>
            <a:r>
              <a:rPr lang="es-ES" sz="1200" dirty="0" smtClean="0">
                <a:latin typeface="Arial Narrow" panose="020B0606020202030204" pitchFamily="34" charset="0"/>
              </a:rPr>
              <a:t> </a:t>
            </a:r>
            <a:endParaRPr lang="es-ES" sz="1200" dirty="0">
              <a:latin typeface="Arial Narrow" panose="020B0606020202030204" pitchFamily="34" charset="0"/>
            </a:endParaRPr>
          </a:p>
        </p:txBody>
      </p:sp>
      <p:sp>
        <p:nvSpPr>
          <p:cNvPr id="11" name="10 Rectángulo"/>
          <p:cNvSpPr/>
          <p:nvPr/>
        </p:nvSpPr>
        <p:spPr>
          <a:xfrm>
            <a:off x="403507" y="4301026"/>
            <a:ext cx="6111494" cy="253916"/>
          </a:xfrm>
          <a:prstGeom prst="rect">
            <a:avLst/>
          </a:prstGeom>
        </p:spPr>
        <p:txBody>
          <a:bodyPr wrap="square">
            <a:spAutoFit/>
          </a:bodyPr>
          <a:lstStyle/>
          <a:p>
            <a:r>
              <a:rPr lang="es-ES" sz="1050" dirty="0" smtClean="0">
                <a:latin typeface="Arial Narrow" panose="020B0606020202030204" pitchFamily="34" charset="0"/>
              </a:rPr>
              <a:t>Tabla . </a:t>
            </a:r>
            <a:r>
              <a:rPr lang="es-ES" sz="1050" dirty="0">
                <a:latin typeface="Arial Narrow" panose="020B0606020202030204" pitchFamily="34" charset="0"/>
              </a:rPr>
              <a:t>Número  de UPGD según criterio para realización de Búsqueda Activa Institucional, BRI SSM, </a:t>
            </a:r>
            <a:r>
              <a:rPr lang="es-ES" sz="1050" dirty="0" smtClean="0">
                <a:latin typeface="Arial Narrow" panose="020B0606020202030204" pitchFamily="34" charset="0"/>
              </a:rPr>
              <a:t>diciembre </a:t>
            </a:r>
            <a:r>
              <a:rPr lang="es-ES" sz="1050" dirty="0">
                <a:latin typeface="Arial Narrow" panose="020B0606020202030204" pitchFamily="34" charset="0"/>
              </a:rPr>
              <a:t>de 2019</a:t>
            </a:r>
          </a:p>
        </p:txBody>
      </p:sp>
      <p:sp>
        <p:nvSpPr>
          <p:cNvPr id="12" name="11 Rectángulo"/>
          <p:cNvSpPr/>
          <p:nvPr/>
        </p:nvSpPr>
        <p:spPr>
          <a:xfrm>
            <a:off x="406568" y="6086972"/>
            <a:ext cx="6523829" cy="415498"/>
          </a:xfrm>
          <a:prstGeom prst="rect">
            <a:avLst/>
          </a:prstGeom>
        </p:spPr>
        <p:txBody>
          <a:bodyPr wrap="square">
            <a:spAutoFit/>
          </a:bodyPr>
          <a:lstStyle/>
          <a:p>
            <a:pPr algn="ctr"/>
            <a:r>
              <a:rPr lang="es-ES" sz="1050" dirty="0">
                <a:latin typeface="Arial Narrow" panose="020B0606020202030204" pitchFamily="34" charset="0"/>
              </a:rPr>
              <a:t>Tabla 2. Correlación de UPGD con silencio en la notificación/UPGD con casos no notificados para el criterio, BRI SSM, </a:t>
            </a:r>
            <a:r>
              <a:rPr lang="es-ES" sz="1050" dirty="0" smtClean="0">
                <a:latin typeface="Arial Narrow" panose="020B0606020202030204" pitchFamily="34" charset="0"/>
              </a:rPr>
              <a:t>diciembre </a:t>
            </a:r>
            <a:r>
              <a:rPr lang="es-ES" sz="1050" dirty="0">
                <a:latin typeface="Arial Narrow" panose="020B0606020202030204" pitchFamily="34" charset="0"/>
              </a:rPr>
              <a:t>de 2019</a:t>
            </a: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pic>
        <p:nvPicPr>
          <p:cNvPr id="19" name="Imagen 18"/>
          <p:cNvPicPr>
            <a:picLocks noChangeAspect="1"/>
          </p:cNvPicPr>
          <p:nvPr/>
        </p:nvPicPr>
        <p:blipFill>
          <a:blip r:embed="rId4"/>
          <a:stretch>
            <a:fillRect/>
          </a:stretch>
        </p:blipFill>
        <p:spPr>
          <a:xfrm>
            <a:off x="995954" y="4554942"/>
            <a:ext cx="4926600" cy="1532030"/>
          </a:xfrm>
          <a:prstGeom prst="rect">
            <a:avLst/>
          </a:prstGeom>
        </p:spPr>
      </p:pic>
      <p:pic>
        <p:nvPicPr>
          <p:cNvPr id="20" name="Imagen 19"/>
          <p:cNvPicPr>
            <a:picLocks noChangeAspect="1"/>
          </p:cNvPicPr>
          <p:nvPr/>
        </p:nvPicPr>
        <p:blipFill>
          <a:blip r:embed="rId5"/>
          <a:stretch>
            <a:fillRect/>
          </a:stretch>
        </p:blipFill>
        <p:spPr>
          <a:xfrm>
            <a:off x="643532" y="6525175"/>
            <a:ext cx="5909245" cy="2079273"/>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4209" y="1752451"/>
            <a:ext cx="83093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69,48%</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847060" y="1764166"/>
            <a:ext cx="8143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30,52%</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1,30%</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a:t>
            </a:r>
            <a:r>
              <a:rPr lang="es-ES" sz="1400" b="1" dirty="0" smtClean="0">
                <a:solidFill>
                  <a:schemeClr val="tx1"/>
                </a:solidFill>
                <a:latin typeface="Arial Narrow" panose="020B0606020202030204" pitchFamily="34" charset="0"/>
              </a:rPr>
              <a:t> caso</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869324" y="1766427"/>
            <a:ext cx="796127"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18,18%</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28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107 </a:t>
            </a:r>
            <a:r>
              <a:rPr lang="es-ES" sz="1200" b="1" dirty="0">
                <a:latin typeface="Arial Narrow" panose="020B0606020202030204" pitchFamily="34" charset="0"/>
              </a:rPr>
              <a:t>casos</a:t>
            </a:r>
          </a:p>
        </p:txBody>
      </p:sp>
      <p:sp>
        <p:nvSpPr>
          <p:cNvPr id="49" name="48 Rectángulo"/>
          <p:cNvSpPr/>
          <p:nvPr/>
        </p:nvSpPr>
        <p:spPr>
          <a:xfrm>
            <a:off x="1833698" y="2089247"/>
            <a:ext cx="720069" cy="276999"/>
          </a:xfrm>
          <a:prstGeom prst="rect">
            <a:avLst/>
          </a:prstGeom>
        </p:spPr>
        <p:txBody>
          <a:bodyPr wrap="none">
            <a:spAutoFit/>
          </a:bodyPr>
          <a:lstStyle/>
          <a:p>
            <a:r>
              <a:rPr lang="es-ES" sz="1200" b="1" dirty="0" smtClean="0">
                <a:latin typeface="Arial Narrow" panose="020B0606020202030204" pitchFamily="34" charset="0"/>
              </a:rPr>
              <a:t>47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smtClean="0">
                <a:latin typeface="Arial Narrow" panose="020B0606020202030204" pitchFamily="34" charset="0"/>
              </a:rPr>
              <a:t>2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sp>
        <p:nvSpPr>
          <p:cNvPr id="67" name="50 Rectángulo"/>
          <p:cNvSpPr/>
          <p:nvPr/>
        </p:nvSpPr>
        <p:spPr>
          <a:xfrm>
            <a:off x="0" y="4350001"/>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8" name="51 Grupo"/>
          <p:cNvGrpSpPr/>
          <p:nvPr/>
        </p:nvGrpSpPr>
        <p:grpSpPr>
          <a:xfrm>
            <a:off x="277404" y="4463529"/>
            <a:ext cx="3446504" cy="276999"/>
            <a:chOff x="2448322" y="74775"/>
            <a:chExt cx="3446504" cy="276999"/>
          </a:xfrm>
        </p:grpSpPr>
        <p:sp>
          <p:nvSpPr>
            <p:cNvPr id="69"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90" name="53 Conector recto"/>
            <p:cNvCxnSpPr>
              <a:stCxn id="6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92" name="57 Grupo"/>
          <p:cNvGrpSpPr/>
          <p:nvPr/>
        </p:nvGrpSpPr>
        <p:grpSpPr>
          <a:xfrm>
            <a:off x="529379" y="5050918"/>
            <a:ext cx="1698105" cy="1972170"/>
            <a:chOff x="5222211" y="5004048"/>
            <a:chExt cx="1698105" cy="1972170"/>
          </a:xfrm>
        </p:grpSpPr>
        <p:pic>
          <p:nvPicPr>
            <p:cNvPr id="93" name="Picture 9"/>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95"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3,24%</a:t>
              </a:r>
              <a:endParaRPr lang="es-ES" sz="1600" b="1" dirty="0">
                <a:solidFill>
                  <a:schemeClr val="tx1"/>
                </a:solidFill>
                <a:latin typeface="Arial Narrow" panose="020B0606020202030204" pitchFamily="34" charset="0"/>
              </a:endParaRPr>
            </a:p>
          </p:txBody>
        </p:sp>
        <p:sp>
          <p:nvSpPr>
            <p:cNvPr id="96"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grpSp>
      <p:cxnSp>
        <p:nvCxnSpPr>
          <p:cNvPr id="97" name="62 Conector angular"/>
          <p:cNvCxnSpPr>
            <a:stCxn id="95" idx="3"/>
          </p:cNvCxnSpPr>
          <p:nvPr/>
        </p:nvCxnSpPr>
        <p:spPr>
          <a:xfrm>
            <a:off x="1748465" y="6595202"/>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63 Conector angular"/>
          <p:cNvCxnSpPr>
            <a:stCxn id="95" idx="1"/>
            <a:endCxn id="99" idx="0"/>
          </p:cNvCxnSpPr>
          <p:nvPr/>
        </p:nvCxnSpPr>
        <p:spPr>
          <a:xfrm rot="10800000" flipV="1">
            <a:off x="803281" y="6595201"/>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9" name="64 Rectángulo redondeado"/>
          <p:cNvSpPr/>
          <p:nvPr/>
        </p:nvSpPr>
        <p:spPr>
          <a:xfrm>
            <a:off x="44920" y="7372941"/>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 </a:t>
            </a:r>
            <a:endParaRPr lang="es-ES" sz="1400" b="1" dirty="0">
              <a:solidFill>
                <a:schemeClr val="tx1"/>
              </a:solidFill>
              <a:latin typeface="Arial Narrow" panose="020B0606020202030204" pitchFamily="34" charset="0"/>
            </a:endParaRPr>
          </a:p>
        </p:txBody>
      </p:sp>
      <p:sp>
        <p:nvSpPr>
          <p:cNvPr id="100" name="65 Rectángulo redondeado"/>
          <p:cNvSpPr/>
          <p:nvPr/>
        </p:nvSpPr>
        <p:spPr>
          <a:xfrm>
            <a:off x="905838" y="8175216"/>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 Casos </a:t>
            </a:r>
            <a:endParaRPr lang="es-ES" sz="1400" b="1" dirty="0">
              <a:solidFill>
                <a:schemeClr val="tx1"/>
              </a:solidFill>
              <a:latin typeface="Arial Narrow" panose="020B0606020202030204" pitchFamily="34" charset="0"/>
            </a:endParaRPr>
          </a:p>
        </p:txBody>
      </p:sp>
      <p:sp>
        <p:nvSpPr>
          <p:cNvPr id="101" name="74 Rectángulo"/>
          <p:cNvSpPr/>
          <p:nvPr/>
        </p:nvSpPr>
        <p:spPr>
          <a:xfrm>
            <a:off x="2258329" y="5773246"/>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01. </a:t>
            </a:r>
            <a:r>
              <a:rPr lang="es-CO" sz="1050" dirty="0">
                <a:latin typeface="Arial Narrow" panose="020B0606020202030204" pitchFamily="34" charset="0"/>
              </a:rPr>
              <a:t>Medellín </a:t>
            </a:r>
            <a:r>
              <a:rPr lang="es-CO" sz="1050" dirty="0" smtClean="0">
                <a:latin typeface="Arial Narrow" panose="020B0606020202030204" pitchFamily="34" charset="0"/>
              </a:rPr>
              <a:t>2020</a:t>
            </a:r>
            <a:endParaRPr lang="es-ES" sz="1050" dirty="0">
              <a:latin typeface="Arial Narrow" panose="020B0606020202030204" pitchFamily="34" charset="0"/>
            </a:endParaRPr>
          </a:p>
        </p:txBody>
      </p:sp>
      <p:graphicFrame>
        <p:nvGraphicFramePr>
          <p:cNvPr id="102" name="Tabla 101"/>
          <p:cNvGraphicFramePr>
            <a:graphicFrameLocks noGrp="1"/>
          </p:cNvGraphicFramePr>
          <p:nvPr>
            <p:extLst>
              <p:ext uri="{D42A27DB-BD31-4B8C-83A1-F6EECF244321}">
                <p14:modId xmlns:p14="http://schemas.microsoft.com/office/powerpoint/2010/main" val="2535685503"/>
              </p:ext>
            </p:extLst>
          </p:nvPr>
        </p:nvGraphicFramePr>
        <p:xfrm>
          <a:off x="2258329" y="6248419"/>
          <a:ext cx="4700733" cy="1813271"/>
        </p:xfrm>
        <a:graphic>
          <a:graphicData uri="http://schemas.openxmlformats.org/drawingml/2006/table">
            <a:tbl>
              <a:tblPr>
                <a:tableStyleId>{5C22544A-7EE6-4342-B048-85BDC9FD1C3A}</a:tableStyleId>
              </a:tblPr>
              <a:tblGrid>
                <a:gridCol w="883458">
                  <a:extLst>
                    <a:ext uri="{9D8B030D-6E8A-4147-A177-3AD203B41FA5}">
                      <a16:colId xmlns:a16="http://schemas.microsoft.com/office/drawing/2014/main" val="3370118924"/>
                    </a:ext>
                  </a:extLst>
                </a:gridCol>
                <a:gridCol w="2149748">
                  <a:extLst>
                    <a:ext uri="{9D8B030D-6E8A-4147-A177-3AD203B41FA5}">
                      <a16:colId xmlns:a16="http://schemas.microsoft.com/office/drawing/2014/main" val="2072820291"/>
                    </a:ext>
                  </a:extLst>
                </a:gridCol>
                <a:gridCol w="784069">
                  <a:extLst>
                    <a:ext uri="{9D8B030D-6E8A-4147-A177-3AD203B41FA5}">
                      <a16:colId xmlns:a16="http://schemas.microsoft.com/office/drawing/2014/main" val="1820230291"/>
                    </a:ext>
                  </a:extLst>
                </a:gridCol>
                <a:gridCol w="883458">
                  <a:extLst>
                    <a:ext uri="{9D8B030D-6E8A-4147-A177-3AD203B41FA5}">
                      <a16:colId xmlns:a16="http://schemas.microsoft.com/office/drawing/2014/main" val="1747290615"/>
                    </a:ext>
                  </a:extLst>
                </a:gridCol>
              </a:tblGrid>
              <a:tr h="210573">
                <a:tc>
                  <a:txBody>
                    <a:bodyPr/>
                    <a:lstStyle/>
                    <a:p>
                      <a:pPr algn="ctr" fontAlgn="b"/>
                      <a:r>
                        <a:rPr lang="en-US" sz="1000" u="none" strike="noStrike" dirty="0" err="1">
                          <a:effectLst/>
                        </a:rPr>
                        <a:t>Clasificación</a:t>
                      </a:r>
                      <a:r>
                        <a:rPr lang="en-US" sz="1000" u="none" strike="noStrike" dirty="0">
                          <a:effectLst/>
                        </a:rPr>
                        <a:t> TB</a:t>
                      </a:r>
                      <a:endParaRPr lang="en-US" sz="1000" b="0" i="0" u="none" strike="noStrike" dirty="0">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ctr" fontAlgn="b"/>
                      <a:r>
                        <a:rPr lang="en-US" sz="1000" u="none" strike="noStrike" dirty="0" err="1">
                          <a:effectLst/>
                        </a:rPr>
                        <a:t>Descripción</a:t>
                      </a:r>
                      <a:endParaRPr lang="en-US" sz="1000" b="0" i="0" u="none" strike="noStrike" dirty="0">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ctr" fontAlgn="b"/>
                      <a:r>
                        <a:rPr lang="en-US" sz="1000" u="none" strike="noStrike" dirty="0" err="1">
                          <a:effectLst/>
                        </a:rPr>
                        <a:t>Frecuencia</a:t>
                      </a:r>
                      <a:endParaRPr lang="en-US" sz="1000" b="0" i="0" u="none" strike="noStrike" dirty="0">
                        <a:effectLst/>
                        <a:latin typeface="Arial" panose="020B0604020202020204" pitchFamily="34" charset="0"/>
                      </a:endParaRPr>
                    </a:p>
                  </a:txBody>
                  <a:tcPr marL="9525" marR="9525" marT="9525" marB="0" anchor="b">
                    <a:solidFill>
                      <a:schemeClr val="accent1">
                        <a:lumMod val="40000"/>
                        <a:lumOff val="60000"/>
                      </a:schemeClr>
                    </a:solidFill>
                  </a:tcPr>
                </a:tc>
                <a:tc>
                  <a:txBody>
                    <a:bodyPr/>
                    <a:lstStyle/>
                    <a:p>
                      <a:pPr algn="ctr" fontAlgn="b"/>
                      <a:r>
                        <a:rPr lang="en-US" sz="1000" u="none" strike="noStrike" dirty="0">
                          <a:effectLst/>
                        </a:rPr>
                        <a:t>%</a:t>
                      </a:r>
                      <a:endParaRPr lang="en-US" sz="1000" b="0" i="0" u="none" strike="noStrike" dirty="0">
                        <a:effectLst/>
                        <a:latin typeface="Arial" panose="020B060402020202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034788216"/>
                  </a:ext>
                </a:extLst>
              </a:tr>
              <a:tr h="198875">
                <a:tc>
                  <a:txBody>
                    <a:bodyPr/>
                    <a:lstStyle/>
                    <a:p>
                      <a:pPr algn="ctr" fontAlgn="b"/>
                      <a:r>
                        <a:rPr lang="en-US" sz="1000" u="none" strike="noStrike">
                          <a:effectLst/>
                        </a:rPr>
                        <a:t>1</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Monorresistencia</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4</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80,00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405262556"/>
                  </a:ext>
                </a:extLst>
              </a:tr>
              <a:tr h="198875">
                <a:tc>
                  <a:txBody>
                    <a:bodyPr/>
                    <a:lstStyle/>
                    <a:p>
                      <a:pPr algn="ctr" fontAlgn="b"/>
                      <a:r>
                        <a:rPr lang="en-US" sz="1000" u="none" strike="noStrike">
                          <a:effectLst/>
                        </a:rPr>
                        <a:t>2</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MDR</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038874765"/>
                  </a:ext>
                </a:extLst>
              </a:tr>
              <a:tr h="198875">
                <a:tc>
                  <a:txBody>
                    <a:bodyPr/>
                    <a:lstStyle/>
                    <a:p>
                      <a:pPr algn="ctr" fontAlgn="b"/>
                      <a:r>
                        <a:rPr lang="en-US" sz="1000" u="none" strike="noStrike">
                          <a:effectLst/>
                        </a:rPr>
                        <a:t>3</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Polirresistencia</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818920219"/>
                  </a:ext>
                </a:extLst>
              </a:tr>
              <a:tr h="198875">
                <a:tc>
                  <a:txBody>
                    <a:bodyPr/>
                    <a:lstStyle/>
                    <a:p>
                      <a:pPr algn="ctr" fontAlgn="b"/>
                      <a:r>
                        <a:rPr lang="en-US" sz="1000" u="none" strike="noStrike">
                          <a:effectLst/>
                        </a:rPr>
                        <a:t>4</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XDR(extensivamente resistente)</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4116014104"/>
                  </a:ext>
                </a:extLst>
              </a:tr>
              <a:tr h="198875">
                <a:tc>
                  <a:txBody>
                    <a:bodyPr/>
                    <a:lstStyle/>
                    <a:p>
                      <a:pPr algn="ctr" fontAlgn="b"/>
                      <a:r>
                        <a:rPr lang="en-US" sz="1000" u="none" strike="noStrike">
                          <a:effectLst/>
                        </a:rPr>
                        <a:t>6</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En proceso de clasificación</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dirty="0">
                          <a:effectLst/>
                        </a:rPr>
                        <a:t>0</a:t>
                      </a:r>
                      <a:endParaRPr lang="en-US" sz="1000" b="0" i="0" u="none" strike="noStrike" dirty="0">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241726911"/>
                  </a:ext>
                </a:extLst>
              </a:tr>
              <a:tr h="198875">
                <a:tc>
                  <a:txBody>
                    <a:bodyPr/>
                    <a:lstStyle/>
                    <a:p>
                      <a:pPr algn="ctr" fontAlgn="b"/>
                      <a:r>
                        <a:rPr lang="en-US" sz="1000" u="none" strike="noStrike">
                          <a:effectLst/>
                        </a:rPr>
                        <a:t>7</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Resistencia a Rifampicina</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1</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20,00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1216403533"/>
                  </a:ext>
                </a:extLst>
              </a:tr>
              <a:tr h="198875">
                <a:tc>
                  <a:txBody>
                    <a:bodyPr/>
                    <a:lstStyle/>
                    <a:p>
                      <a:pPr algn="ctr" fontAlgn="b"/>
                      <a:r>
                        <a:rPr lang="en-US" sz="1000" u="none" strike="noStrike">
                          <a:effectLst/>
                        </a:rPr>
                        <a:t>8</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Resistencia a pre XDR</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a:effectLst/>
                        </a:rPr>
                        <a:t>0,00</a:t>
                      </a:r>
                      <a:endParaRPr lang="en-US" sz="1000" b="0" i="0" u="none" strike="noStrike">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3251186878"/>
                  </a:ext>
                </a:extLst>
              </a:tr>
              <a:tr h="210573">
                <a:tc gridSpan="2">
                  <a:txBody>
                    <a:bodyPr/>
                    <a:lstStyle/>
                    <a:p>
                      <a:pPr algn="ctr" fontAlgn="b"/>
                      <a:r>
                        <a:rPr lang="en-US" sz="1000" u="none" strike="noStrike">
                          <a:effectLst/>
                        </a:rPr>
                        <a:t>Total</a:t>
                      </a:r>
                      <a:endParaRPr lang="en-US" sz="1000" b="0" i="0" u="none" strike="noStrike">
                        <a:effectLst/>
                        <a:latin typeface="Arial" panose="020B0604020202020204" pitchFamily="34" charset="0"/>
                      </a:endParaRPr>
                    </a:p>
                  </a:txBody>
                  <a:tcPr marL="9525" marR="9525" marT="9525" marB="0" anchor="b">
                    <a:noFill/>
                  </a:tcPr>
                </a:tc>
                <a:tc hMerge="1">
                  <a:txBody>
                    <a:bodyPr/>
                    <a:lstStyle/>
                    <a:p>
                      <a:endParaRPr lang="en-US"/>
                    </a:p>
                  </a:txBody>
                  <a:tcPr/>
                </a:tc>
                <a:tc>
                  <a:txBody>
                    <a:bodyPr/>
                    <a:lstStyle/>
                    <a:p>
                      <a:pPr algn="ctr" fontAlgn="b"/>
                      <a:r>
                        <a:rPr lang="en-US" sz="1000" u="none" strike="noStrike">
                          <a:effectLst/>
                        </a:rPr>
                        <a:t>5</a:t>
                      </a:r>
                      <a:endParaRPr lang="en-US" sz="1000" b="0" i="0" u="none" strike="noStrike">
                        <a:effectLst/>
                        <a:latin typeface="Arial" panose="020B0604020202020204" pitchFamily="34" charset="0"/>
                      </a:endParaRPr>
                    </a:p>
                  </a:txBody>
                  <a:tcPr marL="9525" marR="9525" marT="9525" marB="0" anchor="b">
                    <a:noFill/>
                  </a:tcPr>
                </a:tc>
                <a:tc>
                  <a:txBody>
                    <a:bodyPr/>
                    <a:lstStyle/>
                    <a:p>
                      <a:pPr algn="ctr" fontAlgn="b"/>
                      <a:r>
                        <a:rPr lang="en-US" sz="1000" u="none" strike="noStrike" dirty="0">
                          <a:effectLst/>
                        </a:rPr>
                        <a:t>100,00</a:t>
                      </a:r>
                      <a:endParaRPr lang="en-US" sz="1000" b="0" i="0" u="none" strike="noStrike" dirty="0">
                        <a:effectLst/>
                        <a:latin typeface="Arial" panose="020B0604020202020204" pitchFamily="34" charset="0"/>
                      </a:endParaRPr>
                    </a:p>
                  </a:txBody>
                  <a:tcPr marL="9525" marR="9525" marT="9525" marB="0" anchor="b">
                    <a:noFill/>
                  </a:tcPr>
                </a:tc>
                <a:extLst>
                  <a:ext uri="{0D108BD9-81ED-4DB2-BD59-A6C34878D82A}">
                    <a16:rowId xmlns:a16="http://schemas.microsoft.com/office/drawing/2014/main" val="2604219554"/>
                  </a:ext>
                </a:extLst>
              </a:tr>
            </a:tbl>
          </a:graphicData>
        </a:graphic>
      </p:graphicFrame>
    </p:spTree>
    <p:extLst>
      <p:ext uri="{BB962C8B-B14F-4D97-AF65-F5344CB8AC3E}">
        <p14:creationId xmlns:p14="http://schemas.microsoft.com/office/powerpoint/2010/main" val="1308698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Cuadro de texto"/>
          <p:cNvSpPr txBox="1"/>
          <p:nvPr/>
        </p:nvSpPr>
        <p:spPr>
          <a:xfrm>
            <a:off x="2591410" y="295162"/>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a:solidFill>
                  <a:srgbClr val="000000"/>
                </a:solidFill>
                <a:effectLst/>
                <a:latin typeface="Arial Narrow"/>
                <a:ea typeface="MS Mincho"/>
              </a:rPr>
              <a:t>Boletín de Periodo Epidemiológico Medellín </a:t>
            </a:r>
            <a:r>
              <a:rPr lang="es-CO" sz="1100" b="1" kern="1200">
                <a:solidFill>
                  <a:srgbClr val="000000"/>
                </a:solidFill>
                <a:effectLst/>
                <a:ea typeface="MS Mincho"/>
              </a:rPr>
              <a:t> </a:t>
            </a:r>
            <a:endParaRPr lang="es-ES" sz="1200">
              <a:effectLst/>
              <a:latin typeface="Times New Roman"/>
              <a:ea typeface="Times New Roman"/>
            </a:endParaRPr>
          </a:p>
          <a:p>
            <a:pPr>
              <a:spcAft>
                <a:spcPts val="0"/>
              </a:spcAft>
            </a:pPr>
            <a:r>
              <a:rPr lang="es-CO" sz="1100" b="1" kern="1200">
                <a:solidFill>
                  <a:srgbClr val="000000"/>
                </a:solidFill>
                <a:effectLst/>
                <a:ea typeface="MS Mincho"/>
              </a:rPr>
              <a:t> </a:t>
            </a:r>
            <a:endParaRPr lang="es-ES" sz="1200">
              <a:effectLst/>
              <a:latin typeface="Times New Roman"/>
              <a:ea typeface="Times New Roman"/>
            </a:endParaRPr>
          </a:p>
          <a:p>
            <a:pPr algn="ctr">
              <a:spcAft>
                <a:spcPts val="0"/>
              </a:spcAft>
            </a:pPr>
            <a:r>
              <a:rPr lang="es-CO" sz="1000" kern="1200">
                <a:solidFill>
                  <a:srgbClr val="000000"/>
                </a:solidFill>
                <a:effectLst/>
                <a:ea typeface="MS Mincho"/>
              </a:rPr>
              <a:t> </a:t>
            </a:r>
            <a:endParaRPr lang="es-ES" sz="1200">
              <a:effectLst/>
              <a:latin typeface="Times New Roman"/>
              <a:ea typeface="Times New Roman"/>
            </a:endParaRPr>
          </a:p>
          <a:p>
            <a:pPr>
              <a:spcAft>
                <a:spcPts val="0"/>
              </a:spcAft>
            </a:pPr>
            <a:r>
              <a:rPr lang="es-CO" sz="1000" kern="1200">
                <a:solidFill>
                  <a:srgbClr val="000000"/>
                </a:solidFill>
                <a:effectLst/>
                <a:ea typeface="MS Mincho"/>
              </a:rPr>
              <a:t> </a:t>
            </a:r>
            <a:endParaRPr lang="es-ES" sz="1200">
              <a:effectLst/>
              <a:latin typeface="Times New Roman"/>
              <a:ea typeface="Times New Roman"/>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54</a:t>
            </a:r>
            <a:endParaRPr lang="es-ES" sz="1050" b="1" dirty="0">
              <a:latin typeface="Arial Narrow" panose="020B0606020202030204" pitchFamily="34" charset="0"/>
            </a:endParaRPr>
          </a:p>
        </p:txBody>
      </p:sp>
      <p:sp>
        <p:nvSpPr>
          <p:cNvPr id="3" name="2 Rectángulo"/>
          <p:cNvSpPr/>
          <p:nvPr/>
        </p:nvSpPr>
        <p:spPr>
          <a:xfrm>
            <a:off x="1575121" y="3914553"/>
            <a:ext cx="4456826" cy="253916"/>
          </a:xfrm>
          <a:prstGeom prst="rect">
            <a:avLst/>
          </a:prstGeom>
        </p:spPr>
        <p:txBody>
          <a:bodyPr wrap="square">
            <a:spAutoFit/>
          </a:bodyPr>
          <a:lstStyle/>
          <a:p>
            <a:r>
              <a:rPr lang="es-CO" sz="1050" b="1" dirty="0">
                <a:latin typeface="Arial Narrow" panose="020B0606020202030204" pitchFamily="34" charset="0"/>
              </a:rPr>
              <a:t>Tabla 3. </a:t>
            </a:r>
            <a:r>
              <a:rPr lang="pt-BR" sz="1050" b="1" dirty="0">
                <a:latin typeface="Arial Narrow" panose="020B0606020202030204" pitchFamily="34" charset="0"/>
              </a:rPr>
              <a:t>EISP objeto BRI no notificados, BRI SSM, </a:t>
            </a:r>
            <a:r>
              <a:rPr lang="pt-BR" sz="1050" b="1" dirty="0" err="1" smtClean="0">
                <a:latin typeface="Arial Narrow" panose="020B0606020202030204" pitchFamily="34" charset="0"/>
              </a:rPr>
              <a:t>Diciembre</a:t>
            </a:r>
            <a:r>
              <a:rPr lang="pt-BR" sz="1050" b="1" dirty="0" smtClean="0">
                <a:latin typeface="Arial Narrow" panose="020B0606020202030204" pitchFamily="34" charset="0"/>
              </a:rPr>
              <a:t> </a:t>
            </a:r>
            <a:r>
              <a:rPr lang="pt-BR" sz="1050" b="1" dirty="0">
                <a:latin typeface="Arial Narrow" panose="020B0606020202030204" pitchFamily="34" charset="0"/>
              </a:rPr>
              <a:t>de 2019</a:t>
            </a:r>
            <a:endParaRPr lang="es-ES" sz="1050" b="1" dirty="0">
              <a:latin typeface="Arial Narrow" panose="020B0606020202030204" pitchFamily="34" charset="0"/>
            </a:endParaRPr>
          </a:p>
        </p:txBody>
      </p:sp>
      <p:sp>
        <p:nvSpPr>
          <p:cNvPr id="12" name="11 Rectángulo"/>
          <p:cNvSpPr/>
          <p:nvPr/>
        </p:nvSpPr>
        <p:spPr>
          <a:xfrm>
            <a:off x="406169" y="2411760"/>
            <a:ext cx="6794731" cy="1384995"/>
          </a:xfrm>
          <a:prstGeom prst="rect">
            <a:avLst/>
          </a:prstGeom>
        </p:spPr>
        <p:txBody>
          <a:bodyPr wrap="square">
            <a:spAutoFit/>
          </a:bodyPr>
          <a:lstStyle/>
          <a:p>
            <a:pPr algn="just"/>
            <a:r>
              <a:rPr lang="es-CO" sz="1200" dirty="0">
                <a:latin typeface="Arial Narrow" panose="020B0606020202030204" pitchFamily="34" charset="0"/>
              </a:rPr>
              <a:t>El criterio para realización de BAI con más UPGD con silencio en la notificación corresponde a EISP en  eliminación/erradicación, seguido por defectos congénitos;  al realizar la BAI se identificaron 2 casos compatibles de sarampión, 1 caso compatible con rubéola,  9 que cumplieron para defectos congénitos y 66 para el grupo de no transmisibles/intoxicaciones por sustancias químicas.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ejercicio de la BRI fuente SIANIESP para el mes de diciembre captó 287 Eventos de Interés en Salud Pública (EISP), los cuales se relacionan en la siguiente tabla: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sp>
        <p:nvSpPr>
          <p:cNvPr id="10" name="501 Cuadro de texto"/>
          <p:cNvSpPr txBox="1"/>
          <p:nvPr/>
        </p:nvSpPr>
        <p:spPr>
          <a:xfrm>
            <a:off x="1224186" y="1691680"/>
            <a:ext cx="3598545" cy="2880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smtClean="0">
                <a:solidFill>
                  <a:srgbClr val="000000"/>
                </a:solidFill>
                <a:latin typeface="Arial Narrow"/>
                <a:ea typeface="MS Mincho"/>
              </a:rPr>
              <a:t>Periodo epidemiológico 01  de 2020 -  </a:t>
            </a:r>
            <a:r>
              <a:rPr lang="pt-BR" sz="800" b="1" dirty="0" smtClean="0">
                <a:solidFill>
                  <a:srgbClr val="000000"/>
                </a:solidFill>
                <a:latin typeface="Arial Narrow"/>
                <a:ea typeface="MS Mincho"/>
              </a:rPr>
              <a:t>Reporte Semanas 1 a 4</a:t>
            </a:r>
            <a:r>
              <a:rPr lang="es-CO" sz="800" b="1" dirty="0" smtClean="0">
                <a:solidFill>
                  <a:srgbClr val="000000"/>
                </a:solidFill>
                <a:latin typeface="Arial Narrow"/>
                <a:ea typeface="MS Mincho"/>
              </a:rPr>
              <a:t>  (Hasta Enero 25)</a:t>
            </a:r>
            <a:endParaRPr lang="es-ES" sz="1200" dirty="0">
              <a:latin typeface="Times New Roman"/>
              <a:ea typeface="Times New Roman"/>
            </a:endParaRPr>
          </a:p>
        </p:txBody>
      </p:sp>
      <p:pic>
        <p:nvPicPr>
          <p:cNvPr id="5" name="Imagen 4"/>
          <p:cNvPicPr>
            <a:picLocks noChangeAspect="1"/>
          </p:cNvPicPr>
          <p:nvPr/>
        </p:nvPicPr>
        <p:blipFill>
          <a:blip r:embed="rId4"/>
          <a:stretch>
            <a:fillRect/>
          </a:stretch>
        </p:blipFill>
        <p:spPr>
          <a:xfrm>
            <a:off x="769808" y="4209189"/>
            <a:ext cx="5676674" cy="4439867"/>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01 Cuadro de texto"/>
          <p:cNvSpPr txBox="1"/>
          <p:nvPr/>
        </p:nvSpPr>
        <p:spPr>
          <a:xfrm>
            <a:off x="792138" y="1619672"/>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kern="1200" dirty="0">
                <a:solidFill>
                  <a:srgbClr val="000000"/>
                </a:solidFill>
                <a:effectLst/>
                <a:latin typeface="Arial Narrow"/>
                <a:ea typeface="MS Mincho"/>
              </a:rPr>
              <a:t>Programa Vigilancia Epidemiológica – Subsecretaría de Salud Pública</a:t>
            </a:r>
            <a:endParaRPr lang="es-ES" sz="1200" dirty="0">
              <a:effectLst/>
              <a:latin typeface="Times New Roman"/>
              <a:ea typeface="Times New Roman"/>
            </a:endParaRPr>
          </a:p>
          <a:p>
            <a:pPr algn="ctr">
              <a:spcAft>
                <a:spcPts val="0"/>
              </a:spcAft>
            </a:pPr>
            <a:r>
              <a:rPr lang="es-CO" sz="800" b="1" dirty="0" smtClean="0">
                <a:solidFill>
                  <a:srgbClr val="000000"/>
                </a:solidFill>
                <a:latin typeface="Arial Narrow"/>
                <a:ea typeface="MS Mincho"/>
              </a:rPr>
              <a:t>Periodo epidemiológico 01  de 2020 -  </a:t>
            </a:r>
            <a:r>
              <a:rPr lang="pt-BR" sz="800" b="1" dirty="0" smtClean="0">
                <a:solidFill>
                  <a:srgbClr val="000000"/>
                </a:solidFill>
                <a:latin typeface="Arial Narrow"/>
                <a:ea typeface="MS Mincho"/>
              </a:rPr>
              <a:t>Reporte Semanas 1</a:t>
            </a:r>
            <a:r>
              <a:rPr lang="es-CO" sz="800" b="1" dirty="0" smtClean="0">
                <a:solidFill>
                  <a:srgbClr val="000000"/>
                </a:solidFill>
                <a:latin typeface="Arial Narrow"/>
                <a:ea typeface="MS Mincho"/>
              </a:rPr>
              <a:t>  (Hasta Enero 25)</a:t>
            </a:r>
            <a:endParaRPr lang="es-ES" sz="1200" dirty="0">
              <a:latin typeface="Times New Roman"/>
              <a:ea typeface="Times New Roman"/>
            </a:endParaRPr>
          </a:p>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6" name="6 Cuadro de texto"/>
          <p:cNvSpPr txBox="1"/>
          <p:nvPr/>
        </p:nvSpPr>
        <p:spPr>
          <a:xfrm>
            <a:off x="2591410" y="295162"/>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55</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68 Rectángulo"/>
          <p:cNvSpPr/>
          <p:nvPr/>
        </p:nvSpPr>
        <p:spPr>
          <a:xfrm>
            <a:off x="17248"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grpSp>
        <p:nvGrpSpPr>
          <p:cNvPr id="70" name="69 Grupo"/>
          <p:cNvGrpSpPr/>
          <p:nvPr/>
        </p:nvGrpSpPr>
        <p:grpSpPr>
          <a:xfrm>
            <a:off x="288082" y="120066"/>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39499" y="1045050"/>
            <a:ext cx="6914143" cy="3539430"/>
          </a:xfrm>
          <a:prstGeom prst="rect">
            <a:avLst/>
          </a:prstGeom>
          <a:noFill/>
        </p:spPr>
        <p:txBody>
          <a:bodyPr wrap="square" rtlCol="0">
            <a:spAutoFit/>
          </a:bodyPr>
          <a:lstStyle/>
          <a:p>
            <a:pPr algn="just"/>
            <a:r>
              <a:rPr lang="es-ES" sz="1400" dirty="0">
                <a:latin typeface="Arial Narrow" panose="020B0606020202030204" pitchFamily="34" charset="0"/>
              </a:rPr>
              <a:t>Durante el año 2019 se presentó un aumento sostenido en la notificación durante todos los períodos, posiblemente por la posibilidad de acceso a pruebas más sensibles, como es el caso de las pruebas moleculares, y a la intensificación de la búsqueda de la enfermedad en los pacientes sintomáticos respiratorios. El 73.7% de los casos ocurren en personas en edades comprendidas entre los 18 y los 59 años. Continúa la tendencia en menores de edad ya que sólo el 1.4% se diagnosticó  en menores de 12 años.</a:t>
            </a:r>
          </a:p>
          <a:p>
            <a:pPr algn="just"/>
            <a:r>
              <a:rPr lang="es-ES" sz="1400" dirty="0">
                <a:latin typeface="Arial Narrow" panose="020B0606020202030204" pitchFamily="34" charset="0"/>
              </a:rPr>
              <a:t>El mapa de calor muestra que las comunas Popular, Santa Cruz, Manrique, Aranjuez y Villa Hermosa son las más afectadas.</a:t>
            </a:r>
            <a:endParaRPr lang="es-CO" sz="1400" dirty="0">
              <a:latin typeface="Arial Narrow" panose="020B0606020202030204" pitchFamily="34" charset="0"/>
            </a:endParaRPr>
          </a:p>
          <a:p>
            <a:pPr algn="just"/>
            <a:r>
              <a:rPr lang="es-ES" sz="1400" dirty="0">
                <a:latin typeface="Arial Narrow" panose="020B0606020202030204" pitchFamily="34" charset="0"/>
              </a:rPr>
              <a:t>Se nota un incremento en los casos de personas privadas de la libertad, los trabajadores de la salud y los habitantes de calle. Con respecto a población extranjera, el aumento de casos se debe posiblemente al fenómeno migratorio de la República de Venezuela.</a:t>
            </a:r>
          </a:p>
          <a:p>
            <a:pPr algn="just"/>
            <a:r>
              <a:rPr lang="es-ES" sz="1400" dirty="0">
                <a:latin typeface="Arial Narrow" panose="020B0606020202030204" pitchFamily="34" charset="0"/>
              </a:rPr>
              <a:t>No hay variación porcentual importante en la formas pulmonares y extra pulmonares, la </a:t>
            </a:r>
            <a:r>
              <a:rPr lang="es-ES" sz="1400" dirty="0" err="1">
                <a:latin typeface="Arial Narrow" panose="020B0606020202030204" pitchFamily="34" charset="0"/>
              </a:rPr>
              <a:t>coinfección</a:t>
            </a:r>
            <a:r>
              <a:rPr lang="es-ES" sz="1400" dirty="0">
                <a:latin typeface="Arial Narrow" panose="020B0606020202030204" pitchFamily="34" charset="0"/>
              </a:rPr>
              <a:t> con el VIH y la condición de ingreso (nuevos o previamente tratados). Sigue llamando la atención  los casos de resistencia a fármacos en los que el porcentaje de pacientes nuevos  (sin tratamiento previo de TB) superan ampliamente a los casos previamente tratados, lo que indica transmisión comunitaria de la tuberculosis resistente.</a:t>
            </a:r>
            <a:endParaRPr lang="es-CO" sz="1400" dirty="0">
              <a:latin typeface="Arial Narrow" panose="020B0606020202030204" pitchFamily="34" charset="0"/>
            </a:endParaRPr>
          </a:p>
        </p:txBody>
      </p:sp>
    </p:spTree>
    <p:extLst>
      <p:ext uri="{BB962C8B-B14F-4D97-AF65-F5344CB8AC3E}">
        <p14:creationId xmlns:p14="http://schemas.microsoft.com/office/powerpoint/2010/main" val="766365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042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3889" y="741756"/>
            <a:ext cx="2232241" cy="276999"/>
          </a:xfrm>
          <a:prstGeom prst="rect">
            <a:avLst/>
          </a:prstGeom>
          <a:noFill/>
          <a:ln>
            <a:noFill/>
          </a:ln>
        </p:spPr>
        <p:txBody>
          <a:bodyPr wrap="square" rtlCol="0">
            <a:spAutoFit/>
          </a:bodyPr>
          <a:lstStyle/>
          <a:p>
            <a:pPr algn="ctr"/>
            <a:r>
              <a:rPr lang="es-ES" sz="1200" b="1" dirty="0" smtClean="0">
                <a:latin typeface="Arial Narrow" panose="020B0606020202030204" pitchFamily="34" charset="0"/>
              </a:rPr>
              <a:t>Periodo epidemiológico 01 -2020</a:t>
            </a:r>
            <a:endParaRPr lang="es-ES" sz="1200" b="1" dirty="0">
              <a:latin typeface="Arial Narrow" panose="020B0606020202030204" pitchFamily="34" charset="0"/>
            </a:endParaRPr>
          </a:p>
        </p:txBody>
      </p:sp>
      <p:sp>
        <p:nvSpPr>
          <p:cNvPr id="6" name="5 Rectángulo"/>
          <p:cNvSpPr/>
          <p:nvPr/>
        </p:nvSpPr>
        <p:spPr>
          <a:xfrm>
            <a:off x="2274078" y="2167727"/>
            <a:ext cx="4946011" cy="42319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r>
              <a:rPr lang="es-ES" sz="1050" dirty="0" smtClean="0">
                <a:latin typeface="Arial Narrow" panose="020B0606020202030204" pitchFamily="34" charset="0"/>
              </a:rPr>
              <a:t>.</a:t>
            </a:r>
          </a:p>
          <a:p>
            <a:pPr algn="just"/>
            <a:r>
              <a:rPr lang="es-ES" sz="1100" dirty="0" smtClean="0">
                <a:latin typeface="Arial Narrow" panose="020B0606020202030204" pitchFamily="34" charset="0"/>
              </a:rPr>
              <a:t>Figura. Canal endémico de IRA ambulatorios. Medellín, a Periodo 01 acumulado  de 2020. </a:t>
            </a:r>
            <a:endParaRPr lang="es-ES" sz="1100" dirty="0">
              <a:latin typeface="Arial Narrow" panose="020B0606020202030204" pitchFamily="34" charset="0"/>
            </a:endParaRPr>
          </a:p>
        </p:txBody>
      </p:sp>
      <p:grpSp>
        <p:nvGrpSpPr>
          <p:cNvPr id="8" name="7 Grupo"/>
          <p:cNvGrpSpPr/>
          <p:nvPr/>
        </p:nvGrpSpPr>
        <p:grpSpPr>
          <a:xfrm>
            <a:off x="110974" y="4211962"/>
            <a:ext cx="1981076" cy="488476"/>
            <a:chOff x="2234969" y="3379972"/>
            <a:chExt cx="4719140" cy="904874"/>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90" y="3554602"/>
              <a:ext cx="1912279" cy="570139"/>
            </a:xfrm>
            <a:prstGeom prst="rect">
              <a:avLst/>
            </a:prstGeom>
            <a:noFill/>
          </p:spPr>
          <p:txBody>
            <a:bodyPr wrap="square" rtlCol="0">
              <a:spAutoFit/>
            </a:bodyPr>
            <a:lstStyle/>
            <a:p>
              <a:pPr algn="ctr"/>
              <a:r>
                <a:rPr lang="es-ES" sz="1400" b="1" dirty="0" smtClean="0">
                  <a:latin typeface="Arial Narrow" panose="020B0606020202030204" pitchFamily="34" charset="0"/>
                </a:rPr>
                <a:t>614.845</a:t>
              </a:r>
              <a:endParaRPr lang="es-ES" sz="1400" b="1" dirty="0">
                <a:latin typeface="Arial Narrow" panose="020B0606020202030204" pitchFamily="34" charset="0"/>
              </a:endParaRPr>
            </a:p>
          </p:txBody>
        </p:sp>
      </p:grpSp>
      <p:sp>
        <p:nvSpPr>
          <p:cNvPr id="9" name="8 CuadroTexto"/>
          <p:cNvSpPr txBox="1"/>
          <p:nvPr/>
        </p:nvSpPr>
        <p:spPr>
          <a:xfrm>
            <a:off x="-38575" y="4709843"/>
            <a:ext cx="2309371" cy="646331"/>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1,6%</a:t>
            </a:r>
            <a:endParaRPr lang="es-ES" sz="1200" b="1" dirty="0">
              <a:latin typeface="Arial Narrow" panose="020B0606020202030204" pitchFamily="34" charset="0"/>
            </a:endParaRPr>
          </a:p>
        </p:txBody>
      </p:sp>
      <p:sp>
        <p:nvSpPr>
          <p:cNvPr id="18" name="17 Rectángulo"/>
          <p:cNvSpPr/>
          <p:nvPr/>
        </p:nvSpPr>
        <p:spPr>
          <a:xfrm>
            <a:off x="2295483" y="4843626"/>
            <a:ext cx="4946011" cy="592470"/>
          </a:xfrm>
          <a:prstGeom prst="rect">
            <a:avLst/>
          </a:prstGeom>
        </p:spPr>
        <p:txBody>
          <a:bodyPr wrap="square">
            <a:spAutoFit/>
          </a:bodyPr>
          <a:lstStyle/>
          <a:p>
            <a:r>
              <a:rPr lang="es-ES" sz="105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Número de consultas por IRA ambulatorias, Medellín, a Periodo epidemiológico 01   acumulado, años 2018-2020.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72479"/>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inusual</a:t>
              </a:r>
              <a:endParaRPr lang="es-ES" sz="1200" b="1" dirty="0">
                <a:latin typeface="Arial Narrow" panose="020B0606020202030204" pitchFamily="34" charset="0"/>
              </a:endParaRPr>
            </a:p>
          </p:txBody>
        </p:sp>
      </p:grpSp>
      <p:grpSp>
        <p:nvGrpSpPr>
          <p:cNvPr id="32" name="31 Grupo"/>
          <p:cNvGrpSpPr/>
          <p:nvPr/>
        </p:nvGrpSpPr>
        <p:grpSpPr>
          <a:xfrm>
            <a:off x="4752578"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54" name="53 Rectángulo"/>
          <p:cNvSpPr/>
          <p:nvPr/>
        </p:nvSpPr>
        <p:spPr>
          <a:xfrm>
            <a:off x="36911" y="7766119"/>
            <a:ext cx="4357592"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Comportamiento inusual de la IRA consulta ambulatoria. Medellín, a Periodo epidemiológico 01 acumulado  de 2020 </a:t>
            </a:r>
            <a:endParaRPr lang="es-ES" sz="10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31714"/>
            <a:ext cx="2075175" cy="923330"/>
          </a:xfrm>
          <a:noFill/>
        </p:spPr>
        <p:txBody>
          <a:bodyPr wrap="square" rtlCol="0">
            <a:spAutoFit/>
          </a:bodyPr>
          <a:lstStyle/>
          <a:p>
            <a:r>
              <a:rPr lang="es-ES" sz="1800" b="1" dirty="0" smtClean="0">
                <a:solidFill>
                  <a:srgbClr val="C00000"/>
                </a:solidFill>
                <a:latin typeface="Arial Narrow" panose="020B0606020202030204" pitchFamily="34" charset="0"/>
                <a:ea typeface="+mn-ea"/>
                <a:cs typeface="+mn-cs"/>
              </a:rPr>
              <a:t>3.1 Infección respiratoria aguda IRA</a:t>
            </a:r>
            <a:endParaRPr lang="es-ES" sz="1800" b="1" dirty="0">
              <a:solidFill>
                <a:srgbClr val="C00000"/>
              </a:solidFill>
              <a:latin typeface="Arial Narrow" panose="020B0606020202030204" pitchFamily="34" charset="0"/>
              <a:ea typeface="+mn-ea"/>
              <a:cs typeface="+mn-cs"/>
            </a:endParaRPr>
          </a:p>
        </p:txBody>
      </p:sp>
      <p:sp>
        <p:nvSpPr>
          <p:cNvPr id="2" name="1 Rectángulo"/>
          <p:cNvSpPr/>
          <p:nvPr/>
        </p:nvSpPr>
        <p:spPr>
          <a:xfrm>
            <a:off x="24751" y="2452420"/>
            <a:ext cx="2121094" cy="369332"/>
          </a:xfrm>
          <a:prstGeom prst="rect">
            <a:avLst/>
          </a:prstGeom>
        </p:spPr>
        <p:txBody>
          <a:bodyPr wrap="none">
            <a:spAutoFit/>
          </a:bodyPr>
          <a:lstStyle/>
          <a:p>
            <a:pPr algn="ctr"/>
            <a:r>
              <a:rPr lang="es-ES" b="1" dirty="0">
                <a:latin typeface="Arial Narrow" panose="020B0606020202030204" pitchFamily="34" charset="0"/>
              </a:rPr>
              <a:t>C</a:t>
            </a:r>
            <a:r>
              <a:rPr lang="es-ES" b="1" dirty="0" smtClean="0">
                <a:latin typeface="Arial Narrow" panose="020B0606020202030204" pitchFamily="34" charset="0"/>
              </a:rPr>
              <a:t>onsulta ambulatoria</a:t>
            </a:r>
            <a:endParaRPr lang="es-ES" b="1" dirty="0">
              <a:latin typeface="Arial Narrow" panose="020B0606020202030204" pitchFamily="34" charset="0"/>
            </a:endParaRPr>
          </a:p>
        </p:txBody>
      </p:sp>
      <p:sp>
        <p:nvSpPr>
          <p:cNvPr id="3" name="2 Rectángulo"/>
          <p:cNvSpPr/>
          <p:nvPr/>
        </p:nvSpPr>
        <p:spPr>
          <a:xfrm>
            <a:off x="4910323" y="7166029"/>
            <a:ext cx="2362535" cy="615553"/>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 </a:t>
            </a:r>
          </a:p>
          <a:p>
            <a:pPr algn="just"/>
            <a:r>
              <a:rPr lang="es-ES" sz="900" dirty="0" smtClean="0">
                <a:latin typeface="Arial Narrow" panose="020B0606020202030204" pitchFamily="34" charset="0"/>
              </a:rPr>
              <a:t>Figura. </a:t>
            </a:r>
            <a:r>
              <a:rPr lang="es-ES" sz="900" dirty="0">
                <a:latin typeface="Arial Narrow" panose="020B0606020202030204" pitchFamily="34" charset="0"/>
              </a:rPr>
              <a:t>Proporción  de pacientes de IRA  ambulatorios, por grupos de edad. </a:t>
            </a:r>
            <a:r>
              <a:rPr lang="es-ES" sz="900" dirty="0" smtClean="0">
                <a:latin typeface="Arial Narrow" panose="020B0606020202030204" pitchFamily="34" charset="0"/>
              </a:rPr>
              <a:t>a Periodo epidemiológico 01 acumulado, 2020</a:t>
            </a:r>
            <a:endParaRPr lang="es-ES" sz="900" dirty="0">
              <a:latin typeface="Arial Narrow" panose="020B0606020202030204" pitchFamily="34" charset="0"/>
            </a:endParaRPr>
          </a:p>
        </p:txBody>
      </p:sp>
      <p:sp>
        <p:nvSpPr>
          <p:cNvPr id="49" name="48 CuadroTexto"/>
          <p:cNvSpPr txBox="1"/>
          <p:nvPr/>
        </p:nvSpPr>
        <p:spPr>
          <a:xfrm>
            <a:off x="110974" y="8412390"/>
            <a:ext cx="1401244" cy="307777"/>
          </a:xfrm>
          <a:prstGeom prst="rect">
            <a:avLst/>
          </a:prstGeom>
          <a:noFill/>
        </p:spPr>
        <p:txBody>
          <a:bodyPr wrap="square" rtlCol="0">
            <a:spAutoFit/>
          </a:bodyPr>
          <a:lstStyle/>
          <a:p>
            <a:pPr algn="ctr"/>
            <a:r>
              <a:rPr lang="es-ES" sz="1400" b="1" dirty="0" smtClean="0">
                <a:latin typeface="Arial Narrow" panose="020B0606020202030204" pitchFamily="34" charset="0"/>
              </a:rPr>
              <a:t>455  Muertes</a:t>
            </a:r>
            <a:endParaRPr lang="es-ES" sz="1400" b="1" dirty="0">
              <a:latin typeface="Arial Narrow" panose="020B0606020202030204" pitchFamily="34" charset="0"/>
            </a:endParaRPr>
          </a:p>
        </p:txBody>
      </p:sp>
      <p:cxnSp>
        <p:nvCxnSpPr>
          <p:cNvPr id="12" name="11 Conector recto de flecha"/>
          <p:cNvCxnSpPr/>
          <p:nvPr/>
        </p:nvCxnSpPr>
        <p:spPr>
          <a:xfrm>
            <a:off x="4177681" y="8581667"/>
            <a:ext cx="54492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1440210" y="8258562"/>
            <a:ext cx="2782095" cy="769441"/>
          </a:xfrm>
          <a:prstGeom prst="rect">
            <a:avLst/>
          </a:prstGeom>
        </p:spPr>
        <p:txBody>
          <a:bodyPr wrap="square">
            <a:spAutoFit/>
          </a:bodyPr>
          <a:lstStyle/>
          <a:p>
            <a:pPr algn="just"/>
            <a:r>
              <a:rPr lang="es-ES" sz="1100" dirty="0">
                <a:latin typeface="Arial Narrow" panose="020B0606020202030204" pitchFamily="34" charset="0"/>
              </a:rPr>
              <a:t>El mayor porcentaje se registró en el  grupo mayor de 60 años </a:t>
            </a:r>
            <a:r>
              <a:rPr lang="es-ES" sz="1100" dirty="0" smtClean="0">
                <a:latin typeface="Arial Narrow" panose="020B0606020202030204" pitchFamily="34" charset="0"/>
              </a:rPr>
              <a:t>(70%).  </a:t>
            </a:r>
            <a:r>
              <a:rPr lang="es-ES" sz="1100" dirty="0">
                <a:latin typeface="Arial Narrow" panose="020B0606020202030204" pitchFamily="34" charset="0"/>
              </a:rPr>
              <a:t>La mayoría corresponden a pacientes  con otras  comorbilidades. Se notificaron  36 muertes en menores de 5 años.</a:t>
            </a:r>
          </a:p>
        </p:txBody>
      </p:sp>
      <p:sp>
        <p:nvSpPr>
          <p:cNvPr id="59" name="58 Rectángulo"/>
          <p:cNvSpPr/>
          <p:nvPr/>
        </p:nvSpPr>
        <p:spPr>
          <a:xfrm>
            <a:off x="4896594" y="8720533"/>
            <a:ext cx="2170591" cy="461665"/>
          </a:xfrm>
          <a:prstGeom prst="rect">
            <a:avLst/>
          </a:prstGeom>
        </p:spPr>
        <p:txBody>
          <a:bodyPr wrap="square">
            <a:spAutoFit/>
          </a:bodyPr>
          <a:lstStyle/>
          <a:p>
            <a:pPr algn="just"/>
            <a:r>
              <a:rPr lang="es-ES" sz="800" dirty="0" smtClean="0">
                <a:latin typeface="Arial Narrow" panose="020B0606020202030204" pitchFamily="34" charset="0"/>
              </a:rPr>
              <a:t>Figura. Proporción  de muertes por  IRAG, notificados por las IPS,   por grupos de edad, a Periodo epidemiológico 01 acumulado, 2020</a:t>
            </a:r>
            <a:endParaRPr lang="es-ES" sz="800" dirty="0">
              <a:latin typeface="Arial Narrow" panose="020B0606020202030204" pitchFamily="34" charset="0"/>
            </a:endParaRPr>
          </a:p>
        </p:txBody>
      </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4" y="8753956"/>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49 Imagen"/>
          <p:cNvPicPr/>
          <p:nvPr/>
        </p:nvPicPr>
        <p:blipFill rotWithShape="1">
          <a:blip r:embed="rId6"/>
          <a:srcRect l="28298" t="25273" r="22222" b="28717"/>
          <a:stretch/>
        </p:blipFill>
        <p:spPr bwMode="auto">
          <a:xfrm>
            <a:off x="2427764" y="351774"/>
            <a:ext cx="4475174" cy="1815953"/>
          </a:xfrm>
          <a:prstGeom prst="rect">
            <a:avLst/>
          </a:prstGeom>
          <a:ln>
            <a:noFill/>
          </a:ln>
          <a:extLst>
            <a:ext uri="{53640926-AAD7-44D8-BBD7-CCE9431645EC}">
              <a14:shadowObscured xmlns:a14="http://schemas.microsoft.com/office/drawing/2010/main"/>
            </a:ext>
          </a:extLst>
        </p:spPr>
      </p:pic>
      <p:graphicFrame>
        <p:nvGraphicFramePr>
          <p:cNvPr id="42" name="2 Gráfico"/>
          <p:cNvGraphicFramePr>
            <a:graphicFrameLocks/>
          </p:cNvGraphicFramePr>
          <p:nvPr>
            <p:extLst>
              <p:ext uri="{D42A27DB-BD31-4B8C-83A1-F6EECF244321}">
                <p14:modId xmlns:p14="http://schemas.microsoft.com/office/powerpoint/2010/main" val="2314203315"/>
              </p:ext>
            </p:extLst>
          </p:nvPr>
        </p:nvGraphicFramePr>
        <p:xfrm>
          <a:off x="2232223" y="2637086"/>
          <a:ext cx="4968675" cy="2206540"/>
        </p:xfrm>
        <a:graphic>
          <a:graphicData uri="http://schemas.openxmlformats.org/drawingml/2006/chart">
            <c:chart xmlns:c="http://schemas.openxmlformats.org/drawingml/2006/chart" xmlns:r="http://schemas.openxmlformats.org/officeDocument/2006/relationships" r:id="rId7"/>
          </a:graphicData>
        </a:graphic>
      </p:graphicFrame>
      <p:pic>
        <p:nvPicPr>
          <p:cNvPr id="43" name="50 Imagen"/>
          <p:cNvPicPr/>
          <p:nvPr/>
        </p:nvPicPr>
        <p:blipFill rotWithShape="1">
          <a:blip r:embed="rId8"/>
          <a:srcRect l="22569" t="22232" r="19965" b="28052"/>
          <a:stretch/>
        </p:blipFill>
        <p:spPr bwMode="auto">
          <a:xfrm>
            <a:off x="-13888" y="5976534"/>
            <a:ext cx="4766466" cy="1789585"/>
          </a:xfrm>
          <a:prstGeom prst="rect">
            <a:avLst/>
          </a:prstGeom>
          <a:ln>
            <a:noFill/>
          </a:ln>
          <a:extLst>
            <a:ext uri="{53640926-AAD7-44D8-BBD7-CCE9431645EC}">
              <a14:shadowObscured xmlns:a14="http://schemas.microsoft.com/office/drawing/2010/main"/>
            </a:ext>
          </a:extLst>
        </p:spPr>
      </p:pic>
      <p:pic>
        <p:nvPicPr>
          <p:cNvPr id="44" name="42 Imagen"/>
          <p:cNvPicPr/>
          <p:nvPr/>
        </p:nvPicPr>
        <p:blipFill rotWithShape="1">
          <a:blip r:embed="rId9"/>
          <a:srcRect l="29514" t="28100" r="23264" b="30831"/>
          <a:stretch/>
        </p:blipFill>
        <p:spPr bwMode="auto">
          <a:xfrm>
            <a:off x="4608562" y="5976536"/>
            <a:ext cx="2592335" cy="1189494"/>
          </a:xfrm>
          <a:prstGeom prst="rect">
            <a:avLst/>
          </a:prstGeom>
          <a:ln>
            <a:noFill/>
          </a:ln>
          <a:extLst>
            <a:ext uri="{53640926-AAD7-44D8-BBD7-CCE9431645EC}">
              <a14:shadowObscured xmlns:a14="http://schemas.microsoft.com/office/drawing/2010/main"/>
            </a:ext>
          </a:extLst>
        </p:spPr>
      </p:pic>
      <p:pic>
        <p:nvPicPr>
          <p:cNvPr id="45" name="41 Imagen"/>
          <p:cNvPicPr/>
          <p:nvPr/>
        </p:nvPicPr>
        <p:blipFill rotWithShape="1">
          <a:blip r:embed="rId10"/>
          <a:srcRect l="29514" t="30570" r="27604" b="30214"/>
          <a:stretch/>
        </p:blipFill>
        <p:spPr bwMode="auto">
          <a:xfrm>
            <a:off x="4803377" y="7766119"/>
            <a:ext cx="2397521" cy="9878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644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3790" y="-3261"/>
            <a:ext cx="2214563" cy="279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781646"/>
            <a:ext cx="2232223" cy="272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666" y="741756"/>
            <a:ext cx="2231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01 - 2020</a:t>
            </a:r>
            <a:endParaRPr lang="es-ES" sz="1200" b="1" dirty="0">
              <a:latin typeface="Arial Narrow" panose="020B0606020202030204" pitchFamily="34" charset="0"/>
            </a:endParaRPr>
          </a:p>
        </p:txBody>
      </p:sp>
      <p:sp>
        <p:nvSpPr>
          <p:cNvPr id="6" name="5 Rectángulo"/>
          <p:cNvSpPr/>
          <p:nvPr/>
        </p:nvSpPr>
        <p:spPr>
          <a:xfrm>
            <a:off x="2274078" y="230420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IRA - Hospitalización. Medellín, a Periodo epidemiológico 13  acumulado  de 2019.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39"/>
            </a:xfrm>
            <a:prstGeom prst="rect">
              <a:avLst/>
            </a:prstGeom>
            <a:noFill/>
          </p:spPr>
          <p:txBody>
            <a:bodyPr wrap="square" rtlCol="0">
              <a:spAutoFit/>
            </a:bodyPr>
            <a:lstStyle/>
            <a:p>
              <a:pPr algn="ctr"/>
              <a:r>
                <a:rPr lang="es-ES" sz="1400" b="1" dirty="0" smtClean="0">
                  <a:latin typeface="Arial Narrow" panose="020B0606020202030204" pitchFamily="34" charset="0"/>
                </a:rPr>
                <a:t>19.414</a:t>
              </a:r>
              <a:endParaRPr lang="es-ES" sz="1400" b="1" dirty="0">
                <a:latin typeface="Arial Narrow" panose="020B0606020202030204" pitchFamily="34" charset="0"/>
              </a:endParaRPr>
            </a:p>
          </p:txBody>
        </p:sp>
      </p:grpSp>
      <p:sp>
        <p:nvSpPr>
          <p:cNvPr id="9" name="8 CuadroTexto"/>
          <p:cNvSpPr txBox="1"/>
          <p:nvPr/>
        </p:nvSpPr>
        <p:spPr>
          <a:xfrm>
            <a:off x="-34895" y="4708900"/>
            <a:ext cx="2243336"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1,2%</a:t>
            </a:r>
            <a:endParaRPr lang="es-ES" sz="1200" b="1" dirty="0">
              <a:latin typeface="Arial Narrow" panose="020B0606020202030204" pitchFamily="34" charset="0"/>
            </a:endParaRPr>
          </a:p>
        </p:txBody>
      </p:sp>
      <p:sp>
        <p:nvSpPr>
          <p:cNvPr id="18" name="17 Rectángulo"/>
          <p:cNvSpPr/>
          <p:nvPr/>
        </p:nvSpPr>
        <p:spPr>
          <a:xfrm>
            <a:off x="2230463" y="4964775"/>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Hospitalizaciones por IRAG, Medellín, a Periodo epidemiológico 13.  acumulado</a:t>
            </a:r>
          </a:p>
          <a:p>
            <a:pPr algn="just"/>
            <a:r>
              <a:rPr lang="es-ES" sz="1100" dirty="0" smtClean="0">
                <a:latin typeface="Arial Narrow" panose="020B0606020202030204" pitchFamily="34" charset="0"/>
              </a:rPr>
              <a:t> Años  2018-2019.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inusual</a:t>
              </a:r>
              <a:endParaRPr lang="es-ES" sz="1200" b="1" dirty="0">
                <a:latin typeface="Arial Narrow" panose="020B0606020202030204" pitchFamily="34" charset="0"/>
              </a:endParaRPr>
            </a:p>
          </p:txBody>
        </p:sp>
      </p:grpSp>
      <p:grpSp>
        <p:nvGrpSpPr>
          <p:cNvPr id="32" name="31 Grupo"/>
          <p:cNvGrpSpPr/>
          <p:nvPr/>
        </p:nvGrpSpPr>
        <p:grpSpPr>
          <a:xfrm>
            <a:off x="4752578"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54" name="53 Rectángulo"/>
          <p:cNvSpPr/>
          <p:nvPr/>
        </p:nvSpPr>
        <p:spPr>
          <a:xfrm>
            <a:off x="64540" y="7921972"/>
            <a:ext cx="4357592" cy="523220"/>
          </a:xfrm>
          <a:prstGeom prst="rect">
            <a:avLst/>
          </a:prstGeom>
        </p:spPr>
        <p:txBody>
          <a:bodyPr wrap="square">
            <a:spAutoFit/>
          </a:bodyPr>
          <a:lstStyle/>
          <a:p>
            <a:r>
              <a:rPr lang="es-ES" sz="700" dirty="0" smtClean="0">
                <a:latin typeface="Arial Narrow" panose="020B0606020202030204" pitchFamily="34" charset="0"/>
              </a:rPr>
              <a:t>Fuente: SIVIGILA. Secretaria de Salud de Medellín.</a:t>
            </a:r>
          </a:p>
          <a:p>
            <a:r>
              <a:rPr lang="es-ES" sz="1050" dirty="0" smtClean="0">
                <a:latin typeface="Arial Narrow" panose="020B0606020202030204" pitchFamily="34" charset="0"/>
              </a:rPr>
              <a:t>Figura. Comportamiento inusual de la IRA hospitalización. Medellín, a Periodo epidemiológico 13  acumulado  de  2019. </a:t>
            </a:r>
            <a:endParaRPr lang="es-ES" sz="105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012"/>
            <a:ext cx="2075175" cy="923330"/>
          </a:xfrm>
          <a:noFill/>
        </p:spPr>
        <p:txBody>
          <a:bodyPr wrap="square" rtlCol="0">
            <a:spAutoFit/>
          </a:bodyPr>
          <a:lstStyle/>
          <a:p>
            <a:r>
              <a:rPr lang="es-ES" sz="1800" b="1" dirty="0" smtClean="0">
                <a:solidFill>
                  <a:srgbClr val="C00000"/>
                </a:solidFill>
                <a:latin typeface="Arial Narrow" panose="020B0606020202030204" pitchFamily="34" charset="0"/>
              </a:rPr>
              <a:t> </a:t>
            </a:r>
            <a:r>
              <a:rPr lang="es-ES" sz="1800" b="1" dirty="0" smtClean="0">
                <a:solidFill>
                  <a:srgbClr val="C00000"/>
                </a:solidFill>
                <a:latin typeface="Arial Narrow" panose="020B0606020202030204" pitchFamily="34" charset="0"/>
                <a:ea typeface="+mn-ea"/>
                <a:cs typeface="+mn-cs"/>
              </a:rPr>
              <a:t>Infección </a:t>
            </a:r>
            <a:r>
              <a:rPr lang="es-ES" sz="1800" b="1" dirty="0">
                <a:solidFill>
                  <a:srgbClr val="C00000"/>
                </a:solidFill>
                <a:latin typeface="Arial Narrow" panose="020B0606020202030204" pitchFamily="34" charset="0"/>
                <a:ea typeface="+mn-ea"/>
                <a:cs typeface="+mn-cs"/>
              </a:rPr>
              <a:t>respiratoria aguda IRA</a:t>
            </a:r>
          </a:p>
        </p:txBody>
      </p:sp>
      <p:sp>
        <p:nvSpPr>
          <p:cNvPr id="2" name="1 Rectángulo"/>
          <p:cNvSpPr/>
          <p:nvPr/>
        </p:nvSpPr>
        <p:spPr>
          <a:xfrm>
            <a:off x="298067" y="2452420"/>
            <a:ext cx="1574469" cy="369332"/>
          </a:xfrm>
          <a:prstGeom prst="rect">
            <a:avLst/>
          </a:prstGeom>
        </p:spPr>
        <p:txBody>
          <a:bodyPr wrap="none">
            <a:spAutoFit/>
          </a:bodyPr>
          <a:lstStyle/>
          <a:p>
            <a:pPr algn="ctr"/>
            <a:r>
              <a:rPr lang="es-ES" b="1" dirty="0" smtClean="0">
                <a:latin typeface="Arial Narrow" panose="020B0606020202030204" pitchFamily="34" charset="0"/>
              </a:rPr>
              <a:t>Hospitalizados </a:t>
            </a:r>
            <a:endParaRPr lang="es-ES" b="1" dirty="0">
              <a:latin typeface="Arial Narrow" panose="020B0606020202030204" pitchFamily="34" charset="0"/>
            </a:endParaRPr>
          </a:p>
        </p:txBody>
      </p:sp>
      <p:sp>
        <p:nvSpPr>
          <p:cNvPr id="3" name="2 Rectángulo"/>
          <p:cNvSpPr/>
          <p:nvPr/>
        </p:nvSpPr>
        <p:spPr>
          <a:xfrm>
            <a:off x="4662579" y="7796480"/>
            <a:ext cx="2483117" cy="81560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 </a:t>
            </a:r>
          </a:p>
          <a:p>
            <a:pPr algn="just"/>
            <a:r>
              <a:rPr lang="es-ES" sz="1000" dirty="0" smtClean="0">
                <a:latin typeface="Arial Narrow" panose="020B0606020202030204" pitchFamily="34" charset="0"/>
              </a:rPr>
              <a:t>Figura. Proporción  de pacientes de IRA  hospitalizados en sala general por grupos de edad, a Periodo epidemiológico 13 acumulado, 2019</a:t>
            </a:r>
            <a:endParaRPr lang="es-ES" sz="1000" dirty="0">
              <a:latin typeface="Arial Narrow" panose="020B0606020202030204" pitchFamily="34" charset="0"/>
            </a:endParaRPr>
          </a:p>
        </p:txBody>
      </p:sp>
      <p:pic>
        <p:nvPicPr>
          <p:cNvPr id="38" name="42 Imagen"/>
          <p:cNvPicPr/>
          <p:nvPr/>
        </p:nvPicPr>
        <p:blipFill rotWithShape="1">
          <a:blip r:embed="rId5"/>
          <a:srcRect l="27257" t="33040" r="19965" b="22494"/>
          <a:stretch/>
        </p:blipFill>
        <p:spPr bwMode="auto">
          <a:xfrm>
            <a:off x="2448322" y="351774"/>
            <a:ext cx="4428515" cy="1969372"/>
          </a:xfrm>
          <a:prstGeom prst="rect">
            <a:avLst/>
          </a:prstGeom>
          <a:ln>
            <a:noFill/>
          </a:ln>
          <a:extLst>
            <a:ext uri="{53640926-AAD7-44D8-BBD7-CCE9431645EC}">
              <a14:shadowObscured xmlns:a14="http://schemas.microsoft.com/office/drawing/2010/main"/>
            </a:ext>
          </a:extLst>
        </p:spPr>
      </p:pic>
      <p:graphicFrame>
        <p:nvGraphicFramePr>
          <p:cNvPr id="39" name="5 Gráfico"/>
          <p:cNvGraphicFramePr>
            <a:graphicFrameLocks/>
          </p:cNvGraphicFramePr>
          <p:nvPr>
            <p:extLst>
              <p:ext uri="{D42A27DB-BD31-4B8C-83A1-F6EECF244321}">
                <p14:modId xmlns:p14="http://schemas.microsoft.com/office/powerpoint/2010/main" val="3646870429"/>
              </p:ext>
            </p:extLst>
          </p:nvPr>
        </p:nvGraphicFramePr>
        <p:xfrm>
          <a:off x="2243336" y="2789404"/>
          <a:ext cx="4752975" cy="2175372"/>
        </p:xfrm>
        <a:graphic>
          <a:graphicData uri="http://schemas.openxmlformats.org/drawingml/2006/chart">
            <c:chart xmlns:c="http://schemas.openxmlformats.org/drawingml/2006/chart" xmlns:r="http://schemas.openxmlformats.org/officeDocument/2006/relationships" r:id="rId6"/>
          </a:graphicData>
        </a:graphic>
      </p:graphicFrame>
      <p:pic>
        <p:nvPicPr>
          <p:cNvPr id="40" name="43 Imagen"/>
          <p:cNvPicPr/>
          <p:nvPr/>
        </p:nvPicPr>
        <p:blipFill rotWithShape="1">
          <a:blip r:embed="rId7"/>
          <a:srcRect l="29688" t="29953" r="24131" b="30522"/>
          <a:stretch/>
        </p:blipFill>
        <p:spPr bwMode="auto">
          <a:xfrm>
            <a:off x="64540" y="6012160"/>
            <a:ext cx="4183982" cy="1909812"/>
          </a:xfrm>
          <a:prstGeom prst="rect">
            <a:avLst/>
          </a:prstGeom>
          <a:ln>
            <a:noFill/>
          </a:ln>
          <a:extLst>
            <a:ext uri="{53640926-AAD7-44D8-BBD7-CCE9431645EC}">
              <a14:shadowObscured xmlns:a14="http://schemas.microsoft.com/office/drawing/2010/main"/>
            </a:ext>
          </a:extLst>
        </p:spPr>
      </p:pic>
      <p:pic>
        <p:nvPicPr>
          <p:cNvPr id="41" name="40 Imagen"/>
          <p:cNvPicPr/>
          <p:nvPr/>
        </p:nvPicPr>
        <p:blipFill rotWithShape="1">
          <a:blip r:embed="rId8"/>
          <a:srcRect l="28572" t="35202" r="27963" b="27434"/>
          <a:stretch/>
        </p:blipFill>
        <p:spPr bwMode="auto">
          <a:xfrm>
            <a:off x="4320530" y="6012160"/>
            <a:ext cx="2825752" cy="1776679"/>
          </a:xfrm>
          <a:prstGeom prst="rect">
            <a:avLst/>
          </a:prstGeom>
          <a:ln>
            <a:noFill/>
          </a:ln>
          <a:extLst>
            <a:ext uri="{53640926-AAD7-44D8-BBD7-CCE9431645EC}">
              <a14:shadowObscured xmlns:a14="http://schemas.microsoft.com/office/drawing/2010/main"/>
            </a:ext>
          </a:extLst>
        </p:spPr>
      </p:pic>
      <p:pic>
        <p:nvPicPr>
          <p:cNvPr id="42" name="Imagen 41"/>
          <p:cNvPicPr/>
          <p:nvPr/>
        </p:nvPicPr>
        <p:blipFill>
          <a:blip r:embed="rId9" cstate="print">
            <a:extLst>
              <a:ext uri="{28A0092B-C50C-407E-A947-70E740481C1C}">
                <a14:useLocalDpi xmlns:a14="http://schemas.microsoft.com/office/drawing/2010/main" val="0"/>
              </a:ext>
            </a:extLst>
          </a:blip>
          <a:stretch>
            <a:fillRect/>
          </a:stretch>
        </p:blipFill>
        <p:spPr>
          <a:xfrm>
            <a:off x="6362511" y="8677339"/>
            <a:ext cx="838389" cy="466661"/>
          </a:xfrm>
          <a:prstGeom prst="rect">
            <a:avLst/>
          </a:prstGeom>
        </p:spPr>
      </p:pic>
    </p:spTree>
    <p:extLst>
      <p:ext uri="{BB962C8B-B14F-4D97-AF65-F5344CB8AC3E}">
        <p14:creationId xmlns:p14="http://schemas.microsoft.com/office/powerpoint/2010/main" val="132723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20639</TotalTime>
  <Words>13181</Words>
  <Application>Microsoft Office PowerPoint</Application>
  <PresentationFormat>Personalizado</PresentationFormat>
  <Paragraphs>2163</Paragraphs>
  <Slides>61</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61</vt:i4>
      </vt:variant>
    </vt:vector>
  </HeadingPairs>
  <TitlesOfParts>
    <vt:vector size="70" baseType="lpstr">
      <vt:lpstr>MS Mincho</vt:lpstr>
      <vt:lpstr>Arial</vt:lpstr>
      <vt:lpstr>Arial Narrow</vt:lpstr>
      <vt:lpstr>Calibri</vt:lpstr>
      <vt:lpstr>Cambria</vt:lpstr>
      <vt:lpstr>Carter One</vt:lpstr>
      <vt:lpstr>Franklin Gothic Heavy</vt:lpstr>
      <vt:lpstr>Times New Roman</vt:lpstr>
      <vt:lpstr>Tema de Office</vt:lpstr>
      <vt:lpstr>Presentación</vt:lpstr>
      <vt:lpstr>Contenido</vt:lpstr>
      <vt:lpstr>Tablero de control del análisis de datos de la vigilancia</vt:lpstr>
      <vt:lpstr>2.1 Tuberculosis</vt:lpstr>
      <vt:lpstr>Presentación de PowerPoint</vt:lpstr>
      <vt:lpstr>Presentación de PowerPoint</vt:lpstr>
      <vt:lpstr>Presentación de PowerPoint</vt:lpstr>
      <vt:lpstr>3.1 Infección respiratoria aguda IRA</vt:lpstr>
      <vt:lpstr> Infección respiratoria aguda IRA</vt:lpstr>
      <vt:lpstr>Infección respiratoria aguda IRA</vt:lpstr>
      <vt:lpstr>ESI – IRAG Centinela</vt:lpstr>
      <vt:lpstr>Presentación de PowerPoint</vt:lpstr>
      <vt:lpstr>Infección Respiratoria Aguda Grave Inusitada - IRAG</vt:lpstr>
      <vt:lpstr>3.2 Tosferina</vt:lpstr>
      <vt:lpstr>Presentación de PowerPoint</vt:lpstr>
      <vt:lpstr>3.3 Parotiditis</vt:lpstr>
      <vt:lpstr>Presentación de PowerPoint</vt:lpstr>
      <vt:lpstr>3.4 Varicela</vt:lpstr>
      <vt:lpstr>Presentación de PowerPoint</vt:lpstr>
      <vt:lpstr>Presentación de PowerPoint</vt:lpstr>
      <vt:lpstr>3.5 Meningitis</vt:lpstr>
      <vt:lpstr>Presentación de PowerPoint</vt:lpstr>
      <vt:lpstr>Agresiones por animales potencialmente transmisores de rabia</vt:lpstr>
      <vt:lpstr>Presentación de PowerPoint</vt:lpstr>
      <vt:lpstr>Presentación de PowerPoint</vt:lpstr>
      <vt:lpstr>Dengue</vt:lpstr>
      <vt:lpstr>Presentación de PowerPoint</vt:lpstr>
      <vt:lpstr>Presentación de PowerPoint</vt:lpstr>
      <vt:lpstr>5.3 Chikungunya</vt:lpstr>
      <vt:lpstr>6.1 Cáncer en menor de 18 años</vt:lpstr>
      <vt:lpstr>Presentación de PowerPoint</vt:lpstr>
      <vt:lpstr>6.2 Cáncer de mama</vt:lpstr>
      <vt:lpstr>Presentación de PowerPoint</vt:lpstr>
      <vt:lpstr>6.3 Cáncer de cuello uterino</vt:lpstr>
      <vt:lpstr>Presentación de PowerPoint</vt:lpstr>
      <vt:lpstr>7.1 Bajo Peso a término</vt:lpstr>
      <vt:lpstr>7.2 Desnutrición aguda &lt; 5 años</vt:lpstr>
      <vt:lpstr>8.1 Intento de suicidio</vt:lpstr>
      <vt:lpstr>Presentación de PowerPoint</vt:lpstr>
      <vt:lpstr>8.2 Violencia de género e intrafamiliar</vt:lpstr>
      <vt:lpstr>Violencia No sexual: 11098 Casos – 75,7% del total</vt:lpstr>
      <vt:lpstr>Violencia Sexual: 3571 Casos – 24,3% del total</vt:lpstr>
      <vt:lpstr>Intoxicaciones</vt:lpstr>
      <vt:lpstr>10.1 Enfermedad transmitida por alimentos ETA </vt:lpstr>
      <vt:lpstr>Presentación de PowerPoint</vt:lpstr>
      <vt:lpstr>Presentación de PowerPoint</vt:lpstr>
      <vt:lpstr>10.2 Hepatitis A</vt:lpstr>
      <vt:lpstr>Presentación de PowerPoint</vt:lpstr>
      <vt:lpstr>Infección de sitio quirúrgico- ISQ</vt:lpstr>
      <vt:lpstr>Endometritis  post parto</vt:lpstr>
      <vt:lpstr>Infección asociadas a dispositivos en UCI</vt:lpstr>
      <vt:lpstr>12.1 Mortalidad Materna MM</vt:lpstr>
      <vt:lpstr>12.2 Morbilidad materna extrema - MME</vt:lpstr>
      <vt:lpstr>12.3 Mortalidad perinatal y neonatal tardía MPNNT</vt:lpstr>
      <vt:lpstr>12.4 Sífilis Gestacional SG</vt:lpstr>
      <vt:lpstr>12.5 Sífilis Congénita  SC</vt:lpstr>
      <vt:lpstr>Presentación de PowerPoint</vt:lpstr>
      <vt:lpstr>Presentación de PowerPoint</vt:lpstr>
      <vt:lpstr>12. 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2822</cp:revision>
  <cp:lastPrinted>2019-09-10T20:37:37Z</cp:lastPrinted>
  <dcterms:created xsi:type="dcterms:W3CDTF">2019-03-11T16:04:20Z</dcterms:created>
  <dcterms:modified xsi:type="dcterms:W3CDTF">2022-10-20T14:05:35Z</dcterms:modified>
</cp:coreProperties>
</file>