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724" r:id="rId4"/>
    <p:sldId id="725" r:id="rId5"/>
    <p:sldId id="726" r:id="rId6"/>
    <p:sldId id="742" r:id="rId7"/>
    <p:sldId id="743" r:id="rId8"/>
    <p:sldId id="744" r:id="rId9"/>
    <p:sldId id="745" r:id="rId10"/>
    <p:sldId id="746" r:id="rId11"/>
    <p:sldId id="747" r:id="rId12"/>
    <p:sldId id="748" r:id="rId13"/>
    <p:sldId id="749" r:id="rId14"/>
    <p:sldId id="750" r:id="rId15"/>
    <p:sldId id="751" r:id="rId16"/>
    <p:sldId id="699" r:id="rId17"/>
    <p:sldId id="703" r:id="rId18"/>
    <p:sldId id="704" r:id="rId19"/>
    <p:sldId id="705" r:id="rId20"/>
    <p:sldId id="739" r:id="rId21"/>
    <p:sldId id="740" r:id="rId22"/>
    <p:sldId id="741" r:id="rId23"/>
    <p:sldId id="263" r:id="rId24"/>
    <p:sldId id="713" r:id="rId25"/>
    <p:sldId id="265" r:id="rId26"/>
    <p:sldId id="319" r:id="rId27"/>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02" autoAdjust="0"/>
  </p:normalViewPr>
  <p:slideViewPr>
    <p:cSldViewPr>
      <p:cViewPr varScale="1">
        <p:scale>
          <a:sx n="83" d="100"/>
          <a:sy n="83" d="100"/>
        </p:scale>
        <p:origin x="2910"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FERNANDO%20MONTES\evento%20813%20datos%20basicos%20y%20complementarios48.xls"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FERNANDO%20MONTES\evento%20813%20datos%20basicos%20y%20complementarios48.xls"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2.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7.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ADIELA\evento%20365%20semana%2048%202020.xls"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ADIELA\IPE%20%20XII%20ETA%202020\XII%20PE%20ETA%202020.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ADIELA\IPE%20%20XII%20ETA%202020\XII%20PE%20ETA%20202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55515962115568E-2"/>
          <c:y val="2.5668119915730925E-2"/>
          <c:w val="0.90308141484642013"/>
          <c:h val="0.75201280857330288"/>
        </c:manualLayout>
      </c:layout>
      <c:areaChart>
        <c:grouping val="standard"/>
        <c:varyColors val="0"/>
        <c:ser>
          <c:idx val="3"/>
          <c:order val="1"/>
          <c:tx>
            <c:strRef>
              <c:f>Tuberculosis!$A$61</c:f>
              <c:strCache>
                <c:ptCount val="1"/>
                <c:pt idx="0">
                  <c:v>Percentil 75</c:v>
                </c:pt>
              </c:strCache>
            </c:strRef>
          </c:tx>
          <c:spPr>
            <a:solidFill>
              <a:srgbClr val="FF0000"/>
            </a:solidFill>
            <a:ln w="25400">
              <a:noFill/>
              <a:prstDash val="solid"/>
            </a:ln>
          </c:spPr>
          <c:val>
            <c:numRef>
              <c:f>Tuberculosis!$B$61:$BA$61</c:f>
              <c:numCache>
                <c:formatCode>0.0</c:formatCode>
                <c:ptCount val="52"/>
                <c:pt idx="0">
                  <c:v>32</c:v>
                </c:pt>
                <c:pt idx="1">
                  <c:v>32.5</c:v>
                </c:pt>
                <c:pt idx="2">
                  <c:v>35.5</c:v>
                </c:pt>
                <c:pt idx="3">
                  <c:v>36.5</c:v>
                </c:pt>
                <c:pt idx="4">
                  <c:v>30</c:v>
                </c:pt>
                <c:pt idx="5">
                  <c:v>38</c:v>
                </c:pt>
                <c:pt idx="6">
                  <c:v>36</c:v>
                </c:pt>
                <c:pt idx="7">
                  <c:v>29.5</c:v>
                </c:pt>
                <c:pt idx="8">
                  <c:v>40</c:v>
                </c:pt>
                <c:pt idx="9">
                  <c:v>37.5</c:v>
                </c:pt>
                <c:pt idx="10">
                  <c:v>36.5</c:v>
                </c:pt>
                <c:pt idx="11">
                  <c:v>27.5</c:v>
                </c:pt>
                <c:pt idx="12">
                  <c:v>29</c:v>
                </c:pt>
                <c:pt idx="13">
                  <c:v>37</c:v>
                </c:pt>
                <c:pt idx="14">
                  <c:v>36.5</c:v>
                </c:pt>
                <c:pt idx="15">
                  <c:v>35.5</c:v>
                </c:pt>
                <c:pt idx="16">
                  <c:v>36.5</c:v>
                </c:pt>
                <c:pt idx="17">
                  <c:v>28</c:v>
                </c:pt>
                <c:pt idx="18">
                  <c:v>31</c:v>
                </c:pt>
                <c:pt idx="19">
                  <c:v>33</c:v>
                </c:pt>
                <c:pt idx="20">
                  <c:v>38.5</c:v>
                </c:pt>
                <c:pt idx="21">
                  <c:v>36</c:v>
                </c:pt>
                <c:pt idx="22">
                  <c:v>29.5</c:v>
                </c:pt>
                <c:pt idx="23">
                  <c:v>33.5</c:v>
                </c:pt>
                <c:pt idx="24">
                  <c:v>30.5</c:v>
                </c:pt>
                <c:pt idx="25">
                  <c:v>30.5</c:v>
                </c:pt>
                <c:pt idx="26">
                  <c:v>30.5</c:v>
                </c:pt>
                <c:pt idx="27">
                  <c:v>36.5</c:v>
                </c:pt>
                <c:pt idx="28">
                  <c:v>32.5</c:v>
                </c:pt>
                <c:pt idx="29">
                  <c:v>35.5</c:v>
                </c:pt>
                <c:pt idx="30">
                  <c:v>38</c:v>
                </c:pt>
                <c:pt idx="31">
                  <c:v>29</c:v>
                </c:pt>
                <c:pt idx="32">
                  <c:v>35</c:v>
                </c:pt>
                <c:pt idx="33">
                  <c:v>35.5</c:v>
                </c:pt>
                <c:pt idx="34">
                  <c:v>33</c:v>
                </c:pt>
                <c:pt idx="35">
                  <c:v>30.5</c:v>
                </c:pt>
                <c:pt idx="36">
                  <c:v>39.5</c:v>
                </c:pt>
                <c:pt idx="37">
                  <c:v>39</c:v>
                </c:pt>
                <c:pt idx="38">
                  <c:v>35</c:v>
                </c:pt>
                <c:pt idx="39">
                  <c:v>36</c:v>
                </c:pt>
                <c:pt idx="40">
                  <c:v>36</c:v>
                </c:pt>
                <c:pt idx="41">
                  <c:v>34</c:v>
                </c:pt>
                <c:pt idx="42">
                  <c:v>34</c:v>
                </c:pt>
                <c:pt idx="43">
                  <c:v>32</c:v>
                </c:pt>
                <c:pt idx="44">
                  <c:v>35.5</c:v>
                </c:pt>
                <c:pt idx="45">
                  <c:v>35</c:v>
                </c:pt>
                <c:pt idx="46">
                  <c:v>37.5</c:v>
                </c:pt>
                <c:pt idx="47">
                  <c:v>35</c:v>
                </c:pt>
                <c:pt idx="48">
                  <c:v>25</c:v>
                </c:pt>
                <c:pt idx="49">
                  <c:v>31</c:v>
                </c:pt>
                <c:pt idx="50">
                  <c:v>24</c:v>
                </c:pt>
                <c:pt idx="51">
                  <c:v>14</c:v>
                </c:pt>
              </c:numCache>
            </c:numRef>
          </c:val>
          <c:extLst>
            <c:ext xmlns:c16="http://schemas.microsoft.com/office/drawing/2014/chart" uri="{C3380CC4-5D6E-409C-BE32-E72D297353CC}">
              <c16:uniqueId val="{00000000-3D0C-4F99-91D7-641ACC7ABF63}"/>
            </c:ext>
          </c:extLst>
        </c:ser>
        <c:ser>
          <c:idx val="1"/>
          <c:order val="2"/>
          <c:tx>
            <c:strRef>
              <c:f>Tuberculosis!$A$59</c:f>
              <c:strCache>
                <c:ptCount val="1"/>
                <c:pt idx="0">
                  <c:v>Mediana</c:v>
                </c:pt>
              </c:strCache>
            </c:strRef>
          </c:tx>
          <c:spPr>
            <a:solidFill>
              <a:srgbClr val="FFFF00"/>
            </a:solidFill>
            <a:ln w="28575" cap="rnd">
              <a:noFill/>
              <a:round/>
            </a:ln>
            <a:effectLst/>
          </c:spPr>
          <c:val>
            <c:numRef>
              <c:f>Tuberculosis!$B$59:$BA$59</c:f>
              <c:numCache>
                <c:formatCode>0.0</c:formatCode>
                <c:ptCount val="52"/>
                <c:pt idx="0">
                  <c:v>25</c:v>
                </c:pt>
                <c:pt idx="1">
                  <c:v>28</c:v>
                </c:pt>
                <c:pt idx="2">
                  <c:v>34</c:v>
                </c:pt>
                <c:pt idx="3">
                  <c:v>34</c:v>
                </c:pt>
                <c:pt idx="4">
                  <c:v>29</c:v>
                </c:pt>
                <c:pt idx="5">
                  <c:v>33</c:v>
                </c:pt>
                <c:pt idx="6">
                  <c:v>31</c:v>
                </c:pt>
                <c:pt idx="7">
                  <c:v>28</c:v>
                </c:pt>
                <c:pt idx="8">
                  <c:v>38</c:v>
                </c:pt>
                <c:pt idx="9">
                  <c:v>36</c:v>
                </c:pt>
                <c:pt idx="10">
                  <c:v>36</c:v>
                </c:pt>
                <c:pt idx="11">
                  <c:v>25</c:v>
                </c:pt>
                <c:pt idx="12">
                  <c:v>21</c:v>
                </c:pt>
                <c:pt idx="13">
                  <c:v>36</c:v>
                </c:pt>
                <c:pt idx="14">
                  <c:v>30</c:v>
                </c:pt>
                <c:pt idx="15">
                  <c:v>30</c:v>
                </c:pt>
                <c:pt idx="16">
                  <c:v>33</c:v>
                </c:pt>
                <c:pt idx="17">
                  <c:v>26</c:v>
                </c:pt>
                <c:pt idx="18">
                  <c:v>29</c:v>
                </c:pt>
                <c:pt idx="19">
                  <c:v>28</c:v>
                </c:pt>
                <c:pt idx="20">
                  <c:v>36</c:v>
                </c:pt>
                <c:pt idx="21">
                  <c:v>31</c:v>
                </c:pt>
                <c:pt idx="22">
                  <c:v>29</c:v>
                </c:pt>
                <c:pt idx="23">
                  <c:v>27</c:v>
                </c:pt>
                <c:pt idx="24">
                  <c:v>23</c:v>
                </c:pt>
                <c:pt idx="25">
                  <c:v>27</c:v>
                </c:pt>
                <c:pt idx="26">
                  <c:v>29</c:v>
                </c:pt>
                <c:pt idx="27">
                  <c:v>32</c:v>
                </c:pt>
                <c:pt idx="28">
                  <c:v>31</c:v>
                </c:pt>
                <c:pt idx="29">
                  <c:v>33</c:v>
                </c:pt>
                <c:pt idx="30">
                  <c:v>31</c:v>
                </c:pt>
                <c:pt idx="31">
                  <c:v>24</c:v>
                </c:pt>
                <c:pt idx="32">
                  <c:v>32</c:v>
                </c:pt>
                <c:pt idx="33">
                  <c:v>32</c:v>
                </c:pt>
                <c:pt idx="34">
                  <c:v>28</c:v>
                </c:pt>
                <c:pt idx="35">
                  <c:v>30</c:v>
                </c:pt>
                <c:pt idx="36">
                  <c:v>35</c:v>
                </c:pt>
                <c:pt idx="37">
                  <c:v>35</c:v>
                </c:pt>
                <c:pt idx="38">
                  <c:v>31</c:v>
                </c:pt>
                <c:pt idx="39">
                  <c:v>34</c:v>
                </c:pt>
                <c:pt idx="40">
                  <c:v>32</c:v>
                </c:pt>
                <c:pt idx="41">
                  <c:v>28</c:v>
                </c:pt>
                <c:pt idx="42">
                  <c:v>31</c:v>
                </c:pt>
                <c:pt idx="43">
                  <c:v>27</c:v>
                </c:pt>
                <c:pt idx="44">
                  <c:v>30</c:v>
                </c:pt>
                <c:pt idx="45">
                  <c:v>34</c:v>
                </c:pt>
                <c:pt idx="46">
                  <c:v>32</c:v>
                </c:pt>
                <c:pt idx="47">
                  <c:v>33</c:v>
                </c:pt>
                <c:pt idx="48">
                  <c:v>24</c:v>
                </c:pt>
                <c:pt idx="49">
                  <c:v>28</c:v>
                </c:pt>
                <c:pt idx="50">
                  <c:v>21</c:v>
                </c:pt>
                <c:pt idx="51">
                  <c:v>12</c:v>
                </c:pt>
              </c:numCache>
            </c:numRef>
          </c:val>
          <c:extLst>
            <c:ext xmlns:c16="http://schemas.microsoft.com/office/drawing/2014/chart" uri="{C3380CC4-5D6E-409C-BE32-E72D297353CC}">
              <c16:uniqueId val="{00000001-3D0C-4F99-91D7-641ACC7ABF63}"/>
            </c:ext>
          </c:extLst>
        </c:ser>
        <c:ser>
          <c:idx val="2"/>
          <c:order val="3"/>
          <c:tx>
            <c:strRef>
              <c:f>Tuberculosis!$A$60</c:f>
              <c:strCache>
                <c:ptCount val="1"/>
                <c:pt idx="0">
                  <c:v>Percentil 25</c:v>
                </c:pt>
              </c:strCache>
            </c:strRef>
          </c:tx>
          <c:spPr>
            <a:solidFill>
              <a:srgbClr val="92D050"/>
            </a:solidFill>
            <a:ln w="28575" cap="rnd">
              <a:noFill/>
              <a:round/>
            </a:ln>
            <a:effectLst/>
          </c:spPr>
          <c:val>
            <c:numRef>
              <c:f>Tuberculosis!$B$60:$BA$60</c:f>
              <c:numCache>
                <c:formatCode>0.0</c:formatCode>
                <c:ptCount val="52"/>
                <c:pt idx="0">
                  <c:v>21</c:v>
                </c:pt>
                <c:pt idx="1">
                  <c:v>26.5</c:v>
                </c:pt>
                <c:pt idx="2">
                  <c:v>28.5</c:v>
                </c:pt>
                <c:pt idx="3">
                  <c:v>29.5</c:v>
                </c:pt>
                <c:pt idx="4">
                  <c:v>25.5</c:v>
                </c:pt>
                <c:pt idx="5">
                  <c:v>30.5</c:v>
                </c:pt>
                <c:pt idx="6">
                  <c:v>27.5</c:v>
                </c:pt>
                <c:pt idx="7">
                  <c:v>27</c:v>
                </c:pt>
                <c:pt idx="8">
                  <c:v>30.5</c:v>
                </c:pt>
                <c:pt idx="9">
                  <c:v>29.5</c:v>
                </c:pt>
                <c:pt idx="10">
                  <c:v>31</c:v>
                </c:pt>
                <c:pt idx="11">
                  <c:v>22.5</c:v>
                </c:pt>
                <c:pt idx="12">
                  <c:v>18</c:v>
                </c:pt>
                <c:pt idx="13">
                  <c:v>30.5</c:v>
                </c:pt>
                <c:pt idx="14">
                  <c:v>29.5</c:v>
                </c:pt>
                <c:pt idx="15">
                  <c:v>24.5</c:v>
                </c:pt>
                <c:pt idx="16">
                  <c:v>27</c:v>
                </c:pt>
                <c:pt idx="17">
                  <c:v>24.5</c:v>
                </c:pt>
                <c:pt idx="18">
                  <c:v>25</c:v>
                </c:pt>
                <c:pt idx="19">
                  <c:v>23</c:v>
                </c:pt>
                <c:pt idx="20">
                  <c:v>29</c:v>
                </c:pt>
                <c:pt idx="21">
                  <c:v>28.5</c:v>
                </c:pt>
                <c:pt idx="22">
                  <c:v>27</c:v>
                </c:pt>
                <c:pt idx="23">
                  <c:v>25</c:v>
                </c:pt>
                <c:pt idx="24">
                  <c:v>21</c:v>
                </c:pt>
                <c:pt idx="25">
                  <c:v>24</c:v>
                </c:pt>
                <c:pt idx="26">
                  <c:v>25.5</c:v>
                </c:pt>
                <c:pt idx="27">
                  <c:v>31.5</c:v>
                </c:pt>
                <c:pt idx="28">
                  <c:v>22.5</c:v>
                </c:pt>
                <c:pt idx="29">
                  <c:v>31</c:v>
                </c:pt>
                <c:pt idx="30">
                  <c:v>26</c:v>
                </c:pt>
                <c:pt idx="31">
                  <c:v>22.5</c:v>
                </c:pt>
                <c:pt idx="32">
                  <c:v>28</c:v>
                </c:pt>
                <c:pt idx="33">
                  <c:v>25.5</c:v>
                </c:pt>
                <c:pt idx="34">
                  <c:v>26</c:v>
                </c:pt>
                <c:pt idx="35">
                  <c:v>23</c:v>
                </c:pt>
                <c:pt idx="36">
                  <c:v>31</c:v>
                </c:pt>
                <c:pt idx="37">
                  <c:v>32.5</c:v>
                </c:pt>
                <c:pt idx="38">
                  <c:v>29.5</c:v>
                </c:pt>
                <c:pt idx="39">
                  <c:v>28.5</c:v>
                </c:pt>
                <c:pt idx="40">
                  <c:v>29.5</c:v>
                </c:pt>
                <c:pt idx="41">
                  <c:v>23</c:v>
                </c:pt>
                <c:pt idx="42">
                  <c:v>29.5</c:v>
                </c:pt>
                <c:pt idx="43">
                  <c:v>25</c:v>
                </c:pt>
                <c:pt idx="44">
                  <c:v>27</c:v>
                </c:pt>
                <c:pt idx="45">
                  <c:v>28.5</c:v>
                </c:pt>
                <c:pt idx="46">
                  <c:v>28</c:v>
                </c:pt>
                <c:pt idx="47">
                  <c:v>28.5</c:v>
                </c:pt>
                <c:pt idx="48">
                  <c:v>21.5</c:v>
                </c:pt>
                <c:pt idx="49">
                  <c:v>24</c:v>
                </c:pt>
                <c:pt idx="50">
                  <c:v>21</c:v>
                </c:pt>
                <c:pt idx="51">
                  <c:v>10.5</c:v>
                </c:pt>
              </c:numCache>
            </c:numRef>
          </c:val>
          <c:extLst>
            <c:ext xmlns:c16="http://schemas.microsoft.com/office/drawing/2014/chart" uri="{C3380CC4-5D6E-409C-BE32-E72D297353CC}">
              <c16:uniqueId val="{00000002-3D0C-4F99-91D7-641ACC7ABF63}"/>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Tuberculosis!$A$58</c:f>
              <c:strCache>
                <c:ptCount val="1"/>
                <c:pt idx="0">
                  <c:v>2020</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Tuberculosis!$B$58:$BA$58</c:f>
              <c:numCache>
                <c:formatCode>General</c:formatCode>
                <c:ptCount val="52"/>
                <c:pt idx="0">
                  <c:v>32</c:v>
                </c:pt>
                <c:pt idx="1">
                  <c:v>42</c:v>
                </c:pt>
                <c:pt idx="2">
                  <c:v>52</c:v>
                </c:pt>
                <c:pt idx="3">
                  <c:v>28</c:v>
                </c:pt>
                <c:pt idx="4">
                  <c:v>35</c:v>
                </c:pt>
                <c:pt idx="5">
                  <c:v>40</c:v>
                </c:pt>
                <c:pt idx="6">
                  <c:v>32</c:v>
                </c:pt>
                <c:pt idx="7">
                  <c:v>39</c:v>
                </c:pt>
                <c:pt idx="8">
                  <c:v>41</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34</c:v>
                </c:pt>
                <c:pt idx="36">
                  <c:v>25</c:v>
                </c:pt>
                <c:pt idx="37">
                  <c:v>42</c:v>
                </c:pt>
                <c:pt idx="38">
                  <c:v>34</c:v>
                </c:pt>
                <c:pt idx="39">
                  <c:v>30</c:v>
                </c:pt>
                <c:pt idx="40">
                  <c:v>32</c:v>
                </c:pt>
                <c:pt idx="41">
                  <c:v>33</c:v>
                </c:pt>
                <c:pt idx="42">
                  <c:v>34</c:v>
                </c:pt>
                <c:pt idx="43">
                  <c:v>36</c:v>
                </c:pt>
                <c:pt idx="44">
                  <c:v>33</c:v>
                </c:pt>
                <c:pt idx="45">
                  <c:v>34</c:v>
                </c:pt>
                <c:pt idx="46">
                  <c:v>29</c:v>
                </c:pt>
                <c:pt idx="47">
                  <c:v>28</c:v>
                </c:pt>
              </c:numCache>
            </c:numRef>
          </c:yVal>
          <c:smooth val="0"/>
          <c:extLst>
            <c:ext xmlns:c16="http://schemas.microsoft.com/office/drawing/2014/chart" uri="{C3380CC4-5D6E-409C-BE32-E72D297353CC}">
              <c16:uniqueId val="{00000003-3D0C-4F99-91D7-641ACC7ABF63}"/>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dirty="0" err="1"/>
                  <a:t>Semana</a:t>
                </a:r>
                <a:r>
                  <a:rPr lang="en-US" dirty="0"/>
                  <a:t> </a:t>
                </a:r>
                <a:r>
                  <a:rPr lang="en-US" dirty="0" err="1"/>
                  <a:t>Epidemiológica</a:t>
                </a:r>
                <a:endParaRPr lang="en-US" dirty="0"/>
              </a:p>
            </c:rich>
          </c:tx>
          <c:layout>
            <c:manualLayout>
              <c:xMode val="edge"/>
              <c:yMode val="edge"/>
              <c:x val="0.40465047786061037"/>
              <c:y val="0.82263665863584867"/>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manualLayout>
              <c:xMode val="edge"/>
              <c:yMode val="edge"/>
              <c:x val="1.4746516708272973E-2"/>
              <c:y val="0.2406792848177744"/>
            </c:manualLayout>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manualLayout>
          <c:xMode val="edge"/>
          <c:yMode val="edge"/>
          <c:x val="0.21175581158851461"/>
          <c:y val="0.89353951127589526"/>
          <c:w val="0.58670785654062596"/>
          <c:h val="8.7506896172617976E-2"/>
        </c:manualLayout>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1-1D13-4A38-BD73-A70CD1340A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'[XII PE ETA 2020.xlsx]Acumulado Total'!$N$1:$X$1</c:f>
              <c:strCache>
                <c:ptCount val="11"/>
                <c:pt idx="0">
                  <c:v>nauseas</c:v>
                </c:pt>
                <c:pt idx="1">
                  <c:v>vomito</c:v>
                </c:pt>
                <c:pt idx="2">
                  <c:v>diarrea</c:v>
                </c:pt>
                <c:pt idx="3">
                  <c:v>Dolor Abd</c:v>
                </c:pt>
                <c:pt idx="4">
                  <c:v>fiebre</c:v>
                </c:pt>
                <c:pt idx="5">
                  <c:v>cefalea</c:v>
                </c:pt>
                <c:pt idx="6">
                  <c:v>deshid</c:v>
                </c:pt>
                <c:pt idx="7">
                  <c:v>escalof</c:v>
                </c:pt>
                <c:pt idx="8">
                  <c:v>mareo</c:v>
                </c:pt>
                <c:pt idx="9">
                  <c:v>Calambres </c:v>
                </c:pt>
                <c:pt idx="10">
                  <c:v>inmaculop</c:v>
                </c:pt>
              </c:strCache>
            </c:strRef>
          </c:cat>
          <c:val>
            <c:numRef>
              <c:f>'[XII PE ETA 2020.xlsx]Acumulado Total'!$N$5:$X$5</c:f>
              <c:numCache>
                <c:formatCode>0.00</c:formatCode>
                <c:ptCount val="11"/>
                <c:pt idx="0">
                  <c:v>54.117647058823529</c:v>
                </c:pt>
                <c:pt idx="1">
                  <c:v>59.803921568627452</c:v>
                </c:pt>
                <c:pt idx="2">
                  <c:v>75.294117647058826</c:v>
                </c:pt>
                <c:pt idx="3">
                  <c:v>41.764705882352942</c:v>
                </c:pt>
                <c:pt idx="4">
                  <c:v>10</c:v>
                </c:pt>
                <c:pt idx="5">
                  <c:v>17.058823529411764</c:v>
                </c:pt>
                <c:pt idx="6">
                  <c:v>9.6078431372549034</c:v>
                </c:pt>
                <c:pt idx="7">
                  <c:v>7.4509803921568629</c:v>
                </c:pt>
                <c:pt idx="8">
                  <c:v>16.274509803921568</c:v>
                </c:pt>
                <c:pt idx="9">
                  <c:v>9.4117647058823533</c:v>
                </c:pt>
                <c:pt idx="10">
                  <c:v>2.9411764705882351</c:v>
                </c:pt>
              </c:numCache>
            </c:numRef>
          </c:val>
          <c:extLst>
            <c:ext xmlns:c16="http://schemas.microsoft.com/office/drawing/2014/chart" uri="{C3380CC4-5D6E-409C-BE32-E72D297353CC}">
              <c16:uniqueId val="{00000002-1D13-4A38-BD73-A70CD1340A19}"/>
            </c:ext>
          </c:extLst>
        </c:ser>
        <c:dLbls>
          <c:showLegendKey val="0"/>
          <c:showVal val="0"/>
          <c:showCatName val="0"/>
          <c:showSerName val="0"/>
          <c:showPercent val="0"/>
          <c:showBubbleSize val="0"/>
        </c:dLbls>
        <c:gapWidth val="182"/>
        <c:axId val="323539615"/>
        <c:axId val="323540447"/>
      </c:barChart>
      <c:catAx>
        <c:axId val="32353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40447"/>
        <c:crosses val="autoZero"/>
        <c:auto val="1"/>
        <c:lblAlgn val="ctr"/>
        <c:lblOffset val="100"/>
        <c:noMultiLvlLbl val="0"/>
      </c:catAx>
      <c:valAx>
        <c:axId val="323540447"/>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396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ETA!$A$66</c:f>
              <c:strCache>
                <c:ptCount val="1"/>
                <c:pt idx="0">
                  <c:v>2020</c:v>
                </c:pt>
              </c:strCache>
            </c:strRef>
          </c:tx>
          <c:spPr>
            <a:solidFill>
              <a:srgbClr val="0070C0"/>
            </a:solidFill>
          </c:spPr>
          <c:invertIfNegative val="0"/>
          <c:val>
            <c:numRef>
              <c:f>ETA!$B$66:$U$66</c:f>
              <c:numCache>
                <c:formatCode>General</c:formatCode>
                <c:ptCount val="20"/>
                <c:pt idx="0">
                  <c:v>7</c:v>
                </c:pt>
                <c:pt idx="1">
                  <c:v>4</c:v>
                </c:pt>
                <c:pt idx="2">
                  <c:v>8</c:v>
                </c:pt>
                <c:pt idx="3">
                  <c:v>10</c:v>
                </c:pt>
                <c:pt idx="4">
                  <c:v>12</c:v>
                </c:pt>
                <c:pt idx="5">
                  <c:v>8</c:v>
                </c:pt>
                <c:pt idx="6">
                  <c:v>5</c:v>
                </c:pt>
                <c:pt idx="7">
                  <c:v>53</c:v>
                </c:pt>
                <c:pt idx="8">
                  <c:v>7</c:v>
                </c:pt>
                <c:pt idx="9">
                  <c:v>34</c:v>
                </c:pt>
                <c:pt idx="10">
                  <c:v>31</c:v>
                </c:pt>
                <c:pt idx="11">
                  <c:v>2</c:v>
                </c:pt>
                <c:pt idx="12">
                  <c:v>0</c:v>
                </c:pt>
                <c:pt idx="13">
                  <c:v>0</c:v>
                </c:pt>
                <c:pt idx="14">
                  <c:v>21</c:v>
                </c:pt>
                <c:pt idx="15">
                  <c:v>1</c:v>
                </c:pt>
                <c:pt idx="16">
                  <c:v>2</c:v>
                </c:pt>
                <c:pt idx="17">
                  <c:v>6</c:v>
                </c:pt>
                <c:pt idx="18">
                  <c:v>2</c:v>
                </c:pt>
                <c:pt idx="19">
                  <c:v>21</c:v>
                </c:pt>
              </c:numCache>
            </c:numRef>
          </c:val>
          <c:extLst>
            <c:ext xmlns:c16="http://schemas.microsoft.com/office/drawing/2014/chart" uri="{C3380CC4-5D6E-409C-BE32-E72D297353CC}">
              <c16:uniqueId val="{00000000-57A3-41CC-91AF-E3F8F8C54393}"/>
            </c:ext>
          </c:extLst>
        </c:ser>
        <c:dLbls>
          <c:showLegendKey val="0"/>
          <c:showVal val="0"/>
          <c:showCatName val="0"/>
          <c:showSerName val="0"/>
          <c:showPercent val="0"/>
          <c:showBubbleSize val="0"/>
        </c:dLbls>
        <c:gapWidth val="0"/>
        <c:overlap val="100"/>
        <c:axId val="580464152"/>
        <c:axId val="580470816"/>
      </c:barChart>
      <c:lineChart>
        <c:grouping val="standard"/>
        <c:varyColors val="0"/>
        <c:ser>
          <c:idx val="0"/>
          <c:order val="0"/>
          <c:tx>
            <c:strRef>
              <c:f>ETA!$A$64</c:f>
              <c:strCache>
                <c:ptCount val="1"/>
                <c:pt idx="0">
                  <c:v>2018</c:v>
                </c:pt>
              </c:strCache>
            </c:strRef>
          </c:tx>
          <c:spPr>
            <a:ln w="28575">
              <a:solidFill>
                <a:srgbClr val="C0000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ETA!$B$64:$BA$64</c:f>
              <c:numCache>
                <c:formatCode>General</c:formatCode>
                <c:ptCount val="52"/>
                <c:pt idx="0">
                  <c:v>9</c:v>
                </c:pt>
                <c:pt idx="1">
                  <c:v>11</c:v>
                </c:pt>
                <c:pt idx="2">
                  <c:v>14</c:v>
                </c:pt>
                <c:pt idx="3">
                  <c:v>25</c:v>
                </c:pt>
                <c:pt idx="4">
                  <c:v>6</c:v>
                </c:pt>
                <c:pt idx="5">
                  <c:v>8</c:v>
                </c:pt>
                <c:pt idx="6">
                  <c:v>13</c:v>
                </c:pt>
                <c:pt idx="7">
                  <c:v>6</c:v>
                </c:pt>
                <c:pt idx="8">
                  <c:v>15</c:v>
                </c:pt>
                <c:pt idx="9">
                  <c:v>39</c:v>
                </c:pt>
                <c:pt idx="10">
                  <c:v>35</c:v>
                </c:pt>
                <c:pt idx="11">
                  <c:v>15</c:v>
                </c:pt>
                <c:pt idx="12">
                  <c:v>5</c:v>
                </c:pt>
                <c:pt idx="13">
                  <c:v>12</c:v>
                </c:pt>
                <c:pt idx="14">
                  <c:v>32</c:v>
                </c:pt>
                <c:pt idx="15">
                  <c:v>6</c:v>
                </c:pt>
                <c:pt idx="16">
                  <c:v>27</c:v>
                </c:pt>
                <c:pt idx="17">
                  <c:v>6</c:v>
                </c:pt>
                <c:pt idx="18">
                  <c:v>30</c:v>
                </c:pt>
                <c:pt idx="19">
                  <c:v>10</c:v>
                </c:pt>
                <c:pt idx="20">
                  <c:v>9</c:v>
                </c:pt>
                <c:pt idx="21">
                  <c:v>7</c:v>
                </c:pt>
                <c:pt idx="22">
                  <c:v>10</c:v>
                </c:pt>
                <c:pt idx="23">
                  <c:v>4</c:v>
                </c:pt>
                <c:pt idx="24">
                  <c:v>5</c:v>
                </c:pt>
                <c:pt idx="25">
                  <c:v>5</c:v>
                </c:pt>
                <c:pt idx="26">
                  <c:v>5</c:v>
                </c:pt>
                <c:pt idx="27">
                  <c:v>51</c:v>
                </c:pt>
                <c:pt idx="28">
                  <c:v>2</c:v>
                </c:pt>
                <c:pt idx="29">
                  <c:v>258</c:v>
                </c:pt>
                <c:pt idx="30">
                  <c:v>8</c:v>
                </c:pt>
                <c:pt idx="31">
                  <c:v>6</c:v>
                </c:pt>
                <c:pt idx="32">
                  <c:v>21</c:v>
                </c:pt>
                <c:pt idx="33">
                  <c:v>5</c:v>
                </c:pt>
                <c:pt idx="34">
                  <c:v>1406</c:v>
                </c:pt>
                <c:pt idx="35">
                  <c:v>4</c:v>
                </c:pt>
                <c:pt idx="36">
                  <c:v>4</c:v>
                </c:pt>
                <c:pt idx="37">
                  <c:v>613</c:v>
                </c:pt>
                <c:pt idx="38">
                  <c:v>21</c:v>
                </c:pt>
                <c:pt idx="39">
                  <c:v>16</c:v>
                </c:pt>
                <c:pt idx="40">
                  <c:v>4</c:v>
                </c:pt>
                <c:pt idx="41">
                  <c:v>7</c:v>
                </c:pt>
                <c:pt idx="42">
                  <c:v>5</c:v>
                </c:pt>
                <c:pt idx="43">
                  <c:v>14</c:v>
                </c:pt>
                <c:pt idx="44">
                  <c:v>4</c:v>
                </c:pt>
                <c:pt idx="45">
                  <c:v>9</c:v>
                </c:pt>
                <c:pt idx="46">
                  <c:v>63</c:v>
                </c:pt>
                <c:pt idx="47">
                  <c:v>3</c:v>
                </c:pt>
                <c:pt idx="48">
                  <c:v>5</c:v>
                </c:pt>
                <c:pt idx="49">
                  <c:v>13</c:v>
                </c:pt>
                <c:pt idx="50">
                  <c:v>31</c:v>
                </c:pt>
                <c:pt idx="51">
                  <c:v>75</c:v>
                </c:pt>
              </c:numCache>
            </c:numRef>
          </c:val>
          <c:smooth val="0"/>
          <c:extLst>
            <c:ext xmlns:c16="http://schemas.microsoft.com/office/drawing/2014/chart" uri="{C3380CC4-5D6E-409C-BE32-E72D297353CC}">
              <c16:uniqueId val="{00000001-57A3-41CC-91AF-E3F8F8C54393}"/>
            </c:ext>
          </c:extLst>
        </c:ser>
        <c:ser>
          <c:idx val="1"/>
          <c:order val="1"/>
          <c:tx>
            <c:strRef>
              <c:f>ETA!$A$65</c:f>
              <c:strCache>
                <c:ptCount val="1"/>
                <c:pt idx="0">
                  <c:v>2019</c:v>
                </c:pt>
              </c:strCache>
            </c:strRef>
          </c:tx>
          <c:spPr>
            <a:ln w="28575">
              <a:solidFill>
                <a:srgbClr val="00B05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ETA!$B$65:$BA$65</c:f>
              <c:numCache>
                <c:formatCode>General</c:formatCode>
                <c:ptCount val="52"/>
                <c:pt idx="0">
                  <c:v>8</c:v>
                </c:pt>
                <c:pt idx="1">
                  <c:v>55</c:v>
                </c:pt>
                <c:pt idx="2">
                  <c:v>111</c:v>
                </c:pt>
                <c:pt idx="3">
                  <c:v>21</c:v>
                </c:pt>
                <c:pt idx="4">
                  <c:v>48</c:v>
                </c:pt>
                <c:pt idx="5">
                  <c:v>11</c:v>
                </c:pt>
                <c:pt idx="6">
                  <c:v>8</c:v>
                </c:pt>
                <c:pt idx="7">
                  <c:v>174</c:v>
                </c:pt>
                <c:pt idx="8">
                  <c:v>53</c:v>
                </c:pt>
                <c:pt idx="9">
                  <c:v>37</c:v>
                </c:pt>
                <c:pt idx="10">
                  <c:v>95</c:v>
                </c:pt>
                <c:pt idx="11">
                  <c:v>16</c:v>
                </c:pt>
                <c:pt idx="12">
                  <c:v>42</c:v>
                </c:pt>
                <c:pt idx="13">
                  <c:v>5</c:v>
                </c:pt>
                <c:pt idx="14">
                  <c:v>136</c:v>
                </c:pt>
                <c:pt idx="15">
                  <c:v>7</c:v>
                </c:pt>
                <c:pt idx="16">
                  <c:v>28</c:v>
                </c:pt>
                <c:pt idx="17">
                  <c:v>26</c:v>
                </c:pt>
                <c:pt idx="18">
                  <c:v>3</c:v>
                </c:pt>
                <c:pt idx="19">
                  <c:v>21</c:v>
                </c:pt>
                <c:pt idx="20">
                  <c:v>86</c:v>
                </c:pt>
                <c:pt idx="21">
                  <c:v>4</c:v>
                </c:pt>
                <c:pt idx="22">
                  <c:v>6</c:v>
                </c:pt>
                <c:pt idx="23">
                  <c:v>5</c:v>
                </c:pt>
                <c:pt idx="24">
                  <c:v>6</c:v>
                </c:pt>
                <c:pt idx="25">
                  <c:v>7</c:v>
                </c:pt>
                <c:pt idx="26">
                  <c:v>9</c:v>
                </c:pt>
                <c:pt idx="27">
                  <c:v>89</c:v>
                </c:pt>
                <c:pt idx="28">
                  <c:v>10</c:v>
                </c:pt>
                <c:pt idx="29">
                  <c:v>32</c:v>
                </c:pt>
                <c:pt idx="30">
                  <c:v>8</c:v>
                </c:pt>
                <c:pt idx="31">
                  <c:v>12</c:v>
                </c:pt>
                <c:pt idx="32">
                  <c:v>18</c:v>
                </c:pt>
                <c:pt idx="33">
                  <c:v>26</c:v>
                </c:pt>
                <c:pt idx="34">
                  <c:v>74</c:v>
                </c:pt>
                <c:pt idx="35">
                  <c:v>98</c:v>
                </c:pt>
                <c:pt idx="36">
                  <c:v>17</c:v>
                </c:pt>
                <c:pt idx="37">
                  <c:v>24</c:v>
                </c:pt>
                <c:pt idx="38">
                  <c:v>15</c:v>
                </c:pt>
                <c:pt idx="39">
                  <c:v>9</c:v>
                </c:pt>
                <c:pt idx="40">
                  <c:v>58</c:v>
                </c:pt>
                <c:pt idx="41">
                  <c:v>10</c:v>
                </c:pt>
                <c:pt idx="42">
                  <c:v>7</c:v>
                </c:pt>
                <c:pt idx="43">
                  <c:v>5</c:v>
                </c:pt>
                <c:pt idx="44">
                  <c:v>1</c:v>
                </c:pt>
                <c:pt idx="45">
                  <c:v>10</c:v>
                </c:pt>
                <c:pt idx="46">
                  <c:v>7</c:v>
                </c:pt>
                <c:pt idx="47">
                  <c:v>59</c:v>
                </c:pt>
                <c:pt idx="48">
                  <c:v>9</c:v>
                </c:pt>
                <c:pt idx="49">
                  <c:v>11</c:v>
                </c:pt>
                <c:pt idx="50">
                  <c:v>217</c:v>
                </c:pt>
                <c:pt idx="51">
                  <c:v>9</c:v>
                </c:pt>
              </c:numCache>
            </c:numRef>
          </c:val>
          <c:smooth val="0"/>
          <c:extLst>
            <c:ext xmlns:c16="http://schemas.microsoft.com/office/drawing/2014/chart" uri="{C3380CC4-5D6E-409C-BE32-E72D297353CC}">
              <c16:uniqueId val="{00000002-57A3-41CC-91AF-E3F8F8C54393}"/>
            </c:ext>
          </c:extLst>
        </c:ser>
        <c:ser>
          <c:idx val="3"/>
          <c:order val="3"/>
          <c:tx>
            <c:strRef>
              <c:f>ETA!$A$62</c:f>
              <c:strCache>
                <c:ptCount val="1"/>
                <c:pt idx="0">
                  <c:v>2016</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ETA!$B$62:$BA$62</c:f>
              <c:numCache>
                <c:formatCode>General</c:formatCode>
                <c:ptCount val="52"/>
                <c:pt idx="0">
                  <c:v>10</c:v>
                </c:pt>
                <c:pt idx="1">
                  <c:v>24</c:v>
                </c:pt>
                <c:pt idx="2">
                  <c:v>8</c:v>
                </c:pt>
                <c:pt idx="3">
                  <c:v>14</c:v>
                </c:pt>
                <c:pt idx="4">
                  <c:v>11</c:v>
                </c:pt>
                <c:pt idx="5">
                  <c:v>457</c:v>
                </c:pt>
                <c:pt idx="6">
                  <c:v>153</c:v>
                </c:pt>
                <c:pt idx="7">
                  <c:v>10</c:v>
                </c:pt>
                <c:pt idx="8">
                  <c:v>25</c:v>
                </c:pt>
                <c:pt idx="9">
                  <c:v>12</c:v>
                </c:pt>
                <c:pt idx="10">
                  <c:v>10</c:v>
                </c:pt>
                <c:pt idx="11">
                  <c:v>8</c:v>
                </c:pt>
                <c:pt idx="12">
                  <c:v>9</c:v>
                </c:pt>
                <c:pt idx="13">
                  <c:v>40</c:v>
                </c:pt>
                <c:pt idx="14">
                  <c:v>20</c:v>
                </c:pt>
                <c:pt idx="15">
                  <c:v>7</c:v>
                </c:pt>
                <c:pt idx="16">
                  <c:v>9</c:v>
                </c:pt>
                <c:pt idx="17">
                  <c:v>11</c:v>
                </c:pt>
                <c:pt idx="18">
                  <c:v>14</c:v>
                </c:pt>
                <c:pt idx="19">
                  <c:v>96</c:v>
                </c:pt>
                <c:pt idx="20">
                  <c:v>7</c:v>
                </c:pt>
                <c:pt idx="21">
                  <c:v>7</c:v>
                </c:pt>
                <c:pt idx="22">
                  <c:v>5</c:v>
                </c:pt>
                <c:pt idx="23">
                  <c:v>12</c:v>
                </c:pt>
                <c:pt idx="24">
                  <c:v>9</c:v>
                </c:pt>
                <c:pt idx="25">
                  <c:v>13</c:v>
                </c:pt>
                <c:pt idx="26">
                  <c:v>28</c:v>
                </c:pt>
                <c:pt idx="27">
                  <c:v>11</c:v>
                </c:pt>
                <c:pt idx="28">
                  <c:v>52</c:v>
                </c:pt>
                <c:pt idx="29">
                  <c:v>20</c:v>
                </c:pt>
                <c:pt idx="30">
                  <c:v>13</c:v>
                </c:pt>
                <c:pt idx="31">
                  <c:v>7</c:v>
                </c:pt>
                <c:pt idx="32">
                  <c:v>36</c:v>
                </c:pt>
                <c:pt idx="33">
                  <c:v>11</c:v>
                </c:pt>
                <c:pt idx="34">
                  <c:v>37</c:v>
                </c:pt>
                <c:pt idx="35">
                  <c:v>17</c:v>
                </c:pt>
                <c:pt idx="36">
                  <c:v>9</c:v>
                </c:pt>
                <c:pt idx="37">
                  <c:v>9</c:v>
                </c:pt>
                <c:pt idx="38">
                  <c:v>13</c:v>
                </c:pt>
                <c:pt idx="39">
                  <c:v>17</c:v>
                </c:pt>
                <c:pt idx="40">
                  <c:v>10</c:v>
                </c:pt>
                <c:pt idx="41">
                  <c:v>11</c:v>
                </c:pt>
                <c:pt idx="42">
                  <c:v>9</c:v>
                </c:pt>
                <c:pt idx="43">
                  <c:v>6</c:v>
                </c:pt>
                <c:pt idx="44">
                  <c:v>6</c:v>
                </c:pt>
                <c:pt idx="45">
                  <c:v>5</c:v>
                </c:pt>
                <c:pt idx="46">
                  <c:v>6</c:v>
                </c:pt>
                <c:pt idx="47">
                  <c:v>68</c:v>
                </c:pt>
                <c:pt idx="48">
                  <c:v>13</c:v>
                </c:pt>
                <c:pt idx="49">
                  <c:v>114</c:v>
                </c:pt>
                <c:pt idx="50">
                  <c:v>12</c:v>
                </c:pt>
                <c:pt idx="51">
                  <c:v>16</c:v>
                </c:pt>
              </c:numCache>
            </c:numRef>
          </c:val>
          <c:smooth val="0"/>
          <c:extLst>
            <c:ext xmlns:c16="http://schemas.microsoft.com/office/drawing/2014/chart" uri="{C3380CC4-5D6E-409C-BE32-E72D297353CC}">
              <c16:uniqueId val="{00000003-57A3-41CC-91AF-E3F8F8C54393}"/>
            </c:ext>
          </c:extLst>
        </c:ser>
        <c:ser>
          <c:idx val="4"/>
          <c:order val="4"/>
          <c:tx>
            <c:strRef>
              <c:f>ETA!$A$63</c:f>
              <c:strCache>
                <c:ptCount val="1"/>
                <c:pt idx="0">
                  <c:v>2017</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ETA!$B$63:$BA$63</c:f>
              <c:numCache>
                <c:formatCode>General</c:formatCode>
                <c:ptCount val="52"/>
                <c:pt idx="0">
                  <c:v>13</c:v>
                </c:pt>
                <c:pt idx="1">
                  <c:v>6</c:v>
                </c:pt>
                <c:pt idx="2">
                  <c:v>7</c:v>
                </c:pt>
                <c:pt idx="3">
                  <c:v>7</c:v>
                </c:pt>
                <c:pt idx="4">
                  <c:v>5</c:v>
                </c:pt>
                <c:pt idx="5">
                  <c:v>11</c:v>
                </c:pt>
                <c:pt idx="6">
                  <c:v>6</c:v>
                </c:pt>
                <c:pt idx="7">
                  <c:v>15</c:v>
                </c:pt>
                <c:pt idx="8">
                  <c:v>51</c:v>
                </c:pt>
                <c:pt idx="9">
                  <c:v>17</c:v>
                </c:pt>
                <c:pt idx="10">
                  <c:v>11</c:v>
                </c:pt>
                <c:pt idx="11">
                  <c:v>2</c:v>
                </c:pt>
                <c:pt idx="12">
                  <c:v>10</c:v>
                </c:pt>
                <c:pt idx="13">
                  <c:v>7</c:v>
                </c:pt>
                <c:pt idx="14">
                  <c:v>11</c:v>
                </c:pt>
                <c:pt idx="15">
                  <c:v>43</c:v>
                </c:pt>
                <c:pt idx="16">
                  <c:v>15</c:v>
                </c:pt>
                <c:pt idx="17">
                  <c:v>16</c:v>
                </c:pt>
                <c:pt idx="18">
                  <c:v>12</c:v>
                </c:pt>
                <c:pt idx="19">
                  <c:v>180</c:v>
                </c:pt>
                <c:pt idx="20">
                  <c:v>4</c:v>
                </c:pt>
                <c:pt idx="21">
                  <c:v>9</c:v>
                </c:pt>
                <c:pt idx="22">
                  <c:v>9</c:v>
                </c:pt>
                <c:pt idx="23">
                  <c:v>120</c:v>
                </c:pt>
                <c:pt idx="24">
                  <c:v>23</c:v>
                </c:pt>
                <c:pt idx="25">
                  <c:v>157</c:v>
                </c:pt>
                <c:pt idx="26">
                  <c:v>26</c:v>
                </c:pt>
                <c:pt idx="27">
                  <c:v>5</c:v>
                </c:pt>
                <c:pt idx="28">
                  <c:v>10</c:v>
                </c:pt>
                <c:pt idx="29">
                  <c:v>10</c:v>
                </c:pt>
                <c:pt idx="30">
                  <c:v>46</c:v>
                </c:pt>
                <c:pt idx="31">
                  <c:v>59</c:v>
                </c:pt>
                <c:pt idx="32">
                  <c:v>12</c:v>
                </c:pt>
                <c:pt idx="33">
                  <c:v>5</c:v>
                </c:pt>
                <c:pt idx="34">
                  <c:v>8</c:v>
                </c:pt>
                <c:pt idx="35">
                  <c:v>19</c:v>
                </c:pt>
                <c:pt idx="36">
                  <c:v>8</c:v>
                </c:pt>
                <c:pt idx="37">
                  <c:v>14</c:v>
                </c:pt>
                <c:pt idx="38">
                  <c:v>8</c:v>
                </c:pt>
                <c:pt idx="39">
                  <c:v>31</c:v>
                </c:pt>
                <c:pt idx="40">
                  <c:v>13</c:v>
                </c:pt>
                <c:pt idx="41">
                  <c:v>7</c:v>
                </c:pt>
                <c:pt idx="42">
                  <c:v>14</c:v>
                </c:pt>
                <c:pt idx="43">
                  <c:v>10</c:v>
                </c:pt>
                <c:pt idx="44">
                  <c:v>26</c:v>
                </c:pt>
                <c:pt idx="45">
                  <c:v>14</c:v>
                </c:pt>
                <c:pt idx="46">
                  <c:v>5</c:v>
                </c:pt>
                <c:pt idx="47">
                  <c:v>15</c:v>
                </c:pt>
                <c:pt idx="48">
                  <c:v>47</c:v>
                </c:pt>
                <c:pt idx="49">
                  <c:v>90</c:v>
                </c:pt>
                <c:pt idx="50">
                  <c:v>14</c:v>
                </c:pt>
                <c:pt idx="51">
                  <c:v>11</c:v>
                </c:pt>
              </c:numCache>
            </c:numRef>
          </c:val>
          <c:smooth val="0"/>
          <c:extLst>
            <c:ext xmlns:c16="http://schemas.microsoft.com/office/drawing/2014/chart" uri="{C3380CC4-5D6E-409C-BE32-E72D297353CC}">
              <c16:uniqueId val="{00000004-57A3-41CC-91AF-E3F8F8C54393}"/>
            </c:ext>
          </c:extLst>
        </c:ser>
        <c:dLbls>
          <c:showLegendKey val="0"/>
          <c:showVal val="0"/>
          <c:showCatName val="0"/>
          <c:showSerName val="0"/>
          <c:showPercent val="0"/>
          <c:showBubbleSize val="0"/>
        </c:dLbls>
        <c:marker val="1"/>
        <c:smooth val="0"/>
        <c:axId val="580464152"/>
        <c:axId val="580470816"/>
      </c:lineChart>
      <c:catAx>
        <c:axId val="580464152"/>
        <c:scaling>
          <c:orientation val="minMax"/>
        </c:scaling>
        <c:delete val="0"/>
        <c:axPos val="b"/>
        <c:title>
          <c:tx>
            <c:rich>
              <a:bodyPr/>
              <a:lstStyle/>
              <a:p>
                <a:pPr>
                  <a:defRPr sz="700" baseline="0"/>
                </a:pPr>
                <a:r>
                  <a:rPr lang="en-US" sz="700" baseline="0" dirty="0" err="1"/>
                  <a:t>Semana</a:t>
                </a:r>
                <a:r>
                  <a:rPr lang="en-US" sz="700" baseline="0" dirty="0"/>
                  <a:t> </a:t>
                </a:r>
                <a:r>
                  <a:rPr lang="en-US" sz="700" baseline="0" dirty="0" err="1"/>
                  <a:t>Epidemiológica</a:t>
                </a:r>
                <a:endParaRPr lang="en-US" sz="700" baseline="0" dirty="0"/>
              </a:p>
            </c:rich>
          </c:tx>
          <c:layout>
            <c:manualLayout>
              <c:xMode val="edge"/>
              <c:yMode val="edge"/>
              <c:x val="0.43773098187297393"/>
              <c:y val="0.90960349021689801"/>
            </c:manualLayout>
          </c:layout>
          <c:overlay val="0"/>
        </c:title>
        <c:majorTickMark val="out"/>
        <c:minorTickMark val="none"/>
        <c:tickLblPos val="nextTo"/>
        <c:txPr>
          <a:bodyPr/>
          <a:lstStyle/>
          <a:p>
            <a:pPr>
              <a:defRPr sz="700" baseline="0"/>
            </a:pPr>
            <a:endParaRPr lang="en-US"/>
          </a:p>
        </c:txPr>
        <c:crossAx val="580470816"/>
        <c:crosses val="autoZero"/>
        <c:auto val="1"/>
        <c:lblAlgn val="ctr"/>
        <c:lblOffset val="100"/>
        <c:noMultiLvlLbl val="0"/>
      </c:catAx>
      <c:valAx>
        <c:axId val="580470816"/>
        <c:scaling>
          <c:orientation val="minMax"/>
          <c:max val="1500"/>
          <c:min val="0"/>
        </c:scaling>
        <c:delete val="0"/>
        <c:axPos val="l"/>
        <c:title>
          <c:tx>
            <c:rich>
              <a:bodyPr rot="-5400000" vert="horz"/>
              <a:lstStyle/>
              <a:p>
                <a:pPr>
                  <a:defRPr/>
                </a:pPr>
                <a:r>
                  <a:rPr lang="en-US" dirty="0" err="1"/>
                  <a:t>Casos</a:t>
                </a:r>
                <a:endParaRPr lang="en-US" dirty="0"/>
              </a:p>
            </c:rich>
          </c:tx>
          <c:overlay val="0"/>
        </c:title>
        <c:numFmt formatCode="General" sourceLinked="1"/>
        <c:majorTickMark val="out"/>
        <c:minorTickMark val="none"/>
        <c:tickLblPos val="nextTo"/>
        <c:txPr>
          <a:bodyPr/>
          <a:lstStyle/>
          <a:p>
            <a:pPr>
              <a:defRPr sz="700" baseline="0"/>
            </a:pPr>
            <a:endParaRPr lang="en-US"/>
          </a:p>
        </c:txPr>
        <c:crossAx val="580464152"/>
        <c:crosses val="autoZero"/>
        <c:crossBetween val="between"/>
        <c:majorUnit val="200"/>
        <c:minorUnit val="10"/>
      </c:valAx>
    </c:plotArea>
    <c:legend>
      <c:legendPos val="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'octubre 2020'!$AD$9</c:f>
              <c:strCache>
                <c:ptCount val="1"/>
                <c:pt idx="0">
                  <c:v>2020</c:v>
                </c:pt>
              </c:strCache>
            </c:strRef>
          </c:tx>
          <c:spPr>
            <a:solidFill>
              <a:srgbClr val="00B0F0"/>
            </a:solidFill>
            <a:ln>
              <a:solidFill>
                <a:schemeClr val="tx1"/>
              </a:solidFill>
            </a:ln>
          </c:spPr>
          <c:invertIfNegative val="0"/>
          <c:cat>
            <c:numRef>
              <c:f>'octubre 2020'!$AB$10:$AB$63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'octubre 2020'!$AD$10:$AD$63</c:f>
              <c:numCache>
                <c:formatCode>General</c:formatCode>
                <c:ptCount val="54"/>
                <c:pt idx="0">
                  <c:v>9</c:v>
                </c:pt>
                <c:pt idx="1">
                  <c:v>14</c:v>
                </c:pt>
                <c:pt idx="2">
                  <c:v>17</c:v>
                </c:pt>
                <c:pt idx="3">
                  <c:v>7</c:v>
                </c:pt>
                <c:pt idx="4">
                  <c:v>6</c:v>
                </c:pt>
                <c:pt idx="5">
                  <c:v>7</c:v>
                </c:pt>
                <c:pt idx="6">
                  <c:v>8</c:v>
                </c:pt>
                <c:pt idx="7">
                  <c:v>12</c:v>
                </c:pt>
                <c:pt idx="8">
                  <c:v>4</c:v>
                </c:pt>
                <c:pt idx="9">
                  <c:v>4</c:v>
                </c:pt>
                <c:pt idx="10">
                  <c:v>8</c:v>
                </c:pt>
                <c:pt idx="11">
                  <c:v>12</c:v>
                </c:pt>
                <c:pt idx="12">
                  <c:v>2</c:v>
                </c:pt>
                <c:pt idx="13">
                  <c:v>5</c:v>
                </c:pt>
                <c:pt idx="14">
                  <c:v>7</c:v>
                </c:pt>
                <c:pt idx="15">
                  <c:v>4</c:v>
                </c:pt>
                <c:pt idx="16">
                  <c:v>3</c:v>
                </c:pt>
                <c:pt idx="17">
                  <c:v>6</c:v>
                </c:pt>
                <c:pt idx="18">
                  <c:v>10</c:v>
                </c:pt>
                <c:pt idx="19">
                  <c:v>3</c:v>
                </c:pt>
                <c:pt idx="20">
                  <c:v>4</c:v>
                </c:pt>
                <c:pt idx="21">
                  <c:v>7</c:v>
                </c:pt>
                <c:pt idx="22">
                  <c:v>5</c:v>
                </c:pt>
                <c:pt idx="23">
                  <c:v>5</c:v>
                </c:pt>
                <c:pt idx="24">
                  <c:v>9</c:v>
                </c:pt>
                <c:pt idx="25">
                  <c:v>3</c:v>
                </c:pt>
                <c:pt idx="26">
                  <c:v>8</c:v>
                </c:pt>
                <c:pt idx="27">
                  <c:v>8</c:v>
                </c:pt>
                <c:pt idx="28">
                  <c:v>4</c:v>
                </c:pt>
                <c:pt idx="29">
                  <c:v>7</c:v>
                </c:pt>
                <c:pt idx="30">
                  <c:v>9</c:v>
                </c:pt>
                <c:pt idx="31">
                  <c:v>7</c:v>
                </c:pt>
                <c:pt idx="32">
                  <c:v>5</c:v>
                </c:pt>
                <c:pt idx="33">
                  <c:v>4</c:v>
                </c:pt>
                <c:pt idx="34">
                  <c:v>2</c:v>
                </c:pt>
                <c:pt idx="35">
                  <c:v>9</c:v>
                </c:pt>
                <c:pt idx="36">
                  <c:v>5</c:v>
                </c:pt>
                <c:pt idx="37">
                  <c:v>5</c:v>
                </c:pt>
                <c:pt idx="38">
                  <c:v>2</c:v>
                </c:pt>
                <c:pt idx="39">
                  <c:v>7</c:v>
                </c:pt>
                <c:pt idx="40">
                  <c:v>9</c:v>
                </c:pt>
                <c:pt idx="41">
                  <c:v>3</c:v>
                </c:pt>
                <c:pt idx="42">
                  <c:v>2</c:v>
                </c:pt>
                <c:pt idx="43">
                  <c:v>2</c:v>
                </c:pt>
              </c:numCache>
            </c:numRef>
          </c:val>
          <c:extLst>
            <c:ext xmlns:c16="http://schemas.microsoft.com/office/drawing/2014/chart" uri="{C3380CC4-5D6E-409C-BE32-E72D297353CC}">
              <c16:uniqueId val="{00000000-280F-4BAF-A83C-6439DEF566F4}"/>
            </c:ext>
          </c:extLst>
        </c:ser>
        <c:dLbls>
          <c:showLegendKey val="0"/>
          <c:showVal val="0"/>
          <c:showCatName val="0"/>
          <c:showSerName val="0"/>
          <c:showPercent val="0"/>
          <c:showBubbleSize val="0"/>
        </c:dLbls>
        <c:gapWidth val="48"/>
        <c:axId val="70194688"/>
        <c:axId val="70196608"/>
      </c:barChart>
      <c:lineChart>
        <c:grouping val="standard"/>
        <c:varyColors val="0"/>
        <c:ser>
          <c:idx val="0"/>
          <c:order val="0"/>
          <c:tx>
            <c:strRef>
              <c:f>'octubre 2020'!$AC$9</c:f>
              <c:strCache>
                <c:ptCount val="1"/>
                <c:pt idx="0">
                  <c:v>2019</c:v>
                </c:pt>
              </c:strCache>
            </c:strRef>
          </c:tx>
          <c:spPr>
            <a:ln w="28575">
              <a:solidFill>
                <a:srgbClr val="92D050"/>
              </a:solidFill>
            </a:ln>
          </c:spPr>
          <c:marker>
            <c:symbol val="none"/>
          </c:marker>
          <c:cat>
            <c:numRef>
              <c:f>'octubre 2020'!$AB$10:$AB$63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'octubre 2020'!$AC$10:$AC$63</c:f>
              <c:numCache>
                <c:formatCode>General</c:formatCode>
                <c:ptCount val="54"/>
                <c:pt idx="0">
                  <c:v>3</c:v>
                </c:pt>
                <c:pt idx="1">
                  <c:v>2</c:v>
                </c:pt>
                <c:pt idx="2">
                  <c:v>3</c:v>
                </c:pt>
                <c:pt idx="3">
                  <c:v>8</c:v>
                </c:pt>
                <c:pt idx="4">
                  <c:v>8</c:v>
                </c:pt>
                <c:pt idx="5">
                  <c:v>9</c:v>
                </c:pt>
                <c:pt idx="6">
                  <c:v>4</c:v>
                </c:pt>
                <c:pt idx="7">
                  <c:v>11</c:v>
                </c:pt>
                <c:pt idx="8">
                  <c:v>12</c:v>
                </c:pt>
                <c:pt idx="9">
                  <c:v>16</c:v>
                </c:pt>
                <c:pt idx="10">
                  <c:v>15</c:v>
                </c:pt>
                <c:pt idx="11">
                  <c:v>6</c:v>
                </c:pt>
                <c:pt idx="12">
                  <c:v>7</c:v>
                </c:pt>
                <c:pt idx="13">
                  <c:v>8</c:v>
                </c:pt>
                <c:pt idx="14">
                  <c:v>7</c:v>
                </c:pt>
                <c:pt idx="15">
                  <c:v>5</c:v>
                </c:pt>
                <c:pt idx="16">
                  <c:v>6</c:v>
                </c:pt>
                <c:pt idx="17">
                  <c:v>5</c:v>
                </c:pt>
                <c:pt idx="18">
                  <c:v>11</c:v>
                </c:pt>
                <c:pt idx="19">
                  <c:v>10</c:v>
                </c:pt>
                <c:pt idx="20">
                  <c:v>11</c:v>
                </c:pt>
                <c:pt idx="21">
                  <c:v>5</c:v>
                </c:pt>
                <c:pt idx="22">
                  <c:v>12</c:v>
                </c:pt>
                <c:pt idx="23">
                  <c:v>4</c:v>
                </c:pt>
                <c:pt idx="24">
                  <c:v>4</c:v>
                </c:pt>
                <c:pt idx="25">
                  <c:v>5</c:v>
                </c:pt>
                <c:pt idx="26">
                  <c:v>6</c:v>
                </c:pt>
                <c:pt idx="27">
                  <c:v>6</c:v>
                </c:pt>
                <c:pt idx="28">
                  <c:v>8</c:v>
                </c:pt>
                <c:pt idx="29">
                  <c:v>6</c:v>
                </c:pt>
                <c:pt idx="30">
                  <c:v>5</c:v>
                </c:pt>
                <c:pt idx="31">
                  <c:v>3</c:v>
                </c:pt>
                <c:pt idx="32">
                  <c:v>9</c:v>
                </c:pt>
                <c:pt idx="33">
                  <c:v>11</c:v>
                </c:pt>
                <c:pt idx="34">
                  <c:v>3</c:v>
                </c:pt>
                <c:pt idx="35">
                  <c:v>3</c:v>
                </c:pt>
                <c:pt idx="36">
                  <c:v>13</c:v>
                </c:pt>
                <c:pt idx="37">
                  <c:v>5</c:v>
                </c:pt>
                <c:pt idx="38">
                  <c:v>8</c:v>
                </c:pt>
                <c:pt idx="39">
                  <c:v>5</c:v>
                </c:pt>
                <c:pt idx="40">
                  <c:v>7</c:v>
                </c:pt>
                <c:pt idx="41">
                  <c:v>10</c:v>
                </c:pt>
                <c:pt idx="42">
                  <c:v>7</c:v>
                </c:pt>
                <c:pt idx="43">
                  <c:v>8</c:v>
                </c:pt>
                <c:pt idx="44">
                  <c:v>5</c:v>
                </c:pt>
                <c:pt idx="45">
                  <c:v>6</c:v>
                </c:pt>
                <c:pt idx="46">
                  <c:v>7</c:v>
                </c:pt>
                <c:pt idx="47">
                  <c:v>1</c:v>
                </c:pt>
                <c:pt idx="48">
                  <c:v>15</c:v>
                </c:pt>
                <c:pt idx="49">
                  <c:v>4</c:v>
                </c:pt>
                <c:pt idx="50">
                  <c:v>7</c:v>
                </c:pt>
                <c:pt idx="51">
                  <c:v>10</c:v>
                </c:pt>
              </c:numCache>
            </c:numRef>
          </c:val>
          <c:smooth val="0"/>
          <c:extLst>
            <c:ext xmlns:c16="http://schemas.microsoft.com/office/drawing/2014/chart" uri="{C3380CC4-5D6E-409C-BE32-E72D297353CC}">
              <c16:uniqueId val="{00000001-280F-4BAF-A83C-6439DEF566F4}"/>
            </c:ext>
          </c:extLst>
        </c:ser>
        <c:dLbls>
          <c:showLegendKey val="0"/>
          <c:showVal val="0"/>
          <c:showCatName val="0"/>
          <c:showSerName val="0"/>
          <c:showPercent val="0"/>
          <c:showBubbleSize val="0"/>
        </c:dLbls>
        <c:marker val="1"/>
        <c:smooth val="0"/>
        <c:axId val="70194688"/>
        <c:axId val="70196608"/>
      </c:lineChart>
      <c:catAx>
        <c:axId val="70194688"/>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700"/>
            </a:pPr>
            <a:endParaRPr lang="en-US"/>
          </a:p>
        </c:txPr>
        <c:crossAx val="70196608"/>
        <c:crosses val="autoZero"/>
        <c:auto val="1"/>
        <c:lblAlgn val="ctr"/>
        <c:lblOffset val="100"/>
        <c:noMultiLvlLbl val="0"/>
      </c:catAx>
      <c:valAx>
        <c:axId val="70196608"/>
        <c:scaling>
          <c:orientation val="minMax"/>
        </c:scaling>
        <c:delete val="0"/>
        <c:axPos val="l"/>
        <c:title>
          <c:tx>
            <c:rich>
              <a:bodyPr rot="-5400000" vert="horz"/>
              <a:lstStyle/>
              <a:p>
                <a:pPr>
                  <a:defRPr/>
                </a:pPr>
                <a:r>
                  <a:rPr lang="en-US"/>
                  <a:t>Número de casos de ISQ</a:t>
                </a:r>
              </a:p>
            </c:rich>
          </c:tx>
          <c:layout>
            <c:manualLayout>
              <c:xMode val="edge"/>
              <c:yMode val="edge"/>
              <c:x val="2.088645743479766E-2"/>
              <c:y val="0.18108960338291047"/>
            </c:manualLayout>
          </c:layout>
          <c:overlay val="0"/>
        </c:title>
        <c:numFmt formatCode="General" sourceLinked="1"/>
        <c:majorTickMark val="out"/>
        <c:minorTickMark val="none"/>
        <c:tickLblPos val="nextTo"/>
        <c:crossAx val="70194688"/>
        <c:crosses val="autoZero"/>
        <c:crossBetween val="between"/>
      </c:valAx>
    </c:plotArea>
    <c:legend>
      <c:legendPos val="r"/>
      <c:overlay val="0"/>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sz="1000" dirty="0" err="1"/>
              <a:t>Proporción</a:t>
            </a:r>
            <a:r>
              <a:rPr lang="en-US" sz="1000" dirty="0"/>
              <a:t> de </a:t>
            </a:r>
            <a:r>
              <a:rPr lang="en-US" sz="1000" dirty="0" err="1"/>
              <a:t>casos</a:t>
            </a:r>
            <a:r>
              <a:rPr lang="en-US" sz="1000" dirty="0"/>
              <a:t> </a:t>
            </a:r>
            <a:r>
              <a:rPr lang="en-US" sz="1000" dirty="0" err="1"/>
              <a:t>notificados</a:t>
            </a:r>
            <a:r>
              <a:rPr lang="en-US" sz="1000" baseline="0" dirty="0"/>
              <a:t> </a:t>
            </a:r>
            <a:r>
              <a:rPr lang="en-US" sz="1000" baseline="0" dirty="0" err="1"/>
              <a:t>según</a:t>
            </a:r>
            <a:r>
              <a:rPr lang="en-US" sz="1000" baseline="0" dirty="0"/>
              <a:t> </a:t>
            </a:r>
            <a:r>
              <a:rPr lang="en-US" sz="1000" baseline="0" dirty="0" err="1"/>
              <a:t>tipo</a:t>
            </a:r>
            <a:r>
              <a:rPr lang="en-US" sz="1000" baseline="0" dirty="0"/>
              <a:t> de </a:t>
            </a:r>
            <a:r>
              <a:rPr lang="en-US" sz="1000" dirty="0"/>
              <a:t>ISO </a:t>
            </a:r>
            <a:r>
              <a:rPr lang="en-US" sz="1000" dirty="0" err="1"/>
              <a:t>por</a:t>
            </a:r>
            <a:r>
              <a:rPr lang="en-US" sz="1000" baseline="0" dirty="0"/>
              <a:t> </a:t>
            </a:r>
            <a:r>
              <a:rPr lang="en-US" sz="1000" baseline="0" dirty="0" err="1"/>
              <a:t>categoría</a:t>
            </a:r>
            <a:r>
              <a:rPr lang="en-US" sz="1000" baseline="0" dirty="0"/>
              <a:t> de </a:t>
            </a:r>
            <a:r>
              <a:rPr lang="en-US" sz="1000" baseline="0" dirty="0" err="1"/>
              <a:t>infección</a:t>
            </a:r>
            <a:r>
              <a:rPr lang="en-US" sz="1000" dirty="0"/>
              <a:t> </a:t>
            </a:r>
          </a:p>
        </c:rich>
      </c:tx>
      <c:layout>
        <c:manualLayout>
          <c:xMode val="edge"/>
          <c:yMode val="edge"/>
          <c:x val="0.11916655577122806"/>
          <c:y val="2.3492213040459634E-2"/>
        </c:manualLayout>
      </c:layout>
      <c:overlay val="0"/>
    </c:title>
    <c:autoTitleDeleted val="0"/>
    <c:plotArea>
      <c:layout/>
      <c:barChart>
        <c:barDir val="bar"/>
        <c:grouping val="percentStacked"/>
        <c:varyColors val="0"/>
        <c:ser>
          <c:idx val="0"/>
          <c:order val="0"/>
          <c:tx>
            <c:strRef>
              <c:f>'octubre 2020'!$A$160</c:f>
              <c:strCache>
                <c:ptCount val="1"/>
                <c:pt idx="0">
                  <c:v>Superficial </c:v>
                </c:pt>
              </c:strCache>
            </c:strRef>
          </c:tx>
          <c:invertIfNegative val="0"/>
          <c:cat>
            <c:strRef>
              <c:f>'octubre 2020'!$B$159:$E$159</c:f>
              <c:strCache>
                <c:ptCount val="4"/>
                <c:pt idx="0">
                  <c:v>Cesárea</c:v>
                </c:pt>
                <c:pt idx="1">
                  <c:v>Herniorrafia</c:v>
                </c:pt>
                <c:pt idx="2">
                  <c:v>Revascularización miocárdica</c:v>
                </c:pt>
                <c:pt idx="3">
                  <c:v>Colecistectomía</c:v>
                </c:pt>
              </c:strCache>
            </c:strRef>
          </c:cat>
          <c:val>
            <c:numRef>
              <c:f>'octubre 2020'!$B$160:$E$160</c:f>
              <c:numCache>
                <c:formatCode>General</c:formatCode>
                <c:ptCount val="4"/>
                <c:pt idx="0">
                  <c:v>102</c:v>
                </c:pt>
                <c:pt idx="1">
                  <c:v>31</c:v>
                </c:pt>
                <c:pt idx="2">
                  <c:v>11</c:v>
                </c:pt>
                <c:pt idx="3">
                  <c:v>12</c:v>
                </c:pt>
              </c:numCache>
            </c:numRef>
          </c:val>
          <c:extLst>
            <c:ext xmlns:c16="http://schemas.microsoft.com/office/drawing/2014/chart" uri="{C3380CC4-5D6E-409C-BE32-E72D297353CC}">
              <c16:uniqueId val="{00000000-C450-4AAC-8B3C-3A4E62A2F407}"/>
            </c:ext>
          </c:extLst>
        </c:ser>
        <c:ser>
          <c:idx val="1"/>
          <c:order val="1"/>
          <c:tx>
            <c:strRef>
              <c:f>'octubre 2020'!$A$161</c:f>
              <c:strCache>
                <c:ptCount val="1"/>
                <c:pt idx="0">
                  <c:v>profunda </c:v>
                </c:pt>
              </c:strCache>
            </c:strRef>
          </c:tx>
          <c:invertIfNegative val="0"/>
          <c:cat>
            <c:strRef>
              <c:f>'octubre 2020'!$B$159:$E$159</c:f>
              <c:strCache>
                <c:ptCount val="4"/>
                <c:pt idx="0">
                  <c:v>Cesárea</c:v>
                </c:pt>
                <c:pt idx="1">
                  <c:v>Herniorrafia</c:v>
                </c:pt>
                <c:pt idx="2">
                  <c:v>Revascularización miocárdica</c:v>
                </c:pt>
                <c:pt idx="3">
                  <c:v>Colecistectomía</c:v>
                </c:pt>
              </c:strCache>
            </c:strRef>
          </c:cat>
          <c:val>
            <c:numRef>
              <c:f>'octubre 2020'!$B$161:$E$161</c:f>
              <c:numCache>
                <c:formatCode>General</c:formatCode>
                <c:ptCount val="4"/>
                <c:pt idx="0">
                  <c:v>36</c:v>
                </c:pt>
                <c:pt idx="1">
                  <c:v>16</c:v>
                </c:pt>
                <c:pt idx="2">
                  <c:v>11</c:v>
                </c:pt>
                <c:pt idx="3">
                  <c:v>2</c:v>
                </c:pt>
              </c:numCache>
            </c:numRef>
          </c:val>
          <c:extLst>
            <c:ext xmlns:c16="http://schemas.microsoft.com/office/drawing/2014/chart" uri="{C3380CC4-5D6E-409C-BE32-E72D297353CC}">
              <c16:uniqueId val="{00000001-C450-4AAC-8B3C-3A4E62A2F407}"/>
            </c:ext>
          </c:extLst>
        </c:ser>
        <c:ser>
          <c:idx val="2"/>
          <c:order val="2"/>
          <c:tx>
            <c:strRef>
              <c:f>'octubre 2020'!$A$162</c:f>
              <c:strCache>
                <c:ptCount val="1"/>
                <c:pt idx="0">
                  <c:v>organo espacio</c:v>
                </c:pt>
              </c:strCache>
            </c:strRef>
          </c:tx>
          <c:invertIfNegative val="0"/>
          <c:cat>
            <c:strRef>
              <c:f>'octubre 2020'!$B$159:$E$159</c:f>
              <c:strCache>
                <c:ptCount val="4"/>
                <c:pt idx="0">
                  <c:v>Cesárea</c:v>
                </c:pt>
                <c:pt idx="1">
                  <c:v>Herniorrafia</c:v>
                </c:pt>
                <c:pt idx="2">
                  <c:v>Revascularización miocárdica</c:v>
                </c:pt>
                <c:pt idx="3">
                  <c:v>Colecistectomía</c:v>
                </c:pt>
              </c:strCache>
            </c:strRef>
          </c:cat>
          <c:val>
            <c:numRef>
              <c:f>'octubre 2020'!$B$162:$E$162</c:f>
              <c:numCache>
                <c:formatCode>General</c:formatCode>
                <c:ptCount val="4"/>
                <c:pt idx="0">
                  <c:v>22</c:v>
                </c:pt>
                <c:pt idx="1">
                  <c:v>8</c:v>
                </c:pt>
                <c:pt idx="2">
                  <c:v>25</c:v>
                </c:pt>
                <c:pt idx="3">
                  <c:v>17</c:v>
                </c:pt>
              </c:numCache>
            </c:numRef>
          </c:val>
          <c:extLst>
            <c:ext xmlns:c16="http://schemas.microsoft.com/office/drawing/2014/chart" uri="{C3380CC4-5D6E-409C-BE32-E72D297353CC}">
              <c16:uniqueId val="{00000002-C450-4AAC-8B3C-3A4E62A2F407}"/>
            </c:ext>
          </c:extLst>
        </c:ser>
        <c:dLbls>
          <c:showLegendKey val="0"/>
          <c:showVal val="0"/>
          <c:showCatName val="0"/>
          <c:showSerName val="0"/>
          <c:showPercent val="0"/>
          <c:showBubbleSize val="0"/>
        </c:dLbls>
        <c:gapWidth val="75"/>
        <c:overlap val="100"/>
        <c:axId val="70315008"/>
        <c:axId val="146604800"/>
      </c:barChart>
      <c:catAx>
        <c:axId val="70315008"/>
        <c:scaling>
          <c:orientation val="minMax"/>
        </c:scaling>
        <c:delete val="0"/>
        <c:axPos val="l"/>
        <c:numFmt formatCode="General" sourceLinked="0"/>
        <c:majorTickMark val="none"/>
        <c:minorTickMark val="none"/>
        <c:tickLblPos val="nextTo"/>
        <c:txPr>
          <a:bodyPr/>
          <a:lstStyle/>
          <a:p>
            <a:pPr>
              <a:defRPr sz="700"/>
            </a:pPr>
            <a:endParaRPr lang="en-US"/>
          </a:p>
        </c:txPr>
        <c:crossAx val="146604800"/>
        <c:crosses val="autoZero"/>
        <c:auto val="1"/>
        <c:lblAlgn val="ctr"/>
        <c:lblOffset val="100"/>
        <c:noMultiLvlLbl val="0"/>
      </c:catAx>
      <c:valAx>
        <c:axId val="146604800"/>
        <c:scaling>
          <c:orientation val="minMax"/>
        </c:scaling>
        <c:delete val="0"/>
        <c:axPos val="b"/>
        <c:majorGridlines/>
        <c:numFmt formatCode="0%" sourceLinked="1"/>
        <c:majorTickMark val="none"/>
        <c:minorTickMark val="none"/>
        <c:tickLblPos val="nextTo"/>
        <c:spPr>
          <a:ln w="9525">
            <a:noFill/>
          </a:ln>
        </c:spPr>
        <c:crossAx val="70315008"/>
        <c:crosses val="autoZero"/>
        <c:crossBetween val="between"/>
      </c:valAx>
    </c:plotArea>
    <c:legend>
      <c:legendPos val="b"/>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87559869891"/>
          <c:y val="6.0351945295375777E-2"/>
          <c:w val="0.71868557814563816"/>
          <c:h val="0.71844376369937624"/>
        </c:manualLayout>
      </c:layout>
      <c:barChart>
        <c:barDir val="col"/>
        <c:grouping val="clustered"/>
        <c:varyColors val="0"/>
        <c:ser>
          <c:idx val="1"/>
          <c:order val="1"/>
          <c:tx>
            <c:strRef>
              <c:f>'octubre 2020'!$AP$9</c:f>
              <c:strCache>
                <c:ptCount val="1"/>
                <c:pt idx="0">
                  <c:v>2020</c:v>
                </c:pt>
              </c:strCache>
            </c:strRef>
          </c:tx>
          <c:spPr>
            <a:solidFill>
              <a:srgbClr val="00B0F0"/>
            </a:solidFill>
            <a:ln>
              <a:solidFill>
                <a:schemeClr val="tx1"/>
              </a:solidFill>
            </a:ln>
          </c:spPr>
          <c:invertIfNegative val="0"/>
          <c:cat>
            <c:numRef>
              <c:f>'octubre 2020'!$AB$10:$AB$63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'octubre 2020'!$AP$10:$AP$64</c:f>
              <c:numCache>
                <c:formatCode>General</c:formatCode>
                <c:ptCount val="55"/>
                <c:pt idx="0">
                  <c:v>4</c:v>
                </c:pt>
                <c:pt idx="1">
                  <c:v>2</c:v>
                </c:pt>
                <c:pt idx="2">
                  <c:v>0</c:v>
                </c:pt>
                <c:pt idx="3">
                  <c:v>3</c:v>
                </c:pt>
                <c:pt idx="4">
                  <c:v>4</c:v>
                </c:pt>
                <c:pt idx="5">
                  <c:v>4</c:v>
                </c:pt>
                <c:pt idx="6">
                  <c:v>4</c:v>
                </c:pt>
                <c:pt idx="7">
                  <c:v>2</c:v>
                </c:pt>
                <c:pt idx="8">
                  <c:v>0</c:v>
                </c:pt>
                <c:pt idx="9">
                  <c:v>0</c:v>
                </c:pt>
                <c:pt idx="10">
                  <c:v>1</c:v>
                </c:pt>
                <c:pt idx="11">
                  <c:v>0</c:v>
                </c:pt>
                <c:pt idx="12">
                  <c:v>3</c:v>
                </c:pt>
                <c:pt idx="13">
                  <c:v>1</c:v>
                </c:pt>
                <c:pt idx="14">
                  <c:v>1</c:v>
                </c:pt>
                <c:pt idx="15">
                  <c:v>1</c:v>
                </c:pt>
                <c:pt idx="16">
                  <c:v>2</c:v>
                </c:pt>
                <c:pt idx="17">
                  <c:v>1</c:v>
                </c:pt>
                <c:pt idx="18">
                  <c:v>3</c:v>
                </c:pt>
                <c:pt idx="19">
                  <c:v>3</c:v>
                </c:pt>
                <c:pt idx="20">
                  <c:v>0</c:v>
                </c:pt>
                <c:pt idx="21">
                  <c:v>1</c:v>
                </c:pt>
                <c:pt idx="22">
                  <c:v>3</c:v>
                </c:pt>
                <c:pt idx="23">
                  <c:v>3</c:v>
                </c:pt>
                <c:pt idx="24">
                  <c:v>2</c:v>
                </c:pt>
                <c:pt idx="25">
                  <c:v>2</c:v>
                </c:pt>
                <c:pt idx="26">
                  <c:v>0</c:v>
                </c:pt>
                <c:pt idx="27">
                  <c:v>1</c:v>
                </c:pt>
                <c:pt idx="28">
                  <c:v>1</c:v>
                </c:pt>
                <c:pt idx="29">
                  <c:v>1</c:v>
                </c:pt>
                <c:pt idx="30">
                  <c:v>1</c:v>
                </c:pt>
                <c:pt idx="31">
                  <c:v>2</c:v>
                </c:pt>
                <c:pt idx="32">
                  <c:v>7</c:v>
                </c:pt>
                <c:pt idx="33">
                  <c:v>2</c:v>
                </c:pt>
                <c:pt idx="34">
                  <c:v>1</c:v>
                </c:pt>
                <c:pt idx="35">
                  <c:v>1</c:v>
                </c:pt>
                <c:pt idx="36">
                  <c:v>4</c:v>
                </c:pt>
                <c:pt idx="37">
                  <c:v>6</c:v>
                </c:pt>
                <c:pt idx="38">
                  <c:v>5</c:v>
                </c:pt>
                <c:pt idx="39">
                  <c:v>3</c:v>
                </c:pt>
                <c:pt idx="40">
                  <c:v>0</c:v>
                </c:pt>
                <c:pt idx="41">
                  <c:v>2</c:v>
                </c:pt>
                <c:pt idx="42" formatCode="0">
                  <c:v>0</c:v>
                </c:pt>
                <c:pt idx="43" formatCode="0">
                  <c:v>0</c:v>
                </c:pt>
              </c:numCache>
            </c:numRef>
          </c:val>
          <c:extLst>
            <c:ext xmlns:c16="http://schemas.microsoft.com/office/drawing/2014/chart" uri="{C3380CC4-5D6E-409C-BE32-E72D297353CC}">
              <c16:uniqueId val="{00000000-2ADE-489B-A749-50F186109E05}"/>
            </c:ext>
          </c:extLst>
        </c:ser>
        <c:dLbls>
          <c:showLegendKey val="0"/>
          <c:showVal val="0"/>
          <c:showCatName val="0"/>
          <c:showSerName val="0"/>
          <c:showPercent val="0"/>
          <c:showBubbleSize val="0"/>
        </c:dLbls>
        <c:gapWidth val="6"/>
        <c:axId val="191218816"/>
        <c:axId val="189833216"/>
      </c:barChart>
      <c:lineChart>
        <c:grouping val="standard"/>
        <c:varyColors val="0"/>
        <c:ser>
          <c:idx val="0"/>
          <c:order val="0"/>
          <c:tx>
            <c:strRef>
              <c:f>'octubre 2020'!$AO$9</c:f>
              <c:strCache>
                <c:ptCount val="1"/>
                <c:pt idx="0">
                  <c:v>2019</c:v>
                </c:pt>
              </c:strCache>
            </c:strRef>
          </c:tx>
          <c:spPr>
            <a:ln w="28575">
              <a:solidFill>
                <a:srgbClr val="92D050"/>
              </a:solidFill>
            </a:ln>
          </c:spPr>
          <c:marker>
            <c:symbol val="none"/>
          </c:marker>
          <c:cat>
            <c:numRef>
              <c:f>'octubre 2020'!$AB$10:$AB$63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'octubre 2020'!$AO$10:$AO$63</c:f>
              <c:numCache>
                <c:formatCode>General</c:formatCode>
                <c:ptCount val="54"/>
                <c:pt idx="0">
                  <c:v>5</c:v>
                </c:pt>
                <c:pt idx="1">
                  <c:v>0</c:v>
                </c:pt>
                <c:pt idx="2">
                  <c:v>1</c:v>
                </c:pt>
                <c:pt idx="3">
                  <c:v>0</c:v>
                </c:pt>
                <c:pt idx="4">
                  <c:v>2</c:v>
                </c:pt>
                <c:pt idx="5">
                  <c:v>4</c:v>
                </c:pt>
                <c:pt idx="6">
                  <c:v>5</c:v>
                </c:pt>
                <c:pt idx="7">
                  <c:v>5</c:v>
                </c:pt>
                <c:pt idx="8">
                  <c:v>11</c:v>
                </c:pt>
                <c:pt idx="9">
                  <c:v>7</c:v>
                </c:pt>
                <c:pt idx="10">
                  <c:v>6</c:v>
                </c:pt>
                <c:pt idx="11">
                  <c:v>5</c:v>
                </c:pt>
                <c:pt idx="12">
                  <c:v>3</c:v>
                </c:pt>
                <c:pt idx="13">
                  <c:v>6</c:v>
                </c:pt>
                <c:pt idx="14">
                  <c:v>2</c:v>
                </c:pt>
                <c:pt idx="15">
                  <c:v>7</c:v>
                </c:pt>
                <c:pt idx="16">
                  <c:v>3</c:v>
                </c:pt>
                <c:pt idx="17">
                  <c:v>5</c:v>
                </c:pt>
                <c:pt idx="18">
                  <c:v>3</c:v>
                </c:pt>
                <c:pt idx="19">
                  <c:v>4</c:v>
                </c:pt>
                <c:pt idx="20">
                  <c:v>2</c:v>
                </c:pt>
                <c:pt idx="21">
                  <c:v>6</c:v>
                </c:pt>
                <c:pt idx="22">
                  <c:v>4</c:v>
                </c:pt>
                <c:pt idx="23">
                  <c:v>3</c:v>
                </c:pt>
                <c:pt idx="24">
                  <c:v>4</c:v>
                </c:pt>
                <c:pt idx="25">
                  <c:v>3</c:v>
                </c:pt>
                <c:pt idx="26">
                  <c:v>6</c:v>
                </c:pt>
                <c:pt idx="27">
                  <c:v>0</c:v>
                </c:pt>
                <c:pt idx="28">
                  <c:v>3</c:v>
                </c:pt>
                <c:pt idx="29">
                  <c:v>1</c:v>
                </c:pt>
                <c:pt idx="30">
                  <c:v>2</c:v>
                </c:pt>
                <c:pt idx="31">
                  <c:v>3</c:v>
                </c:pt>
                <c:pt idx="32">
                  <c:v>1</c:v>
                </c:pt>
                <c:pt idx="33">
                  <c:v>1</c:v>
                </c:pt>
                <c:pt idx="34">
                  <c:v>6</c:v>
                </c:pt>
                <c:pt idx="35">
                  <c:v>4</c:v>
                </c:pt>
                <c:pt idx="36">
                  <c:v>3</c:v>
                </c:pt>
                <c:pt idx="37">
                  <c:v>2</c:v>
                </c:pt>
                <c:pt idx="38">
                  <c:v>4</c:v>
                </c:pt>
                <c:pt idx="39">
                  <c:v>2</c:v>
                </c:pt>
                <c:pt idx="40">
                  <c:v>3</c:v>
                </c:pt>
                <c:pt idx="41">
                  <c:v>2</c:v>
                </c:pt>
                <c:pt idx="42">
                  <c:v>5</c:v>
                </c:pt>
                <c:pt idx="43">
                  <c:v>6</c:v>
                </c:pt>
                <c:pt idx="44">
                  <c:v>4</c:v>
                </c:pt>
                <c:pt idx="45">
                  <c:v>0</c:v>
                </c:pt>
                <c:pt idx="46">
                  <c:v>1</c:v>
                </c:pt>
                <c:pt idx="47">
                  <c:v>3</c:v>
                </c:pt>
                <c:pt idx="48">
                  <c:v>4</c:v>
                </c:pt>
                <c:pt idx="49">
                  <c:v>3</c:v>
                </c:pt>
                <c:pt idx="50">
                  <c:v>1</c:v>
                </c:pt>
                <c:pt idx="51">
                  <c:v>2</c:v>
                </c:pt>
              </c:numCache>
            </c:numRef>
          </c:val>
          <c:smooth val="0"/>
          <c:extLst>
            <c:ext xmlns:c16="http://schemas.microsoft.com/office/drawing/2014/chart" uri="{C3380CC4-5D6E-409C-BE32-E72D297353CC}">
              <c16:uniqueId val="{00000001-2ADE-489B-A749-50F186109E05}"/>
            </c:ext>
          </c:extLst>
        </c:ser>
        <c:dLbls>
          <c:showLegendKey val="0"/>
          <c:showVal val="0"/>
          <c:showCatName val="0"/>
          <c:showSerName val="0"/>
          <c:showPercent val="0"/>
          <c:showBubbleSize val="0"/>
        </c:dLbls>
        <c:marker val="1"/>
        <c:smooth val="0"/>
        <c:axId val="191218816"/>
        <c:axId val="189833216"/>
      </c:lineChart>
      <c:catAx>
        <c:axId val="191218816"/>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700"/>
            </a:pPr>
            <a:endParaRPr lang="en-US"/>
          </a:p>
        </c:txPr>
        <c:crossAx val="189833216"/>
        <c:crosses val="autoZero"/>
        <c:auto val="1"/>
        <c:lblAlgn val="ctr"/>
        <c:lblOffset val="100"/>
        <c:noMultiLvlLbl val="0"/>
      </c:catAx>
      <c:valAx>
        <c:axId val="189833216"/>
        <c:scaling>
          <c:orientation val="minMax"/>
        </c:scaling>
        <c:delete val="0"/>
        <c:axPos val="l"/>
        <c:title>
          <c:tx>
            <c:rich>
              <a:bodyPr rot="-5400000" vert="horz"/>
              <a:lstStyle/>
              <a:p>
                <a:pPr>
                  <a:defRPr/>
                </a:pPr>
                <a:r>
                  <a:rPr lang="en-US"/>
                  <a:t>número de casos de endometritis</a:t>
                </a:r>
              </a:p>
            </c:rich>
          </c:tx>
          <c:overlay val="0"/>
        </c:title>
        <c:numFmt formatCode="General" sourceLinked="1"/>
        <c:majorTickMark val="out"/>
        <c:minorTickMark val="none"/>
        <c:tickLblPos val="nextTo"/>
        <c:crossAx val="191218816"/>
        <c:crosses val="autoZero"/>
        <c:crossBetween val="between"/>
      </c:valAx>
    </c:plotArea>
    <c:legend>
      <c:legendPos val="r"/>
      <c:overlay val="0"/>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'definitivo boletín'!$Q$27</c:f>
              <c:strCache>
                <c:ptCount val="1"/>
                <c:pt idx="0">
                  <c:v>2020</c:v>
                </c:pt>
              </c:strCache>
            </c:strRef>
          </c:tx>
          <c:spPr>
            <a:solidFill>
              <a:srgbClr val="00B0F0"/>
            </a:solidFill>
            <a:ln>
              <a:solidFill>
                <a:sysClr val="windowText" lastClr="000000"/>
              </a:solidFill>
            </a:ln>
          </c:spPr>
          <c:invertIfNegative val="0"/>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boletín'!$Q$28:$Q$73</c:f>
              <c:numCache>
                <c:formatCode>General</c:formatCode>
                <c:ptCount val="46"/>
                <c:pt idx="0">
                  <c:v>8</c:v>
                </c:pt>
                <c:pt idx="1">
                  <c:v>6</c:v>
                </c:pt>
                <c:pt idx="2">
                  <c:v>13</c:v>
                </c:pt>
                <c:pt idx="3">
                  <c:v>8</c:v>
                </c:pt>
                <c:pt idx="4">
                  <c:v>13</c:v>
                </c:pt>
                <c:pt idx="5">
                  <c:v>9</c:v>
                </c:pt>
                <c:pt idx="6">
                  <c:v>5</c:v>
                </c:pt>
                <c:pt idx="7">
                  <c:v>13</c:v>
                </c:pt>
                <c:pt idx="8">
                  <c:v>13</c:v>
                </c:pt>
                <c:pt idx="9">
                  <c:v>8</c:v>
                </c:pt>
                <c:pt idx="10">
                  <c:v>8</c:v>
                </c:pt>
                <c:pt idx="11">
                  <c:v>8</c:v>
                </c:pt>
                <c:pt idx="12">
                  <c:v>9</c:v>
                </c:pt>
                <c:pt idx="13">
                  <c:v>13</c:v>
                </c:pt>
                <c:pt idx="14">
                  <c:v>15</c:v>
                </c:pt>
                <c:pt idx="15">
                  <c:v>7</c:v>
                </c:pt>
                <c:pt idx="16">
                  <c:v>4</c:v>
                </c:pt>
                <c:pt idx="17">
                  <c:v>7</c:v>
                </c:pt>
                <c:pt idx="18">
                  <c:v>11</c:v>
                </c:pt>
                <c:pt idx="19">
                  <c:v>5</c:v>
                </c:pt>
                <c:pt idx="20">
                  <c:v>7</c:v>
                </c:pt>
                <c:pt idx="21">
                  <c:v>13</c:v>
                </c:pt>
                <c:pt idx="22">
                  <c:v>6</c:v>
                </c:pt>
                <c:pt idx="23">
                  <c:v>6</c:v>
                </c:pt>
                <c:pt idx="24">
                  <c:v>11</c:v>
                </c:pt>
                <c:pt idx="25">
                  <c:v>8</c:v>
                </c:pt>
                <c:pt idx="26">
                  <c:v>9</c:v>
                </c:pt>
                <c:pt idx="27">
                  <c:v>20</c:v>
                </c:pt>
                <c:pt idx="28">
                  <c:v>22</c:v>
                </c:pt>
                <c:pt idx="29">
                  <c:v>23</c:v>
                </c:pt>
                <c:pt idx="30">
                  <c:v>31</c:v>
                </c:pt>
                <c:pt idx="31">
                  <c:v>40</c:v>
                </c:pt>
                <c:pt idx="32">
                  <c:v>37</c:v>
                </c:pt>
                <c:pt idx="33">
                  <c:v>45</c:v>
                </c:pt>
                <c:pt idx="34">
                  <c:v>58</c:v>
                </c:pt>
                <c:pt idx="35">
                  <c:v>33</c:v>
                </c:pt>
                <c:pt idx="36">
                  <c:v>34</c:v>
                </c:pt>
                <c:pt idx="37">
                  <c:v>30</c:v>
                </c:pt>
                <c:pt idx="38">
                  <c:v>21</c:v>
                </c:pt>
                <c:pt idx="39">
                  <c:v>26</c:v>
                </c:pt>
                <c:pt idx="40">
                  <c:v>30</c:v>
                </c:pt>
                <c:pt idx="41">
                  <c:v>19</c:v>
                </c:pt>
                <c:pt idx="42">
                  <c:v>22</c:v>
                </c:pt>
                <c:pt idx="43">
                  <c:v>22</c:v>
                </c:pt>
                <c:pt idx="44">
                  <c:v>2</c:v>
                </c:pt>
                <c:pt idx="45">
                  <c:v>1</c:v>
                </c:pt>
              </c:numCache>
            </c:numRef>
          </c:val>
          <c:extLst>
            <c:ext xmlns:c16="http://schemas.microsoft.com/office/drawing/2014/chart" uri="{C3380CC4-5D6E-409C-BE32-E72D297353CC}">
              <c16:uniqueId val="{00000000-0F5E-4C15-8FF9-ACDF99792216}"/>
            </c:ext>
          </c:extLst>
        </c:ser>
        <c:dLbls>
          <c:showLegendKey val="0"/>
          <c:showVal val="0"/>
          <c:showCatName val="0"/>
          <c:showSerName val="0"/>
          <c:showPercent val="0"/>
          <c:showBubbleSize val="0"/>
        </c:dLbls>
        <c:gapWidth val="150"/>
        <c:axId val="193014016"/>
        <c:axId val="193061632"/>
      </c:barChart>
      <c:lineChart>
        <c:grouping val="standard"/>
        <c:varyColors val="0"/>
        <c:ser>
          <c:idx val="0"/>
          <c:order val="0"/>
          <c:tx>
            <c:strRef>
              <c:f>'definitivo boletín'!$P$27</c:f>
              <c:strCache>
                <c:ptCount val="1"/>
                <c:pt idx="0">
                  <c:v>2019</c:v>
                </c:pt>
              </c:strCache>
            </c:strRef>
          </c:tx>
          <c:spPr>
            <a:ln w="19050">
              <a:solidFill>
                <a:srgbClr val="92D050"/>
              </a:solidFill>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boletín'!$P$28:$P$80</c:f>
              <c:numCache>
                <c:formatCode>General</c:formatCode>
                <c:ptCount val="53"/>
                <c:pt idx="0">
                  <c:v>3</c:v>
                </c:pt>
                <c:pt idx="1">
                  <c:v>7</c:v>
                </c:pt>
                <c:pt idx="2">
                  <c:v>8</c:v>
                </c:pt>
                <c:pt idx="3">
                  <c:v>6</c:v>
                </c:pt>
                <c:pt idx="4">
                  <c:v>3</c:v>
                </c:pt>
                <c:pt idx="5">
                  <c:v>7</c:v>
                </c:pt>
                <c:pt idx="6">
                  <c:v>3</c:v>
                </c:pt>
                <c:pt idx="7">
                  <c:v>12</c:v>
                </c:pt>
                <c:pt idx="8">
                  <c:v>10</c:v>
                </c:pt>
                <c:pt idx="9">
                  <c:v>10</c:v>
                </c:pt>
                <c:pt idx="10">
                  <c:v>11</c:v>
                </c:pt>
                <c:pt idx="11">
                  <c:v>3</c:v>
                </c:pt>
                <c:pt idx="12">
                  <c:v>8</c:v>
                </c:pt>
                <c:pt idx="13">
                  <c:v>7</c:v>
                </c:pt>
                <c:pt idx="14">
                  <c:v>11</c:v>
                </c:pt>
                <c:pt idx="15">
                  <c:v>10</c:v>
                </c:pt>
                <c:pt idx="16">
                  <c:v>3</c:v>
                </c:pt>
                <c:pt idx="17">
                  <c:v>11</c:v>
                </c:pt>
                <c:pt idx="18">
                  <c:v>10</c:v>
                </c:pt>
                <c:pt idx="19">
                  <c:v>10</c:v>
                </c:pt>
                <c:pt idx="20">
                  <c:v>10</c:v>
                </c:pt>
                <c:pt idx="21">
                  <c:v>4</c:v>
                </c:pt>
                <c:pt idx="22">
                  <c:v>8</c:v>
                </c:pt>
                <c:pt idx="23">
                  <c:v>8</c:v>
                </c:pt>
                <c:pt idx="24">
                  <c:v>8</c:v>
                </c:pt>
                <c:pt idx="25">
                  <c:v>7</c:v>
                </c:pt>
                <c:pt idx="26">
                  <c:v>10</c:v>
                </c:pt>
                <c:pt idx="27">
                  <c:v>5</c:v>
                </c:pt>
                <c:pt idx="28">
                  <c:v>12</c:v>
                </c:pt>
                <c:pt idx="29">
                  <c:v>11</c:v>
                </c:pt>
                <c:pt idx="30">
                  <c:v>9</c:v>
                </c:pt>
                <c:pt idx="31">
                  <c:v>9</c:v>
                </c:pt>
                <c:pt idx="32">
                  <c:v>9</c:v>
                </c:pt>
                <c:pt idx="33">
                  <c:v>4</c:v>
                </c:pt>
                <c:pt idx="34">
                  <c:v>12</c:v>
                </c:pt>
                <c:pt idx="35">
                  <c:v>16</c:v>
                </c:pt>
                <c:pt idx="36">
                  <c:v>7</c:v>
                </c:pt>
                <c:pt idx="37">
                  <c:v>13</c:v>
                </c:pt>
                <c:pt idx="38">
                  <c:v>6</c:v>
                </c:pt>
                <c:pt idx="39">
                  <c:v>6</c:v>
                </c:pt>
                <c:pt idx="40">
                  <c:v>3</c:v>
                </c:pt>
                <c:pt idx="41">
                  <c:v>8</c:v>
                </c:pt>
                <c:pt idx="42">
                  <c:v>14</c:v>
                </c:pt>
                <c:pt idx="43">
                  <c:v>4</c:v>
                </c:pt>
                <c:pt idx="44">
                  <c:v>3</c:v>
                </c:pt>
                <c:pt idx="45">
                  <c:v>8</c:v>
                </c:pt>
                <c:pt idx="46">
                  <c:v>8</c:v>
                </c:pt>
                <c:pt idx="47">
                  <c:v>9</c:v>
                </c:pt>
                <c:pt idx="48">
                  <c:v>10</c:v>
                </c:pt>
                <c:pt idx="49">
                  <c:v>8</c:v>
                </c:pt>
                <c:pt idx="50">
                  <c:v>7</c:v>
                </c:pt>
                <c:pt idx="51">
                  <c:v>4</c:v>
                </c:pt>
                <c:pt idx="52">
                  <c:v>4</c:v>
                </c:pt>
              </c:numCache>
            </c:numRef>
          </c:val>
          <c:smooth val="0"/>
          <c:extLst>
            <c:ext xmlns:c16="http://schemas.microsoft.com/office/drawing/2014/chart" uri="{C3380CC4-5D6E-409C-BE32-E72D297353CC}">
              <c16:uniqueId val="{00000001-0F5E-4C15-8FF9-ACDF99792216}"/>
            </c:ext>
          </c:extLst>
        </c:ser>
        <c:dLbls>
          <c:showLegendKey val="0"/>
          <c:showVal val="0"/>
          <c:showCatName val="0"/>
          <c:showSerName val="0"/>
          <c:showPercent val="0"/>
          <c:showBubbleSize val="0"/>
        </c:dLbls>
        <c:marker val="1"/>
        <c:smooth val="0"/>
        <c:axId val="193014016"/>
        <c:axId val="193061632"/>
      </c:lineChart>
      <c:catAx>
        <c:axId val="193014016"/>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800"/>
            </a:pPr>
            <a:endParaRPr lang="en-US"/>
          </a:p>
        </c:txPr>
        <c:crossAx val="193061632"/>
        <c:crosses val="autoZero"/>
        <c:auto val="1"/>
        <c:lblAlgn val="ctr"/>
        <c:lblOffset val="100"/>
        <c:noMultiLvlLbl val="0"/>
      </c:catAx>
      <c:valAx>
        <c:axId val="193061632"/>
        <c:scaling>
          <c:orientation val="minMax"/>
        </c:scaling>
        <c:delete val="0"/>
        <c:axPos val="l"/>
        <c:title>
          <c:tx>
            <c:rich>
              <a:bodyPr rot="-5400000" vert="horz"/>
              <a:lstStyle/>
              <a:p>
                <a:pPr>
                  <a:defRPr/>
                </a:pPr>
                <a:r>
                  <a:rPr lang="en-US"/>
                  <a:t>Casos de IAD</a:t>
                </a:r>
              </a:p>
            </c:rich>
          </c:tx>
          <c:overlay val="0"/>
        </c:title>
        <c:numFmt formatCode="General" sourceLinked="1"/>
        <c:majorTickMark val="out"/>
        <c:minorTickMark val="none"/>
        <c:tickLblPos val="nextTo"/>
        <c:crossAx val="193014016"/>
        <c:crosses val="autoZero"/>
        <c:crossBetween val="between"/>
      </c:valAx>
    </c:plotArea>
    <c:legend>
      <c:legendPos val="r"/>
      <c:overlay val="0"/>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10059920218522E-2"/>
          <c:y val="9.2628445979442919E-2"/>
          <c:w val="0.88200441572871791"/>
          <c:h val="0.77894144410952038"/>
        </c:manualLayout>
      </c:layout>
      <c:barChart>
        <c:barDir val="col"/>
        <c:grouping val="clustered"/>
        <c:varyColors val="0"/>
        <c:ser>
          <c:idx val="3"/>
          <c:order val="3"/>
          <c:tx>
            <c:strRef>
              <c:f>Tuberculosis!$A$58</c:f>
              <c:strCache>
                <c:ptCount val="1"/>
                <c:pt idx="0">
                  <c:v>2020</c:v>
                </c:pt>
              </c:strCache>
            </c:strRef>
          </c:tx>
          <c:spPr>
            <a:solidFill>
              <a:schemeClr val="accent1">
                <a:lumMod val="75000"/>
              </a:schemeClr>
            </a:solidFill>
            <a:ln>
              <a:solidFill>
                <a:schemeClr val="tx1"/>
              </a:solidFill>
            </a:ln>
          </c:spPr>
          <c:invertIfNegative val="0"/>
          <c:val>
            <c:numRef>
              <c:f>Tuberculosis!$B$58:$BA$58</c:f>
              <c:numCache>
                <c:formatCode>General</c:formatCode>
                <c:ptCount val="52"/>
                <c:pt idx="0">
                  <c:v>32</c:v>
                </c:pt>
                <c:pt idx="1">
                  <c:v>42</c:v>
                </c:pt>
                <c:pt idx="2">
                  <c:v>52</c:v>
                </c:pt>
                <c:pt idx="3">
                  <c:v>28</c:v>
                </c:pt>
                <c:pt idx="4">
                  <c:v>35</c:v>
                </c:pt>
                <c:pt idx="5">
                  <c:v>40</c:v>
                </c:pt>
                <c:pt idx="6">
                  <c:v>32</c:v>
                </c:pt>
                <c:pt idx="7">
                  <c:v>39</c:v>
                </c:pt>
                <c:pt idx="8">
                  <c:v>41</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34</c:v>
                </c:pt>
                <c:pt idx="36">
                  <c:v>25</c:v>
                </c:pt>
                <c:pt idx="37">
                  <c:v>42</c:v>
                </c:pt>
                <c:pt idx="38">
                  <c:v>34</c:v>
                </c:pt>
                <c:pt idx="39">
                  <c:v>30</c:v>
                </c:pt>
                <c:pt idx="40">
                  <c:v>32</c:v>
                </c:pt>
                <c:pt idx="41">
                  <c:v>33</c:v>
                </c:pt>
                <c:pt idx="42">
                  <c:v>34</c:v>
                </c:pt>
                <c:pt idx="43">
                  <c:v>36</c:v>
                </c:pt>
                <c:pt idx="44">
                  <c:v>33</c:v>
                </c:pt>
                <c:pt idx="45">
                  <c:v>34</c:v>
                </c:pt>
                <c:pt idx="46">
                  <c:v>29</c:v>
                </c:pt>
                <c:pt idx="47">
                  <c:v>28</c:v>
                </c:pt>
              </c:numCache>
            </c:numRef>
          </c:val>
          <c:extLst>
            <c:ext xmlns:c16="http://schemas.microsoft.com/office/drawing/2014/chart" uri="{C3380CC4-5D6E-409C-BE32-E72D297353CC}">
              <c16:uniqueId val="{00000000-D441-4694-85D1-402CA847D69D}"/>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Tuberculosis!$A$55</c:f>
              <c:strCache>
                <c:ptCount val="1"/>
                <c:pt idx="0">
                  <c:v>2017</c:v>
                </c:pt>
              </c:strCache>
            </c:strRef>
          </c:tx>
          <c:spPr>
            <a:ln w="12700">
              <a:solidFill>
                <a:srgbClr val="00B050"/>
              </a:solidFill>
            </a:ln>
          </c:spPr>
          <c:marker>
            <c:symbol val="none"/>
          </c:marker>
          <c:val>
            <c:numRef>
              <c:f>Tuberculosis!$B$55:$BA$55</c:f>
              <c:numCache>
                <c:formatCode>General</c:formatCode>
                <c:ptCount val="52"/>
                <c:pt idx="0">
                  <c:v>36</c:v>
                </c:pt>
                <c:pt idx="1">
                  <c:v>27</c:v>
                </c:pt>
                <c:pt idx="2">
                  <c:v>32</c:v>
                </c:pt>
                <c:pt idx="3">
                  <c:v>27</c:v>
                </c:pt>
                <c:pt idx="4">
                  <c:v>33</c:v>
                </c:pt>
                <c:pt idx="5">
                  <c:v>38</c:v>
                </c:pt>
                <c:pt idx="6">
                  <c:v>31</c:v>
                </c:pt>
                <c:pt idx="7">
                  <c:v>26</c:v>
                </c:pt>
                <c:pt idx="8">
                  <c:v>41</c:v>
                </c:pt>
                <c:pt idx="9">
                  <c:v>37</c:v>
                </c:pt>
                <c:pt idx="10">
                  <c:v>30</c:v>
                </c:pt>
                <c:pt idx="11">
                  <c:v>25</c:v>
                </c:pt>
                <c:pt idx="12">
                  <c:v>39</c:v>
                </c:pt>
                <c:pt idx="13">
                  <c:v>37</c:v>
                </c:pt>
                <c:pt idx="14">
                  <c:v>30</c:v>
                </c:pt>
                <c:pt idx="15">
                  <c:v>38</c:v>
                </c:pt>
                <c:pt idx="16">
                  <c:v>34</c:v>
                </c:pt>
                <c:pt idx="17">
                  <c:v>29</c:v>
                </c:pt>
                <c:pt idx="18">
                  <c:v>35</c:v>
                </c:pt>
                <c:pt idx="19">
                  <c:v>33</c:v>
                </c:pt>
                <c:pt idx="20">
                  <c:v>36</c:v>
                </c:pt>
                <c:pt idx="21">
                  <c:v>29</c:v>
                </c:pt>
                <c:pt idx="22">
                  <c:v>30</c:v>
                </c:pt>
                <c:pt idx="23">
                  <c:v>35</c:v>
                </c:pt>
                <c:pt idx="24">
                  <c:v>23</c:v>
                </c:pt>
                <c:pt idx="25">
                  <c:v>27</c:v>
                </c:pt>
                <c:pt idx="26">
                  <c:v>23</c:v>
                </c:pt>
                <c:pt idx="27">
                  <c:v>32</c:v>
                </c:pt>
                <c:pt idx="28">
                  <c:v>35</c:v>
                </c:pt>
                <c:pt idx="29">
                  <c:v>33</c:v>
                </c:pt>
                <c:pt idx="30">
                  <c:v>40</c:v>
                </c:pt>
                <c:pt idx="31">
                  <c:v>33</c:v>
                </c:pt>
                <c:pt idx="32">
                  <c:v>38</c:v>
                </c:pt>
                <c:pt idx="33">
                  <c:v>20</c:v>
                </c:pt>
                <c:pt idx="34">
                  <c:v>25</c:v>
                </c:pt>
                <c:pt idx="35">
                  <c:v>23</c:v>
                </c:pt>
                <c:pt idx="36">
                  <c:v>32</c:v>
                </c:pt>
                <c:pt idx="37">
                  <c:v>43</c:v>
                </c:pt>
                <c:pt idx="38">
                  <c:v>30</c:v>
                </c:pt>
                <c:pt idx="39">
                  <c:v>34</c:v>
                </c:pt>
                <c:pt idx="40">
                  <c:v>31</c:v>
                </c:pt>
                <c:pt idx="41">
                  <c:v>27</c:v>
                </c:pt>
                <c:pt idx="42">
                  <c:v>31</c:v>
                </c:pt>
                <c:pt idx="43">
                  <c:v>29</c:v>
                </c:pt>
                <c:pt idx="44">
                  <c:v>26</c:v>
                </c:pt>
                <c:pt idx="45">
                  <c:v>23</c:v>
                </c:pt>
                <c:pt idx="46">
                  <c:v>36</c:v>
                </c:pt>
                <c:pt idx="47">
                  <c:v>36</c:v>
                </c:pt>
                <c:pt idx="48">
                  <c:v>21</c:v>
                </c:pt>
                <c:pt idx="49">
                  <c:v>22</c:v>
                </c:pt>
                <c:pt idx="50">
                  <c:v>27</c:v>
                </c:pt>
                <c:pt idx="51">
                  <c:v>9</c:v>
                </c:pt>
              </c:numCache>
            </c:numRef>
          </c:val>
          <c:smooth val="0"/>
          <c:extLst>
            <c:ext xmlns:c16="http://schemas.microsoft.com/office/drawing/2014/chart" uri="{C3380CC4-5D6E-409C-BE32-E72D297353CC}">
              <c16:uniqueId val="{00000001-D441-4694-85D1-402CA847D69D}"/>
            </c:ext>
          </c:extLst>
        </c:ser>
        <c:ser>
          <c:idx val="1"/>
          <c:order val="1"/>
          <c:tx>
            <c:strRef>
              <c:f>Tuberculosis!$A$56</c:f>
              <c:strCache>
                <c:ptCount val="1"/>
                <c:pt idx="0">
                  <c:v>2018</c:v>
                </c:pt>
              </c:strCache>
            </c:strRef>
          </c:tx>
          <c:spPr>
            <a:ln w="12700">
              <a:solidFill>
                <a:srgbClr val="C00000"/>
              </a:solidFill>
            </a:ln>
          </c:spPr>
          <c:marker>
            <c:symbol val="none"/>
          </c:marker>
          <c:val>
            <c:numRef>
              <c:f>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2-D441-4694-85D1-402CA847D69D}"/>
            </c:ext>
          </c:extLst>
        </c:ser>
        <c:ser>
          <c:idx val="2"/>
          <c:order val="2"/>
          <c:tx>
            <c:strRef>
              <c:f>Tuberculosis!$A$57</c:f>
              <c:strCache>
                <c:ptCount val="1"/>
                <c:pt idx="0">
                  <c:v>2019</c:v>
                </c:pt>
              </c:strCache>
            </c:strRef>
          </c:tx>
          <c:spPr>
            <a:ln w="12700">
              <a:solidFill>
                <a:srgbClr val="FFC000"/>
              </a:solidFill>
            </a:ln>
          </c:spPr>
          <c:marker>
            <c:symbol val="none"/>
          </c:marker>
          <c:val>
            <c:numRef>
              <c:f>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3-D441-4694-85D1-402CA847D69D}"/>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sz="700" baseline="0"/>
                </a:pPr>
                <a:r>
                  <a:rPr lang="en-US" sz="700" baseline="0"/>
                  <a:t>Semana Epidemiológica</a:t>
                </a:r>
              </a:p>
            </c:rich>
          </c:tx>
          <c:layout>
            <c:manualLayout>
              <c:xMode val="edge"/>
              <c:yMode val="edge"/>
              <c:x val="0.41332627443715469"/>
              <c:y val="0.92917584380089135"/>
            </c:manualLayout>
          </c:layout>
          <c:overlay val="0"/>
        </c:title>
        <c:majorTickMark val="out"/>
        <c:minorTickMark val="none"/>
        <c:tickLblPos val="nextTo"/>
        <c:txPr>
          <a:bodyPr/>
          <a:lstStyle/>
          <a:p>
            <a:pPr>
              <a:defRPr sz="6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a:pPr>
                <a:r>
                  <a:rPr lang="en-US"/>
                  <a:t>Total de casos</a:t>
                </a:r>
              </a:p>
            </c:rich>
          </c:tx>
          <c:layout>
            <c:manualLayout>
              <c:xMode val="edge"/>
              <c:yMode val="edge"/>
              <c:x val="1.9168673094396998E-2"/>
              <c:y val="0.30335034874972677"/>
            </c:manualLayout>
          </c:layout>
          <c:overlay val="0"/>
        </c:title>
        <c:numFmt formatCode="General" sourceLinked="1"/>
        <c:majorTickMark val="out"/>
        <c:minorTickMark val="none"/>
        <c:tickLblPos val="nextTo"/>
        <c:txPr>
          <a:bodyPr/>
          <a:lstStyle/>
          <a:p>
            <a:pPr>
              <a:defRPr sz="700" b="0" i="0" baseline="0"/>
            </a:pPr>
            <a:endParaRPr lang="en-US"/>
          </a:p>
        </c:txPr>
        <c:crossAx val="1595986208"/>
        <c:crosses val="autoZero"/>
        <c:crossBetween val="between"/>
      </c:valAx>
    </c:plotArea>
    <c:legend>
      <c:legendPos val="t"/>
      <c:overlay val="0"/>
      <c:txPr>
        <a:bodyPr/>
        <a:lstStyle/>
        <a:p>
          <a:pPr>
            <a:defRPr sz="7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1EC1-4132-B94A-8746F00501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Hoja1!$V$2:$V$10</c:f>
              <c:strCache>
                <c:ptCount val="9"/>
                <c:pt idx="0">
                  <c:v>Pleural</c:v>
                </c:pt>
                <c:pt idx="1">
                  <c:v>Meningea</c:v>
                </c:pt>
                <c:pt idx="2">
                  <c:v>Peritoneal</c:v>
                </c:pt>
                <c:pt idx="3">
                  <c:v>Ganglionar</c:v>
                </c:pt>
                <c:pt idx="4">
                  <c:v>Intestinal</c:v>
                </c:pt>
                <c:pt idx="5">
                  <c:v>Osteoarticular</c:v>
                </c:pt>
                <c:pt idx="6">
                  <c:v>Genitourinaria</c:v>
                </c:pt>
                <c:pt idx="7">
                  <c:v>Pericárdica</c:v>
                </c:pt>
                <c:pt idx="8">
                  <c:v>Otro</c:v>
                </c:pt>
              </c:strCache>
            </c:strRef>
          </c:cat>
          <c:val>
            <c:numRef>
              <c:f>Hoja1!$X$2:$X$10</c:f>
              <c:numCache>
                <c:formatCode>0.00</c:formatCode>
                <c:ptCount val="9"/>
                <c:pt idx="0">
                  <c:v>40.154440154440152</c:v>
                </c:pt>
                <c:pt idx="1">
                  <c:v>13.127413127413126</c:v>
                </c:pt>
                <c:pt idx="2">
                  <c:v>4.6332046332046328</c:v>
                </c:pt>
                <c:pt idx="3">
                  <c:v>23.166023166023166</c:v>
                </c:pt>
                <c:pt idx="4">
                  <c:v>1.5444015444015444</c:v>
                </c:pt>
                <c:pt idx="5">
                  <c:v>6.563706563706563</c:v>
                </c:pt>
                <c:pt idx="6">
                  <c:v>1.9305019305019304</c:v>
                </c:pt>
                <c:pt idx="7">
                  <c:v>0.38610038610038611</c:v>
                </c:pt>
                <c:pt idx="8">
                  <c:v>8.4942084942084932</c:v>
                </c:pt>
              </c:numCache>
            </c:numRef>
          </c:val>
          <c:extLst>
            <c:ext xmlns:c16="http://schemas.microsoft.com/office/drawing/2014/chart" uri="{C3380CC4-5D6E-409C-BE32-E72D297353CC}">
              <c16:uniqueId val="{00000000-1EC1-4132-B94A-8746F00501F0}"/>
            </c:ext>
          </c:extLst>
        </c:ser>
        <c:dLbls>
          <c:showLegendKey val="0"/>
          <c:showVal val="0"/>
          <c:showCatName val="0"/>
          <c:showSerName val="0"/>
          <c:showPercent val="0"/>
          <c:showBubbleSize val="0"/>
        </c:dLbls>
        <c:gapWidth val="182"/>
        <c:axId val="1972881215"/>
        <c:axId val="1972881631"/>
      </c:barChart>
      <c:catAx>
        <c:axId val="1972881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2881631"/>
        <c:crosses val="autoZero"/>
        <c:auto val="1"/>
        <c:lblAlgn val="ctr"/>
        <c:lblOffset val="100"/>
        <c:noMultiLvlLbl val="0"/>
      </c:catAx>
      <c:valAx>
        <c:axId val="197288163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2881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34D0-4D32-A7EB-54003C7330B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Hoja1!$D$12:$D$17</c:f>
              <c:strCache>
                <c:ptCount val="6"/>
                <c:pt idx="0">
                  <c:v>Primera Infancia</c:v>
                </c:pt>
                <c:pt idx="1">
                  <c:v>Infancia</c:v>
                </c:pt>
                <c:pt idx="2">
                  <c:v>Adolescencia</c:v>
                </c:pt>
                <c:pt idx="3">
                  <c:v>Juventud</c:v>
                </c:pt>
                <c:pt idx="4">
                  <c:v>Adultez</c:v>
                </c:pt>
                <c:pt idx="5">
                  <c:v>Persona Mayor</c:v>
                </c:pt>
              </c:strCache>
            </c:strRef>
          </c:cat>
          <c:val>
            <c:numRef>
              <c:f>Hoja1!$F$12:$F$17</c:f>
              <c:numCache>
                <c:formatCode>0.00</c:formatCode>
                <c:ptCount val="6"/>
                <c:pt idx="0">
                  <c:v>0.56258790436005623</c:v>
                </c:pt>
                <c:pt idx="1">
                  <c:v>0.77355836849507742</c:v>
                </c:pt>
                <c:pt idx="2">
                  <c:v>4.4303797468354427</c:v>
                </c:pt>
                <c:pt idx="3">
                  <c:v>17.299578059071731</c:v>
                </c:pt>
                <c:pt idx="4">
                  <c:v>54.711673699015471</c:v>
                </c:pt>
                <c:pt idx="5">
                  <c:v>22.222222222222221</c:v>
                </c:pt>
              </c:numCache>
            </c:numRef>
          </c:val>
          <c:extLst>
            <c:ext xmlns:c16="http://schemas.microsoft.com/office/drawing/2014/chart" uri="{C3380CC4-5D6E-409C-BE32-E72D297353CC}">
              <c16:uniqueId val="{00000000-34D0-4D32-A7EB-54003C7330BA}"/>
            </c:ext>
          </c:extLst>
        </c:ser>
        <c:dLbls>
          <c:showLegendKey val="0"/>
          <c:showVal val="0"/>
          <c:showCatName val="0"/>
          <c:showSerName val="0"/>
          <c:showPercent val="0"/>
          <c:showBubbleSize val="0"/>
        </c:dLbls>
        <c:gapWidth val="182"/>
        <c:axId val="2069931583"/>
        <c:axId val="2069933663"/>
      </c:barChart>
      <c:catAx>
        <c:axId val="2069931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933663"/>
        <c:crosses val="autoZero"/>
        <c:auto val="1"/>
        <c:lblAlgn val="ctr"/>
        <c:lblOffset val="100"/>
        <c:noMultiLvlLbl val="0"/>
      </c:catAx>
      <c:valAx>
        <c:axId val="2069933663"/>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931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136439195100611"/>
          <c:y val="5.0925925925925923E-2"/>
          <c:w val="0.65348972003499561"/>
          <c:h val="0.73492271799358411"/>
        </c:manualLayout>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Hoja1!$I$47:$I$51</c:f>
              <c:strCache>
                <c:ptCount val="5"/>
                <c:pt idx="0">
                  <c:v>Mayores de 1 año</c:v>
                </c:pt>
                <c:pt idx="1">
                  <c:v>De 8 a 11</c:v>
                </c:pt>
                <c:pt idx="2">
                  <c:v>De 5 a 7</c:v>
                </c:pt>
                <c:pt idx="3">
                  <c:v>De 2 a 4 meses</c:v>
                </c:pt>
                <c:pt idx="4">
                  <c:v>Un mes o menos</c:v>
                </c:pt>
              </c:strCache>
            </c:strRef>
          </c:cat>
          <c:val>
            <c:numRef>
              <c:f>Hoja1!$K$47:$K$51</c:f>
              <c:numCache>
                <c:formatCode>0.0%</c:formatCode>
                <c:ptCount val="5"/>
                <c:pt idx="0">
                  <c:v>0.16216216216216217</c:v>
                </c:pt>
                <c:pt idx="1">
                  <c:v>8.1081081081081086E-2</c:v>
                </c:pt>
                <c:pt idx="2">
                  <c:v>0.10810810810810811</c:v>
                </c:pt>
                <c:pt idx="3">
                  <c:v>0.40540540540540543</c:v>
                </c:pt>
                <c:pt idx="4">
                  <c:v>0.24324324324324326</c:v>
                </c:pt>
              </c:numCache>
            </c:numRef>
          </c:val>
          <c:extLst>
            <c:ext xmlns:c16="http://schemas.microsoft.com/office/drawing/2014/chart" uri="{C3380CC4-5D6E-409C-BE32-E72D297353CC}">
              <c16:uniqueId val="{00000000-893D-4BFD-AA8C-95DAA1E5AD4A}"/>
            </c:ext>
          </c:extLst>
        </c:ser>
        <c:dLbls>
          <c:showLegendKey val="0"/>
          <c:showVal val="0"/>
          <c:showCatName val="0"/>
          <c:showSerName val="0"/>
          <c:showPercent val="0"/>
          <c:showBubbleSize val="0"/>
        </c:dLbls>
        <c:gapWidth val="150"/>
        <c:axId val="71123712"/>
        <c:axId val="71125632"/>
      </c:barChart>
      <c:catAx>
        <c:axId val="71123712"/>
        <c:scaling>
          <c:orientation val="minMax"/>
        </c:scaling>
        <c:delete val="0"/>
        <c:axPos val="l"/>
        <c:title>
          <c:tx>
            <c:rich>
              <a:bodyPr rot="-5400000" vert="horz"/>
              <a:lstStyle/>
              <a:p>
                <a:pPr>
                  <a:defRPr/>
                </a:pPr>
                <a:r>
                  <a:rPr lang="es-CO"/>
                  <a:t>Edad</a:t>
                </a:r>
              </a:p>
            </c:rich>
          </c:tx>
          <c:overlay val="0"/>
        </c:title>
        <c:numFmt formatCode="General" sourceLinked="0"/>
        <c:majorTickMark val="out"/>
        <c:minorTickMark val="none"/>
        <c:tickLblPos val="nextTo"/>
        <c:crossAx val="71125632"/>
        <c:crosses val="autoZero"/>
        <c:auto val="1"/>
        <c:lblAlgn val="ctr"/>
        <c:lblOffset val="100"/>
        <c:noMultiLvlLbl val="0"/>
      </c:catAx>
      <c:valAx>
        <c:axId val="71125632"/>
        <c:scaling>
          <c:orientation val="minMax"/>
        </c:scaling>
        <c:delete val="0"/>
        <c:axPos val="b"/>
        <c:title>
          <c:tx>
            <c:rich>
              <a:bodyPr/>
              <a:lstStyle/>
              <a:p>
                <a:pPr>
                  <a:defRPr/>
                </a:pPr>
                <a:r>
                  <a:rPr lang="es-CO"/>
                  <a:t>Porcentaje</a:t>
                </a:r>
              </a:p>
            </c:rich>
          </c:tx>
          <c:overlay val="0"/>
        </c:title>
        <c:numFmt formatCode="0.0%" sourceLinked="1"/>
        <c:majorTickMark val="out"/>
        <c:minorTickMark val="none"/>
        <c:tickLblPos val="nextTo"/>
        <c:crossAx val="71123712"/>
        <c:crosses val="autoZero"/>
        <c:crossBetween val="between"/>
      </c:valAx>
    </c:plotArea>
    <c:plotVisOnly val="1"/>
    <c:dispBlanksAs val="gap"/>
    <c:showDLblsOverMax val="0"/>
  </c:chart>
  <c:txPr>
    <a:bodyPr/>
    <a:lstStyle/>
    <a:p>
      <a:pPr>
        <a:defRPr sz="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10292709553909E-2"/>
          <c:y val="0.15261406286224513"/>
          <c:w val="0.89462468095759962"/>
          <c:h val="0.66477965862167421"/>
        </c:manualLayout>
      </c:layout>
      <c:barChart>
        <c:barDir val="col"/>
        <c:grouping val="clustered"/>
        <c:varyColors val="0"/>
        <c:ser>
          <c:idx val="2"/>
          <c:order val="2"/>
          <c:tx>
            <c:strRef>
              <c:f>Intoxicaciones!$A$66</c:f>
              <c:strCache>
                <c:ptCount val="1"/>
                <c:pt idx="0">
                  <c:v>2020</c:v>
                </c:pt>
              </c:strCache>
            </c:strRef>
          </c:tx>
          <c:spPr>
            <a:solidFill>
              <a:srgbClr val="0070C0"/>
            </a:solidFill>
            <a:ln w="12700">
              <a:solidFill>
                <a:schemeClr val="accent1"/>
              </a:solidFill>
            </a:ln>
          </c:spPr>
          <c:invertIfNegative val="0"/>
          <c:val>
            <c:numRef>
              <c:f>Intoxicaciones!$B$66:$BA$66</c:f>
              <c:numCache>
                <c:formatCode>General</c:formatCode>
                <c:ptCount val="52"/>
                <c:pt idx="0">
                  <c:v>52</c:v>
                </c:pt>
                <c:pt idx="1">
                  <c:v>28</c:v>
                </c:pt>
                <c:pt idx="2">
                  <c:v>36</c:v>
                </c:pt>
                <c:pt idx="3">
                  <c:v>28</c:v>
                </c:pt>
                <c:pt idx="4">
                  <c:v>33</c:v>
                </c:pt>
                <c:pt idx="5">
                  <c:v>24</c:v>
                </c:pt>
                <c:pt idx="6">
                  <c:v>29</c:v>
                </c:pt>
                <c:pt idx="7">
                  <c:v>33</c:v>
                </c:pt>
                <c:pt idx="8">
                  <c:v>30</c:v>
                </c:pt>
                <c:pt idx="9">
                  <c:v>35</c:v>
                </c:pt>
                <c:pt idx="10">
                  <c:v>37</c:v>
                </c:pt>
                <c:pt idx="11">
                  <c:v>29</c:v>
                </c:pt>
                <c:pt idx="12">
                  <c:v>9</c:v>
                </c:pt>
                <c:pt idx="13">
                  <c:v>16</c:v>
                </c:pt>
                <c:pt idx="14">
                  <c:v>19</c:v>
                </c:pt>
                <c:pt idx="15">
                  <c:v>22</c:v>
                </c:pt>
                <c:pt idx="16">
                  <c:v>23</c:v>
                </c:pt>
                <c:pt idx="17">
                  <c:v>23</c:v>
                </c:pt>
                <c:pt idx="18">
                  <c:v>29</c:v>
                </c:pt>
                <c:pt idx="19">
                  <c:v>20</c:v>
                </c:pt>
                <c:pt idx="20">
                  <c:v>30</c:v>
                </c:pt>
                <c:pt idx="21">
                  <c:v>19</c:v>
                </c:pt>
                <c:pt idx="22">
                  <c:v>27</c:v>
                </c:pt>
                <c:pt idx="23">
                  <c:v>32</c:v>
                </c:pt>
                <c:pt idx="24">
                  <c:v>23</c:v>
                </c:pt>
                <c:pt idx="25">
                  <c:v>22</c:v>
                </c:pt>
                <c:pt idx="26">
                  <c:v>31</c:v>
                </c:pt>
                <c:pt idx="27">
                  <c:v>22</c:v>
                </c:pt>
                <c:pt idx="28">
                  <c:v>18</c:v>
                </c:pt>
                <c:pt idx="29">
                  <c:v>18</c:v>
                </c:pt>
                <c:pt idx="30">
                  <c:v>21</c:v>
                </c:pt>
                <c:pt idx="31">
                  <c:v>22</c:v>
                </c:pt>
                <c:pt idx="32">
                  <c:v>27</c:v>
                </c:pt>
                <c:pt idx="33">
                  <c:v>33</c:v>
                </c:pt>
                <c:pt idx="34">
                  <c:v>21</c:v>
                </c:pt>
                <c:pt idx="35">
                  <c:v>31</c:v>
                </c:pt>
                <c:pt idx="36">
                  <c:v>37</c:v>
                </c:pt>
                <c:pt idx="37">
                  <c:v>33</c:v>
                </c:pt>
                <c:pt idx="38">
                  <c:v>29</c:v>
                </c:pt>
                <c:pt idx="39">
                  <c:v>24</c:v>
                </c:pt>
                <c:pt idx="40">
                  <c:v>28</c:v>
                </c:pt>
                <c:pt idx="41">
                  <c:v>31</c:v>
                </c:pt>
                <c:pt idx="42">
                  <c:v>23</c:v>
                </c:pt>
                <c:pt idx="43">
                  <c:v>29</c:v>
                </c:pt>
                <c:pt idx="44">
                  <c:v>23</c:v>
                </c:pt>
                <c:pt idx="45">
                  <c:v>20</c:v>
                </c:pt>
                <c:pt idx="46">
                  <c:v>19</c:v>
                </c:pt>
                <c:pt idx="47">
                  <c:v>14</c:v>
                </c:pt>
                <c:pt idx="48">
                  <c:v>0</c:v>
                </c:pt>
                <c:pt idx="49">
                  <c:v>0</c:v>
                </c:pt>
                <c:pt idx="50">
                  <c:v>0</c:v>
                </c:pt>
                <c:pt idx="51">
                  <c:v>0</c:v>
                </c:pt>
              </c:numCache>
            </c:numRef>
          </c:val>
          <c:extLst>
            <c:ext xmlns:c16="http://schemas.microsoft.com/office/drawing/2014/chart" uri="{C3380CC4-5D6E-409C-BE32-E72D297353CC}">
              <c16:uniqueId val="{00000000-2BF1-4F95-B8AB-C43F50ED8B7E}"/>
            </c:ext>
          </c:extLst>
        </c:ser>
        <c:dLbls>
          <c:showLegendKey val="0"/>
          <c:showVal val="0"/>
          <c:showCatName val="0"/>
          <c:showSerName val="0"/>
          <c:showPercent val="0"/>
          <c:showBubbleSize val="0"/>
        </c:dLbls>
        <c:gapWidth val="0"/>
        <c:overlap val="100"/>
        <c:axId val="-1207073200"/>
        <c:axId val="-1207072656"/>
      </c:barChart>
      <c:lineChart>
        <c:grouping val="standard"/>
        <c:varyColors val="0"/>
        <c:ser>
          <c:idx val="0"/>
          <c:order val="0"/>
          <c:tx>
            <c:strRef>
              <c:f>Intoxicaciones!$A$64</c:f>
              <c:strCache>
                <c:ptCount val="1"/>
                <c:pt idx="0">
                  <c:v>2018</c:v>
                </c:pt>
              </c:strCache>
            </c:strRef>
          </c:tx>
          <c:spPr>
            <a:ln w="28575">
              <a:solidFill>
                <a:srgbClr val="C00000"/>
              </a:solidFill>
            </a:ln>
          </c:spPr>
          <c:marker>
            <c:symbol val="none"/>
          </c:marker>
          <c:val>
            <c:numRef>
              <c:f>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1-2BF1-4F95-B8AB-C43F50ED8B7E}"/>
            </c:ext>
          </c:extLst>
        </c:ser>
        <c:ser>
          <c:idx val="1"/>
          <c:order val="1"/>
          <c:tx>
            <c:strRef>
              <c:f>Intoxicaciones!$A$65</c:f>
              <c:strCache>
                <c:ptCount val="1"/>
                <c:pt idx="0">
                  <c:v>2019</c:v>
                </c:pt>
              </c:strCache>
            </c:strRef>
          </c:tx>
          <c:spPr>
            <a:ln w="28575">
              <a:solidFill>
                <a:srgbClr val="00B050"/>
              </a:solidFill>
            </a:ln>
          </c:spPr>
          <c:marker>
            <c:symbol val="none"/>
          </c:marker>
          <c:val>
            <c:numRef>
              <c:f>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2-2BF1-4F95-B8AB-C43F50ED8B7E}"/>
            </c:ext>
          </c:extLst>
        </c:ser>
        <c:ser>
          <c:idx val="3"/>
          <c:order val="3"/>
          <c:tx>
            <c:strRef>
              <c:f>Intoxicaciones!$A$63</c:f>
              <c:strCache>
                <c:ptCount val="1"/>
                <c:pt idx="0">
                  <c:v>2017</c:v>
                </c:pt>
              </c:strCache>
            </c:strRef>
          </c:tx>
          <c:marker>
            <c:symbol val="none"/>
          </c:marker>
          <c:val>
            <c:numRef>
              <c:f>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3-2BF1-4F95-B8AB-C43F50ED8B7E}"/>
            </c:ext>
          </c:extLst>
        </c:ser>
        <c:ser>
          <c:idx val="4"/>
          <c:order val="4"/>
          <c:tx>
            <c:strRef>
              <c:f>Intoxicaciones!$A$62</c:f>
              <c:strCache>
                <c:ptCount val="1"/>
                <c:pt idx="0">
                  <c:v>2016</c:v>
                </c:pt>
              </c:strCache>
            </c:strRef>
          </c:tx>
          <c:marker>
            <c:symbol val="none"/>
          </c:marker>
          <c:val>
            <c:numRef>
              <c:f>Intoxicaciones!$B$62:$BA$62</c:f>
              <c:numCache>
                <c:formatCode>General</c:formatCode>
                <c:ptCount val="52"/>
                <c:pt idx="0">
                  <c:v>24</c:v>
                </c:pt>
                <c:pt idx="1">
                  <c:v>39</c:v>
                </c:pt>
                <c:pt idx="2">
                  <c:v>39</c:v>
                </c:pt>
                <c:pt idx="3">
                  <c:v>38</c:v>
                </c:pt>
                <c:pt idx="4">
                  <c:v>30</c:v>
                </c:pt>
                <c:pt idx="5">
                  <c:v>47</c:v>
                </c:pt>
                <c:pt idx="6">
                  <c:v>43</c:v>
                </c:pt>
                <c:pt idx="7">
                  <c:v>41</c:v>
                </c:pt>
                <c:pt idx="8">
                  <c:v>36</c:v>
                </c:pt>
                <c:pt idx="9">
                  <c:v>58</c:v>
                </c:pt>
                <c:pt idx="10">
                  <c:v>55</c:v>
                </c:pt>
                <c:pt idx="11">
                  <c:v>58</c:v>
                </c:pt>
                <c:pt idx="12">
                  <c:v>39</c:v>
                </c:pt>
                <c:pt idx="13">
                  <c:v>54</c:v>
                </c:pt>
                <c:pt idx="14">
                  <c:v>51</c:v>
                </c:pt>
                <c:pt idx="15">
                  <c:v>66</c:v>
                </c:pt>
                <c:pt idx="16">
                  <c:v>52</c:v>
                </c:pt>
                <c:pt idx="17">
                  <c:v>52</c:v>
                </c:pt>
                <c:pt idx="18">
                  <c:v>61</c:v>
                </c:pt>
                <c:pt idx="19">
                  <c:v>54</c:v>
                </c:pt>
                <c:pt idx="20">
                  <c:v>39</c:v>
                </c:pt>
                <c:pt idx="21">
                  <c:v>36</c:v>
                </c:pt>
                <c:pt idx="22">
                  <c:v>46</c:v>
                </c:pt>
                <c:pt idx="23">
                  <c:v>52</c:v>
                </c:pt>
                <c:pt idx="24">
                  <c:v>44</c:v>
                </c:pt>
                <c:pt idx="25">
                  <c:v>40</c:v>
                </c:pt>
                <c:pt idx="26">
                  <c:v>39</c:v>
                </c:pt>
                <c:pt idx="27">
                  <c:v>50</c:v>
                </c:pt>
                <c:pt idx="28">
                  <c:v>49</c:v>
                </c:pt>
                <c:pt idx="29">
                  <c:v>64</c:v>
                </c:pt>
                <c:pt idx="30">
                  <c:v>59</c:v>
                </c:pt>
                <c:pt idx="31">
                  <c:v>44</c:v>
                </c:pt>
                <c:pt idx="32">
                  <c:v>60</c:v>
                </c:pt>
                <c:pt idx="33">
                  <c:v>45</c:v>
                </c:pt>
                <c:pt idx="34">
                  <c:v>44</c:v>
                </c:pt>
                <c:pt idx="35">
                  <c:v>46</c:v>
                </c:pt>
                <c:pt idx="36">
                  <c:v>58</c:v>
                </c:pt>
                <c:pt idx="37">
                  <c:v>75</c:v>
                </c:pt>
                <c:pt idx="38">
                  <c:v>58</c:v>
                </c:pt>
                <c:pt idx="39">
                  <c:v>53</c:v>
                </c:pt>
                <c:pt idx="40">
                  <c:v>57</c:v>
                </c:pt>
                <c:pt idx="41">
                  <c:v>52</c:v>
                </c:pt>
                <c:pt idx="42">
                  <c:v>58</c:v>
                </c:pt>
                <c:pt idx="43">
                  <c:v>68</c:v>
                </c:pt>
                <c:pt idx="44">
                  <c:v>50</c:v>
                </c:pt>
                <c:pt idx="45">
                  <c:v>49</c:v>
                </c:pt>
                <c:pt idx="46">
                  <c:v>65</c:v>
                </c:pt>
                <c:pt idx="47">
                  <c:v>84</c:v>
                </c:pt>
                <c:pt idx="48">
                  <c:v>63</c:v>
                </c:pt>
                <c:pt idx="49">
                  <c:v>70</c:v>
                </c:pt>
                <c:pt idx="50">
                  <c:v>49</c:v>
                </c:pt>
                <c:pt idx="51">
                  <c:v>37</c:v>
                </c:pt>
              </c:numCache>
            </c:numRef>
          </c:val>
          <c:smooth val="0"/>
          <c:extLst>
            <c:ext xmlns:c16="http://schemas.microsoft.com/office/drawing/2014/chart" uri="{C3380CC4-5D6E-409C-BE32-E72D297353CC}">
              <c16:uniqueId val="{00000004-2BF1-4F95-B8AB-C43F50ED8B7E}"/>
            </c:ext>
          </c:extLst>
        </c:ser>
        <c:dLbls>
          <c:showLegendKey val="0"/>
          <c:showVal val="0"/>
          <c:showCatName val="0"/>
          <c:showSerName val="0"/>
          <c:showPercent val="0"/>
          <c:showBubbleSize val="0"/>
        </c:dLbls>
        <c:marker val="1"/>
        <c:smooth val="0"/>
        <c:axId val="-1207073200"/>
        <c:axId val="-1207072656"/>
      </c:lineChart>
      <c:catAx>
        <c:axId val="-1207073200"/>
        <c:scaling>
          <c:orientation val="minMax"/>
        </c:scaling>
        <c:delete val="0"/>
        <c:axPos val="b"/>
        <c:title>
          <c:tx>
            <c:rich>
              <a:bodyPr/>
              <a:lstStyle/>
              <a:p>
                <a:pPr>
                  <a:defRPr sz="700" b="0" i="0" baseline="0"/>
                </a:pPr>
                <a:r>
                  <a:rPr lang="en-US" sz="700" b="0" i="0" baseline="0"/>
                  <a:t>Semana Epidemiológica</a:t>
                </a:r>
              </a:p>
            </c:rich>
          </c:tx>
          <c:layout>
            <c:manualLayout>
              <c:xMode val="edge"/>
              <c:yMode val="edge"/>
              <c:x val="0.42007314579267252"/>
              <c:y val="0.89264668353566989"/>
            </c:manualLayout>
          </c:layout>
          <c:overlay val="0"/>
        </c:title>
        <c:majorTickMark val="out"/>
        <c:minorTickMark val="none"/>
        <c:tickLblPos val="nextTo"/>
        <c:txPr>
          <a:bodyPr/>
          <a:lstStyle/>
          <a:p>
            <a:pPr>
              <a:defRPr sz="600" b="0" i="0" baseline="0"/>
            </a:pPr>
            <a:endParaRPr lang="en-US"/>
          </a:p>
        </c:txPr>
        <c:crossAx val="-1207072656"/>
        <c:crosses val="autoZero"/>
        <c:auto val="1"/>
        <c:lblAlgn val="ctr"/>
        <c:lblOffset val="100"/>
        <c:noMultiLvlLbl val="0"/>
      </c:catAx>
      <c:valAx>
        <c:axId val="-1207072656"/>
        <c:scaling>
          <c:orientation val="minMax"/>
        </c:scaling>
        <c:delete val="0"/>
        <c:axPos val="l"/>
        <c:majorGridlines>
          <c:spPr>
            <a:ln>
              <a:noFill/>
            </a:ln>
          </c:spPr>
        </c:majorGridlines>
        <c:title>
          <c:tx>
            <c:rich>
              <a:bodyPr rot="-5400000" vert="horz"/>
              <a:lstStyle/>
              <a:p>
                <a:pPr>
                  <a:defRPr sz="700" b="0" i="0" baseline="0"/>
                </a:pPr>
                <a:r>
                  <a:rPr lang="en-US" sz="700" b="0" i="0" baseline="0"/>
                  <a:t>Casos</a:t>
                </a:r>
              </a:p>
            </c:rich>
          </c:tx>
          <c:layout>
            <c:manualLayout>
              <c:xMode val="edge"/>
              <c:yMode val="edge"/>
              <c:x val="1.3859625155396189E-2"/>
              <c:y val="0.40244018521254538"/>
            </c:manualLayout>
          </c:layout>
          <c:overlay val="0"/>
        </c:title>
        <c:numFmt formatCode="General" sourceLinked="1"/>
        <c:majorTickMark val="out"/>
        <c:minorTickMark val="none"/>
        <c:tickLblPos val="nextTo"/>
        <c:spPr>
          <a:ln>
            <a:noFill/>
          </a:ln>
        </c:spPr>
        <c:txPr>
          <a:bodyPr/>
          <a:lstStyle/>
          <a:p>
            <a:pPr>
              <a:defRPr sz="700" b="0" i="0" baseline="0"/>
            </a:pPr>
            <a:endParaRPr lang="en-US"/>
          </a:p>
        </c:txPr>
        <c:crossAx val="-1207073200"/>
        <c:crosses val="autoZero"/>
        <c:crossBetween val="between"/>
      </c:valAx>
    </c:plotArea>
    <c:legend>
      <c:legendPos val="t"/>
      <c:overlay val="0"/>
      <c:txPr>
        <a:bodyPr/>
        <a:lstStyle/>
        <a:p>
          <a:pPr>
            <a:defRPr sz="7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'[evento 365 semana 48 2020.xls]Salidas'!$O$2:$O$9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'[evento 365 semana 48 2020.xls]Salidas'!$Q$2:$Q$9</c:f>
              <c:numCache>
                <c:formatCode>0.00</c:formatCode>
                <c:ptCount val="8"/>
                <c:pt idx="0">
                  <c:v>24.009508716323296</c:v>
                </c:pt>
                <c:pt idx="1">
                  <c:v>5.3090332805071316</c:v>
                </c:pt>
                <c:pt idx="2">
                  <c:v>0.31695721077654515</c:v>
                </c:pt>
                <c:pt idx="3">
                  <c:v>0.47543581616481778</c:v>
                </c:pt>
                <c:pt idx="4">
                  <c:v>3.0110935023771792</c:v>
                </c:pt>
                <c:pt idx="5">
                  <c:v>15.530903328050712</c:v>
                </c:pt>
                <c:pt idx="6">
                  <c:v>1.1885895404120443</c:v>
                </c:pt>
                <c:pt idx="7">
                  <c:v>50.158478605388268</c:v>
                </c:pt>
              </c:numCache>
            </c:numRef>
          </c:val>
          <c:extLst>
            <c:ext xmlns:c16="http://schemas.microsoft.com/office/drawing/2014/chart" uri="{C3380CC4-5D6E-409C-BE32-E72D297353CC}">
              <c16:uniqueId val="{00000000-2862-4058-9DCA-FFB6083736D9}"/>
            </c:ext>
          </c:extLst>
        </c:ser>
        <c:dLbls>
          <c:showLegendKey val="0"/>
          <c:showVal val="0"/>
          <c:showCatName val="0"/>
          <c:showSerName val="0"/>
          <c:showPercent val="0"/>
          <c:showBubbleSize val="0"/>
        </c:dLbls>
        <c:gapWidth val="182"/>
        <c:axId val="1909002751"/>
        <c:axId val="1745812719"/>
      </c:barChart>
      <c:catAx>
        <c:axId val="1909002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812719"/>
        <c:crosses val="autoZero"/>
        <c:auto val="1"/>
        <c:lblAlgn val="ctr"/>
        <c:lblOffset val="100"/>
        <c:noMultiLvlLbl val="0"/>
      </c:catAx>
      <c:valAx>
        <c:axId val="1745812719"/>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9002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'[XII PE ETA 2020.xlsx]Acumulado Total'!$E$1:$K$1</c:f>
              <c:strCache>
                <c:ptCount val="7"/>
                <c:pt idx="0">
                  <c:v>&lt; 1 año</c:v>
                </c:pt>
                <c:pt idx="1">
                  <c:v>1-4 años</c:v>
                </c:pt>
                <c:pt idx="2">
                  <c:v>5-9 años</c:v>
                </c:pt>
                <c:pt idx="3">
                  <c:v>10-19 años</c:v>
                </c:pt>
                <c:pt idx="4">
                  <c:v>20-49-años</c:v>
                </c:pt>
                <c:pt idx="5">
                  <c:v>50-74 años</c:v>
                </c:pt>
                <c:pt idx="6">
                  <c:v>&gt;75 años</c:v>
                </c:pt>
              </c:strCache>
            </c:strRef>
          </c:cat>
          <c:val>
            <c:numRef>
              <c:f>'[XII PE ETA 2020.xlsx]Acumulado Total'!$E$5:$K$5</c:f>
              <c:numCache>
                <c:formatCode>0.00</c:formatCode>
                <c:ptCount val="7"/>
                <c:pt idx="0">
                  <c:v>0.19607843137254902</c:v>
                </c:pt>
                <c:pt idx="1">
                  <c:v>3.9215686274509802</c:v>
                </c:pt>
                <c:pt idx="2">
                  <c:v>5.0980392156862742</c:v>
                </c:pt>
                <c:pt idx="3">
                  <c:v>16.862745098039216</c:v>
                </c:pt>
                <c:pt idx="4">
                  <c:v>59.215686274509807</c:v>
                </c:pt>
                <c:pt idx="5">
                  <c:v>12.156862745098039</c:v>
                </c:pt>
                <c:pt idx="6">
                  <c:v>2.5490196078431371</c:v>
                </c:pt>
              </c:numCache>
            </c:numRef>
          </c:val>
          <c:extLst>
            <c:ext xmlns:c16="http://schemas.microsoft.com/office/drawing/2014/chart" uri="{C3380CC4-5D6E-409C-BE32-E72D297353CC}">
              <c16:uniqueId val="{00000000-A002-49F3-B8CA-5671EBAFBB6A}"/>
            </c:ext>
          </c:extLst>
        </c:ser>
        <c:dLbls>
          <c:showLegendKey val="0"/>
          <c:showVal val="0"/>
          <c:showCatName val="0"/>
          <c:showSerName val="0"/>
          <c:showPercent val="0"/>
          <c:showBubbleSize val="0"/>
        </c:dLbls>
        <c:gapWidth val="0"/>
        <c:axId val="323541279"/>
        <c:axId val="323541695"/>
      </c:barChart>
      <c:catAx>
        <c:axId val="32354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41695"/>
        <c:crosses val="autoZero"/>
        <c:auto val="1"/>
        <c:lblAlgn val="ctr"/>
        <c:lblOffset val="100"/>
        <c:noMultiLvlLbl val="0"/>
      </c:catAx>
      <c:valAx>
        <c:axId val="32354169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412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A402-487B-A16F-426E3B4AC79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'[XII PE ETA 2020.xlsx]Acumulado Total'!$A$18:$A$30</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Otros</c:v>
                </c:pt>
              </c:strCache>
            </c:strRef>
          </c:cat>
          <c:val>
            <c:numRef>
              <c:f>'[XII PE ETA 2020.xlsx]Acumulado Total'!$E$18:$E$30</c:f>
              <c:numCache>
                <c:formatCode>0.00</c:formatCode>
                <c:ptCount val="13"/>
                <c:pt idx="0">
                  <c:v>31.764705882352938</c:v>
                </c:pt>
                <c:pt idx="1">
                  <c:v>20.784313725490197</c:v>
                </c:pt>
                <c:pt idx="2">
                  <c:v>27.254901960784313</c:v>
                </c:pt>
                <c:pt idx="3">
                  <c:v>8.6274509803921564</c:v>
                </c:pt>
                <c:pt idx="4">
                  <c:v>2.7450980392156863</c:v>
                </c:pt>
                <c:pt idx="5">
                  <c:v>2.7450980392156863</c:v>
                </c:pt>
                <c:pt idx="6">
                  <c:v>0.78431372549019607</c:v>
                </c:pt>
                <c:pt idx="7">
                  <c:v>1.9607843137254901</c:v>
                </c:pt>
                <c:pt idx="8">
                  <c:v>1.1764705882352942</c:v>
                </c:pt>
                <c:pt idx="9">
                  <c:v>0.78431372549019607</c:v>
                </c:pt>
                <c:pt idx="10">
                  <c:v>0.19607843137254902</c:v>
                </c:pt>
                <c:pt idx="11">
                  <c:v>0.98039215686274506</c:v>
                </c:pt>
                <c:pt idx="12">
                  <c:v>0.19607843137254902</c:v>
                </c:pt>
              </c:numCache>
            </c:numRef>
          </c:val>
          <c:extLst>
            <c:ext xmlns:c16="http://schemas.microsoft.com/office/drawing/2014/chart" uri="{C3380CC4-5D6E-409C-BE32-E72D297353CC}">
              <c16:uniqueId val="{00000002-A402-487B-A16F-426E3B4AC792}"/>
            </c:ext>
          </c:extLst>
        </c:ser>
        <c:dLbls>
          <c:showLegendKey val="0"/>
          <c:showVal val="0"/>
          <c:showCatName val="0"/>
          <c:showSerName val="0"/>
          <c:showPercent val="0"/>
          <c:showBubbleSize val="0"/>
        </c:dLbls>
        <c:gapWidth val="182"/>
        <c:axId val="710281791"/>
        <c:axId val="710282207"/>
      </c:barChart>
      <c:catAx>
        <c:axId val="710281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10282207"/>
        <c:crosses val="autoZero"/>
        <c:auto val="1"/>
        <c:lblAlgn val="ctr"/>
        <c:lblOffset val="100"/>
        <c:noMultiLvlLbl val="0"/>
      </c:catAx>
      <c:valAx>
        <c:axId val="710282207"/>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10281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17%</a:t>
          </a:r>
        </a:p>
        <a:p>
          <a:r>
            <a:rPr lang="es-ES" sz="1200" b="1" dirty="0" smtClean="0">
              <a:solidFill>
                <a:schemeClr val="bg1"/>
              </a:solidFill>
              <a:latin typeface="Arial Narrow" panose="020B0606020202030204" pitchFamily="34" charset="0"/>
            </a:rPr>
            <a:t>61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11%</a:t>
          </a:r>
        </a:p>
        <a:p>
          <a:r>
            <a:rPr lang="es-ES" sz="1200" b="1" dirty="0" smtClean="0">
              <a:solidFill>
                <a:schemeClr val="bg1"/>
              </a:solidFill>
              <a:latin typeface="Arial Narrow" panose="020B0606020202030204" pitchFamily="34" charset="0"/>
            </a:rPr>
            <a:t>41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8,0%</a:t>
          </a:r>
        </a:p>
        <a:p>
          <a:r>
            <a:rPr lang="es-ES" sz="1200" b="1" dirty="0" smtClean="0">
              <a:solidFill>
                <a:schemeClr val="bg1"/>
              </a:solidFill>
              <a:latin typeface="Arial Narrow" panose="020B0606020202030204" pitchFamily="34" charset="0"/>
            </a:rPr>
            <a:t>28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14%</a:t>
          </a:r>
        </a:p>
        <a:p>
          <a:r>
            <a:rPr lang="es-ES" sz="1200" b="1" dirty="0" smtClean="0">
              <a:solidFill>
                <a:schemeClr val="bg1"/>
              </a:solidFill>
              <a:latin typeface="Arial Narrow" panose="020B0606020202030204" pitchFamily="34" charset="0"/>
            </a:rPr>
            <a:t>52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31%</a:t>
          </a:r>
        </a:p>
        <a:p>
          <a:r>
            <a:rPr lang="es-ES" sz="1200" b="1" dirty="0" smtClean="0">
              <a:solidFill>
                <a:schemeClr val="bg1"/>
              </a:solidFill>
              <a:latin typeface="Arial Narrow" panose="020B0606020202030204" pitchFamily="34" charset="0"/>
            </a:rPr>
            <a:t>114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19%</a:t>
          </a:r>
        </a:p>
        <a:p>
          <a:r>
            <a:rPr lang="es-ES" sz="1200" b="1" dirty="0" smtClean="0">
              <a:solidFill>
                <a:schemeClr val="bg1"/>
              </a:solidFill>
              <a:latin typeface="Arial Narrow" panose="020B0606020202030204" pitchFamily="34" charset="0"/>
            </a:rPr>
            <a:t>70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22%</a:t>
          </a:r>
        </a:p>
        <a:p>
          <a:r>
            <a:rPr lang="es-ES" sz="800" b="1" dirty="0" smtClean="0">
              <a:solidFill>
                <a:schemeClr val="bg1"/>
              </a:solidFill>
              <a:latin typeface="Arial Narrow" panose="020B0606020202030204" pitchFamily="34" charset="0"/>
            </a:rPr>
            <a:t>206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17%</a:t>
          </a:r>
        </a:p>
        <a:p>
          <a:r>
            <a:rPr lang="es-ES" sz="800" b="1" dirty="0" smtClean="0">
              <a:solidFill>
                <a:schemeClr val="bg1"/>
              </a:solidFill>
              <a:latin typeface="Arial Narrow" panose="020B0606020202030204" pitchFamily="34" charset="0"/>
            </a:rPr>
            <a:t>157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11%</a:t>
          </a:r>
        </a:p>
        <a:p>
          <a:r>
            <a:rPr lang="es-ES" sz="800" b="1" dirty="0" smtClean="0">
              <a:solidFill>
                <a:schemeClr val="bg1"/>
              </a:solidFill>
              <a:latin typeface="Arial Narrow" panose="020B0606020202030204" pitchFamily="34" charset="0"/>
            </a:rPr>
            <a:t>102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27%</a:t>
          </a:r>
        </a:p>
        <a:p>
          <a:r>
            <a:rPr lang="es-ES" sz="800" b="1" dirty="0" smtClean="0">
              <a:solidFill>
                <a:schemeClr val="bg1"/>
              </a:solidFill>
              <a:latin typeface="Arial Narrow" panose="020B0606020202030204" pitchFamily="34" charset="0"/>
            </a:rPr>
            <a:t>253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19%</a:t>
          </a:r>
        </a:p>
        <a:p>
          <a:r>
            <a:rPr lang="es-ES" sz="800" b="1" dirty="0" smtClean="0">
              <a:solidFill>
                <a:schemeClr val="bg1"/>
              </a:solidFill>
              <a:latin typeface="Arial Narrow" panose="020B0606020202030204" pitchFamily="34" charset="0"/>
            </a:rPr>
            <a:t>175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3,0%</a:t>
          </a:r>
        </a:p>
        <a:p>
          <a:r>
            <a:rPr lang="es-ES" sz="800" b="1" dirty="0" smtClean="0">
              <a:solidFill>
                <a:schemeClr val="bg1"/>
              </a:solidFill>
              <a:latin typeface="Arial Narrow" panose="020B0606020202030204" pitchFamily="34" charset="0"/>
            </a:rPr>
            <a:t>31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17%</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61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11%</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41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8,0%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28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14%</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52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31%</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114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19%</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70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206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157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11%</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102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253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19%</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175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31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0.82653</cdr:x>
      <cdr:y>0.01307</cdr:y>
    </cdr:from>
    <cdr:to>
      <cdr:x>0.9781</cdr:x>
      <cdr:y>0.13542</cdr:y>
    </cdr:to>
    <cdr:sp macro="" textlink="">
      <cdr:nvSpPr>
        <cdr:cNvPr id="2" name="1 Rectángulo redondeado"/>
        <cdr:cNvSpPr/>
      </cdr:nvSpPr>
      <cdr:spPr>
        <a:xfrm xmlns:a="http://schemas.openxmlformats.org/drawingml/2006/main">
          <a:off x="2748631" y="27365"/>
          <a:ext cx="504056" cy="256170"/>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CO" sz="800" dirty="0"/>
            <a:t>N=37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24</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25</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26</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34802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37901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37857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227654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262893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310982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2.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7.png"/><Relationship Id="rId4" Type="http://schemas.openxmlformats.org/officeDocument/2006/relationships/image" Target="../media/image44.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image" Target="../media/image48.emf"/><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6.png"/><Relationship Id="rId15" Type="http://schemas.openxmlformats.org/officeDocument/2006/relationships/chart" Target="../charts/chart7.xml"/><Relationship Id="rId10" Type="http://schemas.openxmlformats.org/officeDocument/2006/relationships/image" Target="../media/image52.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6.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png"/><Relationship Id="rId3" Type="http://schemas.openxmlformats.org/officeDocument/2006/relationships/image" Target="../media/image56.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59.png"/><Relationship Id="rId5" Type="http://schemas.openxmlformats.org/officeDocument/2006/relationships/image" Target="../media/image57.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58.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hart" Target="../charts/chart13.xml"/><Relationship Id="rId5" Type="http://schemas.openxmlformats.org/officeDocument/2006/relationships/image" Target="../media/image3.png"/><Relationship Id="rId10" Type="http://schemas.openxmlformats.org/officeDocument/2006/relationships/image" Target="../media/image64.emf"/><Relationship Id="rId4" Type="http://schemas.openxmlformats.org/officeDocument/2006/relationships/image" Target="../media/image2.png"/><Relationship Id="rId9" Type="http://schemas.openxmlformats.org/officeDocument/2006/relationships/chart" Target="../charts/chart12.xml"/></Relationships>
</file>

<file path=ppt/slides/_rels/slide2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62.pn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5.emf"/></Relationships>
</file>

<file path=ppt/slides/_rels/slide22.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66.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6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5816977"/>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Margarita </a:t>
            </a:r>
            <a:r>
              <a:rPr lang="es-CO" sz="1200" dirty="0">
                <a:latin typeface="Arial Narrow" panose="020B0606020202030204" pitchFamily="34" charset="0"/>
              </a:rPr>
              <a:t>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a:latin typeface="Arial Narrow" panose="020B0606020202030204" pitchFamily="34" charset="0"/>
              </a:rPr>
              <a:t>Johana María Vélez Lopera</a:t>
            </a: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308324"/>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01</a:t>
              </a:r>
              <a:r>
                <a:rPr lang="es-CO" sz="800" b="1" kern="1200" dirty="0" smtClean="0">
                  <a:solidFill>
                    <a:srgbClr val="000000"/>
                  </a:solidFill>
                  <a:effectLst/>
                  <a:latin typeface="Arial Narrow"/>
                  <a:ea typeface="MS Mincho"/>
                </a:rPr>
                <a:t> de 2021 - </a:t>
              </a:r>
              <a:r>
                <a:rPr lang="pt-BR" sz="800" b="1" kern="1200" dirty="0" smtClean="0">
                  <a:solidFill>
                    <a:srgbClr val="000000"/>
                  </a:solidFill>
                  <a:effectLst/>
                  <a:latin typeface="Arial Narrow"/>
                  <a:ea typeface="MS Mincho"/>
                </a:rPr>
                <a:t>Reporte Semanas 1 a 4</a:t>
              </a:r>
              <a:r>
                <a:rPr lang="es-CO" sz="800" b="1" kern="1200" dirty="0" smtClean="0">
                  <a:solidFill>
                    <a:srgbClr val="000000"/>
                  </a:solidFill>
                  <a:effectLst/>
                  <a:latin typeface="Arial Narrow"/>
                  <a:ea typeface="MS Mincho"/>
                </a:rPr>
                <a:t> (Hasta Enero 30)</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12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924</a:t>
              </a:r>
              <a:endParaRPr lang="es-ES" b="1" dirty="0">
                <a:latin typeface="Arial Narrow" panose="020B0606020202030204" pitchFamily="34" charset="0"/>
              </a:endParaRPr>
            </a:p>
          </p:txBody>
        </p:sp>
      </p:grpSp>
      <p:sp>
        <p:nvSpPr>
          <p:cNvPr id="9" name="8 CuadroTexto"/>
          <p:cNvSpPr txBox="1"/>
          <p:nvPr/>
        </p:nvSpPr>
        <p:spPr>
          <a:xfrm>
            <a:off x="421420" y="4706143"/>
            <a:ext cx="1794559" cy="830997"/>
          </a:xfrm>
          <a:prstGeom prst="rect">
            <a:avLst/>
          </a:prstGeom>
          <a:noFill/>
        </p:spPr>
        <p:txBody>
          <a:bodyPr wrap="square" rtlCol="0">
            <a:spAutoFit/>
          </a:bodyPr>
          <a:lstStyle/>
          <a:p>
            <a:pPr algn="just"/>
            <a:r>
              <a:rPr lang="es-ES" sz="1200" b="1" dirty="0" smtClean="0">
                <a:latin typeface="Arial Narrow" panose="020B0606020202030204" pitchFamily="34" charset="0"/>
              </a:rPr>
              <a:t>Variación porcentual de 71%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2476" y="4839349"/>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12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0" name="29 Rectángulo"/>
          <p:cNvSpPr/>
          <p:nvPr/>
        </p:nvSpPr>
        <p:spPr>
          <a:xfrm>
            <a:off x="3604966" y="8388805"/>
            <a:ext cx="3615123" cy="692497"/>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071" y="2434098"/>
            <a:ext cx="5054369" cy="258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7801" y="432359"/>
            <a:ext cx="4829252" cy="17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Imagen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86" y="6050212"/>
            <a:ext cx="3412030" cy="2388963"/>
          </a:xfrm>
          <a:prstGeom prst="rect">
            <a:avLst/>
          </a:prstGeom>
        </p:spPr>
      </p:pic>
      <p:pic>
        <p:nvPicPr>
          <p:cNvPr id="32" name="Imagen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1246" y="6026737"/>
            <a:ext cx="3528382" cy="2412437"/>
          </a:xfrm>
          <a:prstGeom prst="rect">
            <a:avLst/>
          </a:prstGeom>
        </p:spPr>
      </p:pic>
    </p:spTree>
    <p:extLst>
      <p:ext uri="{BB962C8B-B14F-4D97-AF65-F5344CB8AC3E}">
        <p14:creationId xmlns:p14="http://schemas.microsoft.com/office/powerpoint/2010/main" val="2110648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5</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731636" y="3031949"/>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248522" y="398028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546696" y="398028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721933" y="3409118"/>
            <a:ext cx="219483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35,86x 100 mil habitantes</a:t>
            </a:r>
          </a:p>
          <a:p>
            <a:pPr algn="ctr"/>
            <a:r>
              <a:rPr lang="es-ES" sz="1400" b="1" dirty="0" smtClean="0">
                <a:latin typeface="Arial Narrow" panose="020B0606020202030204" pitchFamily="34" charset="0"/>
              </a:rPr>
              <a:t>924</a:t>
            </a:r>
          </a:p>
        </p:txBody>
      </p:sp>
      <p:sp>
        <p:nvSpPr>
          <p:cNvPr id="65" name="64 CuadroTexto"/>
          <p:cNvSpPr txBox="1"/>
          <p:nvPr/>
        </p:nvSpPr>
        <p:spPr>
          <a:xfrm>
            <a:off x="3853972" y="3027461"/>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4145670" y="3413093"/>
            <a:ext cx="2170787"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141,86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206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54%</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502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422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1,28%</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0,54%</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0,22%</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9791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48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esto explicado por la pandemia del SARS </a:t>
            </a:r>
            <a:r>
              <a:rPr lang="es-CO" sz="1200" dirty="0" err="1" smtClean="0">
                <a:latin typeface="Arial Narrow" panose="020B0606020202030204" pitchFamily="34" charset="0"/>
              </a:rPr>
              <a:t>Covid</a:t>
            </a:r>
            <a:r>
              <a:rPr lang="es-CO" sz="1200" dirty="0" smtClean="0">
                <a:latin typeface="Arial Narrow" panose="020B0606020202030204" pitchFamily="34" charset="0"/>
              </a:rPr>
              <a:t> 19. El curso de vida con mayor número de casos fue el de juventud con el 27%. En promedio se notificaron 19 casos por semana epidemiológica. Desde el inicio de la pandemia no se ha recibido notificación de brotes.</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189448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Período epidemiológico 12 de 2020.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27</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1,04*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27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4,13*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6</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12, 2020</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14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13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8" cstate="print">
            <a:biLevel thresh="75000"/>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6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5" y="7376969"/>
              <a:ext cx="937699"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8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707886"/>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las causadas otros agentes bacterianos fueron las mas frecuentes.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presentados hasta este periodo epidemiológico fue de 5 y superando lo esperado que es de máximo uno para el periodo 1. </a:t>
            </a:r>
            <a:r>
              <a:rPr lang="es-CO" sz="1000" dirty="0">
                <a:latin typeface="Arial Narrow" panose="020B0606020202030204" pitchFamily="34" charset="0"/>
              </a:rPr>
              <a:t>S</a:t>
            </a:r>
            <a:r>
              <a:rPr lang="es-CO" sz="1000" dirty="0" smtClean="0">
                <a:latin typeface="Arial Narrow" panose="020B0606020202030204" pitchFamily="34" charset="0"/>
              </a:rPr>
              <a:t>e presentaron en la semana epidemiológica 1, 7  12 y 30, pero no se encontraron nexos epidemiológicos entre los casos.  Se han presentado tres (3) muertes: dos casos de M  por Neumococo y otra para  otro agente bacteriano.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512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177" y="5412347"/>
            <a:ext cx="3481657" cy="178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38886" y="336385"/>
            <a:ext cx="5081204" cy="155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03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12 - 2020</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12  - 2020</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44 se ha </a:t>
            </a:r>
            <a:r>
              <a:rPr lang="es-CO" sz="1200" dirty="0">
                <a:latin typeface="Arial Narrow" panose="020B0606020202030204" pitchFamily="34" charset="0"/>
              </a:rPr>
              <a:t>notificado 1</a:t>
            </a:r>
            <a:r>
              <a:rPr lang="es-CO" sz="1200" dirty="0" smtClean="0">
                <a:latin typeface="Arial Narrow" panose="020B0606020202030204" pitchFamily="34" charset="0"/>
              </a:rPr>
              <a:t> caso probable </a:t>
            </a:r>
            <a:r>
              <a:rPr lang="es-CO" sz="1200" dirty="0">
                <a:latin typeface="Arial Narrow" panose="020B0606020202030204" pitchFamily="34" charset="0"/>
              </a:rPr>
              <a:t>para 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a:t>
            </a:r>
            <a:r>
              <a:rPr lang="es-CO" sz="1200" dirty="0" smtClean="0">
                <a:latin typeface="Arial Narrow" panose="020B0606020202030204" pitchFamily="34" charset="0"/>
              </a:rPr>
              <a:t>Medellín, se descartó el caso. </a:t>
            </a:r>
            <a:endParaRPr lang="es-CO" sz="1200" dirty="0">
              <a:latin typeface="Arial Narrow" panose="020B0606020202030204" pitchFamily="34" charset="0"/>
            </a:endParaRPr>
          </a:p>
        </p:txBody>
      </p:sp>
      <p:sp>
        <p:nvSpPr>
          <p:cNvPr id="32" name="31 CuadroTexto"/>
          <p:cNvSpPr txBox="1"/>
          <p:nvPr/>
        </p:nvSpPr>
        <p:spPr>
          <a:xfrm>
            <a:off x="3538147" y="3614057"/>
            <a:ext cx="1869658" cy="415498"/>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12  - 2020</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ESAVI</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48 </a:t>
            </a:r>
            <a:r>
              <a:rPr lang="es-CO" sz="1100" dirty="0">
                <a:latin typeface="Arial Narrow" panose="020B0606020202030204" pitchFamily="34" charset="0"/>
              </a:rPr>
              <a:t>se notificaron </a:t>
            </a:r>
            <a:r>
              <a:rPr lang="es-CO" sz="1100" dirty="0" smtClean="0">
                <a:latin typeface="Arial Narrow" panose="020B0606020202030204" pitchFamily="34" charset="0"/>
              </a:rPr>
              <a:t>cincuenta y seis (56)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37,83 </a:t>
            </a:r>
            <a:r>
              <a:rPr lang="es-CO" sz="1100" dirty="0">
                <a:latin typeface="Arial Narrow" panose="020B0606020202030204" pitchFamily="34" charset="0"/>
              </a:rPr>
              <a:t>casos por 10,000 nacidos </a:t>
            </a:r>
            <a:r>
              <a:rPr lang="es-CO" sz="1100" dirty="0" smtClean="0">
                <a:latin typeface="Arial Narrow" panose="020B0606020202030204" pitchFamily="34" charset="0"/>
              </a:rPr>
              <a:t>vivos. De los casos </a:t>
            </a:r>
            <a:r>
              <a:rPr lang="es-CO" sz="1100" dirty="0">
                <a:latin typeface="Arial Narrow" panose="020B0606020202030204" pitchFamily="34" charset="0"/>
              </a:rPr>
              <a:t>fueron </a:t>
            </a:r>
            <a:r>
              <a:rPr lang="es-CO" sz="1100" dirty="0" smtClean="0">
                <a:latin typeface="Arial Narrow" panose="020B0606020202030204" pitchFamily="34" charset="0"/>
              </a:rPr>
              <a:t>descartados 29 y 27 se encuentran en estudio.</a:t>
            </a:r>
            <a:endParaRPr lang="es-CO" sz="1100" dirty="0">
              <a:latin typeface="Arial Narrow" panose="020B0606020202030204" pitchFamily="34" charset="0"/>
            </a:endParaRP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48 </a:t>
            </a:r>
            <a:r>
              <a:rPr lang="es-CO" sz="1200" dirty="0">
                <a:latin typeface="Arial Narrow" panose="020B0606020202030204" pitchFamily="34" charset="0"/>
              </a:rPr>
              <a:t>no se han notificado  casos </a:t>
            </a:r>
            <a:r>
              <a:rPr lang="es-CO" sz="1200" dirty="0" smtClean="0">
                <a:latin typeface="Arial Narrow" panose="020B0606020202030204" pitchFamily="34" charset="0"/>
              </a:rPr>
              <a:t>ni probables, ni confirmados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430939" y="3446785"/>
            <a:ext cx="1604307" cy="1754326"/>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48 se  </a:t>
            </a:r>
            <a:r>
              <a:rPr lang="es-CO" sz="1200" dirty="0">
                <a:latin typeface="Arial Narrow" panose="020B0606020202030204" pitchFamily="34" charset="0"/>
              </a:rPr>
              <a:t>notificaron </a:t>
            </a:r>
            <a:r>
              <a:rPr lang="es-CO" sz="1200" dirty="0" smtClean="0">
                <a:latin typeface="Arial Narrow" panose="020B0606020202030204" pitchFamily="34" charset="0"/>
              </a:rPr>
              <a:t>29 </a:t>
            </a:r>
            <a:r>
              <a:rPr lang="es-CO" sz="1200" dirty="0">
                <a:latin typeface="Arial Narrow" panose="020B0606020202030204" pitchFamily="34" charset="0"/>
              </a:rPr>
              <a:t>casos de ESAVI en residentes de la ciudad</a:t>
            </a:r>
            <a:r>
              <a:rPr lang="es-CO" sz="1200" dirty="0" smtClean="0">
                <a:latin typeface="Arial Narrow" panose="020B0606020202030204" pitchFamily="34" charset="0"/>
              </a:rPr>
              <a:t>, 9 relacionados con la vacuna, 2 leves, 2 coincidentes,16 </a:t>
            </a:r>
            <a:r>
              <a:rPr lang="es-CO" sz="1200" dirty="0">
                <a:latin typeface="Arial Narrow" panose="020B0606020202030204" pitchFamily="34" charset="0"/>
              </a:rPr>
              <a:t>pendientes de </a:t>
            </a:r>
            <a:r>
              <a:rPr lang="es-CO" sz="1200" dirty="0" smtClean="0">
                <a:latin typeface="Arial Narrow" panose="020B0606020202030204" pitchFamily="34" charset="0"/>
              </a:rPr>
              <a:t>clasificación.</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12- 2020</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569660"/>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48 </a:t>
            </a:r>
            <a:r>
              <a:rPr lang="es-CO" sz="1200" dirty="0">
                <a:latin typeface="Arial Narrow" panose="020B0606020202030204" pitchFamily="34" charset="0"/>
              </a:rPr>
              <a:t>no se han notificado  casos ni probables, ni confirmados por clínica para este evento en residentes en Medellín. </a:t>
            </a: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415498"/>
          </a:xfrm>
          <a:prstGeom prst="rect">
            <a:avLst/>
          </a:prstGeom>
          <a:noFill/>
        </p:spPr>
        <p:txBody>
          <a:bodyPr wrap="square" rtlCol="0">
            <a:spAutoFit/>
          </a:bodyPr>
          <a:lstStyle/>
          <a:p>
            <a:r>
              <a:rPr lang="es-ES" sz="1050" b="1" dirty="0" smtClean="0">
                <a:latin typeface="Arial Narrow" panose="020B0606020202030204" pitchFamily="34" charset="0"/>
              </a:rPr>
              <a:t>Periodo epidemiológico 12 - 2020</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420298" y="5634579"/>
            <a:ext cx="1704762" cy="2677656"/>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48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12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Rubeola  y </a:t>
            </a:r>
            <a:r>
              <a:rPr lang="es-ES" sz="1200" dirty="0" smtClean="0">
                <a:latin typeface="Arial Narrow" panose="020B0606020202030204" pitchFamily="34" charset="0"/>
              </a:rPr>
              <a:t>33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1,74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cumplió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descartados o están pendientes de resultado </a:t>
            </a:r>
            <a:r>
              <a:rPr lang="es-ES" sz="1200" dirty="0">
                <a:latin typeface="Arial Narrow" panose="020B0606020202030204" pitchFamily="34" charset="0"/>
              </a:rPr>
              <a:t>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12764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12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310</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24% menos respecto al mismo periodo del año anterior</a:t>
            </a:r>
            <a:endParaRPr lang="es-ES" sz="1200" b="1" dirty="0">
              <a:latin typeface="Arial Narrow" panose="020B0606020202030204" pitchFamily="34" charset="0"/>
            </a:endParaRPr>
          </a:p>
        </p:txBody>
      </p:sp>
      <p:sp>
        <p:nvSpPr>
          <p:cNvPr id="10" name="9 Flecha arriba"/>
          <p:cNvSpPr/>
          <p:nvPr/>
        </p:nvSpPr>
        <p:spPr>
          <a:xfrm rot="10800000"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12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17573" y="6804248"/>
            <a:ext cx="175721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10,48 * cada 100 mil</a:t>
            </a:r>
          </a:p>
          <a:p>
            <a:pPr algn="ctr"/>
            <a:r>
              <a:rPr lang="es-ES" sz="1400" b="1" dirty="0" smtClean="0">
                <a:solidFill>
                  <a:srgbClr val="C00000"/>
                </a:solidFill>
                <a:latin typeface="Arial Narrow" panose="020B0606020202030204" pitchFamily="34" charset="0"/>
              </a:rPr>
              <a:t>270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203108" y="810021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3,51 * cada 100 mil</a:t>
            </a:r>
          </a:p>
          <a:p>
            <a:pPr algn="ctr"/>
            <a:r>
              <a:rPr lang="es-ES" sz="1400" b="1" dirty="0" smtClean="0">
                <a:latin typeface="Arial Narrow" panose="020B0606020202030204" pitchFamily="34" charset="0"/>
              </a:rPr>
              <a:t>1 caso</a:t>
            </a:r>
            <a:endParaRPr lang="es-ES" sz="1400" b="1" dirty="0">
              <a:latin typeface="Arial Narrow" panose="020B0606020202030204" pitchFamily="34" charset="0"/>
            </a:endParaRPr>
          </a:p>
        </p:txBody>
      </p:sp>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1864" y="373131"/>
            <a:ext cx="5056978" cy="19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323" y="2613684"/>
            <a:ext cx="4842617" cy="231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556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63695" cy="1573268"/>
            <a:chOff x="1068833" y="553075"/>
            <a:chExt cx="86369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176 casos</a:t>
              </a:r>
              <a:endParaRPr lang="es-CO" sz="1200" dirty="0"/>
            </a:p>
          </p:txBody>
        </p:sp>
      </p:grpSp>
      <p:grpSp>
        <p:nvGrpSpPr>
          <p:cNvPr id="3" name="2 Grupo"/>
          <p:cNvGrpSpPr/>
          <p:nvPr/>
        </p:nvGrpSpPr>
        <p:grpSpPr>
          <a:xfrm>
            <a:off x="1117971" y="913240"/>
            <a:ext cx="857416" cy="1594295"/>
            <a:chOff x="1825139" y="1057131"/>
            <a:chExt cx="857416"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90601" cy="276999"/>
            </a:xfrm>
            <a:prstGeom prst="rect">
              <a:avLst/>
            </a:prstGeom>
          </p:spPr>
          <p:txBody>
            <a:bodyPr wrap="none">
              <a:spAutoFit/>
            </a:bodyPr>
            <a:lstStyle/>
            <a:p>
              <a:r>
                <a:rPr lang="es-ES" sz="1200" b="1" dirty="0" smtClean="0">
                  <a:latin typeface="Arial Narrow" panose="020B0606020202030204" pitchFamily="34" charset="0"/>
                </a:rPr>
                <a:t>134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12- 2020.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96,77%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300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61477" y="2659779"/>
            <a:ext cx="3289711" cy="1056795"/>
            <a:chOff x="-23091" y="6623565"/>
            <a:chExt cx="2435308" cy="872767"/>
          </a:xfrm>
        </p:grpSpPr>
        <p:sp>
          <p:nvSpPr>
            <p:cNvPr id="89" name="88 CuadroTexto"/>
            <p:cNvSpPr txBox="1"/>
            <p:nvPr/>
          </p:nvSpPr>
          <p:spPr>
            <a:xfrm>
              <a:off x="-23091" y="7197925"/>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623565"/>
              <a:ext cx="1349620" cy="87276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75,48% - 234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18,71%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58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0,64%</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2 caso</a:t>
              </a:r>
              <a:endParaRPr lang="es-CO" sz="1200" dirty="0"/>
            </a:p>
          </p:txBody>
        </p:sp>
      </p:grpSp>
      <p:grpSp>
        <p:nvGrpSpPr>
          <p:cNvPr id="11" name="10 Grupo"/>
          <p:cNvGrpSpPr/>
          <p:nvPr/>
        </p:nvGrpSpPr>
        <p:grpSpPr>
          <a:xfrm>
            <a:off x="6355281" y="988099"/>
            <a:ext cx="776932" cy="1519436"/>
            <a:chOff x="3826683" y="2682487"/>
            <a:chExt cx="776932" cy="1519436"/>
          </a:xfrm>
        </p:grpSpPr>
        <p:grpSp>
          <p:nvGrpSpPr>
            <p:cNvPr id="2" name="1 Grupo"/>
            <p:cNvGrpSpPr/>
            <p:nvPr/>
          </p:nvGrpSpPr>
          <p:grpSpPr>
            <a:xfrm>
              <a:off x="3826683" y="3306763"/>
              <a:ext cx="776932" cy="895160"/>
              <a:chOff x="2507826" y="3203848"/>
              <a:chExt cx="776932"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0,64%</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2 caso</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0,32%</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12. 2020. </a:t>
            </a:r>
            <a:endParaRPr lang="es-ES" sz="1050" dirty="0">
              <a:latin typeface="Arial Narrow" panose="020B0606020202030204" pitchFamily="34" charset="0"/>
            </a:endParaRPr>
          </a:p>
        </p:txBody>
      </p:sp>
      <p:sp>
        <p:nvSpPr>
          <p:cNvPr id="69" name="68 Rectángulo"/>
          <p:cNvSpPr/>
          <p:nvPr/>
        </p:nvSpPr>
        <p:spPr>
          <a:xfrm>
            <a:off x="7644" y="8100392"/>
            <a:ext cx="7230095" cy="707886"/>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epidémico e </a:t>
            </a:r>
            <a:r>
              <a:rPr lang="es-CO" sz="1000" dirty="0" err="1" smtClean="0">
                <a:latin typeface="Arial Narrow" panose="020B0606020202030204" pitchFamily="34" charset="0"/>
              </a:rPr>
              <a:t>hiperendémico</a:t>
            </a:r>
            <a:r>
              <a:rPr lang="es-CO" sz="1000" dirty="0" smtClean="0">
                <a:latin typeface="Arial Narrow" panose="020B0606020202030204" pitchFamily="34" charset="0"/>
              </a:rPr>
              <a:t> con un número de casos por encima de lo esperado en algunas semanas.  Durante este año se supera el número de casos de los dos últimos años durante las semanas epidemiológicas 1, 4, 5, 8, 12, 14, 31,39,40,41, 42, 48.  Igualmente se evidencia una disminución del 24% en relación con el mismo periodo de año anterior, esto debido a la pandemia. Los cursos de vida de la juventud y la adultez con el 85,16%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64515"/>
            <a:ext cx="3286557" cy="251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8107" y="4788024"/>
            <a:ext cx="3825045" cy="182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638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01 - 2021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1262</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15,36%.</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12 acumulado  de 2016-2020.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57,13%</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721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25,91%</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327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12 acumulado. </a:t>
            </a:r>
            <a:r>
              <a:rPr lang="es-CO" sz="1100" dirty="0">
                <a:latin typeface="Arial Narrow" panose="020B0606020202030204" pitchFamily="34" charset="0"/>
              </a:rPr>
              <a:t>Medellín </a:t>
            </a:r>
            <a:r>
              <a:rPr lang="es-CO" sz="1100" dirty="0" smtClean="0">
                <a:latin typeface="Arial Narrow" panose="020B0606020202030204" pitchFamily="34" charset="0"/>
              </a:rPr>
              <a:t>2020</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13,47%</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170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64,50%</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814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2"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49,81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60,38%</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762 casos</a:t>
              </a:r>
              <a:endParaRPr lang="es-CO" sz="1200" dirty="0"/>
            </a:p>
          </p:txBody>
        </p:sp>
      </p:grpSp>
      <p:grpSp>
        <p:nvGrpSpPr>
          <p:cNvPr id="106" name="105 Grupo"/>
          <p:cNvGrpSpPr/>
          <p:nvPr/>
        </p:nvGrpSpPr>
        <p:grpSpPr>
          <a:xfrm>
            <a:off x="4013888" y="4872449"/>
            <a:ext cx="904415" cy="883043"/>
            <a:chOff x="1033171" y="8262441"/>
            <a:chExt cx="90441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14,18%</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179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4,20%</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53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4,36%</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55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15,36% respecto al mismo periodo del año anterior.</a:t>
            </a:r>
          </a:p>
          <a:p>
            <a:pPr algn="just"/>
            <a:r>
              <a:rPr lang="es-CO" sz="1200" dirty="0" smtClean="0">
                <a:solidFill>
                  <a:srgbClr val="FF0000"/>
                </a:solidFill>
                <a:latin typeface="Arial Narrow" panose="020B0606020202030204" pitchFamily="34" charset="0"/>
              </a:rPr>
              <a:t>Alrededor del 50,16%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3"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42,87%</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541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4 Gráfico"/>
          <p:cNvGraphicFramePr>
            <a:graphicFrameLocks/>
          </p:cNvGraphicFramePr>
          <p:nvPr>
            <p:extLst>
              <p:ext uri="{D42A27DB-BD31-4B8C-83A1-F6EECF244321}">
                <p14:modId xmlns:p14="http://schemas.microsoft.com/office/powerpoint/2010/main" val="686172658"/>
              </p:ext>
            </p:extLst>
          </p:nvPr>
        </p:nvGraphicFramePr>
        <p:xfrm>
          <a:off x="2214212" y="393106"/>
          <a:ext cx="4984839" cy="171241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2" name="Gráfico 131"/>
          <p:cNvGraphicFramePr>
            <a:graphicFrameLocks/>
          </p:cNvGraphicFramePr>
          <p:nvPr>
            <p:extLst>
              <p:ext uri="{D42A27DB-BD31-4B8C-83A1-F6EECF244321}">
                <p14:modId xmlns:p14="http://schemas.microsoft.com/office/powerpoint/2010/main" val="4168963386"/>
              </p:ext>
            </p:extLst>
          </p:nvPr>
        </p:nvGraphicFramePr>
        <p:xfrm>
          <a:off x="-15673" y="5651959"/>
          <a:ext cx="3764715" cy="215219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65657"/>
            <a:ext cx="2166585" cy="288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504</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12  acumulado  de  2020.</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55,29%</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282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44,71%</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smtClean="0">
                  <a:latin typeface="Arial Narrow" panose="020B0606020202030204" pitchFamily="34" charset="0"/>
                </a:rPr>
                <a:t>228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39,41%</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201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17,65%</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90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4,71%</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24,31%</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90601" cy="276999"/>
              </a:xfrm>
              <a:prstGeom prst="rect">
                <a:avLst/>
              </a:prstGeom>
            </p:spPr>
            <p:txBody>
              <a:bodyPr wrap="none">
                <a:spAutoFit/>
              </a:bodyPr>
              <a:lstStyle/>
              <a:p>
                <a:r>
                  <a:rPr lang="es-ES" sz="1200" b="1" dirty="0" smtClean="0">
                    <a:latin typeface="Arial Narrow" panose="020B0606020202030204" pitchFamily="34" charset="0"/>
                  </a:rPr>
                  <a:t>124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330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180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43272" y="445386"/>
            <a:ext cx="5041057" cy="4505306"/>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12 de 2020.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12 de 2020.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12 2020. </a:t>
            </a:r>
            <a:endParaRPr lang="es-ES" sz="1050" dirty="0">
              <a:latin typeface="Arial Narrow" panose="020B0606020202030204" pitchFamily="34" charset="0"/>
            </a:endParaRPr>
          </a:p>
        </p:txBody>
      </p:sp>
      <p:graphicFrame>
        <p:nvGraphicFramePr>
          <p:cNvPr id="20" name="Gráfico 19"/>
          <p:cNvGraphicFramePr>
            <a:graphicFrameLocks/>
          </p:cNvGraphicFramePr>
          <p:nvPr>
            <p:extLst>
              <p:ext uri="{D42A27DB-BD31-4B8C-83A1-F6EECF244321}">
                <p14:modId xmlns:p14="http://schemas.microsoft.com/office/powerpoint/2010/main" val="2677621745"/>
              </p:ext>
            </p:extLst>
          </p:nvPr>
        </p:nvGraphicFramePr>
        <p:xfrm>
          <a:off x="16267" y="919918"/>
          <a:ext cx="7158990" cy="3173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p:cNvGraphicFramePr>
            <a:graphicFrameLocks/>
          </p:cNvGraphicFramePr>
          <p:nvPr>
            <p:extLst>
              <p:ext uri="{D42A27DB-BD31-4B8C-83A1-F6EECF244321}">
                <p14:modId xmlns:p14="http://schemas.microsoft.com/office/powerpoint/2010/main" val="1952530"/>
              </p:ext>
            </p:extLst>
          </p:nvPr>
        </p:nvGraphicFramePr>
        <p:xfrm>
          <a:off x="0" y="5168120"/>
          <a:ext cx="3608878" cy="2909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a:graphicFrameLocks/>
          </p:cNvGraphicFramePr>
          <p:nvPr>
            <p:extLst>
              <p:ext uri="{D42A27DB-BD31-4B8C-83A1-F6EECF244321}">
                <p14:modId xmlns:p14="http://schemas.microsoft.com/office/powerpoint/2010/main" val="2034391670"/>
              </p:ext>
            </p:extLst>
          </p:nvPr>
        </p:nvGraphicFramePr>
        <p:xfrm>
          <a:off x="3608878" y="5148063"/>
          <a:ext cx="3566379" cy="29299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11  acumulado  de 2016-2020.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15254" y="6676374"/>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202575" y="5747941"/>
            <a:ext cx="7761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6,25%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229022" y="6684045"/>
            <a:ext cx="723276" cy="369332"/>
          </a:xfrm>
          <a:prstGeom prst="rect">
            <a:avLst/>
          </a:prstGeom>
          <a:noFill/>
        </p:spPr>
        <p:txBody>
          <a:bodyPr wrap="none" rtlCol="0">
            <a:spAutoFit/>
          </a:bodyPr>
          <a:lstStyle/>
          <a:p>
            <a:pPr algn="ctr"/>
            <a:r>
              <a:rPr lang="es-ES" b="1" smtClean="0">
                <a:solidFill>
                  <a:srgbClr val="C00000"/>
                </a:solidFill>
                <a:latin typeface="Arial Narrow" panose="020B0606020202030204" pitchFamily="34" charset="0"/>
              </a:rPr>
              <a:t>37,5%</a:t>
            </a:r>
            <a:endParaRPr lang="es-ES" b="1" dirty="0" smtClean="0">
              <a:solidFill>
                <a:srgbClr val="C00000"/>
              </a:solidFill>
              <a:latin typeface="Arial Narrow" panose="020B0606020202030204" pitchFamily="34" charset="0"/>
            </a:endParaRP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72"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18,75%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4 Gráfico"/>
          <p:cNvGraphicFramePr>
            <a:graphicFrameLocks/>
          </p:cNvGraphicFramePr>
          <p:nvPr>
            <p:extLst>
              <p:ext uri="{D42A27DB-BD31-4B8C-83A1-F6EECF244321}">
                <p14:modId xmlns:p14="http://schemas.microsoft.com/office/powerpoint/2010/main" val="209187528"/>
              </p:ext>
            </p:extLst>
          </p:nvPr>
        </p:nvGraphicFramePr>
        <p:xfrm>
          <a:off x="191543" y="561422"/>
          <a:ext cx="6979777" cy="380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4135851565"/>
              </p:ext>
            </p:extLst>
          </p:nvPr>
        </p:nvGraphicFramePr>
        <p:xfrm>
          <a:off x="247552" y="2699792"/>
          <a:ext cx="6502756" cy="5861098"/>
        </p:xfrm>
        <a:graphic>
          <a:graphicData uri="http://schemas.openxmlformats.org/drawingml/2006/table">
            <a:tbl>
              <a:tblPr>
                <a:tableStyleId>{5C22544A-7EE6-4342-B048-85BDC9FD1C3A}</a:tableStyleId>
              </a:tblPr>
              <a:tblGrid>
                <a:gridCol w="5805702">
                  <a:extLst>
                    <a:ext uri="{9D8B030D-6E8A-4147-A177-3AD203B41FA5}">
                      <a16:colId xmlns:a16="http://schemas.microsoft.com/office/drawing/2014/main" val="20001"/>
                    </a:ext>
                  </a:extLst>
                </a:gridCol>
                <a:gridCol w="697054">
                  <a:extLst>
                    <a:ext uri="{9D8B030D-6E8A-4147-A177-3AD203B41FA5}">
                      <a16:colId xmlns:a16="http://schemas.microsoft.com/office/drawing/2014/main" val="20002"/>
                    </a:ext>
                  </a:extLst>
                </a:gridCol>
              </a:tblGrid>
              <a:tr h="340963">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7833">
                <a:tc>
                  <a:txBody>
                    <a:bodyPr/>
                    <a:lstStyle/>
                    <a:p>
                      <a:pPr algn="l" fontAlgn="b"/>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263882">
                <a:tc>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897074"/>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83688"/>
                  </a:ext>
                </a:extLst>
              </a:tr>
              <a:tr h="220357">
                <a:tc>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911347"/>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56390"/>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395484"/>
                  </a:ext>
                </a:extLst>
              </a:tr>
              <a:tr h="367261">
                <a:tc>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519428"/>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816338"/>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ESAVI</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61106"/>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84023"/>
                  </a:ext>
                </a:extLst>
              </a:tr>
              <a:tr h="369258">
                <a:tc>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4874551"/>
                  </a:ext>
                </a:extLst>
              </a:tr>
              <a:tr h="2697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145267"/>
                  </a:ext>
                </a:extLst>
              </a:tr>
              <a:tr h="229424">
                <a:tc>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909276"/>
                  </a:ext>
                </a:extLst>
              </a:tr>
              <a:tr h="323735">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54565">
                <a:tc>
                  <a:txBody>
                    <a:bodyPr/>
                    <a:lstStyle/>
                    <a:p>
                      <a:pPr algn="l" fontAlgn="b"/>
                      <a:r>
                        <a:rPr lang="es-CO" sz="1100" b="1" i="0" u="none" strike="noStrike" dirty="0" smtClean="0">
                          <a:solidFill>
                            <a:schemeClr val="tx1"/>
                          </a:solidFill>
                          <a:effectLst/>
                          <a:latin typeface="Arial Narrow" panose="020B0606020202030204" pitchFamily="34" charset="0"/>
                        </a:rPr>
                        <a:t>Infección de sitio quirúrgico- ISQ</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9380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Endometritis post parto</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21</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8637308"/>
                  </a:ext>
                </a:extLst>
              </a:tr>
              <a:tr h="36726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Infección asociadas a dispositivos en UCI</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172385"/>
                  </a:ext>
                </a:extLst>
              </a:tr>
              <a:tr h="1768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23</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64489"/>
                  </a:ext>
                </a:extLst>
              </a:tr>
            </a:tbl>
          </a:graphicData>
        </a:graphic>
      </p:graphicFrame>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12 de 2020 - </a:t>
            </a:r>
            <a:r>
              <a:rPr lang="pt-BR" sz="800" b="1" dirty="0">
                <a:solidFill>
                  <a:srgbClr val="000000"/>
                </a:solidFill>
                <a:latin typeface="Arial Narrow"/>
                <a:ea typeface="MS Mincho"/>
              </a:rPr>
              <a:t>Reporte Semanas 1 a 48</a:t>
            </a:r>
            <a:r>
              <a:rPr lang="es-CO" sz="800" b="1" dirty="0">
                <a:solidFill>
                  <a:srgbClr val="000000"/>
                </a:solidFill>
                <a:latin typeface="Arial Narrow"/>
                <a:ea typeface="MS Mincho"/>
              </a:rPr>
              <a:t> (Hasta Noviembre 28</a:t>
            </a:r>
            <a:r>
              <a:rPr lang="es-CO" sz="800" b="1" dirty="0" smtClean="0">
                <a:solidFill>
                  <a:srgbClr val="000000"/>
                </a:solidFill>
                <a:latin typeface="Arial Narrow"/>
                <a:ea typeface="MS Mincho"/>
              </a:rPr>
              <a:t>)</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Octubre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279</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r>
              <a:rPr lang="es-ES" sz="1200" b="1" dirty="0" smtClean="0">
                <a:latin typeface="Arial Narrow" panose="020B0606020202030204" pitchFamily="34" charset="0"/>
              </a:rPr>
              <a:t>-13% menos </a:t>
            </a:r>
            <a:r>
              <a:rPr lang="es-ES" sz="1200" b="1" dirty="0">
                <a:latin typeface="Arial Narrow" panose="020B0606020202030204" pitchFamily="34" charset="0"/>
              </a:rPr>
              <a:t>respecto al mismo periodo del año anterior</a:t>
            </a: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40" y="2267744"/>
            <a:ext cx="4946011" cy="7848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mensual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octubre </a:t>
            </a:r>
            <a:r>
              <a:rPr lang="es-ES" sz="900" dirty="0">
                <a:latin typeface="Arial Narrow" panose="020B0606020202030204" pitchFamily="34" charset="0"/>
              </a:rPr>
              <a:t>(acumulado) de 2019-2020.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20</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2"/>
            <a:ext cx="2208885" cy="646331"/>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Infección de </a:t>
            </a:r>
            <a:r>
              <a:rPr lang="es-ES" sz="1800" b="1" dirty="0">
                <a:solidFill>
                  <a:srgbClr val="C00000"/>
                </a:solidFill>
                <a:latin typeface="Arial Narrow" panose="020B0606020202030204" pitchFamily="34" charset="0"/>
                <a:ea typeface="+mn-ea"/>
                <a:cs typeface="+mn-cs"/>
              </a:rPr>
              <a:t>sitio </a:t>
            </a:r>
            <a:r>
              <a:rPr lang="es-ES" sz="1800" b="1" dirty="0" smtClean="0">
                <a:solidFill>
                  <a:srgbClr val="C00000"/>
                </a:solidFill>
                <a:latin typeface="Arial Narrow" panose="020B0606020202030204" pitchFamily="34" charset="0"/>
                <a:ea typeface="+mn-ea"/>
                <a:cs typeface="+mn-cs"/>
              </a:rPr>
              <a:t>quirúrgico- ISQ</a:t>
            </a:r>
            <a:endParaRPr lang="es-ES" sz="1800" b="1" dirty="0">
              <a:solidFill>
                <a:srgbClr val="C00000"/>
              </a:solidFill>
              <a:latin typeface="Arial Narrow" panose="020B0606020202030204" pitchFamily="34" charset="0"/>
              <a:ea typeface="+mn-ea"/>
              <a:cs typeface="+mn-cs"/>
            </a:endParaRP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152405" y="4217897"/>
            <a:ext cx="4946061" cy="2364"/>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 mes de octubre  2020</a:t>
              </a:r>
              <a:endParaRPr lang="es-ES" sz="1200" b="1" dirty="0">
                <a:latin typeface="Arial Narrow" panose="020B0606020202030204" pitchFamily="34" charset="0"/>
              </a:endParaRPr>
            </a:p>
          </p:txBody>
        </p:sp>
      </p:grpSp>
      <p:sp>
        <p:nvSpPr>
          <p:cNvPr id="54" name="53 CuadroTexto"/>
          <p:cNvSpPr txBox="1"/>
          <p:nvPr/>
        </p:nvSpPr>
        <p:spPr>
          <a:xfrm>
            <a:off x="2060147" y="4465341"/>
            <a:ext cx="1484246"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Colecistectomía </a:t>
            </a:r>
            <a:endParaRPr lang="es-ES" sz="1200" b="1" dirty="0">
              <a:latin typeface="Arial Narrow" panose="020B0606020202030204" pitchFamily="34" charset="0"/>
            </a:endParaRPr>
          </a:p>
        </p:txBody>
      </p:sp>
      <p:sp>
        <p:nvSpPr>
          <p:cNvPr id="55" name="54 CuadroTexto"/>
          <p:cNvSpPr txBox="1"/>
          <p:nvPr/>
        </p:nvSpPr>
        <p:spPr>
          <a:xfrm>
            <a:off x="3431336" y="4411833"/>
            <a:ext cx="1438944"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0,6%</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31 casos/5449</a:t>
            </a:r>
            <a:endParaRPr lang="es-ES" sz="1200" b="1" dirty="0">
              <a:latin typeface="Arial Narrow" panose="020B0606020202030204" pitchFamily="34" charset="0"/>
            </a:endParaRPr>
          </a:p>
          <a:p>
            <a:pPr algn="ctr"/>
            <a:r>
              <a:rPr lang="es-ES" sz="1200" b="1" dirty="0">
                <a:latin typeface="Arial Narrow" panose="020B0606020202030204" pitchFamily="34" charset="0"/>
              </a:rPr>
              <a:t>colecistectomías</a:t>
            </a:r>
          </a:p>
        </p:txBody>
      </p:sp>
      <p:sp>
        <p:nvSpPr>
          <p:cNvPr id="56" name="55 CuadroTexto"/>
          <p:cNvSpPr txBox="1"/>
          <p:nvPr/>
        </p:nvSpPr>
        <p:spPr>
          <a:xfrm>
            <a:off x="4641045" y="3330269"/>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Herniorrafia </a:t>
            </a:r>
            <a:endParaRPr lang="es-ES" sz="1200" b="1" dirty="0">
              <a:latin typeface="Arial Narrow" panose="020B0606020202030204" pitchFamily="34" charset="0"/>
            </a:endParaRPr>
          </a:p>
        </p:txBody>
      </p:sp>
      <p:sp>
        <p:nvSpPr>
          <p:cNvPr id="58" name="57 CuadroTexto"/>
          <p:cNvSpPr txBox="1"/>
          <p:nvPr/>
        </p:nvSpPr>
        <p:spPr>
          <a:xfrm>
            <a:off x="5850790" y="3290950"/>
            <a:ext cx="1638092"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0,8%</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47 casos/6079 herniorrafias</a:t>
            </a:r>
            <a:endParaRPr lang="es-ES" sz="1200" b="1" dirty="0">
              <a:latin typeface="Arial Narrow" panose="020B0606020202030204" pitchFamily="34" charset="0"/>
            </a:endParaRPr>
          </a:p>
        </p:txBody>
      </p:sp>
      <p:sp>
        <p:nvSpPr>
          <p:cNvPr id="59" name="58 CuadroTexto"/>
          <p:cNvSpPr txBox="1"/>
          <p:nvPr/>
        </p:nvSpPr>
        <p:spPr>
          <a:xfrm>
            <a:off x="4643489" y="4429751"/>
            <a:ext cx="1345610" cy="1107996"/>
          </a:xfrm>
          <a:prstGeom prst="rect">
            <a:avLst/>
          </a:prstGeom>
          <a:noFill/>
        </p:spPr>
        <p:txBody>
          <a:bodyPr wrap="square" rtlCol="0">
            <a:spAutoFit/>
          </a:bodyPr>
          <a:lstStyle/>
          <a:p>
            <a:pPr algn="ctr"/>
            <a:r>
              <a:rPr lang="es-CO" sz="1100" b="1" dirty="0">
                <a:latin typeface="Arial Narrow" panose="020B0606020202030204" pitchFamily="34" charset="0"/>
              </a:rPr>
              <a:t>Proporción incidencia de ISQ   Revascularización miocárdica con</a:t>
            </a:r>
          </a:p>
          <a:p>
            <a:pPr algn="ctr"/>
            <a:r>
              <a:rPr lang="es-CO" sz="1100" b="1" dirty="0">
                <a:latin typeface="Arial Narrow" panose="020B0606020202030204" pitchFamily="34" charset="0"/>
              </a:rPr>
              <a:t>incisión torácica y del sitio donante</a:t>
            </a:r>
            <a:endParaRPr lang="es-ES" sz="1100" b="1" dirty="0">
              <a:latin typeface="Arial Narrow" panose="020B0606020202030204" pitchFamily="34" charset="0"/>
            </a:endParaRPr>
          </a:p>
        </p:txBody>
      </p:sp>
      <p:sp>
        <p:nvSpPr>
          <p:cNvPr id="60" name="59 CuadroTexto"/>
          <p:cNvSpPr txBox="1"/>
          <p:nvPr/>
        </p:nvSpPr>
        <p:spPr>
          <a:xfrm>
            <a:off x="5889040" y="4599743"/>
            <a:ext cx="1327473" cy="630942"/>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10,4%</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47 casos/454</a:t>
            </a:r>
            <a:endParaRPr lang="es-ES" sz="1200" b="1" dirty="0">
              <a:latin typeface="Arial Narrow" panose="020B0606020202030204" pitchFamily="34" charset="0"/>
            </a:endParaRPr>
          </a:p>
          <a:p>
            <a:pPr algn="ctr"/>
            <a:r>
              <a:rPr lang="es-ES" sz="1100" b="1" dirty="0">
                <a:latin typeface="Arial Narrow" panose="020B0606020202030204" pitchFamily="34" charset="0"/>
              </a:rPr>
              <a:t>Revascularizaciones</a:t>
            </a:r>
          </a:p>
        </p:txBody>
      </p:sp>
      <p:sp>
        <p:nvSpPr>
          <p:cNvPr id="2" name="1 Flecha derecha"/>
          <p:cNvSpPr/>
          <p:nvPr/>
        </p:nvSpPr>
        <p:spPr>
          <a:xfrm>
            <a:off x="3396716" y="3395095"/>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Flecha derecha"/>
          <p:cNvSpPr/>
          <p:nvPr/>
        </p:nvSpPr>
        <p:spPr>
          <a:xfrm>
            <a:off x="3384426"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Flecha derecha"/>
          <p:cNvSpPr/>
          <p:nvPr/>
        </p:nvSpPr>
        <p:spPr>
          <a:xfrm>
            <a:off x="5986655" y="3381611"/>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Flecha derecha"/>
          <p:cNvSpPr/>
          <p:nvPr/>
        </p:nvSpPr>
        <p:spPr>
          <a:xfrm>
            <a:off x="5945385"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11 Grupo"/>
          <p:cNvGrpSpPr/>
          <p:nvPr/>
        </p:nvGrpSpPr>
        <p:grpSpPr>
          <a:xfrm>
            <a:off x="3181993" y="6126253"/>
            <a:ext cx="781070" cy="1629105"/>
            <a:chOff x="1944266" y="6012160"/>
            <a:chExt cx="781070" cy="1629105"/>
          </a:xfrm>
        </p:grpSpPr>
        <p:sp>
          <p:nvSpPr>
            <p:cNvPr id="65" name="64 Rectángulo redondeado"/>
            <p:cNvSpPr/>
            <p:nvPr/>
          </p:nvSpPr>
          <p:spPr>
            <a:xfrm>
              <a:off x="1966078" y="6965805"/>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66" name="65 Rectángulo"/>
            <p:cNvSpPr/>
            <p:nvPr/>
          </p:nvSpPr>
          <p:spPr>
            <a:xfrm>
              <a:off x="1944266" y="6692505"/>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7" name="66 Rectángulo"/>
            <p:cNvSpPr/>
            <p:nvPr/>
          </p:nvSpPr>
          <p:spPr>
            <a:xfrm>
              <a:off x="1944266" y="7310405"/>
              <a:ext cx="781070" cy="330860"/>
            </a:xfrm>
            <a:prstGeom prst="rect">
              <a:avLst/>
            </a:prstGeom>
          </p:spPr>
          <p:txBody>
            <a:bodyPr wrap="square">
              <a:spAutoFit/>
            </a:bodyPr>
            <a:lstStyle/>
            <a:p>
              <a:pPr algn="ctr"/>
              <a:r>
                <a:rPr lang="es-ES" sz="1050" b="1" dirty="0" smtClean="0">
                  <a:latin typeface="Arial Narrow" panose="020B0606020202030204" pitchFamily="34" charset="0"/>
                </a:rPr>
                <a:t>63casos</a:t>
              </a:r>
              <a:endParaRPr lang="es-ES" sz="1050" b="1" dirty="0">
                <a:latin typeface="Arial Narrow" panose="020B0606020202030204" pitchFamily="34" charset="0"/>
              </a:endParaRPr>
            </a:p>
            <a:p>
              <a:pPr algn="ctr"/>
              <a:endParaRPr lang="es-CO" sz="500" dirty="0"/>
            </a:p>
          </p:txBody>
        </p:sp>
        <p:pic>
          <p:nvPicPr>
            <p:cNvPr id="7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970481" y="6012160"/>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4006944" y="6117464"/>
            <a:ext cx="740068" cy="1587880"/>
            <a:chOff x="4737493" y="6457800"/>
            <a:chExt cx="740068" cy="1587880"/>
          </a:xfrm>
        </p:grpSpPr>
        <p:grpSp>
          <p:nvGrpSpPr>
            <p:cNvPr id="68" name="67 Grupo"/>
            <p:cNvGrpSpPr/>
            <p:nvPr/>
          </p:nvGrpSpPr>
          <p:grpSpPr>
            <a:xfrm>
              <a:off x="4737493" y="7134937"/>
              <a:ext cx="740068" cy="910743"/>
              <a:chOff x="5245046" y="1343108"/>
              <a:chExt cx="740068" cy="910743"/>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587020" cy="253916"/>
              </a:xfrm>
              <a:prstGeom prst="rect">
                <a:avLst/>
              </a:prstGeom>
            </p:spPr>
            <p:txBody>
              <a:bodyPr wrap="none">
                <a:spAutoFit/>
              </a:bodyPr>
              <a:lstStyle/>
              <a:p>
                <a:r>
                  <a:rPr lang="es-ES" sz="1050" b="1" dirty="0" smtClean="0">
                    <a:latin typeface="Arial Narrow" panose="020B0606020202030204" pitchFamily="34" charset="0"/>
                  </a:rPr>
                  <a:t>0 </a:t>
                </a:r>
                <a:r>
                  <a:rPr lang="es-ES" sz="1050" b="1" dirty="0">
                    <a:latin typeface="Arial Narrow" panose="020B0606020202030204" pitchFamily="34" charset="0"/>
                  </a:rPr>
                  <a:t>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5"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005519" y="6126253"/>
            <a:ext cx="813003" cy="70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656234" y="6790398"/>
            <a:ext cx="1518502" cy="930335"/>
            <a:chOff x="-80477" y="7090575"/>
            <a:chExt cx="1322828" cy="930335"/>
          </a:xfrm>
        </p:grpSpPr>
        <p:sp>
          <p:nvSpPr>
            <p:cNvPr id="77" name="76 CuadroTexto"/>
            <p:cNvSpPr txBox="1"/>
            <p:nvPr/>
          </p:nvSpPr>
          <p:spPr>
            <a:xfrm>
              <a:off x="-14122" y="709057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78" name="77 Rectángulo redondeado"/>
            <p:cNvSpPr/>
            <p:nvPr/>
          </p:nvSpPr>
          <p:spPr>
            <a:xfrm>
              <a:off x="-80477" y="7392456"/>
              <a:ext cx="1313348" cy="34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65%</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2744" y="7759300"/>
              <a:ext cx="1229607" cy="261610"/>
            </a:xfrm>
            <a:prstGeom prst="rect">
              <a:avLst/>
            </a:prstGeom>
            <a:noFill/>
          </p:spPr>
          <p:txBody>
            <a:bodyPr wrap="square" rtlCol="0">
              <a:spAutoFit/>
            </a:bodyPr>
            <a:lstStyle/>
            <a:p>
              <a:pPr algn="ctr"/>
              <a:r>
                <a:rPr lang="es-ES" sz="1050" b="1" dirty="0" smtClean="0">
                  <a:latin typeface="Arial Narrow" panose="020B0606020202030204" pitchFamily="34" charset="0"/>
                </a:rPr>
                <a:t>casos</a:t>
              </a:r>
              <a:endParaRPr lang="es-ES" sz="1050" b="1" dirty="0">
                <a:latin typeface="Arial Narrow" panose="020B0606020202030204" pitchFamily="34" charset="0"/>
              </a:endParaRPr>
            </a:p>
          </p:txBody>
        </p:sp>
      </p:grpSp>
      <p:grpSp>
        <p:nvGrpSpPr>
          <p:cNvPr id="21" name="20 Grupo"/>
          <p:cNvGrpSpPr/>
          <p:nvPr/>
        </p:nvGrpSpPr>
        <p:grpSpPr>
          <a:xfrm>
            <a:off x="5749295" y="6009980"/>
            <a:ext cx="1523563" cy="930826"/>
            <a:chOff x="5422559" y="6082599"/>
            <a:chExt cx="1523563" cy="930826"/>
          </a:xfrm>
        </p:grpSpPr>
        <p:sp>
          <p:nvSpPr>
            <p:cNvPr id="84" name="83 Rectángulo redondeado"/>
            <p:cNvSpPr/>
            <p:nvPr/>
          </p:nvSpPr>
          <p:spPr>
            <a:xfrm>
              <a:off x="5622458"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36%</a:t>
              </a:r>
              <a:endParaRPr lang="es-ES" sz="1600" b="1" dirty="0">
                <a:solidFill>
                  <a:schemeClr val="tx1"/>
                </a:solidFill>
                <a:latin typeface="Arial Narrow" panose="020B0606020202030204" pitchFamily="34" charset="0"/>
              </a:endParaRPr>
            </a:p>
          </p:txBody>
        </p:sp>
        <p:sp>
          <p:nvSpPr>
            <p:cNvPr id="85" name="84 Rectángulo"/>
            <p:cNvSpPr/>
            <p:nvPr/>
          </p:nvSpPr>
          <p:spPr>
            <a:xfrm>
              <a:off x="5422559" y="6082599"/>
              <a:ext cx="1523563" cy="246221"/>
            </a:xfrm>
            <a:prstGeom prst="rect">
              <a:avLst/>
            </a:prstGeom>
          </p:spPr>
          <p:txBody>
            <a:bodyPr wrap="square">
              <a:spAutoFit/>
            </a:bodyPr>
            <a:lstStyle/>
            <a:p>
              <a:r>
                <a:rPr lang="es-ES" sz="1000" b="1" u="sng" dirty="0">
                  <a:latin typeface="Arial Narrow" panose="020B0606020202030204" pitchFamily="34" charset="0"/>
                </a:rPr>
                <a:t>Ambulatorio programado</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90601" cy="276999"/>
            </a:xfrm>
            <a:prstGeom prst="rect">
              <a:avLst/>
            </a:prstGeom>
          </p:spPr>
          <p:txBody>
            <a:bodyPr wrap="none">
              <a:spAutoFit/>
            </a:bodyPr>
            <a:lstStyle/>
            <a:p>
              <a:r>
                <a:rPr lang="es-ES" sz="1200" b="1" dirty="0" smtClean="0">
                  <a:latin typeface="Arial Narrow" panose="020B0606020202030204" pitchFamily="34" charset="0"/>
                </a:rPr>
                <a:t>130 </a:t>
              </a:r>
              <a:r>
                <a:rPr lang="es-ES" sz="1200" b="1" dirty="0">
                  <a:latin typeface="Arial Narrow" panose="020B0606020202030204" pitchFamily="34" charset="0"/>
                </a:rPr>
                <a:t>casos</a:t>
              </a:r>
              <a:endParaRPr lang="es-CO" sz="1200" dirty="0"/>
            </a:p>
          </p:txBody>
        </p:sp>
      </p:grpSp>
      <p:grpSp>
        <p:nvGrpSpPr>
          <p:cNvPr id="22" name="21 Grupo"/>
          <p:cNvGrpSpPr/>
          <p:nvPr/>
        </p:nvGrpSpPr>
        <p:grpSpPr>
          <a:xfrm>
            <a:off x="4824586" y="6148480"/>
            <a:ext cx="1234015" cy="2419029"/>
            <a:chOff x="4730544" y="5604597"/>
            <a:chExt cx="1091680" cy="2816008"/>
          </a:xfrm>
        </p:grpSpPr>
        <p:pic>
          <p:nvPicPr>
            <p:cNvPr id="1029"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4760429" y="6201698"/>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730544" y="6652740"/>
              <a:ext cx="1091680" cy="820328"/>
            </a:xfrm>
            <a:prstGeom prst="rect">
              <a:avLst/>
            </a:prstGeom>
          </p:spPr>
          <p:txBody>
            <a:bodyPr wrap="square">
              <a:spAutoFit/>
            </a:bodyPr>
            <a:lstStyle/>
            <a:p>
              <a:r>
                <a:rPr lang="es-CO" sz="1050" b="1" u="sng" dirty="0">
                  <a:latin typeface="Arial Narrow" panose="020B0606020202030204" pitchFamily="34" charset="0"/>
                </a:rPr>
                <a:t>Servicio de admisión del</a:t>
              </a:r>
            </a:p>
            <a:p>
              <a:r>
                <a:rPr lang="es-CO" sz="1050" b="1" u="sng" dirty="0">
                  <a:latin typeface="Arial Narrow" panose="020B0606020202030204" pitchFamily="34" charset="0"/>
                </a:rPr>
                <a:t>procedimiento quirúrgico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69954" y="6928897"/>
            <a:ext cx="866059" cy="921751"/>
            <a:chOff x="5513607" y="6082599"/>
            <a:chExt cx="866059" cy="921751"/>
          </a:xfrm>
        </p:grpSpPr>
        <p:sp>
          <p:nvSpPr>
            <p:cNvPr id="88" name="87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89612" cy="246221"/>
            </a:xfrm>
            <a:prstGeom prst="rect">
              <a:avLst/>
            </a:prstGeom>
          </p:spPr>
          <p:txBody>
            <a:bodyPr wrap="none">
              <a:spAutoFit/>
            </a:bodyPr>
            <a:lstStyle/>
            <a:p>
              <a:r>
                <a:rPr lang="es-ES" sz="1000" b="1" u="sng" dirty="0">
                  <a:latin typeface="Arial Narrow" panose="020B0606020202030204" pitchFamily="34" charset="0"/>
                </a:rPr>
                <a:t>Urgencias</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1"/>
              <a:ext cx="790601" cy="276999"/>
            </a:xfrm>
            <a:prstGeom prst="rect">
              <a:avLst/>
            </a:prstGeom>
          </p:spPr>
          <p:txBody>
            <a:bodyPr wrap="none">
              <a:spAutoFit/>
            </a:bodyPr>
            <a:lstStyle/>
            <a:p>
              <a:r>
                <a:rPr lang="es-ES" sz="1200" b="1" dirty="0" smtClean="0">
                  <a:latin typeface="Arial Narrow" panose="020B0606020202030204" pitchFamily="34" charset="0"/>
                </a:rPr>
                <a:t>170 casos</a:t>
              </a:r>
              <a:endParaRPr lang="es-CO" sz="1200" dirty="0"/>
            </a:p>
          </p:txBody>
        </p:sp>
      </p:grpSp>
      <p:grpSp>
        <p:nvGrpSpPr>
          <p:cNvPr id="91" name="90 Grupo"/>
          <p:cNvGrpSpPr/>
          <p:nvPr/>
        </p:nvGrpSpPr>
        <p:grpSpPr>
          <a:xfrm>
            <a:off x="5715024" y="7830943"/>
            <a:ext cx="1592103" cy="875066"/>
            <a:chOff x="5253615" y="6082599"/>
            <a:chExt cx="1592103" cy="875066"/>
          </a:xfrm>
        </p:grpSpPr>
        <p:sp>
          <p:nvSpPr>
            <p:cNvPr id="92" name="91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sp>
          <p:nvSpPr>
            <p:cNvPr id="93" name="92 Rectángulo"/>
            <p:cNvSpPr/>
            <p:nvPr/>
          </p:nvSpPr>
          <p:spPr>
            <a:xfrm>
              <a:off x="5253615" y="6082599"/>
              <a:ext cx="1592103" cy="246221"/>
            </a:xfrm>
            <a:prstGeom prst="rect">
              <a:avLst/>
            </a:prstGeom>
          </p:spPr>
          <p:txBody>
            <a:bodyPr wrap="none">
              <a:spAutoFit/>
            </a:bodyPr>
            <a:lstStyle/>
            <a:p>
              <a:r>
                <a:rPr lang="es-ES" sz="1000" b="1" u="sng" dirty="0">
                  <a:latin typeface="Arial Narrow" panose="020B0606020202030204" pitchFamily="34" charset="0"/>
                </a:rPr>
                <a:t>Hospitalización programado</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720069" cy="276999"/>
            </a:xfrm>
            <a:prstGeom prst="rect">
              <a:avLst/>
            </a:prstGeom>
          </p:spPr>
          <p:txBody>
            <a:bodyPr wrap="none">
              <a:spAutoFit/>
            </a:bodyPr>
            <a:lstStyle/>
            <a:p>
              <a:r>
                <a:rPr lang="es-ES" sz="1200" b="1" dirty="0" smtClean="0">
                  <a:latin typeface="Arial Narrow" panose="020B0606020202030204" pitchFamily="34" charset="0"/>
                </a:rPr>
                <a:t>62 </a:t>
              </a:r>
              <a:r>
                <a:rPr lang="es-ES" sz="1200" b="1" dirty="0">
                  <a:latin typeface="Arial Narrow" panose="020B0606020202030204" pitchFamily="34" charset="0"/>
                </a:rPr>
                <a:t>casos</a:t>
              </a:r>
              <a:endParaRPr lang="es-CO" sz="1200" dirty="0"/>
            </a:p>
          </p:txBody>
        </p:sp>
      </p:grpSp>
      <p:sp>
        <p:nvSpPr>
          <p:cNvPr id="96" name="95 Rectángulo"/>
          <p:cNvSpPr/>
          <p:nvPr/>
        </p:nvSpPr>
        <p:spPr>
          <a:xfrm>
            <a:off x="4858367" y="8640743"/>
            <a:ext cx="2292813"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smtClean="0">
                <a:latin typeface="Arial Narrow" panose="020B0606020202030204" pitchFamily="34" charset="0"/>
              </a:rPr>
              <a:t>Figura Características de la ISQ </a:t>
            </a:r>
            <a:r>
              <a:rPr lang="es-ES" sz="700" dirty="0">
                <a:latin typeface="Arial Narrow" panose="020B0606020202030204" pitchFamily="34" charset="0"/>
              </a:rPr>
              <a:t>Medellín, </a:t>
            </a:r>
            <a:r>
              <a:rPr lang="es-ES" sz="700" dirty="0" smtClean="0">
                <a:latin typeface="Arial Narrow" panose="020B0606020202030204" pitchFamily="34" charset="0"/>
              </a:rPr>
              <a:t> octubre (acumulado) 2020. Para reportar la variable sexo se excluyo cesáreas y partos.</a:t>
            </a:r>
            <a:endParaRPr lang="es-ES" sz="700" dirty="0">
              <a:latin typeface="Arial Narrow" panose="020B0606020202030204" pitchFamily="34" charset="0"/>
            </a:endParaRPr>
          </a:p>
        </p:txBody>
      </p:sp>
      <p:sp>
        <p:nvSpPr>
          <p:cNvPr id="42" name="41 CuadroTexto"/>
          <p:cNvSpPr txBox="1"/>
          <p:nvPr/>
        </p:nvSpPr>
        <p:spPr>
          <a:xfrm>
            <a:off x="3350484" y="3339216"/>
            <a:ext cx="1448448"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1,2%</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125 casos/10102</a:t>
            </a:r>
            <a:endParaRPr lang="es-ES" sz="1200" b="1" dirty="0">
              <a:latin typeface="Arial Narrow" panose="020B0606020202030204" pitchFamily="34" charset="0"/>
            </a:endParaRPr>
          </a:p>
          <a:p>
            <a:pPr algn="ctr"/>
            <a:r>
              <a:rPr lang="es-ES" sz="1200" b="1" dirty="0">
                <a:latin typeface="Arial Narrow" panose="020B0606020202030204" pitchFamily="34" charset="0"/>
              </a:rPr>
              <a:t>cesáreas</a:t>
            </a:r>
          </a:p>
        </p:txBody>
      </p:sp>
      <p:sp>
        <p:nvSpPr>
          <p:cNvPr id="39" name="38 CuadroTexto"/>
          <p:cNvSpPr txBox="1"/>
          <p:nvPr/>
        </p:nvSpPr>
        <p:spPr>
          <a:xfrm>
            <a:off x="2044649" y="3371658"/>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Cesárea</a:t>
            </a:r>
            <a:endParaRPr lang="es-ES" sz="1200" b="1" dirty="0">
              <a:latin typeface="Arial Narrow" panose="020B0606020202030204" pitchFamily="34" charset="0"/>
            </a:endParaRPr>
          </a:p>
        </p:txBody>
      </p: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Siglas:  ISQ -Infección de sitio quirúrgico, </a:t>
            </a:r>
          </a:p>
        </p:txBody>
      </p:sp>
      <p:sp>
        <p:nvSpPr>
          <p:cNvPr id="25" name="24 CuadroTexto"/>
          <p:cNvSpPr txBox="1"/>
          <p:nvPr/>
        </p:nvSpPr>
        <p:spPr>
          <a:xfrm>
            <a:off x="56656" y="5963814"/>
            <a:ext cx="1527570" cy="369332"/>
          </a:xfrm>
          <a:prstGeom prst="rect">
            <a:avLst/>
          </a:prstGeom>
          <a:noFill/>
        </p:spPr>
        <p:txBody>
          <a:bodyPr wrap="square" rtlCol="0">
            <a:spAutoFit/>
          </a:bodyPr>
          <a:lstStyle/>
          <a:p>
            <a:pPr algn="ctr"/>
            <a:r>
              <a:rPr lang="es-CO" sz="900" b="1" dirty="0">
                <a:latin typeface="Arial Narrow" panose="020B0606020202030204" pitchFamily="34" charset="0"/>
              </a:rPr>
              <a:t>Proporción de agentes causales de ISO</a:t>
            </a:r>
          </a:p>
        </p:txBody>
      </p:sp>
      <p:graphicFrame>
        <p:nvGraphicFramePr>
          <p:cNvPr id="80" name="3 Gráfico">
            <a:extLst>
              <a:ext uri="{FF2B5EF4-FFF2-40B4-BE49-F238E27FC236}">
                <a16:creationId xmlns:a16="http://schemas.microsoft.com/office/drawing/2014/main" id="{00000000-0008-0000-0000-000004000000}"/>
              </a:ext>
            </a:extLst>
          </p:cNvPr>
          <p:cNvGraphicFramePr>
            <a:graphicFrameLocks/>
          </p:cNvGraphicFramePr>
          <p:nvPr>
            <p:extLst/>
          </p:nvPr>
        </p:nvGraphicFramePr>
        <p:xfrm>
          <a:off x="2135289" y="413217"/>
          <a:ext cx="5002602" cy="2010436"/>
        </p:xfrm>
        <a:graphic>
          <a:graphicData uri="http://schemas.openxmlformats.org/drawingml/2006/chart">
            <c:chart xmlns:c="http://schemas.openxmlformats.org/drawingml/2006/chart" xmlns:r="http://schemas.openxmlformats.org/officeDocument/2006/relationships" r:id="rId9"/>
          </a:graphicData>
        </a:graphic>
      </p:graphicFrame>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42" y="6256200"/>
            <a:ext cx="1630392" cy="289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5" name="10 Gráfico">
            <a:extLst>
              <a:ext uri="{FF2B5EF4-FFF2-40B4-BE49-F238E27FC236}">
                <a16:creationId xmlns:a16="http://schemas.microsoft.com/office/drawing/2014/main" id="{00000000-0008-0000-0000-00000B000000}"/>
              </a:ext>
            </a:extLst>
          </p:cNvPr>
          <p:cNvGraphicFramePr>
            <a:graphicFrameLocks/>
          </p:cNvGraphicFramePr>
          <p:nvPr>
            <p:extLst/>
          </p:nvPr>
        </p:nvGraphicFramePr>
        <p:xfrm>
          <a:off x="1644854" y="7618103"/>
          <a:ext cx="3098515" cy="162181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997916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octubre-2020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87</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p>
          <a:p>
            <a:pPr algn="ctr"/>
            <a:r>
              <a:rPr lang="es-ES" sz="1200" b="1" dirty="0" smtClean="0">
                <a:latin typeface="Arial Narrow" panose="020B0606020202030204" pitchFamily="34" charset="0"/>
              </a:rPr>
              <a:t>46% menos </a:t>
            </a:r>
            <a:r>
              <a:rPr lang="es-ES" sz="1200" b="1" dirty="0">
                <a:latin typeface="Arial Narrow" panose="020B0606020202030204" pitchFamily="34" charset="0"/>
              </a:rPr>
              <a:t>respecto al mismo periodo del año anterior</a:t>
            </a: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52406" y="2267744"/>
            <a:ext cx="5048446" cy="7848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a:t>
            </a:r>
            <a:r>
              <a:rPr lang="es-ES" sz="900" dirty="0" smtClean="0">
                <a:latin typeface="Arial Narrow" panose="020B0606020202030204" pitchFamily="34" charset="0"/>
              </a:rPr>
              <a:t>por semana epidemiológica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octubre </a:t>
            </a:r>
            <a:r>
              <a:rPr lang="es-ES" sz="900" dirty="0">
                <a:latin typeface="Arial Narrow" panose="020B0606020202030204" pitchFamily="34" charset="0"/>
              </a:rPr>
              <a:t>(acumulado) de 2019-2020</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21</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Endometritis </a:t>
            </a:r>
            <a:br>
              <a:rPr lang="es-ES" sz="1800" b="1" dirty="0" smtClean="0">
                <a:solidFill>
                  <a:srgbClr val="C00000"/>
                </a:solidFill>
                <a:latin typeface="Arial Narrow" panose="020B0606020202030204" pitchFamily="34" charset="0"/>
                <a:ea typeface="+mn-ea"/>
                <a:cs typeface="+mn-cs"/>
              </a:rPr>
            </a:br>
            <a:r>
              <a:rPr lang="es-ES" sz="1800" b="1" dirty="0" smtClean="0">
                <a:solidFill>
                  <a:srgbClr val="C00000"/>
                </a:solidFill>
                <a:latin typeface="Arial Narrow" panose="020B0606020202030204" pitchFamily="34" charset="0"/>
                <a:ea typeface="+mn-ea"/>
                <a:cs typeface="+mn-cs"/>
              </a:rPr>
              <a:t>post parto</a:t>
            </a:r>
            <a:endParaRPr lang="es-ES" sz="1800" b="1" dirty="0">
              <a:solidFill>
                <a:srgbClr val="C00000"/>
              </a:solidFill>
              <a:latin typeface="Arial Narrow" panose="020B0606020202030204" pitchFamily="34" charset="0"/>
              <a:ea typeface="+mn-ea"/>
              <a:cs typeface="+mn-cs"/>
            </a:endParaRP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 mes de junio 2020</a:t>
              </a:r>
              <a:endParaRPr lang="es-ES" sz="1200" b="1" dirty="0">
                <a:latin typeface="Arial Narrow" panose="020B0606020202030204" pitchFamily="34" charset="0"/>
              </a:endParaRPr>
            </a:p>
          </p:txBody>
        </p:sp>
      </p:grpSp>
      <p:grpSp>
        <p:nvGrpSpPr>
          <p:cNvPr id="16" name="15 Grupo"/>
          <p:cNvGrpSpPr/>
          <p:nvPr/>
        </p:nvGrpSpPr>
        <p:grpSpPr>
          <a:xfrm>
            <a:off x="3384426" y="6369543"/>
            <a:ext cx="740068" cy="1595574"/>
            <a:chOff x="4737493" y="6457800"/>
            <a:chExt cx="740068" cy="1595574"/>
          </a:xfrm>
        </p:grpSpPr>
        <p:grpSp>
          <p:nvGrpSpPr>
            <p:cNvPr id="68" name="67 Grupo"/>
            <p:cNvGrpSpPr/>
            <p:nvPr/>
          </p:nvGrpSpPr>
          <p:grpSpPr>
            <a:xfrm>
              <a:off x="4737493" y="7134937"/>
              <a:ext cx="740068" cy="918437"/>
              <a:chOff x="5245046" y="1343108"/>
              <a:chExt cx="740068" cy="918437"/>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607859" cy="261610"/>
              </a:xfrm>
              <a:prstGeom prst="rect">
                <a:avLst/>
              </a:prstGeom>
            </p:spPr>
            <p:txBody>
              <a:bodyPr wrap="none">
                <a:spAutoFit/>
              </a:bodyPr>
              <a:lstStyle/>
              <a:p>
                <a:r>
                  <a:rPr lang="es-ES" sz="1050" b="1" dirty="0" smtClean="0">
                    <a:latin typeface="Arial Narrow" panose="020B0606020202030204" pitchFamily="34" charset="0"/>
                  </a:rPr>
                  <a:t>0 </a:t>
                </a:r>
                <a:r>
                  <a:rPr lang="es-ES" sz="1050" b="1" dirty="0">
                    <a:latin typeface="Arial Narrow" panose="020B0606020202030204" pitchFamily="34" charset="0"/>
                  </a:rPr>
                  <a:t>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20 Grupo"/>
          <p:cNvGrpSpPr/>
          <p:nvPr/>
        </p:nvGrpSpPr>
        <p:grpSpPr>
          <a:xfrm>
            <a:off x="5919413" y="6024107"/>
            <a:ext cx="1281487" cy="901289"/>
            <a:chOff x="5592677" y="6096726"/>
            <a:chExt cx="1523563" cy="916699"/>
          </a:xfrm>
        </p:grpSpPr>
        <p:sp>
          <p:nvSpPr>
            <p:cNvPr id="84" name="83 Rectángulo redondeado"/>
            <p:cNvSpPr/>
            <p:nvPr/>
          </p:nvSpPr>
          <p:spPr>
            <a:xfrm>
              <a:off x="5622457" y="6355395"/>
              <a:ext cx="9354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a:t>
              </a:r>
              <a:endParaRPr lang="es-ES" sz="1600" b="1" dirty="0">
                <a:solidFill>
                  <a:schemeClr val="tx1"/>
                </a:solidFill>
                <a:latin typeface="Arial Narrow" panose="020B0606020202030204" pitchFamily="34" charset="0"/>
              </a:endParaRPr>
            </a:p>
          </p:txBody>
        </p:sp>
        <p:sp>
          <p:nvSpPr>
            <p:cNvPr id="85" name="84 Rectángulo"/>
            <p:cNvSpPr/>
            <p:nvPr/>
          </p:nvSpPr>
          <p:spPr>
            <a:xfrm>
              <a:off x="5592677" y="6096726"/>
              <a:ext cx="1523563" cy="246221"/>
            </a:xfrm>
            <a:prstGeom prst="rect">
              <a:avLst/>
            </a:prstGeom>
          </p:spPr>
          <p:txBody>
            <a:bodyPr wrap="square">
              <a:spAutoFit/>
            </a:bodyPr>
            <a:lstStyle/>
            <a:p>
              <a:r>
                <a:rPr lang="es-ES" sz="1000" b="1" u="sng" dirty="0" smtClean="0">
                  <a:latin typeface="Arial Narrow" panose="020B0606020202030204" pitchFamily="34" charset="0"/>
                </a:rPr>
                <a:t>Estrato 1</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579005" cy="276999"/>
            </a:xfrm>
            <a:prstGeom prst="rect">
              <a:avLst/>
            </a:prstGeom>
          </p:spPr>
          <p:txBody>
            <a:bodyPr wrap="none">
              <a:spAutoFit/>
            </a:bodyPr>
            <a:lstStyle/>
            <a:p>
              <a:r>
                <a:rPr lang="es-ES" sz="1200" b="1" dirty="0" smtClean="0">
                  <a:latin typeface="Arial Narrow" panose="020B0606020202030204" pitchFamily="34" charset="0"/>
                </a:rPr>
                <a:t>2 caso</a:t>
              </a:r>
              <a:endParaRPr lang="es-CO" sz="1200" dirty="0"/>
            </a:p>
          </p:txBody>
        </p:sp>
      </p:grpSp>
      <p:grpSp>
        <p:nvGrpSpPr>
          <p:cNvPr id="22" name="21 Grupo"/>
          <p:cNvGrpSpPr/>
          <p:nvPr/>
        </p:nvGrpSpPr>
        <p:grpSpPr>
          <a:xfrm>
            <a:off x="4375475" y="6148480"/>
            <a:ext cx="1519348" cy="2535672"/>
            <a:chOff x="4333235" y="5604597"/>
            <a:chExt cx="1344102" cy="2816008"/>
          </a:xfrm>
        </p:grpSpPr>
        <p:pic>
          <p:nvPicPr>
            <p:cNvPr id="1029"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393462" y="6262871"/>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333235" y="6630555"/>
              <a:ext cx="1091680" cy="461434"/>
            </a:xfrm>
            <a:prstGeom prst="rect">
              <a:avLst/>
            </a:prstGeom>
          </p:spPr>
          <p:txBody>
            <a:bodyPr wrap="square">
              <a:spAutoFit/>
            </a:bodyPr>
            <a:lstStyle/>
            <a:p>
              <a:r>
                <a:rPr lang="es-CO" sz="1050" b="1" u="sng" dirty="0" smtClean="0">
                  <a:latin typeface="Arial Narrow" panose="020B0606020202030204" pitchFamily="34" charset="0"/>
                </a:rPr>
                <a:t>Estrato socioeconómico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44265" y="6841015"/>
            <a:ext cx="787032" cy="897136"/>
            <a:chOff x="5513607" y="6082599"/>
            <a:chExt cx="886870" cy="932744"/>
          </a:xfrm>
        </p:grpSpPr>
        <p:sp>
          <p:nvSpPr>
            <p:cNvPr id="88" name="87 Rectángulo redondeado"/>
            <p:cNvSpPr/>
            <p:nvPr/>
          </p:nvSpPr>
          <p:spPr>
            <a:xfrm>
              <a:off x="5540569" y="6355395"/>
              <a:ext cx="85990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33507" cy="246221"/>
            </a:xfrm>
            <a:prstGeom prst="rect">
              <a:avLst/>
            </a:prstGeom>
          </p:spPr>
          <p:txBody>
            <a:bodyPr wrap="none">
              <a:spAutoFit/>
            </a:bodyPr>
            <a:lstStyle/>
            <a:p>
              <a:r>
                <a:rPr lang="es-ES" sz="1000" b="1" u="sng" dirty="0" smtClean="0">
                  <a:latin typeface="Arial Narrow" panose="020B0606020202030204" pitchFamily="34" charset="0"/>
                </a:rPr>
                <a:t>Estrato 2</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0"/>
              <a:ext cx="811412" cy="287993"/>
            </a:xfrm>
            <a:prstGeom prst="rect">
              <a:avLst/>
            </a:prstGeom>
          </p:spPr>
          <p:txBody>
            <a:bodyPr wrap="none">
              <a:spAutoFit/>
            </a:bodyPr>
            <a:lstStyle/>
            <a:p>
              <a:r>
                <a:rPr lang="es-ES" sz="1200" b="1" dirty="0" smtClean="0">
                  <a:latin typeface="Arial Narrow" panose="020B0606020202030204" pitchFamily="34" charset="0"/>
                </a:rPr>
                <a:t>14 casos</a:t>
              </a:r>
              <a:endParaRPr lang="es-CO" sz="1200" dirty="0"/>
            </a:p>
          </p:txBody>
        </p:sp>
      </p:grpSp>
      <p:grpSp>
        <p:nvGrpSpPr>
          <p:cNvPr id="91" name="90 Grupo"/>
          <p:cNvGrpSpPr/>
          <p:nvPr/>
        </p:nvGrpSpPr>
        <p:grpSpPr>
          <a:xfrm>
            <a:off x="5944460" y="7716753"/>
            <a:ext cx="771243" cy="800357"/>
            <a:chOff x="5540569" y="6061623"/>
            <a:chExt cx="853872" cy="946685"/>
          </a:xfrm>
        </p:grpSpPr>
        <p:sp>
          <p:nvSpPr>
            <p:cNvPr id="92" name="91 Rectángulo redondeado"/>
            <p:cNvSpPr/>
            <p:nvPr/>
          </p:nvSpPr>
          <p:spPr>
            <a:xfrm>
              <a:off x="5540569" y="6355395"/>
              <a:ext cx="8538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a:t>
              </a:r>
              <a:endParaRPr lang="es-ES" sz="1600" b="1" dirty="0">
                <a:solidFill>
                  <a:schemeClr val="tx1"/>
                </a:solidFill>
                <a:latin typeface="Arial Narrow" panose="020B0606020202030204" pitchFamily="34" charset="0"/>
              </a:endParaRPr>
            </a:p>
          </p:txBody>
        </p:sp>
        <p:sp>
          <p:nvSpPr>
            <p:cNvPr id="93" name="92 Rectángulo"/>
            <p:cNvSpPr/>
            <p:nvPr/>
          </p:nvSpPr>
          <p:spPr>
            <a:xfrm>
              <a:off x="5551588" y="6061623"/>
              <a:ext cx="633507" cy="246221"/>
            </a:xfrm>
            <a:prstGeom prst="rect">
              <a:avLst/>
            </a:prstGeom>
          </p:spPr>
          <p:txBody>
            <a:bodyPr wrap="none">
              <a:spAutoFit/>
            </a:bodyPr>
            <a:lstStyle/>
            <a:p>
              <a:r>
                <a:rPr lang="es-ES" sz="1000" b="1" u="sng" dirty="0" smtClean="0">
                  <a:latin typeface="Arial Narrow" panose="020B0606020202030204" pitchFamily="34" charset="0"/>
                </a:rPr>
                <a:t>Estrato 3</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797215" cy="327642"/>
            </a:xfrm>
            <a:prstGeom prst="rect">
              <a:avLst/>
            </a:prstGeom>
          </p:spPr>
          <p:txBody>
            <a:bodyPr wrap="none">
              <a:spAutoFit/>
            </a:bodyPr>
            <a:lstStyle/>
            <a:p>
              <a:r>
                <a:rPr lang="es-ES" sz="1200" b="1" dirty="0" smtClean="0">
                  <a:latin typeface="Arial Narrow" panose="020B0606020202030204" pitchFamily="34" charset="0"/>
                </a:rPr>
                <a:t>22 casos</a:t>
              </a:r>
              <a:endParaRPr lang="es-CO" sz="1200" dirty="0"/>
            </a:p>
          </p:txBody>
        </p:sp>
      </p:grpSp>
      <p:sp>
        <p:nvSpPr>
          <p:cNvPr id="96" name="95 Rectángulo"/>
          <p:cNvSpPr/>
          <p:nvPr/>
        </p:nvSpPr>
        <p:spPr>
          <a:xfrm>
            <a:off x="3464533" y="8684152"/>
            <a:ext cx="3664309"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smtClean="0">
                <a:latin typeface="Arial Narrow" panose="020B0606020202030204" pitchFamily="34" charset="0"/>
              </a:rPr>
              <a:t>Figura.</a:t>
            </a:r>
            <a:r>
              <a:rPr lang="es-CO" sz="700" dirty="0" smtClean="0">
                <a:latin typeface="Arial Narrow" panose="020B0606020202030204" pitchFamily="34" charset="0"/>
              </a:rPr>
              <a:t>Características poblacionales: edad, estrato socioeconómico  endometritis</a:t>
            </a:r>
            <a:r>
              <a:rPr lang="es-ES" sz="700" dirty="0" smtClean="0">
                <a:latin typeface="Arial Narrow" panose="020B0606020202030204" pitchFamily="34" charset="0"/>
              </a:rPr>
              <a:t>. </a:t>
            </a:r>
            <a:r>
              <a:rPr lang="es-ES" sz="700" dirty="0">
                <a:latin typeface="Arial Narrow" panose="020B0606020202030204" pitchFamily="34" charset="0"/>
              </a:rPr>
              <a:t>Medellín, </a:t>
            </a:r>
            <a:r>
              <a:rPr lang="es-ES" sz="700" dirty="0" smtClean="0">
                <a:latin typeface="Arial Narrow" panose="020B0606020202030204" pitchFamily="34" charset="0"/>
              </a:rPr>
              <a:t>octubre </a:t>
            </a:r>
            <a:r>
              <a:rPr lang="es-ES" sz="700" dirty="0">
                <a:latin typeface="Arial Narrow" panose="020B0606020202030204" pitchFamily="34" charset="0"/>
              </a:rPr>
              <a:t>(acumulado) de </a:t>
            </a:r>
            <a:r>
              <a:rPr lang="es-ES" sz="700" dirty="0" smtClean="0">
                <a:latin typeface="Arial Narrow" panose="020B0606020202030204" pitchFamily="34" charset="0"/>
              </a:rPr>
              <a:t>2020, se encuentra un subregistro del estrato socioeconómico.</a:t>
            </a:r>
            <a:endParaRPr lang="es-ES" sz="700" dirty="0">
              <a:latin typeface="Arial Narrow" panose="020B0606020202030204" pitchFamily="34" charset="0"/>
            </a:endParaRPr>
          </a:p>
        </p:txBody>
      </p:sp>
      <p:sp>
        <p:nvSpPr>
          <p:cNvPr id="81" name="80 CuadroTexto"/>
          <p:cNvSpPr txBox="1"/>
          <p:nvPr/>
        </p:nvSpPr>
        <p:spPr>
          <a:xfrm>
            <a:off x="3591329" y="3419872"/>
            <a:ext cx="2031462" cy="523220"/>
          </a:xfrm>
          <a:prstGeom prst="rect">
            <a:avLst/>
          </a:prstGeom>
          <a:noFill/>
        </p:spPr>
        <p:txBody>
          <a:bodyPr wrap="square" rtlCol="0">
            <a:spAutoFit/>
          </a:bodyPr>
          <a:lstStyle/>
          <a:p>
            <a:pPr algn="ctr"/>
            <a:r>
              <a:rPr lang="es-CO" sz="1400" b="1" dirty="0">
                <a:latin typeface="Arial Narrow" panose="020B0606020202030204" pitchFamily="34" charset="0"/>
              </a:rPr>
              <a:t>Proporción incidencia de Endometritis post parto </a:t>
            </a:r>
          </a:p>
        </p:txBody>
      </p:sp>
      <p:sp>
        <p:nvSpPr>
          <p:cNvPr id="82" name="81 CuadroTexto"/>
          <p:cNvSpPr txBox="1"/>
          <p:nvPr/>
        </p:nvSpPr>
        <p:spPr>
          <a:xfrm>
            <a:off x="2844258" y="4111395"/>
            <a:ext cx="1438944" cy="984885"/>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0,2%</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19 casos/8124</a:t>
            </a:r>
            <a:endParaRPr lang="es-ES" sz="1400" b="1" dirty="0">
              <a:latin typeface="Arial Narrow" panose="020B0606020202030204" pitchFamily="34" charset="0"/>
            </a:endParaRPr>
          </a:p>
          <a:p>
            <a:pPr algn="ctr"/>
            <a:r>
              <a:rPr lang="es-ES" sz="1400" b="1" dirty="0">
                <a:latin typeface="Arial Narrow" panose="020B0606020202030204" pitchFamily="34" charset="0"/>
              </a:rPr>
              <a:t>partos por cesárea</a:t>
            </a:r>
          </a:p>
        </p:txBody>
      </p:sp>
      <p:sp>
        <p:nvSpPr>
          <p:cNvPr id="98" name="97 CuadroTexto"/>
          <p:cNvSpPr txBox="1"/>
          <p:nvPr/>
        </p:nvSpPr>
        <p:spPr>
          <a:xfrm>
            <a:off x="5237052" y="4111396"/>
            <a:ext cx="1383109" cy="769441"/>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0,4%</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73 casos/18187</a:t>
            </a:r>
          </a:p>
          <a:p>
            <a:pPr algn="ctr"/>
            <a:r>
              <a:rPr lang="es-ES" sz="1400" b="1" dirty="0" smtClean="0">
                <a:latin typeface="Arial Narrow" panose="020B0606020202030204" pitchFamily="34" charset="0"/>
              </a:rPr>
              <a:t>partos </a:t>
            </a:r>
            <a:r>
              <a:rPr lang="es-ES" sz="1400" b="1" dirty="0">
                <a:latin typeface="Arial Narrow" panose="020B0606020202030204" pitchFamily="34" charset="0"/>
              </a:rPr>
              <a:t>vaginales</a:t>
            </a:r>
          </a:p>
        </p:txBody>
      </p:sp>
      <p:cxnSp>
        <p:nvCxnSpPr>
          <p:cNvPr id="102" name="101 Conector recto de flecha"/>
          <p:cNvCxnSpPr/>
          <p:nvPr/>
        </p:nvCxnSpPr>
        <p:spPr>
          <a:xfrm>
            <a:off x="2152405" y="3264823"/>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smtClean="0">
                <a:latin typeface="Arial Narrow" panose="020B0606020202030204" pitchFamily="34" charset="0"/>
              </a:rPr>
              <a:t>END </a:t>
            </a:r>
            <a:r>
              <a:rPr lang="es-CO" sz="900" b="1" dirty="0">
                <a:latin typeface="Arial Narrow" panose="020B0606020202030204" pitchFamily="34" charset="0"/>
              </a:rPr>
              <a:t>PP – Endometritis post parto</a:t>
            </a:r>
          </a:p>
        </p:txBody>
      </p:sp>
      <p:sp>
        <p:nvSpPr>
          <p:cNvPr id="12" name="11 CuadroTexto"/>
          <p:cNvSpPr txBox="1"/>
          <p:nvPr/>
        </p:nvSpPr>
        <p:spPr>
          <a:xfrm>
            <a:off x="2376314" y="5221233"/>
            <a:ext cx="4339391" cy="430887"/>
          </a:xfrm>
          <a:prstGeom prst="rect">
            <a:avLst/>
          </a:prstGeom>
          <a:noFill/>
        </p:spPr>
        <p:txBody>
          <a:bodyPr wrap="square" rtlCol="0">
            <a:spAutoFit/>
          </a:bodyPr>
          <a:lstStyle/>
          <a:p>
            <a:pPr algn="ctr"/>
            <a:r>
              <a:rPr lang="es-CO" sz="1100" dirty="0" smtClean="0"/>
              <a:t>*Es esperable un rezago en la notificación, por lo cual los indicadores serán presentados de manera acumulada cada periodo</a:t>
            </a:r>
            <a:endParaRPr lang="es-CO" sz="1100" dirty="0"/>
          </a:p>
        </p:txBody>
      </p:sp>
      <p:graphicFrame>
        <p:nvGraphicFramePr>
          <p:cNvPr id="62" name="12 Gráfico">
            <a:extLst>
              <a:ext uri="{FF2B5EF4-FFF2-40B4-BE49-F238E27FC236}">
                <a16:creationId xmlns:a16="http://schemas.microsoft.com/office/drawing/2014/main" id="{00000000-0008-0000-0000-00000D000000}"/>
              </a:ext>
            </a:extLst>
          </p:cNvPr>
          <p:cNvGraphicFramePr>
            <a:graphicFrameLocks/>
          </p:cNvGraphicFramePr>
          <p:nvPr>
            <p:extLst/>
          </p:nvPr>
        </p:nvGraphicFramePr>
        <p:xfrm>
          <a:off x="2152404" y="237623"/>
          <a:ext cx="5104035" cy="2174137"/>
        </p:xfrm>
        <a:graphic>
          <a:graphicData uri="http://schemas.openxmlformats.org/drawingml/2006/chart">
            <c:chart xmlns:c="http://schemas.openxmlformats.org/drawingml/2006/chart" xmlns:r="http://schemas.openxmlformats.org/officeDocument/2006/relationships" r:id="rId8"/>
          </a:graphicData>
        </a:graphic>
      </p:graphicFrame>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238" y="6110069"/>
            <a:ext cx="305074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4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 y="5592"/>
            <a:ext cx="2174084" cy="281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058" y="766609"/>
            <a:ext cx="2160240" cy="276999"/>
          </a:xfrm>
          <a:prstGeom prst="rect">
            <a:avLst/>
          </a:prstGeom>
          <a:noFill/>
        </p:spPr>
        <p:txBody>
          <a:bodyPr wrap="square" rtlCol="0">
            <a:spAutoFit/>
          </a:bodyPr>
          <a:lstStyle/>
          <a:p>
            <a:pPr algn="ctr"/>
            <a:r>
              <a:rPr lang="es-ES" sz="1200" b="1" dirty="0" smtClean="0">
                <a:latin typeface="Arial Narrow" panose="020B0606020202030204" pitchFamily="34" charset="0"/>
              </a:rPr>
              <a:t>octubre-2020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759</a:t>
              </a:r>
              <a:endParaRPr lang="es-ES" sz="2000" b="1" dirty="0">
                <a:latin typeface="Arial Narrow" panose="020B0606020202030204" pitchFamily="34" charset="0"/>
              </a:endParaRPr>
            </a:p>
          </p:txBody>
        </p:sp>
      </p:grpSp>
      <p:sp>
        <p:nvSpPr>
          <p:cNvPr id="9" name="8 CuadroTexto"/>
          <p:cNvSpPr txBox="1"/>
          <p:nvPr/>
        </p:nvSpPr>
        <p:spPr>
          <a:xfrm>
            <a:off x="343390" y="4790610"/>
            <a:ext cx="1809016"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a:t>
            </a:r>
            <a:r>
              <a:rPr lang="es-ES" sz="1200" b="1" dirty="0" smtClean="0">
                <a:latin typeface="Arial Narrow" panose="020B0606020202030204" pitchFamily="34" charset="0"/>
              </a:rPr>
              <a:t>de 107% respecto </a:t>
            </a:r>
            <a:r>
              <a:rPr lang="es-ES" sz="1200" b="1" dirty="0">
                <a:latin typeface="Arial Narrow" panose="020B0606020202030204" pitchFamily="34" charset="0"/>
              </a:rPr>
              <a:t>al mismo periodo del año anterior</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634478" y="5492211"/>
            <a:ext cx="6412476" cy="646331"/>
            <a:chOff x="2448322" y="-54646"/>
            <a:chExt cx="6553772" cy="646331"/>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98438" y="-54646"/>
              <a:ext cx="5603656" cy="646331"/>
            </a:xfrm>
            <a:prstGeom prst="rect">
              <a:avLst/>
            </a:prstGeom>
            <a:noFill/>
          </p:spPr>
          <p:txBody>
            <a:bodyPr wrap="square" rtlCol="0">
              <a:spAutoFit/>
            </a:bodyPr>
            <a:lstStyle/>
            <a:p>
              <a:r>
                <a:rPr lang="es-ES" sz="1200" b="1" dirty="0">
                  <a:latin typeface="Arial Narrow" panose="020B0606020202030204" pitchFamily="34" charset="0"/>
                </a:rPr>
                <a:t>Tasas de incidencia, porcentajes de uso de dispositivos en UCI y microorganismos asociados a IAD a </a:t>
              </a:r>
              <a:r>
                <a:rPr lang="es-ES" sz="1200" b="1" dirty="0" smtClean="0">
                  <a:latin typeface="Arial Narrow" panose="020B0606020202030204" pitchFamily="34" charset="0"/>
                </a:rPr>
                <a:t> enero de 2020*  Nota: se observa aumento en el porcentaje de uso de dispositivos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22</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asociadas a dispositivos en UCI</a:t>
            </a:r>
          </a:p>
        </p:txBody>
      </p:sp>
      <p:sp>
        <p:nvSpPr>
          <p:cNvPr id="44" name="43 Rectángulo"/>
          <p:cNvSpPr/>
          <p:nvPr/>
        </p:nvSpPr>
        <p:spPr>
          <a:xfrm>
            <a:off x="2180731" y="3117758"/>
            <a:ext cx="5020169" cy="3905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4896594" y="3214881"/>
            <a:ext cx="3446504" cy="276999"/>
            <a:chOff x="2448322" y="74775"/>
            <a:chExt cx="3446504" cy="276999"/>
          </a:xfrm>
        </p:grpSpPr>
        <p:sp>
          <p:nvSpPr>
            <p:cNvPr id="51" name="5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Definiciones</a:t>
              </a:r>
            </a:p>
          </p:txBody>
        </p:sp>
      </p:grpSp>
      <p:sp>
        <p:nvSpPr>
          <p:cNvPr id="4" name="3 CuadroTexto"/>
          <p:cNvSpPr txBox="1"/>
          <p:nvPr/>
        </p:nvSpPr>
        <p:spPr>
          <a:xfrm>
            <a:off x="2175771" y="3542727"/>
            <a:ext cx="1712711" cy="1785104"/>
          </a:xfrm>
          <a:prstGeom prst="rect">
            <a:avLst/>
          </a:prstGeom>
          <a:noFill/>
        </p:spPr>
        <p:txBody>
          <a:bodyPr wrap="square" rtlCol="0">
            <a:spAutoFit/>
          </a:bodyPr>
          <a:lstStyle/>
          <a:p>
            <a:pPr algn="ctr"/>
            <a:r>
              <a:rPr lang="es-CO" sz="1100" b="1" u="sng" dirty="0">
                <a:latin typeface="Arial Narrow" panose="020B0606020202030204" pitchFamily="34" charset="0"/>
              </a:rPr>
              <a:t>Infección del torrente sanguíneo asociada a catéter – ITS-AC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laboratorios aplicados en pacientes para clasificar las infecciones del torrente sanguíneo primarias derivadas del catéter central.</a:t>
            </a:r>
          </a:p>
        </p:txBody>
      </p:sp>
      <p:sp>
        <p:nvSpPr>
          <p:cNvPr id="80" name="79 CuadroTexto"/>
          <p:cNvSpPr txBox="1"/>
          <p:nvPr/>
        </p:nvSpPr>
        <p:spPr>
          <a:xfrm>
            <a:off x="3926114" y="3535582"/>
            <a:ext cx="1582548" cy="1954381"/>
          </a:xfrm>
          <a:prstGeom prst="rect">
            <a:avLst/>
          </a:prstGeom>
          <a:noFill/>
        </p:spPr>
        <p:txBody>
          <a:bodyPr wrap="square" rtlCol="0">
            <a:spAutoFit/>
          </a:bodyPr>
          <a:lstStyle/>
          <a:p>
            <a:pPr algn="ctr"/>
            <a:r>
              <a:rPr lang="es-CO" sz="1100" b="1" u="sng" dirty="0">
                <a:latin typeface="Arial Narrow" panose="020B0606020202030204" pitchFamily="34" charset="0"/>
              </a:rPr>
              <a:t>Neumonía asociada a ventilador - NAV</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radiológicos, clínicos y de laboratorio para Neumonía en un paciente que estuvo intubado y ventilado en el momento o dentro de las 48 horas previas al inicio del evento.</a:t>
            </a:r>
          </a:p>
        </p:txBody>
      </p:sp>
      <p:cxnSp>
        <p:nvCxnSpPr>
          <p:cNvPr id="17" name="16 Conector recto"/>
          <p:cNvCxnSpPr/>
          <p:nvPr/>
        </p:nvCxnSpPr>
        <p:spPr>
          <a:xfrm>
            <a:off x="3888482" y="3557550"/>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505146" y="3535582"/>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7" name="96 CuadroTexto"/>
          <p:cNvSpPr txBox="1"/>
          <p:nvPr/>
        </p:nvSpPr>
        <p:spPr>
          <a:xfrm>
            <a:off x="5508662" y="3491221"/>
            <a:ext cx="1735428" cy="2123658"/>
          </a:xfrm>
          <a:prstGeom prst="rect">
            <a:avLst/>
          </a:prstGeom>
          <a:noFill/>
        </p:spPr>
        <p:txBody>
          <a:bodyPr wrap="square" rtlCol="0">
            <a:spAutoFit/>
          </a:bodyPr>
          <a:lstStyle/>
          <a:p>
            <a:pPr algn="ctr"/>
            <a:r>
              <a:rPr lang="es-CO" sz="1100" b="1" u="sng" dirty="0">
                <a:latin typeface="Arial Narrow" panose="020B0606020202030204" pitchFamily="34" charset="0"/>
              </a:rPr>
              <a:t>Infección sintomática de tracto urinario asociada a catéter – ISTU-AC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 aplicados en pacientes con infección sintomática del tracto urinario quienes tienen o estuvieron expuestos a sonda vesical 48 horas antes del inicio del evento.</a:t>
            </a:r>
          </a:p>
        </p:txBody>
      </p:sp>
      <p:pic>
        <p:nvPicPr>
          <p:cNvPr id="205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8" b="100000" l="11029" r="41912"/>
                    </a14:imgEffect>
                  </a14:imgLayer>
                </a14:imgProps>
              </a:ext>
              <a:ext uri="{28A0092B-C50C-407E-A947-70E740481C1C}">
                <a14:useLocalDpi xmlns:a14="http://schemas.microsoft.com/office/drawing/2010/main" val="0"/>
              </a:ext>
            </a:extLst>
          </a:blip>
          <a:srcRect l="8316" r="59526"/>
          <a:stretch/>
        </p:blipFill>
        <p:spPr bwMode="auto">
          <a:xfrm>
            <a:off x="504106" y="6016697"/>
            <a:ext cx="1231717" cy="30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redondeado"/>
          <p:cNvSpPr/>
          <p:nvPr/>
        </p:nvSpPr>
        <p:spPr>
          <a:xfrm>
            <a:off x="2232298" y="6084168"/>
            <a:ext cx="1353561" cy="52756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torrente sanguíneo asociado al catéter venoso central </a:t>
            </a:r>
          </a:p>
        </p:txBody>
      </p:sp>
      <p:sp>
        <p:nvSpPr>
          <p:cNvPr id="100" name="99 Rectángulo redondeado"/>
          <p:cNvSpPr/>
          <p:nvPr/>
        </p:nvSpPr>
        <p:spPr>
          <a:xfrm>
            <a:off x="2254840" y="7485235"/>
            <a:ext cx="1331019"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Neumonía asociada al </a:t>
            </a:r>
          </a:p>
          <a:p>
            <a:r>
              <a:rPr lang="es-CO" sz="900" b="1" dirty="0" smtClean="0">
                <a:solidFill>
                  <a:schemeClr val="tx1"/>
                </a:solidFill>
                <a:latin typeface="Arial Narrow" panose="020B0606020202030204" pitchFamily="34" charset="0"/>
              </a:rPr>
              <a:t>ventilador</a:t>
            </a:r>
            <a:endParaRPr lang="es-CO" sz="900" b="1" dirty="0">
              <a:solidFill>
                <a:schemeClr val="tx1"/>
              </a:solidFill>
              <a:latin typeface="Arial Narrow" panose="020B0606020202030204" pitchFamily="34" charset="0"/>
            </a:endParaRPr>
          </a:p>
        </p:txBody>
      </p:sp>
      <p:sp>
        <p:nvSpPr>
          <p:cNvPr id="102" name="101 Rectángulo redondeado"/>
          <p:cNvSpPr/>
          <p:nvPr/>
        </p:nvSpPr>
        <p:spPr>
          <a:xfrm>
            <a:off x="4809734" y="6100116"/>
            <a:ext cx="1166980" cy="511622"/>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tracto urinario asociado a sonda vesical </a:t>
            </a:r>
          </a:p>
        </p:txBody>
      </p:sp>
      <p:sp>
        <p:nvSpPr>
          <p:cNvPr id="104" name="103 Rectángulo redondeado"/>
          <p:cNvSpPr/>
          <p:nvPr/>
        </p:nvSpPr>
        <p:spPr>
          <a:xfrm>
            <a:off x="6234464" y="8383438"/>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38,7%</a:t>
            </a:r>
            <a:endParaRPr lang="es-ES" sz="1600" b="1" dirty="0">
              <a:solidFill>
                <a:schemeClr val="tx1"/>
              </a:solidFill>
              <a:latin typeface="Arial Narrow" panose="020B0606020202030204" pitchFamily="34" charset="0"/>
            </a:endParaRPr>
          </a:p>
        </p:txBody>
      </p:sp>
      <p:grpSp>
        <p:nvGrpSpPr>
          <p:cNvPr id="105" name="104 Grupo"/>
          <p:cNvGrpSpPr/>
          <p:nvPr/>
        </p:nvGrpSpPr>
        <p:grpSpPr>
          <a:xfrm>
            <a:off x="5328642" y="7427967"/>
            <a:ext cx="803425" cy="1327333"/>
            <a:chOff x="1068833" y="553075"/>
            <a:chExt cx="803425" cy="1327333"/>
          </a:xfrm>
        </p:grpSpPr>
        <p:pic>
          <p:nvPicPr>
            <p:cNvPr id="106"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61,3%</a:t>
              </a:r>
              <a:endParaRPr lang="es-ES" sz="1600" b="1" dirty="0">
                <a:solidFill>
                  <a:schemeClr val="tx1"/>
                </a:solidFill>
                <a:latin typeface="Arial Narrow" panose="020B0606020202030204" pitchFamily="34" charset="0"/>
              </a:endParaRPr>
            </a:p>
          </p:txBody>
        </p:sp>
        <p:sp>
          <p:nvSpPr>
            <p:cNvPr id="108" name="107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sp>
        <p:nvSpPr>
          <p:cNvPr id="110" name="109 Rectángulo"/>
          <p:cNvSpPr/>
          <p:nvPr/>
        </p:nvSpPr>
        <p:spPr>
          <a:xfrm>
            <a:off x="6222528" y="8090421"/>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112"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6220141" y="740928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112 CuadroTexto"/>
          <p:cNvSpPr txBox="1"/>
          <p:nvPr/>
        </p:nvSpPr>
        <p:spPr>
          <a:xfrm>
            <a:off x="2256810" y="6613675"/>
            <a:ext cx="1343640" cy="861774"/>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2,6*           </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2,2*</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3,6*</a:t>
            </a:r>
            <a:endParaRPr lang="es-CO" sz="1050" b="1" dirty="0">
              <a:latin typeface="Arial Narrow" panose="020B0606020202030204" pitchFamily="34" charset="0"/>
            </a:endParaRPr>
          </a:p>
          <a:p>
            <a:r>
              <a:rPr lang="es-CO" sz="1050" b="1" dirty="0">
                <a:latin typeface="Arial Narrow" panose="020B0606020202030204" pitchFamily="34" charset="0"/>
              </a:rPr>
              <a:t> </a:t>
            </a:r>
            <a:r>
              <a:rPr lang="es-CO" sz="800" b="1" dirty="0">
                <a:latin typeface="Arial Narrow" panose="020B0606020202030204" pitchFamily="34" charset="0"/>
              </a:rPr>
              <a:t>*Casos por 1000 días de uso de catéter venoso central</a:t>
            </a:r>
          </a:p>
        </p:txBody>
      </p:sp>
      <p:sp>
        <p:nvSpPr>
          <p:cNvPr id="114" name="113 CuadroTexto"/>
          <p:cNvSpPr txBox="1"/>
          <p:nvPr/>
        </p:nvSpPr>
        <p:spPr>
          <a:xfrm>
            <a:off x="4727031" y="6621323"/>
            <a:ext cx="1393699" cy="677108"/>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1,9**</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1,8*</a:t>
            </a:r>
            <a:endParaRPr lang="es-CO" sz="1050" b="1" dirty="0">
              <a:latin typeface="Arial Narrow" panose="020B0606020202030204" pitchFamily="34" charset="0"/>
            </a:endParaRPr>
          </a:p>
          <a:p>
            <a:r>
              <a:rPr lang="es-CO" sz="900" b="1" dirty="0">
                <a:latin typeface="Arial Narrow" panose="020B0606020202030204" pitchFamily="34" charset="0"/>
              </a:rPr>
              <a:t> </a:t>
            </a:r>
            <a:r>
              <a:rPr lang="es-CO" sz="800" b="1" dirty="0">
                <a:latin typeface="Arial Narrow" panose="020B0606020202030204" pitchFamily="34" charset="0"/>
              </a:rPr>
              <a:t>***Casos por 1000 días de uso de catéter urinario</a:t>
            </a:r>
          </a:p>
        </p:txBody>
      </p:sp>
      <p:sp>
        <p:nvSpPr>
          <p:cNvPr id="115" name="114 CuadroTexto"/>
          <p:cNvSpPr txBox="1"/>
          <p:nvPr/>
        </p:nvSpPr>
        <p:spPr>
          <a:xfrm>
            <a:off x="2232298" y="7989290"/>
            <a:ext cx="1343639" cy="823302"/>
          </a:xfrm>
          <a:prstGeom prst="rect">
            <a:avLst/>
          </a:prstGeom>
          <a:noFill/>
        </p:spPr>
        <p:txBody>
          <a:bodyPr wrap="square" rtlCol="0">
            <a:spAutoFit/>
          </a:bodyPr>
          <a:lstStyle/>
          <a:p>
            <a:r>
              <a:rPr lang="es-CO" sz="1050" b="1" dirty="0">
                <a:latin typeface="Arial Narrow" panose="020B0606020202030204" pitchFamily="34" charset="0"/>
              </a:rPr>
              <a:t>UCI Adultos</a:t>
            </a:r>
            <a:r>
              <a:rPr lang="es-CO" sz="1050" b="1" dirty="0" smtClean="0">
                <a:latin typeface="Arial Narrow" panose="020B0606020202030204" pitchFamily="34" charset="0"/>
              </a:rPr>
              <a:t>:	3,3**</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0,6**</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1,3**</a:t>
            </a:r>
            <a:endParaRPr lang="es-CO" sz="1050" b="1" dirty="0">
              <a:latin typeface="Arial Narrow" panose="020B0606020202030204" pitchFamily="34" charset="0"/>
            </a:endParaRPr>
          </a:p>
          <a:p>
            <a:r>
              <a:rPr lang="es-CO" sz="800" b="1" dirty="0">
                <a:latin typeface="Arial Narrow" panose="020B0606020202030204" pitchFamily="34" charset="0"/>
              </a:rPr>
              <a:t> **Casos por 1000 días de uso de ventilador</a:t>
            </a:r>
          </a:p>
        </p:txBody>
      </p:sp>
      <p:sp>
        <p:nvSpPr>
          <p:cNvPr id="2" name="1 CuadroTexto"/>
          <p:cNvSpPr txBox="1"/>
          <p:nvPr/>
        </p:nvSpPr>
        <p:spPr>
          <a:xfrm>
            <a:off x="50" y="2643753"/>
            <a:ext cx="2180731" cy="200055"/>
          </a:xfrm>
          <a:prstGeom prst="rect">
            <a:avLst/>
          </a:prstGeom>
          <a:noFill/>
        </p:spPr>
        <p:txBody>
          <a:bodyPr wrap="square" rtlCol="0">
            <a:spAutoFit/>
          </a:bodyPr>
          <a:lstStyle/>
          <a:p>
            <a:pPr marL="171450" indent="-171450">
              <a:buFont typeface="Arial" charset="0"/>
              <a:buChar char="•"/>
            </a:pPr>
            <a:r>
              <a:rPr lang="es-CO" sz="700" b="1" dirty="0">
                <a:latin typeface="Arial Narrow" panose="020B0606020202030204" pitchFamily="34" charset="0"/>
              </a:rPr>
              <a:t>UCI= Unidad de cuidado intensivo</a:t>
            </a:r>
          </a:p>
        </p:txBody>
      </p:sp>
      <p:sp>
        <p:nvSpPr>
          <p:cNvPr id="54" name="53 Rectángulo redondeado"/>
          <p:cNvSpPr/>
          <p:nvPr/>
        </p:nvSpPr>
        <p:spPr>
          <a:xfrm>
            <a:off x="3638508" y="6084169"/>
            <a:ext cx="1114070" cy="52756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catéter venoso </a:t>
            </a:r>
            <a:r>
              <a:rPr lang="es-CO" sz="900" b="1" dirty="0" smtClean="0">
                <a:solidFill>
                  <a:schemeClr val="tx1"/>
                </a:solidFill>
                <a:latin typeface="Arial Narrow" panose="020B0606020202030204" pitchFamily="34" charset="0"/>
              </a:rPr>
              <a:t>central</a:t>
            </a:r>
            <a:endParaRPr lang="es-CO" sz="900" b="1" dirty="0">
              <a:solidFill>
                <a:schemeClr val="tx1"/>
              </a:solidFill>
              <a:latin typeface="Arial Narrow" panose="020B0606020202030204" pitchFamily="34" charset="0"/>
            </a:endParaRPr>
          </a:p>
        </p:txBody>
      </p:sp>
      <p:sp>
        <p:nvSpPr>
          <p:cNvPr id="56" name="55 Rectángulo redondeado"/>
          <p:cNvSpPr/>
          <p:nvPr/>
        </p:nvSpPr>
        <p:spPr>
          <a:xfrm>
            <a:off x="6048722" y="6084170"/>
            <a:ext cx="1139528" cy="527568"/>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sonda </a:t>
            </a:r>
            <a:r>
              <a:rPr lang="es-CO" sz="900" b="1" dirty="0" smtClean="0">
                <a:solidFill>
                  <a:schemeClr val="tx1"/>
                </a:solidFill>
                <a:latin typeface="Arial Narrow" panose="020B0606020202030204" pitchFamily="34" charset="0"/>
              </a:rPr>
              <a:t>vesical</a:t>
            </a:r>
            <a:endParaRPr lang="es-CO" sz="900" b="1" dirty="0">
              <a:solidFill>
                <a:schemeClr val="tx1"/>
              </a:solidFill>
              <a:latin typeface="Arial Narrow" panose="020B0606020202030204" pitchFamily="34" charset="0"/>
            </a:endParaRPr>
          </a:p>
        </p:txBody>
      </p:sp>
      <p:sp>
        <p:nvSpPr>
          <p:cNvPr id="57" name="56 Rectángulo redondeado"/>
          <p:cNvSpPr/>
          <p:nvPr/>
        </p:nvSpPr>
        <p:spPr>
          <a:xfrm>
            <a:off x="3638509" y="7485235"/>
            <a:ext cx="1114070"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a:t>
            </a:r>
          </a:p>
          <a:p>
            <a:r>
              <a:rPr lang="es-CO" sz="900" b="1" dirty="0" smtClean="0">
                <a:solidFill>
                  <a:schemeClr val="tx1"/>
                </a:solidFill>
                <a:latin typeface="Arial Narrow" panose="020B0606020202030204" pitchFamily="34" charset="0"/>
              </a:rPr>
              <a:t>ventilador</a:t>
            </a:r>
            <a:endParaRPr lang="es-CO" sz="900" b="1" dirty="0">
              <a:solidFill>
                <a:schemeClr val="tx1"/>
              </a:solidFill>
              <a:latin typeface="Arial Narrow" panose="020B0606020202030204" pitchFamily="34" charset="0"/>
            </a:endParaRPr>
          </a:p>
        </p:txBody>
      </p:sp>
      <p:sp>
        <p:nvSpPr>
          <p:cNvPr id="58" name="57 CuadroTexto"/>
          <p:cNvSpPr txBox="1"/>
          <p:nvPr/>
        </p:nvSpPr>
        <p:spPr>
          <a:xfrm>
            <a:off x="3474896" y="6613675"/>
            <a:ext cx="1565714" cy="577081"/>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58,8%           </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54,2%</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43,6%     </a:t>
            </a:r>
            <a:endParaRPr lang="es-CO" sz="1050" b="1" dirty="0">
              <a:latin typeface="Arial Narrow" panose="020B0606020202030204" pitchFamily="34" charset="0"/>
            </a:endParaRPr>
          </a:p>
        </p:txBody>
      </p:sp>
      <p:sp>
        <p:nvSpPr>
          <p:cNvPr id="59" name="58 CuadroTexto"/>
          <p:cNvSpPr txBox="1"/>
          <p:nvPr/>
        </p:nvSpPr>
        <p:spPr>
          <a:xfrm>
            <a:off x="5956124" y="6613675"/>
            <a:ext cx="1558305" cy="415498"/>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61,2%</a:t>
            </a:r>
            <a:endParaRPr lang="es-CO" sz="1050" b="1" dirty="0">
              <a:latin typeface="Arial Narrow" panose="020B0606020202030204" pitchFamily="34" charset="0"/>
            </a:endParaRPr>
          </a:p>
          <a:p>
            <a:r>
              <a:rPr lang="es-CO" sz="1050" b="1" dirty="0">
                <a:latin typeface="Arial Narrow" panose="020B0606020202030204" pitchFamily="34" charset="0"/>
              </a:rPr>
              <a:t>UCI </a:t>
            </a:r>
            <a:r>
              <a:rPr lang="es-CO" sz="1050" b="1" dirty="0" smtClean="0">
                <a:latin typeface="Arial Narrow" panose="020B0606020202030204" pitchFamily="34" charset="0"/>
              </a:rPr>
              <a:t>Pediátrica:35,9%</a:t>
            </a:r>
            <a:endParaRPr lang="es-CO" sz="1050" b="1" dirty="0">
              <a:latin typeface="Arial Narrow" panose="020B0606020202030204" pitchFamily="34" charset="0"/>
            </a:endParaRPr>
          </a:p>
        </p:txBody>
      </p:sp>
      <p:sp>
        <p:nvSpPr>
          <p:cNvPr id="60" name="59 CuadroTexto"/>
          <p:cNvSpPr txBox="1"/>
          <p:nvPr/>
        </p:nvSpPr>
        <p:spPr>
          <a:xfrm>
            <a:off x="3600450" y="8024058"/>
            <a:ext cx="1976870" cy="577081"/>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54,5%</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37%</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16,1%</a:t>
            </a:r>
            <a:endParaRPr lang="es-CO" sz="1050" b="1" dirty="0">
              <a:latin typeface="Arial Narrow" panose="020B0606020202030204" pitchFamily="34" charset="0"/>
            </a:endParaRPr>
          </a:p>
        </p:txBody>
      </p:sp>
      <p:sp>
        <p:nvSpPr>
          <p:cNvPr id="6" name="5 CuadroTexto"/>
          <p:cNvSpPr txBox="1"/>
          <p:nvPr/>
        </p:nvSpPr>
        <p:spPr>
          <a:xfrm>
            <a:off x="0" y="6012160"/>
            <a:ext cx="2256810" cy="430887"/>
          </a:xfrm>
          <a:prstGeom prst="rect">
            <a:avLst/>
          </a:prstGeom>
          <a:noFill/>
        </p:spPr>
        <p:txBody>
          <a:bodyPr wrap="square" rtlCol="0">
            <a:spAutoFit/>
          </a:bodyPr>
          <a:lstStyle/>
          <a:p>
            <a:pPr algn="ctr"/>
            <a:r>
              <a:rPr lang="es-CO" sz="1100" b="1" dirty="0">
                <a:latin typeface="Arial Narrow" panose="020B0606020202030204" pitchFamily="34" charset="0"/>
              </a:rPr>
              <a:t>Número de agentes causales por tipo de IAD</a:t>
            </a:r>
          </a:p>
        </p:txBody>
      </p:sp>
      <p:sp>
        <p:nvSpPr>
          <p:cNvPr id="64" name="63 CuadroTexto"/>
          <p:cNvSpPr txBox="1"/>
          <p:nvPr/>
        </p:nvSpPr>
        <p:spPr>
          <a:xfrm>
            <a:off x="-22594" y="8980457"/>
            <a:ext cx="1845028" cy="200055"/>
          </a:xfrm>
          <a:prstGeom prst="rect">
            <a:avLst/>
          </a:prstGeom>
          <a:noFill/>
        </p:spPr>
        <p:txBody>
          <a:bodyPr wrap="square" rtlCol="0">
            <a:spAutoFit/>
          </a:bodyPr>
          <a:lstStyle/>
          <a:p>
            <a:r>
              <a:rPr lang="es-CO" sz="700" b="1" dirty="0">
                <a:latin typeface="Arial Narrow" panose="020B0606020202030204" pitchFamily="34" charset="0"/>
              </a:rPr>
              <a:t>Fuente: SIVIGILA</a:t>
            </a:r>
          </a:p>
        </p:txBody>
      </p:sp>
      <p:sp>
        <p:nvSpPr>
          <p:cNvPr id="18" name="17 Rectángulo"/>
          <p:cNvSpPr/>
          <p:nvPr/>
        </p:nvSpPr>
        <p:spPr>
          <a:xfrm>
            <a:off x="2254840" y="2411760"/>
            <a:ext cx="4946011" cy="769441"/>
          </a:xfrm>
          <a:prstGeom prst="rect">
            <a:avLst/>
          </a:prstGeom>
        </p:spPr>
        <p:txBody>
          <a:bodyPr wrap="square">
            <a:spAutoFit/>
          </a:bodyPr>
          <a:lstStyle/>
          <a:p>
            <a:r>
              <a:rPr lang="es-ES" sz="8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a:t>
            </a:r>
            <a:r>
              <a:rPr lang="es-CO" sz="900" dirty="0">
                <a:latin typeface="Arial Narrow" panose="020B0606020202030204" pitchFamily="34" charset="0"/>
              </a:rPr>
              <a:t>de la notificación de Infección asociada a dispositivo -IAD en UCI</a:t>
            </a:r>
            <a:r>
              <a:rPr lang="es-ES" sz="900" dirty="0">
                <a:latin typeface="Arial Narrow" panose="020B0606020202030204" pitchFamily="34" charset="0"/>
              </a:rPr>
              <a:t>. Medellín, a  </a:t>
            </a:r>
            <a:r>
              <a:rPr lang="es-ES" sz="900" dirty="0" smtClean="0">
                <a:latin typeface="Arial Narrow" panose="020B0606020202030204" pitchFamily="34" charset="0"/>
              </a:rPr>
              <a:t>junio  </a:t>
            </a:r>
            <a:r>
              <a:rPr lang="es-ES" sz="900" dirty="0">
                <a:latin typeface="Arial Narrow" panose="020B0606020202030204" pitchFamily="34" charset="0"/>
              </a:rPr>
              <a:t>(acumulado) de </a:t>
            </a:r>
            <a:r>
              <a:rPr lang="es-ES" sz="900" dirty="0" smtClean="0">
                <a:latin typeface="Arial Narrow" panose="020B0606020202030204" pitchFamily="34" charset="0"/>
              </a:rPr>
              <a:t>2019-2020 </a:t>
            </a:r>
            <a:r>
              <a:rPr lang="es-ES" sz="900" u="sng" dirty="0" smtClean="0">
                <a:latin typeface="Arial Narrow" panose="020B0606020202030204" pitchFamily="34" charset="0"/>
              </a:rPr>
              <a:t>Nota: debido al aumento en el número de casos de IAD en las últimas semanas, se recomienda reforzar el personal al cuidado de paciente dependiendo del porcentaje de ocupación para la atención de pacientes durante la pandemia de COVID 19 que se encuentran en UCI</a:t>
            </a:r>
            <a:endParaRPr lang="es-ES" sz="900" u="sng" dirty="0">
              <a:latin typeface="Arial Narrow" panose="020B0606020202030204" pitchFamily="34" charset="0"/>
            </a:endParaRPr>
          </a:p>
        </p:txBody>
      </p:sp>
      <p:graphicFrame>
        <p:nvGraphicFramePr>
          <p:cNvPr id="62" name="2 Gráfico"/>
          <p:cNvGraphicFramePr>
            <a:graphicFrameLocks/>
          </p:cNvGraphicFramePr>
          <p:nvPr>
            <p:extLst/>
          </p:nvPr>
        </p:nvGraphicFramePr>
        <p:xfrm>
          <a:off x="2152406" y="350866"/>
          <a:ext cx="5035844" cy="2132902"/>
        </p:xfrm>
        <a:graphic>
          <a:graphicData uri="http://schemas.openxmlformats.org/drawingml/2006/chart">
            <c:chart xmlns:c="http://schemas.openxmlformats.org/drawingml/2006/chart" xmlns:r="http://schemas.openxmlformats.org/officeDocument/2006/relationships" r:id="rId8"/>
          </a:graphicData>
        </a:graphic>
      </p:graphicFrame>
      <p:sp>
        <p:nvSpPr>
          <p:cNvPr id="65" name="64 Flecha arriba"/>
          <p:cNvSpPr/>
          <p:nvPr/>
        </p:nvSpPr>
        <p:spPr>
          <a:xfrm rot="10800000" flipH="1" flipV="1">
            <a:off x="108918" y="4875420"/>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2" name="11 Tabla"/>
          <p:cNvGraphicFramePr>
            <a:graphicFrameLocks noGrp="1"/>
          </p:cNvGraphicFramePr>
          <p:nvPr>
            <p:extLst/>
          </p:nvPr>
        </p:nvGraphicFramePr>
        <p:xfrm>
          <a:off x="20210" y="6360144"/>
          <a:ext cx="2140409" cy="2720340"/>
        </p:xfrm>
        <a:graphic>
          <a:graphicData uri="http://schemas.openxmlformats.org/drawingml/2006/table">
            <a:tbl>
              <a:tblPr/>
              <a:tblGrid>
                <a:gridCol w="841733">
                  <a:extLst>
                    <a:ext uri="{9D8B030D-6E8A-4147-A177-3AD203B41FA5}">
                      <a16:colId xmlns:a16="http://schemas.microsoft.com/office/drawing/2014/main" val="20000"/>
                    </a:ext>
                  </a:extLst>
                </a:gridCol>
                <a:gridCol w="432892">
                  <a:extLst>
                    <a:ext uri="{9D8B030D-6E8A-4147-A177-3AD203B41FA5}">
                      <a16:colId xmlns:a16="http://schemas.microsoft.com/office/drawing/2014/main" val="20001"/>
                    </a:ext>
                  </a:extLst>
                </a:gridCol>
                <a:gridCol w="432892">
                  <a:extLst>
                    <a:ext uri="{9D8B030D-6E8A-4147-A177-3AD203B41FA5}">
                      <a16:colId xmlns:a16="http://schemas.microsoft.com/office/drawing/2014/main" val="20002"/>
                    </a:ext>
                  </a:extLst>
                </a:gridCol>
                <a:gridCol w="432892">
                  <a:extLst>
                    <a:ext uri="{9D8B030D-6E8A-4147-A177-3AD203B41FA5}">
                      <a16:colId xmlns:a16="http://schemas.microsoft.com/office/drawing/2014/main" val="20003"/>
                    </a:ext>
                  </a:extLst>
                </a:gridCol>
              </a:tblGrid>
              <a:tr h="171450">
                <a:tc>
                  <a:txBody>
                    <a:bodyPr/>
                    <a:lstStyle/>
                    <a:p>
                      <a:pPr algn="ctr" rtl="0" fontAlgn="ctr"/>
                      <a:r>
                        <a:rPr lang="es-CO" sz="800" b="1" i="1" u="none" strike="noStrike">
                          <a:solidFill>
                            <a:srgbClr val="000000"/>
                          </a:solidFill>
                          <a:effectLst/>
                          <a:latin typeface="Arial Narrow"/>
                        </a:rPr>
                        <a:t>Microorganismo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NAV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ISTU-AC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ITS-AC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450">
                <a:tc>
                  <a:txBody>
                    <a:bodyPr/>
                    <a:lstStyle/>
                    <a:p>
                      <a:pPr algn="l" rtl="0" fontAlgn="b"/>
                      <a:r>
                        <a:rPr lang="es-CO" sz="800" b="0" i="1" u="none" strike="noStrike">
                          <a:solidFill>
                            <a:srgbClr val="000000"/>
                          </a:solidFill>
                          <a:effectLst/>
                          <a:latin typeface="Arial Narrow"/>
                        </a:rPr>
                        <a:t>Klebsiella pneumoniae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0" i="0" u="none" strike="noStrike">
                          <a:solidFill>
                            <a:srgbClr val="000000"/>
                          </a:solidFill>
                          <a:effectLst/>
                          <a:latin typeface="Arial Narrow"/>
                        </a:rPr>
                        <a:t>22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0" i="0" u="none" strike="noStrike">
                          <a:solidFill>
                            <a:srgbClr val="000000"/>
                          </a:solidFill>
                          <a:effectLst/>
                          <a:latin typeface="Arial Narrow"/>
                        </a:rPr>
                        <a:t>29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0" i="0" u="none" strike="noStrike">
                          <a:solidFill>
                            <a:srgbClr val="000000"/>
                          </a:solidFill>
                          <a:effectLst/>
                          <a:latin typeface="Arial Narrow"/>
                        </a:rPr>
                        <a:t>72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71450">
                <a:tc>
                  <a:txBody>
                    <a:bodyPr/>
                    <a:lstStyle/>
                    <a:p>
                      <a:pPr algn="l" rtl="0" fontAlgn="b"/>
                      <a:r>
                        <a:rPr lang="es-CO" sz="800" b="0" i="1" u="none" strike="noStrike" dirty="0" err="1">
                          <a:solidFill>
                            <a:srgbClr val="000000"/>
                          </a:solidFill>
                          <a:effectLst/>
                          <a:latin typeface="Arial Narrow"/>
                        </a:rPr>
                        <a:t>Pseudomonas</a:t>
                      </a:r>
                      <a:r>
                        <a:rPr lang="es-CO" sz="800" b="0" i="1" u="none" strike="noStrike" dirty="0">
                          <a:solidFill>
                            <a:srgbClr val="000000"/>
                          </a:solidFill>
                          <a:effectLst/>
                          <a:latin typeface="Arial Narrow"/>
                        </a:rPr>
                        <a:t> </a:t>
                      </a:r>
                      <a:r>
                        <a:rPr lang="es-CO" sz="800" b="0" i="1" u="none" strike="noStrike">
                          <a:solidFill>
                            <a:srgbClr val="000000"/>
                          </a:solidFill>
                          <a:effectLst/>
                          <a:latin typeface="Arial Narrow"/>
                        </a:rPr>
                        <a:t>aeruginosa</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12</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19</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25</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71450">
                <a:tc>
                  <a:txBody>
                    <a:bodyPr/>
                    <a:lstStyle/>
                    <a:p>
                      <a:pPr algn="l" rtl="0" fontAlgn="b"/>
                      <a:r>
                        <a:rPr lang="es-CO" sz="800" b="0" i="1" u="none" strike="noStrike" dirty="0" err="1">
                          <a:solidFill>
                            <a:srgbClr val="000000"/>
                          </a:solidFill>
                          <a:effectLst/>
                          <a:latin typeface="Arial Narrow"/>
                        </a:rPr>
                        <a:t>Staphylococcus</a:t>
                      </a:r>
                      <a:r>
                        <a:rPr lang="es-CO" sz="800" b="0" i="1" u="none" strike="noStrike" dirty="0">
                          <a:solidFill>
                            <a:srgbClr val="000000"/>
                          </a:solidFill>
                          <a:effectLst/>
                          <a:latin typeface="Arial Narrow"/>
                        </a:rPr>
                        <a:t> </a:t>
                      </a:r>
                      <a:r>
                        <a:rPr lang="es-CO" sz="800" b="0" i="1" u="none" strike="noStrike" dirty="0" err="1">
                          <a:solidFill>
                            <a:srgbClr val="000000"/>
                          </a:solidFill>
                          <a:effectLst/>
                          <a:latin typeface="Arial Narrow"/>
                        </a:rPr>
                        <a:t>aureus</a:t>
                      </a:r>
                      <a:endParaRPr lang="es-CO" sz="800" b="0" i="1" u="none" strike="noStrike" dirty="0">
                        <a:solidFill>
                          <a:srgbClr val="000000"/>
                        </a:solidFill>
                        <a:effectLst/>
                        <a:latin typeface="Arial Narrow"/>
                      </a:endParaRP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10</a:t>
                      </a:r>
                    </a:p>
                  </a:txBody>
                  <a:tcPr marL="9525" marR="9525" marT="9525" marB="0" anchor="ctr">
                    <a:lnL>
                      <a:noFill/>
                    </a:lnL>
                    <a:lnR>
                      <a:noFill/>
                    </a:lnR>
                    <a:lnT>
                      <a:noFill/>
                    </a:lnT>
                    <a:lnB>
                      <a:noFill/>
                    </a:lnB>
                  </a:tcPr>
                </a:tc>
                <a:tc>
                  <a:txBody>
                    <a:bodyPr/>
                    <a:lstStyle/>
                    <a:p>
                      <a:pPr algn="ctr"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25</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71450">
                <a:tc>
                  <a:txBody>
                    <a:bodyPr/>
                    <a:lstStyle/>
                    <a:p>
                      <a:pPr algn="l" rtl="0" fontAlgn="b"/>
                      <a:r>
                        <a:rPr lang="es-CO" sz="800" b="0" i="1" u="none" strike="noStrike">
                          <a:solidFill>
                            <a:srgbClr val="000000"/>
                          </a:solidFill>
                          <a:effectLst/>
                          <a:latin typeface="Arial Narrow"/>
                        </a:rPr>
                        <a:t>Serratia marcescens</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5</a:t>
                      </a:r>
                    </a:p>
                  </a:txBody>
                  <a:tcPr marL="9525" marR="9525" marT="9525" marB="0" anchor="ctr">
                    <a:lnL>
                      <a:noFill/>
                    </a:lnL>
                    <a:lnR>
                      <a:noFill/>
                    </a:lnR>
                    <a:lnT>
                      <a:noFill/>
                    </a:lnT>
                    <a:lnB>
                      <a:noFill/>
                    </a:lnB>
                  </a:tcPr>
                </a:tc>
                <a:tc>
                  <a:txBody>
                    <a:bodyPr/>
                    <a:lstStyle/>
                    <a:p>
                      <a:pPr algn="ctr" rtl="0" fontAlgn="ctr"/>
                      <a:r>
                        <a:rPr lang="es-CO" sz="800" b="0" i="0" u="none" strike="noStrike" dirty="0">
                          <a:solidFill>
                            <a:srgbClr val="000000"/>
                          </a:solidFill>
                          <a:effectLst/>
                          <a:latin typeface="Arial Narrow"/>
                        </a:rPr>
                        <a:t>1</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18</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71450">
                <a:tc>
                  <a:txBody>
                    <a:bodyPr/>
                    <a:lstStyle/>
                    <a:p>
                      <a:pPr algn="l" rtl="0" fontAlgn="b"/>
                      <a:r>
                        <a:rPr lang="es-CO" sz="800" b="0" i="1" u="none" strike="noStrike">
                          <a:solidFill>
                            <a:srgbClr val="000000"/>
                          </a:solidFill>
                          <a:effectLst/>
                          <a:latin typeface="Arial Narrow"/>
                        </a:rPr>
                        <a:t>Acinetobacter baumannii</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3</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71450">
                <a:tc>
                  <a:txBody>
                    <a:bodyPr/>
                    <a:lstStyle/>
                    <a:p>
                      <a:pPr algn="l" rtl="0" fontAlgn="b"/>
                      <a:r>
                        <a:rPr lang="es-CO" sz="800" b="0" i="1" u="none" strike="noStrike">
                          <a:solidFill>
                            <a:srgbClr val="000000"/>
                          </a:solidFill>
                          <a:effectLst/>
                          <a:latin typeface="Arial Narrow"/>
                        </a:rPr>
                        <a:t>Enterobacter cloacae</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10</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22</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71450">
                <a:tc>
                  <a:txBody>
                    <a:bodyPr/>
                    <a:lstStyle/>
                    <a:p>
                      <a:pPr algn="l" rtl="0" fontAlgn="b"/>
                      <a:r>
                        <a:rPr lang="es-CO" sz="800" b="0" i="1" u="none" strike="noStrike">
                          <a:solidFill>
                            <a:srgbClr val="000000"/>
                          </a:solidFill>
                          <a:effectLst/>
                          <a:latin typeface="Arial Narrow"/>
                        </a:rPr>
                        <a:t>Escherichia coli</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69</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12</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71450">
                <a:tc>
                  <a:txBody>
                    <a:bodyPr/>
                    <a:lstStyle/>
                    <a:p>
                      <a:pPr algn="l" rtl="0" fontAlgn="b"/>
                      <a:r>
                        <a:rPr lang="es-CO" sz="800" b="0" i="1" u="none" strike="noStrike">
                          <a:solidFill>
                            <a:srgbClr val="000000"/>
                          </a:solidFill>
                          <a:effectLst/>
                          <a:latin typeface="Arial Narrow"/>
                        </a:rPr>
                        <a:t>Stenotrophomonas maltophilia</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3</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5</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71450">
                <a:tc>
                  <a:txBody>
                    <a:bodyPr/>
                    <a:lstStyle/>
                    <a:p>
                      <a:pPr algn="l" rtl="0" fontAlgn="b"/>
                      <a:r>
                        <a:rPr lang="es-CO" sz="800" b="0" i="1" u="none" strike="noStrike">
                          <a:solidFill>
                            <a:srgbClr val="000000"/>
                          </a:solidFill>
                          <a:effectLst/>
                          <a:latin typeface="Arial Narrow"/>
                        </a:rPr>
                        <a:t>Klebsiella oxytoca</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2</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7</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71450">
                <a:tc>
                  <a:txBody>
                    <a:bodyPr/>
                    <a:lstStyle/>
                    <a:p>
                      <a:pPr algn="l" rtl="0" fontAlgn="b"/>
                      <a:r>
                        <a:rPr lang="es-CO" sz="800" b="0" i="1" u="none" strike="noStrike">
                          <a:solidFill>
                            <a:srgbClr val="000000"/>
                          </a:solidFill>
                          <a:effectLst/>
                          <a:latin typeface="Arial Narrow"/>
                        </a:rPr>
                        <a:t>Acinetobacter calcoaceticus</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a:t>
                      </a:r>
                    </a:p>
                  </a:txBody>
                  <a:tcPr marL="9525" marR="9525" marT="9525" marB="0" anchor="ctr">
                    <a:lnL>
                      <a:noFill/>
                    </a:lnL>
                    <a:lnR>
                      <a:noFill/>
                    </a:lnR>
                    <a:lnT>
                      <a:noFill/>
                    </a:lnT>
                    <a:lnB>
                      <a:noFill/>
                    </a:lnB>
                  </a:tcPr>
                </a:tc>
                <a:tc>
                  <a:txBody>
                    <a:bodyPr/>
                    <a:lstStyle/>
                    <a:p>
                      <a:pPr algn="ctr"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ctr"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180975">
                <a:tc>
                  <a:txBody>
                    <a:bodyPr/>
                    <a:lstStyle/>
                    <a:p>
                      <a:pPr algn="l" rtl="0" fontAlgn="b"/>
                      <a:r>
                        <a:rPr lang="es-CO" sz="800" b="0" i="1" u="none" strike="noStrike">
                          <a:solidFill>
                            <a:srgbClr val="000000"/>
                          </a:solidFill>
                          <a:effectLst/>
                          <a:latin typeface="Arial Narrow"/>
                        </a:rPr>
                        <a:t>otros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Narrow"/>
                        </a:rPr>
                        <a:t>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Narrow"/>
                        </a:rPr>
                        <a:t>36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Narrow"/>
                        </a:rPr>
                        <a:t>100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1925">
                <a:tc>
                  <a:txBody>
                    <a:bodyPr/>
                    <a:lstStyle/>
                    <a:p>
                      <a:pPr algn="l" fontAlgn="b"/>
                      <a:r>
                        <a:rPr lang="es-CO" sz="1000" b="1" i="0" u="none" strike="noStrike">
                          <a:solidFill>
                            <a:srgbClr val="000000"/>
                          </a:solidFill>
                          <a:effectLst/>
                          <a:latin typeface="Arial Narrow"/>
                        </a:rPr>
                        <a:t>Total general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1" i="0" u="none" strike="noStrike">
                          <a:solidFill>
                            <a:srgbClr val="000000"/>
                          </a:solidFill>
                          <a:effectLst/>
                          <a:latin typeface="Arial Narrow"/>
                        </a:rPr>
                        <a:t>79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1" i="0" u="none" strike="noStrike">
                          <a:solidFill>
                            <a:srgbClr val="000000"/>
                          </a:solidFill>
                          <a:effectLst/>
                          <a:latin typeface="Arial Narrow"/>
                        </a:rPr>
                        <a:t>198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1" i="0" u="none" strike="noStrike" dirty="0">
                          <a:solidFill>
                            <a:srgbClr val="000000"/>
                          </a:solidFill>
                          <a:effectLst/>
                          <a:latin typeface="Arial Narrow"/>
                        </a:rPr>
                        <a:t>336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18065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171 Unidades Primarias Generadoras de Datos (UPGD) para el mes de octubre, semanas 41 a la 44, fue del 77,7%, por encima de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2020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octubre </a:t>
            </a:r>
            <a:r>
              <a:rPr lang="es-CO" sz="1050" dirty="0">
                <a:latin typeface="Arial Narrow" panose="020B0606020202030204" pitchFamily="34" charset="0"/>
              </a:rPr>
              <a:t>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diciembre </a:t>
              </a:r>
              <a:r>
                <a:rPr lang="es-CO" sz="800" b="1" dirty="0">
                  <a:solidFill>
                    <a:srgbClr val="000000"/>
                  </a:solidFill>
                  <a:latin typeface="Arial Narrow"/>
                  <a:ea typeface="MS Mincho"/>
                </a:rPr>
                <a:t>de 2020 -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45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48</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4" name="Imagen 3"/>
          <p:cNvPicPr>
            <a:picLocks noChangeAspect="1"/>
          </p:cNvPicPr>
          <p:nvPr/>
        </p:nvPicPr>
        <p:blipFill>
          <a:blip r:embed="rId5"/>
          <a:stretch>
            <a:fillRect/>
          </a:stretch>
        </p:blipFill>
        <p:spPr>
          <a:xfrm>
            <a:off x="350167" y="4211499"/>
            <a:ext cx="6444031" cy="3956647"/>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24</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octubre </a:t>
            </a:r>
            <a:r>
              <a:rPr lang="es-CO" sz="1050" dirty="0">
                <a:latin typeface="Arial Narrow" panose="020B0606020202030204" pitchFamily="34" charset="0"/>
              </a:rPr>
              <a:t>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octubre de 2020 -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41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44</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3" name="Imagen 2"/>
          <p:cNvPicPr>
            <a:picLocks noChangeAspect="1"/>
          </p:cNvPicPr>
          <p:nvPr/>
        </p:nvPicPr>
        <p:blipFill>
          <a:blip r:embed="rId5"/>
          <a:stretch>
            <a:fillRect/>
          </a:stretch>
        </p:blipFill>
        <p:spPr>
          <a:xfrm>
            <a:off x="553663" y="3634006"/>
            <a:ext cx="6215139" cy="4394378"/>
          </a:xfrm>
          <a:prstGeom prst="rect">
            <a:avLst/>
          </a:prstGeom>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sp>
        <p:nvSpPr>
          <p:cNvPr id="3" name="2 Rectángulo"/>
          <p:cNvSpPr/>
          <p:nvPr/>
        </p:nvSpPr>
        <p:spPr>
          <a:xfrm>
            <a:off x="1728242" y="3596920"/>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octubre </a:t>
            </a:r>
            <a:r>
              <a:rPr lang="es-CO" sz="1050" b="1" dirty="0">
                <a:latin typeface="Arial Narrow" panose="020B0606020202030204" pitchFamily="34" charset="0"/>
              </a:rPr>
              <a:t>de 2020</a:t>
            </a:r>
            <a:endParaRPr lang="es-ES" sz="1050" b="1" dirty="0">
              <a:latin typeface="Arial Narrow" panose="020B0606020202030204" pitchFamily="34" charset="0"/>
            </a:endParaRPr>
          </a:p>
        </p:txBody>
      </p:sp>
      <p:sp>
        <p:nvSpPr>
          <p:cNvPr id="12" name="11 Rectángulo"/>
          <p:cNvSpPr/>
          <p:nvPr/>
        </p:nvSpPr>
        <p:spPr>
          <a:xfrm>
            <a:off x="285854" y="2184821"/>
            <a:ext cx="6794731" cy="1569660"/>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los eventos transmisibles en eliminación que han sido priorizados en el nivel departamental, la rubéola congénita sigue con el mayor silencio en la notificación, para este periodo con 6 casos compatibles, seguido por sarampión, con dos casos compatibles.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evento defectos congénitos presenta el mayor número de casos no captados mediante la vigilancia rutinaria para los demás eventos priorizados para la ejecución BAI en tanto que el evento de agresiones por animales potencialmente transmisores de la rabia fue el que mayor número de casos no notificados.</a:t>
            </a:r>
          </a:p>
          <a:p>
            <a:pPr algn="just"/>
            <a:r>
              <a:rPr lang="es-CO" sz="1200" dirty="0" smtClean="0">
                <a:latin typeface="Arial Narrow" panose="020B0606020202030204" pitchFamily="34" charset="0"/>
              </a:rPr>
              <a:t>.</a:t>
            </a:r>
            <a:endParaRPr lang="es-CO" sz="1200" dirty="0">
              <a:latin typeface="Arial Narrow" panose="020B0606020202030204" pitchFamily="34" charset="0"/>
            </a:endParaRP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octubre de 2020 -  </a:t>
            </a:r>
            <a:r>
              <a:rPr lang="pt-BR" sz="800" b="1" dirty="0">
                <a:solidFill>
                  <a:srgbClr val="000000"/>
                </a:solidFill>
                <a:latin typeface="Arial Narrow"/>
                <a:ea typeface="MS Mincho"/>
              </a:rPr>
              <a:t>Reporte Semanas 41 a 44</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2" name="Imagen 1"/>
          <p:cNvPicPr>
            <a:picLocks noChangeAspect="1"/>
          </p:cNvPicPr>
          <p:nvPr/>
        </p:nvPicPr>
        <p:blipFill>
          <a:blip r:embed="rId5"/>
          <a:stretch>
            <a:fillRect/>
          </a:stretch>
        </p:blipFill>
        <p:spPr>
          <a:xfrm>
            <a:off x="504107" y="3846552"/>
            <a:ext cx="6192688" cy="4987814"/>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26</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01 de 2021 - </a:t>
            </a:r>
            <a:r>
              <a:rPr lang="pt-BR" sz="800" b="1" dirty="0">
                <a:solidFill>
                  <a:srgbClr val="000000"/>
                </a:solidFill>
                <a:latin typeface="Arial Narrow"/>
                <a:ea typeface="MS Mincho"/>
              </a:rPr>
              <a:t>Reporte Semanas 1 a 4</a:t>
            </a:r>
            <a:r>
              <a:rPr lang="es-CO" sz="800" b="1" dirty="0">
                <a:solidFill>
                  <a:srgbClr val="000000"/>
                </a:solidFill>
                <a:latin typeface="Arial Narrow"/>
                <a:ea typeface="MS Mincho"/>
              </a:rPr>
              <a:t> (Hasta Enero 30)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12  acumulado de 2020.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1.422</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disminuyó </a:t>
            </a:r>
            <a:r>
              <a:rPr lang="es-ES" sz="1200" b="1" dirty="0">
                <a:latin typeface="Arial Narrow" panose="020B0606020202030204" pitchFamily="34" charset="0"/>
              </a:rPr>
              <a:t>en un </a:t>
            </a:r>
            <a:r>
              <a:rPr lang="es-ES" sz="1200" b="1" dirty="0" smtClean="0">
                <a:latin typeface="Arial Narrow" panose="020B0606020202030204" pitchFamily="34" charset="0"/>
              </a:rPr>
              <a:t>15,86%</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12 acumulado de 2017-2020.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12 acumulado de 2020. </a:t>
            </a:r>
            <a:endParaRPr lang="es-ES" sz="800" dirty="0">
              <a:latin typeface="Arial Narrow" panose="020B0606020202030204" pitchFamily="34" charset="0"/>
            </a:endParaRPr>
          </a:p>
        </p:txBody>
      </p:sp>
      <p:sp>
        <p:nvSpPr>
          <p:cNvPr id="61" name="60 CuadroTexto"/>
          <p:cNvSpPr txBox="1"/>
          <p:nvPr/>
        </p:nvSpPr>
        <p:spPr>
          <a:xfrm>
            <a:off x="252816" y="2843808"/>
            <a:ext cx="1758816" cy="276999"/>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6,75% </a:t>
            </a:r>
            <a:r>
              <a:rPr lang="es-ES" sz="1100" b="1" dirty="0" smtClean="0">
                <a:latin typeface="Arial Narrow" panose="020B0606020202030204" pitchFamily="34" charset="0"/>
              </a:rPr>
              <a:t>Mortalidad (96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12 acumulado de 2020.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890272792"/>
              </p:ext>
            </p:extLst>
          </p:nvPr>
        </p:nvGraphicFramePr>
        <p:xfrm>
          <a:off x="2194401" y="336385"/>
          <a:ext cx="4970801" cy="20101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3 Gráfico"/>
          <p:cNvGraphicFramePr>
            <a:graphicFrameLocks/>
          </p:cNvGraphicFramePr>
          <p:nvPr>
            <p:extLst>
              <p:ext uri="{D42A27DB-BD31-4B8C-83A1-F6EECF244321}">
                <p14:modId xmlns:p14="http://schemas.microsoft.com/office/powerpoint/2010/main" val="1006829562"/>
              </p:ext>
            </p:extLst>
          </p:nvPr>
        </p:nvGraphicFramePr>
        <p:xfrm>
          <a:off x="2231475" y="2744409"/>
          <a:ext cx="4933727" cy="223699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04709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61,86%</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38,14%</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0,84%</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0,07%</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7</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9</a:t>
            </a:r>
            <a:r>
              <a:rPr lang="es-ES" sz="1400" b="1" dirty="0" smtClean="0">
                <a:solidFill>
                  <a:schemeClr val="tx1"/>
                </a:solidFill>
                <a:latin typeface="Arial Narrow" panose="020B0606020202030204" pitchFamily="34" charset="0"/>
              </a:rPr>
              <a:t>4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19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41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15,82%</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225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81,72%</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18,28%</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87,34%</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12,66%</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879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542 </a:t>
            </a:r>
            <a:r>
              <a:rPr lang="es-ES" sz="1200" b="1" dirty="0">
                <a:latin typeface="Arial Narrow" panose="020B0606020202030204" pitchFamily="34" charset="0"/>
              </a:rPr>
              <a:t>casos</a:t>
            </a:r>
          </a:p>
        </p:txBody>
      </p:sp>
      <p:sp>
        <p:nvSpPr>
          <p:cNvPr id="50" name="49 Rectángulo"/>
          <p:cNvSpPr/>
          <p:nvPr/>
        </p:nvSpPr>
        <p:spPr>
          <a:xfrm>
            <a:off x="3201413" y="2099679"/>
            <a:ext cx="720069" cy="276999"/>
          </a:xfrm>
          <a:prstGeom prst="rect">
            <a:avLst/>
          </a:prstGeom>
        </p:spPr>
        <p:txBody>
          <a:bodyPr wrap="none">
            <a:spAutoFit/>
          </a:bodyPr>
          <a:lstStyle/>
          <a:p>
            <a:r>
              <a:rPr lang="es-ES" sz="1200" b="1" dirty="0" smtClean="0">
                <a:latin typeface="Arial Narrow" panose="020B0606020202030204" pitchFamily="34" charset="0"/>
              </a:rPr>
              <a:t>12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90" name="Gráfico 89"/>
          <p:cNvGraphicFramePr>
            <a:graphicFrameLocks/>
          </p:cNvGraphicFramePr>
          <p:nvPr>
            <p:extLst>
              <p:ext uri="{D42A27DB-BD31-4B8C-83A1-F6EECF244321}">
                <p14:modId xmlns:p14="http://schemas.microsoft.com/office/powerpoint/2010/main" val="3832607015"/>
              </p:ext>
            </p:extLst>
          </p:nvPr>
        </p:nvGraphicFramePr>
        <p:xfrm>
          <a:off x="0" y="5964704"/>
          <a:ext cx="3582448" cy="26495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1" name="Gráfico 90"/>
          <p:cNvGraphicFramePr>
            <a:graphicFrameLocks/>
          </p:cNvGraphicFramePr>
          <p:nvPr>
            <p:extLst>
              <p:ext uri="{D42A27DB-BD31-4B8C-83A1-F6EECF244321}">
                <p14:modId xmlns:p14="http://schemas.microsoft.com/office/powerpoint/2010/main" val="2577052074"/>
              </p:ext>
            </p:extLst>
          </p:nvPr>
        </p:nvGraphicFramePr>
        <p:xfrm>
          <a:off x="3482173" y="5972614"/>
          <a:ext cx="3551122" cy="26538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54839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2,46%</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35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24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11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pic>
        <p:nvPicPr>
          <p:cNvPr id="5" name="Imagen 4"/>
          <p:cNvPicPr>
            <a:picLocks noChangeAspect="1"/>
          </p:cNvPicPr>
          <p:nvPr/>
        </p:nvPicPr>
        <p:blipFill>
          <a:blip r:embed="rId4"/>
          <a:stretch>
            <a:fillRect/>
          </a:stretch>
        </p:blipFill>
        <p:spPr>
          <a:xfrm>
            <a:off x="2567372" y="1836119"/>
            <a:ext cx="4365659" cy="2735881"/>
          </a:xfrm>
          <a:prstGeom prst="rect">
            <a:avLst/>
          </a:prstGeom>
        </p:spPr>
      </p:pic>
    </p:spTree>
    <p:extLst>
      <p:ext uri="{BB962C8B-B14F-4D97-AF65-F5344CB8AC3E}">
        <p14:creationId xmlns:p14="http://schemas.microsoft.com/office/powerpoint/2010/main" val="420739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12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37</a:t>
              </a:r>
              <a:endParaRPr lang="es-ES" sz="2000" b="1" dirty="0">
                <a:latin typeface="Arial Narrow" panose="020B0606020202030204" pitchFamily="34" charset="0"/>
              </a:endParaRPr>
            </a:p>
          </p:txBody>
        </p:sp>
      </p:grpSp>
      <p:sp>
        <p:nvSpPr>
          <p:cNvPr id="9" name="8 CuadroTexto"/>
          <p:cNvSpPr txBox="1"/>
          <p:nvPr/>
        </p:nvSpPr>
        <p:spPr>
          <a:xfrm>
            <a:off x="421420" y="4692488"/>
            <a:ext cx="175931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a:t>
            </a:r>
          </a:p>
          <a:p>
            <a:pPr algn="r"/>
            <a:r>
              <a:rPr lang="es-ES" sz="1200" b="1" dirty="0" smtClean="0">
                <a:latin typeface="Arial Narrow" panose="020B0606020202030204" pitchFamily="34" charset="0"/>
              </a:rPr>
              <a:t>10%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195500" y="48066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12 de 2020, acumulado  de 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14629" y="559931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906535" y="6588224"/>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66220" y="7596336"/>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88432" y="6883205"/>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12  acumulado  de 2020. </a:t>
            </a:r>
            <a:endParaRPr lang="es-ES" sz="1000"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0731" y="2555776"/>
            <a:ext cx="4967761" cy="252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2921" y="301566"/>
            <a:ext cx="5040191" cy="196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7" y="6308585"/>
            <a:ext cx="4930404" cy="230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25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16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21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12  acumulado  </a:t>
            </a:r>
            <a:r>
              <a:rPr lang="es-ES" sz="1050" dirty="0">
                <a:latin typeface="Arial Narrow" panose="020B0606020202030204" pitchFamily="34" charset="0"/>
              </a:rPr>
              <a:t>de </a:t>
            </a:r>
            <a:r>
              <a:rPr lang="es-ES" sz="1050" dirty="0" smtClean="0">
                <a:latin typeface="Arial Narrow" panose="020B0606020202030204" pitchFamily="34" charset="0"/>
              </a:rPr>
              <a:t> 2020.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12 acumulado  de 2020.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446550"/>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Así mismo, se observa en la razón de casos con un número por debajo de lo esperado y con la misma distribución temporal que el canal endémico. En relación a los años anteriores, las semanas epidemiológicas 1, 8, 41, 45,46 y 48  fueron las de mayor número de casos. En total hasta el periodo epidemiológico once (12) se notificaron 196 casos como probables de los cuales, 49 (23,92%) fueron de otros municipios, 15 (8,24%) fueron confirmados por laboratorio,  89 (72,99%) se descartaron por laboratorio, 5 (2,75) con muestra inadecuada, y 24 (13,19)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 El comportamiento con tendencia en zona de éxito se debe a la pandemia por la COVID </a:t>
            </a:r>
            <a:r>
              <a:rPr lang="es-CO" sz="1100" dirty="0" smtClean="0">
                <a:latin typeface="Arial Narrow" panose="020B0606020202030204" pitchFamily="34" charset="0"/>
              </a:rPr>
              <a:t>19 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aphicFrame>
        <p:nvGraphicFramePr>
          <p:cNvPr id="64" name="3 Gráfico"/>
          <p:cNvGraphicFramePr>
            <a:graphicFrameLocks/>
          </p:cNvGraphicFramePr>
          <p:nvPr>
            <p:extLst/>
          </p:nvPr>
        </p:nvGraphicFramePr>
        <p:xfrm>
          <a:off x="3732139" y="395536"/>
          <a:ext cx="3325520" cy="2093748"/>
        </p:xfrm>
        <a:graphic>
          <a:graphicData uri="http://schemas.openxmlformats.org/drawingml/2006/chart">
            <c:chart xmlns:c="http://schemas.openxmlformats.org/drawingml/2006/chart" xmlns:r="http://schemas.openxmlformats.org/officeDocument/2006/relationships" r:id="rId3"/>
          </a:graphicData>
        </a:graphic>
      </p:graphicFrame>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04" y="3334884"/>
            <a:ext cx="4285127" cy="339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151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12 acumulado  de 2020. </a:t>
            </a:r>
            <a:endParaRPr lang="es-ES" sz="1100" dirty="0">
              <a:latin typeface="Arial Narrow" panose="020B0606020202030204" pitchFamily="34" charset="0"/>
            </a:endParaRPr>
          </a:p>
        </p:txBody>
      </p:sp>
      <p:grpSp>
        <p:nvGrpSpPr>
          <p:cNvPr id="8" name="7 Grupo"/>
          <p:cNvGrpSpPr/>
          <p:nvPr/>
        </p:nvGrpSpPr>
        <p:grpSpPr>
          <a:xfrm>
            <a:off x="179214" y="4211961"/>
            <a:ext cx="1892650" cy="761212"/>
            <a:chOff x="2397524" y="3379972"/>
            <a:chExt cx="4508500" cy="1410103"/>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1311320"/>
            </a:xfrm>
            <a:prstGeom prst="rect">
              <a:avLst/>
            </a:prstGeom>
            <a:noFill/>
          </p:spPr>
          <p:txBody>
            <a:bodyPr wrap="square" rtlCol="0">
              <a:spAutoFit/>
            </a:bodyPr>
            <a:lstStyle/>
            <a:p>
              <a:pPr algn="ctr"/>
              <a:r>
                <a:rPr lang="es-ES" sz="2000" b="1" dirty="0" smtClean="0">
                  <a:latin typeface="Arial Narrow" panose="020B0606020202030204" pitchFamily="34" charset="0"/>
                </a:rPr>
                <a:t>366</a:t>
              </a:r>
            </a:p>
            <a:p>
              <a:pPr algn="ctr"/>
              <a:endParaRPr lang="es-ES" sz="2000" b="1" dirty="0">
                <a:latin typeface="Arial Narrow" panose="020B0606020202030204" pitchFamily="34" charset="0"/>
              </a:endParaRPr>
            </a:p>
          </p:txBody>
        </p:sp>
      </p:grpSp>
      <p:sp>
        <p:nvSpPr>
          <p:cNvPr id="9" name="8 CuadroTexto"/>
          <p:cNvSpPr txBox="1"/>
          <p:nvPr/>
        </p:nvSpPr>
        <p:spPr>
          <a:xfrm>
            <a:off x="494426" y="4861773"/>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65%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12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354817" y="6412570"/>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14,21* 100 mil</a:t>
            </a:r>
          </a:p>
          <a:p>
            <a:pPr algn="ctr"/>
            <a:r>
              <a:rPr lang="es-ES" sz="1400" b="1" dirty="0" smtClean="0">
                <a:latin typeface="Arial Narrow" panose="020B0606020202030204" pitchFamily="34" charset="0"/>
              </a:rPr>
              <a:t>366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12 acumulado  de 2020.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81339" y="7420568"/>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42,01* 100 mil</a:t>
            </a:r>
          </a:p>
          <a:p>
            <a:pPr algn="ctr"/>
            <a:r>
              <a:rPr lang="es-ES" sz="1400" b="1" dirty="0" smtClean="0">
                <a:latin typeface="Arial Narrow" panose="020B0606020202030204" pitchFamily="34" charset="0"/>
              </a:rPr>
              <a:t>58 casos</a:t>
            </a:r>
            <a:endParaRPr lang="es-ES" sz="1400" b="1" dirty="0">
              <a:latin typeface="Arial Narrow" panose="020B0606020202030204" pitchFamily="34" charset="0"/>
            </a:endParaRPr>
          </a:p>
        </p:txBody>
      </p:sp>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4801" y="336385"/>
            <a:ext cx="4923691" cy="18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223" y="2690947"/>
            <a:ext cx="4824611" cy="222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54" y="6070903"/>
            <a:ext cx="4875653" cy="230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627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155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211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2031325"/>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debido a la pandemia por la </a:t>
            </a:r>
            <a:r>
              <a:rPr lang="es-CO" sz="1400" dirty="0">
                <a:latin typeface="Arial Narrow" panose="020B0606020202030204" pitchFamily="34" charset="0"/>
              </a:rPr>
              <a:t>COVID 19 causada por </a:t>
            </a:r>
            <a:r>
              <a:rPr lang="es-CO" sz="1400" dirty="0" smtClean="0">
                <a:latin typeface="Arial Narrow" panose="020B0606020202030204" pitchFamily="34" charset="0"/>
              </a:rPr>
              <a:t>SARS-CoV-2, lo que corresponde con una disminución en los casos de un 65% en relación al año anterior. En el análisis de razón de casos, las  semanas están por debajo del número de casos. Se evidencia un aumento de casos en la semana 9, En promedio se notificaron 7,6 casos por semana epidemiológica. Los cursos de vida de juventud, adultez y adulto mayor representan el 64%  de los casos. Estos casos podrían relacionarse o con personas no vacunadas en la infancia o con perdida de inmunidad  a través del tiempo. Hasta la semana epidemiológica 48, no se identificaron brotes por esta enfermedad</a:t>
            </a:r>
            <a:r>
              <a:rPr lang="es-CO" sz="1400" dirty="0" smtClean="0">
                <a:solidFill>
                  <a:srgbClr val="FF0000"/>
                </a:solidFill>
                <a:latin typeface="Arial Narrow" panose="020B0606020202030204" pitchFamily="34" charset="0"/>
              </a:rPr>
              <a:t>.</a:t>
            </a:r>
            <a:endParaRPr lang="es-CO" sz="1400" dirty="0">
              <a:solidFill>
                <a:srgbClr val="FF0000"/>
              </a:solidFill>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2869920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23796</TotalTime>
  <Words>4851</Words>
  <Application>Microsoft Office PowerPoint</Application>
  <PresentationFormat>Personalizado</PresentationFormat>
  <Paragraphs>880</Paragraphs>
  <Slides>26</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Infección de sitio quirúrgico- ISQ</vt:lpstr>
      <vt:lpstr>Endometritis  post parto</vt:lpstr>
      <vt:lpstr>Infección asociadas a dispositivos en UCI</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3018</cp:revision>
  <cp:lastPrinted>2019-09-10T20:37:37Z</cp:lastPrinted>
  <dcterms:created xsi:type="dcterms:W3CDTF">2019-03-11T16:04:20Z</dcterms:created>
  <dcterms:modified xsi:type="dcterms:W3CDTF">2022-10-20T14:24:43Z</dcterms:modified>
</cp:coreProperties>
</file>