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5.xml"/>
  <Override ContentType="application/vnd.openxmlformats-officedocument.drawingml.chart+xml" PartName="/ppt/charts/chart50.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42.xml"/>
  <Override ContentType="application/vnd.openxmlformats-officedocument.drawingml.chart+xml" PartName="/ppt/charts/chart32.xml"/>
  <Override ContentType="application/vnd.openxmlformats-officedocument.drawingml.chart+xml" PartName="/ppt/charts/chart5.xml"/>
  <Override ContentType="application/vnd.openxmlformats-officedocument.drawingml.chart+xml" PartName="/ppt/charts/chart4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44.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1.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4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6.xml"/>
  <Override ContentType="application/vnd.openxmlformats-officedocument.drawingml.chart+xml" PartName="/ppt/charts/chart47.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4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6.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21.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openxmlformats-officedocument.drawingml.chartshapes+xml" PartName="/ppt/drawings/drawing3.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9144000" cx="7200900"/>
  <p:notesSz cx="7010400" cy="9296400"/>
  <p:embeddedFontLst>
    <p:embeddedFont>
      <p:font typeface="Arial Narrow"/>
      <p:regular r:id="rId66"/>
      <p:bold r:id="rId67"/>
      <p:italic r:id="rId68"/>
      <p:boldItalic r:id="rId69"/>
    </p:embeddedFont>
    <p:embeddedFont>
      <p:font typeface="Libre Franklin Black"/>
      <p:bold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72" roundtripDataSignature="AMtx7mgSOkvTMO7woYp1ddkS2+H8Okrr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390EE7-42EE-4E08-91A0-714EBF02607B}">
  <a:tblStyle styleId="{D6390EE7-42EE-4E08-91A0-714EBF02607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8BBCDB0-BE45-44DF-90B5-614176BD6485}"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3A59B2B-F4D4-42B3-B45F-1867EBFB075A}"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E7C148CB-4CC3-48FF-8B5B-0C884FAD5C6B}"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ibreFranklinBlack-boldItalic.fntdata"/><Relationship Id="rId70" Type="http://schemas.openxmlformats.org/officeDocument/2006/relationships/font" Target="fonts/LibreFranklinBlack-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ArialNarrow-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alNarrow-italic.fntdata"/><Relationship Id="rId23" Type="http://schemas.openxmlformats.org/officeDocument/2006/relationships/slide" Target="slides/slide17.xml"/><Relationship Id="rId67" Type="http://schemas.openxmlformats.org/officeDocument/2006/relationships/font" Target="fonts/ArialNarrow-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alNarrow-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4-20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4-2022\3-Grupos%20de%20eda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4-2022\3-Grupos%20de%20eda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4-2022\INDICADORES%2020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1067881970\Desktop\IRA\SEMANA%204-2022\2-Canal%20end&#233;mico%20IRA%20medellin%202021%20Bortman%20y%20MMW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4-2022\2-Canal%20end&#233;mico%20IRA%20medellin%202021%20Bortman%20y%20MMW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67881970\Desktop\IRA\SEMANA%204-2022\3-Grupos%20de%20eda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1067881970\Desktop\IRA\SEMANA%204-2022\3-Grupos%20de%20eda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1067881970\Desktop\IRA\SEMANA%204-2022\INDICADORES%2020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esktop\IRA\SEMANA%204-2022\2-Canal%20end&#233;mico%20IRA%20medellin%202021%20Bortman%20y%20MMW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IRA\SEMANA%204-2022\2-Canal%20end&#233;mico%20IRA%20medellin%202021%20Bortman%20y%20MMWR.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67881970\AppData\Roaming\Microsoft\Excel\evento%20345%20datos%20basicos%20y%20complementarios%20HUSVF%20(version%201).xlsb" TargetMode="External"/></Relationships>
</file>

<file path=ppt/charts/_rels/chart2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1067881970\AppData\Roaming\Microsoft\Excel\evento%20345%20datos%20basicos%20y%20complementarios%20HUSVF%20(version%201).xlsb"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67881970\AppData\Roaming\Microsoft\Excel\BASE%20CENTINELA%20IRAG%20HSVF_16-06-2022%20(version%201).xlsb"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67881970\Desktop\IRA\SEMANA%208-2022\GRAFICO%20VIRUS%20RESPIRATORIO%20POR%20SE%20%202.xlsx" TargetMode="External"/><Relationship Id="rId2"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1067881970\AppData\Roaming\Microsoft\Excel\evento%20348%20datos%20basicos%20y%20complementarios_SEM_28%20(version%201).xlsb"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PROPIA%20INTENTO%20DE%20SUICIDIO_2022%20prelimina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PROPIA%20INTENTO%20DE%20SUICIDIO_2022%20prelimin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PROPIA%20INTENTO%20DE%20SUICIDIO_2022%20prelimina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F:\2022\Dengue\GRAFICAS%20EJEMPLO%20dengue.xlsx" TargetMode="External"/><Relationship Id="rId2" Type="http://schemas.openxmlformats.org/officeDocument/2006/relationships/chartUserShapes" Target="../drawings/drawing2.xml"/></Relationships>
</file>

<file path=ppt/charts/_rels/chart38.xml.rels><?xml version="1.0" encoding="UTF-8" standalone="yes"?><Relationships xmlns="http://schemas.openxmlformats.org/package/2006/relationships"><Relationship Id="rId1" Type="http://schemas.openxmlformats.org/officeDocument/2006/relationships/oleObject" Target="file:///F:\2022\Dengue\Canal%20Dengue%202022%20por%20semana%20AJUS%20(Ultimos%205%20a&#241;o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F:\2022\Dengue\Dengue%20%20%20periodo%20Doc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F:\2022\Boletin%20zoonosis\rabia\Rabia%20%20periodo%20Doce.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 Id="rId2" Type="http://schemas.openxmlformats.org/officeDocument/2006/relationships/chartUserShapes" Target="../drawings/drawing3.xml"/></Relationships>
</file>

<file path=ppt/charts/_rels/chart42.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F:\2022\Boletin%20zoonosis\Leptospirosis%20%20periodo%20Doce.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8.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Usuario\Documents\SECRETARIA%20DE%20SALUD%20MEDELLIN\BOLETINES%20EPIDEMIOLOGICOS\informes%20de%20periodo%201-4.xlsx" TargetMode="External"/></Relationships>
</file>

<file path=ppt/charts/_rels/chart49.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Usuario\Documents\SECRETARIA%20DE%20SALUD%20MEDELLIN\BOLETINES%20EPIDEMIOLOGICOS\informes%20de%20periodo%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50.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D:\Jonathan\Documents\2022%20SSM\Informe%20exposicion%20a%20fluor%202022\enero%202022\consolidado%20fluor%20ENERO%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4-2022\INDICADORES%2020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4-2022\2-Canal%20end&#233;mico%20IRA%20medellin%202021%20Bortman%20y%20MMW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0286336"/>
        <c:axId val="91038464"/>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2</c:v>
                </c:pt>
                <c:pt idx="2">
                  <c:v>2</c:v>
                </c:pt>
                <c:pt idx="3">
                  <c:v>4</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0286336"/>
        <c:axId val="91038464"/>
      </c:scatterChart>
      <c:catAx>
        <c:axId val="9028633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1038464"/>
        <c:crosses val="autoZero"/>
        <c:auto val="1"/>
        <c:lblAlgn val="ctr"/>
        <c:lblOffset val="100"/>
        <c:noMultiLvlLbl val="0"/>
      </c:catAx>
      <c:valAx>
        <c:axId val="91038464"/>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028633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IRA!$B$123</c:f>
              <c:strCache>
                <c:ptCount val="1"/>
                <c:pt idx="0">
                  <c:v>Límite inferior</c:v>
                </c:pt>
              </c:strCache>
            </c:strRef>
          </c:tx>
          <c:spPr>
            <a:ln w="38100" cap="rnd">
              <a:solidFill>
                <a:schemeClr val="accent1"/>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IRA!$C$123:$BC$123</c:f>
              <c:numCache>
                <c:formatCode>0.0</c:formatCode>
                <c:ptCount val="53"/>
                <c:pt idx="0">
                  <c:v>0.62948986310910882</c:v>
                </c:pt>
                <c:pt idx="1">
                  <c:v>0.65008209217138924</c:v>
                </c:pt>
                <c:pt idx="2">
                  <c:v>0.61145256632657485</c:v>
                </c:pt>
                <c:pt idx="3">
                  <c:v>0.6681521123736931</c:v>
                </c:pt>
                <c:pt idx="4">
                  <c:v>0.65109929394482613</c:v>
                </c:pt>
                <c:pt idx="5">
                  <c:v>0.75381302293835395</c:v>
                </c:pt>
                <c:pt idx="6">
                  <c:v>0.75025269347675438</c:v>
                </c:pt>
                <c:pt idx="7">
                  <c:v>0.78221741200575068</c:v>
                </c:pt>
                <c:pt idx="8">
                  <c:v>0.81496798839189344</c:v>
                </c:pt>
                <c:pt idx="9">
                  <c:v>0.76716604983137671</c:v>
                </c:pt>
                <c:pt idx="10">
                  <c:v>0.67142625920207655</c:v>
                </c:pt>
                <c:pt idx="11">
                  <c:v>0.59040848271554425</c:v>
                </c:pt>
                <c:pt idx="12">
                  <c:v>0.59919097855054915</c:v>
                </c:pt>
                <c:pt idx="13">
                  <c:v>0.67063872828778215</c:v>
                </c:pt>
                <c:pt idx="14">
                  <c:v>0.74765936253594245</c:v>
                </c:pt>
                <c:pt idx="15">
                  <c:v>0.79346170192190391</c:v>
                </c:pt>
                <c:pt idx="16">
                  <c:v>0.76845238349752898</c:v>
                </c:pt>
                <c:pt idx="17">
                  <c:v>0.73083241906409047</c:v>
                </c:pt>
                <c:pt idx="18">
                  <c:v>0.66245208497862729</c:v>
                </c:pt>
                <c:pt idx="19">
                  <c:v>0.65575150331912413</c:v>
                </c:pt>
                <c:pt idx="20">
                  <c:v>0.62188689385552332</c:v>
                </c:pt>
                <c:pt idx="21">
                  <c:v>0.58994970005245062</c:v>
                </c:pt>
                <c:pt idx="22">
                  <c:v>0.56495285500656789</c:v>
                </c:pt>
                <c:pt idx="23">
                  <c:v>0.53104817768212265</c:v>
                </c:pt>
                <c:pt idx="24">
                  <c:v>0.50106828043167306</c:v>
                </c:pt>
                <c:pt idx="25">
                  <c:v>0.59083885445236195</c:v>
                </c:pt>
                <c:pt idx="26">
                  <c:v>0.68269657862626332</c:v>
                </c:pt>
                <c:pt idx="27">
                  <c:v>0.7702242931222516</c:v>
                </c:pt>
                <c:pt idx="28">
                  <c:v>0.7599126471606279</c:v>
                </c:pt>
                <c:pt idx="29">
                  <c:v>0.71851759985025654</c:v>
                </c:pt>
                <c:pt idx="30">
                  <c:v>0.70272283849298267</c:v>
                </c:pt>
                <c:pt idx="31">
                  <c:v>0.61842571481415176</c:v>
                </c:pt>
                <c:pt idx="32">
                  <c:v>0.60962071630517523</c:v>
                </c:pt>
                <c:pt idx="33">
                  <c:v>0.60681773597350319</c:v>
                </c:pt>
                <c:pt idx="34">
                  <c:v>0.68888859892090959</c:v>
                </c:pt>
                <c:pt idx="35">
                  <c:v>0.688071298468378</c:v>
                </c:pt>
                <c:pt idx="36">
                  <c:v>0.66887080789012765</c:v>
                </c:pt>
                <c:pt idx="37">
                  <c:v>0.64605859698803259</c:v>
                </c:pt>
                <c:pt idx="38">
                  <c:v>0.65024151713673128</c:v>
                </c:pt>
                <c:pt idx="39">
                  <c:v>0.60286516403726265</c:v>
                </c:pt>
                <c:pt idx="40">
                  <c:v>0.59783038975177294</c:v>
                </c:pt>
                <c:pt idx="41">
                  <c:v>0.60259281484360105</c:v>
                </c:pt>
                <c:pt idx="42">
                  <c:v>0.50996580967787097</c:v>
                </c:pt>
                <c:pt idx="43">
                  <c:v>0.56351529024322333</c:v>
                </c:pt>
                <c:pt idx="44">
                  <c:v>0.562186324546323</c:v>
                </c:pt>
                <c:pt idx="45">
                  <c:v>0.74892977829417851</c:v>
                </c:pt>
                <c:pt idx="46">
                  <c:v>0.75283225961888112</c:v>
                </c:pt>
                <c:pt idx="47">
                  <c:v>0.71044264101882015</c:v>
                </c:pt>
                <c:pt idx="48">
                  <c:v>0.71020059276797176</c:v>
                </c:pt>
                <c:pt idx="49">
                  <c:v>0.69980839845244791</c:v>
                </c:pt>
                <c:pt idx="50">
                  <c:v>0.68431134946178906</c:v>
                </c:pt>
                <c:pt idx="51">
                  <c:v>0.65878870514301491</c:v>
                </c:pt>
                <c:pt idx="52">
                  <c:v>0.62891683049744018</c:v>
                </c:pt>
              </c:numCache>
            </c:numRef>
          </c:val>
          <c:smooth val="0"/>
          <c:extLst>
            <c:ext xmlns:c16="http://schemas.microsoft.com/office/drawing/2014/chart" uri="{C3380CC4-5D6E-409C-BE32-E72D297353CC}">
              <c16:uniqueId val="{00000000-73F6-4C4E-A28B-89E5280B39F4}"/>
            </c:ext>
          </c:extLst>
        </c:ser>
        <c:ser>
          <c:idx val="1"/>
          <c:order val="1"/>
          <c:tx>
            <c:strRef>
              <c:f>IRA!$B$124</c:f>
              <c:strCache>
                <c:ptCount val="1"/>
                <c:pt idx="0">
                  <c:v>Límite superior</c:v>
                </c:pt>
              </c:strCache>
            </c:strRef>
          </c:tx>
          <c:spPr>
            <a:ln w="38100" cap="rnd">
              <a:solidFill>
                <a:schemeClr val="accent2"/>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IRA!$C$124:$BC$124</c:f>
              <c:numCache>
                <c:formatCode>0.0</c:formatCode>
                <c:ptCount val="53"/>
                <c:pt idx="0">
                  <c:v>1.3705101368908912</c:v>
                </c:pt>
                <c:pt idx="1">
                  <c:v>1.3499179078286108</c:v>
                </c:pt>
                <c:pt idx="2">
                  <c:v>1.3885474336734251</c:v>
                </c:pt>
                <c:pt idx="3">
                  <c:v>1.3318478876263069</c:v>
                </c:pt>
                <c:pt idx="4">
                  <c:v>1.3489007060551739</c:v>
                </c:pt>
                <c:pt idx="5">
                  <c:v>1.2461869770616461</c:v>
                </c:pt>
                <c:pt idx="6">
                  <c:v>1.2497473065232456</c:v>
                </c:pt>
                <c:pt idx="7">
                  <c:v>1.2177825879942492</c:v>
                </c:pt>
                <c:pt idx="8">
                  <c:v>1.1850320116081066</c:v>
                </c:pt>
                <c:pt idx="9">
                  <c:v>1.2328339501686234</c:v>
                </c:pt>
                <c:pt idx="10">
                  <c:v>1.3285737407979235</c:v>
                </c:pt>
                <c:pt idx="11">
                  <c:v>1.4095915172844558</c:v>
                </c:pt>
                <c:pt idx="12">
                  <c:v>1.4008090214494509</c:v>
                </c:pt>
                <c:pt idx="13">
                  <c:v>1.3293612717122179</c:v>
                </c:pt>
                <c:pt idx="14">
                  <c:v>1.2523406374640575</c:v>
                </c:pt>
                <c:pt idx="15">
                  <c:v>1.2065382980780961</c:v>
                </c:pt>
                <c:pt idx="16">
                  <c:v>1.231547616502471</c:v>
                </c:pt>
                <c:pt idx="17">
                  <c:v>1.2691675809359095</c:v>
                </c:pt>
                <c:pt idx="18">
                  <c:v>1.3375479150213727</c:v>
                </c:pt>
                <c:pt idx="19">
                  <c:v>1.3442484966808759</c:v>
                </c:pt>
                <c:pt idx="20">
                  <c:v>1.3781131061444767</c:v>
                </c:pt>
                <c:pt idx="21">
                  <c:v>1.4100502999475495</c:v>
                </c:pt>
                <c:pt idx="22">
                  <c:v>1.4350471449934321</c:v>
                </c:pt>
                <c:pt idx="23">
                  <c:v>1.4689518223178775</c:v>
                </c:pt>
                <c:pt idx="24">
                  <c:v>1.4989317195683269</c:v>
                </c:pt>
                <c:pt idx="25">
                  <c:v>1.409161145547638</c:v>
                </c:pt>
                <c:pt idx="26">
                  <c:v>1.3173034213737367</c:v>
                </c:pt>
                <c:pt idx="27">
                  <c:v>1.2297757068777484</c:v>
                </c:pt>
                <c:pt idx="28">
                  <c:v>1.2400873528393721</c:v>
                </c:pt>
                <c:pt idx="29">
                  <c:v>1.2814824001497436</c:v>
                </c:pt>
                <c:pt idx="30">
                  <c:v>1.2972771615070173</c:v>
                </c:pt>
                <c:pt idx="31">
                  <c:v>1.3815742851858483</c:v>
                </c:pt>
                <c:pt idx="32">
                  <c:v>1.3903792836948248</c:v>
                </c:pt>
                <c:pt idx="33">
                  <c:v>1.3931822640264968</c:v>
                </c:pt>
                <c:pt idx="34">
                  <c:v>1.3111114010790903</c:v>
                </c:pt>
                <c:pt idx="35">
                  <c:v>1.3119287015316221</c:v>
                </c:pt>
                <c:pt idx="36">
                  <c:v>1.3311291921098722</c:v>
                </c:pt>
                <c:pt idx="37">
                  <c:v>1.3539414030119674</c:v>
                </c:pt>
                <c:pt idx="38">
                  <c:v>1.3497584828632687</c:v>
                </c:pt>
                <c:pt idx="39">
                  <c:v>1.3971348359627374</c:v>
                </c:pt>
                <c:pt idx="40">
                  <c:v>1.4021696102482271</c:v>
                </c:pt>
                <c:pt idx="41">
                  <c:v>1.3974071851563989</c:v>
                </c:pt>
                <c:pt idx="42">
                  <c:v>1.490034190322129</c:v>
                </c:pt>
                <c:pt idx="43">
                  <c:v>1.4364847097567766</c:v>
                </c:pt>
                <c:pt idx="44">
                  <c:v>1.437813675453677</c:v>
                </c:pt>
                <c:pt idx="45">
                  <c:v>1.2510702217058216</c:v>
                </c:pt>
                <c:pt idx="46">
                  <c:v>1.247167740381119</c:v>
                </c:pt>
                <c:pt idx="47">
                  <c:v>1.2895573589811797</c:v>
                </c:pt>
                <c:pt idx="48">
                  <c:v>1.2897994072320282</c:v>
                </c:pt>
                <c:pt idx="49">
                  <c:v>1.3001916015475521</c:v>
                </c:pt>
                <c:pt idx="50">
                  <c:v>1.315688650538211</c:v>
                </c:pt>
                <c:pt idx="51">
                  <c:v>1.341211294856985</c:v>
                </c:pt>
                <c:pt idx="52">
                  <c:v>1.3710831695025598</c:v>
                </c:pt>
              </c:numCache>
            </c:numRef>
          </c:val>
          <c:smooth val="0"/>
          <c:extLst>
            <c:ext xmlns:c16="http://schemas.microsoft.com/office/drawing/2014/chart" uri="{C3380CC4-5D6E-409C-BE32-E72D297353CC}">
              <c16:uniqueId val="{00000001-73F6-4C4E-A28B-89E5280B39F4}"/>
            </c:ext>
          </c:extLst>
        </c:ser>
        <c:ser>
          <c:idx val="2"/>
          <c:order val="2"/>
          <c:tx>
            <c:strRef>
              <c:f>IRA!$B$125</c:f>
              <c:strCache>
                <c:ptCount val="1"/>
                <c:pt idx="0">
                  <c:v>Razón observada</c:v>
                </c:pt>
              </c:strCache>
            </c:strRef>
          </c:tx>
          <c:spPr>
            <a:ln w="28575" cap="rnd">
              <a:noFill/>
              <a:round/>
            </a:ln>
            <a:effectLst/>
          </c:spPr>
          <c:marker>
            <c:symbol val="circle"/>
            <c:size val="4"/>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IRA!$C$125:$BB$125</c:f>
              <c:numCache>
                <c:formatCode>General</c:formatCode>
                <c:ptCount val="52"/>
                <c:pt idx="0">
                  <c:v>1.9322078300101879</c:v>
                </c:pt>
                <c:pt idx="1">
                  <c:v>2.0962000090583812</c:v>
                </c:pt>
                <c:pt idx="2">
                  <c:v>1.4151571277375234</c:v>
                </c:pt>
                <c:pt idx="3">
                  <c:v>1.1223376595812418</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IRA!$B$126</c:f>
              <c:strCache>
                <c:ptCount val="1"/>
                <c:pt idx="0">
                  <c:v>Razón esperada</c:v>
                </c:pt>
              </c:strCache>
            </c:strRef>
          </c:tx>
          <c:spPr>
            <a:ln w="50800" cap="rnd">
              <a:solidFill>
                <a:schemeClr val="tx1"/>
              </a:solidFill>
              <a:prstDash val="sysDot"/>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IRA!$C$126:$BC$126</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9616528"/>
        <c:axId val="449608296"/>
      </c:lineChart>
      <c:catAx>
        <c:axId val="449616528"/>
        <c:scaling>
          <c:orientation val="minMax"/>
        </c:scaling>
        <c:delete val="0"/>
        <c:axPos val="b"/>
        <c:title>
          <c:tx>
            <c:rich>
              <a:bodyPr rot="0" vert="horz"/>
              <a:lstStyle/>
              <a:p>
                <a:pPr>
                  <a:defRPr/>
                </a:pPr>
                <a:r>
                  <a:rPr lang="es-CO"/>
                  <a:t>Semanas epidemiológicas</a:t>
                </a:r>
              </a:p>
            </c:rich>
          </c:tx>
          <c:layout>
            <c:manualLayout>
              <c:xMode val="edge"/>
              <c:yMode val="edge"/>
              <c:x val="0.39395001129319884"/>
              <c:y val="0.7387162487786114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9608296"/>
        <c:crosses val="autoZero"/>
        <c:auto val="1"/>
        <c:lblAlgn val="ctr"/>
        <c:lblOffset val="100"/>
        <c:noMultiLvlLbl val="0"/>
      </c:catAx>
      <c:valAx>
        <c:axId val="449608296"/>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9616528"/>
        <c:crosses val="autoZero"/>
        <c:crossBetween val="between"/>
      </c:valAx>
      <c:spPr>
        <a:noFill/>
        <a:ln>
          <a:noFill/>
        </a:ln>
        <a:effectLst/>
      </c:spPr>
    </c:plotArea>
    <c:legend>
      <c:legendPos val="b"/>
      <c:layout>
        <c:manualLayout>
          <c:xMode val="edge"/>
          <c:yMode val="edge"/>
          <c:x val="6.9980630780410474E-2"/>
          <c:y val="0.86092910593747862"/>
          <c:w val="0.91714973836635139"/>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5697469045931"/>
          <c:y val="3.313066301494922E-2"/>
          <c:w val="0.82018795048966064"/>
          <c:h val="0.73444808982210552"/>
        </c:manualLayout>
      </c:layout>
      <c:barChart>
        <c:barDir val="col"/>
        <c:grouping val="clustered"/>
        <c:varyColors val="0"/>
        <c:ser>
          <c:idx val="0"/>
          <c:order val="0"/>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Hoja1!$E$51:$K$51</c:f>
              <c:strCache>
                <c:ptCount val="7"/>
                <c:pt idx="0">
                  <c:v>&lt; 1 AÑO</c:v>
                </c:pt>
                <c:pt idx="1">
                  <c:v>1</c:v>
                </c:pt>
                <c:pt idx="2">
                  <c:v>2-4</c:v>
                </c:pt>
                <c:pt idx="3">
                  <c:v>5 - 19</c:v>
                </c:pt>
                <c:pt idx="4">
                  <c:v>20 - 39</c:v>
                </c:pt>
                <c:pt idx="5">
                  <c:v>40 - 59 </c:v>
                </c:pt>
                <c:pt idx="6">
                  <c:v>60 y más</c:v>
                </c:pt>
              </c:strCache>
            </c:strRef>
          </c:cat>
          <c:val>
            <c:numRef>
              <c:f>Hoja1!$E$52:$K$52</c:f>
              <c:numCache>
                <c:formatCode>0.0%</c:formatCode>
                <c:ptCount val="7"/>
                <c:pt idx="0">
                  <c:v>1.3986013986013986E-2</c:v>
                </c:pt>
                <c:pt idx="1">
                  <c:v>2.7972027972027972E-3</c:v>
                </c:pt>
                <c:pt idx="2">
                  <c:v>6.993006993006993E-3</c:v>
                </c:pt>
                <c:pt idx="3">
                  <c:v>1.3986013986013986E-2</c:v>
                </c:pt>
                <c:pt idx="4">
                  <c:v>3.4965034965034968E-2</c:v>
                </c:pt>
                <c:pt idx="5">
                  <c:v>8.1118881118881117E-2</c:v>
                </c:pt>
                <c:pt idx="6">
                  <c:v>0.84615384615384615</c:v>
                </c:pt>
              </c:numCache>
            </c:numRef>
          </c:val>
          <c:extLst>
            <c:ext xmlns:c16="http://schemas.microsoft.com/office/drawing/2014/chart" uri="{C3380CC4-5D6E-409C-BE32-E72D297353CC}">
              <c16:uniqueId val="{00000006-7C76-4ABA-9D13-E38A90F954F7}"/>
            </c:ext>
          </c:extLst>
        </c:ser>
        <c:dLbls>
          <c:showLegendKey val="0"/>
          <c:showVal val="0"/>
          <c:showCatName val="0"/>
          <c:showSerName val="0"/>
          <c:showPercent val="0"/>
          <c:showBubbleSize val="0"/>
        </c:dLbls>
        <c:gapWidth val="0"/>
        <c:overlap val="100"/>
        <c:axId val="481737544"/>
        <c:axId val="481742248"/>
      </c:barChart>
      <c:catAx>
        <c:axId val="481737544"/>
        <c:scaling>
          <c:orientation val="minMax"/>
        </c:scaling>
        <c:delete val="0"/>
        <c:axPos val="b"/>
        <c:title>
          <c:tx>
            <c:rich>
              <a:bodyPr/>
              <a:lstStyle/>
              <a:p>
                <a:pPr>
                  <a:defRPr/>
                </a:pPr>
                <a:r>
                  <a:rPr lang="en-US" dirty="0" err="1" smtClean="0"/>
                  <a:t>Grupos</a:t>
                </a:r>
                <a:r>
                  <a:rPr lang="en-US" dirty="0" smtClean="0"/>
                  <a:t> </a:t>
                </a:r>
                <a:r>
                  <a:rPr lang="en-US" dirty="0"/>
                  <a:t>de </a:t>
                </a:r>
                <a:r>
                  <a:rPr lang="en-US" dirty="0" err="1" smtClean="0"/>
                  <a:t>edad</a:t>
                </a:r>
                <a:endParaRPr lang="es-CO" dirty="0"/>
              </a:p>
            </c:rich>
          </c:tx>
          <c:overlay val="0"/>
        </c:title>
        <c:numFmt formatCode="General" sourceLinked="0"/>
        <c:majorTickMark val="none"/>
        <c:minorTickMark val="none"/>
        <c:tickLblPos val="nextTo"/>
        <c:crossAx val="481742248"/>
        <c:crosses val="autoZero"/>
        <c:auto val="1"/>
        <c:lblAlgn val="ctr"/>
        <c:lblOffset val="100"/>
        <c:noMultiLvlLbl val="0"/>
      </c:catAx>
      <c:valAx>
        <c:axId val="481742248"/>
        <c:scaling>
          <c:orientation val="minMax"/>
        </c:scaling>
        <c:delete val="0"/>
        <c:axPos val="l"/>
        <c:title>
          <c:tx>
            <c:rich>
              <a:bodyPr/>
              <a:lstStyle/>
              <a:p>
                <a:pPr>
                  <a:defRPr/>
                </a:pPr>
                <a:r>
                  <a:rPr lang="en-US"/>
                  <a:t>Poecentaje</a:t>
                </a:r>
              </a:p>
            </c:rich>
          </c:tx>
          <c:overlay val="0"/>
        </c:title>
        <c:numFmt formatCode="0%" sourceLinked="0"/>
        <c:majorTickMark val="out"/>
        <c:minorTickMark val="none"/>
        <c:tickLblPos val="nextTo"/>
        <c:crossAx val="481737544"/>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Hoja1!$E$27:$K$27</c:f>
              <c:strCache>
                <c:ptCount val="7"/>
                <c:pt idx="0">
                  <c:v>&lt; 1 AÑO</c:v>
                </c:pt>
                <c:pt idx="1">
                  <c:v>1</c:v>
                </c:pt>
                <c:pt idx="2">
                  <c:v>2-4</c:v>
                </c:pt>
                <c:pt idx="3">
                  <c:v>5 - 19</c:v>
                </c:pt>
                <c:pt idx="4">
                  <c:v>20 - 39</c:v>
                </c:pt>
                <c:pt idx="5">
                  <c:v>40 - 59 </c:v>
                </c:pt>
                <c:pt idx="6">
                  <c:v>60 y más</c:v>
                </c:pt>
              </c:strCache>
            </c:strRef>
          </c:cat>
          <c:val>
            <c:numRef>
              <c:f>Hoja1!$E$28:$K$28</c:f>
              <c:numCache>
                <c:formatCode>0%</c:formatCode>
                <c:ptCount val="7"/>
                <c:pt idx="0">
                  <c:v>4.1365275595456462E-2</c:v>
                </c:pt>
                <c:pt idx="1">
                  <c:v>3.6928337567228957E-2</c:v>
                </c:pt>
                <c:pt idx="2">
                  <c:v>0.11432902560410883</c:v>
                </c:pt>
                <c:pt idx="3">
                  <c:v>0.12336210536516484</c:v>
                </c:pt>
                <c:pt idx="4">
                  <c:v>0.38123749731776368</c:v>
                </c:pt>
                <c:pt idx="5">
                  <c:v>0.17886190116910894</c:v>
                </c:pt>
                <c:pt idx="6">
                  <c:v>0.12391585738116828</c:v>
                </c:pt>
              </c:numCache>
            </c:numRef>
          </c:val>
          <c:extLst>
            <c:ext xmlns:c16="http://schemas.microsoft.com/office/drawing/2014/chart" uri="{C3380CC4-5D6E-409C-BE32-E72D297353CC}">
              <c16:uniqueId val="{00000000-974E-421E-B82C-69BF596C378E}"/>
            </c:ext>
          </c:extLst>
        </c:ser>
        <c:dLbls>
          <c:showLegendKey val="0"/>
          <c:showVal val="0"/>
          <c:showCatName val="0"/>
          <c:showSerName val="0"/>
          <c:showPercent val="0"/>
          <c:showBubbleSize val="0"/>
        </c:dLbls>
        <c:gapWidth val="0"/>
        <c:overlap val="100"/>
        <c:axId val="481750872"/>
        <c:axId val="481753616"/>
      </c:barChart>
      <c:catAx>
        <c:axId val="481750872"/>
        <c:scaling>
          <c:orientation val="minMax"/>
        </c:scaling>
        <c:delete val="0"/>
        <c:axPos val="b"/>
        <c:title>
          <c:tx>
            <c:rich>
              <a:bodyPr/>
              <a:lstStyle/>
              <a:p>
                <a:pPr>
                  <a:defRPr/>
                </a:pPr>
                <a:r>
                  <a:rPr lang="es-CO" dirty="0" smtClean="0"/>
                  <a:t>Grupos </a:t>
                </a:r>
                <a:r>
                  <a:rPr lang="es-CO" dirty="0"/>
                  <a:t>de </a:t>
                </a:r>
                <a:r>
                  <a:rPr lang="es-CO" dirty="0" smtClean="0"/>
                  <a:t>edad </a:t>
                </a:r>
                <a:endParaRPr lang="es-CO" dirty="0"/>
              </a:p>
            </c:rich>
          </c:tx>
          <c:overlay val="0"/>
        </c:title>
        <c:numFmt formatCode="General" sourceLinked="0"/>
        <c:majorTickMark val="none"/>
        <c:minorTickMark val="none"/>
        <c:tickLblPos val="nextTo"/>
        <c:crossAx val="481753616"/>
        <c:crosses val="autoZero"/>
        <c:auto val="1"/>
        <c:lblAlgn val="ctr"/>
        <c:lblOffset val="100"/>
        <c:noMultiLvlLbl val="0"/>
      </c:catAx>
      <c:valAx>
        <c:axId val="481753616"/>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81750872"/>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1"/>
          <c:tx>
            <c:strRef>
              <c:f>'2021-2022'!$D$1</c:f>
              <c:strCache>
                <c:ptCount val="1"/>
                <c:pt idx="0">
                  <c:v>IRA HOSP  2022</c:v>
                </c:pt>
              </c:strCache>
            </c:strRef>
          </c:tx>
          <c:spPr>
            <a:solidFill>
              <a:schemeClr val="accent2"/>
            </a:solidFill>
            <a:ln>
              <a:solidFill>
                <a:schemeClr val="accent1"/>
              </a:solidFill>
            </a:ln>
            <a:effectLst/>
          </c:spPr>
          <c:invertIfNegative val="0"/>
          <c:val>
            <c:numRef>
              <c:f>'2021-2022'!$D$2:$D$53</c:f>
              <c:numCache>
                <c:formatCode>General</c:formatCode>
                <c:ptCount val="52"/>
                <c:pt idx="0">
                  <c:v>542</c:v>
                </c:pt>
                <c:pt idx="1">
                  <c:v>635</c:v>
                </c:pt>
                <c:pt idx="2">
                  <c:v>655</c:v>
                </c:pt>
                <c:pt idx="3">
                  <c:v>627</c:v>
                </c:pt>
              </c:numCache>
            </c:numRef>
          </c:val>
          <c:extLst>
            <c:ext xmlns:c16="http://schemas.microsoft.com/office/drawing/2014/chart" uri="{C3380CC4-5D6E-409C-BE32-E72D297353CC}">
              <c16:uniqueId val="{00000000-B949-4A67-9396-BF9AE04FA15E}"/>
            </c:ext>
          </c:extLst>
        </c:ser>
        <c:dLbls>
          <c:showLegendKey val="0"/>
          <c:showVal val="0"/>
          <c:showCatName val="0"/>
          <c:showSerName val="0"/>
          <c:showPercent val="0"/>
          <c:showBubbleSize val="0"/>
        </c:dLbls>
        <c:gapWidth val="15"/>
        <c:overlap val="40"/>
        <c:axId val="391667744"/>
        <c:axId val="391671272"/>
      </c:barChart>
      <c:lineChart>
        <c:grouping val="standard"/>
        <c:varyColors val="0"/>
        <c:ser>
          <c:idx val="0"/>
          <c:order val="0"/>
          <c:tx>
            <c:strRef>
              <c:f>'2021-2022'!$B$1</c:f>
              <c:strCache>
                <c:ptCount val="1"/>
                <c:pt idx="0">
                  <c:v>IRA HOSP  2021</c:v>
                </c:pt>
              </c:strCache>
            </c:strRef>
          </c:tx>
          <c:spPr>
            <a:ln w="28575" cap="rnd">
              <a:solidFill>
                <a:schemeClr val="accent1"/>
              </a:solidFill>
              <a:round/>
            </a:ln>
            <a:effectLst/>
          </c:spPr>
          <c:marker>
            <c:symbol val="none"/>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'2021-2022'!$B$2:$B$53</c:f>
              <c:numCache>
                <c:formatCode>General</c:formatCode>
                <c:ptCount val="52"/>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pt idx="51">
                  <c:v>548</c:v>
                </c:pt>
              </c:numCache>
            </c:numRef>
          </c:val>
          <c:smooth val="0"/>
          <c:extLst>
            <c:ext xmlns:c16="http://schemas.microsoft.com/office/drawing/2014/chart" uri="{C3380CC4-5D6E-409C-BE32-E72D297353CC}">
              <c16:uniqueId val="{00000001-B949-4A67-9396-BF9AE04FA15E}"/>
            </c:ext>
          </c:extLst>
        </c:ser>
        <c:dLbls>
          <c:showLegendKey val="0"/>
          <c:showVal val="0"/>
          <c:showCatName val="0"/>
          <c:showSerName val="0"/>
          <c:showPercent val="0"/>
          <c:showBubbleSize val="0"/>
        </c:dLbls>
        <c:marker val="1"/>
        <c:smooth val="0"/>
        <c:axId val="391670488"/>
        <c:axId val="391665000"/>
      </c:lineChart>
      <c:catAx>
        <c:axId val="391670488"/>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391665000"/>
        <c:crosses val="autoZero"/>
        <c:auto val="1"/>
        <c:lblAlgn val="ctr"/>
        <c:lblOffset val="100"/>
        <c:noMultiLvlLbl val="0"/>
      </c:catAx>
      <c:valAx>
        <c:axId val="3916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91670488"/>
        <c:crosses val="autoZero"/>
        <c:crossBetween val="between"/>
      </c:valAx>
      <c:valAx>
        <c:axId val="391671272"/>
        <c:scaling>
          <c:orientation val="minMax"/>
        </c:scaling>
        <c:delete val="1"/>
        <c:axPos val="r"/>
        <c:numFmt formatCode="General" sourceLinked="1"/>
        <c:majorTickMark val="out"/>
        <c:minorTickMark val="none"/>
        <c:tickLblPos val="nextTo"/>
        <c:crossAx val="391667744"/>
        <c:crosses val="max"/>
        <c:crossBetween val="between"/>
      </c:valAx>
      <c:catAx>
        <c:axId val="391667744"/>
        <c:scaling>
          <c:orientation val="minMax"/>
        </c:scaling>
        <c:delete val="1"/>
        <c:axPos val="b"/>
        <c:majorTickMark val="out"/>
        <c:minorTickMark val="none"/>
        <c:tickLblPos val="nextTo"/>
        <c:crossAx val="391671272"/>
        <c:crosses val="autoZero"/>
        <c:auto val="1"/>
        <c:lblAlgn val="ctr"/>
        <c:lblOffset val="100"/>
        <c:noMultiLvlLbl val="0"/>
      </c:catAx>
      <c:spPr>
        <a:noFill/>
        <a:ln>
          <a:noFill/>
        </a:ln>
        <a:effectLst/>
      </c:spPr>
    </c:plotArea>
    <c:legend>
      <c:legendPos val="b"/>
      <c:layout>
        <c:manualLayout>
          <c:xMode val="edge"/>
          <c:yMode val="edge"/>
          <c:x val="0.21450543319766194"/>
          <c:y val="1.3261494570438088E-2"/>
          <c:w val="0.56785541446958765"/>
          <c:h val="9.418189623013367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8330707540308"/>
          <c:y val="3.5540173752525911E-2"/>
          <c:w val="0.87119149098615289"/>
          <c:h val="0.68641673564047301"/>
        </c:manualLayout>
      </c:layout>
      <c:areaChart>
        <c:grouping val="standard"/>
        <c:varyColors val="0"/>
        <c:ser>
          <c:idx val="3"/>
          <c:order val="1"/>
          <c:tx>
            <c:strRef>
              <c:f>HOSP!$A$75</c:f>
              <c:strCache>
                <c:ptCount val="1"/>
                <c:pt idx="0">
                  <c:v>Percentil 75</c:v>
                </c:pt>
              </c:strCache>
            </c:strRef>
          </c:tx>
          <c:spPr>
            <a:solidFill>
              <a:srgbClr val="C00000"/>
            </a:solidFill>
            <a:ln w="28575">
              <a:solidFill>
                <a:srgbClr val="FF0000"/>
              </a:solid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HOSP!$A$73</c:f>
              <c:strCache>
                <c:ptCount val="1"/>
                <c:pt idx="0">
                  <c:v>Mediana</c:v>
                </c:pt>
              </c:strCache>
            </c:strRef>
          </c:tx>
          <c:spPr>
            <a:ln w="28575" cap="rnd">
              <a:solidFill>
                <a:schemeClr val="accent4"/>
              </a:solid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HOSP!$A$74</c:f>
              <c:strCache>
                <c:ptCount val="1"/>
                <c:pt idx="0">
                  <c:v>Percentil 25</c:v>
                </c:pt>
              </c:strCache>
            </c:strRef>
          </c:tx>
          <c:spPr>
            <a:solidFill>
              <a:srgbClr val="92D050"/>
            </a:solidFill>
            <a:ln w="28575" cap="rnd">
              <a:solidFill>
                <a:schemeClr val="accent6"/>
              </a:solid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381730808"/>
        <c:axId val="381720616"/>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HOSP!$B$72:$E$72</c:f>
              <c:numCache>
                <c:formatCode>General</c:formatCode>
                <c:ptCount val="4"/>
                <c:pt idx="0">
                  <c:v>542</c:v>
                </c:pt>
                <c:pt idx="1">
                  <c:v>635</c:v>
                </c:pt>
                <c:pt idx="2">
                  <c:v>655</c:v>
                </c:pt>
                <c:pt idx="3">
                  <c:v>627</c:v>
                </c:pt>
              </c:numCache>
            </c:numRef>
          </c:yVal>
          <c:smooth val="0"/>
          <c:extLst>
            <c:ext xmlns:c16="http://schemas.microsoft.com/office/drawing/2014/chart" uri="{C3380CC4-5D6E-409C-BE32-E72D297353CC}">
              <c16:uniqueId val="{00000003-5A99-4791-8253-E45CCB0CC22F}"/>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86B8-48FF-9E01-78ED69B78419}"/>
            </c:ext>
          </c:extLst>
        </c:ser>
        <c:dLbls>
          <c:showLegendKey val="0"/>
          <c:showVal val="0"/>
          <c:showCatName val="0"/>
          <c:showSerName val="0"/>
          <c:showPercent val="0"/>
          <c:showBubbleSize val="0"/>
        </c:dLbls>
        <c:axId val="381730808"/>
        <c:axId val="381720616"/>
      </c:scatterChart>
      <c:catAx>
        <c:axId val="381730808"/>
        <c:scaling>
          <c:orientation val="minMax"/>
        </c:scaling>
        <c:delete val="0"/>
        <c:axPos val="b"/>
        <c:title>
          <c:tx>
            <c:rich>
              <a:bodyPr/>
              <a:lstStyle/>
              <a:p>
                <a:pPr>
                  <a:defRPr/>
                </a:pPr>
                <a:r>
                  <a:rPr lang="en-US"/>
                  <a:t>Semanas epidemiológicas</a:t>
                </a:r>
              </a:p>
            </c:rich>
          </c:tx>
          <c:layout>
            <c:manualLayout>
              <c:xMode val="edge"/>
              <c:yMode val="edge"/>
              <c:x val="0.42792770763626009"/>
              <c:y val="0.8389582838224327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381720616"/>
        <c:crosses val="autoZero"/>
        <c:auto val="1"/>
        <c:lblAlgn val="ctr"/>
        <c:lblOffset val="100"/>
        <c:noMultiLvlLbl val="0"/>
      </c:catAx>
      <c:valAx>
        <c:axId val="381720616"/>
        <c:scaling>
          <c:orientation val="minMax"/>
        </c:scaling>
        <c:delete val="0"/>
        <c:axPos val="l"/>
        <c:title>
          <c:tx>
            <c:rich>
              <a:bodyPr/>
              <a:lstStyle/>
              <a:p>
                <a:pPr>
                  <a:defRPr/>
                </a:pPr>
                <a:r>
                  <a:rPr lang="es-CO"/>
                  <a:t>Número de consultas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381730808"/>
        <c:crosses val="autoZero"/>
        <c:crossBetween val="between"/>
      </c:valAx>
      <c:spPr>
        <a:noFill/>
        <a:ln w="25400">
          <a:noFill/>
        </a:ln>
      </c:spPr>
    </c:plotArea>
    <c:legend>
      <c:legendPos val="b"/>
      <c:layout>
        <c:manualLayout>
          <c:xMode val="edge"/>
          <c:yMode val="edge"/>
          <c:x val="0.11993281585733404"/>
          <c:y val="0.92466882383903581"/>
          <c:w val="0.87693583882480031"/>
          <c:h val="5.5945626841404583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08103650917346E-2"/>
          <c:y val="7.8488378153555555E-2"/>
          <c:w val="0.8658905901763122"/>
          <c:h val="0.47073221072558097"/>
        </c:manualLayout>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HOSP!$B$128</c:f>
              <c:strCache>
                <c:ptCount val="1"/>
                <c:pt idx="0">
                  <c:v>Razón observada</c:v>
                </c:pt>
              </c:strCache>
            </c:strRef>
          </c:tx>
          <c:spPr>
            <a:ln w="28575" cap="rnd">
              <a:noFill/>
              <a:round/>
            </a:ln>
            <a:effectLst/>
          </c:spPr>
          <c:marker>
            <c:symbol val="circle"/>
            <c:size val="4"/>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1.713984539704849</c:v>
                </c:pt>
                <c:pt idx="1">
                  <c:v>2.0176522506619592</c:v>
                </c:pt>
                <c:pt idx="2">
                  <c:v>2.1405228758169934</c:v>
                </c:pt>
                <c:pt idx="3">
                  <c:v>2.2976384364820843</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6322136"/>
        <c:axId val="446323704"/>
      </c:lineChart>
      <c:catAx>
        <c:axId val="446322136"/>
        <c:scaling>
          <c:orientation val="minMax"/>
        </c:scaling>
        <c:delete val="0"/>
        <c:axPos val="b"/>
        <c:title>
          <c:tx>
            <c:rich>
              <a:bodyPr rot="0" vert="horz"/>
              <a:lstStyle/>
              <a:p>
                <a:pPr>
                  <a:defRPr/>
                </a:pPr>
                <a:r>
                  <a:rPr lang="es-CO"/>
                  <a:t>Semanas epidemiológicas</a:t>
                </a:r>
              </a:p>
            </c:rich>
          </c:tx>
          <c:layout>
            <c:manualLayout>
              <c:xMode val="edge"/>
              <c:yMode val="edge"/>
              <c:x val="0.40480126557804841"/>
              <c:y val="0.6929529851539746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6323704"/>
        <c:crosses val="autoZero"/>
        <c:auto val="1"/>
        <c:lblAlgn val="ctr"/>
        <c:lblOffset val="100"/>
        <c:noMultiLvlLbl val="0"/>
      </c:catAx>
      <c:valAx>
        <c:axId val="44632370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6322136"/>
        <c:crosses val="autoZero"/>
        <c:crossBetween val="between"/>
      </c:valAx>
      <c:spPr>
        <a:noFill/>
        <a:ln>
          <a:noFill/>
        </a:ln>
        <a:effectLst/>
      </c:spPr>
    </c:plotArea>
    <c:legend>
      <c:legendPos val="b"/>
      <c:layout>
        <c:manualLayout>
          <c:xMode val="edge"/>
          <c:yMode val="edge"/>
          <c:x val="6.9980630780410474E-2"/>
          <c:y val="0.86092910593747862"/>
          <c:w val="0.90053517845115638"/>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183529745876"/>
          <c:y val="4.9900056348628298E-2"/>
          <c:w val="0.81069150961759595"/>
          <c:h val="0.64674841258834204"/>
        </c:manualLayout>
      </c:layout>
      <c:barChart>
        <c:barDir val="col"/>
        <c:grouping val="clustered"/>
        <c:varyColors val="0"/>
        <c:ser>
          <c:idx val="1"/>
          <c:order val="0"/>
          <c:spPr>
            <a:solidFill>
              <a:srgbClr val="007FDE"/>
            </a:solidFill>
          </c:spPr>
          <c:invertIfNegative val="0"/>
          <c:cat>
            <c:strRef>
              <c:f>Hoja1!$E$21:$K$21</c:f>
              <c:strCache>
                <c:ptCount val="7"/>
                <c:pt idx="0">
                  <c:v>&lt; 1 AÑO</c:v>
                </c:pt>
                <c:pt idx="1">
                  <c:v>1</c:v>
                </c:pt>
                <c:pt idx="2">
                  <c:v>2-4</c:v>
                </c:pt>
                <c:pt idx="3">
                  <c:v>5 - 19</c:v>
                </c:pt>
                <c:pt idx="4">
                  <c:v>20 - 39</c:v>
                </c:pt>
                <c:pt idx="5">
                  <c:v>40 - 59 </c:v>
                </c:pt>
                <c:pt idx="6">
                  <c:v>60 y más</c:v>
                </c:pt>
              </c:strCache>
            </c:strRef>
          </c:cat>
          <c:val>
            <c:numRef>
              <c:f>Hoja1!$E$22:$K$22</c:f>
              <c:numCache>
                <c:formatCode>0%</c:formatCode>
                <c:ptCount val="7"/>
                <c:pt idx="0">
                  <c:v>0.1355764473033152</c:v>
                </c:pt>
                <c:pt idx="1">
                  <c:v>4.6511627906976744E-2</c:v>
                </c:pt>
                <c:pt idx="2">
                  <c:v>0.10671284842487218</c:v>
                </c:pt>
                <c:pt idx="3">
                  <c:v>8.9229754247072413E-2</c:v>
                </c:pt>
                <c:pt idx="4">
                  <c:v>8.3292099620649845E-2</c:v>
                </c:pt>
                <c:pt idx="5">
                  <c:v>0.11809335312551542</c:v>
                </c:pt>
                <c:pt idx="6">
                  <c:v>0.4205838693715982</c:v>
                </c:pt>
              </c:numCache>
            </c:numRef>
          </c:val>
          <c:extLst>
            <c:ext xmlns:c16="http://schemas.microsoft.com/office/drawing/2014/chart" uri="{C3380CC4-5D6E-409C-BE32-E72D297353CC}">
              <c16:uniqueId val="{00000009-C1EB-4BC5-B425-1A9FC8CEF190}"/>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Hoja1!$E$21:$K$21</c:f>
              <c:strCache>
                <c:ptCount val="7"/>
                <c:pt idx="0">
                  <c:v>&lt; 1 AÑO</c:v>
                </c:pt>
                <c:pt idx="1">
                  <c:v>1</c:v>
                </c:pt>
                <c:pt idx="2">
                  <c:v>2-4</c:v>
                </c:pt>
                <c:pt idx="3">
                  <c:v>5 - 19</c:v>
                </c:pt>
                <c:pt idx="4">
                  <c:v>20 - 39</c:v>
                </c:pt>
                <c:pt idx="5">
                  <c:v>40 - 59 </c:v>
                </c:pt>
                <c:pt idx="6">
                  <c:v>60 y más</c:v>
                </c:pt>
              </c:strCache>
            </c:strRef>
          </c:cat>
          <c:val>
            <c:numRef>
              <c:f>Hoja1!$E$22:$K$22</c:f>
              <c:numCache>
                <c:formatCode>0%</c:formatCode>
                <c:ptCount val="7"/>
                <c:pt idx="0">
                  <c:v>0.1355764473033152</c:v>
                </c:pt>
                <c:pt idx="1">
                  <c:v>4.6511627906976744E-2</c:v>
                </c:pt>
                <c:pt idx="2">
                  <c:v>0.10671284842487218</c:v>
                </c:pt>
                <c:pt idx="3">
                  <c:v>8.9229754247072413E-2</c:v>
                </c:pt>
                <c:pt idx="4">
                  <c:v>8.3292099620649845E-2</c:v>
                </c:pt>
                <c:pt idx="5">
                  <c:v>0.11809335312551542</c:v>
                </c:pt>
                <c:pt idx="6">
                  <c:v>0.4205838693715982</c:v>
                </c:pt>
              </c:numCache>
            </c:numRef>
          </c:val>
          <c:extLst>
            <c:ext xmlns:c16="http://schemas.microsoft.com/office/drawing/2014/chart" uri="{C3380CC4-5D6E-409C-BE32-E72D297353CC}">
              <c16:uniqueId val="{00000008-C1EB-4BC5-B425-1A9FC8CEF190}"/>
            </c:ext>
          </c:extLst>
        </c:ser>
        <c:dLbls>
          <c:showLegendKey val="0"/>
          <c:showVal val="0"/>
          <c:showCatName val="0"/>
          <c:showSerName val="0"/>
          <c:showPercent val="0"/>
          <c:showBubbleSize val="0"/>
        </c:dLbls>
        <c:gapWidth val="0"/>
        <c:overlap val="100"/>
        <c:axId val="449607120"/>
        <c:axId val="449613784"/>
      </c:barChart>
      <c:catAx>
        <c:axId val="449607120"/>
        <c:scaling>
          <c:orientation val="minMax"/>
        </c:scaling>
        <c:delete val="0"/>
        <c:axPos val="b"/>
        <c:title>
          <c:tx>
            <c:rich>
              <a:bodyPr/>
              <a:lstStyle/>
              <a:p>
                <a:pPr>
                  <a:defRPr/>
                </a:pPr>
                <a:r>
                  <a:rPr lang="en-US" dirty="0" err="1" smtClean="0"/>
                  <a:t>Grupos</a:t>
                </a:r>
                <a:r>
                  <a:rPr lang="en-US" dirty="0" smtClean="0"/>
                  <a:t> </a:t>
                </a:r>
                <a:r>
                  <a:rPr lang="en-US" dirty="0"/>
                  <a:t>de </a:t>
                </a:r>
                <a:r>
                  <a:rPr lang="en-US" dirty="0" err="1" smtClean="0"/>
                  <a:t>edad</a:t>
                </a:r>
                <a:endParaRPr lang="en-US" dirty="0"/>
              </a:p>
            </c:rich>
          </c:tx>
          <c:overlay val="0"/>
        </c:title>
        <c:numFmt formatCode="General" sourceLinked="0"/>
        <c:majorTickMark val="none"/>
        <c:minorTickMark val="none"/>
        <c:tickLblPos val="nextTo"/>
        <c:crossAx val="449613784"/>
        <c:crosses val="autoZero"/>
        <c:auto val="1"/>
        <c:lblAlgn val="ctr"/>
        <c:lblOffset val="100"/>
        <c:noMultiLvlLbl val="0"/>
      </c:catAx>
      <c:valAx>
        <c:axId val="449613784"/>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49607120"/>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60495130996149"/>
          <c:y val="6.3233595800524942E-2"/>
          <c:w val="0.74082421087163586"/>
          <c:h val="0.64674841258834204"/>
        </c:manualLayout>
      </c:layout>
      <c:barChart>
        <c:barDir val="col"/>
        <c:grouping val="clustered"/>
        <c:varyColors val="0"/>
        <c:ser>
          <c:idx val="1"/>
          <c:order val="0"/>
          <c:spPr>
            <a:solidFill>
              <a:srgbClr val="007FDE"/>
            </a:solidFill>
          </c:spPr>
          <c:invertIfNegative val="0"/>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9.2661230541141587E-2</c:v>
                </c:pt>
                <c:pt idx="1">
                  <c:v>1.1119347664936991E-2</c:v>
                </c:pt>
                <c:pt idx="2">
                  <c:v>3.7064492216456635E-2</c:v>
                </c:pt>
                <c:pt idx="3">
                  <c:v>4.0029651593773162E-2</c:v>
                </c:pt>
                <c:pt idx="4">
                  <c:v>7.783543365455893E-2</c:v>
                </c:pt>
                <c:pt idx="5">
                  <c:v>0.13787991104521868</c:v>
                </c:pt>
                <c:pt idx="6">
                  <c:v>0.60340993328391401</c:v>
                </c:pt>
              </c:numCache>
            </c:numRef>
          </c:val>
          <c:extLst>
            <c:ext xmlns:c16="http://schemas.microsoft.com/office/drawing/2014/chart" uri="{C3380CC4-5D6E-409C-BE32-E72D297353CC}">
              <c16:uniqueId val="{00000000-2DA9-41B3-A49F-AE92DB49D3F2}"/>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9.2661230541141587E-2</c:v>
                </c:pt>
                <c:pt idx="1">
                  <c:v>1.1119347664936991E-2</c:v>
                </c:pt>
                <c:pt idx="2">
                  <c:v>3.7064492216456635E-2</c:v>
                </c:pt>
                <c:pt idx="3">
                  <c:v>4.0029651593773162E-2</c:v>
                </c:pt>
                <c:pt idx="4">
                  <c:v>7.783543365455893E-2</c:v>
                </c:pt>
                <c:pt idx="5">
                  <c:v>0.13787991104521868</c:v>
                </c:pt>
                <c:pt idx="6">
                  <c:v>0.60340993328391401</c:v>
                </c:pt>
              </c:numCache>
            </c:numRef>
          </c:val>
          <c:extLst>
            <c:ext xmlns:c16="http://schemas.microsoft.com/office/drawing/2014/chart" uri="{C3380CC4-5D6E-409C-BE32-E72D297353CC}">
              <c16:uniqueId val="{00000008-2DA9-41B3-A49F-AE92DB49D3F2}"/>
            </c:ext>
          </c:extLst>
        </c:ser>
        <c:dLbls>
          <c:showLegendKey val="0"/>
          <c:showVal val="0"/>
          <c:showCatName val="0"/>
          <c:showSerName val="0"/>
          <c:showPercent val="0"/>
          <c:showBubbleSize val="0"/>
        </c:dLbls>
        <c:gapWidth val="0"/>
        <c:overlap val="100"/>
        <c:axId val="481752440"/>
        <c:axId val="481760280"/>
      </c:barChart>
      <c:catAx>
        <c:axId val="481752440"/>
        <c:scaling>
          <c:orientation val="minMax"/>
        </c:scaling>
        <c:delete val="0"/>
        <c:axPos val="b"/>
        <c:title>
          <c:tx>
            <c:rich>
              <a:bodyPr/>
              <a:lstStyle/>
              <a:p>
                <a:pPr>
                  <a:defRPr/>
                </a:pPr>
                <a:r>
                  <a:rPr lang="en-US" dirty="0" err="1" smtClean="0"/>
                  <a:t>Grupos</a:t>
                </a:r>
                <a:r>
                  <a:rPr lang="en-US" dirty="0" smtClean="0"/>
                  <a:t> </a:t>
                </a:r>
                <a:r>
                  <a:rPr lang="en-US" dirty="0"/>
                  <a:t>de </a:t>
                </a:r>
                <a:r>
                  <a:rPr lang="en-US" dirty="0" err="1" smtClean="0"/>
                  <a:t>edad</a:t>
                </a:r>
                <a:endParaRPr lang="en-US" dirty="0"/>
              </a:p>
            </c:rich>
          </c:tx>
          <c:overlay val="0"/>
        </c:title>
        <c:numFmt formatCode="General" sourceLinked="0"/>
        <c:majorTickMark val="none"/>
        <c:minorTickMark val="none"/>
        <c:tickLblPos val="nextTo"/>
        <c:crossAx val="481760280"/>
        <c:crosses val="autoZero"/>
        <c:auto val="1"/>
        <c:lblAlgn val="ctr"/>
        <c:lblOffset val="100"/>
        <c:noMultiLvlLbl val="0"/>
      </c:catAx>
      <c:valAx>
        <c:axId val="481760280"/>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81752440"/>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1630087834219"/>
          <c:y val="9.9886293874282661E-2"/>
          <c:w val="0.84104009841409422"/>
          <c:h val="0.73930165850011786"/>
        </c:manualLayout>
      </c:layout>
      <c:barChart>
        <c:barDir val="col"/>
        <c:grouping val="clustered"/>
        <c:varyColors val="0"/>
        <c:ser>
          <c:idx val="1"/>
          <c:order val="1"/>
          <c:tx>
            <c:strRef>
              <c:f>'2021-2022'!$J$1</c:f>
              <c:strCache>
                <c:ptCount val="1"/>
                <c:pt idx="0">
                  <c:v>IRA UCI 2022</c:v>
                </c:pt>
              </c:strCache>
            </c:strRef>
          </c:tx>
          <c:spPr>
            <a:solidFill>
              <a:srgbClr val="C00000"/>
            </a:solidFill>
            <a:ln w="12700">
              <a:solidFill>
                <a:srgbClr val="00B0F0"/>
              </a:solidFill>
            </a:ln>
          </c:spPr>
          <c:invertIfNegative val="0"/>
          <c:val>
            <c:numRef>
              <c:f>'2021-2022'!$J$2:$J$53</c:f>
              <c:numCache>
                <c:formatCode>General</c:formatCode>
                <c:ptCount val="52"/>
                <c:pt idx="0">
                  <c:v>115</c:v>
                </c:pt>
                <c:pt idx="1">
                  <c:v>150</c:v>
                </c:pt>
                <c:pt idx="2">
                  <c:v>164</c:v>
                </c:pt>
                <c:pt idx="3">
                  <c:v>144</c:v>
                </c:pt>
              </c:numCache>
            </c:numRef>
          </c:val>
          <c:extLst>
            <c:ext xmlns:c16="http://schemas.microsoft.com/office/drawing/2014/chart" uri="{C3380CC4-5D6E-409C-BE32-E72D297353CC}">
              <c16:uniqueId val="{00000000-D1B9-4C16-BFD9-306230F9CA9B}"/>
            </c:ext>
          </c:extLst>
        </c:ser>
        <c:dLbls>
          <c:showLegendKey val="0"/>
          <c:showVal val="0"/>
          <c:showCatName val="0"/>
          <c:showSerName val="0"/>
          <c:showPercent val="0"/>
          <c:showBubbleSize val="0"/>
        </c:dLbls>
        <c:gapWidth val="0"/>
        <c:overlap val="100"/>
        <c:axId val="481755576"/>
        <c:axId val="481759888"/>
      </c:barChart>
      <c:lineChart>
        <c:grouping val="standard"/>
        <c:varyColors val="0"/>
        <c:ser>
          <c:idx val="0"/>
          <c:order val="0"/>
          <c:tx>
            <c:strRef>
              <c:f>'2021-2022'!$H$1</c:f>
              <c:strCache>
                <c:ptCount val="1"/>
                <c:pt idx="0">
                  <c:v>IRA UCI 2021</c:v>
                </c:pt>
              </c:strCache>
            </c:strRef>
          </c:tx>
          <c:marker>
            <c:symbol val="none"/>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'2021-2022'!$H$2:$H$53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D1B9-4C16-BFD9-306230F9CA9B}"/>
            </c:ext>
          </c:extLst>
        </c:ser>
        <c:dLbls>
          <c:showLegendKey val="0"/>
          <c:showVal val="0"/>
          <c:showCatName val="0"/>
          <c:showSerName val="0"/>
          <c:showPercent val="0"/>
          <c:showBubbleSize val="0"/>
        </c:dLbls>
        <c:marker val="1"/>
        <c:smooth val="0"/>
        <c:axId val="481749696"/>
        <c:axId val="481752832"/>
      </c:lineChart>
      <c:catAx>
        <c:axId val="481749696"/>
        <c:scaling>
          <c:orientation val="minMax"/>
        </c:scaling>
        <c:delete val="0"/>
        <c:axPos val="b"/>
        <c:title>
          <c:tx>
            <c:rich>
              <a:bodyPr/>
              <a:lstStyle/>
              <a:p>
                <a:pPr>
                  <a:defRPr sz="900"/>
                </a:pPr>
                <a:r>
                  <a:rPr lang="es-CO" sz="900"/>
                  <a:t>Semanas epidemiológicas</a:t>
                </a:r>
              </a:p>
            </c:rich>
          </c:tx>
          <c:overlay val="0"/>
        </c:title>
        <c:numFmt formatCode="General" sourceLinked="1"/>
        <c:majorTickMark val="none"/>
        <c:minorTickMark val="none"/>
        <c:tickLblPos val="nextTo"/>
        <c:txPr>
          <a:bodyPr/>
          <a:lstStyle/>
          <a:p>
            <a:pPr>
              <a:defRPr b="0"/>
            </a:pPr>
            <a:endParaRPr lang="en-US"/>
          </a:p>
        </c:txPr>
        <c:crossAx val="481752832"/>
        <c:crosses val="autoZero"/>
        <c:auto val="1"/>
        <c:lblAlgn val="ctr"/>
        <c:lblOffset val="100"/>
        <c:noMultiLvlLbl val="0"/>
      </c:catAx>
      <c:valAx>
        <c:axId val="481752832"/>
        <c:scaling>
          <c:orientation val="minMax"/>
        </c:scaling>
        <c:delete val="0"/>
        <c:axPos val="l"/>
        <c:majorGridlines/>
        <c:title>
          <c:tx>
            <c:rich>
              <a:bodyPr/>
              <a:lstStyle/>
              <a:p>
                <a:pPr>
                  <a:defRPr sz="1000"/>
                </a:pPr>
                <a:r>
                  <a:rPr lang="en-US" sz="1000"/>
                  <a:t>Número de casos</a:t>
                </a:r>
                <a:endParaRPr lang="es-CO" sz="1000"/>
              </a:p>
            </c:rich>
          </c:tx>
          <c:overlay val="0"/>
        </c:title>
        <c:numFmt formatCode="General" sourceLinked="1"/>
        <c:majorTickMark val="none"/>
        <c:minorTickMark val="none"/>
        <c:tickLblPos val="nextTo"/>
        <c:crossAx val="481749696"/>
        <c:crosses val="autoZero"/>
        <c:crossBetween val="between"/>
      </c:valAx>
      <c:valAx>
        <c:axId val="481759888"/>
        <c:scaling>
          <c:orientation val="minMax"/>
        </c:scaling>
        <c:delete val="1"/>
        <c:axPos val="r"/>
        <c:numFmt formatCode="General" sourceLinked="1"/>
        <c:majorTickMark val="out"/>
        <c:minorTickMark val="none"/>
        <c:tickLblPos val="nextTo"/>
        <c:crossAx val="481755576"/>
        <c:crosses val="max"/>
        <c:crossBetween val="between"/>
      </c:valAx>
      <c:catAx>
        <c:axId val="481755576"/>
        <c:scaling>
          <c:orientation val="minMax"/>
        </c:scaling>
        <c:delete val="1"/>
        <c:axPos val="b"/>
        <c:majorTickMark val="out"/>
        <c:minorTickMark val="none"/>
        <c:tickLblPos val="nextTo"/>
        <c:crossAx val="481759888"/>
        <c:crosses val="autoZero"/>
        <c:auto val="1"/>
        <c:lblAlgn val="ctr"/>
        <c:lblOffset val="100"/>
        <c:noMultiLvlLbl val="0"/>
      </c:catAx>
    </c:plotArea>
    <c:legend>
      <c:legendPos val="r"/>
      <c:layout>
        <c:manualLayout>
          <c:xMode val="edge"/>
          <c:yMode val="edge"/>
          <c:x val="0.21357644188130001"/>
          <c:y val="3.5179500867476305E-3"/>
          <c:w val="0.64252696839291024"/>
          <c:h val="0.11213963579629946"/>
        </c:manualLayout>
      </c:layout>
      <c:overlay val="0"/>
      <c:txPr>
        <a:bodyPr/>
        <a:lstStyle/>
        <a:p>
          <a:pPr>
            <a:defRPr sz="900"/>
          </a:pPr>
          <a:endParaRPr lang="en-US"/>
        </a:p>
      </c:txPr>
    </c:legend>
    <c:plotVisOnly val="1"/>
    <c:dispBlanksAs val="gap"/>
    <c:showDLblsOverMax val="0"/>
  </c:chart>
  <c:spPr>
    <a:ln>
      <a:noFill/>
    </a:ln>
  </c:spPr>
  <c:txPr>
    <a:bodyPr/>
    <a:lstStyle/>
    <a:p>
      <a:pPr>
        <a:defRPr sz="7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2682914547559"/>
          <c:y val="3.5540173752525911E-2"/>
          <c:w val="0.83920298101616397"/>
          <c:h val="0.57055104573567705"/>
        </c:manualLayout>
      </c:layout>
      <c:areaChart>
        <c:grouping val="standard"/>
        <c:varyColors val="0"/>
        <c:ser>
          <c:idx val="3"/>
          <c:order val="1"/>
          <c:tx>
            <c:strRef>
              <c:f>UCI!$A$75</c:f>
              <c:strCache>
                <c:ptCount val="1"/>
                <c:pt idx="0">
                  <c:v>Percentil 75</c:v>
                </c:pt>
              </c:strCache>
            </c:strRef>
          </c:tx>
          <c:spPr>
            <a:solidFill>
              <a:srgbClr val="C00000"/>
            </a:solidFill>
            <a:ln w="28575">
              <a:solidFill>
                <a:srgbClr val="FF0000"/>
              </a:solidFill>
              <a:prstDash val="solid"/>
            </a:ln>
          </c:spPr>
          <c:val>
            <c:numRef>
              <c:f>UCI!$B$75:$BA$75</c:f>
              <c:numCache>
                <c:formatCode>0.0</c:formatCode>
                <c:ptCount val="52"/>
                <c:pt idx="0">
                  <c:v>13</c:v>
                </c:pt>
                <c:pt idx="1">
                  <c:v>23.5</c:v>
                </c:pt>
                <c:pt idx="2">
                  <c:v>16.75</c:v>
                </c:pt>
                <c:pt idx="3">
                  <c:v>11</c:v>
                </c:pt>
                <c:pt idx="4">
                  <c:v>13.25</c:v>
                </c:pt>
                <c:pt idx="5">
                  <c:v>18.25</c:v>
                </c:pt>
                <c:pt idx="6">
                  <c:v>15.25</c:v>
                </c:pt>
                <c:pt idx="7">
                  <c:v>15.75</c:v>
                </c:pt>
                <c:pt idx="8">
                  <c:v>16</c:v>
                </c:pt>
                <c:pt idx="9">
                  <c:v>14</c:v>
                </c:pt>
                <c:pt idx="10">
                  <c:v>12.5</c:v>
                </c:pt>
                <c:pt idx="11">
                  <c:v>13.75</c:v>
                </c:pt>
                <c:pt idx="12">
                  <c:v>15.75</c:v>
                </c:pt>
                <c:pt idx="13">
                  <c:v>13.75</c:v>
                </c:pt>
                <c:pt idx="14">
                  <c:v>11.25</c:v>
                </c:pt>
                <c:pt idx="15">
                  <c:v>12.25</c:v>
                </c:pt>
                <c:pt idx="16">
                  <c:v>11.25</c:v>
                </c:pt>
                <c:pt idx="17">
                  <c:v>14</c:v>
                </c:pt>
                <c:pt idx="18">
                  <c:v>16.5</c:v>
                </c:pt>
                <c:pt idx="19">
                  <c:v>16</c:v>
                </c:pt>
                <c:pt idx="20">
                  <c:v>12.75</c:v>
                </c:pt>
                <c:pt idx="21">
                  <c:v>12.75</c:v>
                </c:pt>
                <c:pt idx="22">
                  <c:v>19.75</c:v>
                </c:pt>
                <c:pt idx="23">
                  <c:v>17.25</c:v>
                </c:pt>
                <c:pt idx="24">
                  <c:v>18</c:v>
                </c:pt>
                <c:pt idx="25">
                  <c:v>17</c:v>
                </c:pt>
                <c:pt idx="26">
                  <c:v>17.25</c:v>
                </c:pt>
                <c:pt idx="27">
                  <c:v>17</c:v>
                </c:pt>
                <c:pt idx="28">
                  <c:v>17</c:v>
                </c:pt>
                <c:pt idx="29">
                  <c:v>26.25</c:v>
                </c:pt>
                <c:pt idx="30">
                  <c:v>19.75</c:v>
                </c:pt>
                <c:pt idx="31">
                  <c:v>16.5</c:v>
                </c:pt>
                <c:pt idx="32">
                  <c:v>10</c:v>
                </c:pt>
                <c:pt idx="33">
                  <c:v>9</c:v>
                </c:pt>
                <c:pt idx="34">
                  <c:v>14.75</c:v>
                </c:pt>
                <c:pt idx="35">
                  <c:v>12.75</c:v>
                </c:pt>
                <c:pt idx="36">
                  <c:v>13.5</c:v>
                </c:pt>
                <c:pt idx="37">
                  <c:v>13.5</c:v>
                </c:pt>
                <c:pt idx="38">
                  <c:v>17.25</c:v>
                </c:pt>
                <c:pt idx="39">
                  <c:v>15</c:v>
                </c:pt>
                <c:pt idx="40">
                  <c:v>17.75</c:v>
                </c:pt>
                <c:pt idx="41">
                  <c:v>13</c:v>
                </c:pt>
                <c:pt idx="42">
                  <c:v>15.5</c:v>
                </c:pt>
                <c:pt idx="43">
                  <c:v>11.75</c:v>
                </c:pt>
                <c:pt idx="44">
                  <c:v>15</c:v>
                </c:pt>
                <c:pt idx="45">
                  <c:v>19</c:v>
                </c:pt>
                <c:pt idx="46">
                  <c:v>20.75</c:v>
                </c:pt>
                <c:pt idx="47">
                  <c:v>16.25</c:v>
                </c:pt>
                <c:pt idx="48">
                  <c:v>18.75</c:v>
                </c:pt>
                <c:pt idx="49">
                  <c:v>14</c:v>
                </c:pt>
                <c:pt idx="50">
                  <c:v>15.25</c:v>
                </c:pt>
                <c:pt idx="51">
                  <c:v>14.5</c:v>
                </c:pt>
              </c:numCache>
            </c:numRef>
          </c:val>
          <c:extLst>
            <c:ext xmlns:c16="http://schemas.microsoft.com/office/drawing/2014/chart" uri="{C3380CC4-5D6E-409C-BE32-E72D297353CC}">
              <c16:uniqueId val="{00000002-5A99-4791-8253-E45CCB0CC22F}"/>
            </c:ext>
          </c:extLst>
        </c:ser>
        <c:ser>
          <c:idx val="1"/>
          <c:order val="2"/>
          <c:tx>
            <c:strRef>
              <c:f>UCI!$A$73</c:f>
              <c:strCache>
                <c:ptCount val="1"/>
                <c:pt idx="0">
                  <c:v>Mediana</c:v>
                </c:pt>
              </c:strCache>
            </c:strRef>
          </c:tx>
          <c:spPr>
            <a:ln w="28575" cap="rnd">
              <a:solidFill>
                <a:schemeClr val="accent4"/>
              </a:solidFill>
              <a:round/>
            </a:ln>
            <a:effectLst/>
          </c:spPr>
          <c:val>
            <c:numRef>
              <c:f>UCI!$B$73:$BA$73</c:f>
              <c:numCache>
                <c:formatCode>0.0</c:formatCode>
                <c:ptCount val="52"/>
                <c:pt idx="0">
                  <c:v>12.5</c:v>
                </c:pt>
                <c:pt idx="1">
                  <c:v>19.5</c:v>
                </c:pt>
                <c:pt idx="2">
                  <c:v>14.5</c:v>
                </c:pt>
                <c:pt idx="3">
                  <c:v>7.5</c:v>
                </c:pt>
                <c:pt idx="4">
                  <c:v>10.5</c:v>
                </c:pt>
                <c:pt idx="5">
                  <c:v>9</c:v>
                </c:pt>
                <c:pt idx="6">
                  <c:v>12</c:v>
                </c:pt>
                <c:pt idx="7">
                  <c:v>11.5</c:v>
                </c:pt>
                <c:pt idx="8">
                  <c:v>12.5</c:v>
                </c:pt>
                <c:pt idx="9">
                  <c:v>11.5</c:v>
                </c:pt>
                <c:pt idx="10">
                  <c:v>10.5</c:v>
                </c:pt>
                <c:pt idx="11">
                  <c:v>11.5</c:v>
                </c:pt>
                <c:pt idx="12">
                  <c:v>14.5</c:v>
                </c:pt>
                <c:pt idx="13">
                  <c:v>9.5</c:v>
                </c:pt>
                <c:pt idx="14">
                  <c:v>8</c:v>
                </c:pt>
                <c:pt idx="15">
                  <c:v>9</c:v>
                </c:pt>
                <c:pt idx="16">
                  <c:v>7</c:v>
                </c:pt>
                <c:pt idx="17">
                  <c:v>9.5</c:v>
                </c:pt>
                <c:pt idx="18">
                  <c:v>14.5</c:v>
                </c:pt>
                <c:pt idx="19">
                  <c:v>11.5</c:v>
                </c:pt>
                <c:pt idx="20">
                  <c:v>10.5</c:v>
                </c:pt>
                <c:pt idx="21">
                  <c:v>11</c:v>
                </c:pt>
                <c:pt idx="22">
                  <c:v>15</c:v>
                </c:pt>
                <c:pt idx="23">
                  <c:v>9.5</c:v>
                </c:pt>
                <c:pt idx="24">
                  <c:v>14.5</c:v>
                </c:pt>
                <c:pt idx="25">
                  <c:v>14</c:v>
                </c:pt>
                <c:pt idx="26">
                  <c:v>13.5</c:v>
                </c:pt>
                <c:pt idx="27">
                  <c:v>13</c:v>
                </c:pt>
                <c:pt idx="28">
                  <c:v>9.5</c:v>
                </c:pt>
                <c:pt idx="29">
                  <c:v>21.5</c:v>
                </c:pt>
                <c:pt idx="30">
                  <c:v>10.5</c:v>
                </c:pt>
                <c:pt idx="31">
                  <c:v>10.5</c:v>
                </c:pt>
                <c:pt idx="32">
                  <c:v>9</c:v>
                </c:pt>
                <c:pt idx="33">
                  <c:v>8.5</c:v>
                </c:pt>
                <c:pt idx="34">
                  <c:v>11</c:v>
                </c:pt>
                <c:pt idx="35">
                  <c:v>10.5</c:v>
                </c:pt>
                <c:pt idx="36">
                  <c:v>11</c:v>
                </c:pt>
                <c:pt idx="37">
                  <c:v>11.5</c:v>
                </c:pt>
                <c:pt idx="38">
                  <c:v>13.5</c:v>
                </c:pt>
                <c:pt idx="39">
                  <c:v>9.5</c:v>
                </c:pt>
                <c:pt idx="40">
                  <c:v>12.5</c:v>
                </c:pt>
                <c:pt idx="41">
                  <c:v>12</c:v>
                </c:pt>
                <c:pt idx="42">
                  <c:v>13</c:v>
                </c:pt>
                <c:pt idx="43">
                  <c:v>9.5</c:v>
                </c:pt>
                <c:pt idx="44">
                  <c:v>11</c:v>
                </c:pt>
                <c:pt idx="45">
                  <c:v>11.5</c:v>
                </c:pt>
                <c:pt idx="46">
                  <c:v>15.5</c:v>
                </c:pt>
                <c:pt idx="47">
                  <c:v>11</c:v>
                </c:pt>
                <c:pt idx="48">
                  <c:v>17.5</c:v>
                </c:pt>
                <c:pt idx="49">
                  <c:v>9.5</c:v>
                </c:pt>
                <c:pt idx="50">
                  <c:v>11.5</c:v>
                </c:pt>
                <c:pt idx="51">
                  <c:v>12</c:v>
                </c:pt>
              </c:numCache>
            </c:numRef>
          </c:val>
          <c:extLst>
            <c:ext xmlns:c16="http://schemas.microsoft.com/office/drawing/2014/chart" uri="{C3380CC4-5D6E-409C-BE32-E72D297353CC}">
              <c16:uniqueId val="{00000000-5A99-4791-8253-E45CCB0CC22F}"/>
            </c:ext>
          </c:extLst>
        </c:ser>
        <c:ser>
          <c:idx val="2"/>
          <c:order val="3"/>
          <c:tx>
            <c:strRef>
              <c:f>UCI!$A$74</c:f>
              <c:strCache>
                <c:ptCount val="1"/>
                <c:pt idx="0">
                  <c:v>Percentil 25</c:v>
                </c:pt>
              </c:strCache>
            </c:strRef>
          </c:tx>
          <c:spPr>
            <a:solidFill>
              <a:srgbClr val="92D050"/>
            </a:solidFill>
            <a:ln w="28575" cap="rnd">
              <a:solidFill>
                <a:schemeClr val="accent6"/>
              </a:solidFill>
              <a:round/>
            </a:ln>
            <a:effectLst/>
          </c:spPr>
          <c:val>
            <c:numRef>
              <c:f>UCI!$B$74:$BA$74</c:f>
              <c:numCache>
                <c:formatCode>0.0</c:formatCode>
                <c:ptCount val="52"/>
                <c:pt idx="0">
                  <c:v>9</c:v>
                </c:pt>
                <c:pt idx="1">
                  <c:v>13.25</c:v>
                </c:pt>
                <c:pt idx="2">
                  <c:v>9.25</c:v>
                </c:pt>
                <c:pt idx="3">
                  <c:v>6.25</c:v>
                </c:pt>
                <c:pt idx="4">
                  <c:v>9.25</c:v>
                </c:pt>
                <c:pt idx="5">
                  <c:v>8</c:v>
                </c:pt>
                <c:pt idx="6">
                  <c:v>8</c:v>
                </c:pt>
                <c:pt idx="7">
                  <c:v>8</c:v>
                </c:pt>
                <c:pt idx="8">
                  <c:v>6.75</c:v>
                </c:pt>
                <c:pt idx="9">
                  <c:v>7.5</c:v>
                </c:pt>
                <c:pt idx="10">
                  <c:v>9.25</c:v>
                </c:pt>
                <c:pt idx="11">
                  <c:v>10</c:v>
                </c:pt>
                <c:pt idx="12">
                  <c:v>9.5</c:v>
                </c:pt>
                <c:pt idx="13">
                  <c:v>8.25</c:v>
                </c:pt>
                <c:pt idx="14">
                  <c:v>5.5</c:v>
                </c:pt>
                <c:pt idx="15">
                  <c:v>6.5</c:v>
                </c:pt>
                <c:pt idx="16">
                  <c:v>3.5</c:v>
                </c:pt>
                <c:pt idx="17">
                  <c:v>5.75</c:v>
                </c:pt>
                <c:pt idx="18">
                  <c:v>7.25</c:v>
                </c:pt>
                <c:pt idx="19">
                  <c:v>9.25</c:v>
                </c:pt>
                <c:pt idx="20">
                  <c:v>7.5</c:v>
                </c:pt>
                <c:pt idx="21">
                  <c:v>6.25</c:v>
                </c:pt>
                <c:pt idx="22">
                  <c:v>5.75</c:v>
                </c:pt>
                <c:pt idx="23">
                  <c:v>4</c:v>
                </c:pt>
                <c:pt idx="24">
                  <c:v>9.5</c:v>
                </c:pt>
                <c:pt idx="25">
                  <c:v>9.5</c:v>
                </c:pt>
                <c:pt idx="26">
                  <c:v>7.5</c:v>
                </c:pt>
                <c:pt idx="27">
                  <c:v>8.25</c:v>
                </c:pt>
                <c:pt idx="28">
                  <c:v>2.75</c:v>
                </c:pt>
                <c:pt idx="29">
                  <c:v>6.25</c:v>
                </c:pt>
                <c:pt idx="30">
                  <c:v>3.5</c:v>
                </c:pt>
                <c:pt idx="31">
                  <c:v>5.25</c:v>
                </c:pt>
                <c:pt idx="32">
                  <c:v>8</c:v>
                </c:pt>
                <c:pt idx="33">
                  <c:v>5.75</c:v>
                </c:pt>
                <c:pt idx="34">
                  <c:v>7.25</c:v>
                </c:pt>
                <c:pt idx="35">
                  <c:v>8.25</c:v>
                </c:pt>
                <c:pt idx="36">
                  <c:v>9.25</c:v>
                </c:pt>
                <c:pt idx="37">
                  <c:v>8</c:v>
                </c:pt>
                <c:pt idx="38">
                  <c:v>12</c:v>
                </c:pt>
                <c:pt idx="39">
                  <c:v>7</c:v>
                </c:pt>
                <c:pt idx="40">
                  <c:v>9.5</c:v>
                </c:pt>
                <c:pt idx="41">
                  <c:v>8</c:v>
                </c:pt>
                <c:pt idx="42">
                  <c:v>6.75</c:v>
                </c:pt>
                <c:pt idx="43">
                  <c:v>6.5</c:v>
                </c:pt>
                <c:pt idx="44">
                  <c:v>8.5</c:v>
                </c:pt>
                <c:pt idx="45">
                  <c:v>8.5</c:v>
                </c:pt>
                <c:pt idx="46">
                  <c:v>8</c:v>
                </c:pt>
                <c:pt idx="47">
                  <c:v>3.5</c:v>
                </c:pt>
                <c:pt idx="48">
                  <c:v>11</c:v>
                </c:pt>
                <c:pt idx="49">
                  <c:v>7.25</c:v>
                </c:pt>
                <c:pt idx="50">
                  <c:v>10</c:v>
                </c:pt>
                <c:pt idx="51">
                  <c:v>9.5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381719832"/>
        <c:axId val="381726888"/>
      </c:areaChart>
      <c:scatterChart>
        <c:scatterStyle val="lineMarker"/>
        <c:varyColors val="0"/>
        <c:ser>
          <c:idx val="0"/>
          <c:order val="0"/>
          <c:tx>
            <c:strRef>
              <c:f>UCI!$A$72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UCI!$B$72:$E$72</c:f>
              <c:numCache>
                <c:formatCode>General</c:formatCode>
                <c:ptCount val="4"/>
                <c:pt idx="0">
                  <c:v>66</c:v>
                </c:pt>
                <c:pt idx="1">
                  <c:v>100</c:v>
                </c:pt>
                <c:pt idx="2">
                  <c:v>139</c:v>
                </c:pt>
                <c:pt idx="3">
                  <c:v>130</c:v>
                </c:pt>
              </c:numCache>
            </c:numRef>
          </c:yVal>
          <c:smooth val="0"/>
          <c:extLst>
            <c:ext xmlns:c16="http://schemas.microsoft.com/office/drawing/2014/chart" uri="{C3380CC4-5D6E-409C-BE32-E72D297353CC}">
              <c16:uniqueId val="{00000003-5A99-4791-8253-E45CCB0CC22F}"/>
            </c:ext>
          </c:extLst>
        </c:ser>
        <c:ser>
          <c:idx val="4"/>
          <c:order val="4"/>
          <c:tx>
            <c:strRef>
              <c:f>UCI!$A$71</c:f>
              <c:strCache>
                <c:ptCount val="1"/>
                <c:pt idx="0">
                  <c:v>2021</c:v>
                </c:pt>
              </c:strCache>
            </c:strRef>
          </c:tx>
          <c:spPr>
            <a:ln>
              <a:solidFill>
                <a:schemeClr val="bg1">
                  <a:lumMod val="50000"/>
                </a:schemeClr>
              </a:solidFill>
              <a:prstDash val="sysDash"/>
            </a:ln>
          </c:spPr>
          <c:marker>
            <c:symbol val="none"/>
          </c:marker>
          <c:yVal>
            <c:numRef>
              <c:f>UCI!$B$71:$AZ$71</c:f>
              <c:numCache>
                <c:formatCode>General</c:formatCode>
                <c:ptCount val="51"/>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numCache>
            </c:numRef>
          </c:yVal>
          <c:smooth val="0"/>
          <c:extLst>
            <c:ext xmlns:c16="http://schemas.microsoft.com/office/drawing/2014/chart" uri="{C3380CC4-5D6E-409C-BE32-E72D297353CC}">
              <c16:uniqueId val="{00000000-3273-4BEA-BE33-C3E21E4B774A}"/>
            </c:ext>
          </c:extLst>
        </c:ser>
        <c:dLbls>
          <c:showLegendKey val="0"/>
          <c:showVal val="0"/>
          <c:showCatName val="0"/>
          <c:showSerName val="0"/>
          <c:showPercent val="0"/>
          <c:showBubbleSize val="0"/>
        </c:dLbls>
        <c:axId val="381719832"/>
        <c:axId val="381726888"/>
      </c:scatterChart>
      <c:catAx>
        <c:axId val="381719832"/>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81726888"/>
        <c:crosses val="autoZero"/>
        <c:auto val="1"/>
        <c:lblAlgn val="ctr"/>
        <c:lblOffset val="100"/>
        <c:noMultiLvlLbl val="0"/>
      </c:catAx>
      <c:valAx>
        <c:axId val="3817268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title>
          <c:tx>
            <c:rich>
              <a:bodyPr/>
              <a:lstStyle/>
              <a:p>
                <a:pPr>
                  <a:defRPr/>
                </a:pPr>
                <a:r>
                  <a:rPr lang="es-CO"/>
                  <a:t>Número de casos</a:t>
                </a:r>
              </a:p>
            </c:rich>
          </c:tx>
          <c:layout>
            <c:manualLayout>
              <c:xMode val="edge"/>
              <c:yMode val="edge"/>
              <c:x val="3.4611813283649734E-2"/>
              <c:y val="0.15224304199218752"/>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381719832"/>
        <c:crosses val="autoZero"/>
        <c:crossBetween val="between"/>
      </c:valAx>
      <c:spPr>
        <a:noFill/>
        <a:ln w="25400">
          <a:noFill/>
        </a:ln>
      </c:spPr>
    </c:plotArea>
    <c:legend>
      <c:legendPos val="b"/>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5230976"/>
        <c:axId val="95267456"/>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5</c:v>
                </c:pt>
                <c:pt idx="1">
                  <c:v>1</c:v>
                </c:pt>
                <c:pt idx="2">
                  <c:v>2</c:v>
                </c:pt>
                <c:pt idx="3">
                  <c:v>2</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5230976"/>
        <c:axId val="95267456"/>
      </c:scatterChart>
      <c:catAx>
        <c:axId val="9523097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5267456"/>
        <c:crosses val="autoZero"/>
        <c:auto val="1"/>
        <c:lblAlgn val="ctr"/>
        <c:lblOffset val="100"/>
        <c:noMultiLvlLbl val="0"/>
      </c:catAx>
      <c:valAx>
        <c:axId val="95267456"/>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523097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4602887850281"/>
          <c:y val="4.2284095591512437E-2"/>
          <c:w val="0.87406402308185105"/>
          <c:h val="0.63192830504464292"/>
        </c:manualLayout>
      </c:layout>
      <c:lineChart>
        <c:grouping val="standard"/>
        <c:varyColors val="0"/>
        <c:ser>
          <c:idx val="0"/>
          <c:order val="0"/>
          <c:tx>
            <c:strRef>
              <c:f>UCI!$B$127</c:f>
              <c:strCache>
                <c:ptCount val="1"/>
                <c:pt idx="0">
                  <c:v>Límite inferior</c:v>
                </c:pt>
              </c:strCache>
            </c:strRef>
          </c:tx>
          <c:spPr>
            <a:ln w="38100" cap="rnd">
              <a:solidFill>
                <a:schemeClr val="accent1"/>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UCI!$C$127:$BC$127</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UCI!$B$128</c:f>
              <c:strCache>
                <c:ptCount val="1"/>
                <c:pt idx="0">
                  <c:v>Límite superior</c:v>
                </c:pt>
              </c:strCache>
            </c:strRef>
          </c:tx>
          <c:spPr>
            <a:ln w="38100" cap="rnd">
              <a:solidFill>
                <a:schemeClr val="accent2"/>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UCI!$C$128:$BC$128</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UCI!$B$129</c:f>
              <c:strCache>
                <c:ptCount val="1"/>
                <c:pt idx="0">
                  <c:v>Razón observada</c:v>
                </c:pt>
              </c:strCache>
            </c:strRef>
          </c:tx>
          <c:spPr>
            <a:ln w="28575" cap="rnd">
              <a:noFill/>
              <a:round/>
            </a:ln>
            <a:effectLst/>
          </c:spPr>
          <c:marker>
            <c:symbol val="circle"/>
            <c:size val="4"/>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UCI!$C$129:$I$129</c:f>
              <c:numCache>
                <c:formatCode>General</c:formatCode>
                <c:ptCount val="7"/>
                <c:pt idx="0">
                  <c:v>4.2428571428571429</c:v>
                </c:pt>
                <c:pt idx="1">
                  <c:v>6.2068965517241379</c:v>
                </c:pt>
                <c:pt idx="2">
                  <c:v>9.1985294117647065</c:v>
                </c:pt>
                <c:pt idx="3">
                  <c:v>12</c:v>
                </c:pt>
                <c:pt idx="4">
                  <c:v>0</c:v>
                </c:pt>
                <c:pt idx="5">
                  <c:v>0</c:v>
                </c:pt>
                <c:pt idx="6">
                  <c:v>0</c:v>
                </c:pt>
              </c:numCache>
            </c:numRef>
          </c:val>
          <c:smooth val="0"/>
          <c:extLst>
            <c:ext xmlns:c16="http://schemas.microsoft.com/office/drawing/2014/chart" uri="{C3380CC4-5D6E-409C-BE32-E72D297353CC}">
              <c16:uniqueId val="{00000002-73F6-4C4E-A28B-89E5280B39F4}"/>
            </c:ext>
          </c:extLst>
        </c:ser>
        <c:ser>
          <c:idx val="3"/>
          <c:order val="3"/>
          <c:tx>
            <c:strRef>
              <c:f>UCI!$B$130</c:f>
              <c:strCache>
                <c:ptCount val="1"/>
                <c:pt idx="0">
                  <c:v>Razón esperada</c:v>
                </c:pt>
              </c:strCache>
            </c:strRef>
          </c:tx>
          <c:spPr>
            <a:ln w="50800" cap="rnd">
              <a:solidFill>
                <a:schemeClr val="tx1"/>
              </a:solidFill>
              <a:prstDash val="sysDot"/>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UCI!$C$130:$BC$130</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391677936"/>
        <c:axId val="391678720"/>
      </c:lineChart>
      <c:catAx>
        <c:axId val="391677936"/>
        <c:scaling>
          <c:orientation val="minMax"/>
        </c:scaling>
        <c:delete val="0"/>
        <c:axPos val="b"/>
        <c:title>
          <c:tx>
            <c:rich>
              <a:bodyPr rot="0" vert="horz"/>
              <a:lstStyle/>
              <a:p>
                <a:pPr>
                  <a:defRPr/>
                </a:pPr>
                <a:r>
                  <a:rPr lang="es-CO" dirty="0"/>
                  <a:t>Semanas epidemiológicas</a:t>
                </a:r>
              </a:p>
            </c:rich>
          </c:tx>
          <c:layout>
            <c:manualLayout>
              <c:xMode val="edge"/>
              <c:yMode val="edge"/>
              <c:x val="0.36916631933369387"/>
              <c:y val="0.7479809034695170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1678720"/>
        <c:crosses val="autoZero"/>
        <c:auto val="1"/>
        <c:lblAlgn val="ctr"/>
        <c:lblOffset val="100"/>
        <c:noMultiLvlLbl val="0"/>
      </c:catAx>
      <c:valAx>
        <c:axId val="39167872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391677936"/>
        <c:crosses val="autoZero"/>
        <c:crossBetween val="between"/>
      </c:valAx>
      <c:spPr>
        <a:noFill/>
        <a:ln>
          <a:noFill/>
        </a:ln>
        <a:effectLst/>
      </c:spPr>
    </c:plotArea>
    <c:legend>
      <c:legendPos val="b"/>
      <c:layout>
        <c:manualLayout>
          <c:xMode val="edge"/>
          <c:yMode val="edge"/>
          <c:x val="1.6639122976625873E-2"/>
          <c:y val="0.86092910593747862"/>
          <c:w val="0.96225085602033256"/>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5.0925925925925923E-2"/>
          <c:w val="0.84396062992125986"/>
          <c:h val="0.58110862183659062"/>
        </c:manualLayout>
      </c:layout>
      <c:barChart>
        <c:barDir val="col"/>
        <c:grouping val="clustered"/>
        <c:varyColors val="0"/>
        <c:ser>
          <c:idx val="2"/>
          <c:order val="1"/>
          <c:tx>
            <c:strRef>
              <c:f>Hoja3!$C$1</c:f>
              <c:strCache>
                <c:ptCount val="1"/>
                <c:pt idx="0">
                  <c:v>2022</c:v>
                </c:pt>
              </c:strCache>
            </c:strRef>
          </c:tx>
          <c:spPr>
            <a:solidFill>
              <a:schemeClr val="accent3"/>
            </a:solidFill>
            <a:ln>
              <a:noFill/>
            </a:ln>
            <a:effectLst/>
          </c:spPr>
          <c:invertIfNegative val="0"/>
          <c:val>
            <c:numRef>
              <c:f>Hoja3!$C$2:$C$5</c:f>
              <c:numCache>
                <c:formatCode>General</c:formatCode>
                <c:ptCount val="4"/>
                <c:pt idx="0">
                  <c:v>18</c:v>
                </c:pt>
                <c:pt idx="1">
                  <c:v>12</c:v>
                </c:pt>
                <c:pt idx="2">
                  <c:v>9</c:v>
                </c:pt>
                <c:pt idx="3">
                  <c:v>6</c:v>
                </c:pt>
              </c:numCache>
            </c:numRef>
          </c:val>
          <c:extLst>
            <c:ext xmlns:c16="http://schemas.microsoft.com/office/drawing/2014/chart" uri="{C3380CC4-5D6E-409C-BE32-E72D297353CC}">
              <c16:uniqueId val="{00000000-2ADB-4249-9072-7FDC58337E32}"/>
            </c:ext>
          </c:extLst>
        </c:ser>
        <c:dLbls>
          <c:showLegendKey val="0"/>
          <c:showVal val="0"/>
          <c:showCatName val="0"/>
          <c:showSerName val="0"/>
          <c:showPercent val="0"/>
          <c:showBubbleSize val="0"/>
        </c:dLbls>
        <c:gapWidth val="50"/>
        <c:overlap val="-27"/>
        <c:axId val="234984344"/>
        <c:axId val="234987088"/>
      </c:barChart>
      <c:lineChart>
        <c:grouping val="standard"/>
        <c:varyColors val="0"/>
        <c:ser>
          <c:idx val="0"/>
          <c:order val="0"/>
          <c:tx>
            <c:strRef>
              <c:f>Hoja3!$B$1</c:f>
              <c:strCache>
                <c:ptCount val="1"/>
                <c:pt idx="0">
                  <c:v>2021</c:v>
                </c:pt>
              </c:strCache>
            </c:strRef>
          </c:tx>
          <c:spPr>
            <a:ln w="28575" cap="rnd">
              <a:solidFill>
                <a:schemeClr val="accent1"/>
              </a:solidFill>
              <a:round/>
            </a:ln>
            <a:effectLst/>
          </c:spPr>
          <c:marker>
            <c:symbol val="none"/>
          </c:marker>
          <c:val>
            <c:numRef>
              <c:f>Hoja3!$B$2:$B$5</c:f>
              <c:numCache>
                <c:formatCode>General</c:formatCode>
                <c:ptCount val="4"/>
                <c:pt idx="0">
                  <c:v>14</c:v>
                </c:pt>
                <c:pt idx="1">
                  <c:v>24</c:v>
                </c:pt>
                <c:pt idx="2">
                  <c:v>16</c:v>
                </c:pt>
                <c:pt idx="3">
                  <c:v>10</c:v>
                </c:pt>
              </c:numCache>
            </c:numRef>
          </c:val>
          <c:smooth val="0"/>
          <c:extLst>
            <c:ext xmlns:c16="http://schemas.microsoft.com/office/drawing/2014/chart" uri="{C3380CC4-5D6E-409C-BE32-E72D297353CC}">
              <c16:uniqueId val="{00000001-2ADB-4249-9072-7FDC58337E32}"/>
            </c:ext>
          </c:extLst>
        </c:ser>
        <c:dLbls>
          <c:showLegendKey val="0"/>
          <c:showVal val="0"/>
          <c:showCatName val="0"/>
          <c:showSerName val="0"/>
          <c:showPercent val="0"/>
          <c:showBubbleSize val="0"/>
        </c:dLbls>
        <c:marker val="1"/>
        <c:smooth val="0"/>
        <c:axId val="234984344"/>
        <c:axId val="234987088"/>
      </c:lineChart>
      <c:catAx>
        <c:axId val="234984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987088"/>
        <c:crosses val="autoZero"/>
        <c:auto val="1"/>
        <c:lblAlgn val="ctr"/>
        <c:lblOffset val="100"/>
        <c:noMultiLvlLbl val="0"/>
      </c:catAx>
      <c:valAx>
        <c:axId val="23498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984344"/>
        <c:crosses val="autoZero"/>
        <c:crossBetween val="between"/>
      </c:valAx>
      <c:spPr>
        <a:noFill/>
        <a:ln>
          <a:noFill/>
        </a:ln>
        <a:effectLst/>
      </c:spPr>
    </c:plotArea>
    <c:legend>
      <c:legendPos val="b"/>
      <c:layout>
        <c:manualLayout>
          <c:xMode val="edge"/>
          <c:yMode val="edge"/>
          <c:x val="0.40086657917760288"/>
          <c:y val="0.89409667541557303"/>
          <c:w val="0.2815999562554680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2959997475237"/>
          <c:y val="5.0925925925925923E-2"/>
          <c:w val="0.86451469723680052"/>
          <c:h val="0.72449467082287866"/>
        </c:manualLayout>
      </c:layout>
      <c:barChart>
        <c:barDir val="col"/>
        <c:grouping val="clustered"/>
        <c:varyColors val="0"/>
        <c:ser>
          <c:idx val="2"/>
          <c:order val="0"/>
          <c:tx>
            <c:strRef>
              <c:f>Hoja3!$C$1</c:f>
              <c:strCache>
                <c:ptCount val="1"/>
                <c:pt idx="0">
                  <c:v>2022</c:v>
                </c:pt>
              </c:strCache>
            </c:strRef>
          </c:tx>
          <c:spPr>
            <a:solidFill>
              <a:srgbClr val="C00000"/>
            </a:solidFill>
            <a:ln>
              <a:noFill/>
            </a:ln>
            <a:effectLst/>
          </c:spPr>
          <c:invertIfNegative val="0"/>
          <c:val>
            <c:numRef>
              <c:f>Hoja3!$C$2:$C$5</c:f>
              <c:numCache>
                <c:formatCode>General</c:formatCode>
                <c:ptCount val="4"/>
                <c:pt idx="0">
                  <c:v>18</c:v>
                </c:pt>
                <c:pt idx="1">
                  <c:v>12</c:v>
                </c:pt>
                <c:pt idx="2">
                  <c:v>9</c:v>
                </c:pt>
                <c:pt idx="3">
                  <c:v>6</c:v>
                </c:pt>
              </c:numCache>
            </c:numRef>
          </c:val>
          <c:extLst>
            <c:ext xmlns:c16="http://schemas.microsoft.com/office/drawing/2014/chart" uri="{C3380CC4-5D6E-409C-BE32-E72D297353CC}">
              <c16:uniqueId val="{00000000-CD55-46E1-9430-4C557E5BB7A2}"/>
            </c:ext>
          </c:extLst>
        </c:ser>
        <c:dLbls>
          <c:showLegendKey val="0"/>
          <c:showVal val="0"/>
          <c:showCatName val="0"/>
          <c:showSerName val="0"/>
          <c:showPercent val="0"/>
          <c:showBubbleSize val="0"/>
        </c:dLbls>
        <c:gapWidth val="50"/>
        <c:overlap val="-27"/>
        <c:axId val="383958840"/>
        <c:axId val="383959624"/>
      </c:barChart>
      <c:catAx>
        <c:axId val="383958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959624"/>
        <c:crosses val="autoZero"/>
        <c:auto val="1"/>
        <c:lblAlgn val="ctr"/>
        <c:lblOffset val="100"/>
        <c:noMultiLvlLbl val="0"/>
      </c:catAx>
      <c:valAx>
        <c:axId val="383959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95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HSVF_16-06-2022 (version 1).xlsb]CASOS SEMANALES!Tabla dinámica3</c:name>
    <c:fmtId val="3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s>
    <c:plotArea>
      <c:layout/>
      <c:barChart>
        <c:barDir val="col"/>
        <c:grouping val="stacked"/>
        <c:varyColors val="0"/>
        <c:ser>
          <c:idx val="0"/>
          <c:order val="0"/>
          <c:tx>
            <c:strRef>
              <c:f>'CASOS SEMANALES'!$F$3:$F$4</c:f>
              <c:strCache>
                <c:ptCount val="1"/>
                <c:pt idx="0">
                  <c:v>INFLUENZA A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SEMANALES'!$F$5:$F$11</c:f>
              <c:numCache>
                <c:formatCode>General</c:formatCode>
                <c:ptCount val="6"/>
                <c:pt idx="0">
                  <c:v>1</c:v>
                </c:pt>
                <c:pt idx="2">
                  <c:v>2</c:v>
                </c:pt>
                <c:pt idx="3">
                  <c:v>1</c:v>
                </c:pt>
                <c:pt idx="4">
                  <c:v>1</c:v>
                </c:pt>
                <c:pt idx="5">
                  <c:v>1</c:v>
                </c:pt>
              </c:numCache>
            </c:numRef>
          </c:val>
          <c:extLst>
            <c:ext xmlns:c16="http://schemas.microsoft.com/office/drawing/2014/chart" uri="{C3380CC4-5D6E-409C-BE32-E72D297353CC}">
              <c16:uniqueId val="{00000000-9F52-AE43-870F-0E9968B2C6F5}"/>
            </c:ext>
          </c:extLst>
        </c:ser>
        <c:ser>
          <c:idx val="1"/>
          <c:order val="1"/>
          <c:tx>
            <c:strRef>
              <c:f>'CASOS SEMANALES'!$G$3:$G$4</c:f>
              <c:strCache>
                <c:ptCount val="1"/>
                <c:pt idx="0">
                  <c:v>PARAINFLUENZA 1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SEMANALES'!$G$5:$G$11</c:f>
              <c:numCache>
                <c:formatCode>General</c:formatCode>
                <c:ptCount val="6"/>
                <c:pt idx="0">
                  <c:v>1</c:v>
                </c:pt>
              </c:numCache>
            </c:numRef>
          </c:val>
          <c:extLst>
            <c:ext xmlns:c16="http://schemas.microsoft.com/office/drawing/2014/chart" uri="{C3380CC4-5D6E-409C-BE32-E72D297353CC}">
              <c16:uniqueId val="{00000000-11EE-40E4-8709-1631DAC4B9EA}"/>
            </c:ext>
          </c:extLst>
        </c:ser>
        <c:ser>
          <c:idx val="2"/>
          <c:order val="2"/>
          <c:tx>
            <c:strRef>
              <c:f>'CASOS SEMANALES'!$H$3:$H$4</c:f>
              <c:strCache>
                <c:ptCount val="1"/>
                <c:pt idx="0">
                  <c:v>VRS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SEMANALES'!$H$5:$H$11</c:f>
              <c:numCache>
                <c:formatCode>General</c:formatCode>
                <c:ptCount val="6"/>
                <c:pt idx="0">
                  <c:v>5</c:v>
                </c:pt>
                <c:pt idx="1">
                  <c:v>4</c:v>
                </c:pt>
              </c:numCache>
            </c:numRef>
          </c:val>
          <c:extLst>
            <c:ext xmlns:c16="http://schemas.microsoft.com/office/drawing/2014/chart" uri="{C3380CC4-5D6E-409C-BE32-E72D297353CC}">
              <c16:uniqueId val="{00000001-11EE-40E4-8709-1631DAC4B9EA}"/>
            </c:ext>
          </c:extLst>
        </c:ser>
        <c:ser>
          <c:idx val="3"/>
          <c:order val="3"/>
          <c:tx>
            <c:strRef>
              <c:f>'CASOS SEMANALES'!$I$3:$I$4</c:f>
              <c:strCache>
                <c:ptCount val="1"/>
                <c:pt idx="0">
                  <c:v>METAPNEUMOVIRUS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SEMANALES'!$I$5:$I$11</c:f>
              <c:numCache>
                <c:formatCode>General</c:formatCode>
                <c:ptCount val="6"/>
                <c:pt idx="0">
                  <c:v>3</c:v>
                </c:pt>
                <c:pt idx="1">
                  <c:v>1</c:v>
                </c:pt>
                <c:pt idx="2">
                  <c:v>2</c:v>
                </c:pt>
                <c:pt idx="3">
                  <c:v>1</c:v>
                </c:pt>
              </c:numCache>
            </c:numRef>
          </c:val>
          <c:extLst>
            <c:ext xmlns:c16="http://schemas.microsoft.com/office/drawing/2014/chart" uri="{C3380CC4-5D6E-409C-BE32-E72D297353CC}">
              <c16:uniqueId val="{00000002-11EE-40E4-8709-1631DAC4B9EA}"/>
            </c:ext>
          </c:extLst>
        </c:ser>
        <c:ser>
          <c:idx val="4"/>
          <c:order val="4"/>
          <c:tx>
            <c:strRef>
              <c:f>'CASOS SEMANALES'!$J$3:$J$4</c:f>
              <c:strCache>
                <c:ptCount val="1"/>
                <c:pt idx="0">
                  <c:v>STREPTOCOCCUS PNEUMONIAE</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SEMANALES'!$J$5:$J$11</c:f>
              <c:numCache>
                <c:formatCode>General</c:formatCode>
                <c:ptCount val="6"/>
                <c:pt idx="4">
                  <c:v>1</c:v>
                </c:pt>
              </c:numCache>
            </c:numRef>
          </c:val>
          <c:extLst>
            <c:ext xmlns:c16="http://schemas.microsoft.com/office/drawing/2014/chart" uri="{C3380CC4-5D6E-409C-BE32-E72D297353CC}">
              <c16:uniqueId val="{00000003-11EE-40E4-8709-1631DAC4B9EA}"/>
            </c:ext>
          </c:extLst>
        </c:ser>
        <c:ser>
          <c:idx val="5"/>
          <c:order val="5"/>
          <c:tx>
            <c:strRef>
              <c:f>'CASOS SEMANALES'!$K$3:$K$4</c:f>
              <c:strCache>
                <c:ptCount val="1"/>
                <c:pt idx="0">
                  <c:v>ADENOVIRUS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SEMANALES'!$K$5:$K$11</c:f>
              <c:numCache>
                <c:formatCode>General</c:formatCode>
                <c:ptCount val="6"/>
                <c:pt idx="2">
                  <c:v>1</c:v>
                </c:pt>
              </c:numCache>
            </c:numRef>
          </c:val>
          <c:extLst>
            <c:ext xmlns:c16="http://schemas.microsoft.com/office/drawing/2014/chart" uri="{C3380CC4-5D6E-409C-BE32-E72D297353CC}">
              <c16:uniqueId val="{00000004-11EE-40E4-8709-1631DAC4B9EA}"/>
            </c:ext>
          </c:extLst>
        </c:ser>
        <c:dLbls>
          <c:showLegendKey val="0"/>
          <c:showVal val="0"/>
          <c:showCatName val="0"/>
          <c:showSerName val="0"/>
          <c:showPercent val="0"/>
          <c:showBubbleSize val="0"/>
        </c:dLbls>
        <c:gapWidth val="95"/>
        <c:overlap val="100"/>
        <c:axId val="481739504"/>
        <c:axId val="481745384"/>
      </c:barChart>
      <c:catAx>
        <c:axId val="481739504"/>
        <c:scaling>
          <c:orientation val="minMax"/>
        </c:scaling>
        <c:delete val="0"/>
        <c:axPos val="b"/>
        <c:numFmt formatCode="General" sourceLinked="0"/>
        <c:majorTickMark val="none"/>
        <c:minorTickMark val="none"/>
        <c:tickLblPos val="nextTo"/>
        <c:txPr>
          <a:bodyPr/>
          <a:lstStyle/>
          <a:p>
            <a:pPr>
              <a:defRPr lang="es-CO"/>
            </a:pPr>
            <a:endParaRPr lang="en-US"/>
          </a:p>
        </c:txPr>
        <c:crossAx val="481745384"/>
        <c:crosses val="autoZero"/>
        <c:auto val="1"/>
        <c:lblAlgn val="ctr"/>
        <c:lblOffset val="100"/>
        <c:noMultiLvlLbl val="0"/>
      </c:catAx>
      <c:valAx>
        <c:axId val="481745384"/>
        <c:scaling>
          <c:orientation val="minMax"/>
        </c:scaling>
        <c:delete val="0"/>
        <c:axPos val="l"/>
        <c:majorGridlines/>
        <c:numFmt formatCode="General" sourceLinked="1"/>
        <c:majorTickMark val="none"/>
        <c:minorTickMark val="none"/>
        <c:tickLblPos val="nextTo"/>
        <c:txPr>
          <a:bodyPr/>
          <a:lstStyle/>
          <a:p>
            <a:pPr>
              <a:defRPr lang="es-CO"/>
            </a:pPr>
            <a:endParaRPr lang="en-US"/>
          </a:p>
        </c:txPr>
        <c:crossAx val="481739504"/>
        <c:crosses val="autoZero"/>
        <c:crossBetween val="between"/>
      </c:valAx>
      <c:dTable>
        <c:showHorzBorder val="1"/>
        <c:showVertBorder val="1"/>
        <c:showOutline val="1"/>
        <c:showKeys val="1"/>
        <c:txPr>
          <a:bodyPr/>
          <a:lstStyle/>
          <a:p>
            <a:pPr rtl="0">
              <a:defRPr lang="es-CO"/>
            </a:pPr>
            <a:endParaRPr lang="en-US"/>
          </a:p>
        </c:txPr>
      </c:dTable>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2954838515194"/>
          <c:y val="1.223557307936805E-2"/>
          <c:w val="0.87614958164959567"/>
          <c:h val="0.59701666120922581"/>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2">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val>
            <c:numRef>
              <c:f>'R'!$H$42:$H$93</c:f>
              <c:numCache>
                <c:formatCode>General</c:formatCode>
                <c:ptCount val="52"/>
                <c:pt idx="0">
                  <c:v>1</c:v>
                </c:pt>
                <c:pt idx="1">
                  <c:v>1</c:v>
                </c:pt>
                <c:pt idx="2">
                  <c:v>1</c:v>
                </c:pt>
                <c:pt idx="3">
                  <c:v>1</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296568768"/>
        <c:axId val="296569160"/>
      </c:barChart>
      <c:catAx>
        <c:axId val="296568768"/>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296569160"/>
        <c:crosses val="autoZero"/>
        <c:auto val="0"/>
        <c:lblAlgn val="ctr"/>
        <c:lblOffset val="100"/>
        <c:tickLblSkip val="2"/>
        <c:tickMarkSkip val="1"/>
        <c:noMultiLvlLbl val="0"/>
      </c:catAx>
      <c:valAx>
        <c:axId val="296569160"/>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296568768"/>
        <c:crosses val="autoZero"/>
        <c:crossBetween val="between"/>
      </c:valAx>
    </c:plotArea>
    <c:legend>
      <c:legendPos val="b"/>
      <c:layout>
        <c:manualLayout>
          <c:xMode val="edge"/>
          <c:yMode val="edge"/>
          <c:x val="0"/>
          <c:y val="0.7993468485067291"/>
          <c:w val="0.99237110956405183"/>
          <c:h val="0.16339360151601798"/>
        </c:manualLayout>
      </c:layout>
      <c:overlay val="0"/>
      <c:spPr>
        <a:noFill/>
        <a:ln w="25400">
          <a:noFill/>
        </a:ln>
      </c:spPr>
      <c:txPr>
        <a:bodyPr/>
        <a:lstStyle/>
        <a:p>
          <a:pPr>
            <a:defRPr sz="9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6706471670441"/>
          <c:y val="7.4045099136688206E-2"/>
          <c:w val="0.86990769499457199"/>
          <c:h val="0.41005137044386775"/>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cat>
            <c:numRef>
              <c:f>Hoja1!$E$5:$E$8</c:f>
              <c:numCache>
                <c:formatCode>General</c:formatCode>
                <c:ptCount val="4"/>
                <c:pt idx="0">
                  <c:v>1</c:v>
                </c:pt>
                <c:pt idx="1">
                  <c:v>2</c:v>
                </c:pt>
                <c:pt idx="2">
                  <c:v>3</c:v>
                </c:pt>
                <c:pt idx="3">
                  <c:v>4</c:v>
                </c:pt>
              </c:numCache>
            </c:numRef>
          </c:cat>
          <c:val>
            <c:numRef>
              <c:f>Hoja1!$G$5:$G$8</c:f>
              <c:numCache>
                <c:formatCode>General</c:formatCode>
                <c:ptCount val="4"/>
                <c:pt idx="0">
                  <c:v>1</c:v>
                </c:pt>
                <c:pt idx="1">
                  <c:v>1</c:v>
                </c:pt>
                <c:pt idx="2">
                  <c:v>1</c:v>
                </c:pt>
                <c:pt idx="3">
                  <c:v>0</c:v>
                </c:pt>
              </c:numCache>
            </c:numRef>
          </c:val>
          <c:extLst>
            <c:ext xmlns:c16="http://schemas.microsoft.com/office/drawing/2014/chart" uri="{C3380CC4-5D6E-409C-BE32-E72D297353CC}">
              <c16:uniqueId val="{00000000-7F98-4842-96FB-D4A30E7BAD61}"/>
            </c:ext>
          </c:extLst>
        </c:ser>
        <c:dLbls>
          <c:showLegendKey val="0"/>
          <c:showVal val="0"/>
          <c:showCatName val="0"/>
          <c:showSerName val="0"/>
          <c:showPercent val="0"/>
          <c:showBubbleSize val="0"/>
        </c:dLbls>
        <c:gapWidth val="219"/>
        <c:axId val="234986304"/>
        <c:axId val="234984736"/>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Hoja1!$E$5:$E$8</c:f>
              <c:numCache>
                <c:formatCode>General</c:formatCode>
                <c:ptCount val="4"/>
                <c:pt idx="0">
                  <c:v>1</c:v>
                </c:pt>
                <c:pt idx="1">
                  <c:v>2</c:v>
                </c:pt>
                <c:pt idx="2">
                  <c:v>3</c:v>
                </c:pt>
                <c:pt idx="3">
                  <c:v>4</c:v>
                </c:pt>
              </c:numCache>
            </c:numRef>
          </c:cat>
          <c:val>
            <c:numRef>
              <c:f>Hoja1!$F$5:$F$8</c:f>
              <c:numCache>
                <c:formatCode>General</c:formatCode>
                <c:ptCount val="4"/>
                <c:pt idx="0">
                  <c:v>5</c:v>
                </c:pt>
                <c:pt idx="1">
                  <c:v>4</c:v>
                </c:pt>
                <c:pt idx="2">
                  <c:v>2</c:v>
                </c:pt>
                <c:pt idx="3">
                  <c:v>1</c:v>
                </c:pt>
              </c:numCache>
            </c:numRef>
          </c:val>
          <c:smooth val="0"/>
          <c:extLst>
            <c:ext xmlns:c16="http://schemas.microsoft.com/office/drawing/2014/chart" uri="{C3380CC4-5D6E-409C-BE32-E72D297353CC}">
              <c16:uniqueId val="{00000001-7F98-4842-96FB-D4A30E7BAD61}"/>
            </c:ext>
          </c:extLst>
        </c:ser>
        <c:dLbls>
          <c:showLegendKey val="0"/>
          <c:showVal val="0"/>
          <c:showCatName val="0"/>
          <c:showSerName val="0"/>
          <c:showPercent val="0"/>
          <c:showBubbleSize val="0"/>
        </c:dLbls>
        <c:marker val="1"/>
        <c:smooth val="0"/>
        <c:axId val="234986304"/>
        <c:axId val="234984736"/>
      </c:lineChart>
      <c:catAx>
        <c:axId val="234986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a:t>
                </a:r>
                <a:r>
                  <a:rPr lang="es-CO" baseline="0"/>
                  <a:t> epidemiológicas</a:t>
                </a:r>
                <a:endParaRPr lang="es-CO"/>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984736"/>
        <c:crosses val="autoZero"/>
        <c:auto val="1"/>
        <c:lblAlgn val="ctr"/>
        <c:lblOffset val="100"/>
        <c:noMultiLvlLbl val="0"/>
      </c:catAx>
      <c:valAx>
        <c:axId val="234984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a:t>
                </a:r>
                <a:r>
                  <a:rPr lang="es-CO" baseline="0"/>
                  <a:t> de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986304"/>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8232391892401463"/>
          <c:y val="0.88640729150765774"/>
          <c:w val="0.25551577480833465"/>
          <c:h val="0.113592708492342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4849280"/>
        <c:axId val="95908608"/>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4849280"/>
        <c:axId val="95908608"/>
      </c:scatterChart>
      <c:catAx>
        <c:axId val="9484928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5908608"/>
        <c:crosses val="autoZero"/>
        <c:auto val="1"/>
        <c:lblAlgn val="ctr"/>
        <c:lblOffset val="100"/>
        <c:noMultiLvlLbl val="0"/>
      </c:catAx>
      <c:valAx>
        <c:axId val="95908608"/>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484928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5957760"/>
        <c:axId val="95959680"/>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2B57-4C9B-B6C1-B7EC2B93A096}"/>
            </c:ext>
          </c:extLst>
        </c:ser>
        <c:dLbls>
          <c:showLegendKey val="0"/>
          <c:showVal val="0"/>
          <c:showCatName val="0"/>
          <c:showSerName val="0"/>
          <c:showPercent val="0"/>
          <c:showBubbleSize val="0"/>
        </c:dLbls>
        <c:marker val="1"/>
        <c:smooth val="0"/>
        <c:axId val="95957760"/>
        <c:axId val="95959680"/>
      </c:lineChart>
      <c:catAx>
        <c:axId val="95957760"/>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95959680"/>
        <c:crosses val="autoZero"/>
        <c:auto val="1"/>
        <c:lblAlgn val="ctr"/>
        <c:lblOffset val="100"/>
        <c:noMultiLvlLbl val="0"/>
      </c:catAx>
      <c:valAx>
        <c:axId val="9595968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95957760"/>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0.85470085470085477</c:v>
                </c:pt>
                <c:pt idx="1">
                  <c:v>11.111111111111111</c:v>
                </c:pt>
                <c:pt idx="2">
                  <c:v>17.094017094017094</c:v>
                </c:pt>
                <c:pt idx="3">
                  <c:v>24.786324786324787</c:v>
                </c:pt>
                <c:pt idx="4">
                  <c:v>12.820512820512819</c:v>
                </c:pt>
                <c:pt idx="5">
                  <c:v>8.5470085470085468</c:v>
                </c:pt>
                <c:pt idx="6">
                  <c:v>3.4188034188034191</c:v>
                </c:pt>
                <c:pt idx="7">
                  <c:v>8.5470085470085468</c:v>
                </c:pt>
                <c:pt idx="8">
                  <c:v>4.2735042735042734</c:v>
                </c:pt>
                <c:pt idx="9">
                  <c:v>2.5641025641025639</c:v>
                </c:pt>
                <c:pt idx="10">
                  <c:v>3.4188034188034191</c:v>
                </c:pt>
                <c:pt idx="11">
                  <c:v>0.85470085470085477</c:v>
                </c:pt>
                <c:pt idx="12">
                  <c:v>1.7094017094017095</c:v>
                </c:pt>
                <c:pt idx="13">
                  <c:v>0</c:v>
                </c:pt>
              </c:numCache>
            </c:numRef>
          </c:val>
          <c:extLst>
            <c:ext xmlns:c16="http://schemas.microsoft.com/office/drawing/2014/chart" uri="{C3380CC4-5D6E-409C-BE32-E72D297353CC}">
              <c16:uniqueId val="{00000000-61FE-40EE-9A07-AB03F01FE64E}"/>
            </c:ext>
          </c:extLst>
        </c:ser>
        <c:dLbls>
          <c:showLegendKey val="0"/>
          <c:showVal val="0"/>
          <c:showCatName val="0"/>
          <c:showSerName val="0"/>
          <c:showPercent val="0"/>
          <c:showBubbleSize val="0"/>
        </c:dLbls>
        <c:gapWidth val="9"/>
        <c:axId val="103700736"/>
        <c:axId val="103702912"/>
      </c:barChart>
      <c:catAx>
        <c:axId val="103700736"/>
        <c:scaling>
          <c:orientation val="minMax"/>
        </c:scaling>
        <c:delete val="0"/>
        <c:axPos val="b"/>
        <c:title>
          <c:tx>
            <c:rich>
              <a:bodyPr/>
              <a:lstStyle/>
              <a:p>
                <a:pPr>
                  <a:defRPr sz="900"/>
                </a:pPr>
                <a:r>
                  <a:rPr lang="en-US" sz="900" dirty="0" err="1"/>
                  <a:t>Grupos</a:t>
                </a:r>
                <a:r>
                  <a:rPr lang="en-US" sz="900" dirty="0"/>
                  <a:t> de </a:t>
                </a:r>
                <a:r>
                  <a:rPr lang="en-US" sz="900" dirty="0" err="1"/>
                  <a:t>edad</a:t>
                </a:r>
                <a:endParaRPr lang="en-US" sz="900" dirty="0"/>
              </a:p>
            </c:rich>
          </c:tx>
          <c:overlay val="0"/>
        </c:title>
        <c:numFmt formatCode="General" sourceLinked="0"/>
        <c:majorTickMark val="out"/>
        <c:minorTickMark val="none"/>
        <c:tickLblPos val="nextTo"/>
        <c:crossAx val="103702912"/>
        <c:crosses val="autoZero"/>
        <c:auto val="1"/>
        <c:lblAlgn val="ctr"/>
        <c:lblOffset val="100"/>
        <c:noMultiLvlLbl val="0"/>
      </c:catAx>
      <c:valAx>
        <c:axId val="103702912"/>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700"/>
            </a:pPr>
            <a:endParaRPr lang="en-US"/>
          </a:p>
        </c:txPr>
        <c:crossAx val="103700736"/>
        <c:crosses val="autoZero"/>
        <c:crossBetween val="between"/>
      </c:valAx>
      <c:dTable>
        <c:showHorzBorder val="1"/>
        <c:showVertBorder val="1"/>
        <c:showOutline val="1"/>
        <c:showKeys val="1"/>
        <c:txPr>
          <a:bodyPr/>
          <a:lstStyle/>
          <a:p>
            <a:pPr rtl="0">
              <a:defRPr sz="700"/>
            </a:pPr>
            <a:endParaRPr lang="en-US"/>
          </a:p>
        </c:txPr>
      </c:dTable>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FactoresASOCIADOS!$E$2</c:f>
              <c:strCache>
                <c:ptCount val="1"/>
                <c:pt idx="0">
                  <c:v>%</c:v>
                </c:pt>
              </c:strCache>
            </c:strRef>
          </c:tx>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FactoresASOCIADOS!$A$3:$A$12</c:f>
              <c:strCache>
                <c:ptCount val="10"/>
                <c:pt idx="0">
                  <c:v>Suicidio familiar amigo</c:v>
                </c:pt>
                <c:pt idx="1">
                  <c:v>Problema legal</c:v>
                </c:pt>
                <c:pt idx="2">
                  <c:v>Problema escolar/ educación</c:v>
                </c:pt>
                <c:pt idx="3">
                  <c:v>Problema laboral</c:v>
                </c:pt>
                <c:pt idx="4">
                  <c:v>Maltrato físico, psicológico o sexual</c:v>
                </c:pt>
                <c:pt idx="5">
                  <c:v>Muerte de familiar</c:v>
                </c:pt>
                <c:pt idx="6">
                  <c:v>Enf crónica dolorosa o discapacitante</c:v>
                </c:pt>
                <c:pt idx="7">
                  <c:v>Problemas económicos</c:v>
                </c:pt>
                <c:pt idx="8">
                  <c:v>Problemas familiares</c:v>
                </c:pt>
                <c:pt idx="9">
                  <c:v>Conflictos con pareja o expareja</c:v>
                </c:pt>
              </c:strCache>
            </c:strRef>
          </c:cat>
          <c:val>
            <c:numRef>
              <c:f>FactoresASOCIADOS!$E$3:$E$12</c:f>
              <c:numCache>
                <c:formatCode>0.0</c:formatCode>
                <c:ptCount val="10"/>
                <c:pt idx="0">
                  <c:v>0</c:v>
                </c:pt>
                <c:pt idx="1">
                  <c:v>0.76923076923076927</c:v>
                </c:pt>
                <c:pt idx="2">
                  <c:v>1.5384615384615385</c:v>
                </c:pt>
                <c:pt idx="3">
                  <c:v>2.3076923076923079</c:v>
                </c:pt>
                <c:pt idx="4">
                  <c:v>3.8461538461538463</c:v>
                </c:pt>
                <c:pt idx="5">
                  <c:v>7.6923076923076925</c:v>
                </c:pt>
                <c:pt idx="6">
                  <c:v>9.2307692307692317</c:v>
                </c:pt>
                <c:pt idx="7">
                  <c:v>10</c:v>
                </c:pt>
                <c:pt idx="8">
                  <c:v>29.230769230769234</c:v>
                </c:pt>
                <c:pt idx="9">
                  <c:v>35.384615384615387</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103736832"/>
        <c:axId val="104014208"/>
      </c:barChart>
      <c:catAx>
        <c:axId val="103736832"/>
        <c:scaling>
          <c:orientation val="minMax"/>
        </c:scaling>
        <c:delete val="0"/>
        <c:axPos val="b"/>
        <c:numFmt formatCode="General" sourceLinked="0"/>
        <c:majorTickMark val="none"/>
        <c:minorTickMark val="none"/>
        <c:tickLblPos val="nextTo"/>
        <c:txPr>
          <a:bodyPr/>
          <a:lstStyle/>
          <a:p>
            <a:pPr>
              <a:defRPr sz="600"/>
            </a:pPr>
            <a:endParaRPr lang="en-US"/>
          </a:p>
        </c:txPr>
        <c:crossAx val="104014208"/>
        <c:crosses val="autoZero"/>
        <c:auto val="1"/>
        <c:lblAlgn val="ctr"/>
        <c:lblOffset val="100"/>
        <c:noMultiLvlLbl val="0"/>
      </c:catAx>
      <c:valAx>
        <c:axId val="104014208"/>
        <c:scaling>
          <c:orientation val="minMax"/>
        </c:scaling>
        <c:delete val="0"/>
        <c:axPos val="l"/>
        <c:title>
          <c:tx>
            <c:rich>
              <a:bodyPr/>
              <a:lstStyle/>
              <a:p>
                <a:pPr>
                  <a:defRPr sz="800"/>
                </a:pPr>
                <a:r>
                  <a:rPr lang="es-CO" sz="800"/>
                  <a:t>Porcentaje</a:t>
                </a:r>
              </a:p>
            </c:rich>
          </c:tx>
          <c:overlay val="0"/>
        </c:title>
        <c:numFmt formatCode="0.0" sourceLinked="1"/>
        <c:majorTickMark val="none"/>
        <c:minorTickMark val="none"/>
        <c:tickLblPos val="nextTo"/>
        <c:txPr>
          <a:bodyPr/>
          <a:lstStyle/>
          <a:p>
            <a:pPr>
              <a:defRPr sz="700"/>
            </a:pPr>
            <a:endParaRPr lang="en-US"/>
          </a:p>
        </c:txPr>
        <c:crossAx val="1037368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2</c:v>
                </c:pt>
                <c:pt idx="2">
                  <c:v>2</c:v>
                </c:pt>
                <c:pt idx="3">
                  <c:v>4</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6295168"/>
        <c:axId val="97216000"/>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6295168"/>
        <c:axId val="97216000"/>
      </c:lineChart>
      <c:catAx>
        <c:axId val="96295168"/>
        <c:scaling>
          <c:orientation val="minMax"/>
        </c:scaling>
        <c:delete val="0"/>
        <c:axPos val="b"/>
        <c:title>
          <c:tx>
            <c:rich>
              <a:bodyPr/>
              <a:lstStyle/>
              <a:p>
                <a:pPr>
                  <a:defRPr sz="800"/>
                </a:pPr>
                <a:r>
                  <a:rPr lang="en-US" sz="800"/>
                  <a:t>Semana Epidemiológica</a:t>
                </a:r>
              </a:p>
            </c:rich>
          </c:tx>
          <c:overlay val="0"/>
        </c:title>
        <c:majorTickMark val="out"/>
        <c:minorTickMark val="none"/>
        <c:tickLblPos val="nextTo"/>
        <c:txPr>
          <a:bodyPr/>
          <a:lstStyle/>
          <a:p>
            <a:pPr>
              <a:defRPr sz="600"/>
            </a:pPr>
            <a:endParaRPr lang="en-US"/>
          </a:p>
        </c:txPr>
        <c:crossAx val="97216000"/>
        <c:crosses val="autoZero"/>
        <c:auto val="1"/>
        <c:lblAlgn val="ctr"/>
        <c:lblOffset val="100"/>
        <c:noMultiLvlLbl val="0"/>
      </c:catAx>
      <c:valAx>
        <c:axId val="97216000"/>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txPr>
          <a:bodyPr/>
          <a:lstStyle/>
          <a:p>
            <a:pPr>
              <a:defRPr sz="600"/>
            </a:pPr>
            <a:endParaRPr lang="en-US"/>
          </a:p>
        </c:txPr>
        <c:crossAx val="96295168"/>
        <c:crosses val="autoZero"/>
        <c:crossBetween val="between"/>
      </c:valAx>
    </c:plotArea>
    <c:legend>
      <c:legendPos val="t"/>
      <c:overlay val="0"/>
      <c:txPr>
        <a:bodyPr/>
        <a:lstStyle/>
        <a:p>
          <a:pPr>
            <a:defRPr sz="6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FactoresRiesgo!$E$3</c:f>
              <c:strCache>
                <c:ptCount val="1"/>
                <c:pt idx="0">
                  <c:v>%</c:v>
                </c:pt>
              </c:strCache>
            </c:strRef>
          </c:tx>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1.809954751131222</c:v>
                </c:pt>
                <c:pt idx="1">
                  <c:v>3.1674208144796379</c:v>
                </c:pt>
                <c:pt idx="2">
                  <c:v>5.4298642533936654</c:v>
                </c:pt>
                <c:pt idx="3">
                  <c:v>11.76470588235294</c:v>
                </c:pt>
                <c:pt idx="4">
                  <c:v>13.574660633484163</c:v>
                </c:pt>
                <c:pt idx="5">
                  <c:v>26.696832579185521</c:v>
                </c:pt>
                <c:pt idx="6">
                  <c:v>37.556561085972852</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104025472"/>
        <c:axId val="104045184"/>
      </c:barChart>
      <c:catAx>
        <c:axId val="104025472"/>
        <c:scaling>
          <c:orientation val="minMax"/>
        </c:scaling>
        <c:delete val="0"/>
        <c:axPos val="b"/>
        <c:title>
          <c:tx>
            <c:rich>
              <a:bodyPr/>
              <a:lstStyle/>
              <a:p>
                <a:pPr>
                  <a:defRPr/>
                </a:pPr>
                <a:r>
                  <a:rPr lang="en-US"/>
                  <a:t>Factores de riesgo</a:t>
                </a:r>
              </a:p>
            </c:rich>
          </c:tx>
          <c:overlay val="0"/>
        </c:title>
        <c:numFmt formatCode="General" sourceLinked="0"/>
        <c:majorTickMark val="out"/>
        <c:minorTickMark val="none"/>
        <c:tickLblPos val="nextTo"/>
        <c:txPr>
          <a:bodyPr/>
          <a:lstStyle/>
          <a:p>
            <a:pPr>
              <a:defRPr sz="700"/>
            </a:pPr>
            <a:endParaRPr lang="en-US"/>
          </a:p>
        </c:txPr>
        <c:crossAx val="104045184"/>
        <c:crosses val="autoZero"/>
        <c:auto val="1"/>
        <c:lblAlgn val="ctr"/>
        <c:lblOffset val="100"/>
        <c:noMultiLvlLbl val="0"/>
      </c:catAx>
      <c:valAx>
        <c:axId val="104045184"/>
        <c:scaling>
          <c:orientation val="minMax"/>
        </c:scaling>
        <c:delete val="0"/>
        <c:axPos val="l"/>
        <c:title>
          <c:tx>
            <c:rich>
              <a:bodyPr/>
              <a:lstStyle/>
              <a:p>
                <a:pPr>
                  <a:defRPr/>
                </a:pPr>
                <a:r>
                  <a:rPr lang="en-US"/>
                  <a:t>Porcentaje</a:t>
                </a:r>
              </a:p>
            </c:rich>
          </c:tx>
          <c:overlay val="0"/>
        </c:title>
        <c:numFmt formatCode="0.0" sourceLinked="1"/>
        <c:majorTickMark val="out"/>
        <c:minorTickMark val="none"/>
        <c:tickLblPos val="nextTo"/>
        <c:txPr>
          <a:bodyPr/>
          <a:lstStyle/>
          <a:p>
            <a:pPr>
              <a:defRPr sz="900"/>
            </a:pPr>
            <a:endParaRPr lang="en-US"/>
          </a:p>
        </c:txPr>
        <c:crossAx val="104025472"/>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28.5</c:v>
                </c:pt>
                <c:pt idx="2">
                  <c:v>33</c:v>
                </c:pt>
                <c:pt idx="3">
                  <c:v>31</c:v>
                </c:pt>
                <c:pt idx="4">
                  <c:v>35</c:v>
                </c:pt>
                <c:pt idx="5">
                  <c:v>40</c:v>
                </c:pt>
                <c:pt idx="6">
                  <c:v>38.5</c:v>
                </c:pt>
                <c:pt idx="7">
                  <c:v>34.5</c:v>
                </c:pt>
                <c:pt idx="8">
                  <c:v>31.5</c:v>
                </c:pt>
                <c:pt idx="9">
                  <c:v>35.5</c:v>
                </c:pt>
                <c:pt idx="10">
                  <c:v>32</c:v>
                </c:pt>
                <c:pt idx="11">
                  <c:v>37</c:v>
                </c:pt>
                <c:pt idx="12">
                  <c:v>23</c:v>
                </c:pt>
                <c:pt idx="13">
                  <c:v>36</c:v>
                </c:pt>
                <c:pt idx="14">
                  <c:v>37.5</c:v>
                </c:pt>
                <c:pt idx="15">
                  <c:v>31</c:v>
                </c:pt>
                <c:pt idx="16">
                  <c:v>33.5</c:v>
                </c:pt>
                <c:pt idx="17">
                  <c:v>29</c:v>
                </c:pt>
                <c:pt idx="18">
                  <c:v>29</c:v>
                </c:pt>
                <c:pt idx="19">
                  <c:v>27.5</c:v>
                </c:pt>
                <c:pt idx="20">
                  <c:v>36.5</c:v>
                </c:pt>
                <c:pt idx="21">
                  <c:v>30</c:v>
                </c:pt>
                <c:pt idx="22">
                  <c:v>32</c:v>
                </c:pt>
                <c:pt idx="23">
                  <c:v>27.5</c:v>
                </c:pt>
                <c:pt idx="24">
                  <c:v>32</c:v>
                </c:pt>
                <c:pt idx="25">
                  <c:v>36</c:v>
                </c:pt>
                <c:pt idx="26">
                  <c:v>30</c:v>
                </c:pt>
                <c:pt idx="27">
                  <c:v>38.5</c:v>
                </c:pt>
                <c:pt idx="28">
                  <c:v>31.5</c:v>
                </c:pt>
                <c:pt idx="29">
                  <c:v>44.5</c:v>
                </c:pt>
                <c:pt idx="30">
                  <c:v>36.5</c:v>
                </c:pt>
                <c:pt idx="31">
                  <c:v>35</c:v>
                </c:pt>
                <c:pt idx="32">
                  <c:v>38</c:v>
                </c:pt>
                <c:pt idx="33">
                  <c:v>33</c:v>
                </c:pt>
                <c:pt idx="34">
                  <c:v>37</c:v>
                </c:pt>
                <c:pt idx="35">
                  <c:v>37.5</c:v>
                </c:pt>
                <c:pt idx="36">
                  <c:v>34.5</c:v>
                </c:pt>
                <c:pt idx="37">
                  <c:v>38</c:v>
                </c:pt>
                <c:pt idx="38">
                  <c:v>44.5</c:v>
                </c:pt>
                <c:pt idx="39">
                  <c:v>41</c:v>
                </c:pt>
                <c:pt idx="40">
                  <c:v>36.5</c:v>
                </c:pt>
                <c:pt idx="41">
                  <c:v>31.5</c:v>
                </c:pt>
                <c:pt idx="42">
                  <c:v>38</c:v>
                </c:pt>
                <c:pt idx="43">
                  <c:v>29.5</c:v>
                </c:pt>
                <c:pt idx="44">
                  <c:v>31</c:v>
                </c:pt>
                <c:pt idx="45">
                  <c:v>30</c:v>
                </c:pt>
                <c:pt idx="46">
                  <c:v>35.5</c:v>
                </c:pt>
                <c:pt idx="47">
                  <c:v>27.5</c:v>
                </c:pt>
                <c:pt idx="48">
                  <c:v>33</c:v>
                </c:pt>
                <c:pt idx="49">
                  <c:v>37.5</c:v>
                </c:pt>
                <c:pt idx="50">
                  <c:v>39.5</c:v>
                </c:pt>
                <c:pt idx="51">
                  <c:v>24.5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24</c:v>
                </c:pt>
                <c:pt idx="2">
                  <c:v>28</c:v>
                </c:pt>
                <c:pt idx="3">
                  <c:v>29</c:v>
                </c:pt>
                <c:pt idx="4">
                  <c:v>30</c:v>
                </c:pt>
                <c:pt idx="5">
                  <c:v>38</c:v>
                </c:pt>
                <c:pt idx="6">
                  <c:v>34</c:v>
                </c:pt>
                <c:pt idx="7">
                  <c:v>32</c:v>
                </c:pt>
                <c:pt idx="8">
                  <c:v>30</c:v>
                </c:pt>
                <c:pt idx="9">
                  <c:v>31</c:v>
                </c:pt>
                <c:pt idx="10">
                  <c:v>31</c:v>
                </c:pt>
                <c:pt idx="11">
                  <c:v>22</c:v>
                </c:pt>
                <c:pt idx="12">
                  <c:v>20</c:v>
                </c:pt>
                <c:pt idx="13">
                  <c:v>29</c:v>
                </c:pt>
                <c:pt idx="14">
                  <c:v>24</c:v>
                </c:pt>
                <c:pt idx="15">
                  <c:v>19</c:v>
                </c:pt>
                <c:pt idx="16">
                  <c:v>27</c:v>
                </c:pt>
                <c:pt idx="17">
                  <c:v>24</c:v>
                </c:pt>
                <c:pt idx="18">
                  <c:v>23</c:v>
                </c:pt>
                <c:pt idx="19">
                  <c:v>22</c:v>
                </c:pt>
                <c:pt idx="20">
                  <c:v>27</c:v>
                </c:pt>
                <c:pt idx="21">
                  <c:v>23</c:v>
                </c:pt>
                <c:pt idx="22">
                  <c:v>27</c:v>
                </c:pt>
                <c:pt idx="23">
                  <c:v>25</c:v>
                </c:pt>
                <c:pt idx="24">
                  <c:v>32</c:v>
                </c:pt>
                <c:pt idx="25">
                  <c:v>29</c:v>
                </c:pt>
                <c:pt idx="26">
                  <c:v>28</c:v>
                </c:pt>
                <c:pt idx="27">
                  <c:v>33</c:v>
                </c:pt>
                <c:pt idx="28">
                  <c:v>25</c:v>
                </c:pt>
                <c:pt idx="29">
                  <c:v>31</c:v>
                </c:pt>
                <c:pt idx="30">
                  <c:v>33</c:v>
                </c:pt>
                <c:pt idx="31">
                  <c:v>30</c:v>
                </c:pt>
                <c:pt idx="32">
                  <c:v>34</c:v>
                </c:pt>
                <c:pt idx="33">
                  <c:v>30</c:v>
                </c:pt>
                <c:pt idx="34">
                  <c:v>35</c:v>
                </c:pt>
                <c:pt idx="35">
                  <c:v>35</c:v>
                </c:pt>
                <c:pt idx="36">
                  <c:v>28</c:v>
                </c:pt>
                <c:pt idx="37">
                  <c:v>35</c:v>
                </c:pt>
                <c:pt idx="38">
                  <c:v>38</c:v>
                </c:pt>
                <c:pt idx="39">
                  <c:v>39</c:v>
                </c:pt>
                <c:pt idx="40">
                  <c:v>29</c:v>
                </c:pt>
                <c:pt idx="41">
                  <c:v>28</c:v>
                </c:pt>
                <c:pt idx="42">
                  <c:v>29</c:v>
                </c:pt>
                <c:pt idx="43">
                  <c:v>27</c:v>
                </c:pt>
                <c:pt idx="44">
                  <c:v>24</c:v>
                </c:pt>
                <c:pt idx="45">
                  <c:v>23</c:v>
                </c:pt>
                <c:pt idx="46">
                  <c:v>31</c:v>
                </c:pt>
                <c:pt idx="47">
                  <c:v>25</c:v>
                </c:pt>
                <c:pt idx="48">
                  <c:v>28</c:v>
                </c:pt>
                <c:pt idx="49">
                  <c:v>31</c:v>
                </c:pt>
                <c:pt idx="50">
                  <c:v>31</c:v>
                </c:pt>
                <c:pt idx="51">
                  <c:v>23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21</c:v>
                </c:pt>
                <c:pt idx="2">
                  <c:v>22.5</c:v>
                </c:pt>
                <c:pt idx="3">
                  <c:v>28.5</c:v>
                </c:pt>
                <c:pt idx="4">
                  <c:v>27</c:v>
                </c:pt>
                <c:pt idx="5">
                  <c:v>32.5</c:v>
                </c:pt>
                <c:pt idx="6">
                  <c:v>28.5</c:v>
                </c:pt>
                <c:pt idx="7">
                  <c:v>28.5</c:v>
                </c:pt>
                <c:pt idx="8">
                  <c:v>28</c:v>
                </c:pt>
                <c:pt idx="9">
                  <c:v>25</c:v>
                </c:pt>
                <c:pt idx="10">
                  <c:v>24.5</c:v>
                </c:pt>
                <c:pt idx="11">
                  <c:v>14.5</c:v>
                </c:pt>
                <c:pt idx="12">
                  <c:v>17.5</c:v>
                </c:pt>
                <c:pt idx="13">
                  <c:v>23</c:v>
                </c:pt>
                <c:pt idx="14">
                  <c:v>22</c:v>
                </c:pt>
                <c:pt idx="15">
                  <c:v>17</c:v>
                </c:pt>
                <c:pt idx="16">
                  <c:v>20</c:v>
                </c:pt>
                <c:pt idx="17">
                  <c:v>19</c:v>
                </c:pt>
                <c:pt idx="18">
                  <c:v>22</c:v>
                </c:pt>
                <c:pt idx="19">
                  <c:v>20.5</c:v>
                </c:pt>
                <c:pt idx="20">
                  <c:v>18</c:v>
                </c:pt>
                <c:pt idx="21">
                  <c:v>19</c:v>
                </c:pt>
                <c:pt idx="22">
                  <c:v>23</c:v>
                </c:pt>
                <c:pt idx="23">
                  <c:v>22</c:v>
                </c:pt>
                <c:pt idx="24">
                  <c:v>24.5</c:v>
                </c:pt>
                <c:pt idx="25">
                  <c:v>22</c:v>
                </c:pt>
                <c:pt idx="26">
                  <c:v>20.5</c:v>
                </c:pt>
                <c:pt idx="27">
                  <c:v>24.5</c:v>
                </c:pt>
                <c:pt idx="28">
                  <c:v>20.5</c:v>
                </c:pt>
                <c:pt idx="29">
                  <c:v>20.5</c:v>
                </c:pt>
                <c:pt idx="30">
                  <c:v>24</c:v>
                </c:pt>
                <c:pt idx="31">
                  <c:v>26.5</c:v>
                </c:pt>
                <c:pt idx="32">
                  <c:v>30</c:v>
                </c:pt>
                <c:pt idx="33">
                  <c:v>24.5</c:v>
                </c:pt>
                <c:pt idx="34">
                  <c:v>24.5</c:v>
                </c:pt>
                <c:pt idx="35">
                  <c:v>29.5</c:v>
                </c:pt>
                <c:pt idx="36">
                  <c:v>22.5</c:v>
                </c:pt>
                <c:pt idx="37">
                  <c:v>29.5</c:v>
                </c:pt>
                <c:pt idx="38">
                  <c:v>28.5</c:v>
                </c:pt>
                <c:pt idx="39">
                  <c:v>26</c:v>
                </c:pt>
                <c:pt idx="40">
                  <c:v>21.5</c:v>
                </c:pt>
                <c:pt idx="41">
                  <c:v>22.5</c:v>
                </c:pt>
                <c:pt idx="42">
                  <c:v>22</c:v>
                </c:pt>
                <c:pt idx="43">
                  <c:v>24</c:v>
                </c:pt>
                <c:pt idx="44">
                  <c:v>18</c:v>
                </c:pt>
                <c:pt idx="45">
                  <c:v>22</c:v>
                </c:pt>
                <c:pt idx="46">
                  <c:v>22.5</c:v>
                </c:pt>
                <c:pt idx="47">
                  <c:v>20</c:v>
                </c:pt>
                <c:pt idx="48">
                  <c:v>24</c:v>
                </c:pt>
                <c:pt idx="49">
                  <c:v>24.5</c:v>
                </c:pt>
                <c:pt idx="50">
                  <c:v>25.5</c:v>
                </c:pt>
                <c:pt idx="51">
                  <c:v>19</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02881536"/>
        <c:axId val="102888192"/>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37</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102881536"/>
        <c:axId val="102888192"/>
      </c:scatterChart>
      <c:catAx>
        <c:axId val="10288153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02888192"/>
        <c:crosses val="autoZero"/>
        <c:auto val="1"/>
        <c:lblAlgn val="ctr"/>
        <c:lblOffset val="100"/>
        <c:noMultiLvlLbl val="0"/>
      </c:catAx>
      <c:valAx>
        <c:axId val="102888192"/>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10288153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37</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103003264"/>
        <c:axId val="103005184"/>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103003264"/>
        <c:axId val="103005184"/>
      </c:lineChart>
      <c:catAx>
        <c:axId val="103003264"/>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03005184"/>
        <c:crosses val="autoZero"/>
        <c:auto val="1"/>
        <c:lblAlgn val="ctr"/>
        <c:lblOffset val="100"/>
        <c:noMultiLvlLbl val="0"/>
      </c:catAx>
      <c:valAx>
        <c:axId val="10300518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103003264"/>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5.1282051282051277</c:v>
                </c:pt>
                <c:pt idx="1">
                  <c:v>19.658119658119659</c:v>
                </c:pt>
                <c:pt idx="2">
                  <c:v>22.222222222222221</c:v>
                </c:pt>
                <c:pt idx="3">
                  <c:v>52.991452991452995</c:v>
                </c:pt>
              </c:numCache>
            </c:numRef>
          </c:val>
          <c:extLst>
            <c:ext xmlns:c16="http://schemas.microsoft.com/office/drawing/2014/chart" uri="{C3380CC4-5D6E-409C-BE32-E72D297353CC}">
              <c16:uniqueId val="{00000000-8DF0-4F20-BA41-85056FCC45FE}"/>
            </c:ext>
          </c:extLst>
        </c:ser>
        <c:dLbls>
          <c:dLblPos val="outEnd"/>
          <c:showLegendKey val="0"/>
          <c:showVal val="1"/>
          <c:showCatName val="0"/>
          <c:showSerName val="0"/>
          <c:showPercent val="0"/>
          <c:showBubbleSize val="0"/>
        </c:dLbls>
        <c:gapWidth val="150"/>
        <c:axId val="103074816"/>
        <c:axId val="103076992"/>
      </c:barChart>
      <c:catAx>
        <c:axId val="103074816"/>
        <c:scaling>
          <c:orientation val="minMax"/>
        </c:scaling>
        <c:delete val="0"/>
        <c:axPos val="l"/>
        <c:title>
          <c:tx>
            <c:rich>
              <a:bodyPr rot="-5400000" vert="horz"/>
              <a:lstStyle/>
              <a:p>
                <a:pPr>
                  <a:defRPr/>
                </a:pPr>
                <a:r>
                  <a:rPr lang="es-CO"/>
                  <a:t>Tipo de prueba</a:t>
                </a:r>
              </a:p>
            </c:rich>
          </c:tx>
          <c:overlay val="0"/>
        </c:title>
        <c:numFmt formatCode="General" sourceLinked="0"/>
        <c:majorTickMark val="out"/>
        <c:minorTickMark val="none"/>
        <c:tickLblPos val="nextTo"/>
        <c:txPr>
          <a:bodyPr/>
          <a:lstStyle/>
          <a:p>
            <a:pPr>
              <a:defRPr sz="900"/>
            </a:pPr>
            <a:endParaRPr lang="en-US"/>
          </a:p>
        </c:txPr>
        <c:crossAx val="103076992"/>
        <c:crosses val="autoZero"/>
        <c:auto val="1"/>
        <c:lblAlgn val="ctr"/>
        <c:lblOffset val="100"/>
        <c:noMultiLvlLbl val="0"/>
      </c:catAx>
      <c:valAx>
        <c:axId val="103076992"/>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800"/>
            </a:pPr>
            <a:endParaRPr lang="en-US"/>
          </a:p>
        </c:txPr>
        <c:crossAx val="103074816"/>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2.5641025641025639</c:v>
                </c:pt>
                <c:pt idx="1">
                  <c:v>6.8376068376068382</c:v>
                </c:pt>
                <c:pt idx="2">
                  <c:v>90.598290598290603</c:v>
                </c:pt>
              </c:numCache>
            </c:numRef>
          </c:val>
          <c:extLst>
            <c:ext xmlns:c16="http://schemas.microsoft.com/office/drawing/2014/chart" uri="{C3380CC4-5D6E-409C-BE32-E72D297353CC}">
              <c16:uniqueId val="{00000000-AFF2-4E33-A9EC-109FF2B3F047}"/>
            </c:ext>
          </c:extLst>
        </c:ser>
        <c:dLbls>
          <c:dLblPos val="outEnd"/>
          <c:showLegendKey val="0"/>
          <c:showVal val="1"/>
          <c:showCatName val="0"/>
          <c:showSerName val="0"/>
          <c:showPercent val="0"/>
          <c:showBubbleSize val="0"/>
        </c:dLbls>
        <c:gapWidth val="150"/>
        <c:axId val="104293888"/>
        <c:axId val="104295808"/>
      </c:barChart>
      <c:catAx>
        <c:axId val="104293888"/>
        <c:scaling>
          <c:orientation val="minMax"/>
        </c:scaling>
        <c:delete val="0"/>
        <c:axPos val="b"/>
        <c:title>
          <c:tx>
            <c:rich>
              <a:bodyPr/>
              <a:lstStyle/>
              <a:p>
                <a:pPr>
                  <a:defRPr/>
                </a:pPr>
                <a:r>
                  <a:rPr lang="en-US"/>
                  <a:t>Estado clínico</a:t>
                </a:r>
              </a:p>
            </c:rich>
          </c:tx>
          <c:overlay val="0"/>
        </c:title>
        <c:numFmt formatCode="General" sourceLinked="0"/>
        <c:majorTickMark val="out"/>
        <c:minorTickMark val="none"/>
        <c:tickLblPos val="nextTo"/>
        <c:crossAx val="104295808"/>
        <c:crosses val="autoZero"/>
        <c:auto val="1"/>
        <c:lblAlgn val="ctr"/>
        <c:lblOffset val="100"/>
        <c:noMultiLvlLbl val="0"/>
      </c:catAx>
      <c:valAx>
        <c:axId val="104295808"/>
        <c:scaling>
          <c:orientation val="minMax"/>
        </c:scaling>
        <c:delete val="0"/>
        <c:axPos val="l"/>
        <c:title>
          <c:tx>
            <c:rich>
              <a:bodyPr rot="-5400000" vert="horz"/>
              <a:lstStyle/>
              <a:p>
                <a:pPr>
                  <a:defRPr/>
                </a:pPr>
                <a:r>
                  <a:rPr lang="es-CO"/>
                  <a:t>Porcentaje</a:t>
                </a:r>
              </a:p>
            </c:rich>
          </c:tx>
          <c:overlay val="0"/>
        </c:title>
        <c:numFmt formatCode="0.0" sourceLinked="1"/>
        <c:majorTickMark val="out"/>
        <c:minorTickMark val="none"/>
        <c:tickLblPos val="nextTo"/>
        <c:txPr>
          <a:bodyPr/>
          <a:lstStyle/>
          <a:p>
            <a:pPr>
              <a:defRPr sz="900"/>
            </a:pPr>
            <a:endParaRPr lang="en-US"/>
          </a:p>
        </c:txPr>
        <c:crossAx val="104293888"/>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4.353741496598639</c:v>
                </c:pt>
                <c:pt idx="4">
                  <c:v>20.408163265306122</c:v>
                </c:pt>
                <c:pt idx="5">
                  <c:v>24.761904761904763</c:v>
                </c:pt>
                <c:pt idx="6">
                  <c:v>17.551020408163264</c:v>
                </c:pt>
                <c:pt idx="7">
                  <c:v>11.156462585034014</c:v>
                </c:pt>
                <c:pt idx="8">
                  <c:v>7.3469387755102051</c:v>
                </c:pt>
                <c:pt idx="9">
                  <c:v>3.6734693877551026</c:v>
                </c:pt>
                <c:pt idx="10">
                  <c:v>3.4013605442176873</c:v>
                </c:pt>
                <c:pt idx="11">
                  <c:v>3.1292517006802725</c:v>
                </c:pt>
                <c:pt idx="12">
                  <c:v>2.0408163265306123</c:v>
                </c:pt>
                <c:pt idx="13">
                  <c:v>0.68027210884353739</c:v>
                </c:pt>
                <c:pt idx="14">
                  <c:v>1.4965986394557822</c:v>
                </c:pt>
              </c:numCache>
            </c:numRef>
          </c:val>
          <c:extLst>
            <c:ext xmlns:c16="http://schemas.microsoft.com/office/drawing/2014/chart" uri="{C3380CC4-5D6E-409C-BE32-E72D297353CC}">
              <c16:uniqueId val="{00000000-EC9C-488E-81BC-A207065541F7}"/>
            </c:ext>
          </c:extLst>
        </c:ser>
        <c:dLbls>
          <c:showLegendKey val="0"/>
          <c:showVal val="0"/>
          <c:showCatName val="0"/>
          <c:showSerName val="0"/>
          <c:showPercent val="0"/>
          <c:showBubbleSize val="0"/>
        </c:dLbls>
        <c:gapWidth val="9"/>
        <c:axId val="104320000"/>
        <c:axId val="104322176"/>
      </c:barChart>
      <c:catAx>
        <c:axId val="104320000"/>
        <c:scaling>
          <c:orientation val="minMax"/>
        </c:scaling>
        <c:delete val="0"/>
        <c:axPos val="b"/>
        <c:title>
          <c:tx>
            <c:rich>
              <a:bodyPr/>
              <a:lstStyle/>
              <a:p>
                <a:pPr>
                  <a:defRPr/>
                </a:pPr>
                <a:r>
                  <a:rPr lang="en-US"/>
                  <a:t>Grupos de edad</a:t>
                </a:r>
              </a:p>
            </c:rich>
          </c:tx>
          <c:layout>
            <c:manualLayout>
              <c:xMode val="edge"/>
              <c:yMode val="edge"/>
              <c:x val="0.44334732393193882"/>
              <c:y val="0.92578084163012797"/>
            </c:manualLayout>
          </c:layout>
          <c:overlay val="0"/>
        </c:title>
        <c:numFmt formatCode="General" sourceLinked="0"/>
        <c:majorTickMark val="out"/>
        <c:minorTickMark val="none"/>
        <c:tickLblPos val="nextTo"/>
        <c:crossAx val="104322176"/>
        <c:crosses val="autoZero"/>
        <c:auto val="1"/>
        <c:lblAlgn val="ctr"/>
        <c:lblOffset val="100"/>
        <c:noMultiLvlLbl val="0"/>
      </c:catAx>
      <c:valAx>
        <c:axId val="104322176"/>
        <c:scaling>
          <c:orientation val="minMax"/>
        </c:scaling>
        <c:delete val="0"/>
        <c:axPos val="l"/>
        <c:title>
          <c:tx>
            <c:rich>
              <a:bodyPr rot="-5400000" vert="horz"/>
              <a:lstStyle/>
              <a:p>
                <a:pPr>
                  <a:defRPr/>
                </a:pPr>
                <a:r>
                  <a:rPr lang="en-US"/>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900"/>
            </a:pPr>
            <a:endParaRPr lang="en-US"/>
          </a:p>
        </c:txPr>
        <c:crossAx val="104320000"/>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0.3504273504273504</c:v>
                </c:pt>
                <c:pt idx="1">
                  <c:v>0.59829059829059827</c:v>
                </c:pt>
                <c:pt idx="2">
                  <c:v>2.564102564102564E-2</c:v>
                </c:pt>
                <c:pt idx="3">
                  <c:v>0</c:v>
                </c:pt>
                <c:pt idx="4">
                  <c:v>0</c:v>
                </c:pt>
                <c:pt idx="5">
                  <c:v>1.7094017094017096E-2</c:v>
                </c:pt>
                <c:pt idx="6">
                  <c:v>0</c:v>
                </c:pt>
                <c:pt idx="7">
                  <c:v>0</c:v>
                </c:pt>
                <c:pt idx="8">
                  <c:v>8.5470085470085479E-3</c:v>
                </c:pt>
                <c:pt idx="9">
                  <c:v>0</c:v>
                </c:pt>
                <c:pt idx="10">
                  <c:v>0</c:v>
                </c:pt>
              </c:numCache>
            </c:numRef>
          </c:val>
          <c:extLst>
            <c:ext xmlns:c16="http://schemas.microsoft.com/office/drawing/2014/chart" uri="{C3380CC4-5D6E-409C-BE32-E72D297353CC}">
              <c16:uniqueId val="{00000000-C094-47F5-B9D1-0A142BD9D5DE}"/>
            </c:ext>
          </c:extLst>
        </c:ser>
        <c:dLbls>
          <c:showLegendKey val="0"/>
          <c:showVal val="0"/>
          <c:showCatName val="0"/>
          <c:showSerName val="0"/>
          <c:showPercent val="0"/>
          <c:showBubbleSize val="0"/>
        </c:dLbls>
        <c:gapWidth val="150"/>
        <c:axId val="104363904"/>
        <c:axId val="104365440"/>
      </c:barChart>
      <c:catAx>
        <c:axId val="104363904"/>
        <c:scaling>
          <c:orientation val="minMax"/>
        </c:scaling>
        <c:delete val="0"/>
        <c:axPos val="b"/>
        <c:numFmt formatCode="General" sourceLinked="0"/>
        <c:majorTickMark val="none"/>
        <c:minorTickMark val="none"/>
        <c:tickLblPos val="nextTo"/>
        <c:txPr>
          <a:bodyPr/>
          <a:lstStyle/>
          <a:p>
            <a:pPr>
              <a:defRPr sz="800"/>
            </a:pPr>
            <a:endParaRPr lang="en-US"/>
          </a:p>
        </c:txPr>
        <c:crossAx val="104365440"/>
        <c:crosses val="autoZero"/>
        <c:auto val="1"/>
        <c:lblAlgn val="ctr"/>
        <c:lblOffset val="100"/>
        <c:noMultiLvlLbl val="0"/>
      </c:catAx>
      <c:valAx>
        <c:axId val="104365440"/>
        <c:scaling>
          <c:orientation val="minMax"/>
        </c:scaling>
        <c:delete val="0"/>
        <c:axPos val="l"/>
        <c:title>
          <c:tx>
            <c:rich>
              <a:bodyPr/>
              <a:lstStyle/>
              <a:p>
                <a:pPr>
                  <a:defRPr sz="800"/>
                </a:pPr>
                <a:r>
                  <a:rPr lang="es-CO" sz="800" baseline="0" dirty="0" smtClean="0"/>
                  <a:t>% </a:t>
                </a:r>
                <a:r>
                  <a:rPr lang="es-CO" sz="800" baseline="0" dirty="0"/>
                  <a:t>casos</a:t>
                </a:r>
              </a:p>
            </c:rich>
          </c:tx>
          <c:overlay val="0"/>
        </c:title>
        <c:numFmt formatCode="0.0%" sourceLinked="1"/>
        <c:majorTickMark val="none"/>
        <c:minorTickMark val="none"/>
        <c:tickLblPos val="nextTo"/>
        <c:txPr>
          <a:bodyPr/>
          <a:lstStyle/>
          <a:p>
            <a:pPr>
              <a:defRPr sz="800"/>
            </a:pPr>
            <a:endParaRPr lang="en-US"/>
          </a:p>
        </c:txPr>
        <c:crossAx val="10436390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cat>
            <c:strRef>
              <c:f>Hoja2!$A$2:$A$37</c:f>
              <c:strCache>
                <c:ptCount val="3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pt idx="17">
                  <c:v>Corregimiento de Santa Elena</c:v>
                </c:pt>
                <c:pt idx="18">
                  <c:v>Corregimiento de San Cristóbal</c:v>
                </c:pt>
                <c:pt idx="29">
                  <c:v>primera infancia (0-5 años), </c:v>
                </c:pt>
                <c:pt idx="30">
                  <c:v>Infancia (6 - 11 años)</c:v>
                </c:pt>
                <c:pt idx="31">
                  <c:v>Adolescencia (12-18 años) </c:v>
                </c:pt>
                <c:pt idx="32">
                  <c:v>Juventud (14 - 26 años)</c:v>
                </c:pt>
                <c:pt idx="33">
                  <c:v>Adultez (27 - 59 años) </c:v>
                </c:pt>
                <c:pt idx="34">
                  <c:v>Vejez (60 años y más).</c:v>
                </c:pt>
                <c:pt idx="35">
                  <c:v>primera infancia (0-5 años), infancia (6 - 11 años), adolescencia (12-18 años), juventud (14 - 26 años), adultez (27 - 59 años) y vejez (60 años y más).</c:v>
                </c:pt>
              </c:strCache>
            </c:strRef>
          </c:cat>
          <c:val>
            <c:numRef>
              <c:f>Hoja2!$C$2:$C$18</c:f>
              <c:numCache>
                <c:formatCode>General</c:formatCode>
                <c:ptCount val="17"/>
                <c:pt idx="0">
                  <c:v>3</c:v>
                </c:pt>
                <c:pt idx="1">
                  <c:v>5</c:v>
                </c:pt>
                <c:pt idx="2">
                  <c:v>6</c:v>
                </c:pt>
                <c:pt idx="3">
                  <c:v>4</c:v>
                </c:pt>
                <c:pt idx="4">
                  <c:v>5</c:v>
                </c:pt>
                <c:pt idx="5">
                  <c:v>9</c:v>
                </c:pt>
                <c:pt idx="6">
                  <c:v>7</c:v>
                </c:pt>
                <c:pt idx="7">
                  <c:v>6</c:v>
                </c:pt>
                <c:pt idx="8">
                  <c:v>1</c:v>
                </c:pt>
                <c:pt idx="9">
                  <c:v>2</c:v>
                </c:pt>
                <c:pt idx="10">
                  <c:v>1</c:v>
                </c:pt>
                <c:pt idx="11">
                  <c:v>5</c:v>
                </c:pt>
                <c:pt idx="12">
                  <c:v>1</c:v>
                </c:pt>
                <c:pt idx="13">
                  <c:v>1</c:v>
                </c:pt>
                <c:pt idx="14">
                  <c:v>0</c:v>
                </c:pt>
                <c:pt idx="15">
                  <c:v>1</c:v>
                </c:pt>
                <c:pt idx="16">
                  <c:v>1</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14136960"/>
        <c:axId val="114092672"/>
      </c:barChart>
      <c:lineChart>
        <c:grouping val="standard"/>
        <c:varyColors val="0"/>
        <c:ser>
          <c:idx val="0"/>
          <c:order val="0"/>
          <c:tx>
            <c:v>TASA</c:v>
          </c:tx>
          <c:spPr>
            <a:ln w="19050"/>
          </c:spPr>
          <c:marker>
            <c:symbol val="none"/>
          </c:marker>
          <c:cat>
            <c:strRef>
              <c:f>Hoja2!$A$2:$A$18</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Hoja2!$B$2:$B$18</c:f>
              <c:numCache>
                <c:formatCode>0.0</c:formatCode>
                <c:ptCount val="17"/>
                <c:pt idx="0">
                  <c:v>2.0533178193764758</c:v>
                </c:pt>
                <c:pt idx="1">
                  <c:v>3.3420672691299931</c:v>
                </c:pt>
                <c:pt idx="2">
                  <c:v>3.8713673669540083</c:v>
                </c:pt>
                <c:pt idx="3">
                  <c:v>2.3049972340033191</c:v>
                </c:pt>
                <c:pt idx="4">
                  <c:v>2.5707601737833876</c:v>
                </c:pt>
                <c:pt idx="5">
                  <c:v>4.3382902316164955</c:v>
                </c:pt>
                <c:pt idx="6">
                  <c:v>3.6850057117588531</c:v>
                </c:pt>
                <c:pt idx="7">
                  <c:v>3.5829451809387316</c:v>
                </c:pt>
                <c:pt idx="8">
                  <c:v>0.65386828477271541</c:v>
                </c:pt>
                <c:pt idx="9">
                  <c:v>1.0687357390574819</c:v>
                </c:pt>
                <c:pt idx="10">
                  <c:v>0.51395120547255246</c:v>
                </c:pt>
                <c:pt idx="11">
                  <c:v>2.9979793619100725</c:v>
                </c:pt>
                <c:pt idx="12">
                  <c:v>0.78134156346446848</c:v>
                </c:pt>
                <c:pt idx="13">
                  <c:v>1.0361942657009335</c:v>
                </c:pt>
                <c:pt idx="14">
                  <c:v>0</c:v>
                </c:pt>
                <c:pt idx="15">
                  <c:v>2.1859834739649369</c:v>
                </c:pt>
                <c:pt idx="16">
                  <c:v>2.0865065620631378</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4473344"/>
        <c:axId val="114090368"/>
      </c:lineChart>
      <c:catAx>
        <c:axId val="64473344"/>
        <c:scaling>
          <c:orientation val="minMax"/>
        </c:scaling>
        <c:delete val="0"/>
        <c:axPos val="b"/>
        <c:numFmt formatCode="General" sourceLinked="0"/>
        <c:majorTickMark val="none"/>
        <c:minorTickMark val="none"/>
        <c:tickLblPos val="nextTo"/>
        <c:txPr>
          <a:bodyPr/>
          <a:lstStyle/>
          <a:p>
            <a:pPr>
              <a:defRPr b="1"/>
            </a:pPr>
            <a:endParaRPr lang="en-US"/>
          </a:p>
        </c:txPr>
        <c:crossAx val="114090368"/>
        <c:crosses val="autoZero"/>
        <c:auto val="1"/>
        <c:lblAlgn val="ctr"/>
        <c:lblOffset val="100"/>
        <c:noMultiLvlLbl val="0"/>
      </c:catAx>
      <c:valAx>
        <c:axId val="114090368"/>
        <c:scaling>
          <c:orientation val="minMax"/>
        </c:scaling>
        <c:delete val="0"/>
        <c:axPos val="l"/>
        <c:majorGridlines/>
        <c:title>
          <c:tx>
            <c:rich>
              <a:bodyPr rot="-5400000" vert="horz"/>
              <a:lstStyle/>
              <a:p>
                <a:pPr>
                  <a:defRPr sz="700"/>
                </a:pPr>
                <a:r>
                  <a:rPr lang="es-CO" sz="700" dirty="0"/>
                  <a:t>Numero</a:t>
                </a:r>
                <a:r>
                  <a:rPr lang="es-CO" sz="700" baseline="0" dirty="0"/>
                  <a:t> de casos</a:t>
                </a:r>
                <a:endParaRPr lang="es-CO" sz="700" dirty="0"/>
              </a:p>
            </c:rich>
          </c:tx>
          <c:layout>
            <c:manualLayout>
              <c:xMode val="edge"/>
              <c:yMode val="edge"/>
              <c:x val="0.93426217886377139"/>
              <c:y val="0.28346199380624376"/>
            </c:manualLayout>
          </c:layout>
          <c:overlay val="0"/>
        </c:title>
        <c:numFmt formatCode="0.0" sourceLinked="1"/>
        <c:majorTickMark val="none"/>
        <c:minorTickMark val="none"/>
        <c:tickLblPos val="nextTo"/>
        <c:txPr>
          <a:bodyPr/>
          <a:lstStyle/>
          <a:p>
            <a:pPr>
              <a:defRPr sz="700" b="1"/>
            </a:pPr>
            <a:endParaRPr lang="en-US"/>
          </a:p>
        </c:txPr>
        <c:crossAx val="64473344"/>
        <c:crosses val="autoZero"/>
        <c:crossBetween val="between"/>
      </c:valAx>
      <c:valAx>
        <c:axId val="114092672"/>
        <c:scaling>
          <c:orientation val="minMax"/>
        </c:scaling>
        <c:delete val="0"/>
        <c:axPos val="r"/>
        <c:title>
          <c:tx>
            <c:rich>
              <a:bodyPr rot="-5400000" vert="horz"/>
              <a:lstStyle/>
              <a:p>
                <a:pPr>
                  <a:defRPr sz="700"/>
                </a:pPr>
                <a:r>
                  <a:rPr lang="es-CO" sz="700"/>
                  <a:t>tasa por 100.000</a:t>
                </a:r>
              </a:p>
            </c:rich>
          </c:tx>
          <c:layout>
            <c:manualLayout>
              <c:xMode val="edge"/>
              <c:yMode val="edge"/>
              <c:x val="5.7834399536951457E-2"/>
              <c:y val="0.22409241975482583"/>
            </c:manualLayout>
          </c:layout>
          <c:overlay val="0"/>
        </c:title>
        <c:numFmt formatCode="General" sourceLinked="1"/>
        <c:majorTickMark val="out"/>
        <c:minorTickMark val="none"/>
        <c:tickLblPos val="nextTo"/>
        <c:txPr>
          <a:bodyPr/>
          <a:lstStyle/>
          <a:p>
            <a:pPr>
              <a:defRPr sz="600" b="1"/>
            </a:pPr>
            <a:endParaRPr lang="en-US"/>
          </a:p>
        </c:txPr>
        <c:crossAx val="114136960"/>
        <c:crosses val="max"/>
        <c:crossBetween val="between"/>
      </c:valAx>
      <c:catAx>
        <c:axId val="114136960"/>
        <c:scaling>
          <c:orientation val="minMax"/>
        </c:scaling>
        <c:delete val="1"/>
        <c:axPos val="b"/>
        <c:numFmt formatCode="General" sourceLinked="1"/>
        <c:majorTickMark val="out"/>
        <c:minorTickMark val="none"/>
        <c:tickLblPos val="nextTo"/>
        <c:crossAx val="114092672"/>
        <c:crosses val="autoZero"/>
        <c:auto val="1"/>
        <c:lblAlgn val="ctr"/>
        <c:lblOffset val="100"/>
        <c:noMultiLvlLbl val="0"/>
      </c:catAx>
      <c:dTable>
        <c:showHorzBorder val="1"/>
        <c:showVertBorder val="1"/>
        <c:showOutline val="1"/>
        <c:showKeys val="1"/>
        <c:txPr>
          <a:bodyPr/>
          <a:lstStyle/>
          <a:p>
            <a:pPr rtl="0">
              <a:defRPr sz="500" b="1"/>
            </a:pPr>
            <a:endParaRPr lang="en-US"/>
          </a:p>
        </c:txPr>
      </c:dTable>
    </c:plotArea>
    <c:plotVisOnly val="1"/>
    <c:dispBlanksAs val="gap"/>
    <c:showDLblsOverMax val="0"/>
  </c:chart>
  <c:spPr>
    <a:ln>
      <a:noFill/>
    </a:ln>
  </c:sp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v>Zona de Alerta</c:v>
          </c:tx>
          <c:spPr>
            <a:solidFill>
              <a:srgbClr val="C00000"/>
            </a:solidFill>
            <a:ln>
              <a:solidFill>
                <a:srgbClr val="FF0000"/>
              </a:solidFill>
            </a:ln>
          </c:spPr>
          <c:val>
            <c:numRef>
              <c:f>'SIN 2003-7-10'!$E$45:$BD$45</c:f>
              <c:numCache>
                <c:formatCode>General</c:formatCode>
                <c:ptCount val="52"/>
                <c:pt idx="0">
                  <c:v>24.547904337638165</c:v>
                </c:pt>
                <c:pt idx="1">
                  <c:v>43.949840882355247</c:v>
                </c:pt>
                <c:pt idx="2">
                  <c:v>34.317072110470995</c:v>
                </c:pt>
                <c:pt idx="3">
                  <c:v>25.784321862818352</c:v>
                </c:pt>
                <c:pt idx="4">
                  <c:v>27.234366325377682</c:v>
                </c:pt>
                <c:pt idx="5">
                  <c:v>33.511155352104581</c:v>
                </c:pt>
                <c:pt idx="6">
                  <c:v>29.930588459607442</c:v>
                </c:pt>
                <c:pt idx="7">
                  <c:v>22.289359584217998</c:v>
                </c:pt>
                <c:pt idx="8">
                  <c:v>23.523391519100933</c:v>
                </c:pt>
                <c:pt idx="9">
                  <c:v>23.65808383104293</c:v>
                </c:pt>
                <c:pt idx="10">
                  <c:v>21.29856279259177</c:v>
                </c:pt>
                <c:pt idx="11">
                  <c:v>21.070026295486336</c:v>
                </c:pt>
                <c:pt idx="12">
                  <c:v>19.901917853618826</c:v>
                </c:pt>
                <c:pt idx="13">
                  <c:v>20.971657232052259</c:v>
                </c:pt>
                <c:pt idx="14">
                  <c:v>18.661525529660544</c:v>
                </c:pt>
                <c:pt idx="15">
                  <c:v>18.156139599561136</c:v>
                </c:pt>
                <c:pt idx="16">
                  <c:v>23.641965246920559</c:v>
                </c:pt>
                <c:pt idx="17">
                  <c:v>23.646176155428861</c:v>
                </c:pt>
                <c:pt idx="18">
                  <c:v>18.533863133179604</c:v>
                </c:pt>
                <c:pt idx="19">
                  <c:v>24.326158785159453</c:v>
                </c:pt>
                <c:pt idx="20">
                  <c:v>22.462923461430901</c:v>
                </c:pt>
                <c:pt idx="21">
                  <c:v>20.795446976099281</c:v>
                </c:pt>
                <c:pt idx="22">
                  <c:v>25.339407190076777</c:v>
                </c:pt>
                <c:pt idx="23">
                  <c:v>22.108635487729806</c:v>
                </c:pt>
                <c:pt idx="24">
                  <c:v>23.475328125846666</c:v>
                </c:pt>
                <c:pt idx="25">
                  <c:v>23.669337101568118</c:v>
                </c:pt>
                <c:pt idx="26">
                  <c:v>31.286883187266696</c:v>
                </c:pt>
                <c:pt idx="27">
                  <c:v>31.07072423200135</c:v>
                </c:pt>
                <c:pt idx="28">
                  <c:v>29.266717908197073</c:v>
                </c:pt>
                <c:pt idx="29">
                  <c:v>22.126385059779007</c:v>
                </c:pt>
                <c:pt idx="30">
                  <c:v>23.144639264552541</c:v>
                </c:pt>
                <c:pt idx="31">
                  <c:v>27.873388621254094</c:v>
                </c:pt>
                <c:pt idx="32">
                  <c:v>26.299892756301276</c:v>
                </c:pt>
                <c:pt idx="33">
                  <c:v>31.873961859998857</c:v>
                </c:pt>
                <c:pt idx="34">
                  <c:v>34.428620534082825</c:v>
                </c:pt>
                <c:pt idx="35">
                  <c:v>26.106337590812906</c:v>
                </c:pt>
                <c:pt idx="36">
                  <c:v>23.13919548125353</c:v>
                </c:pt>
                <c:pt idx="37">
                  <c:v>34.223002562196342</c:v>
                </c:pt>
                <c:pt idx="38">
                  <c:v>35.090775820574471</c:v>
                </c:pt>
                <c:pt idx="39">
                  <c:v>31.984318509058667</c:v>
                </c:pt>
                <c:pt idx="40">
                  <c:v>26.673743499607649</c:v>
                </c:pt>
                <c:pt idx="41">
                  <c:v>25.67857036259544</c:v>
                </c:pt>
                <c:pt idx="42">
                  <c:v>24.130217557804315</c:v>
                </c:pt>
                <c:pt idx="43">
                  <c:v>17.486221170367195</c:v>
                </c:pt>
                <c:pt idx="44">
                  <c:v>26.147714594578403</c:v>
                </c:pt>
                <c:pt idx="45">
                  <c:v>17.334050432583723</c:v>
                </c:pt>
                <c:pt idx="46">
                  <c:v>31.966057704777299</c:v>
                </c:pt>
                <c:pt idx="47">
                  <c:v>22.467179032769437</c:v>
                </c:pt>
                <c:pt idx="48">
                  <c:v>17.935534012413218</c:v>
                </c:pt>
                <c:pt idx="49">
                  <c:v>23.338287705102609</c:v>
                </c:pt>
                <c:pt idx="50">
                  <c:v>18.644458427626539</c:v>
                </c:pt>
                <c:pt idx="51">
                  <c:v>19.570885871886155</c:v>
                </c:pt>
              </c:numCache>
            </c:numRef>
          </c:val>
          <c:extLst>
            <c:ext xmlns:c16="http://schemas.microsoft.com/office/drawing/2014/chart" uri="{C3380CC4-5D6E-409C-BE32-E72D297353CC}">
              <c16:uniqueId val="{00000000-D646-4E28-92BE-0DCD6DF27D51}"/>
            </c:ext>
          </c:extLst>
        </c:ser>
        <c:ser>
          <c:idx val="1"/>
          <c:order val="1"/>
          <c:tx>
            <c:v>Zona de Seguridad</c:v>
          </c:tx>
          <c:spPr>
            <a:solidFill>
              <a:schemeClr val="accent6">
                <a:lumMod val="75000"/>
              </a:schemeClr>
            </a:solidFill>
            <a:ln>
              <a:solidFill>
                <a:srgbClr val="FFC000"/>
              </a:solidFill>
            </a:ln>
          </c:spPr>
          <c:val>
            <c:numRef>
              <c:f>'SIN 2003-7-10'!$E$44:$BD$44</c:f>
              <c:numCache>
                <c:formatCode>General</c:formatCode>
                <c:ptCount val="52"/>
                <c:pt idx="0">
                  <c:v>21.381385766365955</c:v>
                </c:pt>
                <c:pt idx="1">
                  <c:v>38.11421189270051</c:v>
                </c:pt>
                <c:pt idx="2">
                  <c:v>30.466596925353965</c:v>
                </c:pt>
                <c:pt idx="3">
                  <c:v>20.505712948465256</c:v>
                </c:pt>
                <c:pt idx="4">
                  <c:v>21.635932402649825</c:v>
                </c:pt>
                <c:pt idx="5">
                  <c:v>27.382854555318225</c:v>
                </c:pt>
                <c:pt idx="6">
                  <c:v>26.309907724572383</c:v>
                </c:pt>
                <c:pt idx="7">
                  <c:v>17.599524971490432</c:v>
                </c:pt>
                <c:pt idx="8">
                  <c:v>21.209787577135689</c:v>
                </c:pt>
                <c:pt idx="9">
                  <c:v>20.779393345886632</c:v>
                </c:pt>
                <c:pt idx="10">
                  <c:v>18.489981374077107</c:v>
                </c:pt>
                <c:pt idx="11">
                  <c:v>16.251720430148282</c:v>
                </c:pt>
                <c:pt idx="12">
                  <c:v>13.414901971279198</c:v>
                </c:pt>
                <c:pt idx="13">
                  <c:v>16.678686150046005</c:v>
                </c:pt>
                <c:pt idx="14">
                  <c:v>13.216319282391799</c:v>
                </c:pt>
                <c:pt idx="15">
                  <c:v>9.4043065527522245</c:v>
                </c:pt>
                <c:pt idx="16">
                  <c:v>17.165009596490361</c:v>
                </c:pt>
                <c:pt idx="17">
                  <c:v>15.664414798400808</c:v>
                </c:pt>
                <c:pt idx="18">
                  <c:v>14.203583811004913</c:v>
                </c:pt>
                <c:pt idx="19">
                  <c:v>21.217606697983452</c:v>
                </c:pt>
                <c:pt idx="20">
                  <c:v>15.600209822354428</c:v>
                </c:pt>
                <c:pt idx="21">
                  <c:v>12.251137259192351</c:v>
                </c:pt>
                <c:pt idx="22">
                  <c:v>14.835288251805371</c:v>
                </c:pt>
                <c:pt idx="23">
                  <c:v>12.85111021470258</c:v>
                </c:pt>
                <c:pt idx="24">
                  <c:v>16.620600215843542</c:v>
                </c:pt>
                <c:pt idx="25">
                  <c:v>19.15475783513838</c:v>
                </c:pt>
                <c:pt idx="26">
                  <c:v>20.599263269704174</c:v>
                </c:pt>
                <c:pt idx="27">
                  <c:v>18.277709969879602</c:v>
                </c:pt>
                <c:pt idx="28">
                  <c:v>18.526520720195794</c:v>
                </c:pt>
                <c:pt idx="29">
                  <c:v>14.468567819577398</c:v>
                </c:pt>
                <c:pt idx="30">
                  <c:v>13.869374866887087</c:v>
                </c:pt>
                <c:pt idx="31">
                  <c:v>14.040307735924832</c:v>
                </c:pt>
                <c:pt idx="32">
                  <c:v>15.114020071733936</c:v>
                </c:pt>
                <c:pt idx="33">
                  <c:v>17.558589362361563</c:v>
                </c:pt>
                <c:pt idx="34">
                  <c:v>19.761364355064945</c:v>
                </c:pt>
                <c:pt idx="35">
                  <c:v>17.890674538566554</c:v>
                </c:pt>
                <c:pt idx="36">
                  <c:v>15.042641504692764</c:v>
                </c:pt>
                <c:pt idx="37">
                  <c:v>19.186518407143886</c:v>
                </c:pt>
                <c:pt idx="38">
                  <c:v>20.544580807819194</c:v>
                </c:pt>
                <c:pt idx="39">
                  <c:v>19.416194682396732</c:v>
                </c:pt>
                <c:pt idx="40">
                  <c:v>15.406515526165045</c:v>
                </c:pt>
                <c:pt idx="41">
                  <c:v>16.083855120714826</c:v>
                </c:pt>
                <c:pt idx="42">
                  <c:v>13.182113425349016</c:v>
                </c:pt>
                <c:pt idx="43">
                  <c:v>11.182184601281596</c:v>
                </c:pt>
                <c:pt idx="44">
                  <c:v>14.427723044799057</c:v>
                </c:pt>
                <c:pt idx="45">
                  <c:v>10.602705833486732</c:v>
                </c:pt>
                <c:pt idx="46">
                  <c:v>19.438102300725991</c:v>
                </c:pt>
                <c:pt idx="47">
                  <c:v>11.833048088019394</c:v>
                </c:pt>
                <c:pt idx="48">
                  <c:v>12.86716446164818</c:v>
                </c:pt>
                <c:pt idx="49">
                  <c:v>14.467566260852145</c:v>
                </c:pt>
                <c:pt idx="50">
                  <c:v>11.205819448618399</c:v>
                </c:pt>
                <c:pt idx="51">
                  <c:v>11.582628810508142</c:v>
                </c:pt>
              </c:numCache>
            </c:numRef>
          </c:val>
          <c:extLst>
            <c:ext xmlns:c16="http://schemas.microsoft.com/office/drawing/2014/chart" uri="{C3380CC4-5D6E-409C-BE32-E72D297353CC}">
              <c16:uniqueId val="{00000001-D646-4E28-92BE-0DCD6DF27D51}"/>
            </c:ext>
          </c:extLst>
        </c:ser>
        <c:ser>
          <c:idx val="2"/>
          <c:order val="2"/>
          <c:tx>
            <c:v>Zona de Exito</c:v>
          </c:tx>
          <c:spPr>
            <a:solidFill>
              <a:srgbClr val="206A32"/>
            </a:solidFill>
            <a:ln>
              <a:solidFill>
                <a:srgbClr val="92D050"/>
              </a:solidFill>
            </a:ln>
          </c:spPr>
          <c:val>
            <c:numRef>
              <c:f>'SIN 2003-7-10'!$E$43:$BD$43</c:f>
              <c:numCache>
                <c:formatCode>General</c:formatCode>
                <c:ptCount val="52"/>
                <c:pt idx="0">
                  <c:v>18.416889159485443</c:v>
                </c:pt>
                <c:pt idx="1">
                  <c:v>32.771881678751583</c:v>
                </c:pt>
                <c:pt idx="2">
                  <c:v>26.865713689281499</c:v>
                </c:pt>
                <c:pt idx="3">
                  <c:v>15.774860009092482</c:v>
                </c:pt>
                <c:pt idx="4">
                  <c:v>16.636564411720048</c:v>
                </c:pt>
                <c:pt idx="5">
                  <c:v>21.895489636994167</c:v>
                </c:pt>
                <c:pt idx="6">
                  <c:v>22.927512968645761</c:v>
                </c:pt>
                <c:pt idx="7">
                  <c:v>13.373966218957873</c:v>
                </c:pt>
                <c:pt idx="8">
                  <c:v>19.006304869204005</c:v>
                </c:pt>
                <c:pt idx="9">
                  <c:v>18.07071550383931</c:v>
                </c:pt>
                <c:pt idx="10">
                  <c:v>15.851464753102931</c:v>
                </c:pt>
                <c:pt idx="11">
                  <c:v>11.936421814915548</c:v>
                </c:pt>
                <c:pt idx="12">
                  <c:v>7.863309675813789</c:v>
                </c:pt>
                <c:pt idx="13">
                  <c:v>12.785869875028727</c:v>
                </c:pt>
                <c:pt idx="14">
                  <c:v>8.4488947801082439</c:v>
                </c:pt>
                <c:pt idx="15">
                  <c:v>2.4238290400294242</c:v>
                </c:pt>
                <c:pt idx="16">
                  <c:v>11.549001627491602</c:v>
                </c:pt>
                <c:pt idx="17">
                  <c:v>8.9900124447685865</c:v>
                </c:pt>
                <c:pt idx="18">
                  <c:v>10.303199355652778</c:v>
                </c:pt>
                <c:pt idx="19">
                  <c:v>18.30462156751133</c:v>
                </c:pt>
                <c:pt idx="20">
                  <c:v>9.7280192285426264</c:v>
                </c:pt>
                <c:pt idx="21">
                  <c:v>5.2980498850665674</c:v>
                </c:pt>
                <c:pt idx="22">
                  <c:v>6.5193470461693153</c:v>
                </c:pt>
                <c:pt idx="23">
                  <c:v>5.4095638330003935</c:v>
                </c:pt>
                <c:pt idx="24">
                  <c:v>10.733488485331028</c:v>
                </c:pt>
                <c:pt idx="25">
                  <c:v>15.058226025147158</c:v>
                </c:pt>
                <c:pt idx="26">
                  <c:v>11.937940606492786</c:v>
                </c:pt>
                <c:pt idx="27">
                  <c:v>8.399137914343159</c:v>
                </c:pt>
                <c:pt idx="28">
                  <c:v>9.9086640726618302</c:v>
                </c:pt>
                <c:pt idx="29">
                  <c:v>8.0528823455445444</c:v>
                </c:pt>
                <c:pt idx="30">
                  <c:v>6.3778971028366884</c:v>
                </c:pt>
                <c:pt idx="31">
                  <c:v>3.8205516921899378</c:v>
                </c:pt>
                <c:pt idx="32">
                  <c:v>6.3631999839291371</c:v>
                </c:pt>
                <c:pt idx="33">
                  <c:v>6.8410987438413802</c:v>
                </c:pt>
                <c:pt idx="34">
                  <c:v>8.7089132743889159</c:v>
                </c:pt>
                <c:pt idx="35">
                  <c:v>10.99355004114526</c:v>
                </c:pt>
                <c:pt idx="36">
                  <c:v>8.305464043217091</c:v>
                </c:pt>
                <c:pt idx="37">
                  <c:v>7.9622969462215885</c:v>
                </c:pt>
                <c:pt idx="38">
                  <c:v>9.5146425323803889</c:v>
                </c:pt>
                <c:pt idx="39">
                  <c:v>9.6159165075651618</c:v>
                </c:pt>
                <c:pt idx="40">
                  <c:v>6.592044226185604</c:v>
                </c:pt>
                <c:pt idx="41">
                  <c:v>8.3026338941751074</c:v>
                </c:pt>
                <c:pt idx="42">
                  <c:v>4.6694786267351169</c:v>
                </c:pt>
                <c:pt idx="43">
                  <c:v>5.8116736409075465</c:v>
                </c:pt>
                <c:pt idx="44">
                  <c:v>5.3888209109679055</c:v>
                </c:pt>
                <c:pt idx="45">
                  <c:v>4.9395490504738735</c:v>
                </c:pt>
                <c:pt idx="46">
                  <c:v>9.6612087249715746</c:v>
                </c:pt>
                <c:pt idx="47">
                  <c:v>3.5770601591931395</c:v>
                </c:pt>
                <c:pt idx="48">
                  <c:v>8.3959203792916686</c:v>
                </c:pt>
                <c:pt idx="49">
                  <c:v>7.2218992624469056</c:v>
                </c:pt>
                <c:pt idx="50">
                  <c:v>5.0325507537937453</c:v>
                </c:pt>
                <c:pt idx="51">
                  <c:v>5.023364491055478</c:v>
                </c:pt>
              </c:numCache>
            </c:numRef>
          </c:val>
          <c:extLst>
            <c:ext xmlns:c16="http://schemas.microsoft.com/office/drawing/2014/chart" uri="{C3380CC4-5D6E-409C-BE32-E72D297353CC}">
              <c16:uniqueId val="{00000002-D646-4E28-92BE-0DCD6DF27D51}"/>
            </c:ext>
          </c:extLst>
        </c:ser>
        <c:dLbls>
          <c:showLegendKey val="0"/>
          <c:showVal val="0"/>
          <c:showCatName val="0"/>
          <c:showSerName val="0"/>
          <c:showPercent val="0"/>
          <c:showBubbleSize val="0"/>
        </c:dLbls>
        <c:axId val="120092544"/>
        <c:axId val="120098816"/>
      </c:areaChart>
      <c:lineChart>
        <c:grouping val="standard"/>
        <c:varyColors val="0"/>
        <c:ser>
          <c:idx val="3"/>
          <c:order val="3"/>
          <c:tx>
            <c:v>Casos 2022</c:v>
          </c:tx>
          <c:spPr>
            <a:ln w="12700">
              <a:solidFill>
                <a:schemeClr val="tx1"/>
              </a:solidFill>
            </a:ln>
          </c:spPr>
          <c:marker>
            <c:symbol val="none"/>
          </c:marker>
          <c:val>
            <c:numRef>
              <c:f>'SIN 2003-7-10'!$E$47:$BD$47</c:f>
              <c:numCache>
                <c:formatCode>General</c:formatCode>
                <c:ptCount val="52"/>
                <c:pt idx="0">
                  <c:v>8</c:v>
                </c:pt>
                <c:pt idx="1">
                  <c:v>10</c:v>
                </c:pt>
                <c:pt idx="2">
                  <c:v>6</c:v>
                </c:pt>
                <c:pt idx="3">
                  <c:v>5</c:v>
                </c:pt>
              </c:numCache>
            </c:numRef>
          </c:val>
          <c:smooth val="0"/>
          <c:extLst>
            <c:ext xmlns:c16="http://schemas.microsoft.com/office/drawing/2014/chart" uri="{C3380CC4-5D6E-409C-BE32-E72D297353CC}">
              <c16:uniqueId val="{00000003-D646-4E28-92BE-0DCD6DF27D51}"/>
            </c:ext>
          </c:extLst>
        </c:ser>
        <c:dLbls>
          <c:showLegendKey val="0"/>
          <c:showVal val="0"/>
          <c:showCatName val="0"/>
          <c:showSerName val="0"/>
          <c:showPercent val="0"/>
          <c:showBubbleSize val="0"/>
        </c:dLbls>
        <c:marker val="1"/>
        <c:smooth val="0"/>
        <c:axId val="120092544"/>
        <c:axId val="120098816"/>
      </c:lineChart>
      <c:catAx>
        <c:axId val="120092544"/>
        <c:scaling>
          <c:orientation val="minMax"/>
        </c:scaling>
        <c:delete val="0"/>
        <c:axPos val="b"/>
        <c:title>
          <c:tx>
            <c:rich>
              <a:bodyPr/>
              <a:lstStyle/>
              <a:p>
                <a:pPr>
                  <a:defRPr sz="800"/>
                </a:pPr>
                <a:r>
                  <a:rPr lang="es-CO" sz="800" b="1" i="0" u="none" strike="noStrike" baseline="0"/>
                  <a:t>Semana Epidemiologica</a:t>
                </a:r>
                <a:endParaRPr lang="es-CO" sz="800"/>
              </a:p>
            </c:rich>
          </c:tx>
          <c:overlay val="0"/>
        </c:title>
        <c:majorTickMark val="out"/>
        <c:minorTickMark val="none"/>
        <c:tickLblPos val="nextTo"/>
        <c:txPr>
          <a:bodyPr/>
          <a:lstStyle/>
          <a:p>
            <a:pPr>
              <a:defRPr sz="600" b="1"/>
            </a:pPr>
            <a:endParaRPr lang="en-US"/>
          </a:p>
        </c:txPr>
        <c:crossAx val="120098816"/>
        <c:crosses val="autoZero"/>
        <c:auto val="1"/>
        <c:lblAlgn val="ctr"/>
        <c:lblOffset val="100"/>
        <c:noMultiLvlLbl val="0"/>
      </c:catAx>
      <c:valAx>
        <c:axId val="120098816"/>
        <c:scaling>
          <c:orientation val="minMax"/>
          <c:max val="50"/>
        </c:scaling>
        <c:delete val="0"/>
        <c:axPos val="l"/>
        <c:majorGridlines>
          <c:spPr>
            <a:ln>
              <a:solidFill>
                <a:schemeClr val="bg1">
                  <a:lumMod val="75000"/>
                </a:schemeClr>
              </a:solidFill>
              <a:prstDash val="sysDash"/>
            </a:ln>
          </c:spPr>
        </c:majorGridlines>
        <c:title>
          <c:tx>
            <c:rich>
              <a:bodyPr rot="-5400000" vert="horz"/>
              <a:lstStyle/>
              <a:p>
                <a:pPr>
                  <a:defRPr sz="800"/>
                </a:pPr>
                <a:r>
                  <a:rPr lang="es-CO" sz="800" b="1" i="0" u="none" strike="noStrike" baseline="0"/>
                  <a:t>Numero de Casos</a:t>
                </a:r>
                <a:endParaRPr lang="es-CO" sz="800"/>
              </a:p>
            </c:rich>
          </c:tx>
          <c:overlay val="0"/>
        </c:title>
        <c:numFmt formatCode="General" sourceLinked="1"/>
        <c:majorTickMark val="out"/>
        <c:minorTickMark val="none"/>
        <c:tickLblPos val="nextTo"/>
        <c:txPr>
          <a:bodyPr/>
          <a:lstStyle/>
          <a:p>
            <a:pPr>
              <a:defRPr sz="700"/>
            </a:pPr>
            <a:endParaRPr lang="en-US"/>
          </a:p>
        </c:txPr>
        <c:crossAx val="120092544"/>
        <c:crosses val="autoZero"/>
        <c:crossBetween val="between"/>
        <c:majorUnit val="10"/>
      </c:valAx>
    </c:plotArea>
    <c:legend>
      <c:legendPos val="b"/>
      <c:layout>
        <c:manualLayout>
          <c:xMode val="edge"/>
          <c:yMode val="edge"/>
          <c:x val="0.13623357057719029"/>
          <c:y val="0.8233962907286585"/>
          <c:w val="0.73777824388453372"/>
          <c:h val="8.5877295842607532E-2"/>
        </c:manualLayout>
      </c:layout>
      <c:overlay val="0"/>
      <c:txPr>
        <a:bodyPr/>
        <a:lstStyle/>
        <a:p>
          <a:pPr>
            <a:defRPr sz="600" b="1"/>
          </a:pPr>
          <a:endParaRPr lang="en-US"/>
        </a:p>
      </c:txPr>
    </c:legend>
    <c:plotVisOnly val="1"/>
    <c:dispBlanksAs val="gap"/>
    <c:showDLblsOverMax val="0"/>
  </c:chart>
  <c:spPr>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Linea!$G$3</c:f>
              <c:strCache>
                <c:ptCount val="1"/>
                <c:pt idx="0">
                  <c:v>2021 (21 casos)</c:v>
                </c:pt>
              </c:strCache>
            </c:strRef>
          </c:tx>
          <c:spPr>
            <a:solidFill>
              <a:srgbClr val="00B050"/>
            </a:solidFill>
          </c:spPr>
          <c:invertIfNegative val="0"/>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Linea!$G$4:$G$55</c:f>
              <c:numCache>
                <c:formatCode>General</c:formatCode>
                <c:ptCount val="52"/>
                <c:pt idx="0">
                  <c:v>4</c:v>
                </c:pt>
                <c:pt idx="1">
                  <c:v>7</c:v>
                </c:pt>
                <c:pt idx="2">
                  <c:v>5</c:v>
                </c:pt>
                <c:pt idx="3">
                  <c:v>5</c:v>
                </c:pt>
                <c:pt idx="4">
                  <c:v>7</c:v>
                </c:pt>
                <c:pt idx="5">
                  <c:v>7</c:v>
                </c:pt>
                <c:pt idx="6">
                  <c:v>3</c:v>
                </c:pt>
                <c:pt idx="7">
                  <c:v>5</c:v>
                </c:pt>
                <c:pt idx="8">
                  <c:v>4</c:v>
                </c:pt>
                <c:pt idx="9">
                  <c:v>5</c:v>
                </c:pt>
                <c:pt idx="10">
                  <c:v>0</c:v>
                </c:pt>
                <c:pt idx="11">
                  <c:v>4</c:v>
                </c:pt>
                <c:pt idx="12">
                  <c:v>1</c:v>
                </c:pt>
                <c:pt idx="13">
                  <c:v>8</c:v>
                </c:pt>
                <c:pt idx="14">
                  <c:v>4</c:v>
                </c:pt>
                <c:pt idx="15">
                  <c:v>1</c:v>
                </c:pt>
                <c:pt idx="16">
                  <c:v>2</c:v>
                </c:pt>
                <c:pt idx="17">
                  <c:v>4</c:v>
                </c:pt>
                <c:pt idx="18">
                  <c:v>4</c:v>
                </c:pt>
                <c:pt idx="19">
                  <c:v>3</c:v>
                </c:pt>
                <c:pt idx="20">
                  <c:v>4</c:v>
                </c:pt>
                <c:pt idx="21">
                  <c:v>1</c:v>
                </c:pt>
                <c:pt idx="22">
                  <c:v>1</c:v>
                </c:pt>
                <c:pt idx="23">
                  <c:v>3</c:v>
                </c:pt>
                <c:pt idx="24">
                  <c:v>5</c:v>
                </c:pt>
                <c:pt idx="25">
                  <c:v>5</c:v>
                </c:pt>
                <c:pt idx="26">
                  <c:v>5</c:v>
                </c:pt>
                <c:pt idx="27">
                  <c:v>4</c:v>
                </c:pt>
                <c:pt idx="28">
                  <c:v>5</c:v>
                </c:pt>
                <c:pt idx="29">
                  <c:v>9</c:v>
                </c:pt>
                <c:pt idx="30">
                  <c:v>3</c:v>
                </c:pt>
                <c:pt idx="31">
                  <c:v>4</c:v>
                </c:pt>
                <c:pt idx="32">
                  <c:v>4</c:v>
                </c:pt>
                <c:pt idx="33">
                  <c:v>10</c:v>
                </c:pt>
                <c:pt idx="34">
                  <c:v>3</c:v>
                </c:pt>
                <c:pt idx="35">
                  <c:v>4</c:v>
                </c:pt>
                <c:pt idx="36">
                  <c:v>3</c:v>
                </c:pt>
                <c:pt idx="37">
                  <c:v>3</c:v>
                </c:pt>
                <c:pt idx="38">
                  <c:v>6</c:v>
                </c:pt>
                <c:pt idx="39">
                  <c:v>8</c:v>
                </c:pt>
                <c:pt idx="40">
                  <c:v>5</c:v>
                </c:pt>
                <c:pt idx="41">
                  <c:v>4</c:v>
                </c:pt>
                <c:pt idx="42">
                  <c:v>6</c:v>
                </c:pt>
                <c:pt idx="43">
                  <c:v>4</c:v>
                </c:pt>
                <c:pt idx="44">
                  <c:v>7</c:v>
                </c:pt>
                <c:pt idx="45">
                  <c:v>12</c:v>
                </c:pt>
                <c:pt idx="46">
                  <c:v>8</c:v>
                </c:pt>
                <c:pt idx="47">
                  <c:v>3</c:v>
                </c:pt>
                <c:pt idx="48">
                  <c:v>6</c:v>
                </c:pt>
                <c:pt idx="49">
                  <c:v>4</c:v>
                </c:pt>
                <c:pt idx="50">
                  <c:v>4</c:v>
                </c:pt>
                <c:pt idx="51">
                  <c:v>1</c:v>
                </c:pt>
              </c:numCache>
            </c:numRef>
          </c:val>
          <c:extLst>
            <c:ext xmlns:c16="http://schemas.microsoft.com/office/drawing/2014/chart" uri="{C3380CC4-5D6E-409C-BE32-E72D297353CC}">
              <c16:uniqueId val="{00000000-9348-4131-9DAD-99991A72B12E}"/>
            </c:ext>
          </c:extLst>
        </c:ser>
        <c:dLbls>
          <c:showLegendKey val="0"/>
          <c:showVal val="0"/>
          <c:showCatName val="0"/>
          <c:showSerName val="0"/>
          <c:showPercent val="0"/>
          <c:showBubbleSize val="0"/>
        </c:dLbls>
        <c:gapWidth val="10"/>
        <c:overlap val="10"/>
        <c:axId val="63480192"/>
        <c:axId val="63482880"/>
      </c:barChart>
      <c:lineChart>
        <c:grouping val="standard"/>
        <c:varyColors val="0"/>
        <c:ser>
          <c:idx val="2"/>
          <c:order val="1"/>
          <c:tx>
            <c:strRef>
              <c:f>Linea!$H$3</c:f>
              <c:strCache>
                <c:ptCount val="1"/>
                <c:pt idx="0">
                  <c:v>2022 (29 casos)</c:v>
                </c:pt>
              </c:strCache>
            </c:strRef>
          </c:tx>
          <c:spPr>
            <a:ln>
              <a:solidFill>
                <a:srgbClr val="FF0000"/>
              </a:solidFill>
            </a:ln>
          </c:spPr>
          <c:marker>
            <c:symbol val="none"/>
          </c:marker>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Linea!$H$4:$H$55</c:f>
              <c:numCache>
                <c:formatCode>General</c:formatCode>
                <c:ptCount val="52"/>
                <c:pt idx="0">
                  <c:v>8</c:v>
                </c:pt>
                <c:pt idx="1">
                  <c:v>10</c:v>
                </c:pt>
                <c:pt idx="2">
                  <c:v>6</c:v>
                </c:pt>
                <c:pt idx="3">
                  <c:v>5</c:v>
                </c:pt>
              </c:numCache>
            </c:numRef>
          </c:val>
          <c:smooth val="0"/>
          <c:extLst>
            <c:ext xmlns:c16="http://schemas.microsoft.com/office/drawing/2014/chart" uri="{C3380CC4-5D6E-409C-BE32-E72D297353CC}">
              <c16:uniqueId val="{00000001-9348-4131-9DAD-99991A72B12E}"/>
            </c:ext>
          </c:extLst>
        </c:ser>
        <c:dLbls>
          <c:showLegendKey val="0"/>
          <c:showVal val="0"/>
          <c:showCatName val="0"/>
          <c:showSerName val="0"/>
          <c:showPercent val="0"/>
          <c:showBubbleSize val="0"/>
        </c:dLbls>
        <c:marker val="1"/>
        <c:smooth val="0"/>
        <c:axId val="63480192"/>
        <c:axId val="63482880"/>
      </c:lineChart>
      <c:catAx>
        <c:axId val="63480192"/>
        <c:scaling>
          <c:orientation val="minMax"/>
        </c:scaling>
        <c:delete val="0"/>
        <c:axPos val="b"/>
        <c:title>
          <c:tx>
            <c:rich>
              <a:bodyPr/>
              <a:lstStyle/>
              <a:p>
                <a:pPr>
                  <a:defRPr sz="800" b="1" i="0" u="none" strike="noStrike" baseline="0">
                    <a:solidFill>
                      <a:srgbClr val="000000"/>
                    </a:solidFill>
                    <a:latin typeface="Calibri"/>
                    <a:ea typeface="Calibri"/>
                    <a:cs typeface="Calibri"/>
                  </a:defRPr>
                </a:pPr>
                <a:r>
                  <a:rPr lang="es-CO" sz="800" b="1"/>
                  <a:t>Semana Epidemiologica</a:t>
                </a:r>
              </a:p>
            </c:rich>
          </c:tx>
          <c:overlay val="0"/>
        </c:title>
        <c:numFmt formatCode="General" sourceLinked="1"/>
        <c:majorTickMark val="none"/>
        <c:minorTickMark val="none"/>
        <c:tickLblPos val="nextTo"/>
        <c:txPr>
          <a:bodyPr rot="0" vert="horz"/>
          <a:lstStyle/>
          <a:p>
            <a:pPr>
              <a:defRPr sz="600" b="1" i="0" u="none" strike="noStrike" baseline="0">
                <a:solidFill>
                  <a:srgbClr val="000000"/>
                </a:solidFill>
                <a:latin typeface="Calibri"/>
                <a:ea typeface="Calibri"/>
                <a:cs typeface="Calibri"/>
              </a:defRPr>
            </a:pPr>
            <a:endParaRPr lang="en-US"/>
          </a:p>
        </c:txPr>
        <c:crossAx val="63482880"/>
        <c:crosses val="autoZero"/>
        <c:auto val="1"/>
        <c:lblAlgn val="ctr"/>
        <c:lblOffset val="100"/>
        <c:noMultiLvlLbl val="0"/>
      </c:catAx>
      <c:valAx>
        <c:axId val="63482880"/>
        <c:scaling>
          <c:orientation val="minMax"/>
        </c:scaling>
        <c:delete val="0"/>
        <c:axPos val="l"/>
        <c:majorGridlines/>
        <c:title>
          <c:tx>
            <c:rich>
              <a:bodyPr/>
              <a:lstStyle/>
              <a:p>
                <a:pPr>
                  <a:defRPr sz="700" b="1" i="0" u="none" strike="noStrike" baseline="0">
                    <a:solidFill>
                      <a:srgbClr val="000000"/>
                    </a:solidFill>
                    <a:latin typeface="Calibri"/>
                    <a:ea typeface="Calibri"/>
                    <a:cs typeface="Calibri"/>
                  </a:defRPr>
                </a:pPr>
                <a:r>
                  <a:rPr lang="es-CO" sz="700"/>
                  <a:t>Numero de Casos</a:t>
                </a:r>
              </a:p>
            </c:rich>
          </c:tx>
          <c:overlay val="0"/>
        </c:title>
        <c:numFmt formatCode="General" sourceLinked="1"/>
        <c:majorTickMark val="out"/>
        <c:minorTickMark val="none"/>
        <c:tickLblPos val="nextTo"/>
        <c:txPr>
          <a:bodyPr rot="0" vert="horz"/>
          <a:lstStyle/>
          <a:p>
            <a:pPr>
              <a:defRPr sz="700" b="1" i="0" u="none" strike="noStrike" baseline="0">
                <a:solidFill>
                  <a:srgbClr val="000000"/>
                </a:solidFill>
                <a:latin typeface="Calibri"/>
                <a:ea typeface="Calibri"/>
                <a:cs typeface="Calibri"/>
              </a:defRPr>
            </a:pPr>
            <a:endParaRPr lang="en-US"/>
          </a:p>
        </c:txPr>
        <c:crossAx val="63480192"/>
        <c:crosses val="autoZero"/>
        <c:crossBetween val="between"/>
      </c:valAx>
    </c:plotArea>
    <c:legend>
      <c:legendPos val="b"/>
      <c:layout>
        <c:manualLayout>
          <c:xMode val="edge"/>
          <c:yMode val="edge"/>
          <c:x val="0.30777588092746466"/>
          <c:y val="0.85337096353001318"/>
          <c:w val="0.38444823814507073"/>
          <c:h val="6.8777684737579642E-2"/>
        </c:manualLayout>
      </c:layout>
      <c:overlay val="0"/>
      <c:txPr>
        <a:bodyPr/>
        <a:lstStyle/>
        <a:p>
          <a:pPr>
            <a:defRPr sz="6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5</c:v>
                </c:pt>
                <c:pt idx="1">
                  <c:v>1</c:v>
                </c:pt>
                <c:pt idx="2">
                  <c:v>2</c:v>
                </c:pt>
                <c:pt idx="3">
                  <c:v>2</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120427648"/>
        <c:axId val="120429568"/>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120427648"/>
        <c:axId val="120429568"/>
      </c:lineChart>
      <c:catAx>
        <c:axId val="120427648"/>
        <c:scaling>
          <c:orientation val="minMax"/>
        </c:scaling>
        <c:delete val="0"/>
        <c:axPos val="b"/>
        <c:title>
          <c:tx>
            <c:rich>
              <a:bodyPr/>
              <a:lstStyle/>
              <a:p>
                <a:pPr>
                  <a:defRPr sz="800"/>
                </a:pPr>
                <a:r>
                  <a:rPr lang="en-US" sz="800" dirty="0" err="1"/>
                  <a:t>Semana</a:t>
                </a:r>
                <a:r>
                  <a:rPr lang="en-US" sz="800" dirty="0"/>
                  <a:t> </a:t>
                </a:r>
                <a:r>
                  <a:rPr lang="en-US" sz="800" dirty="0" err="1"/>
                  <a:t>Epidemiológica</a:t>
                </a:r>
                <a:endParaRPr lang="en-US" sz="800" dirty="0"/>
              </a:p>
            </c:rich>
          </c:tx>
          <c:overlay val="0"/>
        </c:title>
        <c:majorTickMark val="out"/>
        <c:minorTickMark val="none"/>
        <c:tickLblPos val="nextTo"/>
        <c:txPr>
          <a:bodyPr/>
          <a:lstStyle/>
          <a:p>
            <a:pPr>
              <a:defRPr sz="600"/>
            </a:pPr>
            <a:endParaRPr lang="en-US"/>
          </a:p>
        </c:txPr>
        <c:crossAx val="120429568"/>
        <c:crosses val="autoZero"/>
        <c:auto val="1"/>
        <c:lblAlgn val="ctr"/>
        <c:lblOffset val="100"/>
        <c:noMultiLvlLbl val="0"/>
      </c:catAx>
      <c:valAx>
        <c:axId val="120429568"/>
        <c:scaling>
          <c:orientation val="minMax"/>
        </c:scaling>
        <c:delete val="0"/>
        <c:axPos val="l"/>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800"/>
            </a:pPr>
            <a:endParaRPr lang="en-US"/>
          </a:p>
        </c:txPr>
        <c:crossAx val="120427648"/>
        <c:crosses val="autoZero"/>
        <c:crossBetween val="between"/>
      </c:valAx>
    </c:plotArea>
    <c:legend>
      <c:legendPos val="t"/>
      <c:overlay val="0"/>
      <c:txPr>
        <a:bodyPr/>
        <a:lstStyle/>
        <a:p>
          <a:pPr>
            <a:defRPr sz="7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(349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84</c:v>
                </c:pt>
                <c:pt idx="1">
                  <c:v>94</c:v>
                </c:pt>
                <c:pt idx="2">
                  <c:v>89</c:v>
                </c:pt>
                <c:pt idx="3">
                  <c:v>82</c:v>
                </c:pt>
                <c:pt idx="4">
                  <c:v>92</c:v>
                </c:pt>
                <c:pt idx="5">
                  <c:v>95</c:v>
                </c:pt>
                <c:pt idx="6">
                  <c:v>94</c:v>
                </c:pt>
                <c:pt idx="7">
                  <c:v>110</c:v>
                </c:pt>
                <c:pt idx="8">
                  <c:v>116</c:v>
                </c:pt>
                <c:pt idx="9">
                  <c:v>83</c:v>
                </c:pt>
                <c:pt idx="10">
                  <c:v>102</c:v>
                </c:pt>
                <c:pt idx="11">
                  <c:v>118</c:v>
                </c:pt>
                <c:pt idx="12">
                  <c:v>102</c:v>
                </c:pt>
                <c:pt idx="13">
                  <c:v>95</c:v>
                </c:pt>
                <c:pt idx="14">
                  <c:v>84</c:v>
                </c:pt>
                <c:pt idx="15">
                  <c:v>87</c:v>
                </c:pt>
                <c:pt idx="16">
                  <c:v>75</c:v>
                </c:pt>
                <c:pt idx="17">
                  <c:v>82</c:v>
                </c:pt>
                <c:pt idx="18">
                  <c:v>83</c:v>
                </c:pt>
                <c:pt idx="19">
                  <c:v>96</c:v>
                </c:pt>
                <c:pt idx="20">
                  <c:v>82</c:v>
                </c:pt>
                <c:pt idx="21">
                  <c:v>87</c:v>
                </c:pt>
                <c:pt idx="22">
                  <c:v>75</c:v>
                </c:pt>
                <c:pt idx="23">
                  <c:v>94</c:v>
                </c:pt>
                <c:pt idx="24">
                  <c:v>81</c:v>
                </c:pt>
                <c:pt idx="25">
                  <c:v>91</c:v>
                </c:pt>
                <c:pt idx="26">
                  <c:v>87</c:v>
                </c:pt>
                <c:pt idx="27">
                  <c:v>88</c:v>
                </c:pt>
                <c:pt idx="28">
                  <c:v>93</c:v>
                </c:pt>
                <c:pt idx="29">
                  <c:v>71</c:v>
                </c:pt>
                <c:pt idx="30">
                  <c:v>104</c:v>
                </c:pt>
                <c:pt idx="31">
                  <c:v>91</c:v>
                </c:pt>
                <c:pt idx="32">
                  <c:v>97</c:v>
                </c:pt>
                <c:pt idx="33">
                  <c:v>105</c:v>
                </c:pt>
                <c:pt idx="34">
                  <c:v>115</c:v>
                </c:pt>
                <c:pt idx="35">
                  <c:v>112</c:v>
                </c:pt>
                <c:pt idx="36">
                  <c:v>106</c:v>
                </c:pt>
                <c:pt idx="37">
                  <c:v>95</c:v>
                </c:pt>
                <c:pt idx="38">
                  <c:v>86</c:v>
                </c:pt>
                <c:pt idx="39">
                  <c:v>98</c:v>
                </c:pt>
                <c:pt idx="40">
                  <c:v>112</c:v>
                </c:pt>
                <c:pt idx="41">
                  <c:v>102</c:v>
                </c:pt>
                <c:pt idx="42">
                  <c:v>117</c:v>
                </c:pt>
                <c:pt idx="43">
                  <c:v>122</c:v>
                </c:pt>
                <c:pt idx="44">
                  <c:v>94</c:v>
                </c:pt>
                <c:pt idx="45">
                  <c:v>93</c:v>
                </c:pt>
                <c:pt idx="46">
                  <c:v>92</c:v>
                </c:pt>
                <c:pt idx="47">
                  <c:v>114</c:v>
                </c:pt>
                <c:pt idx="48">
                  <c:v>100</c:v>
                </c:pt>
                <c:pt idx="49">
                  <c:v>90</c:v>
                </c:pt>
                <c:pt idx="50">
                  <c:v>121</c:v>
                </c:pt>
                <c:pt idx="51">
                  <c:v>104</c:v>
                </c:pt>
              </c:numCache>
            </c:numRef>
          </c:val>
          <c:extLst>
            <c:ext xmlns:c16="http://schemas.microsoft.com/office/drawing/2014/chart" uri="{C3380CC4-5D6E-409C-BE32-E72D297353CC}">
              <c16:uniqueId val="{00000000-1AF4-487C-8D65-93409E6C1190}"/>
            </c:ext>
          </c:extLst>
        </c:ser>
        <c:dLbls>
          <c:showLegendKey val="0"/>
          <c:showVal val="0"/>
          <c:showCatName val="0"/>
          <c:showSerName val="0"/>
          <c:showPercent val="0"/>
          <c:showBubbleSize val="0"/>
        </c:dLbls>
        <c:gapWidth val="10"/>
        <c:overlap val="10"/>
        <c:axId val="60058240"/>
        <c:axId val="60060032"/>
      </c:barChart>
      <c:lineChart>
        <c:grouping val="standard"/>
        <c:varyColors val="0"/>
        <c:ser>
          <c:idx val="1"/>
          <c:order val="1"/>
          <c:tx>
            <c:strRef>
              <c:f>'Semana '!$C$4</c:f>
              <c:strCache>
                <c:ptCount val="1"/>
                <c:pt idx="0">
                  <c:v>2022( 367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89</c:v>
                </c:pt>
                <c:pt idx="1">
                  <c:v>100</c:v>
                </c:pt>
                <c:pt idx="2">
                  <c:v>94</c:v>
                </c:pt>
                <c:pt idx="3">
                  <c:v>84</c:v>
                </c:pt>
              </c:numCache>
            </c:numRef>
          </c:val>
          <c:smooth val="0"/>
          <c:extLst>
            <c:ext xmlns:c16="http://schemas.microsoft.com/office/drawing/2014/chart" uri="{C3380CC4-5D6E-409C-BE32-E72D297353CC}">
              <c16:uniqueId val="{00000001-1AF4-487C-8D65-93409E6C1190}"/>
            </c:ext>
          </c:extLst>
        </c:ser>
        <c:dLbls>
          <c:showLegendKey val="0"/>
          <c:showVal val="0"/>
          <c:showCatName val="0"/>
          <c:showSerName val="0"/>
          <c:showPercent val="0"/>
          <c:showBubbleSize val="0"/>
        </c:dLbls>
        <c:marker val="1"/>
        <c:smooth val="0"/>
        <c:axId val="60058240"/>
        <c:axId val="60060032"/>
      </c:lineChart>
      <c:catAx>
        <c:axId val="60058240"/>
        <c:scaling>
          <c:orientation val="minMax"/>
        </c:scaling>
        <c:delete val="0"/>
        <c:axPos val="b"/>
        <c:numFmt formatCode="General" sourceLinked="1"/>
        <c:majorTickMark val="none"/>
        <c:minorTickMark val="none"/>
        <c:tickLblPos val="nextTo"/>
        <c:crossAx val="60060032"/>
        <c:crosses val="autoZero"/>
        <c:auto val="1"/>
        <c:lblAlgn val="ctr"/>
        <c:lblOffset val="100"/>
        <c:noMultiLvlLbl val="0"/>
      </c:catAx>
      <c:valAx>
        <c:axId val="60060032"/>
        <c:scaling>
          <c:orientation val="minMax"/>
        </c:scaling>
        <c:delete val="0"/>
        <c:axPos val="l"/>
        <c:majorGridlines/>
        <c:title>
          <c:tx>
            <c:rich>
              <a:bodyPr/>
              <a:lstStyle/>
              <a:p>
                <a:pPr>
                  <a:defRPr sz="700"/>
                </a:pPr>
                <a:r>
                  <a:rPr lang="es-CO" sz="700" dirty="0"/>
                  <a:t>Numero de casos</a:t>
                </a:r>
              </a:p>
            </c:rich>
          </c:tx>
          <c:layout>
            <c:manualLayout>
              <c:xMode val="edge"/>
              <c:yMode val="edge"/>
              <c:x val="8.1963738017242688E-2"/>
              <c:y val="0.17107178236589279"/>
            </c:manualLayout>
          </c:layout>
          <c:overlay val="0"/>
        </c:title>
        <c:numFmt formatCode="General" sourceLinked="1"/>
        <c:majorTickMark val="none"/>
        <c:minorTickMark val="none"/>
        <c:tickLblPos val="nextTo"/>
        <c:txPr>
          <a:bodyPr/>
          <a:lstStyle/>
          <a:p>
            <a:pPr>
              <a:defRPr sz="700" b="1"/>
            </a:pPr>
            <a:endParaRPr lang="en-US"/>
          </a:p>
        </c:txPr>
        <c:crossAx val="60058240"/>
        <c:crosses val="autoZero"/>
        <c:crossBetween val="between"/>
      </c:valAx>
      <c:dTable>
        <c:showHorzBorder val="1"/>
        <c:showVertBorder val="1"/>
        <c:showOutline val="1"/>
        <c:showKeys val="1"/>
        <c:txPr>
          <a:bodyPr/>
          <a:lstStyle/>
          <a:p>
            <a:pPr rtl="0">
              <a:defRPr sz="600" b="1"/>
            </a:pPr>
            <a:endParaRPr lang="en-US"/>
          </a:p>
        </c:txPr>
      </c:dTable>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C6A5-42FC-A5C3-865F1F7CA47B}"/>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667</c:v>
                </c:pt>
                <c:pt idx="1">
                  <c:v>1789</c:v>
                </c:pt>
                <c:pt idx="2">
                  <c:v>2980</c:v>
                </c:pt>
                <c:pt idx="3">
                  <c:v>3525</c:v>
                </c:pt>
                <c:pt idx="4">
                  <c:v>3750</c:v>
                </c:pt>
                <c:pt idx="5">
                  <c:v>3717</c:v>
                </c:pt>
                <c:pt idx="6">
                  <c:v>5273</c:v>
                </c:pt>
                <c:pt idx="7">
                  <c:v>5830</c:v>
                </c:pt>
                <c:pt idx="8">
                  <c:v>6094</c:v>
                </c:pt>
                <c:pt idx="9">
                  <c:v>5610</c:v>
                </c:pt>
                <c:pt idx="10">
                  <c:v>4580</c:v>
                </c:pt>
                <c:pt idx="11">
                  <c:v>4982</c:v>
                </c:pt>
                <c:pt idx="12">
                  <c:v>367</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2343040"/>
        <c:axId val="60165120"/>
      </c:barChart>
      <c:lineChart>
        <c:grouping val="standard"/>
        <c:varyColors val="0"/>
        <c:ser>
          <c:idx val="0"/>
          <c:order val="0"/>
          <c:tx>
            <c:v>Tasa </c:v>
          </c:tx>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29</c:v>
                </c:pt>
                <c:pt idx="1">
                  <c:v>76</c:v>
                </c:pt>
                <c:pt idx="2">
                  <c:v>125</c:v>
                </c:pt>
                <c:pt idx="3">
                  <c:v>146</c:v>
                </c:pt>
                <c:pt idx="4">
                  <c:v>154</c:v>
                </c:pt>
                <c:pt idx="5">
                  <c:v>150</c:v>
                </c:pt>
                <c:pt idx="6">
                  <c:v>212</c:v>
                </c:pt>
                <c:pt idx="7">
                  <c:v>232</c:v>
                </c:pt>
                <c:pt idx="8">
                  <c:v>251</c:v>
                </c:pt>
                <c:pt idx="9">
                  <c:v>225</c:v>
                </c:pt>
                <c:pt idx="10">
                  <c:v>180</c:v>
                </c:pt>
                <c:pt idx="11">
                  <c:v>202</c:v>
                </c:pt>
                <c:pt idx="12">
                  <c:v>15</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0099968"/>
        <c:axId val="60163200"/>
      </c:lineChart>
      <c:catAx>
        <c:axId val="60099968"/>
        <c:scaling>
          <c:orientation val="minMax"/>
        </c:scaling>
        <c:delete val="0"/>
        <c:axPos val="b"/>
        <c:numFmt formatCode="General" sourceLinked="0"/>
        <c:majorTickMark val="none"/>
        <c:minorTickMark val="none"/>
        <c:tickLblPos val="nextTo"/>
        <c:txPr>
          <a:bodyPr/>
          <a:lstStyle/>
          <a:p>
            <a:pPr>
              <a:defRPr b="1"/>
            </a:pPr>
            <a:endParaRPr lang="en-US"/>
          </a:p>
        </c:txPr>
        <c:crossAx val="60163200"/>
        <c:crosses val="autoZero"/>
        <c:auto val="1"/>
        <c:lblAlgn val="ctr"/>
        <c:lblOffset val="100"/>
        <c:noMultiLvlLbl val="0"/>
      </c:catAx>
      <c:valAx>
        <c:axId val="60163200"/>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6344849012650147"/>
              <c:y val="0.31254623172103485"/>
            </c:manualLayout>
          </c:layout>
          <c:overlay val="0"/>
        </c:title>
        <c:numFmt formatCode="General" sourceLinked="1"/>
        <c:majorTickMark val="none"/>
        <c:minorTickMark val="none"/>
        <c:tickLblPos val="nextTo"/>
        <c:txPr>
          <a:bodyPr/>
          <a:lstStyle/>
          <a:p>
            <a:pPr>
              <a:defRPr sz="700" b="1"/>
            </a:pPr>
            <a:endParaRPr lang="en-US"/>
          </a:p>
        </c:txPr>
        <c:crossAx val="60099968"/>
        <c:crosses val="autoZero"/>
        <c:crossBetween val="between"/>
      </c:valAx>
      <c:valAx>
        <c:axId val="60165120"/>
        <c:scaling>
          <c:orientation val="minMax"/>
        </c:scaling>
        <c:delete val="0"/>
        <c:axPos val="r"/>
        <c:title>
          <c:tx>
            <c:rich>
              <a:bodyPr rot="-5400000" vert="horz"/>
              <a:lstStyle/>
              <a:p>
                <a:pPr>
                  <a:defRPr sz="700"/>
                </a:pPr>
                <a:r>
                  <a:rPr lang="es-CO" sz="700"/>
                  <a:t>tasa por 100.000</a:t>
                </a:r>
              </a:p>
            </c:rich>
          </c:tx>
          <c:layout>
            <c:manualLayout>
              <c:xMode val="edge"/>
              <c:yMode val="edge"/>
              <c:x val="7.0368842365253037E-2"/>
              <c:y val="0.20975775102069485"/>
            </c:manualLayout>
          </c:layout>
          <c:overlay val="0"/>
        </c:title>
        <c:numFmt formatCode="General" sourceLinked="1"/>
        <c:majorTickMark val="out"/>
        <c:minorTickMark val="none"/>
        <c:tickLblPos val="nextTo"/>
        <c:txPr>
          <a:bodyPr/>
          <a:lstStyle/>
          <a:p>
            <a:pPr>
              <a:defRPr sz="700" b="1"/>
            </a:pPr>
            <a:endParaRPr lang="en-US"/>
          </a:p>
        </c:txPr>
        <c:crossAx val="62343040"/>
        <c:crosses val="max"/>
        <c:crossBetween val="between"/>
      </c:valAx>
      <c:catAx>
        <c:axId val="62343040"/>
        <c:scaling>
          <c:orientation val="minMax"/>
        </c:scaling>
        <c:delete val="1"/>
        <c:axPos val="b"/>
        <c:numFmt formatCode="General" sourceLinked="1"/>
        <c:majorTickMark val="out"/>
        <c:minorTickMark val="none"/>
        <c:tickLblPos val="nextTo"/>
        <c:crossAx val="60165120"/>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26.693131651894184</c:v>
                </c:pt>
                <c:pt idx="1">
                  <c:v>28.741778514517939</c:v>
                </c:pt>
                <c:pt idx="2">
                  <c:v>15.485469467816033</c:v>
                </c:pt>
                <c:pt idx="3">
                  <c:v>12.101235478517426</c:v>
                </c:pt>
                <c:pt idx="4">
                  <c:v>20.566081390267101</c:v>
                </c:pt>
                <c:pt idx="5">
                  <c:v>13.014870694849485</c:v>
                </c:pt>
                <c:pt idx="6">
                  <c:v>15.792881621823657</c:v>
                </c:pt>
                <c:pt idx="7">
                  <c:v>16.123253314224293</c:v>
                </c:pt>
                <c:pt idx="8">
                  <c:v>8.5002877020453003</c:v>
                </c:pt>
                <c:pt idx="9">
                  <c:v>5.8780465648161506</c:v>
                </c:pt>
                <c:pt idx="10">
                  <c:v>7.7092680820882862</c:v>
                </c:pt>
                <c:pt idx="11">
                  <c:v>13.191109192404319</c:v>
                </c:pt>
                <c:pt idx="12">
                  <c:v>11.720123451967027</c:v>
                </c:pt>
                <c:pt idx="13">
                  <c:v>14.50671971981307</c:v>
                </c:pt>
                <c:pt idx="14">
                  <c:v>16.35804488647517</c:v>
                </c:pt>
                <c:pt idx="15">
                  <c:v>8.7439338958597475</c:v>
                </c:pt>
                <c:pt idx="16">
                  <c:v>29.211091868883926</c:v>
                </c:pt>
              </c:numCache>
            </c:numRef>
          </c:val>
          <c:extLst>
            <c:ext xmlns:c16="http://schemas.microsoft.com/office/drawing/2014/chart" uri="{C3380CC4-5D6E-409C-BE32-E72D297353CC}">
              <c16:uniqueId val="{00000000-3CF1-4FBD-BBD6-448B56DD4885}"/>
            </c:ext>
          </c:extLst>
        </c:ser>
        <c:dLbls>
          <c:showLegendKey val="0"/>
          <c:showVal val="0"/>
          <c:showCatName val="0"/>
          <c:showSerName val="0"/>
          <c:showPercent val="0"/>
          <c:showBubbleSize val="0"/>
        </c:dLbls>
        <c:gapWidth val="10"/>
        <c:overlap val="10"/>
        <c:axId val="62375424"/>
        <c:axId val="60308864"/>
      </c:barChart>
      <c:lineChart>
        <c:grouping val="standard"/>
        <c:varyColors val="0"/>
        <c:ser>
          <c:idx val="0"/>
          <c:order val="0"/>
          <c:tx>
            <c:strRef>
              <c:f>Hoja2!$B$50</c:f>
              <c:strCache>
                <c:ptCount val="1"/>
                <c:pt idx="0">
                  <c:v>casos</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39</c:v>
                </c:pt>
                <c:pt idx="1">
                  <c:v>43</c:v>
                </c:pt>
                <c:pt idx="2">
                  <c:v>24</c:v>
                </c:pt>
                <c:pt idx="3">
                  <c:v>21</c:v>
                </c:pt>
                <c:pt idx="4">
                  <c:v>40</c:v>
                </c:pt>
                <c:pt idx="5">
                  <c:v>27</c:v>
                </c:pt>
                <c:pt idx="6">
                  <c:v>30</c:v>
                </c:pt>
                <c:pt idx="7">
                  <c:v>27</c:v>
                </c:pt>
                <c:pt idx="8">
                  <c:v>13</c:v>
                </c:pt>
                <c:pt idx="9">
                  <c:v>11</c:v>
                </c:pt>
                <c:pt idx="10">
                  <c:v>15</c:v>
                </c:pt>
                <c:pt idx="11">
                  <c:v>22</c:v>
                </c:pt>
                <c:pt idx="12">
                  <c:v>15</c:v>
                </c:pt>
                <c:pt idx="13">
                  <c:v>14</c:v>
                </c:pt>
                <c:pt idx="14">
                  <c:v>10</c:v>
                </c:pt>
                <c:pt idx="15">
                  <c:v>4</c:v>
                </c:pt>
                <c:pt idx="16">
                  <c:v>14</c:v>
                </c:pt>
              </c:numCache>
            </c:numRef>
          </c:val>
          <c:smooth val="0"/>
          <c:extLst>
            <c:ext xmlns:c16="http://schemas.microsoft.com/office/drawing/2014/chart" uri="{C3380CC4-5D6E-409C-BE32-E72D297353CC}">
              <c16:uniqueId val="{00000001-3CF1-4FBD-BBD6-448B56DD4885}"/>
            </c:ext>
          </c:extLst>
        </c:ser>
        <c:dLbls>
          <c:showLegendKey val="0"/>
          <c:showVal val="0"/>
          <c:showCatName val="0"/>
          <c:showSerName val="0"/>
          <c:showPercent val="0"/>
          <c:showBubbleSize val="0"/>
        </c:dLbls>
        <c:marker val="1"/>
        <c:smooth val="0"/>
        <c:axId val="60001664"/>
        <c:axId val="60306944"/>
      </c:lineChart>
      <c:catAx>
        <c:axId val="60001664"/>
        <c:scaling>
          <c:orientation val="minMax"/>
        </c:scaling>
        <c:delete val="0"/>
        <c:axPos val="b"/>
        <c:numFmt formatCode="General" sourceLinked="0"/>
        <c:majorTickMark val="none"/>
        <c:minorTickMark val="none"/>
        <c:tickLblPos val="nextTo"/>
        <c:crossAx val="60306944"/>
        <c:crosses val="autoZero"/>
        <c:auto val="1"/>
        <c:lblAlgn val="ctr"/>
        <c:lblOffset val="100"/>
        <c:noMultiLvlLbl val="0"/>
      </c:catAx>
      <c:valAx>
        <c:axId val="60306944"/>
        <c:scaling>
          <c:orientation val="minMax"/>
        </c:scaling>
        <c:delete val="0"/>
        <c:axPos val="l"/>
        <c:title>
          <c:tx>
            <c:rich>
              <a:bodyPr/>
              <a:lstStyle/>
              <a:p>
                <a:pPr>
                  <a:defRPr sz="700"/>
                </a:pPr>
                <a:r>
                  <a:rPr lang="es-CO" sz="700"/>
                  <a:t>Numero de casos</a:t>
                </a:r>
              </a:p>
            </c:rich>
          </c:tx>
          <c:layout>
            <c:manualLayout>
              <c:xMode val="edge"/>
              <c:yMode val="edge"/>
              <c:x val="7.5124635911705484E-2"/>
              <c:y val="0.11680003711177604"/>
            </c:manualLayout>
          </c:layout>
          <c:overlay val="0"/>
        </c:title>
        <c:numFmt formatCode="General" sourceLinked="1"/>
        <c:majorTickMark val="none"/>
        <c:minorTickMark val="none"/>
        <c:tickLblPos val="nextTo"/>
        <c:txPr>
          <a:bodyPr/>
          <a:lstStyle/>
          <a:p>
            <a:pPr>
              <a:defRPr sz="700"/>
            </a:pPr>
            <a:endParaRPr lang="en-US"/>
          </a:p>
        </c:txPr>
        <c:crossAx val="60001664"/>
        <c:crosses val="autoZero"/>
        <c:crossBetween val="between"/>
      </c:valAx>
      <c:valAx>
        <c:axId val="60308864"/>
        <c:scaling>
          <c:orientation val="minMax"/>
        </c:scaling>
        <c:delete val="0"/>
        <c:axPos val="r"/>
        <c:numFmt formatCode="0.0" sourceLinked="1"/>
        <c:majorTickMark val="out"/>
        <c:minorTickMark val="none"/>
        <c:tickLblPos val="nextTo"/>
        <c:txPr>
          <a:bodyPr/>
          <a:lstStyle/>
          <a:p>
            <a:pPr>
              <a:defRPr sz="700"/>
            </a:pPr>
            <a:endParaRPr lang="en-US"/>
          </a:p>
        </c:txPr>
        <c:crossAx val="62375424"/>
        <c:crosses val="max"/>
        <c:crossBetween val="between"/>
      </c:valAx>
      <c:catAx>
        <c:axId val="62375424"/>
        <c:scaling>
          <c:orientation val="minMax"/>
        </c:scaling>
        <c:delete val="1"/>
        <c:axPos val="b"/>
        <c:numFmt formatCode="General" sourceLinked="1"/>
        <c:majorTickMark val="out"/>
        <c:minorTickMark val="none"/>
        <c:tickLblPos val="nextTo"/>
        <c:crossAx val="60308864"/>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(6 casos)</c:v>
                </c:pt>
              </c:strCache>
            </c:strRef>
          </c:tx>
          <c:spPr>
            <a:solidFill>
              <a:srgbClr val="92D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1</c:v>
                </c:pt>
                <c:pt idx="1">
                  <c:v>1</c:v>
                </c:pt>
                <c:pt idx="2">
                  <c:v>3</c:v>
                </c:pt>
                <c:pt idx="3">
                  <c:v>1</c:v>
                </c:pt>
                <c:pt idx="6">
                  <c:v>3</c:v>
                </c:pt>
                <c:pt idx="8">
                  <c:v>2</c:v>
                </c:pt>
                <c:pt idx="9">
                  <c:v>5</c:v>
                </c:pt>
                <c:pt idx="10">
                  <c:v>3</c:v>
                </c:pt>
                <c:pt idx="12">
                  <c:v>3</c:v>
                </c:pt>
                <c:pt idx="13">
                  <c:v>2</c:v>
                </c:pt>
                <c:pt idx="15">
                  <c:v>4</c:v>
                </c:pt>
                <c:pt idx="16">
                  <c:v>1</c:v>
                </c:pt>
                <c:pt idx="17">
                  <c:v>3</c:v>
                </c:pt>
                <c:pt idx="18">
                  <c:v>1</c:v>
                </c:pt>
                <c:pt idx="20">
                  <c:v>1</c:v>
                </c:pt>
                <c:pt idx="21">
                  <c:v>1</c:v>
                </c:pt>
                <c:pt idx="22">
                  <c:v>1</c:v>
                </c:pt>
                <c:pt idx="23">
                  <c:v>4</c:v>
                </c:pt>
                <c:pt idx="24">
                  <c:v>1</c:v>
                </c:pt>
                <c:pt idx="25">
                  <c:v>1</c:v>
                </c:pt>
                <c:pt idx="26">
                  <c:v>4</c:v>
                </c:pt>
                <c:pt idx="27">
                  <c:v>3</c:v>
                </c:pt>
                <c:pt idx="28">
                  <c:v>6</c:v>
                </c:pt>
                <c:pt idx="29">
                  <c:v>1</c:v>
                </c:pt>
                <c:pt idx="30">
                  <c:v>1</c:v>
                </c:pt>
                <c:pt idx="31">
                  <c:v>1</c:v>
                </c:pt>
                <c:pt idx="32">
                  <c:v>1</c:v>
                </c:pt>
                <c:pt idx="33">
                  <c:v>3</c:v>
                </c:pt>
                <c:pt idx="34">
                  <c:v>1</c:v>
                </c:pt>
                <c:pt idx="35">
                  <c:v>3</c:v>
                </c:pt>
                <c:pt idx="36">
                  <c:v>3</c:v>
                </c:pt>
                <c:pt idx="38">
                  <c:v>3</c:v>
                </c:pt>
                <c:pt idx="39">
                  <c:v>2</c:v>
                </c:pt>
                <c:pt idx="40">
                  <c:v>3</c:v>
                </c:pt>
                <c:pt idx="42">
                  <c:v>2</c:v>
                </c:pt>
                <c:pt idx="43">
                  <c:v>2</c:v>
                </c:pt>
                <c:pt idx="44">
                  <c:v>3</c:v>
                </c:pt>
                <c:pt idx="45">
                  <c:v>3</c:v>
                </c:pt>
                <c:pt idx="46">
                  <c:v>2</c:v>
                </c:pt>
                <c:pt idx="47">
                  <c:v>6</c:v>
                </c:pt>
                <c:pt idx="48">
                  <c:v>1</c:v>
                </c:pt>
                <c:pt idx="49">
                  <c:v>2</c:v>
                </c:pt>
                <c:pt idx="50">
                  <c:v>2</c:v>
                </c:pt>
                <c:pt idx="51">
                  <c:v>2</c:v>
                </c:pt>
              </c:numCache>
            </c:numRef>
          </c:val>
          <c:extLst>
            <c:ext xmlns:c16="http://schemas.microsoft.com/office/drawing/2014/chart" uri="{C3380CC4-5D6E-409C-BE32-E72D297353CC}">
              <c16:uniqueId val="{00000000-B850-4574-BEEB-9381AC85F150}"/>
            </c:ext>
          </c:extLst>
        </c:ser>
        <c:dLbls>
          <c:showLegendKey val="0"/>
          <c:showVal val="0"/>
          <c:showCatName val="0"/>
          <c:showSerName val="0"/>
          <c:showPercent val="0"/>
          <c:showBubbleSize val="0"/>
        </c:dLbls>
        <c:gapWidth val="10"/>
        <c:overlap val="10"/>
        <c:axId val="65838080"/>
        <c:axId val="65873408"/>
      </c:barChart>
      <c:lineChart>
        <c:grouping val="standard"/>
        <c:varyColors val="0"/>
        <c:ser>
          <c:idx val="1"/>
          <c:order val="1"/>
          <c:tx>
            <c:strRef>
              <c:f>'Semana '!$C$4</c:f>
              <c:strCache>
                <c:ptCount val="1"/>
                <c:pt idx="0">
                  <c:v>2022( 7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1</c:v>
                </c:pt>
                <c:pt idx="1">
                  <c:v>1</c:v>
                </c:pt>
                <c:pt idx="2">
                  <c:v>3</c:v>
                </c:pt>
                <c:pt idx="3">
                  <c:v>2</c:v>
                </c:pt>
              </c:numCache>
            </c:numRef>
          </c:val>
          <c:smooth val="0"/>
          <c:extLst>
            <c:ext xmlns:c16="http://schemas.microsoft.com/office/drawing/2014/chart" uri="{C3380CC4-5D6E-409C-BE32-E72D297353CC}">
              <c16:uniqueId val="{00000001-B850-4574-BEEB-9381AC85F150}"/>
            </c:ext>
          </c:extLst>
        </c:ser>
        <c:dLbls>
          <c:showLegendKey val="0"/>
          <c:showVal val="0"/>
          <c:showCatName val="0"/>
          <c:showSerName val="0"/>
          <c:showPercent val="0"/>
          <c:showBubbleSize val="0"/>
        </c:dLbls>
        <c:marker val="1"/>
        <c:smooth val="0"/>
        <c:axId val="65838080"/>
        <c:axId val="65873408"/>
      </c:lineChart>
      <c:catAx>
        <c:axId val="65838080"/>
        <c:scaling>
          <c:orientation val="minMax"/>
        </c:scaling>
        <c:delete val="0"/>
        <c:axPos val="b"/>
        <c:numFmt formatCode="General" sourceLinked="1"/>
        <c:majorTickMark val="none"/>
        <c:minorTickMark val="none"/>
        <c:tickLblPos val="nextTo"/>
        <c:crossAx val="65873408"/>
        <c:crosses val="autoZero"/>
        <c:auto val="1"/>
        <c:lblAlgn val="ctr"/>
        <c:lblOffset val="100"/>
        <c:noMultiLvlLbl val="0"/>
      </c:catAx>
      <c:valAx>
        <c:axId val="65873408"/>
        <c:scaling>
          <c:orientation val="minMax"/>
        </c:scaling>
        <c:delete val="0"/>
        <c:axPos val="l"/>
        <c:majorGridlines/>
        <c:title>
          <c:tx>
            <c:rich>
              <a:bodyPr/>
              <a:lstStyle/>
              <a:p>
                <a:pPr>
                  <a:defRPr sz="700"/>
                </a:pPr>
                <a:r>
                  <a:rPr lang="es-CO" sz="700"/>
                  <a:t>Numero de casos</a:t>
                </a:r>
              </a:p>
            </c:rich>
          </c:tx>
          <c:layout>
            <c:manualLayout>
              <c:xMode val="edge"/>
              <c:yMode val="edge"/>
              <c:x val="0.13759941526499242"/>
              <c:y val="8.1426949512542465E-2"/>
            </c:manualLayout>
          </c:layout>
          <c:overlay val="0"/>
        </c:title>
        <c:numFmt formatCode="General" sourceLinked="1"/>
        <c:majorTickMark val="none"/>
        <c:minorTickMark val="none"/>
        <c:tickLblPos val="nextTo"/>
        <c:txPr>
          <a:bodyPr/>
          <a:lstStyle/>
          <a:p>
            <a:pPr>
              <a:defRPr sz="700"/>
            </a:pPr>
            <a:endParaRPr lang="en-US"/>
          </a:p>
        </c:txPr>
        <c:crossAx val="65838080"/>
        <c:crosses val="autoZero"/>
        <c:crossBetween val="between"/>
      </c:valAx>
      <c:dTable>
        <c:showHorzBorder val="1"/>
        <c:showVertBorder val="1"/>
        <c:showOutline val="1"/>
        <c:showKeys val="1"/>
        <c:txPr>
          <a:bodyPr/>
          <a:lstStyle/>
          <a:p>
            <a:pPr rtl="0">
              <a:defRPr sz="600" b="1"/>
            </a:pPr>
            <a:endParaRPr lang="en-US"/>
          </a:p>
        </c:txPr>
      </c:dTable>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B178-4175-9F64-01D50E446F92}"/>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29</c:v>
                </c:pt>
                <c:pt idx="1">
                  <c:v>47</c:v>
                </c:pt>
                <c:pt idx="2">
                  <c:v>44</c:v>
                </c:pt>
                <c:pt idx="3">
                  <c:v>37</c:v>
                </c:pt>
                <c:pt idx="4">
                  <c:v>24</c:v>
                </c:pt>
                <c:pt idx="5">
                  <c:v>17</c:v>
                </c:pt>
                <c:pt idx="6">
                  <c:v>17</c:v>
                </c:pt>
                <c:pt idx="7">
                  <c:v>12</c:v>
                </c:pt>
                <c:pt idx="8">
                  <c:v>60</c:v>
                </c:pt>
                <c:pt idx="9">
                  <c:v>69</c:v>
                </c:pt>
                <c:pt idx="10">
                  <c:v>39</c:v>
                </c:pt>
                <c:pt idx="11">
                  <c:v>102</c:v>
                </c:pt>
                <c:pt idx="12">
                  <c:v>7</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6586496"/>
        <c:axId val="66183936"/>
      </c:barChart>
      <c:lineChart>
        <c:grouping val="standard"/>
        <c:varyColors val="0"/>
        <c:ser>
          <c:idx val="0"/>
          <c:order val="0"/>
          <c:tx>
            <c:v>Tasa </c:v>
          </c:tx>
          <c:spPr>
            <a:ln w="19050">
              <a:solidFill>
                <a:srgbClr val="FF0000"/>
              </a:solidFill>
            </a:ln>
          </c:spPr>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1.2</c:v>
                </c:pt>
                <c:pt idx="1">
                  <c:v>2</c:v>
                </c:pt>
                <c:pt idx="2">
                  <c:v>1.8</c:v>
                </c:pt>
                <c:pt idx="3">
                  <c:v>1.5</c:v>
                </c:pt>
                <c:pt idx="4">
                  <c:v>1</c:v>
                </c:pt>
                <c:pt idx="5">
                  <c:v>0.7</c:v>
                </c:pt>
                <c:pt idx="6">
                  <c:v>0.7</c:v>
                </c:pt>
                <c:pt idx="7">
                  <c:v>0.5</c:v>
                </c:pt>
                <c:pt idx="8">
                  <c:v>2.4</c:v>
                </c:pt>
                <c:pt idx="9">
                  <c:v>2.8</c:v>
                </c:pt>
                <c:pt idx="10">
                  <c:v>1.6</c:v>
                </c:pt>
                <c:pt idx="11">
                  <c:v>4.0999999999999996</c:v>
                </c:pt>
                <c:pt idx="12" formatCode="0.0">
                  <c:v>0.3</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5729280"/>
        <c:axId val="65730816"/>
      </c:lineChart>
      <c:catAx>
        <c:axId val="65729280"/>
        <c:scaling>
          <c:orientation val="minMax"/>
        </c:scaling>
        <c:delete val="0"/>
        <c:axPos val="b"/>
        <c:numFmt formatCode="General" sourceLinked="0"/>
        <c:majorTickMark val="none"/>
        <c:minorTickMark val="none"/>
        <c:tickLblPos val="nextTo"/>
        <c:txPr>
          <a:bodyPr/>
          <a:lstStyle/>
          <a:p>
            <a:pPr>
              <a:defRPr b="1"/>
            </a:pPr>
            <a:endParaRPr lang="en-US"/>
          </a:p>
        </c:txPr>
        <c:crossAx val="65730816"/>
        <c:crosses val="autoZero"/>
        <c:auto val="1"/>
        <c:lblAlgn val="ctr"/>
        <c:lblOffset val="100"/>
        <c:noMultiLvlLbl val="0"/>
      </c:catAx>
      <c:valAx>
        <c:axId val="65730816"/>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4719289738710011"/>
              <c:y val="0.30002553442365654"/>
            </c:manualLayout>
          </c:layout>
          <c:overlay val="0"/>
        </c:title>
        <c:numFmt formatCode="General" sourceLinked="1"/>
        <c:majorTickMark val="none"/>
        <c:minorTickMark val="none"/>
        <c:tickLblPos val="nextTo"/>
        <c:txPr>
          <a:bodyPr/>
          <a:lstStyle/>
          <a:p>
            <a:pPr>
              <a:defRPr sz="700" b="1"/>
            </a:pPr>
            <a:endParaRPr lang="en-US"/>
          </a:p>
        </c:txPr>
        <c:crossAx val="65729280"/>
        <c:crosses val="autoZero"/>
        <c:crossBetween val="between"/>
      </c:valAx>
      <c:valAx>
        <c:axId val="66183936"/>
        <c:scaling>
          <c:orientation val="minMax"/>
        </c:scaling>
        <c:delete val="0"/>
        <c:axPos val="r"/>
        <c:title>
          <c:tx>
            <c:rich>
              <a:bodyPr rot="-5400000" vert="horz"/>
              <a:lstStyle/>
              <a:p>
                <a:pPr>
                  <a:defRPr sz="700"/>
                </a:pPr>
                <a:r>
                  <a:rPr lang="es-CO" sz="700"/>
                  <a:t>tasa por 100.000</a:t>
                </a:r>
              </a:p>
            </c:rich>
          </c:tx>
          <c:layout>
            <c:manualLayout>
              <c:xMode val="edge"/>
              <c:yMode val="edge"/>
              <c:x val="5.9360951713948229E-2"/>
              <c:y val="0.30309410174531237"/>
            </c:manualLayout>
          </c:layout>
          <c:overlay val="0"/>
        </c:title>
        <c:numFmt formatCode="General" sourceLinked="1"/>
        <c:majorTickMark val="out"/>
        <c:minorTickMark val="none"/>
        <c:tickLblPos val="nextTo"/>
        <c:txPr>
          <a:bodyPr/>
          <a:lstStyle/>
          <a:p>
            <a:pPr>
              <a:defRPr sz="700" b="1"/>
            </a:pPr>
            <a:endParaRPr lang="en-US"/>
          </a:p>
        </c:txPr>
        <c:crossAx val="66586496"/>
        <c:crosses val="max"/>
        <c:crossBetween val="between"/>
      </c:valAx>
      <c:catAx>
        <c:axId val="66586496"/>
        <c:scaling>
          <c:orientation val="minMax"/>
        </c:scaling>
        <c:delete val="1"/>
        <c:axPos val="b"/>
        <c:numFmt formatCode="General" sourceLinked="1"/>
        <c:majorTickMark val="out"/>
        <c:minorTickMark val="none"/>
        <c:tickLblPos val="nextTo"/>
        <c:crossAx val="66183936"/>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92D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0</c:v>
                </c:pt>
                <c:pt idx="1">
                  <c:v>0</c:v>
                </c:pt>
                <c:pt idx="2">
                  <c:v>0</c:v>
                </c:pt>
                <c:pt idx="3">
                  <c:v>0</c:v>
                </c:pt>
                <c:pt idx="4">
                  <c:v>0</c:v>
                </c:pt>
                <c:pt idx="5">
                  <c:v>0.48203224795738836</c:v>
                </c:pt>
                <c:pt idx="6">
                  <c:v>0.52642938739412193</c:v>
                </c:pt>
                <c:pt idx="7">
                  <c:v>1.1943150603129105</c:v>
                </c:pt>
                <c:pt idx="8">
                  <c:v>0.65386828477271541</c:v>
                </c:pt>
                <c:pt idx="9">
                  <c:v>0</c:v>
                </c:pt>
                <c:pt idx="10">
                  <c:v>0.51395120547255246</c:v>
                </c:pt>
                <c:pt idx="11">
                  <c:v>0.59959587238201451</c:v>
                </c:pt>
                <c:pt idx="12">
                  <c:v>0</c:v>
                </c:pt>
                <c:pt idx="13">
                  <c:v>0</c:v>
                </c:pt>
                <c:pt idx="14">
                  <c:v>0</c:v>
                </c:pt>
                <c:pt idx="15">
                  <c:v>0</c:v>
                </c:pt>
                <c:pt idx="16">
                  <c:v>0</c:v>
                </c:pt>
              </c:numCache>
            </c:numRef>
          </c:val>
          <c:extLst>
            <c:ext xmlns:c16="http://schemas.microsoft.com/office/drawing/2014/chart" uri="{C3380CC4-5D6E-409C-BE32-E72D297353CC}">
              <c16:uniqueId val="{00000000-360D-4627-94EA-21DD67886133}"/>
            </c:ext>
          </c:extLst>
        </c:ser>
        <c:dLbls>
          <c:showLegendKey val="0"/>
          <c:showVal val="0"/>
          <c:showCatName val="0"/>
          <c:showSerName val="0"/>
          <c:showPercent val="0"/>
          <c:showBubbleSize val="0"/>
        </c:dLbls>
        <c:gapWidth val="10"/>
        <c:overlap val="10"/>
        <c:axId val="90317568"/>
        <c:axId val="63843328"/>
      </c:barChart>
      <c:lineChart>
        <c:grouping val="standard"/>
        <c:varyColors val="0"/>
        <c:ser>
          <c:idx val="0"/>
          <c:order val="0"/>
          <c:tx>
            <c:strRef>
              <c:f>Hoja2!$B$50</c:f>
              <c:strCache>
                <c:ptCount val="1"/>
                <c:pt idx="0">
                  <c:v>casos</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0</c:v>
                </c:pt>
                <c:pt idx="1">
                  <c:v>0</c:v>
                </c:pt>
                <c:pt idx="2">
                  <c:v>0</c:v>
                </c:pt>
                <c:pt idx="3">
                  <c:v>0</c:v>
                </c:pt>
                <c:pt idx="4">
                  <c:v>0</c:v>
                </c:pt>
                <c:pt idx="5">
                  <c:v>1</c:v>
                </c:pt>
                <c:pt idx="6">
                  <c:v>1</c:v>
                </c:pt>
                <c:pt idx="7">
                  <c:v>2</c:v>
                </c:pt>
                <c:pt idx="8">
                  <c:v>1</c:v>
                </c:pt>
                <c:pt idx="9">
                  <c:v>0</c:v>
                </c:pt>
                <c:pt idx="10">
                  <c:v>1</c:v>
                </c:pt>
                <c:pt idx="11">
                  <c:v>1</c:v>
                </c:pt>
                <c:pt idx="12">
                  <c:v>0</c:v>
                </c:pt>
                <c:pt idx="13">
                  <c:v>0</c:v>
                </c:pt>
                <c:pt idx="14">
                  <c:v>0</c:v>
                </c:pt>
                <c:pt idx="15">
                  <c:v>0</c:v>
                </c:pt>
                <c:pt idx="16">
                  <c:v>0</c:v>
                </c:pt>
              </c:numCache>
            </c:numRef>
          </c:val>
          <c:smooth val="0"/>
          <c:extLst>
            <c:ext xmlns:c16="http://schemas.microsoft.com/office/drawing/2014/chart" uri="{C3380CC4-5D6E-409C-BE32-E72D297353CC}">
              <c16:uniqueId val="{00000001-360D-4627-94EA-21DD67886133}"/>
            </c:ext>
          </c:extLst>
        </c:ser>
        <c:dLbls>
          <c:showLegendKey val="0"/>
          <c:showVal val="0"/>
          <c:showCatName val="0"/>
          <c:showSerName val="0"/>
          <c:showPercent val="0"/>
          <c:showBubbleSize val="0"/>
        </c:dLbls>
        <c:marker val="1"/>
        <c:smooth val="0"/>
        <c:axId val="63161472"/>
        <c:axId val="63841024"/>
      </c:lineChart>
      <c:catAx>
        <c:axId val="63161472"/>
        <c:scaling>
          <c:orientation val="minMax"/>
        </c:scaling>
        <c:delete val="0"/>
        <c:axPos val="b"/>
        <c:numFmt formatCode="General" sourceLinked="0"/>
        <c:majorTickMark val="none"/>
        <c:minorTickMark val="none"/>
        <c:tickLblPos val="nextTo"/>
        <c:crossAx val="63841024"/>
        <c:crosses val="autoZero"/>
        <c:auto val="1"/>
        <c:lblAlgn val="ctr"/>
        <c:lblOffset val="100"/>
        <c:noMultiLvlLbl val="0"/>
      </c:catAx>
      <c:valAx>
        <c:axId val="63841024"/>
        <c:scaling>
          <c:orientation val="minMax"/>
        </c:scaling>
        <c:delete val="0"/>
        <c:axPos val="l"/>
        <c:title>
          <c:tx>
            <c:rich>
              <a:bodyPr/>
              <a:lstStyle/>
              <a:p>
                <a:pPr>
                  <a:defRPr sz="700"/>
                </a:pPr>
                <a:r>
                  <a:rPr lang="es-CO" sz="700" dirty="0"/>
                  <a:t>Numero de casos</a:t>
                </a:r>
              </a:p>
            </c:rich>
          </c:tx>
          <c:layout>
            <c:manualLayout>
              <c:xMode val="edge"/>
              <c:yMode val="edge"/>
              <c:x val="6.6734612778320879E-2"/>
              <c:y val="0.17042060686067559"/>
            </c:manualLayout>
          </c:layout>
          <c:overlay val="0"/>
        </c:title>
        <c:numFmt formatCode="General" sourceLinked="1"/>
        <c:majorTickMark val="none"/>
        <c:minorTickMark val="none"/>
        <c:tickLblPos val="nextTo"/>
        <c:txPr>
          <a:bodyPr/>
          <a:lstStyle/>
          <a:p>
            <a:pPr>
              <a:defRPr sz="700"/>
            </a:pPr>
            <a:endParaRPr lang="en-US"/>
          </a:p>
        </c:txPr>
        <c:crossAx val="63161472"/>
        <c:crosses val="autoZero"/>
        <c:crossBetween val="between"/>
      </c:valAx>
      <c:valAx>
        <c:axId val="63843328"/>
        <c:scaling>
          <c:orientation val="minMax"/>
        </c:scaling>
        <c:delete val="0"/>
        <c:axPos val="r"/>
        <c:numFmt formatCode="0.0" sourceLinked="1"/>
        <c:majorTickMark val="out"/>
        <c:minorTickMark val="none"/>
        <c:tickLblPos val="nextTo"/>
        <c:txPr>
          <a:bodyPr/>
          <a:lstStyle/>
          <a:p>
            <a:pPr>
              <a:defRPr sz="700"/>
            </a:pPr>
            <a:endParaRPr lang="en-US"/>
          </a:p>
        </c:txPr>
        <c:crossAx val="90317568"/>
        <c:crosses val="max"/>
        <c:crossBetween val="between"/>
      </c:valAx>
      <c:catAx>
        <c:axId val="90317568"/>
        <c:scaling>
          <c:orientation val="minMax"/>
        </c:scaling>
        <c:delete val="1"/>
        <c:axPos val="b"/>
        <c:numFmt formatCode="General" sourceLinked="1"/>
        <c:majorTickMark val="out"/>
        <c:minorTickMark val="none"/>
        <c:tickLblPos val="nextTo"/>
        <c:crossAx val="63843328"/>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83995664433963E-2"/>
          <c:y val="1.9385549319559586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278</c:v>
                </c:pt>
                <c:pt idx="6">
                  <c:v>208.75</c:v>
                </c:pt>
                <c:pt idx="7">
                  <c:v>293</c:v>
                </c:pt>
                <c:pt idx="8">
                  <c:v>292.75</c:v>
                </c:pt>
                <c:pt idx="9">
                  <c:v>293.5</c:v>
                </c:pt>
                <c:pt idx="10">
                  <c:v>320.5</c:v>
                </c:pt>
                <c:pt idx="11">
                  <c:v>238.25</c:v>
                </c:pt>
                <c:pt idx="12">
                  <c:v>97.25</c:v>
                </c:pt>
                <c:pt idx="13">
                  <c:v>325.75</c:v>
                </c:pt>
                <c:pt idx="14">
                  <c:v>275</c:v>
                </c:pt>
                <c:pt idx="15">
                  <c:v>243</c:v>
                </c:pt>
                <c:pt idx="16">
                  <c:v>263.5</c:v>
                </c:pt>
                <c:pt idx="17">
                  <c:v>265.25</c:v>
                </c:pt>
                <c:pt idx="18">
                  <c:v>304.25</c:v>
                </c:pt>
                <c:pt idx="19">
                  <c:v>309.5</c:v>
                </c:pt>
                <c:pt idx="20">
                  <c:v>240</c:v>
                </c:pt>
                <c:pt idx="21">
                  <c:v>264.5</c:v>
                </c:pt>
                <c:pt idx="22">
                  <c:v>252</c:v>
                </c:pt>
                <c:pt idx="23">
                  <c:v>304</c:v>
                </c:pt>
                <c:pt idx="24">
                  <c:v>261.75</c:v>
                </c:pt>
                <c:pt idx="25">
                  <c:v>266.5</c:v>
                </c:pt>
                <c:pt idx="26">
                  <c:v>285</c:v>
                </c:pt>
                <c:pt idx="27">
                  <c:v>274.25</c:v>
                </c:pt>
                <c:pt idx="28">
                  <c:v>258</c:v>
                </c:pt>
                <c:pt idx="29">
                  <c:v>254.75</c:v>
                </c:pt>
                <c:pt idx="30">
                  <c:v>280.25</c:v>
                </c:pt>
                <c:pt idx="31">
                  <c:v>256.75</c:v>
                </c:pt>
                <c:pt idx="32">
                  <c:v>302.5</c:v>
                </c:pt>
                <c:pt idx="33">
                  <c:v>240</c:v>
                </c:pt>
                <c:pt idx="34">
                  <c:v>302.25</c:v>
                </c:pt>
                <c:pt idx="35">
                  <c:v>302.25</c:v>
                </c:pt>
                <c:pt idx="36">
                  <c:v>276.5</c:v>
                </c:pt>
                <c:pt idx="37">
                  <c:v>294.5</c:v>
                </c:pt>
                <c:pt idx="38">
                  <c:v>207</c:v>
                </c:pt>
                <c:pt idx="39">
                  <c:v>244.5</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9EA6-4F68-A7D1-BB57466028E4}"/>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274</c:v>
                </c:pt>
                <c:pt idx="5">
                  <c:v>266</c:v>
                </c:pt>
                <c:pt idx="6">
                  <c:v>257.5</c:v>
                </c:pt>
                <c:pt idx="7">
                  <c:v>258</c:v>
                </c:pt>
                <c:pt idx="8">
                  <c:v>268.5</c:v>
                </c:pt>
                <c:pt idx="9">
                  <c:v>248.5</c:v>
                </c:pt>
                <c:pt idx="10">
                  <c:v>269</c:v>
                </c:pt>
                <c:pt idx="11">
                  <c:v>201</c:v>
                </c:pt>
                <c:pt idx="12">
                  <c:v>122</c:v>
                </c:pt>
                <c:pt idx="13">
                  <c:v>231.5</c:v>
                </c:pt>
                <c:pt idx="14">
                  <c:v>192</c:v>
                </c:pt>
                <c:pt idx="15">
                  <c:v>181</c:v>
                </c:pt>
                <c:pt idx="16">
                  <c:v>237.5</c:v>
                </c:pt>
                <c:pt idx="17">
                  <c:v>243.5</c:v>
                </c:pt>
                <c:pt idx="18">
                  <c:v>286</c:v>
                </c:pt>
                <c:pt idx="19">
                  <c:v>278</c:v>
                </c:pt>
                <c:pt idx="20">
                  <c:v>256.5</c:v>
                </c:pt>
                <c:pt idx="21">
                  <c:v>253.5</c:v>
                </c:pt>
                <c:pt idx="22">
                  <c:v>231</c:v>
                </c:pt>
                <c:pt idx="23">
                  <c:v>272</c:v>
                </c:pt>
                <c:pt idx="24">
                  <c:v>242</c:v>
                </c:pt>
                <c:pt idx="25">
                  <c:v>240</c:v>
                </c:pt>
                <c:pt idx="26">
                  <c:v>261</c:v>
                </c:pt>
                <c:pt idx="27">
                  <c:v>257</c:v>
                </c:pt>
                <c:pt idx="28">
                  <c:v>225.5</c:v>
                </c:pt>
                <c:pt idx="29">
                  <c:v>209</c:v>
                </c:pt>
                <c:pt idx="30">
                  <c:v>238.5</c:v>
                </c:pt>
                <c:pt idx="31">
                  <c:v>170.5</c:v>
                </c:pt>
                <c:pt idx="32">
                  <c:v>195</c:v>
                </c:pt>
                <c:pt idx="33">
                  <c:v>156.5</c:v>
                </c:pt>
                <c:pt idx="34">
                  <c:v>186</c:v>
                </c:pt>
                <c:pt idx="35">
                  <c:v>179</c:v>
                </c:pt>
                <c:pt idx="36">
                  <c:v>209</c:v>
                </c:pt>
                <c:pt idx="37">
                  <c:v>219</c:v>
                </c:pt>
                <c:pt idx="38">
                  <c:v>207</c:v>
                </c:pt>
                <c:pt idx="39">
                  <c:v>190</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9EA6-4F68-A7D1-BB57466028E4}"/>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274</c:v>
                </c:pt>
                <c:pt idx="5">
                  <c:v>224.25</c:v>
                </c:pt>
                <c:pt idx="6">
                  <c:v>208.75</c:v>
                </c:pt>
                <c:pt idx="7">
                  <c:v>216</c:v>
                </c:pt>
                <c:pt idx="8">
                  <c:v>222</c:v>
                </c:pt>
                <c:pt idx="9">
                  <c:v>187</c:v>
                </c:pt>
                <c:pt idx="10">
                  <c:v>200.25</c:v>
                </c:pt>
                <c:pt idx="11">
                  <c:v>173.25</c:v>
                </c:pt>
                <c:pt idx="12">
                  <c:v>97.25</c:v>
                </c:pt>
                <c:pt idx="13">
                  <c:v>144.5</c:v>
                </c:pt>
                <c:pt idx="14">
                  <c:v>117.5</c:v>
                </c:pt>
                <c:pt idx="15">
                  <c:v>124.25</c:v>
                </c:pt>
                <c:pt idx="16">
                  <c:v>194</c:v>
                </c:pt>
                <c:pt idx="17">
                  <c:v>200.75</c:v>
                </c:pt>
                <c:pt idx="18">
                  <c:v>243.75</c:v>
                </c:pt>
                <c:pt idx="19">
                  <c:v>219</c:v>
                </c:pt>
                <c:pt idx="20">
                  <c:v>214.75</c:v>
                </c:pt>
                <c:pt idx="21">
                  <c:v>219.5</c:v>
                </c:pt>
                <c:pt idx="22">
                  <c:v>217</c:v>
                </c:pt>
                <c:pt idx="23">
                  <c:v>212.5</c:v>
                </c:pt>
                <c:pt idx="24">
                  <c:v>209.25</c:v>
                </c:pt>
                <c:pt idx="25">
                  <c:v>197.5</c:v>
                </c:pt>
                <c:pt idx="26">
                  <c:v>209.75</c:v>
                </c:pt>
                <c:pt idx="27">
                  <c:v>228.25</c:v>
                </c:pt>
                <c:pt idx="28">
                  <c:v>194</c:v>
                </c:pt>
                <c:pt idx="29">
                  <c:v>179</c:v>
                </c:pt>
                <c:pt idx="30">
                  <c:v>185.25</c:v>
                </c:pt>
                <c:pt idx="31">
                  <c:v>107.5</c:v>
                </c:pt>
                <c:pt idx="32">
                  <c:v>98.25</c:v>
                </c:pt>
                <c:pt idx="33">
                  <c:v>75</c:v>
                </c:pt>
                <c:pt idx="34">
                  <c:v>71</c:v>
                </c:pt>
                <c:pt idx="35">
                  <c:v>84.25</c:v>
                </c:pt>
                <c:pt idx="36">
                  <c:v>155.25</c:v>
                </c:pt>
                <c:pt idx="37">
                  <c:v>145.5</c:v>
                </c:pt>
                <c:pt idx="38">
                  <c:v>207</c:v>
                </c:pt>
                <c:pt idx="39">
                  <c:v>152.25</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9EA6-4F68-A7D1-BB57466028E4}"/>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numCache>
            </c:numRef>
          </c:yVal>
          <c:smooth val="0"/>
          <c:extLst>
            <c:ext xmlns:c16="http://schemas.microsoft.com/office/drawing/2014/chart" uri="{C3380CC4-5D6E-409C-BE32-E72D297353CC}">
              <c16:uniqueId val="{00000003-9EA6-4F68-A7D1-BB57466028E4}"/>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7BC2-411B-9DB4-C8ECBE48ABB8}"/>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7BC2-411B-9DB4-C8ECBE48ABB8}"/>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7BC2-411B-9DB4-C8ECBE48ABB8}"/>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7BC2-411B-9DB4-C8ECBE48ABB8}"/>
            </c:ext>
          </c:extLst>
        </c:ser>
        <c:ser>
          <c:idx val="2"/>
          <c:order val="4"/>
          <c:tx>
            <c:strRef>
              <c:f>Violencias!$A$69</c:f>
              <c:strCache>
                <c:ptCount val="1"/>
                <c:pt idx="0">
                  <c:v>2022</c:v>
                </c:pt>
              </c:strCache>
            </c:strRef>
          </c:tx>
          <c:marker>
            <c:symbol val="none"/>
          </c:marker>
          <c:val>
            <c:numRef>
              <c:f>Violencias!$B$69:$Y$69</c:f>
              <c:numCache>
                <c:formatCode>General</c:formatCode>
                <c:ptCount val="24"/>
                <c:pt idx="0">
                  <c:v>116</c:v>
                </c:pt>
                <c:pt idx="1">
                  <c:v>84</c:v>
                </c:pt>
                <c:pt idx="2">
                  <c:v>127</c:v>
                </c:pt>
                <c:pt idx="3">
                  <c:v>129</c:v>
                </c:pt>
              </c:numCache>
            </c:numRef>
          </c:val>
          <c:smooth val="0"/>
          <c:extLst>
            <c:ext xmlns:c16="http://schemas.microsoft.com/office/drawing/2014/chart" uri="{C3380CC4-5D6E-409C-BE32-E72D297353CC}">
              <c16:uniqueId val="{00000004-7BC2-411B-9DB4-C8ECBE48ABB8}"/>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periodo 1 '!$A$29:$A$34</c:f>
              <c:strCache>
                <c:ptCount val="6"/>
                <c:pt idx="0">
                  <c:v>Menor o igual 5 años </c:v>
                </c:pt>
                <c:pt idx="1">
                  <c:v>6 a 11 años </c:v>
                </c:pt>
                <c:pt idx="2">
                  <c:v>12 a 18 años </c:v>
                </c:pt>
                <c:pt idx="3">
                  <c:v>19 a 26 años </c:v>
                </c:pt>
                <c:pt idx="4">
                  <c:v>27 a 59 años </c:v>
                </c:pt>
                <c:pt idx="5">
                  <c:v>Mayor de 60 años </c:v>
                </c:pt>
              </c:strCache>
            </c:strRef>
          </c:cat>
          <c:val>
            <c:numRef>
              <c:f>'datos periodo 1 '!$B$29:$B$34</c:f>
              <c:numCache>
                <c:formatCode>General</c:formatCode>
                <c:ptCount val="6"/>
                <c:pt idx="0">
                  <c:v>7</c:v>
                </c:pt>
                <c:pt idx="1">
                  <c:v>14</c:v>
                </c:pt>
                <c:pt idx="2">
                  <c:v>25</c:v>
                </c:pt>
                <c:pt idx="3">
                  <c:v>60</c:v>
                </c:pt>
                <c:pt idx="4">
                  <c:v>112</c:v>
                </c:pt>
                <c:pt idx="5">
                  <c:v>7</c:v>
                </c:pt>
              </c:numCache>
            </c:numRef>
          </c:val>
          <c:extLst>
            <c:ext xmlns:c16="http://schemas.microsoft.com/office/drawing/2014/chart" uri="{C3380CC4-5D6E-409C-BE32-E72D297353CC}">
              <c16:uniqueId val="{00000000-2B01-484B-81AA-AAFEA4438B84}"/>
            </c:ext>
          </c:extLst>
        </c:ser>
        <c:dLbls>
          <c:showLegendKey val="0"/>
          <c:showVal val="0"/>
          <c:showCatName val="0"/>
          <c:showSerName val="0"/>
          <c:showPercent val="0"/>
          <c:showBubbleSize val="0"/>
        </c:dLbls>
        <c:gapWidth val="219"/>
        <c:overlap val="-27"/>
        <c:axId val="408818608"/>
        <c:axId val="408819856"/>
      </c:barChart>
      <c:catAx>
        <c:axId val="40881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8819856"/>
        <c:crosses val="autoZero"/>
        <c:auto val="1"/>
        <c:lblAlgn val="ctr"/>
        <c:lblOffset val="100"/>
        <c:noMultiLvlLbl val="0"/>
      </c:catAx>
      <c:valAx>
        <c:axId val="40881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18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periodo 1 '!$C$29:$C$34</c:f>
              <c:strCache>
                <c:ptCount val="6"/>
                <c:pt idx="0">
                  <c:v>Menor o igual 5 años </c:v>
                </c:pt>
                <c:pt idx="1">
                  <c:v>6 a 11 años </c:v>
                </c:pt>
                <c:pt idx="2">
                  <c:v>12 a 18 años </c:v>
                </c:pt>
                <c:pt idx="3">
                  <c:v>19 a 26 años </c:v>
                </c:pt>
                <c:pt idx="4">
                  <c:v>27 a 59 años </c:v>
                </c:pt>
                <c:pt idx="5">
                  <c:v>Mayor de 60 años </c:v>
                </c:pt>
              </c:strCache>
            </c:strRef>
          </c:cat>
          <c:val>
            <c:numRef>
              <c:f>'datos periodo 1 '!$D$29:$D$34</c:f>
              <c:numCache>
                <c:formatCode>General</c:formatCode>
                <c:ptCount val="6"/>
                <c:pt idx="0">
                  <c:v>25</c:v>
                </c:pt>
                <c:pt idx="1">
                  <c:v>35</c:v>
                </c:pt>
                <c:pt idx="2">
                  <c:v>89</c:v>
                </c:pt>
                <c:pt idx="3">
                  <c:v>47</c:v>
                </c:pt>
                <c:pt idx="4">
                  <c:v>36</c:v>
                </c:pt>
                <c:pt idx="5">
                  <c:v>1</c:v>
                </c:pt>
              </c:numCache>
            </c:numRef>
          </c:val>
          <c:extLst>
            <c:ext xmlns:c16="http://schemas.microsoft.com/office/drawing/2014/chart" uri="{C3380CC4-5D6E-409C-BE32-E72D297353CC}">
              <c16:uniqueId val="{00000000-64C2-45AC-AE97-D4ED8802DC0D}"/>
            </c:ext>
          </c:extLst>
        </c:ser>
        <c:dLbls>
          <c:showLegendKey val="0"/>
          <c:showVal val="0"/>
          <c:showCatName val="0"/>
          <c:showSerName val="0"/>
          <c:showPercent val="0"/>
          <c:showBubbleSize val="0"/>
        </c:dLbls>
        <c:gapWidth val="219"/>
        <c:overlap val="-27"/>
        <c:axId val="581397872"/>
        <c:axId val="581398288"/>
      </c:barChart>
      <c:catAx>
        <c:axId val="58139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398288"/>
        <c:crosses val="autoZero"/>
        <c:auto val="1"/>
        <c:lblAlgn val="ctr"/>
        <c:lblOffset val="100"/>
        <c:noMultiLvlLbl val="0"/>
      </c:catAx>
      <c:valAx>
        <c:axId val="58139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39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 y FR'!$A$14:$A$17</c:f>
              <c:strCache>
                <c:ptCount val="4"/>
                <c:pt idx="0">
                  <c:v>Personas que se inyectan drogas</c:v>
                </c:pt>
                <c:pt idx="1">
                  <c:v>Contacto sexual con persona con diagnóstico de hepatitis B o C</c:v>
                </c:pt>
                <c:pt idx="2">
                  <c:v>Más de un compañero sexual</c:v>
                </c:pt>
                <c:pt idx="3">
                  <c:v>Hombres que tienen sexo con hombres (HSH)</c:v>
                </c:pt>
              </c:strCache>
            </c:strRef>
          </c:cat>
          <c:val>
            <c:numRef>
              <c:f>'Pobl y FR'!$G$14:$G$17</c:f>
              <c:numCache>
                <c:formatCode>0.0</c:formatCode>
                <c:ptCount val="4"/>
                <c:pt idx="0">
                  <c:v>7.6923076923076925</c:v>
                </c:pt>
                <c:pt idx="1">
                  <c:v>15.384615384615385</c:v>
                </c:pt>
                <c:pt idx="2">
                  <c:v>23.076923076923077</c:v>
                </c:pt>
                <c:pt idx="3">
                  <c:v>53.846153846153847</c:v>
                </c:pt>
              </c:numCache>
            </c:numRef>
          </c:val>
          <c:extLst>
            <c:ext xmlns:c16="http://schemas.microsoft.com/office/drawing/2014/chart" uri="{C3380CC4-5D6E-409C-BE32-E72D297353CC}">
              <c16:uniqueId val="{00000000-F5F0-4C4E-9C35-1578E34D9561}"/>
            </c:ext>
          </c:extLst>
        </c:ser>
        <c:dLbls>
          <c:dLblPos val="outEnd"/>
          <c:showLegendKey val="0"/>
          <c:showVal val="1"/>
          <c:showCatName val="0"/>
          <c:showSerName val="0"/>
          <c:showPercent val="0"/>
          <c:showBubbleSize val="0"/>
        </c:dLbls>
        <c:gapWidth val="150"/>
        <c:axId val="123396480"/>
        <c:axId val="123398400"/>
      </c:barChart>
      <c:catAx>
        <c:axId val="123396480"/>
        <c:scaling>
          <c:orientation val="minMax"/>
        </c:scaling>
        <c:delete val="0"/>
        <c:axPos val="l"/>
        <c:title>
          <c:tx>
            <c:rich>
              <a:bodyPr rot="-5400000" vert="horz"/>
              <a:lstStyle/>
              <a:p>
                <a:pPr>
                  <a:defRPr/>
                </a:pPr>
                <a:r>
                  <a:rPr lang="en-US"/>
                  <a:t>Poblaciones y factores de riesgo</a:t>
                </a:r>
              </a:p>
            </c:rich>
          </c:tx>
          <c:overlay val="0"/>
        </c:title>
        <c:numFmt formatCode="General" sourceLinked="0"/>
        <c:majorTickMark val="out"/>
        <c:minorTickMark val="none"/>
        <c:tickLblPos val="nextTo"/>
        <c:crossAx val="123398400"/>
        <c:crosses val="autoZero"/>
        <c:auto val="1"/>
        <c:lblAlgn val="ctr"/>
        <c:lblOffset val="100"/>
        <c:noMultiLvlLbl val="0"/>
      </c:catAx>
      <c:valAx>
        <c:axId val="123398400"/>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123396480"/>
        <c:crosses val="autoZero"/>
        <c:crossBetween val="between"/>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38-4D6F-A604-AECCEECDF4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38-4D6F-A604-AECCEECDF4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38-4D6F-A604-AECCEECDF4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38-4D6F-A604-AECCEECDF4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38-4D6F-A604-AECCEECDF48E}"/>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'Enero 22'!$H$5:$H$9</c:f>
              <c:strCache>
                <c:ptCount val="5"/>
                <c:pt idx="0">
                  <c:v>Dudoso</c:v>
                </c:pt>
                <c:pt idx="1">
                  <c:v>Leve</c:v>
                </c:pt>
                <c:pt idx="2">
                  <c:v>Moderado</c:v>
                </c:pt>
                <c:pt idx="3">
                  <c:v>Muy leve</c:v>
                </c:pt>
                <c:pt idx="4">
                  <c:v>Normal </c:v>
                </c:pt>
              </c:strCache>
            </c:strRef>
          </c:cat>
          <c:val>
            <c:numRef>
              <c:f>'Enero 22'!$I$5:$I$9</c:f>
              <c:numCache>
                <c:formatCode>General</c:formatCode>
                <c:ptCount val="5"/>
                <c:pt idx="0">
                  <c:v>21</c:v>
                </c:pt>
                <c:pt idx="1">
                  <c:v>2</c:v>
                </c:pt>
                <c:pt idx="2">
                  <c:v>1</c:v>
                </c:pt>
                <c:pt idx="3">
                  <c:v>8</c:v>
                </c:pt>
                <c:pt idx="4">
                  <c:v>36</c:v>
                </c:pt>
              </c:numCache>
            </c:numRef>
          </c:val>
          <c:extLst>
            <c:ext xmlns:c16="http://schemas.microsoft.com/office/drawing/2014/chart" uri="{C3380CC4-5D6E-409C-BE32-E72D297353CC}">
              <c16:uniqueId val="{0000000A-6538-4D6F-A604-AECCEECDF48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c:v>
                </c:pt>
                <c:pt idx="1">
                  <c:v>5.2631578947368416</c:v>
                </c:pt>
                <c:pt idx="2">
                  <c:v>5.2631578947368416</c:v>
                </c:pt>
                <c:pt idx="3">
                  <c:v>10.526315789473683</c:v>
                </c:pt>
                <c:pt idx="4">
                  <c:v>78.94736842105263</c:v>
                </c:pt>
              </c:numCache>
            </c:numRef>
          </c:val>
          <c:extLst>
            <c:ext xmlns:c16="http://schemas.microsoft.com/office/drawing/2014/chart" uri="{C3380CC4-5D6E-409C-BE32-E72D297353CC}">
              <c16:uniqueId val="{00000000-1D7F-42EB-86CF-F2C4DD0F10A9}"/>
            </c:ext>
          </c:extLst>
        </c:ser>
        <c:dLbls>
          <c:showLegendKey val="0"/>
          <c:showVal val="0"/>
          <c:showCatName val="0"/>
          <c:showSerName val="0"/>
          <c:showPercent val="0"/>
          <c:showBubbleSize val="0"/>
        </c:dLbls>
        <c:gapWidth val="150"/>
        <c:axId val="123899264"/>
        <c:axId val="123901440"/>
      </c:barChart>
      <c:catAx>
        <c:axId val="123899264"/>
        <c:scaling>
          <c:orientation val="minMax"/>
        </c:scaling>
        <c:delete val="0"/>
        <c:axPos val="l"/>
        <c:title>
          <c:tx>
            <c:rich>
              <a:bodyPr rot="-5400000" vert="horz"/>
              <a:lstStyle/>
              <a:p>
                <a:pPr>
                  <a:defRPr sz="900"/>
                </a:pPr>
                <a:r>
                  <a:rPr lang="en-US" sz="900"/>
                  <a:t>Complicaciones</a:t>
                </a:r>
              </a:p>
            </c:rich>
          </c:tx>
          <c:overlay val="0"/>
        </c:title>
        <c:numFmt formatCode="General" sourceLinked="0"/>
        <c:majorTickMark val="out"/>
        <c:minorTickMark val="none"/>
        <c:tickLblPos val="nextTo"/>
        <c:txPr>
          <a:bodyPr/>
          <a:lstStyle/>
          <a:p>
            <a:pPr>
              <a:defRPr sz="800"/>
            </a:pPr>
            <a:endParaRPr lang="en-US"/>
          </a:p>
        </c:txPr>
        <c:crossAx val="123901440"/>
        <c:crosses val="autoZero"/>
        <c:auto val="1"/>
        <c:lblAlgn val="ctr"/>
        <c:lblOffset val="100"/>
        <c:noMultiLvlLbl val="0"/>
      </c:catAx>
      <c:valAx>
        <c:axId val="123901440"/>
        <c:scaling>
          <c:orientation val="minMax"/>
        </c:scaling>
        <c:delete val="0"/>
        <c:axPos val="b"/>
        <c:title>
          <c:tx>
            <c:rich>
              <a:bodyPr/>
              <a:lstStyle/>
              <a:p>
                <a:pPr>
                  <a:defRPr sz="900"/>
                </a:pPr>
                <a:r>
                  <a:rPr lang="en-US" sz="900"/>
                  <a:t>Porcentaje</a:t>
                </a:r>
              </a:p>
            </c:rich>
          </c:tx>
          <c:overlay val="0"/>
        </c:title>
        <c:numFmt formatCode="0.0" sourceLinked="1"/>
        <c:majorTickMark val="out"/>
        <c:minorTickMark val="none"/>
        <c:tickLblPos val="nextTo"/>
        <c:txPr>
          <a:bodyPr/>
          <a:lstStyle/>
          <a:p>
            <a:pPr>
              <a:defRPr sz="900"/>
            </a:pPr>
            <a:endParaRPr lang="en-US"/>
          </a:p>
        </c:txPr>
        <c:crossAx val="1238992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'Clasif del caso'!$A$3:$A$8</c:f>
              <c:strCache>
                <c:ptCount val="6"/>
                <c:pt idx="0">
                  <c:v>Hepatitis B por transmisión materno infantil</c:v>
                </c:pt>
                <c:pt idx="1">
                  <c:v>Hepatitis coinfección B-D</c:v>
                </c:pt>
                <c:pt idx="2">
                  <c:v>Hepatitis B aguda</c:v>
                </c:pt>
                <c:pt idx="3">
                  <c:v>Hepatitis B crónica</c:v>
                </c:pt>
                <c:pt idx="4">
                  <c:v>Hepatitis B a clasificar</c:v>
                </c:pt>
                <c:pt idx="5">
                  <c:v>Hepatitis C</c:v>
                </c:pt>
              </c:strCache>
            </c:strRef>
          </c:cat>
          <c:val>
            <c:numRef>
              <c:f>'Clasif del caso'!$C$3:$C$8</c:f>
              <c:numCache>
                <c:formatCode>0.0</c:formatCode>
                <c:ptCount val="6"/>
                <c:pt idx="0">
                  <c:v>0</c:v>
                </c:pt>
                <c:pt idx="1">
                  <c:v>0</c:v>
                </c:pt>
                <c:pt idx="2">
                  <c:v>10.526315789473683</c:v>
                </c:pt>
                <c:pt idx="3">
                  <c:v>15.789473684210526</c:v>
                </c:pt>
                <c:pt idx="4">
                  <c:v>21.052631578947366</c:v>
                </c:pt>
                <c:pt idx="5">
                  <c:v>52.631578947368418</c:v>
                </c:pt>
              </c:numCache>
            </c:numRef>
          </c:val>
          <c:extLst>
            <c:ext xmlns:c16="http://schemas.microsoft.com/office/drawing/2014/chart" uri="{C3380CC4-5D6E-409C-BE32-E72D297353CC}">
              <c16:uniqueId val="{00000000-2FFA-4C3C-82E8-79668251B4C8}"/>
            </c:ext>
          </c:extLst>
        </c:ser>
        <c:dLbls>
          <c:dLblPos val="outEnd"/>
          <c:showLegendKey val="0"/>
          <c:showVal val="1"/>
          <c:showCatName val="0"/>
          <c:showSerName val="0"/>
          <c:showPercent val="0"/>
          <c:showBubbleSize val="0"/>
        </c:dLbls>
        <c:gapWidth val="150"/>
        <c:axId val="123918208"/>
        <c:axId val="123932672"/>
      </c:barChart>
      <c:catAx>
        <c:axId val="123918208"/>
        <c:scaling>
          <c:orientation val="minMax"/>
        </c:scaling>
        <c:delete val="0"/>
        <c:axPos val="l"/>
        <c:title>
          <c:tx>
            <c:rich>
              <a:bodyPr rot="-5400000" vert="horz"/>
              <a:lstStyle/>
              <a:p>
                <a:pPr>
                  <a:defRPr/>
                </a:pPr>
                <a:r>
                  <a:rPr lang="es-CO" dirty="0"/>
                  <a:t>Tipo de </a:t>
                </a:r>
                <a:r>
                  <a:rPr lang="es-CO" dirty="0" smtClean="0"/>
                  <a:t>hepatitis</a:t>
                </a:r>
                <a:endParaRPr lang="es-CO" dirty="0"/>
              </a:p>
            </c:rich>
          </c:tx>
          <c:overlay val="0"/>
        </c:title>
        <c:numFmt formatCode="General" sourceLinked="0"/>
        <c:majorTickMark val="out"/>
        <c:minorTickMark val="none"/>
        <c:tickLblPos val="nextTo"/>
        <c:crossAx val="123932672"/>
        <c:crosses val="autoZero"/>
        <c:auto val="1"/>
        <c:lblAlgn val="ctr"/>
        <c:lblOffset val="100"/>
        <c:noMultiLvlLbl val="0"/>
      </c:catAx>
      <c:valAx>
        <c:axId val="123932672"/>
        <c:scaling>
          <c:orientation val="minMax"/>
        </c:scaling>
        <c:delete val="0"/>
        <c:axPos val="b"/>
        <c:title>
          <c:tx>
            <c:rich>
              <a:bodyPr/>
              <a:lstStyle/>
              <a:p>
                <a:pPr>
                  <a:defRPr/>
                </a:pPr>
                <a:r>
                  <a:rPr lang="es-CO"/>
                  <a:t>Porcentaje</a:t>
                </a:r>
              </a:p>
            </c:rich>
          </c:tx>
          <c:overlay val="0"/>
        </c:title>
        <c:numFmt formatCode="0.0" sourceLinked="1"/>
        <c:majorTickMark val="out"/>
        <c:minorTickMark val="none"/>
        <c:tickLblPos val="nextTo"/>
        <c:crossAx val="1239182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1"/>
          <c:tx>
            <c:strRef>
              <c:f>'2021-2022'!$V$1</c:f>
              <c:strCache>
                <c:ptCount val="1"/>
                <c:pt idx="0">
                  <c:v>CONS EXTER 2022</c:v>
                </c:pt>
              </c:strCache>
            </c:strRef>
          </c:tx>
          <c:spPr>
            <a:solidFill>
              <a:srgbClr val="C00000"/>
            </a:solidFill>
            <a:ln w="9525" cap="flat" cmpd="sng" algn="ctr">
              <a:solidFill>
                <a:srgbClr val="0070C0"/>
              </a:solidFill>
              <a:round/>
            </a:ln>
            <a:effectLst>
              <a:outerShdw blurRad="40000" dist="20000" dir="5400000" rotWithShape="0">
                <a:srgbClr val="000000">
                  <a:alpha val="38000"/>
                </a:srgbClr>
              </a:outerShdw>
            </a:effectLst>
          </c:spPr>
          <c:invertIfNegative val="0"/>
          <c:val>
            <c:numRef>
              <c:f>'2021-2022'!$V$2:$V$53</c:f>
              <c:numCache>
                <c:formatCode>General</c:formatCode>
                <c:ptCount val="52"/>
                <c:pt idx="0">
                  <c:v>22127</c:v>
                </c:pt>
                <c:pt idx="1">
                  <c:v>23141</c:v>
                </c:pt>
                <c:pt idx="2">
                  <c:v>15451</c:v>
                </c:pt>
                <c:pt idx="3">
                  <c:v>11751</c:v>
                </c:pt>
              </c:numCache>
            </c:numRef>
          </c:val>
          <c:extLst>
            <c:ext xmlns:c16="http://schemas.microsoft.com/office/drawing/2014/chart" uri="{C3380CC4-5D6E-409C-BE32-E72D297353CC}">
              <c16:uniqueId val="{00000000-EDFE-4D3A-9481-54C1820925BA}"/>
            </c:ext>
          </c:extLst>
        </c:ser>
        <c:dLbls>
          <c:showLegendKey val="0"/>
          <c:showVal val="0"/>
          <c:showCatName val="0"/>
          <c:showSerName val="0"/>
          <c:showPercent val="0"/>
          <c:showBubbleSize val="0"/>
        </c:dLbls>
        <c:gapWidth val="15"/>
        <c:overlap val="40"/>
        <c:axId val="391662256"/>
        <c:axId val="391657552"/>
      </c:barChart>
      <c:lineChart>
        <c:grouping val="standard"/>
        <c:varyColors val="0"/>
        <c:ser>
          <c:idx val="0"/>
          <c:order val="0"/>
          <c:tx>
            <c:strRef>
              <c:f>'2021-2022'!$T$1</c:f>
              <c:strCache>
                <c:ptCount val="1"/>
                <c:pt idx="0">
                  <c:v>CONS EXTER 2021</c:v>
                </c:pt>
              </c:strCache>
            </c:strRef>
          </c:tx>
          <c:spPr>
            <a:ln w="15875" cap="rnd">
              <a:solidFill>
                <a:schemeClr val="accent1"/>
              </a:solidFill>
              <a:round/>
            </a:ln>
            <a:effectLst>
              <a:outerShdw blurRad="40000" dist="20000" dir="5400000" rotWithShape="0">
                <a:srgbClr val="000000">
                  <a:alpha val="38000"/>
                </a:srgbClr>
              </a:outerShdw>
            </a:effectLst>
          </c:spPr>
          <c:marker>
            <c:symbol val="none"/>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'2021-2022'!$T$2:$T$53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dLbls>
          <c:showLegendKey val="0"/>
          <c:showVal val="0"/>
          <c:showCatName val="0"/>
          <c:showSerName val="0"/>
          <c:showPercent val="0"/>
          <c:showBubbleSize val="0"/>
        </c:dLbls>
        <c:marker val="1"/>
        <c:smooth val="0"/>
        <c:axId val="391662256"/>
        <c:axId val="391657552"/>
      </c:lineChart>
      <c:catAx>
        <c:axId val="391662256"/>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391657552"/>
        <c:crosses val="autoZero"/>
        <c:auto val="1"/>
        <c:lblAlgn val="ctr"/>
        <c:lblOffset val="100"/>
        <c:noMultiLvlLbl val="0"/>
      </c:catAx>
      <c:valAx>
        <c:axId val="391657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91662256"/>
        <c:crosses val="autoZero"/>
        <c:crossBetween val="between"/>
      </c:valAx>
      <c:spPr>
        <a:noFill/>
        <a:ln>
          <a:noFill/>
        </a:ln>
        <a:effectLst/>
      </c:spPr>
    </c:plotArea>
    <c:legend>
      <c:legendPos val="b"/>
      <c:layout>
        <c:manualLayout>
          <c:xMode val="edge"/>
          <c:yMode val="edge"/>
          <c:x val="0.2298762129339787"/>
          <c:y val="1.0530107094277449E-2"/>
          <c:w val="0.5692342375698336"/>
          <c:h val="0.12982561870401299"/>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66715423123784"/>
          <c:y val="5.3979226988698038E-2"/>
          <c:w val="0.85198911151417545"/>
          <c:h val="0.59912694673873357"/>
        </c:manualLayout>
      </c:layout>
      <c:areaChart>
        <c:grouping val="standard"/>
        <c:varyColors val="0"/>
        <c:ser>
          <c:idx val="3"/>
          <c:order val="1"/>
          <c:tx>
            <c:strRef>
              <c:f>IRA!$A$73</c:f>
              <c:strCache>
                <c:ptCount val="1"/>
                <c:pt idx="0">
                  <c:v>Percentil 75</c:v>
                </c:pt>
              </c:strCache>
            </c:strRef>
          </c:tx>
          <c:spPr>
            <a:solidFill>
              <a:srgbClr val="C00000"/>
            </a:solidFill>
            <a:ln w="25400">
              <a:solidFill>
                <a:srgbClr val="FF0000"/>
              </a:solidFill>
              <a:prstDash val="solid"/>
            </a:ln>
          </c:spPr>
          <c:val>
            <c:numRef>
              <c:f>IRA!$B$73:$BA$73</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IRA!$A$71</c:f>
              <c:strCache>
                <c:ptCount val="1"/>
                <c:pt idx="0">
                  <c:v>Mediana</c:v>
                </c:pt>
              </c:strCache>
            </c:strRef>
          </c:tx>
          <c:spPr>
            <a:ln w="28575" cap="rnd">
              <a:solidFill>
                <a:schemeClr val="accent4"/>
              </a:solidFill>
              <a:round/>
            </a:ln>
            <a:effectLst/>
          </c:spPr>
          <c:val>
            <c:numRef>
              <c:f>IRA!$B$71:$BA$71</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IRA!$A$72</c:f>
              <c:strCache>
                <c:ptCount val="1"/>
                <c:pt idx="0">
                  <c:v>Percentil 25</c:v>
                </c:pt>
              </c:strCache>
            </c:strRef>
          </c:tx>
          <c:spPr>
            <a:solidFill>
              <a:srgbClr val="92D050"/>
            </a:solidFill>
            <a:ln w="28575" cap="rnd">
              <a:solidFill>
                <a:schemeClr val="accent6"/>
              </a:solidFill>
              <a:round/>
            </a:ln>
            <a:effectLst/>
          </c:spPr>
          <c:val>
            <c:numRef>
              <c:f>IRA!$B$72:$BA$72</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49593792"/>
        <c:axId val="449599672"/>
      </c:areaChart>
      <c:scatterChart>
        <c:scatterStyle val="lineMarker"/>
        <c:varyColors val="0"/>
        <c:ser>
          <c:idx val="0"/>
          <c:order val="0"/>
          <c:tx>
            <c:strRef>
              <c:f>IRA!$A$70</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IRA!$B$70:$E$70</c:f>
              <c:numCache>
                <c:formatCode>General</c:formatCode>
                <c:ptCount val="4"/>
                <c:pt idx="0">
                  <c:v>22127</c:v>
                </c:pt>
                <c:pt idx="1">
                  <c:v>23141</c:v>
                </c:pt>
                <c:pt idx="2">
                  <c:v>15451</c:v>
                </c:pt>
                <c:pt idx="3">
                  <c:v>11751</c:v>
                </c:pt>
              </c:numCache>
            </c:numRef>
          </c:yVal>
          <c:smooth val="0"/>
          <c:extLst>
            <c:ext xmlns:c16="http://schemas.microsoft.com/office/drawing/2014/chart" uri="{C3380CC4-5D6E-409C-BE32-E72D297353CC}">
              <c16:uniqueId val="{00000003-5A99-4791-8253-E45CCB0CC22F}"/>
            </c:ext>
          </c:extLst>
        </c:ser>
        <c:ser>
          <c:idx val="4"/>
          <c:order val="4"/>
          <c:tx>
            <c:strRef>
              <c:f>IRA!$A$69</c:f>
              <c:strCache>
                <c:ptCount val="1"/>
                <c:pt idx="0">
                  <c:v>2021</c:v>
                </c:pt>
              </c:strCache>
            </c:strRef>
          </c:tx>
          <c:spPr>
            <a:ln>
              <a:solidFill>
                <a:schemeClr val="bg1">
                  <a:lumMod val="50000"/>
                </a:schemeClr>
              </a:solidFill>
              <a:prstDash val="sysDash"/>
            </a:ln>
          </c:spPr>
          <c:marker>
            <c:symbol val="none"/>
          </c:marker>
          <c:yVal>
            <c:numRef>
              <c:f>IRA!$B$69:$BA$69</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63D7-46E0-8D47-F5E216322445}"/>
            </c:ext>
          </c:extLst>
        </c:ser>
        <c:dLbls>
          <c:showLegendKey val="0"/>
          <c:showVal val="0"/>
          <c:showCatName val="0"/>
          <c:showSerName val="0"/>
          <c:showPercent val="0"/>
          <c:showBubbleSize val="0"/>
        </c:dLbls>
        <c:axId val="449593792"/>
        <c:axId val="449599672"/>
      </c:scatterChart>
      <c:catAx>
        <c:axId val="449593792"/>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9599672"/>
        <c:crosses val="autoZero"/>
        <c:auto val="1"/>
        <c:lblAlgn val="ctr"/>
        <c:lblOffset val="100"/>
        <c:noMultiLvlLbl val="0"/>
      </c:catAx>
      <c:valAx>
        <c:axId val="449599672"/>
        <c:scaling>
          <c:orientation val="minMax"/>
        </c:scaling>
        <c:delete val="0"/>
        <c:axPos val="l"/>
        <c:title>
          <c:tx>
            <c:rich>
              <a:bodyPr/>
              <a:lstStyle/>
              <a:p>
                <a:pPr>
                  <a:defRPr/>
                </a:pPr>
                <a:r>
                  <a:rPr lang="es-CO"/>
                  <a:t>Número de consultas</a:t>
                </a:r>
              </a:p>
            </c:rich>
          </c:tx>
          <c:layout>
            <c:manualLayout>
              <c:xMode val="edge"/>
              <c:yMode val="edge"/>
              <c:x val="9.1038516642966E-3"/>
              <c:y val="9.4300344817012841E-2"/>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449593792"/>
        <c:crosses val="autoZero"/>
        <c:crossBetween val="between"/>
      </c:valAx>
      <c:spPr>
        <a:noFill/>
        <a:ln w="25400">
          <a:noFill/>
        </a:ln>
      </c:spPr>
    </c:plotArea>
    <c:legend>
      <c:legendPos val="b"/>
      <c:layout>
        <c:manualLayout>
          <c:xMode val="edge"/>
          <c:yMode val="edge"/>
          <c:x val="4.9999938404251258E-2"/>
          <c:y val="0.87031925539595423"/>
          <c:w val="0.89999991787233502"/>
          <c:h val="0.12260042760654623"/>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Arial Narrow" panose="020B0606020202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0.21501</cdr:x>
      <cdr:y>0.7089</cdr:y>
    </cdr:from>
    <cdr:to>
      <cdr:x>0.81238</cdr:x>
      <cdr:y>0.7767</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84298" y="2279689"/>
          <a:ext cx="2734677" cy="2180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a:solidFill>
                <a:srgbClr val="000000"/>
              </a:solidFill>
              <a:latin typeface="Calibri"/>
            </a:rPr>
            <a:t> Semanas epidemiológicas</a:t>
          </a:r>
          <a:endParaRPr lang="es-CO" sz="1000" b="0" i="0" u="none" strike="noStrike" baseline="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0.14136</cdr:x>
      <cdr:y>0.4211</cdr:y>
    </cdr:from>
    <cdr:to>
      <cdr:x>0.91887</cdr:x>
      <cdr:y>0.4211</cdr:y>
    </cdr:to>
    <cdr:cxnSp macro="">
      <cdr:nvCxnSpPr>
        <cdr:cNvPr id="3" name="2 Conector recto de flecha">
          <a:extLst xmlns:a="http://schemas.openxmlformats.org/drawingml/2006/main">
            <a:ext uri="{FF2B5EF4-FFF2-40B4-BE49-F238E27FC236}">
              <a16:creationId xmlns:a16="http://schemas.microsoft.com/office/drawing/2014/main" id="{1A16B10F-027A-45CB-B9F9-FF010C3A2B47}"/>
            </a:ext>
          </a:extLst>
        </cdr:cNvPr>
        <cdr:cNvCxnSpPr/>
      </cdr:nvCxnSpPr>
      <cdr:spPr>
        <a:xfrm xmlns:a="http://schemas.openxmlformats.org/drawingml/2006/main">
          <a:off x="720080" y="938512"/>
          <a:ext cx="3960440" cy="0"/>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0.70488</cdr:x>
      <cdr:y>0.25956</cdr:y>
    </cdr:from>
    <cdr:to>
      <cdr:x>0.88705</cdr:x>
      <cdr:y>0.35305</cdr:y>
    </cdr:to>
    <cdr:sp macro="" textlink="">
      <cdr:nvSpPr>
        <cdr:cNvPr id="5" name="3 CuadroTexto"/>
        <cdr:cNvSpPr txBox="1"/>
      </cdr:nvSpPr>
      <cdr:spPr>
        <a:xfrm xmlns:a="http://schemas.openxmlformats.org/drawingml/2006/main" flipH="1">
          <a:off x="3075345" y="598083"/>
          <a:ext cx="79476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800" b="1" dirty="0" smtClean="0"/>
            <a:t>Tasa total: 2,4</a:t>
          </a:r>
          <a:endParaRPr lang="es-CO" sz="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0.15054</cdr:x>
      <cdr:y>0.4727</cdr:y>
    </cdr:from>
    <cdr:to>
      <cdr:x>0.92099</cdr:x>
      <cdr:y>0.47429</cdr:y>
    </cdr:to>
    <cdr:cxnSp macro="">
      <cdr:nvCxnSpPr>
        <cdr:cNvPr id="3" name="2 Conector recto de flecha">
          <a:extLst xmlns:a="http://schemas.openxmlformats.org/drawingml/2006/main">
            <a:ext uri="{FF2B5EF4-FFF2-40B4-BE49-F238E27FC236}">
              <a16:creationId xmlns:a16="http://schemas.microsoft.com/office/drawing/2014/main" id="{1A16B10F-027A-45CB-B9F9-FF010C3A2B47}"/>
            </a:ext>
          </a:extLst>
        </cdr:cNvPr>
        <cdr:cNvCxnSpPr/>
      </cdr:nvCxnSpPr>
      <cdr:spPr>
        <a:xfrm xmlns:a="http://schemas.openxmlformats.org/drawingml/2006/main">
          <a:off x="1161481" y="1575854"/>
          <a:ext cx="5944169" cy="5296"/>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4" name="Google Shape;394;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indicador de brotes</a:t>
            </a:r>
            <a:endParaRPr/>
          </a:p>
        </p:txBody>
      </p:sp>
      <p:sp>
        <p:nvSpPr>
          <p:cNvPr id="427" name="Google Shape;427;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5" name="Google Shape;50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2" name="Google Shape;582;p1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9" name="Google Shape;619;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9" name="Google Shape;659;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1" name="Google Shape;741;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71" name="Google Shape;771;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2" name="Google Shape;792;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4" name="Google Shape;864;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0" name="Google Shape;940;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1" name="Google Shape;971;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5" name="Google Shape;1065;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25" name="Google Shape;1125;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7" name="Google Shape;1147;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80" name="Google Shape;1180;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0" name="Google Shape;1220;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5" name="Google Shape;1255;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90" name="Google Shape;1290;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46" name="Google Shape;1346;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7" name="Google Shape;1367;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7" name="Google Shape;1427;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58" name="Google Shape;1458;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2" name="Google Shape;1532;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3" name="Google Shape;1573;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0" name="Google Shape;1600;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80" name="Google Shape;1680;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8" name="Google Shape;1698;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4" name="Google Shape;1734;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90" name="Google Shape;1790;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22" name="Google Shape;1822;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4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79" name="Google Shape;1879;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p4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15" name="Google Shape;1915;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1" name="Google Shape;1971;p4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972" name="Google Shape;1972;p4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7" name="Google Shape;2027;p4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2028" name="Google Shape;2028;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p4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82" name="Google Shape;2082;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p4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24" name="Google Shape;2124;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p4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9" name="Google Shape;2179;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4" name="Shape 2254"/>
        <p:cNvGrpSpPr/>
        <p:nvPr/>
      </p:nvGrpSpPr>
      <p:grpSpPr>
        <a:xfrm>
          <a:off x="0" y="0"/>
          <a:ext cx="0" cy="0"/>
          <a:chOff x="0" y="0"/>
          <a:chExt cx="0" cy="0"/>
        </a:xfrm>
      </p:grpSpPr>
      <p:sp>
        <p:nvSpPr>
          <p:cNvPr id="2255" name="Google Shape;2255;p4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56" name="Google Shape;2256;p4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p4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38" name="Google Shape;2338;p4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7" name="Shape 2357"/>
        <p:cNvGrpSpPr/>
        <p:nvPr/>
      </p:nvGrpSpPr>
      <p:grpSpPr>
        <a:xfrm>
          <a:off x="0" y="0"/>
          <a:ext cx="0" cy="0"/>
          <a:chOff x="0" y="0"/>
          <a:chExt cx="0" cy="0"/>
        </a:xfrm>
      </p:grpSpPr>
      <p:sp>
        <p:nvSpPr>
          <p:cNvPr id="2358" name="Google Shape;2358;p5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59" name="Google Shape;2359;p5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3" name="Shape 2423"/>
        <p:cNvGrpSpPr/>
        <p:nvPr/>
      </p:nvGrpSpPr>
      <p:grpSpPr>
        <a:xfrm>
          <a:off x="0" y="0"/>
          <a:ext cx="0" cy="0"/>
          <a:chOff x="0" y="0"/>
          <a:chExt cx="0" cy="0"/>
        </a:xfrm>
      </p:grpSpPr>
      <p:sp>
        <p:nvSpPr>
          <p:cNvPr id="2424" name="Google Shape;2424;p5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25" name="Google Shape;2425;p5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1" name="Shape 2461"/>
        <p:cNvGrpSpPr/>
        <p:nvPr/>
      </p:nvGrpSpPr>
      <p:grpSpPr>
        <a:xfrm>
          <a:off x="0" y="0"/>
          <a:ext cx="0" cy="0"/>
          <a:chOff x="0" y="0"/>
          <a:chExt cx="0" cy="0"/>
        </a:xfrm>
      </p:grpSpPr>
      <p:sp>
        <p:nvSpPr>
          <p:cNvPr id="2462" name="Google Shape;2462;p5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3" name="Google Shape;2463;p5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4" name="Shape 2544"/>
        <p:cNvGrpSpPr/>
        <p:nvPr/>
      </p:nvGrpSpPr>
      <p:grpSpPr>
        <a:xfrm>
          <a:off x="0" y="0"/>
          <a:ext cx="0" cy="0"/>
          <a:chOff x="0" y="0"/>
          <a:chExt cx="0" cy="0"/>
        </a:xfrm>
      </p:grpSpPr>
      <p:sp>
        <p:nvSpPr>
          <p:cNvPr id="2545" name="Google Shape;2545;p5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46" name="Google Shape;2546;p5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1" name="Shape 2601"/>
        <p:cNvGrpSpPr/>
        <p:nvPr/>
      </p:nvGrpSpPr>
      <p:grpSpPr>
        <a:xfrm>
          <a:off x="0" y="0"/>
          <a:ext cx="0" cy="0"/>
          <a:chOff x="0" y="0"/>
          <a:chExt cx="0" cy="0"/>
        </a:xfrm>
      </p:grpSpPr>
      <p:sp>
        <p:nvSpPr>
          <p:cNvPr id="2602" name="Google Shape;2602;p5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03" name="Google Shape;2603;p5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p5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38" name="Google Shape;2638;p5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3" name="Shape 2693"/>
        <p:cNvGrpSpPr/>
        <p:nvPr/>
      </p:nvGrpSpPr>
      <p:grpSpPr>
        <a:xfrm>
          <a:off x="0" y="0"/>
          <a:ext cx="0" cy="0"/>
          <a:chOff x="0" y="0"/>
          <a:chExt cx="0" cy="0"/>
        </a:xfrm>
      </p:grpSpPr>
      <p:sp>
        <p:nvSpPr>
          <p:cNvPr id="2694" name="Google Shape;2694;p5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5" name="Google Shape;2695;p5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96" name="Google Shape;2696;p5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p5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1" name="Google Shape;2711;p5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12" name="Google Shape;2712;p5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p5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6" name="Google Shape;2726;p5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27" name="Google Shape;2727;p5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9" name="Shape 2739"/>
        <p:cNvGrpSpPr/>
        <p:nvPr/>
      </p:nvGrpSpPr>
      <p:grpSpPr>
        <a:xfrm>
          <a:off x="0" y="0"/>
          <a:ext cx="0" cy="0"/>
          <a:chOff x="0" y="0"/>
          <a:chExt cx="0" cy="0"/>
        </a:xfrm>
      </p:grpSpPr>
      <p:sp>
        <p:nvSpPr>
          <p:cNvPr id="2740" name="Google Shape;2740;p5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1" name="Google Shape;2741;p5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42" name="Google Shape;2742;p5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ajustar los indicadores</a:t>
            </a:r>
            <a:endParaRPr/>
          </a:p>
        </p:txBody>
      </p:sp>
      <p:sp>
        <p:nvSpPr>
          <p:cNvPr id="249" name="Google Shape;249;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2" name="Google Shape;332;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61"/>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1"/>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6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0"/>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7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1"/>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7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62"/>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2"/>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6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63"/>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3"/>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4"/>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4"/>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4"/>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5"/>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5"/>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5"/>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5"/>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66"/>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6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8"/>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8"/>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9"/>
          <p:cNvSpPr/>
          <p:nvPr>
            <p:ph idx="2" type="pic"/>
          </p:nvPr>
        </p:nvSpPr>
        <p:spPr>
          <a:xfrm>
            <a:off x="1411426" y="817033"/>
            <a:ext cx="4320540" cy="5486400"/>
          </a:xfrm>
          <a:prstGeom prst="rect">
            <a:avLst/>
          </a:prstGeom>
          <a:noFill/>
          <a:ln>
            <a:noFill/>
          </a:ln>
        </p:spPr>
      </p:sp>
      <p:sp>
        <p:nvSpPr>
          <p:cNvPr id="68" name="Google Shape;68;p69"/>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0"/>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45.png"/><Relationship Id="rId5" Type="http://schemas.openxmlformats.org/officeDocument/2006/relationships/image" Target="../media/image2.png"/><Relationship Id="rId6" Type="http://schemas.openxmlformats.org/officeDocument/2006/relationships/image" Target="../media/image86.png"/><Relationship Id="rId7" Type="http://schemas.openxmlformats.org/officeDocument/2006/relationships/image" Target="../media/image73.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12.png"/><Relationship Id="rId10" Type="http://schemas.openxmlformats.org/officeDocument/2006/relationships/image" Target="../media/image44.png"/><Relationship Id="rId9" Type="http://schemas.openxmlformats.org/officeDocument/2006/relationships/image" Target="../media/image198.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36.png"/><Relationship Id="rId8"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140.png"/><Relationship Id="rId5" Type="http://schemas.openxmlformats.org/officeDocument/2006/relationships/image" Target="../media/image39.png"/><Relationship Id="rId6" Type="http://schemas.openxmlformats.org/officeDocument/2006/relationships/image" Target="../media/image43.png"/><Relationship Id="rId7" Type="http://schemas.openxmlformats.org/officeDocument/2006/relationships/image" Target="../media/image58.png"/><Relationship Id="rId8"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12.png"/><Relationship Id="rId9" Type="http://schemas.openxmlformats.org/officeDocument/2006/relationships/image" Target="../media/image56.png"/><Relationship Id="rId5" Type="http://schemas.openxmlformats.org/officeDocument/2006/relationships/image" Target="../media/image2.png"/><Relationship Id="rId6" Type="http://schemas.openxmlformats.org/officeDocument/2006/relationships/image" Target="../media/image50.png"/><Relationship Id="rId7" Type="http://schemas.openxmlformats.org/officeDocument/2006/relationships/image" Target="../media/image52.png"/><Relationship Id="rId8"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9.png"/><Relationship Id="rId10" Type="http://schemas.openxmlformats.org/officeDocument/2006/relationships/image" Target="../media/image63.png"/><Relationship Id="rId9" Type="http://schemas.openxmlformats.org/officeDocument/2006/relationships/image" Target="../media/image76.png"/><Relationship Id="rId5" Type="http://schemas.openxmlformats.org/officeDocument/2006/relationships/image" Target="../media/image47.png"/><Relationship Id="rId6" Type="http://schemas.openxmlformats.org/officeDocument/2006/relationships/image" Target="../media/image30.png"/><Relationship Id="rId7" Type="http://schemas.openxmlformats.org/officeDocument/2006/relationships/image" Target="../media/image55.png"/><Relationship Id="rId8"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57.png"/><Relationship Id="rId5" Type="http://schemas.openxmlformats.org/officeDocument/2006/relationships/image" Target="../media/image2.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 Id="rId4" Type="http://schemas.openxmlformats.org/officeDocument/2006/relationships/image" Target="../media/image9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49.png"/><Relationship Id="rId9" Type="http://schemas.openxmlformats.org/officeDocument/2006/relationships/image" Target="../media/image67.png"/><Relationship Id="rId5" Type="http://schemas.openxmlformats.org/officeDocument/2006/relationships/image" Target="../media/image47.png"/><Relationship Id="rId6" Type="http://schemas.openxmlformats.org/officeDocument/2006/relationships/image" Target="../media/image30.png"/><Relationship Id="rId7" Type="http://schemas.openxmlformats.org/officeDocument/2006/relationships/image" Target="../media/image55.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49.png"/><Relationship Id="rId11" Type="http://schemas.openxmlformats.org/officeDocument/2006/relationships/image" Target="../media/image65.png"/><Relationship Id="rId10" Type="http://schemas.openxmlformats.org/officeDocument/2006/relationships/chart" Target="../charts/chart5.xml"/><Relationship Id="rId9" Type="http://schemas.openxmlformats.org/officeDocument/2006/relationships/image" Target="../media/image61.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55.png"/><Relationship Id="rId8"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chart" Target="../charts/chart6.xml"/><Relationship Id="rId5" Type="http://schemas.openxmlformats.org/officeDocument/2006/relationships/chart" Target="../charts/chart7.xml"/></Relationships>
</file>

<file path=ppt/slides/_rels/slide21.xml.rels><?xml version="1.0" encoding="UTF-8" standalone="yes"?><Relationships xmlns="http://schemas.openxmlformats.org/package/2006/relationships"><Relationship Id="rId11" Type="http://schemas.openxmlformats.org/officeDocument/2006/relationships/image" Target="../media/image75.png"/><Relationship Id="rId10" Type="http://schemas.openxmlformats.org/officeDocument/2006/relationships/image" Target="../media/image68.png"/><Relationship Id="rId13" Type="http://schemas.openxmlformats.org/officeDocument/2006/relationships/image" Target="../media/image77.png"/><Relationship Id="rId12"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6.png"/><Relationship Id="rId4" Type="http://schemas.openxmlformats.org/officeDocument/2006/relationships/image" Target="../media/image12.png"/><Relationship Id="rId9" Type="http://schemas.openxmlformats.org/officeDocument/2006/relationships/image" Target="../media/image109.png"/><Relationship Id="rId15" Type="http://schemas.openxmlformats.org/officeDocument/2006/relationships/image" Target="../media/image110.png"/><Relationship Id="rId14" Type="http://schemas.openxmlformats.org/officeDocument/2006/relationships/image" Target="../media/image84.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70.png"/><Relationship Id="rId8" Type="http://schemas.openxmlformats.org/officeDocument/2006/relationships/image" Target="../media/image69.png"/></Relationships>
</file>

<file path=ppt/slides/_rels/slide22.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15.png"/><Relationship Id="rId12"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80.png"/><Relationship Id="rId9" Type="http://schemas.openxmlformats.org/officeDocument/2006/relationships/image" Target="../media/image81.png"/><Relationship Id="rId5" Type="http://schemas.openxmlformats.org/officeDocument/2006/relationships/image" Target="../media/image2.png"/><Relationship Id="rId6" Type="http://schemas.openxmlformats.org/officeDocument/2006/relationships/image" Target="../media/image82.png"/><Relationship Id="rId7" Type="http://schemas.openxmlformats.org/officeDocument/2006/relationships/image" Target="../media/image7.png"/><Relationship Id="rId8"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8.png"/><Relationship Id="rId4" Type="http://schemas.openxmlformats.org/officeDocument/2006/relationships/image" Target="../media/image87.png"/><Relationship Id="rId5" Type="http://schemas.openxmlformats.org/officeDocument/2006/relationships/image" Target="../media/image9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3.pn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10"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5.png"/><Relationship Id="rId4" Type="http://schemas.openxmlformats.org/officeDocument/2006/relationships/image" Target="../media/image12.png"/><Relationship Id="rId9" Type="http://schemas.openxmlformats.org/officeDocument/2006/relationships/chart" Target="../charts/chart11.xml"/><Relationship Id="rId5" Type="http://schemas.openxmlformats.org/officeDocument/2006/relationships/image" Target="../media/image2.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5.png"/><Relationship Id="rId4" Type="http://schemas.openxmlformats.org/officeDocument/2006/relationships/image" Target="../media/image12.png"/><Relationship Id="rId9" Type="http://schemas.openxmlformats.org/officeDocument/2006/relationships/chart" Target="../charts/chart16.xml"/><Relationship Id="rId5" Type="http://schemas.openxmlformats.org/officeDocument/2006/relationships/image" Target="../media/image2.png"/><Relationship Id="rId6" Type="http://schemas.openxmlformats.org/officeDocument/2006/relationships/chart" Target="../charts/chart13.xml"/><Relationship Id="rId7" Type="http://schemas.openxmlformats.org/officeDocument/2006/relationships/chart" Target="../charts/chart14.xml"/><Relationship Id="rId8" Type="http://schemas.openxmlformats.org/officeDocument/2006/relationships/chart" Target="../charts/char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5.png"/><Relationship Id="rId4" Type="http://schemas.openxmlformats.org/officeDocument/2006/relationships/image" Target="../media/image12.png"/><Relationship Id="rId9" Type="http://schemas.openxmlformats.org/officeDocument/2006/relationships/chart" Target="../charts/chart20.xml"/><Relationship Id="rId5" Type="http://schemas.openxmlformats.org/officeDocument/2006/relationships/image" Target="../media/image2.png"/><Relationship Id="rId6" Type="http://schemas.openxmlformats.org/officeDocument/2006/relationships/chart" Target="../charts/chart17.xml"/><Relationship Id="rId7" Type="http://schemas.openxmlformats.org/officeDocument/2006/relationships/chart" Target="../charts/chart18.xml"/><Relationship Id="rId8" Type="http://schemas.openxmlformats.org/officeDocument/2006/relationships/chart" Target="../charts/chart19.xml"/></Relationships>
</file>

<file path=ppt/slides/_rels/slide28.xml.rels><?xml version="1.0" encoding="UTF-8" standalone="yes"?><Relationships xmlns="http://schemas.openxmlformats.org/package/2006/relationships"><Relationship Id="rId11" Type="http://schemas.openxmlformats.org/officeDocument/2006/relationships/chart" Target="../charts/chart22.xml"/><Relationship Id="rId10" Type="http://schemas.openxmlformats.org/officeDocument/2006/relationships/chart" Target="../charts/chart21.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5.png"/><Relationship Id="rId4" Type="http://schemas.openxmlformats.org/officeDocument/2006/relationships/image" Target="../media/image12.png"/><Relationship Id="rId9" Type="http://schemas.openxmlformats.org/officeDocument/2006/relationships/image" Target="../media/image38.png"/><Relationship Id="rId5" Type="http://schemas.openxmlformats.org/officeDocument/2006/relationships/image" Target="../media/image2.png"/><Relationship Id="rId6" Type="http://schemas.openxmlformats.org/officeDocument/2006/relationships/image" Target="../media/image92.png"/><Relationship Id="rId7" Type="http://schemas.openxmlformats.org/officeDocument/2006/relationships/image" Target="../media/image7.png"/><Relationship Id="rId8"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3.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1" Type="http://schemas.openxmlformats.org/officeDocument/2006/relationships/chart" Target="../charts/chart25.xml"/><Relationship Id="rId10" Type="http://schemas.openxmlformats.org/officeDocument/2006/relationships/image" Target="../media/image103.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5.png"/><Relationship Id="rId4" Type="http://schemas.openxmlformats.org/officeDocument/2006/relationships/image" Target="../media/image12.png"/><Relationship Id="rId9" Type="http://schemas.openxmlformats.org/officeDocument/2006/relationships/image" Target="../media/image98.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9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chart" Target="../charts/chart26.xml"/><Relationship Id="rId7" Type="http://schemas.openxmlformats.org/officeDocument/2006/relationships/chart" Target="../charts/char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49.png"/><Relationship Id="rId9" Type="http://schemas.openxmlformats.org/officeDocument/2006/relationships/image" Target="../media/image111.png"/><Relationship Id="rId5" Type="http://schemas.openxmlformats.org/officeDocument/2006/relationships/image" Target="../media/image47.png"/><Relationship Id="rId6" Type="http://schemas.openxmlformats.org/officeDocument/2006/relationships/image" Target="../media/image30.png"/><Relationship Id="rId7" Type="http://schemas.openxmlformats.org/officeDocument/2006/relationships/image" Target="../media/image55.png"/><Relationship Id="rId8"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chart" Target="../charts/chart30.xml"/><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chart" Target="../charts/chart28.xml"/><Relationship Id="rId8" Type="http://schemas.openxmlformats.org/officeDocument/2006/relationships/chart" Target="../charts/char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2.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chart" Target="../charts/chart31.xml"/><Relationship Id="rId7" Type="http://schemas.openxmlformats.org/officeDocument/2006/relationships/chart" Target="../charts/chart32.xml"/></Relationships>
</file>

<file path=ppt/slides/_rels/slide35.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121.png"/><Relationship Id="rId5" Type="http://schemas.openxmlformats.org/officeDocument/2006/relationships/image" Target="../media/image107.png"/><Relationship Id="rId6" Type="http://schemas.openxmlformats.org/officeDocument/2006/relationships/image" Target="../media/image7.png"/><Relationship Id="rId7" Type="http://schemas.openxmlformats.org/officeDocument/2006/relationships/image" Target="../media/image30.png"/><Relationship Id="rId8"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s>
</file>

<file path=ppt/slides/_rels/slide37.xml.rels><?xml version="1.0" encoding="UTF-8" standalone="yes"?><Relationships xmlns="http://schemas.openxmlformats.org/package/2006/relationships"><Relationship Id="rId11" Type="http://schemas.openxmlformats.org/officeDocument/2006/relationships/image" Target="../media/image122.png"/><Relationship Id="rId10" Type="http://schemas.openxmlformats.org/officeDocument/2006/relationships/chart" Target="../charts/chart39.xml"/><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chart" Target="../charts/chart38.xml"/><Relationship Id="rId5" Type="http://schemas.openxmlformats.org/officeDocument/2006/relationships/image" Target="../media/image112.png"/><Relationship Id="rId6" Type="http://schemas.openxmlformats.org/officeDocument/2006/relationships/image" Target="../media/image119.png"/><Relationship Id="rId7" Type="http://schemas.openxmlformats.org/officeDocument/2006/relationships/image" Target="../media/image118.png"/><Relationship Id="rId8" Type="http://schemas.openxmlformats.org/officeDocument/2006/relationships/chart" Target="../charts/chart37.xml"/></Relationships>
</file>

<file path=ppt/slides/_rels/slide38.xml.rels><?xml version="1.0" encoding="UTF-8" standalone="yes"?><Relationships xmlns="http://schemas.openxmlformats.org/package/2006/relationships"><Relationship Id="rId10"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26.png"/><Relationship Id="rId5" Type="http://schemas.openxmlformats.org/officeDocument/2006/relationships/image" Target="../media/image99.png"/><Relationship Id="rId6" Type="http://schemas.openxmlformats.org/officeDocument/2006/relationships/image" Target="../media/image98.png"/><Relationship Id="rId7" Type="http://schemas.openxmlformats.org/officeDocument/2006/relationships/image" Target="../media/image120.jpg"/><Relationship Id="rId8" Type="http://schemas.openxmlformats.org/officeDocument/2006/relationships/image" Target="../media/image1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4.jpg"/><Relationship Id="rId4" Type="http://schemas.openxmlformats.org/officeDocument/2006/relationships/chart" Target="../charts/chart40.xml"/><Relationship Id="rId5" Type="http://schemas.openxmlformats.org/officeDocument/2006/relationships/chart" Target="../charts/chart41.xml"/><Relationship Id="rId6" Type="http://schemas.openxmlformats.org/officeDocument/2006/relationships/chart" Target="../charts/chart42.xml"/><Relationship Id="rId7" Type="http://schemas.openxmlformats.org/officeDocument/2006/relationships/image" Target="../media/image1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4.png"/></Relationships>
</file>

<file path=ppt/slides/_rels/slide40.xml.rels><?xml version="1.0" encoding="UTF-8" standalone="yes"?><Relationships xmlns="http://schemas.openxmlformats.org/package/2006/relationships"><Relationship Id="rId11" Type="http://schemas.openxmlformats.org/officeDocument/2006/relationships/image" Target="../media/image130.png"/><Relationship Id="rId10"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99.png"/><Relationship Id="rId9" Type="http://schemas.openxmlformats.org/officeDocument/2006/relationships/image" Target="../media/image136.png"/><Relationship Id="rId5" Type="http://schemas.openxmlformats.org/officeDocument/2006/relationships/image" Target="../media/image98.png"/><Relationship Id="rId6" Type="http://schemas.openxmlformats.org/officeDocument/2006/relationships/image" Target="../media/image124.jpg"/><Relationship Id="rId7" Type="http://schemas.openxmlformats.org/officeDocument/2006/relationships/image" Target="../media/image135.png"/><Relationship Id="rId8" Type="http://schemas.openxmlformats.org/officeDocument/2006/relationships/image" Target="../media/image1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29.png"/><Relationship Id="rId5" Type="http://schemas.openxmlformats.org/officeDocument/2006/relationships/image" Target="../media/image134.jpg"/><Relationship Id="rId6" Type="http://schemas.openxmlformats.org/officeDocument/2006/relationships/chart" Target="../charts/chart43.xml"/><Relationship Id="rId7" Type="http://schemas.openxmlformats.org/officeDocument/2006/relationships/chart" Target="../charts/chart44.xml"/><Relationship Id="rId8" Type="http://schemas.openxmlformats.org/officeDocument/2006/relationships/chart" Target="../charts/chart45.xml"/></Relationships>
</file>

<file path=ppt/slides/_rels/slide42.xml.rels><?xml version="1.0" encoding="UTF-8" standalone="yes"?><Relationships xmlns="http://schemas.openxmlformats.org/package/2006/relationships"><Relationship Id="rId10"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61.png"/><Relationship Id="rId5" Type="http://schemas.openxmlformats.org/officeDocument/2006/relationships/image" Target="../media/image99.png"/><Relationship Id="rId6" Type="http://schemas.openxmlformats.org/officeDocument/2006/relationships/image" Target="../media/image98.png"/><Relationship Id="rId7" Type="http://schemas.openxmlformats.org/officeDocument/2006/relationships/image" Target="../media/image132.gif"/><Relationship Id="rId8" Type="http://schemas.openxmlformats.org/officeDocument/2006/relationships/image" Target="../media/image1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39.png"/><Relationship Id="rId4" Type="http://schemas.openxmlformats.org/officeDocument/2006/relationships/image" Target="../media/image12.png"/><Relationship Id="rId9" Type="http://schemas.openxmlformats.org/officeDocument/2006/relationships/image" Target="../media/image17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49.png"/><Relationship Id="rId8" Type="http://schemas.openxmlformats.org/officeDocument/2006/relationships/image" Target="../media/image30.png"/></Relationships>
</file>

<file path=ppt/slides/_rels/slide44.xml.rels><?xml version="1.0" encoding="UTF-8" standalone="yes"?><Relationships xmlns="http://schemas.openxmlformats.org/package/2006/relationships"><Relationship Id="rId11" Type="http://schemas.openxmlformats.org/officeDocument/2006/relationships/image" Target="../media/image174.png"/><Relationship Id="rId10" Type="http://schemas.openxmlformats.org/officeDocument/2006/relationships/image" Target="../media/image157.png"/><Relationship Id="rId12" Type="http://schemas.openxmlformats.org/officeDocument/2006/relationships/image" Target="../media/image149.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8.png"/><Relationship Id="rId4" Type="http://schemas.openxmlformats.org/officeDocument/2006/relationships/image" Target="../media/image12.png"/><Relationship Id="rId9" Type="http://schemas.openxmlformats.org/officeDocument/2006/relationships/image" Target="../media/image145.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49.png"/><Relationship Id="rId8" Type="http://schemas.openxmlformats.org/officeDocument/2006/relationships/image" Target="../media/image47.png"/></Relationships>
</file>

<file path=ppt/slides/_rels/slide45.xml.rels><?xml version="1.0" encoding="UTF-8" standalone="yes"?><Relationships xmlns="http://schemas.openxmlformats.org/package/2006/relationships"><Relationship Id="rId11" Type="http://schemas.openxmlformats.org/officeDocument/2006/relationships/image" Target="../media/image154.png"/><Relationship Id="rId10" Type="http://schemas.openxmlformats.org/officeDocument/2006/relationships/image" Target="../media/image152.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141.png"/><Relationship Id="rId9" Type="http://schemas.openxmlformats.org/officeDocument/2006/relationships/image" Target="../media/image55.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49.png"/><Relationship Id="rId8"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4.png"/><Relationship Id="rId4" Type="http://schemas.openxmlformats.org/officeDocument/2006/relationships/image" Target="../media/image12.png"/><Relationship Id="rId9" Type="http://schemas.openxmlformats.org/officeDocument/2006/relationships/image" Target="../media/image151.png"/><Relationship Id="rId5" Type="http://schemas.openxmlformats.org/officeDocument/2006/relationships/image" Target="../media/image2.png"/><Relationship Id="rId6" Type="http://schemas.openxmlformats.org/officeDocument/2006/relationships/image" Target="../media/image47.png"/><Relationship Id="rId7" Type="http://schemas.openxmlformats.org/officeDocument/2006/relationships/image" Target="../media/image7.png"/><Relationship Id="rId8" Type="http://schemas.openxmlformats.org/officeDocument/2006/relationships/image" Target="../media/image147.png"/></Relationships>
</file>

<file path=ppt/slides/_rels/slide47.xml.rels><?xml version="1.0" encoding="UTF-8" standalone="yes"?><Relationships xmlns="http://schemas.openxmlformats.org/package/2006/relationships"><Relationship Id="rId11" Type="http://schemas.openxmlformats.org/officeDocument/2006/relationships/image" Target="../media/image160.png"/><Relationship Id="rId10" Type="http://schemas.openxmlformats.org/officeDocument/2006/relationships/image" Target="../media/image153.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6.png"/><Relationship Id="rId5" Type="http://schemas.openxmlformats.org/officeDocument/2006/relationships/image" Target="../media/image142.png"/><Relationship Id="rId6" Type="http://schemas.openxmlformats.org/officeDocument/2006/relationships/image" Target="../media/image47.png"/><Relationship Id="rId7" Type="http://schemas.openxmlformats.org/officeDocument/2006/relationships/image" Target="../media/image55.png"/><Relationship Id="rId8" Type="http://schemas.openxmlformats.org/officeDocument/2006/relationships/image" Target="../media/image4.png"/></Relationships>
</file>

<file path=ppt/slides/_rels/slide48.xml.rels><?xml version="1.0" encoding="UTF-8" standalone="yes"?><Relationships xmlns="http://schemas.openxmlformats.org/package/2006/relationships"><Relationship Id="rId11" Type="http://schemas.openxmlformats.org/officeDocument/2006/relationships/image" Target="../media/image166.png"/><Relationship Id="rId10" Type="http://schemas.openxmlformats.org/officeDocument/2006/relationships/image" Target="../media/image156.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53.png"/><Relationship Id="rId5" Type="http://schemas.openxmlformats.org/officeDocument/2006/relationships/image" Target="../media/image47.png"/><Relationship Id="rId6" Type="http://schemas.openxmlformats.org/officeDocument/2006/relationships/image" Target="../media/image55.png"/><Relationship Id="rId7" Type="http://schemas.openxmlformats.org/officeDocument/2006/relationships/image" Target="../media/image4.png"/><Relationship Id="rId8" Type="http://schemas.openxmlformats.org/officeDocument/2006/relationships/image" Target="../media/image1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2.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chart" Target="../charts/chart46.xml"/><Relationship Id="rId7" Type="http://schemas.openxmlformats.org/officeDocument/2006/relationships/chart" Target="../charts/char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25.png"/><Relationship Id="rId8"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55.png"/><Relationship Id="rId6" Type="http://schemas.openxmlformats.org/officeDocument/2006/relationships/image" Target="../media/image4.png"/><Relationship Id="rId7" Type="http://schemas.openxmlformats.org/officeDocument/2006/relationships/image" Target="../media/image1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59.png"/><Relationship Id="rId4" Type="http://schemas.openxmlformats.org/officeDocument/2006/relationships/image" Target="../media/image162.png"/><Relationship Id="rId5" Type="http://schemas.openxmlformats.org/officeDocument/2006/relationships/image" Target="../media/image158.png"/><Relationship Id="rId6" Type="http://schemas.openxmlformats.org/officeDocument/2006/relationships/image" Target="../media/image49.png"/><Relationship Id="rId7" Type="http://schemas.openxmlformats.org/officeDocument/2006/relationships/image" Target="../media/image47.png"/><Relationship Id="rId8" Type="http://schemas.openxmlformats.org/officeDocument/2006/relationships/chart" Target="../charts/chart48.xml"/></Relationships>
</file>

<file path=ppt/slides/_rels/slide52.xml.rels><?xml version="1.0" encoding="UTF-8" standalone="yes"?><Relationships xmlns="http://schemas.openxmlformats.org/package/2006/relationships"><Relationship Id="rId10" Type="http://schemas.openxmlformats.org/officeDocument/2006/relationships/chart" Target="../charts/chart49.xml"/><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png"/><Relationship Id="rId4" Type="http://schemas.openxmlformats.org/officeDocument/2006/relationships/image" Target="../media/image49.png"/><Relationship Id="rId9" Type="http://schemas.openxmlformats.org/officeDocument/2006/relationships/image" Target="../media/image163.png"/><Relationship Id="rId5" Type="http://schemas.openxmlformats.org/officeDocument/2006/relationships/image" Target="../media/image47.png"/><Relationship Id="rId6" Type="http://schemas.openxmlformats.org/officeDocument/2006/relationships/image" Target="../media/image30.png"/><Relationship Id="rId7" Type="http://schemas.openxmlformats.org/officeDocument/2006/relationships/image" Target="../media/image55.png"/><Relationship Id="rId8" Type="http://schemas.openxmlformats.org/officeDocument/2006/relationships/image" Target="../media/image4.png"/></Relationships>
</file>

<file path=ppt/slides/_rels/slide53.xml.rels><?xml version="1.0" encoding="UTF-8" standalone="yes"?><Relationships xmlns="http://schemas.openxmlformats.org/package/2006/relationships"><Relationship Id="rId20" Type="http://schemas.openxmlformats.org/officeDocument/2006/relationships/image" Target="../media/image167.png"/><Relationship Id="rId11" Type="http://schemas.openxmlformats.org/officeDocument/2006/relationships/image" Target="../media/image182.png"/><Relationship Id="rId10" Type="http://schemas.openxmlformats.org/officeDocument/2006/relationships/image" Target="../media/image175.png"/><Relationship Id="rId13" Type="http://schemas.openxmlformats.org/officeDocument/2006/relationships/image" Target="../media/image170.png"/><Relationship Id="rId12" Type="http://schemas.openxmlformats.org/officeDocument/2006/relationships/image" Target="../media/image169.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64.png"/><Relationship Id="rId4" Type="http://schemas.openxmlformats.org/officeDocument/2006/relationships/image" Target="../media/image2.png"/><Relationship Id="rId9" Type="http://schemas.openxmlformats.org/officeDocument/2006/relationships/image" Target="../media/image179.png"/><Relationship Id="rId15" Type="http://schemas.openxmlformats.org/officeDocument/2006/relationships/image" Target="../media/image180.png"/><Relationship Id="rId14" Type="http://schemas.openxmlformats.org/officeDocument/2006/relationships/image" Target="../media/image178.png"/><Relationship Id="rId17" Type="http://schemas.openxmlformats.org/officeDocument/2006/relationships/image" Target="../media/image173.png"/><Relationship Id="rId16" Type="http://schemas.openxmlformats.org/officeDocument/2006/relationships/image" Target="../media/image188.png"/><Relationship Id="rId5" Type="http://schemas.openxmlformats.org/officeDocument/2006/relationships/image" Target="../media/image47.png"/><Relationship Id="rId19" Type="http://schemas.openxmlformats.org/officeDocument/2006/relationships/image" Target="../media/image172.png"/><Relationship Id="rId6" Type="http://schemas.openxmlformats.org/officeDocument/2006/relationships/image" Target="../media/image49.png"/><Relationship Id="rId18" Type="http://schemas.openxmlformats.org/officeDocument/2006/relationships/image" Target="../media/image195.png"/><Relationship Id="rId7" Type="http://schemas.openxmlformats.org/officeDocument/2006/relationships/image" Target="../media/image153.png"/><Relationship Id="rId8" Type="http://schemas.openxmlformats.org/officeDocument/2006/relationships/image" Target="../media/image10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07.png"/><Relationship Id="rId4" Type="http://schemas.openxmlformats.org/officeDocument/2006/relationships/image" Target="../media/image176.png"/><Relationship Id="rId5" Type="http://schemas.openxmlformats.org/officeDocument/2006/relationships/image" Target="../media/image153.png"/><Relationship Id="rId6" Type="http://schemas.openxmlformats.org/officeDocument/2006/relationships/image" Target="../media/image187.png"/><Relationship Id="rId7" Type="http://schemas.openxmlformats.org/officeDocument/2006/relationships/image" Target="../media/image184.png"/><Relationship Id="rId8" Type="http://schemas.openxmlformats.org/officeDocument/2006/relationships/image" Target="../media/image185.png"/></Relationships>
</file>

<file path=ppt/slides/_rels/slide55.xml.rels><?xml version="1.0" encoding="UTF-8" standalone="yes"?><Relationships xmlns="http://schemas.openxmlformats.org/package/2006/relationships"><Relationship Id="rId11" Type="http://schemas.openxmlformats.org/officeDocument/2006/relationships/chart" Target="../charts/chart50.xml"/><Relationship Id="rId10" Type="http://schemas.openxmlformats.org/officeDocument/2006/relationships/image" Target="../media/image191.png"/><Relationship Id="rId13" Type="http://schemas.openxmlformats.org/officeDocument/2006/relationships/image" Target="../media/image189.png"/><Relationship Id="rId12" Type="http://schemas.openxmlformats.org/officeDocument/2006/relationships/image" Target="../media/image194.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86.jp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177.png"/><Relationship Id="rId8"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81.png"/><Relationship Id="rId4" Type="http://schemas.openxmlformats.org/officeDocument/2006/relationships/image" Target="../media/image1.jpg"/><Relationship Id="rId5" Type="http://schemas.openxmlformats.org/officeDocument/2006/relationships/image" Target="../media/image19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81.png"/><Relationship Id="rId4" Type="http://schemas.openxmlformats.org/officeDocument/2006/relationships/image" Target="../media/image1.jpg"/><Relationship Id="rId5" Type="http://schemas.openxmlformats.org/officeDocument/2006/relationships/image" Target="../media/image19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81.png"/><Relationship Id="rId4" Type="http://schemas.openxmlformats.org/officeDocument/2006/relationships/image" Target="../media/image1.jpg"/><Relationship Id="rId5" Type="http://schemas.openxmlformats.org/officeDocument/2006/relationships/image" Target="../media/image19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96.png"/><Relationship Id="rId4" Type="http://schemas.openxmlformats.org/officeDocument/2006/relationships/image" Target="../media/image190.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54.png"/><Relationship Id="rId7" Type="http://schemas.openxmlformats.org/officeDocument/2006/relationships/image" Target="../media/image32.png"/><Relationship Id="rId8"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1.png"/><Relationship Id="rId7" Type="http://schemas.openxmlformats.org/officeDocument/2006/relationships/image" Target="../media/image46.pn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1" name="Google Shape;91;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b="1" sz="1050">
              <a:solidFill>
                <a:schemeClr val="dk1"/>
              </a:solidFill>
              <a:latin typeface="Arial Narrow"/>
              <a:ea typeface="Arial Narrow"/>
              <a:cs typeface="Arial Narrow"/>
              <a:sym typeface="Arial Narrow"/>
            </a:endParaRPr>
          </a:p>
        </p:txBody>
      </p:sp>
      <p:sp>
        <p:nvSpPr>
          <p:cNvPr id="92" name="Google Shape;92;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b="1" sz="2000">
              <a:latin typeface="Arial Narrow"/>
              <a:ea typeface="Arial Narrow"/>
              <a:cs typeface="Arial Narrow"/>
              <a:sym typeface="Arial Narrow"/>
            </a:endParaRPr>
          </a:p>
        </p:txBody>
      </p:sp>
      <p:grpSp>
        <p:nvGrpSpPr>
          <p:cNvPr id="93" name="Google Shape;93;p1"/>
          <p:cNvGrpSpPr/>
          <p:nvPr/>
        </p:nvGrpSpPr>
        <p:grpSpPr>
          <a:xfrm>
            <a:off x="0" y="14519"/>
            <a:ext cx="7200898" cy="2121549"/>
            <a:chOff x="0" y="14519"/>
            <a:chExt cx="7200898" cy="2121549"/>
          </a:xfrm>
        </p:grpSpPr>
        <p:sp>
          <p:nvSpPr>
            <p:cNvPr id="94" name="Google Shape;94;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01 de 2022 - Reporte Semanas 01 a 04 (Hasta Enero 29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5" name="Google Shape;95;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6" name="Google Shape;96;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7" name="Google Shape;97;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10"/>
          <p:cNvPicPr preferRelativeResize="0"/>
          <p:nvPr/>
        </p:nvPicPr>
        <p:blipFill rotWithShape="1">
          <a:blip r:embed="rId3">
            <a:alphaModFix/>
          </a:blip>
          <a:srcRect b="0" l="0" r="0" t="0"/>
          <a:stretch/>
        </p:blipFill>
        <p:spPr>
          <a:xfrm>
            <a:off x="4395" y="-7142"/>
            <a:ext cx="2227828" cy="2845121"/>
          </a:xfrm>
          <a:prstGeom prst="rect">
            <a:avLst/>
          </a:prstGeom>
          <a:noFill/>
          <a:ln>
            <a:noFill/>
          </a:ln>
        </p:spPr>
      </p:pic>
      <p:pic>
        <p:nvPicPr>
          <p:cNvPr id="397" name="Google Shape;397;p10"/>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398" name="Google Shape;398;p10"/>
          <p:cNvSpPr txBox="1"/>
          <p:nvPr/>
        </p:nvSpPr>
        <p:spPr>
          <a:xfrm>
            <a:off x="-28186" y="623805"/>
            <a:ext cx="2404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sp>
        <p:nvSpPr>
          <p:cNvPr id="399" name="Google Shape;399;p10"/>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varicela. Medellín, a Periodo epidemiológico 01 acumulado  de 2022. </a:t>
            </a:r>
            <a:endParaRPr sz="1100">
              <a:solidFill>
                <a:schemeClr val="dk1"/>
              </a:solidFill>
              <a:latin typeface="Arial Narrow"/>
              <a:ea typeface="Arial Narrow"/>
              <a:cs typeface="Arial Narrow"/>
              <a:sym typeface="Arial Narrow"/>
            </a:endParaRPr>
          </a:p>
        </p:txBody>
      </p:sp>
      <p:grpSp>
        <p:nvGrpSpPr>
          <p:cNvPr id="400" name="Google Shape;400;p10"/>
          <p:cNvGrpSpPr/>
          <p:nvPr/>
        </p:nvGrpSpPr>
        <p:grpSpPr>
          <a:xfrm>
            <a:off x="179214" y="4211960"/>
            <a:ext cx="1892650" cy="488476"/>
            <a:chOff x="2397524" y="3379972"/>
            <a:chExt cx="4508500" cy="904875"/>
          </a:xfrm>
        </p:grpSpPr>
        <p:pic>
          <p:nvPicPr>
            <p:cNvPr id="401" name="Google Shape;401;p1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402" name="Google Shape;402;p10"/>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82</a:t>
              </a:r>
              <a:endParaRPr b="1" sz="1800">
                <a:solidFill>
                  <a:schemeClr val="dk1"/>
                </a:solidFill>
                <a:latin typeface="Arial Narrow"/>
                <a:ea typeface="Arial Narrow"/>
                <a:cs typeface="Arial Narrow"/>
                <a:sym typeface="Arial Narrow"/>
              </a:endParaRPr>
            </a:p>
          </p:txBody>
        </p:sp>
      </p:grpSp>
      <p:sp>
        <p:nvSpPr>
          <p:cNvPr id="403" name="Google Shape;403;p10"/>
          <p:cNvSpPr txBox="1"/>
          <p:nvPr/>
        </p:nvSpPr>
        <p:spPr>
          <a:xfrm>
            <a:off x="329621" y="4720973"/>
            <a:ext cx="191105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41,38% más, respecto al mismo periodo del año anterior</a:t>
            </a:r>
            <a:endParaRPr b="1" sz="1200">
              <a:solidFill>
                <a:schemeClr val="dk1"/>
              </a:solidFill>
              <a:latin typeface="Arial Narrow"/>
              <a:ea typeface="Arial Narrow"/>
              <a:cs typeface="Arial Narrow"/>
              <a:sym typeface="Arial Narrow"/>
            </a:endParaRPr>
          </a:p>
        </p:txBody>
      </p:sp>
      <p:sp>
        <p:nvSpPr>
          <p:cNvPr id="404" name="Google Shape;404;p10"/>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0"/>
          <p:cNvSpPr/>
          <p:nvPr/>
        </p:nvSpPr>
        <p:spPr>
          <a:xfrm>
            <a:off x="2240673" y="4860032"/>
            <a:ext cx="483637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varicela. Medellín, a Periodo epidemiológico 01 acumulado de 2020-2022.</a:t>
            </a:r>
            <a:endParaRPr sz="1100">
              <a:solidFill>
                <a:schemeClr val="dk1"/>
              </a:solidFill>
              <a:latin typeface="Arial Narrow"/>
              <a:ea typeface="Arial Narrow"/>
              <a:cs typeface="Arial Narrow"/>
              <a:sym typeface="Arial Narrow"/>
            </a:endParaRPr>
          </a:p>
        </p:txBody>
      </p:sp>
      <p:grpSp>
        <p:nvGrpSpPr>
          <p:cNvPr id="406" name="Google Shape;406;p10"/>
          <p:cNvGrpSpPr/>
          <p:nvPr/>
        </p:nvGrpSpPr>
        <p:grpSpPr>
          <a:xfrm>
            <a:off x="2448322" y="74775"/>
            <a:ext cx="3446504" cy="276999"/>
            <a:chOff x="2448322" y="74775"/>
            <a:chExt cx="3446504" cy="276999"/>
          </a:xfrm>
        </p:grpSpPr>
        <p:sp>
          <p:nvSpPr>
            <p:cNvPr id="407" name="Google Shape;407;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8" name="Google Shape;408;p10"/>
            <p:cNvCxnSpPr>
              <a:stCxn id="4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09" name="Google Shape;409;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410" name="Google Shape;410;p10"/>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1" name="Google Shape;411;p10"/>
          <p:cNvGrpSpPr/>
          <p:nvPr/>
        </p:nvGrpSpPr>
        <p:grpSpPr>
          <a:xfrm>
            <a:off x="277404" y="5621632"/>
            <a:ext cx="3446504" cy="276999"/>
            <a:chOff x="2448322" y="74775"/>
            <a:chExt cx="3446504" cy="276999"/>
          </a:xfrm>
        </p:grpSpPr>
        <p:sp>
          <p:nvSpPr>
            <p:cNvPr id="412" name="Google Shape;412;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13" name="Google Shape;413;p10"/>
            <p:cNvCxnSpPr>
              <a:stCxn id="41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14" name="Google Shape;414;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415" name="Google Shape;415;p10"/>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416" name="Google Shape;416;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10</a:t>
            </a:r>
            <a:endParaRPr b="1" sz="1050">
              <a:solidFill>
                <a:schemeClr val="dk1"/>
              </a:solidFill>
              <a:latin typeface="Arial Narrow"/>
              <a:ea typeface="Arial Narrow"/>
              <a:cs typeface="Arial Narrow"/>
              <a:sym typeface="Arial Narrow"/>
            </a:endParaRPr>
          </a:p>
        </p:txBody>
      </p:sp>
      <p:sp>
        <p:nvSpPr>
          <p:cNvPr id="417" name="Google Shape;417;p10"/>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Varicela</a:t>
            </a:r>
            <a:endParaRPr b="1" sz="2800">
              <a:solidFill>
                <a:srgbClr val="C00000"/>
              </a:solidFill>
              <a:latin typeface="Arial Narrow"/>
              <a:ea typeface="Arial Narrow"/>
              <a:cs typeface="Arial Narrow"/>
              <a:sym typeface="Arial Narrow"/>
            </a:endParaRPr>
          </a:p>
        </p:txBody>
      </p:sp>
      <p:sp>
        <p:nvSpPr>
          <p:cNvPr id="418" name="Google Shape;418;p10"/>
          <p:cNvSpPr/>
          <p:nvPr/>
        </p:nvSpPr>
        <p:spPr>
          <a:xfrm>
            <a:off x="-14673" y="8388806"/>
            <a:ext cx="36151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puntos. Medellín, a Periodo epidemiológico 01  acumulado  de 2022 </a:t>
            </a:r>
            <a:endParaRPr sz="1100">
              <a:solidFill>
                <a:schemeClr val="dk1"/>
              </a:solidFill>
              <a:latin typeface="Arial Narrow"/>
              <a:ea typeface="Arial Narrow"/>
              <a:cs typeface="Arial Narrow"/>
              <a:sym typeface="Arial Narrow"/>
            </a:endParaRPr>
          </a:p>
        </p:txBody>
      </p:sp>
      <p:sp>
        <p:nvSpPr>
          <p:cNvPr id="419" name="Google Shape;419;p10"/>
          <p:cNvSpPr/>
          <p:nvPr/>
        </p:nvSpPr>
        <p:spPr>
          <a:xfrm>
            <a:off x="3604966" y="8388805"/>
            <a:ext cx="3615123"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densidad por kilómetro cuadrado de varicela. Medellín, a Periodo epidemiológico 01 acumulado  de 2022 </a:t>
            </a:r>
            <a:endParaRPr sz="1100">
              <a:solidFill>
                <a:schemeClr val="dk1"/>
              </a:solidFill>
              <a:latin typeface="Arial Narrow"/>
              <a:ea typeface="Arial Narrow"/>
              <a:cs typeface="Arial Narrow"/>
              <a:sym typeface="Arial Narrow"/>
            </a:endParaRPr>
          </a:p>
        </p:txBody>
      </p:sp>
      <p:pic>
        <p:nvPicPr>
          <p:cNvPr id="420" name="Google Shape;420;p10"/>
          <p:cNvPicPr preferRelativeResize="0"/>
          <p:nvPr/>
        </p:nvPicPr>
        <p:blipFill rotWithShape="1">
          <a:blip r:embed="rId6">
            <a:alphaModFix/>
          </a:blip>
          <a:srcRect b="0" l="0" r="0" t="0"/>
          <a:stretch/>
        </p:blipFill>
        <p:spPr>
          <a:xfrm>
            <a:off x="-14674" y="5994937"/>
            <a:ext cx="3471107" cy="2393868"/>
          </a:xfrm>
          <a:prstGeom prst="rect">
            <a:avLst/>
          </a:prstGeom>
          <a:noFill/>
          <a:ln>
            <a:noFill/>
          </a:ln>
        </p:spPr>
      </p:pic>
      <p:pic>
        <p:nvPicPr>
          <p:cNvPr id="421" name="Google Shape;421;p10"/>
          <p:cNvPicPr preferRelativeResize="0"/>
          <p:nvPr/>
        </p:nvPicPr>
        <p:blipFill rotWithShape="1">
          <a:blip r:embed="rId7">
            <a:alphaModFix/>
          </a:blip>
          <a:srcRect b="0" l="0" r="0" t="0"/>
          <a:stretch/>
        </p:blipFill>
        <p:spPr>
          <a:xfrm>
            <a:off x="3600450" y="6001827"/>
            <a:ext cx="3600448" cy="2386977"/>
          </a:xfrm>
          <a:prstGeom prst="rect">
            <a:avLst/>
          </a:prstGeom>
          <a:noFill/>
          <a:ln>
            <a:noFill/>
          </a:ln>
        </p:spPr>
      </p:pic>
      <p:pic>
        <p:nvPicPr>
          <p:cNvPr id="422" name="Google Shape;422;p10"/>
          <p:cNvPicPr preferRelativeResize="0"/>
          <p:nvPr/>
        </p:nvPicPr>
        <p:blipFill rotWithShape="1">
          <a:blip r:embed="rId8">
            <a:alphaModFix/>
          </a:blip>
          <a:srcRect b="0" l="0" r="0" t="0"/>
          <a:stretch/>
        </p:blipFill>
        <p:spPr>
          <a:xfrm>
            <a:off x="2274078" y="451319"/>
            <a:ext cx="4926820" cy="1738476"/>
          </a:xfrm>
          <a:prstGeom prst="rect">
            <a:avLst/>
          </a:prstGeom>
          <a:noFill/>
          <a:ln>
            <a:noFill/>
          </a:ln>
        </p:spPr>
      </p:pic>
      <p:pic>
        <p:nvPicPr>
          <p:cNvPr id="423" name="Google Shape;423;p10"/>
          <p:cNvPicPr preferRelativeResize="0"/>
          <p:nvPr/>
        </p:nvPicPr>
        <p:blipFill rotWithShape="1">
          <a:blip r:embed="rId9">
            <a:alphaModFix/>
          </a:blip>
          <a:srcRect b="0" l="0" r="0" t="0"/>
          <a:stretch/>
        </p:blipFill>
        <p:spPr>
          <a:xfrm>
            <a:off x="2325777" y="2697725"/>
            <a:ext cx="4751275" cy="21776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1"/>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0" name="Google Shape;430;p11"/>
          <p:cNvGrpSpPr/>
          <p:nvPr/>
        </p:nvGrpSpPr>
        <p:grpSpPr>
          <a:xfrm>
            <a:off x="277404" y="137149"/>
            <a:ext cx="3446504" cy="276999"/>
            <a:chOff x="2448322" y="74775"/>
            <a:chExt cx="3446504" cy="276999"/>
          </a:xfrm>
        </p:grpSpPr>
        <p:sp>
          <p:nvSpPr>
            <p:cNvPr id="431" name="Google Shape;431;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32" name="Google Shape;432;p11"/>
            <p:cNvCxnSpPr>
              <a:stCxn id="43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33" name="Google Shape;433;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434" name="Google Shape;434;p11"/>
          <p:cNvSpPr/>
          <p:nvPr/>
        </p:nvSpPr>
        <p:spPr>
          <a:xfrm>
            <a:off x="24257" y="4177757"/>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5" name="Google Shape;435;p11"/>
          <p:cNvGrpSpPr/>
          <p:nvPr/>
        </p:nvGrpSpPr>
        <p:grpSpPr>
          <a:xfrm>
            <a:off x="277404" y="4298980"/>
            <a:ext cx="3446504" cy="276999"/>
            <a:chOff x="2448322" y="74775"/>
            <a:chExt cx="3446504" cy="276999"/>
          </a:xfrm>
        </p:grpSpPr>
        <p:sp>
          <p:nvSpPr>
            <p:cNvPr id="436" name="Google Shape;436;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37" name="Google Shape;437;p11"/>
            <p:cNvCxnSpPr>
              <a:stCxn id="4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38" name="Google Shape;438;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brotes</a:t>
              </a:r>
              <a:endParaRPr b="1" sz="1200">
                <a:solidFill>
                  <a:schemeClr val="dk1"/>
                </a:solidFill>
                <a:latin typeface="Arial Narrow"/>
                <a:ea typeface="Arial Narrow"/>
                <a:cs typeface="Arial Narrow"/>
                <a:sym typeface="Arial Narrow"/>
              </a:endParaRPr>
            </a:p>
          </p:txBody>
        </p:sp>
      </p:grpSp>
      <p:sp>
        <p:nvSpPr>
          <p:cNvPr id="439" name="Google Shape;439;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11</a:t>
            </a:r>
            <a:endParaRPr b="1" sz="1050">
              <a:solidFill>
                <a:schemeClr val="dk1"/>
              </a:solidFill>
              <a:latin typeface="Arial Narrow"/>
              <a:ea typeface="Arial Narrow"/>
              <a:cs typeface="Arial Narrow"/>
              <a:sym typeface="Arial Narrow"/>
            </a:endParaRPr>
          </a:p>
        </p:txBody>
      </p:sp>
      <p:pic>
        <p:nvPicPr>
          <p:cNvPr id="440" name="Google Shape;440;p11"/>
          <p:cNvPicPr preferRelativeResize="0"/>
          <p:nvPr/>
        </p:nvPicPr>
        <p:blipFill rotWithShape="1">
          <a:blip r:embed="rId3">
            <a:alphaModFix/>
          </a:blip>
          <a:srcRect b="0" l="0" r="0" t="0"/>
          <a:stretch/>
        </p:blipFill>
        <p:spPr>
          <a:xfrm>
            <a:off x="6171850" y="865485"/>
            <a:ext cx="438131" cy="716941"/>
          </a:xfrm>
          <a:prstGeom prst="rect">
            <a:avLst/>
          </a:prstGeom>
          <a:noFill/>
          <a:ln>
            <a:noFill/>
          </a:ln>
        </p:spPr>
      </p:pic>
      <p:sp>
        <p:nvSpPr>
          <p:cNvPr id="441" name="Google Shape;441;p11"/>
          <p:cNvSpPr/>
          <p:nvPr/>
        </p:nvSpPr>
        <p:spPr>
          <a:xfrm>
            <a:off x="744567" y="4872680"/>
            <a:ext cx="2644371" cy="39635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Distribución de los Brotes</a:t>
            </a:r>
            <a:endParaRPr b="1" sz="1600">
              <a:solidFill>
                <a:schemeClr val="dk1"/>
              </a:solidFill>
              <a:latin typeface="Arial Narrow"/>
              <a:ea typeface="Arial Narrow"/>
              <a:cs typeface="Arial Narrow"/>
              <a:sym typeface="Arial Narrow"/>
            </a:endParaRPr>
          </a:p>
        </p:txBody>
      </p:sp>
      <p:cxnSp>
        <p:nvCxnSpPr>
          <p:cNvPr id="442" name="Google Shape;442;p11"/>
          <p:cNvCxnSpPr>
            <a:stCxn id="441" idx="2"/>
          </p:cNvCxnSpPr>
          <p:nvPr/>
        </p:nvCxnSpPr>
        <p:spPr>
          <a:xfrm flipH="1" rot="-5400000">
            <a:off x="1918403" y="5417380"/>
            <a:ext cx="297300" cy="600"/>
          </a:xfrm>
          <a:prstGeom prst="bentConnector3">
            <a:avLst>
              <a:gd fmla="val 49994" name="adj1"/>
            </a:avLst>
          </a:prstGeom>
          <a:noFill/>
          <a:ln cap="flat" cmpd="sng" w="28575">
            <a:solidFill>
              <a:schemeClr val="dk1"/>
            </a:solidFill>
            <a:prstDash val="solid"/>
            <a:round/>
            <a:headEnd len="sm" w="sm" type="none"/>
            <a:tailEnd len="med" w="med" type="stealth"/>
          </a:ln>
        </p:spPr>
      </p:cxnSp>
      <p:graphicFrame>
        <p:nvGraphicFramePr>
          <p:cNvPr id="443" name="Google Shape;443;p11"/>
          <p:cNvGraphicFramePr/>
          <p:nvPr/>
        </p:nvGraphicFramePr>
        <p:xfrm>
          <a:off x="808849" y="5580236"/>
          <a:ext cx="3000000" cy="3000000"/>
        </p:xfrm>
        <a:graphic>
          <a:graphicData uri="http://schemas.openxmlformats.org/drawingml/2006/table">
            <a:tbl>
              <a:tblPr bandRow="1" firstRow="1">
                <a:noFill/>
                <a:tableStyleId>{33A59B2B-F4D4-42B3-B45F-1867EBFB075A}</a:tableStyleId>
              </a:tblPr>
              <a:tblGrid>
                <a:gridCol w="1822200"/>
                <a:gridCol w="858550"/>
              </a:tblGrid>
              <a:tr h="292200">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Lugar</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Total brotes</a:t>
                      </a:r>
                      <a:endParaRPr sz="1000">
                        <a:latin typeface="Arial Narrow"/>
                        <a:ea typeface="Arial Narrow"/>
                        <a:cs typeface="Arial Narrow"/>
                        <a:sym typeface="Arial Narrow"/>
                      </a:endParaRPr>
                    </a:p>
                  </a:txBody>
                  <a:tcPr marT="45725" marB="45725" marR="91450" marL="91450"/>
                </a:tc>
              </a:tr>
              <a:tr h="178575">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Sector educativo</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40585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Centro Penitenciario- Estación</a:t>
                      </a:r>
                      <a:r>
                        <a:rPr lang="es-ES" sz="1000">
                          <a:latin typeface="Arial Narrow"/>
                          <a:ea typeface="Arial Narrow"/>
                          <a:cs typeface="Arial Narrow"/>
                          <a:sym typeface="Arial Narrow"/>
                        </a:rPr>
                        <a:t> de Policía- Batallón</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29220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Otro </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183975">
                <a:tc>
                  <a:txBody>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Familiares</a:t>
                      </a:r>
                      <a:endParaRPr sz="1000">
                        <a:solidFill>
                          <a:schemeClr val="dk1"/>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solidFill>
                            <a:schemeClr val="dk1"/>
                          </a:solidFill>
                          <a:latin typeface="Arial Narrow"/>
                          <a:ea typeface="Arial Narrow"/>
                          <a:cs typeface="Arial Narrow"/>
                          <a:sym typeface="Arial Narrow"/>
                        </a:rPr>
                        <a:t>0</a:t>
                      </a:r>
                      <a:endParaRPr sz="1000">
                        <a:solidFill>
                          <a:schemeClr val="dk1"/>
                        </a:solidFill>
                        <a:latin typeface="Arial Narrow"/>
                        <a:ea typeface="Arial Narrow"/>
                        <a:cs typeface="Arial Narrow"/>
                        <a:sym typeface="Arial Narrow"/>
                      </a:endParaRPr>
                    </a:p>
                  </a:txBody>
                  <a:tcPr marT="45725" marB="45725" marR="91450" marL="91450"/>
                </a:tc>
              </a:tr>
            </a:tbl>
          </a:graphicData>
        </a:graphic>
      </p:graphicFrame>
      <p:sp>
        <p:nvSpPr>
          <p:cNvPr id="444" name="Google Shape;444;p11"/>
          <p:cNvSpPr txBox="1"/>
          <p:nvPr/>
        </p:nvSpPr>
        <p:spPr>
          <a:xfrm>
            <a:off x="95983" y="3075922"/>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445" name="Google Shape;445;p11"/>
          <p:cNvCxnSpPr/>
          <p:nvPr/>
        </p:nvCxnSpPr>
        <p:spPr>
          <a:xfrm>
            <a:off x="4479067" y="3982770"/>
            <a:ext cx="2582164" cy="0"/>
          </a:xfrm>
          <a:prstGeom prst="straightConnector1">
            <a:avLst/>
          </a:prstGeom>
          <a:noFill/>
          <a:ln cap="flat" cmpd="sng" w="9525">
            <a:solidFill>
              <a:srgbClr val="002060"/>
            </a:solidFill>
            <a:prstDash val="solid"/>
            <a:round/>
            <a:headEnd len="sm" w="sm" type="none"/>
            <a:tailEnd len="med" w="med" type="oval"/>
          </a:ln>
        </p:spPr>
      </p:cxnSp>
      <p:cxnSp>
        <p:nvCxnSpPr>
          <p:cNvPr id="446" name="Google Shape;446;p11"/>
          <p:cNvCxnSpPr/>
          <p:nvPr/>
        </p:nvCxnSpPr>
        <p:spPr>
          <a:xfrm rot="10800000">
            <a:off x="107240" y="3982770"/>
            <a:ext cx="2571615" cy="0"/>
          </a:xfrm>
          <a:prstGeom prst="straightConnector1">
            <a:avLst/>
          </a:prstGeom>
          <a:noFill/>
          <a:ln cap="flat" cmpd="sng" w="9525">
            <a:solidFill>
              <a:srgbClr val="002060"/>
            </a:solidFill>
            <a:prstDash val="solid"/>
            <a:round/>
            <a:headEnd len="sm" w="sm" type="none"/>
            <a:tailEnd len="med" w="med" type="oval"/>
          </a:ln>
        </p:spPr>
      </p:cxnSp>
      <p:sp>
        <p:nvSpPr>
          <p:cNvPr id="447" name="Google Shape;447;p11"/>
          <p:cNvSpPr txBox="1"/>
          <p:nvPr/>
        </p:nvSpPr>
        <p:spPr>
          <a:xfrm>
            <a:off x="160987" y="3413763"/>
            <a:ext cx="214834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3,14 x 100 mil habitantes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82</a:t>
            </a:r>
            <a:endParaRPr b="1" sz="1400">
              <a:solidFill>
                <a:schemeClr val="dk1"/>
              </a:solidFill>
              <a:latin typeface="Arial Narrow"/>
              <a:ea typeface="Arial Narrow"/>
              <a:cs typeface="Arial Narrow"/>
              <a:sym typeface="Arial Narrow"/>
            </a:endParaRPr>
          </a:p>
        </p:txBody>
      </p:sp>
      <p:sp>
        <p:nvSpPr>
          <p:cNvPr id="448" name="Google Shape;448;p11"/>
          <p:cNvSpPr txBox="1"/>
          <p:nvPr/>
        </p:nvSpPr>
        <p:spPr>
          <a:xfrm>
            <a:off x="4928257" y="309168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449" name="Google Shape;449;p11"/>
          <p:cNvSpPr txBox="1"/>
          <p:nvPr/>
        </p:nvSpPr>
        <p:spPr>
          <a:xfrm>
            <a:off x="5837701" y="3375364"/>
            <a:ext cx="8579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NA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450" name="Google Shape;450;p11"/>
          <p:cNvSpPr txBox="1"/>
          <p:nvPr/>
        </p:nvSpPr>
        <p:spPr>
          <a:xfrm>
            <a:off x="2500736" y="3033754"/>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451" name="Google Shape;451;p11"/>
          <p:cNvSpPr txBox="1"/>
          <p:nvPr/>
        </p:nvSpPr>
        <p:spPr>
          <a:xfrm>
            <a:off x="2761092" y="3446511"/>
            <a:ext cx="207781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10,76 x 100 mil &lt; 5 años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16 casos</a:t>
            </a:r>
            <a:endParaRPr b="1" sz="1400">
              <a:solidFill>
                <a:schemeClr val="dk1"/>
              </a:solidFill>
              <a:latin typeface="Arial Narrow"/>
              <a:ea typeface="Arial Narrow"/>
              <a:cs typeface="Arial Narrow"/>
              <a:sym typeface="Arial Narrow"/>
            </a:endParaRPr>
          </a:p>
        </p:txBody>
      </p:sp>
      <p:grpSp>
        <p:nvGrpSpPr>
          <p:cNvPr id="452" name="Google Shape;452;p11"/>
          <p:cNvGrpSpPr/>
          <p:nvPr/>
        </p:nvGrpSpPr>
        <p:grpSpPr>
          <a:xfrm>
            <a:off x="-143966" y="760028"/>
            <a:ext cx="1258607" cy="1651732"/>
            <a:chOff x="-143966" y="539552"/>
            <a:chExt cx="1258607" cy="1651732"/>
          </a:xfrm>
        </p:grpSpPr>
        <p:pic>
          <p:nvPicPr>
            <p:cNvPr id="453" name="Google Shape;453;p11"/>
            <p:cNvPicPr preferRelativeResize="0"/>
            <p:nvPr/>
          </p:nvPicPr>
          <p:blipFill rotWithShape="1">
            <a:blip r:embed="rId4">
              <a:alphaModFix/>
            </a:blip>
            <a:srcRect b="0" l="0" r="85225" t="0"/>
            <a:stretch/>
          </p:blipFill>
          <p:spPr>
            <a:xfrm>
              <a:off x="148822" y="539552"/>
              <a:ext cx="702032" cy="850900"/>
            </a:xfrm>
            <a:prstGeom prst="rect">
              <a:avLst/>
            </a:prstGeom>
            <a:noFill/>
            <a:ln>
              <a:noFill/>
            </a:ln>
          </p:spPr>
        </p:pic>
        <p:sp>
          <p:nvSpPr>
            <p:cNvPr id="454" name="Google Shape;454;p11"/>
            <p:cNvSpPr/>
            <p:nvPr/>
          </p:nvSpPr>
          <p:spPr>
            <a:xfrm>
              <a:off x="110784" y="1579196"/>
              <a:ext cx="83889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51,22%</a:t>
              </a:r>
              <a:endParaRPr b="1" sz="1600">
                <a:solidFill>
                  <a:schemeClr val="dk1"/>
                </a:solidFill>
                <a:latin typeface="Arial Narrow"/>
                <a:ea typeface="Arial Narrow"/>
                <a:cs typeface="Arial Narrow"/>
                <a:sym typeface="Arial Narrow"/>
              </a:endParaRPr>
            </a:p>
          </p:txBody>
        </p:sp>
        <p:sp>
          <p:nvSpPr>
            <p:cNvPr id="455" name="Google Shape;455;p11"/>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42 Casos</a:t>
              </a:r>
              <a:endParaRPr b="1" sz="1200">
                <a:solidFill>
                  <a:schemeClr val="dk1"/>
                </a:solidFill>
                <a:latin typeface="Arial Narrow"/>
                <a:ea typeface="Arial Narrow"/>
                <a:cs typeface="Arial Narrow"/>
                <a:sym typeface="Arial Narrow"/>
              </a:endParaRPr>
            </a:p>
          </p:txBody>
        </p:sp>
        <p:sp>
          <p:nvSpPr>
            <p:cNvPr id="456" name="Google Shape;456;p11"/>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457" name="Google Shape;457;p11"/>
          <p:cNvGrpSpPr/>
          <p:nvPr/>
        </p:nvGrpSpPr>
        <p:grpSpPr>
          <a:xfrm>
            <a:off x="949682" y="863250"/>
            <a:ext cx="1282616" cy="1594010"/>
            <a:chOff x="767312" y="601726"/>
            <a:chExt cx="1282616" cy="1594010"/>
          </a:xfrm>
        </p:grpSpPr>
        <p:sp>
          <p:nvSpPr>
            <p:cNvPr id="458" name="Google Shape;458;p11"/>
            <p:cNvSpPr/>
            <p:nvPr/>
          </p:nvSpPr>
          <p:spPr>
            <a:xfrm>
              <a:off x="922645" y="1573062"/>
              <a:ext cx="835216"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48,78%</a:t>
              </a:r>
              <a:endParaRPr b="1" sz="1600">
                <a:solidFill>
                  <a:schemeClr val="dk1"/>
                </a:solidFill>
                <a:latin typeface="Arial Narrow"/>
                <a:ea typeface="Arial Narrow"/>
                <a:cs typeface="Arial Narrow"/>
                <a:sym typeface="Arial Narrow"/>
              </a:endParaRPr>
            </a:p>
          </p:txBody>
        </p:sp>
        <p:sp>
          <p:nvSpPr>
            <p:cNvPr id="459" name="Google Shape;459;p11"/>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40 Casos</a:t>
              </a:r>
              <a:endParaRPr b="1" sz="1200">
                <a:solidFill>
                  <a:schemeClr val="dk1"/>
                </a:solidFill>
                <a:latin typeface="Arial Narrow"/>
                <a:ea typeface="Arial Narrow"/>
                <a:cs typeface="Arial Narrow"/>
                <a:sym typeface="Arial Narrow"/>
              </a:endParaRPr>
            </a:p>
          </p:txBody>
        </p:sp>
        <p:pic>
          <p:nvPicPr>
            <p:cNvPr id="460" name="Google Shape;460;p11"/>
            <p:cNvPicPr preferRelativeResize="0"/>
            <p:nvPr/>
          </p:nvPicPr>
          <p:blipFill rotWithShape="1">
            <a:blip r:embed="rId4">
              <a:alphaModFix/>
            </a:blip>
            <a:srcRect b="0" l="30557" r="55507" t="0"/>
            <a:stretch/>
          </p:blipFill>
          <p:spPr>
            <a:xfrm>
              <a:off x="1052788" y="601726"/>
              <a:ext cx="662151" cy="850900"/>
            </a:xfrm>
            <a:prstGeom prst="rect">
              <a:avLst/>
            </a:prstGeom>
            <a:noFill/>
            <a:ln>
              <a:noFill/>
            </a:ln>
          </p:spPr>
        </p:pic>
        <p:sp>
          <p:nvSpPr>
            <p:cNvPr id="461" name="Google Shape;461;p11"/>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462" name="Google Shape;462;p11"/>
          <p:cNvGrpSpPr/>
          <p:nvPr/>
        </p:nvGrpSpPr>
        <p:grpSpPr>
          <a:xfrm>
            <a:off x="1944266" y="757458"/>
            <a:ext cx="1414263" cy="1638535"/>
            <a:chOff x="1700534" y="536982"/>
            <a:chExt cx="1414263" cy="1638535"/>
          </a:xfrm>
        </p:grpSpPr>
        <p:sp>
          <p:nvSpPr>
            <p:cNvPr id="463" name="Google Shape;463;p11"/>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1,22%</a:t>
              </a:r>
              <a:endParaRPr b="1" sz="1600">
                <a:solidFill>
                  <a:schemeClr val="dk1"/>
                </a:solidFill>
                <a:latin typeface="Arial Narrow"/>
                <a:ea typeface="Arial Narrow"/>
                <a:cs typeface="Arial Narrow"/>
                <a:sym typeface="Arial Narrow"/>
              </a:endParaRPr>
            </a:p>
          </p:txBody>
        </p:sp>
        <p:pic>
          <p:nvPicPr>
            <p:cNvPr id="464" name="Google Shape;464;p11"/>
            <p:cNvPicPr preferRelativeResize="0"/>
            <p:nvPr/>
          </p:nvPicPr>
          <p:blipFill rotWithShape="1">
            <a:blip r:embed="rId4">
              <a:alphaModFix/>
            </a:blip>
            <a:srcRect b="0" l="59204" r="26197" t="0"/>
            <a:stretch/>
          </p:blipFill>
          <p:spPr>
            <a:xfrm>
              <a:off x="2088282" y="536982"/>
              <a:ext cx="693683" cy="850900"/>
            </a:xfrm>
            <a:prstGeom prst="rect">
              <a:avLst/>
            </a:prstGeom>
            <a:noFill/>
            <a:ln>
              <a:noFill/>
            </a:ln>
          </p:spPr>
        </p:pic>
        <p:sp>
          <p:nvSpPr>
            <p:cNvPr id="465" name="Google Shape;465;p11"/>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466" name="Google Shape;466;p11"/>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grpSp>
      <p:grpSp>
        <p:nvGrpSpPr>
          <p:cNvPr id="467" name="Google Shape;467;p11"/>
          <p:cNvGrpSpPr/>
          <p:nvPr/>
        </p:nvGrpSpPr>
        <p:grpSpPr>
          <a:xfrm>
            <a:off x="3168402" y="836172"/>
            <a:ext cx="1246394" cy="1621088"/>
            <a:chOff x="2858112" y="554428"/>
            <a:chExt cx="1246394" cy="1621088"/>
          </a:xfrm>
        </p:grpSpPr>
        <p:sp>
          <p:nvSpPr>
            <p:cNvPr id="468" name="Google Shape;468;p11"/>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469" name="Google Shape;469;p11"/>
            <p:cNvGrpSpPr/>
            <p:nvPr/>
          </p:nvGrpSpPr>
          <p:grpSpPr>
            <a:xfrm>
              <a:off x="2874899" y="554428"/>
              <a:ext cx="1229607" cy="1621088"/>
              <a:chOff x="2850938" y="554428"/>
              <a:chExt cx="1229607" cy="1621088"/>
            </a:xfrm>
          </p:grpSpPr>
          <p:sp>
            <p:nvSpPr>
              <p:cNvPr id="470" name="Google Shape;470;p11"/>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1,22</a:t>
                </a:r>
                <a:endParaRPr b="1" sz="1600">
                  <a:solidFill>
                    <a:schemeClr val="dk1"/>
                  </a:solidFill>
                  <a:latin typeface="Arial Narrow"/>
                  <a:ea typeface="Arial Narrow"/>
                  <a:cs typeface="Arial Narrow"/>
                  <a:sym typeface="Arial Narrow"/>
                </a:endParaRPr>
              </a:p>
            </p:txBody>
          </p:sp>
          <p:pic>
            <p:nvPicPr>
              <p:cNvPr id="471" name="Google Shape;471;p11"/>
              <p:cNvPicPr preferRelativeResize="0"/>
              <p:nvPr/>
            </p:nvPicPr>
            <p:blipFill rotWithShape="1">
              <a:blip r:embed="rId4">
                <a:alphaModFix/>
              </a:blip>
              <a:srcRect b="0" l="87297" r="0" t="0"/>
              <a:stretch/>
            </p:blipFill>
            <p:spPr>
              <a:xfrm>
                <a:off x="3155364" y="554428"/>
                <a:ext cx="603573" cy="850900"/>
              </a:xfrm>
              <a:prstGeom prst="rect">
                <a:avLst/>
              </a:prstGeom>
              <a:noFill/>
              <a:ln>
                <a:noFill/>
              </a:ln>
            </p:spPr>
          </p:pic>
          <p:sp>
            <p:nvSpPr>
              <p:cNvPr id="472" name="Google Shape;472;p11"/>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grpSp>
      </p:grpSp>
      <p:grpSp>
        <p:nvGrpSpPr>
          <p:cNvPr id="473" name="Google Shape;473;p11"/>
          <p:cNvGrpSpPr/>
          <p:nvPr/>
        </p:nvGrpSpPr>
        <p:grpSpPr>
          <a:xfrm>
            <a:off x="5622828" y="1573146"/>
            <a:ext cx="1610597" cy="855621"/>
            <a:chOff x="5622828" y="1311622"/>
            <a:chExt cx="1610597" cy="855621"/>
          </a:xfrm>
        </p:grpSpPr>
        <p:sp>
          <p:nvSpPr>
            <p:cNvPr id="474" name="Google Shape;474;p11"/>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475" name="Google Shape;475;p11"/>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1,22%</a:t>
              </a:r>
              <a:endParaRPr b="1" sz="1600">
                <a:solidFill>
                  <a:schemeClr val="dk1"/>
                </a:solidFill>
                <a:latin typeface="Arial Narrow"/>
                <a:ea typeface="Arial Narrow"/>
                <a:cs typeface="Arial Narrow"/>
                <a:sym typeface="Arial Narrow"/>
              </a:endParaRPr>
            </a:p>
          </p:txBody>
        </p:sp>
        <p:sp>
          <p:nvSpPr>
            <p:cNvPr id="476" name="Google Shape;476;p11"/>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grpSp>
      <p:grpSp>
        <p:nvGrpSpPr>
          <p:cNvPr id="477" name="Google Shape;477;p11"/>
          <p:cNvGrpSpPr/>
          <p:nvPr/>
        </p:nvGrpSpPr>
        <p:grpSpPr>
          <a:xfrm>
            <a:off x="4248522" y="945092"/>
            <a:ext cx="1610597" cy="1516901"/>
            <a:chOff x="4078085" y="683568"/>
            <a:chExt cx="1610597" cy="1516901"/>
          </a:xfrm>
        </p:grpSpPr>
        <p:pic>
          <p:nvPicPr>
            <p:cNvPr id="478" name="Google Shape;478;p11"/>
            <p:cNvPicPr preferRelativeResize="0"/>
            <p:nvPr/>
          </p:nvPicPr>
          <p:blipFill rotWithShape="1">
            <a:blip r:embed="rId5">
              <a:alphaModFix/>
            </a:blip>
            <a:srcRect b="0" l="0" r="48966" t="0"/>
            <a:stretch/>
          </p:blipFill>
          <p:spPr>
            <a:xfrm>
              <a:off x="4361548" y="683568"/>
              <a:ext cx="1039102" cy="763541"/>
            </a:xfrm>
            <a:prstGeom prst="rect">
              <a:avLst/>
            </a:prstGeom>
            <a:noFill/>
            <a:ln>
              <a:noFill/>
            </a:ln>
          </p:spPr>
        </p:pic>
        <p:sp>
          <p:nvSpPr>
            <p:cNvPr id="479" name="Google Shape;479;p11"/>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0,00%</a:t>
              </a:r>
              <a:endParaRPr b="1" sz="1600">
                <a:solidFill>
                  <a:schemeClr val="dk1"/>
                </a:solidFill>
                <a:latin typeface="Arial Narrow"/>
                <a:ea typeface="Arial Narrow"/>
                <a:cs typeface="Arial Narrow"/>
                <a:sym typeface="Arial Narrow"/>
              </a:endParaRPr>
            </a:p>
          </p:txBody>
        </p:sp>
        <p:sp>
          <p:nvSpPr>
            <p:cNvPr id="480" name="Google Shape;480;p11"/>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481" name="Google Shape;481;p11"/>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482" name="Google Shape;482;p11"/>
          <p:cNvSpPr/>
          <p:nvPr/>
        </p:nvSpPr>
        <p:spPr>
          <a:xfrm>
            <a:off x="1963" y="24813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3" name="Google Shape;483;p11"/>
          <p:cNvGrpSpPr/>
          <p:nvPr/>
        </p:nvGrpSpPr>
        <p:grpSpPr>
          <a:xfrm>
            <a:off x="276968" y="2594884"/>
            <a:ext cx="3446504" cy="276999"/>
            <a:chOff x="2448322" y="74775"/>
            <a:chExt cx="3446504" cy="276999"/>
          </a:xfrm>
        </p:grpSpPr>
        <p:sp>
          <p:nvSpPr>
            <p:cNvPr id="484" name="Google Shape;484;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85" name="Google Shape;485;p11"/>
            <p:cNvCxnSpPr>
              <a:stCxn id="4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6" name="Google Shape;486;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487" name="Google Shape;487;p11"/>
          <p:cNvSpPr/>
          <p:nvPr/>
        </p:nvSpPr>
        <p:spPr>
          <a:xfrm>
            <a:off x="50" y="734067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8" name="Google Shape;488;p11"/>
          <p:cNvGrpSpPr/>
          <p:nvPr/>
        </p:nvGrpSpPr>
        <p:grpSpPr>
          <a:xfrm>
            <a:off x="192088" y="7405566"/>
            <a:ext cx="3446504" cy="276999"/>
            <a:chOff x="2448322" y="33831"/>
            <a:chExt cx="3446504" cy="276999"/>
          </a:xfrm>
        </p:grpSpPr>
        <p:sp>
          <p:nvSpPr>
            <p:cNvPr id="489" name="Google Shape;489;p1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90" name="Google Shape;490;p11"/>
            <p:cNvCxnSpPr>
              <a:stCxn id="48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491" name="Google Shape;491;p1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492" name="Google Shape;492;p11"/>
          <p:cNvSpPr txBox="1"/>
          <p:nvPr/>
        </p:nvSpPr>
        <p:spPr>
          <a:xfrm>
            <a:off x="102988" y="7723509"/>
            <a:ext cx="704550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comportamiento de la varicela  hasta semana epidemiológica 04 ha estado en aumento. Se observa un número de casos  por encima de lo esperado en comparación  con el año anterior. El curso de vida con mayor número de casos fue el de juventud y adultez  con el 26,83%. En promedio se notificaron 20 casos por semana epidemiológica. </a:t>
            </a:r>
            <a:endParaRPr sz="1400">
              <a:solidFill>
                <a:schemeClr val="dk1"/>
              </a:solidFill>
              <a:latin typeface="Arial Narrow"/>
              <a:ea typeface="Arial Narrow"/>
              <a:cs typeface="Arial Narrow"/>
              <a:sym typeface="Arial Narrow"/>
            </a:endParaRPr>
          </a:p>
        </p:txBody>
      </p:sp>
      <p:grpSp>
        <p:nvGrpSpPr>
          <p:cNvPr id="493" name="Google Shape;493;p11"/>
          <p:cNvGrpSpPr/>
          <p:nvPr/>
        </p:nvGrpSpPr>
        <p:grpSpPr>
          <a:xfrm>
            <a:off x="144066" y="517803"/>
            <a:ext cx="1642872" cy="453798"/>
            <a:chOff x="402094" y="486270"/>
            <a:chExt cx="2369636" cy="453798"/>
          </a:xfrm>
        </p:grpSpPr>
        <p:sp>
          <p:nvSpPr>
            <p:cNvPr id="494" name="Google Shape;494;p11"/>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1"/>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496" name="Google Shape;496;p11"/>
          <p:cNvGrpSpPr/>
          <p:nvPr/>
        </p:nvGrpSpPr>
        <p:grpSpPr>
          <a:xfrm>
            <a:off x="2223152" y="513131"/>
            <a:ext cx="1809346" cy="436842"/>
            <a:chOff x="3060727" y="484500"/>
            <a:chExt cx="2369636" cy="436842"/>
          </a:xfrm>
        </p:grpSpPr>
        <p:sp>
          <p:nvSpPr>
            <p:cNvPr id="497" name="Google Shape;497;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11"/>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499" name="Google Shape;499;p11"/>
          <p:cNvGrpSpPr/>
          <p:nvPr/>
        </p:nvGrpSpPr>
        <p:grpSpPr>
          <a:xfrm>
            <a:off x="4573030" y="537991"/>
            <a:ext cx="2771836" cy="436842"/>
            <a:chOff x="2849287" y="484500"/>
            <a:chExt cx="2777877" cy="436842"/>
          </a:xfrm>
        </p:grpSpPr>
        <p:sp>
          <p:nvSpPr>
            <p:cNvPr id="500" name="Google Shape;500;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1"/>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502" name="Google Shape;502;p11"/>
          <p:cNvPicPr preferRelativeResize="0"/>
          <p:nvPr/>
        </p:nvPicPr>
        <p:blipFill rotWithShape="1">
          <a:blip r:embed="rId6">
            <a:alphaModFix/>
          </a:blip>
          <a:srcRect b="0" l="0" r="0" t="0"/>
          <a:stretch/>
        </p:blipFill>
        <p:spPr>
          <a:xfrm>
            <a:off x="3638700" y="4745363"/>
            <a:ext cx="3509793" cy="2489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12"/>
          <p:cNvPicPr preferRelativeResize="0"/>
          <p:nvPr/>
        </p:nvPicPr>
        <p:blipFill rotWithShape="1">
          <a:blip r:embed="rId3">
            <a:alphaModFix/>
          </a:blip>
          <a:srcRect b="0" l="0" r="0" t="0"/>
          <a:stretch/>
        </p:blipFill>
        <p:spPr>
          <a:xfrm>
            <a:off x="0" y="0"/>
            <a:ext cx="2214045" cy="2824179"/>
          </a:xfrm>
          <a:prstGeom prst="rect">
            <a:avLst/>
          </a:prstGeom>
          <a:noFill/>
          <a:ln>
            <a:noFill/>
          </a:ln>
        </p:spPr>
      </p:pic>
      <p:pic>
        <p:nvPicPr>
          <p:cNvPr id="508" name="Google Shape;508;p12"/>
          <p:cNvPicPr preferRelativeResize="0"/>
          <p:nvPr/>
        </p:nvPicPr>
        <p:blipFill rotWithShape="1">
          <a:blip r:embed="rId4">
            <a:alphaModFix/>
          </a:blip>
          <a:srcRect b="10826" l="0" r="0" t="51432"/>
          <a:stretch/>
        </p:blipFill>
        <p:spPr>
          <a:xfrm>
            <a:off x="0" y="2824179"/>
            <a:ext cx="2232223" cy="2072433"/>
          </a:xfrm>
          <a:prstGeom prst="rect">
            <a:avLst/>
          </a:prstGeom>
          <a:noFill/>
          <a:ln>
            <a:noFill/>
          </a:ln>
        </p:spPr>
      </p:pic>
      <p:sp>
        <p:nvSpPr>
          <p:cNvPr id="509" name="Google Shape;509;p12"/>
          <p:cNvSpPr txBox="1"/>
          <p:nvPr/>
        </p:nvSpPr>
        <p:spPr>
          <a:xfrm>
            <a:off x="0" y="623805"/>
            <a:ext cx="224097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sp>
        <p:nvSpPr>
          <p:cNvPr id="510" name="Google Shape;510;p12"/>
          <p:cNvSpPr/>
          <p:nvPr/>
        </p:nvSpPr>
        <p:spPr>
          <a:xfrm>
            <a:off x="2274078" y="1816532"/>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Meningitis  por  Meningococo. Medellín, a Periodo epidemiológico 1 de 2021. </a:t>
            </a:r>
            <a:endParaRPr sz="1100">
              <a:solidFill>
                <a:schemeClr val="dk1"/>
              </a:solidFill>
              <a:latin typeface="Arial Narrow"/>
              <a:ea typeface="Arial Narrow"/>
              <a:cs typeface="Arial Narrow"/>
              <a:sym typeface="Arial Narrow"/>
            </a:endParaRPr>
          </a:p>
        </p:txBody>
      </p:sp>
      <p:grpSp>
        <p:nvGrpSpPr>
          <p:cNvPr id="511" name="Google Shape;511;p12"/>
          <p:cNvGrpSpPr/>
          <p:nvPr/>
        </p:nvGrpSpPr>
        <p:grpSpPr>
          <a:xfrm>
            <a:off x="179214" y="4067944"/>
            <a:ext cx="1892650" cy="488476"/>
            <a:chOff x="2397524" y="3379972"/>
            <a:chExt cx="4508500" cy="904875"/>
          </a:xfrm>
        </p:grpSpPr>
        <p:pic>
          <p:nvPicPr>
            <p:cNvPr id="512" name="Google Shape;512;p1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13" name="Google Shape;513;p1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a:t>
              </a:r>
              <a:endParaRPr b="1" sz="2000">
                <a:solidFill>
                  <a:schemeClr val="dk1"/>
                </a:solidFill>
                <a:latin typeface="Arial Narrow"/>
                <a:ea typeface="Arial Narrow"/>
                <a:cs typeface="Arial Narrow"/>
                <a:sym typeface="Arial Narrow"/>
              </a:endParaRPr>
            </a:p>
          </p:txBody>
        </p:sp>
      </p:grpSp>
      <p:grpSp>
        <p:nvGrpSpPr>
          <p:cNvPr id="514" name="Google Shape;514;p12"/>
          <p:cNvGrpSpPr/>
          <p:nvPr/>
        </p:nvGrpSpPr>
        <p:grpSpPr>
          <a:xfrm>
            <a:off x="2448322" y="74775"/>
            <a:ext cx="3446504" cy="276999"/>
            <a:chOff x="2448322" y="74775"/>
            <a:chExt cx="3446504" cy="276999"/>
          </a:xfrm>
        </p:grpSpPr>
        <p:sp>
          <p:nvSpPr>
            <p:cNvPr id="515" name="Google Shape;515;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6" name="Google Shape;516;p12"/>
            <p:cNvCxnSpPr>
              <a:stCxn id="51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7" name="Google Shape;517;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518" name="Google Shape;518;p12"/>
          <p:cNvSpPr/>
          <p:nvPr/>
        </p:nvSpPr>
        <p:spPr>
          <a:xfrm>
            <a:off x="0" y="5035466"/>
            <a:ext cx="7200900" cy="376880"/>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9" name="Google Shape;519;p12"/>
          <p:cNvGrpSpPr/>
          <p:nvPr/>
        </p:nvGrpSpPr>
        <p:grpSpPr>
          <a:xfrm>
            <a:off x="277404" y="5035466"/>
            <a:ext cx="3446504" cy="276999"/>
            <a:chOff x="2448322" y="74775"/>
            <a:chExt cx="3446504" cy="276999"/>
          </a:xfrm>
        </p:grpSpPr>
        <p:sp>
          <p:nvSpPr>
            <p:cNvPr id="520" name="Google Shape;52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21" name="Google Shape;521;p12"/>
            <p:cNvCxnSpPr>
              <a:stCxn id="5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22" name="Google Shape;522;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grpSp>
        <p:nvGrpSpPr>
          <p:cNvPr id="523" name="Google Shape;523;p12"/>
          <p:cNvGrpSpPr/>
          <p:nvPr/>
        </p:nvGrpSpPr>
        <p:grpSpPr>
          <a:xfrm>
            <a:off x="5114767" y="5049366"/>
            <a:ext cx="3526243" cy="276999"/>
            <a:chOff x="2448322" y="74775"/>
            <a:chExt cx="3526243" cy="276999"/>
          </a:xfrm>
        </p:grpSpPr>
        <p:sp>
          <p:nvSpPr>
            <p:cNvPr id="524" name="Google Shape;52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25" name="Google Shape;525;p12"/>
            <p:cNvCxnSpPr>
              <a:stCxn id="52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26" name="Google Shape;526;p12"/>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527" name="Google Shape;527;p12"/>
          <p:cNvSpPr txBox="1"/>
          <p:nvPr/>
        </p:nvSpPr>
        <p:spPr>
          <a:xfrm>
            <a:off x="3302537" y="5436096"/>
            <a:ext cx="18820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meningitis bacterianas  en población general</a:t>
            </a:r>
            <a:endParaRPr/>
          </a:p>
        </p:txBody>
      </p:sp>
      <p:cxnSp>
        <p:nvCxnSpPr>
          <p:cNvPr id="528" name="Google Shape;528;p12"/>
          <p:cNvCxnSpPr/>
          <p:nvPr/>
        </p:nvCxnSpPr>
        <p:spPr>
          <a:xfrm>
            <a:off x="4875924" y="638816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529" name="Google Shape;529;p12"/>
          <p:cNvCxnSpPr/>
          <p:nvPr/>
        </p:nvCxnSpPr>
        <p:spPr>
          <a:xfrm rot="10800000">
            <a:off x="2987251" y="6388169"/>
            <a:ext cx="2259337" cy="0"/>
          </a:xfrm>
          <a:prstGeom prst="straightConnector1">
            <a:avLst/>
          </a:prstGeom>
          <a:noFill/>
          <a:ln cap="flat" cmpd="sng" w="9525">
            <a:solidFill>
              <a:srgbClr val="002060"/>
            </a:solidFill>
            <a:prstDash val="solid"/>
            <a:round/>
            <a:headEnd len="sm" w="sm" type="none"/>
            <a:tailEnd len="med" w="med" type="oval"/>
          </a:ln>
        </p:spPr>
      </p:cxnSp>
      <p:sp>
        <p:nvSpPr>
          <p:cNvPr id="530" name="Google Shape;530;p12"/>
          <p:cNvSpPr txBox="1"/>
          <p:nvPr/>
        </p:nvSpPr>
        <p:spPr>
          <a:xfrm>
            <a:off x="3756884" y="5909531"/>
            <a:ext cx="100897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0,23* 100 mil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6 casos</a:t>
            </a:r>
            <a:endParaRPr b="1" sz="1200">
              <a:solidFill>
                <a:schemeClr val="dk1"/>
              </a:solidFill>
              <a:latin typeface="Arial Narrow"/>
              <a:ea typeface="Arial Narrow"/>
              <a:cs typeface="Arial Narrow"/>
              <a:sym typeface="Arial Narrow"/>
            </a:endParaRPr>
          </a:p>
        </p:txBody>
      </p:sp>
      <p:sp>
        <p:nvSpPr>
          <p:cNvPr id="531" name="Google Shape;531;p12"/>
          <p:cNvSpPr txBox="1"/>
          <p:nvPr/>
        </p:nvSpPr>
        <p:spPr>
          <a:xfrm>
            <a:off x="3871173" y="6510624"/>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Brotes con investigación de campo</a:t>
            </a:r>
            <a:endParaRPr/>
          </a:p>
        </p:txBody>
      </p:sp>
      <p:sp>
        <p:nvSpPr>
          <p:cNvPr id="532" name="Google Shape;532;p12"/>
          <p:cNvSpPr txBox="1"/>
          <p:nvPr/>
        </p:nvSpPr>
        <p:spPr>
          <a:xfrm>
            <a:off x="4171741" y="6772234"/>
            <a:ext cx="206017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 Brotes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(sin brotes  hasta este periodo)</a:t>
            </a:r>
            <a:endParaRPr b="1" sz="1200">
              <a:solidFill>
                <a:schemeClr val="dk1"/>
              </a:solidFill>
              <a:latin typeface="Arial Narrow"/>
              <a:ea typeface="Arial Narrow"/>
              <a:cs typeface="Arial Narrow"/>
              <a:sym typeface="Arial Narrow"/>
            </a:endParaRPr>
          </a:p>
        </p:txBody>
      </p:sp>
      <p:sp>
        <p:nvSpPr>
          <p:cNvPr id="533" name="Google Shape;533;p12"/>
          <p:cNvSpPr txBox="1"/>
          <p:nvPr/>
        </p:nvSpPr>
        <p:spPr>
          <a:xfrm>
            <a:off x="5114766" y="5436096"/>
            <a:ext cx="208242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Proporción de incidencia de meningitis bacterianas  en menores de 5 años</a:t>
            </a:r>
            <a:endParaRPr b="1" sz="1000">
              <a:solidFill>
                <a:schemeClr val="dk1"/>
              </a:solidFill>
              <a:latin typeface="Arial Narrow"/>
              <a:ea typeface="Arial Narrow"/>
              <a:cs typeface="Arial Narrow"/>
              <a:sym typeface="Arial Narrow"/>
            </a:endParaRPr>
          </a:p>
        </p:txBody>
      </p:sp>
      <p:sp>
        <p:nvSpPr>
          <p:cNvPr id="534" name="Google Shape;534;p12"/>
          <p:cNvSpPr txBox="1"/>
          <p:nvPr/>
        </p:nvSpPr>
        <p:spPr>
          <a:xfrm>
            <a:off x="219514" y="2843808"/>
            <a:ext cx="17700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Casos -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535" name="Google Shape;535;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12</a:t>
            </a:r>
            <a:endParaRPr b="1" sz="1050">
              <a:solidFill>
                <a:schemeClr val="dk1"/>
              </a:solidFill>
              <a:latin typeface="Arial Narrow"/>
              <a:ea typeface="Arial Narrow"/>
              <a:cs typeface="Arial Narrow"/>
              <a:sym typeface="Arial Narrow"/>
            </a:endParaRPr>
          </a:p>
        </p:txBody>
      </p:sp>
      <p:sp>
        <p:nvSpPr>
          <p:cNvPr id="536" name="Google Shape;536;p12"/>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Meningitis</a:t>
            </a:r>
            <a:endParaRPr b="1" sz="2400">
              <a:solidFill>
                <a:srgbClr val="C00000"/>
              </a:solidFill>
              <a:latin typeface="Arial Narrow"/>
              <a:ea typeface="Arial Narrow"/>
              <a:cs typeface="Arial Narrow"/>
              <a:sym typeface="Arial Narrow"/>
            </a:endParaRPr>
          </a:p>
        </p:txBody>
      </p:sp>
      <p:sp>
        <p:nvSpPr>
          <p:cNvPr id="537" name="Google Shape;537;p12"/>
          <p:cNvSpPr txBox="1"/>
          <p:nvPr/>
        </p:nvSpPr>
        <p:spPr>
          <a:xfrm>
            <a:off x="5807858" y="5895726"/>
            <a:ext cx="7697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 100 mil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sp>
        <p:nvSpPr>
          <p:cNvPr id="538" name="Google Shape;538;p12"/>
          <p:cNvSpPr/>
          <p:nvPr/>
        </p:nvSpPr>
        <p:spPr>
          <a:xfrm>
            <a:off x="0" y="6948264"/>
            <a:ext cx="3529933"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Casos de meningitis bacteriana, enfermedad meningocócica y otros agentes, Medellin, periodo epidemiológico 1, 2022</a:t>
            </a:r>
            <a:r>
              <a:rPr lang="es-ES" sz="1000">
                <a:solidFill>
                  <a:schemeClr val="dk1"/>
                </a:solidFill>
                <a:latin typeface="Arial Narrow"/>
                <a:ea typeface="Arial Narrow"/>
                <a:cs typeface="Arial Narrow"/>
                <a:sym typeface="Arial Narrow"/>
              </a:rPr>
              <a:t>. </a:t>
            </a:r>
            <a:endParaRPr sz="1000">
              <a:solidFill>
                <a:schemeClr val="dk1"/>
              </a:solidFill>
              <a:latin typeface="Arial Narrow"/>
              <a:ea typeface="Arial Narrow"/>
              <a:cs typeface="Arial Narrow"/>
              <a:sym typeface="Arial Narrow"/>
            </a:endParaRPr>
          </a:p>
        </p:txBody>
      </p:sp>
      <p:sp>
        <p:nvSpPr>
          <p:cNvPr id="539" name="Google Shape;539;p12"/>
          <p:cNvSpPr/>
          <p:nvPr/>
        </p:nvSpPr>
        <p:spPr>
          <a:xfrm>
            <a:off x="2240972" y="2387050"/>
            <a:ext cx="4959928"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0" name="Google Shape;540;p12"/>
          <p:cNvGrpSpPr/>
          <p:nvPr/>
        </p:nvGrpSpPr>
        <p:grpSpPr>
          <a:xfrm>
            <a:off x="2518376" y="2490476"/>
            <a:ext cx="3446504" cy="276999"/>
            <a:chOff x="2448322" y="74775"/>
            <a:chExt cx="3446504" cy="276999"/>
          </a:xfrm>
        </p:grpSpPr>
        <p:sp>
          <p:nvSpPr>
            <p:cNvPr id="541" name="Google Shape;541;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42" name="Google Shape;542;p12"/>
            <p:cNvCxnSpPr>
              <a:stCxn id="5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43" name="Google Shape;543;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544" name="Google Shape;544;p12"/>
          <p:cNvGrpSpPr/>
          <p:nvPr/>
        </p:nvGrpSpPr>
        <p:grpSpPr>
          <a:xfrm>
            <a:off x="2543435" y="4103409"/>
            <a:ext cx="1252369" cy="877901"/>
            <a:chOff x="-36884" y="7072716"/>
            <a:chExt cx="1252369" cy="877901"/>
          </a:xfrm>
        </p:grpSpPr>
        <p:sp>
          <p:nvSpPr>
            <p:cNvPr id="545" name="Google Shape;545;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546" name="Google Shape;546;p12"/>
            <p:cNvSpPr/>
            <p:nvPr/>
          </p:nvSpPr>
          <p:spPr>
            <a:xfrm>
              <a:off x="82073" y="7363321"/>
              <a:ext cx="86754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p:txBody>
        </p:sp>
        <p:sp>
          <p:nvSpPr>
            <p:cNvPr id="547" name="Google Shape;547;p1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a:p>
          </p:txBody>
        </p:sp>
      </p:grpSp>
      <p:pic>
        <p:nvPicPr>
          <p:cNvPr id="548" name="Google Shape;548;p12"/>
          <p:cNvPicPr preferRelativeResize="0"/>
          <p:nvPr/>
        </p:nvPicPr>
        <p:blipFill rotWithShape="1">
          <a:blip r:embed="rId6">
            <a:alphaModFix/>
          </a:blip>
          <a:srcRect b="0" l="0" r="83073" t="0"/>
          <a:stretch/>
        </p:blipFill>
        <p:spPr>
          <a:xfrm>
            <a:off x="2772737" y="3342424"/>
            <a:ext cx="804283" cy="850900"/>
          </a:xfrm>
          <a:prstGeom prst="rect">
            <a:avLst/>
          </a:prstGeom>
          <a:noFill/>
          <a:ln>
            <a:noFill/>
          </a:ln>
        </p:spPr>
      </p:pic>
      <p:pic>
        <p:nvPicPr>
          <p:cNvPr id="549" name="Google Shape;549;p12"/>
          <p:cNvPicPr preferRelativeResize="0"/>
          <p:nvPr/>
        </p:nvPicPr>
        <p:blipFill rotWithShape="1">
          <a:blip r:embed="rId6">
            <a:alphaModFix/>
          </a:blip>
          <a:srcRect b="1382" l="28990" r="53580" t="-1382"/>
          <a:stretch/>
        </p:blipFill>
        <p:spPr>
          <a:xfrm>
            <a:off x="3831795" y="3331261"/>
            <a:ext cx="828105" cy="850900"/>
          </a:xfrm>
          <a:prstGeom prst="rect">
            <a:avLst/>
          </a:prstGeom>
          <a:noFill/>
          <a:ln>
            <a:noFill/>
          </a:ln>
        </p:spPr>
      </p:pic>
      <p:grpSp>
        <p:nvGrpSpPr>
          <p:cNvPr id="550" name="Google Shape;550;p12"/>
          <p:cNvGrpSpPr/>
          <p:nvPr/>
        </p:nvGrpSpPr>
        <p:grpSpPr>
          <a:xfrm>
            <a:off x="3646317" y="4103409"/>
            <a:ext cx="1229607" cy="877901"/>
            <a:chOff x="-14122" y="7072716"/>
            <a:chExt cx="1229607" cy="877901"/>
          </a:xfrm>
        </p:grpSpPr>
        <p:sp>
          <p:nvSpPr>
            <p:cNvPr id="551" name="Google Shape;55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552" name="Google Shape;552;p12"/>
            <p:cNvSpPr/>
            <p:nvPr/>
          </p:nvSpPr>
          <p:spPr>
            <a:xfrm>
              <a:off x="156035" y="7363321"/>
              <a:ext cx="89587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p:txBody>
        </p:sp>
        <p:sp>
          <p:nvSpPr>
            <p:cNvPr id="553" name="Google Shape;553;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554" name="Google Shape;554;p12"/>
          <p:cNvPicPr preferRelativeResize="0"/>
          <p:nvPr/>
        </p:nvPicPr>
        <p:blipFill rotWithShape="1">
          <a:blip r:embed="rId7">
            <a:alphaModFix/>
          </a:blip>
          <a:srcRect b="0" l="13773" r="11756" t="0"/>
          <a:stretch/>
        </p:blipFill>
        <p:spPr>
          <a:xfrm>
            <a:off x="5993195" y="3447360"/>
            <a:ext cx="762489" cy="737854"/>
          </a:xfrm>
          <a:prstGeom prst="rect">
            <a:avLst/>
          </a:prstGeom>
          <a:noFill/>
          <a:ln>
            <a:noFill/>
          </a:ln>
        </p:spPr>
      </p:pic>
      <p:pic>
        <p:nvPicPr>
          <p:cNvPr descr="https://www.comb.cat/Upload/Imatges/2979.JPG" id="555" name="Google Shape;555;p12"/>
          <p:cNvPicPr preferRelativeResize="0"/>
          <p:nvPr/>
        </p:nvPicPr>
        <p:blipFill rotWithShape="1">
          <a:blip r:embed="rId8">
            <a:alphaModFix/>
          </a:blip>
          <a:srcRect b="12182" l="20417" r="28520" t="9029"/>
          <a:stretch/>
        </p:blipFill>
        <p:spPr>
          <a:xfrm>
            <a:off x="4948070" y="3356567"/>
            <a:ext cx="831338" cy="808094"/>
          </a:xfrm>
          <a:prstGeom prst="rect">
            <a:avLst/>
          </a:prstGeom>
          <a:noFill/>
          <a:ln>
            <a:noFill/>
          </a:ln>
        </p:spPr>
      </p:pic>
      <p:grpSp>
        <p:nvGrpSpPr>
          <p:cNvPr id="556" name="Google Shape;556;p12"/>
          <p:cNvGrpSpPr/>
          <p:nvPr/>
        </p:nvGrpSpPr>
        <p:grpSpPr>
          <a:xfrm>
            <a:off x="4765855" y="4074086"/>
            <a:ext cx="1229607" cy="877901"/>
            <a:chOff x="-14122" y="7072716"/>
            <a:chExt cx="1229607" cy="877901"/>
          </a:xfrm>
        </p:grpSpPr>
        <p:sp>
          <p:nvSpPr>
            <p:cNvPr id="557" name="Google Shape;557;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558" name="Google Shape;558;p12"/>
            <p:cNvSpPr/>
            <p:nvPr/>
          </p:nvSpPr>
          <p:spPr>
            <a:xfrm>
              <a:off x="195897" y="7376969"/>
              <a:ext cx="905303"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a:t>
              </a:r>
              <a:endParaRPr b="1" sz="1400">
                <a:solidFill>
                  <a:schemeClr val="dk1"/>
                </a:solidFill>
                <a:latin typeface="Arial Narrow"/>
                <a:ea typeface="Arial Narrow"/>
                <a:cs typeface="Arial Narrow"/>
                <a:sym typeface="Arial Narrow"/>
              </a:endParaRPr>
            </a:p>
          </p:txBody>
        </p:sp>
        <p:sp>
          <p:nvSpPr>
            <p:cNvPr id="559" name="Google Shape;559;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560" name="Google Shape;560;p12"/>
          <p:cNvGrpSpPr/>
          <p:nvPr/>
        </p:nvGrpSpPr>
        <p:grpSpPr>
          <a:xfrm>
            <a:off x="5823459" y="4064492"/>
            <a:ext cx="1229607" cy="877901"/>
            <a:chOff x="-14122" y="7072716"/>
            <a:chExt cx="1229607" cy="877901"/>
          </a:xfrm>
        </p:grpSpPr>
        <p:sp>
          <p:nvSpPr>
            <p:cNvPr id="561" name="Google Shape;56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562" name="Google Shape;562;p12"/>
            <p:cNvSpPr/>
            <p:nvPr/>
          </p:nvSpPr>
          <p:spPr>
            <a:xfrm>
              <a:off x="209546" y="7376969"/>
              <a:ext cx="82971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a:p>
          </p:txBody>
        </p:sp>
        <p:sp>
          <p:nvSpPr>
            <p:cNvPr id="563" name="Google Shape;563;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sp>
        <p:nvSpPr>
          <p:cNvPr id="564" name="Google Shape;564;p12"/>
          <p:cNvSpPr/>
          <p:nvPr/>
        </p:nvSpPr>
        <p:spPr>
          <a:xfrm>
            <a:off x="-4561" y="746117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5" name="Google Shape;565;p12"/>
          <p:cNvGrpSpPr/>
          <p:nvPr/>
        </p:nvGrpSpPr>
        <p:grpSpPr>
          <a:xfrm>
            <a:off x="192088" y="7514089"/>
            <a:ext cx="3446504" cy="276999"/>
            <a:chOff x="2448322" y="33831"/>
            <a:chExt cx="3446504" cy="276999"/>
          </a:xfrm>
        </p:grpSpPr>
        <p:sp>
          <p:nvSpPr>
            <p:cNvPr id="566" name="Google Shape;566;p1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7" name="Google Shape;567;p12"/>
            <p:cNvCxnSpPr>
              <a:stCxn id="56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68" name="Google Shape;568;p1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569" name="Google Shape;569;p12"/>
          <p:cNvSpPr txBox="1"/>
          <p:nvPr/>
        </p:nvSpPr>
        <p:spPr>
          <a:xfrm>
            <a:off x="-4949" y="8100392"/>
            <a:ext cx="7180824" cy="2462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En relación a las Meningitis Bacterianas, no se encontró causada por el Meningococo. No se han presentado muertes.</a:t>
            </a:r>
            <a:endParaRPr sz="1000">
              <a:solidFill>
                <a:schemeClr val="dk1"/>
              </a:solidFill>
              <a:latin typeface="Arial Narrow"/>
              <a:ea typeface="Arial Narrow"/>
              <a:cs typeface="Arial Narrow"/>
              <a:sym typeface="Arial Narrow"/>
            </a:endParaRPr>
          </a:p>
        </p:txBody>
      </p:sp>
      <p:sp>
        <p:nvSpPr>
          <p:cNvPr id="570" name="Google Shape;570;p12"/>
          <p:cNvSpPr txBox="1"/>
          <p:nvPr/>
        </p:nvSpPr>
        <p:spPr>
          <a:xfrm>
            <a:off x="-49429" y="4535034"/>
            <a:ext cx="233108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Confirmados y pendientes de clasificación </a:t>
            </a:r>
            <a:endParaRPr b="1" sz="1000">
              <a:solidFill>
                <a:schemeClr val="dk1"/>
              </a:solidFill>
              <a:latin typeface="Arial Narrow"/>
              <a:ea typeface="Arial Narrow"/>
              <a:cs typeface="Arial Narrow"/>
              <a:sym typeface="Arial Narrow"/>
            </a:endParaRPr>
          </a:p>
        </p:txBody>
      </p:sp>
      <p:grpSp>
        <p:nvGrpSpPr>
          <p:cNvPr id="571" name="Google Shape;571;p12"/>
          <p:cNvGrpSpPr/>
          <p:nvPr/>
        </p:nvGrpSpPr>
        <p:grpSpPr>
          <a:xfrm>
            <a:off x="2674054" y="2923234"/>
            <a:ext cx="1642872" cy="453798"/>
            <a:chOff x="402094" y="486270"/>
            <a:chExt cx="2369636" cy="453798"/>
          </a:xfrm>
        </p:grpSpPr>
        <p:sp>
          <p:nvSpPr>
            <p:cNvPr id="572" name="Google Shape;572;p12"/>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12"/>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574" name="Google Shape;574;p12"/>
          <p:cNvGrpSpPr/>
          <p:nvPr/>
        </p:nvGrpSpPr>
        <p:grpSpPr>
          <a:xfrm>
            <a:off x="4887448" y="2918562"/>
            <a:ext cx="1809346" cy="436842"/>
            <a:chOff x="3060727" y="484500"/>
            <a:chExt cx="2369636" cy="436842"/>
          </a:xfrm>
        </p:grpSpPr>
        <p:sp>
          <p:nvSpPr>
            <p:cNvPr id="575" name="Google Shape;57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2"/>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Edad</a:t>
              </a:r>
              <a:endParaRPr b="1" sz="1600">
                <a:solidFill>
                  <a:schemeClr val="dk1"/>
                </a:solidFill>
                <a:latin typeface="Arial Narrow"/>
                <a:ea typeface="Arial Narrow"/>
                <a:cs typeface="Arial Narrow"/>
                <a:sym typeface="Arial Narrow"/>
              </a:endParaRPr>
            </a:p>
          </p:txBody>
        </p:sp>
      </p:grpSp>
      <p:pic>
        <p:nvPicPr>
          <p:cNvPr id="577" name="Google Shape;577;p12"/>
          <p:cNvPicPr preferRelativeResize="0"/>
          <p:nvPr/>
        </p:nvPicPr>
        <p:blipFill rotWithShape="1">
          <a:blip r:embed="rId9">
            <a:alphaModFix/>
          </a:blip>
          <a:srcRect b="0" l="0" r="0" t="0"/>
          <a:stretch/>
        </p:blipFill>
        <p:spPr>
          <a:xfrm>
            <a:off x="2071864" y="325073"/>
            <a:ext cx="5042926" cy="1546390"/>
          </a:xfrm>
          <a:prstGeom prst="rect">
            <a:avLst/>
          </a:prstGeom>
          <a:noFill/>
          <a:ln>
            <a:noFill/>
          </a:ln>
        </p:spPr>
      </p:pic>
      <p:pic>
        <p:nvPicPr>
          <p:cNvPr id="578" name="Google Shape;578;p12"/>
          <p:cNvPicPr preferRelativeResize="0"/>
          <p:nvPr/>
        </p:nvPicPr>
        <p:blipFill rotWithShape="1">
          <a:blip r:embed="rId10">
            <a:alphaModFix/>
          </a:blip>
          <a:srcRect b="0" l="0" r="0" t="0"/>
          <a:stretch/>
        </p:blipFill>
        <p:spPr>
          <a:xfrm>
            <a:off x="-146555" y="5465309"/>
            <a:ext cx="3194502" cy="15081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13"/>
          <p:cNvPicPr preferRelativeResize="0"/>
          <p:nvPr/>
        </p:nvPicPr>
        <p:blipFill rotWithShape="1">
          <a:blip r:embed="rId3">
            <a:alphaModFix/>
          </a:blip>
          <a:srcRect b="0" l="0" r="0" t="0"/>
          <a:stretch/>
        </p:blipFill>
        <p:spPr>
          <a:xfrm>
            <a:off x="3593226" y="3128211"/>
            <a:ext cx="1735416" cy="2235877"/>
          </a:xfrm>
          <a:prstGeom prst="rect">
            <a:avLst/>
          </a:prstGeom>
          <a:noFill/>
          <a:ln>
            <a:noFill/>
          </a:ln>
        </p:spPr>
      </p:pic>
      <p:pic>
        <p:nvPicPr>
          <p:cNvPr id="585" name="Google Shape;585;p13"/>
          <p:cNvPicPr preferRelativeResize="0"/>
          <p:nvPr/>
        </p:nvPicPr>
        <p:blipFill rotWithShape="1">
          <a:blip r:embed="rId4">
            <a:alphaModFix/>
          </a:blip>
          <a:srcRect b="0" l="0" r="0" t="0"/>
          <a:stretch/>
        </p:blipFill>
        <p:spPr>
          <a:xfrm>
            <a:off x="3592815" y="516134"/>
            <a:ext cx="1735827" cy="2373282"/>
          </a:xfrm>
          <a:prstGeom prst="rect">
            <a:avLst/>
          </a:prstGeom>
          <a:noFill/>
          <a:ln>
            <a:noFill/>
          </a:ln>
        </p:spPr>
      </p:pic>
      <p:sp>
        <p:nvSpPr>
          <p:cNvPr id="586" name="Google Shape;586;p13"/>
          <p:cNvSpPr/>
          <p:nvPr/>
        </p:nvSpPr>
        <p:spPr>
          <a:xfrm>
            <a:off x="-2"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13</a:t>
            </a:r>
            <a:endParaRPr b="1" sz="1050">
              <a:solidFill>
                <a:schemeClr val="dk1"/>
              </a:solidFill>
              <a:latin typeface="Arial Narrow"/>
              <a:ea typeface="Arial Narrow"/>
              <a:cs typeface="Arial Narrow"/>
              <a:sym typeface="Arial Narrow"/>
            </a:endParaRPr>
          </a:p>
        </p:txBody>
      </p:sp>
      <p:grpSp>
        <p:nvGrpSpPr>
          <p:cNvPr id="588" name="Google Shape;588;p13"/>
          <p:cNvGrpSpPr/>
          <p:nvPr/>
        </p:nvGrpSpPr>
        <p:grpSpPr>
          <a:xfrm>
            <a:off x="126430" y="59386"/>
            <a:ext cx="4338116" cy="276999"/>
            <a:chOff x="2448322" y="74775"/>
            <a:chExt cx="4338116" cy="276999"/>
          </a:xfrm>
        </p:grpSpPr>
        <p:sp>
          <p:nvSpPr>
            <p:cNvPr id="589" name="Google Shape;589;p1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90" name="Google Shape;590;p13"/>
            <p:cNvCxnSpPr>
              <a:stCxn id="5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91" name="Google Shape;591;p13"/>
            <p:cNvSpPr txBox="1"/>
            <p:nvPr/>
          </p:nvSpPr>
          <p:spPr>
            <a:xfrm>
              <a:off x="3302538" y="74775"/>
              <a:ext cx="34839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Otros eventos inmunoprevenibles de baja frecuencia</a:t>
              </a:r>
              <a:endParaRPr b="1" sz="1200">
                <a:solidFill>
                  <a:schemeClr val="dk1"/>
                </a:solidFill>
                <a:latin typeface="Arial Narrow"/>
                <a:ea typeface="Arial Narrow"/>
                <a:cs typeface="Arial Narrow"/>
                <a:sym typeface="Arial Narrow"/>
              </a:endParaRPr>
            </a:p>
          </p:txBody>
        </p:sp>
      </p:grpSp>
      <p:pic>
        <p:nvPicPr>
          <p:cNvPr id="592" name="Google Shape;592;p13"/>
          <p:cNvPicPr preferRelativeResize="0"/>
          <p:nvPr/>
        </p:nvPicPr>
        <p:blipFill rotWithShape="1">
          <a:blip r:embed="rId5">
            <a:alphaModFix/>
          </a:blip>
          <a:srcRect b="0" l="0" r="0" t="0"/>
          <a:stretch/>
        </p:blipFill>
        <p:spPr>
          <a:xfrm>
            <a:off x="-33844" y="504056"/>
            <a:ext cx="1971345" cy="2514596"/>
          </a:xfrm>
          <a:prstGeom prst="rect">
            <a:avLst/>
          </a:prstGeom>
          <a:noFill/>
          <a:ln>
            <a:noFill/>
          </a:ln>
        </p:spPr>
      </p:pic>
      <p:sp>
        <p:nvSpPr>
          <p:cNvPr id="593" name="Google Shape;593;p13"/>
          <p:cNvSpPr txBox="1"/>
          <p:nvPr/>
        </p:nvSpPr>
        <p:spPr>
          <a:xfrm>
            <a:off x="50" y="1043608"/>
            <a:ext cx="209575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100">
                <a:solidFill>
                  <a:schemeClr val="dk1"/>
                </a:solidFill>
                <a:latin typeface="Arial Narrow"/>
                <a:ea typeface="Arial Narrow"/>
                <a:cs typeface="Arial Narrow"/>
                <a:sym typeface="Arial Narrow"/>
              </a:rPr>
              <a:t>Periodo epidemiológico 1  - 2022</a:t>
            </a:r>
            <a:endParaRPr b="1" sz="1100">
              <a:solidFill>
                <a:schemeClr val="dk1"/>
              </a:solidFill>
              <a:latin typeface="Arial Narrow"/>
              <a:ea typeface="Arial Narrow"/>
              <a:cs typeface="Arial Narrow"/>
              <a:sym typeface="Arial Narrow"/>
            </a:endParaRPr>
          </a:p>
        </p:txBody>
      </p:sp>
      <p:sp>
        <p:nvSpPr>
          <p:cNvPr id="594" name="Google Shape;594;p13"/>
          <p:cNvSpPr txBox="1"/>
          <p:nvPr/>
        </p:nvSpPr>
        <p:spPr>
          <a:xfrm>
            <a:off x="72058" y="772124"/>
            <a:ext cx="1905130"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Parálisis Flácida</a:t>
            </a:r>
            <a:endParaRPr b="1" sz="1600">
              <a:solidFill>
                <a:srgbClr val="C00000"/>
              </a:solidFill>
              <a:latin typeface="Arial Narrow"/>
              <a:ea typeface="Arial Narrow"/>
              <a:cs typeface="Arial Narrow"/>
              <a:sym typeface="Arial Narrow"/>
            </a:endParaRPr>
          </a:p>
        </p:txBody>
      </p:sp>
      <p:sp>
        <p:nvSpPr>
          <p:cNvPr id="595" name="Google Shape;595;p13"/>
          <p:cNvSpPr/>
          <p:nvPr/>
        </p:nvSpPr>
        <p:spPr>
          <a:xfrm>
            <a:off x="-37977" y="2910722"/>
            <a:ext cx="7257607" cy="210893"/>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13"/>
          <p:cNvSpPr txBox="1"/>
          <p:nvPr/>
        </p:nvSpPr>
        <p:spPr>
          <a:xfrm>
            <a:off x="3456434" y="459993"/>
            <a:ext cx="1951371"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Síndrome de rubeola congénita</a:t>
            </a:r>
            <a:endParaRPr/>
          </a:p>
        </p:txBody>
      </p:sp>
      <p:pic>
        <p:nvPicPr>
          <p:cNvPr id="597" name="Google Shape;597;p13"/>
          <p:cNvPicPr preferRelativeResize="0"/>
          <p:nvPr/>
        </p:nvPicPr>
        <p:blipFill rotWithShape="1">
          <a:blip r:embed="rId6">
            <a:alphaModFix/>
          </a:blip>
          <a:srcRect b="0" l="0" r="0" t="0"/>
          <a:stretch/>
        </p:blipFill>
        <p:spPr>
          <a:xfrm>
            <a:off x="-41080" y="3128211"/>
            <a:ext cx="1978581" cy="2391474"/>
          </a:xfrm>
          <a:prstGeom prst="rect">
            <a:avLst/>
          </a:prstGeom>
          <a:noFill/>
          <a:ln>
            <a:noFill/>
          </a:ln>
        </p:spPr>
      </p:pic>
      <p:sp>
        <p:nvSpPr>
          <p:cNvPr id="598" name="Google Shape;598;p13"/>
          <p:cNvSpPr/>
          <p:nvPr/>
        </p:nvSpPr>
        <p:spPr>
          <a:xfrm>
            <a:off x="-26344" y="5364088"/>
            <a:ext cx="7227244" cy="19461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13"/>
          <p:cNvSpPr txBox="1"/>
          <p:nvPr/>
        </p:nvSpPr>
        <p:spPr>
          <a:xfrm>
            <a:off x="-77910" y="3750238"/>
            <a:ext cx="190295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Periodo epidemiológico 1  - 2022</a:t>
            </a:r>
            <a:endParaRPr b="1" sz="1000">
              <a:solidFill>
                <a:schemeClr val="dk1"/>
              </a:solidFill>
              <a:latin typeface="Arial Narrow"/>
              <a:ea typeface="Arial Narrow"/>
              <a:cs typeface="Arial Narrow"/>
              <a:sym typeface="Arial Narrow"/>
            </a:endParaRPr>
          </a:p>
        </p:txBody>
      </p:sp>
      <p:sp>
        <p:nvSpPr>
          <p:cNvPr id="600" name="Google Shape;600;p13"/>
          <p:cNvSpPr txBox="1"/>
          <p:nvPr/>
        </p:nvSpPr>
        <p:spPr>
          <a:xfrm>
            <a:off x="-77910" y="3121615"/>
            <a:ext cx="2022176"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Tétanos accidental</a:t>
            </a:r>
            <a:endParaRPr b="1" sz="2000">
              <a:solidFill>
                <a:srgbClr val="C00000"/>
              </a:solidFill>
              <a:latin typeface="Arial Narrow"/>
              <a:ea typeface="Arial Narrow"/>
              <a:cs typeface="Arial Narrow"/>
              <a:sym typeface="Arial Narrow"/>
            </a:endParaRPr>
          </a:p>
        </p:txBody>
      </p:sp>
      <p:sp>
        <p:nvSpPr>
          <p:cNvPr id="601" name="Google Shape;601;p13"/>
          <p:cNvSpPr txBox="1"/>
          <p:nvPr/>
        </p:nvSpPr>
        <p:spPr>
          <a:xfrm>
            <a:off x="1925089" y="1269820"/>
            <a:ext cx="1668137"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4 no se han notificado  casos probables para este evento en residente en Medellín. </a:t>
            </a:r>
            <a:endParaRPr/>
          </a:p>
        </p:txBody>
      </p:sp>
      <p:sp>
        <p:nvSpPr>
          <p:cNvPr id="602" name="Google Shape;602;p13"/>
          <p:cNvSpPr txBox="1"/>
          <p:nvPr/>
        </p:nvSpPr>
        <p:spPr>
          <a:xfrm>
            <a:off x="3464655" y="3614115"/>
            <a:ext cx="195137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Periodo epidemiológico 1-2022</a:t>
            </a:r>
            <a:endParaRPr b="1" sz="1050">
              <a:solidFill>
                <a:schemeClr val="dk1"/>
              </a:solidFill>
              <a:latin typeface="Arial Narrow"/>
              <a:ea typeface="Arial Narrow"/>
              <a:cs typeface="Arial Narrow"/>
              <a:sym typeface="Arial Narrow"/>
            </a:endParaRPr>
          </a:p>
        </p:txBody>
      </p:sp>
      <p:sp>
        <p:nvSpPr>
          <p:cNvPr id="603" name="Google Shape;603;p13"/>
          <p:cNvSpPr txBox="1"/>
          <p:nvPr/>
        </p:nvSpPr>
        <p:spPr>
          <a:xfrm>
            <a:off x="3240338" y="3128211"/>
            <a:ext cx="242339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EAPV</a:t>
            </a:r>
            <a:endParaRPr b="1" sz="2400">
              <a:solidFill>
                <a:srgbClr val="C00000"/>
              </a:solidFill>
              <a:latin typeface="Arial Narrow"/>
              <a:ea typeface="Arial Narrow"/>
              <a:cs typeface="Arial Narrow"/>
              <a:sym typeface="Arial Narrow"/>
            </a:endParaRPr>
          </a:p>
        </p:txBody>
      </p:sp>
      <p:sp>
        <p:nvSpPr>
          <p:cNvPr id="604" name="Google Shape;604;p13"/>
          <p:cNvSpPr txBox="1"/>
          <p:nvPr/>
        </p:nvSpPr>
        <p:spPr>
          <a:xfrm>
            <a:off x="5399020" y="504056"/>
            <a:ext cx="1747318"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Hasta la semana epidemiológica 4 se notificaron cuatro (2) casos  sospechosos de síndrome de rubeola congénita en residentes de la ciudad, para una proporción de notificación de 0,13 casos por 10,000 nacidos vivos y  cumpliendo con la meta de notificación proporcional para este evento que debería estar en 0,07. Los dos (2) casos fueron descartados.</a:t>
            </a:r>
            <a:endParaRPr/>
          </a:p>
        </p:txBody>
      </p:sp>
      <p:sp>
        <p:nvSpPr>
          <p:cNvPr id="605" name="Google Shape;605;p13"/>
          <p:cNvSpPr txBox="1"/>
          <p:nvPr/>
        </p:nvSpPr>
        <p:spPr>
          <a:xfrm>
            <a:off x="1937501" y="3475558"/>
            <a:ext cx="1623594"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4 no se han notificado  casos ni probables, ni confirmados por clínica para este evento en residentes en Medellín.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606" name="Google Shape;606;p13"/>
          <p:cNvSpPr txBox="1"/>
          <p:nvPr/>
        </p:nvSpPr>
        <p:spPr>
          <a:xfrm>
            <a:off x="5430939" y="3446785"/>
            <a:ext cx="1604307"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4  notificaron 7 casos de ESAVI en residentes de la ciudad, pendientes de clasificación</a:t>
            </a:r>
            <a:endParaRPr/>
          </a:p>
        </p:txBody>
      </p:sp>
      <p:pic>
        <p:nvPicPr>
          <p:cNvPr id="607" name="Google Shape;607;p13"/>
          <p:cNvPicPr preferRelativeResize="0"/>
          <p:nvPr/>
        </p:nvPicPr>
        <p:blipFill rotWithShape="1">
          <a:blip r:embed="rId7">
            <a:alphaModFix/>
          </a:blip>
          <a:srcRect b="0" l="0" r="0" t="0"/>
          <a:stretch/>
        </p:blipFill>
        <p:spPr>
          <a:xfrm>
            <a:off x="-43996" y="5558706"/>
            <a:ext cx="1965732" cy="2272884"/>
          </a:xfrm>
          <a:prstGeom prst="rect">
            <a:avLst/>
          </a:prstGeom>
          <a:noFill/>
          <a:ln>
            <a:noFill/>
          </a:ln>
        </p:spPr>
      </p:pic>
      <p:sp>
        <p:nvSpPr>
          <p:cNvPr id="608" name="Google Shape;608;p13"/>
          <p:cNvSpPr txBox="1"/>
          <p:nvPr/>
        </p:nvSpPr>
        <p:spPr>
          <a:xfrm>
            <a:off x="32148" y="5985910"/>
            <a:ext cx="1882405"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Periodo epidemiológico 1- 2022</a:t>
            </a:r>
            <a:endParaRPr b="1" sz="1050">
              <a:solidFill>
                <a:schemeClr val="dk1"/>
              </a:solidFill>
              <a:latin typeface="Arial Narrow"/>
              <a:ea typeface="Arial Narrow"/>
              <a:cs typeface="Arial Narrow"/>
              <a:sym typeface="Arial Narrow"/>
            </a:endParaRPr>
          </a:p>
        </p:txBody>
      </p:sp>
      <p:sp>
        <p:nvSpPr>
          <p:cNvPr id="609" name="Google Shape;609;p13"/>
          <p:cNvSpPr txBox="1"/>
          <p:nvPr/>
        </p:nvSpPr>
        <p:spPr>
          <a:xfrm>
            <a:off x="-174906" y="5592451"/>
            <a:ext cx="2253996"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Difteria</a:t>
            </a:r>
            <a:endParaRPr b="1" sz="2000">
              <a:solidFill>
                <a:srgbClr val="C00000"/>
              </a:solidFill>
              <a:latin typeface="Arial Narrow"/>
              <a:ea typeface="Arial Narrow"/>
              <a:cs typeface="Arial Narrow"/>
              <a:sym typeface="Arial Narrow"/>
            </a:endParaRPr>
          </a:p>
        </p:txBody>
      </p:sp>
      <p:sp>
        <p:nvSpPr>
          <p:cNvPr id="610" name="Google Shape;610;p13"/>
          <p:cNvSpPr/>
          <p:nvPr/>
        </p:nvSpPr>
        <p:spPr>
          <a:xfrm>
            <a:off x="-13172" y="7859249"/>
            <a:ext cx="5341814" cy="2520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13"/>
          <p:cNvSpPr txBox="1"/>
          <p:nvPr/>
        </p:nvSpPr>
        <p:spPr>
          <a:xfrm>
            <a:off x="1954958" y="6079909"/>
            <a:ext cx="164549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4 no se han notificado  casos ni probables, ni confirmados por clínica para este evento en residentes en Medellín.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pic>
        <p:nvPicPr>
          <p:cNvPr id="612" name="Google Shape;612;p13"/>
          <p:cNvPicPr preferRelativeResize="0"/>
          <p:nvPr/>
        </p:nvPicPr>
        <p:blipFill rotWithShape="1">
          <a:blip r:embed="rId8">
            <a:alphaModFix/>
          </a:blip>
          <a:srcRect b="0" l="0" r="0" t="0"/>
          <a:stretch/>
        </p:blipFill>
        <p:spPr>
          <a:xfrm>
            <a:off x="3613563" y="5558706"/>
            <a:ext cx="1715080" cy="2272884"/>
          </a:xfrm>
          <a:prstGeom prst="rect">
            <a:avLst/>
          </a:prstGeom>
          <a:noFill/>
          <a:ln>
            <a:noFill/>
          </a:ln>
        </p:spPr>
      </p:pic>
      <p:sp>
        <p:nvSpPr>
          <p:cNvPr id="613" name="Google Shape;613;p13"/>
          <p:cNvSpPr txBox="1"/>
          <p:nvPr/>
        </p:nvSpPr>
        <p:spPr>
          <a:xfrm>
            <a:off x="3544599" y="6170339"/>
            <a:ext cx="188634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Periodo epidemiológico 1 - 2022</a:t>
            </a:r>
            <a:endParaRPr b="1" sz="1050">
              <a:solidFill>
                <a:schemeClr val="dk1"/>
              </a:solidFill>
              <a:latin typeface="Arial Narrow"/>
              <a:ea typeface="Arial Narrow"/>
              <a:cs typeface="Arial Narrow"/>
              <a:sym typeface="Arial Narrow"/>
            </a:endParaRPr>
          </a:p>
        </p:txBody>
      </p:sp>
      <p:sp>
        <p:nvSpPr>
          <p:cNvPr id="614" name="Google Shape;614;p13"/>
          <p:cNvSpPr txBox="1"/>
          <p:nvPr/>
        </p:nvSpPr>
        <p:spPr>
          <a:xfrm>
            <a:off x="3546187" y="5519685"/>
            <a:ext cx="1782455"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Sarampión y Rubeola</a:t>
            </a:r>
            <a:endParaRPr b="1" sz="2000">
              <a:solidFill>
                <a:srgbClr val="C00000"/>
              </a:solidFill>
              <a:latin typeface="Arial Narrow"/>
              <a:ea typeface="Arial Narrow"/>
              <a:cs typeface="Arial Narrow"/>
              <a:sym typeface="Arial Narrow"/>
            </a:endParaRPr>
          </a:p>
        </p:txBody>
      </p:sp>
      <p:sp>
        <p:nvSpPr>
          <p:cNvPr id="615" name="Google Shape;615;p13"/>
          <p:cNvSpPr txBox="1"/>
          <p:nvPr/>
        </p:nvSpPr>
        <p:spPr>
          <a:xfrm>
            <a:off x="5420298" y="5634579"/>
            <a:ext cx="1704762"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4 se notificaron en residentes de la ciudad 1 casos como sospechosos de Rubeola  y 2 casos sospechosos de sarampión  para una proporción de notificación de 0,19 casos por cada 100.000 habitantes, no se cumple con la meta de notificación de Sarampión / Rubeola  proporcional en este periodo y</a:t>
            </a:r>
            <a:endParaRPr sz="1200">
              <a:solidFill>
                <a:schemeClr val="dk1"/>
              </a:solidFill>
              <a:latin typeface="Arial Narrow"/>
              <a:ea typeface="Arial Narrow"/>
              <a:cs typeface="Arial Narrow"/>
              <a:sym typeface="Arial Narrow"/>
            </a:endParaRPr>
          </a:p>
        </p:txBody>
      </p:sp>
      <p:sp>
        <p:nvSpPr>
          <p:cNvPr id="616" name="Google Shape;616;p13"/>
          <p:cNvSpPr/>
          <p:nvPr/>
        </p:nvSpPr>
        <p:spPr>
          <a:xfrm>
            <a:off x="32148" y="8188012"/>
            <a:ext cx="709291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que para el país deber ser mayor a 2 casos por cada 100.000 habitantes durante un año.  Adicionalmente,  todos los casos de Rubeola y de sarampión fueron descartados después de haber realizado lo establecido por laboratorio e investigación de campo. No se han confirmado casos de sarampión, ni de rubeola este año en la ciudad. Sin embargo, se debe estar alerta por la situación epidemiológica de estas enfermedades en el país y en todo el mundo.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14"/>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622" name="Google Shape;622;p14"/>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623" name="Google Shape;623;p14"/>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sp>
        <p:nvSpPr>
          <p:cNvPr id="624" name="Google Shape;624;p14"/>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01  acumulado  de 2022. </a:t>
            </a:r>
            <a:endParaRPr sz="1100">
              <a:solidFill>
                <a:schemeClr val="dk1"/>
              </a:solidFill>
              <a:latin typeface="Arial Narrow"/>
              <a:ea typeface="Arial Narrow"/>
              <a:cs typeface="Arial Narrow"/>
              <a:sym typeface="Arial Narrow"/>
            </a:endParaRPr>
          </a:p>
        </p:txBody>
      </p:sp>
      <p:grpSp>
        <p:nvGrpSpPr>
          <p:cNvPr id="625" name="Google Shape;625;p14"/>
          <p:cNvGrpSpPr/>
          <p:nvPr/>
        </p:nvGrpSpPr>
        <p:grpSpPr>
          <a:xfrm>
            <a:off x="179214" y="4211960"/>
            <a:ext cx="1892650" cy="488476"/>
            <a:chOff x="2397524" y="3379972"/>
            <a:chExt cx="4508500" cy="904875"/>
          </a:xfrm>
        </p:grpSpPr>
        <p:pic>
          <p:nvPicPr>
            <p:cNvPr id="626" name="Google Shape;626;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27" name="Google Shape;627;p1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13</a:t>
              </a:r>
              <a:endParaRPr b="1" sz="2000">
                <a:solidFill>
                  <a:schemeClr val="dk1"/>
                </a:solidFill>
                <a:latin typeface="Arial Narrow"/>
                <a:ea typeface="Arial Narrow"/>
                <a:cs typeface="Arial Narrow"/>
                <a:sym typeface="Arial Narrow"/>
              </a:endParaRPr>
            </a:p>
          </p:txBody>
        </p:sp>
      </p:grpSp>
      <p:sp>
        <p:nvSpPr>
          <p:cNvPr id="628" name="Google Shape;628;p14"/>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23,53% menos respecto al mismo periodo del año anterior</a:t>
            </a:r>
            <a:endParaRPr b="1" sz="1200">
              <a:solidFill>
                <a:schemeClr val="dk1"/>
              </a:solidFill>
              <a:latin typeface="Arial Narrow"/>
              <a:ea typeface="Arial Narrow"/>
              <a:cs typeface="Arial Narrow"/>
              <a:sym typeface="Arial Narrow"/>
            </a:endParaRPr>
          </a:p>
        </p:txBody>
      </p:sp>
      <p:sp>
        <p:nvSpPr>
          <p:cNvPr id="629" name="Google Shape;629;p14"/>
          <p:cNvSpPr/>
          <p:nvPr/>
        </p:nvSpPr>
        <p:spPr>
          <a:xfrm rot="10800000">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14"/>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01 acumulado de 2020-2022. </a:t>
            </a:r>
            <a:endParaRPr sz="1100">
              <a:solidFill>
                <a:schemeClr val="dk1"/>
              </a:solidFill>
              <a:latin typeface="Arial Narrow"/>
              <a:ea typeface="Arial Narrow"/>
              <a:cs typeface="Arial Narrow"/>
              <a:sym typeface="Arial Narrow"/>
            </a:endParaRPr>
          </a:p>
        </p:txBody>
      </p:sp>
      <p:grpSp>
        <p:nvGrpSpPr>
          <p:cNvPr id="631" name="Google Shape;631;p14"/>
          <p:cNvGrpSpPr/>
          <p:nvPr/>
        </p:nvGrpSpPr>
        <p:grpSpPr>
          <a:xfrm>
            <a:off x="2448322" y="74775"/>
            <a:ext cx="3446504" cy="276999"/>
            <a:chOff x="2448322" y="74775"/>
            <a:chExt cx="3446504" cy="276999"/>
          </a:xfrm>
        </p:grpSpPr>
        <p:sp>
          <p:nvSpPr>
            <p:cNvPr id="632" name="Google Shape;632;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3" name="Google Shape;633;p14"/>
            <p:cNvCxnSpPr>
              <a:stCxn id="6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4" name="Google Shape;634;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635" name="Google Shape;635;p14"/>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77404" y="5621632"/>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640" name="Google Shape;640;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a:t>
            </a:r>
            <a:endParaRPr b="1" sz="1050">
              <a:solidFill>
                <a:schemeClr val="dk1"/>
              </a:solidFill>
              <a:latin typeface="Arial Narrow"/>
              <a:ea typeface="Arial Narrow"/>
              <a:cs typeface="Arial Narrow"/>
              <a:sym typeface="Arial Narrow"/>
            </a:endParaRPr>
          </a:p>
        </p:txBody>
      </p:sp>
      <p:sp>
        <p:nvSpPr>
          <p:cNvPr id="641" name="Google Shape;641;p14"/>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b="1" sz="2500">
              <a:solidFill>
                <a:srgbClr val="C00000"/>
              </a:solidFill>
              <a:latin typeface="Arial Narrow"/>
              <a:ea typeface="Arial Narrow"/>
              <a:cs typeface="Arial Narrow"/>
              <a:sym typeface="Arial Narrow"/>
            </a:endParaRPr>
          </a:p>
        </p:txBody>
      </p:sp>
      <p:grpSp>
        <p:nvGrpSpPr>
          <p:cNvPr id="642" name="Google Shape;642;p14"/>
          <p:cNvGrpSpPr/>
          <p:nvPr/>
        </p:nvGrpSpPr>
        <p:grpSpPr>
          <a:xfrm>
            <a:off x="5114767" y="5635532"/>
            <a:ext cx="3526243" cy="276999"/>
            <a:chOff x="2448322" y="74775"/>
            <a:chExt cx="3526243" cy="276999"/>
          </a:xfrm>
        </p:grpSpPr>
        <p:sp>
          <p:nvSpPr>
            <p:cNvPr id="643" name="Google Shape;64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44" name="Google Shape;644;p14"/>
            <p:cNvCxnSpPr>
              <a:stCxn id="6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45" name="Google Shape;645;p14"/>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pic>
        <p:nvPicPr>
          <p:cNvPr id="646" name="Google Shape;646;p14"/>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647" name="Google Shape;647;p14"/>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01  acumulado  de  2022. </a:t>
            </a:r>
            <a:endParaRPr sz="1100">
              <a:solidFill>
                <a:schemeClr val="dk1"/>
              </a:solidFill>
              <a:latin typeface="Arial Narrow"/>
              <a:ea typeface="Arial Narrow"/>
              <a:cs typeface="Arial Narrow"/>
              <a:sym typeface="Arial Narrow"/>
            </a:endParaRPr>
          </a:p>
        </p:txBody>
      </p:sp>
      <p:sp>
        <p:nvSpPr>
          <p:cNvPr id="648" name="Google Shape;648;p14"/>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649" name="Google Shape;649;p14"/>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650" name="Google Shape;650;p14"/>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651" name="Google Shape;651;p14"/>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0,50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13 casos</a:t>
            </a:r>
            <a:endParaRPr b="1" sz="1400">
              <a:solidFill>
                <a:srgbClr val="C00000"/>
              </a:solidFill>
              <a:latin typeface="Arial Narrow"/>
              <a:ea typeface="Arial Narrow"/>
              <a:cs typeface="Arial Narrow"/>
              <a:sym typeface="Arial Narrow"/>
            </a:endParaRPr>
          </a:p>
        </p:txBody>
      </p:sp>
      <p:sp>
        <p:nvSpPr>
          <p:cNvPr id="652" name="Google Shape;652;p14"/>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653" name="Google Shape;653;p14"/>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pic>
        <p:nvPicPr>
          <p:cNvPr id="654" name="Google Shape;654;p14"/>
          <p:cNvPicPr preferRelativeResize="0"/>
          <p:nvPr/>
        </p:nvPicPr>
        <p:blipFill rotWithShape="1">
          <a:blip r:embed="rId7">
            <a:alphaModFix/>
          </a:blip>
          <a:srcRect b="0" l="0" r="0" t="0"/>
          <a:stretch/>
        </p:blipFill>
        <p:spPr>
          <a:xfrm>
            <a:off x="-18144" y="6001962"/>
            <a:ext cx="4764497" cy="2720716"/>
          </a:xfrm>
          <a:prstGeom prst="rect">
            <a:avLst/>
          </a:prstGeom>
          <a:noFill/>
          <a:ln>
            <a:noFill/>
          </a:ln>
        </p:spPr>
      </p:pic>
      <p:pic>
        <p:nvPicPr>
          <p:cNvPr id="655" name="Google Shape;655;p14"/>
          <p:cNvPicPr preferRelativeResize="0"/>
          <p:nvPr/>
        </p:nvPicPr>
        <p:blipFill rotWithShape="1">
          <a:blip r:embed="rId8">
            <a:alphaModFix/>
          </a:blip>
          <a:srcRect b="0" l="0" r="0" t="0"/>
          <a:stretch/>
        </p:blipFill>
        <p:spPr>
          <a:xfrm>
            <a:off x="2152405" y="383564"/>
            <a:ext cx="5009718" cy="1809384"/>
          </a:xfrm>
          <a:prstGeom prst="rect">
            <a:avLst/>
          </a:prstGeom>
          <a:noFill/>
          <a:ln>
            <a:noFill/>
          </a:ln>
        </p:spPr>
      </p:pic>
      <p:pic>
        <p:nvPicPr>
          <p:cNvPr id="656" name="Google Shape;656;p14"/>
          <p:cNvPicPr preferRelativeResize="0"/>
          <p:nvPr/>
        </p:nvPicPr>
        <p:blipFill rotWithShape="1">
          <a:blip r:embed="rId9">
            <a:alphaModFix/>
          </a:blip>
          <a:srcRect b="0" l="0" r="0" t="0"/>
          <a:stretch/>
        </p:blipFill>
        <p:spPr>
          <a:xfrm>
            <a:off x="2179172" y="2678935"/>
            <a:ext cx="4982951" cy="22838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5"/>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2" name="Google Shape;662;p15"/>
          <p:cNvGrpSpPr/>
          <p:nvPr/>
        </p:nvGrpSpPr>
        <p:grpSpPr>
          <a:xfrm>
            <a:off x="277404" y="137149"/>
            <a:ext cx="3446504" cy="276999"/>
            <a:chOff x="2448322" y="74775"/>
            <a:chExt cx="3446504" cy="276999"/>
          </a:xfrm>
        </p:grpSpPr>
        <p:sp>
          <p:nvSpPr>
            <p:cNvPr id="663" name="Google Shape;663;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64" name="Google Shape;664;p15"/>
            <p:cNvCxnSpPr>
              <a:stCxn id="6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65" name="Google Shape;665;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666" name="Google Shape;666;p15"/>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7" name="Google Shape;667;p15"/>
          <p:cNvGrpSpPr/>
          <p:nvPr/>
        </p:nvGrpSpPr>
        <p:grpSpPr>
          <a:xfrm>
            <a:off x="277404" y="4224158"/>
            <a:ext cx="5047355" cy="276999"/>
            <a:chOff x="2448322" y="74775"/>
            <a:chExt cx="5047355" cy="276999"/>
          </a:xfrm>
        </p:grpSpPr>
        <p:sp>
          <p:nvSpPr>
            <p:cNvPr id="668" name="Google Shape;668;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69" name="Google Shape;669;p15"/>
            <p:cNvCxnSpPr>
              <a:stCxn id="6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70" name="Google Shape;670;p15"/>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b="1" sz="1200">
                <a:solidFill>
                  <a:schemeClr val="dk1"/>
                </a:solidFill>
                <a:latin typeface="Arial Narrow"/>
                <a:ea typeface="Arial Narrow"/>
                <a:cs typeface="Arial Narrow"/>
                <a:sym typeface="Arial Narrow"/>
              </a:endParaRPr>
            </a:p>
          </p:txBody>
        </p:sp>
      </p:grpSp>
      <p:sp>
        <p:nvSpPr>
          <p:cNvPr id="671" name="Google Shape;671;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grpSp>
        <p:nvGrpSpPr>
          <p:cNvPr id="672" name="Google Shape;672;p15"/>
          <p:cNvGrpSpPr/>
          <p:nvPr/>
        </p:nvGrpSpPr>
        <p:grpSpPr>
          <a:xfrm>
            <a:off x="168022" y="910500"/>
            <a:ext cx="840140" cy="1573268"/>
            <a:chOff x="1032118" y="553075"/>
            <a:chExt cx="840140" cy="1573268"/>
          </a:xfrm>
        </p:grpSpPr>
        <p:pic>
          <p:nvPicPr>
            <p:cNvPr id="673" name="Google Shape;673;p15"/>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674" name="Google Shape;674;p15"/>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76,92%</a:t>
              </a:r>
              <a:endParaRPr b="1" sz="1600">
                <a:solidFill>
                  <a:schemeClr val="dk1"/>
                </a:solidFill>
                <a:latin typeface="Arial Narrow"/>
                <a:ea typeface="Arial Narrow"/>
                <a:cs typeface="Arial Narrow"/>
                <a:sym typeface="Arial Narrow"/>
              </a:endParaRPr>
            </a:p>
          </p:txBody>
        </p:sp>
        <p:sp>
          <p:nvSpPr>
            <p:cNvPr id="675" name="Google Shape;675;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76" name="Google Shape;676;p1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grpSp>
        <p:nvGrpSpPr>
          <p:cNvPr id="677" name="Google Shape;677;p15"/>
          <p:cNvGrpSpPr/>
          <p:nvPr/>
        </p:nvGrpSpPr>
        <p:grpSpPr>
          <a:xfrm>
            <a:off x="1117971" y="913240"/>
            <a:ext cx="812752" cy="1594295"/>
            <a:chOff x="1825139" y="1057131"/>
            <a:chExt cx="812752" cy="1594295"/>
          </a:xfrm>
        </p:grpSpPr>
        <p:sp>
          <p:nvSpPr>
            <p:cNvPr id="678" name="Google Shape;678;p15"/>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23,08%</a:t>
              </a:r>
              <a:endParaRPr b="1" sz="1600">
                <a:solidFill>
                  <a:schemeClr val="dk1"/>
                </a:solidFill>
                <a:latin typeface="Arial Narrow"/>
                <a:ea typeface="Arial Narrow"/>
                <a:cs typeface="Arial Narrow"/>
                <a:sym typeface="Arial Narrow"/>
              </a:endParaRPr>
            </a:p>
          </p:txBody>
        </p:sp>
        <p:sp>
          <p:nvSpPr>
            <p:cNvPr id="679" name="Google Shape;679;p15"/>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5"/>
            <p:cNvSpPr/>
            <p:nvPr/>
          </p:nvSpPr>
          <p:spPr>
            <a:xfrm>
              <a:off x="1891954" y="23744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pic>
          <p:nvPicPr>
            <p:cNvPr id="681" name="Google Shape;681;p15"/>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682" name="Google Shape;682;p15"/>
          <p:cNvGrpSpPr/>
          <p:nvPr/>
        </p:nvGrpSpPr>
        <p:grpSpPr>
          <a:xfrm>
            <a:off x="2210241" y="879878"/>
            <a:ext cx="1152880" cy="1582804"/>
            <a:chOff x="3115290" y="1057131"/>
            <a:chExt cx="1152880" cy="1582804"/>
          </a:xfrm>
        </p:grpSpPr>
        <p:grpSp>
          <p:nvGrpSpPr>
            <p:cNvPr id="683" name="Google Shape;683;p15"/>
            <p:cNvGrpSpPr/>
            <p:nvPr/>
          </p:nvGrpSpPr>
          <p:grpSpPr>
            <a:xfrm>
              <a:off x="3115290" y="1781104"/>
              <a:ext cx="1152880" cy="858831"/>
              <a:chOff x="3744466" y="1301912"/>
              <a:chExt cx="1152880" cy="858831"/>
            </a:xfrm>
          </p:grpSpPr>
          <p:sp>
            <p:nvSpPr>
              <p:cNvPr id="684" name="Google Shape;684;p1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85" name="Google Shape;685;p1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686" name="Google Shape;686;p15"/>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687" name="Google Shape;687;p15"/>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688" name="Google Shape;688;p15"/>
          <p:cNvGrpSpPr/>
          <p:nvPr/>
        </p:nvGrpSpPr>
        <p:grpSpPr>
          <a:xfrm>
            <a:off x="3371476" y="879878"/>
            <a:ext cx="740068" cy="1574421"/>
            <a:chOff x="4588574" y="1057131"/>
            <a:chExt cx="740068" cy="1574421"/>
          </a:xfrm>
        </p:grpSpPr>
        <p:grpSp>
          <p:nvGrpSpPr>
            <p:cNvPr id="689" name="Google Shape;689;p15"/>
            <p:cNvGrpSpPr/>
            <p:nvPr/>
          </p:nvGrpSpPr>
          <p:grpSpPr>
            <a:xfrm>
              <a:off x="4588574" y="1751628"/>
              <a:ext cx="740068" cy="879924"/>
              <a:chOff x="5245046" y="1274868"/>
              <a:chExt cx="740068" cy="879924"/>
            </a:xfrm>
          </p:grpSpPr>
          <p:sp>
            <p:nvSpPr>
              <p:cNvPr id="690" name="Google Shape;690;p1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91" name="Google Shape;691;p1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692" name="Google Shape;692;p15"/>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693" name="Google Shape;693;p15"/>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694" name="Google Shape;694;p15"/>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01. 2022. </a:t>
            </a:r>
            <a:endParaRPr sz="1050">
              <a:solidFill>
                <a:schemeClr val="dk1"/>
              </a:solidFill>
              <a:latin typeface="Arial Narrow"/>
              <a:ea typeface="Arial Narrow"/>
              <a:cs typeface="Arial Narrow"/>
              <a:sym typeface="Arial Narrow"/>
            </a:endParaRPr>
          </a:p>
        </p:txBody>
      </p:sp>
      <p:pic>
        <p:nvPicPr>
          <p:cNvPr id="695" name="Google Shape;695;p15"/>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696" name="Google Shape;696;p15"/>
          <p:cNvGrpSpPr/>
          <p:nvPr/>
        </p:nvGrpSpPr>
        <p:grpSpPr>
          <a:xfrm>
            <a:off x="4330367" y="3245950"/>
            <a:ext cx="1720560" cy="877901"/>
            <a:chOff x="-36884" y="7072716"/>
            <a:chExt cx="1305446" cy="877901"/>
          </a:xfrm>
        </p:grpSpPr>
        <p:sp>
          <p:nvSpPr>
            <p:cNvPr id="697" name="Google Shape;697;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698" name="Google Shape;698;p1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100,00%</a:t>
              </a:r>
              <a:endParaRPr b="1" sz="1600">
                <a:solidFill>
                  <a:schemeClr val="dk1"/>
                </a:solidFill>
                <a:latin typeface="Arial Narrow"/>
                <a:ea typeface="Arial Narrow"/>
                <a:cs typeface="Arial Narrow"/>
                <a:sym typeface="Arial Narrow"/>
              </a:endParaRPr>
            </a:p>
          </p:txBody>
        </p:sp>
        <p:sp>
          <p:nvSpPr>
            <p:cNvPr id="699" name="Google Shape;699;p1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 casos</a:t>
              </a:r>
              <a:endParaRPr b="1" sz="1200">
                <a:solidFill>
                  <a:schemeClr val="dk1"/>
                </a:solidFill>
                <a:latin typeface="Arial Narrow"/>
                <a:ea typeface="Arial Narrow"/>
                <a:cs typeface="Arial Narrow"/>
                <a:sym typeface="Arial Narrow"/>
              </a:endParaRPr>
            </a:p>
          </p:txBody>
        </p:sp>
      </p:grpSp>
      <p:pic>
        <p:nvPicPr>
          <p:cNvPr id="700" name="Google Shape;700;p15"/>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701" name="Google Shape;701;p15"/>
          <p:cNvGrpSpPr/>
          <p:nvPr/>
        </p:nvGrpSpPr>
        <p:grpSpPr>
          <a:xfrm>
            <a:off x="173594" y="2738085"/>
            <a:ext cx="3180160" cy="978490"/>
            <a:chOff x="-14122" y="6517843"/>
            <a:chExt cx="2412893" cy="978490"/>
          </a:xfrm>
        </p:grpSpPr>
        <p:sp>
          <p:nvSpPr>
            <p:cNvPr id="702" name="Google Shape;702;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703" name="Google Shape;703;p15"/>
            <p:cNvSpPr/>
            <p:nvPr/>
          </p:nvSpPr>
          <p:spPr>
            <a:xfrm>
              <a:off x="1062597" y="6517843"/>
              <a:ext cx="1336174"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76,92% - 10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15,38% - 2 casos</a:t>
              </a:r>
              <a:endParaRPr b="1" sz="1600">
                <a:solidFill>
                  <a:schemeClr val="dk1"/>
                </a:solidFill>
                <a:latin typeface="Arial Narrow"/>
                <a:ea typeface="Arial Narrow"/>
                <a:cs typeface="Arial Narrow"/>
                <a:sym typeface="Arial Narrow"/>
              </a:endParaRPr>
            </a:p>
          </p:txBody>
        </p:sp>
      </p:grpSp>
      <p:grpSp>
        <p:nvGrpSpPr>
          <p:cNvPr id="704" name="Google Shape;704;p15"/>
          <p:cNvGrpSpPr/>
          <p:nvPr/>
        </p:nvGrpSpPr>
        <p:grpSpPr>
          <a:xfrm>
            <a:off x="4329256" y="982183"/>
            <a:ext cx="874090" cy="1513653"/>
            <a:chOff x="2507826" y="2585355"/>
            <a:chExt cx="874090" cy="1513653"/>
          </a:xfrm>
        </p:grpSpPr>
        <p:sp>
          <p:nvSpPr>
            <p:cNvPr id="705" name="Google Shape;705;p1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pic>
          <p:nvPicPr>
            <p:cNvPr id="706" name="Google Shape;706;p15"/>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707" name="Google Shape;707;p15"/>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708" name="Google Shape;708;p15"/>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709" name="Google Shape;709;p15"/>
          <p:cNvGrpSpPr/>
          <p:nvPr/>
        </p:nvGrpSpPr>
        <p:grpSpPr>
          <a:xfrm>
            <a:off x="6355281" y="988099"/>
            <a:ext cx="789881" cy="1519436"/>
            <a:chOff x="3826683" y="2682487"/>
            <a:chExt cx="789881" cy="1519436"/>
          </a:xfrm>
        </p:grpSpPr>
        <p:grpSp>
          <p:nvGrpSpPr>
            <p:cNvPr id="710" name="Google Shape;710;p15"/>
            <p:cNvGrpSpPr/>
            <p:nvPr/>
          </p:nvGrpSpPr>
          <p:grpSpPr>
            <a:xfrm>
              <a:off x="3826683" y="3306763"/>
              <a:ext cx="789881" cy="895160"/>
              <a:chOff x="2507826" y="3203848"/>
              <a:chExt cx="789881" cy="895160"/>
            </a:xfrm>
          </p:grpSpPr>
          <p:sp>
            <p:nvSpPr>
              <p:cNvPr id="711" name="Google Shape;711;p15"/>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7,69%</a:t>
                </a:r>
                <a:endParaRPr b="1" sz="1600">
                  <a:solidFill>
                    <a:schemeClr val="dk1"/>
                  </a:solidFill>
                  <a:latin typeface="Arial Narrow"/>
                  <a:ea typeface="Arial Narrow"/>
                  <a:cs typeface="Arial Narrow"/>
                  <a:sym typeface="Arial Narrow"/>
                </a:endParaRPr>
              </a:p>
            </p:txBody>
          </p:sp>
          <p:sp>
            <p:nvSpPr>
              <p:cNvPr id="712" name="Google Shape;712;p1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713" name="Google Shape;713;p15"/>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714" name="Google Shape;714;p15"/>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715" name="Google Shape;715;p15"/>
          <p:cNvGrpSpPr/>
          <p:nvPr/>
        </p:nvGrpSpPr>
        <p:grpSpPr>
          <a:xfrm>
            <a:off x="5112618" y="932914"/>
            <a:ext cx="1380071" cy="1567357"/>
            <a:chOff x="1963587" y="2618404"/>
            <a:chExt cx="1380071" cy="1567357"/>
          </a:xfrm>
        </p:grpSpPr>
        <p:pic>
          <p:nvPicPr>
            <p:cNvPr id="716" name="Google Shape;716;p15"/>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717" name="Google Shape;717;p15"/>
            <p:cNvGrpSpPr/>
            <p:nvPr/>
          </p:nvGrpSpPr>
          <p:grpSpPr>
            <a:xfrm>
              <a:off x="1963587" y="3189889"/>
              <a:ext cx="1380071" cy="995872"/>
              <a:chOff x="-325073" y="6955842"/>
              <a:chExt cx="1612468" cy="995872"/>
            </a:xfrm>
          </p:grpSpPr>
          <p:sp>
            <p:nvSpPr>
              <p:cNvPr id="718" name="Google Shape;718;p15"/>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b="1" sz="1200" u="sng">
                  <a:solidFill>
                    <a:schemeClr val="dk1"/>
                  </a:solidFill>
                  <a:latin typeface="Arial Narrow"/>
                  <a:ea typeface="Arial Narrow"/>
                  <a:cs typeface="Arial Narrow"/>
                  <a:sym typeface="Arial Narrow"/>
                </a:endParaRPr>
              </a:p>
            </p:txBody>
          </p:sp>
          <p:sp>
            <p:nvSpPr>
              <p:cNvPr id="719" name="Google Shape;719;p15"/>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720" name="Google Shape;720;p15"/>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sp>
        <p:nvSpPr>
          <p:cNvPr id="721" name="Google Shape;721;p15"/>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01. 2022. </a:t>
            </a:r>
            <a:endParaRPr sz="1050">
              <a:solidFill>
                <a:schemeClr val="dk1"/>
              </a:solidFill>
              <a:latin typeface="Arial Narrow"/>
              <a:ea typeface="Arial Narrow"/>
              <a:cs typeface="Arial Narrow"/>
              <a:sym typeface="Arial Narrow"/>
            </a:endParaRPr>
          </a:p>
        </p:txBody>
      </p:sp>
      <p:sp>
        <p:nvSpPr>
          <p:cNvPr id="722" name="Google Shape;722;p15"/>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una disminución del 23% en relación con el mismo periodo de año anterior. Los cursos de vida de adolescencia,  juventud y  adultez con el 100% de los casos, una mayor frecuencia de casos en hombres.  </a:t>
            </a:r>
            <a:endParaRPr sz="1100">
              <a:solidFill>
                <a:schemeClr val="dk1"/>
              </a:solidFill>
              <a:latin typeface="Arial Narrow"/>
              <a:ea typeface="Arial Narrow"/>
              <a:cs typeface="Arial Narrow"/>
              <a:sym typeface="Arial Narrow"/>
            </a:endParaRPr>
          </a:p>
        </p:txBody>
      </p:sp>
      <p:sp>
        <p:nvSpPr>
          <p:cNvPr id="723" name="Google Shape;723;p15"/>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24" name="Google Shape;724;p15"/>
          <p:cNvGrpSpPr/>
          <p:nvPr/>
        </p:nvGrpSpPr>
        <p:grpSpPr>
          <a:xfrm>
            <a:off x="160381" y="7558421"/>
            <a:ext cx="3446504" cy="276999"/>
            <a:chOff x="2448322" y="33831"/>
            <a:chExt cx="3446504" cy="276999"/>
          </a:xfrm>
        </p:grpSpPr>
        <p:sp>
          <p:nvSpPr>
            <p:cNvPr id="725" name="Google Shape;725;p15"/>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26" name="Google Shape;726;p15"/>
            <p:cNvCxnSpPr>
              <a:stCxn id="72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27" name="Google Shape;727;p15"/>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728" name="Google Shape;728;p15"/>
          <p:cNvGrpSpPr/>
          <p:nvPr/>
        </p:nvGrpSpPr>
        <p:grpSpPr>
          <a:xfrm>
            <a:off x="2338822" y="534761"/>
            <a:ext cx="1847617" cy="436842"/>
            <a:chOff x="3060727" y="484500"/>
            <a:chExt cx="2369636" cy="436842"/>
          </a:xfrm>
        </p:grpSpPr>
        <p:sp>
          <p:nvSpPr>
            <p:cNvPr id="729" name="Google Shape;729;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1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731" name="Google Shape;731;p15"/>
          <p:cNvGrpSpPr/>
          <p:nvPr/>
        </p:nvGrpSpPr>
        <p:grpSpPr>
          <a:xfrm>
            <a:off x="205725" y="534759"/>
            <a:ext cx="1852274" cy="436842"/>
            <a:chOff x="3054754" y="484500"/>
            <a:chExt cx="2375609" cy="436842"/>
          </a:xfrm>
        </p:grpSpPr>
        <p:sp>
          <p:nvSpPr>
            <p:cNvPr id="732" name="Google Shape;732;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1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b="1" sz="1400">
                <a:solidFill>
                  <a:schemeClr val="dk1"/>
                </a:solidFill>
                <a:latin typeface="Arial Narrow"/>
                <a:ea typeface="Arial Narrow"/>
                <a:cs typeface="Arial Narrow"/>
                <a:sym typeface="Arial Narrow"/>
              </a:endParaRPr>
            </a:p>
          </p:txBody>
        </p:sp>
      </p:grpSp>
      <p:grpSp>
        <p:nvGrpSpPr>
          <p:cNvPr id="734" name="Google Shape;734;p15"/>
          <p:cNvGrpSpPr/>
          <p:nvPr/>
        </p:nvGrpSpPr>
        <p:grpSpPr>
          <a:xfrm>
            <a:off x="4410694" y="596925"/>
            <a:ext cx="2722458" cy="436842"/>
            <a:chOff x="3060727" y="484500"/>
            <a:chExt cx="2369637" cy="436842"/>
          </a:xfrm>
        </p:grpSpPr>
        <p:sp>
          <p:nvSpPr>
            <p:cNvPr id="735" name="Google Shape;735;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1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pic>
        <p:nvPicPr>
          <p:cNvPr id="737" name="Google Shape;737;p15"/>
          <p:cNvPicPr preferRelativeResize="0"/>
          <p:nvPr/>
        </p:nvPicPr>
        <p:blipFill rotWithShape="1">
          <a:blip r:embed="rId9">
            <a:alphaModFix/>
          </a:blip>
          <a:srcRect b="0" l="0" r="0" t="0"/>
          <a:stretch/>
        </p:blipFill>
        <p:spPr>
          <a:xfrm>
            <a:off x="23668" y="4605697"/>
            <a:ext cx="3700239" cy="2510961"/>
          </a:xfrm>
          <a:prstGeom prst="rect">
            <a:avLst/>
          </a:prstGeom>
          <a:noFill/>
          <a:ln>
            <a:noFill/>
          </a:ln>
        </p:spPr>
      </p:pic>
      <p:pic>
        <p:nvPicPr>
          <p:cNvPr id="738" name="Google Shape;738;p15"/>
          <p:cNvPicPr preferRelativeResize="0"/>
          <p:nvPr/>
        </p:nvPicPr>
        <p:blipFill rotWithShape="1">
          <a:blip r:embed="rId10">
            <a:alphaModFix/>
          </a:blip>
          <a:srcRect b="0" l="0" r="0" t="0"/>
          <a:stretch/>
        </p:blipFill>
        <p:spPr>
          <a:xfrm>
            <a:off x="3751124" y="4615906"/>
            <a:ext cx="3449776" cy="19455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16"/>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744" name="Google Shape;744;p16"/>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745" name="Google Shape;745;p16"/>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746" name="Google Shape;746;p16"/>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sp>
        <p:nvSpPr>
          <p:cNvPr id="747" name="Google Shape;747;p16"/>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01  acumulado de 2022. </a:t>
            </a:r>
            <a:endParaRPr sz="1100">
              <a:solidFill>
                <a:schemeClr val="dk1"/>
              </a:solidFill>
              <a:latin typeface="Arial Narrow"/>
              <a:ea typeface="Arial Narrow"/>
              <a:cs typeface="Arial Narrow"/>
              <a:sym typeface="Arial Narrow"/>
            </a:endParaRPr>
          </a:p>
        </p:txBody>
      </p:sp>
      <p:grpSp>
        <p:nvGrpSpPr>
          <p:cNvPr id="748" name="Google Shape;748;p16"/>
          <p:cNvGrpSpPr/>
          <p:nvPr/>
        </p:nvGrpSpPr>
        <p:grpSpPr>
          <a:xfrm>
            <a:off x="179214" y="5091636"/>
            <a:ext cx="1892650" cy="488476"/>
            <a:chOff x="2397524" y="3379972"/>
            <a:chExt cx="4508500" cy="904875"/>
          </a:xfrm>
        </p:grpSpPr>
        <p:pic>
          <p:nvPicPr>
            <p:cNvPr id="749" name="Google Shape;749;p1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750" name="Google Shape;750;p16"/>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a:t>
              </a:r>
              <a:endParaRPr/>
            </a:p>
          </p:txBody>
        </p:sp>
      </p:grpSp>
      <p:sp>
        <p:nvSpPr>
          <p:cNvPr id="751" name="Google Shape;751;p16"/>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28,5%</a:t>
            </a:r>
            <a:endParaRPr b="1" sz="1200">
              <a:solidFill>
                <a:schemeClr val="dk1"/>
              </a:solidFill>
              <a:latin typeface="Arial Narrow"/>
              <a:ea typeface="Arial Narrow"/>
              <a:cs typeface="Arial Narrow"/>
              <a:sym typeface="Arial Narrow"/>
            </a:endParaRPr>
          </a:p>
        </p:txBody>
      </p:sp>
      <p:grpSp>
        <p:nvGrpSpPr>
          <p:cNvPr id="752" name="Google Shape;752;p16"/>
          <p:cNvGrpSpPr/>
          <p:nvPr/>
        </p:nvGrpSpPr>
        <p:grpSpPr>
          <a:xfrm>
            <a:off x="2448322" y="74775"/>
            <a:ext cx="3446504" cy="276999"/>
            <a:chOff x="2448322" y="74775"/>
            <a:chExt cx="3446504" cy="276999"/>
          </a:xfrm>
        </p:grpSpPr>
        <p:sp>
          <p:nvSpPr>
            <p:cNvPr id="753" name="Google Shape;753;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54" name="Google Shape;754;p16"/>
            <p:cNvCxnSpPr>
              <a:stCxn id="7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5" name="Google Shape;755;p1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756" name="Google Shape;756;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16</a:t>
            </a:r>
            <a:endParaRPr b="1" sz="1050">
              <a:solidFill>
                <a:schemeClr val="dk1"/>
              </a:solidFill>
              <a:latin typeface="Arial Narrow"/>
              <a:ea typeface="Arial Narrow"/>
              <a:cs typeface="Arial Narrow"/>
              <a:sym typeface="Arial Narrow"/>
            </a:endParaRPr>
          </a:p>
        </p:txBody>
      </p:sp>
      <p:sp>
        <p:nvSpPr>
          <p:cNvPr id="757" name="Google Shape;757;p16"/>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758" name="Google Shape;758;p16"/>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01  acumulado de 2022. </a:t>
            </a:r>
            <a:endParaRPr sz="1100">
              <a:solidFill>
                <a:schemeClr val="dk1"/>
              </a:solidFill>
              <a:latin typeface="Arial Narrow"/>
              <a:ea typeface="Arial Narrow"/>
              <a:cs typeface="Arial Narrow"/>
              <a:sym typeface="Arial Narrow"/>
            </a:endParaRPr>
          </a:p>
        </p:txBody>
      </p:sp>
      <p:sp>
        <p:nvSpPr>
          <p:cNvPr id="759" name="Google Shape;759;p16"/>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01   acumulado de 2019-2022. </a:t>
            </a:r>
            <a:endParaRPr sz="1000">
              <a:solidFill>
                <a:schemeClr val="dk1"/>
              </a:solidFill>
              <a:latin typeface="Arial Narrow"/>
              <a:ea typeface="Arial Narrow"/>
              <a:cs typeface="Arial Narrow"/>
              <a:sym typeface="Arial Narrow"/>
            </a:endParaRPr>
          </a:p>
        </p:txBody>
      </p:sp>
      <p:graphicFrame>
        <p:nvGraphicFramePr>
          <p:cNvPr id="760" name="Google Shape;760;p16"/>
          <p:cNvGraphicFramePr/>
          <p:nvPr/>
        </p:nvGraphicFramePr>
        <p:xfrm>
          <a:off x="2016274" y="539553"/>
          <a:ext cx="4968551" cy="2520279"/>
        </p:xfrm>
        <a:graphic>
          <a:graphicData uri="http://schemas.openxmlformats.org/drawingml/2006/chart">
            <c:chart r:id="rId6"/>
          </a:graphicData>
        </a:graphic>
      </p:graphicFrame>
      <p:sp>
        <p:nvSpPr>
          <p:cNvPr id="761" name="Google Shape;761;p16"/>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762" name="Google Shape;762;p16"/>
          <p:cNvGrpSpPr/>
          <p:nvPr/>
        </p:nvGrpSpPr>
        <p:grpSpPr>
          <a:xfrm>
            <a:off x="144066" y="6618265"/>
            <a:ext cx="1892650" cy="488476"/>
            <a:chOff x="2397524" y="3379972"/>
            <a:chExt cx="4508500" cy="904875"/>
          </a:xfrm>
        </p:grpSpPr>
        <p:pic>
          <p:nvPicPr>
            <p:cNvPr id="763" name="Google Shape;763;p1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764" name="Google Shape;764;p16"/>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10</a:t>
              </a:r>
              <a:endParaRPr b="1" sz="1800">
                <a:solidFill>
                  <a:schemeClr val="dk1"/>
                </a:solidFill>
                <a:latin typeface="Arial Narrow"/>
                <a:ea typeface="Arial Narrow"/>
                <a:cs typeface="Arial Narrow"/>
                <a:sym typeface="Arial Narrow"/>
              </a:endParaRPr>
            </a:p>
          </p:txBody>
        </p:sp>
      </p:grpSp>
      <p:sp>
        <p:nvSpPr>
          <p:cNvPr id="765" name="Google Shape;765;p16"/>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graphicFrame>
        <p:nvGraphicFramePr>
          <p:cNvPr id="766" name="Google Shape;766;p16"/>
          <p:cNvGraphicFramePr/>
          <p:nvPr/>
        </p:nvGraphicFramePr>
        <p:xfrm>
          <a:off x="2102721" y="3524672"/>
          <a:ext cx="4955076" cy="2714931"/>
        </p:xfrm>
        <a:graphic>
          <a:graphicData uri="http://schemas.openxmlformats.org/drawingml/2006/chart">
            <c:chart r:id="rId7"/>
          </a:graphicData>
        </a:graphic>
      </p:graphicFrame>
      <p:sp>
        <p:nvSpPr>
          <p:cNvPr id="767" name="Google Shape;767;p16"/>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100%</a:t>
            </a:r>
            <a:endParaRPr b="1" sz="1200">
              <a:solidFill>
                <a:schemeClr val="dk1"/>
              </a:solidFill>
              <a:latin typeface="Arial Narrow"/>
              <a:ea typeface="Arial Narrow"/>
              <a:cs typeface="Arial Narrow"/>
              <a:sym typeface="Arial Narrow"/>
            </a:endParaRPr>
          </a:p>
        </p:txBody>
      </p:sp>
      <p:graphicFrame>
        <p:nvGraphicFramePr>
          <p:cNvPr id="768" name="Google Shape;768;p16"/>
          <p:cNvGraphicFramePr/>
          <p:nvPr/>
        </p:nvGraphicFramePr>
        <p:xfrm>
          <a:off x="2592338" y="6607388"/>
          <a:ext cx="4032448" cy="2020495"/>
        </p:xfrm>
        <a:graphic>
          <a:graphicData uri="http://schemas.openxmlformats.org/drawingml/2006/chart">
            <c:chart r:id="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7"/>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 </a:t>
            </a:r>
            <a:endParaRPr b="1" sz="1050">
              <a:solidFill>
                <a:schemeClr val="dk1"/>
              </a:solidFill>
              <a:latin typeface="Arial Narrow"/>
              <a:ea typeface="Arial Narrow"/>
              <a:cs typeface="Arial Narrow"/>
              <a:sym typeface="Arial Narrow"/>
            </a:endParaRPr>
          </a:p>
        </p:txBody>
      </p:sp>
      <p:sp>
        <p:nvSpPr>
          <p:cNvPr id="775" name="Google Shape;775;p17"/>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17"/>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7" name="Google Shape;777;p17"/>
          <p:cNvCxnSpPr>
            <a:stCxn id="776"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778" name="Google Shape;778;p17"/>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779" name="Google Shape;779;p17"/>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780" name="Google Shape;780;p17"/>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0,3 * 100 mil</a:t>
            </a:r>
            <a:endParaRPr/>
          </a:p>
        </p:txBody>
      </p:sp>
      <p:sp>
        <p:nvSpPr>
          <p:cNvPr id="781" name="Google Shape;781;p17"/>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782" name="Google Shape;782;p17"/>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0,3* 100 mil</a:t>
            </a:r>
            <a:endParaRPr/>
          </a:p>
        </p:txBody>
      </p:sp>
      <p:sp>
        <p:nvSpPr>
          <p:cNvPr id="783" name="Google Shape;783;p17"/>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4" name="Google Shape;784;p17"/>
          <p:cNvCxnSpPr>
            <a:stCxn id="783"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785" name="Google Shape;785;p17"/>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786" name="Google Shape;786;p17"/>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01 acumulado  de  2022. </a:t>
            </a:r>
            <a:endParaRPr sz="700">
              <a:solidFill>
                <a:schemeClr val="dk1"/>
              </a:solidFill>
              <a:latin typeface="Arial Narrow"/>
              <a:ea typeface="Arial Narrow"/>
              <a:cs typeface="Arial Narrow"/>
              <a:sym typeface="Arial Narrow"/>
            </a:endParaRPr>
          </a:p>
        </p:txBody>
      </p:sp>
      <p:sp>
        <p:nvSpPr>
          <p:cNvPr id="787" name="Google Shape;787;p17"/>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01   acumulado de 2019-2022. </a:t>
            </a:r>
            <a:endParaRPr sz="1000">
              <a:solidFill>
                <a:schemeClr val="dk1"/>
              </a:solidFill>
              <a:latin typeface="Arial Narrow"/>
              <a:ea typeface="Arial Narrow"/>
              <a:cs typeface="Arial Narrow"/>
              <a:sym typeface="Arial Narrow"/>
            </a:endParaRPr>
          </a:p>
        </p:txBody>
      </p:sp>
      <p:graphicFrame>
        <p:nvGraphicFramePr>
          <p:cNvPr id="788" name="Google Shape;788;p17"/>
          <p:cNvGraphicFramePr/>
          <p:nvPr/>
        </p:nvGraphicFramePr>
        <p:xfrm>
          <a:off x="1972866" y="-76763"/>
          <a:ext cx="3931840" cy="1984467"/>
        </p:xfrm>
        <a:graphic>
          <a:graphicData uri="http://schemas.openxmlformats.org/drawingml/2006/chart">
            <c:chart r:id="rId3"/>
          </a:graphicData>
        </a:graphic>
      </p:graphicFrame>
      <p:pic>
        <p:nvPicPr>
          <p:cNvPr id="789" name="Google Shape;789;p17"/>
          <p:cNvPicPr preferRelativeResize="0"/>
          <p:nvPr/>
        </p:nvPicPr>
        <p:blipFill rotWithShape="1">
          <a:blip r:embed="rId4">
            <a:alphaModFix/>
          </a:blip>
          <a:srcRect b="5333" l="14175" r="12436" t="9888"/>
          <a:stretch/>
        </p:blipFill>
        <p:spPr>
          <a:xfrm>
            <a:off x="262785" y="4067944"/>
            <a:ext cx="6732214" cy="43746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8"/>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5" name="Google Shape;795;p18"/>
          <p:cNvGrpSpPr/>
          <p:nvPr/>
        </p:nvGrpSpPr>
        <p:grpSpPr>
          <a:xfrm>
            <a:off x="122078" y="6179675"/>
            <a:ext cx="841843" cy="1132310"/>
            <a:chOff x="1030415" y="748098"/>
            <a:chExt cx="841843" cy="1132310"/>
          </a:xfrm>
        </p:grpSpPr>
        <p:pic>
          <p:nvPicPr>
            <p:cNvPr id="796" name="Google Shape;796;p18"/>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797" name="Google Shape;797;p18"/>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77,78%</a:t>
              </a:r>
              <a:endParaRPr b="1" sz="1600">
                <a:solidFill>
                  <a:schemeClr val="dk1"/>
                </a:solidFill>
                <a:latin typeface="Arial Narrow"/>
                <a:ea typeface="Arial Narrow"/>
                <a:cs typeface="Arial Narrow"/>
                <a:sym typeface="Arial Narrow"/>
              </a:endParaRPr>
            </a:p>
          </p:txBody>
        </p:sp>
        <p:sp>
          <p:nvSpPr>
            <p:cNvPr id="798" name="Google Shape;798;p1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799" name="Google Shape;799;p18"/>
          <p:cNvGrpSpPr/>
          <p:nvPr/>
        </p:nvGrpSpPr>
        <p:grpSpPr>
          <a:xfrm>
            <a:off x="1017033" y="6209407"/>
            <a:ext cx="827642" cy="1091720"/>
            <a:chOff x="1825139" y="815810"/>
            <a:chExt cx="827642" cy="1091720"/>
          </a:xfrm>
        </p:grpSpPr>
        <p:sp>
          <p:nvSpPr>
            <p:cNvPr id="800" name="Google Shape;800;p18"/>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22,22%</a:t>
              </a:r>
              <a:endParaRPr b="1" sz="1600">
                <a:solidFill>
                  <a:schemeClr val="dk1"/>
                </a:solidFill>
                <a:latin typeface="Arial Narrow"/>
                <a:ea typeface="Arial Narrow"/>
                <a:cs typeface="Arial Narrow"/>
                <a:sym typeface="Arial Narrow"/>
              </a:endParaRPr>
            </a:p>
          </p:txBody>
        </p:sp>
        <p:sp>
          <p:nvSpPr>
            <p:cNvPr id="801" name="Google Shape;801;p18"/>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802" name="Google Shape;802;p18"/>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803" name="Google Shape;803;p18"/>
          <p:cNvGrpSpPr/>
          <p:nvPr/>
        </p:nvGrpSpPr>
        <p:grpSpPr>
          <a:xfrm>
            <a:off x="2126041" y="6213471"/>
            <a:ext cx="1152880" cy="1113356"/>
            <a:chOff x="2107178" y="815810"/>
            <a:chExt cx="1152880" cy="1113356"/>
          </a:xfrm>
        </p:grpSpPr>
        <p:grpSp>
          <p:nvGrpSpPr>
            <p:cNvPr id="804" name="Google Shape;804;p18"/>
            <p:cNvGrpSpPr/>
            <p:nvPr/>
          </p:nvGrpSpPr>
          <p:grpSpPr>
            <a:xfrm>
              <a:off x="2107178" y="1317818"/>
              <a:ext cx="1152880" cy="611348"/>
              <a:chOff x="3744466" y="1301912"/>
              <a:chExt cx="1152880" cy="611348"/>
            </a:xfrm>
          </p:grpSpPr>
          <p:sp>
            <p:nvSpPr>
              <p:cNvPr id="805" name="Google Shape;805;p18"/>
              <p:cNvSpPr/>
              <p:nvPr/>
            </p:nvSpPr>
            <p:spPr>
              <a:xfrm>
                <a:off x="3912518" y="1553220"/>
                <a:ext cx="802181"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11,11%</a:t>
                </a:r>
                <a:endParaRPr b="1" sz="1600">
                  <a:solidFill>
                    <a:schemeClr val="dk1"/>
                  </a:solidFill>
                  <a:latin typeface="Arial Narrow"/>
                  <a:ea typeface="Arial Narrow"/>
                  <a:cs typeface="Arial Narrow"/>
                  <a:sym typeface="Arial Narrow"/>
                </a:endParaRPr>
              </a:p>
            </p:txBody>
          </p:sp>
          <p:sp>
            <p:nvSpPr>
              <p:cNvPr id="806" name="Google Shape;806;p1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807" name="Google Shape;807;p18"/>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808" name="Google Shape;808;p18"/>
          <p:cNvGrpSpPr/>
          <p:nvPr/>
        </p:nvGrpSpPr>
        <p:grpSpPr>
          <a:xfrm>
            <a:off x="3206913" y="6232761"/>
            <a:ext cx="740068" cy="1110282"/>
            <a:chOff x="3580462" y="815810"/>
            <a:chExt cx="740068" cy="1110282"/>
          </a:xfrm>
        </p:grpSpPr>
        <p:grpSp>
          <p:nvGrpSpPr>
            <p:cNvPr id="809" name="Google Shape;809;p18"/>
            <p:cNvGrpSpPr/>
            <p:nvPr/>
          </p:nvGrpSpPr>
          <p:grpSpPr>
            <a:xfrm>
              <a:off x="3580462" y="1288342"/>
              <a:ext cx="740068" cy="637750"/>
              <a:chOff x="5245046" y="1274868"/>
              <a:chExt cx="740068" cy="637750"/>
            </a:xfrm>
          </p:grpSpPr>
          <p:sp>
            <p:nvSpPr>
              <p:cNvPr id="810" name="Google Shape;810;p18"/>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811" name="Google Shape;811;p1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812" name="Google Shape;812;p18"/>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813" name="Google Shape;813;p18"/>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814" name="Google Shape;814;p18"/>
          <p:cNvGrpSpPr/>
          <p:nvPr/>
        </p:nvGrpSpPr>
        <p:grpSpPr>
          <a:xfrm>
            <a:off x="4301137" y="7901115"/>
            <a:ext cx="1690560" cy="650645"/>
            <a:chOff x="-14122" y="7072716"/>
            <a:chExt cx="1282684" cy="650645"/>
          </a:xfrm>
        </p:grpSpPr>
        <p:sp>
          <p:nvSpPr>
            <p:cNvPr id="815" name="Google Shape;815;p1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816" name="Google Shape;816;p1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grpSp>
      <p:pic>
        <p:nvPicPr>
          <p:cNvPr id="817" name="Google Shape;817;p18"/>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818" name="Google Shape;818;p18"/>
          <p:cNvGrpSpPr/>
          <p:nvPr/>
        </p:nvGrpSpPr>
        <p:grpSpPr>
          <a:xfrm>
            <a:off x="1049891" y="7771259"/>
            <a:ext cx="1995317" cy="905197"/>
            <a:chOff x="-188366" y="7072716"/>
            <a:chExt cx="1513913" cy="905197"/>
          </a:xfrm>
        </p:grpSpPr>
        <p:sp>
          <p:nvSpPr>
            <p:cNvPr id="819" name="Google Shape;819;p1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820" name="Google Shape;820;p18"/>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55,56%</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44,44%</a:t>
              </a:r>
              <a:endParaRPr b="1" sz="1200">
                <a:solidFill>
                  <a:schemeClr val="dk1"/>
                </a:solidFill>
                <a:latin typeface="Arial Narrow"/>
                <a:ea typeface="Arial Narrow"/>
                <a:cs typeface="Arial Narrow"/>
                <a:sym typeface="Arial Narrow"/>
              </a:endParaRPr>
            </a:p>
          </p:txBody>
        </p:sp>
        <p:sp>
          <p:nvSpPr>
            <p:cNvPr id="821" name="Google Shape;821;p18"/>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822" name="Google Shape;822;p18"/>
          <p:cNvGrpSpPr/>
          <p:nvPr/>
        </p:nvGrpSpPr>
        <p:grpSpPr>
          <a:xfrm>
            <a:off x="5241863" y="6264784"/>
            <a:ext cx="874090" cy="1056602"/>
            <a:chOff x="2507826" y="2775558"/>
            <a:chExt cx="874090" cy="1056602"/>
          </a:xfrm>
        </p:grpSpPr>
        <p:sp>
          <p:nvSpPr>
            <p:cNvPr id="823" name="Google Shape;823;p1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pic>
          <p:nvPicPr>
            <p:cNvPr id="824" name="Google Shape;824;p18"/>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825" name="Google Shape;825;p1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826" name="Google Shape;826;p18"/>
          <p:cNvGrpSpPr/>
          <p:nvPr/>
        </p:nvGrpSpPr>
        <p:grpSpPr>
          <a:xfrm>
            <a:off x="4287033" y="6211979"/>
            <a:ext cx="874090" cy="1127234"/>
            <a:chOff x="4542245" y="835972"/>
            <a:chExt cx="874090" cy="1127234"/>
          </a:xfrm>
        </p:grpSpPr>
        <p:grpSp>
          <p:nvGrpSpPr>
            <p:cNvPr id="827" name="Google Shape;827;p18"/>
            <p:cNvGrpSpPr/>
            <p:nvPr/>
          </p:nvGrpSpPr>
          <p:grpSpPr>
            <a:xfrm>
              <a:off x="4542245" y="1334894"/>
              <a:ext cx="874090" cy="628312"/>
              <a:chOff x="2507826" y="3203848"/>
              <a:chExt cx="874090" cy="628312"/>
            </a:xfrm>
          </p:grpSpPr>
          <p:sp>
            <p:nvSpPr>
              <p:cNvPr id="828" name="Google Shape;828;p1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10,10%</a:t>
                </a:r>
                <a:endParaRPr b="1" sz="1600">
                  <a:solidFill>
                    <a:schemeClr val="dk1"/>
                  </a:solidFill>
                  <a:latin typeface="Arial Narrow"/>
                  <a:ea typeface="Arial Narrow"/>
                  <a:cs typeface="Arial Narrow"/>
                  <a:sym typeface="Arial Narrow"/>
                </a:endParaRPr>
              </a:p>
            </p:txBody>
          </p:sp>
          <p:sp>
            <p:nvSpPr>
              <p:cNvPr id="829" name="Google Shape;829;p1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830" name="Google Shape;830;p18"/>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831" name="Google Shape;831;p18"/>
          <p:cNvGrpSpPr/>
          <p:nvPr/>
        </p:nvGrpSpPr>
        <p:grpSpPr>
          <a:xfrm>
            <a:off x="5991697" y="6108613"/>
            <a:ext cx="1290798" cy="1202122"/>
            <a:chOff x="9455421" y="903990"/>
            <a:chExt cx="1290798" cy="1202122"/>
          </a:xfrm>
        </p:grpSpPr>
        <p:pic>
          <p:nvPicPr>
            <p:cNvPr id="832" name="Google Shape;832;p18"/>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833" name="Google Shape;833;p18"/>
            <p:cNvGrpSpPr/>
            <p:nvPr/>
          </p:nvGrpSpPr>
          <p:grpSpPr>
            <a:xfrm>
              <a:off x="9455421" y="1311975"/>
              <a:ext cx="1290798" cy="794137"/>
              <a:chOff x="-344103" y="6929224"/>
              <a:chExt cx="1508162" cy="794137"/>
            </a:xfrm>
          </p:grpSpPr>
          <p:sp>
            <p:nvSpPr>
              <p:cNvPr id="834" name="Google Shape;834;p18"/>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835" name="Google Shape;835;p18"/>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836" name="Google Shape;836;p18"/>
          <p:cNvGrpSpPr/>
          <p:nvPr/>
        </p:nvGrpSpPr>
        <p:grpSpPr>
          <a:xfrm>
            <a:off x="2172466" y="5827943"/>
            <a:ext cx="1847617" cy="436842"/>
            <a:chOff x="3060727" y="484500"/>
            <a:chExt cx="2369636" cy="436842"/>
          </a:xfrm>
        </p:grpSpPr>
        <p:sp>
          <p:nvSpPr>
            <p:cNvPr id="837" name="Google Shape;837;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1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839" name="Google Shape;839;p18"/>
          <p:cNvGrpSpPr/>
          <p:nvPr/>
        </p:nvGrpSpPr>
        <p:grpSpPr>
          <a:xfrm>
            <a:off x="20877" y="5816081"/>
            <a:ext cx="1852274" cy="436842"/>
            <a:chOff x="3054754" y="484500"/>
            <a:chExt cx="2375609" cy="436842"/>
          </a:xfrm>
        </p:grpSpPr>
        <p:sp>
          <p:nvSpPr>
            <p:cNvPr id="840" name="Google Shape;840;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842" name="Google Shape;842;p18"/>
          <p:cNvGrpSpPr/>
          <p:nvPr/>
        </p:nvGrpSpPr>
        <p:grpSpPr>
          <a:xfrm>
            <a:off x="4351910" y="5846641"/>
            <a:ext cx="2722458" cy="436842"/>
            <a:chOff x="3060727" y="484500"/>
            <a:chExt cx="2369637" cy="436842"/>
          </a:xfrm>
        </p:grpSpPr>
        <p:sp>
          <p:nvSpPr>
            <p:cNvPr id="843" name="Google Shape;843;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845" name="Google Shape;845;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18 </a:t>
            </a:r>
            <a:endParaRPr b="1" sz="1050">
              <a:solidFill>
                <a:schemeClr val="dk1"/>
              </a:solidFill>
              <a:latin typeface="Arial Narrow"/>
              <a:ea typeface="Arial Narrow"/>
              <a:cs typeface="Arial Narrow"/>
              <a:sym typeface="Arial Narrow"/>
            </a:endParaRPr>
          </a:p>
        </p:txBody>
      </p:sp>
      <p:sp>
        <p:nvSpPr>
          <p:cNvPr id="846" name="Google Shape;846;p18"/>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47" name="Google Shape;847;p18"/>
          <p:cNvSpPr/>
          <p:nvPr/>
        </p:nvSpPr>
        <p:spPr>
          <a:xfrm>
            <a:off x="2339359" y="7291708"/>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848" name="Google Shape;848;p18"/>
          <p:cNvSpPr/>
          <p:nvPr/>
        </p:nvSpPr>
        <p:spPr>
          <a:xfrm>
            <a:off x="184508" y="7288390"/>
            <a:ext cx="61427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7casos</a:t>
            </a:r>
            <a:endParaRPr sz="1200">
              <a:solidFill>
                <a:schemeClr val="dk1"/>
              </a:solidFill>
              <a:latin typeface="Calibri"/>
              <a:ea typeface="Calibri"/>
              <a:cs typeface="Calibri"/>
              <a:sym typeface="Calibri"/>
            </a:endParaRPr>
          </a:p>
        </p:txBody>
      </p:sp>
      <p:sp>
        <p:nvSpPr>
          <p:cNvPr id="849" name="Google Shape;849;p18"/>
          <p:cNvSpPr/>
          <p:nvPr/>
        </p:nvSpPr>
        <p:spPr>
          <a:xfrm>
            <a:off x="1087841"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sp>
        <p:nvSpPr>
          <p:cNvPr id="850" name="Google Shape;850;p18"/>
          <p:cNvSpPr/>
          <p:nvPr/>
        </p:nvSpPr>
        <p:spPr>
          <a:xfrm>
            <a:off x="4399309" y="7294727"/>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851" name="Google Shape;851;p18"/>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52" name="Google Shape;852;p18"/>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53" name="Google Shape;853;p18"/>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4" name="Google Shape;854;p18"/>
          <p:cNvCxnSpPr>
            <a:stCxn id="853"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855" name="Google Shape;855;p18"/>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856" name="Google Shape;856;p18"/>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18"/>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8" name="Google Shape;858;p18"/>
          <p:cNvCxnSpPr>
            <a:stCxn id="857"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859" name="Google Shape;859;p18"/>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860" name="Google Shape;860;p18"/>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01 acumulado  de  2022. </a:t>
            </a:r>
            <a:endParaRPr sz="700">
              <a:solidFill>
                <a:schemeClr val="dk1"/>
              </a:solidFill>
              <a:latin typeface="Arial Narrow"/>
              <a:ea typeface="Arial Narrow"/>
              <a:cs typeface="Arial Narrow"/>
              <a:sym typeface="Arial Narrow"/>
            </a:endParaRPr>
          </a:p>
        </p:txBody>
      </p:sp>
      <p:pic>
        <p:nvPicPr>
          <p:cNvPr id="861" name="Google Shape;861;p18"/>
          <p:cNvPicPr preferRelativeResize="0"/>
          <p:nvPr/>
        </p:nvPicPr>
        <p:blipFill rotWithShape="1">
          <a:blip r:embed="rId9">
            <a:alphaModFix/>
          </a:blip>
          <a:srcRect b="5222" l="13951" r="12435" t="9999"/>
          <a:stretch/>
        </p:blipFill>
        <p:spPr>
          <a:xfrm>
            <a:off x="288082" y="539552"/>
            <a:ext cx="6759592" cy="43007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9"/>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67" name="Google Shape;867;p19"/>
          <p:cNvGrpSpPr/>
          <p:nvPr/>
        </p:nvGrpSpPr>
        <p:grpSpPr>
          <a:xfrm>
            <a:off x="1070784" y="2796492"/>
            <a:ext cx="1881594" cy="1358120"/>
            <a:chOff x="3232545" y="2931806"/>
            <a:chExt cx="1881594" cy="1358120"/>
          </a:xfrm>
        </p:grpSpPr>
        <p:pic>
          <p:nvPicPr>
            <p:cNvPr id="868" name="Google Shape;868;p19"/>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869" name="Google Shape;869;p19"/>
            <p:cNvGrpSpPr/>
            <p:nvPr/>
          </p:nvGrpSpPr>
          <p:grpSpPr>
            <a:xfrm>
              <a:off x="3232545" y="3564985"/>
              <a:ext cx="1881594" cy="724941"/>
              <a:chOff x="-103304" y="7072716"/>
              <a:chExt cx="1427628" cy="724941"/>
            </a:xfrm>
          </p:grpSpPr>
          <p:sp>
            <p:nvSpPr>
              <p:cNvPr id="870" name="Google Shape;870;p1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871" name="Google Shape;871;p1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80,00%</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20,00%</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872" name="Google Shape;872;p19"/>
          <p:cNvGrpSpPr/>
          <p:nvPr/>
        </p:nvGrpSpPr>
        <p:grpSpPr>
          <a:xfrm>
            <a:off x="4430170" y="2764717"/>
            <a:ext cx="1690560" cy="1385678"/>
            <a:chOff x="5322204" y="2849006"/>
            <a:chExt cx="1690560" cy="1385678"/>
          </a:xfrm>
        </p:grpSpPr>
        <p:pic>
          <p:nvPicPr>
            <p:cNvPr id="873" name="Google Shape;873;p19"/>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874" name="Google Shape;874;p19"/>
            <p:cNvGrpSpPr/>
            <p:nvPr/>
          </p:nvGrpSpPr>
          <p:grpSpPr>
            <a:xfrm>
              <a:off x="5322204" y="3584039"/>
              <a:ext cx="1690560" cy="650645"/>
              <a:chOff x="-14122" y="7072716"/>
              <a:chExt cx="1282684" cy="650645"/>
            </a:xfrm>
          </p:grpSpPr>
          <p:sp>
            <p:nvSpPr>
              <p:cNvPr id="875" name="Google Shape;875;p1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876" name="Google Shape;876;p1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90,00%</a:t>
                </a:r>
                <a:endParaRPr b="1" sz="1600">
                  <a:solidFill>
                    <a:srgbClr val="000000"/>
                  </a:solidFill>
                  <a:latin typeface="Arial Narrow"/>
                  <a:ea typeface="Arial Narrow"/>
                  <a:cs typeface="Arial Narrow"/>
                  <a:sym typeface="Arial Narrow"/>
                </a:endParaRPr>
              </a:p>
            </p:txBody>
          </p:sp>
        </p:grpSp>
      </p:grpSp>
      <p:sp>
        <p:nvSpPr>
          <p:cNvPr id="877" name="Google Shape;877;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 19</a:t>
            </a:r>
            <a:endParaRPr b="1" sz="1050">
              <a:solidFill>
                <a:srgbClr val="000000"/>
              </a:solidFill>
              <a:latin typeface="Arial Narrow"/>
              <a:ea typeface="Arial Narrow"/>
              <a:cs typeface="Arial Narrow"/>
              <a:sym typeface="Arial Narrow"/>
            </a:endParaRPr>
          </a:p>
        </p:txBody>
      </p:sp>
      <p:grpSp>
        <p:nvGrpSpPr>
          <p:cNvPr id="878" name="Google Shape;878;p19"/>
          <p:cNvGrpSpPr/>
          <p:nvPr/>
        </p:nvGrpSpPr>
        <p:grpSpPr>
          <a:xfrm>
            <a:off x="160662" y="75973"/>
            <a:ext cx="936032" cy="261610"/>
            <a:chOff x="2448322" y="74775"/>
            <a:chExt cx="936032" cy="261610"/>
          </a:xfrm>
        </p:grpSpPr>
        <p:sp>
          <p:nvSpPr>
            <p:cNvPr id="879" name="Google Shape;879;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880" name="Google Shape;880;p19"/>
            <p:cNvCxnSpPr>
              <a:stCxn id="87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881" name="Google Shape;881;p19"/>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82" name="Google Shape;882;p19"/>
          <p:cNvGrpSpPr/>
          <p:nvPr/>
        </p:nvGrpSpPr>
        <p:grpSpPr>
          <a:xfrm>
            <a:off x="30478" y="4469504"/>
            <a:ext cx="936032" cy="261610"/>
            <a:chOff x="2448322" y="74775"/>
            <a:chExt cx="936032" cy="261610"/>
          </a:xfrm>
        </p:grpSpPr>
        <p:sp>
          <p:nvSpPr>
            <p:cNvPr id="883" name="Google Shape;883;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884" name="Google Shape;884;p19"/>
            <p:cNvCxnSpPr>
              <a:stCxn id="8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885" name="Google Shape;885;p19"/>
          <p:cNvGrpSpPr/>
          <p:nvPr/>
        </p:nvGrpSpPr>
        <p:grpSpPr>
          <a:xfrm>
            <a:off x="180838" y="920327"/>
            <a:ext cx="850854" cy="1573970"/>
            <a:chOff x="1068833" y="553075"/>
            <a:chExt cx="850854" cy="1573970"/>
          </a:xfrm>
        </p:grpSpPr>
        <p:pic>
          <p:nvPicPr>
            <p:cNvPr id="886" name="Google Shape;886;p19"/>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887" name="Google Shape;887;p19"/>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80,00%</a:t>
              </a:r>
              <a:endParaRPr b="1" sz="1600">
                <a:solidFill>
                  <a:srgbClr val="000000"/>
                </a:solidFill>
                <a:latin typeface="Arial Narrow"/>
                <a:ea typeface="Arial Narrow"/>
                <a:cs typeface="Arial Narrow"/>
                <a:sym typeface="Arial Narrow"/>
              </a:endParaRPr>
            </a:p>
          </p:txBody>
        </p:sp>
        <p:sp>
          <p:nvSpPr>
            <p:cNvPr id="888" name="Google Shape;888;p1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889" name="Google Shape;889;p19"/>
            <p:cNvSpPr/>
            <p:nvPr/>
          </p:nvSpPr>
          <p:spPr>
            <a:xfrm>
              <a:off x="1136020" y="185004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8 casos</a:t>
              </a:r>
              <a:endParaRPr sz="1200">
                <a:solidFill>
                  <a:srgbClr val="000000"/>
                </a:solidFill>
                <a:latin typeface="Calibri"/>
                <a:ea typeface="Calibri"/>
                <a:cs typeface="Calibri"/>
                <a:sym typeface="Calibri"/>
              </a:endParaRPr>
            </a:p>
          </p:txBody>
        </p:sp>
      </p:grpSp>
      <p:grpSp>
        <p:nvGrpSpPr>
          <p:cNvPr id="890" name="Google Shape;890;p19"/>
          <p:cNvGrpSpPr/>
          <p:nvPr/>
        </p:nvGrpSpPr>
        <p:grpSpPr>
          <a:xfrm>
            <a:off x="1175708" y="920327"/>
            <a:ext cx="811840" cy="1560887"/>
            <a:chOff x="1752268" y="1227775"/>
            <a:chExt cx="811840" cy="1560887"/>
          </a:xfrm>
        </p:grpSpPr>
        <p:sp>
          <p:nvSpPr>
            <p:cNvPr id="891" name="Google Shape;891;p19"/>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20,00%</a:t>
              </a:r>
              <a:endParaRPr b="1" sz="1600">
                <a:solidFill>
                  <a:srgbClr val="000000"/>
                </a:solidFill>
                <a:latin typeface="Arial Narrow"/>
                <a:ea typeface="Arial Narrow"/>
                <a:cs typeface="Arial Narrow"/>
                <a:sym typeface="Arial Narrow"/>
              </a:endParaRPr>
            </a:p>
          </p:txBody>
        </p:sp>
        <p:sp>
          <p:nvSpPr>
            <p:cNvPr id="892" name="Google Shape;892;p19"/>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893" name="Google Shape;893;p19"/>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2 casos</a:t>
              </a:r>
              <a:endParaRPr sz="1200">
                <a:solidFill>
                  <a:srgbClr val="000000"/>
                </a:solidFill>
                <a:latin typeface="Calibri"/>
                <a:ea typeface="Calibri"/>
                <a:cs typeface="Calibri"/>
                <a:sym typeface="Calibri"/>
              </a:endParaRPr>
            </a:p>
          </p:txBody>
        </p:sp>
        <p:pic>
          <p:nvPicPr>
            <p:cNvPr id="894" name="Google Shape;894;p19"/>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895" name="Google Shape;895;p19"/>
          <p:cNvGrpSpPr/>
          <p:nvPr/>
        </p:nvGrpSpPr>
        <p:grpSpPr>
          <a:xfrm>
            <a:off x="125886" y="560287"/>
            <a:ext cx="1852274" cy="436842"/>
            <a:chOff x="3054754" y="484500"/>
            <a:chExt cx="2375609" cy="436842"/>
          </a:xfrm>
        </p:grpSpPr>
        <p:sp>
          <p:nvSpPr>
            <p:cNvPr id="896" name="Google Shape;896;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19"/>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898" name="Google Shape;898;p19"/>
          <p:cNvGrpSpPr/>
          <p:nvPr/>
        </p:nvGrpSpPr>
        <p:grpSpPr>
          <a:xfrm>
            <a:off x="2070944" y="857976"/>
            <a:ext cx="874090" cy="1631193"/>
            <a:chOff x="2507826" y="2454167"/>
            <a:chExt cx="874090" cy="1631193"/>
          </a:xfrm>
        </p:grpSpPr>
        <p:sp>
          <p:nvSpPr>
            <p:cNvPr id="899" name="Google Shape;899;p1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900" name="Google Shape;900;p19"/>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901" name="Google Shape;901;p19"/>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902" name="Google Shape;902;p19"/>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903" name="Google Shape;903;p19"/>
          <p:cNvGrpSpPr/>
          <p:nvPr/>
        </p:nvGrpSpPr>
        <p:grpSpPr>
          <a:xfrm>
            <a:off x="3039937" y="950012"/>
            <a:ext cx="874090" cy="1519436"/>
            <a:chOff x="3826683" y="2822224"/>
            <a:chExt cx="874090" cy="1519436"/>
          </a:xfrm>
        </p:grpSpPr>
        <p:grpSp>
          <p:nvGrpSpPr>
            <p:cNvPr id="904" name="Google Shape;904;p19"/>
            <p:cNvGrpSpPr/>
            <p:nvPr/>
          </p:nvGrpSpPr>
          <p:grpSpPr>
            <a:xfrm>
              <a:off x="3826683" y="3446500"/>
              <a:ext cx="874090" cy="895160"/>
              <a:chOff x="2507826" y="3203848"/>
              <a:chExt cx="874090" cy="895160"/>
            </a:xfrm>
          </p:grpSpPr>
          <p:sp>
            <p:nvSpPr>
              <p:cNvPr id="905" name="Google Shape;905;p19"/>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10,00%</a:t>
                </a:r>
                <a:endParaRPr b="1" sz="1600">
                  <a:solidFill>
                    <a:srgbClr val="000000"/>
                  </a:solidFill>
                  <a:latin typeface="Arial Narrow"/>
                  <a:ea typeface="Arial Narrow"/>
                  <a:cs typeface="Arial Narrow"/>
                  <a:sym typeface="Arial Narrow"/>
                </a:endParaRPr>
              </a:p>
            </p:txBody>
          </p:sp>
          <p:sp>
            <p:nvSpPr>
              <p:cNvPr id="906" name="Google Shape;906;p1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907" name="Google Shape;907;p19"/>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 caso</a:t>
                </a:r>
                <a:endParaRPr sz="1200">
                  <a:solidFill>
                    <a:srgbClr val="000000"/>
                  </a:solidFill>
                  <a:latin typeface="Calibri"/>
                  <a:ea typeface="Calibri"/>
                  <a:cs typeface="Calibri"/>
                  <a:sym typeface="Calibri"/>
                </a:endParaRPr>
              </a:p>
            </p:txBody>
          </p:sp>
        </p:grpSp>
        <p:pic>
          <p:nvPicPr>
            <p:cNvPr id="908" name="Google Shape;908;p19"/>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909" name="Google Shape;909;p19"/>
          <p:cNvGrpSpPr/>
          <p:nvPr/>
        </p:nvGrpSpPr>
        <p:grpSpPr>
          <a:xfrm>
            <a:off x="3914027" y="1550561"/>
            <a:ext cx="1275167" cy="891591"/>
            <a:chOff x="-177188" y="7086322"/>
            <a:chExt cx="1489900" cy="891591"/>
          </a:xfrm>
        </p:grpSpPr>
        <p:sp>
          <p:nvSpPr>
            <p:cNvPr id="910" name="Google Shape;910;p19"/>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911" name="Google Shape;911;p19"/>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12" name="Google Shape;912;p19"/>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0 casos</a:t>
              </a:r>
              <a:endParaRPr b="1" sz="1200">
                <a:solidFill>
                  <a:srgbClr val="000000"/>
                </a:solidFill>
                <a:latin typeface="Arial Narrow"/>
                <a:ea typeface="Arial Narrow"/>
                <a:cs typeface="Arial Narrow"/>
                <a:sym typeface="Arial Narrow"/>
              </a:endParaRPr>
            </a:p>
          </p:txBody>
        </p:sp>
      </p:grpSp>
      <p:grpSp>
        <p:nvGrpSpPr>
          <p:cNvPr id="913" name="Google Shape;913;p19"/>
          <p:cNvGrpSpPr/>
          <p:nvPr/>
        </p:nvGrpSpPr>
        <p:grpSpPr>
          <a:xfrm>
            <a:off x="2282181" y="528496"/>
            <a:ext cx="2722458" cy="436842"/>
            <a:chOff x="3060727" y="484500"/>
            <a:chExt cx="2369637" cy="436842"/>
          </a:xfrm>
        </p:grpSpPr>
        <p:sp>
          <p:nvSpPr>
            <p:cNvPr id="914" name="Google Shape;914;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1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916" name="Google Shape;916;p19"/>
          <p:cNvGrpSpPr/>
          <p:nvPr/>
        </p:nvGrpSpPr>
        <p:grpSpPr>
          <a:xfrm>
            <a:off x="5098921" y="528496"/>
            <a:ext cx="2129010" cy="1936247"/>
            <a:chOff x="616494" y="2584689"/>
            <a:chExt cx="2129010" cy="1936247"/>
          </a:xfrm>
        </p:grpSpPr>
        <p:grpSp>
          <p:nvGrpSpPr>
            <p:cNvPr id="917" name="Google Shape;917;p19"/>
            <p:cNvGrpSpPr/>
            <p:nvPr/>
          </p:nvGrpSpPr>
          <p:grpSpPr>
            <a:xfrm>
              <a:off x="616494" y="2934239"/>
              <a:ext cx="1152880" cy="1582804"/>
              <a:chOff x="3115290" y="1227775"/>
              <a:chExt cx="1152880" cy="1582804"/>
            </a:xfrm>
          </p:grpSpPr>
          <p:grpSp>
            <p:nvGrpSpPr>
              <p:cNvPr id="918" name="Google Shape;918;p19"/>
              <p:cNvGrpSpPr/>
              <p:nvPr/>
            </p:nvGrpSpPr>
            <p:grpSpPr>
              <a:xfrm>
                <a:off x="3115290" y="1951748"/>
                <a:ext cx="1152880" cy="858831"/>
                <a:chOff x="3744466" y="1301912"/>
                <a:chExt cx="1152880" cy="858831"/>
              </a:xfrm>
            </p:grpSpPr>
            <p:sp>
              <p:nvSpPr>
                <p:cNvPr id="919" name="Google Shape;919;p19"/>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20" name="Google Shape;920;p19"/>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921" name="Google Shape;921;p19"/>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922" name="Google Shape;922;p19"/>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923" name="Google Shape;923;p19"/>
            <p:cNvGrpSpPr/>
            <p:nvPr/>
          </p:nvGrpSpPr>
          <p:grpSpPr>
            <a:xfrm>
              <a:off x="1741326" y="3641012"/>
              <a:ext cx="1004178" cy="879924"/>
              <a:chOff x="5245046" y="1274868"/>
              <a:chExt cx="1004178" cy="879924"/>
            </a:xfrm>
          </p:grpSpPr>
          <p:sp>
            <p:nvSpPr>
              <p:cNvPr id="924" name="Google Shape;924;p19"/>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25" name="Google Shape;925;p19"/>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926" name="Google Shape;926;p19"/>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927" name="Google Shape;927;p19"/>
            <p:cNvGrpSpPr/>
            <p:nvPr/>
          </p:nvGrpSpPr>
          <p:grpSpPr>
            <a:xfrm>
              <a:off x="734175" y="2584689"/>
              <a:ext cx="1847617" cy="436842"/>
              <a:chOff x="3060727" y="484500"/>
              <a:chExt cx="2369636" cy="436842"/>
            </a:xfrm>
          </p:grpSpPr>
          <p:sp>
            <p:nvSpPr>
              <p:cNvPr id="928" name="Google Shape;928;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1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930" name="Google Shape;930;p19"/>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931" name="Google Shape;931;p19"/>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932" name="Google Shape;932;p19"/>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01.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933" name="Google Shape;933;p19"/>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934" name="Google Shape;934;p19"/>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aphicFrame>
        <p:nvGraphicFramePr>
          <p:cNvPr id="935" name="Google Shape;935;p19"/>
          <p:cNvGraphicFramePr/>
          <p:nvPr/>
        </p:nvGraphicFramePr>
        <p:xfrm>
          <a:off x="-73242" y="5209356"/>
          <a:ext cx="4638016" cy="2747020"/>
        </p:xfrm>
        <a:graphic>
          <a:graphicData uri="http://schemas.openxmlformats.org/drawingml/2006/chart">
            <c:chart r:id="rId10"/>
          </a:graphicData>
        </a:graphic>
      </p:graphicFrame>
      <p:pic>
        <p:nvPicPr>
          <p:cNvPr id="936" name="Google Shape;936;p19"/>
          <p:cNvPicPr preferRelativeResize="0"/>
          <p:nvPr/>
        </p:nvPicPr>
        <p:blipFill rotWithShape="1">
          <a:blip r:embed="rId11">
            <a:alphaModFix/>
          </a:blip>
          <a:srcRect b="35333" l="65937" r="29313" t="56778"/>
          <a:stretch/>
        </p:blipFill>
        <p:spPr>
          <a:xfrm>
            <a:off x="5652632" y="5652121"/>
            <a:ext cx="937120" cy="875468"/>
          </a:xfrm>
          <a:prstGeom prst="rect">
            <a:avLst/>
          </a:prstGeom>
          <a:noFill/>
          <a:ln>
            <a:noFill/>
          </a:ln>
        </p:spPr>
      </p:pic>
      <p:sp>
        <p:nvSpPr>
          <p:cNvPr id="937" name="Google Shape;937;p19"/>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100%</a:t>
            </a:r>
            <a:endParaRPr b="1" sz="1600">
              <a:solidFill>
                <a:srgbClr val="000000"/>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b="1" sz="1050">
              <a:solidFill>
                <a:schemeClr val="dk1"/>
              </a:solidFill>
              <a:latin typeface="Arial Narrow"/>
              <a:ea typeface="Arial Narrow"/>
              <a:cs typeface="Arial Narrow"/>
              <a:sym typeface="Arial Narrow"/>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01 de 2022 - Reporte Semanas 01 a 04 (Hasta Enero 29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{D6390EE7-42EE-4E08-91A0-714EBF02607B}</a:tableStyleId>
              </a:tblPr>
              <a:tblGrid>
                <a:gridCol w="1483275"/>
                <a:gridCol w="1483275"/>
                <a:gridCol w="1483275"/>
                <a:gridCol w="1483275"/>
                <a:gridCol w="356175"/>
                <a:gridCol w="356175"/>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797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INMUNOPREVENENIBLES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Tosferina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Parotiditis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8</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Varicela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10</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Meningitis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12</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Parálisis flácida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Síndrome de rubéola congénita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Tétanos accidental</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EAPV</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Difteria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Sarampión y rubéola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22</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20"/>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43" name="Google Shape;943;p20"/>
          <p:cNvGrpSpPr/>
          <p:nvPr/>
        </p:nvGrpSpPr>
        <p:grpSpPr>
          <a:xfrm>
            <a:off x="291840" y="87346"/>
            <a:ext cx="5701151" cy="288032"/>
            <a:chOff x="2448322" y="33255"/>
            <a:chExt cx="5701151" cy="288032"/>
          </a:xfrm>
        </p:grpSpPr>
        <p:sp>
          <p:nvSpPr>
            <p:cNvPr id="944" name="Google Shape;944;p20"/>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45" name="Google Shape;945;p20"/>
            <p:cNvCxnSpPr>
              <a:stCxn id="944"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946" name="Google Shape;946;p20"/>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947" name="Google Shape;947;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20 </a:t>
            </a:r>
            <a:endParaRPr b="1" sz="1050">
              <a:solidFill>
                <a:schemeClr val="dk1"/>
              </a:solidFill>
              <a:latin typeface="Arial Narrow"/>
              <a:ea typeface="Arial Narrow"/>
              <a:cs typeface="Arial Narrow"/>
              <a:sym typeface="Arial Narrow"/>
            </a:endParaRPr>
          </a:p>
        </p:txBody>
      </p:sp>
      <p:sp>
        <p:nvSpPr>
          <p:cNvPr id="948" name="Google Shape;948;p20"/>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01. 2022. </a:t>
            </a:r>
            <a:endParaRPr sz="700">
              <a:solidFill>
                <a:schemeClr val="dk1"/>
              </a:solidFill>
              <a:latin typeface="Arial Narrow"/>
              <a:ea typeface="Arial Narrow"/>
              <a:cs typeface="Arial Narrow"/>
              <a:sym typeface="Arial Narrow"/>
            </a:endParaRPr>
          </a:p>
        </p:txBody>
      </p:sp>
      <p:sp>
        <p:nvSpPr>
          <p:cNvPr id="949" name="Google Shape;949;p20"/>
          <p:cNvSpPr txBox="1"/>
          <p:nvPr/>
        </p:nvSpPr>
        <p:spPr>
          <a:xfrm>
            <a:off x="1506577" y="1846729"/>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p:txBody>
      </p:sp>
      <p:sp>
        <p:nvSpPr>
          <p:cNvPr id="950" name="Google Shape;950;p20"/>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951" name="Google Shape;951;p20"/>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 casos</a:t>
            </a:r>
            <a:endParaRPr/>
          </a:p>
        </p:txBody>
      </p:sp>
      <p:sp>
        <p:nvSpPr>
          <p:cNvPr id="952" name="Google Shape;952;p20"/>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una vacuna segura y eficaz que confiere una protección del 98% al 100% contra la enfermedad de la hepatitis B, lo que conlleva a evitar las complicaciones que pueden derivarse de la enfermedad.  La relación hombre: mujer es de aproximadamente 4 hombres por cada mujer. Los grupos de edad en los que más se presenta el evento se ubican entre los 25 y los 44 años con un 68,4%.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953" name="Google Shape;953;p20"/>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54" name="Google Shape;954;p20"/>
          <p:cNvGrpSpPr/>
          <p:nvPr/>
        </p:nvGrpSpPr>
        <p:grpSpPr>
          <a:xfrm>
            <a:off x="190189" y="7663143"/>
            <a:ext cx="3446504" cy="276999"/>
            <a:chOff x="2448322" y="33831"/>
            <a:chExt cx="3446504" cy="276999"/>
          </a:xfrm>
        </p:grpSpPr>
        <p:sp>
          <p:nvSpPr>
            <p:cNvPr id="955" name="Google Shape;955;p2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56" name="Google Shape;956;p20"/>
            <p:cNvCxnSpPr>
              <a:stCxn id="95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957" name="Google Shape;957;p2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958" name="Google Shape;958;p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20"/>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01  2022 </a:t>
            </a:r>
            <a:endParaRPr sz="900">
              <a:solidFill>
                <a:schemeClr val="dk1"/>
              </a:solidFill>
              <a:latin typeface="Arial Narrow"/>
              <a:ea typeface="Arial Narrow"/>
              <a:cs typeface="Arial Narrow"/>
              <a:sym typeface="Arial Narrow"/>
            </a:endParaRPr>
          </a:p>
        </p:txBody>
      </p:sp>
      <p:sp>
        <p:nvSpPr>
          <p:cNvPr id="960" name="Google Shape;960;p20"/>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10,53%</a:t>
            </a:r>
            <a:endParaRPr b="1" sz="1400">
              <a:solidFill>
                <a:schemeClr val="dk1"/>
              </a:solidFill>
              <a:latin typeface="Arial Narrow"/>
              <a:ea typeface="Arial Narrow"/>
              <a:cs typeface="Arial Narrow"/>
              <a:sym typeface="Arial Narrow"/>
            </a:endParaRPr>
          </a:p>
        </p:txBody>
      </p:sp>
      <p:sp>
        <p:nvSpPr>
          <p:cNvPr id="961" name="Google Shape;961;p20"/>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84,21%</a:t>
            </a:r>
            <a:endParaRPr b="1" sz="1400">
              <a:solidFill>
                <a:schemeClr val="dk1"/>
              </a:solidFill>
              <a:latin typeface="Arial Narrow"/>
              <a:ea typeface="Arial Narrow"/>
              <a:cs typeface="Arial Narrow"/>
              <a:sym typeface="Arial Narrow"/>
            </a:endParaRPr>
          </a:p>
        </p:txBody>
      </p:sp>
      <p:pic>
        <p:nvPicPr>
          <p:cNvPr id="962" name="Google Shape;962;p20"/>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963" name="Google Shape;963;p20"/>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964" name="Google Shape;964;p20"/>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965" name="Google Shape;965;p20"/>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966" name="Google Shape;966;p20"/>
          <p:cNvGraphicFramePr/>
          <p:nvPr/>
        </p:nvGraphicFramePr>
        <p:xfrm>
          <a:off x="1446170" y="2498054"/>
          <a:ext cx="4012653" cy="2508172"/>
        </p:xfrm>
        <a:graphic>
          <a:graphicData uri="http://schemas.openxmlformats.org/drawingml/2006/chart">
            <c:chart r:id="rId4"/>
          </a:graphicData>
        </a:graphic>
      </p:graphicFrame>
      <p:graphicFrame>
        <p:nvGraphicFramePr>
          <p:cNvPr id="967" name="Google Shape;967;p20"/>
          <p:cNvGraphicFramePr/>
          <p:nvPr/>
        </p:nvGraphicFramePr>
        <p:xfrm>
          <a:off x="1505497" y="5212962"/>
          <a:ext cx="4218777" cy="2301493"/>
        </p:xfrm>
        <a:graphic>
          <a:graphicData uri="http://schemas.openxmlformats.org/drawingml/2006/chart">
            <c:chart r:id="rId5"/>
          </a:graphicData>
        </a:graphic>
      </p:graphicFrame>
      <p:sp>
        <p:nvSpPr>
          <p:cNvPr id="968" name="Google Shape;968;p20"/>
          <p:cNvSpPr/>
          <p:nvPr/>
        </p:nvSpPr>
        <p:spPr>
          <a:xfrm>
            <a:off x="50"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01. 2022. </a:t>
            </a:r>
            <a:endParaRPr sz="700">
              <a:solidFill>
                <a:schemeClr val="dk1"/>
              </a:solidFill>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pic>
        <p:nvPicPr>
          <p:cNvPr id="973" name="Google Shape;973;p21"/>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974" name="Google Shape;974;p21"/>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975" name="Google Shape;975;p21"/>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grpSp>
        <p:nvGrpSpPr>
          <p:cNvPr id="976" name="Google Shape;976;p21"/>
          <p:cNvGrpSpPr/>
          <p:nvPr/>
        </p:nvGrpSpPr>
        <p:grpSpPr>
          <a:xfrm>
            <a:off x="179214" y="4211960"/>
            <a:ext cx="1892650" cy="488476"/>
            <a:chOff x="2397524" y="3379972"/>
            <a:chExt cx="4508500" cy="904875"/>
          </a:xfrm>
        </p:grpSpPr>
        <p:pic>
          <p:nvPicPr>
            <p:cNvPr id="977" name="Google Shape;977;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78" name="Google Shape;978;p21"/>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76</a:t>
              </a:r>
              <a:endParaRPr b="1" sz="2000">
                <a:solidFill>
                  <a:schemeClr val="dk1"/>
                </a:solidFill>
                <a:latin typeface="Arial Narrow"/>
                <a:ea typeface="Arial Narrow"/>
                <a:cs typeface="Arial Narrow"/>
                <a:sym typeface="Arial Narrow"/>
              </a:endParaRPr>
            </a:p>
          </p:txBody>
        </p:sp>
      </p:grpSp>
      <p:sp>
        <p:nvSpPr>
          <p:cNvPr id="979" name="Google Shape;979;p21"/>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28,97%.</a:t>
            </a:r>
            <a:endParaRPr b="1" sz="1200">
              <a:solidFill>
                <a:schemeClr val="dk1"/>
              </a:solidFill>
              <a:latin typeface="Arial Narrow"/>
              <a:ea typeface="Arial Narrow"/>
              <a:cs typeface="Arial Narrow"/>
              <a:sym typeface="Arial Narrow"/>
            </a:endParaRPr>
          </a:p>
        </p:txBody>
      </p:sp>
      <p:sp>
        <p:nvSpPr>
          <p:cNvPr id="980" name="Google Shape;980;p21"/>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01 acumulado  de 2017-2022. </a:t>
            </a:r>
            <a:endParaRPr sz="1050">
              <a:solidFill>
                <a:schemeClr val="dk1"/>
              </a:solidFill>
              <a:latin typeface="Arial Narrow"/>
              <a:ea typeface="Arial Narrow"/>
              <a:cs typeface="Arial Narrow"/>
              <a:sym typeface="Arial Narrow"/>
            </a:endParaRPr>
          </a:p>
        </p:txBody>
      </p:sp>
      <p:grpSp>
        <p:nvGrpSpPr>
          <p:cNvPr id="981" name="Google Shape;981;p21"/>
          <p:cNvGrpSpPr/>
          <p:nvPr/>
        </p:nvGrpSpPr>
        <p:grpSpPr>
          <a:xfrm>
            <a:off x="2448322" y="74775"/>
            <a:ext cx="3446504" cy="276999"/>
            <a:chOff x="2448322" y="74775"/>
            <a:chExt cx="3446504" cy="276999"/>
          </a:xfrm>
        </p:grpSpPr>
        <p:sp>
          <p:nvSpPr>
            <p:cNvPr id="982" name="Google Shape;982;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3" name="Google Shape;983;p21"/>
            <p:cNvCxnSpPr>
              <a:stCxn id="9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4" name="Google Shape;984;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985" name="Google Shape;985;p21"/>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6" name="Google Shape;986;p21"/>
          <p:cNvGrpSpPr/>
          <p:nvPr/>
        </p:nvGrpSpPr>
        <p:grpSpPr>
          <a:xfrm>
            <a:off x="2516904" y="3736932"/>
            <a:ext cx="3446504" cy="286016"/>
            <a:chOff x="2448322" y="-7125"/>
            <a:chExt cx="3446504" cy="286016"/>
          </a:xfrm>
        </p:grpSpPr>
        <p:sp>
          <p:nvSpPr>
            <p:cNvPr id="987" name="Google Shape;987;p21"/>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8" name="Google Shape;988;p21"/>
            <p:cNvCxnSpPr>
              <a:stCxn id="987"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989" name="Google Shape;989;p21"/>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990" name="Google Shape;990;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 </a:t>
            </a:r>
            <a:endParaRPr b="1" sz="1050">
              <a:solidFill>
                <a:schemeClr val="dk1"/>
              </a:solidFill>
              <a:latin typeface="Arial Narrow"/>
              <a:ea typeface="Arial Narrow"/>
              <a:cs typeface="Arial Narrow"/>
              <a:sym typeface="Arial Narrow"/>
            </a:endParaRPr>
          </a:p>
        </p:txBody>
      </p:sp>
      <p:sp>
        <p:nvSpPr>
          <p:cNvPr id="991" name="Google Shape;991;p21"/>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b="1" sz="2000">
              <a:solidFill>
                <a:srgbClr val="C00000"/>
              </a:solidFill>
              <a:latin typeface="Arial Narrow"/>
              <a:ea typeface="Arial Narrow"/>
              <a:cs typeface="Arial Narrow"/>
              <a:sym typeface="Arial Narrow"/>
            </a:endParaRPr>
          </a:p>
        </p:txBody>
      </p:sp>
      <p:grpSp>
        <p:nvGrpSpPr>
          <p:cNvPr id="992" name="Google Shape;992;p21"/>
          <p:cNvGrpSpPr/>
          <p:nvPr/>
        </p:nvGrpSpPr>
        <p:grpSpPr>
          <a:xfrm>
            <a:off x="2274030" y="4873984"/>
            <a:ext cx="833825" cy="904648"/>
            <a:chOff x="1038433" y="1243369"/>
            <a:chExt cx="833825" cy="904648"/>
          </a:xfrm>
        </p:grpSpPr>
        <p:sp>
          <p:nvSpPr>
            <p:cNvPr id="993" name="Google Shape;993;p21"/>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56,58%</a:t>
              </a:r>
              <a:endParaRPr b="1" sz="1600">
                <a:solidFill>
                  <a:schemeClr val="dk1"/>
                </a:solidFill>
                <a:latin typeface="Arial Narrow"/>
                <a:ea typeface="Arial Narrow"/>
                <a:cs typeface="Arial Narrow"/>
                <a:sym typeface="Arial Narrow"/>
              </a:endParaRPr>
            </a:p>
          </p:txBody>
        </p:sp>
        <p:sp>
          <p:nvSpPr>
            <p:cNvPr id="994" name="Google Shape;994;p2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995" name="Google Shape;995;p21"/>
            <p:cNvSpPr/>
            <p:nvPr/>
          </p:nvSpPr>
          <p:spPr>
            <a:xfrm>
              <a:off x="1064280" y="1871018"/>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43 casos</a:t>
              </a:r>
              <a:endParaRPr sz="1200">
                <a:solidFill>
                  <a:schemeClr val="dk1"/>
                </a:solidFill>
                <a:latin typeface="Calibri"/>
                <a:ea typeface="Calibri"/>
                <a:cs typeface="Calibri"/>
                <a:sym typeface="Calibri"/>
              </a:endParaRPr>
            </a:p>
          </p:txBody>
        </p:sp>
      </p:grpSp>
      <p:grpSp>
        <p:nvGrpSpPr>
          <p:cNvPr id="996" name="Google Shape;996;p21"/>
          <p:cNvGrpSpPr/>
          <p:nvPr/>
        </p:nvGrpSpPr>
        <p:grpSpPr>
          <a:xfrm>
            <a:off x="4522309" y="6596400"/>
            <a:ext cx="853119" cy="883043"/>
            <a:chOff x="1033171" y="8262441"/>
            <a:chExt cx="853119" cy="883043"/>
          </a:xfrm>
        </p:grpSpPr>
        <p:sp>
          <p:nvSpPr>
            <p:cNvPr id="997" name="Google Shape;997;p21"/>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35,53%</a:t>
              </a:r>
              <a:endParaRPr b="1" sz="1600">
                <a:solidFill>
                  <a:schemeClr val="dk1"/>
                </a:solidFill>
                <a:latin typeface="Arial Narrow"/>
                <a:ea typeface="Arial Narrow"/>
                <a:cs typeface="Arial Narrow"/>
                <a:sym typeface="Arial Narrow"/>
              </a:endParaRPr>
            </a:p>
          </p:txBody>
        </p:sp>
        <p:sp>
          <p:nvSpPr>
            <p:cNvPr id="998" name="Google Shape;998;p21"/>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999" name="Google Shape;999;p21"/>
            <p:cNvSpPr/>
            <p:nvPr/>
          </p:nvSpPr>
          <p:spPr>
            <a:xfrm>
              <a:off x="109814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 casos</a:t>
              </a:r>
              <a:endParaRPr sz="1200">
                <a:solidFill>
                  <a:schemeClr val="dk1"/>
                </a:solidFill>
                <a:latin typeface="Calibri"/>
                <a:ea typeface="Calibri"/>
                <a:cs typeface="Calibri"/>
                <a:sym typeface="Calibri"/>
              </a:endParaRPr>
            </a:p>
          </p:txBody>
        </p:sp>
      </p:grpSp>
      <p:pic>
        <p:nvPicPr>
          <p:cNvPr id="1000" name="Google Shape;1000;p21"/>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1001" name="Google Shape;1001;p21"/>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01 acumulado. Medellín 2022</a:t>
            </a:r>
            <a:endParaRPr sz="1100">
              <a:solidFill>
                <a:schemeClr val="dk1"/>
              </a:solidFill>
              <a:latin typeface="Arial Narrow"/>
              <a:ea typeface="Arial Narrow"/>
              <a:cs typeface="Arial Narrow"/>
              <a:sym typeface="Arial Narrow"/>
            </a:endParaRPr>
          </a:p>
        </p:txBody>
      </p:sp>
      <p:grpSp>
        <p:nvGrpSpPr>
          <p:cNvPr id="1002" name="Google Shape;1002;p21"/>
          <p:cNvGrpSpPr/>
          <p:nvPr/>
        </p:nvGrpSpPr>
        <p:grpSpPr>
          <a:xfrm>
            <a:off x="4905808" y="4866208"/>
            <a:ext cx="877163" cy="894649"/>
            <a:chOff x="5265956" y="1265576"/>
            <a:chExt cx="877163" cy="894649"/>
          </a:xfrm>
        </p:grpSpPr>
        <p:sp>
          <p:nvSpPr>
            <p:cNvPr id="1003" name="Google Shape;1003;p21"/>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10,53%</a:t>
              </a:r>
              <a:endParaRPr b="1" sz="1600">
                <a:solidFill>
                  <a:schemeClr val="dk1"/>
                </a:solidFill>
                <a:latin typeface="Arial Narrow"/>
                <a:ea typeface="Arial Narrow"/>
                <a:cs typeface="Arial Narrow"/>
                <a:sym typeface="Arial Narrow"/>
              </a:endParaRPr>
            </a:p>
          </p:txBody>
        </p:sp>
        <p:sp>
          <p:nvSpPr>
            <p:cNvPr id="1004" name="Google Shape;1004;p21"/>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1005" name="Google Shape;1005;p21"/>
            <p:cNvSpPr/>
            <p:nvPr/>
          </p:nvSpPr>
          <p:spPr>
            <a:xfrm>
              <a:off x="5298050" y="18832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grpSp>
        <p:nvGrpSpPr>
          <p:cNvPr id="1006" name="Google Shape;1006;p21"/>
          <p:cNvGrpSpPr/>
          <p:nvPr/>
        </p:nvGrpSpPr>
        <p:grpSpPr>
          <a:xfrm>
            <a:off x="5986396" y="4877806"/>
            <a:ext cx="1253869" cy="895160"/>
            <a:chOff x="2370037" y="3162904"/>
            <a:chExt cx="1253869" cy="895160"/>
          </a:xfrm>
        </p:grpSpPr>
        <p:sp>
          <p:nvSpPr>
            <p:cNvPr id="1007" name="Google Shape;1007;p21"/>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53,95%</a:t>
              </a:r>
              <a:endParaRPr b="1" sz="1600">
                <a:solidFill>
                  <a:schemeClr val="dk1"/>
                </a:solidFill>
                <a:latin typeface="Arial Narrow"/>
                <a:ea typeface="Arial Narrow"/>
                <a:cs typeface="Arial Narrow"/>
                <a:sym typeface="Arial Narrow"/>
              </a:endParaRPr>
            </a:p>
          </p:txBody>
        </p:sp>
        <p:sp>
          <p:nvSpPr>
            <p:cNvPr id="1008" name="Google Shape;1008;p21"/>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1009" name="Google Shape;1009;p21"/>
            <p:cNvSpPr/>
            <p:nvPr/>
          </p:nvSpPr>
          <p:spPr>
            <a:xfrm>
              <a:off x="2716410" y="378106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41 casos</a:t>
              </a:r>
              <a:endParaRPr sz="1200">
                <a:solidFill>
                  <a:schemeClr val="dk1"/>
                </a:solidFill>
                <a:latin typeface="Calibri"/>
                <a:ea typeface="Calibri"/>
                <a:cs typeface="Calibri"/>
                <a:sym typeface="Calibri"/>
              </a:endParaRPr>
            </a:p>
          </p:txBody>
        </p:sp>
      </p:grpSp>
      <p:sp>
        <p:nvSpPr>
          <p:cNvPr id="1010" name="Google Shape;1010;p21"/>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1011" name="Google Shape;1011;p21"/>
          <p:cNvSpPr txBox="1"/>
          <p:nvPr/>
        </p:nvSpPr>
        <p:spPr>
          <a:xfrm>
            <a:off x="2370259" y="3271156"/>
            <a:ext cx="149111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2,91 * cada 100 mil</a:t>
            </a:r>
            <a:endParaRPr/>
          </a:p>
        </p:txBody>
      </p:sp>
      <p:sp>
        <p:nvSpPr>
          <p:cNvPr id="1012" name="Google Shape;1012;p21"/>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1013" name="Google Shape;1013;p21"/>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1014" name="Google Shape;1014;p21"/>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15" name="Google Shape;1015;p21"/>
          <p:cNvGrpSpPr/>
          <p:nvPr/>
        </p:nvGrpSpPr>
        <p:grpSpPr>
          <a:xfrm>
            <a:off x="2424996" y="2603074"/>
            <a:ext cx="3446504" cy="276999"/>
            <a:chOff x="2448322" y="74775"/>
            <a:chExt cx="3446504" cy="276999"/>
          </a:xfrm>
        </p:grpSpPr>
        <p:sp>
          <p:nvSpPr>
            <p:cNvPr id="1016" name="Google Shape;1016;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17" name="Google Shape;1017;p21"/>
            <p:cNvCxnSpPr>
              <a:stCxn id="101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18" name="Google Shape;1018;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019" name="Google Shape;1019;p21"/>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1020" name="Google Shape;1020;p21"/>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1021" name="Google Shape;1021;p21"/>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1022" name="Google Shape;1022;p21"/>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1023" name="Google Shape;1023;p21"/>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1024" name="Google Shape;1024;p21"/>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1025" name="Google Shape;1025;p21"/>
          <p:cNvGrpSpPr/>
          <p:nvPr/>
        </p:nvGrpSpPr>
        <p:grpSpPr>
          <a:xfrm>
            <a:off x="3702805" y="6605790"/>
            <a:ext cx="823641" cy="882974"/>
            <a:chOff x="1073622" y="1243369"/>
            <a:chExt cx="823641" cy="882974"/>
          </a:xfrm>
        </p:grpSpPr>
        <p:sp>
          <p:nvSpPr>
            <p:cNvPr id="1026" name="Google Shape;1026;p21"/>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47,37%</a:t>
              </a:r>
              <a:endParaRPr b="1" sz="1600">
                <a:solidFill>
                  <a:schemeClr val="dk1"/>
                </a:solidFill>
                <a:latin typeface="Arial Narrow"/>
                <a:ea typeface="Arial Narrow"/>
                <a:cs typeface="Arial Narrow"/>
                <a:sym typeface="Arial Narrow"/>
              </a:endParaRPr>
            </a:p>
          </p:txBody>
        </p:sp>
        <p:sp>
          <p:nvSpPr>
            <p:cNvPr id="1027" name="Google Shape;1027;p21"/>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1028" name="Google Shape;1028;p21"/>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36 casos</a:t>
              </a:r>
              <a:endParaRPr sz="1200">
                <a:solidFill>
                  <a:schemeClr val="dk1"/>
                </a:solidFill>
                <a:latin typeface="Calibri"/>
                <a:ea typeface="Calibri"/>
                <a:cs typeface="Calibri"/>
                <a:sym typeface="Calibri"/>
              </a:endParaRPr>
            </a:p>
          </p:txBody>
        </p:sp>
      </p:grpSp>
      <p:grpSp>
        <p:nvGrpSpPr>
          <p:cNvPr id="1029" name="Google Shape;1029;p21"/>
          <p:cNvGrpSpPr/>
          <p:nvPr/>
        </p:nvGrpSpPr>
        <p:grpSpPr>
          <a:xfrm>
            <a:off x="4013888" y="4872449"/>
            <a:ext cx="867545" cy="883043"/>
            <a:chOff x="1033171" y="8262441"/>
            <a:chExt cx="867545" cy="883043"/>
          </a:xfrm>
        </p:grpSpPr>
        <p:sp>
          <p:nvSpPr>
            <p:cNvPr id="1030" name="Google Shape;1030;p21"/>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13,16%</a:t>
              </a:r>
              <a:endParaRPr b="1" sz="1600">
                <a:solidFill>
                  <a:schemeClr val="dk1"/>
                </a:solidFill>
                <a:latin typeface="Arial Narrow"/>
                <a:ea typeface="Arial Narrow"/>
                <a:cs typeface="Arial Narrow"/>
                <a:sym typeface="Arial Narrow"/>
              </a:endParaRPr>
            </a:p>
          </p:txBody>
        </p:sp>
        <p:sp>
          <p:nvSpPr>
            <p:cNvPr id="1031" name="Google Shape;1031;p21"/>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1032" name="Google Shape;1032;p21"/>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pic>
        <p:nvPicPr>
          <p:cNvPr id="1033" name="Google Shape;1033;p21"/>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1034" name="Google Shape;1034;p21"/>
          <p:cNvGrpSpPr/>
          <p:nvPr/>
        </p:nvGrpSpPr>
        <p:grpSpPr>
          <a:xfrm>
            <a:off x="6383433" y="6588420"/>
            <a:ext cx="740068" cy="903208"/>
            <a:chOff x="5327048" y="1270665"/>
            <a:chExt cx="740068" cy="903208"/>
          </a:xfrm>
        </p:grpSpPr>
        <p:sp>
          <p:nvSpPr>
            <p:cNvPr id="1035" name="Google Shape;1035;p21"/>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3,95%</a:t>
              </a:r>
              <a:endParaRPr b="1" sz="1600">
                <a:solidFill>
                  <a:schemeClr val="dk1"/>
                </a:solidFill>
                <a:latin typeface="Arial Narrow"/>
                <a:ea typeface="Arial Narrow"/>
                <a:cs typeface="Arial Narrow"/>
                <a:sym typeface="Arial Narrow"/>
              </a:endParaRPr>
            </a:p>
          </p:txBody>
        </p:sp>
        <p:sp>
          <p:nvSpPr>
            <p:cNvPr id="1036" name="Google Shape;1036;p21"/>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1037" name="Google Shape;1037;p21"/>
            <p:cNvSpPr/>
            <p:nvPr/>
          </p:nvSpPr>
          <p:spPr>
            <a:xfrm>
              <a:off x="5381754" y="189687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1038" name="Google Shape;1038;p21"/>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1039" name="Google Shape;1039;p21"/>
          <p:cNvGrpSpPr/>
          <p:nvPr/>
        </p:nvGrpSpPr>
        <p:grpSpPr>
          <a:xfrm>
            <a:off x="5309646" y="6613815"/>
            <a:ext cx="1144763" cy="895160"/>
            <a:chOff x="2420491" y="3162904"/>
            <a:chExt cx="1144763" cy="895160"/>
          </a:xfrm>
        </p:grpSpPr>
        <p:sp>
          <p:nvSpPr>
            <p:cNvPr id="1040" name="Google Shape;1040;p21"/>
            <p:cNvSpPr/>
            <p:nvPr/>
          </p:nvSpPr>
          <p:spPr>
            <a:xfrm>
              <a:off x="2559228" y="3431176"/>
              <a:ext cx="783633"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10,53%</a:t>
              </a:r>
              <a:endParaRPr b="1" sz="1600">
                <a:solidFill>
                  <a:schemeClr val="dk1"/>
                </a:solidFill>
                <a:latin typeface="Arial Narrow"/>
                <a:ea typeface="Arial Narrow"/>
                <a:cs typeface="Arial Narrow"/>
                <a:sym typeface="Arial Narrow"/>
              </a:endParaRPr>
            </a:p>
          </p:txBody>
        </p:sp>
        <p:sp>
          <p:nvSpPr>
            <p:cNvPr id="1041" name="Google Shape;1041;p21"/>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1042" name="Google Shape;1042;p21"/>
            <p:cNvSpPr/>
            <p:nvPr/>
          </p:nvSpPr>
          <p:spPr>
            <a:xfrm>
              <a:off x="2606048" y="3781065"/>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sp>
        <p:nvSpPr>
          <p:cNvPr id="1043" name="Google Shape;1043;p21"/>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1044" name="Google Shape;1044;p21"/>
          <p:cNvGrpSpPr/>
          <p:nvPr/>
        </p:nvGrpSpPr>
        <p:grpSpPr>
          <a:xfrm>
            <a:off x="2405662" y="4024402"/>
            <a:ext cx="2480324" cy="436842"/>
            <a:chOff x="3054754" y="484500"/>
            <a:chExt cx="2375609" cy="436842"/>
          </a:xfrm>
        </p:grpSpPr>
        <p:sp>
          <p:nvSpPr>
            <p:cNvPr id="1045" name="Google Shape;1045;p2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2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b="1" sz="1400">
                <a:solidFill>
                  <a:schemeClr val="dk1"/>
                </a:solidFill>
                <a:latin typeface="Arial Narrow"/>
                <a:ea typeface="Arial Narrow"/>
                <a:cs typeface="Arial Narrow"/>
                <a:sym typeface="Arial Narrow"/>
              </a:endParaRPr>
            </a:p>
          </p:txBody>
        </p:sp>
      </p:grpSp>
      <p:grpSp>
        <p:nvGrpSpPr>
          <p:cNvPr id="1047" name="Google Shape;1047;p21"/>
          <p:cNvGrpSpPr/>
          <p:nvPr/>
        </p:nvGrpSpPr>
        <p:grpSpPr>
          <a:xfrm>
            <a:off x="3861366" y="5640349"/>
            <a:ext cx="3281002" cy="436842"/>
            <a:chOff x="3054754" y="484500"/>
            <a:chExt cx="2375609" cy="436842"/>
          </a:xfrm>
        </p:grpSpPr>
        <p:sp>
          <p:nvSpPr>
            <p:cNvPr id="1048" name="Google Shape;1048;p2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2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b="1" sz="1400">
                <a:solidFill>
                  <a:schemeClr val="dk1"/>
                </a:solidFill>
                <a:latin typeface="Arial Narrow"/>
                <a:ea typeface="Arial Narrow"/>
                <a:cs typeface="Arial Narrow"/>
                <a:sym typeface="Arial Narrow"/>
              </a:endParaRPr>
            </a:p>
          </p:txBody>
        </p:sp>
      </p:grpSp>
      <p:sp>
        <p:nvSpPr>
          <p:cNvPr id="1050" name="Google Shape;1050;p21"/>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una disminución del 28,97%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65,79%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1051" name="Google Shape;1051;p21"/>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52" name="Google Shape;1052;p21"/>
          <p:cNvGrpSpPr/>
          <p:nvPr/>
        </p:nvGrpSpPr>
        <p:grpSpPr>
          <a:xfrm>
            <a:off x="93859" y="8056850"/>
            <a:ext cx="3446504" cy="276999"/>
            <a:chOff x="2448322" y="33831"/>
            <a:chExt cx="3446504" cy="276999"/>
          </a:xfrm>
        </p:grpSpPr>
        <p:sp>
          <p:nvSpPr>
            <p:cNvPr id="1053" name="Google Shape;1053;p2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54" name="Google Shape;1054;p21"/>
            <p:cNvCxnSpPr>
              <a:stCxn id="1053"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055" name="Google Shape;1055;p2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1056" name="Google Shape;1056;p21"/>
          <p:cNvGrpSpPr/>
          <p:nvPr/>
        </p:nvGrpSpPr>
        <p:grpSpPr>
          <a:xfrm>
            <a:off x="3132745" y="4419182"/>
            <a:ext cx="808955" cy="1377146"/>
            <a:chOff x="1708524" y="1209162"/>
            <a:chExt cx="988930" cy="1830651"/>
          </a:xfrm>
        </p:grpSpPr>
        <p:sp>
          <p:nvSpPr>
            <p:cNvPr id="1057" name="Google Shape;1057;p21"/>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43,42%</a:t>
              </a:r>
              <a:endParaRPr b="1" sz="1600">
                <a:solidFill>
                  <a:schemeClr val="dk1"/>
                </a:solidFill>
                <a:latin typeface="Arial Narrow"/>
                <a:ea typeface="Arial Narrow"/>
                <a:cs typeface="Arial Narrow"/>
                <a:sym typeface="Arial Narrow"/>
              </a:endParaRPr>
            </a:p>
          </p:txBody>
        </p:sp>
        <p:sp>
          <p:nvSpPr>
            <p:cNvPr id="1058" name="Google Shape;1058;p21"/>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059" name="Google Shape;1059;p21"/>
            <p:cNvSpPr/>
            <p:nvPr/>
          </p:nvSpPr>
          <p:spPr>
            <a:xfrm>
              <a:off x="1817186" y="2671596"/>
              <a:ext cx="880268"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33 casos</a:t>
              </a:r>
              <a:endParaRPr sz="1200">
                <a:solidFill>
                  <a:schemeClr val="dk1"/>
                </a:solidFill>
                <a:latin typeface="Calibri"/>
                <a:ea typeface="Calibri"/>
                <a:cs typeface="Calibri"/>
                <a:sym typeface="Calibri"/>
              </a:endParaRPr>
            </a:p>
          </p:txBody>
        </p:sp>
        <p:pic>
          <p:nvPicPr>
            <p:cNvPr id="1060" name="Google Shape;1060;p21"/>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1061" name="Google Shape;1061;p21"/>
          <p:cNvPicPr preferRelativeResize="0"/>
          <p:nvPr/>
        </p:nvPicPr>
        <p:blipFill rotWithShape="1">
          <a:blip r:embed="rId14">
            <a:alphaModFix/>
          </a:blip>
          <a:srcRect b="0" l="0" r="0" t="0"/>
          <a:stretch/>
        </p:blipFill>
        <p:spPr>
          <a:xfrm>
            <a:off x="2227038" y="333104"/>
            <a:ext cx="4950013" cy="1915601"/>
          </a:xfrm>
          <a:prstGeom prst="rect">
            <a:avLst/>
          </a:prstGeom>
          <a:noFill/>
          <a:ln>
            <a:noFill/>
          </a:ln>
        </p:spPr>
      </p:pic>
      <p:pic>
        <p:nvPicPr>
          <p:cNvPr id="1062" name="Google Shape;1062;p21"/>
          <p:cNvPicPr preferRelativeResize="0"/>
          <p:nvPr/>
        </p:nvPicPr>
        <p:blipFill rotWithShape="1">
          <a:blip r:embed="rId15">
            <a:alphaModFix/>
          </a:blip>
          <a:srcRect b="0" l="0" r="0" t="0"/>
          <a:stretch/>
        </p:blipFill>
        <p:spPr>
          <a:xfrm>
            <a:off x="106249" y="5739247"/>
            <a:ext cx="3490017" cy="19290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22"/>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1068" name="Google Shape;1068;p22"/>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1069" name="Google Shape;1069;p22"/>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1070" name="Google Shape;1070;p22"/>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grpSp>
        <p:nvGrpSpPr>
          <p:cNvPr id="1071" name="Google Shape;1071;p22"/>
          <p:cNvGrpSpPr/>
          <p:nvPr/>
        </p:nvGrpSpPr>
        <p:grpSpPr>
          <a:xfrm>
            <a:off x="144066" y="4161193"/>
            <a:ext cx="1892650" cy="488476"/>
            <a:chOff x="2397524" y="3379972"/>
            <a:chExt cx="4508500" cy="904875"/>
          </a:xfrm>
        </p:grpSpPr>
        <p:pic>
          <p:nvPicPr>
            <p:cNvPr id="1072" name="Google Shape;1072;p2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73" name="Google Shape;1073;p22"/>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14</a:t>
              </a:r>
              <a:endParaRPr b="1" sz="1800">
                <a:solidFill>
                  <a:schemeClr val="dk1"/>
                </a:solidFill>
                <a:latin typeface="Arial Narrow"/>
                <a:ea typeface="Arial Narrow"/>
                <a:cs typeface="Arial Narrow"/>
                <a:sym typeface="Arial Narrow"/>
              </a:endParaRPr>
            </a:p>
          </p:txBody>
        </p:sp>
      </p:grpSp>
      <p:grpSp>
        <p:nvGrpSpPr>
          <p:cNvPr id="1074" name="Google Shape;1074;p22"/>
          <p:cNvGrpSpPr/>
          <p:nvPr/>
        </p:nvGrpSpPr>
        <p:grpSpPr>
          <a:xfrm>
            <a:off x="2448322" y="74775"/>
            <a:ext cx="3446504" cy="276999"/>
            <a:chOff x="2448322" y="74775"/>
            <a:chExt cx="3446504" cy="276999"/>
          </a:xfrm>
        </p:grpSpPr>
        <p:sp>
          <p:nvSpPr>
            <p:cNvPr id="1075" name="Google Shape;1075;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6" name="Google Shape;1076;p22"/>
            <p:cNvCxnSpPr>
              <a:stCxn id="107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77" name="Google Shape;1077;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078" name="Google Shape;1078;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1079" name="Google Shape;1079;p22"/>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1080" name="Google Shape;1080;p22"/>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1081" name="Google Shape;1081;p22"/>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01 acumulado  de  2022.</a:t>
            </a:r>
            <a:endParaRPr b="1" sz="1000">
              <a:solidFill>
                <a:schemeClr val="dk1"/>
              </a:solidFill>
              <a:latin typeface="Arial Narrow"/>
              <a:ea typeface="Arial Narrow"/>
              <a:cs typeface="Arial Narrow"/>
              <a:sym typeface="Arial Narrow"/>
            </a:endParaRPr>
          </a:p>
        </p:txBody>
      </p:sp>
      <p:sp>
        <p:nvSpPr>
          <p:cNvPr id="1082" name="Google Shape;1082;p22"/>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3" name="Google Shape;1083;p22"/>
          <p:cNvGrpSpPr/>
          <p:nvPr/>
        </p:nvGrpSpPr>
        <p:grpSpPr>
          <a:xfrm>
            <a:off x="260834" y="6355360"/>
            <a:ext cx="3446504" cy="276999"/>
            <a:chOff x="2448322" y="74775"/>
            <a:chExt cx="3446504" cy="276999"/>
          </a:xfrm>
        </p:grpSpPr>
        <p:sp>
          <p:nvSpPr>
            <p:cNvPr id="1084" name="Google Shape;1084;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5" name="Google Shape;1085;p22"/>
            <p:cNvCxnSpPr>
              <a:stCxn id="10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6" name="Google Shape;1086;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1087" name="Google Shape;1087;p22"/>
          <p:cNvGrpSpPr/>
          <p:nvPr/>
        </p:nvGrpSpPr>
        <p:grpSpPr>
          <a:xfrm>
            <a:off x="473331" y="6875809"/>
            <a:ext cx="813184" cy="1573268"/>
            <a:chOff x="1059074" y="553075"/>
            <a:chExt cx="813184" cy="1573268"/>
          </a:xfrm>
        </p:grpSpPr>
        <p:pic>
          <p:nvPicPr>
            <p:cNvPr id="1088" name="Google Shape;1088;p22"/>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1089" name="Google Shape;1089;p22"/>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50,00%</a:t>
              </a:r>
              <a:endParaRPr b="1" sz="1600">
                <a:solidFill>
                  <a:schemeClr val="dk1"/>
                </a:solidFill>
                <a:latin typeface="Arial Narrow"/>
                <a:ea typeface="Arial Narrow"/>
                <a:cs typeface="Arial Narrow"/>
                <a:sym typeface="Arial Narrow"/>
              </a:endParaRPr>
            </a:p>
          </p:txBody>
        </p:sp>
        <p:sp>
          <p:nvSpPr>
            <p:cNvPr id="1090" name="Google Shape;1090;p2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091" name="Google Shape;1091;p22"/>
            <p:cNvSpPr/>
            <p:nvPr/>
          </p:nvSpPr>
          <p:spPr>
            <a:xfrm>
              <a:off x="1141927" y="18493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grpSp>
        <p:nvGrpSpPr>
          <p:cNvPr id="1092" name="Google Shape;1092;p22"/>
          <p:cNvGrpSpPr/>
          <p:nvPr/>
        </p:nvGrpSpPr>
        <p:grpSpPr>
          <a:xfrm>
            <a:off x="1352672" y="6885689"/>
            <a:ext cx="826373" cy="1582088"/>
            <a:chOff x="3159269" y="6660232"/>
            <a:chExt cx="826373" cy="1582088"/>
          </a:xfrm>
        </p:grpSpPr>
        <p:sp>
          <p:nvSpPr>
            <p:cNvPr id="1093" name="Google Shape;1093;p22"/>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50,00%</a:t>
              </a:r>
              <a:endParaRPr b="1" sz="1600">
                <a:solidFill>
                  <a:schemeClr val="dk1"/>
                </a:solidFill>
                <a:latin typeface="Arial Narrow"/>
                <a:ea typeface="Arial Narrow"/>
                <a:cs typeface="Arial Narrow"/>
                <a:sym typeface="Arial Narrow"/>
              </a:endParaRPr>
            </a:p>
          </p:txBody>
        </p:sp>
        <p:sp>
          <p:nvSpPr>
            <p:cNvPr id="1094" name="Google Shape;1094;p22"/>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095" name="Google Shape;1095;p22"/>
            <p:cNvSpPr/>
            <p:nvPr/>
          </p:nvSpPr>
          <p:spPr>
            <a:xfrm>
              <a:off x="3159269" y="796532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pic>
          <p:nvPicPr>
            <p:cNvPr id="1096" name="Google Shape;1096;p22"/>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1097" name="Google Shape;1097;p22"/>
          <p:cNvGrpSpPr/>
          <p:nvPr/>
        </p:nvGrpSpPr>
        <p:grpSpPr>
          <a:xfrm>
            <a:off x="3694124" y="6997057"/>
            <a:ext cx="816548" cy="1463375"/>
            <a:chOff x="838588" y="8382748"/>
            <a:chExt cx="816548" cy="1463375"/>
          </a:xfrm>
        </p:grpSpPr>
        <p:pic>
          <p:nvPicPr>
            <p:cNvPr id="1098" name="Google Shape;1098;p22"/>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1099" name="Google Shape;1099;p22"/>
            <p:cNvGrpSpPr/>
            <p:nvPr/>
          </p:nvGrpSpPr>
          <p:grpSpPr>
            <a:xfrm>
              <a:off x="838588" y="8963149"/>
              <a:ext cx="816548" cy="882974"/>
              <a:chOff x="1115283" y="1243369"/>
              <a:chExt cx="816548" cy="882974"/>
            </a:xfrm>
          </p:grpSpPr>
          <p:sp>
            <p:nvSpPr>
              <p:cNvPr id="1100" name="Google Shape;1100;p22"/>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57,14%</a:t>
                </a:r>
                <a:endParaRPr b="1" sz="1600">
                  <a:solidFill>
                    <a:schemeClr val="dk1"/>
                  </a:solidFill>
                  <a:latin typeface="Arial Narrow"/>
                  <a:ea typeface="Arial Narrow"/>
                  <a:cs typeface="Arial Narrow"/>
                  <a:sym typeface="Arial Narrow"/>
                </a:endParaRPr>
              </a:p>
            </p:txBody>
          </p:sp>
          <p:sp>
            <p:nvSpPr>
              <p:cNvPr id="1101" name="Google Shape;1101;p22"/>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1102" name="Google Shape;1102;p22"/>
              <p:cNvSpPr/>
              <p:nvPr/>
            </p:nvSpPr>
            <p:spPr>
              <a:xfrm>
                <a:off x="1141927" y="18493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grpSp>
      <p:grpSp>
        <p:nvGrpSpPr>
          <p:cNvPr id="1103" name="Google Shape;1103;p22"/>
          <p:cNvGrpSpPr/>
          <p:nvPr/>
        </p:nvGrpSpPr>
        <p:grpSpPr>
          <a:xfrm>
            <a:off x="5894826" y="6883495"/>
            <a:ext cx="915635" cy="1545833"/>
            <a:chOff x="2206271" y="8300359"/>
            <a:chExt cx="915635" cy="1545833"/>
          </a:xfrm>
        </p:grpSpPr>
        <p:grpSp>
          <p:nvGrpSpPr>
            <p:cNvPr id="1104" name="Google Shape;1104;p22"/>
            <p:cNvGrpSpPr/>
            <p:nvPr/>
          </p:nvGrpSpPr>
          <p:grpSpPr>
            <a:xfrm>
              <a:off x="2206271" y="8963149"/>
              <a:ext cx="915635" cy="883043"/>
              <a:chOff x="1033171" y="8262441"/>
              <a:chExt cx="915635" cy="883043"/>
            </a:xfrm>
          </p:grpSpPr>
          <p:sp>
            <p:nvSpPr>
              <p:cNvPr id="1105" name="Google Shape;1105;p22"/>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14,29%</a:t>
                </a:r>
                <a:endParaRPr b="1" sz="1600">
                  <a:solidFill>
                    <a:schemeClr val="dk1"/>
                  </a:solidFill>
                  <a:latin typeface="Arial Narrow"/>
                  <a:ea typeface="Arial Narrow"/>
                  <a:cs typeface="Arial Narrow"/>
                  <a:sym typeface="Arial Narrow"/>
                </a:endParaRPr>
              </a:p>
            </p:txBody>
          </p:sp>
          <p:sp>
            <p:nvSpPr>
              <p:cNvPr id="1106" name="Google Shape;1106;p22"/>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1107" name="Google Shape;1107;p22"/>
              <p:cNvSpPr/>
              <p:nvPr/>
            </p:nvSpPr>
            <p:spPr>
              <a:xfrm>
                <a:off x="1146985" y="8868485"/>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1108" name="Google Shape;1108;p22"/>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1109" name="Google Shape;1109;p22"/>
          <p:cNvGrpSpPr/>
          <p:nvPr/>
        </p:nvGrpSpPr>
        <p:grpSpPr>
          <a:xfrm>
            <a:off x="4818108" y="6876256"/>
            <a:ext cx="861100" cy="1584176"/>
            <a:chOff x="3633824" y="8315126"/>
            <a:chExt cx="861100" cy="1584176"/>
          </a:xfrm>
        </p:grpSpPr>
        <p:grpSp>
          <p:nvGrpSpPr>
            <p:cNvPr id="1110" name="Google Shape;1110;p22"/>
            <p:cNvGrpSpPr/>
            <p:nvPr/>
          </p:nvGrpSpPr>
          <p:grpSpPr>
            <a:xfrm>
              <a:off x="3633824" y="8987827"/>
              <a:ext cx="861100" cy="911475"/>
              <a:chOff x="5301781" y="1270665"/>
              <a:chExt cx="861100" cy="911475"/>
            </a:xfrm>
          </p:grpSpPr>
          <p:sp>
            <p:nvSpPr>
              <p:cNvPr id="1111" name="Google Shape;1111;p22"/>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0,00%</a:t>
                </a:r>
                <a:endParaRPr b="1" sz="1600">
                  <a:solidFill>
                    <a:schemeClr val="dk1"/>
                  </a:solidFill>
                  <a:latin typeface="Arial Narrow"/>
                  <a:ea typeface="Arial Narrow"/>
                  <a:cs typeface="Arial Narrow"/>
                  <a:sym typeface="Arial Narrow"/>
                </a:endParaRPr>
              </a:p>
            </p:txBody>
          </p:sp>
          <p:sp>
            <p:nvSpPr>
              <p:cNvPr id="1112" name="Google Shape;1112;p22"/>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1113" name="Google Shape;1113;p22"/>
              <p:cNvSpPr/>
              <p:nvPr/>
            </p:nvSpPr>
            <p:spPr>
              <a:xfrm>
                <a:off x="5301781" y="190514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114" name="Google Shape;1114;p22"/>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1115" name="Google Shape;1115;p22"/>
          <p:cNvGrpSpPr/>
          <p:nvPr/>
        </p:nvGrpSpPr>
        <p:grpSpPr>
          <a:xfrm>
            <a:off x="2128575" y="6929556"/>
            <a:ext cx="1465466" cy="1519521"/>
            <a:chOff x="4557698" y="6783372"/>
            <a:chExt cx="1465466" cy="1519521"/>
          </a:xfrm>
        </p:grpSpPr>
        <p:grpSp>
          <p:nvGrpSpPr>
            <p:cNvPr id="1116" name="Google Shape;1116;p22"/>
            <p:cNvGrpSpPr/>
            <p:nvPr/>
          </p:nvGrpSpPr>
          <p:grpSpPr>
            <a:xfrm>
              <a:off x="4557698" y="7444062"/>
              <a:ext cx="1465466" cy="858831"/>
              <a:chOff x="3600450" y="1301912"/>
              <a:chExt cx="1465466" cy="858831"/>
            </a:xfrm>
          </p:grpSpPr>
          <p:sp>
            <p:nvSpPr>
              <p:cNvPr id="1117" name="Google Shape;1117;p22"/>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0,00%</a:t>
                </a:r>
                <a:endParaRPr b="1" sz="1600">
                  <a:solidFill>
                    <a:schemeClr val="dk1"/>
                  </a:solidFill>
                  <a:latin typeface="Arial Narrow"/>
                  <a:ea typeface="Arial Narrow"/>
                  <a:cs typeface="Arial Narrow"/>
                  <a:sym typeface="Arial Narrow"/>
                </a:endParaRPr>
              </a:p>
            </p:txBody>
          </p:sp>
          <p:sp>
            <p:nvSpPr>
              <p:cNvPr id="1118" name="Google Shape;1118;p22"/>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b="1" sz="1200" u="sng">
                  <a:solidFill>
                    <a:srgbClr val="000000"/>
                  </a:solidFill>
                  <a:latin typeface="Arial Narrow"/>
                  <a:ea typeface="Arial Narrow"/>
                  <a:cs typeface="Arial Narrow"/>
                  <a:sym typeface="Arial Narrow"/>
                </a:endParaRPr>
              </a:p>
            </p:txBody>
          </p:sp>
          <p:sp>
            <p:nvSpPr>
              <p:cNvPr id="1119" name="Google Shape;1119;p22"/>
              <p:cNvSpPr/>
              <p:nvPr/>
            </p:nvSpPr>
            <p:spPr>
              <a:xfrm>
                <a:off x="3920197"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120" name="Google Shape;1120;p22"/>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1121" name="Google Shape;1121;p22"/>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 Personas</a:t>
            </a:r>
            <a:endParaRPr b="1" sz="1600">
              <a:solidFill>
                <a:srgbClr val="C00000"/>
              </a:solidFill>
              <a:latin typeface="Arial Narrow"/>
              <a:ea typeface="Arial Narrow"/>
              <a:cs typeface="Arial Narrow"/>
              <a:sym typeface="Arial Narrow"/>
            </a:endParaRPr>
          </a:p>
        </p:txBody>
      </p:sp>
      <p:pic>
        <p:nvPicPr>
          <p:cNvPr id="1122" name="Google Shape;1122;p22"/>
          <p:cNvPicPr preferRelativeResize="0"/>
          <p:nvPr/>
        </p:nvPicPr>
        <p:blipFill rotWithShape="1">
          <a:blip r:embed="rId12">
            <a:alphaModFix/>
          </a:blip>
          <a:srcRect b="0" l="0" r="0" t="0"/>
          <a:stretch/>
        </p:blipFill>
        <p:spPr>
          <a:xfrm>
            <a:off x="2150790" y="609685"/>
            <a:ext cx="5033540" cy="43236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23"/>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8" name="Google Shape;1128;p23"/>
          <p:cNvGrpSpPr/>
          <p:nvPr/>
        </p:nvGrpSpPr>
        <p:grpSpPr>
          <a:xfrm>
            <a:off x="277402" y="379948"/>
            <a:ext cx="5047355" cy="276999"/>
            <a:chOff x="2448322" y="74775"/>
            <a:chExt cx="5047355" cy="276999"/>
          </a:xfrm>
        </p:grpSpPr>
        <p:sp>
          <p:nvSpPr>
            <p:cNvPr id="1129" name="Google Shape;1129;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sz="1800">
                <a:solidFill>
                  <a:schemeClr val="lt1"/>
                </a:solidFill>
                <a:latin typeface="Arial Narrow"/>
                <a:ea typeface="Arial Narrow"/>
                <a:cs typeface="Arial Narrow"/>
                <a:sym typeface="Arial Narrow"/>
              </a:endParaRPr>
            </a:p>
          </p:txBody>
        </p:sp>
        <p:cxnSp>
          <p:nvCxnSpPr>
            <p:cNvPr id="1130" name="Google Shape;1130;p23"/>
            <p:cNvCxnSpPr>
              <a:stCxn id="11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31" name="Google Shape;1131;p2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b="1" sz="1200">
                <a:solidFill>
                  <a:schemeClr val="dk1"/>
                </a:solidFill>
                <a:latin typeface="Arial Narrow"/>
                <a:ea typeface="Arial Narrow"/>
                <a:cs typeface="Arial Narrow"/>
                <a:sym typeface="Arial Narrow"/>
              </a:endParaRPr>
            </a:p>
          </p:txBody>
        </p:sp>
      </p:grpSp>
      <p:sp>
        <p:nvSpPr>
          <p:cNvPr id="1132" name="Google Shape;1132;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23 </a:t>
            </a:r>
            <a:endParaRPr b="1" sz="1050">
              <a:solidFill>
                <a:schemeClr val="dk1"/>
              </a:solidFill>
              <a:latin typeface="Arial Narrow"/>
              <a:ea typeface="Arial Narrow"/>
              <a:cs typeface="Arial Narrow"/>
              <a:sym typeface="Arial Narrow"/>
            </a:endParaRPr>
          </a:p>
        </p:txBody>
      </p:sp>
      <p:sp>
        <p:nvSpPr>
          <p:cNvPr id="1133" name="Google Shape;1133;p23"/>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01 de 2022. </a:t>
            </a:r>
            <a:endParaRPr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134" name="Google Shape;1134;p23"/>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23"/>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01 de 2022. </a:t>
            </a:r>
            <a:endParaRPr sz="1050">
              <a:solidFill>
                <a:schemeClr val="dk1"/>
              </a:solidFill>
              <a:latin typeface="Arial Narrow"/>
              <a:ea typeface="Arial Narrow"/>
              <a:cs typeface="Arial Narrow"/>
              <a:sym typeface="Arial Narrow"/>
            </a:endParaRPr>
          </a:p>
        </p:txBody>
      </p:sp>
      <p:sp>
        <p:nvSpPr>
          <p:cNvPr id="1136" name="Google Shape;1136;p23"/>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37" name="Google Shape;1137;p23"/>
          <p:cNvGrpSpPr/>
          <p:nvPr/>
        </p:nvGrpSpPr>
        <p:grpSpPr>
          <a:xfrm>
            <a:off x="313647" y="4757536"/>
            <a:ext cx="5047355" cy="276999"/>
            <a:chOff x="2448322" y="74775"/>
            <a:chExt cx="5047355" cy="276999"/>
          </a:xfrm>
        </p:grpSpPr>
        <p:sp>
          <p:nvSpPr>
            <p:cNvPr id="1138" name="Google Shape;1138;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39" name="Google Shape;1139;p23"/>
            <p:cNvCxnSpPr>
              <a:stCxn id="11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40" name="Google Shape;1140;p2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b="1" sz="1200">
                <a:solidFill>
                  <a:schemeClr val="dk1"/>
                </a:solidFill>
                <a:latin typeface="Arial Narrow"/>
                <a:ea typeface="Arial Narrow"/>
                <a:cs typeface="Arial Narrow"/>
                <a:sym typeface="Arial Narrow"/>
              </a:endParaRPr>
            </a:p>
          </p:txBody>
        </p:sp>
      </p:grpSp>
      <p:sp>
        <p:nvSpPr>
          <p:cNvPr id="1141" name="Google Shape;1141;p23"/>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01 de 2022 </a:t>
            </a:r>
            <a:endParaRPr sz="1050">
              <a:solidFill>
                <a:schemeClr val="dk1"/>
              </a:solidFill>
              <a:latin typeface="Arial Narrow"/>
              <a:ea typeface="Arial Narrow"/>
              <a:cs typeface="Arial Narrow"/>
              <a:sym typeface="Arial Narrow"/>
            </a:endParaRPr>
          </a:p>
        </p:txBody>
      </p:sp>
      <p:pic>
        <p:nvPicPr>
          <p:cNvPr id="1142" name="Google Shape;1142;p23"/>
          <p:cNvPicPr preferRelativeResize="0"/>
          <p:nvPr/>
        </p:nvPicPr>
        <p:blipFill rotWithShape="1">
          <a:blip r:embed="rId3">
            <a:alphaModFix/>
          </a:blip>
          <a:srcRect b="0" l="0" r="0" t="0"/>
          <a:stretch/>
        </p:blipFill>
        <p:spPr>
          <a:xfrm>
            <a:off x="158686" y="884757"/>
            <a:ext cx="6821653" cy="3188256"/>
          </a:xfrm>
          <a:prstGeom prst="rect">
            <a:avLst/>
          </a:prstGeom>
          <a:noFill/>
          <a:ln>
            <a:noFill/>
          </a:ln>
        </p:spPr>
      </p:pic>
      <p:pic>
        <p:nvPicPr>
          <p:cNvPr id="1143" name="Google Shape;1143;p23"/>
          <p:cNvPicPr preferRelativeResize="0"/>
          <p:nvPr/>
        </p:nvPicPr>
        <p:blipFill rotWithShape="1">
          <a:blip r:embed="rId4">
            <a:alphaModFix/>
          </a:blip>
          <a:srcRect b="0" l="0" r="0" t="0"/>
          <a:stretch/>
        </p:blipFill>
        <p:spPr>
          <a:xfrm>
            <a:off x="-16770" y="5190914"/>
            <a:ext cx="3545212" cy="2904399"/>
          </a:xfrm>
          <a:prstGeom prst="rect">
            <a:avLst/>
          </a:prstGeom>
          <a:noFill/>
          <a:ln>
            <a:noFill/>
          </a:ln>
        </p:spPr>
      </p:pic>
      <p:pic>
        <p:nvPicPr>
          <p:cNvPr id="1144" name="Google Shape;1144;p23"/>
          <p:cNvPicPr preferRelativeResize="0"/>
          <p:nvPr/>
        </p:nvPicPr>
        <p:blipFill rotWithShape="1">
          <a:blip r:embed="rId5">
            <a:alphaModFix/>
          </a:blip>
          <a:srcRect b="0" l="0" r="0" t="0"/>
          <a:stretch/>
        </p:blipFill>
        <p:spPr>
          <a:xfrm>
            <a:off x="3529896" y="5190913"/>
            <a:ext cx="3645361" cy="29043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24"/>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0" name="Google Shape;1150;p24"/>
          <p:cNvGrpSpPr/>
          <p:nvPr/>
        </p:nvGrpSpPr>
        <p:grpSpPr>
          <a:xfrm>
            <a:off x="277354" y="127920"/>
            <a:ext cx="936032" cy="261610"/>
            <a:chOff x="2448322" y="74775"/>
            <a:chExt cx="936032" cy="261610"/>
          </a:xfrm>
        </p:grpSpPr>
        <p:sp>
          <p:nvSpPr>
            <p:cNvPr id="1151" name="Google Shape;1151;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2" name="Google Shape;1152;p24"/>
            <p:cNvCxnSpPr>
              <a:stCxn id="115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1153" name="Google Shape;1153;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154" name="Google Shape;1154;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55" name="Google Shape;1155;p24"/>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1156" name="Google Shape;1156;p24"/>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01 acumulado de 2022. </a:t>
            </a:r>
            <a:endParaRPr sz="1050">
              <a:solidFill>
                <a:schemeClr val="dk1"/>
              </a:solidFill>
              <a:latin typeface="Arial Narrow"/>
              <a:ea typeface="Arial Narrow"/>
              <a:cs typeface="Arial Narrow"/>
              <a:sym typeface="Arial Narrow"/>
            </a:endParaRPr>
          </a:p>
        </p:txBody>
      </p:sp>
      <p:sp>
        <p:nvSpPr>
          <p:cNvPr id="1157" name="Google Shape;1157;p24"/>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8" name="Google Shape;1158;p24"/>
          <p:cNvGrpSpPr/>
          <p:nvPr/>
        </p:nvGrpSpPr>
        <p:grpSpPr>
          <a:xfrm>
            <a:off x="286822" y="4922194"/>
            <a:ext cx="3446504" cy="276999"/>
            <a:chOff x="2448322" y="74775"/>
            <a:chExt cx="3446504" cy="276999"/>
          </a:xfrm>
        </p:grpSpPr>
        <p:sp>
          <p:nvSpPr>
            <p:cNvPr id="1159" name="Google Shape;1159;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60" name="Google Shape;1160;p24"/>
            <p:cNvCxnSpPr>
              <a:stCxn id="11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61" name="Google Shape;1161;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162" name="Google Shape;1162;p24"/>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1163" name="Google Shape;1163;p24"/>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1164" name="Google Shape;1164;p24"/>
          <p:cNvSpPr txBox="1"/>
          <p:nvPr/>
        </p:nvSpPr>
        <p:spPr>
          <a:xfrm>
            <a:off x="1668154" y="6676374"/>
            <a:ext cx="7232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a:t>
            </a:r>
            <a:endParaRPr/>
          </a:p>
        </p:txBody>
      </p:sp>
      <p:sp>
        <p:nvSpPr>
          <p:cNvPr id="1165" name="Google Shape;1165;p24"/>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1166" name="Google Shape;1166;p24"/>
          <p:cNvSpPr txBox="1"/>
          <p:nvPr/>
        </p:nvSpPr>
        <p:spPr>
          <a:xfrm>
            <a:off x="4202568"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b="1" sz="1800">
              <a:solidFill>
                <a:srgbClr val="C00000"/>
              </a:solidFill>
              <a:latin typeface="Arial Narrow"/>
              <a:ea typeface="Arial Narrow"/>
              <a:cs typeface="Arial Narrow"/>
              <a:sym typeface="Arial Narrow"/>
            </a:endParaRPr>
          </a:p>
        </p:txBody>
      </p:sp>
      <p:sp>
        <p:nvSpPr>
          <p:cNvPr id="1167" name="Google Shape;1167;p24"/>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1168" name="Google Shape;1168;p24"/>
          <p:cNvSpPr txBox="1"/>
          <p:nvPr/>
        </p:nvSpPr>
        <p:spPr>
          <a:xfrm>
            <a:off x="4229022" y="6684045"/>
            <a:ext cx="7232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a:t>
            </a:r>
            <a:endParaRPr/>
          </a:p>
        </p:txBody>
      </p:sp>
      <p:cxnSp>
        <p:nvCxnSpPr>
          <p:cNvPr id="1169" name="Google Shape;1169;p24"/>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1170" name="Google Shape;1170;p24"/>
          <p:cNvSpPr txBox="1"/>
          <p:nvPr/>
        </p:nvSpPr>
        <p:spPr>
          <a:xfrm>
            <a:off x="1580459" y="5753362"/>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b="1" sz="1800">
              <a:solidFill>
                <a:srgbClr val="C00000"/>
              </a:solidFill>
              <a:latin typeface="Arial Narrow"/>
              <a:ea typeface="Arial Narrow"/>
              <a:cs typeface="Arial Narrow"/>
              <a:sym typeface="Arial Narrow"/>
            </a:endParaRPr>
          </a:p>
        </p:txBody>
      </p:sp>
      <p:sp>
        <p:nvSpPr>
          <p:cNvPr id="1171" name="Google Shape;1171;p24"/>
          <p:cNvSpPr/>
          <p:nvPr/>
        </p:nvSpPr>
        <p:spPr>
          <a:xfrm>
            <a:off x="-494" y="7574340"/>
            <a:ext cx="7171815"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productos mixtos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1172" name="Google Shape;1172;p24"/>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73" name="Google Shape;1173;p24"/>
          <p:cNvGrpSpPr/>
          <p:nvPr/>
        </p:nvGrpSpPr>
        <p:grpSpPr>
          <a:xfrm>
            <a:off x="192038" y="7147421"/>
            <a:ext cx="3446504" cy="304699"/>
            <a:chOff x="2448322" y="33831"/>
            <a:chExt cx="3446504" cy="276999"/>
          </a:xfrm>
        </p:grpSpPr>
        <p:sp>
          <p:nvSpPr>
            <p:cNvPr id="1174" name="Google Shape;1174;p2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75" name="Google Shape;1175;p24"/>
            <p:cNvCxnSpPr>
              <a:stCxn id="11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176" name="Google Shape;1176;p2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b="1" sz="1200">
                <a:solidFill>
                  <a:schemeClr val="dk1"/>
                </a:solidFill>
                <a:latin typeface="Arial Narrow"/>
                <a:ea typeface="Arial Narrow"/>
                <a:cs typeface="Arial Narrow"/>
                <a:sym typeface="Arial Narrow"/>
              </a:endParaRPr>
            </a:p>
          </p:txBody>
        </p:sp>
      </p:grpSp>
      <p:pic>
        <p:nvPicPr>
          <p:cNvPr id="1177" name="Google Shape;1177;p24"/>
          <p:cNvPicPr preferRelativeResize="0"/>
          <p:nvPr/>
        </p:nvPicPr>
        <p:blipFill rotWithShape="1">
          <a:blip r:embed="rId4">
            <a:alphaModFix/>
          </a:blip>
          <a:srcRect b="0" l="0" r="0" t="0"/>
          <a:stretch/>
        </p:blipFill>
        <p:spPr>
          <a:xfrm>
            <a:off x="-495" y="556993"/>
            <a:ext cx="7171815" cy="377041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pic>
        <p:nvPicPr>
          <p:cNvPr id="1182" name="Google Shape;1182;p25"/>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183" name="Google Shape;1183;p25"/>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1184" name="Google Shape;1184;p25"/>
          <p:cNvSpPr txBox="1"/>
          <p:nvPr/>
        </p:nvSpPr>
        <p:spPr>
          <a:xfrm>
            <a:off x="-13889" y="74175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185" name="Google Shape;1185;p25"/>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ambulatorios. Medellín, a Periodo 1 acumulado de 2022. </a:t>
            </a:r>
            <a:endParaRPr sz="1100">
              <a:solidFill>
                <a:schemeClr val="dk1"/>
              </a:solidFill>
              <a:latin typeface="Arial Narrow"/>
              <a:ea typeface="Arial Narrow"/>
              <a:cs typeface="Arial Narrow"/>
              <a:sym typeface="Arial Narrow"/>
            </a:endParaRPr>
          </a:p>
        </p:txBody>
      </p:sp>
      <p:grpSp>
        <p:nvGrpSpPr>
          <p:cNvPr id="1186" name="Google Shape;1186;p25"/>
          <p:cNvGrpSpPr/>
          <p:nvPr/>
        </p:nvGrpSpPr>
        <p:grpSpPr>
          <a:xfrm>
            <a:off x="110974" y="4211962"/>
            <a:ext cx="1981076" cy="488476"/>
            <a:chOff x="2234969" y="3379972"/>
            <a:chExt cx="4719140" cy="904874"/>
          </a:xfrm>
        </p:grpSpPr>
        <p:pic>
          <p:nvPicPr>
            <p:cNvPr id="1187" name="Google Shape;1187;p25"/>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1188" name="Google Shape;1188;p25"/>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72.470</a:t>
              </a:r>
              <a:endParaRPr b="1" sz="1400">
                <a:solidFill>
                  <a:schemeClr val="dk1"/>
                </a:solidFill>
                <a:latin typeface="Arial Narrow"/>
                <a:ea typeface="Arial Narrow"/>
                <a:cs typeface="Arial Narrow"/>
                <a:sym typeface="Arial Narrow"/>
              </a:endParaRPr>
            </a:p>
          </p:txBody>
        </p:sp>
      </p:grpSp>
      <p:sp>
        <p:nvSpPr>
          <p:cNvPr id="1189" name="Google Shape;1189;p25"/>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116%</a:t>
            </a:r>
            <a:endParaRPr b="1" sz="1200">
              <a:solidFill>
                <a:schemeClr val="dk1"/>
              </a:solidFill>
              <a:latin typeface="Arial Narrow"/>
              <a:ea typeface="Arial Narrow"/>
              <a:cs typeface="Arial Narrow"/>
              <a:sym typeface="Arial Narrow"/>
            </a:endParaRPr>
          </a:p>
        </p:txBody>
      </p:sp>
      <p:sp>
        <p:nvSpPr>
          <p:cNvPr id="1190" name="Google Shape;1190;p25"/>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1 acumulado, años 2021-2022. </a:t>
            </a:r>
            <a:endParaRPr sz="1100">
              <a:solidFill>
                <a:schemeClr val="dk1"/>
              </a:solidFill>
              <a:latin typeface="Arial Narrow"/>
              <a:ea typeface="Arial Narrow"/>
              <a:cs typeface="Arial Narrow"/>
              <a:sym typeface="Arial Narrow"/>
            </a:endParaRPr>
          </a:p>
        </p:txBody>
      </p:sp>
      <p:grpSp>
        <p:nvGrpSpPr>
          <p:cNvPr id="1191" name="Google Shape;1191;p25"/>
          <p:cNvGrpSpPr/>
          <p:nvPr/>
        </p:nvGrpSpPr>
        <p:grpSpPr>
          <a:xfrm>
            <a:off x="2448322" y="74775"/>
            <a:ext cx="3446504" cy="276999"/>
            <a:chOff x="2448322" y="74775"/>
            <a:chExt cx="3446504" cy="276999"/>
          </a:xfrm>
        </p:grpSpPr>
        <p:sp>
          <p:nvSpPr>
            <p:cNvPr id="1192" name="Google Shape;1192;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3" name="Google Shape;1193;p25"/>
            <p:cNvCxnSpPr>
              <a:stCxn id="1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4" name="Google Shape;1194;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195" name="Google Shape;1195;p25"/>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96" name="Google Shape;1196;p25"/>
          <p:cNvGrpSpPr/>
          <p:nvPr/>
        </p:nvGrpSpPr>
        <p:grpSpPr>
          <a:xfrm>
            <a:off x="277404" y="5621632"/>
            <a:ext cx="3446504" cy="276999"/>
            <a:chOff x="2448322" y="74775"/>
            <a:chExt cx="3446504" cy="276999"/>
          </a:xfrm>
        </p:grpSpPr>
        <p:sp>
          <p:nvSpPr>
            <p:cNvPr id="1197" name="Google Shape;1197;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8" name="Google Shape;1198;p25"/>
            <p:cNvCxnSpPr>
              <a:stCxn id="11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9" name="Google Shape;1199;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00" name="Google Shape;1200;p25"/>
          <p:cNvGrpSpPr/>
          <p:nvPr/>
        </p:nvGrpSpPr>
        <p:grpSpPr>
          <a:xfrm>
            <a:off x="4752578" y="5635532"/>
            <a:ext cx="3446504" cy="276999"/>
            <a:chOff x="2448322" y="74775"/>
            <a:chExt cx="3446504" cy="276999"/>
          </a:xfrm>
        </p:grpSpPr>
        <p:sp>
          <p:nvSpPr>
            <p:cNvPr id="1201" name="Google Shape;1201;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02" name="Google Shape;1202;p25"/>
            <p:cNvCxnSpPr>
              <a:stCxn id="12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03" name="Google Shape;1203;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04" name="Google Shape;1204;p25"/>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1 acumulado de 2022. </a:t>
            </a:r>
            <a:endParaRPr sz="1000">
              <a:solidFill>
                <a:schemeClr val="dk1"/>
              </a:solidFill>
              <a:latin typeface="Arial Narrow"/>
              <a:ea typeface="Arial Narrow"/>
              <a:cs typeface="Arial Narrow"/>
              <a:sym typeface="Arial Narrow"/>
            </a:endParaRPr>
          </a:p>
        </p:txBody>
      </p:sp>
      <p:sp>
        <p:nvSpPr>
          <p:cNvPr id="1205" name="Google Shape;1205;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25</a:t>
            </a:r>
            <a:endParaRPr b="1" sz="1050">
              <a:solidFill>
                <a:schemeClr val="dk1"/>
              </a:solidFill>
              <a:latin typeface="Arial Narrow"/>
              <a:ea typeface="Arial Narrow"/>
              <a:cs typeface="Arial Narrow"/>
              <a:sym typeface="Arial Narrow"/>
            </a:endParaRPr>
          </a:p>
        </p:txBody>
      </p:sp>
      <p:sp>
        <p:nvSpPr>
          <p:cNvPr id="1206" name="Google Shape;1206;p25"/>
          <p:cNvSpPr txBox="1"/>
          <p:nvPr>
            <p:ph type="ctrTitle"/>
          </p:nvPr>
        </p:nvSpPr>
        <p:spPr>
          <a:xfrm>
            <a:off x="36911" y="106785"/>
            <a:ext cx="2123379"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b="1" sz="1800">
              <a:solidFill>
                <a:srgbClr val="C00000"/>
              </a:solidFill>
              <a:latin typeface="Arial Narrow"/>
              <a:ea typeface="Arial Narrow"/>
              <a:cs typeface="Arial Narrow"/>
              <a:sym typeface="Arial Narrow"/>
            </a:endParaRPr>
          </a:p>
        </p:txBody>
      </p:sp>
      <p:sp>
        <p:nvSpPr>
          <p:cNvPr id="1207" name="Google Shape;1207;p25"/>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b="1" sz="1800">
              <a:solidFill>
                <a:schemeClr val="dk1"/>
              </a:solidFill>
              <a:latin typeface="Arial Narrow"/>
              <a:ea typeface="Arial Narrow"/>
              <a:cs typeface="Arial Narrow"/>
              <a:sym typeface="Arial Narrow"/>
            </a:endParaRPr>
          </a:p>
        </p:txBody>
      </p:sp>
      <p:sp>
        <p:nvSpPr>
          <p:cNvPr id="1208" name="Google Shape;1208;p25"/>
          <p:cNvSpPr/>
          <p:nvPr/>
        </p:nvSpPr>
        <p:spPr>
          <a:xfrm>
            <a:off x="4464546" y="7166029"/>
            <a:ext cx="2808313"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sz="7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  ambulatorios, por grupos de edad a Periodo epidemiológico 1 acumulado, 2022</a:t>
            </a:r>
            <a:endParaRPr sz="900">
              <a:solidFill>
                <a:schemeClr val="dk1"/>
              </a:solidFill>
              <a:latin typeface="Arial Narrow"/>
              <a:ea typeface="Arial Narrow"/>
              <a:cs typeface="Arial Narrow"/>
              <a:sym typeface="Arial Narrow"/>
            </a:endParaRPr>
          </a:p>
        </p:txBody>
      </p:sp>
      <p:sp>
        <p:nvSpPr>
          <p:cNvPr id="1209" name="Google Shape;1209;p25"/>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592 Muertes</a:t>
            </a:r>
            <a:endParaRPr b="1" sz="1400">
              <a:solidFill>
                <a:schemeClr val="dk1"/>
              </a:solidFill>
              <a:latin typeface="Arial Narrow"/>
              <a:ea typeface="Arial Narrow"/>
              <a:cs typeface="Arial Narrow"/>
              <a:sym typeface="Arial Narrow"/>
            </a:endParaRPr>
          </a:p>
        </p:txBody>
      </p:sp>
      <p:cxnSp>
        <p:nvCxnSpPr>
          <p:cNvPr id="1210" name="Google Shape;1210;p25"/>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1211" name="Google Shape;1211;p25"/>
          <p:cNvSpPr/>
          <p:nvPr/>
        </p:nvSpPr>
        <p:spPr>
          <a:xfrm>
            <a:off x="1436652" y="8309961"/>
            <a:ext cx="278209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mayor de 60 años (84,6%).  La mayoría corresponden a pacientes con otras comorbilidades. Se han notificado 4 muertes en menores de 5 años.</a:t>
            </a:r>
            <a:endParaRPr/>
          </a:p>
        </p:txBody>
      </p:sp>
      <p:sp>
        <p:nvSpPr>
          <p:cNvPr id="1212" name="Google Shape;1212;p25"/>
          <p:cNvSpPr/>
          <p:nvPr/>
        </p:nvSpPr>
        <p:spPr>
          <a:xfrm>
            <a:off x="4464546" y="8599086"/>
            <a:ext cx="2726007"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1 acumulado, 2022</a:t>
            </a:r>
            <a:endParaRPr sz="850">
              <a:solidFill>
                <a:schemeClr val="dk1"/>
              </a:solidFill>
              <a:latin typeface="Arial Narrow"/>
              <a:ea typeface="Arial Narrow"/>
              <a:cs typeface="Arial Narrow"/>
              <a:sym typeface="Arial Narrow"/>
            </a:endParaRPr>
          </a:p>
        </p:txBody>
      </p:sp>
      <p:graphicFrame>
        <p:nvGraphicFramePr>
          <p:cNvPr id="1213" name="Google Shape;1213;p25"/>
          <p:cNvGraphicFramePr/>
          <p:nvPr/>
        </p:nvGraphicFramePr>
        <p:xfrm>
          <a:off x="2295483" y="2757798"/>
          <a:ext cx="4807885" cy="1998282"/>
        </p:xfrm>
        <a:graphic>
          <a:graphicData uri="http://schemas.openxmlformats.org/drawingml/2006/chart">
            <c:chart r:id="rId6"/>
          </a:graphicData>
        </a:graphic>
      </p:graphicFrame>
      <p:graphicFrame>
        <p:nvGraphicFramePr>
          <p:cNvPr id="1214" name="Google Shape;1214;p25"/>
          <p:cNvGraphicFramePr/>
          <p:nvPr/>
        </p:nvGraphicFramePr>
        <p:xfrm>
          <a:off x="2320087" y="374022"/>
          <a:ext cx="4870466" cy="1793705"/>
        </p:xfrm>
        <a:graphic>
          <a:graphicData uri="http://schemas.openxmlformats.org/drawingml/2006/chart">
            <c:chart r:id="rId7"/>
          </a:graphicData>
        </a:graphic>
      </p:graphicFrame>
      <p:graphicFrame>
        <p:nvGraphicFramePr>
          <p:cNvPr id="1215" name="Google Shape;1215;p25"/>
          <p:cNvGraphicFramePr/>
          <p:nvPr/>
        </p:nvGraphicFramePr>
        <p:xfrm>
          <a:off x="-13889" y="5976535"/>
          <a:ext cx="4232636" cy="1809416"/>
        </p:xfrm>
        <a:graphic>
          <a:graphicData uri="http://schemas.openxmlformats.org/drawingml/2006/chart">
            <c:chart r:id="rId8"/>
          </a:graphicData>
        </a:graphic>
      </p:graphicFrame>
      <p:graphicFrame>
        <p:nvGraphicFramePr>
          <p:cNvPr id="1216" name="Google Shape;1216;p25"/>
          <p:cNvGraphicFramePr/>
          <p:nvPr/>
        </p:nvGraphicFramePr>
        <p:xfrm>
          <a:off x="4308235" y="7643083"/>
          <a:ext cx="2882317" cy="1033373"/>
        </p:xfrm>
        <a:graphic>
          <a:graphicData uri="http://schemas.openxmlformats.org/drawingml/2006/chart">
            <c:chart r:id="rId9"/>
          </a:graphicData>
        </a:graphic>
      </p:graphicFrame>
      <p:graphicFrame>
        <p:nvGraphicFramePr>
          <p:cNvPr id="1217" name="Google Shape;1217;p25"/>
          <p:cNvGraphicFramePr/>
          <p:nvPr/>
        </p:nvGraphicFramePr>
        <p:xfrm>
          <a:off x="4177681" y="5976535"/>
          <a:ext cx="3012872" cy="1364925"/>
        </p:xfrm>
        <a:graphic>
          <a:graphicData uri="http://schemas.openxmlformats.org/drawingml/2006/chart">
            <c:chart r:id="rId10"/>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26"/>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23" name="Google Shape;1223;p26"/>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1224" name="Google Shape;1224;p26"/>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225" name="Google Shape;1225;p26"/>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1 acumulado de 2022. </a:t>
            </a:r>
            <a:endParaRPr sz="1100">
              <a:solidFill>
                <a:schemeClr val="dk1"/>
              </a:solidFill>
              <a:latin typeface="Arial Narrow"/>
              <a:ea typeface="Arial Narrow"/>
              <a:cs typeface="Arial Narrow"/>
              <a:sym typeface="Arial Narrow"/>
            </a:endParaRPr>
          </a:p>
        </p:txBody>
      </p:sp>
      <p:grpSp>
        <p:nvGrpSpPr>
          <p:cNvPr id="1226" name="Google Shape;1226;p26"/>
          <p:cNvGrpSpPr/>
          <p:nvPr/>
        </p:nvGrpSpPr>
        <p:grpSpPr>
          <a:xfrm>
            <a:off x="179214" y="4211960"/>
            <a:ext cx="1892650" cy="488476"/>
            <a:chOff x="2397524" y="3379972"/>
            <a:chExt cx="4508500" cy="904875"/>
          </a:xfrm>
        </p:grpSpPr>
        <p:pic>
          <p:nvPicPr>
            <p:cNvPr id="1227" name="Google Shape;1227;p2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28" name="Google Shape;1228;p26"/>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2.459</a:t>
              </a:r>
              <a:endParaRPr b="1" sz="1400">
                <a:solidFill>
                  <a:schemeClr val="dk1"/>
                </a:solidFill>
                <a:latin typeface="Arial Narrow"/>
                <a:ea typeface="Arial Narrow"/>
                <a:cs typeface="Arial Narrow"/>
                <a:sym typeface="Arial Narrow"/>
              </a:endParaRPr>
            </a:p>
          </p:txBody>
        </p:sp>
      </p:grpSp>
      <p:sp>
        <p:nvSpPr>
          <p:cNvPr id="1229" name="Google Shape;1229;p26"/>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11%</a:t>
            </a:r>
            <a:endParaRPr b="1" sz="1200">
              <a:solidFill>
                <a:schemeClr val="dk1"/>
              </a:solidFill>
              <a:latin typeface="Arial Narrow"/>
              <a:ea typeface="Arial Narrow"/>
              <a:cs typeface="Arial Narrow"/>
              <a:sym typeface="Arial Narrow"/>
            </a:endParaRPr>
          </a:p>
        </p:txBody>
      </p:sp>
      <p:sp>
        <p:nvSpPr>
          <p:cNvPr id="1230" name="Google Shape;1230;p26"/>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1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2021-2022. </a:t>
            </a:r>
            <a:endParaRPr sz="1100">
              <a:solidFill>
                <a:schemeClr val="dk1"/>
              </a:solidFill>
              <a:latin typeface="Arial Narrow"/>
              <a:ea typeface="Arial Narrow"/>
              <a:cs typeface="Arial Narrow"/>
              <a:sym typeface="Arial Narrow"/>
            </a:endParaRPr>
          </a:p>
        </p:txBody>
      </p:sp>
      <p:grpSp>
        <p:nvGrpSpPr>
          <p:cNvPr id="1231" name="Google Shape;1231;p26"/>
          <p:cNvGrpSpPr/>
          <p:nvPr/>
        </p:nvGrpSpPr>
        <p:grpSpPr>
          <a:xfrm>
            <a:off x="2448322" y="74775"/>
            <a:ext cx="3446504" cy="276999"/>
            <a:chOff x="2448322" y="74775"/>
            <a:chExt cx="3446504" cy="276999"/>
          </a:xfrm>
        </p:grpSpPr>
        <p:sp>
          <p:nvSpPr>
            <p:cNvPr id="1232" name="Google Shape;1232;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3" name="Google Shape;1233;p26"/>
            <p:cNvCxnSpPr>
              <a:stCxn id="1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4" name="Google Shape;1234;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35" name="Google Shape;1235;p26"/>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36" name="Google Shape;1236;p26"/>
          <p:cNvGrpSpPr/>
          <p:nvPr/>
        </p:nvGrpSpPr>
        <p:grpSpPr>
          <a:xfrm>
            <a:off x="277404" y="5621632"/>
            <a:ext cx="3446504" cy="276999"/>
            <a:chOff x="2448322" y="74775"/>
            <a:chExt cx="3446504" cy="276999"/>
          </a:xfrm>
        </p:grpSpPr>
        <p:sp>
          <p:nvSpPr>
            <p:cNvPr id="1237" name="Google Shape;1237;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8" name="Google Shape;1238;p26"/>
            <p:cNvCxnSpPr>
              <a:stCxn id="12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9" name="Google Shape;1239;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40" name="Google Shape;1240;p26"/>
          <p:cNvGrpSpPr/>
          <p:nvPr/>
        </p:nvGrpSpPr>
        <p:grpSpPr>
          <a:xfrm>
            <a:off x="4752578" y="5635532"/>
            <a:ext cx="3446504" cy="276999"/>
            <a:chOff x="2448322" y="74775"/>
            <a:chExt cx="3446504" cy="276999"/>
          </a:xfrm>
        </p:grpSpPr>
        <p:sp>
          <p:nvSpPr>
            <p:cNvPr id="1241" name="Google Shape;1241;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42" name="Google Shape;1242;p26"/>
            <p:cNvCxnSpPr>
              <a:stCxn id="12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43" name="Google Shape;1243;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44" name="Google Shape;1244;p26"/>
          <p:cNvSpPr/>
          <p:nvPr/>
        </p:nvSpPr>
        <p:spPr>
          <a:xfrm>
            <a:off x="85115" y="8123236"/>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hospitalización. Medellín, a Periodo epidemiológico 1 acumulado de 2022</a:t>
            </a:r>
            <a:endParaRPr sz="1050">
              <a:solidFill>
                <a:schemeClr val="dk1"/>
              </a:solidFill>
              <a:latin typeface="Arial Narrow"/>
              <a:ea typeface="Arial Narrow"/>
              <a:cs typeface="Arial Narrow"/>
              <a:sym typeface="Arial Narrow"/>
            </a:endParaRPr>
          </a:p>
        </p:txBody>
      </p:sp>
      <p:sp>
        <p:nvSpPr>
          <p:cNvPr id="1245" name="Google Shape;1245;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 </a:t>
            </a:r>
            <a:endParaRPr b="1" sz="1050">
              <a:solidFill>
                <a:schemeClr val="dk1"/>
              </a:solidFill>
              <a:latin typeface="Arial Narrow"/>
              <a:ea typeface="Arial Narrow"/>
              <a:cs typeface="Arial Narrow"/>
              <a:sym typeface="Arial Narrow"/>
            </a:endParaRPr>
          </a:p>
        </p:txBody>
      </p:sp>
      <p:sp>
        <p:nvSpPr>
          <p:cNvPr id="1246" name="Google Shape;1246;p26"/>
          <p:cNvSpPr txBox="1"/>
          <p:nvPr>
            <p:ph type="ctrTitle"/>
          </p:nvPr>
        </p:nvSpPr>
        <p:spPr>
          <a:xfrm>
            <a:off x="3791" y="59487"/>
            <a:ext cx="2156500"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1247" name="Google Shape;1247;p26"/>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b="1" sz="1800">
              <a:solidFill>
                <a:schemeClr val="dk1"/>
              </a:solidFill>
              <a:latin typeface="Arial Narrow"/>
              <a:ea typeface="Arial Narrow"/>
              <a:cs typeface="Arial Narrow"/>
              <a:sym typeface="Arial Narrow"/>
            </a:endParaRPr>
          </a:p>
        </p:txBody>
      </p:sp>
      <p:sp>
        <p:nvSpPr>
          <p:cNvPr id="1248" name="Google Shape;1248;p26"/>
          <p:cNvSpPr/>
          <p:nvPr/>
        </p:nvSpPr>
        <p:spPr>
          <a:xfrm>
            <a:off x="4396669" y="7618991"/>
            <a:ext cx="2723564"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de IRA  hospitalizados en sala general por grupos de edad, a Periodo epidemiológico 1 acumulado, 2022</a:t>
            </a:r>
            <a:endParaRPr sz="1000">
              <a:solidFill>
                <a:schemeClr val="dk1"/>
              </a:solidFill>
              <a:latin typeface="Arial Narrow"/>
              <a:ea typeface="Arial Narrow"/>
              <a:cs typeface="Arial Narrow"/>
              <a:sym typeface="Arial Narrow"/>
            </a:endParaRPr>
          </a:p>
        </p:txBody>
      </p:sp>
      <p:graphicFrame>
        <p:nvGraphicFramePr>
          <p:cNvPr id="1249" name="Google Shape;1249;p26"/>
          <p:cNvGraphicFramePr/>
          <p:nvPr/>
        </p:nvGraphicFramePr>
        <p:xfrm>
          <a:off x="2343750" y="2950193"/>
          <a:ext cx="4776483" cy="2014582"/>
        </p:xfrm>
        <a:graphic>
          <a:graphicData uri="http://schemas.openxmlformats.org/drawingml/2006/chart">
            <c:chart r:id="rId6"/>
          </a:graphicData>
        </a:graphic>
      </p:graphicFrame>
      <p:graphicFrame>
        <p:nvGraphicFramePr>
          <p:cNvPr id="1250" name="Google Shape;1250;p26"/>
          <p:cNvGraphicFramePr/>
          <p:nvPr/>
        </p:nvGraphicFramePr>
        <p:xfrm>
          <a:off x="2274078" y="351775"/>
          <a:ext cx="4846155" cy="1952432"/>
        </p:xfrm>
        <a:graphic>
          <a:graphicData uri="http://schemas.openxmlformats.org/drawingml/2006/chart">
            <c:chart r:id="rId7"/>
          </a:graphicData>
        </a:graphic>
      </p:graphicFrame>
      <p:graphicFrame>
        <p:nvGraphicFramePr>
          <p:cNvPr id="1251" name="Google Shape;1251;p26"/>
          <p:cNvGraphicFramePr/>
          <p:nvPr/>
        </p:nvGraphicFramePr>
        <p:xfrm>
          <a:off x="31935" y="6188403"/>
          <a:ext cx="4256711" cy="1918628"/>
        </p:xfrm>
        <a:graphic>
          <a:graphicData uri="http://schemas.openxmlformats.org/drawingml/2006/chart">
            <c:chart r:id="rId8"/>
          </a:graphicData>
        </a:graphic>
      </p:graphicFrame>
      <p:graphicFrame>
        <p:nvGraphicFramePr>
          <p:cNvPr id="1252" name="Google Shape;1252;p26"/>
          <p:cNvGraphicFramePr/>
          <p:nvPr/>
        </p:nvGraphicFramePr>
        <p:xfrm>
          <a:off x="4176514" y="6084168"/>
          <a:ext cx="2943719" cy="1534823"/>
        </p:xfrm>
        <a:graphic>
          <a:graphicData uri="http://schemas.openxmlformats.org/drawingml/2006/chart">
            <c:chart r:id="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pic>
        <p:nvPicPr>
          <p:cNvPr id="1257" name="Google Shape;1257;p27"/>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1258" name="Google Shape;1258;p27"/>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1259" name="Google Shape;1259;p27"/>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260" name="Google Shape;1260;p27"/>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IRA-UCI. Medellín, a Periodo epidemiológico 1 acumulado de 2022 </a:t>
            </a:r>
            <a:endParaRPr sz="1100">
              <a:solidFill>
                <a:schemeClr val="dk1"/>
              </a:solidFill>
              <a:latin typeface="Arial Narrow"/>
              <a:ea typeface="Arial Narrow"/>
              <a:cs typeface="Arial Narrow"/>
              <a:sym typeface="Arial Narrow"/>
            </a:endParaRPr>
          </a:p>
        </p:txBody>
      </p:sp>
      <p:grpSp>
        <p:nvGrpSpPr>
          <p:cNvPr id="1261" name="Google Shape;1261;p27"/>
          <p:cNvGrpSpPr/>
          <p:nvPr/>
        </p:nvGrpSpPr>
        <p:grpSpPr>
          <a:xfrm>
            <a:off x="179214" y="4211960"/>
            <a:ext cx="1892650" cy="488476"/>
            <a:chOff x="2397524" y="3379972"/>
            <a:chExt cx="4508500" cy="904875"/>
          </a:xfrm>
        </p:grpSpPr>
        <p:pic>
          <p:nvPicPr>
            <p:cNvPr id="1262" name="Google Shape;1262;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63" name="Google Shape;1263;p27"/>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1004</a:t>
              </a:r>
              <a:endParaRPr b="1" sz="1400">
                <a:solidFill>
                  <a:schemeClr val="dk1"/>
                </a:solidFill>
                <a:latin typeface="Arial Narrow"/>
                <a:ea typeface="Arial Narrow"/>
                <a:cs typeface="Arial Narrow"/>
                <a:sym typeface="Arial Narrow"/>
              </a:endParaRPr>
            </a:p>
          </p:txBody>
        </p:sp>
      </p:grpSp>
      <p:sp>
        <p:nvSpPr>
          <p:cNvPr id="1264" name="Google Shape;1264;p27"/>
          <p:cNvSpPr txBox="1"/>
          <p:nvPr/>
        </p:nvSpPr>
        <p:spPr>
          <a:xfrm>
            <a:off x="0" y="4724560"/>
            <a:ext cx="218073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33%.</a:t>
            </a:r>
            <a:endParaRPr b="1" sz="1200">
              <a:solidFill>
                <a:schemeClr val="dk1"/>
              </a:solidFill>
              <a:latin typeface="Arial Narrow"/>
              <a:ea typeface="Arial Narrow"/>
              <a:cs typeface="Arial Narrow"/>
              <a:sym typeface="Arial Narrow"/>
            </a:endParaRPr>
          </a:p>
        </p:txBody>
      </p:sp>
      <p:sp>
        <p:nvSpPr>
          <p:cNvPr id="1265" name="Google Shape;1265;p27"/>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1 acumulado  Años  2021-2022</a:t>
            </a:r>
            <a:endParaRPr/>
          </a:p>
        </p:txBody>
      </p:sp>
      <p:grpSp>
        <p:nvGrpSpPr>
          <p:cNvPr id="1266" name="Google Shape;1266;p27"/>
          <p:cNvGrpSpPr/>
          <p:nvPr/>
        </p:nvGrpSpPr>
        <p:grpSpPr>
          <a:xfrm>
            <a:off x="2448322" y="74775"/>
            <a:ext cx="3446504" cy="276999"/>
            <a:chOff x="2448322" y="74775"/>
            <a:chExt cx="3446504" cy="276999"/>
          </a:xfrm>
        </p:grpSpPr>
        <p:sp>
          <p:nvSpPr>
            <p:cNvPr id="1267" name="Google Shape;1267;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68" name="Google Shape;1268;p27"/>
            <p:cNvCxnSpPr>
              <a:stCxn id="12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69" name="Google Shape;1269;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70" name="Google Shape;1270;p2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1" name="Google Shape;1271;p27"/>
          <p:cNvGrpSpPr/>
          <p:nvPr/>
        </p:nvGrpSpPr>
        <p:grpSpPr>
          <a:xfrm>
            <a:off x="277404" y="5621632"/>
            <a:ext cx="3446504" cy="276999"/>
            <a:chOff x="2448322" y="74775"/>
            <a:chExt cx="3446504" cy="276999"/>
          </a:xfrm>
        </p:grpSpPr>
        <p:sp>
          <p:nvSpPr>
            <p:cNvPr id="1272" name="Google Shape;1272;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73" name="Google Shape;1273;p27"/>
            <p:cNvCxnSpPr>
              <a:stCxn id="12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74" name="Google Shape;1274;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75" name="Google Shape;1275;p27"/>
          <p:cNvGrpSpPr/>
          <p:nvPr/>
        </p:nvGrpSpPr>
        <p:grpSpPr>
          <a:xfrm>
            <a:off x="4752578" y="5635532"/>
            <a:ext cx="3446504" cy="276999"/>
            <a:chOff x="2448322" y="74775"/>
            <a:chExt cx="3446504" cy="276999"/>
          </a:xfrm>
        </p:grpSpPr>
        <p:sp>
          <p:nvSpPr>
            <p:cNvPr id="1276" name="Google Shape;1276;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77" name="Google Shape;1277;p27"/>
            <p:cNvCxnSpPr>
              <a:stCxn id="12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78" name="Google Shape;1278;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79" name="Google Shape;1279;p27"/>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1 acumulado de 2022. </a:t>
            </a:r>
            <a:endParaRPr sz="1000">
              <a:solidFill>
                <a:schemeClr val="dk1"/>
              </a:solidFill>
              <a:latin typeface="Arial Narrow"/>
              <a:ea typeface="Arial Narrow"/>
              <a:cs typeface="Arial Narrow"/>
              <a:sym typeface="Arial Narrow"/>
            </a:endParaRPr>
          </a:p>
        </p:txBody>
      </p:sp>
      <p:sp>
        <p:nvSpPr>
          <p:cNvPr id="1280" name="Google Shape;1280;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27 </a:t>
            </a:r>
            <a:endParaRPr b="1" sz="1050">
              <a:solidFill>
                <a:schemeClr val="dk1"/>
              </a:solidFill>
              <a:latin typeface="Arial Narrow"/>
              <a:ea typeface="Arial Narrow"/>
              <a:cs typeface="Arial Narrow"/>
              <a:sym typeface="Arial Narrow"/>
            </a:endParaRPr>
          </a:p>
        </p:txBody>
      </p:sp>
      <p:sp>
        <p:nvSpPr>
          <p:cNvPr id="1281" name="Google Shape;1281;p27"/>
          <p:cNvSpPr txBox="1"/>
          <p:nvPr>
            <p:ph type="ctrTitle"/>
          </p:nvPr>
        </p:nvSpPr>
        <p:spPr>
          <a:xfrm>
            <a:off x="-16977" y="59487"/>
            <a:ext cx="2177267"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1282" name="Google Shape;1282;p27"/>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b="1" sz="1800">
              <a:solidFill>
                <a:schemeClr val="dk1"/>
              </a:solidFill>
              <a:latin typeface="Arial Narrow"/>
              <a:ea typeface="Arial Narrow"/>
              <a:cs typeface="Arial Narrow"/>
              <a:sym typeface="Arial Narrow"/>
            </a:endParaRPr>
          </a:p>
        </p:txBody>
      </p:sp>
      <p:sp>
        <p:nvSpPr>
          <p:cNvPr id="1283" name="Google Shape;1283;p27"/>
          <p:cNvSpPr/>
          <p:nvPr/>
        </p:nvSpPr>
        <p:spPr>
          <a:xfrm>
            <a:off x="4320530" y="7480299"/>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1 acumulado de 2022</a:t>
            </a:r>
            <a:endParaRPr sz="900">
              <a:solidFill>
                <a:schemeClr val="dk1"/>
              </a:solidFill>
              <a:latin typeface="Arial Narrow"/>
              <a:ea typeface="Arial Narrow"/>
              <a:cs typeface="Arial Narrow"/>
              <a:sym typeface="Arial Narrow"/>
            </a:endParaRPr>
          </a:p>
        </p:txBody>
      </p:sp>
      <p:graphicFrame>
        <p:nvGraphicFramePr>
          <p:cNvPr id="1284" name="Google Shape;1284;p27"/>
          <p:cNvGraphicFramePr/>
          <p:nvPr/>
        </p:nvGraphicFramePr>
        <p:xfrm>
          <a:off x="4236177" y="6023743"/>
          <a:ext cx="2905009" cy="1456556"/>
        </p:xfrm>
        <a:graphic>
          <a:graphicData uri="http://schemas.openxmlformats.org/drawingml/2006/chart">
            <c:chart r:id="rId6"/>
          </a:graphicData>
        </a:graphic>
      </p:graphicFrame>
      <p:graphicFrame>
        <p:nvGraphicFramePr>
          <p:cNvPr id="1285" name="Google Shape;1285;p27"/>
          <p:cNvGraphicFramePr/>
          <p:nvPr/>
        </p:nvGraphicFramePr>
        <p:xfrm>
          <a:off x="2216642" y="2803051"/>
          <a:ext cx="4928839" cy="2017067"/>
        </p:xfrm>
        <a:graphic>
          <a:graphicData uri="http://schemas.openxmlformats.org/drawingml/2006/chart">
            <c:chart r:id="rId7"/>
          </a:graphicData>
        </a:graphic>
      </p:graphicFrame>
      <p:graphicFrame>
        <p:nvGraphicFramePr>
          <p:cNvPr id="1286" name="Google Shape;1286;p27"/>
          <p:cNvGraphicFramePr/>
          <p:nvPr/>
        </p:nvGraphicFramePr>
        <p:xfrm>
          <a:off x="2180732" y="351775"/>
          <a:ext cx="4964750" cy="1966080"/>
        </p:xfrm>
        <a:graphic>
          <a:graphicData uri="http://schemas.openxmlformats.org/drawingml/2006/chart">
            <c:chart r:id="rId8"/>
          </a:graphicData>
        </a:graphic>
      </p:graphicFrame>
      <p:graphicFrame>
        <p:nvGraphicFramePr>
          <p:cNvPr id="1287" name="Google Shape;1287;p27"/>
          <p:cNvGraphicFramePr/>
          <p:nvPr/>
        </p:nvGraphicFramePr>
        <p:xfrm>
          <a:off x="136535" y="6088368"/>
          <a:ext cx="4047509" cy="1952606"/>
        </p:xfrm>
        <a:graphic>
          <a:graphicData uri="http://schemas.openxmlformats.org/drawingml/2006/chart">
            <c:chart r:id="rId9"/>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p2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93" name="Google Shape;1293;p28"/>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1294" name="Google Shape;1294;p28"/>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295" name="Google Shape;1295;p28"/>
          <p:cNvSpPr/>
          <p:nvPr/>
        </p:nvSpPr>
        <p:spPr>
          <a:xfrm>
            <a:off x="2274078" y="216772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notificados por la unidad centinela al SIVIGILA a Periodo epidemiológico 1 acumulado, 2021-2022. </a:t>
            </a:r>
            <a:endParaRPr sz="1100">
              <a:solidFill>
                <a:schemeClr val="dk1"/>
              </a:solidFill>
              <a:latin typeface="Arial Narrow"/>
              <a:ea typeface="Arial Narrow"/>
              <a:cs typeface="Arial Narrow"/>
              <a:sym typeface="Arial Narrow"/>
            </a:endParaRPr>
          </a:p>
        </p:txBody>
      </p:sp>
      <p:grpSp>
        <p:nvGrpSpPr>
          <p:cNvPr id="1296" name="Google Shape;1296;p28"/>
          <p:cNvGrpSpPr/>
          <p:nvPr/>
        </p:nvGrpSpPr>
        <p:grpSpPr>
          <a:xfrm>
            <a:off x="72058" y="4067944"/>
            <a:ext cx="2071864" cy="635617"/>
            <a:chOff x="2397524" y="3379972"/>
            <a:chExt cx="4508500" cy="904875"/>
          </a:xfrm>
        </p:grpSpPr>
        <p:pic>
          <p:nvPicPr>
            <p:cNvPr id="1297" name="Google Shape;1297;p2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98" name="Google Shape;1298;p28"/>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a:t>
              </a:r>
              <a:endParaRPr b="1" sz="1600">
                <a:solidFill>
                  <a:schemeClr val="dk1"/>
                </a:solidFill>
                <a:latin typeface="Arial Narrow"/>
                <a:ea typeface="Arial Narrow"/>
                <a:cs typeface="Arial Narrow"/>
                <a:sym typeface="Arial Narrow"/>
              </a:endParaRPr>
            </a:p>
          </p:txBody>
        </p:sp>
      </p:grpSp>
      <p:sp>
        <p:nvSpPr>
          <p:cNvPr id="1299" name="Google Shape;1299;p28"/>
          <p:cNvSpPr/>
          <p:nvPr/>
        </p:nvSpPr>
        <p:spPr>
          <a:xfrm>
            <a:off x="2304306" y="4815607"/>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y bacteriana, a Periodo epidemiológico 1 acumulado, Medellín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1300" name="Google Shape;1300;p28"/>
          <p:cNvGrpSpPr/>
          <p:nvPr/>
        </p:nvGrpSpPr>
        <p:grpSpPr>
          <a:xfrm>
            <a:off x="2448322" y="74775"/>
            <a:ext cx="3446504" cy="276999"/>
            <a:chOff x="2448322" y="74775"/>
            <a:chExt cx="3446504" cy="276999"/>
          </a:xfrm>
        </p:grpSpPr>
        <p:sp>
          <p:nvSpPr>
            <p:cNvPr id="1301" name="Google Shape;1301;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2" name="Google Shape;1302;p28"/>
            <p:cNvCxnSpPr>
              <a:stCxn id="13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03" name="Google Shape;1303;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04" name="Google Shape;1304;p2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5" name="Google Shape;1305;p28"/>
          <p:cNvGrpSpPr/>
          <p:nvPr/>
        </p:nvGrpSpPr>
        <p:grpSpPr>
          <a:xfrm>
            <a:off x="277404" y="5621632"/>
            <a:ext cx="3446504" cy="276999"/>
            <a:chOff x="2448322" y="74775"/>
            <a:chExt cx="3446504" cy="276999"/>
          </a:xfrm>
        </p:grpSpPr>
        <p:sp>
          <p:nvSpPr>
            <p:cNvPr id="1306" name="Google Shape;1306;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7" name="Google Shape;1307;p28"/>
            <p:cNvCxnSpPr>
              <a:stCxn id="13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08" name="Google Shape;1308;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09" name="Google Shape;1309;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sp>
        <p:nvSpPr>
          <p:cNvPr id="1310" name="Google Shape;1310;p28"/>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b="1" sz="2800">
              <a:solidFill>
                <a:srgbClr val="C00000"/>
              </a:solidFill>
              <a:latin typeface="Arial Narrow"/>
              <a:ea typeface="Arial Narrow"/>
              <a:cs typeface="Arial Narrow"/>
              <a:sym typeface="Arial Narrow"/>
            </a:endParaRPr>
          </a:p>
        </p:txBody>
      </p:sp>
      <p:sp>
        <p:nvSpPr>
          <p:cNvPr id="1311" name="Google Shape;1311;p28"/>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30%</a:t>
            </a:r>
            <a:endParaRPr b="1" sz="1200">
              <a:solidFill>
                <a:schemeClr val="dk1"/>
              </a:solidFill>
              <a:latin typeface="Arial Narrow"/>
              <a:ea typeface="Arial Narrow"/>
              <a:cs typeface="Arial Narrow"/>
              <a:sym typeface="Arial Narrow"/>
            </a:endParaRPr>
          </a:p>
        </p:txBody>
      </p:sp>
      <p:pic>
        <p:nvPicPr>
          <p:cNvPr id="1312" name="Google Shape;1312;p28"/>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1313" name="Google Shape;1313;p28"/>
          <p:cNvGrpSpPr/>
          <p:nvPr/>
        </p:nvGrpSpPr>
        <p:grpSpPr>
          <a:xfrm>
            <a:off x="1051937" y="6726660"/>
            <a:ext cx="1252369" cy="877901"/>
            <a:chOff x="-36884" y="7072716"/>
            <a:chExt cx="1252369" cy="877901"/>
          </a:xfrm>
        </p:grpSpPr>
        <p:sp>
          <p:nvSpPr>
            <p:cNvPr id="1314" name="Google Shape;131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315" name="Google Shape;1315;p28"/>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a:t>
              </a:r>
              <a:endParaRPr b="1" sz="1600">
                <a:solidFill>
                  <a:schemeClr val="dk1"/>
                </a:solidFill>
                <a:latin typeface="Arial Narrow"/>
                <a:ea typeface="Arial Narrow"/>
                <a:cs typeface="Arial Narrow"/>
                <a:sym typeface="Arial Narrow"/>
              </a:endParaRPr>
            </a:p>
          </p:txBody>
        </p:sp>
        <p:sp>
          <p:nvSpPr>
            <p:cNvPr id="1316" name="Google Shape;1316;p2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23 Casos</a:t>
              </a:r>
              <a:endParaRPr b="1" sz="1200">
                <a:solidFill>
                  <a:schemeClr val="dk1"/>
                </a:solidFill>
                <a:latin typeface="Arial Narrow"/>
                <a:ea typeface="Arial Narrow"/>
                <a:cs typeface="Arial Narrow"/>
                <a:sym typeface="Arial Narrow"/>
              </a:endParaRPr>
            </a:p>
          </p:txBody>
        </p:sp>
      </p:grpSp>
      <p:pic>
        <p:nvPicPr>
          <p:cNvPr id="1317" name="Google Shape;1317;p28"/>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1318" name="Google Shape;1318;p28"/>
          <p:cNvGrpSpPr/>
          <p:nvPr/>
        </p:nvGrpSpPr>
        <p:grpSpPr>
          <a:xfrm>
            <a:off x="-58310" y="7244599"/>
            <a:ext cx="1241624" cy="1071817"/>
            <a:chOff x="-14122" y="7072716"/>
            <a:chExt cx="1241624" cy="1071817"/>
          </a:xfrm>
        </p:grpSpPr>
        <p:sp>
          <p:nvSpPr>
            <p:cNvPr id="1319" name="Google Shape;1319;p28"/>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b="1" sz="1200" u="sng">
                <a:solidFill>
                  <a:schemeClr val="dk1"/>
                </a:solidFill>
                <a:latin typeface="Arial Narrow"/>
                <a:ea typeface="Arial Narrow"/>
                <a:cs typeface="Arial Narrow"/>
                <a:sym typeface="Arial Narrow"/>
              </a:endParaRPr>
            </a:p>
          </p:txBody>
        </p:sp>
        <p:sp>
          <p:nvSpPr>
            <p:cNvPr id="1320" name="Google Shape;1320;p28"/>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a:t>
              </a:r>
              <a:endParaRPr b="1" sz="1600">
                <a:solidFill>
                  <a:schemeClr val="dk1"/>
                </a:solidFill>
                <a:latin typeface="Arial Narrow"/>
                <a:ea typeface="Arial Narrow"/>
                <a:cs typeface="Arial Narrow"/>
                <a:sym typeface="Arial Narrow"/>
              </a:endParaRPr>
            </a:p>
          </p:txBody>
        </p:sp>
        <p:sp>
          <p:nvSpPr>
            <p:cNvPr id="1321" name="Google Shape;1321;p28"/>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 Casos</a:t>
              </a:r>
              <a:endParaRPr b="1" sz="1200">
                <a:solidFill>
                  <a:schemeClr val="dk1"/>
                </a:solidFill>
                <a:latin typeface="Arial Narrow"/>
                <a:ea typeface="Arial Narrow"/>
                <a:cs typeface="Arial Narrow"/>
                <a:sym typeface="Arial Narrow"/>
              </a:endParaRPr>
            </a:p>
          </p:txBody>
        </p:sp>
      </p:grpSp>
      <p:pic>
        <p:nvPicPr>
          <p:cNvPr id="1322" name="Google Shape;1322;p28"/>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1323" name="Google Shape;1323;p28"/>
          <p:cNvGrpSpPr/>
          <p:nvPr/>
        </p:nvGrpSpPr>
        <p:grpSpPr>
          <a:xfrm>
            <a:off x="1938795" y="6726660"/>
            <a:ext cx="1229607" cy="877901"/>
            <a:chOff x="-14122" y="7072716"/>
            <a:chExt cx="1229607" cy="877901"/>
          </a:xfrm>
        </p:grpSpPr>
        <p:sp>
          <p:nvSpPr>
            <p:cNvPr id="1324" name="Google Shape;132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325" name="Google Shape;1325;p28"/>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a:t>
              </a:r>
              <a:endParaRPr b="1" sz="1600">
                <a:solidFill>
                  <a:schemeClr val="dk1"/>
                </a:solidFill>
                <a:latin typeface="Arial Narrow"/>
                <a:ea typeface="Arial Narrow"/>
                <a:cs typeface="Arial Narrow"/>
                <a:sym typeface="Arial Narrow"/>
              </a:endParaRPr>
            </a:p>
          </p:txBody>
        </p:sp>
        <p:sp>
          <p:nvSpPr>
            <p:cNvPr id="1326" name="Google Shape;1326;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22 Casos</a:t>
              </a:r>
              <a:endParaRPr b="1" sz="1200">
                <a:solidFill>
                  <a:schemeClr val="dk1"/>
                </a:solidFill>
                <a:latin typeface="Arial Narrow"/>
                <a:ea typeface="Arial Narrow"/>
                <a:cs typeface="Arial Narrow"/>
                <a:sym typeface="Arial Narrow"/>
              </a:endParaRPr>
            </a:p>
          </p:txBody>
        </p:sp>
      </p:grpSp>
      <p:pic>
        <p:nvPicPr>
          <p:cNvPr id="1327" name="Google Shape;1327;p28"/>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1328" name="Google Shape;1328;p28"/>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1329" name="Google Shape;1329;p28"/>
          <p:cNvGrpSpPr/>
          <p:nvPr/>
        </p:nvGrpSpPr>
        <p:grpSpPr>
          <a:xfrm>
            <a:off x="1034152" y="8322080"/>
            <a:ext cx="1229607" cy="877901"/>
            <a:chOff x="-14122" y="7072716"/>
            <a:chExt cx="1229607" cy="877901"/>
          </a:xfrm>
        </p:grpSpPr>
        <p:sp>
          <p:nvSpPr>
            <p:cNvPr id="1330" name="Google Shape;1330;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1331" name="Google Shape;1331;p28"/>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80%</a:t>
              </a:r>
              <a:endParaRPr b="1" sz="1600">
                <a:solidFill>
                  <a:schemeClr val="dk1"/>
                </a:solidFill>
                <a:latin typeface="Arial Narrow"/>
                <a:ea typeface="Arial Narrow"/>
                <a:cs typeface="Arial Narrow"/>
                <a:sym typeface="Arial Narrow"/>
              </a:endParaRPr>
            </a:p>
          </p:txBody>
        </p:sp>
        <p:sp>
          <p:nvSpPr>
            <p:cNvPr id="1332" name="Google Shape;1332;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36 Casos</a:t>
              </a:r>
              <a:endParaRPr b="1" sz="1200">
                <a:solidFill>
                  <a:schemeClr val="dk1"/>
                </a:solidFill>
                <a:latin typeface="Arial Narrow"/>
                <a:ea typeface="Arial Narrow"/>
                <a:cs typeface="Arial Narrow"/>
                <a:sym typeface="Arial Narrow"/>
              </a:endParaRPr>
            </a:p>
          </p:txBody>
        </p:sp>
      </p:grpSp>
      <p:grpSp>
        <p:nvGrpSpPr>
          <p:cNvPr id="1333" name="Google Shape;1333;p28"/>
          <p:cNvGrpSpPr/>
          <p:nvPr/>
        </p:nvGrpSpPr>
        <p:grpSpPr>
          <a:xfrm>
            <a:off x="1925147" y="8312486"/>
            <a:ext cx="1229607" cy="877901"/>
            <a:chOff x="-14122" y="7072716"/>
            <a:chExt cx="1229607" cy="877901"/>
          </a:xfrm>
        </p:grpSpPr>
        <p:sp>
          <p:nvSpPr>
            <p:cNvPr id="1334" name="Google Shape;133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1335" name="Google Shape;1335;p28"/>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a:t>
              </a:r>
              <a:endParaRPr b="1" sz="1600">
                <a:solidFill>
                  <a:schemeClr val="dk1"/>
                </a:solidFill>
                <a:latin typeface="Arial Narrow"/>
                <a:ea typeface="Arial Narrow"/>
                <a:cs typeface="Arial Narrow"/>
                <a:sym typeface="Arial Narrow"/>
              </a:endParaRPr>
            </a:p>
          </p:txBody>
        </p:sp>
        <p:sp>
          <p:nvSpPr>
            <p:cNvPr id="1336" name="Google Shape;1336;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b="1" sz="1200">
                <a:solidFill>
                  <a:schemeClr val="dk1"/>
                </a:solidFill>
                <a:latin typeface="Arial Narrow"/>
                <a:ea typeface="Arial Narrow"/>
                <a:cs typeface="Arial Narrow"/>
                <a:sym typeface="Arial Narrow"/>
              </a:endParaRPr>
            </a:p>
          </p:txBody>
        </p:sp>
      </p:grpSp>
      <p:grpSp>
        <p:nvGrpSpPr>
          <p:cNvPr id="1337" name="Google Shape;1337;p28"/>
          <p:cNvGrpSpPr/>
          <p:nvPr/>
        </p:nvGrpSpPr>
        <p:grpSpPr>
          <a:xfrm>
            <a:off x="3528442" y="5635532"/>
            <a:ext cx="3446504" cy="276999"/>
            <a:chOff x="2448322" y="74775"/>
            <a:chExt cx="3446504" cy="276999"/>
          </a:xfrm>
        </p:grpSpPr>
        <p:sp>
          <p:nvSpPr>
            <p:cNvPr id="1338" name="Google Shape;1338;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9" name="Google Shape;1339;p28"/>
            <p:cNvCxnSpPr>
              <a:stCxn id="13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40" name="Google Shape;1340;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341" name="Google Shape;1341;p28"/>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captó  en promedio por semana 11 muestras  para el estudio de circulación viral y bacteriana. Se espera captar 5 muestras por semana según lineamientos del evento 345 del INS, lo que denota que ha cumplido con la meta propuesta.</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45 muestras estudiadas en la unidad centinela, se tienen resultados a la fecha del 80% de las cuales se han confirmado por laboratorio el 35%.</a:t>
            </a:r>
            <a:endParaRPr sz="1200">
              <a:solidFill>
                <a:schemeClr val="dk1"/>
              </a:solidFill>
              <a:latin typeface="Arial Narrow"/>
              <a:ea typeface="Arial Narrow"/>
              <a:cs typeface="Arial Narrow"/>
              <a:sym typeface="Arial Narrow"/>
            </a:endParaRPr>
          </a:p>
        </p:txBody>
      </p:sp>
      <p:graphicFrame>
        <p:nvGraphicFramePr>
          <p:cNvPr id="1342" name="Google Shape;1342;p28"/>
          <p:cNvGraphicFramePr/>
          <p:nvPr/>
        </p:nvGraphicFramePr>
        <p:xfrm>
          <a:off x="2232222" y="467544"/>
          <a:ext cx="4968675" cy="1700183"/>
        </p:xfrm>
        <a:graphic>
          <a:graphicData uri="http://schemas.openxmlformats.org/drawingml/2006/chart">
            <c:chart r:id="rId10"/>
          </a:graphicData>
        </a:graphic>
      </p:graphicFrame>
      <p:graphicFrame>
        <p:nvGraphicFramePr>
          <p:cNvPr id="1343" name="Google Shape;1343;p28"/>
          <p:cNvGraphicFramePr/>
          <p:nvPr/>
        </p:nvGraphicFramePr>
        <p:xfrm>
          <a:off x="2218353" y="2789404"/>
          <a:ext cx="4943038" cy="2026204"/>
        </p:xfrm>
        <a:graphic>
          <a:graphicData uri="http://schemas.openxmlformats.org/drawingml/2006/chart">
            <c:chart r:id="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29"/>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9" name="Google Shape;1349;p29"/>
          <p:cNvGrpSpPr/>
          <p:nvPr/>
        </p:nvGrpSpPr>
        <p:grpSpPr>
          <a:xfrm>
            <a:off x="277404" y="137149"/>
            <a:ext cx="3446504" cy="276999"/>
            <a:chOff x="2448322" y="74775"/>
            <a:chExt cx="3446504" cy="276999"/>
          </a:xfrm>
        </p:grpSpPr>
        <p:sp>
          <p:nvSpPr>
            <p:cNvPr id="1350" name="Google Shape;1350;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51" name="Google Shape;1351;p29"/>
            <p:cNvCxnSpPr>
              <a:stCxn id="13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52" name="Google Shape;1352;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b="1" sz="1200">
                <a:solidFill>
                  <a:schemeClr val="dk1"/>
                </a:solidFill>
                <a:latin typeface="Arial Narrow"/>
                <a:ea typeface="Arial Narrow"/>
                <a:cs typeface="Arial Narrow"/>
                <a:sym typeface="Arial Narrow"/>
              </a:endParaRPr>
            </a:p>
          </p:txBody>
        </p:sp>
      </p:grpSp>
      <p:sp>
        <p:nvSpPr>
          <p:cNvPr id="1353" name="Google Shape;1353;p29"/>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54" name="Google Shape;1354;p29"/>
          <p:cNvGrpSpPr/>
          <p:nvPr/>
        </p:nvGrpSpPr>
        <p:grpSpPr>
          <a:xfrm>
            <a:off x="277404" y="4397496"/>
            <a:ext cx="3446504" cy="276999"/>
            <a:chOff x="2448322" y="74775"/>
            <a:chExt cx="3446504" cy="276999"/>
          </a:xfrm>
        </p:grpSpPr>
        <p:sp>
          <p:nvSpPr>
            <p:cNvPr id="1355" name="Google Shape;1355;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56" name="Google Shape;1356;p29"/>
            <p:cNvCxnSpPr>
              <a:stCxn id="13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57" name="Google Shape;1357;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circulación viral</a:t>
              </a:r>
              <a:endParaRPr b="1" sz="1200">
                <a:solidFill>
                  <a:schemeClr val="dk1"/>
                </a:solidFill>
                <a:latin typeface="Arial Narrow"/>
                <a:ea typeface="Arial Narrow"/>
                <a:cs typeface="Arial Narrow"/>
                <a:sym typeface="Arial Narrow"/>
              </a:endParaRPr>
            </a:p>
          </p:txBody>
        </p:sp>
      </p:grpSp>
      <p:sp>
        <p:nvSpPr>
          <p:cNvPr id="1358" name="Google Shape;1358;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359" name="Google Shape;1359;p29"/>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2019.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1 acumulado de 2022</a:t>
            </a:r>
            <a:endParaRPr sz="1050">
              <a:solidFill>
                <a:schemeClr val="dk1"/>
              </a:solidFill>
              <a:latin typeface="Arial Narrow"/>
              <a:ea typeface="Arial Narrow"/>
              <a:cs typeface="Arial Narrow"/>
              <a:sym typeface="Arial Narrow"/>
            </a:endParaRPr>
          </a:p>
        </p:txBody>
      </p:sp>
      <p:sp>
        <p:nvSpPr>
          <p:cNvPr id="1360" name="Google Shape;1360;p29"/>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2018.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según grupo de edad, Medellín a Periodo epidemiológico 1 acumulado de 2022</a:t>
            </a:r>
            <a:endParaRPr sz="1050">
              <a:solidFill>
                <a:schemeClr val="dk1"/>
              </a:solidFill>
              <a:latin typeface="Arial Narrow"/>
              <a:ea typeface="Arial Narrow"/>
              <a:cs typeface="Arial Narrow"/>
              <a:sym typeface="Arial Narrow"/>
            </a:endParaRPr>
          </a:p>
        </p:txBody>
      </p:sp>
      <p:sp>
        <p:nvSpPr>
          <p:cNvPr id="1361" name="Google Shape;1361;p29"/>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29"/>
          <p:cNvSpPr/>
          <p:nvPr/>
        </p:nvSpPr>
        <p:spPr>
          <a:xfrm>
            <a:off x="4680569" y="615330"/>
            <a:ext cx="2480821" cy="26314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inusitados por las demás IPS de la ciudad, y los resultados del LDSP de los pacientes atendidos en las IPS de la ciudad.  De un total de 42.982 muestras confirmadas por laboratorio para virus respiratorios, los virus de mayor circulación son el Covid-19 con 42.763 y el VSR con 203 casos. Se han diagnosticado además, 3 casos de influenza AH1N1,  1 caso de Influenza A,  1 caso de  Influenza B,  3 casos de Parainfluenza, 4 casos de adenovirus y  4 casos de  Metaneumovirus.</a:t>
            </a:r>
            <a:endParaRPr sz="1100">
              <a:solidFill>
                <a:srgbClr val="FF0000"/>
              </a:solidFill>
              <a:latin typeface="Arial Narrow"/>
              <a:ea typeface="Arial Narrow"/>
              <a:cs typeface="Arial Narrow"/>
              <a:sym typeface="Arial Narrow"/>
            </a:endParaRPr>
          </a:p>
        </p:txBody>
      </p:sp>
      <p:graphicFrame>
        <p:nvGraphicFramePr>
          <p:cNvPr id="1363" name="Google Shape;1363;p29"/>
          <p:cNvGraphicFramePr/>
          <p:nvPr/>
        </p:nvGraphicFramePr>
        <p:xfrm>
          <a:off x="1" y="4788024"/>
          <a:ext cx="7200898" cy="3752288"/>
        </p:xfrm>
        <a:graphic>
          <a:graphicData uri="http://schemas.openxmlformats.org/drawingml/2006/chart">
            <c:chart r:id="rId3"/>
          </a:graphicData>
        </a:graphic>
      </p:graphicFrame>
      <p:graphicFrame>
        <p:nvGraphicFramePr>
          <p:cNvPr id="1364" name="Google Shape;1364;p29"/>
          <p:cNvGraphicFramePr/>
          <p:nvPr/>
        </p:nvGraphicFramePr>
        <p:xfrm>
          <a:off x="30701" y="564119"/>
          <a:ext cx="4577861" cy="3215793"/>
        </p:xfrm>
        <a:graphic>
          <a:graphicData uri="http://schemas.openxmlformats.org/drawingml/2006/chart">
            <c:chart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b="1" sz="1050">
              <a:solidFill>
                <a:schemeClr val="dk1"/>
              </a:solidFill>
              <a:latin typeface="Arial Narrow"/>
              <a:ea typeface="Arial Narrow"/>
              <a:cs typeface="Arial Narrow"/>
              <a:sym typeface="Arial Narrow"/>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01 de 2022 - Reporte Semanas 01 a 04 (Hasta Enero 29 de 2022) </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{D6390EE7-42EE-4E08-91A0-714EBF02607B}</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4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0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Dengue</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Agresiones por animales potencialmente transmisor de Rabia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Leptospirosis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Cáncer en menor de 18 años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Exposición a flúor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56</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pic>
        <p:nvPicPr>
          <p:cNvPr id="1369" name="Google Shape;1369;p30"/>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370" name="Google Shape;1370;p30"/>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1371" name="Google Shape;1371;p30"/>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372" name="Google Shape;1372;p30"/>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1 acumulado, 2021-2022. </a:t>
            </a:r>
            <a:endParaRPr sz="1100">
              <a:solidFill>
                <a:schemeClr val="dk1"/>
              </a:solidFill>
              <a:latin typeface="Arial Narrow"/>
              <a:ea typeface="Arial Narrow"/>
              <a:cs typeface="Arial Narrow"/>
              <a:sym typeface="Arial Narrow"/>
            </a:endParaRPr>
          </a:p>
        </p:txBody>
      </p:sp>
      <p:grpSp>
        <p:nvGrpSpPr>
          <p:cNvPr id="1373" name="Google Shape;1373;p30"/>
          <p:cNvGrpSpPr/>
          <p:nvPr/>
        </p:nvGrpSpPr>
        <p:grpSpPr>
          <a:xfrm>
            <a:off x="149112" y="4139952"/>
            <a:ext cx="1892650" cy="488476"/>
            <a:chOff x="2397524" y="3379972"/>
            <a:chExt cx="4508500" cy="904875"/>
          </a:xfrm>
        </p:grpSpPr>
        <p:pic>
          <p:nvPicPr>
            <p:cNvPr id="1374" name="Google Shape;1374;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75" name="Google Shape;1375;p30"/>
            <p:cNvSpPr txBox="1"/>
            <p:nvPr/>
          </p:nvSpPr>
          <p:spPr>
            <a:xfrm>
              <a:off x="3317545" y="3478755"/>
              <a:ext cx="1593562"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a:t>
              </a:r>
              <a:endParaRPr/>
            </a:p>
          </p:txBody>
        </p:sp>
      </p:grpSp>
      <p:sp>
        <p:nvSpPr>
          <p:cNvPr id="1376" name="Google Shape;1376;p30"/>
          <p:cNvSpPr txBox="1"/>
          <p:nvPr/>
        </p:nvSpPr>
        <p:spPr>
          <a:xfrm>
            <a:off x="2259382" y="4230831"/>
            <a:ext cx="483555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Según los ajustes realizados, se notificaron 3 casos como IRAG inusitada, atendidos, notificados y residentes en Medellín, de los cuales todos se han descartado. </a:t>
            </a:r>
            <a:endParaRPr sz="1100">
              <a:solidFill>
                <a:schemeClr val="dk1"/>
              </a:solidFill>
              <a:latin typeface="Arial Narrow"/>
              <a:ea typeface="Arial Narrow"/>
              <a:cs typeface="Arial Narrow"/>
              <a:sym typeface="Arial Narrow"/>
            </a:endParaRPr>
          </a:p>
        </p:txBody>
      </p:sp>
      <p:grpSp>
        <p:nvGrpSpPr>
          <p:cNvPr id="1377" name="Google Shape;1377;p30"/>
          <p:cNvGrpSpPr/>
          <p:nvPr/>
        </p:nvGrpSpPr>
        <p:grpSpPr>
          <a:xfrm>
            <a:off x="2448322" y="74775"/>
            <a:ext cx="3446504" cy="276999"/>
            <a:chOff x="2448322" y="74775"/>
            <a:chExt cx="3446504" cy="276999"/>
          </a:xfrm>
        </p:grpSpPr>
        <p:sp>
          <p:nvSpPr>
            <p:cNvPr id="1378" name="Google Shape;1378;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79" name="Google Shape;1379;p30"/>
            <p:cNvCxnSpPr>
              <a:stCxn id="13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0" name="Google Shape;1380;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81" name="Google Shape;1381;p3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2" name="Google Shape;1382;p30"/>
          <p:cNvGrpSpPr/>
          <p:nvPr/>
        </p:nvGrpSpPr>
        <p:grpSpPr>
          <a:xfrm>
            <a:off x="277404" y="5621632"/>
            <a:ext cx="3446504" cy="276999"/>
            <a:chOff x="2448322" y="74775"/>
            <a:chExt cx="3446504" cy="276999"/>
          </a:xfrm>
        </p:grpSpPr>
        <p:sp>
          <p:nvSpPr>
            <p:cNvPr id="1383" name="Google Shape;1383;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4" name="Google Shape;1384;p30"/>
            <p:cNvCxnSpPr>
              <a:stCxn id="13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5" name="Google Shape;1385;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86" name="Google Shape;1386;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30</a:t>
            </a:r>
            <a:endParaRPr b="1" sz="1050">
              <a:solidFill>
                <a:schemeClr val="dk1"/>
              </a:solidFill>
              <a:latin typeface="Arial Narrow"/>
              <a:ea typeface="Arial Narrow"/>
              <a:cs typeface="Arial Narrow"/>
              <a:sym typeface="Arial Narrow"/>
            </a:endParaRPr>
          </a:p>
        </p:txBody>
      </p:sp>
      <p:sp>
        <p:nvSpPr>
          <p:cNvPr id="1387" name="Google Shape;1387;p30"/>
          <p:cNvSpPr txBox="1"/>
          <p:nvPr>
            <p:ph type="ctrTitle"/>
          </p:nvPr>
        </p:nvSpPr>
        <p:spPr>
          <a:xfrm>
            <a:off x="85115" y="90265"/>
            <a:ext cx="207517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a:t>
            </a:r>
            <a:endParaRPr b="1" sz="1600">
              <a:solidFill>
                <a:srgbClr val="C00000"/>
              </a:solidFill>
              <a:latin typeface="Arial Narrow"/>
              <a:ea typeface="Arial Narrow"/>
              <a:cs typeface="Arial Narrow"/>
              <a:sym typeface="Arial Narrow"/>
            </a:endParaRPr>
          </a:p>
        </p:txBody>
      </p:sp>
      <p:grpSp>
        <p:nvGrpSpPr>
          <p:cNvPr id="1388" name="Google Shape;1388;p30"/>
          <p:cNvGrpSpPr/>
          <p:nvPr/>
        </p:nvGrpSpPr>
        <p:grpSpPr>
          <a:xfrm>
            <a:off x="437570" y="6848803"/>
            <a:ext cx="1252369" cy="877901"/>
            <a:chOff x="-36884" y="7072716"/>
            <a:chExt cx="1252369" cy="877901"/>
          </a:xfrm>
        </p:grpSpPr>
        <p:sp>
          <p:nvSpPr>
            <p:cNvPr id="1389" name="Google Shape;1389;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390" name="Google Shape;1390;p30"/>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b="1" sz="1200">
                <a:solidFill>
                  <a:schemeClr val="dk1"/>
                </a:solidFill>
                <a:latin typeface="Arial Narrow"/>
                <a:ea typeface="Arial Narrow"/>
                <a:cs typeface="Arial Narrow"/>
                <a:sym typeface="Arial Narrow"/>
              </a:endParaRPr>
            </a:p>
          </p:txBody>
        </p:sp>
        <p:sp>
          <p:nvSpPr>
            <p:cNvPr id="1391" name="Google Shape;1391;p3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392" name="Google Shape;1392;p30"/>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393" name="Google Shape;1393;p30"/>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394" name="Google Shape;1394;p30"/>
          <p:cNvGrpSpPr/>
          <p:nvPr/>
        </p:nvGrpSpPr>
        <p:grpSpPr>
          <a:xfrm>
            <a:off x="1540452" y="6848803"/>
            <a:ext cx="1229607" cy="877901"/>
            <a:chOff x="-14122" y="7072716"/>
            <a:chExt cx="1229607" cy="877901"/>
          </a:xfrm>
        </p:grpSpPr>
        <p:sp>
          <p:nvSpPr>
            <p:cNvPr id="1395" name="Google Shape;1395;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396" name="Google Shape;1396;p30"/>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sp>
          <p:nvSpPr>
            <p:cNvPr id="1397" name="Google Shape;1397;p30"/>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398" name="Google Shape;1398;p30"/>
          <p:cNvGrpSpPr/>
          <p:nvPr/>
        </p:nvGrpSpPr>
        <p:grpSpPr>
          <a:xfrm>
            <a:off x="190340" y="7806669"/>
            <a:ext cx="2237424" cy="1105852"/>
            <a:chOff x="-788022" y="6983264"/>
            <a:chExt cx="2237424" cy="1105852"/>
          </a:xfrm>
        </p:grpSpPr>
        <p:sp>
          <p:nvSpPr>
            <p:cNvPr id="1399" name="Google Shape;1399;p30"/>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b="1" sz="1200" u="sng">
                <a:solidFill>
                  <a:schemeClr val="dk1"/>
                </a:solidFill>
                <a:latin typeface="Arial Narrow"/>
                <a:ea typeface="Arial Narrow"/>
                <a:cs typeface="Arial Narrow"/>
                <a:sym typeface="Arial Narrow"/>
              </a:endParaRPr>
            </a:p>
          </p:txBody>
        </p:sp>
        <p:sp>
          <p:nvSpPr>
            <p:cNvPr id="1400" name="Google Shape;1400;p30"/>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01" name="Google Shape;1401;p3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402" name="Google Shape;1402;p30"/>
          <p:cNvGrpSpPr/>
          <p:nvPr/>
        </p:nvGrpSpPr>
        <p:grpSpPr>
          <a:xfrm>
            <a:off x="5019370" y="7920176"/>
            <a:ext cx="1857467" cy="877901"/>
            <a:chOff x="-14122" y="7072716"/>
            <a:chExt cx="1857467" cy="877901"/>
          </a:xfrm>
        </p:grpSpPr>
        <p:sp>
          <p:nvSpPr>
            <p:cNvPr id="1403" name="Google Shape;1403;p30"/>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b="1" sz="1200" u="sng">
                <a:solidFill>
                  <a:schemeClr val="dk1"/>
                </a:solidFill>
                <a:latin typeface="Arial Narrow"/>
                <a:ea typeface="Arial Narrow"/>
                <a:cs typeface="Arial Narrow"/>
                <a:sym typeface="Arial Narrow"/>
              </a:endParaRPr>
            </a:p>
          </p:txBody>
        </p:sp>
        <p:sp>
          <p:nvSpPr>
            <p:cNvPr id="1404" name="Google Shape;1404;p30"/>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05" name="Google Shape;1405;p30"/>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406" name="Google Shape;1406;p30"/>
          <p:cNvSpPr/>
          <p:nvPr/>
        </p:nvSpPr>
        <p:spPr>
          <a:xfrm>
            <a:off x="2412645" y="2858322"/>
            <a:ext cx="466887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Número de casos de IRAG inusitados, residentes en Medellín, a Periodo epidemiológico 1 acumulado, 2022</a:t>
            </a:r>
            <a:endParaRPr sz="1050">
              <a:solidFill>
                <a:schemeClr val="dk1"/>
              </a:solidFill>
              <a:latin typeface="Arial Narrow"/>
              <a:ea typeface="Arial Narrow"/>
              <a:cs typeface="Arial Narrow"/>
              <a:sym typeface="Arial Narrow"/>
            </a:endParaRPr>
          </a:p>
        </p:txBody>
      </p:sp>
      <p:pic>
        <p:nvPicPr>
          <p:cNvPr id="1407" name="Google Shape;1407;p30"/>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408" name="Google Shape;1408;p30"/>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409" name="Google Shape;1409;p30"/>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410" name="Google Shape;1410;p30"/>
          <p:cNvGrpSpPr/>
          <p:nvPr/>
        </p:nvGrpSpPr>
        <p:grpSpPr>
          <a:xfrm>
            <a:off x="2874133" y="6840926"/>
            <a:ext cx="1229607" cy="747277"/>
            <a:chOff x="-14122" y="7072716"/>
            <a:chExt cx="1229607" cy="747277"/>
          </a:xfrm>
        </p:grpSpPr>
        <p:sp>
          <p:nvSpPr>
            <p:cNvPr id="1411" name="Google Shape;1411;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412" name="Google Shape;1412;p30"/>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b="1" sz="1200">
                <a:solidFill>
                  <a:schemeClr val="dk1"/>
                </a:solidFill>
                <a:latin typeface="Arial Narrow"/>
                <a:ea typeface="Arial Narrow"/>
                <a:cs typeface="Arial Narrow"/>
                <a:sym typeface="Arial Narrow"/>
              </a:endParaRPr>
            </a:p>
          </p:txBody>
        </p:sp>
      </p:grpSp>
      <p:pic>
        <p:nvPicPr>
          <p:cNvPr id="1413" name="Google Shape;1413;p30"/>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414" name="Google Shape;1414;p30"/>
          <p:cNvGrpSpPr/>
          <p:nvPr/>
        </p:nvGrpSpPr>
        <p:grpSpPr>
          <a:xfrm>
            <a:off x="3965962" y="6848803"/>
            <a:ext cx="1229607" cy="650645"/>
            <a:chOff x="-14122" y="7072716"/>
            <a:chExt cx="1229607" cy="650645"/>
          </a:xfrm>
        </p:grpSpPr>
        <p:sp>
          <p:nvSpPr>
            <p:cNvPr id="1415" name="Google Shape;1415;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416" name="Google Shape;1416;p30"/>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1417" name="Google Shape;1417;p30"/>
          <p:cNvGrpSpPr/>
          <p:nvPr/>
        </p:nvGrpSpPr>
        <p:grpSpPr>
          <a:xfrm>
            <a:off x="4974074" y="6852567"/>
            <a:ext cx="1794728" cy="631184"/>
            <a:chOff x="-14122" y="7072716"/>
            <a:chExt cx="1794728" cy="631184"/>
          </a:xfrm>
        </p:grpSpPr>
        <p:sp>
          <p:nvSpPr>
            <p:cNvPr id="1418" name="Google Shape;1418;p30"/>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b="1" sz="1200" u="sng">
                <a:solidFill>
                  <a:schemeClr val="dk1"/>
                </a:solidFill>
                <a:latin typeface="Arial Narrow"/>
                <a:ea typeface="Arial Narrow"/>
                <a:cs typeface="Arial Narrow"/>
                <a:sym typeface="Arial Narrow"/>
              </a:endParaRPr>
            </a:p>
          </p:txBody>
        </p:sp>
        <p:sp>
          <p:nvSpPr>
            <p:cNvPr id="1419" name="Google Shape;1419;p30"/>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pic>
        <p:nvPicPr>
          <p:cNvPr id="1420" name="Google Shape;1420;p30"/>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421" name="Google Shape;1421;p30"/>
          <p:cNvSpPr txBox="1"/>
          <p:nvPr/>
        </p:nvSpPr>
        <p:spPr>
          <a:xfrm>
            <a:off x="-1" y="4635320"/>
            <a:ext cx="2153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La variación porcentual con respecto al mismo periodo del año anterior disminuyó en un 75%</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1422" name="Google Shape;1422;p30"/>
          <p:cNvGraphicFramePr/>
          <p:nvPr/>
        </p:nvGraphicFramePr>
        <p:xfrm>
          <a:off x="2452470" y="3248656"/>
          <a:ext cx="3000000" cy="3000000"/>
        </p:xfrm>
        <a:graphic>
          <a:graphicData uri="http://schemas.openxmlformats.org/drawingml/2006/table">
            <a:tbl>
              <a:tblPr bandRow="1" firstCol="1" firstRow="1">
                <a:noFill/>
                <a:tableStyleId>{D6390EE7-42EE-4E08-91A0-714EBF02607B}</a:tableStyleId>
              </a:tblPr>
              <a:tblGrid>
                <a:gridCol w="1075975"/>
                <a:gridCol w="864100"/>
                <a:gridCol w="907300"/>
                <a:gridCol w="848600"/>
                <a:gridCol w="554475"/>
              </a:tblGrid>
              <a:tr h="409075">
                <a:tc>
                  <a:txBody>
                    <a:bodyPr/>
                    <a:lstStyle/>
                    <a:p>
                      <a:pPr indent="0" lvl="0" marL="0" marR="0" rtl="0" algn="l">
                        <a:spcBef>
                          <a:spcPts val="0"/>
                        </a:spcBef>
                        <a:spcAft>
                          <a:spcPts val="0"/>
                        </a:spcAft>
                        <a:buNone/>
                      </a:pPr>
                      <a:r>
                        <a:rPr lang="es-ES" sz="900"/>
                        <a:t>TIPO DE CASO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CONF. LABORATORIO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DESCARTADOS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PROBABLES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TOTAL</a:t>
                      </a:r>
                      <a:endParaRPr sz="1200">
                        <a:solidFill>
                          <a:srgbClr val="365F91"/>
                        </a:solidFill>
                        <a:latin typeface="Cambria"/>
                        <a:ea typeface="Cambria"/>
                        <a:cs typeface="Cambria"/>
                        <a:sym typeface="Cambria"/>
                      </a:endParaRPr>
                    </a:p>
                  </a:txBody>
                  <a:tcPr marT="0" marB="0" marR="68575" marL="68575"/>
                </a:tc>
              </a:tr>
              <a:tr h="272725">
                <a:tc>
                  <a:txBody>
                    <a:bodyPr/>
                    <a:lstStyle/>
                    <a:p>
                      <a:pPr indent="0" lvl="0" marL="0" marR="0" rtl="0" algn="l">
                        <a:spcBef>
                          <a:spcPts val="0"/>
                        </a:spcBef>
                        <a:spcAft>
                          <a:spcPts val="0"/>
                        </a:spcAft>
                        <a:buNone/>
                      </a:pPr>
                      <a:r>
                        <a:rPr lang="es-ES" sz="900"/>
                        <a:t>IRAG INUSITADA</a:t>
                      </a:r>
                      <a:r>
                        <a:rPr lang="es-ES" sz="900"/>
                        <a:t> </a:t>
                      </a:r>
                      <a:r>
                        <a:rPr lang="es-ES" sz="900"/>
                        <a:t>(348)</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0</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3</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0</a:t>
                      </a:r>
                      <a:endParaRPr sz="900">
                        <a:solidFill>
                          <a:schemeClr val="dk1"/>
                        </a:solidFill>
                        <a:latin typeface="Calibri"/>
                        <a:ea typeface="Calibri"/>
                        <a:cs typeface="Calibri"/>
                        <a:sym typeface="Calibri"/>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3</a:t>
                      </a:r>
                      <a:endParaRPr sz="1200">
                        <a:solidFill>
                          <a:srgbClr val="365F91"/>
                        </a:solidFill>
                        <a:latin typeface="Cambria"/>
                        <a:ea typeface="Cambria"/>
                        <a:cs typeface="Cambria"/>
                        <a:sym typeface="Cambria"/>
                      </a:endParaRPr>
                    </a:p>
                  </a:txBody>
                  <a:tcPr marT="0" marB="0" marR="68575" marL="68575" anchor="b"/>
                </a:tc>
              </a:tr>
            </a:tbl>
          </a:graphicData>
        </a:graphic>
      </p:graphicFrame>
      <p:sp>
        <p:nvSpPr>
          <p:cNvPr id="1423" name="Google Shape;1423;p30"/>
          <p:cNvSpPr/>
          <p:nvPr/>
        </p:nvSpPr>
        <p:spPr>
          <a:xfrm>
            <a:off x="2371688" y="3927158"/>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424" name="Google Shape;1424;p30"/>
          <p:cNvGraphicFramePr/>
          <p:nvPr/>
        </p:nvGraphicFramePr>
        <p:xfrm>
          <a:off x="2162168" y="414272"/>
          <a:ext cx="5038730" cy="1886688"/>
        </p:xfrm>
        <a:graphic>
          <a:graphicData uri="http://schemas.openxmlformats.org/drawingml/2006/chart">
            <c:chart r:id="rId11"/>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pic>
        <p:nvPicPr>
          <p:cNvPr id="1429" name="Google Shape;1429;p31"/>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430" name="Google Shape;1430;p31"/>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431" name="Google Shape;1431;p31"/>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sp>
        <p:nvSpPr>
          <p:cNvPr id="1432" name="Google Shape;1432;p31"/>
          <p:cNvSpPr/>
          <p:nvPr/>
        </p:nvSpPr>
        <p:spPr>
          <a:xfrm>
            <a:off x="2179172" y="352095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01  acumulado de 2022. </a:t>
            </a:r>
            <a:endParaRPr sz="1100">
              <a:solidFill>
                <a:schemeClr val="dk1"/>
              </a:solidFill>
              <a:latin typeface="Arial Narrow"/>
              <a:ea typeface="Arial Narrow"/>
              <a:cs typeface="Arial Narrow"/>
              <a:sym typeface="Arial Narrow"/>
            </a:endParaRPr>
          </a:p>
        </p:txBody>
      </p:sp>
      <p:grpSp>
        <p:nvGrpSpPr>
          <p:cNvPr id="1433" name="Google Shape;1433;p31"/>
          <p:cNvGrpSpPr/>
          <p:nvPr/>
        </p:nvGrpSpPr>
        <p:grpSpPr>
          <a:xfrm>
            <a:off x="179214" y="5325845"/>
            <a:ext cx="1892650" cy="488476"/>
            <a:chOff x="2397524" y="3379972"/>
            <a:chExt cx="4508500" cy="904875"/>
          </a:xfrm>
        </p:grpSpPr>
        <p:pic>
          <p:nvPicPr>
            <p:cNvPr id="1434" name="Google Shape;1434;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35" name="Google Shape;1435;p31"/>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117</a:t>
              </a:r>
              <a:endParaRPr b="1" sz="1800">
                <a:solidFill>
                  <a:schemeClr val="dk1"/>
                </a:solidFill>
                <a:latin typeface="Arial Narrow"/>
                <a:ea typeface="Arial Narrow"/>
                <a:cs typeface="Arial Narrow"/>
                <a:sym typeface="Arial Narrow"/>
              </a:endParaRPr>
            </a:p>
          </p:txBody>
        </p:sp>
      </p:grpSp>
      <p:sp>
        <p:nvSpPr>
          <p:cNvPr id="1436" name="Google Shape;1436;p31"/>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Disminuyó en un 12,6%</a:t>
            </a:r>
            <a:endParaRPr b="1" sz="1200">
              <a:solidFill>
                <a:schemeClr val="dk1"/>
              </a:solidFill>
              <a:latin typeface="Arial Narrow"/>
              <a:ea typeface="Arial Narrow"/>
              <a:cs typeface="Arial Narrow"/>
              <a:sym typeface="Arial Narrow"/>
            </a:endParaRPr>
          </a:p>
        </p:txBody>
      </p:sp>
      <p:sp>
        <p:nvSpPr>
          <p:cNvPr id="1437" name="Google Shape;1437;p31"/>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01   acumulado de 2019-2022. </a:t>
            </a:r>
            <a:endParaRPr sz="1100">
              <a:solidFill>
                <a:schemeClr val="dk1"/>
              </a:solidFill>
              <a:latin typeface="Arial Narrow"/>
              <a:ea typeface="Arial Narrow"/>
              <a:cs typeface="Arial Narrow"/>
              <a:sym typeface="Arial Narrow"/>
            </a:endParaRPr>
          </a:p>
        </p:txBody>
      </p:sp>
      <p:grpSp>
        <p:nvGrpSpPr>
          <p:cNvPr id="1438" name="Google Shape;1438;p31"/>
          <p:cNvGrpSpPr/>
          <p:nvPr/>
        </p:nvGrpSpPr>
        <p:grpSpPr>
          <a:xfrm>
            <a:off x="2448322" y="74775"/>
            <a:ext cx="3446504" cy="276999"/>
            <a:chOff x="2448322" y="74775"/>
            <a:chExt cx="3446504" cy="276999"/>
          </a:xfrm>
        </p:grpSpPr>
        <p:sp>
          <p:nvSpPr>
            <p:cNvPr id="1439" name="Google Shape;1439;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40" name="Google Shape;1440;p31"/>
            <p:cNvCxnSpPr>
              <a:stCxn id="143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1" name="Google Shape;1441;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442" name="Google Shape;1442;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sp>
        <p:nvSpPr>
          <p:cNvPr id="1443" name="Google Shape;1443;p31"/>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444" name="Google Shape;1444;p31"/>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445" name="Google Shape;1445;p31"/>
          <p:cNvSpPr txBox="1"/>
          <p:nvPr/>
        </p:nvSpPr>
        <p:spPr>
          <a:xfrm>
            <a:off x="1443262" y="8342291"/>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4,5 * 100 mil</a:t>
            </a:r>
            <a:endParaRPr/>
          </a:p>
        </p:txBody>
      </p:sp>
      <p:sp>
        <p:nvSpPr>
          <p:cNvPr id="1446" name="Google Shape;1446;p31"/>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447" name="Google Shape;1447;p31"/>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42,7% ( 50 casos*)</a:t>
            </a:r>
            <a:endParaRPr b="1" sz="1600">
              <a:solidFill>
                <a:srgbClr val="C00000"/>
              </a:solidFill>
              <a:latin typeface="Arial Narrow"/>
              <a:ea typeface="Arial Narrow"/>
              <a:cs typeface="Arial Narrow"/>
              <a:sym typeface="Arial Narrow"/>
            </a:endParaRPr>
          </a:p>
        </p:txBody>
      </p:sp>
      <p:sp>
        <p:nvSpPr>
          <p:cNvPr id="1448" name="Google Shape;1448;p31"/>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49" name="Google Shape;1449;p31"/>
          <p:cNvGrpSpPr/>
          <p:nvPr/>
        </p:nvGrpSpPr>
        <p:grpSpPr>
          <a:xfrm>
            <a:off x="97999" y="7076361"/>
            <a:ext cx="3446504" cy="276999"/>
            <a:chOff x="2448322" y="74775"/>
            <a:chExt cx="3446504" cy="276999"/>
          </a:xfrm>
        </p:grpSpPr>
        <p:sp>
          <p:nvSpPr>
            <p:cNvPr id="1450" name="Google Shape;145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51" name="Google Shape;1451;p31"/>
            <p:cNvCxnSpPr>
              <a:stCxn id="14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52" name="Google Shape;1452;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453" name="Google Shape;1453;p31"/>
          <p:cNvSpPr txBox="1"/>
          <p:nvPr/>
        </p:nvSpPr>
        <p:spPr>
          <a:xfrm>
            <a:off x="565435" y="8820472"/>
            <a:ext cx="631140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Calibri"/>
                <a:ea typeface="Calibri"/>
                <a:cs typeface="Calibri"/>
                <a:sym typeface="Calibri"/>
              </a:rPr>
              <a:t>*Desde el Convenio de Vigilancia Epidemiológica se llevó a cabo un total de 108 visitas de campo, 50 de ellas correspondientes al período epidemiológico 1, mientras que las 58 restantes fueron de períodos epidemiológicos previos.</a:t>
            </a:r>
            <a:endParaRPr sz="800">
              <a:solidFill>
                <a:schemeClr val="dk1"/>
              </a:solidFill>
              <a:latin typeface="Calibri"/>
              <a:ea typeface="Calibri"/>
              <a:cs typeface="Calibri"/>
              <a:sym typeface="Calibri"/>
            </a:endParaRPr>
          </a:p>
        </p:txBody>
      </p:sp>
      <p:graphicFrame>
        <p:nvGraphicFramePr>
          <p:cNvPr id="1454" name="Google Shape;1454;p31"/>
          <p:cNvGraphicFramePr/>
          <p:nvPr/>
        </p:nvGraphicFramePr>
        <p:xfrm>
          <a:off x="2014893" y="351775"/>
          <a:ext cx="5110290" cy="3068097"/>
        </p:xfrm>
        <a:graphic>
          <a:graphicData uri="http://schemas.openxmlformats.org/drawingml/2006/chart">
            <c:chart r:id="rId6"/>
          </a:graphicData>
        </a:graphic>
      </p:graphicFrame>
      <p:graphicFrame>
        <p:nvGraphicFramePr>
          <p:cNvPr id="1455" name="Google Shape;1455;p31"/>
          <p:cNvGraphicFramePr/>
          <p:nvPr/>
        </p:nvGraphicFramePr>
        <p:xfrm>
          <a:off x="2163040" y="4076758"/>
          <a:ext cx="4962143" cy="2427733"/>
        </p:xfrm>
        <a:graphic>
          <a:graphicData uri="http://schemas.openxmlformats.org/drawingml/2006/chart">
            <c:chart r:id="rId7"/>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32"/>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1" name="Google Shape;1461;p32"/>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2" name="Google Shape;1462;p32"/>
          <p:cNvGrpSpPr/>
          <p:nvPr/>
        </p:nvGrpSpPr>
        <p:grpSpPr>
          <a:xfrm>
            <a:off x="277404" y="127176"/>
            <a:ext cx="3446504" cy="276999"/>
            <a:chOff x="2448322" y="74775"/>
            <a:chExt cx="3446504" cy="276999"/>
          </a:xfrm>
        </p:grpSpPr>
        <p:sp>
          <p:nvSpPr>
            <p:cNvPr id="1463" name="Google Shape;1463;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4" name="Google Shape;1464;p32"/>
            <p:cNvCxnSpPr>
              <a:stCxn id="14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5" name="Google Shape;1465;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466" name="Google Shape;1466;p32"/>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01 acumulado  de  2022. </a:t>
            </a:r>
            <a:endParaRPr sz="700">
              <a:solidFill>
                <a:schemeClr val="dk1"/>
              </a:solidFill>
              <a:latin typeface="Arial Narrow"/>
              <a:ea typeface="Arial Narrow"/>
              <a:cs typeface="Arial Narrow"/>
              <a:sym typeface="Arial Narrow"/>
            </a:endParaRPr>
          </a:p>
        </p:txBody>
      </p:sp>
      <p:grpSp>
        <p:nvGrpSpPr>
          <p:cNvPr id="1467" name="Google Shape;1467;p32"/>
          <p:cNvGrpSpPr/>
          <p:nvPr/>
        </p:nvGrpSpPr>
        <p:grpSpPr>
          <a:xfrm>
            <a:off x="277404" y="5868144"/>
            <a:ext cx="3446504" cy="276999"/>
            <a:chOff x="2448322" y="74775"/>
            <a:chExt cx="3446504" cy="276999"/>
          </a:xfrm>
        </p:grpSpPr>
        <p:sp>
          <p:nvSpPr>
            <p:cNvPr id="1468" name="Google Shape;1468;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9" name="Google Shape;1469;p32"/>
            <p:cNvCxnSpPr>
              <a:stCxn id="14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0" name="Google Shape;1470;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471" name="Google Shape;1471;p32"/>
          <p:cNvGrpSpPr/>
          <p:nvPr/>
        </p:nvGrpSpPr>
        <p:grpSpPr>
          <a:xfrm>
            <a:off x="155575" y="6559629"/>
            <a:ext cx="841843" cy="1132310"/>
            <a:chOff x="1030415" y="748098"/>
            <a:chExt cx="841843" cy="1132310"/>
          </a:xfrm>
        </p:grpSpPr>
        <p:pic>
          <p:nvPicPr>
            <p:cNvPr id="1472" name="Google Shape;1472;p32"/>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473" name="Google Shape;1473;p32"/>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37,61%</a:t>
              </a:r>
              <a:endParaRPr b="1" sz="1600">
                <a:solidFill>
                  <a:schemeClr val="dk1"/>
                </a:solidFill>
                <a:latin typeface="Arial Narrow"/>
                <a:ea typeface="Arial Narrow"/>
                <a:cs typeface="Arial Narrow"/>
                <a:sym typeface="Arial Narrow"/>
              </a:endParaRPr>
            </a:p>
          </p:txBody>
        </p:sp>
        <p:sp>
          <p:nvSpPr>
            <p:cNvPr id="1474" name="Google Shape;1474;p3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475" name="Google Shape;1475;p32"/>
          <p:cNvGrpSpPr/>
          <p:nvPr/>
        </p:nvGrpSpPr>
        <p:grpSpPr>
          <a:xfrm>
            <a:off x="1050530" y="6589361"/>
            <a:ext cx="827642" cy="1091720"/>
            <a:chOff x="1825139" y="815810"/>
            <a:chExt cx="827642" cy="1091720"/>
          </a:xfrm>
        </p:grpSpPr>
        <p:sp>
          <p:nvSpPr>
            <p:cNvPr id="1476" name="Google Shape;1476;p32"/>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62,39%</a:t>
              </a:r>
              <a:endParaRPr b="1" sz="1600">
                <a:solidFill>
                  <a:schemeClr val="dk1"/>
                </a:solidFill>
                <a:latin typeface="Arial Narrow"/>
                <a:ea typeface="Arial Narrow"/>
                <a:cs typeface="Arial Narrow"/>
                <a:sym typeface="Arial Narrow"/>
              </a:endParaRPr>
            </a:p>
          </p:txBody>
        </p:sp>
        <p:sp>
          <p:nvSpPr>
            <p:cNvPr id="1477" name="Google Shape;1477;p32"/>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478" name="Google Shape;1478;p32"/>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479" name="Google Shape;1479;p32"/>
          <p:cNvGrpSpPr/>
          <p:nvPr/>
        </p:nvGrpSpPr>
        <p:grpSpPr>
          <a:xfrm>
            <a:off x="2159538" y="6593425"/>
            <a:ext cx="1152880" cy="1113356"/>
            <a:chOff x="2107178" y="815810"/>
            <a:chExt cx="1152880" cy="1113356"/>
          </a:xfrm>
        </p:grpSpPr>
        <p:grpSp>
          <p:nvGrpSpPr>
            <p:cNvPr id="1480" name="Google Shape;1480;p32"/>
            <p:cNvGrpSpPr/>
            <p:nvPr/>
          </p:nvGrpSpPr>
          <p:grpSpPr>
            <a:xfrm>
              <a:off x="2107178" y="1317818"/>
              <a:ext cx="1152880" cy="611348"/>
              <a:chOff x="3744466" y="1301912"/>
              <a:chExt cx="1152880" cy="611348"/>
            </a:xfrm>
          </p:grpSpPr>
          <p:sp>
            <p:nvSpPr>
              <p:cNvPr id="1481" name="Google Shape;1481;p3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82" name="Google Shape;1482;p3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483" name="Google Shape;1483;p32"/>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484" name="Google Shape;1484;p32"/>
          <p:cNvGrpSpPr/>
          <p:nvPr/>
        </p:nvGrpSpPr>
        <p:grpSpPr>
          <a:xfrm>
            <a:off x="3240410" y="6612715"/>
            <a:ext cx="740068" cy="1110282"/>
            <a:chOff x="3580462" y="815810"/>
            <a:chExt cx="740068" cy="1110282"/>
          </a:xfrm>
        </p:grpSpPr>
        <p:grpSp>
          <p:nvGrpSpPr>
            <p:cNvPr id="1485" name="Google Shape;1485;p32"/>
            <p:cNvGrpSpPr/>
            <p:nvPr/>
          </p:nvGrpSpPr>
          <p:grpSpPr>
            <a:xfrm>
              <a:off x="3580462" y="1288342"/>
              <a:ext cx="740068" cy="637750"/>
              <a:chOff x="5245046" y="1274868"/>
              <a:chExt cx="740068" cy="637750"/>
            </a:xfrm>
          </p:grpSpPr>
          <p:sp>
            <p:nvSpPr>
              <p:cNvPr id="1486" name="Google Shape;1486;p32"/>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87" name="Google Shape;1487;p3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488" name="Google Shape;1488;p32"/>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489" name="Google Shape;1489;p32"/>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490" name="Google Shape;1490;p32"/>
          <p:cNvGrpSpPr/>
          <p:nvPr/>
        </p:nvGrpSpPr>
        <p:grpSpPr>
          <a:xfrm>
            <a:off x="4334634" y="8281069"/>
            <a:ext cx="1690560" cy="650645"/>
            <a:chOff x="-14122" y="7072716"/>
            <a:chExt cx="1282684" cy="650645"/>
          </a:xfrm>
        </p:grpSpPr>
        <p:sp>
          <p:nvSpPr>
            <p:cNvPr id="1491" name="Google Shape;1491;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492" name="Google Shape;1492;p3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grpSp>
      <p:pic>
        <p:nvPicPr>
          <p:cNvPr id="1493" name="Google Shape;1493;p32"/>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494" name="Google Shape;1494;p32"/>
          <p:cNvGrpSpPr/>
          <p:nvPr/>
        </p:nvGrpSpPr>
        <p:grpSpPr>
          <a:xfrm>
            <a:off x="1083388" y="8151213"/>
            <a:ext cx="1995317" cy="905197"/>
            <a:chOff x="-188366" y="7072716"/>
            <a:chExt cx="1513913" cy="905197"/>
          </a:xfrm>
        </p:grpSpPr>
        <p:sp>
          <p:nvSpPr>
            <p:cNvPr id="1495" name="Google Shape;1495;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496" name="Google Shape;1496;p32"/>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Régimen contributivo: </a:t>
              </a:r>
              <a:r>
                <a:rPr b="1" lang="es-ES" sz="1100">
                  <a:solidFill>
                    <a:schemeClr val="dk1"/>
                  </a:solidFill>
                  <a:latin typeface="Arial Narrow"/>
                  <a:ea typeface="Arial Narrow"/>
                  <a:cs typeface="Arial Narrow"/>
                  <a:sym typeface="Arial Narrow"/>
                </a:rPr>
                <a:t>66,32%</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28,42%</a:t>
              </a:r>
              <a:endParaRPr b="1" sz="1200">
                <a:solidFill>
                  <a:schemeClr val="dk1"/>
                </a:solidFill>
                <a:latin typeface="Arial Narrow"/>
                <a:ea typeface="Arial Narrow"/>
                <a:cs typeface="Arial Narrow"/>
                <a:sym typeface="Arial Narrow"/>
              </a:endParaRPr>
            </a:p>
          </p:txBody>
        </p:sp>
        <p:sp>
          <p:nvSpPr>
            <p:cNvPr id="1497" name="Google Shape;1497;p32"/>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498" name="Google Shape;1498;p32"/>
          <p:cNvGrpSpPr/>
          <p:nvPr/>
        </p:nvGrpSpPr>
        <p:grpSpPr>
          <a:xfrm>
            <a:off x="5275360" y="6644738"/>
            <a:ext cx="874090" cy="1056602"/>
            <a:chOff x="2507826" y="2775558"/>
            <a:chExt cx="874090" cy="1056602"/>
          </a:xfrm>
        </p:grpSpPr>
        <p:sp>
          <p:nvSpPr>
            <p:cNvPr id="1499" name="Google Shape;1499;p3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pic>
          <p:nvPicPr>
            <p:cNvPr id="1500" name="Google Shape;1500;p32"/>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501" name="Google Shape;1501;p3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502" name="Google Shape;1502;p32"/>
          <p:cNvGrpSpPr/>
          <p:nvPr/>
        </p:nvGrpSpPr>
        <p:grpSpPr>
          <a:xfrm>
            <a:off x="4320530" y="6591933"/>
            <a:ext cx="874090" cy="1127234"/>
            <a:chOff x="4542245" y="835972"/>
            <a:chExt cx="874090" cy="1127234"/>
          </a:xfrm>
        </p:grpSpPr>
        <p:grpSp>
          <p:nvGrpSpPr>
            <p:cNvPr id="1503" name="Google Shape;1503;p32"/>
            <p:cNvGrpSpPr/>
            <p:nvPr/>
          </p:nvGrpSpPr>
          <p:grpSpPr>
            <a:xfrm>
              <a:off x="4542245" y="1334894"/>
              <a:ext cx="874090" cy="628312"/>
              <a:chOff x="2507826" y="3203848"/>
              <a:chExt cx="874090" cy="628312"/>
            </a:xfrm>
          </p:grpSpPr>
          <p:sp>
            <p:nvSpPr>
              <p:cNvPr id="1504" name="Google Shape;1504;p3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a:t>
                </a:r>
                <a:endParaRPr b="1" sz="1600">
                  <a:solidFill>
                    <a:schemeClr val="dk1"/>
                  </a:solidFill>
                  <a:latin typeface="Arial Narrow"/>
                  <a:ea typeface="Arial Narrow"/>
                  <a:cs typeface="Arial Narrow"/>
                  <a:sym typeface="Arial Narrow"/>
                </a:endParaRPr>
              </a:p>
            </p:txBody>
          </p:sp>
          <p:sp>
            <p:nvSpPr>
              <p:cNvPr id="1505" name="Google Shape;1505;p3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506" name="Google Shape;1506;p32"/>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507" name="Google Shape;1507;p32"/>
          <p:cNvGrpSpPr/>
          <p:nvPr/>
        </p:nvGrpSpPr>
        <p:grpSpPr>
          <a:xfrm>
            <a:off x="6025194" y="6488567"/>
            <a:ext cx="1290798" cy="1202122"/>
            <a:chOff x="9455421" y="903990"/>
            <a:chExt cx="1290798" cy="1202122"/>
          </a:xfrm>
        </p:grpSpPr>
        <p:pic>
          <p:nvPicPr>
            <p:cNvPr id="1508" name="Google Shape;1508;p32"/>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509" name="Google Shape;1509;p32"/>
            <p:cNvGrpSpPr/>
            <p:nvPr/>
          </p:nvGrpSpPr>
          <p:grpSpPr>
            <a:xfrm>
              <a:off x="9455421" y="1311975"/>
              <a:ext cx="1290798" cy="794137"/>
              <a:chOff x="-344103" y="6929224"/>
              <a:chExt cx="1508162" cy="794137"/>
            </a:xfrm>
          </p:grpSpPr>
          <p:sp>
            <p:nvSpPr>
              <p:cNvPr id="1510" name="Google Shape;1510;p32"/>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511" name="Google Shape;1511;p32"/>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1512" name="Google Shape;1512;p32"/>
          <p:cNvGrpSpPr/>
          <p:nvPr/>
        </p:nvGrpSpPr>
        <p:grpSpPr>
          <a:xfrm>
            <a:off x="2205963" y="6207897"/>
            <a:ext cx="1847617" cy="436842"/>
            <a:chOff x="3060727" y="484500"/>
            <a:chExt cx="2369636" cy="436842"/>
          </a:xfrm>
        </p:grpSpPr>
        <p:sp>
          <p:nvSpPr>
            <p:cNvPr id="1513" name="Google Shape;1513;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4" name="Google Shape;1514;p3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515" name="Google Shape;1515;p32"/>
          <p:cNvGrpSpPr/>
          <p:nvPr/>
        </p:nvGrpSpPr>
        <p:grpSpPr>
          <a:xfrm>
            <a:off x="54374" y="6196035"/>
            <a:ext cx="1852274" cy="436842"/>
            <a:chOff x="3054754" y="484500"/>
            <a:chExt cx="2375609" cy="436842"/>
          </a:xfrm>
        </p:grpSpPr>
        <p:sp>
          <p:nvSpPr>
            <p:cNvPr id="1516" name="Google Shape;1516;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7" name="Google Shape;1517;p3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518" name="Google Shape;1518;p32"/>
          <p:cNvGrpSpPr/>
          <p:nvPr/>
        </p:nvGrpSpPr>
        <p:grpSpPr>
          <a:xfrm>
            <a:off x="4385407" y="6226595"/>
            <a:ext cx="2722458" cy="436841"/>
            <a:chOff x="3060727" y="484500"/>
            <a:chExt cx="2369637" cy="436842"/>
          </a:xfrm>
        </p:grpSpPr>
        <p:sp>
          <p:nvSpPr>
            <p:cNvPr id="1519" name="Google Shape;1519;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3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521" name="Google Shape;1521;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sp>
        <p:nvSpPr>
          <p:cNvPr id="1522" name="Google Shape;1522;p32"/>
          <p:cNvSpPr/>
          <p:nvPr/>
        </p:nvSpPr>
        <p:spPr>
          <a:xfrm>
            <a:off x="3285509" y="766078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1523" name="Google Shape;1523;p32"/>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1524" name="Google Shape;1524;p32"/>
          <p:cNvSpPr/>
          <p:nvPr/>
        </p:nvSpPr>
        <p:spPr>
          <a:xfrm>
            <a:off x="218005" y="7668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44 casos</a:t>
            </a:r>
            <a:endParaRPr sz="1200">
              <a:solidFill>
                <a:schemeClr val="dk1"/>
              </a:solidFill>
              <a:latin typeface="Calibri"/>
              <a:ea typeface="Calibri"/>
              <a:cs typeface="Calibri"/>
              <a:sym typeface="Calibri"/>
            </a:endParaRPr>
          </a:p>
        </p:txBody>
      </p:sp>
      <p:sp>
        <p:nvSpPr>
          <p:cNvPr id="1525" name="Google Shape;1525;p32"/>
          <p:cNvSpPr/>
          <p:nvPr/>
        </p:nvSpPr>
        <p:spPr>
          <a:xfrm>
            <a:off x="1121338" y="766078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73 casos</a:t>
            </a:r>
            <a:endParaRPr sz="1200">
              <a:solidFill>
                <a:schemeClr val="dk1"/>
              </a:solidFill>
              <a:latin typeface="Calibri"/>
              <a:ea typeface="Calibri"/>
              <a:cs typeface="Calibri"/>
              <a:sym typeface="Calibri"/>
            </a:endParaRPr>
          </a:p>
        </p:txBody>
      </p:sp>
      <p:sp>
        <p:nvSpPr>
          <p:cNvPr id="1526" name="Google Shape;1526;p32"/>
          <p:cNvSpPr/>
          <p:nvPr/>
        </p:nvSpPr>
        <p:spPr>
          <a:xfrm>
            <a:off x="4432806" y="76746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527" name="Google Shape;1527;p32"/>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1528" name="Google Shape;1528;p32"/>
          <p:cNvSpPr/>
          <p:nvPr/>
        </p:nvSpPr>
        <p:spPr>
          <a:xfrm>
            <a:off x="6350638" y="766078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pic>
        <p:nvPicPr>
          <p:cNvPr id="1529" name="Google Shape;1529;p32"/>
          <p:cNvPicPr preferRelativeResize="0"/>
          <p:nvPr/>
        </p:nvPicPr>
        <p:blipFill rotWithShape="1">
          <a:blip r:embed="rId9">
            <a:alphaModFix/>
          </a:blip>
          <a:srcRect b="5135" l="4813" r="21749" t="9887"/>
          <a:stretch/>
        </p:blipFill>
        <p:spPr>
          <a:xfrm>
            <a:off x="155575" y="615752"/>
            <a:ext cx="6966706" cy="45345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3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35" name="Google Shape;1535;p33"/>
          <p:cNvGrpSpPr/>
          <p:nvPr/>
        </p:nvGrpSpPr>
        <p:grpSpPr>
          <a:xfrm>
            <a:off x="291840" y="87346"/>
            <a:ext cx="5701151" cy="288032"/>
            <a:chOff x="2448322" y="33255"/>
            <a:chExt cx="5701151" cy="288032"/>
          </a:xfrm>
        </p:grpSpPr>
        <p:sp>
          <p:nvSpPr>
            <p:cNvPr id="1536" name="Google Shape;1536;p3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37" name="Google Shape;1537;p33"/>
            <p:cNvCxnSpPr>
              <a:stCxn id="1536"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538" name="Google Shape;1538;p3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539" name="Google Shape;1539;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
        <p:nvSpPr>
          <p:cNvPr id="1540" name="Google Shape;1540;p33"/>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01. 2022. </a:t>
            </a:r>
            <a:endParaRPr sz="700">
              <a:solidFill>
                <a:schemeClr val="dk1"/>
              </a:solidFill>
              <a:latin typeface="Arial Narrow"/>
              <a:ea typeface="Arial Narrow"/>
              <a:cs typeface="Arial Narrow"/>
              <a:sym typeface="Arial Narrow"/>
            </a:endParaRPr>
          </a:p>
        </p:txBody>
      </p:sp>
      <p:grpSp>
        <p:nvGrpSpPr>
          <p:cNvPr id="1541" name="Google Shape;1541;p33"/>
          <p:cNvGrpSpPr/>
          <p:nvPr/>
        </p:nvGrpSpPr>
        <p:grpSpPr>
          <a:xfrm>
            <a:off x="1566124" y="614149"/>
            <a:ext cx="3599812" cy="1558333"/>
            <a:chOff x="201462" y="-3092190"/>
            <a:chExt cx="5615467" cy="2421116"/>
          </a:xfrm>
        </p:grpSpPr>
        <p:pic>
          <p:nvPicPr>
            <p:cNvPr id="1542" name="Google Shape;1542;p33"/>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43" name="Google Shape;1543;p33"/>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44" name="Google Shape;1544;p33"/>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545" name="Google Shape;1545;p33"/>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6" name="Google Shape;1546;p33"/>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74,59%</a:t>
              </a:r>
              <a:endParaRPr b="1" sz="1400">
                <a:solidFill>
                  <a:schemeClr val="dk1"/>
                </a:solidFill>
                <a:latin typeface="Arial Narrow"/>
                <a:ea typeface="Arial Narrow"/>
                <a:cs typeface="Arial Narrow"/>
                <a:sym typeface="Arial Narrow"/>
              </a:endParaRPr>
            </a:p>
          </p:txBody>
        </p:sp>
        <p:sp>
          <p:nvSpPr>
            <p:cNvPr id="1547" name="Google Shape;1547;p33"/>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8" name="Google Shape;1548;p33"/>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15,57%</a:t>
              </a:r>
              <a:endParaRPr b="1" sz="1400">
                <a:solidFill>
                  <a:schemeClr val="dk1"/>
                </a:solidFill>
                <a:latin typeface="Arial Narrow"/>
                <a:ea typeface="Arial Narrow"/>
                <a:cs typeface="Arial Narrow"/>
                <a:sym typeface="Arial Narrow"/>
              </a:endParaRPr>
            </a:p>
          </p:txBody>
        </p:sp>
        <p:sp>
          <p:nvSpPr>
            <p:cNvPr id="1549" name="Google Shape;1549;p33"/>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50" name="Google Shape;1550;p33"/>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4,92%</a:t>
              </a:r>
              <a:endParaRPr b="1" sz="1400">
                <a:solidFill>
                  <a:schemeClr val="dk1"/>
                </a:solidFill>
                <a:latin typeface="Arial Narrow"/>
                <a:ea typeface="Arial Narrow"/>
                <a:cs typeface="Arial Narrow"/>
                <a:sym typeface="Arial Narrow"/>
              </a:endParaRPr>
            </a:p>
          </p:txBody>
        </p:sp>
        <p:sp>
          <p:nvSpPr>
            <p:cNvPr id="1551" name="Google Shape;1551;p33"/>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52" name="Google Shape;1552;p33"/>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4,10%</a:t>
              </a:r>
              <a:endParaRPr b="1" sz="1400">
                <a:solidFill>
                  <a:schemeClr val="dk1"/>
                </a:solidFill>
                <a:latin typeface="Arial Narrow"/>
                <a:ea typeface="Arial Narrow"/>
                <a:cs typeface="Arial Narrow"/>
                <a:sym typeface="Arial Narrow"/>
              </a:endParaRPr>
            </a:p>
          </p:txBody>
        </p:sp>
      </p:grpSp>
      <p:sp>
        <p:nvSpPr>
          <p:cNvPr id="1553" name="Google Shape;1553;p33"/>
          <p:cNvSpPr txBox="1"/>
          <p:nvPr/>
        </p:nvSpPr>
        <p:spPr>
          <a:xfrm>
            <a:off x="2031403"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91 casos</a:t>
            </a:r>
            <a:endParaRPr/>
          </a:p>
        </p:txBody>
      </p:sp>
      <p:sp>
        <p:nvSpPr>
          <p:cNvPr id="1554" name="Google Shape;1554;p33"/>
          <p:cNvSpPr txBox="1"/>
          <p:nvPr/>
        </p:nvSpPr>
        <p:spPr>
          <a:xfrm>
            <a:off x="3917158"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 casos</a:t>
            </a:r>
            <a:endParaRPr/>
          </a:p>
        </p:txBody>
      </p:sp>
      <p:sp>
        <p:nvSpPr>
          <p:cNvPr id="1555" name="Google Shape;1555;p33"/>
          <p:cNvSpPr txBox="1"/>
          <p:nvPr/>
        </p:nvSpPr>
        <p:spPr>
          <a:xfrm>
            <a:off x="2069427"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 casos</a:t>
            </a:r>
            <a:endParaRPr/>
          </a:p>
        </p:txBody>
      </p:sp>
      <p:sp>
        <p:nvSpPr>
          <p:cNvPr id="1556" name="Google Shape;1556;p33"/>
          <p:cNvSpPr txBox="1"/>
          <p:nvPr/>
        </p:nvSpPr>
        <p:spPr>
          <a:xfrm>
            <a:off x="4004513"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a:p>
        </p:txBody>
      </p:sp>
      <p:sp>
        <p:nvSpPr>
          <p:cNvPr id="1557" name="Google Shape;1557;p33"/>
          <p:cNvSpPr/>
          <p:nvPr/>
        </p:nvSpPr>
        <p:spPr>
          <a:xfrm>
            <a:off x="3732411"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01. 2022. </a:t>
            </a:r>
            <a:endParaRPr sz="700">
              <a:solidFill>
                <a:schemeClr val="dk1"/>
              </a:solidFill>
              <a:latin typeface="Arial Narrow"/>
              <a:ea typeface="Arial Narrow"/>
              <a:cs typeface="Arial Narrow"/>
              <a:sym typeface="Arial Narrow"/>
            </a:endParaRPr>
          </a:p>
        </p:txBody>
      </p:sp>
      <p:sp>
        <p:nvSpPr>
          <p:cNvPr id="1558" name="Google Shape;1558;p33"/>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01. 2022. </a:t>
            </a:r>
            <a:endParaRPr sz="700">
              <a:solidFill>
                <a:schemeClr val="dk1"/>
              </a:solidFill>
              <a:latin typeface="Arial Narrow"/>
              <a:ea typeface="Arial Narrow"/>
              <a:cs typeface="Arial Narrow"/>
              <a:sym typeface="Arial Narrow"/>
            </a:endParaRPr>
          </a:p>
        </p:txBody>
      </p:sp>
      <p:sp>
        <p:nvSpPr>
          <p:cNvPr id="1559" name="Google Shape;1559;p3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29 años de edad, siendo el 54,7% del total de los casos. La cobertura de las visitas de campo que realizan los psicólogos de la secretaría de salud es del 42,7</a:t>
            </a:r>
            <a:r>
              <a:rPr b="1" lang="es-ES" sz="1050">
                <a:solidFill>
                  <a:schemeClr val="dk1"/>
                </a:solidFill>
                <a:latin typeface="Arial Narrow"/>
                <a:ea typeface="Arial Narrow"/>
                <a:cs typeface="Arial Narrow"/>
                <a:sym typeface="Arial Narrow"/>
              </a:rPr>
              <a:t>%, </a:t>
            </a:r>
            <a:r>
              <a:rPr lang="es-ES" sz="1050">
                <a:solidFill>
                  <a:schemeClr val="dk1"/>
                </a:solidFill>
                <a:latin typeface="Arial Narrow"/>
                <a:ea typeface="Arial Narrow"/>
                <a:cs typeface="Arial Narrow"/>
                <a:sym typeface="Arial Narrow"/>
              </a:rPr>
              <a:t>con respecto a los casos notificados en el período epidemiológico 1.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560" name="Google Shape;1560;p3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61" name="Google Shape;1561;p33"/>
          <p:cNvGrpSpPr/>
          <p:nvPr/>
        </p:nvGrpSpPr>
        <p:grpSpPr>
          <a:xfrm>
            <a:off x="190189" y="7663143"/>
            <a:ext cx="3446504" cy="276999"/>
            <a:chOff x="2448322" y="33831"/>
            <a:chExt cx="3446504" cy="276999"/>
          </a:xfrm>
        </p:grpSpPr>
        <p:sp>
          <p:nvSpPr>
            <p:cNvPr id="1562" name="Google Shape;1562;p3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3" name="Google Shape;1563;p33"/>
            <p:cNvCxnSpPr>
              <a:stCxn id="1562"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564" name="Google Shape;1564;p3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565" name="Google Shape;1565;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66" name="Google Shape;1566;p33"/>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567" name="Google Shape;1567;p33"/>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01  2022 </a:t>
            </a:r>
            <a:endParaRPr sz="1050">
              <a:solidFill>
                <a:schemeClr val="dk1"/>
              </a:solidFill>
              <a:latin typeface="Arial Narrow"/>
              <a:ea typeface="Arial Narrow"/>
              <a:cs typeface="Arial Narrow"/>
              <a:sym typeface="Arial Narrow"/>
            </a:endParaRPr>
          </a:p>
        </p:txBody>
      </p:sp>
      <p:graphicFrame>
        <p:nvGraphicFramePr>
          <p:cNvPr id="1568" name="Google Shape;1568;p33"/>
          <p:cNvGraphicFramePr/>
          <p:nvPr/>
        </p:nvGraphicFramePr>
        <p:xfrm>
          <a:off x="-27139" y="2633910"/>
          <a:ext cx="3441079" cy="2195566"/>
        </p:xfrm>
        <a:graphic>
          <a:graphicData uri="http://schemas.openxmlformats.org/drawingml/2006/chart">
            <c:chart r:id="rId7"/>
          </a:graphicData>
        </a:graphic>
      </p:graphicFrame>
      <p:graphicFrame>
        <p:nvGraphicFramePr>
          <p:cNvPr id="1569" name="Google Shape;1569;p33"/>
          <p:cNvGraphicFramePr/>
          <p:nvPr/>
        </p:nvGraphicFramePr>
        <p:xfrm>
          <a:off x="3436067" y="2764050"/>
          <a:ext cx="3579954" cy="2353244"/>
        </p:xfrm>
        <a:graphic>
          <a:graphicData uri="http://schemas.openxmlformats.org/drawingml/2006/chart">
            <c:chart r:id="rId8"/>
          </a:graphicData>
        </a:graphic>
      </p:graphicFrame>
      <p:graphicFrame>
        <p:nvGraphicFramePr>
          <p:cNvPr id="1570" name="Google Shape;1570;p33"/>
          <p:cNvGraphicFramePr/>
          <p:nvPr/>
        </p:nvGraphicFramePr>
        <p:xfrm>
          <a:off x="697097" y="5174369"/>
          <a:ext cx="4840666" cy="2409825"/>
        </p:xfrm>
        <a:graphic>
          <a:graphicData uri="http://schemas.openxmlformats.org/drawingml/2006/chart">
            <c:chart r:id="rId9"/>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pic>
        <p:nvPicPr>
          <p:cNvPr id="1575" name="Google Shape;1575;p34"/>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576" name="Google Shape;1576;p34"/>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577" name="Google Shape;1577;p34"/>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pic>
        <p:nvPicPr>
          <p:cNvPr id="1578" name="Google Shape;1578;p34"/>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579" name="Google Shape;1579;p34"/>
          <p:cNvGrpSpPr/>
          <p:nvPr/>
        </p:nvGrpSpPr>
        <p:grpSpPr>
          <a:xfrm>
            <a:off x="109142" y="5846294"/>
            <a:ext cx="1892650" cy="488476"/>
            <a:chOff x="2397524" y="3379972"/>
            <a:chExt cx="4508500" cy="904875"/>
          </a:xfrm>
        </p:grpSpPr>
        <p:pic>
          <p:nvPicPr>
            <p:cNvPr id="1580" name="Google Shape;1580;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81" name="Google Shape;1581;p34"/>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117</a:t>
              </a:r>
              <a:endParaRPr b="1" sz="1800">
                <a:solidFill>
                  <a:schemeClr val="dk1"/>
                </a:solidFill>
                <a:latin typeface="Arial Narrow"/>
                <a:ea typeface="Arial Narrow"/>
                <a:cs typeface="Arial Narrow"/>
                <a:sym typeface="Arial Narrow"/>
              </a:endParaRPr>
            </a:p>
          </p:txBody>
        </p:sp>
      </p:grpSp>
      <p:sp>
        <p:nvSpPr>
          <p:cNvPr id="1582" name="Google Shape;1582;p34"/>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01  acumulado  de 2022. </a:t>
            </a:r>
            <a:endParaRPr sz="700">
              <a:solidFill>
                <a:schemeClr val="dk1"/>
              </a:solidFill>
              <a:latin typeface="Arial"/>
              <a:ea typeface="Arial"/>
              <a:cs typeface="Arial"/>
              <a:sym typeface="Arial"/>
            </a:endParaRPr>
          </a:p>
        </p:txBody>
      </p:sp>
      <p:sp>
        <p:nvSpPr>
          <p:cNvPr id="1583" name="Google Shape;1583;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584" name="Google Shape;1584;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585" name="Google Shape;1585;p34"/>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586" name="Google Shape;1586;p34"/>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01  acumulado de 2019-2022. </a:t>
            </a:r>
            <a:endParaRPr sz="800">
              <a:solidFill>
                <a:schemeClr val="dk1"/>
              </a:solidFill>
              <a:latin typeface="Arial Narrow"/>
              <a:ea typeface="Arial Narrow"/>
              <a:cs typeface="Arial Narrow"/>
              <a:sym typeface="Arial Narrow"/>
            </a:endParaRPr>
          </a:p>
        </p:txBody>
      </p:sp>
      <p:sp>
        <p:nvSpPr>
          <p:cNvPr id="1587" name="Google Shape;1587;p34"/>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18,1%</a:t>
            </a:r>
            <a:endParaRPr b="1" sz="1200">
              <a:solidFill>
                <a:schemeClr val="dk1"/>
              </a:solidFill>
              <a:latin typeface="Arial Narrow"/>
              <a:ea typeface="Arial Narrow"/>
              <a:cs typeface="Arial Narrow"/>
              <a:sym typeface="Arial Narrow"/>
            </a:endParaRPr>
          </a:p>
        </p:txBody>
      </p:sp>
      <p:sp>
        <p:nvSpPr>
          <p:cNvPr id="1588" name="Google Shape;1588;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
        <p:nvSpPr>
          <p:cNvPr id="1589" name="Google Shape;1589;p34"/>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0" name="Google Shape;1590;p34"/>
          <p:cNvGrpSpPr/>
          <p:nvPr/>
        </p:nvGrpSpPr>
        <p:grpSpPr>
          <a:xfrm>
            <a:off x="144066" y="7493840"/>
            <a:ext cx="3446504" cy="276999"/>
            <a:chOff x="2448322" y="74775"/>
            <a:chExt cx="3446504" cy="276999"/>
          </a:xfrm>
        </p:grpSpPr>
        <p:sp>
          <p:nvSpPr>
            <p:cNvPr id="1591" name="Google Shape;1591;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2" name="Google Shape;1592;p34"/>
            <p:cNvCxnSpPr>
              <a:stCxn id="15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3" name="Google Shape;1593;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594" name="Google Shape;1594;p34"/>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595" name="Google Shape;1595;p34"/>
          <p:cNvSpPr txBox="1"/>
          <p:nvPr/>
        </p:nvSpPr>
        <p:spPr>
          <a:xfrm>
            <a:off x="2858394" y="8591963"/>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4,4 * 100 mil</a:t>
            </a:r>
            <a:endParaRPr/>
          </a:p>
        </p:txBody>
      </p:sp>
      <p:graphicFrame>
        <p:nvGraphicFramePr>
          <p:cNvPr id="1596" name="Google Shape;1596;p34"/>
          <p:cNvGraphicFramePr/>
          <p:nvPr/>
        </p:nvGraphicFramePr>
        <p:xfrm>
          <a:off x="2238984" y="565281"/>
          <a:ext cx="4987862" cy="2695290"/>
        </p:xfrm>
        <a:graphic>
          <a:graphicData uri="http://schemas.openxmlformats.org/drawingml/2006/chart">
            <c:chart r:id="rId6"/>
          </a:graphicData>
        </a:graphic>
      </p:graphicFrame>
      <p:graphicFrame>
        <p:nvGraphicFramePr>
          <p:cNvPr id="1597" name="Google Shape;1597;p34"/>
          <p:cNvGraphicFramePr/>
          <p:nvPr/>
        </p:nvGraphicFramePr>
        <p:xfrm>
          <a:off x="2171614" y="4209976"/>
          <a:ext cx="4946011" cy="2725485"/>
        </p:xfrm>
        <a:graphic>
          <a:graphicData uri="http://schemas.openxmlformats.org/drawingml/2006/chart">
            <c:chart r:id="rId7"/>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35"/>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03" name="Google Shape;1603;p35"/>
          <p:cNvGrpSpPr/>
          <p:nvPr/>
        </p:nvGrpSpPr>
        <p:grpSpPr>
          <a:xfrm>
            <a:off x="2491847" y="2792275"/>
            <a:ext cx="1881594" cy="1358120"/>
            <a:chOff x="3232545" y="2931806"/>
            <a:chExt cx="1881594" cy="1358120"/>
          </a:xfrm>
        </p:grpSpPr>
        <p:pic>
          <p:nvPicPr>
            <p:cNvPr id="1604" name="Google Shape;1604;p35"/>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605" name="Google Shape;1605;p35"/>
            <p:cNvGrpSpPr/>
            <p:nvPr/>
          </p:nvGrpSpPr>
          <p:grpSpPr>
            <a:xfrm>
              <a:off x="3232545" y="3564985"/>
              <a:ext cx="1881594" cy="724941"/>
              <a:chOff x="-103304" y="7072716"/>
              <a:chExt cx="1427628" cy="724941"/>
            </a:xfrm>
          </p:grpSpPr>
          <p:sp>
            <p:nvSpPr>
              <p:cNvPr id="1606" name="Google Shape;1606;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607" name="Google Shape;1607;p35"/>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64,10%</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26,50%</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608" name="Google Shape;1608;p35"/>
          <p:cNvGrpSpPr/>
          <p:nvPr/>
        </p:nvGrpSpPr>
        <p:grpSpPr>
          <a:xfrm>
            <a:off x="5004639" y="2764717"/>
            <a:ext cx="1690560" cy="1385678"/>
            <a:chOff x="5322204" y="2849006"/>
            <a:chExt cx="1690560" cy="1385678"/>
          </a:xfrm>
        </p:grpSpPr>
        <p:pic>
          <p:nvPicPr>
            <p:cNvPr id="1609" name="Google Shape;1609;p35"/>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610" name="Google Shape;1610;p35"/>
            <p:cNvGrpSpPr/>
            <p:nvPr/>
          </p:nvGrpSpPr>
          <p:grpSpPr>
            <a:xfrm>
              <a:off x="5322204" y="3584039"/>
              <a:ext cx="1690560" cy="650645"/>
              <a:chOff x="-14122" y="7072716"/>
              <a:chExt cx="1282684" cy="650645"/>
            </a:xfrm>
          </p:grpSpPr>
          <p:sp>
            <p:nvSpPr>
              <p:cNvPr id="1611" name="Google Shape;1611;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612" name="Google Shape;1612;p3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99,15%</a:t>
                </a:r>
                <a:endParaRPr b="1" sz="1600">
                  <a:solidFill>
                    <a:schemeClr val="dk1"/>
                  </a:solidFill>
                  <a:latin typeface="Arial Narrow"/>
                  <a:ea typeface="Arial Narrow"/>
                  <a:cs typeface="Arial Narrow"/>
                  <a:sym typeface="Arial Narrow"/>
                </a:endParaRPr>
              </a:p>
            </p:txBody>
          </p:sp>
        </p:grpSp>
      </p:grpSp>
      <p:grpSp>
        <p:nvGrpSpPr>
          <p:cNvPr id="1613" name="Google Shape;1613;p35"/>
          <p:cNvGrpSpPr/>
          <p:nvPr/>
        </p:nvGrpSpPr>
        <p:grpSpPr>
          <a:xfrm>
            <a:off x="787056" y="2483768"/>
            <a:ext cx="957314" cy="1846065"/>
            <a:chOff x="691281" y="4516650"/>
            <a:chExt cx="957314" cy="1846065"/>
          </a:xfrm>
        </p:grpSpPr>
        <p:grpSp>
          <p:nvGrpSpPr>
            <p:cNvPr id="1614" name="Google Shape;1614;p35"/>
            <p:cNvGrpSpPr/>
            <p:nvPr/>
          </p:nvGrpSpPr>
          <p:grpSpPr>
            <a:xfrm>
              <a:off x="691281" y="4516650"/>
              <a:ext cx="957314" cy="1238542"/>
              <a:chOff x="525339" y="2886622"/>
              <a:chExt cx="957314" cy="1238542"/>
            </a:xfrm>
          </p:grpSpPr>
          <p:pic>
            <p:nvPicPr>
              <p:cNvPr id="1615" name="Google Shape;1615;p35"/>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616" name="Google Shape;1616;p35"/>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617" name="Google Shape;1617;p35"/>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1618" name="Google Shape;1618;p35"/>
            <p:cNvSpPr/>
            <p:nvPr/>
          </p:nvSpPr>
          <p:spPr>
            <a:xfrm>
              <a:off x="829812" y="608571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sp>
        <p:nvSpPr>
          <p:cNvPr id="1619" name="Google Shape;1619;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35</a:t>
            </a:r>
            <a:endParaRPr b="1" sz="1050">
              <a:solidFill>
                <a:schemeClr val="dk1"/>
              </a:solidFill>
              <a:latin typeface="Arial Narrow"/>
              <a:ea typeface="Arial Narrow"/>
              <a:cs typeface="Arial Narrow"/>
              <a:sym typeface="Arial Narrow"/>
            </a:endParaRPr>
          </a:p>
        </p:txBody>
      </p:sp>
      <p:grpSp>
        <p:nvGrpSpPr>
          <p:cNvPr id="1620" name="Google Shape;1620;p35"/>
          <p:cNvGrpSpPr/>
          <p:nvPr/>
        </p:nvGrpSpPr>
        <p:grpSpPr>
          <a:xfrm>
            <a:off x="160662" y="75973"/>
            <a:ext cx="3446504" cy="276999"/>
            <a:chOff x="2448322" y="74775"/>
            <a:chExt cx="3446504" cy="276999"/>
          </a:xfrm>
        </p:grpSpPr>
        <p:sp>
          <p:nvSpPr>
            <p:cNvPr id="1621" name="Google Shape;1621;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2" name="Google Shape;1622;p35"/>
            <p:cNvCxnSpPr>
              <a:stCxn id="16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3" name="Google Shape;1623;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624" name="Google Shape;1624;p35"/>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25" name="Google Shape;1625;p35"/>
          <p:cNvGrpSpPr/>
          <p:nvPr/>
        </p:nvGrpSpPr>
        <p:grpSpPr>
          <a:xfrm>
            <a:off x="30478" y="4469504"/>
            <a:ext cx="3446504" cy="276999"/>
            <a:chOff x="2448322" y="74775"/>
            <a:chExt cx="3446504" cy="276999"/>
          </a:xfrm>
        </p:grpSpPr>
        <p:sp>
          <p:nvSpPr>
            <p:cNvPr id="1626" name="Google Shape;1626;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7" name="Google Shape;1627;p35"/>
            <p:cNvCxnSpPr>
              <a:stCxn id="162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8" name="Google Shape;1628;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629" name="Google Shape;1629;p35"/>
          <p:cNvGrpSpPr/>
          <p:nvPr/>
        </p:nvGrpSpPr>
        <p:grpSpPr>
          <a:xfrm>
            <a:off x="180838" y="920327"/>
            <a:ext cx="857788" cy="1573970"/>
            <a:chOff x="1068833" y="553075"/>
            <a:chExt cx="857788" cy="1573970"/>
          </a:xfrm>
        </p:grpSpPr>
        <p:pic>
          <p:nvPicPr>
            <p:cNvPr id="1630" name="Google Shape;1630;p35"/>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631" name="Google Shape;1631;p35"/>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86,3%</a:t>
              </a:r>
              <a:endParaRPr b="1" sz="1600">
                <a:solidFill>
                  <a:schemeClr val="dk1"/>
                </a:solidFill>
                <a:latin typeface="Arial Narrow"/>
                <a:ea typeface="Arial Narrow"/>
                <a:cs typeface="Arial Narrow"/>
                <a:sym typeface="Arial Narrow"/>
              </a:endParaRPr>
            </a:p>
          </p:txBody>
        </p:sp>
        <p:sp>
          <p:nvSpPr>
            <p:cNvPr id="1632" name="Google Shape;1632;p3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633" name="Google Shape;1633;p35"/>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101 casos</a:t>
              </a:r>
              <a:endParaRPr sz="1200">
                <a:solidFill>
                  <a:schemeClr val="dk1"/>
                </a:solidFill>
                <a:latin typeface="Calibri"/>
                <a:ea typeface="Calibri"/>
                <a:cs typeface="Calibri"/>
                <a:sym typeface="Calibri"/>
              </a:endParaRPr>
            </a:p>
          </p:txBody>
        </p:sp>
      </p:grpSp>
      <p:grpSp>
        <p:nvGrpSpPr>
          <p:cNvPr id="1634" name="Google Shape;1634;p35"/>
          <p:cNvGrpSpPr/>
          <p:nvPr/>
        </p:nvGrpSpPr>
        <p:grpSpPr>
          <a:xfrm>
            <a:off x="1175708" y="920327"/>
            <a:ext cx="811840" cy="1560887"/>
            <a:chOff x="1752268" y="1227775"/>
            <a:chExt cx="811840" cy="1560887"/>
          </a:xfrm>
        </p:grpSpPr>
        <p:sp>
          <p:nvSpPr>
            <p:cNvPr id="1635" name="Google Shape;1635;p35"/>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13,7%</a:t>
              </a:r>
              <a:endParaRPr b="1" sz="1600">
                <a:solidFill>
                  <a:schemeClr val="dk1"/>
                </a:solidFill>
                <a:latin typeface="Arial Narrow"/>
                <a:ea typeface="Arial Narrow"/>
                <a:cs typeface="Arial Narrow"/>
                <a:sym typeface="Arial Narrow"/>
              </a:endParaRPr>
            </a:p>
          </p:txBody>
        </p:sp>
        <p:sp>
          <p:nvSpPr>
            <p:cNvPr id="1636" name="Google Shape;1636;p35"/>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637" name="Google Shape;1637;p35"/>
            <p:cNvSpPr/>
            <p:nvPr/>
          </p:nvSpPr>
          <p:spPr>
            <a:xfrm>
              <a:off x="1816937" y="2511663"/>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 casos</a:t>
              </a:r>
              <a:endParaRPr sz="1200">
                <a:solidFill>
                  <a:schemeClr val="dk1"/>
                </a:solidFill>
                <a:latin typeface="Calibri"/>
                <a:ea typeface="Calibri"/>
                <a:cs typeface="Calibri"/>
                <a:sym typeface="Calibri"/>
              </a:endParaRPr>
            </a:p>
          </p:txBody>
        </p:sp>
        <p:pic>
          <p:nvPicPr>
            <p:cNvPr id="1638" name="Google Shape;1638;p35"/>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639" name="Google Shape;1639;p35"/>
          <p:cNvGrpSpPr/>
          <p:nvPr/>
        </p:nvGrpSpPr>
        <p:grpSpPr>
          <a:xfrm>
            <a:off x="125886" y="560287"/>
            <a:ext cx="1852274" cy="436842"/>
            <a:chOff x="3054754" y="484500"/>
            <a:chExt cx="2375609" cy="436842"/>
          </a:xfrm>
        </p:grpSpPr>
        <p:sp>
          <p:nvSpPr>
            <p:cNvPr id="1640" name="Google Shape;1640;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41" name="Google Shape;1641;p3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642" name="Google Shape;1642;p35"/>
          <p:cNvGrpSpPr/>
          <p:nvPr/>
        </p:nvGrpSpPr>
        <p:grpSpPr>
          <a:xfrm>
            <a:off x="2070944" y="857976"/>
            <a:ext cx="874090" cy="1631193"/>
            <a:chOff x="2507826" y="2454167"/>
            <a:chExt cx="874090" cy="1631193"/>
          </a:xfrm>
        </p:grpSpPr>
        <p:sp>
          <p:nvSpPr>
            <p:cNvPr id="1643" name="Google Shape;1643;p3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3,31%</a:t>
              </a:r>
              <a:endParaRPr b="1" sz="1600">
                <a:solidFill>
                  <a:schemeClr val="dk1"/>
                </a:solidFill>
                <a:latin typeface="Arial Narrow"/>
                <a:ea typeface="Arial Narrow"/>
                <a:cs typeface="Arial Narrow"/>
                <a:sym typeface="Arial Narrow"/>
              </a:endParaRPr>
            </a:p>
          </p:txBody>
        </p:sp>
        <p:pic>
          <p:nvPicPr>
            <p:cNvPr id="1644" name="Google Shape;1644;p35"/>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645" name="Google Shape;1645;p3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646" name="Google Shape;1646;p35"/>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grpSp>
      <p:grpSp>
        <p:nvGrpSpPr>
          <p:cNvPr id="1647" name="Google Shape;1647;p35"/>
          <p:cNvGrpSpPr/>
          <p:nvPr/>
        </p:nvGrpSpPr>
        <p:grpSpPr>
          <a:xfrm>
            <a:off x="3039937" y="950012"/>
            <a:ext cx="874090" cy="1519436"/>
            <a:chOff x="3826683" y="2822224"/>
            <a:chExt cx="874090" cy="1519436"/>
          </a:xfrm>
        </p:grpSpPr>
        <p:grpSp>
          <p:nvGrpSpPr>
            <p:cNvPr id="1648" name="Google Shape;1648;p35"/>
            <p:cNvGrpSpPr/>
            <p:nvPr/>
          </p:nvGrpSpPr>
          <p:grpSpPr>
            <a:xfrm>
              <a:off x="3826683" y="3446500"/>
              <a:ext cx="874090" cy="895160"/>
              <a:chOff x="2507826" y="3203848"/>
              <a:chExt cx="874090" cy="895160"/>
            </a:xfrm>
          </p:grpSpPr>
          <p:sp>
            <p:nvSpPr>
              <p:cNvPr id="1649" name="Google Shape;1649;p3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9,92%</a:t>
                </a:r>
                <a:endParaRPr b="1" sz="1600">
                  <a:solidFill>
                    <a:schemeClr val="dk1"/>
                  </a:solidFill>
                  <a:latin typeface="Arial Narrow"/>
                  <a:ea typeface="Arial Narrow"/>
                  <a:cs typeface="Arial Narrow"/>
                  <a:sym typeface="Arial Narrow"/>
                </a:endParaRPr>
              </a:p>
            </p:txBody>
          </p:sp>
          <p:sp>
            <p:nvSpPr>
              <p:cNvPr id="1650" name="Google Shape;1650;p3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651" name="Google Shape;1651;p35"/>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grpSp>
        <p:pic>
          <p:nvPicPr>
            <p:cNvPr id="1652" name="Google Shape;1652;p35"/>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653" name="Google Shape;1653;p35"/>
          <p:cNvGrpSpPr/>
          <p:nvPr/>
        </p:nvGrpSpPr>
        <p:grpSpPr>
          <a:xfrm>
            <a:off x="3914027" y="1550561"/>
            <a:ext cx="1275167" cy="891591"/>
            <a:chOff x="-177188" y="7086322"/>
            <a:chExt cx="1489900" cy="891591"/>
          </a:xfrm>
        </p:grpSpPr>
        <p:sp>
          <p:nvSpPr>
            <p:cNvPr id="1654" name="Google Shape;1654;p35"/>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chemeClr val="dk1"/>
                </a:solidFill>
                <a:latin typeface="Arial Narrow"/>
                <a:ea typeface="Arial Narrow"/>
                <a:cs typeface="Arial Narrow"/>
                <a:sym typeface="Arial Narrow"/>
              </a:endParaRPr>
            </a:p>
          </p:txBody>
        </p:sp>
        <p:sp>
          <p:nvSpPr>
            <p:cNvPr id="1655" name="Google Shape;1655;p35"/>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0,83%</a:t>
              </a:r>
              <a:endParaRPr b="1" sz="1600">
                <a:solidFill>
                  <a:schemeClr val="dk1"/>
                </a:solidFill>
                <a:latin typeface="Arial Narrow"/>
                <a:ea typeface="Arial Narrow"/>
                <a:cs typeface="Arial Narrow"/>
                <a:sym typeface="Arial Narrow"/>
              </a:endParaRPr>
            </a:p>
          </p:txBody>
        </p:sp>
        <p:sp>
          <p:nvSpPr>
            <p:cNvPr id="1656" name="Google Shape;1656;p35"/>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b="1" sz="1200">
                <a:solidFill>
                  <a:schemeClr val="dk1"/>
                </a:solidFill>
                <a:latin typeface="Arial Narrow"/>
                <a:ea typeface="Arial Narrow"/>
                <a:cs typeface="Arial Narrow"/>
                <a:sym typeface="Arial Narrow"/>
              </a:endParaRPr>
            </a:p>
          </p:txBody>
        </p:sp>
      </p:grpSp>
      <p:grpSp>
        <p:nvGrpSpPr>
          <p:cNvPr id="1657" name="Google Shape;1657;p35"/>
          <p:cNvGrpSpPr/>
          <p:nvPr/>
        </p:nvGrpSpPr>
        <p:grpSpPr>
          <a:xfrm>
            <a:off x="2282181" y="528496"/>
            <a:ext cx="2722458" cy="436842"/>
            <a:chOff x="3060727" y="484500"/>
            <a:chExt cx="2369637" cy="436842"/>
          </a:xfrm>
        </p:grpSpPr>
        <p:sp>
          <p:nvSpPr>
            <p:cNvPr id="1658" name="Google Shape;1658;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3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660" name="Google Shape;1660;p35"/>
          <p:cNvGrpSpPr/>
          <p:nvPr/>
        </p:nvGrpSpPr>
        <p:grpSpPr>
          <a:xfrm>
            <a:off x="5098921" y="528496"/>
            <a:ext cx="2129010" cy="1936247"/>
            <a:chOff x="616494" y="2584689"/>
            <a:chExt cx="2129010" cy="1936247"/>
          </a:xfrm>
        </p:grpSpPr>
        <p:grpSp>
          <p:nvGrpSpPr>
            <p:cNvPr id="1661" name="Google Shape;1661;p35"/>
            <p:cNvGrpSpPr/>
            <p:nvPr/>
          </p:nvGrpSpPr>
          <p:grpSpPr>
            <a:xfrm>
              <a:off x="616494" y="2934239"/>
              <a:ext cx="1152880" cy="1582804"/>
              <a:chOff x="3115290" y="1227775"/>
              <a:chExt cx="1152880" cy="1582804"/>
            </a:xfrm>
          </p:grpSpPr>
          <p:grpSp>
            <p:nvGrpSpPr>
              <p:cNvPr id="1662" name="Google Shape;1662;p35"/>
              <p:cNvGrpSpPr/>
              <p:nvPr/>
            </p:nvGrpSpPr>
            <p:grpSpPr>
              <a:xfrm>
                <a:off x="3115290" y="1951748"/>
                <a:ext cx="1152880" cy="858831"/>
                <a:chOff x="3744466" y="1301912"/>
                <a:chExt cx="1152880" cy="858831"/>
              </a:xfrm>
            </p:grpSpPr>
            <p:sp>
              <p:nvSpPr>
                <p:cNvPr id="1663" name="Google Shape;1663;p3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1664" name="Google Shape;1664;p3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665" name="Google Shape;1665;p35"/>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666" name="Google Shape;1666;p35"/>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667" name="Google Shape;1667;p35"/>
            <p:cNvGrpSpPr/>
            <p:nvPr/>
          </p:nvGrpSpPr>
          <p:grpSpPr>
            <a:xfrm>
              <a:off x="1741326" y="3641012"/>
              <a:ext cx="1004178" cy="879924"/>
              <a:chOff x="5245046" y="1274868"/>
              <a:chExt cx="1004178" cy="879924"/>
            </a:xfrm>
          </p:grpSpPr>
          <p:sp>
            <p:nvSpPr>
              <p:cNvPr id="1668" name="Google Shape;1668;p3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0,9%</a:t>
                </a:r>
                <a:endParaRPr b="1" sz="1600">
                  <a:solidFill>
                    <a:schemeClr val="dk1"/>
                  </a:solidFill>
                  <a:latin typeface="Arial Narrow"/>
                  <a:ea typeface="Arial Narrow"/>
                  <a:cs typeface="Arial Narrow"/>
                  <a:sym typeface="Arial Narrow"/>
                </a:endParaRPr>
              </a:p>
            </p:txBody>
          </p:sp>
          <p:sp>
            <p:nvSpPr>
              <p:cNvPr id="1669" name="Google Shape;1669;p35"/>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670" name="Google Shape;1670;p35"/>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671" name="Google Shape;1671;p35"/>
            <p:cNvGrpSpPr/>
            <p:nvPr/>
          </p:nvGrpSpPr>
          <p:grpSpPr>
            <a:xfrm>
              <a:off x="734175" y="2584689"/>
              <a:ext cx="1847617" cy="436842"/>
              <a:chOff x="3060727" y="484500"/>
              <a:chExt cx="2369636" cy="436842"/>
            </a:xfrm>
          </p:grpSpPr>
          <p:sp>
            <p:nvSpPr>
              <p:cNvPr id="1672" name="Google Shape;1672;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73" name="Google Shape;1673;p3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674" name="Google Shape;1674;p35"/>
          <p:cNvPicPr preferRelativeResize="0"/>
          <p:nvPr/>
        </p:nvPicPr>
        <p:blipFill rotWithShape="1">
          <a:blip r:embed="rId9">
            <a:alphaModFix/>
          </a:blip>
          <a:srcRect b="5444" l="4400" r="21750" t="9999"/>
          <a:stretch/>
        </p:blipFill>
        <p:spPr>
          <a:xfrm>
            <a:off x="561606" y="4860032"/>
            <a:ext cx="6163606" cy="3969641"/>
          </a:xfrm>
          <a:prstGeom prst="rect">
            <a:avLst/>
          </a:prstGeom>
          <a:noFill/>
          <a:ln>
            <a:noFill/>
          </a:ln>
        </p:spPr>
      </p:pic>
      <p:pic>
        <p:nvPicPr>
          <p:cNvPr id="1675" name="Google Shape;1675;p35"/>
          <p:cNvPicPr preferRelativeResize="0"/>
          <p:nvPr/>
        </p:nvPicPr>
        <p:blipFill rotWithShape="1">
          <a:blip r:embed="rId10">
            <a:alphaModFix/>
          </a:blip>
          <a:srcRect b="0" l="0" r="0" t="0"/>
          <a:stretch/>
        </p:blipFill>
        <p:spPr>
          <a:xfrm>
            <a:off x="6487755" y="930627"/>
            <a:ext cx="503801" cy="677030"/>
          </a:xfrm>
          <a:prstGeom prst="rect">
            <a:avLst/>
          </a:prstGeom>
          <a:noFill/>
          <a:ln>
            <a:noFill/>
          </a:ln>
        </p:spPr>
      </p:pic>
      <p:pic>
        <p:nvPicPr>
          <p:cNvPr id="1676" name="Google Shape;1676;p35"/>
          <p:cNvPicPr preferRelativeResize="0"/>
          <p:nvPr/>
        </p:nvPicPr>
        <p:blipFill rotWithShape="1">
          <a:blip r:embed="rId11">
            <a:alphaModFix/>
          </a:blip>
          <a:srcRect b="0" l="0" r="0" t="0"/>
          <a:stretch/>
        </p:blipFill>
        <p:spPr>
          <a:xfrm>
            <a:off x="3849300" y="930961"/>
            <a:ext cx="1203640" cy="716671"/>
          </a:xfrm>
          <a:prstGeom prst="rect">
            <a:avLst/>
          </a:prstGeom>
          <a:noFill/>
          <a:ln>
            <a:noFill/>
          </a:ln>
        </p:spPr>
      </p:pic>
      <p:sp>
        <p:nvSpPr>
          <p:cNvPr id="1677" name="Google Shape;1677;p35"/>
          <p:cNvSpPr/>
          <p:nvPr/>
        </p:nvSpPr>
        <p:spPr>
          <a:xfrm>
            <a:off x="-7559" y="882967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VIH. Medellín, a Periodo epidemiológico 01 acumulado  de  2022. </a:t>
            </a:r>
            <a:endParaRPr sz="700">
              <a:solidFill>
                <a:schemeClr val="dk1"/>
              </a:solidFill>
              <a:latin typeface="Arial Narrow"/>
              <a:ea typeface="Arial Narrow"/>
              <a:cs typeface="Arial Narrow"/>
              <a:sym typeface="Arial Narrow"/>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36"/>
          <p:cNvSpPr/>
          <p:nvPr/>
        </p:nvSpPr>
        <p:spPr>
          <a:xfrm>
            <a:off x="141752" y="2915816"/>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01  de 2022. </a:t>
            </a:r>
            <a:endParaRPr sz="900">
              <a:solidFill>
                <a:schemeClr val="dk1"/>
              </a:solidFill>
              <a:latin typeface="Arial Narrow"/>
              <a:ea typeface="Arial Narrow"/>
              <a:cs typeface="Arial Narrow"/>
              <a:sym typeface="Arial Narrow"/>
            </a:endParaRPr>
          </a:p>
        </p:txBody>
      </p:sp>
      <p:sp>
        <p:nvSpPr>
          <p:cNvPr id="1683" name="Google Shape;1683;p36"/>
          <p:cNvSpPr/>
          <p:nvPr/>
        </p:nvSpPr>
        <p:spPr>
          <a:xfrm>
            <a:off x="3873226" y="2915816"/>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01  de 2022. </a:t>
            </a:r>
            <a:endParaRPr sz="900">
              <a:solidFill>
                <a:schemeClr val="dk1"/>
              </a:solidFill>
              <a:latin typeface="Arial Narrow"/>
              <a:ea typeface="Arial Narrow"/>
              <a:cs typeface="Arial Narrow"/>
              <a:sym typeface="Arial Narrow"/>
            </a:endParaRPr>
          </a:p>
        </p:txBody>
      </p:sp>
      <p:sp>
        <p:nvSpPr>
          <p:cNvPr id="1684" name="Google Shape;1684;p36"/>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85" name="Google Shape;1685;p36"/>
          <p:cNvGrpSpPr/>
          <p:nvPr/>
        </p:nvGrpSpPr>
        <p:grpSpPr>
          <a:xfrm>
            <a:off x="30478" y="107029"/>
            <a:ext cx="5655484" cy="276999"/>
            <a:chOff x="2448322" y="74775"/>
            <a:chExt cx="5655484" cy="276999"/>
          </a:xfrm>
        </p:grpSpPr>
        <p:sp>
          <p:nvSpPr>
            <p:cNvPr id="1686" name="Google Shape;1686;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87" name="Google Shape;1687;p36"/>
            <p:cNvCxnSpPr>
              <a:stCxn id="16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88" name="Google Shape;1688;p36"/>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689" name="Google Shape;1689;p36"/>
          <p:cNvSpPr/>
          <p:nvPr/>
        </p:nvSpPr>
        <p:spPr>
          <a:xfrm>
            <a:off x="1368202" y="6012160"/>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01. 2022. </a:t>
            </a:r>
            <a:endParaRPr sz="1000">
              <a:solidFill>
                <a:schemeClr val="dk1"/>
              </a:solidFill>
              <a:latin typeface="Arial Narrow"/>
              <a:ea typeface="Arial Narrow"/>
              <a:cs typeface="Arial Narrow"/>
              <a:sym typeface="Arial Narrow"/>
            </a:endParaRPr>
          </a:p>
        </p:txBody>
      </p:sp>
      <p:graphicFrame>
        <p:nvGraphicFramePr>
          <p:cNvPr id="1690" name="Google Shape;1690;p36"/>
          <p:cNvGraphicFramePr/>
          <p:nvPr/>
        </p:nvGraphicFramePr>
        <p:xfrm>
          <a:off x="0" y="497557"/>
          <a:ext cx="3456434" cy="2578993"/>
        </p:xfrm>
        <a:graphic>
          <a:graphicData uri="http://schemas.openxmlformats.org/drawingml/2006/chart">
            <c:chart r:id="rId3"/>
          </a:graphicData>
        </a:graphic>
      </p:graphicFrame>
      <p:graphicFrame>
        <p:nvGraphicFramePr>
          <p:cNvPr id="1691" name="Google Shape;1691;p36"/>
          <p:cNvGraphicFramePr/>
          <p:nvPr/>
        </p:nvGraphicFramePr>
        <p:xfrm>
          <a:off x="3275406" y="497557"/>
          <a:ext cx="3925492" cy="2566392"/>
        </p:xfrm>
        <a:graphic>
          <a:graphicData uri="http://schemas.openxmlformats.org/drawingml/2006/chart">
            <c:chart r:id="rId4"/>
          </a:graphicData>
        </a:graphic>
      </p:graphicFrame>
      <p:graphicFrame>
        <p:nvGraphicFramePr>
          <p:cNvPr id="1692" name="Google Shape;1692;p36"/>
          <p:cNvGraphicFramePr/>
          <p:nvPr/>
        </p:nvGraphicFramePr>
        <p:xfrm>
          <a:off x="966582" y="3435851"/>
          <a:ext cx="5190152" cy="2601808"/>
        </p:xfrm>
        <a:graphic>
          <a:graphicData uri="http://schemas.openxmlformats.org/drawingml/2006/chart">
            <c:chart r:id="rId5"/>
          </a:graphicData>
        </a:graphic>
      </p:graphicFrame>
      <p:sp>
        <p:nvSpPr>
          <p:cNvPr id="1693" name="Google Shape;1693;p36"/>
          <p:cNvSpPr/>
          <p:nvPr/>
        </p:nvSpPr>
        <p:spPr>
          <a:xfrm>
            <a:off x="1260190" y="867645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01. 2022. </a:t>
            </a:r>
            <a:endParaRPr sz="1000">
              <a:solidFill>
                <a:schemeClr val="dk1"/>
              </a:solidFill>
              <a:latin typeface="Arial Narrow"/>
              <a:ea typeface="Arial Narrow"/>
              <a:cs typeface="Arial Narrow"/>
              <a:sym typeface="Arial Narrow"/>
            </a:endParaRPr>
          </a:p>
        </p:txBody>
      </p:sp>
      <p:graphicFrame>
        <p:nvGraphicFramePr>
          <p:cNvPr id="1694" name="Google Shape;1694;p36"/>
          <p:cNvGraphicFramePr/>
          <p:nvPr/>
        </p:nvGraphicFramePr>
        <p:xfrm>
          <a:off x="966582" y="6421537"/>
          <a:ext cx="5056570" cy="2312665"/>
        </p:xfrm>
        <a:graphic>
          <a:graphicData uri="http://schemas.openxmlformats.org/drawingml/2006/chart">
            <c:chart r:id="rId6"/>
          </a:graphicData>
        </a:graphic>
      </p:graphicFrame>
      <p:sp>
        <p:nvSpPr>
          <p:cNvPr id="1695" name="Google Shape;1695;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36</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pic>
        <p:nvPicPr>
          <p:cNvPr id="1700" name="Google Shape;1700;p37"/>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701" name="Google Shape;1701;p37"/>
          <p:cNvSpPr/>
          <p:nvPr/>
        </p:nvSpPr>
        <p:spPr>
          <a:xfrm>
            <a:off x="2634168" y="2470016"/>
            <a:ext cx="4566732"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Canal endémico de Dengue. Medellín, a Periodo 1 acumulado de 2022. </a:t>
            </a:r>
            <a:endParaRPr/>
          </a:p>
        </p:txBody>
      </p:sp>
      <p:grpSp>
        <p:nvGrpSpPr>
          <p:cNvPr id="1702" name="Google Shape;1702;p37"/>
          <p:cNvGrpSpPr/>
          <p:nvPr/>
        </p:nvGrpSpPr>
        <p:grpSpPr>
          <a:xfrm>
            <a:off x="110974" y="4211962"/>
            <a:ext cx="1981076" cy="488476"/>
            <a:chOff x="2234969" y="3379972"/>
            <a:chExt cx="4719140" cy="904874"/>
          </a:xfrm>
        </p:grpSpPr>
        <p:pic>
          <p:nvPicPr>
            <p:cNvPr id="1703" name="Google Shape;1703;p37"/>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704" name="Google Shape;1704;p37"/>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29</a:t>
              </a:r>
              <a:endParaRPr b="1" sz="1400">
                <a:solidFill>
                  <a:schemeClr val="dk1"/>
                </a:solidFill>
                <a:latin typeface="Arial Narrow"/>
                <a:ea typeface="Arial Narrow"/>
                <a:cs typeface="Arial Narrow"/>
                <a:sym typeface="Arial Narrow"/>
              </a:endParaRPr>
            </a:p>
          </p:txBody>
        </p:sp>
      </p:grpSp>
      <p:sp>
        <p:nvSpPr>
          <p:cNvPr id="1705" name="Google Shape;1705;p37"/>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27,6% </a:t>
            </a:r>
            <a:endParaRPr b="1" sz="1200">
              <a:solidFill>
                <a:schemeClr val="dk1"/>
              </a:solidFill>
              <a:latin typeface="Arial Narrow"/>
              <a:ea typeface="Arial Narrow"/>
              <a:cs typeface="Arial Narrow"/>
              <a:sym typeface="Arial Narrow"/>
            </a:endParaRPr>
          </a:p>
        </p:txBody>
      </p:sp>
      <p:sp>
        <p:nvSpPr>
          <p:cNvPr id="1706" name="Google Shape;1706;p37"/>
          <p:cNvSpPr/>
          <p:nvPr/>
        </p:nvSpPr>
        <p:spPr>
          <a:xfrm>
            <a:off x="2259497" y="4976931"/>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Dengue, Medellín, a Periodo epidemiológico 1,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07" name="Google Shape;1707;p37"/>
          <p:cNvGrpSpPr/>
          <p:nvPr/>
        </p:nvGrpSpPr>
        <p:grpSpPr>
          <a:xfrm>
            <a:off x="2448322" y="74775"/>
            <a:ext cx="3446504" cy="276999"/>
            <a:chOff x="2448322" y="74775"/>
            <a:chExt cx="3446504" cy="276999"/>
          </a:xfrm>
        </p:grpSpPr>
        <p:sp>
          <p:nvSpPr>
            <p:cNvPr id="1708" name="Google Shape;1708;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09" name="Google Shape;1709;p37"/>
            <p:cNvCxnSpPr>
              <a:stCxn id="170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0" name="Google Shape;1710;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11" name="Google Shape;1711;p37"/>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12" name="Google Shape;1712;p37"/>
          <p:cNvGrpSpPr/>
          <p:nvPr/>
        </p:nvGrpSpPr>
        <p:grpSpPr>
          <a:xfrm>
            <a:off x="277404" y="5621632"/>
            <a:ext cx="3446504" cy="276999"/>
            <a:chOff x="2448322" y="74775"/>
            <a:chExt cx="3446504" cy="276999"/>
          </a:xfrm>
        </p:grpSpPr>
        <p:sp>
          <p:nvSpPr>
            <p:cNvPr id="1713" name="Google Shape;1713;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4" name="Google Shape;1714;p37"/>
            <p:cNvCxnSpPr>
              <a:stCxn id="17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5" name="Google Shape;1715;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716" name="Google Shape;1716;p37"/>
          <p:cNvGrpSpPr/>
          <p:nvPr/>
        </p:nvGrpSpPr>
        <p:grpSpPr>
          <a:xfrm>
            <a:off x="4752578" y="5635532"/>
            <a:ext cx="3446504" cy="276999"/>
            <a:chOff x="2448322" y="74775"/>
            <a:chExt cx="3446504" cy="276999"/>
          </a:xfrm>
        </p:grpSpPr>
        <p:sp>
          <p:nvSpPr>
            <p:cNvPr id="1717" name="Google Shape;1717;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8" name="Google Shape;1718;p37"/>
            <p:cNvCxnSpPr>
              <a:stCxn id="17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9" name="Google Shape;1719;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20" name="Google Shape;1720;p37"/>
          <p:cNvSpPr/>
          <p:nvPr/>
        </p:nvSpPr>
        <p:spPr>
          <a:xfrm>
            <a:off x="146095" y="8604448"/>
            <a:ext cx="6625534" cy="3616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Dengue, Zika y Chikungunya hasta periodo 3 Colombia 2022</a:t>
            </a:r>
            <a:endParaRPr b="1" i="1" sz="900">
              <a:solidFill>
                <a:srgbClr val="000000"/>
              </a:solidFill>
              <a:latin typeface="Calibri"/>
              <a:ea typeface="Calibri"/>
              <a:cs typeface="Calibri"/>
              <a:sym typeface="Calibri"/>
            </a:endParaRPr>
          </a:p>
        </p:txBody>
      </p:sp>
      <p:pic>
        <p:nvPicPr>
          <p:cNvPr id="1721" name="Google Shape;1721;p37"/>
          <p:cNvPicPr preferRelativeResize="0"/>
          <p:nvPr/>
        </p:nvPicPr>
        <p:blipFill rotWithShape="1">
          <a:blip r:embed="rId5">
            <a:alphaModFix/>
          </a:blip>
          <a:srcRect b="0" l="0" r="0" t="0"/>
          <a:stretch/>
        </p:blipFill>
        <p:spPr>
          <a:xfrm>
            <a:off x="61163" y="311281"/>
            <a:ext cx="2411411" cy="1812447"/>
          </a:xfrm>
          <a:prstGeom prst="rect">
            <a:avLst/>
          </a:prstGeom>
          <a:noFill/>
          <a:ln>
            <a:noFill/>
          </a:ln>
        </p:spPr>
      </p:pic>
      <p:sp>
        <p:nvSpPr>
          <p:cNvPr id="1722" name="Google Shape;1722;p37"/>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1-de 2022</a:t>
            </a:r>
            <a:endParaRPr b="1" sz="1200">
              <a:solidFill>
                <a:schemeClr val="dk1"/>
              </a:solidFill>
              <a:latin typeface="Arial Narrow"/>
              <a:ea typeface="Arial Narrow"/>
              <a:cs typeface="Arial Narrow"/>
              <a:sym typeface="Arial Narrow"/>
            </a:endParaRPr>
          </a:p>
        </p:txBody>
      </p:sp>
      <p:sp>
        <p:nvSpPr>
          <p:cNvPr id="1723" name="Google Shape;1723;p37"/>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Dengue</a:t>
            </a:r>
            <a:endParaRPr b="1" sz="1800">
              <a:solidFill>
                <a:srgbClr val="C00000"/>
              </a:solidFill>
              <a:latin typeface="Arial Narrow"/>
              <a:ea typeface="Arial Narrow"/>
              <a:cs typeface="Arial Narrow"/>
              <a:sym typeface="Arial Narrow"/>
            </a:endParaRPr>
          </a:p>
        </p:txBody>
      </p:sp>
      <p:sp>
        <p:nvSpPr>
          <p:cNvPr id="1724" name="Google Shape;1724;p37"/>
          <p:cNvSpPr/>
          <p:nvPr/>
        </p:nvSpPr>
        <p:spPr>
          <a:xfrm>
            <a:off x="3384426" y="6069563"/>
            <a:ext cx="3600450"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Dengue por grupo de edad. Medellín hasta periodo epidemiológico 2  de 2022</a:t>
            </a:r>
            <a:endParaRPr/>
          </a:p>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pic>
        <p:nvPicPr>
          <p:cNvPr id="1725" name="Google Shape;1725;p37"/>
          <p:cNvPicPr preferRelativeResize="0"/>
          <p:nvPr/>
        </p:nvPicPr>
        <p:blipFill rotWithShape="1">
          <a:blip r:embed="rId6">
            <a:alphaModFix/>
          </a:blip>
          <a:srcRect b="0" l="0" r="0" t="0"/>
          <a:stretch/>
        </p:blipFill>
        <p:spPr>
          <a:xfrm>
            <a:off x="175919" y="7763146"/>
            <a:ext cx="2848465" cy="705717"/>
          </a:xfrm>
          <a:prstGeom prst="rect">
            <a:avLst/>
          </a:prstGeom>
          <a:noFill/>
          <a:ln>
            <a:noFill/>
          </a:ln>
        </p:spPr>
      </p:pic>
      <p:pic>
        <p:nvPicPr>
          <p:cNvPr id="1726" name="Google Shape;1726;p37"/>
          <p:cNvPicPr preferRelativeResize="0"/>
          <p:nvPr/>
        </p:nvPicPr>
        <p:blipFill rotWithShape="1">
          <a:blip r:embed="rId7">
            <a:alphaModFix/>
          </a:blip>
          <a:srcRect b="0" l="0" r="0" t="0"/>
          <a:stretch/>
        </p:blipFill>
        <p:spPr>
          <a:xfrm>
            <a:off x="175919" y="6948264"/>
            <a:ext cx="2848465" cy="728268"/>
          </a:xfrm>
          <a:prstGeom prst="rect">
            <a:avLst/>
          </a:prstGeom>
          <a:noFill/>
          <a:ln>
            <a:noFill/>
          </a:ln>
        </p:spPr>
      </p:pic>
      <p:graphicFrame>
        <p:nvGraphicFramePr>
          <p:cNvPr id="1727" name="Google Shape;1727;p37"/>
          <p:cNvGraphicFramePr/>
          <p:nvPr/>
        </p:nvGraphicFramePr>
        <p:xfrm>
          <a:off x="2765935" y="6300192"/>
          <a:ext cx="4362907" cy="2304256"/>
        </p:xfrm>
        <a:graphic>
          <a:graphicData uri="http://schemas.openxmlformats.org/drawingml/2006/chart">
            <c:chart r:id="rId8"/>
          </a:graphicData>
        </a:graphic>
      </p:graphicFrame>
      <p:graphicFrame>
        <p:nvGraphicFramePr>
          <p:cNvPr id="1728" name="Google Shape;1728;p37"/>
          <p:cNvGraphicFramePr/>
          <p:nvPr/>
        </p:nvGraphicFramePr>
        <p:xfrm>
          <a:off x="2343375" y="351773"/>
          <a:ext cx="4958330" cy="2095671"/>
        </p:xfrm>
        <a:graphic>
          <a:graphicData uri="http://schemas.openxmlformats.org/drawingml/2006/chart">
            <c:chart r:id="rId9"/>
          </a:graphicData>
        </a:graphic>
      </p:graphicFrame>
      <p:graphicFrame>
        <p:nvGraphicFramePr>
          <p:cNvPr id="1729" name="Google Shape;1729;p37"/>
          <p:cNvGraphicFramePr/>
          <p:nvPr/>
        </p:nvGraphicFramePr>
        <p:xfrm>
          <a:off x="2286644" y="2800429"/>
          <a:ext cx="4904036" cy="2446971"/>
        </p:xfrm>
        <a:graphic>
          <a:graphicData uri="http://schemas.openxmlformats.org/drawingml/2006/chart">
            <c:chart r:id="rId10"/>
          </a:graphicData>
        </a:graphic>
      </p:graphicFrame>
      <p:pic>
        <p:nvPicPr>
          <p:cNvPr id="1730" name="Google Shape;1730;p37"/>
          <p:cNvPicPr preferRelativeResize="0"/>
          <p:nvPr/>
        </p:nvPicPr>
        <p:blipFill rotWithShape="1">
          <a:blip r:embed="rId11">
            <a:alphaModFix/>
          </a:blip>
          <a:srcRect b="0" l="0" r="0" t="0"/>
          <a:stretch/>
        </p:blipFill>
        <p:spPr>
          <a:xfrm>
            <a:off x="175919" y="6069563"/>
            <a:ext cx="2848465" cy="806693"/>
          </a:xfrm>
          <a:prstGeom prst="rect">
            <a:avLst/>
          </a:prstGeom>
          <a:noFill/>
          <a:ln>
            <a:noFill/>
          </a:ln>
        </p:spPr>
      </p:pic>
      <p:sp>
        <p:nvSpPr>
          <p:cNvPr id="1731" name="Google Shape;1731;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37</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grpSp>
        <p:nvGrpSpPr>
          <p:cNvPr id="1736" name="Google Shape;1736;p38"/>
          <p:cNvGrpSpPr/>
          <p:nvPr/>
        </p:nvGrpSpPr>
        <p:grpSpPr>
          <a:xfrm>
            <a:off x="2448322" y="74775"/>
            <a:ext cx="3446504" cy="276999"/>
            <a:chOff x="2448322" y="74775"/>
            <a:chExt cx="3446504" cy="276999"/>
          </a:xfrm>
        </p:grpSpPr>
        <p:sp>
          <p:nvSpPr>
            <p:cNvPr id="1737" name="Google Shape;1737;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38" name="Google Shape;1738;p38"/>
            <p:cNvCxnSpPr>
              <a:stCxn id="17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39" name="Google Shape;1739;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40" name="Google Shape;1740;p3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41" name="Google Shape;1741;p38"/>
          <p:cNvGrpSpPr/>
          <p:nvPr/>
        </p:nvGrpSpPr>
        <p:grpSpPr>
          <a:xfrm>
            <a:off x="277404" y="5606243"/>
            <a:ext cx="3446504" cy="276999"/>
            <a:chOff x="2448322" y="74775"/>
            <a:chExt cx="3446504" cy="276999"/>
          </a:xfrm>
        </p:grpSpPr>
        <p:sp>
          <p:nvSpPr>
            <p:cNvPr id="1742" name="Google Shape;1742;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3" name="Google Shape;1743;p38"/>
            <p:cNvCxnSpPr>
              <a:stCxn id="17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4" name="Google Shape;1744;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45" name="Google Shape;1745;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 </a:t>
            </a:r>
            <a:endParaRPr b="1" sz="1050">
              <a:solidFill>
                <a:schemeClr val="dk1"/>
              </a:solidFill>
              <a:latin typeface="Arial Narrow"/>
              <a:ea typeface="Arial Narrow"/>
              <a:cs typeface="Arial Narrow"/>
              <a:sym typeface="Arial Narrow"/>
            </a:endParaRPr>
          </a:p>
        </p:txBody>
      </p:sp>
      <p:grpSp>
        <p:nvGrpSpPr>
          <p:cNvPr id="1746" name="Google Shape;1746;p38"/>
          <p:cNvGrpSpPr/>
          <p:nvPr/>
        </p:nvGrpSpPr>
        <p:grpSpPr>
          <a:xfrm>
            <a:off x="437570" y="6848803"/>
            <a:ext cx="1252369" cy="877901"/>
            <a:chOff x="-36884" y="7072716"/>
            <a:chExt cx="1252369" cy="877901"/>
          </a:xfrm>
        </p:grpSpPr>
        <p:sp>
          <p:nvSpPr>
            <p:cNvPr id="1747" name="Google Shape;1747;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748" name="Google Shape;1748;p38"/>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58,6</a:t>
              </a:r>
              <a:endParaRPr b="1" sz="1200">
                <a:solidFill>
                  <a:schemeClr val="dk1"/>
                </a:solidFill>
                <a:latin typeface="Arial Narrow"/>
                <a:ea typeface="Arial Narrow"/>
                <a:cs typeface="Arial Narrow"/>
                <a:sym typeface="Arial Narrow"/>
              </a:endParaRPr>
            </a:p>
          </p:txBody>
        </p:sp>
        <p:sp>
          <p:nvSpPr>
            <p:cNvPr id="1749" name="Google Shape;1749;p3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750" name="Google Shape;1750;p38"/>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751" name="Google Shape;1751;p38"/>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752" name="Google Shape;1752;p38"/>
          <p:cNvGrpSpPr/>
          <p:nvPr/>
        </p:nvGrpSpPr>
        <p:grpSpPr>
          <a:xfrm>
            <a:off x="1540452" y="6848803"/>
            <a:ext cx="1229607" cy="877901"/>
            <a:chOff x="-14122" y="7072716"/>
            <a:chExt cx="1229607" cy="877901"/>
          </a:xfrm>
        </p:grpSpPr>
        <p:sp>
          <p:nvSpPr>
            <p:cNvPr id="1753" name="Google Shape;1753;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754" name="Google Shape;1754;p38"/>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41,4%</a:t>
              </a:r>
              <a:endParaRPr b="1" sz="1200">
                <a:solidFill>
                  <a:schemeClr val="dk1"/>
                </a:solidFill>
                <a:latin typeface="Arial Narrow"/>
                <a:ea typeface="Arial Narrow"/>
                <a:cs typeface="Arial Narrow"/>
                <a:sym typeface="Arial Narrow"/>
              </a:endParaRPr>
            </a:p>
          </p:txBody>
        </p:sp>
        <p:sp>
          <p:nvSpPr>
            <p:cNvPr id="1755" name="Google Shape;1755;p3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56" name="Google Shape;1756;p38"/>
          <p:cNvGrpSpPr/>
          <p:nvPr/>
        </p:nvGrpSpPr>
        <p:grpSpPr>
          <a:xfrm>
            <a:off x="190340" y="7806669"/>
            <a:ext cx="2237424" cy="1105852"/>
            <a:chOff x="-788022" y="6983264"/>
            <a:chExt cx="2237424" cy="1105852"/>
          </a:xfrm>
        </p:grpSpPr>
        <p:sp>
          <p:nvSpPr>
            <p:cNvPr id="1757" name="Google Shape;1757;p38"/>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Dengue Grave</a:t>
              </a:r>
              <a:endParaRPr b="1" sz="1200" u="sng">
                <a:solidFill>
                  <a:schemeClr val="dk1"/>
                </a:solidFill>
                <a:latin typeface="Arial Narrow"/>
                <a:ea typeface="Arial Narrow"/>
                <a:cs typeface="Arial Narrow"/>
                <a:sym typeface="Arial Narrow"/>
              </a:endParaRPr>
            </a:p>
          </p:txBody>
        </p:sp>
        <p:sp>
          <p:nvSpPr>
            <p:cNvPr id="1758" name="Google Shape;1758;p38"/>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0 casos</a:t>
              </a:r>
              <a:endParaRPr b="1" sz="1100">
                <a:solidFill>
                  <a:schemeClr val="dk1"/>
                </a:solidFill>
                <a:latin typeface="Arial Narrow"/>
                <a:ea typeface="Arial Narrow"/>
                <a:cs typeface="Arial Narrow"/>
                <a:sym typeface="Arial Narrow"/>
              </a:endParaRPr>
            </a:p>
          </p:txBody>
        </p:sp>
        <p:sp>
          <p:nvSpPr>
            <p:cNvPr id="1759" name="Google Shape;1759;p38"/>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60" name="Google Shape;1760;p38"/>
          <p:cNvGrpSpPr/>
          <p:nvPr/>
        </p:nvGrpSpPr>
        <p:grpSpPr>
          <a:xfrm>
            <a:off x="5082109" y="7749116"/>
            <a:ext cx="1857467" cy="821705"/>
            <a:chOff x="48617" y="6901656"/>
            <a:chExt cx="1857467" cy="821705"/>
          </a:xfrm>
        </p:grpSpPr>
        <p:sp>
          <p:nvSpPr>
            <p:cNvPr id="1761" name="Google Shape;1761;p38"/>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762" name="Google Shape;1762;p38"/>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27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46,5%</a:t>
              </a:r>
              <a:endParaRPr b="1" sz="1600">
                <a:solidFill>
                  <a:schemeClr val="dk1"/>
                </a:solidFill>
                <a:latin typeface="Arial Narrow"/>
                <a:ea typeface="Arial Narrow"/>
                <a:cs typeface="Arial Narrow"/>
                <a:sym typeface="Arial Narrow"/>
              </a:endParaRPr>
            </a:p>
          </p:txBody>
        </p:sp>
      </p:grpSp>
      <p:sp>
        <p:nvSpPr>
          <p:cNvPr id="1763" name="Google Shape;1763;p38"/>
          <p:cNvSpPr/>
          <p:nvPr/>
        </p:nvSpPr>
        <p:spPr>
          <a:xfrm>
            <a:off x="413232" y="4932040"/>
            <a:ext cx="62835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Dengue por comuna. Medellín hasta periodo epidemiológico 2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64" name="Google Shape;1764;p38"/>
          <p:cNvPicPr preferRelativeResize="0"/>
          <p:nvPr/>
        </p:nvPicPr>
        <p:blipFill rotWithShape="1">
          <a:blip r:embed="rId4">
            <a:alphaModFix/>
          </a:blip>
          <a:srcRect b="0" l="0" r="50000" t="0"/>
          <a:stretch/>
        </p:blipFill>
        <p:spPr>
          <a:xfrm>
            <a:off x="5438539" y="6012160"/>
            <a:ext cx="998542" cy="874818"/>
          </a:xfrm>
          <a:prstGeom prst="rect">
            <a:avLst/>
          </a:prstGeom>
          <a:noFill/>
          <a:ln>
            <a:noFill/>
          </a:ln>
        </p:spPr>
      </p:pic>
      <p:pic>
        <p:nvPicPr>
          <p:cNvPr id="1765" name="Google Shape;1765;p38"/>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766" name="Google Shape;1766;p38"/>
          <p:cNvGrpSpPr/>
          <p:nvPr/>
        </p:nvGrpSpPr>
        <p:grpSpPr>
          <a:xfrm>
            <a:off x="2874133" y="6840926"/>
            <a:ext cx="1229607" cy="747277"/>
            <a:chOff x="-14122" y="7072716"/>
            <a:chExt cx="1229607" cy="747277"/>
          </a:xfrm>
        </p:grpSpPr>
        <p:sp>
          <p:nvSpPr>
            <p:cNvPr id="1767" name="Google Shape;1767;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768" name="Google Shape;1768;p38"/>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44.8%</a:t>
              </a:r>
              <a:endParaRPr b="1" sz="1200">
                <a:solidFill>
                  <a:schemeClr val="dk1"/>
                </a:solidFill>
                <a:latin typeface="Arial Narrow"/>
                <a:ea typeface="Arial Narrow"/>
                <a:cs typeface="Arial Narrow"/>
                <a:sym typeface="Arial Narrow"/>
              </a:endParaRPr>
            </a:p>
          </p:txBody>
        </p:sp>
      </p:grpSp>
      <p:pic>
        <p:nvPicPr>
          <p:cNvPr id="1769" name="Google Shape;1769;p38"/>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770" name="Google Shape;1770;p38"/>
          <p:cNvGrpSpPr/>
          <p:nvPr/>
        </p:nvGrpSpPr>
        <p:grpSpPr>
          <a:xfrm>
            <a:off x="3983878" y="6840925"/>
            <a:ext cx="1229607" cy="658523"/>
            <a:chOff x="3794" y="7064838"/>
            <a:chExt cx="1229607" cy="658523"/>
          </a:xfrm>
        </p:grpSpPr>
        <p:sp>
          <p:nvSpPr>
            <p:cNvPr id="1771" name="Google Shape;1771;p38"/>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772" name="Google Shape;1772;p38"/>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773" name="Google Shape;1773;p38"/>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25 casos (43,1%)</a:t>
            </a:r>
            <a:endParaRPr b="1" sz="1200">
              <a:solidFill>
                <a:schemeClr val="lt1"/>
              </a:solidFill>
              <a:latin typeface="Calibri"/>
              <a:ea typeface="Calibri"/>
              <a:cs typeface="Calibri"/>
              <a:sym typeface="Calibri"/>
            </a:endParaRPr>
          </a:p>
        </p:txBody>
      </p:sp>
      <p:sp>
        <p:nvSpPr>
          <p:cNvPr id="1774" name="Google Shape;1774;p38"/>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pic>
        <p:nvPicPr>
          <p:cNvPr descr="http://www.lavoz901.com/imgnoticias/_241839_tapa_1622016_105211.JPG" id="1775" name="Google Shape;1775;p38"/>
          <p:cNvPicPr preferRelativeResize="0"/>
          <p:nvPr/>
        </p:nvPicPr>
        <p:blipFill rotWithShape="1">
          <a:blip r:embed="rId7">
            <a:alphaModFix/>
          </a:blip>
          <a:srcRect b="0" l="0" r="0" t="0"/>
          <a:stretch/>
        </p:blipFill>
        <p:spPr>
          <a:xfrm>
            <a:off x="1855321" y="7967305"/>
            <a:ext cx="1219907" cy="721635"/>
          </a:xfrm>
          <a:prstGeom prst="rect">
            <a:avLst/>
          </a:prstGeom>
          <a:noFill/>
          <a:ln>
            <a:noFill/>
          </a:ln>
        </p:spPr>
      </p:pic>
      <p:sp>
        <p:nvSpPr>
          <p:cNvPr descr="C:\Users\98493498\Desktop\Laboratorio-Cli%CC%81nico.webp" id="1776" name="Google Shape;1776;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777" name="Google Shape;1777;p38"/>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78" name="Google Shape;1778;p38"/>
          <p:cNvPicPr preferRelativeResize="0"/>
          <p:nvPr/>
        </p:nvPicPr>
        <p:blipFill rotWithShape="1">
          <a:blip r:embed="rId8">
            <a:alphaModFix/>
          </a:blip>
          <a:srcRect b="0" l="0" r="0" t="0"/>
          <a:stretch/>
        </p:blipFill>
        <p:spPr>
          <a:xfrm>
            <a:off x="93227" y="70714"/>
            <a:ext cx="1772946" cy="1332569"/>
          </a:xfrm>
          <a:prstGeom prst="rect">
            <a:avLst/>
          </a:prstGeom>
          <a:noFill/>
          <a:ln>
            <a:noFill/>
          </a:ln>
        </p:spPr>
      </p:pic>
      <p:sp>
        <p:nvSpPr>
          <p:cNvPr id="1779" name="Google Shape;1779;p38"/>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 de 2022</a:t>
            </a:r>
            <a:endParaRPr b="1" sz="1200">
              <a:solidFill>
                <a:schemeClr val="dk1"/>
              </a:solidFill>
              <a:latin typeface="Arial Narrow"/>
              <a:ea typeface="Arial Narrow"/>
              <a:cs typeface="Arial Narrow"/>
              <a:sym typeface="Arial Narrow"/>
            </a:endParaRPr>
          </a:p>
        </p:txBody>
      </p:sp>
      <p:sp>
        <p:nvSpPr>
          <p:cNvPr id="1780" name="Google Shape;1780;p38"/>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DENGUE</a:t>
            </a:r>
            <a:endParaRPr b="1" sz="1600">
              <a:solidFill>
                <a:srgbClr val="C00000"/>
              </a:solidFill>
              <a:latin typeface="Arial Narrow"/>
              <a:ea typeface="Arial Narrow"/>
              <a:cs typeface="Arial Narrow"/>
              <a:sym typeface="Arial Narrow"/>
            </a:endParaRPr>
          </a:p>
        </p:txBody>
      </p:sp>
      <p:pic>
        <p:nvPicPr>
          <p:cNvPr id="1781" name="Google Shape;1781;p38"/>
          <p:cNvPicPr preferRelativeResize="0"/>
          <p:nvPr/>
        </p:nvPicPr>
        <p:blipFill rotWithShape="1">
          <a:blip r:embed="rId9">
            <a:alphaModFix/>
          </a:blip>
          <a:srcRect b="4882" l="8568" r="37043" t="18330"/>
          <a:stretch/>
        </p:blipFill>
        <p:spPr>
          <a:xfrm>
            <a:off x="2874133" y="1603965"/>
            <a:ext cx="3350849" cy="2660990"/>
          </a:xfrm>
          <a:prstGeom prst="rect">
            <a:avLst/>
          </a:prstGeom>
          <a:noFill/>
          <a:ln>
            <a:noFill/>
          </a:ln>
        </p:spPr>
      </p:pic>
      <p:grpSp>
        <p:nvGrpSpPr>
          <p:cNvPr id="1782" name="Google Shape;1782;p38"/>
          <p:cNvGrpSpPr/>
          <p:nvPr/>
        </p:nvGrpSpPr>
        <p:grpSpPr>
          <a:xfrm>
            <a:off x="3081089" y="7837875"/>
            <a:ext cx="2237424" cy="1105852"/>
            <a:chOff x="-788022" y="6983264"/>
            <a:chExt cx="2237424" cy="1105852"/>
          </a:xfrm>
        </p:grpSpPr>
        <p:sp>
          <p:nvSpPr>
            <p:cNvPr id="1783" name="Google Shape;1783;p38"/>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784" name="Google Shape;1784;p38"/>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24 casos</a:t>
              </a:r>
              <a:endParaRPr b="1" sz="1100">
                <a:solidFill>
                  <a:schemeClr val="dk1"/>
                </a:solidFill>
                <a:latin typeface="Arial Narrow"/>
                <a:ea typeface="Arial Narrow"/>
                <a:cs typeface="Arial Narrow"/>
                <a:sym typeface="Arial Narrow"/>
              </a:endParaRPr>
            </a:p>
          </p:txBody>
        </p:sp>
        <p:sp>
          <p:nvSpPr>
            <p:cNvPr id="1785" name="Google Shape;1785;p38"/>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786" name="Google Shape;1786;p38"/>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 signos de alarma</a:t>
            </a:r>
            <a:endParaRPr b="1" sz="1200" u="sng">
              <a:solidFill>
                <a:schemeClr val="dk1"/>
              </a:solidFill>
              <a:latin typeface="Arial Narrow"/>
              <a:ea typeface="Arial Narrow"/>
              <a:cs typeface="Arial Narrow"/>
              <a:sym typeface="Arial Narrow"/>
            </a:endParaRPr>
          </a:p>
        </p:txBody>
      </p:sp>
      <p:pic>
        <p:nvPicPr>
          <p:cNvPr id="1787" name="Google Shape;1787;p38"/>
          <p:cNvPicPr preferRelativeResize="0"/>
          <p:nvPr/>
        </p:nvPicPr>
        <p:blipFill rotWithShape="1">
          <a:blip r:embed="rId10">
            <a:alphaModFix/>
          </a:blip>
          <a:srcRect b="0" l="0" r="0" t="0"/>
          <a:stretch/>
        </p:blipFill>
        <p:spPr>
          <a:xfrm>
            <a:off x="206860" y="1709619"/>
            <a:ext cx="2497095" cy="25553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39"/>
          <p:cNvSpPr/>
          <p:nvPr/>
        </p:nvSpPr>
        <p:spPr>
          <a:xfrm>
            <a:off x="2520256" y="2250532"/>
            <a:ext cx="399061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Agresiones por animales potencialmente transmisor de Rabia. Medellín, 2010 a 2022 Periodo 1 acumulado </a:t>
            </a:r>
            <a:endParaRPr b="1" i="1" sz="900">
              <a:solidFill>
                <a:srgbClr val="000000"/>
              </a:solidFill>
              <a:latin typeface="Calibri"/>
              <a:ea typeface="Calibri"/>
              <a:cs typeface="Calibri"/>
              <a:sym typeface="Calibri"/>
            </a:endParaRPr>
          </a:p>
        </p:txBody>
      </p:sp>
      <p:sp>
        <p:nvSpPr>
          <p:cNvPr id="1793" name="Google Shape;1793;p39"/>
          <p:cNvSpPr txBox="1"/>
          <p:nvPr/>
        </p:nvSpPr>
        <p:spPr>
          <a:xfrm>
            <a:off x="5073915" y="7956376"/>
            <a:ext cx="161048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La variación  con respecto al mismo periodo del año anterior aumentó en un 5,1% </a:t>
            </a:r>
            <a:endParaRPr b="1" sz="1000">
              <a:solidFill>
                <a:schemeClr val="dk1"/>
              </a:solidFill>
              <a:latin typeface="Arial Narrow"/>
              <a:ea typeface="Arial Narrow"/>
              <a:cs typeface="Arial Narrow"/>
              <a:sym typeface="Arial Narrow"/>
            </a:endParaRPr>
          </a:p>
        </p:txBody>
      </p:sp>
      <p:sp>
        <p:nvSpPr>
          <p:cNvPr id="1794" name="Google Shape;1794;p39"/>
          <p:cNvSpPr/>
          <p:nvPr/>
        </p:nvSpPr>
        <p:spPr>
          <a:xfrm>
            <a:off x="648048" y="4942395"/>
            <a:ext cx="4958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Agresiones por animales potencialmente transmisor de Rabia, Medellín, por semana Epidemiologica  a Periodo 1,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95" name="Google Shape;1795;p39"/>
          <p:cNvGrpSpPr/>
          <p:nvPr/>
        </p:nvGrpSpPr>
        <p:grpSpPr>
          <a:xfrm>
            <a:off x="2448322" y="74775"/>
            <a:ext cx="3446504" cy="276999"/>
            <a:chOff x="2448322" y="74775"/>
            <a:chExt cx="3446504" cy="276999"/>
          </a:xfrm>
        </p:grpSpPr>
        <p:sp>
          <p:nvSpPr>
            <p:cNvPr id="1796" name="Google Shape;1796;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97" name="Google Shape;1797;p39"/>
            <p:cNvCxnSpPr>
              <a:stCxn id="17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98" name="Google Shape;1798;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99" name="Google Shape;1799;p39"/>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00" name="Google Shape;1800;p39"/>
          <p:cNvGrpSpPr/>
          <p:nvPr/>
        </p:nvGrpSpPr>
        <p:grpSpPr>
          <a:xfrm>
            <a:off x="277404" y="5621632"/>
            <a:ext cx="3446504" cy="276999"/>
            <a:chOff x="2448322" y="74775"/>
            <a:chExt cx="3446504" cy="276999"/>
          </a:xfrm>
        </p:grpSpPr>
        <p:sp>
          <p:nvSpPr>
            <p:cNvPr id="1801" name="Google Shape;1801;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02" name="Google Shape;1802;p39"/>
            <p:cNvCxnSpPr>
              <a:stCxn id="18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03" name="Google Shape;1803;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804" name="Google Shape;1804;p39"/>
          <p:cNvGrpSpPr/>
          <p:nvPr/>
        </p:nvGrpSpPr>
        <p:grpSpPr>
          <a:xfrm>
            <a:off x="4752578" y="5635532"/>
            <a:ext cx="3446504" cy="276999"/>
            <a:chOff x="2448322" y="74775"/>
            <a:chExt cx="3446504" cy="276999"/>
          </a:xfrm>
        </p:grpSpPr>
        <p:sp>
          <p:nvSpPr>
            <p:cNvPr id="1805" name="Google Shape;1805;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06" name="Google Shape;1806;p39"/>
            <p:cNvCxnSpPr>
              <a:stCxn id="18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07" name="Google Shape;1807;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08" name="Google Shape;1808;p39"/>
          <p:cNvSpPr/>
          <p:nvPr/>
        </p:nvSpPr>
        <p:spPr>
          <a:xfrm>
            <a:off x="4629477" y="7164288"/>
            <a:ext cx="2499365" cy="6386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Agresiones por animales potencialmente transmisor de Rabia, hasta periodo 1 Colombia 2022</a:t>
            </a:r>
            <a:endParaRPr b="1" i="1" sz="900">
              <a:solidFill>
                <a:srgbClr val="000000"/>
              </a:solidFill>
              <a:latin typeface="Calibri"/>
              <a:ea typeface="Calibri"/>
              <a:cs typeface="Calibri"/>
              <a:sym typeface="Calibri"/>
            </a:endParaRPr>
          </a:p>
        </p:txBody>
      </p:sp>
      <p:sp>
        <p:nvSpPr>
          <p:cNvPr id="1809" name="Google Shape;1809;p39"/>
          <p:cNvSpPr txBox="1"/>
          <p:nvPr/>
        </p:nvSpPr>
        <p:spPr>
          <a:xfrm>
            <a:off x="97387" y="2462811"/>
            <a:ext cx="223224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367 casos</a:t>
            </a:r>
            <a:endParaRPr b="1" sz="1200">
              <a:solidFill>
                <a:schemeClr val="dk1"/>
              </a:solidFill>
              <a:latin typeface="Arial Narrow"/>
              <a:ea typeface="Arial Narrow"/>
              <a:cs typeface="Arial Narrow"/>
              <a:sym typeface="Arial Narrow"/>
            </a:endParaRPr>
          </a:p>
        </p:txBody>
      </p:sp>
      <p:sp>
        <p:nvSpPr>
          <p:cNvPr id="1810" name="Google Shape;1810;p39"/>
          <p:cNvSpPr txBox="1"/>
          <p:nvPr/>
        </p:nvSpPr>
        <p:spPr>
          <a:xfrm>
            <a:off x="8789" y="1758090"/>
            <a:ext cx="2223436"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Agresiones por animales potencialmente transmisor de Rabia</a:t>
            </a:r>
            <a:endParaRPr b="1" sz="1400">
              <a:solidFill>
                <a:srgbClr val="C00000"/>
              </a:solidFill>
              <a:latin typeface="Arial Narrow"/>
              <a:ea typeface="Arial Narrow"/>
              <a:cs typeface="Arial Narrow"/>
              <a:sym typeface="Arial Narrow"/>
            </a:endParaRPr>
          </a:p>
        </p:txBody>
      </p:sp>
      <p:sp>
        <p:nvSpPr>
          <p:cNvPr id="1811" name="Google Shape;1811;p39"/>
          <p:cNvSpPr/>
          <p:nvPr/>
        </p:nvSpPr>
        <p:spPr>
          <a:xfrm>
            <a:off x="143745" y="8279619"/>
            <a:ext cx="37190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Agresiones por animales potencialmente transmisor de Rabia por grupo de edad. Medellín hasta periodo epidemiológico 1 de 2022</a:t>
            </a:r>
            <a:endParaRPr sz="1800">
              <a:solidFill>
                <a:schemeClr val="dk1"/>
              </a:solidFill>
              <a:latin typeface="Arial Narrow"/>
              <a:ea typeface="Arial Narrow"/>
              <a:cs typeface="Arial Narrow"/>
              <a:sym typeface="Arial Narrow"/>
            </a:endParaRPr>
          </a:p>
        </p:txBody>
      </p:sp>
      <p:pic>
        <p:nvPicPr>
          <p:cNvPr descr="rabies" id="1812" name="Google Shape;1812;p39"/>
          <p:cNvPicPr preferRelativeResize="0"/>
          <p:nvPr/>
        </p:nvPicPr>
        <p:blipFill rotWithShape="1">
          <a:blip r:embed="rId3">
            <a:alphaModFix/>
          </a:blip>
          <a:srcRect b="0" l="0" r="0" t="0"/>
          <a:stretch/>
        </p:blipFill>
        <p:spPr>
          <a:xfrm>
            <a:off x="277404" y="74775"/>
            <a:ext cx="1725848" cy="1718318"/>
          </a:xfrm>
          <a:prstGeom prst="rect">
            <a:avLst/>
          </a:prstGeom>
          <a:noFill/>
          <a:ln>
            <a:noFill/>
          </a:ln>
        </p:spPr>
      </p:pic>
      <p:graphicFrame>
        <p:nvGraphicFramePr>
          <p:cNvPr id="1813" name="Google Shape;1813;p39"/>
          <p:cNvGraphicFramePr/>
          <p:nvPr/>
        </p:nvGraphicFramePr>
        <p:xfrm>
          <a:off x="97386" y="2924476"/>
          <a:ext cx="7135063" cy="2017919"/>
        </p:xfrm>
        <a:graphic>
          <a:graphicData uri="http://schemas.openxmlformats.org/drawingml/2006/chart">
            <c:chart r:id="rId4"/>
          </a:graphicData>
        </a:graphic>
      </p:graphicFrame>
      <p:graphicFrame>
        <p:nvGraphicFramePr>
          <p:cNvPr id="1814" name="Google Shape;1814;p39"/>
          <p:cNvGraphicFramePr/>
          <p:nvPr/>
        </p:nvGraphicFramePr>
        <p:xfrm>
          <a:off x="1804192" y="191216"/>
          <a:ext cx="5396708" cy="1964838"/>
        </p:xfrm>
        <a:graphic>
          <a:graphicData uri="http://schemas.openxmlformats.org/drawingml/2006/chart">
            <c:chart r:id="rId5"/>
          </a:graphicData>
        </a:graphic>
      </p:graphicFrame>
      <p:graphicFrame>
        <p:nvGraphicFramePr>
          <p:cNvPr id="1815" name="Google Shape;1815;p39"/>
          <p:cNvGraphicFramePr/>
          <p:nvPr/>
        </p:nvGraphicFramePr>
        <p:xfrm>
          <a:off x="-361606" y="6123969"/>
          <a:ext cx="5071572" cy="2155650"/>
        </p:xfrm>
        <a:graphic>
          <a:graphicData uri="http://schemas.openxmlformats.org/drawingml/2006/chart">
            <c:chart r:id="rId6"/>
          </a:graphicData>
        </a:graphic>
      </p:graphicFrame>
      <p:cxnSp>
        <p:nvCxnSpPr>
          <p:cNvPr id="1816" name="Google Shape;1816;p39"/>
          <p:cNvCxnSpPr/>
          <p:nvPr/>
        </p:nvCxnSpPr>
        <p:spPr>
          <a:xfrm>
            <a:off x="360090" y="7096280"/>
            <a:ext cx="4041581" cy="0"/>
          </a:xfrm>
          <a:prstGeom prst="straightConnector1">
            <a:avLst/>
          </a:prstGeom>
          <a:noFill/>
          <a:ln cap="flat" cmpd="sng" w="12700">
            <a:solidFill>
              <a:srgbClr val="FF0000"/>
            </a:solidFill>
            <a:prstDash val="solid"/>
            <a:round/>
            <a:headEnd len="sm" w="sm" type="none"/>
            <a:tailEnd len="med" w="med" type="stealth"/>
          </a:ln>
        </p:spPr>
      </p:cxnSp>
      <p:sp>
        <p:nvSpPr>
          <p:cNvPr id="1817" name="Google Shape;1817;p39"/>
          <p:cNvSpPr txBox="1"/>
          <p:nvPr/>
        </p:nvSpPr>
        <p:spPr>
          <a:xfrm>
            <a:off x="2968286" y="6674156"/>
            <a:ext cx="83227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Calibri"/>
                <a:ea typeface="Calibri"/>
                <a:cs typeface="Calibri"/>
                <a:sym typeface="Calibri"/>
              </a:rPr>
              <a:t>Tasa total: 15</a:t>
            </a:r>
            <a:endParaRPr b="1" sz="900">
              <a:solidFill>
                <a:schemeClr val="dk1"/>
              </a:solidFill>
              <a:latin typeface="Calibri"/>
              <a:ea typeface="Calibri"/>
              <a:cs typeface="Calibri"/>
              <a:sym typeface="Calibri"/>
            </a:endParaRPr>
          </a:p>
        </p:txBody>
      </p:sp>
      <p:pic>
        <p:nvPicPr>
          <p:cNvPr id="1818" name="Google Shape;1818;p39"/>
          <p:cNvPicPr preferRelativeResize="0"/>
          <p:nvPr/>
        </p:nvPicPr>
        <p:blipFill rotWithShape="1">
          <a:blip r:embed="rId7">
            <a:alphaModFix/>
          </a:blip>
          <a:srcRect b="0" l="0" r="0" t="0"/>
          <a:stretch/>
        </p:blipFill>
        <p:spPr>
          <a:xfrm>
            <a:off x="4896594" y="6162618"/>
            <a:ext cx="2127613" cy="906206"/>
          </a:xfrm>
          <a:prstGeom prst="rect">
            <a:avLst/>
          </a:prstGeom>
          <a:noFill/>
          <a:ln>
            <a:noFill/>
          </a:ln>
        </p:spPr>
      </p:pic>
      <p:sp>
        <p:nvSpPr>
          <p:cNvPr id="1819" name="Google Shape;1819;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 </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01  acumulado de 2022. </a:t>
            </a:r>
            <a:endParaRPr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163</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24,43%</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01 acumulado de 2018-2022. </a:t>
            </a:r>
            <a:endParaRPr sz="800">
              <a:solidFill>
                <a:schemeClr val="dk1"/>
              </a:solidFill>
              <a:latin typeface="Arial Narrow"/>
              <a:ea typeface="Arial Narrow"/>
              <a:cs typeface="Arial Narrow"/>
              <a:sym typeface="Arial Narrow"/>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1" y="8388424"/>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proporción de tuberculosis todas las formas. Medellín, a Periodo epidemiológico 01 acumulado de 2022. </a:t>
            </a:r>
            <a:endParaRPr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0,65 </a:t>
            </a:r>
            <a:r>
              <a:rPr b="1" lang="es-ES" sz="1100">
                <a:solidFill>
                  <a:schemeClr val="dk1"/>
                </a:solidFill>
                <a:latin typeface="Arial Narrow"/>
                <a:ea typeface="Arial Narrow"/>
                <a:cs typeface="Arial Narrow"/>
                <a:sym typeface="Arial Narrow"/>
              </a:rPr>
              <a:t>Mortalidad por 100.000 hab. (17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564753" y="8389778"/>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densidad de tuberculosis todas las formas. Medellín, a Periodo epidemiológico 01 acumulado de 2022 </a:t>
            </a:r>
            <a:endParaRPr sz="800">
              <a:solidFill>
                <a:schemeClr val="dk1"/>
              </a:solidFill>
              <a:latin typeface="Arial Narrow"/>
              <a:ea typeface="Arial Narrow"/>
              <a:cs typeface="Arial Narrow"/>
              <a:sym typeface="Arial Narrow"/>
            </a:endParaRPr>
          </a:p>
        </p:txBody>
      </p:sp>
      <p:pic>
        <p:nvPicPr>
          <p:cNvPr id="150" name="Google Shape;150;p4"/>
          <p:cNvPicPr preferRelativeResize="0"/>
          <p:nvPr/>
        </p:nvPicPr>
        <p:blipFill rotWithShape="1">
          <a:blip r:embed="rId5">
            <a:alphaModFix/>
          </a:blip>
          <a:srcRect b="0" l="0" r="0" t="0"/>
          <a:stretch/>
        </p:blipFill>
        <p:spPr>
          <a:xfrm>
            <a:off x="31095" y="6033355"/>
            <a:ext cx="3692813" cy="2388891"/>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3739438" y="6012160"/>
            <a:ext cx="3480652" cy="2253637"/>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213581" y="2713299"/>
            <a:ext cx="4951621" cy="2259778"/>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2209554" y="347766"/>
            <a:ext cx="4955648" cy="197282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grpSp>
        <p:nvGrpSpPr>
          <p:cNvPr id="1824" name="Google Shape;1824;p40"/>
          <p:cNvGrpSpPr/>
          <p:nvPr/>
        </p:nvGrpSpPr>
        <p:grpSpPr>
          <a:xfrm>
            <a:off x="2448322" y="74775"/>
            <a:ext cx="3446504" cy="276999"/>
            <a:chOff x="2448322" y="74775"/>
            <a:chExt cx="3446504" cy="276999"/>
          </a:xfrm>
        </p:grpSpPr>
        <p:sp>
          <p:nvSpPr>
            <p:cNvPr id="1825" name="Google Shape;1825;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26" name="Google Shape;1826;p40"/>
            <p:cNvCxnSpPr>
              <a:stCxn id="18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27" name="Google Shape;1827;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828" name="Google Shape;1828;p4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9" name="Google Shape;1829;p40"/>
          <p:cNvGrpSpPr/>
          <p:nvPr/>
        </p:nvGrpSpPr>
        <p:grpSpPr>
          <a:xfrm>
            <a:off x="277404" y="5606243"/>
            <a:ext cx="3446504" cy="276999"/>
            <a:chOff x="2448322" y="74775"/>
            <a:chExt cx="3446504" cy="276999"/>
          </a:xfrm>
        </p:grpSpPr>
        <p:sp>
          <p:nvSpPr>
            <p:cNvPr id="1830" name="Google Shape;1830;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1" name="Google Shape;1831;p40"/>
            <p:cNvCxnSpPr>
              <a:stCxn id="183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2" name="Google Shape;1832;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33" name="Google Shape;1833;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40 </a:t>
            </a:r>
            <a:endParaRPr b="1" sz="1050">
              <a:solidFill>
                <a:schemeClr val="dk1"/>
              </a:solidFill>
              <a:latin typeface="Arial Narrow"/>
              <a:ea typeface="Arial Narrow"/>
              <a:cs typeface="Arial Narrow"/>
              <a:sym typeface="Arial Narrow"/>
            </a:endParaRPr>
          </a:p>
        </p:txBody>
      </p:sp>
      <p:grpSp>
        <p:nvGrpSpPr>
          <p:cNvPr id="1834" name="Google Shape;1834;p40"/>
          <p:cNvGrpSpPr/>
          <p:nvPr/>
        </p:nvGrpSpPr>
        <p:grpSpPr>
          <a:xfrm>
            <a:off x="437570" y="6848803"/>
            <a:ext cx="1252369" cy="877901"/>
            <a:chOff x="-36884" y="7072716"/>
            <a:chExt cx="1252369" cy="877901"/>
          </a:xfrm>
        </p:grpSpPr>
        <p:sp>
          <p:nvSpPr>
            <p:cNvPr id="1835" name="Google Shape;1835;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836" name="Google Shape;1836;p40"/>
            <p:cNvSpPr/>
            <p:nvPr/>
          </p:nvSpPr>
          <p:spPr>
            <a:xfrm>
              <a:off x="60879" y="7363321"/>
              <a:ext cx="100511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174casos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47,5%</a:t>
              </a:r>
              <a:endParaRPr b="1" sz="1200">
                <a:solidFill>
                  <a:schemeClr val="dk1"/>
                </a:solidFill>
                <a:latin typeface="Arial Narrow"/>
                <a:ea typeface="Arial Narrow"/>
                <a:cs typeface="Arial Narrow"/>
                <a:sym typeface="Arial Narrow"/>
              </a:endParaRPr>
            </a:p>
          </p:txBody>
        </p:sp>
        <p:sp>
          <p:nvSpPr>
            <p:cNvPr id="1837" name="Google Shape;1837;p4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838" name="Google Shape;1838;p40"/>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839" name="Google Shape;1839;p40"/>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840" name="Google Shape;1840;p40"/>
          <p:cNvGrpSpPr/>
          <p:nvPr/>
        </p:nvGrpSpPr>
        <p:grpSpPr>
          <a:xfrm>
            <a:off x="1540452" y="6848803"/>
            <a:ext cx="1229607" cy="877901"/>
            <a:chOff x="-14122" y="7072716"/>
            <a:chExt cx="1229607" cy="877901"/>
          </a:xfrm>
        </p:grpSpPr>
        <p:sp>
          <p:nvSpPr>
            <p:cNvPr id="1841" name="Google Shape;1841;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842" name="Google Shape;1842;p40"/>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52,5%</a:t>
              </a:r>
              <a:endParaRPr b="1" sz="1200">
                <a:solidFill>
                  <a:schemeClr val="dk1"/>
                </a:solidFill>
                <a:latin typeface="Arial Narrow"/>
                <a:ea typeface="Arial Narrow"/>
                <a:cs typeface="Arial Narrow"/>
                <a:sym typeface="Arial Narrow"/>
              </a:endParaRPr>
            </a:p>
          </p:txBody>
        </p:sp>
        <p:sp>
          <p:nvSpPr>
            <p:cNvPr id="1843" name="Google Shape;1843;p40"/>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844" name="Google Shape;1844;p40"/>
          <p:cNvGrpSpPr/>
          <p:nvPr/>
        </p:nvGrpSpPr>
        <p:grpSpPr>
          <a:xfrm>
            <a:off x="190340" y="7806669"/>
            <a:ext cx="2038768" cy="1105852"/>
            <a:chOff x="-788022" y="6983264"/>
            <a:chExt cx="2038768" cy="1105852"/>
          </a:xfrm>
        </p:grpSpPr>
        <p:sp>
          <p:nvSpPr>
            <p:cNvPr id="1845" name="Google Shape;1845;p40"/>
            <p:cNvSpPr txBox="1"/>
            <p:nvPr/>
          </p:nvSpPr>
          <p:spPr>
            <a:xfrm>
              <a:off x="-788022" y="6983264"/>
              <a:ext cx="20387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Observable</a:t>
              </a:r>
              <a:endParaRPr b="1" sz="1200" u="sng">
                <a:solidFill>
                  <a:schemeClr val="dk1"/>
                </a:solidFill>
                <a:latin typeface="Arial Narrow"/>
                <a:ea typeface="Arial Narrow"/>
                <a:cs typeface="Arial Narrow"/>
                <a:sym typeface="Arial Narrow"/>
              </a:endParaRPr>
            </a:p>
          </p:txBody>
        </p:sp>
        <p:sp>
          <p:nvSpPr>
            <p:cNvPr id="1846" name="Google Shape;1846;p40"/>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349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95,1%</a:t>
              </a:r>
              <a:endParaRPr b="1" sz="1100">
                <a:solidFill>
                  <a:schemeClr val="dk1"/>
                </a:solidFill>
                <a:latin typeface="Arial Narrow"/>
                <a:ea typeface="Arial Narrow"/>
                <a:cs typeface="Arial Narrow"/>
                <a:sym typeface="Arial Narrow"/>
              </a:endParaRPr>
            </a:p>
          </p:txBody>
        </p:sp>
        <p:sp>
          <p:nvSpPr>
            <p:cNvPr id="1847" name="Google Shape;1847;p4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848" name="Google Shape;1848;p40"/>
          <p:cNvGrpSpPr/>
          <p:nvPr/>
        </p:nvGrpSpPr>
        <p:grpSpPr>
          <a:xfrm>
            <a:off x="5082109" y="7749116"/>
            <a:ext cx="1857467" cy="821705"/>
            <a:chOff x="48617" y="6901656"/>
            <a:chExt cx="1857467" cy="821705"/>
          </a:xfrm>
        </p:grpSpPr>
        <p:sp>
          <p:nvSpPr>
            <p:cNvPr id="1849" name="Google Shape;1849;p40"/>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Agresion Mordedura</a:t>
              </a:r>
              <a:endParaRPr b="1" sz="1200" u="sng">
                <a:solidFill>
                  <a:schemeClr val="dk1"/>
                </a:solidFill>
                <a:latin typeface="Arial Narrow"/>
                <a:ea typeface="Arial Narrow"/>
                <a:cs typeface="Arial Narrow"/>
                <a:sym typeface="Arial Narrow"/>
              </a:endParaRPr>
            </a:p>
          </p:txBody>
        </p:sp>
        <p:sp>
          <p:nvSpPr>
            <p:cNvPr id="1850" name="Google Shape;1850;p40"/>
            <p:cNvSpPr/>
            <p:nvPr/>
          </p:nvSpPr>
          <p:spPr>
            <a:xfrm>
              <a:off x="617910" y="7363321"/>
              <a:ext cx="973383"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349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95,1%</a:t>
              </a:r>
              <a:endParaRPr b="1" sz="1600">
                <a:solidFill>
                  <a:schemeClr val="dk1"/>
                </a:solidFill>
                <a:latin typeface="Arial Narrow"/>
                <a:ea typeface="Arial Narrow"/>
                <a:cs typeface="Arial Narrow"/>
                <a:sym typeface="Arial Narrow"/>
              </a:endParaRPr>
            </a:p>
          </p:txBody>
        </p:sp>
      </p:grpSp>
      <p:sp>
        <p:nvSpPr>
          <p:cNvPr id="1851" name="Google Shape;1851;p40"/>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Agresiones por animales potencialmente transmisor de Rabia por comuna. Medellín hasta periodo epidemiológico 1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852" name="Google Shape;1852;p40"/>
          <p:cNvPicPr preferRelativeResize="0"/>
          <p:nvPr/>
        </p:nvPicPr>
        <p:blipFill rotWithShape="1">
          <a:blip r:embed="rId4">
            <a:alphaModFix/>
          </a:blip>
          <a:srcRect b="0" l="10893" r="64411" t="0"/>
          <a:stretch/>
        </p:blipFill>
        <p:spPr>
          <a:xfrm>
            <a:off x="3045857" y="6162832"/>
            <a:ext cx="904106" cy="743198"/>
          </a:xfrm>
          <a:prstGeom prst="rect">
            <a:avLst/>
          </a:prstGeom>
          <a:noFill/>
          <a:ln>
            <a:noFill/>
          </a:ln>
        </p:spPr>
      </p:pic>
      <p:grpSp>
        <p:nvGrpSpPr>
          <p:cNvPr id="1853" name="Google Shape;1853;p40"/>
          <p:cNvGrpSpPr/>
          <p:nvPr/>
        </p:nvGrpSpPr>
        <p:grpSpPr>
          <a:xfrm>
            <a:off x="2874133" y="6840926"/>
            <a:ext cx="1374389" cy="766092"/>
            <a:chOff x="-14122" y="7072716"/>
            <a:chExt cx="1229607" cy="766092"/>
          </a:xfrm>
        </p:grpSpPr>
        <p:sp>
          <p:nvSpPr>
            <p:cNvPr id="1854" name="Google Shape;1854;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No Exposicion</a:t>
              </a:r>
              <a:endParaRPr b="1" sz="1200" u="sng">
                <a:solidFill>
                  <a:schemeClr val="dk1"/>
                </a:solidFill>
                <a:latin typeface="Arial Narrow"/>
                <a:ea typeface="Arial Narrow"/>
                <a:cs typeface="Arial Narrow"/>
                <a:sym typeface="Arial Narrow"/>
              </a:endParaRPr>
            </a:p>
          </p:txBody>
        </p:sp>
        <p:sp>
          <p:nvSpPr>
            <p:cNvPr id="1855" name="Google Shape;1855;p40"/>
            <p:cNvSpPr/>
            <p:nvPr/>
          </p:nvSpPr>
          <p:spPr>
            <a:xfrm>
              <a:off x="80705" y="7382135"/>
              <a:ext cx="898015"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318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86,6%</a:t>
              </a:r>
              <a:endParaRPr b="1" sz="1200">
                <a:solidFill>
                  <a:schemeClr val="dk1"/>
                </a:solidFill>
                <a:latin typeface="Arial Narrow"/>
                <a:ea typeface="Arial Narrow"/>
                <a:cs typeface="Arial Narrow"/>
                <a:sym typeface="Arial Narrow"/>
              </a:endParaRPr>
            </a:p>
          </p:txBody>
        </p:sp>
      </p:grpSp>
      <p:pic>
        <p:nvPicPr>
          <p:cNvPr id="1856" name="Google Shape;1856;p40"/>
          <p:cNvPicPr preferRelativeResize="0"/>
          <p:nvPr/>
        </p:nvPicPr>
        <p:blipFill rotWithShape="1">
          <a:blip r:embed="rId5">
            <a:alphaModFix/>
          </a:blip>
          <a:srcRect b="0" l="55406" r="19476" t="0"/>
          <a:stretch/>
        </p:blipFill>
        <p:spPr>
          <a:xfrm>
            <a:off x="5588578" y="6271398"/>
            <a:ext cx="844527" cy="708025"/>
          </a:xfrm>
          <a:prstGeom prst="rect">
            <a:avLst/>
          </a:prstGeom>
          <a:noFill/>
          <a:ln>
            <a:noFill/>
          </a:ln>
        </p:spPr>
      </p:pic>
      <p:grpSp>
        <p:nvGrpSpPr>
          <p:cNvPr id="1857" name="Google Shape;1857;p40"/>
          <p:cNvGrpSpPr/>
          <p:nvPr/>
        </p:nvGrpSpPr>
        <p:grpSpPr>
          <a:xfrm>
            <a:off x="3983878" y="6840925"/>
            <a:ext cx="1229607" cy="658523"/>
            <a:chOff x="3794" y="7064838"/>
            <a:chExt cx="1229607" cy="658523"/>
          </a:xfrm>
        </p:grpSpPr>
        <p:sp>
          <p:nvSpPr>
            <p:cNvPr id="1858" name="Google Shape;1858;p40"/>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Leve</a:t>
              </a:r>
              <a:endParaRPr b="1" sz="1200" u="sng">
                <a:solidFill>
                  <a:schemeClr val="dk1"/>
                </a:solidFill>
                <a:latin typeface="Arial Narrow"/>
                <a:ea typeface="Arial Narrow"/>
                <a:cs typeface="Arial Narrow"/>
                <a:sym typeface="Arial Narrow"/>
              </a:endParaRPr>
            </a:p>
          </p:txBody>
        </p:sp>
        <p:sp>
          <p:nvSpPr>
            <p:cNvPr id="1859" name="Google Shape;1859;p40"/>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11,7%</a:t>
              </a:r>
              <a:endParaRPr b="1" sz="1200">
                <a:solidFill>
                  <a:schemeClr val="dk1"/>
                </a:solidFill>
                <a:latin typeface="Arial Narrow"/>
                <a:ea typeface="Arial Narrow"/>
                <a:cs typeface="Arial Narrow"/>
                <a:sym typeface="Arial Narrow"/>
              </a:endParaRPr>
            </a:p>
          </p:txBody>
        </p:sp>
      </p:grpSp>
      <p:sp>
        <p:nvSpPr>
          <p:cNvPr id="1860" name="Google Shape;1860;p40"/>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6 casos (1,6%)</a:t>
            </a:r>
            <a:endParaRPr b="1" sz="1200">
              <a:solidFill>
                <a:schemeClr val="lt1"/>
              </a:solidFill>
              <a:latin typeface="Calibri"/>
              <a:ea typeface="Calibri"/>
              <a:cs typeface="Calibri"/>
              <a:sym typeface="Calibri"/>
            </a:endParaRPr>
          </a:p>
        </p:txBody>
      </p:sp>
      <p:sp>
        <p:nvSpPr>
          <p:cNvPr id="1861" name="Google Shape;1861;p40"/>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862" name="Google Shape;1862;p4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863" name="Google Shape;1863;p4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40"/>
          <p:cNvSpPr txBox="1"/>
          <p:nvPr/>
        </p:nvSpPr>
        <p:spPr>
          <a:xfrm>
            <a:off x="3409557" y="639295"/>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865" name="Google Shape;1865;p40"/>
          <p:cNvSpPr txBox="1"/>
          <p:nvPr/>
        </p:nvSpPr>
        <p:spPr>
          <a:xfrm>
            <a:off x="2004035" y="336385"/>
            <a:ext cx="5107782"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Agresiones por animales potencialmente transmisor de Rabia</a:t>
            </a:r>
            <a:endParaRPr b="1" sz="1600">
              <a:solidFill>
                <a:srgbClr val="C00000"/>
              </a:solidFill>
              <a:latin typeface="Arial Narrow"/>
              <a:ea typeface="Arial Narrow"/>
              <a:cs typeface="Arial Narrow"/>
              <a:sym typeface="Arial Narrow"/>
            </a:endParaRPr>
          </a:p>
        </p:txBody>
      </p:sp>
      <p:grpSp>
        <p:nvGrpSpPr>
          <p:cNvPr id="1866" name="Google Shape;1866;p40"/>
          <p:cNvGrpSpPr/>
          <p:nvPr/>
        </p:nvGrpSpPr>
        <p:grpSpPr>
          <a:xfrm>
            <a:off x="3081089" y="7837875"/>
            <a:ext cx="2237424" cy="1105852"/>
            <a:chOff x="-788022" y="6983264"/>
            <a:chExt cx="2237424" cy="1105852"/>
          </a:xfrm>
        </p:grpSpPr>
        <p:sp>
          <p:nvSpPr>
            <p:cNvPr id="1867" name="Google Shape;1867;p40"/>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Desconocidos</a:t>
              </a:r>
              <a:endParaRPr b="1" sz="1200" u="sng">
                <a:solidFill>
                  <a:schemeClr val="dk1"/>
                </a:solidFill>
                <a:latin typeface="Arial Narrow"/>
                <a:ea typeface="Arial Narrow"/>
                <a:cs typeface="Arial Narrow"/>
                <a:sym typeface="Arial Narrow"/>
              </a:endParaRPr>
            </a:p>
          </p:txBody>
        </p:sp>
        <p:sp>
          <p:nvSpPr>
            <p:cNvPr id="1868" name="Google Shape;1868;p40"/>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17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4.9%</a:t>
              </a:r>
              <a:endParaRPr b="1" sz="1100">
                <a:solidFill>
                  <a:schemeClr val="dk1"/>
                </a:solidFill>
                <a:latin typeface="Arial Narrow"/>
                <a:ea typeface="Arial Narrow"/>
                <a:cs typeface="Arial Narrow"/>
                <a:sym typeface="Arial Narrow"/>
              </a:endParaRPr>
            </a:p>
          </p:txBody>
        </p:sp>
        <p:sp>
          <p:nvSpPr>
            <p:cNvPr id="1869" name="Google Shape;1869;p4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870" name="Google Shape;1870;p40"/>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Grave</a:t>
            </a:r>
            <a:endParaRPr b="1" sz="1200" u="sng">
              <a:solidFill>
                <a:schemeClr val="dk1"/>
              </a:solidFill>
              <a:latin typeface="Arial Narrow"/>
              <a:ea typeface="Arial Narrow"/>
              <a:cs typeface="Arial Narrow"/>
              <a:sym typeface="Arial Narrow"/>
            </a:endParaRPr>
          </a:p>
        </p:txBody>
      </p:sp>
      <p:pic>
        <p:nvPicPr>
          <p:cNvPr descr="rabies" id="1871" name="Google Shape;1871;p40"/>
          <p:cNvPicPr preferRelativeResize="0"/>
          <p:nvPr/>
        </p:nvPicPr>
        <p:blipFill rotWithShape="1">
          <a:blip r:embed="rId6">
            <a:alphaModFix/>
          </a:blip>
          <a:srcRect b="0" l="0" r="0" t="0"/>
          <a:stretch/>
        </p:blipFill>
        <p:spPr>
          <a:xfrm>
            <a:off x="223599" y="84652"/>
            <a:ext cx="1725452" cy="1717924"/>
          </a:xfrm>
          <a:prstGeom prst="rect">
            <a:avLst/>
          </a:prstGeom>
          <a:noFill/>
          <a:ln>
            <a:noFill/>
          </a:ln>
        </p:spPr>
      </p:pic>
      <p:pic>
        <p:nvPicPr>
          <p:cNvPr id="1872" name="Google Shape;1872;p40"/>
          <p:cNvPicPr preferRelativeResize="0"/>
          <p:nvPr/>
        </p:nvPicPr>
        <p:blipFill rotWithShape="1">
          <a:blip r:embed="rId7">
            <a:alphaModFix/>
          </a:blip>
          <a:srcRect b="4882" l="8568" r="37043" t="18330"/>
          <a:stretch/>
        </p:blipFill>
        <p:spPr>
          <a:xfrm>
            <a:off x="2471130" y="2098741"/>
            <a:ext cx="2218946" cy="1762119"/>
          </a:xfrm>
          <a:prstGeom prst="rect">
            <a:avLst/>
          </a:prstGeom>
          <a:noFill/>
          <a:ln>
            <a:noFill/>
          </a:ln>
        </p:spPr>
      </p:pic>
      <p:pic>
        <p:nvPicPr>
          <p:cNvPr id="1873" name="Google Shape;1873;p40"/>
          <p:cNvPicPr preferRelativeResize="0"/>
          <p:nvPr/>
        </p:nvPicPr>
        <p:blipFill rotWithShape="1">
          <a:blip r:embed="rId8">
            <a:alphaModFix/>
          </a:blip>
          <a:srcRect b="32752" l="32261" r="27836" t="31137"/>
          <a:stretch/>
        </p:blipFill>
        <p:spPr>
          <a:xfrm>
            <a:off x="1926760" y="7932174"/>
            <a:ext cx="1119098" cy="569693"/>
          </a:xfrm>
          <a:prstGeom prst="rect">
            <a:avLst/>
          </a:prstGeom>
          <a:noFill/>
          <a:ln>
            <a:noFill/>
          </a:ln>
        </p:spPr>
      </p:pic>
      <p:pic>
        <p:nvPicPr>
          <p:cNvPr id="1874" name="Google Shape;1874;p40"/>
          <p:cNvPicPr preferRelativeResize="0"/>
          <p:nvPr/>
        </p:nvPicPr>
        <p:blipFill rotWithShape="1">
          <a:blip r:embed="rId9">
            <a:alphaModFix/>
          </a:blip>
          <a:srcRect b="37856" l="43351" r="39073" t="37894"/>
          <a:stretch/>
        </p:blipFill>
        <p:spPr>
          <a:xfrm>
            <a:off x="4199801" y="6169039"/>
            <a:ext cx="867231" cy="673000"/>
          </a:xfrm>
          <a:prstGeom prst="rect">
            <a:avLst/>
          </a:prstGeom>
          <a:noFill/>
          <a:ln>
            <a:noFill/>
          </a:ln>
        </p:spPr>
      </p:pic>
      <p:pic>
        <p:nvPicPr>
          <p:cNvPr id="1875" name="Google Shape;1875;p40"/>
          <p:cNvPicPr preferRelativeResize="0"/>
          <p:nvPr/>
        </p:nvPicPr>
        <p:blipFill rotWithShape="1">
          <a:blip r:embed="rId10">
            <a:alphaModFix/>
          </a:blip>
          <a:srcRect b="0" l="0" r="0" t="0"/>
          <a:stretch/>
        </p:blipFill>
        <p:spPr>
          <a:xfrm>
            <a:off x="192310" y="1979712"/>
            <a:ext cx="2295969" cy="2490089"/>
          </a:xfrm>
          <a:prstGeom prst="rect">
            <a:avLst/>
          </a:prstGeom>
          <a:noFill/>
          <a:ln>
            <a:noFill/>
          </a:ln>
        </p:spPr>
      </p:pic>
      <p:pic>
        <p:nvPicPr>
          <p:cNvPr id="1876" name="Google Shape;1876;p40"/>
          <p:cNvPicPr preferRelativeResize="0"/>
          <p:nvPr/>
        </p:nvPicPr>
        <p:blipFill rotWithShape="1">
          <a:blip r:embed="rId11">
            <a:alphaModFix/>
          </a:blip>
          <a:srcRect b="0" l="0" r="0" t="0"/>
          <a:stretch/>
        </p:blipFill>
        <p:spPr>
          <a:xfrm>
            <a:off x="4783038" y="2195736"/>
            <a:ext cx="2223576" cy="1584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pic>
        <p:nvPicPr>
          <p:cNvPr id="1881" name="Google Shape;1881;p41"/>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882" name="Google Shape;1882;p41"/>
          <p:cNvSpPr/>
          <p:nvPr/>
        </p:nvSpPr>
        <p:spPr>
          <a:xfrm>
            <a:off x="2634168" y="2470016"/>
            <a:ext cx="399061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Leptospirosis. Medellín, 2010 a 2022 Periodo 1 acumulado de</a:t>
            </a:r>
            <a:endParaRPr b="1" i="1" sz="900">
              <a:solidFill>
                <a:srgbClr val="000000"/>
              </a:solidFill>
              <a:latin typeface="Calibri"/>
              <a:ea typeface="Calibri"/>
              <a:cs typeface="Calibri"/>
              <a:sym typeface="Calibri"/>
            </a:endParaRPr>
          </a:p>
        </p:txBody>
      </p:sp>
      <p:grpSp>
        <p:nvGrpSpPr>
          <p:cNvPr id="1883" name="Google Shape;1883;p41"/>
          <p:cNvGrpSpPr/>
          <p:nvPr/>
        </p:nvGrpSpPr>
        <p:grpSpPr>
          <a:xfrm>
            <a:off x="110974" y="4211962"/>
            <a:ext cx="1981076" cy="488476"/>
            <a:chOff x="2234969" y="3379972"/>
            <a:chExt cx="4719140" cy="904874"/>
          </a:xfrm>
        </p:grpSpPr>
        <p:pic>
          <p:nvPicPr>
            <p:cNvPr id="1884" name="Google Shape;1884;p41"/>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885" name="Google Shape;1885;p41"/>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a:t>
              </a:r>
              <a:endParaRPr b="1" sz="1400">
                <a:solidFill>
                  <a:schemeClr val="dk1"/>
                </a:solidFill>
                <a:latin typeface="Arial Narrow"/>
                <a:ea typeface="Arial Narrow"/>
                <a:cs typeface="Arial Narrow"/>
                <a:sym typeface="Arial Narrow"/>
              </a:endParaRPr>
            </a:p>
          </p:txBody>
        </p:sp>
      </p:grpSp>
      <p:sp>
        <p:nvSpPr>
          <p:cNvPr id="1886" name="Google Shape;1886;p41"/>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16,6% </a:t>
            </a:r>
            <a:endParaRPr b="1" sz="1200">
              <a:solidFill>
                <a:schemeClr val="dk1"/>
              </a:solidFill>
              <a:latin typeface="Arial Narrow"/>
              <a:ea typeface="Arial Narrow"/>
              <a:cs typeface="Arial Narrow"/>
              <a:sym typeface="Arial Narrow"/>
            </a:endParaRPr>
          </a:p>
        </p:txBody>
      </p:sp>
      <p:sp>
        <p:nvSpPr>
          <p:cNvPr id="1887" name="Google Shape;1887;p41"/>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Leptospirosis, Medellín, a Periodo epidemiológico 1,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888" name="Google Shape;1888;p41"/>
          <p:cNvGrpSpPr/>
          <p:nvPr/>
        </p:nvGrpSpPr>
        <p:grpSpPr>
          <a:xfrm>
            <a:off x="2448322" y="74775"/>
            <a:ext cx="3446504" cy="276999"/>
            <a:chOff x="2448322" y="74775"/>
            <a:chExt cx="3446504" cy="276999"/>
          </a:xfrm>
        </p:grpSpPr>
        <p:sp>
          <p:nvSpPr>
            <p:cNvPr id="1889" name="Google Shape;1889;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0" name="Google Shape;1890;p41"/>
            <p:cNvCxnSpPr>
              <a:stCxn id="18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1" name="Google Shape;1891;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892" name="Google Shape;1892;p41"/>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93" name="Google Shape;1893;p41"/>
          <p:cNvGrpSpPr/>
          <p:nvPr/>
        </p:nvGrpSpPr>
        <p:grpSpPr>
          <a:xfrm>
            <a:off x="277404" y="5621632"/>
            <a:ext cx="3446504" cy="276999"/>
            <a:chOff x="2448322" y="74775"/>
            <a:chExt cx="3446504" cy="276999"/>
          </a:xfrm>
        </p:grpSpPr>
        <p:sp>
          <p:nvSpPr>
            <p:cNvPr id="1894" name="Google Shape;1894;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5" name="Google Shape;1895;p41"/>
            <p:cNvCxnSpPr>
              <a:stCxn id="189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6" name="Google Shape;1896;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897" name="Google Shape;1897;p41"/>
          <p:cNvGrpSpPr/>
          <p:nvPr/>
        </p:nvGrpSpPr>
        <p:grpSpPr>
          <a:xfrm>
            <a:off x="4752578" y="5635532"/>
            <a:ext cx="3446504" cy="276999"/>
            <a:chOff x="2448322" y="74775"/>
            <a:chExt cx="3446504" cy="276999"/>
          </a:xfrm>
        </p:grpSpPr>
        <p:sp>
          <p:nvSpPr>
            <p:cNvPr id="1898" name="Google Shape;1898;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9" name="Google Shape;1899;p41"/>
            <p:cNvCxnSpPr>
              <a:stCxn id="189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00" name="Google Shape;1900;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01" name="Google Shape;1901;p41"/>
          <p:cNvSpPr/>
          <p:nvPr/>
        </p:nvSpPr>
        <p:spPr>
          <a:xfrm>
            <a:off x="4309786" y="7350893"/>
            <a:ext cx="2880768" cy="5001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Leptospirosis, hasta periodo 1 Colombia 2022</a:t>
            </a:r>
            <a:endParaRPr b="1" i="1" sz="900">
              <a:solidFill>
                <a:srgbClr val="000000"/>
              </a:solidFill>
              <a:latin typeface="Calibri"/>
              <a:ea typeface="Calibri"/>
              <a:cs typeface="Calibri"/>
              <a:sym typeface="Calibri"/>
            </a:endParaRPr>
          </a:p>
        </p:txBody>
      </p:sp>
      <p:sp>
        <p:nvSpPr>
          <p:cNvPr id="1902" name="Google Shape;1902;p41"/>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903" name="Google Shape;1903;p41"/>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Leptospirosis</a:t>
            </a:r>
            <a:endParaRPr b="1" sz="1800">
              <a:solidFill>
                <a:srgbClr val="C00000"/>
              </a:solidFill>
              <a:latin typeface="Arial Narrow"/>
              <a:ea typeface="Arial Narrow"/>
              <a:cs typeface="Arial Narrow"/>
              <a:sym typeface="Arial Narrow"/>
            </a:endParaRPr>
          </a:p>
        </p:txBody>
      </p:sp>
      <p:sp>
        <p:nvSpPr>
          <p:cNvPr id="1904" name="Google Shape;1904;p41"/>
          <p:cNvSpPr/>
          <p:nvPr/>
        </p:nvSpPr>
        <p:spPr>
          <a:xfrm>
            <a:off x="175920" y="8675876"/>
            <a:ext cx="4792682"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Leptospirosis por grupo de edad. Medellín hasta periodo epidemiológico 1  de 2022</a:t>
            </a:r>
            <a:endParaRPr sz="1800">
              <a:solidFill>
                <a:schemeClr val="dk1"/>
              </a:solidFill>
              <a:latin typeface="Arial Narrow"/>
              <a:ea typeface="Arial Narrow"/>
              <a:cs typeface="Arial Narrow"/>
              <a:sym typeface="Arial Narrow"/>
            </a:endParaRPr>
          </a:p>
        </p:txBody>
      </p:sp>
      <p:pic>
        <p:nvPicPr>
          <p:cNvPr descr="http://contrastes.com.co/web/images/leptospirosis.jpg" id="1905" name="Google Shape;1905;p41"/>
          <p:cNvPicPr preferRelativeResize="0"/>
          <p:nvPr/>
        </p:nvPicPr>
        <p:blipFill rotWithShape="1">
          <a:blip r:embed="rId5">
            <a:alphaModFix/>
          </a:blip>
          <a:srcRect b="0" l="0" r="0" t="0"/>
          <a:stretch/>
        </p:blipFill>
        <p:spPr>
          <a:xfrm>
            <a:off x="199396" y="395536"/>
            <a:ext cx="2392942" cy="1794706"/>
          </a:xfrm>
          <a:prstGeom prst="rect">
            <a:avLst/>
          </a:prstGeom>
          <a:noFill/>
          <a:ln>
            <a:noFill/>
          </a:ln>
        </p:spPr>
      </p:pic>
      <p:graphicFrame>
        <p:nvGraphicFramePr>
          <p:cNvPr id="1906" name="Google Shape;1906;p41"/>
          <p:cNvGraphicFramePr/>
          <p:nvPr/>
        </p:nvGraphicFramePr>
        <p:xfrm>
          <a:off x="1872258" y="2949384"/>
          <a:ext cx="5168974" cy="1731638"/>
        </p:xfrm>
        <a:graphic>
          <a:graphicData uri="http://schemas.openxmlformats.org/drawingml/2006/chart">
            <c:chart r:id="rId6"/>
          </a:graphicData>
        </a:graphic>
      </p:graphicFrame>
      <p:graphicFrame>
        <p:nvGraphicFramePr>
          <p:cNvPr id="1907" name="Google Shape;1907;p41"/>
          <p:cNvGraphicFramePr/>
          <p:nvPr/>
        </p:nvGraphicFramePr>
        <p:xfrm>
          <a:off x="2326938" y="436510"/>
          <a:ext cx="4687627" cy="2028634"/>
        </p:xfrm>
        <a:graphic>
          <a:graphicData uri="http://schemas.openxmlformats.org/drawingml/2006/chart">
            <c:chart r:id="rId7"/>
          </a:graphicData>
        </a:graphic>
      </p:graphicFrame>
      <p:graphicFrame>
        <p:nvGraphicFramePr>
          <p:cNvPr id="1908" name="Google Shape;1908;p41"/>
          <p:cNvGraphicFramePr/>
          <p:nvPr/>
        </p:nvGraphicFramePr>
        <p:xfrm>
          <a:off x="-38575" y="6126757"/>
          <a:ext cx="4215089" cy="2448272"/>
        </p:xfrm>
        <a:graphic>
          <a:graphicData uri="http://schemas.openxmlformats.org/drawingml/2006/chart">
            <c:chart r:id="rId8"/>
          </a:graphicData>
        </a:graphic>
      </p:graphicFrame>
      <p:cxnSp>
        <p:nvCxnSpPr>
          <p:cNvPr id="1909" name="Google Shape;1909;p41"/>
          <p:cNvCxnSpPr/>
          <p:nvPr/>
        </p:nvCxnSpPr>
        <p:spPr>
          <a:xfrm>
            <a:off x="652528" y="7668344"/>
            <a:ext cx="3354198" cy="0"/>
          </a:xfrm>
          <a:prstGeom prst="straightConnector1">
            <a:avLst/>
          </a:prstGeom>
          <a:noFill/>
          <a:ln cap="flat" cmpd="sng" w="12700">
            <a:solidFill>
              <a:srgbClr val="FF0000"/>
            </a:solidFill>
            <a:prstDash val="solid"/>
            <a:round/>
            <a:headEnd len="sm" w="sm" type="none"/>
            <a:tailEnd len="med" w="med" type="stealth"/>
          </a:ln>
        </p:spPr>
      </p:cxnSp>
      <p:sp>
        <p:nvSpPr>
          <p:cNvPr id="1910" name="Google Shape;1910;p41"/>
          <p:cNvSpPr txBox="1"/>
          <p:nvPr/>
        </p:nvSpPr>
        <p:spPr>
          <a:xfrm>
            <a:off x="2770448" y="6727115"/>
            <a:ext cx="83000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Calibri"/>
                <a:ea typeface="Calibri"/>
                <a:cs typeface="Calibri"/>
                <a:sym typeface="Calibri"/>
              </a:rPr>
              <a:t>Tasa total: 0,3</a:t>
            </a:r>
            <a:endParaRPr b="1" sz="800">
              <a:solidFill>
                <a:schemeClr val="dk1"/>
              </a:solidFill>
              <a:latin typeface="Calibri"/>
              <a:ea typeface="Calibri"/>
              <a:cs typeface="Calibri"/>
              <a:sym typeface="Calibri"/>
            </a:endParaRPr>
          </a:p>
        </p:txBody>
      </p:sp>
      <p:pic>
        <p:nvPicPr>
          <p:cNvPr id="1911" name="Google Shape;1911;p41"/>
          <p:cNvPicPr preferRelativeResize="0"/>
          <p:nvPr/>
        </p:nvPicPr>
        <p:blipFill rotWithShape="1">
          <a:blip r:embed="rId9">
            <a:alphaModFix/>
          </a:blip>
          <a:srcRect b="0" l="0" r="0" t="0"/>
          <a:stretch/>
        </p:blipFill>
        <p:spPr>
          <a:xfrm>
            <a:off x="4711389" y="6300192"/>
            <a:ext cx="2169503" cy="702797"/>
          </a:xfrm>
          <a:prstGeom prst="rect">
            <a:avLst/>
          </a:prstGeom>
          <a:noFill/>
          <a:ln>
            <a:noFill/>
          </a:ln>
        </p:spPr>
      </p:pic>
      <p:sp>
        <p:nvSpPr>
          <p:cNvPr id="1912" name="Google Shape;1912;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 </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grpSp>
        <p:nvGrpSpPr>
          <p:cNvPr id="1917" name="Google Shape;1917;p42"/>
          <p:cNvGrpSpPr/>
          <p:nvPr/>
        </p:nvGrpSpPr>
        <p:grpSpPr>
          <a:xfrm>
            <a:off x="2448322" y="74775"/>
            <a:ext cx="3446504" cy="276999"/>
            <a:chOff x="2448322" y="74775"/>
            <a:chExt cx="3446504" cy="276999"/>
          </a:xfrm>
        </p:grpSpPr>
        <p:sp>
          <p:nvSpPr>
            <p:cNvPr id="1918" name="Google Shape;1918;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19" name="Google Shape;1919;p42"/>
            <p:cNvCxnSpPr>
              <a:stCxn id="19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0" name="Google Shape;1920;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921" name="Google Shape;1921;p42"/>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22" name="Google Shape;1922;p42"/>
          <p:cNvGrpSpPr/>
          <p:nvPr/>
        </p:nvGrpSpPr>
        <p:grpSpPr>
          <a:xfrm>
            <a:off x="277404" y="5606243"/>
            <a:ext cx="3446504" cy="276999"/>
            <a:chOff x="2448322" y="74775"/>
            <a:chExt cx="3446504" cy="276999"/>
          </a:xfrm>
        </p:grpSpPr>
        <p:sp>
          <p:nvSpPr>
            <p:cNvPr id="1923" name="Google Shape;1923;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4" name="Google Shape;1924;p42"/>
            <p:cNvCxnSpPr>
              <a:stCxn id="192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5" name="Google Shape;1925;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26" name="Google Shape;1926;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42 </a:t>
            </a:r>
            <a:endParaRPr b="1" sz="1050">
              <a:solidFill>
                <a:schemeClr val="dk1"/>
              </a:solidFill>
              <a:latin typeface="Arial Narrow"/>
              <a:ea typeface="Arial Narrow"/>
              <a:cs typeface="Arial Narrow"/>
              <a:sym typeface="Arial Narrow"/>
            </a:endParaRPr>
          </a:p>
        </p:txBody>
      </p:sp>
      <p:grpSp>
        <p:nvGrpSpPr>
          <p:cNvPr id="1927" name="Google Shape;1927;p42"/>
          <p:cNvGrpSpPr/>
          <p:nvPr/>
        </p:nvGrpSpPr>
        <p:grpSpPr>
          <a:xfrm>
            <a:off x="437570" y="6848803"/>
            <a:ext cx="1252369" cy="877901"/>
            <a:chOff x="-36884" y="7072716"/>
            <a:chExt cx="1252369" cy="877901"/>
          </a:xfrm>
        </p:grpSpPr>
        <p:sp>
          <p:nvSpPr>
            <p:cNvPr id="1928" name="Google Shape;1928;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929" name="Google Shape;1929;p42"/>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71,5%</a:t>
              </a:r>
              <a:endParaRPr b="1" sz="1200">
                <a:solidFill>
                  <a:schemeClr val="dk1"/>
                </a:solidFill>
                <a:latin typeface="Arial Narrow"/>
                <a:ea typeface="Arial Narrow"/>
                <a:cs typeface="Arial Narrow"/>
                <a:sym typeface="Arial Narrow"/>
              </a:endParaRPr>
            </a:p>
          </p:txBody>
        </p:sp>
        <p:sp>
          <p:nvSpPr>
            <p:cNvPr id="1930" name="Google Shape;1930;p4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931" name="Google Shape;1931;p42"/>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932" name="Google Shape;1932;p42"/>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933" name="Google Shape;1933;p42"/>
          <p:cNvGrpSpPr/>
          <p:nvPr/>
        </p:nvGrpSpPr>
        <p:grpSpPr>
          <a:xfrm>
            <a:off x="1540452" y="6848803"/>
            <a:ext cx="1229607" cy="877901"/>
            <a:chOff x="-14122" y="7072716"/>
            <a:chExt cx="1229607" cy="877901"/>
          </a:xfrm>
        </p:grpSpPr>
        <p:sp>
          <p:nvSpPr>
            <p:cNvPr id="1934" name="Google Shape;1934;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935" name="Google Shape;1935;p42"/>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28,5%</a:t>
              </a:r>
              <a:endParaRPr b="1" sz="1200">
                <a:solidFill>
                  <a:schemeClr val="dk1"/>
                </a:solidFill>
                <a:latin typeface="Arial Narrow"/>
                <a:ea typeface="Arial Narrow"/>
                <a:cs typeface="Arial Narrow"/>
                <a:sym typeface="Arial Narrow"/>
              </a:endParaRPr>
            </a:p>
          </p:txBody>
        </p:sp>
        <p:sp>
          <p:nvSpPr>
            <p:cNvPr id="1936" name="Google Shape;1936;p4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937" name="Google Shape;1937;p42"/>
          <p:cNvGrpSpPr/>
          <p:nvPr/>
        </p:nvGrpSpPr>
        <p:grpSpPr>
          <a:xfrm>
            <a:off x="190340" y="7806669"/>
            <a:ext cx="2237424" cy="1105852"/>
            <a:chOff x="-788022" y="6983264"/>
            <a:chExt cx="2237424" cy="1105852"/>
          </a:xfrm>
        </p:grpSpPr>
        <p:sp>
          <p:nvSpPr>
            <p:cNvPr id="1938" name="Google Shape;1938;p42"/>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Sospechosos</a:t>
              </a:r>
              <a:endParaRPr b="1" sz="1200" u="sng">
                <a:solidFill>
                  <a:schemeClr val="dk1"/>
                </a:solidFill>
                <a:latin typeface="Arial Narrow"/>
                <a:ea typeface="Arial Narrow"/>
                <a:cs typeface="Arial Narrow"/>
                <a:sym typeface="Arial Narrow"/>
              </a:endParaRPr>
            </a:p>
          </p:txBody>
        </p:sp>
        <p:sp>
          <p:nvSpPr>
            <p:cNvPr id="1939" name="Google Shape;1939;p42"/>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 caso</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42,9%</a:t>
              </a:r>
              <a:endParaRPr b="1" sz="1100">
                <a:solidFill>
                  <a:schemeClr val="dk1"/>
                </a:solidFill>
                <a:latin typeface="Arial Narrow"/>
                <a:ea typeface="Arial Narrow"/>
                <a:cs typeface="Arial Narrow"/>
                <a:sym typeface="Arial Narrow"/>
              </a:endParaRPr>
            </a:p>
          </p:txBody>
        </p:sp>
        <p:sp>
          <p:nvSpPr>
            <p:cNvPr id="1940" name="Google Shape;1940;p42"/>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941" name="Google Shape;1941;p42"/>
          <p:cNvGrpSpPr/>
          <p:nvPr/>
        </p:nvGrpSpPr>
        <p:grpSpPr>
          <a:xfrm>
            <a:off x="5082109" y="7749116"/>
            <a:ext cx="1857467" cy="821705"/>
            <a:chOff x="48617" y="6901656"/>
            <a:chExt cx="1857467" cy="821705"/>
          </a:xfrm>
        </p:grpSpPr>
        <p:sp>
          <p:nvSpPr>
            <p:cNvPr id="1942" name="Google Shape;1942;p42"/>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943" name="Google Shape;1943;p42"/>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57,1%</a:t>
              </a:r>
              <a:endParaRPr b="1" sz="1600">
                <a:solidFill>
                  <a:schemeClr val="dk1"/>
                </a:solidFill>
                <a:latin typeface="Arial Narrow"/>
                <a:ea typeface="Arial Narrow"/>
                <a:cs typeface="Arial Narrow"/>
                <a:sym typeface="Arial Narrow"/>
              </a:endParaRPr>
            </a:p>
          </p:txBody>
        </p:sp>
      </p:grpSp>
      <p:sp>
        <p:nvSpPr>
          <p:cNvPr id="1944" name="Google Shape;1944;p42"/>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Leptospirosis por comuna. Medellín hasta periodo epidemiológico 1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945" name="Google Shape;1945;p42"/>
          <p:cNvPicPr preferRelativeResize="0"/>
          <p:nvPr/>
        </p:nvPicPr>
        <p:blipFill rotWithShape="1">
          <a:blip r:embed="rId4">
            <a:alphaModFix/>
          </a:blip>
          <a:srcRect b="0" l="0" r="50000" t="0"/>
          <a:stretch/>
        </p:blipFill>
        <p:spPr>
          <a:xfrm>
            <a:off x="1949051" y="7830925"/>
            <a:ext cx="998542" cy="874818"/>
          </a:xfrm>
          <a:prstGeom prst="rect">
            <a:avLst/>
          </a:prstGeom>
          <a:noFill/>
          <a:ln>
            <a:noFill/>
          </a:ln>
        </p:spPr>
      </p:pic>
      <p:pic>
        <p:nvPicPr>
          <p:cNvPr id="1946" name="Google Shape;1946;p42"/>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947" name="Google Shape;1947;p42"/>
          <p:cNvGrpSpPr/>
          <p:nvPr/>
        </p:nvGrpSpPr>
        <p:grpSpPr>
          <a:xfrm>
            <a:off x="2874133" y="6840926"/>
            <a:ext cx="1229607" cy="747277"/>
            <a:chOff x="-14122" y="7072716"/>
            <a:chExt cx="1229607" cy="747277"/>
          </a:xfrm>
        </p:grpSpPr>
        <p:sp>
          <p:nvSpPr>
            <p:cNvPr id="1948" name="Google Shape;1948;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949" name="Google Shape;1949;p42"/>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71,5%</a:t>
              </a:r>
              <a:endParaRPr b="1" sz="1200">
                <a:solidFill>
                  <a:schemeClr val="dk1"/>
                </a:solidFill>
                <a:latin typeface="Arial Narrow"/>
                <a:ea typeface="Arial Narrow"/>
                <a:cs typeface="Arial Narrow"/>
                <a:sym typeface="Arial Narrow"/>
              </a:endParaRPr>
            </a:p>
          </p:txBody>
        </p:sp>
      </p:grpSp>
      <p:pic>
        <p:nvPicPr>
          <p:cNvPr id="1950" name="Google Shape;1950;p42"/>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951" name="Google Shape;1951;p42"/>
          <p:cNvGrpSpPr/>
          <p:nvPr/>
        </p:nvGrpSpPr>
        <p:grpSpPr>
          <a:xfrm>
            <a:off x="3983878" y="6840925"/>
            <a:ext cx="1229607" cy="658523"/>
            <a:chOff x="3794" y="7064838"/>
            <a:chExt cx="1229607" cy="658523"/>
          </a:xfrm>
        </p:grpSpPr>
        <p:sp>
          <p:nvSpPr>
            <p:cNvPr id="1952" name="Google Shape;1952;p42"/>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953" name="Google Shape;1953;p42"/>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0casos</a:t>
              </a:r>
              <a:endParaRPr/>
            </a:p>
          </p:txBody>
        </p:sp>
      </p:grpSp>
      <p:sp>
        <p:nvSpPr>
          <p:cNvPr id="1954" name="Google Shape;1954;p42"/>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0 casos</a:t>
            </a:r>
            <a:endParaRPr b="1" sz="1200">
              <a:solidFill>
                <a:schemeClr val="lt1"/>
              </a:solidFill>
              <a:latin typeface="Calibri"/>
              <a:ea typeface="Calibri"/>
              <a:cs typeface="Calibri"/>
              <a:sym typeface="Calibri"/>
            </a:endParaRPr>
          </a:p>
        </p:txBody>
      </p:sp>
      <p:sp>
        <p:nvSpPr>
          <p:cNvPr id="1955" name="Google Shape;1955;p42"/>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956" name="Google Shape;1956;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957" name="Google Shape;1957;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8" name="Google Shape;1958;p42"/>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1-2022</a:t>
            </a:r>
            <a:endParaRPr b="1" sz="1200">
              <a:solidFill>
                <a:schemeClr val="dk1"/>
              </a:solidFill>
              <a:latin typeface="Arial Narrow"/>
              <a:ea typeface="Arial Narrow"/>
              <a:cs typeface="Arial Narrow"/>
              <a:sym typeface="Arial Narrow"/>
            </a:endParaRPr>
          </a:p>
        </p:txBody>
      </p:sp>
      <p:sp>
        <p:nvSpPr>
          <p:cNvPr id="1959" name="Google Shape;1959;p42"/>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Leptospirosis</a:t>
            </a:r>
            <a:endParaRPr b="1" sz="1600">
              <a:solidFill>
                <a:srgbClr val="C00000"/>
              </a:solidFill>
              <a:latin typeface="Arial Narrow"/>
              <a:ea typeface="Arial Narrow"/>
              <a:cs typeface="Arial Narrow"/>
              <a:sym typeface="Arial Narrow"/>
            </a:endParaRPr>
          </a:p>
        </p:txBody>
      </p:sp>
      <p:grpSp>
        <p:nvGrpSpPr>
          <p:cNvPr id="1960" name="Google Shape;1960;p42"/>
          <p:cNvGrpSpPr/>
          <p:nvPr/>
        </p:nvGrpSpPr>
        <p:grpSpPr>
          <a:xfrm>
            <a:off x="3100160" y="7837875"/>
            <a:ext cx="2237424" cy="1105852"/>
            <a:chOff x="-788022" y="6983264"/>
            <a:chExt cx="2237424" cy="1105852"/>
          </a:xfrm>
        </p:grpSpPr>
        <p:sp>
          <p:nvSpPr>
            <p:cNvPr id="1961" name="Google Shape;1961;p42"/>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962" name="Google Shape;1962;p42"/>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0 casos</a:t>
              </a:r>
              <a:endParaRPr b="1" sz="1100">
                <a:solidFill>
                  <a:schemeClr val="dk1"/>
                </a:solidFill>
                <a:latin typeface="Arial Narrow"/>
                <a:ea typeface="Arial Narrow"/>
                <a:cs typeface="Arial Narrow"/>
                <a:sym typeface="Arial Narrow"/>
              </a:endParaRPr>
            </a:p>
          </p:txBody>
        </p:sp>
        <p:sp>
          <p:nvSpPr>
            <p:cNvPr id="1963" name="Google Shape;1963;p42"/>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964" name="Google Shape;1964;p42"/>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Con Hictericia</a:t>
            </a:r>
            <a:endParaRPr b="1" sz="1200" u="sng">
              <a:solidFill>
                <a:schemeClr val="dk1"/>
              </a:solidFill>
              <a:latin typeface="Arial Narrow"/>
              <a:ea typeface="Arial Narrow"/>
              <a:cs typeface="Arial Narrow"/>
              <a:sym typeface="Arial Narrow"/>
            </a:endParaRPr>
          </a:p>
        </p:txBody>
      </p:sp>
      <p:pic>
        <p:nvPicPr>
          <p:cNvPr descr="http://cached.imagescaler.hbpl.co.uk/resize/scaleWidth/393/?sURL=http://offlinehbpl.hbpl.co.uk/News/PGH/49F18050-C0F3-DE90-E8A67A4C73063A63.gif" id="1965" name="Google Shape;1965;p42"/>
          <p:cNvPicPr preferRelativeResize="0"/>
          <p:nvPr/>
        </p:nvPicPr>
        <p:blipFill rotWithShape="1">
          <a:blip r:embed="rId7">
            <a:alphaModFix/>
          </a:blip>
          <a:srcRect b="0" l="0" r="0" t="0"/>
          <a:stretch/>
        </p:blipFill>
        <p:spPr>
          <a:xfrm>
            <a:off x="5651403" y="6263454"/>
            <a:ext cx="934195" cy="622797"/>
          </a:xfrm>
          <a:prstGeom prst="rect">
            <a:avLst/>
          </a:prstGeom>
          <a:noFill/>
          <a:ln>
            <a:noFill/>
          </a:ln>
        </p:spPr>
      </p:pic>
      <p:pic>
        <p:nvPicPr>
          <p:cNvPr descr="http://contrastes.com.co/web/images/leptospirosis.jpg" id="1966" name="Google Shape;1966;p42"/>
          <p:cNvPicPr preferRelativeResize="0"/>
          <p:nvPr/>
        </p:nvPicPr>
        <p:blipFill rotWithShape="1">
          <a:blip r:embed="rId8">
            <a:alphaModFix/>
          </a:blip>
          <a:srcRect b="0" l="0" r="0" t="0"/>
          <a:stretch/>
        </p:blipFill>
        <p:spPr>
          <a:xfrm>
            <a:off x="83625" y="-16344"/>
            <a:ext cx="2145482" cy="1609111"/>
          </a:xfrm>
          <a:prstGeom prst="rect">
            <a:avLst/>
          </a:prstGeom>
          <a:noFill/>
          <a:ln>
            <a:noFill/>
          </a:ln>
        </p:spPr>
      </p:pic>
      <p:pic>
        <p:nvPicPr>
          <p:cNvPr id="1967" name="Google Shape;1967;p42"/>
          <p:cNvPicPr preferRelativeResize="0"/>
          <p:nvPr/>
        </p:nvPicPr>
        <p:blipFill rotWithShape="1">
          <a:blip r:embed="rId9">
            <a:alphaModFix/>
          </a:blip>
          <a:srcRect b="0" l="0" r="0" t="0"/>
          <a:stretch/>
        </p:blipFill>
        <p:spPr>
          <a:xfrm>
            <a:off x="182880" y="1979712"/>
            <a:ext cx="3009200" cy="1125091"/>
          </a:xfrm>
          <a:prstGeom prst="rect">
            <a:avLst/>
          </a:prstGeom>
          <a:noFill/>
          <a:ln>
            <a:noFill/>
          </a:ln>
        </p:spPr>
      </p:pic>
      <p:pic>
        <p:nvPicPr>
          <p:cNvPr id="1968" name="Google Shape;1968;p42"/>
          <p:cNvPicPr preferRelativeResize="0"/>
          <p:nvPr/>
        </p:nvPicPr>
        <p:blipFill rotWithShape="1">
          <a:blip r:embed="rId10">
            <a:alphaModFix/>
          </a:blip>
          <a:srcRect b="0" l="0" r="0" t="0"/>
          <a:stretch/>
        </p:blipFill>
        <p:spPr>
          <a:xfrm>
            <a:off x="3938918" y="1413380"/>
            <a:ext cx="2757876" cy="256446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pic>
        <p:nvPicPr>
          <p:cNvPr id="1974" name="Google Shape;1974;p43"/>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975" name="Google Shape;1975;p43"/>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976" name="Google Shape;1976;p43"/>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grpSp>
        <p:nvGrpSpPr>
          <p:cNvPr id="1977" name="Google Shape;1977;p43"/>
          <p:cNvGrpSpPr/>
          <p:nvPr/>
        </p:nvGrpSpPr>
        <p:grpSpPr>
          <a:xfrm>
            <a:off x="179214" y="4211960"/>
            <a:ext cx="1892650" cy="488476"/>
            <a:chOff x="2397524" y="3379972"/>
            <a:chExt cx="4508500" cy="904875"/>
          </a:xfrm>
        </p:grpSpPr>
        <p:pic>
          <p:nvPicPr>
            <p:cNvPr id="1978" name="Google Shape;1978;p4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979" name="Google Shape;1979;p4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102</a:t>
              </a:r>
              <a:endParaRPr b="1" sz="2000">
                <a:solidFill>
                  <a:schemeClr val="dk1"/>
                </a:solidFill>
                <a:latin typeface="Arial Narrow"/>
                <a:ea typeface="Arial Narrow"/>
                <a:cs typeface="Arial Narrow"/>
                <a:sym typeface="Arial Narrow"/>
              </a:endParaRPr>
            </a:p>
          </p:txBody>
        </p:sp>
      </p:grpSp>
      <p:sp>
        <p:nvSpPr>
          <p:cNvPr id="1980" name="Google Shape;1980;p43"/>
          <p:cNvSpPr txBox="1"/>
          <p:nvPr/>
        </p:nvSpPr>
        <p:spPr>
          <a:xfrm>
            <a:off x="-52866" y="4799603"/>
            <a:ext cx="222067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25%</a:t>
            </a:r>
            <a:endParaRPr b="1" sz="1200">
              <a:solidFill>
                <a:schemeClr val="dk1"/>
              </a:solidFill>
              <a:latin typeface="Arial Narrow"/>
              <a:ea typeface="Arial Narrow"/>
              <a:cs typeface="Arial Narrow"/>
              <a:sym typeface="Arial Narrow"/>
            </a:endParaRPr>
          </a:p>
        </p:txBody>
      </p:sp>
      <p:grpSp>
        <p:nvGrpSpPr>
          <p:cNvPr id="1981" name="Google Shape;1981;p43"/>
          <p:cNvGrpSpPr/>
          <p:nvPr/>
        </p:nvGrpSpPr>
        <p:grpSpPr>
          <a:xfrm>
            <a:off x="2448322" y="74775"/>
            <a:ext cx="3446504" cy="276999"/>
            <a:chOff x="2448322" y="74775"/>
            <a:chExt cx="3446504" cy="276999"/>
          </a:xfrm>
        </p:grpSpPr>
        <p:sp>
          <p:nvSpPr>
            <p:cNvPr id="1982" name="Google Shape;1982;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3" name="Google Shape;1983;p43"/>
            <p:cNvCxnSpPr>
              <a:stCxn id="19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4" name="Google Shape;1984;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985" name="Google Shape;1985;p43"/>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86" name="Google Shape;1986;p43"/>
          <p:cNvGrpSpPr/>
          <p:nvPr/>
        </p:nvGrpSpPr>
        <p:grpSpPr>
          <a:xfrm>
            <a:off x="263756" y="5648928"/>
            <a:ext cx="3446504" cy="276999"/>
            <a:chOff x="2448322" y="74775"/>
            <a:chExt cx="3446504" cy="276999"/>
          </a:xfrm>
        </p:grpSpPr>
        <p:sp>
          <p:nvSpPr>
            <p:cNvPr id="1987" name="Google Shape;1987;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8" name="Google Shape;1988;p43"/>
            <p:cNvCxnSpPr>
              <a:stCxn id="19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9" name="Google Shape;1989;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90" name="Google Shape;1990;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 </a:t>
            </a:r>
            <a:endParaRPr b="1" sz="1050">
              <a:solidFill>
                <a:schemeClr val="dk1"/>
              </a:solidFill>
              <a:latin typeface="Arial Narrow"/>
              <a:ea typeface="Arial Narrow"/>
              <a:cs typeface="Arial Narrow"/>
              <a:sym typeface="Arial Narrow"/>
            </a:endParaRPr>
          </a:p>
        </p:txBody>
      </p:sp>
      <p:sp>
        <p:nvSpPr>
          <p:cNvPr id="1991" name="Google Shape;1991;p43"/>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1992" name="Google Shape;1992;p43"/>
          <p:cNvGrpSpPr/>
          <p:nvPr/>
        </p:nvGrpSpPr>
        <p:grpSpPr>
          <a:xfrm>
            <a:off x="2053097" y="6684285"/>
            <a:ext cx="757840" cy="646484"/>
            <a:chOff x="5227274" y="1274868"/>
            <a:chExt cx="757840" cy="646484"/>
          </a:xfrm>
        </p:grpSpPr>
        <p:sp>
          <p:nvSpPr>
            <p:cNvPr id="1993" name="Google Shape;1993;p4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994" name="Google Shape;1994;p43"/>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995" name="Google Shape;1995;p43"/>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996" name="Google Shape;1996;p43"/>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997" name="Google Shape;1997;p43"/>
          <p:cNvGrpSpPr/>
          <p:nvPr/>
        </p:nvGrpSpPr>
        <p:grpSpPr>
          <a:xfrm>
            <a:off x="116195" y="6707570"/>
            <a:ext cx="1720560" cy="877901"/>
            <a:chOff x="-36884" y="7072716"/>
            <a:chExt cx="1305446" cy="877901"/>
          </a:xfrm>
        </p:grpSpPr>
        <p:sp>
          <p:nvSpPr>
            <p:cNvPr id="1998" name="Google Shape;1998;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999" name="Google Shape;1999;p4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a:t>
              </a:r>
              <a:endParaRPr b="1" sz="1600">
                <a:solidFill>
                  <a:schemeClr val="dk1"/>
                </a:solidFill>
                <a:latin typeface="Arial Narrow"/>
                <a:ea typeface="Arial Narrow"/>
                <a:cs typeface="Arial Narrow"/>
                <a:sym typeface="Arial Narrow"/>
              </a:endParaRPr>
            </a:p>
          </p:txBody>
        </p:sp>
        <p:sp>
          <p:nvSpPr>
            <p:cNvPr id="2000" name="Google Shape;2000;p4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2001" name="Google Shape;2001;p43"/>
          <p:cNvGrpSpPr/>
          <p:nvPr/>
        </p:nvGrpSpPr>
        <p:grpSpPr>
          <a:xfrm>
            <a:off x="2352285" y="3135309"/>
            <a:ext cx="2203493" cy="1580707"/>
            <a:chOff x="-2126797" y="7102671"/>
            <a:chExt cx="1561980" cy="494356"/>
          </a:xfrm>
        </p:grpSpPr>
        <p:sp>
          <p:nvSpPr>
            <p:cNvPr id="2002" name="Google Shape;2002;p43"/>
            <p:cNvSpPr txBox="1"/>
            <p:nvPr/>
          </p:nvSpPr>
          <p:spPr>
            <a:xfrm>
              <a:off x="-2073520" y="7102671"/>
              <a:ext cx="1229607" cy="1215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Afiliación al SGSS</a:t>
              </a:r>
              <a:endParaRPr b="1" sz="1000" u="sng">
                <a:solidFill>
                  <a:schemeClr val="dk1"/>
                </a:solidFill>
                <a:latin typeface="Arial Narrow"/>
                <a:ea typeface="Arial Narrow"/>
                <a:cs typeface="Arial Narrow"/>
                <a:sym typeface="Arial Narrow"/>
              </a:endParaRPr>
            </a:p>
          </p:txBody>
        </p:sp>
        <p:sp>
          <p:nvSpPr>
            <p:cNvPr id="2003" name="Google Shape;2003;p43"/>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32,4%</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asegurado: 10,8</a:t>
              </a:r>
              <a:endParaRPr b="1" sz="1200">
                <a:solidFill>
                  <a:schemeClr val="dk1"/>
                </a:solidFill>
                <a:latin typeface="Arial Narrow"/>
                <a:ea typeface="Arial Narrow"/>
                <a:cs typeface="Arial Narrow"/>
                <a:sym typeface="Arial Narrow"/>
              </a:endParaRPr>
            </a:p>
          </p:txBody>
        </p:sp>
      </p:grpSp>
      <p:sp>
        <p:nvSpPr>
          <p:cNvPr id="2004" name="Google Shape;2004;p43"/>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5" name="Google Shape;2005;p43"/>
          <p:cNvGrpSpPr/>
          <p:nvPr/>
        </p:nvGrpSpPr>
        <p:grpSpPr>
          <a:xfrm>
            <a:off x="-39943" y="7494269"/>
            <a:ext cx="3814052" cy="1628187"/>
            <a:chOff x="-39943" y="7494269"/>
            <a:chExt cx="3814052" cy="1628187"/>
          </a:xfrm>
        </p:grpSpPr>
        <p:grpSp>
          <p:nvGrpSpPr>
            <p:cNvPr id="2006" name="Google Shape;2006;p43"/>
            <p:cNvGrpSpPr/>
            <p:nvPr/>
          </p:nvGrpSpPr>
          <p:grpSpPr>
            <a:xfrm>
              <a:off x="-39943" y="7494269"/>
              <a:ext cx="3796415" cy="1570985"/>
              <a:chOff x="2127781" y="2180567"/>
              <a:chExt cx="3796415" cy="1570985"/>
            </a:xfrm>
          </p:grpSpPr>
          <p:sp>
            <p:nvSpPr>
              <p:cNvPr id="2007" name="Google Shape;2007;p43"/>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67%</a:t>
                </a:r>
                <a:endParaRPr b="1" sz="1600">
                  <a:solidFill>
                    <a:srgbClr val="C00000"/>
                  </a:solidFill>
                  <a:latin typeface="Arial Narrow"/>
                  <a:ea typeface="Arial Narrow"/>
                  <a:cs typeface="Arial Narrow"/>
                  <a:sym typeface="Arial Narrow"/>
                </a:endParaRPr>
              </a:p>
            </p:txBody>
          </p:sp>
          <p:pic>
            <p:nvPicPr>
              <p:cNvPr id="2008" name="Google Shape;2008;p43"/>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2009" name="Google Shape;2009;p43"/>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2010" name="Google Shape;2010;p43"/>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28%</a:t>
              </a:r>
              <a:endParaRPr b="1" sz="1600">
                <a:solidFill>
                  <a:srgbClr val="C00000"/>
                </a:solidFill>
                <a:latin typeface="Arial Narrow"/>
                <a:ea typeface="Arial Narrow"/>
                <a:cs typeface="Arial Narrow"/>
                <a:sym typeface="Arial Narrow"/>
              </a:endParaRPr>
            </a:p>
          </p:txBody>
        </p:sp>
        <p:sp>
          <p:nvSpPr>
            <p:cNvPr id="2011" name="Google Shape;2011;p43"/>
            <p:cNvSpPr/>
            <p:nvPr/>
          </p:nvSpPr>
          <p:spPr>
            <a:xfrm>
              <a:off x="1231828" y="8674264"/>
              <a:ext cx="2542281" cy="448192"/>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relacionada con el embarazo: </a:t>
              </a:r>
              <a:r>
                <a:rPr b="1" lang="es-ES" sz="1600">
                  <a:solidFill>
                    <a:srgbClr val="C00000"/>
                  </a:solidFill>
                  <a:latin typeface="Arial Narrow"/>
                  <a:ea typeface="Arial Narrow"/>
                  <a:cs typeface="Arial Narrow"/>
                  <a:sym typeface="Arial Narrow"/>
                </a:rPr>
                <a:t>2%</a:t>
              </a:r>
              <a:endParaRPr b="1" sz="1600">
                <a:solidFill>
                  <a:srgbClr val="C00000"/>
                </a:solidFill>
                <a:latin typeface="Arial Narrow"/>
                <a:ea typeface="Arial Narrow"/>
                <a:cs typeface="Arial Narrow"/>
                <a:sym typeface="Arial Narrow"/>
              </a:endParaRPr>
            </a:p>
          </p:txBody>
        </p:sp>
      </p:grpSp>
      <p:sp>
        <p:nvSpPr>
          <p:cNvPr id="2012" name="Google Shape;2012;p43"/>
          <p:cNvSpPr txBox="1"/>
          <p:nvPr/>
        </p:nvSpPr>
        <p:spPr>
          <a:xfrm>
            <a:off x="4821817" y="3683504"/>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casos con 3 o más criterios </a:t>
            </a:r>
            <a:endParaRPr b="1" sz="1050">
              <a:solidFill>
                <a:schemeClr val="dk1"/>
              </a:solidFill>
              <a:latin typeface="Arial Narrow"/>
              <a:ea typeface="Arial Narrow"/>
              <a:cs typeface="Arial Narrow"/>
              <a:sym typeface="Arial Narrow"/>
            </a:endParaRPr>
          </a:p>
        </p:txBody>
      </p:sp>
      <p:sp>
        <p:nvSpPr>
          <p:cNvPr id="2013" name="Google Shape;2013;p43"/>
          <p:cNvSpPr txBox="1"/>
          <p:nvPr/>
        </p:nvSpPr>
        <p:spPr>
          <a:xfrm>
            <a:off x="5575176" y="4079573"/>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36,3%</a:t>
            </a:r>
            <a:endParaRPr/>
          </a:p>
        </p:txBody>
      </p:sp>
      <p:cxnSp>
        <p:nvCxnSpPr>
          <p:cNvPr id="2014" name="Google Shape;2014;p43"/>
          <p:cNvCxnSpPr/>
          <p:nvPr/>
        </p:nvCxnSpPr>
        <p:spPr>
          <a:xfrm rot="10800000">
            <a:off x="4895020" y="3526058"/>
            <a:ext cx="2154764" cy="0"/>
          </a:xfrm>
          <a:prstGeom prst="straightConnector1">
            <a:avLst/>
          </a:prstGeom>
          <a:noFill/>
          <a:ln cap="flat" cmpd="sng" w="9525">
            <a:solidFill>
              <a:srgbClr val="002060"/>
            </a:solidFill>
            <a:prstDash val="solid"/>
            <a:round/>
            <a:headEnd len="sm" w="sm" type="none"/>
            <a:tailEnd len="med" w="med" type="oval"/>
          </a:ln>
        </p:spPr>
      </p:cxnSp>
      <p:sp>
        <p:nvSpPr>
          <p:cNvPr id="2015" name="Google Shape;2015;p43"/>
          <p:cNvSpPr txBox="1"/>
          <p:nvPr/>
        </p:nvSpPr>
        <p:spPr>
          <a:xfrm>
            <a:off x="4831563" y="2993764"/>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Razón MME</a:t>
            </a:r>
            <a:endParaRPr b="1" sz="1050">
              <a:solidFill>
                <a:schemeClr val="dk1"/>
              </a:solidFill>
              <a:latin typeface="Arial Narrow"/>
              <a:ea typeface="Arial Narrow"/>
              <a:cs typeface="Arial Narrow"/>
              <a:sym typeface="Arial Narrow"/>
            </a:endParaRPr>
          </a:p>
        </p:txBody>
      </p:sp>
      <p:sp>
        <p:nvSpPr>
          <p:cNvPr id="2016" name="Google Shape;2016;p43"/>
          <p:cNvSpPr txBox="1"/>
          <p:nvPr/>
        </p:nvSpPr>
        <p:spPr>
          <a:xfrm>
            <a:off x="5622590" y="3187504"/>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51,7%</a:t>
            </a:r>
            <a:endParaRPr/>
          </a:p>
        </p:txBody>
      </p:sp>
      <p:cxnSp>
        <p:nvCxnSpPr>
          <p:cNvPr id="2017" name="Google Shape;2017;p43"/>
          <p:cNvCxnSpPr/>
          <p:nvPr/>
        </p:nvCxnSpPr>
        <p:spPr>
          <a:xfrm rot="10800000">
            <a:off x="4865040" y="2974289"/>
            <a:ext cx="2154764" cy="0"/>
          </a:xfrm>
          <a:prstGeom prst="straightConnector1">
            <a:avLst/>
          </a:prstGeom>
          <a:noFill/>
          <a:ln cap="flat" cmpd="sng" w="9525">
            <a:solidFill>
              <a:srgbClr val="002060"/>
            </a:solidFill>
            <a:prstDash val="solid"/>
            <a:round/>
            <a:headEnd len="sm" w="sm" type="none"/>
            <a:tailEnd len="med" w="med" type="oval"/>
          </a:ln>
        </p:spPr>
      </p:cxnSp>
      <p:grpSp>
        <p:nvGrpSpPr>
          <p:cNvPr id="2018" name="Google Shape;2018;p43"/>
          <p:cNvGrpSpPr/>
          <p:nvPr/>
        </p:nvGrpSpPr>
        <p:grpSpPr>
          <a:xfrm>
            <a:off x="3754394" y="5641233"/>
            <a:ext cx="3446504" cy="276999"/>
            <a:chOff x="2448322" y="74775"/>
            <a:chExt cx="3446504" cy="276999"/>
          </a:xfrm>
        </p:grpSpPr>
        <p:sp>
          <p:nvSpPr>
            <p:cNvPr id="2019" name="Google Shape;2019;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20" name="Google Shape;2020;p43"/>
            <p:cNvCxnSpPr>
              <a:stCxn id="201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21" name="Google Shape;2021;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022" name="Google Shape;2022;p43"/>
          <p:cNvSpPr/>
          <p:nvPr/>
        </p:nvSpPr>
        <p:spPr>
          <a:xfrm>
            <a:off x="3918671" y="6075468"/>
            <a:ext cx="315819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Protocolo fue actualizado en 2022; los casos se reportan con un criterio excepto en sepsis. Se clasifican en relacionados con: -disfunción de órgano, -enfermedad específica, -el manejo.</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a:t>
            </a:r>
            <a:r>
              <a:rPr b="1" lang="es-ES" sz="1200">
                <a:solidFill>
                  <a:schemeClr val="dk1"/>
                </a:solidFill>
                <a:latin typeface="Arial Narrow"/>
                <a:ea typeface="Arial Narrow"/>
                <a:cs typeface="Arial Narrow"/>
                <a:sym typeface="Arial Narrow"/>
              </a:rPr>
              <a:t>super inmediata </a:t>
            </a:r>
            <a:r>
              <a:rPr lang="es-ES" sz="12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200">
                <a:solidFill>
                  <a:schemeClr val="dk1"/>
                </a:solidFill>
                <a:latin typeface="Arial Narrow"/>
                <a:ea typeface="Arial Narrow"/>
                <a:cs typeface="Arial Narrow"/>
                <a:sym typeface="Arial Narrow"/>
              </a:rPr>
              <a:t>pre-eclampsia severa, -eclampsia y -hemorragia obstétrica severa.</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2023" name="Google Shape;2023;p43"/>
          <p:cNvSpPr/>
          <p:nvPr/>
        </p:nvSpPr>
        <p:spPr>
          <a:xfrm>
            <a:off x="2277456" y="2339057"/>
            <a:ext cx="4923444" cy="5899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900">
                <a:solidFill>
                  <a:schemeClr val="dk1"/>
                </a:solidFill>
                <a:latin typeface="Arial"/>
                <a:ea typeface="Arial"/>
                <a:cs typeface="Arial"/>
                <a:sym typeface="Arial"/>
              </a:rPr>
              <a:t>Razones esperadas y observadas para morbilidad materna extrema. Mujeres residentes en Medellín. acumulado al primer periodo epidemiológico de 2022.</a:t>
            </a:r>
            <a:endParaRPr/>
          </a:p>
          <a:p>
            <a:pPr indent="0" lvl="0" marL="0" marR="0" rtl="0" algn="just">
              <a:spcBef>
                <a:spcPts val="1000"/>
              </a:spcBef>
              <a:spcAft>
                <a:spcPts val="0"/>
              </a:spcAft>
              <a:buNone/>
            </a:pPr>
            <a:r>
              <a:rPr lang="es-ES" sz="600">
                <a:solidFill>
                  <a:schemeClr val="dk1"/>
                </a:solidFill>
                <a:latin typeface="Arial"/>
                <a:ea typeface="Arial"/>
                <a:cs typeface="Arial"/>
                <a:sym typeface="Arial"/>
              </a:rPr>
              <a:t>Fuente: Proceso de vigilancia epidemiológica de morbilidad materna extrema y Sivigila. Medellín, 2022. Fecha de corte: 29/01/2022.</a:t>
            </a:r>
            <a:endParaRPr sz="500">
              <a:solidFill>
                <a:schemeClr val="dk1"/>
              </a:solidFill>
              <a:latin typeface="Calibri"/>
              <a:ea typeface="Calibri"/>
              <a:cs typeface="Calibri"/>
              <a:sym typeface="Calibri"/>
            </a:endParaRPr>
          </a:p>
        </p:txBody>
      </p:sp>
      <p:pic>
        <p:nvPicPr>
          <p:cNvPr id="2024" name="Google Shape;2024;p43"/>
          <p:cNvPicPr preferRelativeResize="0"/>
          <p:nvPr/>
        </p:nvPicPr>
        <p:blipFill rotWithShape="1">
          <a:blip r:embed="rId9">
            <a:alphaModFix/>
          </a:blip>
          <a:srcRect b="0" l="0" r="0" t="0"/>
          <a:stretch/>
        </p:blipFill>
        <p:spPr>
          <a:xfrm>
            <a:off x="2456248" y="566344"/>
            <a:ext cx="4324350" cy="15906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pic>
        <p:nvPicPr>
          <p:cNvPr id="2030" name="Google Shape;2030;p44"/>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2031" name="Google Shape;2031;p4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032" name="Google Shape;2032;p44"/>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grpSp>
        <p:nvGrpSpPr>
          <p:cNvPr id="2033" name="Google Shape;2033;p44"/>
          <p:cNvGrpSpPr/>
          <p:nvPr/>
        </p:nvGrpSpPr>
        <p:grpSpPr>
          <a:xfrm>
            <a:off x="179214" y="4211960"/>
            <a:ext cx="1892650" cy="488476"/>
            <a:chOff x="2397524" y="3379972"/>
            <a:chExt cx="4508500" cy="904875"/>
          </a:xfrm>
        </p:grpSpPr>
        <p:pic>
          <p:nvPicPr>
            <p:cNvPr id="2034" name="Google Shape;2034;p4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035" name="Google Shape;2035;p4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18</a:t>
              </a:r>
              <a:endParaRPr b="1" sz="2000">
                <a:solidFill>
                  <a:schemeClr val="dk1"/>
                </a:solidFill>
                <a:latin typeface="Arial Narrow"/>
                <a:ea typeface="Arial Narrow"/>
                <a:cs typeface="Arial Narrow"/>
                <a:sym typeface="Arial Narrow"/>
              </a:endParaRPr>
            </a:p>
          </p:txBody>
        </p:sp>
      </p:grpSp>
      <p:grpSp>
        <p:nvGrpSpPr>
          <p:cNvPr id="2036" name="Google Shape;2036;p44"/>
          <p:cNvGrpSpPr/>
          <p:nvPr/>
        </p:nvGrpSpPr>
        <p:grpSpPr>
          <a:xfrm>
            <a:off x="2448322" y="74775"/>
            <a:ext cx="3446504" cy="276999"/>
            <a:chOff x="2448322" y="74775"/>
            <a:chExt cx="3446504" cy="276999"/>
          </a:xfrm>
        </p:grpSpPr>
        <p:sp>
          <p:nvSpPr>
            <p:cNvPr id="2037" name="Google Shape;2037;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8" name="Google Shape;2038;p44"/>
            <p:cNvCxnSpPr>
              <a:stCxn id="20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9" name="Google Shape;2039;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040" name="Google Shape;2040;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 </a:t>
            </a:r>
            <a:endParaRPr b="1" sz="1050">
              <a:solidFill>
                <a:schemeClr val="dk1"/>
              </a:solidFill>
              <a:latin typeface="Arial Narrow"/>
              <a:ea typeface="Arial Narrow"/>
              <a:cs typeface="Arial Narrow"/>
              <a:sym typeface="Arial Narrow"/>
            </a:endParaRPr>
          </a:p>
        </p:txBody>
      </p:sp>
      <p:sp>
        <p:nvSpPr>
          <p:cNvPr id="2041" name="Google Shape;2041;p44"/>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2042" name="Google Shape;2042;p44"/>
          <p:cNvGrpSpPr/>
          <p:nvPr/>
        </p:nvGrpSpPr>
        <p:grpSpPr>
          <a:xfrm>
            <a:off x="4523761" y="5004048"/>
            <a:ext cx="757840" cy="1359035"/>
            <a:chOff x="4830630" y="3075226"/>
            <a:chExt cx="757840" cy="1359035"/>
          </a:xfrm>
        </p:grpSpPr>
        <p:grpSp>
          <p:nvGrpSpPr>
            <p:cNvPr id="2043" name="Google Shape;2043;p44"/>
            <p:cNvGrpSpPr/>
            <p:nvPr/>
          </p:nvGrpSpPr>
          <p:grpSpPr>
            <a:xfrm>
              <a:off x="4830630" y="3554337"/>
              <a:ext cx="757840" cy="879924"/>
              <a:chOff x="5227274" y="1274868"/>
              <a:chExt cx="757840" cy="879924"/>
            </a:xfrm>
          </p:grpSpPr>
          <p:sp>
            <p:nvSpPr>
              <p:cNvPr id="2044" name="Google Shape;2044;p44"/>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b="1" sz="1600">
                  <a:solidFill>
                    <a:schemeClr val="dk1"/>
                  </a:solidFill>
                  <a:latin typeface="Arial Narrow"/>
                  <a:ea typeface="Arial Narrow"/>
                  <a:cs typeface="Arial Narrow"/>
                  <a:sym typeface="Arial Narrow"/>
                </a:endParaRPr>
              </a:p>
            </p:txBody>
          </p:sp>
          <p:sp>
            <p:nvSpPr>
              <p:cNvPr id="2045" name="Google Shape;2045;p44"/>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046" name="Google Shape;2046;p44"/>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pic>
          <p:nvPicPr>
            <p:cNvPr id="2047" name="Google Shape;2047;p44"/>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2048" name="Google Shape;2048;p44"/>
          <p:cNvGrpSpPr/>
          <p:nvPr/>
        </p:nvGrpSpPr>
        <p:grpSpPr>
          <a:xfrm>
            <a:off x="5826612" y="4983872"/>
            <a:ext cx="1230222" cy="1604352"/>
            <a:chOff x="5754604" y="2996813"/>
            <a:chExt cx="1230222" cy="1604352"/>
          </a:xfrm>
        </p:grpSpPr>
        <p:pic>
          <p:nvPicPr>
            <p:cNvPr id="2049" name="Google Shape;2049;p44"/>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2050" name="Google Shape;2050;p44"/>
            <p:cNvGrpSpPr/>
            <p:nvPr/>
          </p:nvGrpSpPr>
          <p:grpSpPr>
            <a:xfrm>
              <a:off x="5754604" y="3314759"/>
              <a:ext cx="1230222" cy="1286406"/>
              <a:chOff x="-14122" y="7072716"/>
              <a:chExt cx="1282684" cy="1286406"/>
            </a:xfrm>
          </p:grpSpPr>
          <p:sp>
            <p:nvSpPr>
              <p:cNvPr id="2051" name="Google Shape;2051;p44"/>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052" name="Google Shape;2052;p44"/>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92,3%</a:t>
                </a:r>
                <a:endParaRPr b="1" sz="1600">
                  <a:solidFill>
                    <a:schemeClr val="dk1"/>
                  </a:solidFill>
                  <a:latin typeface="Arial Narrow"/>
                  <a:ea typeface="Arial Narrow"/>
                  <a:cs typeface="Arial Narrow"/>
                  <a:sym typeface="Arial Narrow"/>
                </a:endParaRPr>
              </a:p>
            </p:txBody>
          </p:sp>
          <p:sp>
            <p:nvSpPr>
              <p:cNvPr id="2053" name="Google Shape;2053;p44"/>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120 casos</a:t>
                </a:r>
                <a:endParaRPr b="1" sz="1200">
                  <a:solidFill>
                    <a:schemeClr val="dk1"/>
                  </a:solidFill>
                  <a:latin typeface="Arial Narrow"/>
                  <a:ea typeface="Arial Narrow"/>
                  <a:cs typeface="Arial Narrow"/>
                  <a:sym typeface="Arial Narrow"/>
                </a:endParaRPr>
              </a:p>
            </p:txBody>
          </p:sp>
        </p:grpSp>
      </p:grpSp>
      <p:pic>
        <p:nvPicPr>
          <p:cNvPr id="2054" name="Google Shape;2054;p44"/>
          <p:cNvPicPr preferRelativeResize="0"/>
          <p:nvPr/>
        </p:nvPicPr>
        <p:blipFill rotWithShape="1">
          <a:blip r:embed="rId8">
            <a:alphaModFix/>
          </a:blip>
          <a:srcRect b="0" l="0" r="0" t="0"/>
          <a:stretch/>
        </p:blipFill>
        <p:spPr>
          <a:xfrm>
            <a:off x="235700" y="5600855"/>
            <a:ext cx="933450" cy="751093"/>
          </a:xfrm>
          <a:prstGeom prst="rect">
            <a:avLst/>
          </a:prstGeom>
          <a:noFill/>
          <a:ln>
            <a:noFill/>
          </a:ln>
        </p:spPr>
      </p:pic>
      <p:grpSp>
        <p:nvGrpSpPr>
          <p:cNvPr id="2055" name="Google Shape;2055;p44"/>
          <p:cNvGrpSpPr/>
          <p:nvPr/>
        </p:nvGrpSpPr>
        <p:grpSpPr>
          <a:xfrm>
            <a:off x="32738" y="6408556"/>
            <a:ext cx="1761059" cy="1216993"/>
            <a:chOff x="-103304" y="7072716"/>
            <a:chExt cx="1336174" cy="1111115"/>
          </a:xfrm>
        </p:grpSpPr>
        <p:sp>
          <p:nvSpPr>
            <p:cNvPr id="2056" name="Google Shape;2056;p4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057" name="Google Shape;2057;p44"/>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50% - 9casos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44,4% - 8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5,6% - 1 casos</a:t>
              </a:r>
              <a:endParaRPr b="1" sz="900">
                <a:solidFill>
                  <a:schemeClr val="dk1"/>
                </a:solidFill>
                <a:latin typeface="Arial Narrow"/>
                <a:ea typeface="Arial Narrow"/>
                <a:cs typeface="Arial Narrow"/>
                <a:sym typeface="Arial Narrow"/>
              </a:endParaRPr>
            </a:p>
          </p:txBody>
        </p:sp>
      </p:grpSp>
      <p:sp>
        <p:nvSpPr>
          <p:cNvPr id="2058" name="Google Shape;2058;p44"/>
          <p:cNvSpPr txBox="1"/>
          <p:nvPr/>
        </p:nvSpPr>
        <p:spPr>
          <a:xfrm>
            <a:off x="0" y="471601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 aumentó en un 11%</a:t>
            </a:r>
            <a:endParaRPr b="1" sz="1200">
              <a:solidFill>
                <a:schemeClr val="dk1"/>
              </a:solidFill>
              <a:latin typeface="Arial Narrow"/>
              <a:ea typeface="Arial Narrow"/>
              <a:cs typeface="Arial Narrow"/>
              <a:sym typeface="Arial Narrow"/>
            </a:endParaRPr>
          </a:p>
        </p:txBody>
      </p:sp>
      <p:sp>
        <p:nvSpPr>
          <p:cNvPr id="2059" name="Google Shape;2059;p44"/>
          <p:cNvSpPr/>
          <p:nvPr/>
        </p:nvSpPr>
        <p:spPr>
          <a:xfrm>
            <a:off x="2186603" y="4469505"/>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60" name="Google Shape;2060;p44"/>
          <p:cNvGrpSpPr/>
          <p:nvPr/>
        </p:nvGrpSpPr>
        <p:grpSpPr>
          <a:xfrm>
            <a:off x="44269" y="7612216"/>
            <a:ext cx="1832623" cy="1483932"/>
            <a:chOff x="1979044" y="5443169"/>
            <a:chExt cx="1832623" cy="1483932"/>
          </a:xfrm>
        </p:grpSpPr>
        <p:pic>
          <p:nvPicPr>
            <p:cNvPr id="2061" name="Google Shape;2061;p44"/>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2062" name="Google Shape;2062;p44"/>
            <p:cNvGrpSpPr/>
            <p:nvPr/>
          </p:nvGrpSpPr>
          <p:grpSpPr>
            <a:xfrm>
              <a:off x="1979044" y="5875217"/>
              <a:ext cx="1832623" cy="1051884"/>
              <a:chOff x="4697795" y="895031"/>
              <a:chExt cx="1832623" cy="1051884"/>
            </a:xfrm>
          </p:grpSpPr>
          <p:sp>
            <p:nvSpPr>
              <p:cNvPr id="2063" name="Google Shape;2063;p44"/>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50% (9) – Intra parto 1% 5,69)</a:t>
                </a:r>
                <a:endParaRPr b="1" sz="700">
                  <a:solidFill>
                    <a:schemeClr val="dk1"/>
                  </a:solidFill>
                  <a:latin typeface="Arial Narrow"/>
                  <a:ea typeface="Arial Narrow"/>
                  <a:cs typeface="Arial Narrow"/>
                  <a:sym typeface="Arial Narrow"/>
                </a:endParaRPr>
              </a:p>
            </p:txBody>
          </p:sp>
          <p:sp>
            <p:nvSpPr>
              <p:cNvPr id="2064" name="Google Shape;2064;p44"/>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2065" name="Google Shape;2065;p44"/>
          <p:cNvGrpSpPr/>
          <p:nvPr/>
        </p:nvGrpSpPr>
        <p:grpSpPr>
          <a:xfrm>
            <a:off x="2505747" y="4559503"/>
            <a:ext cx="3446504" cy="276999"/>
            <a:chOff x="2448322" y="74775"/>
            <a:chExt cx="3446504" cy="276999"/>
          </a:xfrm>
        </p:grpSpPr>
        <p:sp>
          <p:nvSpPr>
            <p:cNvPr id="2066" name="Google Shape;2066;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67" name="Google Shape;2067;p44"/>
            <p:cNvCxnSpPr>
              <a:stCxn id="20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68" name="Google Shape;2068;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2069" name="Google Shape;2069;p44"/>
          <p:cNvSpPr txBox="1"/>
          <p:nvPr/>
        </p:nvSpPr>
        <p:spPr>
          <a:xfrm>
            <a:off x="2153639" y="5534526"/>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2070" name="Google Shape;2070;p44"/>
          <p:cNvSpPr txBox="1"/>
          <p:nvPr/>
        </p:nvSpPr>
        <p:spPr>
          <a:xfrm>
            <a:off x="2206193" y="5653861"/>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1,5 muertes por cada 1000 nacidos vivos y muertos (3/1.983) *1000</a:t>
            </a:r>
            <a:endParaRPr b="1" sz="1200">
              <a:solidFill>
                <a:srgbClr val="C00000"/>
              </a:solidFill>
              <a:latin typeface="Arial Narrow"/>
              <a:ea typeface="Arial Narrow"/>
              <a:cs typeface="Arial Narrow"/>
              <a:sym typeface="Arial Narrow"/>
            </a:endParaRPr>
          </a:p>
        </p:txBody>
      </p:sp>
      <p:sp>
        <p:nvSpPr>
          <p:cNvPr id="2071" name="Google Shape;2071;p44"/>
          <p:cNvSpPr txBox="1"/>
          <p:nvPr/>
        </p:nvSpPr>
        <p:spPr>
          <a:xfrm>
            <a:off x="2032035" y="4886454"/>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2072" name="Google Shape;2072;p44"/>
          <p:cNvSpPr txBox="1"/>
          <p:nvPr/>
        </p:nvSpPr>
        <p:spPr>
          <a:xfrm>
            <a:off x="2279929" y="500578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7,6 muertes por cada 1000 nacidos vivos y muertos (15/1.983) *1000</a:t>
            </a:r>
            <a:endParaRPr b="1" sz="1200">
              <a:solidFill>
                <a:srgbClr val="C00000"/>
              </a:solidFill>
              <a:latin typeface="Arial Narrow"/>
              <a:ea typeface="Arial Narrow"/>
              <a:cs typeface="Arial Narrow"/>
              <a:sym typeface="Arial Narrow"/>
            </a:endParaRPr>
          </a:p>
        </p:txBody>
      </p:sp>
      <p:sp>
        <p:nvSpPr>
          <p:cNvPr id="2073" name="Google Shape;2073;p44"/>
          <p:cNvSpPr/>
          <p:nvPr/>
        </p:nvSpPr>
        <p:spPr>
          <a:xfrm>
            <a:off x="2106679" y="1763688"/>
            <a:ext cx="5076142" cy="8002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muerte perinatal, datos preliminares. Residentes en Medellín. Acumulado al primer periodo epidemiológico de 2022.</a:t>
            </a:r>
            <a:endParaRPr i="1"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Fuente: Seguimiento de muerte perinatal 2016 - 2022, Sivigila. Medellín. Fecha de corte: 29/01/2022.</a:t>
            </a:r>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p:txBody>
      </p:sp>
      <p:sp>
        <p:nvSpPr>
          <p:cNvPr id="2074" name="Google Shape;2074;p44"/>
          <p:cNvSpPr/>
          <p:nvPr/>
        </p:nvSpPr>
        <p:spPr>
          <a:xfrm>
            <a:off x="2106679" y="3828400"/>
            <a:ext cx="5076142" cy="8156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Canal endémico para muerte neonatal, datos preliminares. Residentes en Medellín. Acumulado al primer periodo epidemiológico de 2022.</a:t>
            </a:r>
            <a:endParaRPr i="1"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Fuente: Seguimiento de muerte perinatal 2016 - 2022, Sivigila. Medellín. Fecha de corte: 29/01/2022.</a:t>
            </a:r>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p:txBody>
      </p:sp>
      <p:pic>
        <p:nvPicPr>
          <p:cNvPr id="2075" name="Google Shape;2075;p44"/>
          <p:cNvPicPr preferRelativeResize="0"/>
          <p:nvPr/>
        </p:nvPicPr>
        <p:blipFill rotWithShape="1">
          <a:blip r:embed="rId10">
            <a:alphaModFix/>
          </a:blip>
          <a:srcRect b="0" l="0" r="0" t="0"/>
          <a:stretch/>
        </p:blipFill>
        <p:spPr>
          <a:xfrm>
            <a:off x="2242812" y="6807646"/>
            <a:ext cx="3848100" cy="2228850"/>
          </a:xfrm>
          <a:prstGeom prst="rect">
            <a:avLst/>
          </a:prstGeom>
          <a:noFill/>
          <a:ln>
            <a:noFill/>
          </a:ln>
        </p:spPr>
      </p:pic>
      <p:sp>
        <p:nvSpPr>
          <p:cNvPr id="2076" name="Google Shape;2076;p44"/>
          <p:cNvSpPr/>
          <p:nvPr/>
        </p:nvSpPr>
        <p:spPr>
          <a:xfrm>
            <a:off x="2348369" y="6250250"/>
            <a:ext cx="360045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Razón de mortalidad perinatal y neonatal tardía según peso y momento de la muerte. Residentes en Medellín, al primer periodo epidemiológico de 2022.</a:t>
            </a:r>
            <a:endParaRPr sz="900">
              <a:solidFill>
                <a:schemeClr val="dk1"/>
              </a:solidFill>
              <a:latin typeface="Calibri"/>
              <a:ea typeface="Calibri"/>
              <a:cs typeface="Calibri"/>
              <a:sym typeface="Calibri"/>
            </a:endParaRPr>
          </a:p>
        </p:txBody>
      </p:sp>
      <p:sp>
        <p:nvSpPr>
          <p:cNvPr id="2077" name="Google Shape;2077;p44"/>
          <p:cNvSpPr/>
          <p:nvPr/>
        </p:nvSpPr>
        <p:spPr>
          <a:xfrm>
            <a:off x="2226388" y="8988793"/>
            <a:ext cx="4956433" cy="19171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s-ES" sz="600">
                <a:solidFill>
                  <a:schemeClr val="dk1"/>
                </a:solidFill>
                <a:latin typeface="Arial"/>
                <a:ea typeface="Arial"/>
                <a:cs typeface="Arial"/>
                <a:sym typeface="Arial"/>
              </a:rPr>
              <a:t>Fuente: Seguimiento de muertes perinatales y neonatales tardías, Sivigila y RUAF ND. Medellín. Fecha de corte: 29/01/2022.</a:t>
            </a:r>
            <a:endParaRPr sz="500">
              <a:solidFill>
                <a:schemeClr val="dk1"/>
              </a:solidFill>
              <a:latin typeface="Calibri"/>
              <a:ea typeface="Calibri"/>
              <a:cs typeface="Calibri"/>
              <a:sym typeface="Calibri"/>
            </a:endParaRPr>
          </a:p>
        </p:txBody>
      </p:sp>
      <p:pic>
        <p:nvPicPr>
          <p:cNvPr id="2078" name="Google Shape;2078;p44"/>
          <p:cNvPicPr preferRelativeResize="0"/>
          <p:nvPr/>
        </p:nvPicPr>
        <p:blipFill rotWithShape="1">
          <a:blip r:embed="rId11">
            <a:alphaModFix/>
          </a:blip>
          <a:srcRect b="0" l="0" r="0" t="0"/>
          <a:stretch/>
        </p:blipFill>
        <p:spPr>
          <a:xfrm>
            <a:off x="2731783" y="349077"/>
            <a:ext cx="3619500" cy="1390650"/>
          </a:xfrm>
          <a:prstGeom prst="rect">
            <a:avLst/>
          </a:prstGeom>
          <a:noFill/>
          <a:ln>
            <a:noFill/>
          </a:ln>
        </p:spPr>
      </p:pic>
      <p:pic>
        <p:nvPicPr>
          <p:cNvPr id="2079" name="Google Shape;2079;p44"/>
          <p:cNvPicPr preferRelativeResize="0"/>
          <p:nvPr/>
        </p:nvPicPr>
        <p:blipFill rotWithShape="1">
          <a:blip r:embed="rId12">
            <a:alphaModFix/>
          </a:blip>
          <a:srcRect b="0" l="0" r="0" t="0"/>
          <a:stretch/>
        </p:blipFill>
        <p:spPr>
          <a:xfrm>
            <a:off x="2644940" y="2411760"/>
            <a:ext cx="3590925" cy="1362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pic>
        <p:nvPicPr>
          <p:cNvPr id="2084" name="Google Shape;2084;p45"/>
          <p:cNvPicPr preferRelativeResize="0"/>
          <p:nvPr/>
        </p:nvPicPr>
        <p:blipFill rotWithShape="1">
          <a:blip r:embed="rId3">
            <a:alphaModFix/>
          </a:blip>
          <a:srcRect b="0" l="59057" r="25145" t="8806"/>
          <a:stretch/>
        </p:blipFill>
        <p:spPr>
          <a:xfrm>
            <a:off x="5189590" y="3979670"/>
            <a:ext cx="486249" cy="502665"/>
          </a:xfrm>
          <a:prstGeom prst="rect">
            <a:avLst/>
          </a:prstGeom>
          <a:noFill/>
          <a:ln>
            <a:noFill/>
          </a:ln>
        </p:spPr>
      </p:pic>
      <p:pic>
        <p:nvPicPr>
          <p:cNvPr id="2085" name="Google Shape;2085;p45"/>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2086" name="Google Shape;2086;p45"/>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2087" name="Google Shape;2087;p45"/>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grpSp>
        <p:nvGrpSpPr>
          <p:cNvPr id="2088" name="Google Shape;2088;p45"/>
          <p:cNvGrpSpPr/>
          <p:nvPr/>
        </p:nvGrpSpPr>
        <p:grpSpPr>
          <a:xfrm>
            <a:off x="179214" y="4211960"/>
            <a:ext cx="1892650" cy="488476"/>
            <a:chOff x="2397524" y="3379972"/>
            <a:chExt cx="4508500" cy="904875"/>
          </a:xfrm>
        </p:grpSpPr>
        <p:pic>
          <p:nvPicPr>
            <p:cNvPr id="2089" name="Google Shape;2089;p45"/>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2090" name="Google Shape;2090;p4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46</a:t>
              </a:r>
              <a:endParaRPr b="1" sz="2000">
                <a:solidFill>
                  <a:schemeClr val="dk1"/>
                </a:solidFill>
                <a:latin typeface="Arial Narrow"/>
                <a:ea typeface="Arial Narrow"/>
                <a:cs typeface="Arial Narrow"/>
                <a:sym typeface="Arial Narrow"/>
              </a:endParaRPr>
            </a:p>
          </p:txBody>
        </p:sp>
      </p:grpSp>
      <p:sp>
        <p:nvSpPr>
          <p:cNvPr id="2091" name="Google Shape;2091;p45"/>
          <p:cNvSpPr txBox="1"/>
          <p:nvPr/>
        </p:nvSpPr>
        <p:spPr>
          <a:xfrm>
            <a:off x="0" y="471601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15%</a:t>
            </a:r>
            <a:endParaRPr b="1" sz="1200">
              <a:solidFill>
                <a:schemeClr val="dk1"/>
              </a:solidFill>
              <a:latin typeface="Arial Narrow"/>
              <a:ea typeface="Arial Narrow"/>
              <a:cs typeface="Arial Narrow"/>
              <a:sym typeface="Arial Narrow"/>
            </a:endParaRPr>
          </a:p>
        </p:txBody>
      </p:sp>
      <p:grpSp>
        <p:nvGrpSpPr>
          <p:cNvPr id="2092" name="Google Shape;2092;p45"/>
          <p:cNvGrpSpPr/>
          <p:nvPr/>
        </p:nvGrpSpPr>
        <p:grpSpPr>
          <a:xfrm>
            <a:off x="2448322" y="74775"/>
            <a:ext cx="3446504" cy="276999"/>
            <a:chOff x="2448322" y="74775"/>
            <a:chExt cx="3446504" cy="276999"/>
          </a:xfrm>
        </p:grpSpPr>
        <p:sp>
          <p:nvSpPr>
            <p:cNvPr id="2093" name="Google Shape;2093;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94" name="Google Shape;2094;p45"/>
            <p:cNvCxnSpPr>
              <a:stCxn id="209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95" name="Google Shape;2095;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096" name="Google Shape;2096;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Pág..45 </a:t>
            </a:r>
            <a:endParaRPr b="1" sz="1050">
              <a:solidFill>
                <a:schemeClr val="dk1"/>
              </a:solidFill>
              <a:latin typeface="Arial Narrow"/>
              <a:ea typeface="Arial Narrow"/>
              <a:cs typeface="Arial Narrow"/>
              <a:sym typeface="Arial Narrow"/>
            </a:endParaRPr>
          </a:p>
        </p:txBody>
      </p:sp>
      <p:sp>
        <p:nvSpPr>
          <p:cNvPr id="2097" name="Google Shape;2097;p45"/>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2098" name="Google Shape;2098;p45"/>
          <p:cNvPicPr preferRelativeResize="0"/>
          <p:nvPr/>
        </p:nvPicPr>
        <p:blipFill rotWithShape="1">
          <a:blip r:embed="rId7">
            <a:alphaModFix/>
          </a:blip>
          <a:srcRect b="0" l="0" r="0" t="0"/>
          <a:stretch/>
        </p:blipFill>
        <p:spPr>
          <a:xfrm>
            <a:off x="2507697" y="3843931"/>
            <a:ext cx="739835" cy="605319"/>
          </a:xfrm>
          <a:prstGeom prst="rect">
            <a:avLst/>
          </a:prstGeom>
          <a:noFill/>
          <a:ln>
            <a:noFill/>
          </a:ln>
        </p:spPr>
      </p:pic>
      <p:grpSp>
        <p:nvGrpSpPr>
          <p:cNvPr id="2099" name="Google Shape;2099;p45"/>
          <p:cNvGrpSpPr/>
          <p:nvPr/>
        </p:nvGrpSpPr>
        <p:grpSpPr>
          <a:xfrm>
            <a:off x="2121823" y="4366965"/>
            <a:ext cx="1475707" cy="1125647"/>
            <a:chOff x="-14122" y="7072716"/>
            <a:chExt cx="1229607" cy="972579"/>
          </a:xfrm>
        </p:grpSpPr>
        <p:sp>
          <p:nvSpPr>
            <p:cNvPr id="2100" name="Google Shape;2100;p45"/>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2101" name="Google Shape;2101;p45"/>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95,7% (44)</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 (2)</a:t>
              </a:r>
              <a:endParaRPr b="1" sz="1200">
                <a:solidFill>
                  <a:schemeClr val="dk1"/>
                </a:solidFill>
                <a:latin typeface="Arial Narrow"/>
                <a:ea typeface="Arial Narrow"/>
                <a:cs typeface="Arial Narrow"/>
                <a:sym typeface="Arial Narrow"/>
              </a:endParaRPr>
            </a:p>
          </p:txBody>
        </p:sp>
      </p:grpSp>
      <p:pic>
        <p:nvPicPr>
          <p:cNvPr id="2102" name="Google Shape;2102;p45"/>
          <p:cNvPicPr preferRelativeResize="0"/>
          <p:nvPr/>
        </p:nvPicPr>
        <p:blipFill rotWithShape="1">
          <a:blip r:embed="rId8">
            <a:alphaModFix/>
          </a:blip>
          <a:srcRect b="0" l="0" r="0" t="0"/>
          <a:stretch/>
        </p:blipFill>
        <p:spPr>
          <a:xfrm>
            <a:off x="3725404" y="3832056"/>
            <a:ext cx="751217" cy="597908"/>
          </a:xfrm>
          <a:prstGeom prst="rect">
            <a:avLst/>
          </a:prstGeom>
          <a:noFill/>
          <a:ln>
            <a:noFill/>
          </a:ln>
        </p:spPr>
      </p:pic>
      <p:grpSp>
        <p:nvGrpSpPr>
          <p:cNvPr id="2103" name="Google Shape;2103;p45"/>
          <p:cNvGrpSpPr/>
          <p:nvPr/>
        </p:nvGrpSpPr>
        <p:grpSpPr>
          <a:xfrm>
            <a:off x="3411381" y="4348745"/>
            <a:ext cx="1475706" cy="1129832"/>
            <a:chOff x="-14122" y="7072716"/>
            <a:chExt cx="1229607" cy="1347068"/>
          </a:xfrm>
        </p:grpSpPr>
        <p:sp>
          <p:nvSpPr>
            <p:cNvPr id="2104" name="Google Shape;2104;p45"/>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2105" name="Google Shape;2105;p45"/>
            <p:cNvSpPr/>
            <p:nvPr/>
          </p:nvSpPr>
          <p:spPr>
            <a:xfrm>
              <a:off x="177666" y="7363318"/>
              <a:ext cx="804648" cy="105646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32,6% (15)</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41,3% (19)</a:t>
              </a:r>
              <a:endParaRPr b="1" sz="1200">
                <a:solidFill>
                  <a:schemeClr val="dk1"/>
                </a:solidFill>
                <a:latin typeface="Arial Narrow"/>
                <a:ea typeface="Arial Narrow"/>
                <a:cs typeface="Arial Narrow"/>
                <a:sym typeface="Arial Narrow"/>
              </a:endParaRPr>
            </a:p>
          </p:txBody>
        </p:sp>
      </p:grpSp>
      <p:grpSp>
        <p:nvGrpSpPr>
          <p:cNvPr id="2106" name="Google Shape;2106;p45"/>
          <p:cNvGrpSpPr/>
          <p:nvPr/>
        </p:nvGrpSpPr>
        <p:grpSpPr>
          <a:xfrm>
            <a:off x="4783707" y="4809992"/>
            <a:ext cx="1069524" cy="690771"/>
            <a:chOff x="3744466" y="1160332"/>
            <a:chExt cx="1174540" cy="823587"/>
          </a:xfrm>
        </p:grpSpPr>
        <p:sp>
          <p:nvSpPr>
            <p:cNvPr id="2107" name="Google Shape;2107;p45"/>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8,7% (4) </a:t>
              </a:r>
              <a:endParaRPr b="1" sz="1200">
                <a:solidFill>
                  <a:schemeClr val="dk1"/>
                </a:solidFill>
                <a:latin typeface="Arial Narrow"/>
                <a:ea typeface="Arial Narrow"/>
                <a:cs typeface="Arial Narrow"/>
                <a:sym typeface="Arial Narrow"/>
              </a:endParaRPr>
            </a:p>
          </p:txBody>
        </p:sp>
        <p:sp>
          <p:nvSpPr>
            <p:cNvPr id="2108" name="Google Shape;2108;p45"/>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2109" name="Google Shape;2109;p45"/>
          <p:cNvSpPr/>
          <p:nvPr/>
        </p:nvSpPr>
        <p:spPr>
          <a:xfrm>
            <a:off x="2180731" y="291581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10" name="Google Shape;2110;p45"/>
          <p:cNvGrpSpPr/>
          <p:nvPr/>
        </p:nvGrpSpPr>
        <p:grpSpPr>
          <a:xfrm>
            <a:off x="2279119" y="3070865"/>
            <a:ext cx="3446504" cy="276999"/>
            <a:chOff x="2448322" y="476336"/>
            <a:chExt cx="3446504" cy="276999"/>
          </a:xfrm>
        </p:grpSpPr>
        <p:sp>
          <p:nvSpPr>
            <p:cNvPr id="2111" name="Google Shape;2111;p45"/>
            <p:cNvSpPr/>
            <p:nvPr/>
          </p:nvSpPr>
          <p:spPr>
            <a:xfrm>
              <a:off x="2448322" y="47633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12" name="Google Shape;2112;p45"/>
            <p:cNvCxnSpPr>
              <a:stCxn id="2111" idx="6"/>
            </p:cNvCxnSpPr>
            <p:nvPr/>
          </p:nvCxnSpPr>
          <p:spPr>
            <a:xfrm>
              <a:off x="2736354" y="607141"/>
              <a:ext cx="648000" cy="0"/>
            </a:xfrm>
            <a:prstGeom prst="straightConnector1">
              <a:avLst/>
            </a:prstGeom>
            <a:noFill/>
            <a:ln cap="flat" cmpd="sng" w="28575">
              <a:solidFill>
                <a:srgbClr val="C00000"/>
              </a:solidFill>
              <a:prstDash val="solid"/>
              <a:round/>
              <a:headEnd len="sm" w="sm" type="none"/>
              <a:tailEnd len="sm" w="sm" type="none"/>
            </a:ln>
          </p:spPr>
        </p:cxnSp>
        <p:sp>
          <p:nvSpPr>
            <p:cNvPr id="2113" name="Google Shape;2113;p45"/>
            <p:cNvSpPr txBox="1"/>
            <p:nvPr/>
          </p:nvSpPr>
          <p:spPr>
            <a:xfrm>
              <a:off x="3302538" y="476336"/>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2114" name="Google Shape;2114;p45"/>
          <p:cNvGrpSpPr/>
          <p:nvPr/>
        </p:nvGrpSpPr>
        <p:grpSpPr>
          <a:xfrm>
            <a:off x="6143346" y="4809992"/>
            <a:ext cx="818862" cy="698112"/>
            <a:chOff x="2507826" y="3203848"/>
            <a:chExt cx="874090" cy="698112"/>
          </a:xfrm>
        </p:grpSpPr>
        <p:sp>
          <p:nvSpPr>
            <p:cNvPr id="2115" name="Google Shape;2115;p45"/>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32,6%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(15)</a:t>
              </a:r>
              <a:endParaRPr b="1" sz="1100">
                <a:solidFill>
                  <a:schemeClr val="dk1"/>
                </a:solidFill>
                <a:latin typeface="Arial Narrow"/>
                <a:ea typeface="Arial Narrow"/>
                <a:cs typeface="Arial Narrow"/>
                <a:sym typeface="Arial Narrow"/>
              </a:endParaRPr>
            </a:p>
          </p:txBody>
        </p:sp>
        <p:sp>
          <p:nvSpPr>
            <p:cNvPr id="2116" name="Google Shape;2116;p45"/>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2117" name="Google Shape;2117;p45"/>
          <p:cNvPicPr preferRelativeResize="0"/>
          <p:nvPr/>
        </p:nvPicPr>
        <p:blipFill rotWithShape="1">
          <a:blip r:embed="rId9">
            <a:alphaModFix/>
          </a:blip>
          <a:srcRect b="0" l="0" r="0" t="0"/>
          <a:stretch/>
        </p:blipFill>
        <p:spPr>
          <a:xfrm>
            <a:off x="6486050" y="3935883"/>
            <a:ext cx="414384" cy="478515"/>
          </a:xfrm>
          <a:prstGeom prst="rect">
            <a:avLst/>
          </a:prstGeom>
          <a:noFill/>
          <a:ln>
            <a:noFill/>
          </a:ln>
        </p:spPr>
      </p:pic>
      <p:sp>
        <p:nvSpPr>
          <p:cNvPr id="2118" name="Google Shape;2118;p45"/>
          <p:cNvSpPr/>
          <p:nvPr/>
        </p:nvSpPr>
        <p:spPr>
          <a:xfrm>
            <a:off x="2167808" y="2166700"/>
            <a:ext cx="5031855" cy="6771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Canal endémico para sífilis gestacional, datos preliminares. Mujeres residentes en Medellín. Acumulado al primer periodo epidemiológico de 2022. </a:t>
            </a:r>
            <a:endParaRPr i="1" sz="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Fuente: Seguimiento de sífilis gestacional, Sivigila. Medellín. Fecha de corte: 29/01/22.</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medias geométricas (método Bortman).</a:t>
            </a:r>
            <a:endParaRPr sz="1600">
              <a:solidFill>
                <a:schemeClr val="dk1"/>
              </a:solidFill>
              <a:latin typeface="Calibri"/>
              <a:ea typeface="Calibri"/>
              <a:cs typeface="Calibri"/>
              <a:sym typeface="Calibri"/>
            </a:endParaRPr>
          </a:p>
        </p:txBody>
      </p:sp>
      <p:sp>
        <p:nvSpPr>
          <p:cNvPr id="2119" name="Google Shape;2119;p45"/>
          <p:cNvSpPr/>
          <p:nvPr/>
        </p:nvSpPr>
        <p:spPr>
          <a:xfrm>
            <a:off x="3725404" y="5674306"/>
            <a:ext cx="3435951" cy="11003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Cascada de atención de la sífilis gestacional, residentes de Medellín, al sexto periodo epidemiológico del 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*Tratamiento: se consideró como “si”, aquellos casos que al menos habían recibido una dosis.</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gestacional, Sivigila. Medellín. Fecha de corte: 18/06/22.</a:t>
            </a:r>
            <a:endParaRPr sz="800">
              <a:solidFill>
                <a:schemeClr val="dk1"/>
              </a:solidFill>
              <a:latin typeface="Calibri"/>
              <a:ea typeface="Calibri"/>
              <a:cs typeface="Calibri"/>
              <a:sym typeface="Calibri"/>
            </a:endParaRPr>
          </a:p>
        </p:txBody>
      </p:sp>
      <p:pic>
        <p:nvPicPr>
          <p:cNvPr id="2120" name="Google Shape;2120;p45"/>
          <p:cNvPicPr preferRelativeResize="0"/>
          <p:nvPr/>
        </p:nvPicPr>
        <p:blipFill rotWithShape="1">
          <a:blip r:embed="rId10">
            <a:alphaModFix/>
          </a:blip>
          <a:srcRect b="0" l="0" r="0" t="0"/>
          <a:stretch/>
        </p:blipFill>
        <p:spPr>
          <a:xfrm>
            <a:off x="50" y="5652120"/>
            <a:ext cx="3803302" cy="3252099"/>
          </a:xfrm>
          <a:prstGeom prst="rect">
            <a:avLst/>
          </a:prstGeom>
          <a:noFill/>
          <a:ln>
            <a:noFill/>
          </a:ln>
        </p:spPr>
      </p:pic>
      <p:pic>
        <p:nvPicPr>
          <p:cNvPr id="2121" name="Google Shape;2121;p45"/>
          <p:cNvPicPr preferRelativeResize="0"/>
          <p:nvPr/>
        </p:nvPicPr>
        <p:blipFill rotWithShape="1">
          <a:blip r:embed="rId11">
            <a:alphaModFix/>
          </a:blip>
          <a:srcRect b="0" l="0" r="0" t="0"/>
          <a:stretch/>
        </p:blipFill>
        <p:spPr>
          <a:xfrm>
            <a:off x="2223467" y="506823"/>
            <a:ext cx="4905375" cy="1619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pic>
        <p:nvPicPr>
          <p:cNvPr id="2126" name="Google Shape;2126;p46"/>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2127" name="Google Shape;2127;p46"/>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128" name="Google Shape;2128;p46"/>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grpSp>
        <p:nvGrpSpPr>
          <p:cNvPr id="2129" name="Google Shape;2129;p46"/>
          <p:cNvGrpSpPr/>
          <p:nvPr/>
        </p:nvGrpSpPr>
        <p:grpSpPr>
          <a:xfrm>
            <a:off x="179214" y="4211960"/>
            <a:ext cx="1892650" cy="488476"/>
            <a:chOff x="2397524" y="3379972"/>
            <a:chExt cx="4508500" cy="904875"/>
          </a:xfrm>
        </p:grpSpPr>
        <p:pic>
          <p:nvPicPr>
            <p:cNvPr id="2130" name="Google Shape;2130;p4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131" name="Google Shape;2131;p4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a:t>
              </a:r>
              <a:endParaRPr b="1" sz="2000">
                <a:solidFill>
                  <a:schemeClr val="dk1"/>
                </a:solidFill>
                <a:latin typeface="Arial Narrow"/>
                <a:ea typeface="Arial Narrow"/>
                <a:cs typeface="Arial Narrow"/>
                <a:sym typeface="Arial Narrow"/>
              </a:endParaRPr>
            </a:p>
          </p:txBody>
        </p:sp>
      </p:grpSp>
      <p:sp>
        <p:nvSpPr>
          <p:cNvPr id="2132" name="Google Shape;2132;p46"/>
          <p:cNvSpPr txBox="1"/>
          <p:nvPr/>
        </p:nvSpPr>
        <p:spPr>
          <a:xfrm>
            <a:off x="0" y="471601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aumentó en un 25%</a:t>
            </a:r>
            <a:endParaRPr b="1" sz="1200">
              <a:solidFill>
                <a:schemeClr val="dk1"/>
              </a:solidFill>
              <a:latin typeface="Arial Narrow"/>
              <a:ea typeface="Arial Narrow"/>
              <a:cs typeface="Arial Narrow"/>
              <a:sym typeface="Arial Narrow"/>
            </a:endParaRPr>
          </a:p>
        </p:txBody>
      </p:sp>
      <p:grpSp>
        <p:nvGrpSpPr>
          <p:cNvPr id="2133" name="Google Shape;2133;p46"/>
          <p:cNvGrpSpPr/>
          <p:nvPr/>
        </p:nvGrpSpPr>
        <p:grpSpPr>
          <a:xfrm>
            <a:off x="2448322" y="35496"/>
            <a:ext cx="3446504" cy="316278"/>
            <a:chOff x="2448322" y="35496"/>
            <a:chExt cx="3446504" cy="316278"/>
          </a:xfrm>
        </p:grpSpPr>
        <p:sp>
          <p:nvSpPr>
            <p:cNvPr id="2134" name="Google Shape;2134;p46"/>
            <p:cNvSpPr/>
            <p:nvPr/>
          </p:nvSpPr>
          <p:spPr>
            <a:xfrm>
              <a:off x="2448322" y="3549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35" name="Google Shape;2135;p46"/>
            <p:cNvCxnSpPr>
              <a:stCxn id="2134" idx="6"/>
            </p:cNvCxnSpPr>
            <p:nvPr/>
          </p:nvCxnSpPr>
          <p:spPr>
            <a:xfrm>
              <a:off x="2736354" y="166301"/>
              <a:ext cx="648000" cy="0"/>
            </a:xfrm>
            <a:prstGeom prst="straightConnector1">
              <a:avLst/>
            </a:prstGeom>
            <a:noFill/>
            <a:ln cap="flat" cmpd="sng" w="28575">
              <a:solidFill>
                <a:srgbClr val="C00000"/>
              </a:solidFill>
              <a:prstDash val="solid"/>
              <a:round/>
              <a:headEnd len="sm" w="sm" type="none"/>
              <a:tailEnd len="sm" w="sm" type="none"/>
            </a:ln>
          </p:spPr>
        </p:cxnSp>
        <p:sp>
          <p:nvSpPr>
            <p:cNvPr id="2136" name="Google Shape;2136;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137" name="Google Shape;2137;p46"/>
          <p:cNvSpPr/>
          <p:nvPr/>
        </p:nvSpPr>
        <p:spPr>
          <a:xfrm>
            <a:off x="-19798" y="607310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38" name="Google Shape;2138;p46"/>
          <p:cNvGrpSpPr/>
          <p:nvPr/>
        </p:nvGrpSpPr>
        <p:grpSpPr>
          <a:xfrm>
            <a:off x="159474" y="6128328"/>
            <a:ext cx="3446504" cy="276999"/>
            <a:chOff x="2448322" y="74775"/>
            <a:chExt cx="3446504" cy="276999"/>
          </a:xfrm>
        </p:grpSpPr>
        <p:sp>
          <p:nvSpPr>
            <p:cNvPr id="2139" name="Google Shape;2139;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40" name="Google Shape;2140;p46"/>
            <p:cNvCxnSpPr>
              <a:stCxn id="213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41" name="Google Shape;2141;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142" name="Google Shape;2142;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Pág..46 </a:t>
            </a:r>
            <a:endParaRPr b="1" sz="1050">
              <a:solidFill>
                <a:schemeClr val="dk1"/>
              </a:solidFill>
              <a:latin typeface="Arial Narrow"/>
              <a:ea typeface="Arial Narrow"/>
              <a:cs typeface="Arial Narrow"/>
              <a:sym typeface="Arial Narrow"/>
            </a:endParaRPr>
          </a:p>
        </p:txBody>
      </p:sp>
      <p:sp>
        <p:nvSpPr>
          <p:cNvPr id="2143" name="Google Shape;2143;p46"/>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2144" name="Google Shape;2144;p46"/>
          <p:cNvGrpSpPr/>
          <p:nvPr/>
        </p:nvGrpSpPr>
        <p:grpSpPr>
          <a:xfrm>
            <a:off x="116195" y="6647989"/>
            <a:ext cx="1720560" cy="984780"/>
            <a:chOff x="-36884" y="6965837"/>
            <a:chExt cx="1305446" cy="984780"/>
          </a:xfrm>
        </p:grpSpPr>
        <p:sp>
          <p:nvSpPr>
            <p:cNvPr id="2145" name="Google Shape;2145;p46"/>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146" name="Google Shape;2146;p46"/>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a:t>
              </a:r>
              <a:endParaRPr b="1" sz="1600">
                <a:solidFill>
                  <a:schemeClr val="dk1"/>
                </a:solidFill>
                <a:latin typeface="Arial Narrow"/>
                <a:ea typeface="Arial Narrow"/>
                <a:cs typeface="Arial Narrow"/>
                <a:sym typeface="Arial Narrow"/>
              </a:endParaRPr>
            </a:p>
          </p:txBody>
        </p:sp>
        <p:sp>
          <p:nvSpPr>
            <p:cNvPr id="2147" name="Google Shape;2147;p46"/>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50 casos</a:t>
              </a:r>
              <a:endParaRPr b="1" sz="1200">
                <a:solidFill>
                  <a:schemeClr val="dk1"/>
                </a:solidFill>
                <a:latin typeface="Arial Narrow"/>
                <a:ea typeface="Arial Narrow"/>
                <a:cs typeface="Arial Narrow"/>
                <a:sym typeface="Arial Narrow"/>
              </a:endParaRPr>
            </a:p>
          </p:txBody>
        </p:sp>
      </p:grpSp>
      <p:pic>
        <p:nvPicPr>
          <p:cNvPr id="2148" name="Google Shape;2148;p46"/>
          <p:cNvPicPr preferRelativeResize="0"/>
          <p:nvPr/>
        </p:nvPicPr>
        <p:blipFill rotWithShape="1">
          <a:blip r:embed="rId6">
            <a:alphaModFix/>
          </a:blip>
          <a:srcRect b="0" l="0" r="0" t="0"/>
          <a:stretch/>
        </p:blipFill>
        <p:spPr>
          <a:xfrm>
            <a:off x="2834634" y="7516725"/>
            <a:ext cx="933450" cy="742950"/>
          </a:xfrm>
          <a:prstGeom prst="rect">
            <a:avLst/>
          </a:prstGeom>
          <a:noFill/>
          <a:ln>
            <a:noFill/>
          </a:ln>
        </p:spPr>
      </p:pic>
      <p:grpSp>
        <p:nvGrpSpPr>
          <p:cNvPr id="2149" name="Google Shape;2149;p46"/>
          <p:cNvGrpSpPr/>
          <p:nvPr/>
        </p:nvGrpSpPr>
        <p:grpSpPr>
          <a:xfrm>
            <a:off x="2429055" y="8195241"/>
            <a:ext cx="1761059" cy="755977"/>
            <a:chOff x="-103304" y="7072716"/>
            <a:chExt cx="1336174" cy="755977"/>
          </a:xfrm>
        </p:grpSpPr>
        <p:sp>
          <p:nvSpPr>
            <p:cNvPr id="2150" name="Google Shape;2150;p4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151" name="Google Shape;2151;p46"/>
            <p:cNvSpPr/>
            <p:nvPr/>
          </p:nvSpPr>
          <p:spPr>
            <a:xfrm>
              <a:off x="-103304" y="7363321"/>
              <a:ext cx="1336174" cy="46537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62,5% - 5</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12,5% - 1</a:t>
              </a:r>
              <a:endParaRPr b="1" sz="1600">
                <a:solidFill>
                  <a:schemeClr val="dk1"/>
                </a:solidFill>
                <a:latin typeface="Arial Narrow"/>
                <a:ea typeface="Arial Narrow"/>
                <a:cs typeface="Arial Narrow"/>
                <a:sym typeface="Arial Narrow"/>
              </a:endParaRPr>
            </a:p>
          </p:txBody>
        </p:sp>
      </p:grpSp>
      <p:grpSp>
        <p:nvGrpSpPr>
          <p:cNvPr id="2152" name="Google Shape;2152;p46"/>
          <p:cNvGrpSpPr/>
          <p:nvPr/>
        </p:nvGrpSpPr>
        <p:grpSpPr>
          <a:xfrm>
            <a:off x="312062" y="7596336"/>
            <a:ext cx="911150" cy="1573268"/>
            <a:chOff x="1008590" y="553075"/>
            <a:chExt cx="911150" cy="1573268"/>
          </a:xfrm>
        </p:grpSpPr>
        <p:pic>
          <p:nvPicPr>
            <p:cNvPr id="2153" name="Google Shape;2153;p46"/>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2154" name="Google Shape;2154;p46"/>
            <p:cNvSpPr/>
            <p:nvPr/>
          </p:nvSpPr>
          <p:spPr>
            <a:xfrm>
              <a:off x="1008590" y="1520368"/>
              <a:ext cx="911150"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25%</a:t>
              </a:r>
              <a:endParaRPr b="1" sz="1600">
                <a:solidFill>
                  <a:schemeClr val="dk1"/>
                </a:solidFill>
                <a:latin typeface="Arial Narrow"/>
                <a:ea typeface="Arial Narrow"/>
                <a:cs typeface="Arial Narrow"/>
                <a:sym typeface="Arial Narrow"/>
              </a:endParaRPr>
            </a:p>
          </p:txBody>
        </p:sp>
        <p:sp>
          <p:nvSpPr>
            <p:cNvPr id="2155" name="Google Shape;2155;p46"/>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156" name="Google Shape;2156;p46"/>
            <p:cNvSpPr/>
            <p:nvPr/>
          </p:nvSpPr>
          <p:spPr>
            <a:xfrm>
              <a:off x="1141927" y="18493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grpSp>
        <p:nvGrpSpPr>
          <p:cNvPr id="2157" name="Google Shape;2157;p46"/>
          <p:cNvGrpSpPr/>
          <p:nvPr/>
        </p:nvGrpSpPr>
        <p:grpSpPr>
          <a:xfrm>
            <a:off x="1431777" y="7606216"/>
            <a:ext cx="901898" cy="1563388"/>
            <a:chOff x="1512218" y="7507641"/>
            <a:chExt cx="901898" cy="1563388"/>
          </a:xfrm>
        </p:grpSpPr>
        <p:sp>
          <p:nvSpPr>
            <p:cNvPr id="2158" name="Google Shape;2158;p46"/>
            <p:cNvSpPr/>
            <p:nvPr/>
          </p:nvSpPr>
          <p:spPr>
            <a:xfrm>
              <a:off x="1512218" y="8461286"/>
              <a:ext cx="90189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75%</a:t>
              </a:r>
              <a:endParaRPr b="1" sz="1600">
                <a:solidFill>
                  <a:schemeClr val="dk1"/>
                </a:solidFill>
                <a:latin typeface="Arial Narrow"/>
                <a:ea typeface="Arial Narrow"/>
                <a:cs typeface="Arial Narrow"/>
                <a:sym typeface="Arial Narrow"/>
              </a:endParaRPr>
            </a:p>
          </p:txBody>
        </p:sp>
        <p:sp>
          <p:nvSpPr>
            <p:cNvPr id="2159" name="Google Shape;2159;p46"/>
            <p:cNvSpPr/>
            <p:nvPr/>
          </p:nvSpPr>
          <p:spPr>
            <a:xfrm>
              <a:off x="1595331" y="818798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160" name="Google Shape;2160;p46"/>
            <p:cNvSpPr/>
            <p:nvPr/>
          </p:nvSpPr>
          <p:spPr>
            <a:xfrm>
              <a:off x="1592659" y="879403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pic>
          <p:nvPicPr>
            <p:cNvPr id="2161" name="Google Shape;2161;p46"/>
            <p:cNvPicPr preferRelativeResize="0"/>
            <p:nvPr/>
          </p:nvPicPr>
          <p:blipFill rotWithShape="1">
            <a:blip r:embed="rId7">
              <a:alphaModFix/>
            </a:blip>
            <a:srcRect b="0" l="29313" r="56038" t="7366"/>
            <a:stretch/>
          </p:blipFill>
          <p:spPr>
            <a:xfrm>
              <a:off x="1584226" y="7507641"/>
              <a:ext cx="696035" cy="748294"/>
            </a:xfrm>
            <a:prstGeom prst="rect">
              <a:avLst/>
            </a:prstGeom>
            <a:noFill/>
            <a:ln>
              <a:noFill/>
            </a:ln>
          </p:spPr>
        </p:pic>
      </p:grpSp>
      <p:grpSp>
        <p:nvGrpSpPr>
          <p:cNvPr id="2162" name="Google Shape;2162;p46"/>
          <p:cNvGrpSpPr/>
          <p:nvPr/>
        </p:nvGrpSpPr>
        <p:grpSpPr>
          <a:xfrm>
            <a:off x="1994950" y="6656658"/>
            <a:ext cx="1651450" cy="837611"/>
            <a:chOff x="-1330354" y="2862231"/>
            <a:chExt cx="1651450" cy="837611"/>
          </a:xfrm>
        </p:grpSpPr>
        <p:sp>
          <p:nvSpPr>
            <p:cNvPr id="2163" name="Google Shape;2163;p46"/>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2164" name="Google Shape;2164;p46"/>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2165" name="Google Shape;2165;p46"/>
            <p:cNvSpPr/>
            <p:nvPr/>
          </p:nvSpPr>
          <p:spPr>
            <a:xfrm>
              <a:off x="-328441" y="33906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sp>
        <p:nvSpPr>
          <p:cNvPr id="2166" name="Google Shape;2166;p46"/>
          <p:cNvSpPr txBox="1"/>
          <p:nvPr/>
        </p:nvSpPr>
        <p:spPr>
          <a:xfrm>
            <a:off x="4410150" y="7042408"/>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2167" name="Google Shape;2167;p46"/>
          <p:cNvSpPr txBox="1"/>
          <p:nvPr/>
        </p:nvSpPr>
        <p:spPr>
          <a:xfrm>
            <a:off x="4529577" y="7296324"/>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4,1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2168" name="Google Shape;2168;p46"/>
          <p:cNvCxnSpPr/>
          <p:nvPr/>
        </p:nvCxnSpPr>
        <p:spPr>
          <a:xfrm rot="10800000">
            <a:off x="4398013" y="7980363"/>
            <a:ext cx="2154764" cy="0"/>
          </a:xfrm>
          <a:prstGeom prst="straightConnector1">
            <a:avLst/>
          </a:prstGeom>
          <a:noFill/>
          <a:ln cap="flat" cmpd="sng" w="9525">
            <a:solidFill>
              <a:srgbClr val="002060"/>
            </a:solidFill>
            <a:prstDash val="solid"/>
            <a:round/>
            <a:headEnd len="sm" w="sm" type="none"/>
            <a:tailEnd len="med" w="med" type="oval"/>
          </a:ln>
        </p:spPr>
      </p:cxnSp>
      <p:sp>
        <p:nvSpPr>
          <p:cNvPr id="2169" name="Google Shape;2169;p46"/>
          <p:cNvSpPr txBox="1"/>
          <p:nvPr/>
        </p:nvSpPr>
        <p:spPr>
          <a:xfrm>
            <a:off x="4366927" y="8199151"/>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2170" name="Google Shape;2170;p46"/>
          <p:cNvSpPr txBox="1"/>
          <p:nvPr/>
        </p:nvSpPr>
        <p:spPr>
          <a:xfrm>
            <a:off x="4373703" y="8480677"/>
            <a:ext cx="27542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En el primer período epimiológico se </a:t>
            </a:r>
            <a:endParaRPr/>
          </a:p>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analizó un caso que cumple con definición</a:t>
            </a:r>
            <a:endParaRPr/>
          </a:p>
        </p:txBody>
      </p:sp>
      <p:cxnSp>
        <p:nvCxnSpPr>
          <p:cNvPr id="2171" name="Google Shape;2171;p46"/>
          <p:cNvCxnSpPr/>
          <p:nvPr/>
        </p:nvCxnSpPr>
        <p:spPr>
          <a:xfrm rot="10800000">
            <a:off x="2834634" y="3059832"/>
            <a:ext cx="2154764" cy="0"/>
          </a:xfrm>
          <a:prstGeom prst="straightConnector1">
            <a:avLst/>
          </a:prstGeom>
          <a:noFill/>
          <a:ln cap="flat" cmpd="sng" w="9525">
            <a:solidFill>
              <a:srgbClr val="002060"/>
            </a:solidFill>
            <a:prstDash val="solid"/>
            <a:round/>
            <a:headEnd len="sm" w="sm" type="none"/>
            <a:tailEnd len="med" w="med" type="oval"/>
          </a:ln>
        </p:spPr>
      </p:cxnSp>
      <p:sp>
        <p:nvSpPr>
          <p:cNvPr id="2172" name="Google Shape;2172;p46"/>
          <p:cNvSpPr/>
          <p:nvPr/>
        </p:nvSpPr>
        <p:spPr>
          <a:xfrm>
            <a:off x="2174369" y="1941384"/>
            <a:ext cx="4906995" cy="104644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casos confirmados de sífilis congénita, datos preliminares. Residentes en Medellín. Acumulado al primer periodo epidemiológico de 2022.</a:t>
            </a:r>
            <a:endParaRPr i="1"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000">
                <a:solidFill>
                  <a:schemeClr val="dk1"/>
                </a:solidFill>
                <a:latin typeface="Arial"/>
                <a:ea typeface="Arial"/>
                <a:cs typeface="Arial"/>
                <a:sym typeface="Arial"/>
              </a:rPr>
              <a:t>Fuente: Seguimiento de sífilis congénita 2016 - 2022, Sivigila. Medellín. Fecha de corte: 29/01/22.</a:t>
            </a:r>
            <a:endParaRPr sz="1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900">
              <a:solidFill>
                <a:schemeClr val="dk1"/>
              </a:solidFill>
              <a:latin typeface="Calibri"/>
              <a:ea typeface="Calibri"/>
              <a:cs typeface="Calibri"/>
              <a:sym typeface="Calibri"/>
            </a:endParaRPr>
          </a:p>
        </p:txBody>
      </p:sp>
      <p:sp>
        <p:nvSpPr>
          <p:cNvPr id="2173" name="Google Shape;2173;p46"/>
          <p:cNvSpPr/>
          <p:nvPr/>
        </p:nvSpPr>
        <p:spPr>
          <a:xfrm>
            <a:off x="2449265" y="5222394"/>
            <a:ext cx="4298833" cy="8617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rgbClr val="1F497D"/>
                </a:solidFill>
                <a:latin typeface="Arial"/>
                <a:ea typeface="Arial"/>
                <a:cs typeface="Arial"/>
                <a:sym typeface="Arial"/>
              </a:rPr>
              <a:t>Sífilis congénita en residentes en Medellín según sexo del bebé y semanas de gestación de la madre al nacimiento (agrupada). Residentes en Medellín, al primer periodo epidemiológico de 2022.</a:t>
            </a:r>
            <a:endParaRPr i="1" sz="600">
              <a:solidFill>
                <a:srgbClr val="1F497D"/>
              </a:solidFill>
              <a:latin typeface="Cambria"/>
              <a:ea typeface="Cambria"/>
              <a:cs typeface="Cambria"/>
              <a:sym typeface="Cambria"/>
            </a:endParaRPr>
          </a:p>
          <a:p>
            <a:pPr indent="0" lvl="0" marL="0" marR="0" rtl="0" algn="just">
              <a:spcBef>
                <a:spcPts val="0"/>
              </a:spcBef>
              <a:spcAft>
                <a:spcPts val="0"/>
              </a:spcAft>
              <a:buNone/>
            </a:pPr>
            <a:r>
              <a:rPr lang="es-ES" sz="1000">
                <a:solidFill>
                  <a:schemeClr val="dk1"/>
                </a:solidFill>
                <a:latin typeface="Arial"/>
                <a:ea typeface="Arial"/>
                <a:cs typeface="Arial"/>
                <a:sym typeface="Arial"/>
              </a:rPr>
              <a:t>Fuente: Seguimiento de sífilis congénita, Sivigila y RUAF ND. Medellín. Fecha de corte: 29/01/22.</a:t>
            </a:r>
            <a:endParaRPr sz="900">
              <a:solidFill>
                <a:schemeClr val="dk1"/>
              </a:solidFill>
              <a:latin typeface="Calibri"/>
              <a:ea typeface="Calibri"/>
              <a:cs typeface="Calibri"/>
              <a:sym typeface="Calibri"/>
            </a:endParaRPr>
          </a:p>
        </p:txBody>
      </p:sp>
      <p:cxnSp>
        <p:nvCxnSpPr>
          <p:cNvPr id="2174" name="Google Shape;2174;p46"/>
          <p:cNvCxnSpPr/>
          <p:nvPr/>
        </p:nvCxnSpPr>
        <p:spPr>
          <a:xfrm rot="10800000">
            <a:off x="4410150" y="6907535"/>
            <a:ext cx="2154764" cy="0"/>
          </a:xfrm>
          <a:prstGeom prst="straightConnector1">
            <a:avLst/>
          </a:prstGeom>
          <a:noFill/>
          <a:ln cap="flat" cmpd="sng" w="9525">
            <a:solidFill>
              <a:srgbClr val="002060"/>
            </a:solidFill>
            <a:prstDash val="solid"/>
            <a:round/>
            <a:headEnd len="sm" w="sm" type="none"/>
            <a:tailEnd len="med" w="med" type="oval"/>
          </a:ln>
        </p:spPr>
      </p:cxnSp>
      <p:pic>
        <p:nvPicPr>
          <p:cNvPr id="2175" name="Google Shape;2175;p46"/>
          <p:cNvPicPr preferRelativeResize="0"/>
          <p:nvPr/>
        </p:nvPicPr>
        <p:blipFill rotWithShape="1">
          <a:blip r:embed="rId8">
            <a:alphaModFix/>
          </a:blip>
          <a:srcRect b="0" l="0" r="0" t="0"/>
          <a:stretch/>
        </p:blipFill>
        <p:spPr>
          <a:xfrm>
            <a:off x="2448322" y="3200772"/>
            <a:ext cx="3990975" cy="2019300"/>
          </a:xfrm>
          <a:prstGeom prst="rect">
            <a:avLst/>
          </a:prstGeom>
          <a:noFill/>
          <a:ln>
            <a:noFill/>
          </a:ln>
        </p:spPr>
      </p:pic>
      <p:pic>
        <p:nvPicPr>
          <p:cNvPr id="2176" name="Google Shape;2176;p46"/>
          <p:cNvPicPr preferRelativeResize="0"/>
          <p:nvPr/>
        </p:nvPicPr>
        <p:blipFill rotWithShape="1">
          <a:blip r:embed="rId9">
            <a:alphaModFix/>
          </a:blip>
          <a:srcRect b="0" l="0" r="0" t="0"/>
          <a:stretch/>
        </p:blipFill>
        <p:spPr>
          <a:xfrm>
            <a:off x="2272109" y="408087"/>
            <a:ext cx="4343400" cy="15716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0" name="Shape 2180"/>
        <p:cNvGrpSpPr/>
        <p:nvPr/>
      </p:nvGrpSpPr>
      <p:grpSpPr>
        <a:xfrm>
          <a:off x="0" y="0"/>
          <a:ext cx="0" cy="0"/>
          <a:chOff x="0" y="0"/>
          <a:chExt cx="0" cy="0"/>
        </a:xfrm>
      </p:grpSpPr>
      <p:pic>
        <p:nvPicPr>
          <p:cNvPr id="2181" name="Google Shape;2181;p47"/>
          <p:cNvPicPr preferRelativeResize="0"/>
          <p:nvPr/>
        </p:nvPicPr>
        <p:blipFill rotWithShape="1">
          <a:blip r:embed="rId3">
            <a:alphaModFix/>
          </a:blip>
          <a:srcRect b="0" l="0" r="0" t="51431"/>
          <a:stretch/>
        </p:blipFill>
        <p:spPr>
          <a:xfrm>
            <a:off x="0" y="2824178"/>
            <a:ext cx="2180731" cy="2724869"/>
          </a:xfrm>
          <a:prstGeom prst="rect">
            <a:avLst/>
          </a:prstGeom>
          <a:noFill/>
          <a:ln>
            <a:noFill/>
          </a:ln>
        </p:spPr>
      </p:pic>
      <p:grpSp>
        <p:nvGrpSpPr>
          <p:cNvPr id="2182" name="Google Shape;2182;p47"/>
          <p:cNvGrpSpPr/>
          <p:nvPr/>
        </p:nvGrpSpPr>
        <p:grpSpPr>
          <a:xfrm>
            <a:off x="179214" y="4211960"/>
            <a:ext cx="1892650" cy="488476"/>
            <a:chOff x="2397524" y="3379972"/>
            <a:chExt cx="4508500" cy="904875"/>
          </a:xfrm>
        </p:grpSpPr>
        <p:pic>
          <p:nvPicPr>
            <p:cNvPr id="2183" name="Google Shape;2183;p47"/>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184" name="Google Shape;2184;p4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a:t>
              </a:r>
              <a:endParaRPr b="1" sz="2000">
                <a:solidFill>
                  <a:schemeClr val="dk1"/>
                </a:solidFill>
                <a:latin typeface="Arial Narrow"/>
                <a:ea typeface="Arial Narrow"/>
                <a:cs typeface="Arial Narrow"/>
                <a:sym typeface="Arial Narrow"/>
              </a:endParaRPr>
            </a:p>
          </p:txBody>
        </p:sp>
      </p:grpSp>
      <p:grpSp>
        <p:nvGrpSpPr>
          <p:cNvPr id="2185" name="Google Shape;2185;p47"/>
          <p:cNvGrpSpPr/>
          <p:nvPr/>
        </p:nvGrpSpPr>
        <p:grpSpPr>
          <a:xfrm>
            <a:off x="2448322" y="74775"/>
            <a:ext cx="3446504" cy="276999"/>
            <a:chOff x="2448322" y="74775"/>
            <a:chExt cx="3446504" cy="276999"/>
          </a:xfrm>
        </p:grpSpPr>
        <p:sp>
          <p:nvSpPr>
            <p:cNvPr id="2186" name="Google Shape;2186;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7" name="Google Shape;2187;p47"/>
            <p:cNvCxnSpPr>
              <a:stCxn id="21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88" name="Google Shape;2188;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189" name="Google Shape;2189;p47"/>
          <p:cNvSpPr/>
          <p:nvPr/>
        </p:nvSpPr>
        <p:spPr>
          <a:xfrm>
            <a:off x="2149285" y="4113560"/>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90" name="Google Shape;2190;p47"/>
          <p:cNvGrpSpPr/>
          <p:nvPr/>
        </p:nvGrpSpPr>
        <p:grpSpPr>
          <a:xfrm>
            <a:off x="2458085" y="4213633"/>
            <a:ext cx="3446504" cy="276999"/>
            <a:chOff x="2448322" y="74775"/>
            <a:chExt cx="3446504" cy="276999"/>
          </a:xfrm>
        </p:grpSpPr>
        <p:sp>
          <p:nvSpPr>
            <p:cNvPr id="2191" name="Google Shape;2191;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92" name="Google Shape;2192;p47"/>
            <p:cNvCxnSpPr>
              <a:stCxn id="21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3" name="Google Shape;2193;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2194" name="Google Shape;2194;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Pág..47 </a:t>
            </a:r>
            <a:endParaRPr b="1" sz="1050">
              <a:solidFill>
                <a:schemeClr val="dk1"/>
              </a:solidFill>
              <a:latin typeface="Arial Narrow"/>
              <a:ea typeface="Arial Narrow"/>
              <a:cs typeface="Arial Narrow"/>
              <a:sym typeface="Arial Narrow"/>
            </a:endParaRPr>
          </a:p>
        </p:txBody>
      </p:sp>
      <p:pic>
        <p:nvPicPr>
          <p:cNvPr id="2195" name="Google Shape;2195;p47"/>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2196" name="Google Shape;2196;p47"/>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sp>
        <p:nvSpPr>
          <p:cNvPr id="2197" name="Google Shape;2197;p47"/>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2198" name="Google Shape;2198;p47"/>
          <p:cNvGrpSpPr/>
          <p:nvPr/>
        </p:nvGrpSpPr>
        <p:grpSpPr>
          <a:xfrm>
            <a:off x="5152880" y="4355976"/>
            <a:ext cx="1976198" cy="1751127"/>
            <a:chOff x="2595205" y="6586097"/>
            <a:chExt cx="1976198" cy="1751127"/>
          </a:xfrm>
        </p:grpSpPr>
        <p:pic>
          <p:nvPicPr>
            <p:cNvPr id="2199" name="Google Shape;2199;p47"/>
            <p:cNvPicPr preferRelativeResize="0"/>
            <p:nvPr/>
          </p:nvPicPr>
          <p:blipFill rotWithShape="1">
            <a:blip r:embed="rId6">
              <a:alphaModFix/>
            </a:blip>
            <a:srcRect b="0" l="0" r="0" t="0"/>
            <a:stretch/>
          </p:blipFill>
          <p:spPr>
            <a:xfrm>
              <a:off x="3050954" y="6586097"/>
              <a:ext cx="774423" cy="616377"/>
            </a:xfrm>
            <a:prstGeom prst="rect">
              <a:avLst/>
            </a:prstGeom>
            <a:noFill/>
            <a:ln>
              <a:noFill/>
            </a:ln>
          </p:spPr>
        </p:pic>
        <p:grpSp>
          <p:nvGrpSpPr>
            <p:cNvPr id="2200" name="Google Shape;2200;p47"/>
            <p:cNvGrpSpPr/>
            <p:nvPr/>
          </p:nvGrpSpPr>
          <p:grpSpPr>
            <a:xfrm>
              <a:off x="2595205" y="7114325"/>
              <a:ext cx="1976198" cy="1222899"/>
              <a:chOff x="-104959" y="9856127"/>
              <a:chExt cx="1499407" cy="1222899"/>
            </a:xfrm>
          </p:grpSpPr>
          <p:sp>
            <p:nvSpPr>
              <p:cNvPr id="2201" name="Google Shape;2201;p47"/>
              <p:cNvSpPr txBox="1"/>
              <p:nvPr/>
            </p:nvSpPr>
            <p:spPr>
              <a:xfrm>
                <a:off x="-26542" y="985612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202" name="Google Shape;2202;p47"/>
              <p:cNvSpPr/>
              <p:nvPr/>
            </p:nvSpPr>
            <p:spPr>
              <a:xfrm>
                <a:off x="-104959" y="10085185"/>
                <a:ext cx="1499407" cy="993841"/>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Contributivo</a:t>
                </a:r>
                <a:r>
                  <a:rPr b="1" lang="es-ES" sz="14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3 casos</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Subsidiado</a:t>
                </a: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2 casos</a:t>
                </a:r>
                <a:endParaRPr b="1" sz="1200">
                  <a:solidFill>
                    <a:schemeClr val="dk1"/>
                  </a:solidFill>
                  <a:latin typeface="Arial Narrow"/>
                  <a:ea typeface="Arial Narrow"/>
                  <a:cs typeface="Arial Narrow"/>
                  <a:sym typeface="Arial Narrow"/>
                </a:endParaRPr>
              </a:p>
            </p:txBody>
          </p:sp>
        </p:grpSp>
      </p:grpSp>
      <p:grpSp>
        <p:nvGrpSpPr>
          <p:cNvPr id="2203" name="Google Shape;2203;p47"/>
          <p:cNvGrpSpPr/>
          <p:nvPr/>
        </p:nvGrpSpPr>
        <p:grpSpPr>
          <a:xfrm>
            <a:off x="2124145" y="5252186"/>
            <a:ext cx="1260281" cy="628312"/>
            <a:chOff x="2298589" y="3203848"/>
            <a:chExt cx="1260281" cy="628312"/>
          </a:xfrm>
        </p:grpSpPr>
        <p:sp>
          <p:nvSpPr>
            <p:cNvPr id="2204" name="Google Shape;2204;p47"/>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2205" name="Google Shape;2205;p47"/>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206" name="Google Shape;2206;p47"/>
          <p:cNvGrpSpPr/>
          <p:nvPr/>
        </p:nvGrpSpPr>
        <p:grpSpPr>
          <a:xfrm>
            <a:off x="4334561" y="4639609"/>
            <a:ext cx="764855" cy="1238940"/>
            <a:chOff x="3867627" y="2682487"/>
            <a:chExt cx="764855" cy="1238940"/>
          </a:xfrm>
        </p:grpSpPr>
        <p:grpSp>
          <p:nvGrpSpPr>
            <p:cNvPr id="2207" name="Google Shape;2207;p47"/>
            <p:cNvGrpSpPr/>
            <p:nvPr/>
          </p:nvGrpSpPr>
          <p:grpSpPr>
            <a:xfrm>
              <a:off x="3867627" y="3306763"/>
              <a:ext cx="764855" cy="614664"/>
              <a:chOff x="2548770" y="3203848"/>
              <a:chExt cx="764855" cy="614664"/>
            </a:xfrm>
          </p:grpSpPr>
          <p:sp>
            <p:nvSpPr>
              <p:cNvPr id="2208" name="Google Shape;2208;p47"/>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p:txBody>
          </p:sp>
          <p:sp>
            <p:nvSpPr>
              <p:cNvPr id="2209" name="Google Shape;2209;p47"/>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210" name="Google Shape;2210;p47"/>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2211" name="Google Shape;2211;p47"/>
          <p:cNvGrpSpPr/>
          <p:nvPr/>
        </p:nvGrpSpPr>
        <p:grpSpPr>
          <a:xfrm>
            <a:off x="3084475" y="5256547"/>
            <a:ext cx="1380071" cy="625937"/>
            <a:chOff x="-285907" y="7056480"/>
            <a:chExt cx="1612468" cy="625937"/>
          </a:xfrm>
        </p:grpSpPr>
        <p:sp>
          <p:nvSpPr>
            <p:cNvPr id="2212" name="Google Shape;2212;p47"/>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2213" name="Google Shape;2213;p47"/>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casos</a:t>
              </a:r>
              <a:endParaRPr b="1" sz="1600">
                <a:solidFill>
                  <a:schemeClr val="dk1"/>
                </a:solidFill>
                <a:latin typeface="Arial Narrow"/>
                <a:ea typeface="Arial Narrow"/>
                <a:cs typeface="Arial Narrow"/>
                <a:sym typeface="Arial Narrow"/>
              </a:endParaRPr>
            </a:p>
          </p:txBody>
        </p:sp>
      </p:grpSp>
      <p:sp>
        <p:nvSpPr>
          <p:cNvPr id="2214" name="Google Shape;2214;p47"/>
          <p:cNvSpPr/>
          <p:nvPr/>
        </p:nvSpPr>
        <p:spPr>
          <a:xfrm>
            <a:off x="-9350" y="4786485"/>
            <a:ext cx="20626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Incremento respecto al año anterior de un 50% de casos</a:t>
            </a:r>
            <a:endParaRPr b="1" sz="1200">
              <a:solidFill>
                <a:schemeClr val="dk1"/>
              </a:solidFill>
              <a:latin typeface="Arial Narrow"/>
              <a:ea typeface="Arial Narrow"/>
              <a:cs typeface="Arial Narrow"/>
              <a:sym typeface="Arial Narrow"/>
            </a:endParaRPr>
          </a:p>
        </p:txBody>
      </p:sp>
      <p:pic>
        <p:nvPicPr>
          <p:cNvPr id="2215" name="Google Shape;2215;p47"/>
          <p:cNvPicPr preferRelativeResize="0"/>
          <p:nvPr/>
        </p:nvPicPr>
        <p:blipFill rotWithShape="1">
          <a:blip r:embed="rId8">
            <a:alphaModFix/>
          </a:blip>
          <a:srcRect b="0" l="58247" r="0" t="0"/>
          <a:stretch/>
        </p:blipFill>
        <p:spPr>
          <a:xfrm>
            <a:off x="2321053" y="4599859"/>
            <a:ext cx="739337" cy="664026"/>
          </a:xfrm>
          <a:prstGeom prst="rect">
            <a:avLst/>
          </a:prstGeom>
          <a:noFill/>
          <a:ln>
            <a:noFill/>
          </a:ln>
        </p:spPr>
      </p:pic>
      <p:pic>
        <p:nvPicPr>
          <p:cNvPr id="2216" name="Google Shape;2216;p47"/>
          <p:cNvPicPr preferRelativeResize="0"/>
          <p:nvPr/>
        </p:nvPicPr>
        <p:blipFill rotWithShape="1">
          <a:blip r:embed="rId9">
            <a:alphaModFix/>
          </a:blip>
          <a:srcRect b="0" l="0" r="0" t="0"/>
          <a:stretch/>
        </p:blipFill>
        <p:spPr>
          <a:xfrm>
            <a:off x="3383042" y="4718843"/>
            <a:ext cx="694975" cy="599336"/>
          </a:xfrm>
          <a:prstGeom prst="rect">
            <a:avLst/>
          </a:prstGeom>
          <a:noFill/>
          <a:ln>
            <a:noFill/>
          </a:ln>
        </p:spPr>
      </p:pic>
      <p:grpSp>
        <p:nvGrpSpPr>
          <p:cNvPr id="2217" name="Google Shape;2217;p47"/>
          <p:cNvGrpSpPr/>
          <p:nvPr/>
        </p:nvGrpSpPr>
        <p:grpSpPr>
          <a:xfrm>
            <a:off x="24532" y="6590700"/>
            <a:ext cx="7176368" cy="1060446"/>
            <a:chOff x="2156559" y="5141236"/>
            <a:chExt cx="5549235" cy="1060446"/>
          </a:xfrm>
        </p:grpSpPr>
        <p:grpSp>
          <p:nvGrpSpPr>
            <p:cNvPr id="2218" name="Google Shape;2218;p47"/>
            <p:cNvGrpSpPr/>
            <p:nvPr/>
          </p:nvGrpSpPr>
          <p:grpSpPr>
            <a:xfrm>
              <a:off x="2156559" y="5141236"/>
              <a:ext cx="5549235" cy="1015818"/>
              <a:chOff x="2145310" y="5221006"/>
              <a:chExt cx="5549235" cy="1015818"/>
            </a:xfrm>
          </p:grpSpPr>
          <p:grpSp>
            <p:nvGrpSpPr>
              <p:cNvPr id="2219" name="Google Shape;2219;p47"/>
              <p:cNvGrpSpPr/>
              <p:nvPr/>
            </p:nvGrpSpPr>
            <p:grpSpPr>
              <a:xfrm>
                <a:off x="3438855" y="5497953"/>
                <a:ext cx="3623277" cy="459976"/>
                <a:chOff x="1214190" y="7290191"/>
                <a:chExt cx="4097229" cy="459976"/>
              </a:xfrm>
            </p:grpSpPr>
            <p:sp>
              <p:nvSpPr>
                <p:cNvPr id="2220" name="Google Shape;2220;p47"/>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3 casos </a:t>
                  </a:r>
                  <a:endParaRPr b="1" sz="1050">
                    <a:solidFill>
                      <a:srgbClr val="C00000"/>
                    </a:solidFill>
                    <a:latin typeface="Arial Narrow"/>
                    <a:ea typeface="Arial Narrow"/>
                    <a:cs typeface="Arial Narrow"/>
                    <a:sym typeface="Arial Narrow"/>
                  </a:endParaRPr>
                </a:p>
              </p:txBody>
            </p:sp>
            <p:sp>
              <p:nvSpPr>
                <p:cNvPr id="2221" name="Google Shape;2221;p47"/>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 casos </a:t>
                  </a:r>
                  <a:endParaRPr b="1" sz="1050">
                    <a:solidFill>
                      <a:srgbClr val="C00000"/>
                    </a:solidFill>
                    <a:latin typeface="Arial Narrow"/>
                    <a:ea typeface="Arial Narrow"/>
                    <a:cs typeface="Arial Narrow"/>
                    <a:sym typeface="Arial Narrow"/>
                  </a:endParaRPr>
                </a:p>
              </p:txBody>
            </p:sp>
          </p:grpSp>
          <p:grpSp>
            <p:nvGrpSpPr>
              <p:cNvPr id="2222" name="Google Shape;2222;p47"/>
              <p:cNvGrpSpPr/>
              <p:nvPr/>
            </p:nvGrpSpPr>
            <p:grpSpPr>
              <a:xfrm>
                <a:off x="2145310" y="5221006"/>
                <a:ext cx="5549235" cy="1015818"/>
                <a:chOff x="2109481" y="5652225"/>
                <a:chExt cx="5549235" cy="1015818"/>
              </a:xfrm>
            </p:grpSpPr>
            <p:sp>
              <p:nvSpPr>
                <p:cNvPr id="2223" name="Google Shape;2223;p47"/>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224" name="Google Shape;2224;p47"/>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225" name="Google Shape;2225;p47"/>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26" name="Google Shape;2226;p47"/>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1 caso </a:t>
              </a:r>
              <a:endParaRPr b="1" sz="1000">
                <a:solidFill>
                  <a:srgbClr val="C00000"/>
                </a:solidFill>
                <a:latin typeface="Arial Narrow"/>
                <a:ea typeface="Arial Narrow"/>
                <a:cs typeface="Arial Narrow"/>
                <a:sym typeface="Arial Narrow"/>
              </a:endParaRPr>
            </a:p>
          </p:txBody>
        </p:sp>
      </p:grpSp>
      <p:grpSp>
        <p:nvGrpSpPr>
          <p:cNvPr id="2227" name="Google Shape;2227;p47"/>
          <p:cNvGrpSpPr/>
          <p:nvPr/>
        </p:nvGrpSpPr>
        <p:grpSpPr>
          <a:xfrm>
            <a:off x="1489972" y="8074419"/>
            <a:ext cx="5689176" cy="656443"/>
            <a:chOff x="2502" y="13686"/>
            <a:chExt cx="5689176" cy="656443"/>
          </a:xfrm>
        </p:grpSpPr>
        <p:sp>
          <p:nvSpPr>
            <p:cNvPr id="2228" name="Google Shape;2228;p47"/>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7"/>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3 casos                  </a:t>
              </a:r>
              <a:endParaRPr b="1" sz="1050">
                <a:solidFill>
                  <a:schemeClr val="dk1"/>
                </a:solidFill>
                <a:latin typeface="Arial Narrow"/>
                <a:ea typeface="Arial Narrow"/>
                <a:cs typeface="Arial Narrow"/>
                <a:sym typeface="Arial Narrow"/>
              </a:endParaRPr>
            </a:p>
          </p:txBody>
        </p:sp>
        <p:sp>
          <p:nvSpPr>
            <p:cNvPr id="2230" name="Google Shape;2230;p47"/>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7"/>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32" name="Google Shape;2232;p47"/>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7"/>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0 casos</a:t>
              </a:r>
              <a:endParaRPr b="1" sz="1050">
                <a:solidFill>
                  <a:schemeClr val="dk1"/>
                </a:solidFill>
                <a:latin typeface="Arial Narrow"/>
                <a:ea typeface="Arial Narrow"/>
                <a:cs typeface="Arial Narrow"/>
                <a:sym typeface="Arial Narrow"/>
              </a:endParaRPr>
            </a:p>
          </p:txBody>
        </p:sp>
        <p:sp>
          <p:nvSpPr>
            <p:cNvPr id="2234" name="Google Shape;2234;p47"/>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7"/>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36" name="Google Shape;2236;p47"/>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7"/>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2238" name="Google Shape;2238;p47"/>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7"/>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40" name="Google Shape;2240;p47"/>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7"/>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prenatal:2 casos</a:t>
              </a:r>
              <a:endParaRPr/>
            </a:p>
            <a:p>
              <a:pPr indent="0" lvl="0" marL="0" marR="0" rtl="0" algn="ctr">
                <a:lnSpc>
                  <a:spcPct val="90000"/>
                </a:lnSpc>
                <a:spcBef>
                  <a:spcPts val="368"/>
                </a:spcBef>
                <a:spcAft>
                  <a:spcPts val="0"/>
                </a:spcAft>
                <a:buNone/>
              </a:pPr>
              <a:r>
                <a:rPr b="1" lang="es-ES" sz="1050">
                  <a:solidFill>
                    <a:schemeClr val="dk1"/>
                  </a:solidFill>
                  <a:latin typeface="Arial Narrow"/>
                  <a:ea typeface="Arial Narrow"/>
                  <a:cs typeface="Arial Narrow"/>
                  <a:sym typeface="Arial Narrow"/>
                </a:rPr>
                <a:t>SD 1                       </a:t>
              </a:r>
              <a:endParaRPr b="1" sz="1050">
                <a:solidFill>
                  <a:schemeClr val="dk1"/>
                </a:solidFill>
                <a:latin typeface="Arial Narrow"/>
                <a:ea typeface="Arial Narrow"/>
                <a:cs typeface="Arial Narrow"/>
                <a:sym typeface="Arial Narrow"/>
              </a:endParaRPr>
            </a:p>
          </p:txBody>
        </p:sp>
      </p:grpSp>
      <p:grpSp>
        <p:nvGrpSpPr>
          <p:cNvPr id="2242" name="Google Shape;2242;p47"/>
          <p:cNvGrpSpPr/>
          <p:nvPr/>
        </p:nvGrpSpPr>
        <p:grpSpPr>
          <a:xfrm>
            <a:off x="0" y="7760753"/>
            <a:ext cx="7065799" cy="1015818"/>
            <a:chOff x="2145310" y="5221006"/>
            <a:chExt cx="6785852" cy="1015818"/>
          </a:xfrm>
        </p:grpSpPr>
        <p:grpSp>
          <p:nvGrpSpPr>
            <p:cNvPr id="2243" name="Google Shape;2243;p47"/>
            <p:cNvGrpSpPr/>
            <p:nvPr/>
          </p:nvGrpSpPr>
          <p:grpSpPr>
            <a:xfrm>
              <a:off x="2145310" y="5221006"/>
              <a:ext cx="6785852" cy="1015818"/>
              <a:chOff x="2109481" y="5652225"/>
              <a:chExt cx="6785852" cy="1015818"/>
            </a:xfrm>
          </p:grpSpPr>
          <p:sp>
            <p:nvSpPr>
              <p:cNvPr id="2244" name="Google Shape;2244;p47"/>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245" name="Google Shape;2245;p47"/>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246" name="Google Shape;2246;p47"/>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47" name="Google Shape;2247;p47"/>
          <p:cNvSpPr/>
          <p:nvPr/>
        </p:nvSpPr>
        <p:spPr>
          <a:xfrm>
            <a:off x="2149285" y="2843808"/>
            <a:ext cx="5104067" cy="8771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VIH, datos preliminares. Residentes en Medellín. Acumulado al primer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050">
                <a:solidFill>
                  <a:schemeClr val="dk1"/>
                </a:solidFill>
                <a:latin typeface="Arial"/>
                <a:ea typeface="Arial"/>
                <a:cs typeface="Arial"/>
                <a:sym typeface="Arial"/>
              </a:rPr>
              <a:t>Fuente: Seguimiento de gestantes con VIH 2016 - 2022. Medellín. Fecha de corte: 29/01/2022.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700">
              <a:solidFill>
                <a:schemeClr val="dk1"/>
              </a:solidFill>
              <a:latin typeface="Calibri"/>
              <a:ea typeface="Calibri"/>
              <a:cs typeface="Calibri"/>
              <a:sym typeface="Calibri"/>
            </a:endParaRPr>
          </a:p>
        </p:txBody>
      </p:sp>
      <p:sp>
        <p:nvSpPr>
          <p:cNvPr id="2248" name="Google Shape;2248;p47"/>
          <p:cNvSpPr/>
          <p:nvPr/>
        </p:nvSpPr>
        <p:spPr>
          <a:xfrm>
            <a:off x="24532" y="6156176"/>
            <a:ext cx="722882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9" name="Google Shape;2249;p47"/>
          <p:cNvGrpSpPr/>
          <p:nvPr/>
        </p:nvGrpSpPr>
        <p:grpSpPr>
          <a:xfrm>
            <a:off x="1031068" y="6311225"/>
            <a:ext cx="4536382" cy="276999"/>
            <a:chOff x="2736354" y="74775"/>
            <a:chExt cx="3158472" cy="276999"/>
          </a:xfrm>
        </p:grpSpPr>
        <p:cxnSp>
          <p:nvCxnSpPr>
            <p:cNvPr id="2250" name="Google Shape;2250;p47"/>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2251" name="Google Shape;2251;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2252" name="Google Shape;2252;p47"/>
          <p:cNvSpPr/>
          <p:nvPr/>
        </p:nvSpPr>
        <p:spPr>
          <a:xfrm>
            <a:off x="743036" y="629139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253" name="Google Shape;2253;p47"/>
          <p:cNvPicPr preferRelativeResize="0"/>
          <p:nvPr/>
        </p:nvPicPr>
        <p:blipFill rotWithShape="1">
          <a:blip r:embed="rId11">
            <a:alphaModFix/>
          </a:blip>
          <a:srcRect b="0" l="0" r="0" t="0"/>
          <a:stretch/>
        </p:blipFill>
        <p:spPr>
          <a:xfrm>
            <a:off x="2167636" y="736275"/>
            <a:ext cx="5038725" cy="18002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pic>
        <p:nvPicPr>
          <p:cNvPr id="2258" name="Google Shape;2258;p48"/>
          <p:cNvPicPr preferRelativeResize="0"/>
          <p:nvPr/>
        </p:nvPicPr>
        <p:blipFill rotWithShape="1">
          <a:blip r:embed="rId3">
            <a:alphaModFix/>
          </a:blip>
          <a:srcRect b="0" l="0" r="0" t="51431"/>
          <a:stretch/>
        </p:blipFill>
        <p:spPr>
          <a:xfrm>
            <a:off x="0" y="2824178"/>
            <a:ext cx="2180731" cy="2724869"/>
          </a:xfrm>
          <a:prstGeom prst="rect">
            <a:avLst/>
          </a:prstGeom>
          <a:noFill/>
          <a:ln>
            <a:noFill/>
          </a:ln>
        </p:spPr>
      </p:pic>
      <p:grpSp>
        <p:nvGrpSpPr>
          <p:cNvPr id="2259" name="Google Shape;2259;p48"/>
          <p:cNvGrpSpPr/>
          <p:nvPr/>
        </p:nvGrpSpPr>
        <p:grpSpPr>
          <a:xfrm>
            <a:off x="179214" y="4211960"/>
            <a:ext cx="1892650" cy="488476"/>
            <a:chOff x="2397524" y="3379972"/>
            <a:chExt cx="4508500" cy="904875"/>
          </a:xfrm>
        </p:grpSpPr>
        <p:pic>
          <p:nvPicPr>
            <p:cNvPr id="2260" name="Google Shape;2260;p48"/>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261" name="Google Shape;2261;p4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0</a:t>
              </a:r>
              <a:endParaRPr/>
            </a:p>
          </p:txBody>
        </p:sp>
      </p:grpSp>
      <p:grpSp>
        <p:nvGrpSpPr>
          <p:cNvPr id="2262" name="Google Shape;2262;p48"/>
          <p:cNvGrpSpPr/>
          <p:nvPr/>
        </p:nvGrpSpPr>
        <p:grpSpPr>
          <a:xfrm>
            <a:off x="2448322" y="74775"/>
            <a:ext cx="3446504" cy="276999"/>
            <a:chOff x="2448322" y="74775"/>
            <a:chExt cx="3446504" cy="276999"/>
          </a:xfrm>
        </p:grpSpPr>
        <p:sp>
          <p:nvSpPr>
            <p:cNvPr id="2263" name="Google Shape;2263;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4" name="Google Shape;2264;p48"/>
            <p:cNvCxnSpPr>
              <a:stCxn id="22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65" name="Google Shape;2265;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266" name="Google Shape;2266;p48"/>
          <p:cNvSpPr/>
          <p:nvPr/>
        </p:nvSpPr>
        <p:spPr>
          <a:xfrm>
            <a:off x="179214" y="6588224"/>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67" name="Google Shape;2267;p48"/>
          <p:cNvGrpSpPr/>
          <p:nvPr/>
        </p:nvGrpSpPr>
        <p:grpSpPr>
          <a:xfrm>
            <a:off x="910927" y="6688103"/>
            <a:ext cx="4715752" cy="298119"/>
            <a:chOff x="2448322" y="74774"/>
            <a:chExt cx="3446504" cy="298119"/>
          </a:xfrm>
        </p:grpSpPr>
        <p:sp>
          <p:nvSpPr>
            <p:cNvPr id="2268" name="Google Shape;2268;p48"/>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9" name="Google Shape;2269;p48"/>
            <p:cNvCxnSpPr>
              <a:stCxn id="2268"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2270" name="Google Shape;2270;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2271" name="Google Shape;2271;p4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Pág..48 </a:t>
            </a:r>
            <a:endParaRPr b="1" sz="1050">
              <a:solidFill>
                <a:schemeClr val="dk1"/>
              </a:solidFill>
              <a:latin typeface="Arial Narrow"/>
              <a:ea typeface="Arial Narrow"/>
              <a:cs typeface="Arial Narrow"/>
              <a:sym typeface="Arial Narrow"/>
            </a:endParaRPr>
          </a:p>
        </p:txBody>
      </p:sp>
      <p:grpSp>
        <p:nvGrpSpPr>
          <p:cNvPr id="2272" name="Google Shape;2272;p48"/>
          <p:cNvGrpSpPr/>
          <p:nvPr/>
        </p:nvGrpSpPr>
        <p:grpSpPr>
          <a:xfrm>
            <a:off x="216074" y="5904868"/>
            <a:ext cx="1152880" cy="611348"/>
            <a:chOff x="3744466" y="1301912"/>
            <a:chExt cx="1152880" cy="611348"/>
          </a:xfrm>
        </p:grpSpPr>
        <p:sp>
          <p:nvSpPr>
            <p:cNvPr id="2273" name="Google Shape;2273;p48"/>
            <p:cNvSpPr/>
            <p:nvPr/>
          </p:nvSpPr>
          <p:spPr>
            <a:xfrm>
              <a:off x="3912519"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casos</a:t>
              </a:r>
              <a:endParaRPr b="1" sz="1600">
                <a:solidFill>
                  <a:schemeClr val="dk1"/>
                </a:solidFill>
                <a:latin typeface="Arial Narrow"/>
                <a:ea typeface="Arial Narrow"/>
                <a:cs typeface="Arial Narrow"/>
                <a:sym typeface="Arial Narrow"/>
              </a:endParaRPr>
            </a:p>
          </p:txBody>
        </p:sp>
        <p:sp>
          <p:nvSpPr>
            <p:cNvPr id="2274" name="Google Shape;2274;p4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2275" name="Google Shape;2275;p48"/>
          <p:cNvGrpSpPr/>
          <p:nvPr/>
        </p:nvGrpSpPr>
        <p:grpSpPr>
          <a:xfrm>
            <a:off x="1368954" y="5869732"/>
            <a:ext cx="847750" cy="646484"/>
            <a:chOff x="5236691" y="1418884"/>
            <a:chExt cx="847750" cy="646484"/>
          </a:xfrm>
        </p:grpSpPr>
        <p:sp>
          <p:nvSpPr>
            <p:cNvPr id="2276" name="Google Shape;2276;p48"/>
            <p:cNvSpPr/>
            <p:nvPr/>
          </p:nvSpPr>
          <p:spPr>
            <a:xfrm>
              <a:off x="5236691" y="1705328"/>
              <a:ext cx="84775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casos</a:t>
              </a:r>
              <a:endParaRPr b="1" sz="1600">
                <a:solidFill>
                  <a:schemeClr val="dk1"/>
                </a:solidFill>
                <a:latin typeface="Arial Narrow"/>
                <a:ea typeface="Arial Narrow"/>
                <a:cs typeface="Arial Narrow"/>
                <a:sym typeface="Arial Narrow"/>
              </a:endParaRPr>
            </a:p>
          </p:txBody>
        </p:sp>
        <p:sp>
          <p:nvSpPr>
            <p:cNvPr id="2277" name="Google Shape;2277;p48"/>
            <p:cNvSpPr/>
            <p:nvPr/>
          </p:nvSpPr>
          <p:spPr>
            <a:xfrm>
              <a:off x="5272675" y="1418884"/>
              <a:ext cx="5212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Otros</a:t>
              </a:r>
              <a:endParaRPr b="1" sz="1200" u="sng">
                <a:solidFill>
                  <a:srgbClr val="000000"/>
                </a:solidFill>
                <a:latin typeface="Arial Narrow"/>
                <a:ea typeface="Arial Narrow"/>
                <a:cs typeface="Arial Narrow"/>
                <a:sym typeface="Arial Narrow"/>
              </a:endParaRPr>
            </a:p>
          </p:txBody>
        </p:sp>
      </p:grpSp>
      <p:grpSp>
        <p:nvGrpSpPr>
          <p:cNvPr id="2278" name="Google Shape;2278;p48"/>
          <p:cNvGrpSpPr/>
          <p:nvPr/>
        </p:nvGrpSpPr>
        <p:grpSpPr>
          <a:xfrm>
            <a:off x="5140794" y="4480107"/>
            <a:ext cx="1976198" cy="2061136"/>
            <a:chOff x="2580892" y="3325852"/>
            <a:chExt cx="1976198" cy="2061136"/>
          </a:xfrm>
        </p:grpSpPr>
        <p:pic>
          <p:nvPicPr>
            <p:cNvPr id="2279" name="Google Shape;2279;p48"/>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2280" name="Google Shape;2280;p48"/>
            <p:cNvGrpSpPr/>
            <p:nvPr/>
          </p:nvGrpSpPr>
          <p:grpSpPr>
            <a:xfrm>
              <a:off x="2580892" y="4168682"/>
              <a:ext cx="1976198" cy="1218306"/>
              <a:chOff x="-115819" y="6910484"/>
              <a:chExt cx="1499407" cy="1218306"/>
            </a:xfrm>
          </p:grpSpPr>
          <p:sp>
            <p:nvSpPr>
              <p:cNvPr id="2281" name="Google Shape;2281;p4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282" name="Google Shape;2282;p48"/>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2283" name="Google Shape;2283;p48"/>
          <p:cNvGrpSpPr/>
          <p:nvPr/>
        </p:nvGrpSpPr>
        <p:grpSpPr>
          <a:xfrm>
            <a:off x="2124145" y="5071695"/>
            <a:ext cx="1260281" cy="628312"/>
            <a:chOff x="2298589" y="3203848"/>
            <a:chExt cx="1260281" cy="628312"/>
          </a:xfrm>
        </p:grpSpPr>
        <p:sp>
          <p:nvSpPr>
            <p:cNvPr id="2284" name="Google Shape;2284;p4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2285" name="Google Shape;2285;p48"/>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286" name="Google Shape;2286;p48"/>
          <p:cNvGrpSpPr/>
          <p:nvPr/>
        </p:nvGrpSpPr>
        <p:grpSpPr>
          <a:xfrm>
            <a:off x="4334561" y="4427984"/>
            <a:ext cx="764855" cy="1238940"/>
            <a:chOff x="3867627" y="2682487"/>
            <a:chExt cx="764855" cy="1238940"/>
          </a:xfrm>
        </p:grpSpPr>
        <p:grpSp>
          <p:nvGrpSpPr>
            <p:cNvPr id="2287" name="Google Shape;2287;p48"/>
            <p:cNvGrpSpPr/>
            <p:nvPr/>
          </p:nvGrpSpPr>
          <p:grpSpPr>
            <a:xfrm>
              <a:off x="3867627" y="3306763"/>
              <a:ext cx="764855" cy="614664"/>
              <a:chOff x="2548770" y="3203848"/>
              <a:chExt cx="764855" cy="614664"/>
            </a:xfrm>
          </p:grpSpPr>
          <p:sp>
            <p:nvSpPr>
              <p:cNvPr id="2288" name="Google Shape;2288;p48"/>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sp>
            <p:nvSpPr>
              <p:cNvPr id="2289" name="Google Shape;2289;p4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290" name="Google Shape;2290;p48"/>
            <p:cNvPicPr preferRelativeResize="0"/>
            <p:nvPr/>
          </p:nvPicPr>
          <p:blipFill rotWithShape="1">
            <a:blip r:embed="rId6">
              <a:alphaModFix/>
            </a:blip>
            <a:srcRect b="0" l="0" r="0" t="0"/>
            <a:stretch/>
          </p:blipFill>
          <p:spPr>
            <a:xfrm>
              <a:off x="3945025" y="2682487"/>
              <a:ext cx="587628" cy="678570"/>
            </a:xfrm>
            <a:prstGeom prst="rect">
              <a:avLst/>
            </a:prstGeom>
            <a:noFill/>
            <a:ln>
              <a:noFill/>
            </a:ln>
          </p:spPr>
        </p:pic>
      </p:grpSp>
      <p:grpSp>
        <p:nvGrpSpPr>
          <p:cNvPr id="2291" name="Google Shape;2291;p48"/>
          <p:cNvGrpSpPr/>
          <p:nvPr/>
        </p:nvGrpSpPr>
        <p:grpSpPr>
          <a:xfrm>
            <a:off x="3084475" y="5076056"/>
            <a:ext cx="1380071" cy="625937"/>
            <a:chOff x="-285907" y="7056480"/>
            <a:chExt cx="1612468" cy="625937"/>
          </a:xfrm>
        </p:grpSpPr>
        <p:sp>
          <p:nvSpPr>
            <p:cNvPr id="2292" name="Google Shape;2292;p48"/>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2293" name="Google Shape;2293;p48"/>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grpSp>
      <p:grpSp>
        <p:nvGrpSpPr>
          <p:cNvPr id="2294" name="Google Shape;2294;p48"/>
          <p:cNvGrpSpPr/>
          <p:nvPr/>
        </p:nvGrpSpPr>
        <p:grpSpPr>
          <a:xfrm>
            <a:off x="362827" y="5503125"/>
            <a:ext cx="1847617" cy="436842"/>
            <a:chOff x="3060727" y="484500"/>
            <a:chExt cx="2369636" cy="436842"/>
          </a:xfrm>
        </p:grpSpPr>
        <p:sp>
          <p:nvSpPr>
            <p:cNvPr id="2295" name="Google Shape;2295;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96" name="Google Shape;2296;p4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2297" name="Google Shape;2297;p48"/>
          <p:cNvGrpSpPr/>
          <p:nvPr/>
        </p:nvGrpSpPr>
        <p:grpSpPr>
          <a:xfrm>
            <a:off x="2349030" y="4067944"/>
            <a:ext cx="2722458" cy="436842"/>
            <a:chOff x="3060727" y="484500"/>
            <a:chExt cx="2369637" cy="436842"/>
          </a:xfrm>
        </p:grpSpPr>
        <p:sp>
          <p:nvSpPr>
            <p:cNvPr id="2298" name="Google Shape;2298;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99" name="Google Shape;2299;p4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2300" name="Google Shape;2300;p48"/>
          <p:cNvSpPr/>
          <p:nvPr/>
        </p:nvSpPr>
        <p:spPr>
          <a:xfrm>
            <a:off x="-9350" y="4786485"/>
            <a:ext cx="2062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 </a:t>
            </a:r>
            <a:endParaRPr b="1" sz="1200">
              <a:solidFill>
                <a:schemeClr val="dk1"/>
              </a:solidFill>
              <a:latin typeface="Arial Narrow"/>
              <a:ea typeface="Arial Narrow"/>
              <a:cs typeface="Arial Narrow"/>
              <a:sym typeface="Arial Narrow"/>
            </a:endParaRPr>
          </a:p>
        </p:txBody>
      </p:sp>
      <p:pic>
        <p:nvPicPr>
          <p:cNvPr id="2301" name="Google Shape;2301;p48"/>
          <p:cNvPicPr preferRelativeResize="0"/>
          <p:nvPr/>
        </p:nvPicPr>
        <p:blipFill rotWithShape="1">
          <a:blip r:embed="rId7">
            <a:alphaModFix/>
          </a:blip>
          <a:srcRect b="0" l="58247" r="0" t="0"/>
          <a:stretch/>
        </p:blipFill>
        <p:spPr>
          <a:xfrm>
            <a:off x="2321053" y="4419368"/>
            <a:ext cx="739337" cy="664026"/>
          </a:xfrm>
          <a:prstGeom prst="rect">
            <a:avLst/>
          </a:prstGeom>
          <a:noFill/>
          <a:ln>
            <a:noFill/>
          </a:ln>
        </p:spPr>
      </p:pic>
      <p:pic>
        <p:nvPicPr>
          <p:cNvPr id="2302" name="Google Shape;2302;p48"/>
          <p:cNvPicPr preferRelativeResize="0"/>
          <p:nvPr/>
        </p:nvPicPr>
        <p:blipFill rotWithShape="1">
          <a:blip r:embed="rId8">
            <a:alphaModFix/>
          </a:blip>
          <a:srcRect b="0" l="0" r="0" t="0"/>
          <a:stretch/>
        </p:blipFill>
        <p:spPr>
          <a:xfrm>
            <a:off x="3383042" y="4538352"/>
            <a:ext cx="694975" cy="599336"/>
          </a:xfrm>
          <a:prstGeom prst="rect">
            <a:avLst/>
          </a:prstGeom>
          <a:noFill/>
          <a:ln>
            <a:noFill/>
          </a:ln>
        </p:spPr>
      </p:pic>
      <p:grpSp>
        <p:nvGrpSpPr>
          <p:cNvPr id="2303" name="Google Shape;2303;p48"/>
          <p:cNvGrpSpPr/>
          <p:nvPr/>
        </p:nvGrpSpPr>
        <p:grpSpPr>
          <a:xfrm>
            <a:off x="144066" y="7037921"/>
            <a:ext cx="6681893" cy="848101"/>
            <a:chOff x="21203" y="7774533"/>
            <a:chExt cx="6681893" cy="848101"/>
          </a:xfrm>
        </p:grpSpPr>
        <p:grpSp>
          <p:nvGrpSpPr>
            <p:cNvPr id="2304" name="Google Shape;2304;p48"/>
            <p:cNvGrpSpPr/>
            <p:nvPr/>
          </p:nvGrpSpPr>
          <p:grpSpPr>
            <a:xfrm>
              <a:off x="1385705" y="8075430"/>
              <a:ext cx="5188226" cy="547204"/>
              <a:chOff x="-1107522" y="9867668"/>
              <a:chExt cx="5866885" cy="547204"/>
            </a:xfrm>
          </p:grpSpPr>
          <p:sp>
            <p:nvSpPr>
              <p:cNvPr id="2305" name="Google Shape;2305;p48"/>
              <p:cNvSpPr/>
              <p:nvPr/>
            </p:nvSpPr>
            <p:spPr>
              <a:xfrm>
                <a:off x="-1107522" y="986766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0 casos </a:t>
                </a:r>
                <a:endParaRPr b="1" sz="1050">
                  <a:solidFill>
                    <a:srgbClr val="C00000"/>
                  </a:solidFill>
                  <a:latin typeface="Arial Narrow"/>
                  <a:ea typeface="Arial Narrow"/>
                  <a:cs typeface="Arial Narrow"/>
                  <a:sym typeface="Arial Narrow"/>
                </a:endParaRPr>
              </a:p>
            </p:txBody>
          </p:sp>
          <p:sp>
            <p:nvSpPr>
              <p:cNvPr id="2306" name="Google Shape;2306;p48"/>
              <p:cNvSpPr/>
              <p:nvPr/>
            </p:nvSpPr>
            <p:spPr>
              <a:xfrm>
                <a:off x="-1103625" y="10115184"/>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0 casos </a:t>
                </a:r>
                <a:endParaRPr b="1" sz="1050">
                  <a:solidFill>
                    <a:srgbClr val="C00000"/>
                  </a:solidFill>
                  <a:latin typeface="Arial Narrow"/>
                  <a:ea typeface="Arial Narrow"/>
                  <a:cs typeface="Arial Narrow"/>
                  <a:sym typeface="Arial Narrow"/>
                </a:endParaRPr>
              </a:p>
            </p:txBody>
          </p:sp>
        </p:grpSp>
        <p:grpSp>
          <p:nvGrpSpPr>
            <p:cNvPr id="2307" name="Google Shape;2307;p48"/>
            <p:cNvGrpSpPr/>
            <p:nvPr/>
          </p:nvGrpSpPr>
          <p:grpSpPr>
            <a:xfrm>
              <a:off x="21203" y="7774533"/>
              <a:ext cx="6681893" cy="774439"/>
              <a:chOff x="-14626" y="8205752"/>
              <a:chExt cx="6681893" cy="774439"/>
            </a:xfrm>
          </p:grpSpPr>
          <p:sp>
            <p:nvSpPr>
              <p:cNvPr id="2308" name="Google Shape;2308;p48"/>
              <p:cNvSpPr txBox="1"/>
              <p:nvPr/>
            </p:nvSpPr>
            <p:spPr>
              <a:xfrm>
                <a:off x="1445547" y="8205752"/>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309" name="Google Shape;2309;p48"/>
              <p:cNvPicPr preferRelativeResize="0"/>
              <p:nvPr/>
            </p:nvPicPr>
            <p:blipFill rotWithShape="1">
              <a:blip r:embed="rId9">
                <a:alphaModFix/>
              </a:blip>
              <a:srcRect b="0" l="0" r="0" t="0"/>
              <a:stretch/>
            </p:blipFill>
            <p:spPr>
              <a:xfrm>
                <a:off x="-14626" y="8259233"/>
                <a:ext cx="910301" cy="720958"/>
              </a:xfrm>
              <a:prstGeom prst="rect">
                <a:avLst/>
              </a:prstGeom>
              <a:noFill/>
              <a:ln>
                <a:noFill/>
              </a:ln>
            </p:spPr>
          </p:pic>
        </p:grpSp>
        <p:sp>
          <p:nvSpPr>
            <p:cNvPr id="2310" name="Google Shape;2310;p48"/>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311" name="Google Shape;2311;p48"/>
          <p:cNvGrpSpPr/>
          <p:nvPr/>
        </p:nvGrpSpPr>
        <p:grpSpPr>
          <a:xfrm>
            <a:off x="1442712" y="8222349"/>
            <a:ext cx="5689176" cy="656443"/>
            <a:chOff x="2502" y="13686"/>
            <a:chExt cx="5689176" cy="656443"/>
          </a:xfrm>
        </p:grpSpPr>
        <p:sp>
          <p:nvSpPr>
            <p:cNvPr id="2312" name="Google Shape;2312;p48"/>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8"/>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0 casos </a:t>
              </a:r>
              <a:endParaRPr b="1" sz="1050">
                <a:solidFill>
                  <a:schemeClr val="dk1"/>
                </a:solidFill>
                <a:latin typeface="Arial Narrow"/>
                <a:ea typeface="Arial Narrow"/>
                <a:cs typeface="Arial Narrow"/>
                <a:sym typeface="Arial Narrow"/>
              </a:endParaRPr>
            </a:p>
          </p:txBody>
        </p:sp>
        <p:sp>
          <p:nvSpPr>
            <p:cNvPr id="2314" name="Google Shape;2314;p48"/>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8"/>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16" name="Google Shape;2316;p48"/>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8"/>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0 casos</a:t>
              </a:r>
              <a:endParaRPr b="1" sz="1050">
                <a:solidFill>
                  <a:schemeClr val="dk1"/>
                </a:solidFill>
                <a:latin typeface="Arial Narrow"/>
                <a:ea typeface="Arial Narrow"/>
                <a:cs typeface="Arial Narrow"/>
                <a:sym typeface="Arial Narrow"/>
              </a:endParaRPr>
            </a:p>
          </p:txBody>
        </p:sp>
        <p:sp>
          <p:nvSpPr>
            <p:cNvPr id="2318" name="Google Shape;2318;p48"/>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8"/>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20" name="Google Shape;2320;p48"/>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8"/>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2322" name="Google Shape;2322;p48"/>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8"/>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24" name="Google Shape;2324;p48"/>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8"/>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dato: 0 casos</a:t>
              </a:r>
              <a:endParaRPr b="1" sz="1050">
                <a:solidFill>
                  <a:schemeClr val="dk1"/>
                </a:solidFill>
                <a:latin typeface="Arial Narrow"/>
                <a:ea typeface="Arial Narrow"/>
                <a:cs typeface="Arial Narrow"/>
                <a:sym typeface="Arial Narrow"/>
              </a:endParaRPr>
            </a:p>
          </p:txBody>
        </p:sp>
      </p:grpSp>
      <p:grpSp>
        <p:nvGrpSpPr>
          <p:cNvPr id="2326" name="Google Shape;2326;p48"/>
          <p:cNvGrpSpPr/>
          <p:nvPr/>
        </p:nvGrpSpPr>
        <p:grpSpPr>
          <a:xfrm>
            <a:off x="50" y="7948670"/>
            <a:ext cx="7065799" cy="1015818"/>
            <a:chOff x="2145310" y="5221006"/>
            <a:chExt cx="6785852" cy="1015818"/>
          </a:xfrm>
        </p:grpSpPr>
        <p:grpSp>
          <p:nvGrpSpPr>
            <p:cNvPr id="2327" name="Google Shape;2327;p48"/>
            <p:cNvGrpSpPr/>
            <p:nvPr/>
          </p:nvGrpSpPr>
          <p:grpSpPr>
            <a:xfrm>
              <a:off x="2145310" y="5221006"/>
              <a:ext cx="6785852" cy="1015818"/>
              <a:chOff x="2109481" y="5652225"/>
              <a:chExt cx="6785852" cy="1015818"/>
            </a:xfrm>
          </p:grpSpPr>
          <p:sp>
            <p:nvSpPr>
              <p:cNvPr id="2328" name="Google Shape;2328;p48"/>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329" name="Google Shape;2329;p48"/>
              <p:cNvPicPr preferRelativeResize="0"/>
              <p:nvPr/>
            </p:nvPicPr>
            <p:blipFill rotWithShape="1">
              <a:blip r:embed="rId9">
                <a:alphaModFix/>
              </a:blip>
              <a:srcRect b="0" l="0" r="0" t="0"/>
              <a:stretch/>
            </p:blipFill>
            <p:spPr>
              <a:xfrm>
                <a:off x="2109481" y="5947085"/>
                <a:ext cx="910301" cy="720958"/>
              </a:xfrm>
              <a:prstGeom prst="rect">
                <a:avLst/>
              </a:prstGeom>
              <a:noFill/>
              <a:ln>
                <a:noFill/>
              </a:ln>
            </p:spPr>
          </p:pic>
        </p:grpSp>
        <p:sp>
          <p:nvSpPr>
            <p:cNvPr id="2330" name="Google Shape;2330;p4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331" name="Google Shape;2331;p48"/>
          <p:cNvPicPr preferRelativeResize="0"/>
          <p:nvPr/>
        </p:nvPicPr>
        <p:blipFill rotWithShape="1">
          <a:blip r:embed="rId10">
            <a:alphaModFix/>
          </a:blip>
          <a:srcRect b="0" l="0" r="0" t="0"/>
          <a:stretch/>
        </p:blipFill>
        <p:spPr>
          <a:xfrm>
            <a:off x="-29713" y="-1"/>
            <a:ext cx="2153858" cy="2846793"/>
          </a:xfrm>
          <a:prstGeom prst="rect">
            <a:avLst/>
          </a:prstGeom>
          <a:noFill/>
          <a:ln>
            <a:noFill/>
          </a:ln>
        </p:spPr>
      </p:pic>
      <p:sp>
        <p:nvSpPr>
          <p:cNvPr id="2332" name="Google Shape;2332;p48"/>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2333" name="Google Shape;2333;p48"/>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01- 2022</a:t>
            </a:r>
            <a:endParaRPr b="1" sz="1200">
              <a:solidFill>
                <a:schemeClr val="dk1"/>
              </a:solidFill>
              <a:latin typeface="Arial Narrow"/>
              <a:ea typeface="Arial Narrow"/>
              <a:cs typeface="Arial Narrow"/>
              <a:sym typeface="Arial Narrow"/>
            </a:endParaRPr>
          </a:p>
        </p:txBody>
      </p:sp>
      <p:sp>
        <p:nvSpPr>
          <p:cNvPr id="2334" name="Google Shape;2334;p48"/>
          <p:cNvSpPr/>
          <p:nvPr/>
        </p:nvSpPr>
        <p:spPr>
          <a:xfrm>
            <a:off x="2321053" y="2627784"/>
            <a:ext cx="4574381"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HB, datos preliminares. Residentes en Medellín. Acumulado al primer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100">
                <a:solidFill>
                  <a:schemeClr val="dk1"/>
                </a:solidFill>
                <a:latin typeface="Arial"/>
                <a:ea typeface="Arial"/>
                <a:cs typeface="Arial"/>
                <a:sym typeface="Arial"/>
              </a:rPr>
              <a:t>Fuente: Seguimiento de gestantes con HB 2016 - 2022. Medellín. Fecha de corte: 29/01/2022.</a:t>
            </a:r>
            <a:endParaRPr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p:txBody>
      </p:sp>
      <p:pic>
        <p:nvPicPr>
          <p:cNvPr id="2335" name="Google Shape;2335;p48"/>
          <p:cNvPicPr preferRelativeResize="0"/>
          <p:nvPr/>
        </p:nvPicPr>
        <p:blipFill rotWithShape="1">
          <a:blip r:embed="rId11">
            <a:alphaModFix/>
          </a:blip>
          <a:srcRect b="0" l="0" r="0" t="0"/>
          <a:stretch/>
        </p:blipFill>
        <p:spPr>
          <a:xfrm>
            <a:off x="2225384" y="621469"/>
            <a:ext cx="4600575" cy="18573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9" name="Shape 2339"/>
        <p:cNvGrpSpPr/>
        <p:nvPr/>
      </p:nvGrpSpPr>
      <p:grpSpPr>
        <a:xfrm>
          <a:off x="0" y="0"/>
          <a:ext cx="0" cy="0"/>
          <a:chOff x="0" y="0"/>
          <a:chExt cx="0" cy="0"/>
        </a:xfrm>
      </p:grpSpPr>
      <p:pic>
        <p:nvPicPr>
          <p:cNvPr id="2340" name="Google Shape;2340;p49"/>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2341" name="Google Shape;2341;p49"/>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2342" name="Google Shape;2342;p49"/>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a:p>
        </p:txBody>
      </p:sp>
      <p:sp>
        <p:nvSpPr>
          <p:cNvPr id="2343" name="Google Shape;2343;p49"/>
          <p:cNvSpPr/>
          <p:nvPr/>
        </p:nvSpPr>
        <p:spPr>
          <a:xfrm>
            <a:off x="2206723" y="3668642"/>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01  acumulado  de 2022. </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Nota: Desde el año 2018 se incorporó el registro de los comisarias de familia que incrementó los eventos en un 250% respecto a lo habitual.</a:t>
            </a:r>
            <a:endParaRPr/>
          </a:p>
        </p:txBody>
      </p:sp>
      <p:grpSp>
        <p:nvGrpSpPr>
          <p:cNvPr id="2344" name="Google Shape;2344;p49"/>
          <p:cNvGrpSpPr/>
          <p:nvPr/>
        </p:nvGrpSpPr>
        <p:grpSpPr>
          <a:xfrm>
            <a:off x="204943" y="5792409"/>
            <a:ext cx="1892650" cy="488476"/>
            <a:chOff x="2397524" y="3379972"/>
            <a:chExt cx="4508500" cy="904875"/>
          </a:xfrm>
        </p:grpSpPr>
        <p:pic>
          <p:nvPicPr>
            <p:cNvPr id="2345" name="Google Shape;2345;p4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346" name="Google Shape;2346;p49"/>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458</a:t>
              </a:r>
              <a:endParaRPr/>
            </a:p>
          </p:txBody>
        </p:sp>
      </p:grpSp>
      <p:sp>
        <p:nvSpPr>
          <p:cNvPr id="2347" name="Google Shape;2347;p49"/>
          <p:cNvSpPr txBox="1"/>
          <p:nvPr/>
        </p:nvSpPr>
        <p:spPr>
          <a:xfrm>
            <a:off x="9231" y="6271096"/>
            <a:ext cx="21949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16,8%</a:t>
            </a:r>
            <a:endParaRPr/>
          </a:p>
        </p:txBody>
      </p:sp>
      <p:sp>
        <p:nvSpPr>
          <p:cNvPr id="2348" name="Google Shape;2348;p49"/>
          <p:cNvSpPr/>
          <p:nvPr/>
        </p:nvSpPr>
        <p:spPr>
          <a:xfrm>
            <a:off x="2174917" y="759633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2. Comportamiento de las violencias. Medellín, a Periodo epidemiológico 01  acumulado de 2017-2022. </a:t>
            </a:r>
            <a:endParaRPr/>
          </a:p>
        </p:txBody>
      </p:sp>
      <p:grpSp>
        <p:nvGrpSpPr>
          <p:cNvPr id="2349" name="Google Shape;2349;p49"/>
          <p:cNvGrpSpPr/>
          <p:nvPr/>
        </p:nvGrpSpPr>
        <p:grpSpPr>
          <a:xfrm>
            <a:off x="2448322" y="74775"/>
            <a:ext cx="3446504" cy="276999"/>
            <a:chOff x="2448322" y="74775"/>
            <a:chExt cx="3446504" cy="276999"/>
          </a:xfrm>
        </p:grpSpPr>
        <p:sp>
          <p:nvSpPr>
            <p:cNvPr id="2350" name="Google Shape;2350;p4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51" name="Google Shape;2351;p49"/>
            <p:cNvCxnSpPr>
              <a:stCxn id="23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52" name="Google Shape;2352;p4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353" name="Google Shape;2353;p4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49</a:t>
            </a:r>
            <a:endParaRPr b="1" sz="1050">
              <a:solidFill>
                <a:schemeClr val="dk1"/>
              </a:solidFill>
              <a:latin typeface="Arial Narrow"/>
              <a:ea typeface="Arial Narrow"/>
              <a:cs typeface="Arial Narrow"/>
              <a:sym typeface="Arial Narrow"/>
            </a:endParaRPr>
          </a:p>
        </p:txBody>
      </p:sp>
      <p:sp>
        <p:nvSpPr>
          <p:cNvPr id="2354" name="Google Shape;2354;p49"/>
          <p:cNvSpPr txBox="1"/>
          <p:nvPr>
            <p:ph type="ctrTitle"/>
          </p:nvPr>
        </p:nvSpPr>
        <p:spPr>
          <a:xfrm>
            <a:off x="23413" y="-76988"/>
            <a:ext cx="2208885" cy="124649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Violencia de género e intrafamiliar</a:t>
            </a:r>
            <a:endParaRPr/>
          </a:p>
        </p:txBody>
      </p:sp>
      <p:graphicFrame>
        <p:nvGraphicFramePr>
          <p:cNvPr id="2355" name="Google Shape;2355;p49"/>
          <p:cNvGraphicFramePr/>
          <p:nvPr/>
        </p:nvGraphicFramePr>
        <p:xfrm>
          <a:off x="2126897" y="479451"/>
          <a:ext cx="4994031" cy="3033999"/>
        </p:xfrm>
        <a:graphic>
          <a:graphicData uri="http://schemas.openxmlformats.org/drawingml/2006/chart">
            <c:chart r:id="rId6"/>
          </a:graphicData>
        </a:graphic>
      </p:graphicFrame>
      <p:graphicFrame>
        <p:nvGraphicFramePr>
          <p:cNvPr id="2356" name="Google Shape;2356;p49"/>
          <p:cNvGraphicFramePr/>
          <p:nvPr/>
        </p:nvGraphicFramePr>
        <p:xfrm>
          <a:off x="2218326" y="4442040"/>
          <a:ext cx="4946011" cy="3082288"/>
        </p:xfrm>
        <a:graphic>
          <a:graphicData uri="http://schemas.openxmlformats.org/drawingml/2006/chart">
            <c:chart r:id="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57,06%</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42,94%</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0,61%</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0,61%</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{78BBCDB0-BE45-44DF-90B5-614176BD6485}</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Procedentes del exterior</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19,02%</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31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85,28%</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14,72%</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10431" y="5241858"/>
            <a:ext cx="75213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88,34%</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11,66%</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65647"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Formas de tuberculosis extrapulmonar acumulado a Periodo epidemiológico 01 Medellín 2022</a:t>
            </a:r>
            <a:endParaRPr sz="1050">
              <a:solidFill>
                <a:schemeClr val="dk1"/>
              </a:solidFill>
              <a:latin typeface="Arial Narrow"/>
              <a:ea typeface="Arial Narrow"/>
              <a:cs typeface="Arial Narrow"/>
              <a:sym typeface="Arial Narrow"/>
            </a:endParaRPr>
          </a:p>
        </p:txBody>
      </p:sp>
      <p:sp>
        <p:nvSpPr>
          <p:cNvPr id="196" name="Google Shape;196;p5"/>
          <p:cNvSpPr/>
          <p:nvPr/>
        </p:nvSpPr>
        <p:spPr>
          <a:xfrm>
            <a:off x="3585004"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Distribución porcentual de la tuberculosis por ciclo de vida, Periodo epidemiológico 01 Medellín 2022</a:t>
            </a:r>
            <a:endParaRPr sz="1050">
              <a:solidFill>
                <a:schemeClr val="dk1"/>
              </a:solidFill>
              <a:latin typeface="Arial Narrow"/>
              <a:ea typeface="Arial Narrow"/>
              <a:cs typeface="Arial Narrow"/>
              <a:sym typeface="Arial Narrow"/>
            </a:endParaRPr>
          </a:p>
        </p:txBody>
      </p:sp>
      <p:grpSp>
        <p:nvGrpSpPr>
          <p:cNvPr id="197" name="Google Shape;197;p5"/>
          <p:cNvGrpSpPr/>
          <p:nvPr/>
        </p:nvGrpSpPr>
        <p:grpSpPr>
          <a:xfrm>
            <a:off x="402094" y="460370"/>
            <a:ext cx="2369636" cy="453798"/>
            <a:chOff x="402094" y="486270"/>
            <a:chExt cx="2369636" cy="453798"/>
          </a:xfrm>
        </p:grpSpPr>
        <p:sp>
          <p:nvSpPr>
            <p:cNvPr id="198" name="Google Shape;198;p5"/>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sp>
        <p:nvSpPr>
          <p:cNvPr id="200" name="Google Shape;200;p5"/>
          <p:cNvSpPr/>
          <p:nvPr/>
        </p:nvSpPr>
        <p:spPr>
          <a:xfrm>
            <a:off x="420292" y="2089658"/>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93 casos</a:t>
            </a:r>
            <a:endParaRPr/>
          </a:p>
        </p:txBody>
      </p:sp>
      <p:sp>
        <p:nvSpPr>
          <p:cNvPr id="201" name="Google Shape;201;p5"/>
          <p:cNvSpPr/>
          <p:nvPr/>
        </p:nvSpPr>
        <p:spPr>
          <a:xfrm>
            <a:off x="1833698" y="208924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70 casos</a:t>
            </a:r>
            <a:endParaRPr/>
          </a:p>
        </p:txBody>
      </p:sp>
      <p:sp>
        <p:nvSpPr>
          <p:cNvPr id="202" name="Google Shape;202;p5"/>
          <p:cNvSpPr/>
          <p:nvPr/>
        </p:nvSpPr>
        <p:spPr>
          <a:xfrm>
            <a:off x="3201413" y="209967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a:p>
        </p:txBody>
      </p:sp>
      <p:sp>
        <p:nvSpPr>
          <p:cNvPr id="203" name="Google Shape;203;p5"/>
          <p:cNvSpPr/>
          <p:nvPr/>
        </p:nvSpPr>
        <p:spPr>
          <a:xfrm>
            <a:off x="4607097" y="210782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pic>
        <p:nvPicPr>
          <p:cNvPr id="204" name="Google Shape;204;p5"/>
          <p:cNvPicPr preferRelativeResize="0"/>
          <p:nvPr/>
        </p:nvPicPr>
        <p:blipFill rotWithShape="1">
          <a:blip r:embed="rId3">
            <a:alphaModFix/>
          </a:blip>
          <a:srcRect b="0" l="59909" r="27482" t="12083"/>
          <a:stretch/>
        </p:blipFill>
        <p:spPr>
          <a:xfrm>
            <a:off x="3264060" y="844294"/>
            <a:ext cx="599090" cy="748088"/>
          </a:xfrm>
          <a:prstGeom prst="rect">
            <a:avLst/>
          </a:prstGeom>
          <a:noFill/>
          <a:ln>
            <a:noFill/>
          </a:ln>
        </p:spPr>
      </p:pic>
      <p:pic>
        <p:nvPicPr>
          <p:cNvPr id="205" name="Google Shape;205;p5"/>
          <p:cNvPicPr preferRelativeResize="0"/>
          <p:nvPr/>
        </p:nvPicPr>
        <p:blipFill rotWithShape="1">
          <a:blip r:embed="rId3">
            <a:alphaModFix/>
          </a:blip>
          <a:srcRect b="0" l="87770" r="0" t="0"/>
          <a:stretch/>
        </p:blipFill>
        <p:spPr>
          <a:xfrm>
            <a:off x="4663615" y="795253"/>
            <a:ext cx="581113" cy="850900"/>
          </a:xfrm>
          <a:prstGeom prst="rect">
            <a:avLst/>
          </a:prstGeom>
          <a:noFill/>
          <a:ln>
            <a:noFill/>
          </a:ln>
        </p:spPr>
      </p:pic>
      <p:pic>
        <p:nvPicPr>
          <p:cNvPr id="206" name="Google Shape;206;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7" name="Google Shape;207;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8" name="Google Shape;208;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grpSp>
        <p:nvGrpSpPr>
          <p:cNvPr id="209" name="Google Shape;209;p5"/>
          <p:cNvGrpSpPr/>
          <p:nvPr/>
        </p:nvGrpSpPr>
        <p:grpSpPr>
          <a:xfrm>
            <a:off x="3060727" y="458600"/>
            <a:ext cx="2369636" cy="436842"/>
            <a:chOff x="3060727" y="484500"/>
            <a:chExt cx="2369636" cy="436842"/>
          </a:xfrm>
        </p:grpSpPr>
        <p:sp>
          <p:nvSpPr>
            <p:cNvPr id="210" name="Google Shape;210;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sp>
        <p:nvSpPr>
          <p:cNvPr id="212" name="Google Shape;212;p5"/>
          <p:cNvSpPr/>
          <p:nvPr/>
        </p:nvSpPr>
        <p:spPr>
          <a:xfrm>
            <a:off x="2960715" y="1461784"/>
            <a:ext cx="12057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13" name="Google Shape;213;p5"/>
          <p:cNvSpPr/>
          <p:nvPr/>
        </p:nvSpPr>
        <p:spPr>
          <a:xfrm>
            <a:off x="4560025" y="1509082"/>
            <a:ext cx="7393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nvGrpSpPr>
          <p:cNvPr id="214" name="Google Shape;214;p5"/>
          <p:cNvGrpSpPr/>
          <p:nvPr/>
        </p:nvGrpSpPr>
        <p:grpSpPr>
          <a:xfrm>
            <a:off x="432098" y="2303427"/>
            <a:ext cx="2369637" cy="436842"/>
            <a:chOff x="3060726" y="484500"/>
            <a:chExt cx="2369637" cy="436842"/>
          </a:xfrm>
        </p:grpSpPr>
        <p:sp>
          <p:nvSpPr>
            <p:cNvPr id="215" name="Google Shape;21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pic>
        <p:nvPicPr>
          <p:cNvPr id="217" name="Google Shape;217;p5"/>
          <p:cNvPicPr preferRelativeResize="0"/>
          <p:nvPr/>
        </p:nvPicPr>
        <p:blipFill rotWithShape="1">
          <a:blip r:embed="rId7">
            <a:alphaModFix/>
          </a:blip>
          <a:srcRect b="0" l="0" r="0" t="0"/>
          <a:stretch/>
        </p:blipFill>
        <p:spPr>
          <a:xfrm>
            <a:off x="12277" y="5897672"/>
            <a:ext cx="3495481" cy="2737168"/>
          </a:xfrm>
          <a:prstGeom prst="rect">
            <a:avLst/>
          </a:prstGeom>
          <a:noFill/>
          <a:ln>
            <a:noFill/>
          </a:ln>
        </p:spPr>
      </p:pic>
      <p:pic>
        <p:nvPicPr>
          <p:cNvPr id="218" name="Google Shape;218;p5"/>
          <p:cNvPicPr preferRelativeResize="0"/>
          <p:nvPr/>
        </p:nvPicPr>
        <p:blipFill rotWithShape="1">
          <a:blip r:embed="rId8">
            <a:alphaModFix/>
          </a:blip>
          <a:srcRect b="0" l="0" r="0" t="0"/>
          <a:stretch/>
        </p:blipFill>
        <p:spPr>
          <a:xfrm>
            <a:off x="3529989" y="5895424"/>
            <a:ext cx="3598852" cy="273104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0" name="Shape 2360"/>
        <p:cNvGrpSpPr/>
        <p:nvPr/>
      </p:nvGrpSpPr>
      <p:grpSpPr>
        <a:xfrm>
          <a:off x="0" y="0"/>
          <a:ext cx="0" cy="0"/>
          <a:chOff x="0" y="0"/>
          <a:chExt cx="0" cy="0"/>
        </a:xfrm>
      </p:grpSpPr>
      <p:sp>
        <p:nvSpPr>
          <p:cNvPr id="2361" name="Google Shape;2361;p50"/>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2" name="Google Shape;2362;p50"/>
          <p:cNvGrpSpPr/>
          <p:nvPr/>
        </p:nvGrpSpPr>
        <p:grpSpPr>
          <a:xfrm>
            <a:off x="268607" y="127176"/>
            <a:ext cx="3446504" cy="276999"/>
            <a:chOff x="2448322" y="74775"/>
            <a:chExt cx="3446504" cy="276999"/>
          </a:xfrm>
        </p:grpSpPr>
        <p:sp>
          <p:nvSpPr>
            <p:cNvPr id="2363" name="Google Shape;2363;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4" name="Google Shape;2364;p50"/>
            <p:cNvCxnSpPr>
              <a:stCxn id="23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65" name="Google Shape;2365;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366" name="Google Shape;2366;p50"/>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7" name="Google Shape;2367;p50"/>
          <p:cNvGrpSpPr/>
          <p:nvPr/>
        </p:nvGrpSpPr>
        <p:grpSpPr>
          <a:xfrm>
            <a:off x="268607" y="5717420"/>
            <a:ext cx="3446504" cy="276999"/>
            <a:chOff x="2448322" y="74775"/>
            <a:chExt cx="3446504" cy="276999"/>
          </a:xfrm>
        </p:grpSpPr>
        <p:sp>
          <p:nvSpPr>
            <p:cNvPr id="2368" name="Google Shape;2368;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9" name="Google Shape;2369;p50"/>
            <p:cNvCxnSpPr>
              <a:stCxn id="23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70" name="Google Shape;2370;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371" name="Google Shape;2371;p5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50</a:t>
            </a:r>
            <a:endParaRPr b="1" sz="1050">
              <a:solidFill>
                <a:schemeClr val="dk1"/>
              </a:solidFill>
              <a:latin typeface="Arial Narrow"/>
              <a:ea typeface="Arial Narrow"/>
              <a:cs typeface="Arial Narrow"/>
              <a:sym typeface="Arial Narrow"/>
            </a:endParaRPr>
          </a:p>
        </p:txBody>
      </p:sp>
      <p:grpSp>
        <p:nvGrpSpPr>
          <p:cNvPr id="2372" name="Google Shape;2372;p50"/>
          <p:cNvGrpSpPr/>
          <p:nvPr/>
        </p:nvGrpSpPr>
        <p:grpSpPr>
          <a:xfrm>
            <a:off x="81902" y="6897132"/>
            <a:ext cx="808178" cy="1628596"/>
            <a:chOff x="1064080" y="553075"/>
            <a:chExt cx="808178" cy="1628596"/>
          </a:xfrm>
        </p:grpSpPr>
        <p:pic>
          <p:nvPicPr>
            <p:cNvPr id="2373" name="Google Shape;2373;p50"/>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374" name="Google Shape;2374;p50"/>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30,2%</a:t>
              </a:r>
              <a:endParaRPr/>
            </a:p>
          </p:txBody>
        </p:sp>
        <p:sp>
          <p:nvSpPr>
            <p:cNvPr id="2375" name="Google Shape;2375;p50"/>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376" name="Google Shape;2376;p50"/>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68 casos</a:t>
              </a:r>
              <a:endParaRPr sz="1200">
                <a:solidFill>
                  <a:schemeClr val="dk1"/>
                </a:solidFill>
                <a:latin typeface="Calibri"/>
                <a:ea typeface="Calibri"/>
                <a:cs typeface="Calibri"/>
                <a:sym typeface="Calibri"/>
              </a:endParaRPr>
            </a:p>
          </p:txBody>
        </p:sp>
      </p:grpSp>
      <p:grpSp>
        <p:nvGrpSpPr>
          <p:cNvPr id="2377" name="Google Shape;2377;p50"/>
          <p:cNvGrpSpPr/>
          <p:nvPr/>
        </p:nvGrpSpPr>
        <p:grpSpPr>
          <a:xfrm>
            <a:off x="1085280" y="6897132"/>
            <a:ext cx="851515" cy="1596380"/>
            <a:chOff x="1756023" y="1227775"/>
            <a:chExt cx="851515" cy="1596380"/>
          </a:xfrm>
        </p:grpSpPr>
        <p:sp>
          <p:nvSpPr>
            <p:cNvPr id="2378" name="Google Shape;2378;p50"/>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69,8%</a:t>
              </a:r>
              <a:endParaRPr/>
            </a:p>
          </p:txBody>
        </p:sp>
        <p:sp>
          <p:nvSpPr>
            <p:cNvPr id="2379" name="Google Shape;2379;p50"/>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380" name="Google Shape;2380;p50"/>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157 casos</a:t>
              </a:r>
              <a:endParaRPr sz="1200">
                <a:solidFill>
                  <a:schemeClr val="dk1"/>
                </a:solidFill>
                <a:latin typeface="Calibri"/>
                <a:ea typeface="Calibri"/>
                <a:cs typeface="Calibri"/>
                <a:sym typeface="Calibri"/>
              </a:endParaRPr>
            </a:p>
          </p:txBody>
        </p:sp>
        <p:pic>
          <p:nvPicPr>
            <p:cNvPr id="2381" name="Google Shape;2381;p50"/>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382" name="Google Shape;2382;p50"/>
          <p:cNvGrpSpPr/>
          <p:nvPr/>
        </p:nvGrpSpPr>
        <p:grpSpPr>
          <a:xfrm>
            <a:off x="2065611" y="6898504"/>
            <a:ext cx="1152880" cy="1582804"/>
            <a:chOff x="3115290" y="1227775"/>
            <a:chExt cx="1152880" cy="1582804"/>
          </a:xfrm>
        </p:grpSpPr>
        <p:grpSp>
          <p:nvGrpSpPr>
            <p:cNvPr id="2383" name="Google Shape;2383;p50"/>
            <p:cNvGrpSpPr/>
            <p:nvPr/>
          </p:nvGrpSpPr>
          <p:grpSpPr>
            <a:xfrm>
              <a:off x="3115290" y="1951748"/>
              <a:ext cx="1152880" cy="858831"/>
              <a:chOff x="3744466" y="1301912"/>
              <a:chExt cx="1152880" cy="858831"/>
            </a:xfrm>
          </p:grpSpPr>
          <p:sp>
            <p:nvSpPr>
              <p:cNvPr id="2384" name="Google Shape;2384;p50"/>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2385" name="Google Shape;2385;p50"/>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386" name="Google Shape;2386;p50"/>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2387" name="Google Shape;2387;p50"/>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388" name="Google Shape;2388;p50"/>
          <p:cNvGrpSpPr/>
          <p:nvPr/>
        </p:nvGrpSpPr>
        <p:grpSpPr>
          <a:xfrm>
            <a:off x="3190443" y="6910780"/>
            <a:ext cx="740068" cy="1574421"/>
            <a:chOff x="4615870" y="1227775"/>
            <a:chExt cx="740068" cy="1574421"/>
          </a:xfrm>
        </p:grpSpPr>
        <p:grpSp>
          <p:nvGrpSpPr>
            <p:cNvPr id="2389" name="Google Shape;2389;p50"/>
            <p:cNvGrpSpPr/>
            <p:nvPr/>
          </p:nvGrpSpPr>
          <p:grpSpPr>
            <a:xfrm>
              <a:off x="4615870" y="1922272"/>
              <a:ext cx="740068" cy="879924"/>
              <a:chOff x="5245046" y="1274868"/>
              <a:chExt cx="740068" cy="879924"/>
            </a:xfrm>
          </p:grpSpPr>
          <p:sp>
            <p:nvSpPr>
              <p:cNvPr id="2390" name="Google Shape;2390;p5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391" name="Google Shape;2391;p50"/>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392" name="Google Shape;2392;p50"/>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2393" name="Google Shape;2393;p50"/>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2394" name="Google Shape;2394;p50"/>
          <p:cNvGrpSpPr/>
          <p:nvPr/>
        </p:nvGrpSpPr>
        <p:grpSpPr>
          <a:xfrm>
            <a:off x="4151499" y="6897132"/>
            <a:ext cx="874090" cy="1644841"/>
            <a:chOff x="2507826" y="2454167"/>
            <a:chExt cx="874090" cy="1644841"/>
          </a:xfrm>
        </p:grpSpPr>
        <p:sp>
          <p:nvSpPr>
            <p:cNvPr id="2395" name="Google Shape;2395;p50"/>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a:t>
              </a:r>
              <a:endParaRPr/>
            </a:p>
          </p:txBody>
        </p:sp>
        <p:pic>
          <p:nvPicPr>
            <p:cNvPr id="2396" name="Google Shape;2396;p50"/>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2397" name="Google Shape;2397;p50"/>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398" name="Google Shape;2398;p50"/>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grpSp>
      <p:grpSp>
        <p:nvGrpSpPr>
          <p:cNvPr id="2399" name="Google Shape;2399;p50"/>
          <p:cNvGrpSpPr/>
          <p:nvPr/>
        </p:nvGrpSpPr>
        <p:grpSpPr>
          <a:xfrm>
            <a:off x="5120492" y="6989168"/>
            <a:ext cx="874090" cy="1519436"/>
            <a:chOff x="3826683" y="2822224"/>
            <a:chExt cx="874090" cy="1519436"/>
          </a:xfrm>
        </p:grpSpPr>
        <p:grpSp>
          <p:nvGrpSpPr>
            <p:cNvPr id="2400" name="Google Shape;2400;p50"/>
            <p:cNvGrpSpPr/>
            <p:nvPr/>
          </p:nvGrpSpPr>
          <p:grpSpPr>
            <a:xfrm>
              <a:off x="3826683" y="3446500"/>
              <a:ext cx="874090" cy="895160"/>
              <a:chOff x="2507826" y="3203848"/>
              <a:chExt cx="874090" cy="895160"/>
            </a:xfrm>
          </p:grpSpPr>
          <p:sp>
            <p:nvSpPr>
              <p:cNvPr id="2401" name="Google Shape;2401;p50"/>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7,1%</a:t>
                </a:r>
                <a:endParaRPr/>
              </a:p>
            </p:txBody>
          </p:sp>
          <p:sp>
            <p:nvSpPr>
              <p:cNvPr id="2402" name="Google Shape;2402;p50"/>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403" name="Google Shape;2403;p50"/>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 casos</a:t>
                </a:r>
                <a:endParaRPr sz="1200">
                  <a:solidFill>
                    <a:schemeClr val="dk1"/>
                  </a:solidFill>
                  <a:latin typeface="Calibri"/>
                  <a:ea typeface="Calibri"/>
                  <a:cs typeface="Calibri"/>
                  <a:sym typeface="Calibri"/>
                </a:endParaRPr>
              </a:p>
            </p:txBody>
          </p:sp>
        </p:grpSp>
        <p:pic>
          <p:nvPicPr>
            <p:cNvPr id="2404" name="Google Shape;2404;p50"/>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2405" name="Google Shape;2405;p50"/>
          <p:cNvGrpSpPr/>
          <p:nvPr/>
        </p:nvGrpSpPr>
        <p:grpSpPr>
          <a:xfrm>
            <a:off x="5988668" y="6897132"/>
            <a:ext cx="1275167" cy="1584176"/>
            <a:chOff x="2084244" y="2767521"/>
            <a:chExt cx="1275167" cy="1584176"/>
          </a:xfrm>
        </p:grpSpPr>
        <p:pic>
          <p:nvPicPr>
            <p:cNvPr id="2406" name="Google Shape;2406;p50"/>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2407" name="Google Shape;2407;p50"/>
            <p:cNvGrpSpPr/>
            <p:nvPr/>
          </p:nvGrpSpPr>
          <p:grpSpPr>
            <a:xfrm>
              <a:off x="2084244" y="3329937"/>
              <a:ext cx="1275167" cy="1021760"/>
              <a:chOff x="-184098" y="6956153"/>
              <a:chExt cx="1489900" cy="1021760"/>
            </a:xfrm>
          </p:grpSpPr>
          <p:sp>
            <p:nvSpPr>
              <p:cNvPr id="2408" name="Google Shape;2408;p50"/>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409" name="Google Shape;2409;p50"/>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a:t>
                </a:r>
                <a:endParaRPr/>
              </a:p>
            </p:txBody>
          </p:sp>
          <p:sp>
            <p:nvSpPr>
              <p:cNvPr id="2410" name="Google Shape;2410;p50"/>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1 caso</a:t>
                </a:r>
                <a:endParaRPr/>
              </a:p>
            </p:txBody>
          </p:sp>
        </p:grpSp>
      </p:grpSp>
      <p:sp>
        <p:nvSpPr>
          <p:cNvPr id="2411" name="Google Shape;2411;p50"/>
          <p:cNvSpPr txBox="1"/>
          <p:nvPr>
            <p:ph type="ctrTitle"/>
          </p:nvPr>
        </p:nvSpPr>
        <p:spPr>
          <a:xfrm>
            <a:off x="377104" y="6204054"/>
            <a:ext cx="6676013"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225 Casos – 49,1%% del total</a:t>
            </a:r>
            <a:endParaRPr/>
          </a:p>
        </p:txBody>
      </p:sp>
      <p:grpSp>
        <p:nvGrpSpPr>
          <p:cNvPr id="2412" name="Google Shape;2412;p50"/>
          <p:cNvGrpSpPr/>
          <p:nvPr/>
        </p:nvGrpSpPr>
        <p:grpSpPr>
          <a:xfrm>
            <a:off x="2183292" y="6548954"/>
            <a:ext cx="1847617" cy="436842"/>
            <a:chOff x="3060727" y="484500"/>
            <a:chExt cx="2369636" cy="436842"/>
          </a:xfrm>
        </p:grpSpPr>
        <p:sp>
          <p:nvSpPr>
            <p:cNvPr id="2413" name="Google Shape;2413;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4" name="Google Shape;2414;p50"/>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415" name="Google Shape;2415;p50"/>
          <p:cNvGrpSpPr/>
          <p:nvPr/>
        </p:nvGrpSpPr>
        <p:grpSpPr>
          <a:xfrm>
            <a:off x="26784" y="6546407"/>
            <a:ext cx="1852274" cy="436842"/>
            <a:chOff x="3054754" y="484500"/>
            <a:chExt cx="2375609" cy="436842"/>
          </a:xfrm>
        </p:grpSpPr>
        <p:sp>
          <p:nvSpPr>
            <p:cNvPr id="2416" name="Google Shape;2416;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7" name="Google Shape;2417;p50"/>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418" name="Google Shape;2418;p50"/>
          <p:cNvGrpSpPr/>
          <p:nvPr/>
        </p:nvGrpSpPr>
        <p:grpSpPr>
          <a:xfrm>
            <a:off x="4363354" y="6587739"/>
            <a:ext cx="2722458" cy="436841"/>
            <a:chOff x="3060727" y="484500"/>
            <a:chExt cx="2369637" cy="436842"/>
          </a:xfrm>
        </p:grpSpPr>
        <p:sp>
          <p:nvSpPr>
            <p:cNvPr id="2419" name="Google Shape;2419;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0" name="Google Shape;2420;p50"/>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421" name="Google Shape;2421;p50"/>
          <p:cNvSpPr/>
          <p:nvPr/>
        </p:nvSpPr>
        <p:spPr>
          <a:xfrm>
            <a:off x="58986" y="5159535"/>
            <a:ext cx="716715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3 . Mapa temático de proporción de casos para violencia intrafamiliar y de genero. Medellín, a Periodo epidemiológico 01  acumulado  de  2022. </a:t>
            </a:r>
            <a:endParaRPr/>
          </a:p>
        </p:txBody>
      </p:sp>
      <p:pic>
        <p:nvPicPr>
          <p:cNvPr id="2422" name="Google Shape;2422;p50"/>
          <p:cNvPicPr preferRelativeResize="0"/>
          <p:nvPr/>
        </p:nvPicPr>
        <p:blipFill rotWithShape="1">
          <a:blip r:embed="rId7">
            <a:alphaModFix/>
          </a:blip>
          <a:srcRect b="0" l="0" r="0" t="0"/>
          <a:stretch/>
        </p:blipFill>
        <p:spPr>
          <a:xfrm>
            <a:off x="153864" y="722692"/>
            <a:ext cx="6768802" cy="442143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6" name="Shape 2426"/>
        <p:cNvGrpSpPr/>
        <p:nvPr/>
      </p:nvGrpSpPr>
      <p:grpSpPr>
        <a:xfrm>
          <a:off x="0" y="0"/>
          <a:ext cx="0" cy="0"/>
          <a:chOff x="0" y="0"/>
          <a:chExt cx="0" cy="0"/>
        </a:xfrm>
      </p:grpSpPr>
      <p:sp>
        <p:nvSpPr>
          <p:cNvPr id="2427" name="Google Shape;2427;p51"/>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28" name="Google Shape;2428;p51"/>
          <p:cNvGrpSpPr/>
          <p:nvPr/>
        </p:nvGrpSpPr>
        <p:grpSpPr>
          <a:xfrm>
            <a:off x="300347" y="4246658"/>
            <a:ext cx="5047355" cy="276999"/>
            <a:chOff x="2448322" y="74775"/>
            <a:chExt cx="5047355" cy="276999"/>
          </a:xfrm>
        </p:grpSpPr>
        <p:sp>
          <p:nvSpPr>
            <p:cNvPr id="2429" name="Google Shape;2429;p5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30" name="Google Shape;2430;p51"/>
            <p:cNvCxnSpPr>
              <a:stCxn id="24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31" name="Google Shape;2431;p51"/>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2432" name="Google Shape;2432;p51"/>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2433" name="Google Shape;2433;p51"/>
          <p:cNvGrpSpPr/>
          <p:nvPr/>
        </p:nvGrpSpPr>
        <p:grpSpPr>
          <a:xfrm>
            <a:off x="827530" y="5050102"/>
            <a:ext cx="1509462" cy="677795"/>
            <a:chOff x="985375" y="4325999"/>
            <a:chExt cx="1509462" cy="478736"/>
          </a:xfrm>
        </p:grpSpPr>
        <p:sp>
          <p:nvSpPr>
            <p:cNvPr id="2434" name="Google Shape;2434;p51"/>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86,2%</a:t>
              </a:r>
              <a:endParaRPr b="1" sz="1600">
                <a:solidFill>
                  <a:schemeClr val="dk1"/>
                </a:solidFill>
                <a:latin typeface="Arial Narrow"/>
                <a:ea typeface="Arial Narrow"/>
                <a:cs typeface="Arial Narrow"/>
                <a:sym typeface="Arial Narrow"/>
              </a:endParaRPr>
            </a:p>
          </p:txBody>
        </p:sp>
        <p:sp>
          <p:nvSpPr>
            <p:cNvPr id="2435" name="Google Shape;2435;p51"/>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2436" name="Google Shape;2436;p51"/>
          <p:cNvGrpSpPr/>
          <p:nvPr/>
        </p:nvGrpSpPr>
        <p:grpSpPr>
          <a:xfrm>
            <a:off x="3238041" y="5007822"/>
            <a:ext cx="1392424" cy="720079"/>
            <a:chOff x="68358" y="6677206"/>
            <a:chExt cx="1392424" cy="926181"/>
          </a:xfrm>
        </p:grpSpPr>
        <p:sp>
          <p:nvSpPr>
            <p:cNvPr id="2437" name="Google Shape;2437;p51"/>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5,8%</a:t>
              </a:r>
              <a:endParaRPr b="1" sz="1600">
                <a:solidFill>
                  <a:schemeClr val="dk1"/>
                </a:solidFill>
                <a:latin typeface="Arial Narrow"/>
                <a:ea typeface="Arial Narrow"/>
                <a:cs typeface="Arial Narrow"/>
                <a:sym typeface="Arial Narrow"/>
              </a:endParaRPr>
            </a:p>
          </p:txBody>
        </p:sp>
        <p:sp>
          <p:nvSpPr>
            <p:cNvPr id="2438" name="Google Shape;2438;p51"/>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2439" name="Google Shape;2439;p51"/>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2440" name="Google Shape;2440;p51"/>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2441" name="Google Shape;2441;p51"/>
          <p:cNvGrpSpPr/>
          <p:nvPr/>
        </p:nvGrpSpPr>
        <p:grpSpPr>
          <a:xfrm>
            <a:off x="5287739" y="5095736"/>
            <a:ext cx="1638590" cy="566300"/>
            <a:chOff x="1739715" y="6554323"/>
            <a:chExt cx="1638590" cy="566300"/>
          </a:xfrm>
        </p:grpSpPr>
        <p:sp>
          <p:nvSpPr>
            <p:cNvPr id="2442" name="Google Shape;2442;p51"/>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a:t>
              </a:r>
              <a:endParaRPr b="1" sz="1600">
                <a:solidFill>
                  <a:schemeClr val="dk1"/>
                </a:solidFill>
                <a:latin typeface="Arial Narrow"/>
                <a:ea typeface="Arial Narrow"/>
                <a:cs typeface="Arial Narrow"/>
                <a:sym typeface="Arial Narrow"/>
              </a:endParaRPr>
            </a:p>
          </p:txBody>
        </p:sp>
        <p:sp>
          <p:nvSpPr>
            <p:cNvPr id="2443" name="Google Shape;2443;p51"/>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2444" name="Google Shape;2444;p51"/>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es uno de los eventos de interés en salud pública, durante los dos últimos años, se evidencio una disminución importante en las consultas a los servicios de urgencias debido a la pandemia por el COVID-19. La violencia de género e intrafamiliar se divide en violencias sexuales y no sexuales.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constituye el 49,1% del total de las violencias, la relación hombre, mujer, es aproximadamente de un hombre por cada 2 mujeres, se presenta en todos los cursos de vida, desde la primera infancia, siendo los adultos los mas afectados (29-59 años), seguido por los jóvenes. C</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abe resaltar que el 5,3% de las víctimas son maternas. Las personas mayores de 18 años padecen más violencia física y psicológica, mientras que los menores de 18 años sufren más violencia por negligencia y abandono; en mas del 50% de cada una de las violencias no sexuales el agresor es familiar de la víctima. La violencia no sexual que más se presenta es la violencia física. </a:t>
            </a:r>
            <a:endParaRPr/>
          </a:p>
        </p:txBody>
      </p:sp>
      <p:sp>
        <p:nvSpPr>
          <p:cNvPr id="2445" name="Google Shape;2445;p51"/>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46" name="Google Shape;2446;p51"/>
          <p:cNvGrpSpPr/>
          <p:nvPr/>
        </p:nvGrpSpPr>
        <p:grpSpPr>
          <a:xfrm>
            <a:off x="201923" y="6421323"/>
            <a:ext cx="3446504" cy="276999"/>
            <a:chOff x="2448322" y="33831"/>
            <a:chExt cx="3446504" cy="276999"/>
          </a:xfrm>
        </p:grpSpPr>
        <p:sp>
          <p:nvSpPr>
            <p:cNvPr id="2447" name="Google Shape;2447;p5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48" name="Google Shape;2448;p51"/>
            <p:cNvCxnSpPr>
              <a:stCxn id="244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449" name="Google Shape;2449;p5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2450" name="Google Shape;2450;p51"/>
          <p:cNvSpPr/>
          <p:nvPr/>
        </p:nvSpPr>
        <p:spPr>
          <a:xfrm>
            <a:off x="1479574" y="3824192"/>
            <a:ext cx="433770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4. Curso de vida de los casos  de violencia. Periodo epidemiológico 01 . 2022. </a:t>
            </a:r>
            <a:endParaRPr/>
          </a:p>
        </p:txBody>
      </p:sp>
      <p:pic>
        <p:nvPicPr>
          <p:cNvPr id="2451" name="Google Shape;2451;p51"/>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2452" name="Google Shape;2452;p51"/>
          <p:cNvGrpSpPr/>
          <p:nvPr/>
        </p:nvGrpSpPr>
        <p:grpSpPr>
          <a:xfrm>
            <a:off x="3526645" y="654428"/>
            <a:ext cx="1690560" cy="650645"/>
            <a:chOff x="-14122" y="7072716"/>
            <a:chExt cx="1282684" cy="650645"/>
          </a:xfrm>
        </p:grpSpPr>
        <p:sp>
          <p:nvSpPr>
            <p:cNvPr id="2453" name="Google Shape;2453;p5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454" name="Google Shape;2454;p5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97,3%</a:t>
              </a:r>
              <a:endParaRPr/>
            </a:p>
          </p:txBody>
        </p:sp>
      </p:grpSp>
      <p:pic>
        <p:nvPicPr>
          <p:cNvPr id="2455" name="Google Shape;2455;p51"/>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2456" name="Google Shape;2456;p51"/>
          <p:cNvGrpSpPr/>
          <p:nvPr/>
        </p:nvGrpSpPr>
        <p:grpSpPr>
          <a:xfrm>
            <a:off x="1474423" y="647431"/>
            <a:ext cx="1881594" cy="724941"/>
            <a:chOff x="-103304" y="7072716"/>
            <a:chExt cx="1427628" cy="724941"/>
          </a:xfrm>
        </p:grpSpPr>
        <p:sp>
          <p:nvSpPr>
            <p:cNvPr id="2457" name="Google Shape;2457;p5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458" name="Google Shape;2458;p51"/>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71,5%</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23,1%</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2459" name="Google Shape;2459;p5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51</a:t>
            </a:r>
            <a:endParaRPr b="1" sz="1050">
              <a:solidFill>
                <a:schemeClr val="dk1"/>
              </a:solidFill>
              <a:latin typeface="Arial Narrow"/>
              <a:ea typeface="Arial Narrow"/>
              <a:cs typeface="Arial Narrow"/>
              <a:sym typeface="Arial Narrow"/>
            </a:endParaRPr>
          </a:p>
        </p:txBody>
      </p:sp>
      <p:graphicFrame>
        <p:nvGraphicFramePr>
          <p:cNvPr id="2460" name="Google Shape;2460;p51"/>
          <p:cNvGraphicFramePr/>
          <p:nvPr/>
        </p:nvGraphicFramePr>
        <p:xfrm>
          <a:off x="1056138" y="1558683"/>
          <a:ext cx="4632543" cy="2092325"/>
        </p:xfrm>
        <a:graphic>
          <a:graphicData uri="http://schemas.openxmlformats.org/drawingml/2006/chart">
            <c:chart r:id="rId8"/>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4" name="Shape 2464"/>
        <p:cNvGrpSpPr/>
        <p:nvPr/>
      </p:nvGrpSpPr>
      <p:grpSpPr>
        <a:xfrm>
          <a:off x="0" y="0"/>
          <a:ext cx="0" cy="0"/>
          <a:chOff x="0" y="0"/>
          <a:chExt cx="0" cy="0"/>
        </a:xfrm>
      </p:grpSpPr>
      <p:sp>
        <p:nvSpPr>
          <p:cNvPr id="2465" name="Google Shape;2465;p5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66" name="Google Shape;2466;p52"/>
          <p:cNvGrpSpPr/>
          <p:nvPr/>
        </p:nvGrpSpPr>
        <p:grpSpPr>
          <a:xfrm>
            <a:off x="277404" y="58319"/>
            <a:ext cx="3446504" cy="276999"/>
            <a:chOff x="2448322" y="74775"/>
            <a:chExt cx="3446504" cy="276999"/>
          </a:xfrm>
        </p:grpSpPr>
        <p:sp>
          <p:nvSpPr>
            <p:cNvPr id="2467" name="Google Shape;2467;p5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68" name="Google Shape;2468;p52"/>
            <p:cNvCxnSpPr>
              <a:stCxn id="24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69" name="Google Shape;2469;p5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470" name="Google Shape;2470;p52"/>
          <p:cNvSpPr/>
          <p:nvPr/>
        </p:nvSpPr>
        <p:spPr>
          <a:xfrm>
            <a:off x="18897" y="516834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71" name="Google Shape;2471;p52"/>
          <p:cNvGrpSpPr/>
          <p:nvPr/>
        </p:nvGrpSpPr>
        <p:grpSpPr>
          <a:xfrm>
            <a:off x="296301" y="5203040"/>
            <a:ext cx="5047355" cy="276999"/>
            <a:chOff x="2448322" y="74775"/>
            <a:chExt cx="5047355" cy="276999"/>
          </a:xfrm>
        </p:grpSpPr>
        <p:sp>
          <p:nvSpPr>
            <p:cNvPr id="2472" name="Google Shape;2472;p5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73" name="Google Shape;2473;p52"/>
            <p:cNvCxnSpPr>
              <a:stCxn id="24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74" name="Google Shape;2474;p5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sp>
        <p:nvSpPr>
          <p:cNvPr id="2475" name="Google Shape;2475;p5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52</a:t>
            </a:r>
            <a:endParaRPr b="1" sz="1050">
              <a:solidFill>
                <a:schemeClr val="dk1"/>
              </a:solidFill>
              <a:latin typeface="Arial Narrow"/>
              <a:ea typeface="Arial Narrow"/>
              <a:cs typeface="Arial Narrow"/>
              <a:sym typeface="Arial Narrow"/>
            </a:endParaRPr>
          </a:p>
        </p:txBody>
      </p:sp>
      <p:grpSp>
        <p:nvGrpSpPr>
          <p:cNvPr id="2476" name="Google Shape;2476;p52"/>
          <p:cNvGrpSpPr/>
          <p:nvPr/>
        </p:nvGrpSpPr>
        <p:grpSpPr>
          <a:xfrm>
            <a:off x="109326" y="1043608"/>
            <a:ext cx="850854" cy="1597538"/>
            <a:chOff x="1068833" y="553075"/>
            <a:chExt cx="850854" cy="1597538"/>
          </a:xfrm>
        </p:grpSpPr>
        <p:pic>
          <p:nvPicPr>
            <p:cNvPr id="2477" name="Google Shape;2477;p52"/>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478" name="Google Shape;2478;p5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a:t>
              </a:r>
              <a:endParaRPr/>
            </a:p>
          </p:txBody>
        </p:sp>
        <p:sp>
          <p:nvSpPr>
            <p:cNvPr id="2479" name="Google Shape;2479;p5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480" name="Google Shape;2480;p52"/>
            <p:cNvSpPr/>
            <p:nvPr/>
          </p:nvSpPr>
          <p:spPr>
            <a:xfrm>
              <a:off x="1157450" y="187361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35 casos</a:t>
              </a:r>
              <a:endParaRPr sz="1200">
                <a:solidFill>
                  <a:schemeClr val="dk1"/>
                </a:solidFill>
                <a:latin typeface="Calibri"/>
                <a:ea typeface="Calibri"/>
                <a:cs typeface="Calibri"/>
                <a:sym typeface="Calibri"/>
              </a:endParaRPr>
            </a:p>
          </p:txBody>
        </p:sp>
      </p:grpSp>
      <p:grpSp>
        <p:nvGrpSpPr>
          <p:cNvPr id="2481" name="Google Shape;2481;p52"/>
          <p:cNvGrpSpPr/>
          <p:nvPr/>
        </p:nvGrpSpPr>
        <p:grpSpPr>
          <a:xfrm>
            <a:off x="1080170" y="1043608"/>
            <a:ext cx="835866" cy="1563388"/>
            <a:chOff x="1728242" y="1227775"/>
            <a:chExt cx="835866" cy="1563388"/>
          </a:xfrm>
        </p:grpSpPr>
        <p:sp>
          <p:nvSpPr>
            <p:cNvPr id="2482" name="Google Shape;2482;p5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85%</a:t>
              </a:r>
              <a:endParaRPr/>
            </a:p>
          </p:txBody>
        </p:sp>
        <p:sp>
          <p:nvSpPr>
            <p:cNvPr id="2483" name="Google Shape;2483;p5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484" name="Google Shape;2484;p52"/>
            <p:cNvSpPr/>
            <p:nvPr/>
          </p:nvSpPr>
          <p:spPr>
            <a:xfrm>
              <a:off x="1728242" y="251416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198 casos</a:t>
              </a:r>
              <a:endParaRPr sz="1200">
                <a:solidFill>
                  <a:schemeClr val="dk1"/>
                </a:solidFill>
                <a:latin typeface="Calibri"/>
                <a:ea typeface="Calibri"/>
                <a:cs typeface="Calibri"/>
                <a:sym typeface="Calibri"/>
              </a:endParaRPr>
            </a:p>
          </p:txBody>
        </p:sp>
        <p:pic>
          <p:nvPicPr>
            <p:cNvPr id="2485" name="Google Shape;2485;p52"/>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486" name="Google Shape;2486;p52"/>
          <p:cNvGrpSpPr/>
          <p:nvPr/>
        </p:nvGrpSpPr>
        <p:grpSpPr>
          <a:xfrm>
            <a:off x="2088282" y="1044980"/>
            <a:ext cx="1152880" cy="1582804"/>
            <a:chOff x="3115290" y="1227775"/>
            <a:chExt cx="1152880" cy="1582804"/>
          </a:xfrm>
        </p:grpSpPr>
        <p:grpSp>
          <p:nvGrpSpPr>
            <p:cNvPr id="2487" name="Google Shape;2487;p52"/>
            <p:cNvGrpSpPr/>
            <p:nvPr/>
          </p:nvGrpSpPr>
          <p:grpSpPr>
            <a:xfrm>
              <a:off x="3115290" y="1951748"/>
              <a:ext cx="1152880" cy="858831"/>
              <a:chOff x="3744466" y="1301912"/>
              <a:chExt cx="1152880" cy="858831"/>
            </a:xfrm>
          </p:grpSpPr>
          <p:sp>
            <p:nvSpPr>
              <p:cNvPr id="2488" name="Google Shape;2488;p5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a:t>
                </a:r>
                <a:endParaRPr/>
              </a:p>
            </p:txBody>
          </p:sp>
          <p:sp>
            <p:nvSpPr>
              <p:cNvPr id="2489" name="Google Shape;2489;p5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490" name="Google Shape;2490;p5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2491" name="Google Shape;2491;p52"/>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492" name="Google Shape;2492;p52"/>
          <p:cNvGrpSpPr/>
          <p:nvPr/>
        </p:nvGrpSpPr>
        <p:grpSpPr>
          <a:xfrm>
            <a:off x="3213114" y="1057256"/>
            <a:ext cx="740068" cy="1574421"/>
            <a:chOff x="4615870" y="1227775"/>
            <a:chExt cx="740068" cy="1574421"/>
          </a:xfrm>
        </p:grpSpPr>
        <p:grpSp>
          <p:nvGrpSpPr>
            <p:cNvPr id="2493" name="Google Shape;2493;p52"/>
            <p:cNvGrpSpPr/>
            <p:nvPr/>
          </p:nvGrpSpPr>
          <p:grpSpPr>
            <a:xfrm>
              <a:off x="4615870" y="1922272"/>
              <a:ext cx="740068" cy="879924"/>
              <a:chOff x="5245046" y="1274868"/>
              <a:chExt cx="740068" cy="879924"/>
            </a:xfrm>
          </p:grpSpPr>
          <p:sp>
            <p:nvSpPr>
              <p:cNvPr id="2494" name="Google Shape;2494;p5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495" name="Google Shape;2495;p5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496" name="Google Shape;2496;p52"/>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pic>
          <p:nvPicPr>
            <p:cNvPr id="2497" name="Google Shape;2497;p52"/>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2498" name="Google Shape;2498;p52"/>
          <p:cNvSpPr/>
          <p:nvPr/>
        </p:nvSpPr>
        <p:spPr>
          <a:xfrm>
            <a:off x="3811459" y="4652676"/>
            <a:ext cx="340378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5. Curso de vida de los casos  de violencia. Periodo epidemiológico 01. 2022. </a:t>
            </a:r>
            <a:endParaRPr/>
          </a:p>
        </p:txBody>
      </p:sp>
      <p:pic>
        <p:nvPicPr>
          <p:cNvPr id="2499" name="Google Shape;2499;p52"/>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2500" name="Google Shape;2500;p52"/>
          <p:cNvGrpSpPr/>
          <p:nvPr/>
        </p:nvGrpSpPr>
        <p:grpSpPr>
          <a:xfrm>
            <a:off x="2176515" y="3478075"/>
            <a:ext cx="1690560" cy="650645"/>
            <a:chOff x="-14122" y="7072716"/>
            <a:chExt cx="1282684" cy="650645"/>
          </a:xfrm>
        </p:grpSpPr>
        <p:sp>
          <p:nvSpPr>
            <p:cNvPr id="2501" name="Google Shape;2501;p5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502" name="Google Shape;2502;p5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98,7%</a:t>
              </a:r>
              <a:endParaRPr/>
            </a:p>
          </p:txBody>
        </p:sp>
      </p:grpSp>
      <p:pic>
        <p:nvPicPr>
          <p:cNvPr id="2503" name="Google Shape;2503;p52"/>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2504" name="Google Shape;2504;p52"/>
          <p:cNvGrpSpPr/>
          <p:nvPr/>
        </p:nvGrpSpPr>
        <p:grpSpPr>
          <a:xfrm>
            <a:off x="56053" y="3432695"/>
            <a:ext cx="1881594" cy="724941"/>
            <a:chOff x="-103304" y="7072716"/>
            <a:chExt cx="1427628" cy="724941"/>
          </a:xfrm>
        </p:grpSpPr>
        <p:sp>
          <p:nvSpPr>
            <p:cNvPr id="2505" name="Google Shape;2505;p5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506" name="Google Shape;2506;p5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60%</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30,9%</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507" name="Google Shape;2507;p52"/>
          <p:cNvGrpSpPr/>
          <p:nvPr/>
        </p:nvGrpSpPr>
        <p:grpSpPr>
          <a:xfrm>
            <a:off x="4173391" y="1041131"/>
            <a:ext cx="874090" cy="1631193"/>
            <a:chOff x="2507826" y="2454167"/>
            <a:chExt cx="874090" cy="1631193"/>
          </a:xfrm>
        </p:grpSpPr>
        <p:sp>
          <p:nvSpPr>
            <p:cNvPr id="2508" name="Google Shape;2508;p5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2,5%</a:t>
              </a:r>
              <a:endParaRPr/>
            </a:p>
          </p:txBody>
        </p:sp>
        <p:pic>
          <p:nvPicPr>
            <p:cNvPr id="2509" name="Google Shape;2509;p52"/>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2510" name="Google Shape;2510;p52"/>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511" name="Google Shape;2511;p52"/>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grpSp>
        <p:nvGrpSpPr>
          <p:cNvPr id="2512" name="Google Shape;2512;p52"/>
          <p:cNvGrpSpPr/>
          <p:nvPr/>
        </p:nvGrpSpPr>
        <p:grpSpPr>
          <a:xfrm>
            <a:off x="5143163" y="1135644"/>
            <a:ext cx="895679" cy="1519436"/>
            <a:chOff x="3826683" y="2822224"/>
            <a:chExt cx="895679" cy="1519436"/>
          </a:xfrm>
        </p:grpSpPr>
        <p:grpSp>
          <p:nvGrpSpPr>
            <p:cNvPr id="2513" name="Google Shape;2513;p52"/>
            <p:cNvGrpSpPr/>
            <p:nvPr/>
          </p:nvGrpSpPr>
          <p:grpSpPr>
            <a:xfrm>
              <a:off x="3826683" y="3446500"/>
              <a:ext cx="895679" cy="895160"/>
              <a:chOff x="2507826" y="3203848"/>
              <a:chExt cx="895679" cy="895160"/>
            </a:xfrm>
          </p:grpSpPr>
          <p:sp>
            <p:nvSpPr>
              <p:cNvPr id="2514" name="Google Shape;2514;p5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a:t>
                </a:r>
                <a:endParaRPr/>
              </a:p>
            </p:txBody>
          </p:sp>
          <p:sp>
            <p:nvSpPr>
              <p:cNvPr id="2515" name="Google Shape;2515;p5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516" name="Google Shape;2516;p52"/>
              <p:cNvSpPr/>
              <p:nvPr/>
            </p:nvSpPr>
            <p:spPr>
              <a:xfrm>
                <a:off x="2648170" y="3822009"/>
                <a:ext cx="7553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pic>
          <p:nvPicPr>
            <p:cNvPr id="2517" name="Google Shape;2517;p52"/>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2518" name="Google Shape;2518;p52"/>
          <p:cNvGrpSpPr/>
          <p:nvPr/>
        </p:nvGrpSpPr>
        <p:grpSpPr>
          <a:xfrm>
            <a:off x="6011339" y="1043608"/>
            <a:ext cx="1275167" cy="1584176"/>
            <a:chOff x="2084244" y="2767521"/>
            <a:chExt cx="1275167" cy="1584176"/>
          </a:xfrm>
        </p:grpSpPr>
        <p:pic>
          <p:nvPicPr>
            <p:cNvPr id="2519" name="Google Shape;2519;p52"/>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2520" name="Google Shape;2520;p52"/>
            <p:cNvGrpSpPr/>
            <p:nvPr/>
          </p:nvGrpSpPr>
          <p:grpSpPr>
            <a:xfrm>
              <a:off x="2084244" y="3329937"/>
              <a:ext cx="1275167" cy="1021760"/>
              <a:chOff x="-184098" y="6956153"/>
              <a:chExt cx="1489900" cy="1021760"/>
            </a:xfrm>
          </p:grpSpPr>
          <p:sp>
            <p:nvSpPr>
              <p:cNvPr id="2521" name="Google Shape;2521;p52"/>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522" name="Google Shape;2522;p5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a:t>
                </a:r>
                <a:endParaRPr/>
              </a:p>
            </p:txBody>
          </p:sp>
          <p:sp>
            <p:nvSpPr>
              <p:cNvPr id="2523" name="Google Shape;2523;p52"/>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p:txBody>
          </p:sp>
        </p:grpSp>
      </p:grpSp>
      <p:sp>
        <p:nvSpPr>
          <p:cNvPr id="2524" name="Google Shape;2524;p52"/>
          <p:cNvSpPr/>
          <p:nvPr/>
        </p:nvSpPr>
        <p:spPr>
          <a:xfrm>
            <a:off x="2292473" y="7164369"/>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Tabla 1. Proporción de casos sospechosos por edad de la víctima y tipo de agresor. Violencia Periodo epidemiológico 01. 2022. </a:t>
            </a:r>
            <a:endParaRPr/>
          </a:p>
        </p:txBody>
      </p:sp>
      <p:sp>
        <p:nvSpPr>
          <p:cNvPr id="2525" name="Google Shape;2525;p52"/>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50,9% del total de las violencias, relación que constituye una alerta, ya que el comportamiento en la ciudad se diferencia al reportado a nivel nacional, donde las violencias físicas ocupan el primer lugar.. La relación hombre, mujer es de 1 hombre por cada 6 mujeres; la padecen personas de todos los cursos de vida, siendo los adolescentes los más afectados; cabe resaltar que se presentan casos en la primera infancia. El tipo de violencia sexual que más se presenta es el acceso carnal (48,6%) seguido de otros actos sexuales (27,8%). Las víctimas menores de 18 años representan el 63,9% de los casos y el agresor es familiar de la víctima en el 45,3% de los mismos. </a:t>
            </a:r>
            <a:endParaRPr sz="1200">
              <a:solidFill>
                <a:schemeClr val="dk1"/>
              </a:solidFill>
              <a:latin typeface="Arial Narrow"/>
              <a:ea typeface="Arial Narrow"/>
              <a:cs typeface="Arial Narrow"/>
              <a:sym typeface="Arial Narrow"/>
            </a:endParaRPr>
          </a:p>
        </p:txBody>
      </p:sp>
      <p:sp>
        <p:nvSpPr>
          <p:cNvPr id="2526" name="Google Shape;2526;p52"/>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27" name="Google Shape;2527;p52"/>
          <p:cNvGrpSpPr/>
          <p:nvPr/>
        </p:nvGrpSpPr>
        <p:grpSpPr>
          <a:xfrm>
            <a:off x="190189" y="7650890"/>
            <a:ext cx="3446504" cy="276999"/>
            <a:chOff x="2448322" y="33831"/>
            <a:chExt cx="3446504" cy="276999"/>
          </a:xfrm>
        </p:grpSpPr>
        <p:sp>
          <p:nvSpPr>
            <p:cNvPr id="2528" name="Google Shape;2528;p5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29" name="Google Shape;2529;p52"/>
            <p:cNvCxnSpPr>
              <a:stCxn id="252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530" name="Google Shape;2530;p5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531" name="Google Shape;2531;p52"/>
          <p:cNvSpPr txBox="1"/>
          <p:nvPr>
            <p:ph type="ctrTitle"/>
          </p:nvPr>
        </p:nvSpPr>
        <p:spPr>
          <a:xfrm>
            <a:off x="399775" y="350530"/>
            <a:ext cx="6249147"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233 Casos – 50,9% del total</a:t>
            </a:r>
            <a:endParaRPr/>
          </a:p>
        </p:txBody>
      </p:sp>
      <p:grpSp>
        <p:nvGrpSpPr>
          <p:cNvPr id="2532" name="Google Shape;2532;p52"/>
          <p:cNvGrpSpPr/>
          <p:nvPr/>
        </p:nvGrpSpPr>
        <p:grpSpPr>
          <a:xfrm>
            <a:off x="2205963" y="695430"/>
            <a:ext cx="1847617" cy="436842"/>
            <a:chOff x="3060727" y="484500"/>
            <a:chExt cx="2369636" cy="436842"/>
          </a:xfrm>
        </p:grpSpPr>
        <p:sp>
          <p:nvSpPr>
            <p:cNvPr id="2533" name="Google Shape;2533;p5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34" name="Google Shape;2534;p5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535" name="Google Shape;2535;p52"/>
          <p:cNvGrpSpPr/>
          <p:nvPr/>
        </p:nvGrpSpPr>
        <p:grpSpPr>
          <a:xfrm>
            <a:off x="54374" y="683568"/>
            <a:ext cx="1852274" cy="436842"/>
            <a:chOff x="3054754" y="484500"/>
            <a:chExt cx="2375609" cy="436842"/>
          </a:xfrm>
        </p:grpSpPr>
        <p:sp>
          <p:nvSpPr>
            <p:cNvPr id="2536" name="Google Shape;2536;p5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37" name="Google Shape;2537;p5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538" name="Google Shape;2538;p52"/>
          <p:cNvGrpSpPr/>
          <p:nvPr/>
        </p:nvGrpSpPr>
        <p:grpSpPr>
          <a:xfrm>
            <a:off x="4385407" y="714128"/>
            <a:ext cx="2722458" cy="436842"/>
            <a:chOff x="3060727" y="484500"/>
            <a:chExt cx="2369637" cy="436842"/>
          </a:xfrm>
        </p:grpSpPr>
        <p:sp>
          <p:nvSpPr>
            <p:cNvPr id="2539" name="Google Shape;2539;p5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40" name="Google Shape;2540;p5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541" name="Google Shape;2541;p52"/>
          <p:cNvPicPr preferRelativeResize="0"/>
          <p:nvPr/>
        </p:nvPicPr>
        <p:blipFill rotWithShape="1">
          <a:blip r:embed="rId9">
            <a:alphaModFix/>
          </a:blip>
          <a:srcRect b="0" l="0" r="0" t="0"/>
          <a:stretch/>
        </p:blipFill>
        <p:spPr>
          <a:xfrm>
            <a:off x="470371" y="5905919"/>
            <a:ext cx="972039" cy="1038314"/>
          </a:xfrm>
          <a:prstGeom prst="rect">
            <a:avLst/>
          </a:prstGeom>
          <a:noFill/>
          <a:ln>
            <a:noFill/>
          </a:ln>
        </p:spPr>
      </p:pic>
      <p:graphicFrame>
        <p:nvGraphicFramePr>
          <p:cNvPr id="2542" name="Google Shape;2542;p52"/>
          <p:cNvGraphicFramePr/>
          <p:nvPr/>
        </p:nvGraphicFramePr>
        <p:xfrm>
          <a:off x="3953183" y="2641630"/>
          <a:ext cx="3154682" cy="1934388"/>
        </p:xfrm>
        <a:graphic>
          <a:graphicData uri="http://schemas.openxmlformats.org/drawingml/2006/chart">
            <c:chart r:id="rId10"/>
          </a:graphicData>
        </a:graphic>
      </p:graphicFrame>
      <p:graphicFrame>
        <p:nvGraphicFramePr>
          <p:cNvPr id="2543" name="Google Shape;2543;p52"/>
          <p:cNvGraphicFramePr/>
          <p:nvPr/>
        </p:nvGraphicFramePr>
        <p:xfrm>
          <a:off x="1720864" y="5603461"/>
          <a:ext cx="3000000" cy="3000000"/>
        </p:xfrm>
        <a:graphic>
          <a:graphicData uri="http://schemas.openxmlformats.org/drawingml/2006/table">
            <a:tbl>
              <a:tblPr>
                <a:noFill/>
                <a:tableStyleId>{E7C148CB-4CC3-48FF-8B5B-0C884FAD5C6B}</a:tableStyleId>
              </a:tblPr>
              <a:tblGrid>
                <a:gridCol w="2173500"/>
                <a:gridCol w="1134000"/>
                <a:gridCol w="1134000"/>
              </a:tblGrid>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Naturaleza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Frecuencia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Porcentaje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Acoso sexual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12,9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Acceso carnal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113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48,6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Explotación Sexual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0,8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Trata de personas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Actos sexuales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65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27,8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Otras violencias sexuales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9,9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Mutilacion genital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050" u="none" strike="noStrike">
                          <a:solidFill>
                            <a:srgbClr val="000000"/>
                          </a:solidFill>
                          <a:latin typeface="Arial Narrow"/>
                          <a:ea typeface="Arial Narrow"/>
                          <a:cs typeface="Arial Narrow"/>
                          <a:sym typeface="Arial Narrow"/>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7" name="Shape 2547"/>
        <p:cNvGrpSpPr/>
        <p:nvPr/>
      </p:nvGrpSpPr>
      <p:grpSpPr>
        <a:xfrm>
          <a:off x="0" y="0"/>
          <a:ext cx="0" cy="0"/>
          <a:chOff x="0" y="0"/>
          <a:chExt cx="0" cy="0"/>
        </a:xfrm>
      </p:grpSpPr>
      <p:pic>
        <p:nvPicPr>
          <p:cNvPr id="2548" name="Google Shape;2548;p53"/>
          <p:cNvPicPr preferRelativeResize="0"/>
          <p:nvPr/>
        </p:nvPicPr>
        <p:blipFill rotWithShape="1">
          <a:blip r:embed="rId3">
            <a:alphaModFix/>
          </a:blip>
          <a:srcRect b="0" l="0" r="0" t="0"/>
          <a:stretch/>
        </p:blipFill>
        <p:spPr>
          <a:xfrm>
            <a:off x="12920" y="312297"/>
            <a:ext cx="2286000" cy="2832347"/>
          </a:xfrm>
          <a:prstGeom prst="rect">
            <a:avLst/>
          </a:prstGeom>
          <a:noFill/>
          <a:ln>
            <a:noFill/>
          </a:ln>
        </p:spPr>
      </p:pic>
      <p:sp>
        <p:nvSpPr>
          <p:cNvPr id="2549" name="Google Shape;2549;p53"/>
          <p:cNvSpPr txBox="1"/>
          <p:nvPr/>
        </p:nvSpPr>
        <p:spPr>
          <a:xfrm>
            <a:off x="-221629" y="3957051"/>
            <a:ext cx="2919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Periodo epidemiológico 01 -2022</a:t>
            </a:r>
            <a:endParaRPr b="1" sz="1800">
              <a:solidFill>
                <a:schemeClr val="dk1"/>
              </a:solidFill>
              <a:latin typeface="Arial Narrow"/>
              <a:ea typeface="Arial Narrow"/>
              <a:cs typeface="Arial Narrow"/>
              <a:sym typeface="Arial Narrow"/>
            </a:endParaRPr>
          </a:p>
        </p:txBody>
      </p:sp>
      <p:grpSp>
        <p:nvGrpSpPr>
          <p:cNvPr id="2550" name="Google Shape;2550;p53"/>
          <p:cNvGrpSpPr/>
          <p:nvPr/>
        </p:nvGrpSpPr>
        <p:grpSpPr>
          <a:xfrm>
            <a:off x="94503" y="3279280"/>
            <a:ext cx="2259752" cy="552552"/>
            <a:chOff x="2397524" y="3379972"/>
            <a:chExt cx="4508500" cy="904875"/>
          </a:xfrm>
        </p:grpSpPr>
        <p:pic>
          <p:nvPicPr>
            <p:cNvPr id="2551" name="Google Shape;2551;p53"/>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552" name="Google Shape;2552;p5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a:t>
              </a:r>
              <a:endParaRPr b="1" sz="2000">
                <a:solidFill>
                  <a:schemeClr val="dk1"/>
                </a:solidFill>
                <a:latin typeface="Arial Narrow"/>
                <a:ea typeface="Arial Narrow"/>
                <a:cs typeface="Arial Narrow"/>
                <a:sym typeface="Arial Narrow"/>
              </a:endParaRPr>
            </a:p>
          </p:txBody>
        </p:sp>
      </p:grpSp>
      <p:sp>
        <p:nvSpPr>
          <p:cNvPr id="2553" name="Google Shape;2553;p53"/>
          <p:cNvSpPr/>
          <p:nvPr/>
        </p:nvSpPr>
        <p:spPr>
          <a:xfrm>
            <a:off x="15749" y="474891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4" name="Google Shape;2554;p5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endParaRPr b="1" sz="1050">
              <a:solidFill>
                <a:schemeClr val="dk1"/>
              </a:solidFill>
              <a:latin typeface="Arial Narrow"/>
              <a:ea typeface="Arial Narrow"/>
              <a:cs typeface="Arial Narrow"/>
              <a:sym typeface="Arial Narrow"/>
            </a:endParaRPr>
          </a:p>
        </p:txBody>
      </p:sp>
      <p:sp>
        <p:nvSpPr>
          <p:cNvPr id="2555" name="Google Shape;2555;p53"/>
          <p:cNvSpPr txBox="1"/>
          <p:nvPr>
            <p:ph type="ctrTitle"/>
          </p:nvPr>
        </p:nvSpPr>
        <p:spPr>
          <a:xfrm>
            <a:off x="27635" y="66041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Cáncer en menor de 18 años</a:t>
            </a:r>
            <a:endParaRPr b="1" sz="1600">
              <a:solidFill>
                <a:srgbClr val="C00000"/>
              </a:solidFill>
              <a:latin typeface="Arial Narrow"/>
              <a:ea typeface="Arial Narrow"/>
              <a:cs typeface="Arial Narrow"/>
              <a:sym typeface="Arial Narrow"/>
            </a:endParaRPr>
          </a:p>
        </p:txBody>
      </p:sp>
      <p:pic>
        <p:nvPicPr>
          <p:cNvPr id="2556" name="Google Shape;2556;p53"/>
          <p:cNvPicPr preferRelativeResize="0"/>
          <p:nvPr/>
        </p:nvPicPr>
        <p:blipFill rotWithShape="1">
          <a:blip r:embed="rId5">
            <a:alphaModFix/>
          </a:blip>
          <a:srcRect b="0" l="0" r="0" t="0"/>
          <a:stretch/>
        </p:blipFill>
        <p:spPr>
          <a:xfrm>
            <a:off x="2894396" y="555931"/>
            <a:ext cx="933450" cy="742950"/>
          </a:xfrm>
          <a:prstGeom prst="rect">
            <a:avLst/>
          </a:prstGeom>
          <a:noFill/>
          <a:ln>
            <a:noFill/>
          </a:ln>
        </p:spPr>
      </p:pic>
      <p:grpSp>
        <p:nvGrpSpPr>
          <p:cNvPr id="2557" name="Google Shape;2557;p53"/>
          <p:cNvGrpSpPr/>
          <p:nvPr/>
        </p:nvGrpSpPr>
        <p:grpSpPr>
          <a:xfrm>
            <a:off x="2555081" y="1352433"/>
            <a:ext cx="2042327" cy="2273801"/>
            <a:chOff x="-188025" y="6880952"/>
            <a:chExt cx="1352682" cy="1164568"/>
          </a:xfrm>
        </p:grpSpPr>
        <p:sp>
          <p:nvSpPr>
            <p:cNvPr id="2558" name="Google Shape;2558;p53"/>
            <p:cNvSpPr txBox="1"/>
            <p:nvPr/>
          </p:nvSpPr>
          <p:spPr>
            <a:xfrm>
              <a:off x="-188025" y="6880952"/>
              <a:ext cx="1229607" cy="1576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2559" name="Google Shape;2559;p53"/>
            <p:cNvSpPr/>
            <p:nvPr/>
          </p:nvSpPr>
          <p:spPr>
            <a:xfrm>
              <a:off x="-171517" y="7080978"/>
              <a:ext cx="1336174" cy="96454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 –40%</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 – 30%</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Asegurado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 – 2%</a:t>
              </a:r>
              <a:endParaRPr/>
            </a:p>
          </p:txBody>
        </p:sp>
      </p:grpSp>
      <p:pic>
        <p:nvPicPr>
          <p:cNvPr id="2560" name="Google Shape;2560;p53"/>
          <p:cNvPicPr preferRelativeResize="0"/>
          <p:nvPr/>
        </p:nvPicPr>
        <p:blipFill rotWithShape="1">
          <a:blip r:embed="rId6">
            <a:alphaModFix/>
          </a:blip>
          <a:srcRect b="0" l="0" r="0" t="0"/>
          <a:stretch/>
        </p:blipFill>
        <p:spPr>
          <a:xfrm>
            <a:off x="3443685" y="3908730"/>
            <a:ext cx="942975" cy="771525"/>
          </a:xfrm>
          <a:prstGeom prst="rect">
            <a:avLst/>
          </a:prstGeom>
          <a:noFill/>
          <a:ln>
            <a:noFill/>
          </a:ln>
        </p:spPr>
      </p:pic>
      <p:grpSp>
        <p:nvGrpSpPr>
          <p:cNvPr id="2561" name="Google Shape;2561;p53"/>
          <p:cNvGrpSpPr/>
          <p:nvPr/>
        </p:nvGrpSpPr>
        <p:grpSpPr>
          <a:xfrm>
            <a:off x="4765859" y="3856412"/>
            <a:ext cx="2286436" cy="665204"/>
            <a:chOff x="-242022" y="7132916"/>
            <a:chExt cx="1734795" cy="665204"/>
          </a:xfrm>
        </p:grpSpPr>
        <p:sp>
          <p:nvSpPr>
            <p:cNvPr id="2562" name="Google Shape;2562;p53"/>
            <p:cNvSpPr txBox="1"/>
            <p:nvPr/>
          </p:nvSpPr>
          <p:spPr>
            <a:xfrm>
              <a:off x="-13133" y="71329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563" name="Google Shape;2563;p53"/>
            <p:cNvSpPr/>
            <p:nvPr/>
          </p:nvSpPr>
          <p:spPr>
            <a:xfrm>
              <a:off x="-242022" y="7438080"/>
              <a:ext cx="1734795"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municipal98</a:t>
              </a:r>
              <a:r>
                <a:rPr b="1" lang="es-ES" sz="1600">
                  <a:solidFill>
                    <a:schemeClr val="dk1"/>
                  </a:solidFill>
                  <a:latin typeface="Arial Narrow"/>
                  <a:ea typeface="Arial Narrow"/>
                  <a:cs typeface="Arial Narrow"/>
                  <a:sym typeface="Arial Narrow"/>
                </a:rPr>
                <a:t>%</a:t>
              </a:r>
              <a:endParaRPr b="1" sz="1600">
                <a:solidFill>
                  <a:schemeClr val="dk1"/>
                </a:solidFill>
                <a:latin typeface="Arial Narrow"/>
                <a:ea typeface="Arial Narrow"/>
                <a:cs typeface="Arial Narrow"/>
                <a:sym typeface="Arial Narrow"/>
              </a:endParaRPr>
            </a:p>
          </p:txBody>
        </p:sp>
        <p:sp>
          <p:nvSpPr>
            <p:cNvPr id="2564" name="Google Shape;2564;p53"/>
            <p:cNvSpPr txBox="1"/>
            <p:nvPr/>
          </p:nvSpPr>
          <p:spPr>
            <a:xfrm>
              <a:off x="-44377" y="745809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2565" name="Google Shape;2565;p53"/>
          <p:cNvGrpSpPr/>
          <p:nvPr/>
        </p:nvGrpSpPr>
        <p:grpSpPr>
          <a:xfrm>
            <a:off x="2653588" y="8107030"/>
            <a:ext cx="1370006" cy="850605"/>
            <a:chOff x="-210999" y="7045420"/>
            <a:chExt cx="1309847" cy="850605"/>
          </a:xfrm>
        </p:grpSpPr>
        <p:sp>
          <p:nvSpPr>
            <p:cNvPr id="2566" name="Google Shape;2566;p53"/>
            <p:cNvSpPr txBox="1"/>
            <p:nvPr/>
          </p:nvSpPr>
          <p:spPr>
            <a:xfrm>
              <a:off x="-210999" y="7045420"/>
              <a:ext cx="130984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Segunda Neoplasia</a:t>
              </a:r>
              <a:endParaRPr b="1" sz="1200" u="sng">
                <a:solidFill>
                  <a:schemeClr val="dk1"/>
                </a:solidFill>
                <a:latin typeface="Arial Narrow"/>
                <a:ea typeface="Arial Narrow"/>
                <a:cs typeface="Arial Narrow"/>
                <a:sym typeface="Arial Narrow"/>
              </a:endParaRPr>
            </a:p>
          </p:txBody>
        </p:sp>
        <p:sp>
          <p:nvSpPr>
            <p:cNvPr id="2567" name="Google Shape;2567;p53"/>
            <p:cNvSpPr/>
            <p:nvPr/>
          </p:nvSpPr>
          <p:spPr>
            <a:xfrm>
              <a:off x="-193174" y="7322377"/>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sp>
          <p:nvSpPr>
            <p:cNvPr id="2568" name="Google Shape;2568;p53"/>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2569" name="Google Shape;2569;p53"/>
          <p:cNvPicPr preferRelativeResize="0"/>
          <p:nvPr/>
        </p:nvPicPr>
        <p:blipFill rotWithShape="1">
          <a:blip r:embed="rId7">
            <a:alphaModFix/>
          </a:blip>
          <a:srcRect b="0" l="0" r="0" t="0"/>
          <a:stretch/>
        </p:blipFill>
        <p:spPr>
          <a:xfrm>
            <a:off x="68309" y="7692205"/>
            <a:ext cx="2230611" cy="1393670"/>
          </a:xfrm>
          <a:prstGeom prst="rect">
            <a:avLst/>
          </a:prstGeom>
          <a:noFill/>
          <a:ln>
            <a:noFill/>
          </a:ln>
        </p:spPr>
      </p:pic>
      <p:sp>
        <p:nvSpPr>
          <p:cNvPr id="2570" name="Google Shape;2570;p53"/>
          <p:cNvSpPr txBox="1"/>
          <p:nvPr/>
        </p:nvSpPr>
        <p:spPr>
          <a:xfrm>
            <a:off x="3368939" y="7595582"/>
            <a:ext cx="172636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u="sng">
                <a:solidFill>
                  <a:schemeClr val="dk1"/>
                </a:solidFill>
                <a:latin typeface="Arial Narrow"/>
                <a:ea typeface="Arial Narrow"/>
                <a:cs typeface="Arial Narrow"/>
                <a:sym typeface="Arial Narrow"/>
              </a:rPr>
              <a:t>Tipo de casos</a:t>
            </a:r>
            <a:endParaRPr b="1" sz="1800" u="sng">
              <a:solidFill>
                <a:schemeClr val="dk1"/>
              </a:solidFill>
              <a:latin typeface="Arial Narrow"/>
              <a:ea typeface="Arial Narrow"/>
              <a:cs typeface="Arial Narrow"/>
              <a:sym typeface="Arial Narrow"/>
            </a:endParaRPr>
          </a:p>
        </p:txBody>
      </p:sp>
      <p:sp>
        <p:nvSpPr>
          <p:cNvPr id="2571" name="Google Shape;2571;p53"/>
          <p:cNvSpPr/>
          <p:nvPr/>
        </p:nvSpPr>
        <p:spPr>
          <a:xfrm flipH="1" rot="-5400000">
            <a:off x="4064887" y="7972854"/>
            <a:ext cx="361404" cy="381614"/>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2" name="Google Shape;2572;p53"/>
          <p:cNvGrpSpPr/>
          <p:nvPr/>
        </p:nvGrpSpPr>
        <p:grpSpPr>
          <a:xfrm>
            <a:off x="4411585" y="8088499"/>
            <a:ext cx="2561325" cy="713205"/>
            <a:chOff x="-1367830" y="7182820"/>
            <a:chExt cx="2448853" cy="713205"/>
          </a:xfrm>
        </p:grpSpPr>
        <p:sp>
          <p:nvSpPr>
            <p:cNvPr id="2573" name="Google Shape;2573;p53"/>
            <p:cNvSpPr txBox="1"/>
            <p:nvPr/>
          </p:nvSpPr>
          <p:spPr>
            <a:xfrm>
              <a:off x="-1367830" y="7182820"/>
              <a:ext cx="130984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Recaída</a:t>
              </a:r>
              <a:endParaRPr b="1" sz="1200" u="sng">
                <a:solidFill>
                  <a:schemeClr val="dk1"/>
                </a:solidFill>
                <a:latin typeface="Arial Narrow"/>
                <a:ea typeface="Arial Narrow"/>
                <a:cs typeface="Arial Narrow"/>
                <a:sym typeface="Arial Narrow"/>
              </a:endParaRPr>
            </a:p>
          </p:txBody>
        </p:sp>
        <p:sp>
          <p:nvSpPr>
            <p:cNvPr id="2574" name="Google Shape;2574;p53"/>
            <p:cNvSpPr/>
            <p:nvPr/>
          </p:nvSpPr>
          <p:spPr>
            <a:xfrm>
              <a:off x="-1331296" y="7476373"/>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p:txBody>
        </p:sp>
        <p:sp>
          <p:nvSpPr>
            <p:cNvPr id="2575" name="Google Shape;2575;p53"/>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2576" name="Google Shape;2576;p53"/>
          <p:cNvGrpSpPr/>
          <p:nvPr/>
        </p:nvGrpSpPr>
        <p:grpSpPr>
          <a:xfrm>
            <a:off x="4941956" y="1330974"/>
            <a:ext cx="2114116" cy="2226441"/>
            <a:chOff x="-130904" y="6862673"/>
            <a:chExt cx="1418034" cy="1140311"/>
          </a:xfrm>
        </p:grpSpPr>
        <p:sp>
          <p:nvSpPr>
            <p:cNvPr id="2577" name="Google Shape;2577;p53"/>
            <p:cNvSpPr txBox="1"/>
            <p:nvPr/>
          </p:nvSpPr>
          <p:spPr>
            <a:xfrm>
              <a:off x="-97015" y="6862673"/>
              <a:ext cx="1229607" cy="157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Edad</a:t>
              </a:r>
              <a:endParaRPr b="1" sz="1400" u="sng">
                <a:solidFill>
                  <a:schemeClr val="dk1"/>
                </a:solidFill>
                <a:latin typeface="Arial Narrow"/>
                <a:ea typeface="Arial Narrow"/>
                <a:cs typeface="Arial Narrow"/>
                <a:sym typeface="Arial Narrow"/>
              </a:endParaRPr>
            </a:p>
          </p:txBody>
        </p:sp>
        <p:sp>
          <p:nvSpPr>
            <p:cNvPr id="2578" name="Google Shape;2578;p53"/>
            <p:cNvSpPr/>
            <p:nvPr/>
          </p:nvSpPr>
          <p:spPr>
            <a:xfrm>
              <a:off x="-130904" y="7087354"/>
              <a:ext cx="1418034" cy="91563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Menores de 1año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1 y 5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6 y 11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Mayores de 12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grpSp>
      <p:pic>
        <p:nvPicPr>
          <p:cNvPr id="2579" name="Google Shape;2579;p53"/>
          <p:cNvPicPr preferRelativeResize="0"/>
          <p:nvPr/>
        </p:nvPicPr>
        <p:blipFill rotWithShape="1">
          <a:blip r:embed="rId8">
            <a:alphaModFix/>
          </a:blip>
          <a:srcRect b="0" l="0" r="0" t="0"/>
          <a:stretch/>
        </p:blipFill>
        <p:spPr>
          <a:xfrm>
            <a:off x="5616659" y="549948"/>
            <a:ext cx="616420" cy="664439"/>
          </a:xfrm>
          <a:prstGeom prst="rect">
            <a:avLst/>
          </a:prstGeom>
          <a:noFill/>
          <a:ln>
            <a:noFill/>
          </a:ln>
        </p:spPr>
      </p:pic>
      <p:pic>
        <p:nvPicPr>
          <p:cNvPr id="2580" name="Google Shape;2580;p53"/>
          <p:cNvPicPr preferRelativeResize="0"/>
          <p:nvPr/>
        </p:nvPicPr>
        <p:blipFill rotWithShape="1">
          <a:blip r:embed="rId9">
            <a:alphaModFix/>
          </a:blip>
          <a:srcRect b="0" l="0" r="0" t="0"/>
          <a:stretch/>
        </p:blipFill>
        <p:spPr>
          <a:xfrm>
            <a:off x="162927" y="4811542"/>
            <a:ext cx="3456732" cy="472298"/>
          </a:xfrm>
          <a:prstGeom prst="rect">
            <a:avLst/>
          </a:prstGeom>
          <a:noFill/>
          <a:ln>
            <a:noFill/>
          </a:ln>
        </p:spPr>
      </p:pic>
      <p:pic>
        <p:nvPicPr>
          <p:cNvPr id="2581" name="Google Shape;2581;p53"/>
          <p:cNvPicPr preferRelativeResize="0"/>
          <p:nvPr/>
        </p:nvPicPr>
        <p:blipFill rotWithShape="1">
          <a:blip r:embed="rId10">
            <a:alphaModFix/>
          </a:blip>
          <a:srcRect b="0" l="0" r="0" t="0"/>
          <a:stretch/>
        </p:blipFill>
        <p:spPr>
          <a:xfrm>
            <a:off x="555636" y="5262048"/>
            <a:ext cx="1996798" cy="487722"/>
          </a:xfrm>
          <a:prstGeom prst="rect">
            <a:avLst/>
          </a:prstGeom>
          <a:noFill/>
          <a:ln>
            <a:noFill/>
          </a:ln>
        </p:spPr>
      </p:pic>
      <p:pic>
        <p:nvPicPr>
          <p:cNvPr id="2582" name="Google Shape;2582;p53"/>
          <p:cNvPicPr preferRelativeResize="0"/>
          <p:nvPr/>
        </p:nvPicPr>
        <p:blipFill rotWithShape="1">
          <a:blip r:embed="rId11">
            <a:alphaModFix/>
          </a:blip>
          <a:srcRect b="0" l="0" r="0" t="0"/>
          <a:stretch/>
        </p:blipFill>
        <p:spPr>
          <a:xfrm>
            <a:off x="4418643" y="5302551"/>
            <a:ext cx="1883827" cy="475529"/>
          </a:xfrm>
          <a:prstGeom prst="rect">
            <a:avLst/>
          </a:prstGeom>
          <a:noFill/>
          <a:ln>
            <a:noFill/>
          </a:ln>
        </p:spPr>
      </p:pic>
      <p:pic>
        <p:nvPicPr>
          <p:cNvPr id="2583" name="Google Shape;2583;p53"/>
          <p:cNvPicPr preferRelativeResize="0"/>
          <p:nvPr/>
        </p:nvPicPr>
        <p:blipFill rotWithShape="1">
          <a:blip r:embed="rId12">
            <a:alphaModFix/>
          </a:blip>
          <a:srcRect b="0" l="0" r="0" t="0"/>
          <a:stretch/>
        </p:blipFill>
        <p:spPr>
          <a:xfrm>
            <a:off x="512547" y="5815149"/>
            <a:ext cx="573074" cy="664522"/>
          </a:xfrm>
          <a:prstGeom prst="rect">
            <a:avLst/>
          </a:prstGeom>
          <a:noFill/>
          <a:ln>
            <a:noFill/>
          </a:ln>
        </p:spPr>
      </p:pic>
      <p:pic>
        <p:nvPicPr>
          <p:cNvPr id="2584" name="Google Shape;2584;p53"/>
          <p:cNvPicPr preferRelativeResize="0"/>
          <p:nvPr/>
        </p:nvPicPr>
        <p:blipFill rotWithShape="1">
          <a:blip r:embed="rId13">
            <a:alphaModFix/>
          </a:blip>
          <a:srcRect b="0" l="0" r="0" t="0"/>
          <a:stretch/>
        </p:blipFill>
        <p:spPr>
          <a:xfrm>
            <a:off x="2147164" y="5830335"/>
            <a:ext cx="457240" cy="634151"/>
          </a:xfrm>
          <a:prstGeom prst="rect">
            <a:avLst/>
          </a:prstGeom>
          <a:noFill/>
          <a:ln>
            <a:noFill/>
          </a:ln>
        </p:spPr>
      </p:pic>
      <p:pic>
        <p:nvPicPr>
          <p:cNvPr id="2585" name="Google Shape;2585;p53"/>
          <p:cNvPicPr preferRelativeResize="0"/>
          <p:nvPr/>
        </p:nvPicPr>
        <p:blipFill rotWithShape="1">
          <a:blip r:embed="rId14">
            <a:alphaModFix/>
          </a:blip>
          <a:srcRect b="0" l="0" r="0" t="0"/>
          <a:stretch/>
        </p:blipFill>
        <p:spPr>
          <a:xfrm>
            <a:off x="4317178" y="5749198"/>
            <a:ext cx="694218" cy="662067"/>
          </a:xfrm>
          <a:prstGeom prst="rect">
            <a:avLst/>
          </a:prstGeom>
          <a:noFill/>
          <a:ln>
            <a:noFill/>
          </a:ln>
        </p:spPr>
      </p:pic>
      <p:pic>
        <p:nvPicPr>
          <p:cNvPr id="2586" name="Google Shape;2586;p53"/>
          <p:cNvPicPr preferRelativeResize="0"/>
          <p:nvPr/>
        </p:nvPicPr>
        <p:blipFill rotWithShape="1">
          <a:blip r:embed="rId15">
            <a:alphaModFix/>
          </a:blip>
          <a:srcRect b="0" l="0" r="0" t="0"/>
          <a:stretch/>
        </p:blipFill>
        <p:spPr>
          <a:xfrm>
            <a:off x="6054362" y="5700544"/>
            <a:ext cx="592595" cy="638452"/>
          </a:xfrm>
          <a:prstGeom prst="rect">
            <a:avLst/>
          </a:prstGeom>
          <a:noFill/>
          <a:ln>
            <a:noFill/>
          </a:ln>
        </p:spPr>
      </p:pic>
      <p:sp>
        <p:nvSpPr>
          <p:cNvPr id="2587" name="Google Shape;2587;p53"/>
          <p:cNvSpPr/>
          <p:nvPr/>
        </p:nvSpPr>
        <p:spPr>
          <a:xfrm>
            <a:off x="310823" y="6370214"/>
            <a:ext cx="1276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Masculino</a:t>
            </a:r>
            <a:endParaRPr/>
          </a:p>
        </p:txBody>
      </p:sp>
      <p:sp>
        <p:nvSpPr>
          <p:cNvPr id="2588" name="Google Shape;2588;p53"/>
          <p:cNvSpPr/>
          <p:nvPr/>
        </p:nvSpPr>
        <p:spPr>
          <a:xfrm>
            <a:off x="1847904" y="6400334"/>
            <a:ext cx="102964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Femenino</a:t>
            </a:r>
            <a:endParaRPr/>
          </a:p>
        </p:txBody>
      </p:sp>
      <p:sp>
        <p:nvSpPr>
          <p:cNvPr id="2589" name="Google Shape;2589;p53"/>
          <p:cNvSpPr/>
          <p:nvPr/>
        </p:nvSpPr>
        <p:spPr>
          <a:xfrm>
            <a:off x="4033408" y="6372470"/>
            <a:ext cx="15485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Afrocolombian</a:t>
            </a:r>
            <a:r>
              <a:rPr b="1" lang="es-ES" sz="1400">
                <a:solidFill>
                  <a:schemeClr val="dk1"/>
                </a:solidFill>
                <a:latin typeface="Calibri"/>
                <a:ea typeface="Calibri"/>
                <a:cs typeface="Calibri"/>
                <a:sym typeface="Calibri"/>
              </a:rPr>
              <a:t>o</a:t>
            </a:r>
            <a:endParaRPr/>
          </a:p>
        </p:txBody>
      </p:sp>
      <p:pic>
        <p:nvPicPr>
          <p:cNvPr id="2590" name="Google Shape;2590;p53"/>
          <p:cNvPicPr preferRelativeResize="0"/>
          <p:nvPr/>
        </p:nvPicPr>
        <p:blipFill rotWithShape="1">
          <a:blip r:embed="rId16">
            <a:alphaModFix/>
          </a:blip>
          <a:srcRect b="0" l="0" r="0" t="0"/>
          <a:stretch/>
        </p:blipFill>
        <p:spPr>
          <a:xfrm>
            <a:off x="-23486" y="-122"/>
            <a:ext cx="7224386" cy="530398"/>
          </a:xfrm>
          <a:prstGeom prst="rect">
            <a:avLst/>
          </a:prstGeom>
          <a:noFill/>
          <a:ln>
            <a:noFill/>
          </a:ln>
        </p:spPr>
      </p:pic>
      <p:pic>
        <p:nvPicPr>
          <p:cNvPr id="2591" name="Google Shape;2591;p53"/>
          <p:cNvPicPr preferRelativeResize="0"/>
          <p:nvPr/>
        </p:nvPicPr>
        <p:blipFill rotWithShape="1">
          <a:blip r:embed="rId17">
            <a:alphaModFix/>
          </a:blip>
          <a:srcRect b="0" l="0" r="0" t="0"/>
          <a:stretch/>
        </p:blipFill>
        <p:spPr>
          <a:xfrm>
            <a:off x="110393" y="50064"/>
            <a:ext cx="3475021" cy="451143"/>
          </a:xfrm>
          <a:prstGeom prst="rect">
            <a:avLst/>
          </a:prstGeom>
          <a:noFill/>
          <a:ln>
            <a:noFill/>
          </a:ln>
        </p:spPr>
      </p:pic>
      <p:sp>
        <p:nvSpPr>
          <p:cNvPr id="2592" name="Google Shape;2592;p53"/>
          <p:cNvSpPr/>
          <p:nvPr/>
        </p:nvSpPr>
        <p:spPr>
          <a:xfrm>
            <a:off x="5999014" y="6338996"/>
            <a:ext cx="919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Indígena</a:t>
            </a:r>
            <a:endParaRPr/>
          </a:p>
        </p:txBody>
      </p:sp>
      <p:sp>
        <p:nvSpPr>
          <p:cNvPr id="2593" name="Google Shape;2593;p53"/>
          <p:cNvSpPr/>
          <p:nvPr/>
        </p:nvSpPr>
        <p:spPr>
          <a:xfrm>
            <a:off x="373048" y="6746334"/>
            <a:ext cx="967986" cy="329737"/>
          </a:xfrm>
          <a:prstGeom prst="roundRect">
            <a:avLst>
              <a:gd fmla="val 16667" name="adj"/>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5</a:t>
            </a:r>
            <a:endParaRPr b="1" sz="1800">
              <a:solidFill>
                <a:schemeClr val="lt1"/>
              </a:solidFill>
              <a:latin typeface="Calibri"/>
              <a:ea typeface="Calibri"/>
              <a:cs typeface="Calibri"/>
              <a:sym typeface="Calibri"/>
            </a:endParaRPr>
          </a:p>
        </p:txBody>
      </p:sp>
      <p:pic>
        <p:nvPicPr>
          <p:cNvPr id="2594" name="Google Shape;2594;p53"/>
          <p:cNvPicPr preferRelativeResize="0"/>
          <p:nvPr/>
        </p:nvPicPr>
        <p:blipFill rotWithShape="1">
          <a:blip r:embed="rId18">
            <a:alphaModFix/>
          </a:blip>
          <a:srcRect b="0" l="0" r="0" t="0"/>
          <a:stretch/>
        </p:blipFill>
        <p:spPr>
          <a:xfrm>
            <a:off x="1860436" y="6717914"/>
            <a:ext cx="987638" cy="353599"/>
          </a:xfrm>
          <a:prstGeom prst="rect">
            <a:avLst/>
          </a:prstGeom>
          <a:noFill/>
          <a:ln>
            <a:noFill/>
          </a:ln>
        </p:spPr>
      </p:pic>
      <p:pic>
        <p:nvPicPr>
          <p:cNvPr id="2595" name="Google Shape;2595;p53"/>
          <p:cNvPicPr preferRelativeResize="0"/>
          <p:nvPr/>
        </p:nvPicPr>
        <p:blipFill rotWithShape="1">
          <a:blip r:embed="rId19">
            <a:alphaModFix/>
          </a:blip>
          <a:srcRect b="0" l="0" r="0" t="0"/>
          <a:stretch/>
        </p:blipFill>
        <p:spPr>
          <a:xfrm>
            <a:off x="5999014" y="6746334"/>
            <a:ext cx="987638" cy="353599"/>
          </a:xfrm>
          <a:prstGeom prst="rect">
            <a:avLst/>
          </a:prstGeom>
          <a:noFill/>
          <a:ln>
            <a:noFill/>
          </a:ln>
        </p:spPr>
      </p:pic>
      <p:pic>
        <p:nvPicPr>
          <p:cNvPr id="2596" name="Google Shape;2596;p53"/>
          <p:cNvPicPr preferRelativeResize="0"/>
          <p:nvPr/>
        </p:nvPicPr>
        <p:blipFill rotWithShape="1">
          <a:blip r:embed="rId20">
            <a:alphaModFix/>
          </a:blip>
          <a:srcRect b="0" l="0" r="0" t="0"/>
          <a:stretch/>
        </p:blipFill>
        <p:spPr>
          <a:xfrm>
            <a:off x="4268992" y="6732892"/>
            <a:ext cx="993734" cy="359695"/>
          </a:xfrm>
          <a:prstGeom prst="rect">
            <a:avLst/>
          </a:prstGeom>
          <a:noFill/>
          <a:ln>
            <a:noFill/>
          </a:ln>
        </p:spPr>
      </p:pic>
      <p:sp>
        <p:nvSpPr>
          <p:cNvPr id="2597" name="Google Shape;2597;p53"/>
          <p:cNvSpPr txBox="1"/>
          <p:nvPr/>
        </p:nvSpPr>
        <p:spPr>
          <a:xfrm>
            <a:off x="2195211" y="6717120"/>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F2F2F2"/>
                </a:solidFill>
                <a:latin typeface="Calibri"/>
                <a:ea typeface="Calibri"/>
                <a:cs typeface="Calibri"/>
                <a:sym typeface="Calibri"/>
              </a:rPr>
              <a:t>2</a:t>
            </a:r>
            <a:endParaRPr b="1" sz="1800">
              <a:solidFill>
                <a:srgbClr val="F2F2F2"/>
              </a:solidFill>
              <a:latin typeface="Calibri"/>
              <a:ea typeface="Calibri"/>
              <a:cs typeface="Calibri"/>
              <a:sym typeface="Calibri"/>
            </a:endParaRPr>
          </a:p>
        </p:txBody>
      </p:sp>
      <p:sp>
        <p:nvSpPr>
          <p:cNvPr id="2598" name="Google Shape;2598;p53"/>
          <p:cNvSpPr txBox="1"/>
          <p:nvPr/>
        </p:nvSpPr>
        <p:spPr>
          <a:xfrm>
            <a:off x="4597408" y="6738888"/>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2599" name="Google Shape;2599;p53"/>
          <p:cNvSpPr txBox="1"/>
          <p:nvPr/>
        </p:nvSpPr>
        <p:spPr>
          <a:xfrm>
            <a:off x="6329869" y="675244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2600" name="Google Shape;2600;p53"/>
          <p:cNvSpPr txBox="1"/>
          <p:nvPr/>
        </p:nvSpPr>
        <p:spPr>
          <a:xfrm>
            <a:off x="6552775" y="11161"/>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53</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4" name="Shape 2604"/>
        <p:cNvGrpSpPr/>
        <p:nvPr/>
      </p:nvGrpSpPr>
      <p:grpSpPr>
        <a:xfrm>
          <a:off x="0" y="0"/>
          <a:ext cx="0" cy="0"/>
          <a:chOff x="0" y="0"/>
          <a:chExt cx="0" cy="0"/>
        </a:xfrm>
      </p:grpSpPr>
      <p:sp>
        <p:nvSpPr>
          <p:cNvPr id="2605" name="Google Shape;2605;p54"/>
          <p:cNvSpPr/>
          <p:nvPr/>
        </p:nvSpPr>
        <p:spPr>
          <a:xfrm>
            <a:off x="0" y="1066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06" name="Google Shape;2606;p54"/>
          <p:cNvGrpSpPr/>
          <p:nvPr/>
        </p:nvGrpSpPr>
        <p:grpSpPr>
          <a:xfrm>
            <a:off x="140669" y="143282"/>
            <a:ext cx="5047355" cy="276999"/>
            <a:chOff x="2448322" y="74775"/>
            <a:chExt cx="5047355" cy="276999"/>
          </a:xfrm>
        </p:grpSpPr>
        <p:sp>
          <p:nvSpPr>
            <p:cNvPr id="2607" name="Google Shape;2607;p5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08" name="Google Shape;2608;p54"/>
            <p:cNvCxnSpPr>
              <a:stCxn id="26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09" name="Google Shape;2609;p54"/>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diagnóstico clínico</a:t>
              </a:r>
              <a:endParaRPr b="1" sz="1200">
                <a:solidFill>
                  <a:schemeClr val="dk1"/>
                </a:solidFill>
                <a:latin typeface="Arial Narrow"/>
                <a:ea typeface="Arial Narrow"/>
                <a:cs typeface="Arial Narrow"/>
                <a:sym typeface="Arial Narrow"/>
              </a:endParaRPr>
            </a:p>
          </p:txBody>
        </p:sp>
      </p:grpSp>
      <p:grpSp>
        <p:nvGrpSpPr>
          <p:cNvPr id="2610" name="Google Shape;2610;p54"/>
          <p:cNvGrpSpPr/>
          <p:nvPr/>
        </p:nvGrpSpPr>
        <p:grpSpPr>
          <a:xfrm>
            <a:off x="3534810" y="1076743"/>
            <a:ext cx="3558283" cy="1617045"/>
            <a:chOff x="-2559284" y="3385364"/>
            <a:chExt cx="4727032" cy="1843074"/>
          </a:xfrm>
        </p:grpSpPr>
        <p:grpSp>
          <p:nvGrpSpPr>
            <p:cNvPr id="2611" name="Google Shape;2611;p54"/>
            <p:cNvGrpSpPr/>
            <p:nvPr/>
          </p:nvGrpSpPr>
          <p:grpSpPr>
            <a:xfrm>
              <a:off x="-2559284" y="3385364"/>
              <a:ext cx="4727032" cy="1843074"/>
              <a:chOff x="-2768796" y="3220950"/>
              <a:chExt cx="4727032" cy="1843074"/>
            </a:xfrm>
          </p:grpSpPr>
          <p:pic>
            <p:nvPicPr>
              <p:cNvPr id="2612" name="Google Shape;2612;p54"/>
              <p:cNvPicPr preferRelativeResize="0"/>
              <p:nvPr/>
            </p:nvPicPr>
            <p:blipFill rotWithShape="1">
              <a:blip r:embed="rId3">
                <a:alphaModFix/>
              </a:blip>
              <a:srcRect b="0" l="0" r="0" t="0"/>
              <a:stretch/>
            </p:blipFill>
            <p:spPr>
              <a:xfrm>
                <a:off x="-2768796" y="3220950"/>
                <a:ext cx="1147916" cy="1049341"/>
              </a:xfrm>
              <a:prstGeom prst="rect">
                <a:avLst/>
              </a:prstGeom>
              <a:noFill/>
              <a:ln>
                <a:noFill/>
              </a:ln>
            </p:spPr>
          </p:pic>
          <p:sp>
            <p:nvSpPr>
              <p:cNvPr id="2613" name="Google Shape;2613;p54"/>
              <p:cNvSpPr/>
              <p:nvPr/>
            </p:nvSpPr>
            <p:spPr>
              <a:xfrm>
                <a:off x="-295223" y="4537828"/>
                <a:ext cx="2253459" cy="526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criterios diagnósticos</a:t>
                </a:r>
                <a:endParaRPr b="1" sz="1200" u="sng">
                  <a:solidFill>
                    <a:srgbClr val="000000"/>
                  </a:solidFill>
                  <a:latin typeface="Arial Narrow"/>
                  <a:ea typeface="Arial Narrow"/>
                  <a:cs typeface="Arial Narrow"/>
                  <a:sym typeface="Arial Narrow"/>
                </a:endParaRPr>
              </a:p>
            </p:txBody>
          </p:sp>
        </p:grpSp>
        <p:sp>
          <p:nvSpPr>
            <p:cNvPr id="2614" name="Google Shape;2614;p54"/>
            <p:cNvSpPr/>
            <p:nvPr/>
          </p:nvSpPr>
          <p:spPr>
            <a:xfrm flipH="1">
              <a:off x="-714746" y="4781946"/>
              <a:ext cx="35168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15" name="Google Shape;2615;p54"/>
          <p:cNvGrpSpPr/>
          <p:nvPr/>
        </p:nvGrpSpPr>
        <p:grpSpPr>
          <a:xfrm>
            <a:off x="3326010" y="3104378"/>
            <a:ext cx="3226767" cy="2509511"/>
            <a:chOff x="-2124331" y="4946585"/>
            <a:chExt cx="5201817" cy="2568351"/>
          </a:xfrm>
        </p:grpSpPr>
        <p:grpSp>
          <p:nvGrpSpPr>
            <p:cNvPr id="2616" name="Google Shape;2616;p54"/>
            <p:cNvGrpSpPr/>
            <p:nvPr/>
          </p:nvGrpSpPr>
          <p:grpSpPr>
            <a:xfrm>
              <a:off x="-2124331" y="4946585"/>
              <a:ext cx="5201817" cy="2288946"/>
              <a:chOff x="1302887" y="1179333"/>
              <a:chExt cx="5201817" cy="2288946"/>
            </a:xfrm>
          </p:grpSpPr>
          <p:pic>
            <p:nvPicPr>
              <p:cNvPr id="2617" name="Google Shape;2617;p54"/>
              <p:cNvPicPr preferRelativeResize="0"/>
              <p:nvPr/>
            </p:nvPicPr>
            <p:blipFill rotWithShape="1">
              <a:blip r:embed="rId4">
                <a:alphaModFix/>
              </a:blip>
              <a:srcRect b="0" l="0" r="0" t="0"/>
              <a:stretch/>
            </p:blipFill>
            <p:spPr>
              <a:xfrm>
                <a:off x="1302887" y="1179333"/>
                <a:ext cx="1635426" cy="973935"/>
              </a:xfrm>
              <a:prstGeom prst="rect">
                <a:avLst/>
              </a:prstGeom>
              <a:noFill/>
              <a:ln>
                <a:noFill/>
              </a:ln>
            </p:spPr>
          </p:pic>
          <p:sp>
            <p:nvSpPr>
              <p:cNvPr id="2618" name="Google Shape;2618;p54"/>
              <p:cNvSpPr/>
              <p:nvPr/>
            </p:nvSpPr>
            <p:spPr>
              <a:xfrm>
                <a:off x="4633677" y="2617797"/>
                <a:ext cx="1871027" cy="8504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diagnósticas confirmatorias</a:t>
                </a:r>
                <a:endParaRPr b="1" sz="1200" u="sng">
                  <a:solidFill>
                    <a:srgbClr val="000000"/>
                  </a:solidFill>
                  <a:latin typeface="Arial Narrow"/>
                  <a:ea typeface="Arial Narrow"/>
                  <a:cs typeface="Arial Narrow"/>
                  <a:sym typeface="Arial Narrow"/>
                </a:endParaRPr>
              </a:p>
            </p:txBody>
          </p:sp>
        </p:grpSp>
        <p:sp>
          <p:nvSpPr>
            <p:cNvPr id="2619" name="Google Shape;2619;p54"/>
            <p:cNvSpPr/>
            <p:nvPr/>
          </p:nvSpPr>
          <p:spPr>
            <a:xfrm flipH="1">
              <a:off x="529224" y="7229021"/>
              <a:ext cx="47781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620" name="Google Shape;2620;p54"/>
          <p:cNvPicPr preferRelativeResize="0"/>
          <p:nvPr/>
        </p:nvPicPr>
        <p:blipFill rotWithShape="1">
          <a:blip r:embed="rId5">
            <a:alphaModFix/>
          </a:blip>
          <a:srcRect b="0" l="0" r="0" t="0"/>
          <a:stretch/>
        </p:blipFill>
        <p:spPr>
          <a:xfrm>
            <a:off x="864146" y="1076743"/>
            <a:ext cx="910301" cy="720958"/>
          </a:xfrm>
          <a:prstGeom prst="rect">
            <a:avLst/>
          </a:prstGeom>
          <a:noFill/>
          <a:ln>
            <a:noFill/>
          </a:ln>
        </p:spPr>
      </p:pic>
      <p:sp>
        <p:nvSpPr>
          <p:cNvPr id="2621" name="Google Shape;2621;p54"/>
          <p:cNvSpPr txBox="1"/>
          <p:nvPr/>
        </p:nvSpPr>
        <p:spPr>
          <a:xfrm>
            <a:off x="532938" y="3507269"/>
            <a:ext cx="172636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Tipo de cáncer</a:t>
            </a:r>
            <a:endParaRPr b="1" sz="1200" u="sng">
              <a:solidFill>
                <a:schemeClr val="dk1"/>
              </a:solidFill>
              <a:latin typeface="Arial Narrow"/>
              <a:ea typeface="Arial Narrow"/>
              <a:cs typeface="Arial Narrow"/>
              <a:sym typeface="Arial Narrow"/>
            </a:endParaRPr>
          </a:p>
        </p:txBody>
      </p:sp>
      <p:sp>
        <p:nvSpPr>
          <p:cNvPr id="2622" name="Google Shape;2622;p54"/>
          <p:cNvSpPr/>
          <p:nvPr/>
        </p:nvSpPr>
        <p:spPr>
          <a:xfrm>
            <a:off x="128564" y="2100857"/>
            <a:ext cx="2699096" cy="3452187"/>
          </a:xfrm>
          <a:prstGeom prst="roundRect">
            <a:avLst>
              <a:gd fmla="val 16667" name="adj"/>
            </a:avLst>
          </a:prstGeom>
          <a:solidFill>
            <a:srgbClr val="CCC0D9"/>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Leucemia linfoide aguda y otras</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Linfomas y neoplasias reticuloendoteliales</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2 casos</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Sarcoma de tejidos blancos</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Tumores epiteliales Malignos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Sarcoma de tejidos blandos y extra óseos</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8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Otras Neoplasias Malignas no especificadas</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1 caso</a:t>
            </a:r>
            <a:endParaRPr b="1" sz="1000">
              <a:solidFill>
                <a:schemeClr val="dk1"/>
              </a:solidFill>
              <a:latin typeface="Arial Narrow"/>
              <a:ea typeface="Arial Narrow"/>
              <a:cs typeface="Arial Narrow"/>
              <a:sym typeface="Arial Narrow"/>
            </a:endParaRPr>
          </a:p>
        </p:txBody>
      </p:sp>
      <p:sp>
        <p:nvSpPr>
          <p:cNvPr id="2623" name="Google Shape;2623;p54"/>
          <p:cNvSpPr/>
          <p:nvPr/>
        </p:nvSpPr>
        <p:spPr>
          <a:xfrm>
            <a:off x="-30619" y="6184621"/>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24" name="Google Shape;2624;p54"/>
          <p:cNvGrpSpPr/>
          <p:nvPr/>
        </p:nvGrpSpPr>
        <p:grpSpPr>
          <a:xfrm>
            <a:off x="128564" y="6258280"/>
            <a:ext cx="3446504" cy="276999"/>
            <a:chOff x="2448322" y="33831"/>
            <a:chExt cx="3446504" cy="276999"/>
          </a:xfrm>
        </p:grpSpPr>
        <p:sp>
          <p:nvSpPr>
            <p:cNvPr id="2625" name="Google Shape;2625;p5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6" name="Google Shape;2626;p54"/>
            <p:cNvCxnSpPr>
              <a:stCxn id="262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627" name="Google Shape;2627;p5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628" name="Google Shape;2628;p54"/>
          <p:cNvSpPr txBox="1"/>
          <p:nvPr/>
        </p:nvSpPr>
        <p:spPr>
          <a:xfrm>
            <a:off x="-30619" y="6867988"/>
            <a:ext cx="7069621"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No se observa un aumento significativo de casos en comparación con el periodo del año 2021. </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Del Total de los casos presentados en el Primer periodo del año 2022,  ( 7casos)  ocurrieron en menores del sexo masculino (5 casos) y (2 casos) en el sexo femenino. De las leucemias son leucemias linfoides agudas (1 caso), y ninguna se presentó en menores de un año. De las 7 neoplasias malignas, 4 fueron en mayores de doce años. De los tumores Epiteliales (1 caso) se presentaron en menores  entre uno y once años. Los linfomas y neoplasias malignas se presentaron 1 caso. </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Se hace necesario reforzar en la comunidad  la identificación temprana de signos o síntomas sugestivos de cáncer así como en el personal de salud que los oriente a la realización de pruebas de laboratorio complementarias.</a:t>
            </a:r>
            <a:endParaRPr sz="1400">
              <a:solidFill>
                <a:schemeClr val="dk1"/>
              </a:solidFill>
              <a:latin typeface="Arial Narrow"/>
              <a:ea typeface="Arial Narrow"/>
              <a:cs typeface="Arial Narrow"/>
              <a:sym typeface="Arial Narrow"/>
            </a:endParaRPr>
          </a:p>
        </p:txBody>
      </p:sp>
      <p:sp>
        <p:nvSpPr>
          <p:cNvPr id="2629" name="Google Shape;2629;p54"/>
          <p:cNvSpPr/>
          <p:nvPr/>
        </p:nvSpPr>
        <p:spPr>
          <a:xfrm>
            <a:off x="3179082" y="2160805"/>
            <a:ext cx="1584176" cy="66347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400">
                <a:solidFill>
                  <a:schemeClr val="lt1"/>
                </a:solidFill>
                <a:latin typeface="Calibri"/>
                <a:ea typeface="Calibri"/>
                <a:cs typeface="Calibri"/>
                <a:sym typeface="Calibri"/>
              </a:rPr>
              <a:t>Radiológicas</a:t>
            </a:r>
            <a:endParaRPr sz="1400">
              <a:solidFill>
                <a:schemeClr val="lt1"/>
              </a:solidFill>
              <a:latin typeface="Calibri"/>
              <a:ea typeface="Calibri"/>
              <a:cs typeface="Calibri"/>
              <a:sym typeface="Calibri"/>
            </a:endParaRPr>
          </a:p>
        </p:txBody>
      </p:sp>
      <p:pic>
        <p:nvPicPr>
          <p:cNvPr id="2630" name="Google Shape;2630;p54"/>
          <p:cNvPicPr preferRelativeResize="0"/>
          <p:nvPr/>
        </p:nvPicPr>
        <p:blipFill rotWithShape="1">
          <a:blip r:embed="rId6">
            <a:alphaModFix/>
          </a:blip>
          <a:srcRect b="0" l="0" r="0" t="0"/>
          <a:stretch/>
        </p:blipFill>
        <p:spPr>
          <a:xfrm>
            <a:off x="3161819" y="4154573"/>
            <a:ext cx="1609483" cy="682811"/>
          </a:xfrm>
          <a:prstGeom prst="rect">
            <a:avLst/>
          </a:prstGeom>
          <a:noFill/>
          <a:ln>
            <a:noFill/>
          </a:ln>
        </p:spPr>
      </p:pic>
      <p:pic>
        <p:nvPicPr>
          <p:cNvPr id="2631" name="Google Shape;2631;p54"/>
          <p:cNvPicPr preferRelativeResize="0"/>
          <p:nvPr/>
        </p:nvPicPr>
        <p:blipFill rotWithShape="1">
          <a:blip r:embed="rId7">
            <a:alphaModFix/>
          </a:blip>
          <a:srcRect b="0" l="0" r="0" t="0"/>
          <a:stretch/>
        </p:blipFill>
        <p:spPr>
          <a:xfrm>
            <a:off x="3179082" y="5084793"/>
            <a:ext cx="1609483" cy="688908"/>
          </a:xfrm>
          <a:prstGeom prst="rect">
            <a:avLst/>
          </a:prstGeom>
          <a:noFill/>
          <a:ln>
            <a:noFill/>
          </a:ln>
        </p:spPr>
      </p:pic>
      <p:pic>
        <p:nvPicPr>
          <p:cNvPr id="2632" name="Google Shape;2632;p54"/>
          <p:cNvPicPr preferRelativeResize="0"/>
          <p:nvPr/>
        </p:nvPicPr>
        <p:blipFill rotWithShape="1">
          <a:blip r:embed="rId8">
            <a:alphaModFix/>
          </a:blip>
          <a:srcRect b="0" l="0" r="0" t="0"/>
          <a:stretch/>
        </p:blipFill>
        <p:spPr>
          <a:xfrm>
            <a:off x="4941374" y="4266161"/>
            <a:ext cx="329213" cy="335309"/>
          </a:xfrm>
          <a:prstGeom prst="rect">
            <a:avLst/>
          </a:prstGeom>
          <a:noFill/>
          <a:ln>
            <a:noFill/>
          </a:ln>
        </p:spPr>
      </p:pic>
      <p:sp>
        <p:nvSpPr>
          <p:cNvPr id="2633" name="Google Shape;2633;p54"/>
          <p:cNvSpPr txBox="1"/>
          <p:nvPr/>
        </p:nvSpPr>
        <p:spPr>
          <a:xfrm>
            <a:off x="3306117" y="4303161"/>
            <a:ext cx="1243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F2F2F2"/>
                </a:solidFill>
                <a:latin typeface="Calibri"/>
                <a:ea typeface="Calibri"/>
                <a:cs typeface="Calibri"/>
                <a:sym typeface="Calibri"/>
              </a:rPr>
              <a:t>Histopatología</a:t>
            </a:r>
            <a:endParaRPr sz="1400">
              <a:solidFill>
                <a:srgbClr val="F2F2F2"/>
              </a:solidFill>
              <a:latin typeface="Calibri"/>
              <a:ea typeface="Calibri"/>
              <a:cs typeface="Calibri"/>
              <a:sym typeface="Calibri"/>
            </a:endParaRPr>
          </a:p>
        </p:txBody>
      </p:sp>
      <p:sp>
        <p:nvSpPr>
          <p:cNvPr id="2634" name="Google Shape;2634;p54"/>
          <p:cNvSpPr txBox="1"/>
          <p:nvPr/>
        </p:nvSpPr>
        <p:spPr>
          <a:xfrm>
            <a:off x="3207425" y="5262473"/>
            <a:ext cx="159657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F2F2F2"/>
                </a:solidFill>
                <a:latin typeface="Calibri"/>
                <a:ea typeface="Calibri"/>
                <a:cs typeface="Calibri"/>
                <a:sym typeface="Calibri"/>
              </a:rPr>
              <a:t>Inmunotipificacíon</a:t>
            </a:r>
            <a:endParaRPr sz="1400">
              <a:solidFill>
                <a:srgbClr val="F2F2F2"/>
              </a:solidFill>
              <a:latin typeface="Calibri"/>
              <a:ea typeface="Calibri"/>
              <a:cs typeface="Calibri"/>
              <a:sym typeface="Calibri"/>
            </a:endParaRPr>
          </a:p>
        </p:txBody>
      </p:sp>
      <p:sp>
        <p:nvSpPr>
          <p:cNvPr id="2635" name="Google Shape;2635;p5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54</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pic>
        <p:nvPicPr>
          <p:cNvPr id="2640" name="Google Shape;2640;p55"/>
          <p:cNvPicPr preferRelativeResize="0"/>
          <p:nvPr/>
        </p:nvPicPr>
        <p:blipFill rotWithShape="1">
          <a:blip r:embed="rId3">
            <a:alphaModFix/>
          </a:blip>
          <a:srcRect b="0" l="0" r="0" t="51431"/>
          <a:stretch/>
        </p:blipFill>
        <p:spPr>
          <a:xfrm>
            <a:off x="0" y="2824179"/>
            <a:ext cx="2232223" cy="2666962"/>
          </a:xfrm>
          <a:prstGeom prst="rect">
            <a:avLst/>
          </a:prstGeom>
          <a:noFill/>
          <a:ln>
            <a:noFill/>
          </a:ln>
        </p:spPr>
      </p:pic>
      <p:sp>
        <p:nvSpPr>
          <p:cNvPr id="2641" name="Google Shape;2641;p55"/>
          <p:cNvSpPr txBox="1"/>
          <p:nvPr/>
        </p:nvSpPr>
        <p:spPr>
          <a:xfrm>
            <a:off x="-9187" y="894075"/>
            <a:ext cx="2240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grpSp>
        <p:nvGrpSpPr>
          <p:cNvPr id="2642" name="Google Shape;2642;p55"/>
          <p:cNvGrpSpPr/>
          <p:nvPr/>
        </p:nvGrpSpPr>
        <p:grpSpPr>
          <a:xfrm>
            <a:off x="179214" y="4211960"/>
            <a:ext cx="1892650" cy="488476"/>
            <a:chOff x="2397524" y="3379972"/>
            <a:chExt cx="4508500" cy="904875"/>
          </a:xfrm>
        </p:grpSpPr>
        <p:pic>
          <p:nvPicPr>
            <p:cNvPr id="2643" name="Google Shape;2643;p55"/>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644" name="Google Shape;2644;p5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68</a:t>
              </a:r>
              <a:endParaRPr b="1" sz="2000">
                <a:solidFill>
                  <a:schemeClr val="dk1"/>
                </a:solidFill>
                <a:latin typeface="Arial Narrow"/>
                <a:ea typeface="Arial Narrow"/>
                <a:cs typeface="Arial Narrow"/>
                <a:sym typeface="Arial Narrow"/>
              </a:endParaRPr>
            </a:p>
          </p:txBody>
        </p:sp>
      </p:grpSp>
      <p:sp>
        <p:nvSpPr>
          <p:cNvPr id="2645" name="Google Shape;2645;p55"/>
          <p:cNvSpPr txBox="1"/>
          <p:nvPr/>
        </p:nvSpPr>
        <p:spPr>
          <a:xfrm>
            <a:off x="-15637" y="470043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2,9%</a:t>
            </a:r>
            <a:endParaRPr b="1" sz="1200">
              <a:solidFill>
                <a:schemeClr val="dk1"/>
              </a:solidFill>
              <a:latin typeface="Arial Narrow"/>
              <a:ea typeface="Arial Narrow"/>
              <a:cs typeface="Arial Narrow"/>
              <a:sym typeface="Arial Narrow"/>
            </a:endParaRPr>
          </a:p>
        </p:txBody>
      </p:sp>
      <p:sp>
        <p:nvSpPr>
          <p:cNvPr id="2646" name="Google Shape;2646;p55"/>
          <p:cNvSpPr/>
          <p:nvPr/>
        </p:nvSpPr>
        <p:spPr>
          <a:xfrm>
            <a:off x="2231041" y="2130405"/>
            <a:ext cx="4946011" cy="4078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a:t>
            </a:r>
            <a:r>
              <a:rPr lang="es-ES" sz="1000">
                <a:solidFill>
                  <a:schemeClr val="dk1"/>
                </a:solidFill>
                <a:latin typeface="Arial Narrow"/>
                <a:ea typeface="Arial Narrow"/>
                <a:cs typeface="Arial Narrow"/>
                <a:sym typeface="Arial Narrow"/>
              </a:rPr>
              <a:t>Datos UPGD Número de reportes por semana epidemiológica 2019-2022</a:t>
            </a:r>
            <a:endParaRPr sz="1000">
              <a:solidFill>
                <a:schemeClr val="dk1"/>
              </a:solidFill>
              <a:latin typeface="Arial Narrow"/>
              <a:ea typeface="Arial Narrow"/>
              <a:cs typeface="Arial Narrow"/>
              <a:sym typeface="Arial Narrow"/>
            </a:endParaRPr>
          </a:p>
        </p:txBody>
      </p:sp>
      <p:grpSp>
        <p:nvGrpSpPr>
          <p:cNvPr id="2647" name="Google Shape;2647;p55"/>
          <p:cNvGrpSpPr/>
          <p:nvPr/>
        </p:nvGrpSpPr>
        <p:grpSpPr>
          <a:xfrm>
            <a:off x="2448322" y="74775"/>
            <a:ext cx="3446504" cy="276999"/>
            <a:chOff x="2448322" y="74775"/>
            <a:chExt cx="3446504" cy="276999"/>
          </a:xfrm>
        </p:grpSpPr>
        <p:sp>
          <p:nvSpPr>
            <p:cNvPr id="2648" name="Google Shape;2648;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49" name="Google Shape;2649;p55"/>
            <p:cNvCxnSpPr>
              <a:stCxn id="264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50" name="Google Shape;2650;p5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651" name="Google Shape;2651;p55"/>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2" name="Google Shape;2652;p55"/>
          <p:cNvGrpSpPr/>
          <p:nvPr/>
        </p:nvGrpSpPr>
        <p:grpSpPr>
          <a:xfrm>
            <a:off x="277404" y="5621632"/>
            <a:ext cx="3446504" cy="276999"/>
            <a:chOff x="2448322" y="74775"/>
            <a:chExt cx="3446504" cy="276999"/>
          </a:xfrm>
        </p:grpSpPr>
        <p:sp>
          <p:nvSpPr>
            <p:cNvPr id="2653" name="Google Shape;2653;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4" name="Google Shape;2654;p55"/>
            <p:cNvCxnSpPr>
              <a:stCxn id="26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55" name="Google Shape;2655;p5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2656" name="Google Shape;2656;p55"/>
          <p:cNvGrpSpPr/>
          <p:nvPr/>
        </p:nvGrpSpPr>
        <p:grpSpPr>
          <a:xfrm>
            <a:off x="3888482" y="5635532"/>
            <a:ext cx="3446504" cy="276999"/>
            <a:chOff x="2448322" y="74775"/>
            <a:chExt cx="3446504" cy="276999"/>
          </a:xfrm>
        </p:grpSpPr>
        <p:sp>
          <p:nvSpPr>
            <p:cNvPr id="2657" name="Google Shape;2657;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8" name="Google Shape;2658;p55"/>
            <p:cNvCxnSpPr>
              <a:stCxn id="265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59" name="Google Shape;2659;p5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Ingesta de crema dental</a:t>
              </a:r>
              <a:endParaRPr b="1" sz="1200">
                <a:solidFill>
                  <a:schemeClr val="dk1"/>
                </a:solidFill>
                <a:latin typeface="Arial Narrow"/>
                <a:ea typeface="Arial Narrow"/>
                <a:cs typeface="Arial Narrow"/>
                <a:sym typeface="Arial Narrow"/>
              </a:endParaRPr>
            </a:p>
          </p:txBody>
        </p:sp>
      </p:grpSp>
      <p:sp>
        <p:nvSpPr>
          <p:cNvPr id="2660" name="Google Shape;2660;p5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55 </a:t>
            </a:r>
            <a:endParaRPr b="1" sz="1050">
              <a:solidFill>
                <a:schemeClr val="dk1"/>
              </a:solidFill>
              <a:latin typeface="Arial Narrow"/>
              <a:ea typeface="Arial Narrow"/>
              <a:cs typeface="Arial Narrow"/>
              <a:sym typeface="Arial Narrow"/>
            </a:endParaRPr>
          </a:p>
        </p:txBody>
      </p:sp>
      <p:sp>
        <p:nvSpPr>
          <p:cNvPr id="2661" name="Google Shape;2661;p55"/>
          <p:cNvSpPr txBox="1"/>
          <p:nvPr>
            <p:ph type="ctrTitle"/>
          </p:nvPr>
        </p:nvSpPr>
        <p:spPr>
          <a:xfrm>
            <a:off x="-29713" y="24402"/>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Exposición a flúor</a:t>
            </a:r>
            <a:endParaRPr b="1" sz="2500">
              <a:solidFill>
                <a:srgbClr val="C00000"/>
              </a:solidFill>
              <a:latin typeface="Arial Narrow"/>
              <a:ea typeface="Arial Narrow"/>
              <a:cs typeface="Arial Narrow"/>
              <a:sym typeface="Arial Narrow"/>
            </a:endParaRPr>
          </a:p>
        </p:txBody>
      </p:sp>
      <p:pic>
        <p:nvPicPr>
          <p:cNvPr id="2662" name="Google Shape;2662;p55"/>
          <p:cNvPicPr preferRelativeResize="0"/>
          <p:nvPr/>
        </p:nvPicPr>
        <p:blipFill rotWithShape="1">
          <a:blip r:embed="rId5">
            <a:alphaModFix/>
          </a:blip>
          <a:srcRect b="0" l="0" r="0" t="0"/>
          <a:stretch/>
        </p:blipFill>
        <p:spPr>
          <a:xfrm>
            <a:off x="517448" y="6017658"/>
            <a:ext cx="933450" cy="742950"/>
          </a:xfrm>
          <a:prstGeom prst="rect">
            <a:avLst/>
          </a:prstGeom>
          <a:noFill/>
          <a:ln>
            <a:noFill/>
          </a:ln>
        </p:spPr>
      </p:pic>
      <p:grpSp>
        <p:nvGrpSpPr>
          <p:cNvPr id="2663" name="Google Shape;2663;p55"/>
          <p:cNvGrpSpPr/>
          <p:nvPr/>
        </p:nvGrpSpPr>
        <p:grpSpPr>
          <a:xfrm>
            <a:off x="64540" y="6650837"/>
            <a:ext cx="1761059" cy="918845"/>
            <a:chOff x="-103304" y="7072716"/>
            <a:chExt cx="1336174" cy="918845"/>
          </a:xfrm>
        </p:grpSpPr>
        <p:sp>
          <p:nvSpPr>
            <p:cNvPr id="2664" name="Google Shape;2664;p5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665" name="Google Shape;2665;p55"/>
            <p:cNvSpPr/>
            <p:nvPr/>
          </p:nvSpPr>
          <p:spPr>
            <a:xfrm>
              <a:off x="-103304" y="7363321"/>
              <a:ext cx="1336174" cy="6282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69,18%</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subsidiado</a:t>
              </a:r>
              <a:endParaRPr b="1" sz="1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33,82%</a:t>
              </a:r>
              <a:endParaRPr b="1" sz="1400">
                <a:solidFill>
                  <a:schemeClr val="dk1"/>
                </a:solidFill>
                <a:latin typeface="Arial Narrow"/>
                <a:ea typeface="Arial Narrow"/>
                <a:cs typeface="Arial Narrow"/>
                <a:sym typeface="Arial Narrow"/>
              </a:endParaRPr>
            </a:p>
          </p:txBody>
        </p:sp>
      </p:grpSp>
      <p:pic>
        <p:nvPicPr>
          <p:cNvPr id="2666" name="Google Shape;2666;p55"/>
          <p:cNvPicPr preferRelativeResize="0"/>
          <p:nvPr/>
        </p:nvPicPr>
        <p:blipFill rotWithShape="1">
          <a:blip r:embed="rId6">
            <a:alphaModFix/>
          </a:blip>
          <a:srcRect b="0" l="0" r="0" t="0"/>
          <a:stretch/>
        </p:blipFill>
        <p:spPr>
          <a:xfrm>
            <a:off x="2305714" y="6031681"/>
            <a:ext cx="942975" cy="771525"/>
          </a:xfrm>
          <a:prstGeom prst="rect">
            <a:avLst/>
          </a:prstGeom>
          <a:noFill/>
          <a:ln>
            <a:noFill/>
          </a:ln>
        </p:spPr>
      </p:pic>
      <p:grpSp>
        <p:nvGrpSpPr>
          <p:cNvPr id="2667" name="Google Shape;2667;p55"/>
          <p:cNvGrpSpPr/>
          <p:nvPr/>
        </p:nvGrpSpPr>
        <p:grpSpPr>
          <a:xfrm>
            <a:off x="1951898" y="6646427"/>
            <a:ext cx="1720560" cy="877901"/>
            <a:chOff x="-36884" y="7072716"/>
            <a:chExt cx="1305446" cy="877901"/>
          </a:xfrm>
        </p:grpSpPr>
        <p:sp>
          <p:nvSpPr>
            <p:cNvPr id="2668" name="Google Shape;2668;p5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669" name="Google Shape;2669;p5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2670" name="Google Shape;2670;p5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68 casos</a:t>
              </a:r>
              <a:endParaRPr b="1" sz="1200">
                <a:solidFill>
                  <a:schemeClr val="dk1"/>
                </a:solidFill>
                <a:latin typeface="Arial Narrow"/>
                <a:ea typeface="Arial Narrow"/>
                <a:cs typeface="Arial Narrow"/>
                <a:sym typeface="Arial Narrow"/>
              </a:endParaRPr>
            </a:p>
          </p:txBody>
        </p:sp>
      </p:grpSp>
      <p:sp>
        <p:nvSpPr>
          <p:cNvPr id="2671" name="Google Shape;2671;p55"/>
          <p:cNvSpPr/>
          <p:nvPr/>
        </p:nvSpPr>
        <p:spPr>
          <a:xfrm>
            <a:off x="2305714" y="5036698"/>
            <a:ext cx="4946011"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Tabla. Casos de exposición a flúor por UPGD. </a:t>
            </a:r>
            <a:endParaRPr sz="1100">
              <a:solidFill>
                <a:schemeClr val="dk1"/>
              </a:solidFill>
              <a:latin typeface="Arial Narrow"/>
              <a:ea typeface="Arial Narrow"/>
              <a:cs typeface="Arial Narrow"/>
              <a:sym typeface="Arial Narrow"/>
            </a:endParaRPr>
          </a:p>
        </p:txBody>
      </p:sp>
      <p:sp>
        <p:nvSpPr>
          <p:cNvPr id="2672" name="Google Shape;2672;p55"/>
          <p:cNvSpPr/>
          <p:nvPr/>
        </p:nvSpPr>
        <p:spPr>
          <a:xfrm>
            <a:off x="1101982" y="853574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47,06%</a:t>
            </a:r>
            <a:endParaRPr b="1" sz="1400">
              <a:solidFill>
                <a:schemeClr val="dk1"/>
              </a:solidFill>
              <a:latin typeface="Arial Narrow"/>
              <a:ea typeface="Arial Narrow"/>
              <a:cs typeface="Arial Narrow"/>
              <a:sym typeface="Arial Narrow"/>
            </a:endParaRPr>
          </a:p>
        </p:txBody>
      </p:sp>
      <p:grpSp>
        <p:nvGrpSpPr>
          <p:cNvPr id="2673" name="Google Shape;2673;p55"/>
          <p:cNvGrpSpPr/>
          <p:nvPr/>
        </p:nvGrpSpPr>
        <p:grpSpPr>
          <a:xfrm>
            <a:off x="72058" y="8272390"/>
            <a:ext cx="803425" cy="882974"/>
            <a:chOff x="1068833" y="1243369"/>
            <a:chExt cx="803425" cy="882974"/>
          </a:xfrm>
        </p:grpSpPr>
        <p:sp>
          <p:nvSpPr>
            <p:cNvPr id="2674" name="Google Shape;2674;p55"/>
            <p:cNvSpPr/>
            <p:nvPr/>
          </p:nvSpPr>
          <p:spPr>
            <a:xfrm>
              <a:off x="1115283" y="1520368"/>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52,94%</a:t>
              </a:r>
              <a:endParaRPr b="1" sz="1400">
                <a:solidFill>
                  <a:schemeClr val="dk1"/>
                </a:solidFill>
                <a:latin typeface="Arial Narrow"/>
                <a:ea typeface="Arial Narrow"/>
                <a:cs typeface="Arial Narrow"/>
                <a:sym typeface="Arial Narrow"/>
              </a:endParaRPr>
            </a:p>
          </p:txBody>
        </p:sp>
        <p:sp>
          <p:nvSpPr>
            <p:cNvPr id="2675" name="Google Shape;2675;p5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676" name="Google Shape;2676;p5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36 casos</a:t>
              </a:r>
              <a:endParaRPr sz="1200">
                <a:solidFill>
                  <a:schemeClr val="dk1"/>
                </a:solidFill>
                <a:latin typeface="Calibri"/>
                <a:ea typeface="Calibri"/>
                <a:cs typeface="Calibri"/>
                <a:sym typeface="Calibri"/>
              </a:endParaRPr>
            </a:p>
          </p:txBody>
        </p:sp>
      </p:grpSp>
      <p:sp>
        <p:nvSpPr>
          <p:cNvPr id="2677" name="Google Shape;2677;p55"/>
          <p:cNvSpPr/>
          <p:nvPr/>
        </p:nvSpPr>
        <p:spPr>
          <a:xfrm>
            <a:off x="1080170" y="8262441"/>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678" name="Google Shape;2678;p55"/>
          <p:cNvSpPr/>
          <p:nvPr/>
        </p:nvSpPr>
        <p:spPr>
          <a:xfrm>
            <a:off x="109968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36 casos</a:t>
            </a:r>
            <a:endParaRPr sz="1200">
              <a:solidFill>
                <a:schemeClr val="dk1"/>
              </a:solidFill>
              <a:latin typeface="Calibri"/>
              <a:ea typeface="Calibri"/>
              <a:cs typeface="Calibri"/>
              <a:sym typeface="Calibri"/>
            </a:endParaRPr>
          </a:p>
        </p:txBody>
      </p:sp>
      <p:pic>
        <p:nvPicPr>
          <p:cNvPr id="2679" name="Google Shape;2679;p55"/>
          <p:cNvPicPr preferRelativeResize="0"/>
          <p:nvPr/>
        </p:nvPicPr>
        <p:blipFill rotWithShape="1">
          <a:blip r:embed="rId7">
            <a:alphaModFix/>
          </a:blip>
          <a:srcRect b="0" l="0" r="0" t="0"/>
          <a:stretch/>
        </p:blipFill>
        <p:spPr>
          <a:xfrm>
            <a:off x="1219810" y="7635608"/>
            <a:ext cx="460169" cy="694026"/>
          </a:xfrm>
          <a:prstGeom prst="rect">
            <a:avLst/>
          </a:prstGeom>
          <a:noFill/>
          <a:ln>
            <a:noFill/>
          </a:ln>
        </p:spPr>
      </p:pic>
      <p:pic>
        <p:nvPicPr>
          <p:cNvPr id="2680" name="Google Shape;2680;p55"/>
          <p:cNvPicPr preferRelativeResize="0"/>
          <p:nvPr/>
        </p:nvPicPr>
        <p:blipFill rotWithShape="1">
          <a:blip r:embed="rId8">
            <a:alphaModFix/>
          </a:blip>
          <a:srcRect b="0" l="0" r="84474" t="10614"/>
          <a:stretch/>
        </p:blipFill>
        <p:spPr>
          <a:xfrm>
            <a:off x="118508" y="7585413"/>
            <a:ext cx="737696" cy="720656"/>
          </a:xfrm>
          <a:prstGeom prst="rect">
            <a:avLst/>
          </a:prstGeom>
          <a:noFill/>
          <a:ln>
            <a:noFill/>
          </a:ln>
        </p:spPr>
      </p:pic>
      <p:sp>
        <p:nvSpPr>
          <p:cNvPr id="2681" name="Google Shape;2681;p55"/>
          <p:cNvSpPr/>
          <p:nvPr/>
        </p:nvSpPr>
        <p:spPr>
          <a:xfrm>
            <a:off x="3744465" y="7092280"/>
            <a:ext cx="3456433" cy="32649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82" name="Google Shape;2682;p55"/>
          <p:cNvGrpSpPr/>
          <p:nvPr/>
        </p:nvGrpSpPr>
        <p:grpSpPr>
          <a:xfrm>
            <a:off x="3947570" y="7125637"/>
            <a:ext cx="3446504" cy="276999"/>
            <a:chOff x="2448322" y="33831"/>
            <a:chExt cx="3446504" cy="276999"/>
          </a:xfrm>
        </p:grpSpPr>
        <p:sp>
          <p:nvSpPr>
            <p:cNvPr id="2683" name="Google Shape;2683;p55"/>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84" name="Google Shape;2684;p55"/>
            <p:cNvCxnSpPr>
              <a:stCxn id="2683"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685" name="Google Shape;2685;p55"/>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686" name="Google Shape;2686;p55"/>
          <p:cNvSpPr txBox="1"/>
          <p:nvPr/>
        </p:nvSpPr>
        <p:spPr>
          <a:xfrm>
            <a:off x="3600083" y="7485030"/>
            <a:ext cx="3456434"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Entre los 68 casos incluidos, 36 presentaron una clasificación normal con un </a:t>
            </a:r>
            <a:r>
              <a:rPr b="1" lang="es-ES" sz="1100">
                <a:solidFill>
                  <a:schemeClr val="dk1"/>
                </a:solidFill>
                <a:latin typeface="Arial Narrow"/>
                <a:ea typeface="Arial Narrow"/>
                <a:cs typeface="Arial Narrow"/>
                <a:sym typeface="Arial Narrow"/>
              </a:rPr>
              <a:t>52,94%</a:t>
            </a:r>
            <a:r>
              <a:rPr lang="es-ES" sz="1100">
                <a:solidFill>
                  <a:schemeClr val="dk1"/>
                </a:solidFill>
                <a:latin typeface="Arial Narrow"/>
                <a:ea typeface="Arial Narrow"/>
                <a:cs typeface="Arial Narrow"/>
                <a:sym typeface="Arial Narrow"/>
              </a:rPr>
              <a:t> (sin presencia de fluorosis), y 32 presentaron algún grado de severidad según la clasificación de DEAN (47,06%). Para los 6 años, </a:t>
            </a:r>
            <a:r>
              <a:rPr i="1" lang="es-ES" sz="1100">
                <a:solidFill>
                  <a:schemeClr val="dk1"/>
                </a:solidFill>
                <a:latin typeface="Arial Narrow"/>
                <a:ea typeface="Arial Narrow"/>
                <a:cs typeface="Arial Narrow"/>
                <a:sym typeface="Arial Narrow"/>
              </a:rPr>
              <a:t>dudoso o cuestionable </a:t>
            </a:r>
            <a:r>
              <a:rPr b="1" i="1" lang="es-ES" sz="1100">
                <a:solidFill>
                  <a:schemeClr val="dk1"/>
                </a:solidFill>
                <a:latin typeface="Arial Narrow"/>
                <a:ea typeface="Arial Narrow"/>
                <a:cs typeface="Arial Narrow"/>
                <a:sym typeface="Arial Narrow"/>
              </a:rPr>
              <a:t>(11,76%</a:t>
            </a:r>
            <a:r>
              <a:rPr b="1" lang="es-ES" sz="1100">
                <a:solidFill>
                  <a:schemeClr val="dk1"/>
                </a:solidFill>
                <a:latin typeface="Arial Narrow"/>
                <a:ea typeface="Arial Narrow"/>
                <a:cs typeface="Arial Narrow"/>
                <a:sym typeface="Arial Narrow"/>
              </a:rPr>
              <a:t>)</a:t>
            </a:r>
            <a:r>
              <a:rPr lang="es-ES" sz="1100">
                <a:solidFill>
                  <a:schemeClr val="dk1"/>
                </a:solidFill>
                <a:latin typeface="Arial Narrow"/>
                <a:ea typeface="Arial Narrow"/>
                <a:cs typeface="Arial Narrow"/>
                <a:sym typeface="Arial Narrow"/>
              </a:rPr>
              <a:t> fue la clasificación que más se presentó. El </a:t>
            </a:r>
            <a:r>
              <a:rPr b="1" lang="es-ES" sz="1100">
                <a:solidFill>
                  <a:schemeClr val="dk1"/>
                </a:solidFill>
                <a:latin typeface="Arial Narrow"/>
                <a:ea typeface="Arial Narrow"/>
                <a:cs typeface="Arial Narrow"/>
                <a:sym typeface="Arial Narrow"/>
              </a:rPr>
              <a:t>31,0%</a:t>
            </a:r>
            <a:r>
              <a:rPr lang="es-ES" sz="1100">
                <a:solidFill>
                  <a:schemeClr val="dk1"/>
                </a:solidFill>
                <a:latin typeface="Arial Narrow"/>
                <a:ea typeface="Arial Narrow"/>
                <a:cs typeface="Arial Narrow"/>
                <a:sym typeface="Arial Narrow"/>
              </a:rPr>
              <a:t> de todos los reportes corresponden a la clasificación </a:t>
            </a:r>
            <a:r>
              <a:rPr i="1" lang="es-ES" sz="1100">
                <a:solidFill>
                  <a:schemeClr val="dk1"/>
                </a:solidFill>
                <a:latin typeface="Arial Narrow"/>
                <a:ea typeface="Arial Narrow"/>
                <a:cs typeface="Arial Narrow"/>
                <a:sym typeface="Arial Narrow"/>
              </a:rPr>
              <a:t>dudoso o cuestionable</a:t>
            </a:r>
            <a:r>
              <a:rPr lang="es-ES" sz="1100">
                <a:solidFill>
                  <a:schemeClr val="dk1"/>
                </a:solidFill>
                <a:latin typeface="Arial Narrow"/>
                <a:ea typeface="Arial Narrow"/>
                <a:cs typeface="Arial Narrow"/>
                <a:sym typeface="Arial Narrow"/>
              </a:rPr>
              <a:t>, seguido de </a:t>
            </a:r>
            <a:r>
              <a:rPr i="1" lang="es-ES" sz="1100">
                <a:solidFill>
                  <a:schemeClr val="dk1"/>
                </a:solidFill>
                <a:latin typeface="Arial Narrow"/>
                <a:ea typeface="Arial Narrow"/>
                <a:cs typeface="Arial Narrow"/>
                <a:sym typeface="Arial Narrow"/>
              </a:rPr>
              <a:t>muy leve</a:t>
            </a:r>
            <a:r>
              <a:rPr lang="es-ES" sz="1100">
                <a:solidFill>
                  <a:schemeClr val="dk1"/>
                </a:solidFill>
                <a:latin typeface="Arial Narrow"/>
                <a:ea typeface="Arial Narrow"/>
                <a:cs typeface="Arial Narrow"/>
                <a:sym typeface="Arial Narrow"/>
              </a:rPr>
              <a:t> con el </a:t>
            </a:r>
            <a:r>
              <a:rPr b="1" lang="es-ES" sz="1100">
                <a:solidFill>
                  <a:schemeClr val="dk1"/>
                </a:solidFill>
                <a:latin typeface="Arial Narrow"/>
                <a:ea typeface="Arial Narrow"/>
                <a:cs typeface="Arial Narrow"/>
                <a:sym typeface="Arial Narrow"/>
              </a:rPr>
              <a:t>12%,</a:t>
            </a:r>
            <a:r>
              <a:rPr lang="es-ES" sz="1100">
                <a:solidFill>
                  <a:schemeClr val="dk1"/>
                </a:solidFill>
                <a:latin typeface="Arial Narrow"/>
                <a:ea typeface="Arial Narrow"/>
                <a:cs typeface="Arial Narrow"/>
                <a:sym typeface="Arial Narrow"/>
              </a:rPr>
              <a:t> para la clasificación </a:t>
            </a:r>
            <a:r>
              <a:rPr i="1" lang="es-ES" sz="1100">
                <a:solidFill>
                  <a:schemeClr val="dk1"/>
                </a:solidFill>
                <a:latin typeface="Arial Narrow"/>
                <a:ea typeface="Arial Narrow"/>
                <a:cs typeface="Arial Narrow"/>
                <a:sym typeface="Arial Narrow"/>
              </a:rPr>
              <a:t>Moderado</a:t>
            </a:r>
            <a:r>
              <a:rPr lang="es-ES" sz="11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(1,47%)</a:t>
            </a:r>
            <a:r>
              <a:rPr lang="es-ES" sz="1100">
                <a:solidFill>
                  <a:schemeClr val="dk1"/>
                </a:solidFill>
                <a:latin typeface="Arial Narrow"/>
                <a:ea typeface="Arial Narrow"/>
                <a:cs typeface="Arial Narrow"/>
                <a:sym typeface="Arial Narrow"/>
              </a:rPr>
              <a:t> </a:t>
            </a:r>
            <a:r>
              <a:rPr lang="es-ES" sz="800">
                <a:solidFill>
                  <a:schemeClr val="dk1"/>
                </a:solidFill>
                <a:latin typeface="Arial Narrow"/>
                <a:ea typeface="Arial Narrow"/>
                <a:cs typeface="Arial Narrow"/>
                <a:sym typeface="Arial Narrow"/>
              </a:rPr>
              <a:t>.</a:t>
            </a:r>
            <a:endParaRPr sz="1100">
              <a:solidFill>
                <a:schemeClr val="dk1"/>
              </a:solidFill>
              <a:latin typeface="Arial Narrow"/>
              <a:ea typeface="Arial Narrow"/>
              <a:cs typeface="Arial Narrow"/>
              <a:sym typeface="Arial Narrow"/>
            </a:endParaRPr>
          </a:p>
        </p:txBody>
      </p:sp>
      <p:pic>
        <p:nvPicPr>
          <p:cNvPr descr="La salud bucal es sinónimo de calidad de vida | Andalucía Información.  Todas las noticias de Sociedad" id="2687" name="Google Shape;2687;p55"/>
          <p:cNvPicPr preferRelativeResize="0"/>
          <p:nvPr/>
        </p:nvPicPr>
        <p:blipFill rotWithShape="1">
          <a:blip r:embed="rId9">
            <a:alphaModFix/>
          </a:blip>
          <a:srcRect b="0" l="0" r="0" t="0"/>
          <a:stretch/>
        </p:blipFill>
        <p:spPr>
          <a:xfrm>
            <a:off x="593379" y="1377539"/>
            <a:ext cx="1086600" cy="1086600"/>
          </a:xfrm>
          <a:prstGeom prst="rect">
            <a:avLst/>
          </a:prstGeom>
          <a:noFill/>
          <a:ln>
            <a:noFill/>
          </a:ln>
        </p:spPr>
      </p:pic>
      <p:pic>
        <p:nvPicPr>
          <p:cNvPr id="2688" name="Google Shape;2688;p55"/>
          <p:cNvPicPr preferRelativeResize="0"/>
          <p:nvPr/>
        </p:nvPicPr>
        <p:blipFill rotWithShape="1">
          <a:blip r:embed="rId10">
            <a:alphaModFix/>
          </a:blip>
          <a:srcRect b="26557" l="32443" r="17418" t="34561"/>
          <a:stretch/>
        </p:blipFill>
        <p:spPr>
          <a:xfrm>
            <a:off x="2319116" y="395795"/>
            <a:ext cx="4505620" cy="1673771"/>
          </a:xfrm>
          <a:prstGeom prst="rect">
            <a:avLst/>
          </a:prstGeom>
          <a:noFill/>
          <a:ln>
            <a:noFill/>
          </a:ln>
        </p:spPr>
      </p:pic>
      <p:graphicFrame>
        <p:nvGraphicFramePr>
          <p:cNvPr id="2689" name="Google Shape;2689;p55"/>
          <p:cNvGraphicFramePr/>
          <p:nvPr/>
        </p:nvGraphicFramePr>
        <p:xfrm>
          <a:off x="1537536" y="7656683"/>
          <a:ext cx="2355705" cy="1535474"/>
        </p:xfrm>
        <a:graphic>
          <a:graphicData uri="http://schemas.openxmlformats.org/drawingml/2006/chart">
            <c:chart r:id="rId11"/>
          </a:graphicData>
        </a:graphic>
      </p:graphicFrame>
      <p:sp>
        <p:nvSpPr>
          <p:cNvPr id="2690" name="Google Shape;2690;p55"/>
          <p:cNvSpPr txBox="1"/>
          <p:nvPr/>
        </p:nvSpPr>
        <p:spPr>
          <a:xfrm>
            <a:off x="2197179" y="7672392"/>
            <a:ext cx="13753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Clasificación según DEAN </a:t>
            </a:r>
            <a:endParaRPr b="1" sz="900">
              <a:solidFill>
                <a:schemeClr val="dk1"/>
              </a:solidFill>
              <a:latin typeface="Arial Narrow"/>
              <a:ea typeface="Arial Narrow"/>
              <a:cs typeface="Arial Narrow"/>
              <a:sym typeface="Arial Narrow"/>
            </a:endParaRPr>
          </a:p>
        </p:txBody>
      </p:sp>
      <p:pic>
        <p:nvPicPr>
          <p:cNvPr id="2691" name="Google Shape;2691;p55"/>
          <p:cNvPicPr preferRelativeResize="0"/>
          <p:nvPr/>
        </p:nvPicPr>
        <p:blipFill rotWithShape="1">
          <a:blip r:embed="rId12">
            <a:alphaModFix/>
          </a:blip>
          <a:srcRect b="24759" l="3208" r="52517" t="51614"/>
          <a:stretch/>
        </p:blipFill>
        <p:spPr>
          <a:xfrm>
            <a:off x="2298832" y="3585720"/>
            <a:ext cx="4826688" cy="1448006"/>
          </a:xfrm>
          <a:prstGeom prst="rect">
            <a:avLst/>
          </a:prstGeom>
          <a:noFill/>
          <a:ln>
            <a:noFill/>
          </a:ln>
        </p:spPr>
      </p:pic>
      <p:pic>
        <p:nvPicPr>
          <p:cNvPr id="2692" name="Google Shape;2692;p55"/>
          <p:cNvPicPr preferRelativeResize="0"/>
          <p:nvPr/>
        </p:nvPicPr>
        <p:blipFill rotWithShape="1">
          <a:blip r:embed="rId13">
            <a:alphaModFix/>
          </a:blip>
          <a:srcRect b="56417" l="3887" r="52945" t="27833"/>
          <a:stretch/>
        </p:blipFill>
        <p:spPr>
          <a:xfrm>
            <a:off x="3765380" y="6113166"/>
            <a:ext cx="3411672" cy="69983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7" name="Shape 2697"/>
        <p:cNvGrpSpPr/>
        <p:nvPr/>
      </p:nvGrpSpPr>
      <p:grpSpPr>
        <a:xfrm>
          <a:off x="0" y="0"/>
          <a:ext cx="0" cy="0"/>
          <a:chOff x="0" y="0"/>
          <a:chExt cx="0" cy="0"/>
        </a:xfrm>
      </p:grpSpPr>
      <p:sp>
        <p:nvSpPr>
          <p:cNvPr id="2698" name="Google Shape;2698;p5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56</a:t>
            </a:r>
            <a:endParaRPr b="1" sz="1050">
              <a:solidFill>
                <a:schemeClr val="dk1"/>
              </a:solidFill>
              <a:latin typeface="Arial Narrow"/>
              <a:ea typeface="Arial Narrow"/>
              <a:cs typeface="Arial Narrow"/>
              <a:sym typeface="Arial Narrow"/>
            </a:endParaRPr>
          </a:p>
        </p:txBody>
      </p:sp>
      <p:sp>
        <p:nvSpPr>
          <p:cNvPr id="2699" name="Google Shape;2699;p56"/>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700" name="Google Shape;2700;p56"/>
          <p:cNvSpPr/>
          <p:nvPr/>
        </p:nvSpPr>
        <p:spPr>
          <a:xfrm>
            <a:off x="0" y="2436899"/>
            <a:ext cx="7200900"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163 Unidades Primarias Generadoras de Datos (UPGD) para el mes de diciembre, semanas 49 a la 52, fue del 75 %, línea base para la ciudad.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endParaRPr/>
          </a:p>
        </p:txBody>
      </p:sp>
      <p:sp>
        <p:nvSpPr>
          <p:cNvPr id="2701" name="Google Shape;2701;p56"/>
          <p:cNvSpPr/>
          <p:nvPr/>
        </p:nvSpPr>
        <p:spPr>
          <a:xfrm>
            <a:off x="441283" y="3796746"/>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diciembre de 2021</a:t>
            </a:r>
            <a:endParaRPr sz="1050">
              <a:solidFill>
                <a:schemeClr val="dk1"/>
              </a:solidFill>
              <a:latin typeface="Arial Narrow"/>
              <a:ea typeface="Arial Narrow"/>
              <a:cs typeface="Arial Narrow"/>
              <a:sym typeface="Arial Narrow"/>
            </a:endParaRPr>
          </a:p>
        </p:txBody>
      </p:sp>
      <p:pic>
        <p:nvPicPr>
          <p:cNvPr id="2702" name="Google Shape;2702;p56"/>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03" name="Google Shape;2703;p56"/>
          <p:cNvGrpSpPr/>
          <p:nvPr/>
        </p:nvGrpSpPr>
        <p:grpSpPr>
          <a:xfrm>
            <a:off x="0" y="14519"/>
            <a:ext cx="7200898" cy="2078231"/>
            <a:chOff x="0" y="14519"/>
            <a:chExt cx="7200898" cy="2078231"/>
          </a:xfrm>
        </p:grpSpPr>
        <p:sp>
          <p:nvSpPr>
            <p:cNvPr id="2704" name="Google Shape;2704;p56"/>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Diciembre de 2021 -  Reporte Semanas 01 a 52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705" name="Google Shape;2705;p56"/>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06" name="Google Shape;2706;p56"/>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07" name="Google Shape;2707;p56"/>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708" name="Google Shape;2708;p56"/>
          <p:cNvPicPr preferRelativeResize="0"/>
          <p:nvPr/>
        </p:nvPicPr>
        <p:blipFill rotWithShape="1">
          <a:blip r:embed="rId5">
            <a:alphaModFix/>
          </a:blip>
          <a:srcRect b="0" l="0" r="0" t="0"/>
          <a:stretch/>
        </p:blipFill>
        <p:spPr>
          <a:xfrm>
            <a:off x="472724" y="4050662"/>
            <a:ext cx="6521335" cy="460287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3" name="Shape 2713"/>
        <p:cNvGrpSpPr/>
        <p:nvPr/>
      </p:nvGrpSpPr>
      <p:grpSpPr>
        <a:xfrm>
          <a:off x="0" y="0"/>
          <a:ext cx="0" cy="0"/>
          <a:chOff x="0" y="0"/>
          <a:chExt cx="0" cy="0"/>
        </a:xfrm>
      </p:grpSpPr>
      <p:sp>
        <p:nvSpPr>
          <p:cNvPr id="2714" name="Google Shape;2714;p5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57</a:t>
            </a:r>
            <a:endParaRPr b="1" sz="1050">
              <a:solidFill>
                <a:schemeClr val="dk1"/>
              </a:solidFill>
              <a:latin typeface="Arial Narrow"/>
              <a:ea typeface="Arial Narrow"/>
              <a:cs typeface="Arial Narrow"/>
              <a:sym typeface="Arial Narrow"/>
            </a:endParaRPr>
          </a:p>
        </p:txBody>
      </p:sp>
      <p:sp>
        <p:nvSpPr>
          <p:cNvPr id="2715" name="Google Shape;2715;p57"/>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716" name="Google Shape;2716;p57"/>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diciembre de 2021</a:t>
            </a:r>
            <a:endParaRPr sz="1050">
              <a:solidFill>
                <a:schemeClr val="dk1"/>
              </a:solidFill>
              <a:latin typeface="Arial Narrow"/>
              <a:ea typeface="Arial Narrow"/>
              <a:cs typeface="Arial Narrow"/>
              <a:sym typeface="Arial Narrow"/>
            </a:endParaRPr>
          </a:p>
        </p:txBody>
      </p:sp>
      <p:pic>
        <p:nvPicPr>
          <p:cNvPr id="2717" name="Google Shape;2717;p57"/>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18" name="Google Shape;2718;p57"/>
          <p:cNvGrpSpPr/>
          <p:nvPr/>
        </p:nvGrpSpPr>
        <p:grpSpPr>
          <a:xfrm>
            <a:off x="0" y="14519"/>
            <a:ext cx="7200898" cy="2078230"/>
            <a:chOff x="0" y="14519"/>
            <a:chExt cx="7200898" cy="2078230"/>
          </a:xfrm>
        </p:grpSpPr>
        <p:sp>
          <p:nvSpPr>
            <p:cNvPr id="2719" name="Google Shape;2719;p5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20" name="Google Shape;2720;p57"/>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21" name="Google Shape;2721;p5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22" name="Google Shape;2722;p57"/>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Diciembre de 2021 -  Reporte Semanas 01 a 52</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23" name="Google Shape;2723;p57"/>
          <p:cNvPicPr preferRelativeResize="0"/>
          <p:nvPr/>
        </p:nvPicPr>
        <p:blipFill rotWithShape="1">
          <a:blip r:embed="rId5">
            <a:alphaModFix/>
          </a:blip>
          <a:srcRect b="0" l="0" r="0" t="0"/>
          <a:stretch/>
        </p:blipFill>
        <p:spPr>
          <a:xfrm>
            <a:off x="520132" y="3519290"/>
            <a:ext cx="6194073" cy="306893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8" name="Shape 2728"/>
        <p:cNvGrpSpPr/>
        <p:nvPr/>
      </p:nvGrpSpPr>
      <p:grpSpPr>
        <a:xfrm>
          <a:off x="0" y="0"/>
          <a:ext cx="0" cy="0"/>
          <a:chOff x="0" y="0"/>
          <a:chExt cx="0" cy="0"/>
        </a:xfrm>
      </p:grpSpPr>
      <p:sp>
        <p:nvSpPr>
          <p:cNvPr id="2729" name="Google Shape;2729;p5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Pág..58</a:t>
            </a:r>
            <a:endParaRPr b="1" sz="1050">
              <a:solidFill>
                <a:schemeClr val="dk1"/>
              </a:solidFill>
              <a:latin typeface="Arial Narrow"/>
              <a:ea typeface="Arial Narrow"/>
              <a:cs typeface="Arial Narrow"/>
              <a:sym typeface="Arial Narrow"/>
            </a:endParaRPr>
          </a:p>
        </p:txBody>
      </p:sp>
      <p:sp>
        <p:nvSpPr>
          <p:cNvPr id="2730" name="Google Shape;2730;p58"/>
          <p:cNvSpPr/>
          <p:nvPr/>
        </p:nvSpPr>
        <p:spPr>
          <a:xfrm>
            <a:off x="1911853" y="4481465"/>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diciembre de 2021</a:t>
            </a:r>
            <a:endParaRPr b="1" sz="1050">
              <a:solidFill>
                <a:schemeClr val="dk1"/>
              </a:solidFill>
              <a:latin typeface="Arial Narrow"/>
              <a:ea typeface="Arial Narrow"/>
              <a:cs typeface="Arial Narrow"/>
              <a:sym typeface="Arial Narrow"/>
            </a:endParaRPr>
          </a:p>
        </p:txBody>
      </p:sp>
      <p:sp>
        <p:nvSpPr>
          <p:cNvPr id="2731" name="Google Shape;2731;p58"/>
          <p:cNvSpPr/>
          <p:nvPr/>
        </p:nvSpPr>
        <p:spPr>
          <a:xfrm>
            <a:off x="216074" y="2147432"/>
            <a:ext cx="679473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el análisis de los criterios para la realización de la BAI, la correlación entre el silencio en la notificación y la identificación de UPGD con casos por fuera del sistema arrojó 8 instituciones prestadoras de servicios de salud con eventos priorizados como indicadores BAI sin notificar.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163 EISP sin notificar. De éstos, el grupo de Ambiente tuvo la mayor incidencia, con 74 casos (45,4%). Intoxicaciones por sustancias químicas, que además es un EISP indicador BAI, fue el más incidente, aportando el 16,6% (n 27).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Es de anotar, los EISP indicadores BAI aportaron el 41,7% (n 68)  de casos que se hallaron sin notificar.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Por último, llama la atención que continúa el no reporte de EISP en eliminación, situación que aumenta el riesgo de estos eventos vuelvan a instalarse en el territorio.</a:t>
            </a:r>
            <a:endParaRPr/>
          </a:p>
        </p:txBody>
      </p:sp>
      <p:pic>
        <p:nvPicPr>
          <p:cNvPr id="2732" name="Google Shape;2732;p58"/>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33" name="Google Shape;2733;p58"/>
          <p:cNvGrpSpPr/>
          <p:nvPr/>
        </p:nvGrpSpPr>
        <p:grpSpPr>
          <a:xfrm>
            <a:off x="0" y="14519"/>
            <a:ext cx="7200898" cy="2078230"/>
            <a:chOff x="0" y="14519"/>
            <a:chExt cx="7200898" cy="2078230"/>
          </a:xfrm>
        </p:grpSpPr>
        <p:sp>
          <p:nvSpPr>
            <p:cNvPr id="2734" name="Google Shape;2734;p58"/>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35" name="Google Shape;2735;p58"/>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36" name="Google Shape;2736;p58"/>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37" name="Google Shape;2737;p58"/>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Diciembre de 2021 -  Reporte Semanas 01 a 52</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38" name="Google Shape;2738;p58"/>
          <p:cNvPicPr preferRelativeResize="0"/>
          <p:nvPr/>
        </p:nvPicPr>
        <p:blipFill rotWithShape="1">
          <a:blip r:embed="rId5">
            <a:alphaModFix/>
          </a:blip>
          <a:srcRect b="0" l="0" r="0" t="0"/>
          <a:stretch/>
        </p:blipFill>
        <p:spPr>
          <a:xfrm>
            <a:off x="1518501" y="4756864"/>
            <a:ext cx="4189875" cy="396947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3" name="Shape 2743"/>
        <p:cNvGrpSpPr/>
        <p:nvPr/>
      </p:nvGrpSpPr>
      <p:grpSpPr>
        <a:xfrm>
          <a:off x="0" y="0"/>
          <a:ext cx="0" cy="0"/>
          <a:chOff x="0" y="0"/>
          <a:chExt cx="0" cy="0"/>
        </a:xfrm>
      </p:grpSpPr>
      <p:sp>
        <p:nvSpPr>
          <p:cNvPr id="2744" name="Google Shape;2744;p5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59</a:t>
            </a:r>
            <a:endParaRPr b="1" sz="1050">
              <a:solidFill>
                <a:schemeClr val="dk1"/>
              </a:solidFill>
              <a:latin typeface="Arial Narrow"/>
              <a:ea typeface="Arial Narrow"/>
              <a:cs typeface="Arial Narrow"/>
              <a:sym typeface="Arial Narrow"/>
            </a:endParaRPr>
          </a:p>
        </p:txBody>
      </p:sp>
      <p:pic>
        <p:nvPicPr>
          <p:cNvPr id="2745" name="Google Shape;2745;p59"/>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746" name="Google Shape;2746;p59"/>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747" name="Google Shape;2747;p59"/>
          <p:cNvGrpSpPr/>
          <p:nvPr/>
        </p:nvGrpSpPr>
        <p:grpSpPr>
          <a:xfrm>
            <a:off x="1728242" y="2275443"/>
            <a:ext cx="5305921" cy="6880924"/>
            <a:chOff x="7461810" y="-36659"/>
            <a:chExt cx="4447883" cy="6903934"/>
          </a:xfrm>
        </p:grpSpPr>
        <p:sp>
          <p:nvSpPr>
            <p:cNvPr id="2748" name="Google Shape;2748;p59"/>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49" name="Google Shape;2749;p59"/>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750" name="Google Shape;2750;p59"/>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751" name="Google Shape;2751;p59"/>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752" name="Google Shape;2752;p59"/>
          <p:cNvGrpSpPr/>
          <p:nvPr/>
        </p:nvGrpSpPr>
        <p:grpSpPr>
          <a:xfrm>
            <a:off x="0" y="14519"/>
            <a:ext cx="7200898" cy="2078230"/>
            <a:chOff x="0" y="14519"/>
            <a:chExt cx="7200898" cy="2078230"/>
          </a:xfrm>
        </p:grpSpPr>
        <p:sp>
          <p:nvSpPr>
            <p:cNvPr id="2753" name="Google Shape;2753;p59"/>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54" name="Google Shape;2754;p59"/>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755" name="Google Shape;2755;p59"/>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56" name="Google Shape;2756;p59"/>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01 de 2022 - Reporte Semanas 01 a 04 (Hasta Enero 29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 name="Google Shape;224;p6"/>
          <p:cNvGrpSpPr/>
          <p:nvPr/>
        </p:nvGrpSpPr>
        <p:grpSpPr>
          <a:xfrm>
            <a:off x="277404" y="131608"/>
            <a:ext cx="3446504" cy="276999"/>
            <a:chOff x="2448322" y="74775"/>
            <a:chExt cx="3446504" cy="276999"/>
          </a:xfrm>
        </p:grpSpPr>
        <p:sp>
          <p:nvSpPr>
            <p:cNvPr id="225" name="Google Shape;225;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 name="Google Shape;226;p6"/>
            <p:cNvCxnSpPr>
              <a:stCxn id="2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7" name="Google Shape;227;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8" name="Google Shape;228;p6"/>
          <p:cNvGrpSpPr/>
          <p:nvPr/>
        </p:nvGrpSpPr>
        <p:grpSpPr>
          <a:xfrm>
            <a:off x="627150" y="645427"/>
            <a:ext cx="1698105" cy="1972170"/>
            <a:chOff x="5222211" y="5004048"/>
            <a:chExt cx="1698105" cy="1972170"/>
          </a:xfrm>
        </p:grpSpPr>
        <p:pic>
          <p:nvPicPr>
            <p:cNvPr id="229" name="Google Shape;229;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30" name="Google Shape;230;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31" name="Google Shape;231;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2,45%</a:t>
              </a:r>
              <a:endParaRPr b="1" sz="1600">
                <a:solidFill>
                  <a:schemeClr val="dk1"/>
                </a:solidFill>
                <a:latin typeface="Arial Narrow"/>
                <a:ea typeface="Arial Narrow"/>
                <a:cs typeface="Arial Narrow"/>
                <a:sym typeface="Arial Narrow"/>
              </a:endParaRPr>
            </a:p>
          </p:txBody>
        </p:sp>
        <p:sp>
          <p:nvSpPr>
            <p:cNvPr id="232" name="Google Shape;232;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a:t>
              </a:r>
              <a:endParaRPr b="1" sz="1200">
                <a:solidFill>
                  <a:schemeClr val="dk1"/>
                </a:solidFill>
                <a:latin typeface="Arial Narrow"/>
                <a:ea typeface="Arial Narrow"/>
                <a:cs typeface="Arial Narrow"/>
                <a:sym typeface="Arial Narrow"/>
              </a:endParaRPr>
            </a:p>
          </p:txBody>
        </p:sp>
      </p:grpSp>
      <p:cxnSp>
        <p:nvCxnSpPr>
          <p:cNvPr id="233" name="Google Shape;233;p6"/>
          <p:cNvCxnSpPr>
            <a:stCxn id="231"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34" name="Google Shape;234;p6"/>
          <p:cNvCxnSpPr>
            <a:stCxn id="231" idx="1"/>
            <a:endCxn id="235"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35" name="Google Shape;235;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 </a:t>
            </a:r>
            <a:endParaRPr b="1" sz="1400">
              <a:solidFill>
                <a:schemeClr val="dk1"/>
              </a:solidFill>
              <a:latin typeface="Arial Narrow"/>
              <a:ea typeface="Arial Narrow"/>
              <a:cs typeface="Arial Narrow"/>
              <a:sym typeface="Arial Narrow"/>
            </a:endParaRPr>
          </a:p>
        </p:txBody>
      </p:sp>
      <p:sp>
        <p:nvSpPr>
          <p:cNvPr id="236" name="Google Shape;236;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Casos </a:t>
            </a:r>
            <a:endParaRPr b="1" sz="1400">
              <a:solidFill>
                <a:schemeClr val="dk1"/>
              </a:solidFill>
              <a:latin typeface="Arial Narrow"/>
              <a:ea typeface="Arial Narrow"/>
              <a:cs typeface="Arial Narrow"/>
              <a:sym typeface="Arial Narrow"/>
            </a:endParaRPr>
          </a:p>
        </p:txBody>
      </p:sp>
      <p:sp>
        <p:nvSpPr>
          <p:cNvPr id="237" name="Google Shape;237;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8" name="Google Shape;238;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6"/>
          <p:cNvGrpSpPr/>
          <p:nvPr/>
        </p:nvGrpSpPr>
        <p:grpSpPr>
          <a:xfrm>
            <a:off x="277404" y="4991640"/>
            <a:ext cx="3446504" cy="276999"/>
            <a:chOff x="2448322" y="74775"/>
            <a:chExt cx="3446504" cy="276999"/>
          </a:xfrm>
        </p:grpSpPr>
        <p:sp>
          <p:nvSpPr>
            <p:cNvPr id="240" name="Google Shape;240;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 name="Google Shape;241;p6"/>
            <p:cNvCxnSpPr>
              <a:stCxn id="24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2" name="Google Shape;242;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43" name="Google Shape;243;p6"/>
          <p:cNvSpPr txBox="1"/>
          <p:nvPr/>
        </p:nvSpPr>
        <p:spPr>
          <a:xfrm>
            <a:off x="142691" y="5508104"/>
            <a:ext cx="6914143"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Persiste un aumento en la notificación de casos de tuberculosis con respecto al mismo período del año anterior (24,43). En promedio se notifican 40,75 casos de tuberculosis semanalmente. La semana con mayor número de casos fue la 4 con 50 casos y la de menor número fue la 2 con 34 casos.</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3 de cada 4 personas con tuberculosis (77,30%) son mayores de 27 años. La población migrante aportó 5 casos del total de los casos notificados.</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0,65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75% de los casos se presentan en personas sin antecedentes de tratamiento previo para tuberculosis lo que sugiere transmisión activa comunitaria. Igualmente aproximadamente el 25% corresponden a multidrogorresistencia.</a:t>
            </a:r>
            <a:endParaRPr sz="1400">
              <a:solidFill>
                <a:schemeClr val="dk1"/>
              </a:solidFill>
              <a:latin typeface="Arial Narrow"/>
              <a:ea typeface="Arial Narrow"/>
              <a:cs typeface="Arial Narrow"/>
              <a:sym typeface="Arial Narrow"/>
            </a:endParaRPr>
          </a:p>
        </p:txBody>
      </p:sp>
      <p:sp>
        <p:nvSpPr>
          <p:cNvPr id="244" name="Google Shape;244;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01 Medellín 2022</a:t>
            </a:r>
            <a:endParaRPr sz="1050">
              <a:solidFill>
                <a:schemeClr val="dk1"/>
              </a:solidFill>
              <a:latin typeface="Arial Narrow"/>
              <a:ea typeface="Arial Narrow"/>
              <a:cs typeface="Arial Narrow"/>
              <a:sym typeface="Arial Narrow"/>
            </a:endParaRPr>
          </a:p>
        </p:txBody>
      </p:sp>
      <p:pic>
        <p:nvPicPr>
          <p:cNvPr id="245" name="Google Shape;245;p6"/>
          <p:cNvPicPr preferRelativeResize="0"/>
          <p:nvPr/>
        </p:nvPicPr>
        <p:blipFill rotWithShape="1">
          <a:blip r:embed="rId4">
            <a:alphaModFix/>
          </a:blip>
          <a:srcRect b="0" l="0" r="0" t="0"/>
          <a:stretch/>
        </p:blipFill>
        <p:spPr>
          <a:xfrm>
            <a:off x="2688863" y="1847421"/>
            <a:ext cx="4367970" cy="1632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7"/>
          <p:cNvPicPr preferRelativeResize="0"/>
          <p:nvPr/>
        </p:nvPicPr>
        <p:blipFill rotWithShape="1">
          <a:blip r:embed="rId3">
            <a:alphaModFix/>
          </a:blip>
          <a:srcRect b="0" l="0" r="0" t="0"/>
          <a:stretch/>
        </p:blipFill>
        <p:spPr>
          <a:xfrm>
            <a:off x="-4808" y="1"/>
            <a:ext cx="2223924" cy="2824178"/>
          </a:xfrm>
          <a:prstGeom prst="rect">
            <a:avLst/>
          </a:prstGeom>
          <a:noFill/>
          <a:ln>
            <a:noFill/>
          </a:ln>
        </p:spPr>
      </p:pic>
      <p:pic>
        <p:nvPicPr>
          <p:cNvPr id="252" name="Google Shape;252;p7"/>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53" name="Google Shape;253;p7"/>
          <p:cNvSpPr txBox="1"/>
          <p:nvPr/>
        </p:nvSpPr>
        <p:spPr>
          <a:xfrm>
            <a:off x="-4809" y="623805"/>
            <a:ext cx="22311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1- 2022</a:t>
            </a:r>
            <a:endParaRPr b="1" sz="1200">
              <a:solidFill>
                <a:schemeClr val="dk1"/>
              </a:solidFill>
              <a:latin typeface="Arial Narrow"/>
              <a:ea typeface="Arial Narrow"/>
              <a:cs typeface="Arial Narrow"/>
              <a:sym typeface="Arial Narrow"/>
            </a:endParaRPr>
          </a:p>
        </p:txBody>
      </p:sp>
      <p:sp>
        <p:nvSpPr>
          <p:cNvPr id="254" name="Google Shape;254;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tosferina. Medellín, a Periodo epidemiológico 1 acumulado  de 2022. </a:t>
            </a:r>
            <a:endParaRPr sz="1100">
              <a:solidFill>
                <a:schemeClr val="dk1"/>
              </a:solidFill>
              <a:latin typeface="Arial Narrow"/>
              <a:ea typeface="Arial Narrow"/>
              <a:cs typeface="Arial Narrow"/>
              <a:sym typeface="Arial Narrow"/>
            </a:endParaRPr>
          </a:p>
        </p:txBody>
      </p:sp>
      <p:grpSp>
        <p:nvGrpSpPr>
          <p:cNvPr id="255" name="Google Shape;255;p7"/>
          <p:cNvGrpSpPr/>
          <p:nvPr/>
        </p:nvGrpSpPr>
        <p:grpSpPr>
          <a:xfrm>
            <a:off x="179214" y="4211960"/>
            <a:ext cx="1892650" cy="488476"/>
            <a:chOff x="2397524" y="3379972"/>
            <a:chExt cx="4508500" cy="904875"/>
          </a:xfrm>
        </p:grpSpPr>
        <p:pic>
          <p:nvPicPr>
            <p:cNvPr id="256" name="Google Shape;256;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57" name="Google Shape;257;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0</a:t>
              </a:r>
              <a:endParaRPr b="1" sz="2000">
                <a:solidFill>
                  <a:schemeClr val="dk1"/>
                </a:solidFill>
                <a:latin typeface="Arial Narrow"/>
                <a:ea typeface="Arial Narrow"/>
                <a:cs typeface="Arial Narrow"/>
                <a:sym typeface="Arial Narrow"/>
              </a:endParaRPr>
            </a:p>
          </p:txBody>
        </p:sp>
      </p:grpSp>
      <p:sp>
        <p:nvSpPr>
          <p:cNvPr id="258" name="Google Shape;258;p7"/>
          <p:cNvSpPr/>
          <p:nvPr/>
        </p:nvSpPr>
        <p:spPr>
          <a:xfrm>
            <a:off x="58294"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7"/>
          <p:cNvSpPr/>
          <p:nvPr/>
        </p:nvSpPr>
        <p:spPr>
          <a:xfrm>
            <a:off x="2295484" y="4890908"/>
            <a:ext cx="4904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tosferina. Medellín, a Periodo epidemiológico 1 de 2022, acumulado  de 2022. </a:t>
            </a:r>
            <a:endParaRPr sz="1100">
              <a:solidFill>
                <a:schemeClr val="dk1"/>
              </a:solidFill>
              <a:latin typeface="Arial Narrow"/>
              <a:ea typeface="Arial Narrow"/>
              <a:cs typeface="Arial Narrow"/>
              <a:sym typeface="Arial Narrow"/>
            </a:endParaRPr>
          </a:p>
        </p:txBody>
      </p:sp>
      <p:grpSp>
        <p:nvGrpSpPr>
          <p:cNvPr id="260" name="Google Shape;260;p7"/>
          <p:cNvGrpSpPr/>
          <p:nvPr/>
        </p:nvGrpSpPr>
        <p:grpSpPr>
          <a:xfrm>
            <a:off x="2448322" y="74775"/>
            <a:ext cx="3446504" cy="276999"/>
            <a:chOff x="2448322" y="74775"/>
            <a:chExt cx="3446504" cy="276999"/>
          </a:xfrm>
        </p:grpSpPr>
        <p:sp>
          <p:nvSpPr>
            <p:cNvPr id="261" name="Google Shape;261;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 name="Google Shape;262;p7"/>
            <p:cNvCxnSpPr>
              <a:stCxn id="2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3" name="Google Shape;263;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64" name="Google Shape;264;p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 name="Google Shape;265;p7"/>
          <p:cNvGrpSpPr/>
          <p:nvPr/>
        </p:nvGrpSpPr>
        <p:grpSpPr>
          <a:xfrm>
            <a:off x="277404" y="5621632"/>
            <a:ext cx="3446504" cy="276999"/>
            <a:chOff x="2448322" y="74775"/>
            <a:chExt cx="3446504" cy="276999"/>
          </a:xfrm>
        </p:grpSpPr>
        <p:sp>
          <p:nvSpPr>
            <p:cNvPr id="266" name="Google Shape;266;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7" name="Google Shape;267;p7"/>
            <p:cNvCxnSpPr>
              <a:stCxn id="2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8" name="Google Shape;268;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269" name="Google Shape;269;p7"/>
          <p:cNvGrpSpPr/>
          <p:nvPr/>
        </p:nvGrpSpPr>
        <p:grpSpPr>
          <a:xfrm>
            <a:off x="5114767" y="5635532"/>
            <a:ext cx="3446504" cy="276999"/>
            <a:chOff x="2448322" y="74775"/>
            <a:chExt cx="3446504" cy="276999"/>
          </a:xfrm>
        </p:grpSpPr>
        <p:sp>
          <p:nvSpPr>
            <p:cNvPr id="270" name="Google Shape;270;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1" name="Google Shape;271;p7"/>
            <p:cNvCxnSpPr>
              <a:stCxn id="2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2" name="Google Shape;272;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273" name="Google Shape;273;p7"/>
          <p:cNvSpPr txBox="1"/>
          <p:nvPr/>
        </p:nvSpPr>
        <p:spPr>
          <a:xfrm>
            <a:off x="4869555" y="6125495"/>
            <a:ext cx="233134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Letalidad</a:t>
            </a:r>
            <a:endParaRPr/>
          </a:p>
        </p:txBody>
      </p:sp>
      <p:cxnSp>
        <p:nvCxnSpPr>
          <p:cNvPr id="274" name="Google Shape;274;p7"/>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5" name="Google Shape;275;p7"/>
          <p:cNvCxnSpPr/>
          <p:nvPr/>
        </p:nvCxnSpPr>
        <p:spPr>
          <a:xfrm rot="10800000">
            <a:off x="5005790" y="6835158"/>
            <a:ext cx="2259337" cy="0"/>
          </a:xfrm>
          <a:prstGeom prst="straightConnector1">
            <a:avLst/>
          </a:prstGeom>
          <a:noFill/>
          <a:ln cap="flat" cmpd="sng" w="9525">
            <a:solidFill>
              <a:srgbClr val="002060"/>
            </a:solidFill>
            <a:prstDash val="solid"/>
            <a:round/>
            <a:headEnd len="sm" w="sm" type="none"/>
            <a:tailEnd len="med" w="med" type="oval"/>
          </a:ln>
        </p:spPr>
      </p:cxnSp>
      <p:sp>
        <p:nvSpPr>
          <p:cNvPr id="276" name="Google Shape;276;p7"/>
          <p:cNvSpPr txBox="1"/>
          <p:nvPr/>
        </p:nvSpPr>
        <p:spPr>
          <a:xfrm>
            <a:off x="5672788" y="6256300"/>
            <a:ext cx="72487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sp>
        <p:nvSpPr>
          <p:cNvPr id="277" name="Google Shape;277;p7"/>
          <p:cNvSpPr/>
          <p:nvPr/>
        </p:nvSpPr>
        <p:spPr>
          <a:xfrm>
            <a:off x="35816" y="8449122"/>
            <a:ext cx="4417817"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tosferina. Medellín, a Periodo epidemiológico 1  acumulado  de 2022. </a:t>
            </a:r>
            <a:endParaRPr sz="1000">
              <a:solidFill>
                <a:schemeClr val="dk1"/>
              </a:solidFill>
              <a:latin typeface="Arial Narrow"/>
              <a:ea typeface="Arial Narrow"/>
              <a:cs typeface="Arial Narrow"/>
              <a:sym typeface="Arial Narrow"/>
            </a:endParaRPr>
          </a:p>
        </p:txBody>
      </p:sp>
      <p:sp>
        <p:nvSpPr>
          <p:cNvPr id="278" name="Google Shape;278;p7"/>
          <p:cNvSpPr txBox="1"/>
          <p:nvPr/>
        </p:nvSpPr>
        <p:spPr>
          <a:xfrm>
            <a:off x="4722604" y="6835158"/>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investigación de campo oportuna</a:t>
            </a:r>
            <a:endParaRPr/>
          </a:p>
        </p:txBody>
      </p:sp>
      <p:sp>
        <p:nvSpPr>
          <p:cNvPr id="279" name="Google Shape;279;p7"/>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280" name="Google Shape;280;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81" name="Google Shape;281;p7"/>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Tosferina</a:t>
            </a:r>
            <a:endParaRPr b="1" sz="2800">
              <a:solidFill>
                <a:srgbClr val="C00000"/>
              </a:solidFill>
              <a:latin typeface="Arial Narrow"/>
              <a:ea typeface="Arial Narrow"/>
              <a:cs typeface="Arial Narrow"/>
              <a:sym typeface="Arial Narrow"/>
            </a:endParaRPr>
          </a:p>
        </p:txBody>
      </p:sp>
      <p:sp>
        <p:nvSpPr>
          <p:cNvPr id="282" name="Google Shape;282;p7"/>
          <p:cNvSpPr txBox="1"/>
          <p:nvPr/>
        </p:nvSpPr>
        <p:spPr>
          <a:xfrm>
            <a:off x="5011860" y="7250656"/>
            <a:ext cx="224719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NA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12/12 </a:t>
            </a:r>
            <a:r>
              <a:rPr b="1" lang="es-ES" sz="1050">
                <a:solidFill>
                  <a:schemeClr val="dk1"/>
                </a:solidFill>
                <a:latin typeface="Arial Narrow"/>
                <a:ea typeface="Arial Narrow"/>
                <a:cs typeface="Arial Narrow"/>
                <a:sym typeface="Arial Narrow"/>
              </a:rPr>
              <a:t>casos probables notificados</a:t>
            </a:r>
            <a:endParaRPr b="1" sz="1050">
              <a:solidFill>
                <a:schemeClr val="dk1"/>
              </a:solidFill>
              <a:latin typeface="Arial Narrow"/>
              <a:ea typeface="Arial Narrow"/>
              <a:cs typeface="Arial Narrow"/>
              <a:sym typeface="Arial Narrow"/>
            </a:endParaRPr>
          </a:p>
        </p:txBody>
      </p:sp>
      <p:pic>
        <p:nvPicPr>
          <p:cNvPr id="283" name="Google Shape;283;p7"/>
          <p:cNvPicPr preferRelativeResize="0"/>
          <p:nvPr/>
        </p:nvPicPr>
        <p:blipFill rotWithShape="1">
          <a:blip r:embed="rId6">
            <a:alphaModFix/>
          </a:blip>
          <a:srcRect b="0" l="0" r="0" t="0"/>
          <a:stretch/>
        </p:blipFill>
        <p:spPr>
          <a:xfrm>
            <a:off x="2226300" y="433495"/>
            <a:ext cx="4973352" cy="1883184"/>
          </a:xfrm>
          <a:prstGeom prst="rect">
            <a:avLst/>
          </a:prstGeom>
          <a:noFill/>
          <a:ln>
            <a:noFill/>
          </a:ln>
        </p:spPr>
      </p:pic>
      <p:pic>
        <p:nvPicPr>
          <p:cNvPr id="284" name="Google Shape;284;p7"/>
          <p:cNvPicPr preferRelativeResize="0"/>
          <p:nvPr/>
        </p:nvPicPr>
        <p:blipFill rotWithShape="1">
          <a:blip r:embed="rId7">
            <a:alphaModFix/>
          </a:blip>
          <a:srcRect b="0" l="0" r="0" t="0"/>
          <a:stretch/>
        </p:blipFill>
        <p:spPr>
          <a:xfrm>
            <a:off x="2152330" y="2779620"/>
            <a:ext cx="4980782" cy="2363469"/>
          </a:xfrm>
          <a:prstGeom prst="rect">
            <a:avLst/>
          </a:prstGeom>
          <a:noFill/>
          <a:ln>
            <a:noFill/>
          </a:ln>
        </p:spPr>
      </p:pic>
      <p:pic>
        <p:nvPicPr>
          <p:cNvPr id="285" name="Google Shape;285;p7"/>
          <p:cNvPicPr preferRelativeResize="0"/>
          <p:nvPr/>
        </p:nvPicPr>
        <p:blipFill rotWithShape="1">
          <a:blip r:embed="rId8">
            <a:alphaModFix/>
          </a:blip>
          <a:srcRect b="0" l="0" r="0" t="0"/>
          <a:stretch/>
        </p:blipFill>
        <p:spPr>
          <a:xfrm>
            <a:off x="58294" y="6172687"/>
            <a:ext cx="4852313" cy="2253171"/>
          </a:xfrm>
          <a:prstGeom prst="rect">
            <a:avLst/>
          </a:prstGeom>
          <a:noFill/>
          <a:ln>
            <a:noFill/>
          </a:ln>
        </p:spPr>
      </p:pic>
      <p:sp>
        <p:nvSpPr>
          <p:cNvPr id="286" name="Google Shape;286;p7"/>
          <p:cNvSpPr/>
          <p:nvPr/>
        </p:nvSpPr>
        <p:spPr>
          <a:xfrm>
            <a:off x="534908" y="4679265"/>
            <a:ext cx="18002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Variación porcentual de 200% mas respecto al mismo periodo del año anterior</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8"/>
          <p:cNvPicPr preferRelativeResize="0"/>
          <p:nvPr/>
        </p:nvPicPr>
        <p:blipFill rotWithShape="1">
          <a:blip r:embed="rId3">
            <a:alphaModFix/>
          </a:blip>
          <a:srcRect b="0" l="0" r="0" t="0"/>
          <a:stretch/>
        </p:blipFill>
        <p:spPr>
          <a:xfrm>
            <a:off x="-5546" y="-1"/>
            <a:ext cx="2210926" cy="2823537"/>
          </a:xfrm>
          <a:prstGeom prst="rect">
            <a:avLst/>
          </a:prstGeom>
          <a:noFill/>
          <a:ln>
            <a:noFill/>
          </a:ln>
        </p:spPr>
      </p:pic>
      <p:pic>
        <p:nvPicPr>
          <p:cNvPr id="292" name="Google Shape;292;p8"/>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93" name="Google Shape;293;p8"/>
          <p:cNvSpPr txBox="1"/>
          <p:nvPr/>
        </p:nvSpPr>
        <p:spPr>
          <a:xfrm>
            <a:off x="-31483" y="623805"/>
            <a:ext cx="22321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01  - 2022</a:t>
            </a:r>
            <a:endParaRPr b="1" sz="1200">
              <a:solidFill>
                <a:schemeClr val="dk1"/>
              </a:solidFill>
              <a:latin typeface="Arial Narrow"/>
              <a:ea typeface="Arial Narrow"/>
              <a:cs typeface="Arial Narrow"/>
              <a:sym typeface="Arial Narrow"/>
            </a:endParaRPr>
          </a:p>
        </p:txBody>
      </p:sp>
      <p:sp>
        <p:nvSpPr>
          <p:cNvPr id="294" name="Google Shape;294;p8"/>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parotiditis. Medellín, a Periodo epidemiológico 01 acumulado  de 2022. </a:t>
            </a:r>
            <a:endParaRPr sz="1100">
              <a:solidFill>
                <a:schemeClr val="dk1"/>
              </a:solidFill>
              <a:latin typeface="Arial Narrow"/>
              <a:ea typeface="Arial Narrow"/>
              <a:cs typeface="Arial Narrow"/>
              <a:sym typeface="Arial Narrow"/>
            </a:endParaRPr>
          </a:p>
        </p:txBody>
      </p:sp>
      <p:grpSp>
        <p:nvGrpSpPr>
          <p:cNvPr id="295" name="Google Shape;295;p8"/>
          <p:cNvGrpSpPr/>
          <p:nvPr/>
        </p:nvGrpSpPr>
        <p:grpSpPr>
          <a:xfrm>
            <a:off x="169786" y="4201577"/>
            <a:ext cx="1892650" cy="488476"/>
            <a:chOff x="2397524" y="3379972"/>
            <a:chExt cx="4508500" cy="904875"/>
          </a:xfrm>
        </p:grpSpPr>
        <p:pic>
          <p:nvPicPr>
            <p:cNvPr id="296" name="Google Shape;296;p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97" name="Google Shape;297;p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47</a:t>
              </a:r>
              <a:endParaRPr b="1" sz="2000">
                <a:solidFill>
                  <a:schemeClr val="dk1"/>
                </a:solidFill>
                <a:latin typeface="Arial Narrow"/>
                <a:ea typeface="Arial Narrow"/>
                <a:cs typeface="Arial Narrow"/>
                <a:sym typeface="Arial Narrow"/>
              </a:endParaRPr>
            </a:p>
          </p:txBody>
        </p:sp>
      </p:grpSp>
      <p:sp>
        <p:nvSpPr>
          <p:cNvPr id="298" name="Google Shape;298;p8"/>
          <p:cNvSpPr txBox="1"/>
          <p:nvPr/>
        </p:nvSpPr>
        <p:spPr>
          <a:xfrm>
            <a:off x="421420" y="4716908"/>
            <a:ext cx="168630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74,07% más respecto al mismo periodo del año anterior</a:t>
            </a:r>
            <a:endParaRPr b="1" sz="1200">
              <a:solidFill>
                <a:schemeClr val="dk1"/>
              </a:solidFill>
              <a:latin typeface="Arial Narrow"/>
              <a:ea typeface="Arial Narrow"/>
              <a:cs typeface="Arial Narrow"/>
              <a:sym typeface="Arial Narrow"/>
            </a:endParaRPr>
          </a:p>
        </p:txBody>
      </p:sp>
      <p:sp>
        <p:nvSpPr>
          <p:cNvPr id="299" name="Google Shape;299;p8"/>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8"/>
          <p:cNvSpPr/>
          <p:nvPr/>
        </p:nvSpPr>
        <p:spPr>
          <a:xfrm>
            <a:off x="2295483" y="491287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parotiditis. Medellín, a Periodo epidemiológico 01 acumulado de 2020-2022. </a:t>
            </a:r>
            <a:endParaRPr sz="1100">
              <a:solidFill>
                <a:schemeClr val="dk1"/>
              </a:solidFill>
              <a:latin typeface="Arial Narrow"/>
              <a:ea typeface="Arial Narrow"/>
              <a:cs typeface="Arial Narrow"/>
              <a:sym typeface="Arial Narrow"/>
            </a:endParaRPr>
          </a:p>
        </p:txBody>
      </p:sp>
      <p:grpSp>
        <p:nvGrpSpPr>
          <p:cNvPr id="301" name="Google Shape;301;p8"/>
          <p:cNvGrpSpPr/>
          <p:nvPr/>
        </p:nvGrpSpPr>
        <p:grpSpPr>
          <a:xfrm>
            <a:off x="2448322" y="74775"/>
            <a:ext cx="3446504" cy="276999"/>
            <a:chOff x="2448322" y="74775"/>
            <a:chExt cx="3446504" cy="276999"/>
          </a:xfrm>
        </p:grpSpPr>
        <p:sp>
          <p:nvSpPr>
            <p:cNvPr id="302" name="Google Shape;302;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3" name="Google Shape;303;p8"/>
            <p:cNvCxnSpPr>
              <a:stCxn id="30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4" name="Google Shape;304;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305" name="Google Shape;305;p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6" name="Google Shape;306;p8"/>
          <p:cNvGrpSpPr/>
          <p:nvPr/>
        </p:nvGrpSpPr>
        <p:grpSpPr>
          <a:xfrm>
            <a:off x="277404" y="5621632"/>
            <a:ext cx="3446504" cy="276999"/>
            <a:chOff x="2448322" y="74775"/>
            <a:chExt cx="3446504" cy="276999"/>
          </a:xfrm>
        </p:grpSpPr>
        <p:sp>
          <p:nvSpPr>
            <p:cNvPr id="307" name="Google Shape;307;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8" name="Google Shape;308;p8"/>
            <p:cNvCxnSpPr>
              <a:stCxn id="3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9" name="Google Shape;309;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310" name="Google Shape;310;p8"/>
          <p:cNvGrpSpPr/>
          <p:nvPr/>
        </p:nvGrpSpPr>
        <p:grpSpPr>
          <a:xfrm>
            <a:off x="5114767" y="5635532"/>
            <a:ext cx="3446504" cy="276999"/>
            <a:chOff x="2448322" y="74775"/>
            <a:chExt cx="3446504" cy="276999"/>
          </a:xfrm>
        </p:grpSpPr>
        <p:sp>
          <p:nvSpPr>
            <p:cNvPr id="311" name="Google Shape;311;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12" name="Google Shape;312;p8"/>
            <p:cNvCxnSpPr>
              <a:stCxn id="31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13" name="Google Shape;313;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314" name="Google Shape;314;p8"/>
          <p:cNvSpPr txBox="1"/>
          <p:nvPr/>
        </p:nvSpPr>
        <p:spPr>
          <a:xfrm>
            <a:off x="4869555" y="6070903"/>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315" name="Google Shape;315;p8"/>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316" name="Google Shape;316;p8"/>
          <p:cNvCxnSpPr/>
          <p:nvPr/>
        </p:nvCxnSpPr>
        <p:spPr>
          <a:xfrm rot="10800000">
            <a:off x="4959641" y="6977751"/>
            <a:ext cx="2259337" cy="0"/>
          </a:xfrm>
          <a:prstGeom prst="straightConnector1">
            <a:avLst/>
          </a:prstGeom>
          <a:noFill/>
          <a:ln cap="flat" cmpd="sng" w="9525">
            <a:solidFill>
              <a:srgbClr val="002060"/>
            </a:solidFill>
            <a:prstDash val="solid"/>
            <a:round/>
            <a:headEnd len="sm" w="sm" type="none"/>
            <a:tailEnd len="med" w="med" type="oval"/>
          </a:ln>
        </p:spPr>
      </p:cxnSp>
      <p:sp>
        <p:nvSpPr>
          <p:cNvPr id="317" name="Google Shape;317;p8"/>
          <p:cNvSpPr txBox="1"/>
          <p:nvPr/>
        </p:nvSpPr>
        <p:spPr>
          <a:xfrm>
            <a:off x="5401299" y="6412570"/>
            <a:ext cx="118974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1,80*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47 casos</a:t>
            </a:r>
            <a:endParaRPr b="1" sz="1400">
              <a:solidFill>
                <a:schemeClr val="dk1"/>
              </a:solidFill>
              <a:latin typeface="Arial Narrow"/>
              <a:ea typeface="Arial Narrow"/>
              <a:cs typeface="Arial Narrow"/>
              <a:sym typeface="Arial Narrow"/>
            </a:endParaRPr>
          </a:p>
        </p:txBody>
      </p:sp>
      <p:sp>
        <p:nvSpPr>
          <p:cNvPr id="318" name="Google Shape;318;p8"/>
          <p:cNvSpPr/>
          <p:nvPr/>
        </p:nvSpPr>
        <p:spPr>
          <a:xfrm>
            <a:off x="99238" y="8372178"/>
            <a:ext cx="441781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parotiditis. Medellín, a Periodo epidemiológico 01 acumulado  de 2022. </a:t>
            </a:r>
            <a:endParaRPr sz="10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319" name="Google Shape;319;p8"/>
          <p:cNvSpPr txBox="1"/>
          <p:nvPr/>
        </p:nvSpPr>
        <p:spPr>
          <a:xfrm>
            <a:off x="4712465" y="798279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320" name="Google Shape;320;p8"/>
          <p:cNvSpPr txBox="1"/>
          <p:nvPr/>
        </p:nvSpPr>
        <p:spPr>
          <a:xfrm>
            <a:off x="5642590" y="8275018"/>
            <a:ext cx="75854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321" name="Google Shape;321;p8"/>
          <p:cNvSpPr txBox="1"/>
          <p:nvPr/>
        </p:nvSpPr>
        <p:spPr>
          <a:xfrm>
            <a:off x="4722604" y="7014239"/>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322" name="Google Shape;322;p8"/>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323" name="Google Shape;323;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sp>
        <p:nvSpPr>
          <p:cNvPr id="324" name="Google Shape;324;p8"/>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Parotiditis</a:t>
            </a:r>
            <a:endParaRPr b="1" sz="2400">
              <a:solidFill>
                <a:srgbClr val="C00000"/>
              </a:solidFill>
              <a:latin typeface="Arial Narrow"/>
              <a:ea typeface="Arial Narrow"/>
              <a:cs typeface="Arial Narrow"/>
              <a:sym typeface="Arial Narrow"/>
            </a:endParaRPr>
          </a:p>
        </p:txBody>
      </p:sp>
      <p:sp>
        <p:nvSpPr>
          <p:cNvPr id="325" name="Google Shape;325;p8"/>
          <p:cNvSpPr txBox="1"/>
          <p:nvPr/>
        </p:nvSpPr>
        <p:spPr>
          <a:xfrm>
            <a:off x="5604577" y="7420568"/>
            <a:ext cx="123623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2,69 *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 casos</a:t>
            </a:r>
            <a:endParaRPr b="1" sz="1400">
              <a:solidFill>
                <a:schemeClr val="dk1"/>
              </a:solidFill>
              <a:latin typeface="Arial Narrow"/>
              <a:ea typeface="Arial Narrow"/>
              <a:cs typeface="Arial Narrow"/>
              <a:sym typeface="Arial Narrow"/>
            </a:endParaRPr>
          </a:p>
        </p:txBody>
      </p:sp>
      <p:pic>
        <p:nvPicPr>
          <p:cNvPr id="326" name="Google Shape;326;p8"/>
          <p:cNvPicPr preferRelativeResize="0"/>
          <p:nvPr/>
        </p:nvPicPr>
        <p:blipFill rotWithShape="1">
          <a:blip r:embed="rId6">
            <a:alphaModFix/>
          </a:blip>
          <a:srcRect b="0" l="0" r="0" t="0"/>
          <a:stretch/>
        </p:blipFill>
        <p:spPr>
          <a:xfrm>
            <a:off x="2209058" y="427725"/>
            <a:ext cx="4924053" cy="1762069"/>
          </a:xfrm>
          <a:prstGeom prst="rect">
            <a:avLst/>
          </a:prstGeom>
          <a:noFill/>
          <a:ln>
            <a:noFill/>
          </a:ln>
        </p:spPr>
      </p:pic>
      <p:pic>
        <p:nvPicPr>
          <p:cNvPr id="327" name="Google Shape;327;p8"/>
          <p:cNvPicPr preferRelativeResize="0"/>
          <p:nvPr/>
        </p:nvPicPr>
        <p:blipFill rotWithShape="1">
          <a:blip r:embed="rId7">
            <a:alphaModFix/>
          </a:blip>
          <a:srcRect b="0" l="0" r="0" t="0"/>
          <a:stretch/>
        </p:blipFill>
        <p:spPr>
          <a:xfrm>
            <a:off x="2220351" y="2691219"/>
            <a:ext cx="4912759" cy="2221656"/>
          </a:xfrm>
          <a:prstGeom prst="rect">
            <a:avLst/>
          </a:prstGeom>
          <a:noFill/>
          <a:ln>
            <a:noFill/>
          </a:ln>
        </p:spPr>
      </p:pic>
      <p:pic>
        <p:nvPicPr>
          <p:cNvPr id="328" name="Google Shape;328;p8"/>
          <p:cNvPicPr preferRelativeResize="0"/>
          <p:nvPr/>
        </p:nvPicPr>
        <p:blipFill rotWithShape="1">
          <a:blip r:embed="rId8">
            <a:alphaModFix/>
          </a:blip>
          <a:srcRect b="0" l="0" r="0" t="0"/>
          <a:stretch/>
        </p:blipFill>
        <p:spPr>
          <a:xfrm>
            <a:off x="-5546" y="6066894"/>
            <a:ext cx="4588446" cy="23052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9"/>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5" name="Google Shape;335;p9"/>
          <p:cNvGrpSpPr/>
          <p:nvPr/>
        </p:nvGrpSpPr>
        <p:grpSpPr>
          <a:xfrm>
            <a:off x="277404" y="137149"/>
            <a:ext cx="3446504" cy="276999"/>
            <a:chOff x="2448322" y="74775"/>
            <a:chExt cx="3446504" cy="276999"/>
          </a:xfrm>
        </p:grpSpPr>
        <p:sp>
          <p:nvSpPr>
            <p:cNvPr id="336" name="Google Shape;336;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37" name="Google Shape;337;p9"/>
            <p:cNvCxnSpPr>
              <a:stCxn id="3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38" name="Google Shape;338;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339" name="Google Shape;339;p9"/>
          <p:cNvSpPr/>
          <p:nvPr/>
        </p:nvSpPr>
        <p:spPr>
          <a:xfrm>
            <a:off x="0" y="25589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0" name="Google Shape;340;p9"/>
          <p:cNvGrpSpPr/>
          <p:nvPr/>
        </p:nvGrpSpPr>
        <p:grpSpPr>
          <a:xfrm>
            <a:off x="277404" y="2672512"/>
            <a:ext cx="3446504" cy="276999"/>
            <a:chOff x="2448322" y="74775"/>
            <a:chExt cx="3446504" cy="276999"/>
          </a:xfrm>
        </p:grpSpPr>
        <p:sp>
          <p:nvSpPr>
            <p:cNvPr id="341" name="Google Shape;341;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2" name="Google Shape;342;p9"/>
            <p:cNvCxnSpPr>
              <a:stCxn id="3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43" name="Google Shape;343;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a:t>
              </a:r>
              <a:endParaRPr b="1" sz="1200">
                <a:solidFill>
                  <a:schemeClr val="dk1"/>
                </a:solidFill>
                <a:latin typeface="Arial Narrow"/>
                <a:ea typeface="Arial Narrow"/>
                <a:cs typeface="Arial Narrow"/>
                <a:sym typeface="Arial Narrow"/>
              </a:endParaRPr>
            </a:p>
          </p:txBody>
        </p:sp>
      </p:grpSp>
      <p:sp>
        <p:nvSpPr>
          <p:cNvPr id="344" name="Google Shape;344;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grpSp>
        <p:nvGrpSpPr>
          <p:cNvPr id="345" name="Google Shape;345;p9"/>
          <p:cNvGrpSpPr/>
          <p:nvPr/>
        </p:nvGrpSpPr>
        <p:grpSpPr>
          <a:xfrm>
            <a:off x="-143966" y="830792"/>
            <a:ext cx="1258607" cy="1651732"/>
            <a:chOff x="-143966" y="539552"/>
            <a:chExt cx="1258607" cy="1651732"/>
          </a:xfrm>
        </p:grpSpPr>
        <p:pic>
          <p:nvPicPr>
            <p:cNvPr id="346" name="Google Shape;346;p9"/>
            <p:cNvPicPr preferRelativeResize="0"/>
            <p:nvPr/>
          </p:nvPicPr>
          <p:blipFill rotWithShape="1">
            <a:blip r:embed="rId3">
              <a:alphaModFix/>
            </a:blip>
            <a:srcRect b="0" l="0" r="85225" t="0"/>
            <a:stretch/>
          </p:blipFill>
          <p:spPr>
            <a:xfrm>
              <a:off x="148822" y="539552"/>
              <a:ext cx="702032" cy="850900"/>
            </a:xfrm>
            <a:prstGeom prst="rect">
              <a:avLst/>
            </a:prstGeom>
            <a:noFill/>
            <a:ln>
              <a:noFill/>
            </a:ln>
          </p:spPr>
        </p:pic>
        <p:sp>
          <p:nvSpPr>
            <p:cNvPr id="347" name="Google Shape;347;p9"/>
            <p:cNvSpPr/>
            <p:nvPr/>
          </p:nvSpPr>
          <p:spPr>
            <a:xfrm>
              <a:off x="110784" y="1579196"/>
              <a:ext cx="86731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36,17%</a:t>
              </a:r>
              <a:endParaRPr b="1" sz="1600">
                <a:solidFill>
                  <a:schemeClr val="dk1"/>
                </a:solidFill>
                <a:latin typeface="Arial Narrow"/>
                <a:ea typeface="Arial Narrow"/>
                <a:cs typeface="Arial Narrow"/>
                <a:sym typeface="Arial Narrow"/>
              </a:endParaRPr>
            </a:p>
          </p:txBody>
        </p:sp>
        <p:sp>
          <p:nvSpPr>
            <p:cNvPr id="348" name="Google Shape;348;p9"/>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 Casos</a:t>
              </a:r>
              <a:endParaRPr b="1" sz="1200">
                <a:solidFill>
                  <a:schemeClr val="dk1"/>
                </a:solidFill>
                <a:latin typeface="Arial Narrow"/>
                <a:ea typeface="Arial Narrow"/>
                <a:cs typeface="Arial Narrow"/>
                <a:sym typeface="Arial Narrow"/>
              </a:endParaRPr>
            </a:p>
          </p:txBody>
        </p:sp>
        <p:sp>
          <p:nvSpPr>
            <p:cNvPr id="349" name="Google Shape;349;p9"/>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350" name="Google Shape;350;p9"/>
          <p:cNvGrpSpPr/>
          <p:nvPr/>
        </p:nvGrpSpPr>
        <p:grpSpPr>
          <a:xfrm>
            <a:off x="949682" y="892966"/>
            <a:ext cx="1282616" cy="1594010"/>
            <a:chOff x="767312" y="601726"/>
            <a:chExt cx="1282616" cy="1594010"/>
          </a:xfrm>
        </p:grpSpPr>
        <p:sp>
          <p:nvSpPr>
            <p:cNvPr id="351" name="Google Shape;351;p9"/>
            <p:cNvSpPr/>
            <p:nvPr/>
          </p:nvSpPr>
          <p:spPr>
            <a:xfrm>
              <a:off x="1017792" y="1573062"/>
              <a:ext cx="89831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63,83%</a:t>
              </a:r>
              <a:endParaRPr b="1" sz="1600">
                <a:solidFill>
                  <a:schemeClr val="dk1"/>
                </a:solidFill>
                <a:latin typeface="Arial Narrow"/>
                <a:ea typeface="Arial Narrow"/>
                <a:cs typeface="Arial Narrow"/>
                <a:sym typeface="Arial Narrow"/>
              </a:endParaRPr>
            </a:p>
          </p:txBody>
        </p:sp>
        <p:sp>
          <p:nvSpPr>
            <p:cNvPr id="352" name="Google Shape;352;p9"/>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30  Casos</a:t>
              </a:r>
              <a:endParaRPr b="1" sz="1200">
                <a:solidFill>
                  <a:schemeClr val="dk1"/>
                </a:solidFill>
                <a:latin typeface="Arial Narrow"/>
                <a:ea typeface="Arial Narrow"/>
                <a:cs typeface="Arial Narrow"/>
                <a:sym typeface="Arial Narrow"/>
              </a:endParaRPr>
            </a:p>
          </p:txBody>
        </p:sp>
        <p:pic>
          <p:nvPicPr>
            <p:cNvPr id="353" name="Google Shape;353;p9"/>
            <p:cNvPicPr preferRelativeResize="0"/>
            <p:nvPr/>
          </p:nvPicPr>
          <p:blipFill rotWithShape="1">
            <a:blip r:embed="rId3">
              <a:alphaModFix/>
            </a:blip>
            <a:srcRect b="0" l="30557" r="55507" t="0"/>
            <a:stretch/>
          </p:blipFill>
          <p:spPr>
            <a:xfrm>
              <a:off x="1052788" y="601726"/>
              <a:ext cx="662151" cy="850900"/>
            </a:xfrm>
            <a:prstGeom prst="rect">
              <a:avLst/>
            </a:prstGeom>
            <a:noFill/>
            <a:ln>
              <a:noFill/>
            </a:ln>
          </p:spPr>
        </p:pic>
        <p:sp>
          <p:nvSpPr>
            <p:cNvPr id="354" name="Google Shape;354;p9"/>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355" name="Google Shape;355;p9"/>
          <p:cNvGrpSpPr/>
          <p:nvPr/>
        </p:nvGrpSpPr>
        <p:grpSpPr>
          <a:xfrm>
            <a:off x="1944266" y="828222"/>
            <a:ext cx="1414263" cy="1638535"/>
            <a:chOff x="1700534" y="536982"/>
            <a:chExt cx="1414263" cy="1638535"/>
          </a:xfrm>
        </p:grpSpPr>
        <p:sp>
          <p:nvSpPr>
            <p:cNvPr id="356" name="Google Shape;356;p9"/>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57" name="Google Shape;357;p9"/>
            <p:cNvPicPr preferRelativeResize="0"/>
            <p:nvPr/>
          </p:nvPicPr>
          <p:blipFill rotWithShape="1">
            <a:blip r:embed="rId3">
              <a:alphaModFix/>
            </a:blip>
            <a:srcRect b="0" l="59204" r="26197" t="0"/>
            <a:stretch/>
          </p:blipFill>
          <p:spPr>
            <a:xfrm>
              <a:off x="2088282" y="536982"/>
              <a:ext cx="693683" cy="850900"/>
            </a:xfrm>
            <a:prstGeom prst="rect">
              <a:avLst/>
            </a:prstGeom>
            <a:noFill/>
            <a:ln>
              <a:noFill/>
            </a:ln>
          </p:spPr>
        </p:pic>
        <p:sp>
          <p:nvSpPr>
            <p:cNvPr id="358" name="Google Shape;358;p9"/>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359" name="Google Shape;359;p9"/>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60" name="Google Shape;360;p9"/>
          <p:cNvGrpSpPr/>
          <p:nvPr/>
        </p:nvGrpSpPr>
        <p:grpSpPr>
          <a:xfrm>
            <a:off x="3105668" y="865888"/>
            <a:ext cx="1246394" cy="1621088"/>
            <a:chOff x="2858112" y="554428"/>
            <a:chExt cx="1246394" cy="1621088"/>
          </a:xfrm>
        </p:grpSpPr>
        <p:sp>
          <p:nvSpPr>
            <p:cNvPr id="361" name="Google Shape;361;p9"/>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362" name="Google Shape;362;p9"/>
            <p:cNvGrpSpPr/>
            <p:nvPr/>
          </p:nvGrpSpPr>
          <p:grpSpPr>
            <a:xfrm>
              <a:off x="2874899" y="554428"/>
              <a:ext cx="1229607" cy="1621088"/>
              <a:chOff x="2850938" y="554428"/>
              <a:chExt cx="1229607" cy="1621088"/>
            </a:xfrm>
          </p:grpSpPr>
          <p:sp>
            <p:nvSpPr>
              <p:cNvPr id="363" name="Google Shape;363;p9"/>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64" name="Google Shape;364;p9"/>
              <p:cNvPicPr preferRelativeResize="0"/>
              <p:nvPr/>
            </p:nvPicPr>
            <p:blipFill rotWithShape="1">
              <a:blip r:embed="rId3">
                <a:alphaModFix/>
              </a:blip>
              <a:srcRect b="0" l="87297" r="0" t="0"/>
              <a:stretch/>
            </p:blipFill>
            <p:spPr>
              <a:xfrm>
                <a:off x="3155364" y="554428"/>
                <a:ext cx="603573" cy="850900"/>
              </a:xfrm>
              <a:prstGeom prst="rect">
                <a:avLst/>
              </a:prstGeom>
              <a:noFill/>
              <a:ln>
                <a:noFill/>
              </a:ln>
            </p:spPr>
          </p:pic>
          <p:sp>
            <p:nvSpPr>
              <p:cNvPr id="365" name="Google Shape;365;p9"/>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grpSp>
        <p:nvGrpSpPr>
          <p:cNvPr id="366" name="Google Shape;366;p9"/>
          <p:cNvGrpSpPr/>
          <p:nvPr/>
        </p:nvGrpSpPr>
        <p:grpSpPr>
          <a:xfrm>
            <a:off x="5622828" y="842667"/>
            <a:ext cx="1610597" cy="1615816"/>
            <a:chOff x="5622828" y="551427"/>
            <a:chExt cx="1610597" cy="1615816"/>
          </a:xfrm>
        </p:grpSpPr>
        <p:pic>
          <p:nvPicPr>
            <p:cNvPr id="367" name="Google Shape;367;p9"/>
            <p:cNvPicPr preferRelativeResize="0"/>
            <p:nvPr/>
          </p:nvPicPr>
          <p:blipFill rotWithShape="1">
            <a:blip r:embed="rId4">
              <a:alphaModFix/>
            </a:blip>
            <a:srcRect b="0" l="58247" r="0" t="0"/>
            <a:stretch/>
          </p:blipFill>
          <p:spPr>
            <a:xfrm>
              <a:off x="5915945" y="551427"/>
              <a:ext cx="924865" cy="830657"/>
            </a:xfrm>
            <a:prstGeom prst="rect">
              <a:avLst/>
            </a:prstGeom>
            <a:noFill/>
            <a:ln>
              <a:noFill/>
            </a:ln>
          </p:spPr>
        </p:pic>
        <p:sp>
          <p:nvSpPr>
            <p:cNvPr id="368" name="Google Shape;368;p9"/>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369" name="Google Shape;369;p9"/>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370" name="Google Shape;370;p9"/>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71" name="Google Shape;371;p9"/>
          <p:cNvGrpSpPr/>
          <p:nvPr/>
        </p:nvGrpSpPr>
        <p:grpSpPr>
          <a:xfrm>
            <a:off x="4188447" y="974808"/>
            <a:ext cx="1610597" cy="1516901"/>
            <a:chOff x="4078085" y="683568"/>
            <a:chExt cx="1610597" cy="1516901"/>
          </a:xfrm>
        </p:grpSpPr>
        <p:pic>
          <p:nvPicPr>
            <p:cNvPr id="372" name="Google Shape;372;p9"/>
            <p:cNvPicPr preferRelativeResize="0"/>
            <p:nvPr/>
          </p:nvPicPr>
          <p:blipFill rotWithShape="1">
            <a:blip r:embed="rId4">
              <a:alphaModFix/>
            </a:blip>
            <a:srcRect b="0" l="0" r="48966" t="0"/>
            <a:stretch/>
          </p:blipFill>
          <p:spPr>
            <a:xfrm>
              <a:off x="4361548" y="683568"/>
              <a:ext cx="1039102" cy="763541"/>
            </a:xfrm>
            <a:prstGeom prst="rect">
              <a:avLst/>
            </a:prstGeom>
            <a:noFill/>
            <a:ln>
              <a:noFill/>
            </a:ln>
          </p:spPr>
        </p:pic>
        <p:sp>
          <p:nvSpPr>
            <p:cNvPr id="373" name="Google Shape;373;p9"/>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374" name="Google Shape;374;p9"/>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375" name="Google Shape;375;p9"/>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376" name="Google Shape;376;p9"/>
          <p:cNvSpPr/>
          <p:nvPr/>
        </p:nvSpPr>
        <p:spPr>
          <a:xfrm>
            <a:off x="-6899" y="673529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7" name="Google Shape;377;p9"/>
          <p:cNvGrpSpPr/>
          <p:nvPr/>
        </p:nvGrpSpPr>
        <p:grpSpPr>
          <a:xfrm>
            <a:off x="185139" y="6800182"/>
            <a:ext cx="3446504" cy="276999"/>
            <a:chOff x="2448322" y="33831"/>
            <a:chExt cx="3446504" cy="276999"/>
          </a:xfrm>
        </p:grpSpPr>
        <p:sp>
          <p:nvSpPr>
            <p:cNvPr id="378" name="Google Shape;378;p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9" name="Google Shape;379;p9"/>
            <p:cNvCxnSpPr>
              <a:stCxn id="37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80" name="Google Shape;380;p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381" name="Google Shape;381;p9"/>
          <p:cNvSpPr txBox="1"/>
          <p:nvPr/>
        </p:nvSpPr>
        <p:spPr>
          <a:xfrm>
            <a:off x="50" y="7118125"/>
            <a:ext cx="7137386"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El comportamiento de la Parotiditis según el canal endémico se observa con predominio en zona de éxito. El número de casos este año esta por debajo de lo presentado en los 2 años anteriores, lo que corresponde con un aumento en los casos de un 74% en relación al año anterior. En promedio se notificaron 5 casos por semana epidemiológica. Los cursos de adultez y adulto mayor representan el 68%  de los casos. Estos casos podrían relacionarse o con personas no vacunadas en la infancia o con perdida de inmunidad  a través del tiempo. </a:t>
            </a:r>
            <a:endParaRPr sz="1400">
              <a:solidFill>
                <a:schemeClr val="dk1"/>
              </a:solidFill>
              <a:latin typeface="Arial Narrow"/>
              <a:ea typeface="Arial Narrow"/>
              <a:cs typeface="Arial Narrow"/>
              <a:sym typeface="Arial Narrow"/>
            </a:endParaRPr>
          </a:p>
        </p:txBody>
      </p:sp>
      <p:grpSp>
        <p:nvGrpSpPr>
          <p:cNvPr id="382" name="Google Shape;382;p9"/>
          <p:cNvGrpSpPr/>
          <p:nvPr/>
        </p:nvGrpSpPr>
        <p:grpSpPr>
          <a:xfrm>
            <a:off x="144066" y="517803"/>
            <a:ext cx="1642872" cy="453798"/>
            <a:chOff x="402094" y="486270"/>
            <a:chExt cx="2369636" cy="453798"/>
          </a:xfrm>
        </p:grpSpPr>
        <p:sp>
          <p:nvSpPr>
            <p:cNvPr id="383" name="Google Shape;383;p9"/>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9"/>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385" name="Google Shape;385;p9"/>
          <p:cNvGrpSpPr/>
          <p:nvPr/>
        </p:nvGrpSpPr>
        <p:grpSpPr>
          <a:xfrm>
            <a:off x="2223152" y="513131"/>
            <a:ext cx="1809346" cy="436842"/>
            <a:chOff x="3060727" y="484500"/>
            <a:chExt cx="2369636" cy="436842"/>
          </a:xfrm>
        </p:grpSpPr>
        <p:sp>
          <p:nvSpPr>
            <p:cNvPr id="386" name="Google Shape;386;p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9"/>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388" name="Google Shape;388;p9"/>
          <p:cNvGrpSpPr/>
          <p:nvPr/>
        </p:nvGrpSpPr>
        <p:grpSpPr>
          <a:xfrm>
            <a:off x="4573030" y="537991"/>
            <a:ext cx="2771836" cy="436842"/>
            <a:chOff x="2849287" y="484500"/>
            <a:chExt cx="2777877" cy="436842"/>
          </a:xfrm>
        </p:grpSpPr>
        <p:sp>
          <p:nvSpPr>
            <p:cNvPr id="389" name="Google Shape;389;p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9"/>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391" name="Google Shape;391;p9"/>
          <p:cNvPicPr preferRelativeResize="0"/>
          <p:nvPr/>
        </p:nvPicPr>
        <p:blipFill rotWithShape="1">
          <a:blip r:embed="rId5">
            <a:alphaModFix/>
          </a:blip>
          <a:srcRect b="0" l="0" r="0" t="0"/>
          <a:stretch/>
        </p:blipFill>
        <p:spPr>
          <a:xfrm>
            <a:off x="0" y="3194184"/>
            <a:ext cx="7137435" cy="35001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