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8" r:id="rId2"/>
    <p:sldId id="259" r:id="rId3"/>
    <p:sldId id="742" r:id="rId4"/>
    <p:sldId id="743" r:id="rId5"/>
    <p:sldId id="744" r:id="rId6"/>
    <p:sldId id="745" r:id="rId7"/>
    <p:sldId id="746" r:id="rId8"/>
    <p:sldId id="747" r:id="rId9"/>
    <p:sldId id="748" r:id="rId10"/>
    <p:sldId id="749" r:id="rId11"/>
    <p:sldId id="750" r:id="rId12"/>
    <p:sldId id="699" r:id="rId13"/>
    <p:sldId id="703" r:id="rId14"/>
    <p:sldId id="704" r:id="rId15"/>
    <p:sldId id="705" r:id="rId16"/>
    <p:sldId id="263" r:id="rId17"/>
    <p:sldId id="713" r:id="rId18"/>
    <p:sldId id="265" r:id="rId19"/>
    <p:sldId id="319" r:id="rId20"/>
  </p:sldIdLst>
  <p:sldSz cx="7200900" cy="9144000"/>
  <p:notesSz cx="7010400" cy="92964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26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uz Denise Gonzalez Ortiz" initials="LDGO" lastIdx="5" clrIdx="0"/>
  <p:cmAuthor id="1" name="PC" initials="P"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F7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902" autoAdjust="0"/>
  </p:normalViewPr>
  <p:slideViewPr>
    <p:cSldViewPr>
      <p:cViewPr varScale="1">
        <p:scale>
          <a:sx n="83" d="100"/>
          <a:sy n="83" d="100"/>
        </p:scale>
        <p:origin x="2910" y="90"/>
      </p:cViewPr>
      <p:guideLst>
        <p:guide orient="horz" pos="2880"/>
        <p:guide pos="2268"/>
      </p:guideLst>
    </p:cSldViewPr>
  </p:slideViewPr>
  <p:outlineViewPr>
    <p:cViewPr>
      <p:scale>
        <a:sx n="33" d="100"/>
        <a:sy n="33" d="100"/>
      </p:scale>
      <p:origin x="0" y="2976"/>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3" Type="http://schemas.openxmlformats.org/officeDocument/2006/relationships/package" Target="../embeddings/Hoja_de_c_lculo_de_Microsoft_Excel.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oleObject" Target="file:///C:\Trabajo\INFORME%20EPIDEMIOL&#211;GICO%20SSM\Periodo%2002%202021\ADIELA\II%20PE%20ETA%202021.xlsx"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oleObject" Target="file:///C:\Trabajo\INFORME%20EPIDEMIOL&#211;GICO%20SSM\Periodo%2002%202021\ADIELA\II%20PE%20ETA%202021.xlsx"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oleObject" Target="file:///C:\Trabajo\INFORME%20EPIDEMIOL&#211;GICO%20SSM\Periodo%2002%202021\ADIELA\II%20PE%20ETA%202021.xlsx" TargetMode="External"/><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2" Type="http://schemas.openxmlformats.org/officeDocument/2006/relationships/package" Target="../embeddings/Hoja_de_c_lculo_de_Microsoft_Excel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378901077247381"/>
          <c:y val="9.6013746316757728E-2"/>
          <c:w val="0.88077152692855976"/>
          <c:h val="0.75712483268113306"/>
        </c:manualLayout>
      </c:layout>
      <c:barChart>
        <c:barDir val="col"/>
        <c:grouping val="clustered"/>
        <c:varyColors val="0"/>
        <c:ser>
          <c:idx val="2"/>
          <c:order val="2"/>
          <c:tx>
            <c:strRef>
              <c:f>'[Canal Endémico INTOXICACIONES Medellín  S 8 - 2021.xlsx]Intoxicaciones'!$A$67</c:f>
              <c:strCache>
                <c:ptCount val="1"/>
                <c:pt idx="0">
                  <c:v>2021</c:v>
                </c:pt>
              </c:strCache>
            </c:strRef>
          </c:tx>
          <c:spPr>
            <a:solidFill>
              <a:srgbClr val="0070C0"/>
            </a:solidFill>
          </c:spPr>
          <c:invertIfNegative val="0"/>
          <c:val>
            <c:numRef>
              <c:f>'[Canal Endémico INTOXICACIONES Medellín  S 8 - 2021.xlsx]Intoxicaciones'!$B$67:$BA$67</c:f>
              <c:numCache>
                <c:formatCode>General</c:formatCode>
                <c:ptCount val="52"/>
                <c:pt idx="0">
                  <c:v>8</c:v>
                </c:pt>
                <c:pt idx="1">
                  <c:v>29</c:v>
                </c:pt>
                <c:pt idx="2">
                  <c:v>19</c:v>
                </c:pt>
                <c:pt idx="3">
                  <c:v>32</c:v>
                </c:pt>
                <c:pt idx="4">
                  <c:v>21</c:v>
                </c:pt>
                <c:pt idx="5">
                  <c:v>27</c:v>
                </c:pt>
                <c:pt idx="6">
                  <c:v>42</c:v>
                </c:pt>
                <c:pt idx="7">
                  <c:v>23</c:v>
                </c:pt>
              </c:numCache>
            </c:numRef>
          </c:val>
          <c:extLst>
            <c:ext xmlns:c16="http://schemas.microsoft.com/office/drawing/2014/chart" uri="{C3380CC4-5D6E-409C-BE32-E72D297353CC}">
              <c16:uniqueId val="{00000000-8136-4376-9B73-54BF9060B722}"/>
            </c:ext>
          </c:extLst>
        </c:ser>
        <c:dLbls>
          <c:showLegendKey val="0"/>
          <c:showVal val="0"/>
          <c:showCatName val="0"/>
          <c:showSerName val="0"/>
          <c:showPercent val="0"/>
          <c:showBubbleSize val="0"/>
        </c:dLbls>
        <c:gapWidth val="0"/>
        <c:overlap val="100"/>
        <c:axId val="-1485848128"/>
        <c:axId val="-1485840512"/>
      </c:barChart>
      <c:lineChart>
        <c:grouping val="standard"/>
        <c:varyColors val="0"/>
        <c:ser>
          <c:idx val="0"/>
          <c:order val="0"/>
          <c:tx>
            <c:strRef>
              <c:f>'[Canal Endémico INTOXICACIONES Medellín  S 8 - 2021.xlsx]Intoxicaciones'!$A$65</c:f>
              <c:strCache>
                <c:ptCount val="1"/>
                <c:pt idx="0">
                  <c:v>2019</c:v>
                </c:pt>
              </c:strCache>
            </c:strRef>
          </c:tx>
          <c:spPr>
            <a:ln w="28575">
              <a:solidFill>
                <a:srgbClr val="C00000"/>
              </a:solidFill>
            </a:ln>
          </c:spPr>
          <c:marker>
            <c:symbol val="none"/>
          </c:marker>
          <c:val>
            <c:numRef>
              <c:f>'[Canal Endémico INTOXICACIONES Medellín  S 8 - 2021.xlsx]Intoxicaciones'!$B$65:$BA$65</c:f>
              <c:numCache>
                <c:formatCode>General</c:formatCode>
                <c:ptCount val="52"/>
                <c:pt idx="0">
                  <c:v>29</c:v>
                </c:pt>
                <c:pt idx="1">
                  <c:v>20</c:v>
                </c:pt>
                <c:pt idx="2">
                  <c:v>34</c:v>
                </c:pt>
                <c:pt idx="3">
                  <c:v>20</c:v>
                </c:pt>
                <c:pt idx="4">
                  <c:v>25</c:v>
                </c:pt>
                <c:pt idx="5">
                  <c:v>31</c:v>
                </c:pt>
                <c:pt idx="6">
                  <c:v>40</c:v>
                </c:pt>
                <c:pt idx="7">
                  <c:v>25</c:v>
                </c:pt>
                <c:pt idx="8">
                  <c:v>28</c:v>
                </c:pt>
                <c:pt idx="9">
                  <c:v>44</c:v>
                </c:pt>
                <c:pt idx="10">
                  <c:v>34</c:v>
                </c:pt>
                <c:pt idx="11">
                  <c:v>38</c:v>
                </c:pt>
                <c:pt idx="12">
                  <c:v>32</c:v>
                </c:pt>
                <c:pt idx="13">
                  <c:v>31</c:v>
                </c:pt>
                <c:pt idx="14">
                  <c:v>32</c:v>
                </c:pt>
                <c:pt idx="15">
                  <c:v>31</c:v>
                </c:pt>
                <c:pt idx="16">
                  <c:v>28</c:v>
                </c:pt>
                <c:pt idx="17">
                  <c:v>33</c:v>
                </c:pt>
                <c:pt idx="18">
                  <c:v>38</c:v>
                </c:pt>
                <c:pt idx="19">
                  <c:v>30</c:v>
                </c:pt>
                <c:pt idx="20">
                  <c:v>27</c:v>
                </c:pt>
                <c:pt idx="21">
                  <c:v>31</c:v>
                </c:pt>
                <c:pt idx="22">
                  <c:v>20</c:v>
                </c:pt>
                <c:pt idx="23">
                  <c:v>31</c:v>
                </c:pt>
                <c:pt idx="24">
                  <c:v>41</c:v>
                </c:pt>
                <c:pt idx="25">
                  <c:v>22</c:v>
                </c:pt>
                <c:pt idx="26">
                  <c:v>32</c:v>
                </c:pt>
                <c:pt idx="27">
                  <c:v>33</c:v>
                </c:pt>
                <c:pt idx="28">
                  <c:v>34</c:v>
                </c:pt>
                <c:pt idx="29">
                  <c:v>36</c:v>
                </c:pt>
                <c:pt idx="30">
                  <c:v>33</c:v>
                </c:pt>
                <c:pt idx="31">
                  <c:v>36</c:v>
                </c:pt>
                <c:pt idx="32">
                  <c:v>43</c:v>
                </c:pt>
                <c:pt idx="33">
                  <c:v>26</c:v>
                </c:pt>
                <c:pt idx="34">
                  <c:v>26</c:v>
                </c:pt>
                <c:pt idx="35">
                  <c:v>37</c:v>
                </c:pt>
                <c:pt idx="36">
                  <c:v>37</c:v>
                </c:pt>
                <c:pt idx="37">
                  <c:v>25</c:v>
                </c:pt>
                <c:pt idx="38">
                  <c:v>39</c:v>
                </c:pt>
                <c:pt idx="39">
                  <c:v>34</c:v>
                </c:pt>
                <c:pt idx="40">
                  <c:v>24</c:v>
                </c:pt>
                <c:pt idx="41">
                  <c:v>22</c:v>
                </c:pt>
                <c:pt idx="42">
                  <c:v>22</c:v>
                </c:pt>
                <c:pt idx="43">
                  <c:v>29</c:v>
                </c:pt>
                <c:pt idx="44">
                  <c:v>41</c:v>
                </c:pt>
                <c:pt idx="45">
                  <c:v>29</c:v>
                </c:pt>
                <c:pt idx="46">
                  <c:v>25</c:v>
                </c:pt>
                <c:pt idx="47">
                  <c:v>33</c:v>
                </c:pt>
                <c:pt idx="48">
                  <c:v>38</c:v>
                </c:pt>
                <c:pt idx="49">
                  <c:v>38</c:v>
                </c:pt>
                <c:pt idx="50">
                  <c:v>20</c:v>
                </c:pt>
                <c:pt idx="51">
                  <c:v>14</c:v>
                </c:pt>
              </c:numCache>
            </c:numRef>
          </c:val>
          <c:smooth val="0"/>
          <c:extLst>
            <c:ext xmlns:c16="http://schemas.microsoft.com/office/drawing/2014/chart" uri="{C3380CC4-5D6E-409C-BE32-E72D297353CC}">
              <c16:uniqueId val="{00000001-8136-4376-9B73-54BF9060B722}"/>
            </c:ext>
          </c:extLst>
        </c:ser>
        <c:ser>
          <c:idx val="1"/>
          <c:order val="1"/>
          <c:tx>
            <c:strRef>
              <c:f>'[Canal Endémico INTOXICACIONES Medellín  S 8 - 2021.xlsx]Intoxicaciones'!$A$66</c:f>
              <c:strCache>
                <c:ptCount val="1"/>
                <c:pt idx="0">
                  <c:v>2020</c:v>
                </c:pt>
              </c:strCache>
            </c:strRef>
          </c:tx>
          <c:spPr>
            <a:ln w="28575">
              <a:solidFill>
                <a:srgbClr val="00B050"/>
              </a:solidFill>
            </a:ln>
          </c:spPr>
          <c:marker>
            <c:symbol val="none"/>
          </c:marker>
          <c:val>
            <c:numRef>
              <c:f>'[Canal Endémico INTOXICACIONES Medellín  S 8 - 2021.xlsx]Intoxicaciones'!$B$66:$BA$66</c:f>
              <c:numCache>
                <c:formatCode>General</c:formatCode>
                <c:ptCount val="52"/>
                <c:pt idx="0">
                  <c:v>52</c:v>
                </c:pt>
                <c:pt idx="1">
                  <c:v>28</c:v>
                </c:pt>
                <c:pt idx="2">
                  <c:v>36</c:v>
                </c:pt>
                <c:pt idx="3">
                  <c:v>28</c:v>
                </c:pt>
                <c:pt idx="4">
                  <c:v>33</c:v>
                </c:pt>
                <c:pt idx="5">
                  <c:v>24</c:v>
                </c:pt>
                <c:pt idx="6">
                  <c:v>29</c:v>
                </c:pt>
                <c:pt idx="7">
                  <c:v>33</c:v>
                </c:pt>
                <c:pt idx="8">
                  <c:v>30</c:v>
                </c:pt>
                <c:pt idx="9">
                  <c:v>35</c:v>
                </c:pt>
                <c:pt idx="10">
                  <c:v>36</c:v>
                </c:pt>
                <c:pt idx="11">
                  <c:v>28</c:v>
                </c:pt>
                <c:pt idx="12">
                  <c:v>9</c:v>
                </c:pt>
                <c:pt idx="13">
                  <c:v>16</c:v>
                </c:pt>
                <c:pt idx="14">
                  <c:v>19</c:v>
                </c:pt>
                <c:pt idx="15">
                  <c:v>22</c:v>
                </c:pt>
                <c:pt idx="16">
                  <c:v>23</c:v>
                </c:pt>
                <c:pt idx="17">
                  <c:v>23</c:v>
                </c:pt>
                <c:pt idx="18">
                  <c:v>29</c:v>
                </c:pt>
                <c:pt idx="19">
                  <c:v>19</c:v>
                </c:pt>
                <c:pt idx="20">
                  <c:v>29</c:v>
                </c:pt>
                <c:pt idx="21">
                  <c:v>19</c:v>
                </c:pt>
                <c:pt idx="22">
                  <c:v>26</c:v>
                </c:pt>
                <c:pt idx="23">
                  <c:v>33</c:v>
                </c:pt>
                <c:pt idx="24">
                  <c:v>23</c:v>
                </c:pt>
                <c:pt idx="25">
                  <c:v>23</c:v>
                </c:pt>
                <c:pt idx="26">
                  <c:v>31</c:v>
                </c:pt>
                <c:pt idx="27">
                  <c:v>22</c:v>
                </c:pt>
                <c:pt idx="28">
                  <c:v>18</c:v>
                </c:pt>
                <c:pt idx="29">
                  <c:v>19</c:v>
                </c:pt>
                <c:pt idx="30">
                  <c:v>21</c:v>
                </c:pt>
                <c:pt idx="31">
                  <c:v>22</c:v>
                </c:pt>
                <c:pt idx="32">
                  <c:v>27</c:v>
                </c:pt>
                <c:pt idx="33">
                  <c:v>33</c:v>
                </c:pt>
                <c:pt idx="34">
                  <c:v>21</c:v>
                </c:pt>
                <c:pt idx="35">
                  <c:v>34</c:v>
                </c:pt>
                <c:pt idx="36">
                  <c:v>37</c:v>
                </c:pt>
                <c:pt idx="37">
                  <c:v>36</c:v>
                </c:pt>
                <c:pt idx="38">
                  <c:v>30</c:v>
                </c:pt>
                <c:pt idx="39">
                  <c:v>27</c:v>
                </c:pt>
                <c:pt idx="40">
                  <c:v>32</c:v>
                </c:pt>
                <c:pt idx="41">
                  <c:v>35</c:v>
                </c:pt>
                <c:pt idx="42">
                  <c:v>26</c:v>
                </c:pt>
                <c:pt idx="43">
                  <c:v>32</c:v>
                </c:pt>
                <c:pt idx="44">
                  <c:v>24</c:v>
                </c:pt>
                <c:pt idx="45">
                  <c:v>22</c:v>
                </c:pt>
                <c:pt idx="46">
                  <c:v>21</c:v>
                </c:pt>
                <c:pt idx="47">
                  <c:v>32</c:v>
                </c:pt>
                <c:pt idx="48">
                  <c:v>36</c:v>
                </c:pt>
                <c:pt idx="49">
                  <c:v>21</c:v>
                </c:pt>
                <c:pt idx="50">
                  <c:v>20</c:v>
                </c:pt>
                <c:pt idx="51">
                  <c:v>26</c:v>
                </c:pt>
              </c:numCache>
            </c:numRef>
          </c:val>
          <c:smooth val="0"/>
          <c:extLst>
            <c:ext xmlns:c16="http://schemas.microsoft.com/office/drawing/2014/chart" uri="{C3380CC4-5D6E-409C-BE32-E72D297353CC}">
              <c16:uniqueId val="{00000002-8136-4376-9B73-54BF9060B722}"/>
            </c:ext>
          </c:extLst>
        </c:ser>
        <c:ser>
          <c:idx val="3"/>
          <c:order val="3"/>
          <c:tx>
            <c:strRef>
              <c:f>'[Canal Endémico INTOXICACIONES Medellín  S 8 - 2021.xlsx]Intoxicaciones'!$A$64</c:f>
              <c:strCache>
                <c:ptCount val="1"/>
                <c:pt idx="0">
                  <c:v>2018</c:v>
                </c:pt>
              </c:strCache>
            </c:strRef>
          </c:tx>
          <c:marker>
            <c:symbol val="none"/>
          </c:marker>
          <c:val>
            <c:numRef>
              <c:f>'[Canal Endémico INTOXICACIONES Medellín  S 8 - 2021.xlsx]Intoxicaciones'!$B$64:$BA$64</c:f>
              <c:numCache>
                <c:formatCode>General</c:formatCode>
                <c:ptCount val="52"/>
                <c:pt idx="0">
                  <c:v>51</c:v>
                </c:pt>
                <c:pt idx="1">
                  <c:v>62</c:v>
                </c:pt>
                <c:pt idx="2">
                  <c:v>49</c:v>
                </c:pt>
                <c:pt idx="3">
                  <c:v>47</c:v>
                </c:pt>
                <c:pt idx="4">
                  <c:v>68</c:v>
                </c:pt>
                <c:pt idx="5">
                  <c:v>46</c:v>
                </c:pt>
                <c:pt idx="6">
                  <c:v>47</c:v>
                </c:pt>
                <c:pt idx="7">
                  <c:v>47</c:v>
                </c:pt>
                <c:pt idx="8">
                  <c:v>55</c:v>
                </c:pt>
                <c:pt idx="9">
                  <c:v>54</c:v>
                </c:pt>
                <c:pt idx="10">
                  <c:v>56</c:v>
                </c:pt>
                <c:pt idx="11">
                  <c:v>38</c:v>
                </c:pt>
                <c:pt idx="12">
                  <c:v>50</c:v>
                </c:pt>
                <c:pt idx="13">
                  <c:v>40</c:v>
                </c:pt>
                <c:pt idx="14">
                  <c:v>44</c:v>
                </c:pt>
                <c:pt idx="15">
                  <c:v>36</c:v>
                </c:pt>
                <c:pt idx="16">
                  <c:v>43</c:v>
                </c:pt>
                <c:pt idx="17">
                  <c:v>37</c:v>
                </c:pt>
                <c:pt idx="18">
                  <c:v>48</c:v>
                </c:pt>
                <c:pt idx="19">
                  <c:v>32</c:v>
                </c:pt>
                <c:pt idx="20">
                  <c:v>34</c:v>
                </c:pt>
                <c:pt idx="21">
                  <c:v>24</c:v>
                </c:pt>
                <c:pt idx="22">
                  <c:v>24</c:v>
                </c:pt>
                <c:pt idx="23">
                  <c:v>24</c:v>
                </c:pt>
                <c:pt idx="24">
                  <c:v>24</c:v>
                </c:pt>
                <c:pt idx="25">
                  <c:v>32</c:v>
                </c:pt>
                <c:pt idx="26">
                  <c:v>26</c:v>
                </c:pt>
                <c:pt idx="27">
                  <c:v>28</c:v>
                </c:pt>
                <c:pt idx="28">
                  <c:v>20</c:v>
                </c:pt>
                <c:pt idx="29">
                  <c:v>30</c:v>
                </c:pt>
                <c:pt idx="30">
                  <c:v>21</c:v>
                </c:pt>
                <c:pt idx="31">
                  <c:v>33</c:v>
                </c:pt>
                <c:pt idx="32">
                  <c:v>30</c:v>
                </c:pt>
                <c:pt idx="33">
                  <c:v>30</c:v>
                </c:pt>
                <c:pt idx="34">
                  <c:v>22</c:v>
                </c:pt>
                <c:pt idx="35">
                  <c:v>28</c:v>
                </c:pt>
                <c:pt idx="36">
                  <c:v>29</c:v>
                </c:pt>
                <c:pt idx="37">
                  <c:v>50</c:v>
                </c:pt>
                <c:pt idx="38">
                  <c:v>29</c:v>
                </c:pt>
                <c:pt idx="39">
                  <c:v>28</c:v>
                </c:pt>
                <c:pt idx="40">
                  <c:v>25</c:v>
                </c:pt>
                <c:pt idx="41">
                  <c:v>37</c:v>
                </c:pt>
                <c:pt idx="42">
                  <c:v>21</c:v>
                </c:pt>
                <c:pt idx="43">
                  <c:v>28</c:v>
                </c:pt>
                <c:pt idx="44">
                  <c:v>25</c:v>
                </c:pt>
                <c:pt idx="45">
                  <c:v>18</c:v>
                </c:pt>
                <c:pt idx="46">
                  <c:v>13</c:v>
                </c:pt>
                <c:pt idx="47">
                  <c:v>25</c:v>
                </c:pt>
                <c:pt idx="48">
                  <c:v>31</c:v>
                </c:pt>
                <c:pt idx="49">
                  <c:v>34</c:v>
                </c:pt>
                <c:pt idx="50">
                  <c:v>20</c:v>
                </c:pt>
                <c:pt idx="51">
                  <c:v>21</c:v>
                </c:pt>
              </c:numCache>
            </c:numRef>
          </c:val>
          <c:smooth val="0"/>
          <c:extLst>
            <c:ext xmlns:c16="http://schemas.microsoft.com/office/drawing/2014/chart" uri="{C3380CC4-5D6E-409C-BE32-E72D297353CC}">
              <c16:uniqueId val="{00000003-8136-4376-9B73-54BF9060B722}"/>
            </c:ext>
          </c:extLst>
        </c:ser>
        <c:ser>
          <c:idx val="4"/>
          <c:order val="4"/>
          <c:tx>
            <c:strRef>
              <c:f>'[Canal Endémico INTOXICACIONES Medellín  S 8 - 2021.xlsx]Intoxicaciones'!$A$63</c:f>
              <c:strCache>
                <c:ptCount val="1"/>
                <c:pt idx="0">
                  <c:v>2017</c:v>
                </c:pt>
              </c:strCache>
            </c:strRef>
          </c:tx>
          <c:marker>
            <c:symbol val="none"/>
          </c:marker>
          <c:val>
            <c:numRef>
              <c:f>'[Canal Endémico INTOXICACIONES Medellín  S 8 - 2021.xlsx]Intoxicaciones'!$B$63:$BA$63</c:f>
              <c:numCache>
                <c:formatCode>General</c:formatCode>
                <c:ptCount val="52"/>
                <c:pt idx="0">
                  <c:v>59</c:v>
                </c:pt>
                <c:pt idx="1">
                  <c:v>50</c:v>
                </c:pt>
                <c:pt idx="2">
                  <c:v>35</c:v>
                </c:pt>
                <c:pt idx="3">
                  <c:v>46</c:v>
                </c:pt>
                <c:pt idx="4">
                  <c:v>60</c:v>
                </c:pt>
                <c:pt idx="5">
                  <c:v>61</c:v>
                </c:pt>
                <c:pt idx="6">
                  <c:v>45</c:v>
                </c:pt>
                <c:pt idx="7">
                  <c:v>55</c:v>
                </c:pt>
                <c:pt idx="8">
                  <c:v>51</c:v>
                </c:pt>
                <c:pt idx="9">
                  <c:v>79</c:v>
                </c:pt>
                <c:pt idx="10">
                  <c:v>55</c:v>
                </c:pt>
                <c:pt idx="11">
                  <c:v>48</c:v>
                </c:pt>
                <c:pt idx="12">
                  <c:v>55</c:v>
                </c:pt>
                <c:pt idx="13">
                  <c:v>89</c:v>
                </c:pt>
                <c:pt idx="14">
                  <c:v>39</c:v>
                </c:pt>
                <c:pt idx="15">
                  <c:v>59</c:v>
                </c:pt>
                <c:pt idx="16">
                  <c:v>63</c:v>
                </c:pt>
                <c:pt idx="17">
                  <c:v>69</c:v>
                </c:pt>
                <c:pt idx="18">
                  <c:v>40</c:v>
                </c:pt>
                <c:pt idx="19">
                  <c:v>39</c:v>
                </c:pt>
                <c:pt idx="20">
                  <c:v>45</c:v>
                </c:pt>
                <c:pt idx="21">
                  <c:v>59</c:v>
                </c:pt>
                <c:pt idx="22">
                  <c:v>58</c:v>
                </c:pt>
                <c:pt idx="23">
                  <c:v>43</c:v>
                </c:pt>
                <c:pt idx="24">
                  <c:v>67</c:v>
                </c:pt>
                <c:pt idx="25">
                  <c:v>52</c:v>
                </c:pt>
                <c:pt idx="26">
                  <c:v>52</c:v>
                </c:pt>
                <c:pt idx="27">
                  <c:v>82</c:v>
                </c:pt>
                <c:pt idx="28">
                  <c:v>53</c:v>
                </c:pt>
                <c:pt idx="29">
                  <c:v>66</c:v>
                </c:pt>
                <c:pt idx="30">
                  <c:v>68</c:v>
                </c:pt>
                <c:pt idx="31">
                  <c:v>61</c:v>
                </c:pt>
                <c:pt idx="32">
                  <c:v>53</c:v>
                </c:pt>
                <c:pt idx="33">
                  <c:v>62</c:v>
                </c:pt>
                <c:pt idx="34">
                  <c:v>48</c:v>
                </c:pt>
                <c:pt idx="35">
                  <c:v>59</c:v>
                </c:pt>
                <c:pt idx="36">
                  <c:v>48</c:v>
                </c:pt>
                <c:pt idx="37">
                  <c:v>66</c:v>
                </c:pt>
                <c:pt idx="38">
                  <c:v>61</c:v>
                </c:pt>
                <c:pt idx="39">
                  <c:v>57</c:v>
                </c:pt>
                <c:pt idx="40">
                  <c:v>53</c:v>
                </c:pt>
                <c:pt idx="41">
                  <c:v>57</c:v>
                </c:pt>
                <c:pt idx="42">
                  <c:v>45</c:v>
                </c:pt>
                <c:pt idx="43">
                  <c:v>62</c:v>
                </c:pt>
                <c:pt idx="44">
                  <c:v>52</c:v>
                </c:pt>
                <c:pt idx="45">
                  <c:v>62</c:v>
                </c:pt>
                <c:pt idx="46">
                  <c:v>54</c:v>
                </c:pt>
                <c:pt idx="47">
                  <c:v>62</c:v>
                </c:pt>
                <c:pt idx="48">
                  <c:v>59</c:v>
                </c:pt>
                <c:pt idx="49">
                  <c:v>64</c:v>
                </c:pt>
                <c:pt idx="50">
                  <c:v>49</c:v>
                </c:pt>
                <c:pt idx="51">
                  <c:v>55</c:v>
                </c:pt>
              </c:numCache>
            </c:numRef>
          </c:val>
          <c:smooth val="0"/>
          <c:extLst>
            <c:ext xmlns:c16="http://schemas.microsoft.com/office/drawing/2014/chart" uri="{C3380CC4-5D6E-409C-BE32-E72D297353CC}">
              <c16:uniqueId val="{00000004-8136-4376-9B73-54BF9060B722}"/>
            </c:ext>
          </c:extLst>
        </c:ser>
        <c:dLbls>
          <c:showLegendKey val="0"/>
          <c:showVal val="0"/>
          <c:showCatName val="0"/>
          <c:showSerName val="0"/>
          <c:showPercent val="0"/>
          <c:showBubbleSize val="0"/>
        </c:dLbls>
        <c:marker val="1"/>
        <c:smooth val="0"/>
        <c:axId val="-1485848128"/>
        <c:axId val="-1485840512"/>
      </c:lineChart>
      <c:catAx>
        <c:axId val="-1485848128"/>
        <c:scaling>
          <c:orientation val="minMax"/>
        </c:scaling>
        <c:delete val="0"/>
        <c:axPos val="b"/>
        <c:title>
          <c:tx>
            <c:rich>
              <a:bodyPr/>
              <a:lstStyle/>
              <a:p>
                <a:pPr>
                  <a:defRPr/>
                </a:pPr>
                <a:r>
                  <a:rPr lang="en-US" sz="700" b="0" i="0" baseline="0" dirty="0" err="1"/>
                  <a:t>Semana</a:t>
                </a:r>
                <a:r>
                  <a:rPr lang="en-US" sz="700" b="0" i="0" baseline="0" dirty="0"/>
                  <a:t> </a:t>
                </a:r>
                <a:r>
                  <a:rPr lang="en-US" sz="700" b="0" i="0" baseline="0" dirty="0" err="1"/>
                  <a:t>Epidemiológica</a:t>
                </a:r>
                <a:endParaRPr lang="en-US" sz="700" b="0" i="0" baseline="0" dirty="0"/>
              </a:p>
            </c:rich>
          </c:tx>
          <c:layout>
            <c:manualLayout>
              <c:xMode val="edge"/>
              <c:yMode val="edge"/>
              <c:x val="0.4206915808262604"/>
              <c:y val="0.91178425944279751"/>
            </c:manualLayout>
          </c:layout>
          <c:overlay val="0"/>
        </c:title>
        <c:majorTickMark val="out"/>
        <c:minorTickMark val="none"/>
        <c:tickLblPos val="nextTo"/>
        <c:txPr>
          <a:bodyPr/>
          <a:lstStyle/>
          <a:p>
            <a:pPr>
              <a:defRPr sz="700" b="0" i="0" baseline="0"/>
            </a:pPr>
            <a:endParaRPr lang="en-US"/>
          </a:p>
        </c:txPr>
        <c:crossAx val="-1485840512"/>
        <c:crosses val="autoZero"/>
        <c:auto val="1"/>
        <c:lblAlgn val="ctr"/>
        <c:lblOffset val="100"/>
        <c:noMultiLvlLbl val="0"/>
      </c:catAx>
      <c:valAx>
        <c:axId val="-1485840512"/>
        <c:scaling>
          <c:orientation val="minMax"/>
        </c:scaling>
        <c:delete val="0"/>
        <c:axPos val="l"/>
        <c:majorGridlines>
          <c:spPr>
            <a:ln>
              <a:noFill/>
            </a:ln>
          </c:spPr>
        </c:majorGridlines>
        <c:title>
          <c:tx>
            <c:rich>
              <a:bodyPr rot="-5400000" vert="horz"/>
              <a:lstStyle/>
              <a:p>
                <a:pPr>
                  <a:defRPr/>
                </a:pPr>
                <a:r>
                  <a:rPr lang="en-US" b="0" dirty="0" err="1"/>
                  <a:t>Casos</a:t>
                </a:r>
                <a:endParaRPr lang="en-US" b="0" dirty="0"/>
              </a:p>
            </c:rich>
          </c:tx>
          <c:layout>
            <c:manualLayout>
              <c:xMode val="edge"/>
              <c:yMode val="edge"/>
              <c:x val="7.692172578434419E-3"/>
              <c:y val="0.34159886679747792"/>
            </c:manualLayout>
          </c:layout>
          <c:overlay val="0"/>
        </c:title>
        <c:numFmt formatCode="General" sourceLinked="1"/>
        <c:majorTickMark val="out"/>
        <c:minorTickMark val="none"/>
        <c:tickLblPos val="nextTo"/>
        <c:txPr>
          <a:bodyPr/>
          <a:lstStyle/>
          <a:p>
            <a:pPr>
              <a:defRPr sz="900" b="0">
                <a:latin typeface="Arial" panose="020B0604020202020204" pitchFamily="34" charset="0"/>
                <a:cs typeface="Arial" panose="020B0604020202020204" pitchFamily="34" charset="0"/>
              </a:defRPr>
            </a:pPr>
            <a:endParaRPr lang="en-US"/>
          </a:p>
        </c:txPr>
        <c:crossAx val="-1485848128"/>
        <c:crosses val="autoZero"/>
        <c:crossBetween val="between"/>
      </c:valAx>
    </c:plotArea>
    <c:legend>
      <c:legendPos val="t"/>
      <c:layout>
        <c:manualLayout>
          <c:xMode val="edge"/>
          <c:yMode val="edge"/>
          <c:x val="0.21590232515600871"/>
          <c:y val="7.0713797319780043E-3"/>
          <c:w val="0.5938357230551371"/>
          <c:h val="0.10585410017528113"/>
        </c:manualLayout>
      </c:layout>
      <c:overlay val="0"/>
      <c:txPr>
        <a:bodyPr/>
        <a:lstStyle/>
        <a:p>
          <a:pPr>
            <a:defRPr sz="800" b="0" i="0" baseline="0"/>
          </a:pPr>
          <a:endParaRPr lang="en-US"/>
        </a:p>
      </c:txPr>
    </c:legend>
    <c:plotVisOnly val="1"/>
    <c:dispBlanksAs val="gap"/>
    <c:showDLblsOverMax val="0"/>
  </c:chart>
  <c:spPr>
    <a:noFill/>
    <a:ln>
      <a:noFill/>
    </a:ln>
  </c:spPr>
  <c:txPr>
    <a:bodyPr/>
    <a:lstStyle/>
    <a:p>
      <a:pPr>
        <a:defRPr b="1">
          <a:latin typeface="Arial Narrow" panose="020B060602020203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Hoja1!$N$2:$N$9</c:f>
              <c:strCache>
                <c:ptCount val="8"/>
                <c:pt idx="0">
                  <c:v>Medicamento</c:v>
                </c:pt>
                <c:pt idx="1">
                  <c:v>Plaguicida</c:v>
                </c:pt>
                <c:pt idx="2">
                  <c:v>Metanol</c:v>
                </c:pt>
                <c:pt idx="3">
                  <c:v>Metales</c:v>
                </c:pt>
                <c:pt idx="4">
                  <c:v>Solventes</c:v>
                </c:pt>
                <c:pt idx="5">
                  <c:v>Otra Sustancia</c:v>
                </c:pt>
                <c:pt idx="6">
                  <c:v>Gases</c:v>
                </c:pt>
                <c:pt idx="7">
                  <c:v>Psicoactivas</c:v>
                </c:pt>
              </c:strCache>
            </c:strRef>
          </c:cat>
          <c:val>
            <c:numRef>
              <c:f>Hoja1!$P$2:$P$9</c:f>
              <c:numCache>
                <c:formatCode>0.00</c:formatCode>
                <c:ptCount val="8"/>
                <c:pt idx="0">
                  <c:v>20.8955223880597</c:v>
                </c:pt>
                <c:pt idx="1">
                  <c:v>8.4577114427860707</c:v>
                </c:pt>
                <c:pt idx="2">
                  <c:v>0</c:v>
                </c:pt>
                <c:pt idx="3">
                  <c:v>0</c:v>
                </c:pt>
                <c:pt idx="4">
                  <c:v>2.9850746268656714</c:v>
                </c:pt>
                <c:pt idx="5">
                  <c:v>11.442786069651742</c:v>
                </c:pt>
                <c:pt idx="6">
                  <c:v>1.4925373134328357</c:v>
                </c:pt>
                <c:pt idx="7">
                  <c:v>54.726368159203972</c:v>
                </c:pt>
              </c:numCache>
            </c:numRef>
          </c:val>
          <c:extLst>
            <c:ext xmlns:c16="http://schemas.microsoft.com/office/drawing/2014/chart" uri="{C3380CC4-5D6E-409C-BE32-E72D297353CC}">
              <c16:uniqueId val="{00000000-9169-4766-B5E2-B845FF38900F}"/>
            </c:ext>
          </c:extLst>
        </c:ser>
        <c:dLbls>
          <c:showLegendKey val="0"/>
          <c:showVal val="0"/>
          <c:showCatName val="0"/>
          <c:showSerName val="0"/>
          <c:showPercent val="0"/>
          <c:showBubbleSize val="0"/>
        </c:dLbls>
        <c:gapWidth val="182"/>
        <c:axId val="1426916064"/>
        <c:axId val="1426911904"/>
      </c:barChart>
      <c:catAx>
        <c:axId val="14269160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26911904"/>
        <c:crosses val="autoZero"/>
        <c:auto val="1"/>
        <c:lblAlgn val="ctr"/>
        <c:lblOffset val="100"/>
        <c:noMultiLvlLbl val="0"/>
      </c:catAx>
      <c:valAx>
        <c:axId val="1426911904"/>
        <c:scaling>
          <c:orientation val="minMax"/>
        </c:scaling>
        <c:delete val="0"/>
        <c:axPos val="b"/>
        <c:majorGridlines>
          <c:spPr>
            <a:ln w="9525" cap="flat" cmpd="sng" algn="ctr">
              <a:no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269160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'[II PE ETA 2021.xlsx]Acumulado Total'!$E$1:$K$1</c:f>
              <c:strCache>
                <c:ptCount val="7"/>
                <c:pt idx="0">
                  <c:v>&lt; 1 año</c:v>
                </c:pt>
                <c:pt idx="1">
                  <c:v>1-4 años</c:v>
                </c:pt>
                <c:pt idx="2">
                  <c:v>5-9 años</c:v>
                </c:pt>
                <c:pt idx="3">
                  <c:v>10-19 años</c:v>
                </c:pt>
                <c:pt idx="4">
                  <c:v>20-49-años</c:v>
                </c:pt>
                <c:pt idx="5">
                  <c:v>50-74 años</c:v>
                </c:pt>
                <c:pt idx="6">
                  <c:v>&gt;75 años</c:v>
                </c:pt>
              </c:strCache>
            </c:strRef>
          </c:cat>
          <c:val>
            <c:numRef>
              <c:f>'[II PE ETA 2021.xlsx]Acumulado Total'!$E$5:$K$5</c:f>
              <c:numCache>
                <c:formatCode>0.00</c:formatCode>
                <c:ptCount val="7"/>
                <c:pt idx="0">
                  <c:v>0</c:v>
                </c:pt>
                <c:pt idx="1">
                  <c:v>1.9047619047619049</c:v>
                </c:pt>
                <c:pt idx="2">
                  <c:v>0.95238095238095244</c:v>
                </c:pt>
                <c:pt idx="3">
                  <c:v>14.285714285714285</c:v>
                </c:pt>
                <c:pt idx="4">
                  <c:v>74.285714285714292</c:v>
                </c:pt>
                <c:pt idx="5">
                  <c:v>7.6190476190476195</c:v>
                </c:pt>
                <c:pt idx="6">
                  <c:v>0.95238095238095244</c:v>
                </c:pt>
              </c:numCache>
            </c:numRef>
          </c:val>
          <c:extLst>
            <c:ext xmlns:c16="http://schemas.microsoft.com/office/drawing/2014/chart" uri="{C3380CC4-5D6E-409C-BE32-E72D297353CC}">
              <c16:uniqueId val="{00000000-8722-44DD-B0FD-A41B4E047EFB}"/>
            </c:ext>
          </c:extLst>
        </c:ser>
        <c:dLbls>
          <c:showLegendKey val="0"/>
          <c:showVal val="0"/>
          <c:showCatName val="0"/>
          <c:showSerName val="0"/>
          <c:showPercent val="0"/>
          <c:showBubbleSize val="0"/>
        </c:dLbls>
        <c:gapWidth val="0"/>
        <c:axId val="1411459168"/>
        <c:axId val="1411469568"/>
      </c:barChart>
      <c:catAx>
        <c:axId val="1411459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11469568"/>
        <c:crosses val="autoZero"/>
        <c:auto val="1"/>
        <c:lblAlgn val="ctr"/>
        <c:lblOffset val="100"/>
        <c:noMultiLvlLbl val="0"/>
      </c:catAx>
      <c:valAx>
        <c:axId val="1411469568"/>
        <c:scaling>
          <c:orientation val="minMax"/>
        </c:scaling>
        <c:delete val="0"/>
        <c:axPos val="l"/>
        <c:majorGridlines>
          <c:spPr>
            <a:ln w="9525" cap="flat" cmpd="sng" algn="ctr">
              <a:no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114591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FF0000"/>
              </a:solidFill>
              <a:ln>
                <a:noFill/>
              </a:ln>
              <a:effectLst/>
            </c:spPr>
            <c:extLst>
              <c:ext xmlns:c16="http://schemas.microsoft.com/office/drawing/2014/chart" uri="{C3380CC4-5D6E-409C-BE32-E72D297353CC}">
                <c16:uniqueId val="{00000001-9AF2-4735-80EB-D4C1B8DF1385}"/>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'[II PE ETA 2021.xlsx]Acumulado Total'!$A$18:$A$30</c:f>
              <c:strCache>
                <c:ptCount val="13"/>
                <c:pt idx="0">
                  <c:v>A Mixto</c:v>
                </c:pt>
                <c:pt idx="1">
                  <c:v>C Rápidas</c:v>
                </c:pt>
                <c:pt idx="2">
                  <c:v>P con Pollo</c:v>
                </c:pt>
                <c:pt idx="3">
                  <c:v>P de Mar o Rio</c:v>
                </c:pt>
                <c:pt idx="4">
                  <c:v>Carnes Rojas</c:v>
                </c:pt>
                <c:pt idx="5">
                  <c:v>D Lácteos</c:v>
                </c:pt>
                <c:pt idx="6">
                  <c:v>Huevo</c:v>
                </c:pt>
                <c:pt idx="7">
                  <c:v>Panadería y Repostería </c:v>
                </c:pt>
                <c:pt idx="8">
                  <c:v>Bebidas</c:v>
                </c:pt>
                <c:pt idx="9">
                  <c:v>Ensaldas y Frutas</c:v>
                </c:pt>
                <c:pt idx="10">
                  <c:v>Agua</c:v>
                </c:pt>
                <c:pt idx="11">
                  <c:v>Carne Procesada o Embutidos</c:v>
                </c:pt>
                <c:pt idx="12">
                  <c:v>Otros</c:v>
                </c:pt>
              </c:strCache>
            </c:strRef>
          </c:cat>
          <c:val>
            <c:numRef>
              <c:f>'[II PE ETA 2021.xlsx]Acumulado Total'!$E$18:$E$30</c:f>
              <c:numCache>
                <c:formatCode>0.00</c:formatCode>
                <c:ptCount val="13"/>
                <c:pt idx="0">
                  <c:v>69.523809523809518</c:v>
                </c:pt>
                <c:pt idx="1">
                  <c:v>5.7142857142857144</c:v>
                </c:pt>
                <c:pt idx="2">
                  <c:v>5.7142857142857144</c:v>
                </c:pt>
                <c:pt idx="3">
                  <c:v>14.285714285714285</c:v>
                </c:pt>
                <c:pt idx="4">
                  <c:v>0.95238095238095244</c:v>
                </c:pt>
                <c:pt idx="5">
                  <c:v>0.95238095238095244</c:v>
                </c:pt>
                <c:pt idx="6">
                  <c:v>0</c:v>
                </c:pt>
                <c:pt idx="7">
                  <c:v>1.9047619047619049</c:v>
                </c:pt>
                <c:pt idx="8">
                  <c:v>0.95238095238095244</c:v>
                </c:pt>
                <c:pt idx="9">
                  <c:v>0</c:v>
                </c:pt>
                <c:pt idx="10">
                  <c:v>0</c:v>
                </c:pt>
                <c:pt idx="11">
                  <c:v>0</c:v>
                </c:pt>
                <c:pt idx="12">
                  <c:v>0</c:v>
                </c:pt>
              </c:numCache>
            </c:numRef>
          </c:val>
          <c:extLst>
            <c:ext xmlns:c16="http://schemas.microsoft.com/office/drawing/2014/chart" uri="{C3380CC4-5D6E-409C-BE32-E72D297353CC}">
              <c16:uniqueId val="{00000000-9AF2-4735-80EB-D4C1B8DF1385}"/>
            </c:ext>
          </c:extLst>
        </c:ser>
        <c:dLbls>
          <c:showLegendKey val="0"/>
          <c:showVal val="0"/>
          <c:showCatName val="0"/>
          <c:showSerName val="0"/>
          <c:showPercent val="0"/>
          <c:showBubbleSize val="0"/>
        </c:dLbls>
        <c:gapWidth val="182"/>
        <c:axId val="1525413952"/>
        <c:axId val="1525412288"/>
      </c:barChart>
      <c:catAx>
        <c:axId val="15254139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25412288"/>
        <c:crosses val="autoZero"/>
        <c:auto val="1"/>
        <c:lblAlgn val="ctr"/>
        <c:lblOffset val="100"/>
        <c:noMultiLvlLbl val="0"/>
      </c:catAx>
      <c:valAx>
        <c:axId val="1525412288"/>
        <c:scaling>
          <c:orientation val="minMax"/>
        </c:scaling>
        <c:delete val="0"/>
        <c:axPos val="b"/>
        <c:majorGridlines>
          <c:spPr>
            <a:ln w="9525" cap="flat" cmpd="sng" algn="ctr">
              <a:no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254139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Pt>
            <c:idx val="2"/>
            <c:invertIfNegative val="0"/>
            <c:bubble3D val="0"/>
            <c:spPr>
              <a:solidFill>
                <a:srgbClr val="FF0000"/>
              </a:solidFill>
              <a:ln>
                <a:solidFill>
                  <a:srgbClr val="FF0000"/>
                </a:solidFill>
              </a:ln>
              <a:effectLst/>
            </c:spPr>
            <c:extLst>
              <c:ext xmlns:c16="http://schemas.microsoft.com/office/drawing/2014/chart" uri="{C3380CC4-5D6E-409C-BE32-E72D297353CC}">
                <c16:uniqueId val="{00000001-EB54-4DA3-8D79-D7402F2DF53F}"/>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'[II PE ETA 2021.xlsx]Acumulado Total'!$N$1:$Z$1</c:f>
              <c:strCache>
                <c:ptCount val="13"/>
                <c:pt idx="0">
                  <c:v>nauseas</c:v>
                </c:pt>
                <c:pt idx="1">
                  <c:v>vomito</c:v>
                </c:pt>
                <c:pt idx="2">
                  <c:v>diarrea</c:v>
                </c:pt>
                <c:pt idx="3">
                  <c:v>Dolor Abd</c:v>
                </c:pt>
                <c:pt idx="4">
                  <c:v>fiebre</c:v>
                </c:pt>
                <c:pt idx="5">
                  <c:v>cefalea</c:v>
                </c:pt>
                <c:pt idx="6">
                  <c:v>deshid</c:v>
                </c:pt>
                <c:pt idx="7">
                  <c:v>escalof</c:v>
                </c:pt>
                <c:pt idx="8">
                  <c:v>mareo</c:v>
                </c:pt>
                <c:pt idx="9">
                  <c:v>Calambres </c:v>
                </c:pt>
                <c:pt idx="10">
                  <c:v>inmaculop</c:v>
                </c:pt>
                <c:pt idx="11">
                  <c:v>Mialgias</c:v>
                </c:pt>
                <c:pt idx="12">
                  <c:v>otros</c:v>
                </c:pt>
              </c:strCache>
            </c:strRef>
          </c:cat>
          <c:val>
            <c:numRef>
              <c:f>'[II PE ETA 2021.xlsx]Acumulado Total'!$N$5:$Z$5</c:f>
              <c:numCache>
                <c:formatCode>0.00</c:formatCode>
                <c:ptCount val="13"/>
                <c:pt idx="0">
                  <c:v>73.333333333333329</c:v>
                </c:pt>
                <c:pt idx="1">
                  <c:v>33.333333333333329</c:v>
                </c:pt>
                <c:pt idx="2">
                  <c:v>75.238095238095241</c:v>
                </c:pt>
                <c:pt idx="3">
                  <c:v>52.380952380952387</c:v>
                </c:pt>
                <c:pt idx="4">
                  <c:v>8.5714285714285712</c:v>
                </c:pt>
                <c:pt idx="5">
                  <c:v>12.380952380952381</c:v>
                </c:pt>
                <c:pt idx="6">
                  <c:v>1.9047619047619049</c:v>
                </c:pt>
                <c:pt idx="7">
                  <c:v>8.5714285714285712</c:v>
                </c:pt>
                <c:pt idx="8">
                  <c:v>25.714285714285712</c:v>
                </c:pt>
                <c:pt idx="9">
                  <c:v>7.6190476190476195</c:v>
                </c:pt>
                <c:pt idx="10">
                  <c:v>1.9047619047619049</c:v>
                </c:pt>
                <c:pt idx="11">
                  <c:v>2.8571428571428572</c:v>
                </c:pt>
                <c:pt idx="12">
                  <c:v>8.5714285714285712</c:v>
                </c:pt>
              </c:numCache>
            </c:numRef>
          </c:val>
          <c:extLst>
            <c:ext xmlns:c16="http://schemas.microsoft.com/office/drawing/2014/chart" uri="{C3380CC4-5D6E-409C-BE32-E72D297353CC}">
              <c16:uniqueId val="{00000002-EB54-4DA3-8D79-D7402F2DF53F}"/>
            </c:ext>
          </c:extLst>
        </c:ser>
        <c:dLbls>
          <c:showLegendKey val="0"/>
          <c:showVal val="0"/>
          <c:showCatName val="0"/>
          <c:showSerName val="0"/>
          <c:showPercent val="0"/>
          <c:showBubbleSize val="0"/>
        </c:dLbls>
        <c:gapWidth val="182"/>
        <c:axId val="1411458752"/>
        <c:axId val="1411472896"/>
      </c:barChart>
      <c:catAx>
        <c:axId val="14114587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11472896"/>
        <c:crosses val="autoZero"/>
        <c:auto val="1"/>
        <c:lblAlgn val="ctr"/>
        <c:lblOffset val="100"/>
        <c:noMultiLvlLbl val="0"/>
      </c:catAx>
      <c:valAx>
        <c:axId val="1411472896"/>
        <c:scaling>
          <c:orientation val="minMax"/>
        </c:scaling>
        <c:delete val="0"/>
        <c:axPos val="b"/>
        <c:majorGridlines>
          <c:spPr>
            <a:ln w="9525" cap="flat" cmpd="sng" algn="ctr">
              <a:no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114587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2"/>
          <c:order val="2"/>
          <c:tx>
            <c:strRef>
              <c:f>ETA!$A$66</c:f>
              <c:strCache>
                <c:ptCount val="1"/>
                <c:pt idx="0">
                  <c:v>2020</c:v>
                </c:pt>
              </c:strCache>
            </c:strRef>
          </c:tx>
          <c:spPr>
            <a:solidFill>
              <a:srgbClr val="0070C0"/>
            </a:solidFill>
          </c:spPr>
          <c:invertIfNegative val="0"/>
          <c:val>
            <c:numRef>
              <c:f>ETA!$B$66:$U$66</c:f>
              <c:numCache>
                <c:formatCode>General</c:formatCode>
                <c:ptCount val="20"/>
                <c:pt idx="0">
                  <c:v>7</c:v>
                </c:pt>
                <c:pt idx="1">
                  <c:v>4</c:v>
                </c:pt>
                <c:pt idx="2">
                  <c:v>8</c:v>
                </c:pt>
                <c:pt idx="3">
                  <c:v>10</c:v>
                </c:pt>
                <c:pt idx="4">
                  <c:v>12</c:v>
                </c:pt>
                <c:pt idx="5">
                  <c:v>8</c:v>
                </c:pt>
                <c:pt idx="6">
                  <c:v>5</c:v>
                </c:pt>
                <c:pt idx="7">
                  <c:v>53</c:v>
                </c:pt>
                <c:pt idx="8">
                  <c:v>7</c:v>
                </c:pt>
                <c:pt idx="9">
                  <c:v>34</c:v>
                </c:pt>
                <c:pt idx="10">
                  <c:v>31</c:v>
                </c:pt>
                <c:pt idx="11">
                  <c:v>2</c:v>
                </c:pt>
                <c:pt idx="12">
                  <c:v>0</c:v>
                </c:pt>
                <c:pt idx="13">
                  <c:v>0</c:v>
                </c:pt>
                <c:pt idx="14">
                  <c:v>21</c:v>
                </c:pt>
                <c:pt idx="15">
                  <c:v>1</c:v>
                </c:pt>
                <c:pt idx="16">
                  <c:v>2</c:v>
                </c:pt>
                <c:pt idx="17">
                  <c:v>6</c:v>
                </c:pt>
                <c:pt idx="18">
                  <c:v>2</c:v>
                </c:pt>
                <c:pt idx="19">
                  <c:v>21</c:v>
                </c:pt>
              </c:numCache>
            </c:numRef>
          </c:val>
          <c:extLst>
            <c:ext xmlns:c16="http://schemas.microsoft.com/office/drawing/2014/chart" uri="{C3380CC4-5D6E-409C-BE32-E72D297353CC}">
              <c16:uniqueId val="{00000000-57A3-41CC-91AF-E3F8F8C54393}"/>
            </c:ext>
          </c:extLst>
        </c:ser>
        <c:dLbls>
          <c:showLegendKey val="0"/>
          <c:showVal val="0"/>
          <c:showCatName val="0"/>
          <c:showSerName val="0"/>
          <c:showPercent val="0"/>
          <c:showBubbleSize val="0"/>
        </c:dLbls>
        <c:gapWidth val="0"/>
        <c:overlap val="100"/>
        <c:axId val="580464152"/>
        <c:axId val="580470816"/>
      </c:barChart>
      <c:lineChart>
        <c:grouping val="standard"/>
        <c:varyColors val="0"/>
        <c:ser>
          <c:idx val="0"/>
          <c:order val="0"/>
          <c:tx>
            <c:strRef>
              <c:f>ETA!$A$64</c:f>
              <c:strCache>
                <c:ptCount val="1"/>
                <c:pt idx="0">
                  <c:v>2018</c:v>
                </c:pt>
              </c:strCache>
            </c:strRef>
          </c:tx>
          <c:spPr>
            <a:ln w="28575">
              <a:solidFill>
                <a:srgbClr val="C00000"/>
              </a:solidFill>
            </a:ln>
          </c:spPr>
          <c:marker>
            <c:symbol val="none"/>
          </c:marker>
          <c:cat>
            <c:numRef>
              <c:f>ETA!$B$54:$BA$54</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ETA!$B$64:$BA$64</c:f>
              <c:numCache>
                <c:formatCode>General</c:formatCode>
                <c:ptCount val="52"/>
                <c:pt idx="0">
                  <c:v>9</c:v>
                </c:pt>
                <c:pt idx="1">
                  <c:v>11</c:v>
                </c:pt>
                <c:pt idx="2">
                  <c:v>14</c:v>
                </c:pt>
                <c:pt idx="3">
                  <c:v>25</c:v>
                </c:pt>
                <c:pt idx="4">
                  <c:v>6</c:v>
                </c:pt>
                <c:pt idx="5">
                  <c:v>8</c:v>
                </c:pt>
                <c:pt idx="6">
                  <c:v>13</c:v>
                </c:pt>
                <c:pt idx="7">
                  <c:v>6</c:v>
                </c:pt>
                <c:pt idx="8">
                  <c:v>15</c:v>
                </c:pt>
                <c:pt idx="9">
                  <c:v>39</c:v>
                </c:pt>
                <c:pt idx="10">
                  <c:v>35</c:v>
                </c:pt>
                <c:pt idx="11">
                  <c:v>15</c:v>
                </c:pt>
                <c:pt idx="12">
                  <c:v>5</c:v>
                </c:pt>
                <c:pt idx="13">
                  <c:v>12</c:v>
                </c:pt>
                <c:pt idx="14">
                  <c:v>32</c:v>
                </c:pt>
                <c:pt idx="15">
                  <c:v>6</c:v>
                </c:pt>
                <c:pt idx="16">
                  <c:v>27</c:v>
                </c:pt>
                <c:pt idx="17">
                  <c:v>6</c:v>
                </c:pt>
                <c:pt idx="18">
                  <c:v>30</c:v>
                </c:pt>
                <c:pt idx="19">
                  <c:v>10</c:v>
                </c:pt>
                <c:pt idx="20">
                  <c:v>9</c:v>
                </c:pt>
                <c:pt idx="21">
                  <c:v>7</c:v>
                </c:pt>
                <c:pt idx="22">
                  <c:v>10</c:v>
                </c:pt>
                <c:pt idx="23">
                  <c:v>4</c:v>
                </c:pt>
                <c:pt idx="24">
                  <c:v>5</c:v>
                </c:pt>
                <c:pt idx="25">
                  <c:v>5</c:v>
                </c:pt>
                <c:pt idx="26">
                  <c:v>5</c:v>
                </c:pt>
                <c:pt idx="27">
                  <c:v>51</c:v>
                </c:pt>
                <c:pt idx="28">
                  <c:v>2</c:v>
                </c:pt>
                <c:pt idx="29">
                  <c:v>258</c:v>
                </c:pt>
                <c:pt idx="30">
                  <c:v>8</c:v>
                </c:pt>
                <c:pt idx="31">
                  <c:v>6</c:v>
                </c:pt>
                <c:pt idx="32">
                  <c:v>21</c:v>
                </c:pt>
                <c:pt idx="33">
                  <c:v>5</c:v>
                </c:pt>
                <c:pt idx="34">
                  <c:v>1406</c:v>
                </c:pt>
                <c:pt idx="35">
                  <c:v>4</c:v>
                </c:pt>
                <c:pt idx="36">
                  <c:v>4</c:v>
                </c:pt>
                <c:pt idx="37">
                  <c:v>613</c:v>
                </c:pt>
                <c:pt idx="38">
                  <c:v>21</c:v>
                </c:pt>
                <c:pt idx="39">
                  <c:v>16</c:v>
                </c:pt>
                <c:pt idx="40">
                  <c:v>4</c:v>
                </c:pt>
                <c:pt idx="41">
                  <c:v>7</c:v>
                </c:pt>
                <c:pt idx="42">
                  <c:v>5</c:v>
                </c:pt>
                <c:pt idx="43">
                  <c:v>14</c:v>
                </c:pt>
                <c:pt idx="44">
                  <c:v>4</c:v>
                </c:pt>
                <c:pt idx="45">
                  <c:v>9</c:v>
                </c:pt>
                <c:pt idx="46">
                  <c:v>63</c:v>
                </c:pt>
                <c:pt idx="47">
                  <c:v>3</c:v>
                </c:pt>
                <c:pt idx="48">
                  <c:v>5</c:v>
                </c:pt>
                <c:pt idx="49">
                  <c:v>13</c:v>
                </c:pt>
                <c:pt idx="50">
                  <c:v>31</c:v>
                </c:pt>
                <c:pt idx="51">
                  <c:v>75</c:v>
                </c:pt>
              </c:numCache>
            </c:numRef>
          </c:val>
          <c:smooth val="0"/>
          <c:extLst>
            <c:ext xmlns:c16="http://schemas.microsoft.com/office/drawing/2014/chart" uri="{C3380CC4-5D6E-409C-BE32-E72D297353CC}">
              <c16:uniqueId val="{00000001-57A3-41CC-91AF-E3F8F8C54393}"/>
            </c:ext>
          </c:extLst>
        </c:ser>
        <c:ser>
          <c:idx val="1"/>
          <c:order val="1"/>
          <c:tx>
            <c:strRef>
              <c:f>ETA!$A$65</c:f>
              <c:strCache>
                <c:ptCount val="1"/>
                <c:pt idx="0">
                  <c:v>2019</c:v>
                </c:pt>
              </c:strCache>
            </c:strRef>
          </c:tx>
          <c:spPr>
            <a:ln w="28575">
              <a:solidFill>
                <a:srgbClr val="00B050"/>
              </a:solidFill>
            </a:ln>
          </c:spPr>
          <c:marker>
            <c:symbol val="none"/>
          </c:marker>
          <c:cat>
            <c:numRef>
              <c:f>ETA!$B$54:$BA$54</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ETA!$B$65:$BA$65</c:f>
              <c:numCache>
                <c:formatCode>General</c:formatCode>
                <c:ptCount val="52"/>
                <c:pt idx="0">
                  <c:v>8</c:v>
                </c:pt>
                <c:pt idx="1">
                  <c:v>55</c:v>
                </c:pt>
                <c:pt idx="2">
                  <c:v>111</c:v>
                </c:pt>
                <c:pt idx="3">
                  <c:v>21</c:v>
                </c:pt>
                <c:pt idx="4">
                  <c:v>48</c:v>
                </c:pt>
                <c:pt idx="5">
                  <c:v>11</c:v>
                </c:pt>
                <c:pt idx="6">
                  <c:v>8</c:v>
                </c:pt>
                <c:pt idx="7">
                  <c:v>174</c:v>
                </c:pt>
                <c:pt idx="8">
                  <c:v>53</c:v>
                </c:pt>
                <c:pt idx="9">
                  <c:v>37</c:v>
                </c:pt>
                <c:pt idx="10">
                  <c:v>95</c:v>
                </c:pt>
                <c:pt idx="11">
                  <c:v>16</c:v>
                </c:pt>
                <c:pt idx="12">
                  <c:v>42</c:v>
                </c:pt>
                <c:pt idx="13">
                  <c:v>5</c:v>
                </c:pt>
                <c:pt idx="14">
                  <c:v>136</c:v>
                </c:pt>
                <c:pt idx="15">
                  <c:v>7</c:v>
                </c:pt>
                <c:pt idx="16">
                  <c:v>28</c:v>
                </c:pt>
                <c:pt idx="17">
                  <c:v>26</c:v>
                </c:pt>
                <c:pt idx="18">
                  <c:v>3</c:v>
                </c:pt>
                <c:pt idx="19">
                  <c:v>21</c:v>
                </c:pt>
                <c:pt idx="20">
                  <c:v>86</c:v>
                </c:pt>
                <c:pt idx="21">
                  <c:v>4</c:v>
                </c:pt>
                <c:pt idx="22">
                  <c:v>6</c:v>
                </c:pt>
                <c:pt idx="23">
                  <c:v>5</c:v>
                </c:pt>
                <c:pt idx="24">
                  <c:v>6</c:v>
                </c:pt>
                <c:pt idx="25">
                  <c:v>7</c:v>
                </c:pt>
                <c:pt idx="26">
                  <c:v>9</c:v>
                </c:pt>
                <c:pt idx="27">
                  <c:v>89</c:v>
                </c:pt>
                <c:pt idx="28">
                  <c:v>10</c:v>
                </c:pt>
                <c:pt idx="29">
                  <c:v>32</c:v>
                </c:pt>
                <c:pt idx="30">
                  <c:v>8</c:v>
                </c:pt>
                <c:pt idx="31">
                  <c:v>12</c:v>
                </c:pt>
                <c:pt idx="32">
                  <c:v>18</c:v>
                </c:pt>
                <c:pt idx="33">
                  <c:v>26</c:v>
                </c:pt>
                <c:pt idx="34">
                  <c:v>74</c:v>
                </c:pt>
                <c:pt idx="35">
                  <c:v>98</c:v>
                </c:pt>
                <c:pt idx="36">
                  <c:v>17</c:v>
                </c:pt>
                <c:pt idx="37">
                  <c:v>24</c:v>
                </c:pt>
                <c:pt idx="38">
                  <c:v>15</c:v>
                </c:pt>
                <c:pt idx="39">
                  <c:v>9</c:v>
                </c:pt>
                <c:pt idx="40">
                  <c:v>58</c:v>
                </c:pt>
                <c:pt idx="41">
                  <c:v>10</c:v>
                </c:pt>
                <c:pt idx="42">
                  <c:v>7</c:v>
                </c:pt>
                <c:pt idx="43">
                  <c:v>5</c:v>
                </c:pt>
                <c:pt idx="44">
                  <c:v>1</c:v>
                </c:pt>
                <c:pt idx="45">
                  <c:v>10</c:v>
                </c:pt>
                <c:pt idx="46">
                  <c:v>7</c:v>
                </c:pt>
                <c:pt idx="47">
                  <c:v>59</c:v>
                </c:pt>
                <c:pt idx="48">
                  <c:v>9</c:v>
                </c:pt>
                <c:pt idx="49">
                  <c:v>11</c:v>
                </c:pt>
                <c:pt idx="50">
                  <c:v>217</c:v>
                </c:pt>
                <c:pt idx="51">
                  <c:v>9</c:v>
                </c:pt>
              </c:numCache>
            </c:numRef>
          </c:val>
          <c:smooth val="0"/>
          <c:extLst>
            <c:ext xmlns:c16="http://schemas.microsoft.com/office/drawing/2014/chart" uri="{C3380CC4-5D6E-409C-BE32-E72D297353CC}">
              <c16:uniqueId val="{00000002-57A3-41CC-91AF-E3F8F8C54393}"/>
            </c:ext>
          </c:extLst>
        </c:ser>
        <c:ser>
          <c:idx val="3"/>
          <c:order val="3"/>
          <c:tx>
            <c:strRef>
              <c:f>ETA!$A$62</c:f>
              <c:strCache>
                <c:ptCount val="1"/>
                <c:pt idx="0">
                  <c:v>2016</c:v>
                </c:pt>
              </c:strCache>
            </c:strRef>
          </c:tx>
          <c:marker>
            <c:symbol val="none"/>
          </c:marker>
          <c:cat>
            <c:numRef>
              <c:f>ETA!$B$54:$BA$54</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ETA!$B$62:$BA$62</c:f>
              <c:numCache>
                <c:formatCode>General</c:formatCode>
                <c:ptCount val="52"/>
                <c:pt idx="0">
                  <c:v>10</c:v>
                </c:pt>
                <c:pt idx="1">
                  <c:v>24</c:v>
                </c:pt>
                <c:pt idx="2">
                  <c:v>8</c:v>
                </c:pt>
                <c:pt idx="3">
                  <c:v>14</c:v>
                </c:pt>
                <c:pt idx="4">
                  <c:v>11</c:v>
                </c:pt>
                <c:pt idx="5">
                  <c:v>457</c:v>
                </c:pt>
                <c:pt idx="6">
                  <c:v>153</c:v>
                </c:pt>
                <c:pt idx="7">
                  <c:v>10</c:v>
                </c:pt>
                <c:pt idx="8">
                  <c:v>25</c:v>
                </c:pt>
                <c:pt idx="9">
                  <c:v>12</c:v>
                </c:pt>
                <c:pt idx="10">
                  <c:v>10</c:v>
                </c:pt>
                <c:pt idx="11">
                  <c:v>8</c:v>
                </c:pt>
                <c:pt idx="12">
                  <c:v>9</c:v>
                </c:pt>
                <c:pt idx="13">
                  <c:v>40</c:v>
                </c:pt>
                <c:pt idx="14">
                  <c:v>20</c:v>
                </c:pt>
                <c:pt idx="15">
                  <c:v>7</c:v>
                </c:pt>
                <c:pt idx="16">
                  <c:v>9</c:v>
                </c:pt>
                <c:pt idx="17">
                  <c:v>11</c:v>
                </c:pt>
                <c:pt idx="18">
                  <c:v>14</c:v>
                </c:pt>
                <c:pt idx="19">
                  <c:v>96</c:v>
                </c:pt>
                <c:pt idx="20">
                  <c:v>7</c:v>
                </c:pt>
                <c:pt idx="21">
                  <c:v>7</c:v>
                </c:pt>
                <c:pt idx="22">
                  <c:v>5</c:v>
                </c:pt>
                <c:pt idx="23">
                  <c:v>12</c:v>
                </c:pt>
                <c:pt idx="24">
                  <c:v>9</c:v>
                </c:pt>
                <c:pt idx="25">
                  <c:v>13</c:v>
                </c:pt>
                <c:pt idx="26">
                  <c:v>28</c:v>
                </c:pt>
                <c:pt idx="27">
                  <c:v>11</c:v>
                </c:pt>
                <c:pt idx="28">
                  <c:v>52</c:v>
                </c:pt>
                <c:pt idx="29">
                  <c:v>20</c:v>
                </c:pt>
                <c:pt idx="30">
                  <c:v>13</c:v>
                </c:pt>
                <c:pt idx="31">
                  <c:v>7</c:v>
                </c:pt>
                <c:pt idx="32">
                  <c:v>36</c:v>
                </c:pt>
                <c:pt idx="33">
                  <c:v>11</c:v>
                </c:pt>
                <c:pt idx="34">
                  <c:v>37</c:v>
                </c:pt>
                <c:pt idx="35">
                  <c:v>17</c:v>
                </c:pt>
                <c:pt idx="36">
                  <c:v>9</c:v>
                </c:pt>
                <c:pt idx="37">
                  <c:v>9</c:v>
                </c:pt>
                <c:pt idx="38">
                  <c:v>13</c:v>
                </c:pt>
                <c:pt idx="39">
                  <c:v>17</c:v>
                </c:pt>
                <c:pt idx="40">
                  <c:v>10</c:v>
                </c:pt>
                <c:pt idx="41">
                  <c:v>11</c:v>
                </c:pt>
                <c:pt idx="42">
                  <c:v>9</c:v>
                </c:pt>
                <c:pt idx="43">
                  <c:v>6</c:v>
                </c:pt>
                <c:pt idx="44">
                  <c:v>6</c:v>
                </c:pt>
                <c:pt idx="45">
                  <c:v>5</c:v>
                </c:pt>
                <c:pt idx="46">
                  <c:v>6</c:v>
                </c:pt>
                <c:pt idx="47">
                  <c:v>68</c:v>
                </c:pt>
                <c:pt idx="48">
                  <c:v>13</c:v>
                </c:pt>
                <c:pt idx="49">
                  <c:v>114</c:v>
                </c:pt>
                <c:pt idx="50">
                  <c:v>12</c:v>
                </c:pt>
                <c:pt idx="51">
                  <c:v>16</c:v>
                </c:pt>
              </c:numCache>
            </c:numRef>
          </c:val>
          <c:smooth val="0"/>
          <c:extLst>
            <c:ext xmlns:c16="http://schemas.microsoft.com/office/drawing/2014/chart" uri="{C3380CC4-5D6E-409C-BE32-E72D297353CC}">
              <c16:uniqueId val="{00000003-57A3-41CC-91AF-E3F8F8C54393}"/>
            </c:ext>
          </c:extLst>
        </c:ser>
        <c:ser>
          <c:idx val="4"/>
          <c:order val="4"/>
          <c:tx>
            <c:strRef>
              <c:f>ETA!$A$63</c:f>
              <c:strCache>
                <c:ptCount val="1"/>
                <c:pt idx="0">
                  <c:v>2017</c:v>
                </c:pt>
              </c:strCache>
            </c:strRef>
          </c:tx>
          <c:marker>
            <c:symbol val="none"/>
          </c:marker>
          <c:cat>
            <c:numRef>
              <c:f>ETA!$B$54:$BA$54</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ETA!$B$63:$BA$63</c:f>
              <c:numCache>
                <c:formatCode>General</c:formatCode>
                <c:ptCount val="52"/>
                <c:pt idx="0">
                  <c:v>13</c:v>
                </c:pt>
                <c:pt idx="1">
                  <c:v>6</c:v>
                </c:pt>
                <c:pt idx="2">
                  <c:v>7</c:v>
                </c:pt>
                <c:pt idx="3">
                  <c:v>7</c:v>
                </c:pt>
                <c:pt idx="4">
                  <c:v>5</c:v>
                </c:pt>
                <c:pt idx="5">
                  <c:v>11</c:v>
                </c:pt>
                <c:pt idx="6">
                  <c:v>6</c:v>
                </c:pt>
                <c:pt idx="7">
                  <c:v>15</c:v>
                </c:pt>
                <c:pt idx="8">
                  <c:v>51</c:v>
                </c:pt>
                <c:pt idx="9">
                  <c:v>17</c:v>
                </c:pt>
                <c:pt idx="10">
                  <c:v>11</c:v>
                </c:pt>
                <c:pt idx="11">
                  <c:v>2</c:v>
                </c:pt>
                <c:pt idx="12">
                  <c:v>10</c:v>
                </c:pt>
                <c:pt idx="13">
                  <c:v>7</c:v>
                </c:pt>
                <c:pt idx="14">
                  <c:v>11</c:v>
                </c:pt>
                <c:pt idx="15">
                  <c:v>43</c:v>
                </c:pt>
                <c:pt idx="16">
                  <c:v>15</c:v>
                </c:pt>
                <c:pt idx="17">
                  <c:v>16</c:v>
                </c:pt>
                <c:pt idx="18">
                  <c:v>12</c:v>
                </c:pt>
                <c:pt idx="19">
                  <c:v>180</c:v>
                </c:pt>
                <c:pt idx="20">
                  <c:v>4</c:v>
                </c:pt>
                <c:pt idx="21">
                  <c:v>9</c:v>
                </c:pt>
                <c:pt idx="22">
                  <c:v>9</c:v>
                </c:pt>
                <c:pt idx="23">
                  <c:v>120</c:v>
                </c:pt>
                <c:pt idx="24">
                  <c:v>23</c:v>
                </c:pt>
                <c:pt idx="25">
                  <c:v>157</c:v>
                </c:pt>
                <c:pt idx="26">
                  <c:v>26</c:v>
                </c:pt>
                <c:pt idx="27">
                  <c:v>5</c:v>
                </c:pt>
                <c:pt idx="28">
                  <c:v>10</c:v>
                </c:pt>
                <c:pt idx="29">
                  <c:v>10</c:v>
                </c:pt>
                <c:pt idx="30">
                  <c:v>46</c:v>
                </c:pt>
                <c:pt idx="31">
                  <c:v>59</c:v>
                </c:pt>
                <c:pt idx="32">
                  <c:v>12</c:v>
                </c:pt>
                <c:pt idx="33">
                  <c:v>5</c:v>
                </c:pt>
                <c:pt idx="34">
                  <c:v>8</c:v>
                </c:pt>
                <c:pt idx="35">
                  <c:v>19</c:v>
                </c:pt>
                <c:pt idx="36">
                  <c:v>8</c:v>
                </c:pt>
                <c:pt idx="37">
                  <c:v>14</c:v>
                </c:pt>
                <c:pt idx="38">
                  <c:v>8</c:v>
                </c:pt>
                <c:pt idx="39">
                  <c:v>31</c:v>
                </c:pt>
                <c:pt idx="40">
                  <c:v>13</c:v>
                </c:pt>
                <c:pt idx="41">
                  <c:v>7</c:v>
                </c:pt>
                <c:pt idx="42">
                  <c:v>14</c:v>
                </c:pt>
                <c:pt idx="43">
                  <c:v>10</c:v>
                </c:pt>
                <c:pt idx="44">
                  <c:v>26</c:v>
                </c:pt>
                <c:pt idx="45">
                  <c:v>14</c:v>
                </c:pt>
                <c:pt idx="46">
                  <c:v>5</c:v>
                </c:pt>
                <c:pt idx="47">
                  <c:v>15</c:v>
                </c:pt>
                <c:pt idx="48">
                  <c:v>47</c:v>
                </c:pt>
                <c:pt idx="49">
                  <c:v>90</c:v>
                </c:pt>
                <c:pt idx="50">
                  <c:v>14</c:v>
                </c:pt>
                <c:pt idx="51">
                  <c:v>11</c:v>
                </c:pt>
              </c:numCache>
            </c:numRef>
          </c:val>
          <c:smooth val="0"/>
          <c:extLst>
            <c:ext xmlns:c16="http://schemas.microsoft.com/office/drawing/2014/chart" uri="{C3380CC4-5D6E-409C-BE32-E72D297353CC}">
              <c16:uniqueId val="{00000004-57A3-41CC-91AF-E3F8F8C54393}"/>
            </c:ext>
          </c:extLst>
        </c:ser>
        <c:dLbls>
          <c:showLegendKey val="0"/>
          <c:showVal val="0"/>
          <c:showCatName val="0"/>
          <c:showSerName val="0"/>
          <c:showPercent val="0"/>
          <c:showBubbleSize val="0"/>
        </c:dLbls>
        <c:marker val="1"/>
        <c:smooth val="0"/>
        <c:axId val="580464152"/>
        <c:axId val="580470816"/>
      </c:lineChart>
      <c:catAx>
        <c:axId val="580464152"/>
        <c:scaling>
          <c:orientation val="minMax"/>
        </c:scaling>
        <c:delete val="0"/>
        <c:axPos val="b"/>
        <c:title>
          <c:tx>
            <c:rich>
              <a:bodyPr/>
              <a:lstStyle/>
              <a:p>
                <a:pPr>
                  <a:defRPr sz="700" baseline="0"/>
                </a:pPr>
                <a:r>
                  <a:rPr lang="en-US" sz="700" baseline="0" dirty="0" err="1"/>
                  <a:t>Semana</a:t>
                </a:r>
                <a:r>
                  <a:rPr lang="en-US" sz="700" baseline="0" dirty="0"/>
                  <a:t> </a:t>
                </a:r>
                <a:r>
                  <a:rPr lang="en-US" sz="700" baseline="0" dirty="0" err="1"/>
                  <a:t>Epidemiológica</a:t>
                </a:r>
                <a:endParaRPr lang="en-US" sz="700" baseline="0" dirty="0"/>
              </a:p>
            </c:rich>
          </c:tx>
          <c:layout>
            <c:manualLayout>
              <c:xMode val="edge"/>
              <c:yMode val="edge"/>
              <c:x val="0.43773098187297393"/>
              <c:y val="0.90960349021689801"/>
            </c:manualLayout>
          </c:layout>
          <c:overlay val="0"/>
        </c:title>
        <c:majorTickMark val="out"/>
        <c:minorTickMark val="none"/>
        <c:tickLblPos val="nextTo"/>
        <c:txPr>
          <a:bodyPr/>
          <a:lstStyle/>
          <a:p>
            <a:pPr>
              <a:defRPr sz="700" baseline="0"/>
            </a:pPr>
            <a:endParaRPr lang="en-US"/>
          </a:p>
        </c:txPr>
        <c:crossAx val="580470816"/>
        <c:crosses val="autoZero"/>
        <c:auto val="1"/>
        <c:lblAlgn val="ctr"/>
        <c:lblOffset val="100"/>
        <c:noMultiLvlLbl val="0"/>
      </c:catAx>
      <c:valAx>
        <c:axId val="580470816"/>
        <c:scaling>
          <c:orientation val="minMax"/>
          <c:max val="1500"/>
          <c:min val="0"/>
        </c:scaling>
        <c:delete val="0"/>
        <c:axPos val="l"/>
        <c:title>
          <c:tx>
            <c:rich>
              <a:bodyPr rot="-5400000" vert="horz"/>
              <a:lstStyle/>
              <a:p>
                <a:pPr>
                  <a:defRPr/>
                </a:pPr>
                <a:r>
                  <a:rPr lang="en-US" dirty="0" err="1"/>
                  <a:t>Casos</a:t>
                </a:r>
                <a:endParaRPr lang="en-US" dirty="0"/>
              </a:p>
            </c:rich>
          </c:tx>
          <c:overlay val="0"/>
        </c:title>
        <c:numFmt formatCode="General" sourceLinked="1"/>
        <c:majorTickMark val="out"/>
        <c:minorTickMark val="none"/>
        <c:tickLblPos val="nextTo"/>
        <c:txPr>
          <a:bodyPr/>
          <a:lstStyle/>
          <a:p>
            <a:pPr>
              <a:defRPr sz="700" baseline="0"/>
            </a:pPr>
            <a:endParaRPr lang="en-US"/>
          </a:p>
        </c:txPr>
        <c:crossAx val="580464152"/>
        <c:crosses val="autoZero"/>
        <c:crossBetween val="between"/>
        <c:majorUnit val="200"/>
        <c:minorUnit val="10"/>
      </c:valAx>
    </c:plotArea>
    <c:legend>
      <c:legendPos val="t"/>
      <c:overlay val="0"/>
      <c:txPr>
        <a:bodyPr/>
        <a:lstStyle/>
        <a:p>
          <a:pPr>
            <a:defRPr sz="1200"/>
          </a:pPr>
          <a:endParaRPr lang="en-US"/>
        </a:p>
      </c:txPr>
    </c:legend>
    <c:plotVisOnly val="1"/>
    <c:dispBlanksAs val="gap"/>
    <c:showDLblsOverMax val="0"/>
  </c:chart>
  <c:spPr>
    <a:noFill/>
    <a:ln>
      <a:noFill/>
    </a:ln>
  </c:spPr>
  <c:txPr>
    <a:bodyPr/>
    <a:lstStyle/>
    <a:p>
      <a:pPr>
        <a:defRPr b="1">
          <a:latin typeface="Arial Narrow" panose="020B0606020202030204"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348A5A-39AF-4E9E-B8B8-5AABA701B047}" type="doc">
      <dgm:prSet loTypeId="urn:microsoft.com/office/officeart/2005/8/layout/cycle5" loCatId="cycle" qsTypeId="urn:microsoft.com/office/officeart/2005/8/quickstyle/simple1" qsCatId="simple" csTypeId="urn:microsoft.com/office/officeart/2005/8/colors/colorful4" csCatId="colorful" phldr="1"/>
      <dgm:spPr/>
      <dgm:t>
        <a:bodyPr/>
        <a:lstStyle/>
        <a:p>
          <a:endParaRPr lang="es-ES"/>
        </a:p>
      </dgm:t>
    </dgm:pt>
    <dgm:pt modelId="{70D6C5C8-C4AE-437E-AFA5-FA9B333CF722}">
      <dgm:prSet phldrT="[Texto]" custT="1"/>
      <dgm:spPr/>
      <dgm:t>
        <a:bodyPr/>
        <a:lstStyle/>
        <a:p>
          <a:r>
            <a:rPr lang="es-ES" sz="1100" b="1" dirty="0" smtClean="0">
              <a:solidFill>
                <a:schemeClr val="tx1"/>
              </a:solidFill>
              <a:latin typeface="Arial Narrow" panose="020B0606020202030204" pitchFamily="34" charset="0"/>
            </a:rPr>
            <a:t>Primera infancia</a:t>
          </a:r>
        </a:p>
        <a:p>
          <a:r>
            <a:rPr lang="es-ES" sz="1200" b="1" dirty="0" smtClean="0">
              <a:solidFill>
                <a:schemeClr val="bg1"/>
              </a:solidFill>
              <a:latin typeface="Arial Narrow" panose="020B0606020202030204" pitchFamily="34" charset="0"/>
            </a:rPr>
            <a:t>9%</a:t>
          </a:r>
        </a:p>
        <a:p>
          <a:r>
            <a:rPr lang="es-ES" sz="1200" b="1" dirty="0" smtClean="0">
              <a:solidFill>
                <a:schemeClr val="bg1"/>
              </a:solidFill>
              <a:latin typeface="Arial Narrow" panose="020B0606020202030204" pitchFamily="34" charset="0"/>
            </a:rPr>
            <a:t>4 casos</a:t>
          </a:r>
          <a:endParaRPr lang="es-ES" sz="1200" b="1" dirty="0">
            <a:solidFill>
              <a:schemeClr val="bg1"/>
            </a:solidFill>
            <a:latin typeface="Arial Narrow" panose="020B0606020202030204" pitchFamily="34" charset="0"/>
          </a:endParaRPr>
        </a:p>
      </dgm:t>
    </dgm:pt>
    <dgm:pt modelId="{B4426622-C56F-4F7A-AB95-8708949A4A86}" type="parTrans" cxnId="{44349CED-3F6F-401A-BB8F-C54B0CD67380}">
      <dgm:prSet/>
      <dgm:spPr/>
      <dgm:t>
        <a:bodyPr/>
        <a:lstStyle/>
        <a:p>
          <a:endParaRPr lang="es-ES" sz="1600" b="1">
            <a:solidFill>
              <a:schemeClr val="tx1"/>
            </a:solidFill>
            <a:latin typeface="Arial Narrow" panose="020B0606020202030204" pitchFamily="34" charset="0"/>
          </a:endParaRPr>
        </a:p>
      </dgm:t>
    </dgm:pt>
    <dgm:pt modelId="{2DE7C5E0-3F77-42D0-9143-5DA0A4D17480}" type="sibTrans" cxnId="{44349CED-3F6F-401A-BB8F-C54B0CD67380}">
      <dgm:prSet/>
      <dgm:spPr/>
      <dgm:t>
        <a:bodyPr/>
        <a:lstStyle/>
        <a:p>
          <a:endParaRPr lang="es-ES" sz="1600" b="1">
            <a:solidFill>
              <a:schemeClr val="tx1"/>
            </a:solidFill>
            <a:latin typeface="Arial Narrow" panose="020B0606020202030204" pitchFamily="34" charset="0"/>
          </a:endParaRPr>
        </a:p>
      </dgm:t>
    </dgm:pt>
    <dgm:pt modelId="{B07DA8DE-0519-4D62-BE0B-7CA0307AA349}">
      <dgm:prSet phldrT="[Texto]" custT="1"/>
      <dgm:spPr/>
      <dgm:t>
        <a:bodyPr/>
        <a:lstStyle/>
        <a:p>
          <a:r>
            <a:rPr lang="es-ES" sz="1100" b="1" dirty="0" smtClean="0">
              <a:solidFill>
                <a:schemeClr val="tx1"/>
              </a:solidFill>
              <a:latin typeface="Arial Narrow" panose="020B0606020202030204" pitchFamily="34" charset="0"/>
            </a:rPr>
            <a:t>Infancia</a:t>
          </a:r>
        </a:p>
        <a:p>
          <a:r>
            <a:rPr lang="es-ES" sz="1200" b="1" dirty="0" smtClean="0">
              <a:solidFill>
                <a:schemeClr val="bg1"/>
              </a:solidFill>
              <a:latin typeface="Arial Narrow" panose="020B0606020202030204" pitchFamily="34" charset="0"/>
            </a:rPr>
            <a:t>5%</a:t>
          </a:r>
        </a:p>
        <a:p>
          <a:r>
            <a:rPr lang="es-ES" sz="1200" b="1" dirty="0" smtClean="0">
              <a:solidFill>
                <a:schemeClr val="bg1"/>
              </a:solidFill>
              <a:latin typeface="Arial Narrow" panose="020B0606020202030204" pitchFamily="34" charset="0"/>
            </a:rPr>
            <a:t>2 casos</a:t>
          </a:r>
          <a:endParaRPr lang="es-ES" sz="1200" b="1" dirty="0">
            <a:solidFill>
              <a:schemeClr val="bg1"/>
            </a:solidFill>
            <a:latin typeface="Arial Narrow" panose="020B0606020202030204" pitchFamily="34" charset="0"/>
          </a:endParaRPr>
        </a:p>
      </dgm:t>
    </dgm:pt>
    <dgm:pt modelId="{D0470645-0F91-4C89-B53D-D20A173D1395}" type="parTrans" cxnId="{95A45AD4-4A0F-4254-9C91-CF26ECC11EEE}">
      <dgm:prSet/>
      <dgm:spPr/>
      <dgm:t>
        <a:bodyPr/>
        <a:lstStyle/>
        <a:p>
          <a:endParaRPr lang="es-ES" sz="1600" b="1">
            <a:solidFill>
              <a:schemeClr val="tx1"/>
            </a:solidFill>
            <a:latin typeface="Arial Narrow" panose="020B0606020202030204" pitchFamily="34" charset="0"/>
          </a:endParaRPr>
        </a:p>
      </dgm:t>
    </dgm:pt>
    <dgm:pt modelId="{A462869C-5BFC-4790-97BB-90D244005F7F}" type="sibTrans" cxnId="{95A45AD4-4A0F-4254-9C91-CF26ECC11EEE}">
      <dgm:prSet/>
      <dgm:spPr/>
      <dgm:t>
        <a:bodyPr/>
        <a:lstStyle/>
        <a:p>
          <a:endParaRPr lang="es-ES" sz="1600" b="1">
            <a:solidFill>
              <a:schemeClr val="tx1"/>
            </a:solidFill>
            <a:latin typeface="Arial Narrow" panose="020B0606020202030204" pitchFamily="34" charset="0"/>
          </a:endParaRPr>
        </a:p>
      </dgm:t>
    </dgm:pt>
    <dgm:pt modelId="{BCD0C872-2890-4B0E-8947-05D96592E59C}">
      <dgm:prSet phldrT="[Texto]" custT="1"/>
      <dgm:spPr/>
      <dgm:t>
        <a:bodyPr/>
        <a:lstStyle/>
        <a:p>
          <a:r>
            <a:rPr lang="es-ES" sz="1100" b="1" dirty="0" smtClean="0">
              <a:solidFill>
                <a:schemeClr val="tx1"/>
              </a:solidFill>
              <a:latin typeface="Arial Narrow" panose="020B0606020202030204" pitchFamily="34" charset="0"/>
            </a:rPr>
            <a:t>Adolescencia</a:t>
          </a:r>
        </a:p>
        <a:p>
          <a:r>
            <a:rPr lang="es-ES" sz="1200" b="1" dirty="0" smtClean="0">
              <a:solidFill>
                <a:schemeClr val="bg1"/>
              </a:solidFill>
              <a:latin typeface="Arial Narrow" panose="020B0606020202030204" pitchFamily="34" charset="0"/>
            </a:rPr>
            <a:t>2,0%</a:t>
          </a:r>
        </a:p>
        <a:p>
          <a:r>
            <a:rPr lang="es-ES" sz="1200" b="1" dirty="0" smtClean="0">
              <a:solidFill>
                <a:schemeClr val="bg1"/>
              </a:solidFill>
              <a:latin typeface="Arial Narrow" panose="020B0606020202030204" pitchFamily="34" charset="0"/>
            </a:rPr>
            <a:t>1 casos</a:t>
          </a:r>
          <a:endParaRPr lang="es-ES" sz="1200" b="1" dirty="0">
            <a:solidFill>
              <a:schemeClr val="bg1"/>
            </a:solidFill>
            <a:latin typeface="Arial Narrow" panose="020B0606020202030204" pitchFamily="34" charset="0"/>
          </a:endParaRPr>
        </a:p>
      </dgm:t>
    </dgm:pt>
    <dgm:pt modelId="{85B57174-6200-41FF-9ACB-65DDEA879430}" type="parTrans" cxnId="{035D5009-17A7-443C-A9F6-DC402B6B44F6}">
      <dgm:prSet/>
      <dgm:spPr/>
      <dgm:t>
        <a:bodyPr/>
        <a:lstStyle/>
        <a:p>
          <a:endParaRPr lang="es-ES" sz="1600" b="1">
            <a:solidFill>
              <a:schemeClr val="tx1"/>
            </a:solidFill>
            <a:latin typeface="Arial Narrow" panose="020B0606020202030204" pitchFamily="34" charset="0"/>
          </a:endParaRPr>
        </a:p>
      </dgm:t>
    </dgm:pt>
    <dgm:pt modelId="{4C5ACF53-D587-4632-AA70-55B43EBE36B8}" type="sibTrans" cxnId="{035D5009-17A7-443C-A9F6-DC402B6B44F6}">
      <dgm:prSet/>
      <dgm:spPr/>
      <dgm:t>
        <a:bodyPr/>
        <a:lstStyle/>
        <a:p>
          <a:endParaRPr lang="es-ES" sz="1600" b="1">
            <a:solidFill>
              <a:schemeClr val="tx1"/>
            </a:solidFill>
            <a:latin typeface="Arial Narrow" panose="020B0606020202030204" pitchFamily="34" charset="0"/>
          </a:endParaRPr>
        </a:p>
      </dgm:t>
    </dgm:pt>
    <dgm:pt modelId="{DFDA11ED-11F1-482A-9387-80FD19912601}">
      <dgm:prSet phldrT="[Texto]" custT="1"/>
      <dgm:spPr/>
      <dgm:t>
        <a:bodyPr/>
        <a:lstStyle/>
        <a:p>
          <a:r>
            <a:rPr lang="es-ES" sz="1100" b="1" dirty="0" smtClean="0">
              <a:solidFill>
                <a:schemeClr val="tx1"/>
              </a:solidFill>
              <a:latin typeface="Arial Narrow" panose="020B0606020202030204" pitchFamily="34" charset="0"/>
            </a:rPr>
            <a:t>Juventud</a:t>
          </a:r>
        </a:p>
        <a:p>
          <a:r>
            <a:rPr lang="es-ES" sz="1200" b="1" dirty="0" smtClean="0">
              <a:solidFill>
                <a:schemeClr val="bg1"/>
              </a:solidFill>
              <a:latin typeface="Arial Narrow" panose="020B0606020202030204" pitchFamily="34" charset="0"/>
            </a:rPr>
            <a:t>14%</a:t>
          </a:r>
        </a:p>
        <a:p>
          <a:r>
            <a:rPr lang="es-ES" sz="1200" b="1" dirty="0" smtClean="0">
              <a:solidFill>
                <a:schemeClr val="bg1"/>
              </a:solidFill>
              <a:latin typeface="Arial Narrow" panose="020B0606020202030204" pitchFamily="34" charset="0"/>
            </a:rPr>
            <a:t>6 casos</a:t>
          </a:r>
          <a:endParaRPr lang="es-ES" sz="1200" b="1" dirty="0">
            <a:solidFill>
              <a:schemeClr val="bg1"/>
            </a:solidFill>
            <a:latin typeface="Arial Narrow" panose="020B0606020202030204" pitchFamily="34" charset="0"/>
          </a:endParaRPr>
        </a:p>
      </dgm:t>
    </dgm:pt>
    <dgm:pt modelId="{DE7B412C-D772-4D56-B94E-8DEF29F79628}" type="parTrans" cxnId="{CDB8A8BC-76F4-4850-980F-77A084A179C5}">
      <dgm:prSet/>
      <dgm:spPr/>
      <dgm:t>
        <a:bodyPr/>
        <a:lstStyle/>
        <a:p>
          <a:endParaRPr lang="es-ES" sz="1600" b="1">
            <a:solidFill>
              <a:schemeClr val="tx1"/>
            </a:solidFill>
            <a:latin typeface="Arial Narrow" panose="020B0606020202030204" pitchFamily="34" charset="0"/>
          </a:endParaRPr>
        </a:p>
      </dgm:t>
    </dgm:pt>
    <dgm:pt modelId="{EA57AC0D-7E14-43C1-8F5B-17573E0C9A83}" type="sibTrans" cxnId="{CDB8A8BC-76F4-4850-980F-77A084A179C5}">
      <dgm:prSet/>
      <dgm:spPr/>
      <dgm:t>
        <a:bodyPr/>
        <a:lstStyle/>
        <a:p>
          <a:endParaRPr lang="es-ES" sz="1600" b="1">
            <a:solidFill>
              <a:schemeClr val="tx1"/>
            </a:solidFill>
            <a:latin typeface="Arial Narrow" panose="020B0606020202030204" pitchFamily="34" charset="0"/>
          </a:endParaRPr>
        </a:p>
      </dgm:t>
    </dgm:pt>
    <dgm:pt modelId="{067DE91F-5875-416A-83FE-762AAF2680C1}">
      <dgm:prSet phldrT="[Texto]" custT="1"/>
      <dgm:spPr/>
      <dgm:t>
        <a:bodyPr/>
        <a:lstStyle/>
        <a:p>
          <a:r>
            <a:rPr lang="es-ES" sz="1100" b="1" dirty="0" smtClean="0">
              <a:solidFill>
                <a:schemeClr val="tx1"/>
              </a:solidFill>
              <a:latin typeface="Arial Narrow" panose="020B0606020202030204" pitchFamily="34" charset="0"/>
            </a:rPr>
            <a:t>Adultez</a:t>
          </a:r>
        </a:p>
        <a:p>
          <a:r>
            <a:rPr lang="es-ES" sz="1200" b="1" dirty="0" smtClean="0">
              <a:solidFill>
                <a:schemeClr val="bg1"/>
              </a:solidFill>
              <a:latin typeface="Arial Narrow" panose="020B0606020202030204" pitchFamily="34" charset="0"/>
            </a:rPr>
            <a:t>37%</a:t>
          </a:r>
        </a:p>
        <a:p>
          <a:r>
            <a:rPr lang="es-ES" sz="1200" b="1" dirty="0" smtClean="0">
              <a:solidFill>
                <a:schemeClr val="bg1"/>
              </a:solidFill>
              <a:latin typeface="Arial Narrow" panose="020B0606020202030204" pitchFamily="34" charset="0"/>
            </a:rPr>
            <a:t>16 casos</a:t>
          </a:r>
          <a:endParaRPr lang="es-ES" sz="1200" b="1" dirty="0">
            <a:solidFill>
              <a:schemeClr val="bg1"/>
            </a:solidFill>
            <a:latin typeface="Arial Narrow" panose="020B0606020202030204" pitchFamily="34" charset="0"/>
          </a:endParaRPr>
        </a:p>
      </dgm:t>
    </dgm:pt>
    <dgm:pt modelId="{C84AAE9B-3AAC-4E29-BB4F-A2E9139D362B}" type="parTrans" cxnId="{6A5C8540-AECB-4343-A87A-FD7C9AD35365}">
      <dgm:prSet/>
      <dgm:spPr/>
      <dgm:t>
        <a:bodyPr/>
        <a:lstStyle/>
        <a:p>
          <a:endParaRPr lang="es-ES" sz="1600" b="1">
            <a:solidFill>
              <a:schemeClr val="tx1"/>
            </a:solidFill>
            <a:latin typeface="Arial Narrow" panose="020B0606020202030204" pitchFamily="34" charset="0"/>
          </a:endParaRPr>
        </a:p>
      </dgm:t>
    </dgm:pt>
    <dgm:pt modelId="{DEAA2F35-722B-4737-A991-BBC1ADCE9036}" type="sibTrans" cxnId="{6A5C8540-AECB-4343-A87A-FD7C9AD35365}">
      <dgm:prSet/>
      <dgm:spPr/>
      <dgm:t>
        <a:bodyPr/>
        <a:lstStyle/>
        <a:p>
          <a:endParaRPr lang="es-ES" sz="1600" b="1">
            <a:solidFill>
              <a:schemeClr val="tx1"/>
            </a:solidFill>
            <a:latin typeface="Arial Narrow" panose="020B0606020202030204" pitchFamily="34" charset="0"/>
          </a:endParaRPr>
        </a:p>
      </dgm:t>
    </dgm:pt>
    <dgm:pt modelId="{A2B81017-66B4-4D6E-96A6-E6632B7708F9}">
      <dgm:prSet phldrT="[Texto]" custT="1"/>
      <dgm:spPr/>
      <dgm:t>
        <a:bodyPr/>
        <a:lstStyle/>
        <a:p>
          <a:r>
            <a:rPr lang="es-ES" sz="1100" b="1" dirty="0" smtClean="0">
              <a:solidFill>
                <a:schemeClr val="tx1"/>
              </a:solidFill>
              <a:latin typeface="Arial Narrow" panose="020B0606020202030204" pitchFamily="34" charset="0"/>
            </a:rPr>
            <a:t>Adulto Mayor</a:t>
          </a:r>
        </a:p>
        <a:p>
          <a:r>
            <a:rPr lang="es-ES" sz="1200" b="1" dirty="0" smtClean="0">
              <a:solidFill>
                <a:schemeClr val="bg1"/>
              </a:solidFill>
              <a:latin typeface="Arial Narrow" panose="020B0606020202030204" pitchFamily="34" charset="0"/>
            </a:rPr>
            <a:t>33%</a:t>
          </a:r>
        </a:p>
        <a:p>
          <a:r>
            <a:rPr lang="es-ES" sz="1200" b="1" dirty="0" smtClean="0">
              <a:solidFill>
                <a:schemeClr val="bg1"/>
              </a:solidFill>
              <a:latin typeface="Arial Narrow" panose="020B0606020202030204" pitchFamily="34" charset="0"/>
            </a:rPr>
            <a:t>14 casos</a:t>
          </a:r>
          <a:endParaRPr lang="es-ES" sz="1200" b="1" dirty="0">
            <a:solidFill>
              <a:schemeClr val="bg1"/>
            </a:solidFill>
            <a:latin typeface="Arial Narrow" panose="020B0606020202030204" pitchFamily="34" charset="0"/>
          </a:endParaRPr>
        </a:p>
      </dgm:t>
    </dgm:pt>
    <dgm:pt modelId="{92163F71-7525-460D-9B81-4A3C3D2B3B07}" type="parTrans" cxnId="{49E3710C-9DCD-4394-A7E2-D7A3519EFD33}">
      <dgm:prSet/>
      <dgm:spPr/>
      <dgm:t>
        <a:bodyPr/>
        <a:lstStyle/>
        <a:p>
          <a:endParaRPr lang="es-ES" sz="1600" b="1">
            <a:solidFill>
              <a:schemeClr val="tx1"/>
            </a:solidFill>
            <a:latin typeface="Arial Narrow" panose="020B0606020202030204" pitchFamily="34" charset="0"/>
          </a:endParaRPr>
        </a:p>
      </dgm:t>
    </dgm:pt>
    <dgm:pt modelId="{FED1A0E8-AFBC-42FD-B4DC-3DDC15500C46}" type="sibTrans" cxnId="{49E3710C-9DCD-4394-A7E2-D7A3519EFD33}">
      <dgm:prSet/>
      <dgm:spPr/>
      <dgm:t>
        <a:bodyPr/>
        <a:lstStyle/>
        <a:p>
          <a:endParaRPr lang="es-ES" sz="1600" b="1">
            <a:solidFill>
              <a:schemeClr val="tx1"/>
            </a:solidFill>
            <a:latin typeface="Arial Narrow" panose="020B0606020202030204" pitchFamily="34" charset="0"/>
          </a:endParaRPr>
        </a:p>
      </dgm:t>
    </dgm:pt>
    <dgm:pt modelId="{91C2CDD1-9A95-4E2C-9947-E75911752FAE}" type="pres">
      <dgm:prSet presAssocID="{4D348A5A-39AF-4E9E-B8B8-5AABA701B047}" presName="cycle" presStyleCnt="0">
        <dgm:presLayoutVars>
          <dgm:dir/>
          <dgm:resizeHandles val="exact"/>
        </dgm:presLayoutVars>
      </dgm:prSet>
      <dgm:spPr/>
      <dgm:t>
        <a:bodyPr/>
        <a:lstStyle/>
        <a:p>
          <a:endParaRPr lang="es-ES"/>
        </a:p>
      </dgm:t>
    </dgm:pt>
    <dgm:pt modelId="{27D567E4-4A42-448F-AF61-85BFDC290DB9}" type="pres">
      <dgm:prSet presAssocID="{70D6C5C8-C4AE-437E-AFA5-FA9B333CF722}" presName="node" presStyleLbl="node1" presStyleIdx="0" presStyleCnt="6" custScaleX="148251">
        <dgm:presLayoutVars>
          <dgm:bulletEnabled val="1"/>
        </dgm:presLayoutVars>
      </dgm:prSet>
      <dgm:spPr/>
      <dgm:t>
        <a:bodyPr/>
        <a:lstStyle/>
        <a:p>
          <a:endParaRPr lang="es-ES"/>
        </a:p>
      </dgm:t>
    </dgm:pt>
    <dgm:pt modelId="{DE37BD11-E7F3-42F4-9771-FF32F3FC5D46}" type="pres">
      <dgm:prSet presAssocID="{70D6C5C8-C4AE-437E-AFA5-FA9B333CF722}" presName="spNode" presStyleCnt="0"/>
      <dgm:spPr/>
    </dgm:pt>
    <dgm:pt modelId="{97E2FCC0-7117-4E1D-BEA7-E80B12FC7A62}" type="pres">
      <dgm:prSet presAssocID="{2DE7C5E0-3F77-42D0-9143-5DA0A4D17480}" presName="sibTrans" presStyleLbl="sibTrans1D1" presStyleIdx="0" presStyleCnt="6"/>
      <dgm:spPr/>
      <dgm:t>
        <a:bodyPr/>
        <a:lstStyle/>
        <a:p>
          <a:endParaRPr lang="es-ES"/>
        </a:p>
      </dgm:t>
    </dgm:pt>
    <dgm:pt modelId="{0691A0E1-681C-4AB1-A224-401390FCDE9C}" type="pres">
      <dgm:prSet presAssocID="{B07DA8DE-0519-4D62-BE0B-7CA0307AA349}" presName="node" presStyleLbl="node1" presStyleIdx="1" presStyleCnt="6" custScaleX="149622">
        <dgm:presLayoutVars>
          <dgm:bulletEnabled val="1"/>
        </dgm:presLayoutVars>
      </dgm:prSet>
      <dgm:spPr/>
      <dgm:t>
        <a:bodyPr/>
        <a:lstStyle/>
        <a:p>
          <a:endParaRPr lang="es-ES"/>
        </a:p>
      </dgm:t>
    </dgm:pt>
    <dgm:pt modelId="{0342E744-403E-45E9-96B1-27CAF7293E7E}" type="pres">
      <dgm:prSet presAssocID="{B07DA8DE-0519-4D62-BE0B-7CA0307AA349}" presName="spNode" presStyleCnt="0"/>
      <dgm:spPr/>
    </dgm:pt>
    <dgm:pt modelId="{45D13642-0443-4272-9039-52251396ED66}" type="pres">
      <dgm:prSet presAssocID="{A462869C-5BFC-4790-97BB-90D244005F7F}" presName="sibTrans" presStyleLbl="sibTrans1D1" presStyleIdx="1" presStyleCnt="6"/>
      <dgm:spPr/>
      <dgm:t>
        <a:bodyPr/>
        <a:lstStyle/>
        <a:p>
          <a:endParaRPr lang="es-ES"/>
        </a:p>
      </dgm:t>
    </dgm:pt>
    <dgm:pt modelId="{CE6855D9-5D01-4C33-9AB2-7900DF22BD98}" type="pres">
      <dgm:prSet presAssocID="{BCD0C872-2890-4B0E-8947-05D96592E59C}" presName="node" presStyleLbl="node1" presStyleIdx="2" presStyleCnt="6" custScaleX="132443">
        <dgm:presLayoutVars>
          <dgm:bulletEnabled val="1"/>
        </dgm:presLayoutVars>
      </dgm:prSet>
      <dgm:spPr/>
      <dgm:t>
        <a:bodyPr/>
        <a:lstStyle/>
        <a:p>
          <a:endParaRPr lang="es-ES"/>
        </a:p>
      </dgm:t>
    </dgm:pt>
    <dgm:pt modelId="{3728C71A-D821-4DDF-92F9-5D7CEBB2094D}" type="pres">
      <dgm:prSet presAssocID="{BCD0C872-2890-4B0E-8947-05D96592E59C}" presName="spNode" presStyleCnt="0"/>
      <dgm:spPr/>
    </dgm:pt>
    <dgm:pt modelId="{91496150-CE10-4708-A73B-9B008B3F95B6}" type="pres">
      <dgm:prSet presAssocID="{4C5ACF53-D587-4632-AA70-55B43EBE36B8}" presName="sibTrans" presStyleLbl="sibTrans1D1" presStyleIdx="2" presStyleCnt="6"/>
      <dgm:spPr/>
      <dgm:t>
        <a:bodyPr/>
        <a:lstStyle/>
        <a:p>
          <a:endParaRPr lang="es-ES"/>
        </a:p>
      </dgm:t>
    </dgm:pt>
    <dgm:pt modelId="{B3F2CECB-D49F-4F22-B7D9-7693E99EF7FF}" type="pres">
      <dgm:prSet presAssocID="{DFDA11ED-11F1-482A-9387-80FD19912601}" presName="node" presStyleLbl="node1" presStyleIdx="3" presStyleCnt="6" custScaleX="148251">
        <dgm:presLayoutVars>
          <dgm:bulletEnabled val="1"/>
        </dgm:presLayoutVars>
      </dgm:prSet>
      <dgm:spPr/>
      <dgm:t>
        <a:bodyPr/>
        <a:lstStyle/>
        <a:p>
          <a:endParaRPr lang="es-ES"/>
        </a:p>
      </dgm:t>
    </dgm:pt>
    <dgm:pt modelId="{5FD747CB-B33D-40AF-84DE-C7304DDA2CB1}" type="pres">
      <dgm:prSet presAssocID="{DFDA11ED-11F1-482A-9387-80FD19912601}" presName="spNode" presStyleCnt="0"/>
      <dgm:spPr/>
    </dgm:pt>
    <dgm:pt modelId="{D5D4151A-971C-413B-8065-A30749D877C7}" type="pres">
      <dgm:prSet presAssocID="{EA57AC0D-7E14-43C1-8F5B-17573E0C9A83}" presName="sibTrans" presStyleLbl="sibTrans1D1" presStyleIdx="3" presStyleCnt="6"/>
      <dgm:spPr/>
      <dgm:t>
        <a:bodyPr/>
        <a:lstStyle/>
        <a:p>
          <a:endParaRPr lang="es-ES"/>
        </a:p>
      </dgm:t>
    </dgm:pt>
    <dgm:pt modelId="{2FBB3DD5-4721-42EF-947B-811A6B7552C5}" type="pres">
      <dgm:prSet presAssocID="{067DE91F-5875-416A-83FE-762AAF2680C1}" presName="node" presStyleLbl="node1" presStyleIdx="4" presStyleCnt="6" custScaleX="139363">
        <dgm:presLayoutVars>
          <dgm:bulletEnabled val="1"/>
        </dgm:presLayoutVars>
      </dgm:prSet>
      <dgm:spPr/>
      <dgm:t>
        <a:bodyPr/>
        <a:lstStyle/>
        <a:p>
          <a:endParaRPr lang="es-ES"/>
        </a:p>
      </dgm:t>
    </dgm:pt>
    <dgm:pt modelId="{334F2FC4-A6CA-4DFB-806B-59AE39E7D740}" type="pres">
      <dgm:prSet presAssocID="{067DE91F-5875-416A-83FE-762AAF2680C1}" presName="spNode" presStyleCnt="0"/>
      <dgm:spPr/>
    </dgm:pt>
    <dgm:pt modelId="{ED010544-6BD3-478F-92D1-42A7B6489659}" type="pres">
      <dgm:prSet presAssocID="{DEAA2F35-722B-4737-A991-BBC1ADCE9036}" presName="sibTrans" presStyleLbl="sibTrans1D1" presStyleIdx="4" presStyleCnt="6"/>
      <dgm:spPr/>
      <dgm:t>
        <a:bodyPr/>
        <a:lstStyle/>
        <a:p>
          <a:endParaRPr lang="es-ES"/>
        </a:p>
      </dgm:t>
    </dgm:pt>
    <dgm:pt modelId="{95DBFE4D-3E58-4247-ADAA-C6118920DE75}" type="pres">
      <dgm:prSet presAssocID="{A2B81017-66B4-4D6E-96A6-E6632B7708F9}" presName="node" presStyleLbl="node1" presStyleIdx="5" presStyleCnt="6" custScaleX="141554">
        <dgm:presLayoutVars>
          <dgm:bulletEnabled val="1"/>
        </dgm:presLayoutVars>
      </dgm:prSet>
      <dgm:spPr/>
      <dgm:t>
        <a:bodyPr/>
        <a:lstStyle/>
        <a:p>
          <a:endParaRPr lang="es-ES"/>
        </a:p>
      </dgm:t>
    </dgm:pt>
    <dgm:pt modelId="{76D60FEC-5E80-4CD2-8C60-AB82131CA685}" type="pres">
      <dgm:prSet presAssocID="{A2B81017-66B4-4D6E-96A6-E6632B7708F9}" presName="spNode" presStyleCnt="0"/>
      <dgm:spPr/>
    </dgm:pt>
    <dgm:pt modelId="{2527C3C0-DAF9-4F56-8A16-C76DDF47C5BB}" type="pres">
      <dgm:prSet presAssocID="{FED1A0E8-AFBC-42FD-B4DC-3DDC15500C46}" presName="sibTrans" presStyleLbl="sibTrans1D1" presStyleIdx="5" presStyleCnt="6"/>
      <dgm:spPr/>
      <dgm:t>
        <a:bodyPr/>
        <a:lstStyle/>
        <a:p>
          <a:endParaRPr lang="es-ES"/>
        </a:p>
      </dgm:t>
    </dgm:pt>
  </dgm:ptLst>
  <dgm:cxnLst>
    <dgm:cxn modelId="{750401C0-1BEC-4562-9660-68D8422839FB}" type="presOf" srcId="{B07DA8DE-0519-4D62-BE0B-7CA0307AA349}" destId="{0691A0E1-681C-4AB1-A224-401390FCDE9C}" srcOrd="0" destOrd="0" presId="urn:microsoft.com/office/officeart/2005/8/layout/cycle5"/>
    <dgm:cxn modelId="{3B7BEBC5-2FB7-4953-8E4E-1B838EE42DF2}" type="presOf" srcId="{DEAA2F35-722B-4737-A991-BBC1ADCE9036}" destId="{ED010544-6BD3-478F-92D1-42A7B6489659}" srcOrd="0" destOrd="0" presId="urn:microsoft.com/office/officeart/2005/8/layout/cycle5"/>
    <dgm:cxn modelId="{0BBE6B6A-FECF-423C-AEB5-6B82689727E1}" type="presOf" srcId="{4D348A5A-39AF-4E9E-B8B8-5AABA701B047}" destId="{91C2CDD1-9A95-4E2C-9947-E75911752FAE}" srcOrd="0" destOrd="0" presId="urn:microsoft.com/office/officeart/2005/8/layout/cycle5"/>
    <dgm:cxn modelId="{6A5C8540-AECB-4343-A87A-FD7C9AD35365}" srcId="{4D348A5A-39AF-4E9E-B8B8-5AABA701B047}" destId="{067DE91F-5875-416A-83FE-762AAF2680C1}" srcOrd="4" destOrd="0" parTransId="{C84AAE9B-3AAC-4E29-BB4F-A2E9139D362B}" sibTransId="{DEAA2F35-722B-4737-A991-BBC1ADCE9036}"/>
    <dgm:cxn modelId="{EE2BE964-DD78-4756-9040-8FB0623EF756}" type="presOf" srcId="{EA57AC0D-7E14-43C1-8F5B-17573E0C9A83}" destId="{D5D4151A-971C-413B-8065-A30749D877C7}" srcOrd="0" destOrd="0" presId="urn:microsoft.com/office/officeart/2005/8/layout/cycle5"/>
    <dgm:cxn modelId="{95A45AD4-4A0F-4254-9C91-CF26ECC11EEE}" srcId="{4D348A5A-39AF-4E9E-B8B8-5AABA701B047}" destId="{B07DA8DE-0519-4D62-BE0B-7CA0307AA349}" srcOrd="1" destOrd="0" parTransId="{D0470645-0F91-4C89-B53D-D20A173D1395}" sibTransId="{A462869C-5BFC-4790-97BB-90D244005F7F}"/>
    <dgm:cxn modelId="{E62BAD07-CD46-404F-84CB-9D76BE0B1F20}" type="presOf" srcId="{A2B81017-66B4-4D6E-96A6-E6632B7708F9}" destId="{95DBFE4D-3E58-4247-ADAA-C6118920DE75}" srcOrd="0" destOrd="0" presId="urn:microsoft.com/office/officeart/2005/8/layout/cycle5"/>
    <dgm:cxn modelId="{7403ABF2-980E-485D-B13B-4868E6A3F219}" type="presOf" srcId="{70D6C5C8-C4AE-437E-AFA5-FA9B333CF722}" destId="{27D567E4-4A42-448F-AF61-85BFDC290DB9}" srcOrd="0" destOrd="0" presId="urn:microsoft.com/office/officeart/2005/8/layout/cycle5"/>
    <dgm:cxn modelId="{B4853804-9AC9-4FDF-8AA4-1C52F5AA7FC1}" type="presOf" srcId="{A462869C-5BFC-4790-97BB-90D244005F7F}" destId="{45D13642-0443-4272-9039-52251396ED66}" srcOrd="0" destOrd="0" presId="urn:microsoft.com/office/officeart/2005/8/layout/cycle5"/>
    <dgm:cxn modelId="{DCF5AD44-F5E2-4E04-BF46-2457239C50DD}" type="presOf" srcId="{2DE7C5E0-3F77-42D0-9143-5DA0A4D17480}" destId="{97E2FCC0-7117-4E1D-BEA7-E80B12FC7A62}" srcOrd="0" destOrd="0" presId="urn:microsoft.com/office/officeart/2005/8/layout/cycle5"/>
    <dgm:cxn modelId="{44349CED-3F6F-401A-BB8F-C54B0CD67380}" srcId="{4D348A5A-39AF-4E9E-B8B8-5AABA701B047}" destId="{70D6C5C8-C4AE-437E-AFA5-FA9B333CF722}" srcOrd="0" destOrd="0" parTransId="{B4426622-C56F-4F7A-AB95-8708949A4A86}" sibTransId="{2DE7C5E0-3F77-42D0-9143-5DA0A4D17480}"/>
    <dgm:cxn modelId="{EF0C447F-B923-4F62-BABD-79885E7A4D46}" type="presOf" srcId="{BCD0C872-2890-4B0E-8947-05D96592E59C}" destId="{CE6855D9-5D01-4C33-9AB2-7900DF22BD98}" srcOrd="0" destOrd="0" presId="urn:microsoft.com/office/officeart/2005/8/layout/cycle5"/>
    <dgm:cxn modelId="{CDB8A8BC-76F4-4850-980F-77A084A179C5}" srcId="{4D348A5A-39AF-4E9E-B8B8-5AABA701B047}" destId="{DFDA11ED-11F1-482A-9387-80FD19912601}" srcOrd="3" destOrd="0" parTransId="{DE7B412C-D772-4D56-B94E-8DEF29F79628}" sibTransId="{EA57AC0D-7E14-43C1-8F5B-17573E0C9A83}"/>
    <dgm:cxn modelId="{49E3710C-9DCD-4394-A7E2-D7A3519EFD33}" srcId="{4D348A5A-39AF-4E9E-B8B8-5AABA701B047}" destId="{A2B81017-66B4-4D6E-96A6-E6632B7708F9}" srcOrd="5" destOrd="0" parTransId="{92163F71-7525-460D-9B81-4A3C3D2B3B07}" sibTransId="{FED1A0E8-AFBC-42FD-B4DC-3DDC15500C46}"/>
    <dgm:cxn modelId="{035D5009-17A7-443C-A9F6-DC402B6B44F6}" srcId="{4D348A5A-39AF-4E9E-B8B8-5AABA701B047}" destId="{BCD0C872-2890-4B0E-8947-05D96592E59C}" srcOrd="2" destOrd="0" parTransId="{85B57174-6200-41FF-9ACB-65DDEA879430}" sibTransId="{4C5ACF53-D587-4632-AA70-55B43EBE36B8}"/>
    <dgm:cxn modelId="{D664316D-6763-48C8-9616-4F4E2B76C911}" type="presOf" srcId="{DFDA11ED-11F1-482A-9387-80FD19912601}" destId="{B3F2CECB-D49F-4F22-B7D9-7693E99EF7FF}" srcOrd="0" destOrd="0" presId="urn:microsoft.com/office/officeart/2005/8/layout/cycle5"/>
    <dgm:cxn modelId="{4247D30C-3ACE-4A61-9BEF-BE829EFBCCB8}" type="presOf" srcId="{067DE91F-5875-416A-83FE-762AAF2680C1}" destId="{2FBB3DD5-4721-42EF-947B-811A6B7552C5}" srcOrd="0" destOrd="0" presId="urn:microsoft.com/office/officeart/2005/8/layout/cycle5"/>
    <dgm:cxn modelId="{698F3C26-A0F2-404E-9577-EADC151F44CA}" type="presOf" srcId="{4C5ACF53-D587-4632-AA70-55B43EBE36B8}" destId="{91496150-CE10-4708-A73B-9B008B3F95B6}" srcOrd="0" destOrd="0" presId="urn:microsoft.com/office/officeart/2005/8/layout/cycle5"/>
    <dgm:cxn modelId="{552BA513-1843-487F-B03C-038E34FEEBB7}" type="presOf" srcId="{FED1A0E8-AFBC-42FD-B4DC-3DDC15500C46}" destId="{2527C3C0-DAF9-4F56-8A16-C76DDF47C5BB}" srcOrd="0" destOrd="0" presId="urn:microsoft.com/office/officeart/2005/8/layout/cycle5"/>
    <dgm:cxn modelId="{860B56EC-7E4D-4C8F-8512-C73DDA3F68BA}" type="presParOf" srcId="{91C2CDD1-9A95-4E2C-9947-E75911752FAE}" destId="{27D567E4-4A42-448F-AF61-85BFDC290DB9}" srcOrd="0" destOrd="0" presId="urn:microsoft.com/office/officeart/2005/8/layout/cycle5"/>
    <dgm:cxn modelId="{8AE5E4C6-7393-42D9-BFFE-39E853ACD5C0}" type="presParOf" srcId="{91C2CDD1-9A95-4E2C-9947-E75911752FAE}" destId="{DE37BD11-E7F3-42F4-9771-FF32F3FC5D46}" srcOrd="1" destOrd="0" presId="urn:microsoft.com/office/officeart/2005/8/layout/cycle5"/>
    <dgm:cxn modelId="{09587C26-6FC2-412E-BE0A-475C686B489D}" type="presParOf" srcId="{91C2CDD1-9A95-4E2C-9947-E75911752FAE}" destId="{97E2FCC0-7117-4E1D-BEA7-E80B12FC7A62}" srcOrd="2" destOrd="0" presId="urn:microsoft.com/office/officeart/2005/8/layout/cycle5"/>
    <dgm:cxn modelId="{6887EE7F-8173-4A38-8739-401752593B59}" type="presParOf" srcId="{91C2CDD1-9A95-4E2C-9947-E75911752FAE}" destId="{0691A0E1-681C-4AB1-A224-401390FCDE9C}" srcOrd="3" destOrd="0" presId="urn:microsoft.com/office/officeart/2005/8/layout/cycle5"/>
    <dgm:cxn modelId="{317F00B2-1982-43AA-9309-37D177C0DBC2}" type="presParOf" srcId="{91C2CDD1-9A95-4E2C-9947-E75911752FAE}" destId="{0342E744-403E-45E9-96B1-27CAF7293E7E}" srcOrd="4" destOrd="0" presId="urn:microsoft.com/office/officeart/2005/8/layout/cycle5"/>
    <dgm:cxn modelId="{EB6BAA9F-92BA-4CAD-85AE-FA317F6D4498}" type="presParOf" srcId="{91C2CDD1-9A95-4E2C-9947-E75911752FAE}" destId="{45D13642-0443-4272-9039-52251396ED66}" srcOrd="5" destOrd="0" presId="urn:microsoft.com/office/officeart/2005/8/layout/cycle5"/>
    <dgm:cxn modelId="{69B7DB72-3041-4A9B-830E-36B39A2BFCC1}" type="presParOf" srcId="{91C2CDD1-9A95-4E2C-9947-E75911752FAE}" destId="{CE6855D9-5D01-4C33-9AB2-7900DF22BD98}" srcOrd="6" destOrd="0" presId="urn:microsoft.com/office/officeart/2005/8/layout/cycle5"/>
    <dgm:cxn modelId="{7B4FC30C-C5FA-443C-8E16-A6BEF8A1DC26}" type="presParOf" srcId="{91C2CDD1-9A95-4E2C-9947-E75911752FAE}" destId="{3728C71A-D821-4DDF-92F9-5D7CEBB2094D}" srcOrd="7" destOrd="0" presId="urn:microsoft.com/office/officeart/2005/8/layout/cycle5"/>
    <dgm:cxn modelId="{E4E28F6A-4953-4CB4-B31F-ACA1FADD7FA7}" type="presParOf" srcId="{91C2CDD1-9A95-4E2C-9947-E75911752FAE}" destId="{91496150-CE10-4708-A73B-9B008B3F95B6}" srcOrd="8" destOrd="0" presId="urn:microsoft.com/office/officeart/2005/8/layout/cycle5"/>
    <dgm:cxn modelId="{1B330C24-7ECD-4C5B-AC23-1DC9CA124478}" type="presParOf" srcId="{91C2CDD1-9A95-4E2C-9947-E75911752FAE}" destId="{B3F2CECB-D49F-4F22-B7D9-7693E99EF7FF}" srcOrd="9" destOrd="0" presId="urn:microsoft.com/office/officeart/2005/8/layout/cycle5"/>
    <dgm:cxn modelId="{1F4A0781-410E-40F5-8EA9-AB67B5E3031F}" type="presParOf" srcId="{91C2CDD1-9A95-4E2C-9947-E75911752FAE}" destId="{5FD747CB-B33D-40AF-84DE-C7304DDA2CB1}" srcOrd="10" destOrd="0" presId="urn:microsoft.com/office/officeart/2005/8/layout/cycle5"/>
    <dgm:cxn modelId="{1CF4F8B1-8283-4741-9BFC-FD2982EBCE6C}" type="presParOf" srcId="{91C2CDD1-9A95-4E2C-9947-E75911752FAE}" destId="{D5D4151A-971C-413B-8065-A30749D877C7}" srcOrd="11" destOrd="0" presId="urn:microsoft.com/office/officeart/2005/8/layout/cycle5"/>
    <dgm:cxn modelId="{C087DE89-C17E-462C-AB04-A6D54ABC5821}" type="presParOf" srcId="{91C2CDD1-9A95-4E2C-9947-E75911752FAE}" destId="{2FBB3DD5-4721-42EF-947B-811A6B7552C5}" srcOrd="12" destOrd="0" presId="urn:microsoft.com/office/officeart/2005/8/layout/cycle5"/>
    <dgm:cxn modelId="{F3BCF96E-043D-47F3-BAA8-7E1B38C1AF00}" type="presParOf" srcId="{91C2CDD1-9A95-4E2C-9947-E75911752FAE}" destId="{334F2FC4-A6CA-4DFB-806B-59AE39E7D740}" srcOrd="13" destOrd="0" presId="urn:microsoft.com/office/officeart/2005/8/layout/cycle5"/>
    <dgm:cxn modelId="{4E7505C3-9CEB-4414-BCDA-EE13308C927F}" type="presParOf" srcId="{91C2CDD1-9A95-4E2C-9947-E75911752FAE}" destId="{ED010544-6BD3-478F-92D1-42A7B6489659}" srcOrd="14" destOrd="0" presId="urn:microsoft.com/office/officeart/2005/8/layout/cycle5"/>
    <dgm:cxn modelId="{68BCFCA7-CD4D-44AF-8ACE-53539EE7038B}" type="presParOf" srcId="{91C2CDD1-9A95-4E2C-9947-E75911752FAE}" destId="{95DBFE4D-3E58-4247-ADAA-C6118920DE75}" srcOrd="15" destOrd="0" presId="urn:microsoft.com/office/officeart/2005/8/layout/cycle5"/>
    <dgm:cxn modelId="{9391E6EA-1C31-451B-A3BC-102CAD92C43D}" type="presParOf" srcId="{91C2CDD1-9A95-4E2C-9947-E75911752FAE}" destId="{76D60FEC-5E80-4CD2-8C60-AB82131CA685}" srcOrd="16" destOrd="0" presId="urn:microsoft.com/office/officeart/2005/8/layout/cycle5"/>
    <dgm:cxn modelId="{44B0AC08-113E-4E67-8B49-BA728D256534}" type="presParOf" srcId="{91C2CDD1-9A95-4E2C-9947-E75911752FAE}" destId="{2527C3C0-DAF9-4F56-8A16-C76DDF47C5BB}" srcOrd="17" destOrd="0" presId="urn:microsoft.com/office/officeart/2005/8/layout/cycle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348A5A-39AF-4E9E-B8B8-5AABA701B047}" type="doc">
      <dgm:prSet loTypeId="urn:microsoft.com/office/officeart/2005/8/layout/cycle5" loCatId="cycle" qsTypeId="urn:microsoft.com/office/officeart/2005/8/quickstyle/simple1" qsCatId="simple" csTypeId="urn:microsoft.com/office/officeart/2005/8/colors/colorful4" csCatId="colorful" phldr="1"/>
      <dgm:spPr/>
      <dgm:t>
        <a:bodyPr/>
        <a:lstStyle/>
        <a:p>
          <a:endParaRPr lang="es-ES"/>
        </a:p>
      </dgm:t>
    </dgm:pt>
    <dgm:pt modelId="{70D6C5C8-C4AE-437E-AFA5-FA9B333CF722}">
      <dgm:prSet phldrT="[Texto]" custT="1"/>
      <dgm:spPr/>
      <dgm:t>
        <a:bodyPr/>
        <a:lstStyle/>
        <a:p>
          <a:r>
            <a:rPr lang="es-ES" sz="700" b="1" dirty="0" smtClean="0">
              <a:solidFill>
                <a:schemeClr val="tx1"/>
              </a:solidFill>
              <a:latin typeface="Arial Narrow" panose="020B0606020202030204" pitchFamily="34" charset="0"/>
            </a:rPr>
            <a:t>Primera infancia</a:t>
          </a:r>
        </a:p>
        <a:p>
          <a:r>
            <a:rPr lang="es-ES" sz="800" b="1" dirty="0" smtClean="0">
              <a:solidFill>
                <a:schemeClr val="bg1"/>
              </a:solidFill>
              <a:latin typeface="Arial Narrow" panose="020B0606020202030204" pitchFamily="34" charset="0"/>
            </a:rPr>
            <a:t>12%</a:t>
          </a:r>
        </a:p>
        <a:p>
          <a:r>
            <a:rPr lang="es-ES" sz="800" b="1" dirty="0" smtClean="0">
              <a:solidFill>
                <a:schemeClr val="bg1"/>
              </a:solidFill>
              <a:latin typeface="Arial Narrow" panose="020B0606020202030204" pitchFamily="34" charset="0"/>
            </a:rPr>
            <a:t>9 casos</a:t>
          </a:r>
          <a:endParaRPr lang="es-ES" sz="800" b="1" dirty="0">
            <a:solidFill>
              <a:schemeClr val="bg1"/>
            </a:solidFill>
            <a:latin typeface="Arial Narrow" panose="020B0606020202030204" pitchFamily="34" charset="0"/>
          </a:endParaRPr>
        </a:p>
      </dgm:t>
    </dgm:pt>
    <dgm:pt modelId="{B4426622-C56F-4F7A-AB95-8708949A4A86}" type="parTrans" cxnId="{44349CED-3F6F-401A-BB8F-C54B0CD67380}">
      <dgm:prSet/>
      <dgm:spPr/>
      <dgm:t>
        <a:bodyPr/>
        <a:lstStyle/>
        <a:p>
          <a:endParaRPr lang="es-ES" sz="1000" b="1">
            <a:solidFill>
              <a:schemeClr val="tx1"/>
            </a:solidFill>
            <a:latin typeface="Arial Narrow" panose="020B0606020202030204" pitchFamily="34" charset="0"/>
          </a:endParaRPr>
        </a:p>
      </dgm:t>
    </dgm:pt>
    <dgm:pt modelId="{2DE7C5E0-3F77-42D0-9143-5DA0A4D17480}" type="sibTrans" cxnId="{44349CED-3F6F-401A-BB8F-C54B0CD67380}">
      <dgm:prSet/>
      <dgm:spPr/>
      <dgm:t>
        <a:bodyPr/>
        <a:lstStyle/>
        <a:p>
          <a:endParaRPr lang="es-ES" sz="1000" b="1">
            <a:solidFill>
              <a:schemeClr val="tx1"/>
            </a:solidFill>
            <a:latin typeface="Arial Narrow" panose="020B0606020202030204" pitchFamily="34" charset="0"/>
          </a:endParaRPr>
        </a:p>
      </dgm:t>
    </dgm:pt>
    <dgm:pt modelId="{B07DA8DE-0519-4D62-BE0B-7CA0307AA349}">
      <dgm:prSet phldrT="[Texto]" custT="1"/>
      <dgm:spPr/>
      <dgm:t>
        <a:bodyPr/>
        <a:lstStyle/>
        <a:p>
          <a:r>
            <a:rPr lang="es-ES" sz="700" b="1" dirty="0" smtClean="0">
              <a:solidFill>
                <a:schemeClr val="tx1"/>
              </a:solidFill>
              <a:latin typeface="Arial Narrow" panose="020B0606020202030204" pitchFamily="34" charset="0"/>
            </a:rPr>
            <a:t>Infancia</a:t>
          </a:r>
        </a:p>
        <a:p>
          <a:r>
            <a:rPr lang="es-ES" sz="800" b="1" dirty="0" smtClean="0">
              <a:solidFill>
                <a:schemeClr val="bg1"/>
              </a:solidFill>
              <a:latin typeface="Arial Narrow" panose="020B0606020202030204" pitchFamily="34" charset="0"/>
            </a:rPr>
            <a:t>16%</a:t>
          </a:r>
        </a:p>
        <a:p>
          <a:r>
            <a:rPr lang="es-ES" sz="800" b="1" dirty="0" smtClean="0">
              <a:solidFill>
                <a:schemeClr val="bg1"/>
              </a:solidFill>
              <a:latin typeface="Arial Narrow" panose="020B0606020202030204" pitchFamily="34" charset="0"/>
            </a:rPr>
            <a:t>12  casos</a:t>
          </a:r>
          <a:endParaRPr lang="es-ES" sz="800" b="1" dirty="0">
            <a:solidFill>
              <a:schemeClr val="bg1"/>
            </a:solidFill>
            <a:latin typeface="Arial Narrow" panose="020B0606020202030204" pitchFamily="34" charset="0"/>
          </a:endParaRPr>
        </a:p>
      </dgm:t>
    </dgm:pt>
    <dgm:pt modelId="{D0470645-0F91-4C89-B53D-D20A173D1395}" type="parTrans" cxnId="{95A45AD4-4A0F-4254-9C91-CF26ECC11EEE}">
      <dgm:prSet/>
      <dgm:spPr/>
      <dgm:t>
        <a:bodyPr/>
        <a:lstStyle/>
        <a:p>
          <a:endParaRPr lang="es-ES" sz="1000" b="1">
            <a:solidFill>
              <a:schemeClr val="tx1"/>
            </a:solidFill>
            <a:latin typeface="Arial Narrow" panose="020B0606020202030204" pitchFamily="34" charset="0"/>
          </a:endParaRPr>
        </a:p>
      </dgm:t>
    </dgm:pt>
    <dgm:pt modelId="{A462869C-5BFC-4790-97BB-90D244005F7F}" type="sibTrans" cxnId="{95A45AD4-4A0F-4254-9C91-CF26ECC11EEE}">
      <dgm:prSet/>
      <dgm:spPr/>
      <dgm:t>
        <a:bodyPr/>
        <a:lstStyle/>
        <a:p>
          <a:endParaRPr lang="es-ES" sz="1000" b="1">
            <a:solidFill>
              <a:schemeClr val="tx1"/>
            </a:solidFill>
            <a:latin typeface="Arial Narrow" panose="020B0606020202030204" pitchFamily="34" charset="0"/>
          </a:endParaRPr>
        </a:p>
      </dgm:t>
    </dgm:pt>
    <dgm:pt modelId="{BCD0C872-2890-4B0E-8947-05D96592E59C}">
      <dgm:prSet phldrT="[Texto]" custT="1"/>
      <dgm:spPr/>
      <dgm:t>
        <a:bodyPr/>
        <a:lstStyle/>
        <a:p>
          <a:r>
            <a:rPr lang="es-ES" sz="700" b="1" dirty="0" smtClean="0">
              <a:solidFill>
                <a:schemeClr val="tx1"/>
              </a:solidFill>
              <a:latin typeface="Arial Narrow" panose="020B0606020202030204" pitchFamily="34" charset="0"/>
            </a:rPr>
            <a:t>Adolescencia</a:t>
          </a:r>
        </a:p>
        <a:p>
          <a:r>
            <a:rPr lang="es-ES" sz="800" b="1" dirty="0" smtClean="0">
              <a:solidFill>
                <a:schemeClr val="bg1"/>
              </a:solidFill>
              <a:latin typeface="Arial Narrow" panose="020B0606020202030204" pitchFamily="34" charset="0"/>
            </a:rPr>
            <a:t>11%</a:t>
          </a:r>
        </a:p>
        <a:p>
          <a:r>
            <a:rPr lang="es-ES" sz="800" b="1" dirty="0" smtClean="0">
              <a:solidFill>
                <a:schemeClr val="bg1"/>
              </a:solidFill>
              <a:latin typeface="Arial Narrow" panose="020B0606020202030204" pitchFamily="34" charset="0"/>
            </a:rPr>
            <a:t>8 casos</a:t>
          </a:r>
          <a:endParaRPr lang="es-ES" sz="800" b="1" dirty="0">
            <a:solidFill>
              <a:schemeClr val="bg1"/>
            </a:solidFill>
            <a:latin typeface="Arial Narrow" panose="020B0606020202030204" pitchFamily="34" charset="0"/>
          </a:endParaRPr>
        </a:p>
      </dgm:t>
    </dgm:pt>
    <dgm:pt modelId="{85B57174-6200-41FF-9ACB-65DDEA879430}" type="parTrans" cxnId="{035D5009-17A7-443C-A9F6-DC402B6B44F6}">
      <dgm:prSet/>
      <dgm:spPr/>
      <dgm:t>
        <a:bodyPr/>
        <a:lstStyle/>
        <a:p>
          <a:endParaRPr lang="es-ES" sz="1000" b="1">
            <a:solidFill>
              <a:schemeClr val="tx1"/>
            </a:solidFill>
            <a:latin typeface="Arial Narrow" panose="020B0606020202030204" pitchFamily="34" charset="0"/>
          </a:endParaRPr>
        </a:p>
      </dgm:t>
    </dgm:pt>
    <dgm:pt modelId="{4C5ACF53-D587-4632-AA70-55B43EBE36B8}" type="sibTrans" cxnId="{035D5009-17A7-443C-A9F6-DC402B6B44F6}">
      <dgm:prSet/>
      <dgm:spPr/>
      <dgm:t>
        <a:bodyPr/>
        <a:lstStyle/>
        <a:p>
          <a:endParaRPr lang="es-ES" sz="1000" b="1">
            <a:solidFill>
              <a:schemeClr val="tx1"/>
            </a:solidFill>
            <a:latin typeface="Arial Narrow" panose="020B0606020202030204" pitchFamily="34" charset="0"/>
          </a:endParaRPr>
        </a:p>
      </dgm:t>
    </dgm:pt>
    <dgm:pt modelId="{DFDA11ED-11F1-482A-9387-80FD19912601}">
      <dgm:prSet phldrT="[Texto]" custT="1"/>
      <dgm:spPr/>
      <dgm:t>
        <a:bodyPr/>
        <a:lstStyle/>
        <a:p>
          <a:r>
            <a:rPr lang="es-ES" sz="700" b="1" dirty="0" smtClean="0">
              <a:solidFill>
                <a:schemeClr val="tx1"/>
              </a:solidFill>
              <a:latin typeface="Arial Narrow" panose="020B0606020202030204" pitchFamily="34" charset="0"/>
            </a:rPr>
            <a:t>Juventud</a:t>
          </a:r>
        </a:p>
        <a:p>
          <a:r>
            <a:rPr lang="es-ES" sz="800" b="1" dirty="0" smtClean="0">
              <a:solidFill>
                <a:schemeClr val="bg1"/>
              </a:solidFill>
              <a:latin typeface="Arial Narrow" panose="020B0606020202030204" pitchFamily="34" charset="0"/>
            </a:rPr>
            <a:t>36%</a:t>
          </a:r>
        </a:p>
        <a:p>
          <a:r>
            <a:rPr lang="es-ES" sz="800" b="1" dirty="0" smtClean="0">
              <a:solidFill>
                <a:schemeClr val="bg1"/>
              </a:solidFill>
              <a:latin typeface="Arial Narrow" panose="020B0606020202030204" pitchFamily="34" charset="0"/>
            </a:rPr>
            <a:t>27  casos</a:t>
          </a:r>
          <a:endParaRPr lang="es-ES" sz="800" b="1" dirty="0">
            <a:solidFill>
              <a:schemeClr val="bg1"/>
            </a:solidFill>
            <a:latin typeface="Arial Narrow" panose="020B0606020202030204" pitchFamily="34" charset="0"/>
          </a:endParaRPr>
        </a:p>
      </dgm:t>
    </dgm:pt>
    <dgm:pt modelId="{DE7B412C-D772-4D56-B94E-8DEF29F79628}" type="parTrans" cxnId="{CDB8A8BC-76F4-4850-980F-77A084A179C5}">
      <dgm:prSet/>
      <dgm:spPr/>
      <dgm:t>
        <a:bodyPr/>
        <a:lstStyle/>
        <a:p>
          <a:endParaRPr lang="es-ES" sz="1000" b="1">
            <a:solidFill>
              <a:schemeClr val="tx1"/>
            </a:solidFill>
            <a:latin typeface="Arial Narrow" panose="020B0606020202030204" pitchFamily="34" charset="0"/>
          </a:endParaRPr>
        </a:p>
      </dgm:t>
    </dgm:pt>
    <dgm:pt modelId="{EA57AC0D-7E14-43C1-8F5B-17573E0C9A83}" type="sibTrans" cxnId="{CDB8A8BC-76F4-4850-980F-77A084A179C5}">
      <dgm:prSet/>
      <dgm:spPr/>
      <dgm:t>
        <a:bodyPr/>
        <a:lstStyle/>
        <a:p>
          <a:endParaRPr lang="es-ES" sz="1000" b="1">
            <a:solidFill>
              <a:schemeClr val="tx1"/>
            </a:solidFill>
            <a:latin typeface="Arial Narrow" panose="020B0606020202030204" pitchFamily="34" charset="0"/>
          </a:endParaRPr>
        </a:p>
      </dgm:t>
    </dgm:pt>
    <dgm:pt modelId="{067DE91F-5875-416A-83FE-762AAF2680C1}">
      <dgm:prSet phldrT="[Texto]" custT="1"/>
      <dgm:spPr/>
      <dgm:t>
        <a:bodyPr/>
        <a:lstStyle/>
        <a:p>
          <a:r>
            <a:rPr lang="es-ES" sz="700" b="1" dirty="0" smtClean="0">
              <a:solidFill>
                <a:schemeClr val="tx1"/>
              </a:solidFill>
              <a:latin typeface="Arial Narrow" panose="020B0606020202030204" pitchFamily="34" charset="0"/>
            </a:rPr>
            <a:t>Adultez</a:t>
          </a:r>
        </a:p>
        <a:p>
          <a:r>
            <a:rPr lang="es-ES" sz="800" b="1" dirty="0" smtClean="0">
              <a:solidFill>
                <a:schemeClr val="bg1"/>
              </a:solidFill>
              <a:latin typeface="Arial Narrow" panose="020B0606020202030204" pitchFamily="34" charset="0"/>
            </a:rPr>
            <a:t>21%</a:t>
          </a:r>
        </a:p>
        <a:p>
          <a:r>
            <a:rPr lang="es-ES" sz="800" b="1" dirty="0" smtClean="0">
              <a:solidFill>
                <a:schemeClr val="bg1"/>
              </a:solidFill>
              <a:latin typeface="Arial Narrow" panose="020B0606020202030204" pitchFamily="34" charset="0"/>
            </a:rPr>
            <a:t>16 casos</a:t>
          </a:r>
          <a:endParaRPr lang="es-ES" sz="800" b="1" dirty="0">
            <a:solidFill>
              <a:schemeClr val="bg1"/>
            </a:solidFill>
            <a:latin typeface="Arial Narrow" panose="020B0606020202030204" pitchFamily="34" charset="0"/>
          </a:endParaRPr>
        </a:p>
      </dgm:t>
    </dgm:pt>
    <dgm:pt modelId="{C84AAE9B-3AAC-4E29-BB4F-A2E9139D362B}" type="parTrans" cxnId="{6A5C8540-AECB-4343-A87A-FD7C9AD35365}">
      <dgm:prSet/>
      <dgm:spPr/>
      <dgm:t>
        <a:bodyPr/>
        <a:lstStyle/>
        <a:p>
          <a:endParaRPr lang="es-ES" sz="1000" b="1">
            <a:solidFill>
              <a:schemeClr val="tx1"/>
            </a:solidFill>
            <a:latin typeface="Arial Narrow" panose="020B0606020202030204" pitchFamily="34" charset="0"/>
          </a:endParaRPr>
        </a:p>
      </dgm:t>
    </dgm:pt>
    <dgm:pt modelId="{DEAA2F35-722B-4737-A991-BBC1ADCE9036}" type="sibTrans" cxnId="{6A5C8540-AECB-4343-A87A-FD7C9AD35365}">
      <dgm:prSet/>
      <dgm:spPr/>
      <dgm:t>
        <a:bodyPr/>
        <a:lstStyle/>
        <a:p>
          <a:endParaRPr lang="es-ES" sz="1000" b="1">
            <a:solidFill>
              <a:schemeClr val="tx1"/>
            </a:solidFill>
            <a:latin typeface="Arial Narrow" panose="020B0606020202030204" pitchFamily="34" charset="0"/>
          </a:endParaRPr>
        </a:p>
      </dgm:t>
    </dgm:pt>
    <dgm:pt modelId="{A2B81017-66B4-4D6E-96A6-E6632B7708F9}">
      <dgm:prSet phldrT="[Texto]" custT="1"/>
      <dgm:spPr/>
      <dgm:t>
        <a:bodyPr/>
        <a:lstStyle/>
        <a:p>
          <a:r>
            <a:rPr lang="es-ES" sz="700" b="1" dirty="0" smtClean="0">
              <a:solidFill>
                <a:schemeClr val="tx1"/>
              </a:solidFill>
              <a:latin typeface="Arial Narrow" panose="020B0606020202030204" pitchFamily="34" charset="0"/>
            </a:rPr>
            <a:t>Adulto Mayor</a:t>
          </a:r>
        </a:p>
        <a:p>
          <a:r>
            <a:rPr lang="es-ES" sz="800" b="1" dirty="0" smtClean="0">
              <a:solidFill>
                <a:schemeClr val="bg1"/>
              </a:solidFill>
              <a:latin typeface="Arial Narrow" panose="020B0606020202030204" pitchFamily="34" charset="0"/>
            </a:rPr>
            <a:t>4,0%</a:t>
          </a:r>
        </a:p>
        <a:p>
          <a:r>
            <a:rPr lang="es-ES" sz="800" b="1" dirty="0" smtClean="0">
              <a:solidFill>
                <a:schemeClr val="bg1"/>
              </a:solidFill>
              <a:latin typeface="Arial Narrow" panose="020B0606020202030204" pitchFamily="34" charset="0"/>
            </a:rPr>
            <a:t>3 casos</a:t>
          </a:r>
          <a:endParaRPr lang="es-ES" sz="800" b="1" dirty="0">
            <a:solidFill>
              <a:schemeClr val="bg1"/>
            </a:solidFill>
            <a:latin typeface="Arial Narrow" panose="020B0606020202030204" pitchFamily="34" charset="0"/>
          </a:endParaRPr>
        </a:p>
      </dgm:t>
    </dgm:pt>
    <dgm:pt modelId="{92163F71-7525-460D-9B81-4A3C3D2B3B07}" type="parTrans" cxnId="{49E3710C-9DCD-4394-A7E2-D7A3519EFD33}">
      <dgm:prSet/>
      <dgm:spPr/>
      <dgm:t>
        <a:bodyPr/>
        <a:lstStyle/>
        <a:p>
          <a:endParaRPr lang="es-ES" sz="1000" b="1">
            <a:solidFill>
              <a:schemeClr val="tx1"/>
            </a:solidFill>
            <a:latin typeface="Arial Narrow" panose="020B0606020202030204" pitchFamily="34" charset="0"/>
          </a:endParaRPr>
        </a:p>
      </dgm:t>
    </dgm:pt>
    <dgm:pt modelId="{FED1A0E8-AFBC-42FD-B4DC-3DDC15500C46}" type="sibTrans" cxnId="{49E3710C-9DCD-4394-A7E2-D7A3519EFD33}">
      <dgm:prSet/>
      <dgm:spPr/>
      <dgm:t>
        <a:bodyPr/>
        <a:lstStyle/>
        <a:p>
          <a:endParaRPr lang="es-ES" sz="1000" b="1">
            <a:solidFill>
              <a:schemeClr val="tx1"/>
            </a:solidFill>
            <a:latin typeface="Arial Narrow" panose="020B0606020202030204" pitchFamily="34" charset="0"/>
          </a:endParaRPr>
        </a:p>
      </dgm:t>
    </dgm:pt>
    <dgm:pt modelId="{91C2CDD1-9A95-4E2C-9947-E75911752FAE}" type="pres">
      <dgm:prSet presAssocID="{4D348A5A-39AF-4E9E-B8B8-5AABA701B047}" presName="cycle" presStyleCnt="0">
        <dgm:presLayoutVars>
          <dgm:dir/>
          <dgm:resizeHandles val="exact"/>
        </dgm:presLayoutVars>
      </dgm:prSet>
      <dgm:spPr/>
      <dgm:t>
        <a:bodyPr/>
        <a:lstStyle/>
        <a:p>
          <a:endParaRPr lang="es-ES"/>
        </a:p>
      </dgm:t>
    </dgm:pt>
    <dgm:pt modelId="{27D567E4-4A42-448F-AF61-85BFDC290DB9}" type="pres">
      <dgm:prSet presAssocID="{70D6C5C8-C4AE-437E-AFA5-FA9B333CF722}" presName="node" presStyleLbl="node1" presStyleIdx="0" presStyleCnt="6" custScaleX="148251">
        <dgm:presLayoutVars>
          <dgm:bulletEnabled val="1"/>
        </dgm:presLayoutVars>
      </dgm:prSet>
      <dgm:spPr/>
      <dgm:t>
        <a:bodyPr/>
        <a:lstStyle/>
        <a:p>
          <a:endParaRPr lang="es-ES"/>
        </a:p>
      </dgm:t>
    </dgm:pt>
    <dgm:pt modelId="{DE37BD11-E7F3-42F4-9771-FF32F3FC5D46}" type="pres">
      <dgm:prSet presAssocID="{70D6C5C8-C4AE-437E-AFA5-FA9B333CF722}" presName="spNode" presStyleCnt="0"/>
      <dgm:spPr/>
    </dgm:pt>
    <dgm:pt modelId="{97E2FCC0-7117-4E1D-BEA7-E80B12FC7A62}" type="pres">
      <dgm:prSet presAssocID="{2DE7C5E0-3F77-42D0-9143-5DA0A4D17480}" presName="sibTrans" presStyleLbl="sibTrans1D1" presStyleIdx="0" presStyleCnt="6"/>
      <dgm:spPr/>
      <dgm:t>
        <a:bodyPr/>
        <a:lstStyle/>
        <a:p>
          <a:endParaRPr lang="es-ES"/>
        </a:p>
      </dgm:t>
    </dgm:pt>
    <dgm:pt modelId="{0691A0E1-681C-4AB1-A224-401390FCDE9C}" type="pres">
      <dgm:prSet presAssocID="{B07DA8DE-0519-4D62-BE0B-7CA0307AA349}" presName="node" presStyleLbl="node1" presStyleIdx="1" presStyleCnt="6" custScaleX="149622">
        <dgm:presLayoutVars>
          <dgm:bulletEnabled val="1"/>
        </dgm:presLayoutVars>
      </dgm:prSet>
      <dgm:spPr/>
      <dgm:t>
        <a:bodyPr/>
        <a:lstStyle/>
        <a:p>
          <a:endParaRPr lang="es-ES"/>
        </a:p>
      </dgm:t>
    </dgm:pt>
    <dgm:pt modelId="{0342E744-403E-45E9-96B1-27CAF7293E7E}" type="pres">
      <dgm:prSet presAssocID="{B07DA8DE-0519-4D62-BE0B-7CA0307AA349}" presName="spNode" presStyleCnt="0"/>
      <dgm:spPr/>
    </dgm:pt>
    <dgm:pt modelId="{45D13642-0443-4272-9039-52251396ED66}" type="pres">
      <dgm:prSet presAssocID="{A462869C-5BFC-4790-97BB-90D244005F7F}" presName="sibTrans" presStyleLbl="sibTrans1D1" presStyleIdx="1" presStyleCnt="6"/>
      <dgm:spPr/>
      <dgm:t>
        <a:bodyPr/>
        <a:lstStyle/>
        <a:p>
          <a:endParaRPr lang="es-ES"/>
        </a:p>
      </dgm:t>
    </dgm:pt>
    <dgm:pt modelId="{CE6855D9-5D01-4C33-9AB2-7900DF22BD98}" type="pres">
      <dgm:prSet presAssocID="{BCD0C872-2890-4B0E-8947-05D96592E59C}" presName="node" presStyleLbl="node1" presStyleIdx="2" presStyleCnt="6" custScaleX="132443">
        <dgm:presLayoutVars>
          <dgm:bulletEnabled val="1"/>
        </dgm:presLayoutVars>
      </dgm:prSet>
      <dgm:spPr/>
      <dgm:t>
        <a:bodyPr/>
        <a:lstStyle/>
        <a:p>
          <a:endParaRPr lang="es-ES"/>
        </a:p>
      </dgm:t>
    </dgm:pt>
    <dgm:pt modelId="{3728C71A-D821-4DDF-92F9-5D7CEBB2094D}" type="pres">
      <dgm:prSet presAssocID="{BCD0C872-2890-4B0E-8947-05D96592E59C}" presName="spNode" presStyleCnt="0"/>
      <dgm:spPr/>
    </dgm:pt>
    <dgm:pt modelId="{91496150-CE10-4708-A73B-9B008B3F95B6}" type="pres">
      <dgm:prSet presAssocID="{4C5ACF53-D587-4632-AA70-55B43EBE36B8}" presName="sibTrans" presStyleLbl="sibTrans1D1" presStyleIdx="2" presStyleCnt="6"/>
      <dgm:spPr/>
      <dgm:t>
        <a:bodyPr/>
        <a:lstStyle/>
        <a:p>
          <a:endParaRPr lang="es-ES"/>
        </a:p>
      </dgm:t>
    </dgm:pt>
    <dgm:pt modelId="{B3F2CECB-D49F-4F22-B7D9-7693E99EF7FF}" type="pres">
      <dgm:prSet presAssocID="{DFDA11ED-11F1-482A-9387-80FD19912601}" presName="node" presStyleLbl="node1" presStyleIdx="3" presStyleCnt="6" custScaleX="148251">
        <dgm:presLayoutVars>
          <dgm:bulletEnabled val="1"/>
        </dgm:presLayoutVars>
      </dgm:prSet>
      <dgm:spPr/>
      <dgm:t>
        <a:bodyPr/>
        <a:lstStyle/>
        <a:p>
          <a:endParaRPr lang="es-ES"/>
        </a:p>
      </dgm:t>
    </dgm:pt>
    <dgm:pt modelId="{5FD747CB-B33D-40AF-84DE-C7304DDA2CB1}" type="pres">
      <dgm:prSet presAssocID="{DFDA11ED-11F1-482A-9387-80FD19912601}" presName="spNode" presStyleCnt="0"/>
      <dgm:spPr/>
    </dgm:pt>
    <dgm:pt modelId="{D5D4151A-971C-413B-8065-A30749D877C7}" type="pres">
      <dgm:prSet presAssocID="{EA57AC0D-7E14-43C1-8F5B-17573E0C9A83}" presName="sibTrans" presStyleLbl="sibTrans1D1" presStyleIdx="3" presStyleCnt="6"/>
      <dgm:spPr/>
      <dgm:t>
        <a:bodyPr/>
        <a:lstStyle/>
        <a:p>
          <a:endParaRPr lang="es-ES"/>
        </a:p>
      </dgm:t>
    </dgm:pt>
    <dgm:pt modelId="{2FBB3DD5-4721-42EF-947B-811A6B7552C5}" type="pres">
      <dgm:prSet presAssocID="{067DE91F-5875-416A-83FE-762AAF2680C1}" presName="node" presStyleLbl="node1" presStyleIdx="4" presStyleCnt="6" custScaleX="139363">
        <dgm:presLayoutVars>
          <dgm:bulletEnabled val="1"/>
        </dgm:presLayoutVars>
      </dgm:prSet>
      <dgm:spPr/>
      <dgm:t>
        <a:bodyPr/>
        <a:lstStyle/>
        <a:p>
          <a:endParaRPr lang="es-ES"/>
        </a:p>
      </dgm:t>
    </dgm:pt>
    <dgm:pt modelId="{334F2FC4-A6CA-4DFB-806B-59AE39E7D740}" type="pres">
      <dgm:prSet presAssocID="{067DE91F-5875-416A-83FE-762AAF2680C1}" presName="spNode" presStyleCnt="0"/>
      <dgm:spPr/>
    </dgm:pt>
    <dgm:pt modelId="{ED010544-6BD3-478F-92D1-42A7B6489659}" type="pres">
      <dgm:prSet presAssocID="{DEAA2F35-722B-4737-A991-BBC1ADCE9036}" presName="sibTrans" presStyleLbl="sibTrans1D1" presStyleIdx="4" presStyleCnt="6"/>
      <dgm:spPr/>
      <dgm:t>
        <a:bodyPr/>
        <a:lstStyle/>
        <a:p>
          <a:endParaRPr lang="es-ES"/>
        </a:p>
      </dgm:t>
    </dgm:pt>
    <dgm:pt modelId="{95DBFE4D-3E58-4247-ADAA-C6118920DE75}" type="pres">
      <dgm:prSet presAssocID="{A2B81017-66B4-4D6E-96A6-E6632B7708F9}" presName="node" presStyleLbl="node1" presStyleIdx="5" presStyleCnt="6" custScaleX="141554">
        <dgm:presLayoutVars>
          <dgm:bulletEnabled val="1"/>
        </dgm:presLayoutVars>
      </dgm:prSet>
      <dgm:spPr/>
      <dgm:t>
        <a:bodyPr/>
        <a:lstStyle/>
        <a:p>
          <a:endParaRPr lang="es-ES"/>
        </a:p>
      </dgm:t>
    </dgm:pt>
    <dgm:pt modelId="{76D60FEC-5E80-4CD2-8C60-AB82131CA685}" type="pres">
      <dgm:prSet presAssocID="{A2B81017-66B4-4D6E-96A6-E6632B7708F9}" presName="spNode" presStyleCnt="0"/>
      <dgm:spPr/>
    </dgm:pt>
    <dgm:pt modelId="{2527C3C0-DAF9-4F56-8A16-C76DDF47C5BB}" type="pres">
      <dgm:prSet presAssocID="{FED1A0E8-AFBC-42FD-B4DC-3DDC15500C46}" presName="sibTrans" presStyleLbl="sibTrans1D1" presStyleIdx="5" presStyleCnt="6"/>
      <dgm:spPr/>
      <dgm:t>
        <a:bodyPr/>
        <a:lstStyle/>
        <a:p>
          <a:endParaRPr lang="es-ES"/>
        </a:p>
      </dgm:t>
    </dgm:pt>
  </dgm:ptLst>
  <dgm:cxnLst>
    <dgm:cxn modelId="{6A5C8540-AECB-4343-A87A-FD7C9AD35365}" srcId="{4D348A5A-39AF-4E9E-B8B8-5AABA701B047}" destId="{067DE91F-5875-416A-83FE-762AAF2680C1}" srcOrd="4" destOrd="0" parTransId="{C84AAE9B-3AAC-4E29-BB4F-A2E9139D362B}" sibTransId="{DEAA2F35-722B-4737-A991-BBC1ADCE9036}"/>
    <dgm:cxn modelId="{AA6197D2-7AEA-4827-A0BF-12F344288236}" type="presOf" srcId="{70D6C5C8-C4AE-437E-AFA5-FA9B333CF722}" destId="{27D567E4-4A42-448F-AF61-85BFDC290DB9}" srcOrd="0" destOrd="0" presId="urn:microsoft.com/office/officeart/2005/8/layout/cycle5"/>
    <dgm:cxn modelId="{02B5495F-9ACC-4BF2-AC56-319F7280E5A9}" type="presOf" srcId="{4D348A5A-39AF-4E9E-B8B8-5AABA701B047}" destId="{91C2CDD1-9A95-4E2C-9947-E75911752FAE}" srcOrd="0" destOrd="0" presId="urn:microsoft.com/office/officeart/2005/8/layout/cycle5"/>
    <dgm:cxn modelId="{95A45AD4-4A0F-4254-9C91-CF26ECC11EEE}" srcId="{4D348A5A-39AF-4E9E-B8B8-5AABA701B047}" destId="{B07DA8DE-0519-4D62-BE0B-7CA0307AA349}" srcOrd="1" destOrd="0" parTransId="{D0470645-0F91-4C89-B53D-D20A173D1395}" sibTransId="{A462869C-5BFC-4790-97BB-90D244005F7F}"/>
    <dgm:cxn modelId="{3EC4194F-9086-4A9E-B320-60E8715C664B}" type="presOf" srcId="{B07DA8DE-0519-4D62-BE0B-7CA0307AA349}" destId="{0691A0E1-681C-4AB1-A224-401390FCDE9C}" srcOrd="0" destOrd="0" presId="urn:microsoft.com/office/officeart/2005/8/layout/cycle5"/>
    <dgm:cxn modelId="{44349CED-3F6F-401A-BB8F-C54B0CD67380}" srcId="{4D348A5A-39AF-4E9E-B8B8-5AABA701B047}" destId="{70D6C5C8-C4AE-437E-AFA5-FA9B333CF722}" srcOrd="0" destOrd="0" parTransId="{B4426622-C56F-4F7A-AB95-8708949A4A86}" sibTransId="{2DE7C5E0-3F77-42D0-9143-5DA0A4D17480}"/>
    <dgm:cxn modelId="{6E1DEA04-6FDE-4B21-9F82-9ED57CBF4F45}" type="presOf" srcId="{067DE91F-5875-416A-83FE-762AAF2680C1}" destId="{2FBB3DD5-4721-42EF-947B-811A6B7552C5}" srcOrd="0" destOrd="0" presId="urn:microsoft.com/office/officeart/2005/8/layout/cycle5"/>
    <dgm:cxn modelId="{45E1A786-870F-4DDE-9E46-87AA7B2CD9C1}" type="presOf" srcId="{DEAA2F35-722B-4737-A991-BBC1ADCE9036}" destId="{ED010544-6BD3-478F-92D1-42A7B6489659}" srcOrd="0" destOrd="0" presId="urn:microsoft.com/office/officeart/2005/8/layout/cycle5"/>
    <dgm:cxn modelId="{B2A09A51-6B41-4140-86BA-8EBB3F1A0DB6}" type="presOf" srcId="{DFDA11ED-11F1-482A-9387-80FD19912601}" destId="{B3F2CECB-D49F-4F22-B7D9-7693E99EF7FF}" srcOrd="0" destOrd="0" presId="urn:microsoft.com/office/officeart/2005/8/layout/cycle5"/>
    <dgm:cxn modelId="{CDB8A8BC-76F4-4850-980F-77A084A179C5}" srcId="{4D348A5A-39AF-4E9E-B8B8-5AABA701B047}" destId="{DFDA11ED-11F1-482A-9387-80FD19912601}" srcOrd="3" destOrd="0" parTransId="{DE7B412C-D772-4D56-B94E-8DEF29F79628}" sibTransId="{EA57AC0D-7E14-43C1-8F5B-17573E0C9A83}"/>
    <dgm:cxn modelId="{49E3710C-9DCD-4394-A7E2-D7A3519EFD33}" srcId="{4D348A5A-39AF-4E9E-B8B8-5AABA701B047}" destId="{A2B81017-66B4-4D6E-96A6-E6632B7708F9}" srcOrd="5" destOrd="0" parTransId="{92163F71-7525-460D-9B81-4A3C3D2B3B07}" sibTransId="{FED1A0E8-AFBC-42FD-B4DC-3DDC15500C46}"/>
    <dgm:cxn modelId="{035D5009-17A7-443C-A9F6-DC402B6B44F6}" srcId="{4D348A5A-39AF-4E9E-B8B8-5AABA701B047}" destId="{BCD0C872-2890-4B0E-8947-05D96592E59C}" srcOrd="2" destOrd="0" parTransId="{85B57174-6200-41FF-9ACB-65DDEA879430}" sibTransId="{4C5ACF53-D587-4632-AA70-55B43EBE36B8}"/>
    <dgm:cxn modelId="{B91F5358-2646-4AEF-B02B-E0D016CBB351}" type="presOf" srcId="{A2B81017-66B4-4D6E-96A6-E6632B7708F9}" destId="{95DBFE4D-3E58-4247-ADAA-C6118920DE75}" srcOrd="0" destOrd="0" presId="urn:microsoft.com/office/officeart/2005/8/layout/cycle5"/>
    <dgm:cxn modelId="{2B485DE6-1FC9-4CFF-93C0-7388B754C092}" type="presOf" srcId="{FED1A0E8-AFBC-42FD-B4DC-3DDC15500C46}" destId="{2527C3C0-DAF9-4F56-8A16-C76DDF47C5BB}" srcOrd="0" destOrd="0" presId="urn:microsoft.com/office/officeart/2005/8/layout/cycle5"/>
    <dgm:cxn modelId="{3F513F51-777B-4361-8E1E-62E8D293A988}" type="presOf" srcId="{4C5ACF53-D587-4632-AA70-55B43EBE36B8}" destId="{91496150-CE10-4708-A73B-9B008B3F95B6}" srcOrd="0" destOrd="0" presId="urn:microsoft.com/office/officeart/2005/8/layout/cycle5"/>
    <dgm:cxn modelId="{DB41EFC8-ADC5-4907-9C84-7C6720BA9183}" type="presOf" srcId="{2DE7C5E0-3F77-42D0-9143-5DA0A4D17480}" destId="{97E2FCC0-7117-4E1D-BEA7-E80B12FC7A62}" srcOrd="0" destOrd="0" presId="urn:microsoft.com/office/officeart/2005/8/layout/cycle5"/>
    <dgm:cxn modelId="{4746625B-3197-4183-BDD3-DEBBF143825F}" type="presOf" srcId="{EA57AC0D-7E14-43C1-8F5B-17573E0C9A83}" destId="{D5D4151A-971C-413B-8065-A30749D877C7}" srcOrd="0" destOrd="0" presId="urn:microsoft.com/office/officeart/2005/8/layout/cycle5"/>
    <dgm:cxn modelId="{4532DEBE-FA0B-451C-8E71-7FFD24CCA523}" type="presOf" srcId="{BCD0C872-2890-4B0E-8947-05D96592E59C}" destId="{CE6855D9-5D01-4C33-9AB2-7900DF22BD98}" srcOrd="0" destOrd="0" presId="urn:microsoft.com/office/officeart/2005/8/layout/cycle5"/>
    <dgm:cxn modelId="{3DB4B9DE-B978-4144-805D-AD15E6B433A9}" type="presOf" srcId="{A462869C-5BFC-4790-97BB-90D244005F7F}" destId="{45D13642-0443-4272-9039-52251396ED66}" srcOrd="0" destOrd="0" presId="urn:microsoft.com/office/officeart/2005/8/layout/cycle5"/>
    <dgm:cxn modelId="{C86E3493-4155-4393-A8D9-1A5DBB1899EA}" type="presParOf" srcId="{91C2CDD1-9A95-4E2C-9947-E75911752FAE}" destId="{27D567E4-4A42-448F-AF61-85BFDC290DB9}" srcOrd="0" destOrd="0" presId="urn:microsoft.com/office/officeart/2005/8/layout/cycle5"/>
    <dgm:cxn modelId="{5B217FD0-2110-4028-A7CE-AB1A9ACDE389}" type="presParOf" srcId="{91C2CDD1-9A95-4E2C-9947-E75911752FAE}" destId="{DE37BD11-E7F3-42F4-9771-FF32F3FC5D46}" srcOrd="1" destOrd="0" presId="urn:microsoft.com/office/officeart/2005/8/layout/cycle5"/>
    <dgm:cxn modelId="{93B3BE7F-2ADE-4025-9FBF-AC1A5E38E62A}" type="presParOf" srcId="{91C2CDD1-9A95-4E2C-9947-E75911752FAE}" destId="{97E2FCC0-7117-4E1D-BEA7-E80B12FC7A62}" srcOrd="2" destOrd="0" presId="urn:microsoft.com/office/officeart/2005/8/layout/cycle5"/>
    <dgm:cxn modelId="{69B68BA7-D5EA-4890-9566-64BBB1F39155}" type="presParOf" srcId="{91C2CDD1-9A95-4E2C-9947-E75911752FAE}" destId="{0691A0E1-681C-4AB1-A224-401390FCDE9C}" srcOrd="3" destOrd="0" presId="urn:microsoft.com/office/officeart/2005/8/layout/cycle5"/>
    <dgm:cxn modelId="{CE53C48D-578B-4AA5-8DF2-E9948F49EFBC}" type="presParOf" srcId="{91C2CDD1-9A95-4E2C-9947-E75911752FAE}" destId="{0342E744-403E-45E9-96B1-27CAF7293E7E}" srcOrd="4" destOrd="0" presId="urn:microsoft.com/office/officeart/2005/8/layout/cycle5"/>
    <dgm:cxn modelId="{67DF5CEB-A001-4177-B166-3C3EBE018B66}" type="presParOf" srcId="{91C2CDD1-9A95-4E2C-9947-E75911752FAE}" destId="{45D13642-0443-4272-9039-52251396ED66}" srcOrd="5" destOrd="0" presId="urn:microsoft.com/office/officeart/2005/8/layout/cycle5"/>
    <dgm:cxn modelId="{636FD205-812F-4ACE-B431-3DDA74E7A534}" type="presParOf" srcId="{91C2CDD1-9A95-4E2C-9947-E75911752FAE}" destId="{CE6855D9-5D01-4C33-9AB2-7900DF22BD98}" srcOrd="6" destOrd="0" presId="urn:microsoft.com/office/officeart/2005/8/layout/cycle5"/>
    <dgm:cxn modelId="{649C7233-0F66-4986-A4F8-E3A5F9849ACC}" type="presParOf" srcId="{91C2CDD1-9A95-4E2C-9947-E75911752FAE}" destId="{3728C71A-D821-4DDF-92F9-5D7CEBB2094D}" srcOrd="7" destOrd="0" presId="urn:microsoft.com/office/officeart/2005/8/layout/cycle5"/>
    <dgm:cxn modelId="{59C23094-F148-4A5D-A13E-847426B88E08}" type="presParOf" srcId="{91C2CDD1-9A95-4E2C-9947-E75911752FAE}" destId="{91496150-CE10-4708-A73B-9B008B3F95B6}" srcOrd="8" destOrd="0" presId="urn:microsoft.com/office/officeart/2005/8/layout/cycle5"/>
    <dgm:cxn modelId="{74C94A2E-B5AB-4CAC-A6FF-0755816F765A}" type="presParOf" srcId="{91C2CDD1-9A95-4E2C-9947-E75911752FAE}" destId="{B3F2CECB-D49F-4F22-B7D9-7693E99EF7FF}" srcOrd="9" destOrd="0" presId="urn:microsoft.com/office/officeart/2005/8/layout/cycle5"/>
    <dgm:cxn modelId="{62A6673B-78EE-442F-ADB3-F3FD4F194FE2}" type="presParOf" srcId="{91C2CDD1-9A95-4E2C-9947-E75911752FAE}" destId="{5FD747CB-B33D-40AF-84DE-C7304DDA2CB1}" srcOrd="10" destOrd="0" presId="urn:microsoft.com/office/officeart/2005/8/layout/cycle5"/>
    <dgm:cxn modelId="{605B912F-44B2-47EC-94E9-DB725C85C5F9}" type="presParOf" srcId="{91C2CDD1-9A95-4E2C-9947-E75911752FAE}" destId="{D5D4151A-971C-413B-8065-A30749D877C7}" srcOrd="11" destOrd="0" presId="urn:microsoft.com/office/officeart/2005/8/layout/cycle5"/>
    <dgm:cxn modelId="{0665B697-8FFB-4D14-9AB8-FEF945A176B6}" type="presParOf" srcId="{91C2CDD1-9A95-4E2C-9947-E75911752FAE}" destId="{2FBB3DD5-4721-42EF-947B-811A6B7552C5}" srcOrd="12" destOrd="0" presId="urn:microsoft.com/office/officeart/2005/8/layout/cycle5"/>
    <dgm:cxn modelId="{0017867F-8FD8-4C50-A10E-A6B352A7999A}" type="presParOf" srcId="{91C2CDD1-9A95-4E2C-9947-E75911752FAE}" destId="{334F2FC4-A6CA-4DFB-806B-59AE39E7D740}" srcOrd="13" destOrd="0" presId="urn:microsoft.com/office/officeart/2005/8/layout/cycle5"/>
    <dgm:cxn modelId="{D49F63EC-1D4B-4263-8615-8CD9F836BD1E}" type="presParOf" srcId="{91C2CDD1-9A95-4E2C-9947-E75911752FAE}" destId="{ED010544-6BD3-478F-92D1-42A7B6489659}" srcOrd="14" destOrd="0" presId="urn:microsoft.com/office/officeart/2005/8/layout/cycle5"/>
    <dgm:cxn modelId="{3D363028-51A6-47ED-BD0B-88E945B7D737}" type="presParOf" srcId="{91C2CDD1-9A95-4E2C-9947-E75911752FAE}" destId="{95DBFE4D-3E58-4247-ADAA-C6118920DE75}" srcOrd="15" destOrd="0" presId="urn:microsoft.com/office/officeart/2005/8/layout/cycle5"/>
    <dgm:cxn modelId="{7E93953D-3585-4F7E-8238-3F60CDE8EA0F}" type="presParOf" srcId="{91C2CDD1-9A95-4E2C-9947-E75911752FAE}" destId="{76D60FEC-5E80-4CD2-8C60-AB82131CA685}" srcOrd="16" destOrd="0" presId="urn:microsoft.com/office/officeart/2005/8/layout/cycle5"/>
    <dgm:cxn modelId="{63EAD878-85D3-4A2A-8874-D9854DFC2153}" type="presParOf" srcId="{91C2CDD1-9A95-4E2C-9947-E75911752FAE}" destId="{2527C3C0-DAF9-4F56-8A16-C76DDF47C5BB}" srcOrd="17" destOrd="0" presId="urn:microsoft.com/office/officeart/2005/8/layout/cycle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D567E4-4A42-448F-AF61-85BFDC290DB9}">
      <dsp:nvSpPr>
        <dsp:cNvPr id="0" name=""/>
        <dsp:cNvSpPr/>
      </dsp:nvSpPr>
      <dsp:spPr>
        <a:xfrm>
          <a:off x="2813813" y="587"/>
          <a:ext cx="1408240" cy="617436"/>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b="1" kern="1200" dirty="0" smtClean="0">
              <a:solidFill>
                <a:schemeClr val="tx1"/>
              </a:solidFill>
              <a:latin typeface="Arial Narrow" panose="020B0606020202030204" pitchFamily="34" charset="0"/>
            </a:rPr>
            <a:t>Primera infancia</a:t>
          </a:r>
        </a:p>
        <a:p>
          <a:pPr lvl="0" algn="ctr" defTabSz="488950">
            <a:lnSpc>
              <a:spcPct val="90000"/>
            </a:lnSpc>
            <a:spcBef>
              <a:spcPct val="0"/>
            </a:spcBef>
            <a:spcAft>
              <a:spcPct val="35000"/>
            </a:spcAft>
          </a:pPr>
          <a:r>
            <a:rPr lang="es-ES" sz="1200" b="1" kern="1200" dirty="0" smtClean="0">
              <a:solidFill>
                <a:schemeClr val="bg1"/>
              </a:solidFill>
              <a:latin typeface="Arial Narrow" panose="020B0606020202030204" pitchFamily="34" charset="0"/>
            </a:rPr>
            <a:t>9%</a:t>
          </a:r>
        </a:p>
        <a:p>
          <a:pPr lvl="0" algn="ctr" defTabSz="488950">
            <a:lnSpc>
              <a:spcPct val="90000"/>
            </a:lnSpc>
            <a:spcBef>
              <a:spcPct val="0"/>
            </a:spcBef>
            <a:spcAft>
              <a:spcPct val="35000"/>
            </a:spcAft>
          </a:pPr>
          <a:r>
            <a:rPr lang="es-ES" sz="1200" b="1" kern="1200" dirty="0" smtClean="0">
              <a:solidFill>
                <a:schemeClr val="bg1"/>
              </a:solidFill>
              <a:latin typeface="Arial Narrow" panose="020B0606020202030204" pitchFamily="34" charset="0"/>
            </a:rPr>
            <a:t>4 casos</a:t>
          </a:r>
          <a:endParaRPr lang="es-ES" sz="1200" b="1" kern="1200" dirty="0">
            <a:solidFill>
              <a:schemeClr val="bg1"/>
            </a:solidFill>
            <a:latin typeface="Arial Narrow" panose="020B0606020202030204" pitchFamily="34" charset="0"/>
          </a:endParaRPr>
        </a:p>
      </dsp:txBody>
      <dsp:txXfrm>
        <a:off x="2843954" y="30728"/>
        <a:ext cx="1347958" cy="557154"/>
      </dsp:txXfrm>
    </dsp:sp>
    <dsp:sp modelId="{97E2FCC0-7117-4E1D-BEA7-E80B12FC7A62}">
      <dsp:nvSpPr>
        <dsp:cNvPr id="0" name=""/>
        <dsp:cNvSpPr/>
      </dsp:nvSpPr>
      <dsp:spPr>
        <a:xfrm>
          <a:off x="2063043" y="309305"/>
          <a:ext cx="2909780" cy="2909780"/>
        </a:xfrm>
        <a:custGeom>
          <a:avLst/>
          <a:gdLst/>
          <a:ahLst/>
          <a:cxnLst/>
          <a:rect l="0" t="0" r="0" b="0"/>
          <a:pathLst>
            <a:path>
              <a:moveTo>
                <a:pt x="2227230" y="221928"/>
              </a:moveTo>
              <a:arcTo wR="1454890" hR="1454890" stAng="18123808" swAng="564256"/>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0691A0E1-681C-4AB1-A224-401390FCDE9C}">
      <dsp:nvSpPr>
        <dsp:cNvPr id="0" name=""/>
        <dsp:cNvSpPr/>
      </dsp:nvSpPr>
      <dsp:spPr>
        <a:xfrm>
          <a:off x="4067273" y="728032"/>
          <a:ext cx="1421263" cy="617436"/>
        </a:xfrm>
        <a:prstGeom prst="roundRect">
          <a:avLst/>
        </a:prstGeom>
        <a:solidFill>
          <a:schemeClr val="accent4">
            <a:hueOff val="-892954"/>
            <a:satOff val="5380"/>
            <a:lumOff val="4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b="1" kern="1200" dirty="0" smtClean="0">
              <a:solidFill>
                <a:schemeClr val="tx1"/>
              </a:solidFill>
              <a:latin typeface="Arial Narrow" panose="020B0606020202030204" pitchFamily="34" charset="0"/>
            </a:rPr>
            <a:t>Infancia</a:t>
          </a:r>
        </a:p>
        <a:p>
          <a:pPr lvl="0" algn="ctr" defTabSz="488950">
            <a:lnSpc>
              <a:spcPct val="90000"/>
            </a:lnSpc>
            <a:spcBef>
              <a:spcPct val="0"/>
            </a:spcBef>
            <a:spcAft>
              <a:spcPct val="35000"/>
            </a:spcAft>
          </a:pPr>
          <a:r>
            <a:rPr lang="es-ES" sz="1200" b="1" kern="1200" dirty="0" smtClean="0">
              <a:solidFill>
                <a:schemeClr val="bg1"/>
              </a:solidFill>
              <a:latin typeface="Arial Narrow" panose="020B0606020202030204" pitchFamily="34" charset="0"/>
            </a:rPr>
            <a:t>5%</a:t>
          </a:r>
        </a:p>
        <a:p>
          <a:pPr lvl="0" algn="ctr" defTabSz="488950">
            <a:lnSpc>
              <a:spcPct val="90000"/>
            </a:lnSpc>
            <a:spcBef>
              <a:spcPct val="0"/>
            </a:spcBef>
            <a:spcAft>
              <a:spcPct val="35000"/>
            </a:spcAft>
          </a:pPr>
          <a:r>
            <a:rPr lang="es-ES" sz="1200" b="1" kern="1200" dirty="0" smtClean="0">
              <a:solidFill>
                <a:schemeClr val="bg1"/>
              </a:solidFill>
              <a:latin typeface="Arial Narrow" panose="020B0606020202030204" pitchFamily="34" charset="0"/>
            </a:rPr>
            <a:t>2 casos</a:t>
          </a:r>
          <a:endParaRPr lang="es-ES" sz="1200" b="1" kern="1200" dirty="0">
            <a:solidFill>
              <a:schemeClr val="bg1"/>
            </a:solidFill>
            <a:latin typeface="Arial Narrow" panose="020B0606020202030204" pitchFamily="34" charset="0"/>
          </a:endParaRPr>
        </a:p>
      </dsp:txBody>
      <dsp:txXfrm>
        <a:off x="4097414" y="758173"/>
        <a:ext cx="1360981" cy="557154"/>
      </dsp:txXfrm>
    </dsp:sp>
    <dsp:sp modelId="{45D13642-0443-4272-9039-52251396ED66}">
      <dsp:nvSpPr>
        <dsp:cNvPr id="0" name=""/>
        <dsp:cNvSpPr/>
      </dsp:nvSpPr>
      <dsp:spPr>
        <a:xfrm>
          <a:off x="2063043" y="309305"/>
          <a:ext cx="2909780" cy="2909780"/>
        </a:xfrm>
        <a:custGeom>
          <a:avLst/>
          <a:gdLst/>
          <a:ahLst/>
          <a:cxnLst/>
          <a:rect l="0" t="0" r="0" b="0"/>
          <a:pathLst>
            <a:path>
              <a:moveTo>
                <a:pt x="2887097" y="1198985"/>
              </a:moveTo>
              <a:arcTo wR="1454890" hR="1454890" stAng="20992162" swAng="1215676"/>
            </a:path>
          </a:pathLst>
        </a:custGeom>
        <a:noFill/>
        <a:ln w="9525" cap="flat" cmpd="sng" algn="ctr">
          <a:solidFill>
            <a:schemeClr val="accent4">
              <a:hueOff val="-892954"/>
              <a:satOff val="5380"/>
              <a:lumOff val="431"/>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CE6855D9-5D01-4C33-9AB2-7900DF22BD98}">
      <dsp:nvSpPr>
        <dsp:cNvPr id="0" name=""/>
        <dsp:cNvSpPr/>
      </dsp:nvSpPr>
      <dsp:spPr>
        <a:xfrm>
          <a:off x="4148865" y="2182922"/>
          <a:ext cx="1258080" cy="617436"/>
        </a:xfrm>
        <a:prstGeom prst="roundRect">
          <a:avLst/>
        </a:prstGeom>
        <a:solidFill>
          <a:schemeClr val="accent4">
            <a:hueOff val="-1785908"/>
            <a:satOff val="10760"/>
            <a:lumOff val="86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b="1" kern="1200" dirty="0" smtClean="0">
              <a:solidFill>
                <a:schemeClr val="tx1"/>
              </a:solidFill>
              <a:latin typeface="Arial Narrow" panose="020B0606020202030204" pitchFamily="34" charset="0"/>
            </a:rPr>
            <a:t>Adolescencia</a:t>
          </a:r>
        </a:p>
        <a:p>
          <a:pPr lvl="0" algn="ctr" defTabSz="488950">
            <a:lnSpc>
              <a:spcPct val="90000"/>
            </a:lnSpc>
            <a:spcBef>
              <a:spcPct val="0"/>
            </a:spcBef>
            <a:spcAft>
              <a:spcPct val="35000"/>
            </a:spcAft>
          </a:pPr>
          <a:r>
            <a:rPr lang="es-ES" sz="1200" b="1" kern="1200" dirty="0" smtClean="0">
              <a:solidFill>
                <a:schemeClr val="bg1"/>
              </a:solidFill>
              <a:latin typeface="Arial Narrow" panose="020B0606020202030204" pitchFamily="34" charset="0"/>
            </a:rPr>
            <a:t>2,0%</a:t>
          </a:r>
        </a:p>
        <a:p>
          <a:pPr lvl="0" algn="ctr" defTabSz="488950">
            <a:lnSpc>
              <a:spcPct val="90000"/>
            </a:lnSpc>
            <a:spcBef>
              <a:spcPct val="0"/>
            </a:spcBef>
            <a:spcAft>
              <a:spcPct val="35000"/>
            </a:spcAft>
          </a:pPr>
          <a:r>
            <a:rPr lang="es-ES" sz="1200" b="1" kern="1200" dirty="0" smtClean="0">
              <a:solidFill>
                <a:schemeClr val="bg1"/>
              </a:solidFill>
              <a:latin typeface="Arial Narrow" panose="020B0606020202030204" pitchFamily="34" charset="0"/>
            </a:rPr>
            <a:t>1 casos</a:t>
          </a:r>
          <a:endParaRPr lang="es-ES" sz="1200" b="1" kern="1200" dirty="0">
            <a:solidFill>
              <a:schemeClr val="bg1"/>
            </a:solidFill>
            <a:latin typeface="Arial Narrow" panose="020B0606020202030204" pitchFamily="34" charset="0"/>
          </a:endParaRPr>
        </a:p>
      </dsp:txBody>
      <dsp:txXfrm>
        <a:off x="4179006" y="2213063"/>
        <a:ext cx="1197798" cy="557154"/>
      </dsp:txXfrm>
    </dsp:sp>
    <dsp:sp modelId="{91496150-CE10-4708-A73B-9B008B3F95B6}">
      <dsp:nvSpPr>
        <dsp:cNvPr id="0" name=""/>
        <dsp:cNvSpPr/>
      </dsp:nvSpPr>
      <dsp:spPr>
        <a:xfrm>
          <a:off x="2063043" y="309305"/>
          <a:ext cx="2909780" cy="2909780"/>
        </a:xfrm>
        <a:custGeom>
          <a:avLst/>
          <a:gdLst/>
          <a:ahLst/>
          <a:cxnLst/>
          <a:rect l="0" t="0" r="0" b="0"/>
          <a:pathLst>
            <a:path>
              <a:moveTo>
                <a:pt x="2418316" y="2545081"/>
              </a:moveTo>
              <a:arcTo wR="1454890" hR="1454890" stAng="2911936" swAng="564256"/>
            </a:path>
          </a:pathLst>
        </a:custGeom>
        <a:noFill/>
        <a:ln w="9525" cap="flat" cmpd="sng" algn="ctr">
          <a:solidFill>
            <a:schemeClr val="accent4">
              <a:hueOff val="-1785908"/>
              <a:satOff val="10760"/>
              <a:lumOff val="862"/>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3F2CECB-D49F-4F22-B7D9-7693E99EF7FF}">
      <dsp:nvSpPr>
        <dsp:cNvPr id="0" name=""/>
        <dsp:cNvSpPr/>
      </dsp:nvSpPr>
      <dsp:spPr>
        <a:xfrm>
          <a:off x="2813813" y="2910367"/>
          <a:ext cx="1408240" cy="617436"/>
        </a:xfrm>
        <a:prstGeom prst="roundRect">
          <a:avLst/>
        </a:prstGeom>
        <a:solidFill>
          <a:schemeClr val="accent4">
            <a:hueOff val="-2678862"/>
            <a:satOff val="16139"/>
            <a:lumOff val="12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b="1" kern="1200" dirty="0" smtClean="0">
              <a:solidFill>
                <a:schemeClr val="tx1"/>
              </a:solidFill>
              <a:latin typeface="Arial Narrow" panose="020B0606020202030204" pitchFamily="34" charset="0"/>
            </a:rPr>
            <a:t>Juventud</a:t>
          </a:r>
        </a:p>
        <a:p>
          <a:pPr lvl="0" algn="ctr" defTabSz="488950">
            <a:lnSpc>
              <a:spcPct val="90000"/>
            </a:lnSpc>
            <a:spcBef>
              <a:spcPct val="0"/>
            </a:spcBef>
            <a:spcAft>
              <a:spcPct val="35000"/>
            </a:spcAft>
          </a:pPr>
          <a:r>
            <a:rPr lang="es-ES" sz="1200" b="1" kern="1200" dirty="0" smtClean="0">
              <a:solidFill>
                <a:schemeClr val="bg1"/>
              </a:solidFill>
              <a:latin typeface="Arial Narrow" panose="020B0606020202030204" pitchFamily="34" charset="0"/>
            </a:rPr>
            <a:t>14%</a:t>
          </a:r>
        </a:p>
        <a:p>
          <a:pPr lvl="0" algn="ctr" defTabSz="488950">
            <a:lnSpc>
              <a:spcPct val="90000"/>
            </a:lnSpc>
            <a:spcBef>
              <a:spcPct val="0"/>
            </a:spcBef>
            <a:spcAft>
              <a:spcPct val="35000"/>
            </a:spcAft>
          </a:pPr>
          <a:r>
            <a:rPr lang="es-ES" sz="1200" b="1" kern="1200" dirty="0" smtClean="0">
              <a:solidFill>
                <a:schemeClr val="bg1"/>
              </a:solidFill>
              <a:latin typeface="Arial Narrow" panose="020B0606020202030204" pitchFamily="34" charset="0"/>
            </a:rPr>
            <a:t>6 casos</a:t>
          </a:r>
          <a:endParaRPr lang="es-ES" sz="1200" b="1" kern="1200" dirty="0">
            <a:solidFill>
              <a:schemeClr val="bg1"/>
            </a:solidFill>
            <a:latin typeface="Arial Narrow" panose="020B0606020202030204" pitchFamily="34" charset="0"/>
          </a:endParaRPr>
        </a:p>
      </dsp:txBody>
      <dsp:txXfrm>
        <a:off x="2843954" y="2940508"/>
        <a:ext cx="1347958" cy="557154"/>
      </dsp:txXfrm>
    </dsp:sp>
    <dsp:sp modelId="{D5D4151A-971C-413B-8065-A30749D877C7}">
      <dsp:nvSpPr>
        <dsp:cNvPr id="0" name=""/>
        <dsp:cNvSpPr/>
      </dsp:nvSpPr>
      <dsp:spPr>
        <a:xfrm>
          <a:off x="2063043" y="309305"/>
          <a:ext cx="2909780" cy="2909780"/>
        </a:xfrm>
        <a:custGeom>
          <a:avLst/>
          <a:gdLst/>
          <a:ahLst/>
          <a:cxnLst/>
          <a:rect l="0" t="0" r="0" b="0"/>
          <a:pathLst>
            <a:path>
              <a:moveTo>
                <a:pt x="682549" y="2687852"/>
              </a:moveTo>
              <a:arcTo wR="1454890" hR="1454890" stAng="7323808" swAng="564256"/>
            </a:path>
          </a:pathLst>
        </a:custGeom>
        <a:noFill/>
        <a:ln w="9525" cap="flat" cmpd="sng" algn="ctr">
          <a:solidFill>
            <a:schemeClr val="accent4">
              <a:hueOff val="-2678862"/>
              <a:satOff val="16139"/>
              <a:lumOff val="1294"/>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FBB3DD5-4721-42EF-947B-811A6B7552C5}">
      <dsp:nvSpPr>
        <dsp:cNvPr id="0" name=""/>
        <dsp:cNvSpPr/>
      </dsp:nvSpPr>
      <dsp:spPr>
        <a:xfrm>
          <a:off x="1596055" y="2182922"/>
          <a:ext cx="1323813" cy="617436"/>
        </a:xfrm>
        <a:prstGeom prst="roundRect">
          <a:avLst/>
        </a:prstGeom>
        <a:solidFill>
          <a:schemeClr val="accent4">
            <a:hueOff val="-3571816"/>
            <a:satOff val="21519"/>
            <a:lumOff val="17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b="1" kern="1200" dirty="0" smtClean="0">
              <a:solidFill>
                <a:schemeClr val="tx1"/>
              </a:solidFill>
              <a:latin typeface="Arial Narrow" panose="020B0606020202030204" pitchFamily="34" charset="0"/>
            </a:rPr>
            <a:t>Adultez</a:t>
          </a:r>
        </a:p>
        <a:p>
          <a:pPr lvl="0" algn="ctr" defTabSz="488950">
            <a:lnSpc>
              <a:spcPct val="90000"/>
            </a:lnSpc>
            <a:spcBef>
              <a:spcPct val="0"/>
            </a:spcBef>
            <a:spcAft>
              <a:spcPct val="35000"/>
            </a:spcAft>
          </a:pPr>
          <a:r>
            <a:rPr lang="es-ES" sz="1200" b="1" kern="1200" dirty="0" smtClean="0">
              <a:solidFill>
                <a:schemeClr val="bg1"/>
              </a:solidFill>
              <a:latin typeface="Arial Narrow" panose="020B0606020202030204" pitchFamily="34" charset="0"/>
            </a:rPr>
            <a:t>37%</a:t>
          </a:r>
        </a:p>
        <a:p>
          <a:pPr lvl="0" algn="ctr" defTabSz="488950">
            <a:lnSpc>
              <a:spcPct val="90000"/>
            </a:lnSpc>
            <a:spcBef>
              <a:spcPct val="0"/>
            </a:spcBef>
            <a:spcAft>
              <a:spcPct val="35000"/>
            </a:spcAft>
          </a:pPr>
          <a:r>
            <a:rPr lang="es-ES" sz="1200" b="1" kern="1200" dirty="0" smtClean="0">
              <a:solidFill>
                <a:schemeClr val="bg1"/>
              </a:solidFill>
              <a:latin typeface="Arial Narrow" panose="020B0606020202030204" pitchFamily="34" charset="0"/>
            </a:rPr>
            <a:t>16 casos</a:t>
          </a:r>
          <a:endParaRPr lang="es-ES" sz="1200" b="1" kern="1200" dirty="0">
            <a:solidFill>
              <a:schemeClr val="bg1"/>
            </a:solidFill>
            <a:latin typeface="Arial Narrow" panose="020B0606020202030204" pitchFamily="34" charset="0"/>
          </a:endParaRPr>
        </a:p>
      </dsp:txBody>
      <dsp:txXfrm>
        <a:off x="1626196" y="2213063"/>
        <a:ext cx="1263531" cy="557154"/>
      </dsp:txXfrm>
    </dsp:sp>
    <dsp:sp modelId="{ED010544-6BD3-478F-92D1-42A7B6489659}">
      <dsp:nvSpPr>
        <dsp:cNvPr id="0" name=""/>
        <dsp:cNvSpPr/>
      </dsp:nvSpPr>
      <dsp:spPr>
        <a:xfrm>
          <a:off x="2063043" y="309305"/>
          <a:ext cx="2909780" cy="2909780"/>
        </a:xfrm>
        <a:custGeom>
          <a:avLst/>
          <a:gdLst/>
          <a:ahLst/>
          <a:cxnLst/>
          <a:rect l="0" t="0" r="0" b="0"/>
          <a:pathLst>
            <a:path>
              <a:moveTo>
                <a:pt x="22682" y="1710795"/>
              </a:moveTo>
              <a:arcTo wR="1454890" hR="1454890" stAng="10192162" swAng="1215676"/>
            </a:path>
          </a:pathLst>
        </a:custGeom>
        <a:noFill/>
        <a:ln w="9525" cap="flat" cmpd="sng" algn="ctr">
          <a:solidFill>
            <a:schemeClr val="accent4">
              <a:hueOff val="-3571816"/>
              <a:satOff val="21519"/>
              <a:lumOff val="1725"/>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95DBFE4D-3E58-4247-ADAA-C6118920DE75}">
      <dsp:nvSpPr>
        <dsp:cNvPr id="0" name=""/>
        <dsp:cNvSpPr/>
      </dsp:nvSpPr>
      <dsp:spPr>
        <a:xfrm>
          <a:off x="1585649" y="728032"/>
          <a:ext cx="1344625" cy="617436"/>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b="1" kern="1200" dirty="0" smtClean="0">
              <a:solidFill>
                <a:schemeClr val="tx1"/>
              </a:solidFill>
              <a:latin typeface="Arial Narrow" panose="020B0606020202030204" pitchFamily="34" charset="0"/>
            </a:rPr>
            <a:t>Adulto Mayor</a:t>
          </a:r>
        </a:p>
        <a:p>
          <a:pPr lvl="0" algn="ctr" defTabSz="488950">
            <a:lnSpc>
              <a:spcPct val="90000"/>
            </a:lnSpc>
            <a:spcBef>
              <a:spcPct val="0"/>
            </a:spcBef>
            <a:spcAft>
              <a:spcPct val="35000"/>
            </a:spcAft>
          </a:pPr>
          <a:r>
            <a:rPr lang="es-ES" sz="1200" b="1" kern="1200" dirty="0" smtClean="0">
              <a:solidFill>
                <a:schemeClr val="bg1"/>
              </a:solidFill>
              <a:latin typeface="Arial Narrow" panose="020B0606020202030204" pitchFamily="34" charset="0"/>
            </a:rPr>
            <a:t>33%</a:t>
          </a:r>
        </a:p>
        <a:p>
          <a:pPr lvl="0" algn="ctr" defTabSz="488950">
            <a:lnSpc>
              <a:spcPct val="90000"/>
            </a:lnSpc>
            <a:spcBef>
              <a:spcPct val="0"/>
            </a:spcBef>
            <a:spcAft>
              <a:spcPct val="35000"/>
            </a:spcAft>
          </a:pPr>
          <a:r>
            <a:rPr lang="es-ES" sz="1200" b="1" kern="1200" dirty="0" smtClean="0">
              <a:solidFill>
                <a:schemeClr val="bg1"/>
              </a:solidFill>
              <a:latin typeface="Arial Narrow" panose="020B0606020202030204" pitchFamily="34" charset="0"/>
            </a:rPr>
            <a:t>14 casos</a:t>
          </a:r>
          <a:endParaRPr lang="es-ES" sz="1200" b="1" kern="1200" dirty="0">
            <a:solidFill>
              <a:schemeClr val="bg1"/>
            </a:solidFill>
            <a:latin typeface="Arial Narrow" panose="020B0606020202030204" pitchFamily="34" charset="0"/>
          </a:endParaRPr>
        </a:p>
      </dsp:txBody>
      <dsp:txXfrm>
        <a:off x="1615790" y="758173"/>
        <a:ext cx="1284343" cy="557154"/>
      </dsp:txXfrm>
    </dsp:sp>
    <dsp:sp modelId="{2527C3C0-DAF9-4F56-8A16-C76DDF47C5BB}">
      <dsp:nvSpPr>
        <dsp:cNvPr id="0" name=""/>
        <dsp:cNvSpPr/>
      </dsp:nvSpPr>
      <dsp:spPr>
        <a:xfrm>
          <a:off x="2063043" y="309305"/>
          <a:ext cx="2909780" cy="2909780"/>
        </a:xfrm>
        <a:custGeom>
          <a:avLst/>
          <a:gdLst/>
          <a:ahLst/>
          <a:cxnLst/>
          <a:rect l="0" t="0" r="0" b="0"/>
          <a:pathLst>
            <a:path>
              <a:moveTo>
                <a:pt x="491464" y="364699"/>
              </a:moveTo>
              <a:arcTo wR="1454890" hR="1454890" stAng="13711936" swAng="564256"/>
            </a:path>
          </a:pathLst>
        </a:custGeom>
        <a:noFill/>
        <a:ln w="9525" cap="flat" cmpd="sng" algn="ctr">
          <a:solidFill>
            <a:schemeClr val="accent4">
              <a:hueOff val="-4464770"/>
              <a:satOff val="26899"/>
              <a:lumOff val="2156"/>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D567E4-4A42-448F-AF61-85BFDC290DB9}">
      <dsp:nvSpPr>
        <dsp:cNvPr id="0" name=""/>
        <dsp:cNvSpPr/>
      </dsp:nvSpPr>
      <dsp:spPr>
        <a:xfrm>
          <a:off x="1639648" y="1096"/>
          <a:ext cx="976470" cy="428129"/>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s-ES" sz="700" b="1" kern="1200" dirty="0" smtClean="0">
              <a:solidFill>
                <a:schemeClr val="tx1"/>
              </a:solidFill>
              <a:latin typeface="Arial Narrow" panose="020B0606020202030204" pitchFamily="34" charset="0"/>
            </a:rPr>
            <a:t>Primera infancia</a:t>
          </a:r>
        </a:p>
        <a:p>
          <a:pPr lvl="0" algn="ctr" defTabSz="311150">
            <a:lnSpc>
              <a:spcPct val="90000"/>
            </a:lnSpc>
            <a:spcBef>
              <a:spcPct val="0"/>
            </a:spcBef>
            <a:spcAft>
              <a:spcPct val="35000"/>
            </a:spcAft>
          </a:pPr>
          <a:r>
            <a:rPr lang="es-ES" sz="800" b="1" kern="1200" dirty="0" smtClean="0">
              <a:solidFill>
                <a:schemeClr val="bg1"/>
              </a:solidFill>
              <a:latin typeface="Arial Narrow" panose="020B0606020202030204" pitchFamily="34" charset="0"/>
            </a:rPr>
            <a:t>12%</a:t>
          </a:r>
        </a:p>
        <a:p>
          <a:pPr lvl="0" algn="ctr" defTabSz="311150">
            <a:lnSpc>
              <a:spcPct val="90000"/>
            </a:lnSpc>
            <a:spcBef>
              <a:spcPct val="0"/>
            </a:spcBef>
            <a:spcAft>
              <a:spcPct val="35000"/>
            </a:spcAft>
          </a:pPr>
          <a:r>
            <a:rPr lang="es-ES" sz="800" b="1" kern="1200" dirty="0" smtClean="0">
              <a:solidFill>
                <a:schemeClr val="bg1"/>
              </a:solidFill>
              <a:latin typeface="Arial Narrow" panose="020B0606020202030204" pitchFamily="34" charset="0"/>
            </a:rPr>
            <a:t>9 casos</a:t>
          </a:r>
          <a:endParaRPr lang="es-ES" sz="800" b="1" kern="1200" dirty="0">
            <a:solidFill>
              <a:schemeClr val="bg1"/>
            </a:solidFill>
            <a:latin typeface="Arial Narrow" panose="020B0606020202030204" pitchFamily="34" charset="0"/>
          </a:endParaRPr>
        </a:p>
      </dsp:txBody>
      <dsp:txXfrm>
        <a:off x="1660548" y="21996"/>
        <a:ext cx="934670" cy="386329"/>
      </dsp:txXfrm>
    </dsp:sp>
    <dsp:sp modelId="{97E2FCC0-7117-4E1D-BEA7-E80B12FC7A62}">
      <dsp:nvSpPr>
        <dsp:cNvPr id="0" name=""/>
        <dsp:cNvSpPr/>
      </dsp:nvSpPr>
      <dsp:spPr>
        <a:xfrm>
          <a:off x="1118179" y="215160"/>
          <a:ext cx="2019408" cy="2019408"/>
        </a:xfrm>
        <a:custGeom>
          <a:avLst/>
          <a:gdLst/>
          <a:ahLst/>
          <a:cxnLst/>
          <a:rect l="0" t="0" r="0" b="0"/>
          <a:pathLst>
            <a:path>
              <a:moveTo>
                <a:pt x="1545425" y="153839"/>
              </a:moveTo>
              <a:arcTo wR="1009704" hR="1009704" stAng="18122650" swAng="565815"/>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0691A0E1-681C-4AB1-A224-401390FCDE9C}">
      <dsp:nvSpPr>
        <dsp:cNvPr id="0" name=""/>
        <dsp:cNvSpPr/>
      </dsp:nvSpPr>
      <dsp:spPr>
        <a:xfrm>
          <a:off x="2509562" y="505948"/>
          <a:ext cx="985500" cy="428129"/>
        </a:xfrm>
        <a:prstGeom prst="roundRect">
          <a:avLst/>
        </a:prstGeom>
        <a:solidFill>
          <a:schemeClr val="accent4">
            <a:hueOff val="-892954"/>
            <a:satOff val="5380"/>
            <a:lumOff val="4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s-ES" sz="700" b="1" kern="1200" dirty="0" smtClean="0">
              <a:solidFill>
                <a:schemeClr val="tx1"/>
              </a:solidFill>
              <a:latin typeface="Arial Narrow" panose="020B0606020202030204" pitchFamily="34" charset="0"/>
            </a:rPr>
            <a:t>Infancia</a:t>
          </a:r>
        </a:p>
        <a:p>
          <a:pPr lvl="0" algn="ctr" defTabSz="311150">
            <a:lnSpc>
              <a:spcPct val="90000"/>
            </a:lnSpc>
            <a:spcBef>
              <a:spcPct val="0"/>
            </a:spcBef>
            <a:spcAft>
              <a:spcPct val="35000"/>
            </a:spcAft>
          </a:pPr>
          <a:r>
            <a:rPr lang="es-ES" sz="800" b="1" kern="1200" dirty="0" smtClean="0">
              <a:solidFill>
                <a:schemeClr val="bg1"/>
              </a:solidFill>
              <a:latin typeface="Arial Narrow" panose="020B0606020202030204" pitchFamily="34" charset="0"/>
            </a:rPr>
            <a:t>16%</a:t>
          </a:r>
        </a:p>
        <a:p>
          <a:pPr lvl="0" algn="ctr" defTabSz="311150">
            <a:lnSpc>
              <a:spcPct val="90000"/>
            </a:lnSpc>
            <a:spcBef>
              <a:spcPct val="0"/>
            </a:spcBef>
            <a:spcAft>
              <a:spcPct val="35000"/>
            </a:spcAft>
          </a:pPr>
          <a:r>
            <a:rPr lang="es-ES" sz="800" b="1" kern="1200" dirty="0" smtClean="0">
              <a:solidFill>
                <a:schemeClr val="bg1"/>
              </a:solidFill>
              <a:latin typeface="Arial Narrow" panose="020B0606020202030204" pitchFamily="34" charset="0"/>
            </a:rPr>
            <a:t>12  casos</a:t>
          </a:r>
          <a:endParaRPr lang="es-ES" sz="800" b="1" kern="1200" dirty="0">
            <a:solidFill>
              <a:schemeClr val="bg1"/>
            </a:solidFill>
            <a:latin typeface="Arial Narrow" panose="020B0606020202030204" pitchFamily="34" charset="0"/>
          </a:endParaRPr>
        </a:p>
      </dsp:txBody>
      <dsp:txXfrm>
        <a:off x="2530462" y="526848"/>
        <a:ext cx="943700" cy="386329"/>
      </dsp:txXfrm>
    </dsp:sp>
    <dsp:sp modelId="{45D13642-0443-4272-9039-52251396ED66}">
      <dsp:nvSpPr>
        <dsp:cNvPr id="0" name=""/>
        <dsp:cNvSpPr/>
      </dsp:nvSpPr>
      <dsp:spPr>
        <a:xfrm>
          <a:off x="1118179" y="215160"/>
          <a:ext cx="2019408" cy="2019408"/>
        </a:xfrm>
        <a:custGeom>
          <a:avLst/>
          <a:gdLst/>
          <a:ahLst/>
          <a:cxnLst/>
          <a:rect l="0" t="0" r="0" b="0"/>
          <a:pathLst>
            <a:path>
              <a:moveTo>
                <a:pt x="2003644" y="831984"/>
              </a:moveTo>
              <a:arcTo wR="1009704" hR="1009704" stAng="20991749" swAng="1216502"/>
            </a:path>
          </a:pathLst>
        </a:custGeom>
        <a:noFill/>
        <a:ln w="9525" cap="flat" cmpd="sng" algn="ctr">
          <a:solidFill>
            <a:schemeClr val="accent4">
              <a:hueOff val="-892954"/>
              <a:satOff val="5380"/>
              <a:lumOff val="431"/>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CE6855D9-5D01-4C33-9AB2-7900DF22BD98}">
      <dsp:nvSpPr>
        <dsp:cNvPr id="0" name=""/>
        <dsp:cNvSpPr/>
      </dsp:nvSpPr>
      <dsp:spPr>
        <a:xfrm>
          <a:off x="2566138" y="1515652"/>
          <a:ext cx="872349" cy="428129"/>
        </a:xfrm>
        <a:prstGeom prst="roundRect">
          <a:avLst/>
        </a:prstGeom>
        <a:solidFill>
          <a:schemeClr val="accent4">
            <a:hueOff val="-1785908"/>
            <a:satOff val="10760"/>
            <a:lumOff val="86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s-ES" sz="700" b="1" kern="1200" dirty="0" smtClean="0">
              <a:solidFill>
                <a:schemeClr val="tx1"/>
              </a:solidFill>
              <a:latin typeface="Arial Narrow" panose="020B0606020202030204" pitchFamily="34" charset="0"/>
            </a:rPr>
            <a:t>Adolescencia</a:t>
          </a:r>
        </a:p>
        <a:p>
          <a:pPr lvl="0" algn="ctr" defTabSz="311150">
            <a:lnSpc>
              <a:spcPct val="90000"/>
            </a:lnSpc>
            <a:spcBef>
              <a:spcPct val="0"/>
            </a:spcBef>
            <a:spcAft>
              <a:spcPct val="35000"/>
            </a:spcAft>
          </a:pPr>
          <a:r>
            <a:rPr lang="es-ES" sz="800" b="1" kern="1200" dirty="0" smtClean="0">
              <a:solidFill>
                <a:schemeClr val="bg1"/>
              </a:solidFill>
              <a:latin typeface="Arial Narrow" panose="020B0606020202030204" pitchFamily="34" charset="0"/>
            </a:rPr>
            <a:t>11%</a:t>
          </a:r>
        </a:p>
        <a:p>
          <a:pPr lvl="0" algn="ctr" defTabSz="311150">
            <a:lnSpc>
              <a:spcPct val="90000"/>
            </a:lnSpc>
            <a:spcBef>
              <a:spcPct val="0"/>
            </a:spcBef>
            <a:spcAft>
              <a:spcPct val="35000"/>
            </a:spcAft>
          </a:pPr>
          <a:r>
            <a:rPr lang="es-ES" sz="800" b="1" kern="1200" dirty="0" smtClean="0">
              <a:solidFill>
                <a:schemeClr val="bg1"/>
              </a:solidFill>
              <a:latin typeface="Arial Narrow" panose="020B0606020202030204" pitchFamily="34" charset="0"/>
            </a:rPr>
            <a:t>8 casos</a:t>
          </a:r>
          <a:endParaRPr lang="es-ES" sz="800" b="1" kern="1200" dirty="0">
            <a:solidFill>
              <a:schemeClr val="bg1"/>
            </a:solidFill>
            <a:latin typeface="Arial Narrow" panose="020B0606020202030204" pitchFamily="34" charset="0"/>
          </a:endParaRPr>
        </a:p>
      </dsp:txBody>
      <dsp:txXfrm>
        <a:off x="2587038" y="1536552"/>
        <a:ext cx="830549" cy="386329"/>
      </dsp:txXfrm>
    </dsp:sp>
    <dsp:sp modelId="{91496150-CE10-4708-A73B-9B008B3F95B6}">
      <dsp:nvSpPr>
        <dsp:cNvPr id="0" name=""/>
        <dsp:cNvSpPr/>
      </dsp:nvSpPr>
      <dsp:spPr>
        <a:xfrm>
          <a:off x="1118179" y="215160"/>
          <a:ext cx="2019408" cy="2019408"/>
        </a:xfrm>
        <a:custGeom>
          <a:avLst/>
          <a:gdLst/>
          <a:ahLst/>
          <a:cxnLst/>
          <a:rect l="0" t="0" r="0" b="0"/>
          <a:pathLst>
            <a:path>
              <a:moveTo>
                <a:pt x="1678416" y="1766226"/>
              </a:moveTo>
              <a:arcTo wR="1009704" hR="1009704" stAng="2911535" swAng="565815"/>
            </a:path>
          </a:pathLst>
        </a:custGeom>
        <a:noFill/>
        <a:ln w="9525" cap="flat" cmpd="sng" algn="ctr">
          <a:solidFill>
            <a:schemeClr val="accent4">
              <a:hueOff val="-1785908"/>
              <a:satOff val="10760"/>
              <a:lumOff val="862"/>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3F2CECB-D49F-4F22-B7D9-7693E99EF7FF}">
      <dsp:nvSpPr>
        <dsp:cNvPr id="0" name=""/>
        <dsp:cNvSpPr/>
      </dsp:nvSpPr>
      <dsp:spPr>
        <a:xfrm>
          <a:off x="1639648" y="2020504"/>
          <a:ext cx="976470" cy="428129"/>
        </a:xfrm>
        <a:prstGeom prst="roundRect">
          <a:avLst/>
        </a:prstGeom>
        <a:solidFill>
          <a:schemeClr val="accent4">
            <a:hueOff val="-2678862"/>
            <a:satOff val="16139"/>
            <a:lumOff val="12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s-ES" sz="700" b="1" kern="1200" dirty="0" smtClean="0">
              <a:solidFill>
                <a:schemeClr val="tx1"/>
              </a:solidFill>
              <a:latin typeface="Arial Narrow" panose="020B0606020202030204" pitchFamily="34" charset="0"/>
            </a:rPr>
            <a:t>Juventud</a:t>
          </a:r>
        </a:p>
        <a:p>
          <a:pPr lvl="0" algn="ctr" defTabSz="311150">
            <a:lnSpc>
              <a:spcPct val="90000"/>
            </a:lnSpc>
            <a:spcBef>
              <a:spcPct val="0"/>
            </a:spcBef>
            <a:spcAft>
              <a:spcPct val="35000"/>
            </a:spcAft>
          </a:pPr>
          <a:r>
            <a:rPr lang="es-ES" sz="800" b="1" kern="1200" dirty="0" smtClean="0">
              <a:solidFill>
                <a:schemeClr val="bg1"/>
              </a:solidFill>
              <a:latin typeface="Arial Narrow" panose="020B0606020202030204" pitchFamily="34" charset="0"/>
            </a:rPr>
            <a:t>36%</a:t>
          </a:r>
        </a:p>
        <a:p>
          <a:pPr lvl="0" algn="ctr" defTabSz="311150">
            <a:lnSpc>
              <a:spcPct val="90000"/>
            </a:lnSpc>
            <a:spcBef>
              <a:spcPct val="0"/>
            </a:spcBef>
            <a:spcAft>
              <a:spcPct val="35000"/>
            </a:spcAft>
          </a:pPr>
          <a:r>
            <a:rPr lang="es-ES" sz="800" b="1" kern="1200" dirty="0" smtClean="0">
              <a:solidFill>
                <a:schemeClr val="bg1"/>
              </a:solidFill>
              <a:latin typeface="Arial Narrow" panose="020B0606020202030204" pitchFamily="34" charset="0"/>
            </a:rPr>
            <a:t>27  casos</a:t>
          </a:r>
          <a:endParaRPr lang="es-ES" sz="800" b="1" kern="1200" dirty="0">
            <a:solidFill>
              <a:schemeClr val="bg1"/>
            </a:solidFill>
            <a:latin typeface="Arial Narrow" panose="020B0606020202030204" pitchFamily="34" charset="0"/>
          </a:endParaRPr>
        </a:p>
      </dsp:txBody>
      <dsp:txXfrm>
        <a:off x="1660548" y="2041404"/>
        <a:ext cx="934670" cy="386329"/>
      </dsp:txXfrm>
    </dsp:sp>
    <dsp:sp modelId="{D5D4151A-971C-413B-8065-A30749D877C7}">
      <dsp:nvSpPr>
        <dsp:cNvPr id="0" name=""/>
        <dsp:cNvSpPr/>
      </dsp:nvSpPr>
      <dsp:spPr>
        <a:xfrm>
          <a:off x="1118179" y="215160"/>
          <a:ext cx="2019408" cy="2019408"/>
        </a:xfrm>
        <a:custGeom>
          <a:avLst/>
          <a:gdLst/>
          <a:ahLst/>
          <a:cxnLst/>
          <a:rect l="0" t="0" r="0" b="0"/>
          <a:pathLst>
            <a:path>
              <a:moveTo>
                <a:pt x="473982" y="1865568"/>
              </a:moveTo>
              <a:arcTo wR="1009704" hR="1009704" stAng="7322650" swAng="565815"/>
            </a:path>
          </a:pathLst>
        </a:custGeom>
        <a:noFill/>
        <a:ln w="9525" cap="flat" cmpd="sng" algn="ctr">
          <a:solidFill>
            <a:schemeClr val="accent4">
              <a:hueOff val="-2678862"/>
              <a:satOff val="16139"/>
              <a:lumOff val="1294"/>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FBB3DD5-4721-42EF-947B-811A6B7552C5}">
      <dsp:nvSpPr>
        <dsp:cNvPr id="0" name=""/>
        <dsp:cNvSpPr/>
      </dsp:nvSpPr>
      <dsp:spPr>
        <a:xfrm>
          <a:off x="794490" y="1515652"/>
          <a:ext cx="917928" cy="428129"/>
        </a:xfrm>
        <a:prstGeom prst="roundRect">
          <a:avLst/>
        </a:prstGeom>
        <a:solidFill>
          <a:schemeClr val="accent4">
            <a:hueOff val="-3571816"/>
            <a:satOff val="21519"/>
            <a:lumOff val="17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s-ES" sz="700" b="1" kern="1200" dirty="0" smtClean="0">
              <a:solidFill>
                <a:schemeClr val="tx1"/>
              </a:solidFill>
              <a:latin typeface="Arial Narrow" panose="020B0606020202030204" pitchFamily="34" charset="0"/>
            </a:rPr>
            <a:t>Adultez</a:t>
          </a:r>
        </a:p>
        <a:p>
          <a:pPr lvl="0" algn="ctr" defTabSz="311150">
            <a:lnSpc>
              <a:spcPct val="90000"/>
            </a:lnSpc>
            <a:spcBef>
              <a:spcPct val="0"/>
            </a:spcBef>
            <a:spcAft>
              <a:spcPct val="35000"/>
            </a:spcAft>
          </a:pPr>
          <a:r>
            <a:rPr lang="es-ES" sz="800" b="1" kern="1200" dirty="0" smtClean="0">
              <a:solidFill>
                <a:schemeClr val="bg1"/>
              </a:solidFill>
              <a:latin typeface="Arial Narrow" panose="020B0606020202030204" pitchFamily="34" charset="0"/>
            </a:rPr>
            <a:t>21%</a:t>
          </a:r>
        </a:p>
        <a:p>
          <a:pPr lvl="0" algn="ctr" defTabSz="311150">
            <a:lnSpc>
              <a:spcPct val="90000"/>
            </a:lnSpc>
            <a:spcBef>
              <a:spcPct val="0"/>
            </a:spcBef>
            <a:spcAft>
              <a:spcPct val="35000"/>
            </a:spcAft>
          </a:pPr>
          <a:r>
            <a:rPr lang="es-ES" sz="800" b="1" kern="1200" dirty="0" smtClean="0">
              <a:solidFill>
                <a:schemeClr val="bg1"/>
              </a:solidFill>
              <a:latin typeface="Arial Narrow" panose="020B0606020202030204" pitchFamily="34" charset="0"/>
            </a:rPr>
            <a:t>16 casos</a:t>
          </a:r>
          <a:endParaRPr lang="es-ES" sz="800" b="1" kern="1200" dirty="0">
            <a:solidFill>
              <a:schemeClr val="bg1"/>
            </a:solidFill>
            <a:latin typeface="Arial Narrow" panose="020B0606020202030204" pitchFamily="34" charset="0"/>
          </a:endParaRPr>
        </a:p>
      </dsp:txBody>
      <dsp:txXfrm>
        <a:off x="815390" y="1536552"/>
        <a:ext cx="876128" cy="386329"/>
      </dsp:txXfrm>
    </dsp:sp>
    <dsp:sp modelId="{ED010544-6BD3-478F-92D1-42A7B6489659}">
      <dsp:nvSpPr>
        <dsp:cNvPr id="0" name=""/>
        <dsp:cNvSpPr/>
      </dsp:nvSpPr>
      <dsp:spPr>
        <a:xfrm>
          <a:off x="1118179" y="215160"/>
          <a:ext cx="2019408" cy="2019408"/>
        </a:xfrm>
        <a:custGeom>
          <a:avLst/>
          <a:gdLst/>
          <a:ahLst/>
          <a:cxnLst/>
          <a:rect l="0" t="0" r="0" b="0"/>
          <a:pathLst>
            <a:path>
              <a:moveTo>
                <a:pt x="15763" y="1187423"/>
              </a:moveTo>
              <a:arcTo wR="1009704" hR="1009704" stAng="10191749" swAng="1216502"/>
            </a:path>
          </a:pathLst>
        </a:custGeom>
        <a:noFill/>
        <a:ln w="9525" cap="flat" cmpd="sng" algn="ctr">
          <a:solidFill>
            <a:schemeClr val="accent4">
              <a:hueOff val="-3571816"/>
              <a:satOff val="21519"/>
              <a:lumOff val="1725"/>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95DBFE4D-3E58-4247-ADAA-C6118920DE75}">
      <dsp:nvSpPr>
        <dsp:cNvPr id="0" name=""/>
        <dsp:cNvSpPr/>
      </dsp:nvSpPr>
      <dsp:spPr>
        <a:xfrm>
          <a:off x="787274" y="505948"/>
          <a:ext cx="932360" cy="428129"/>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s-ES" sz="700" b="1" kern="1200" dirty="0" smtClean="0">
              <a:solidFill>
                <a:schemeClr val="tx1"/>
              </a:solidFill>
              <a:latin typeface="Arial Narrow" panose="020B0606020202030204" pitchFamily="34" charset="0"/>
            </a:rPr>
            <a:t>Adulto Mayor</a:t>
          </a:r>
        </a:p>
        <a:p>
          <a:pPr lvl="0" algn="ctr" defTabSz="311150">
            <a:lnSpc>
              <a:spcPct val="90000"/>
            </a:lnSpc>
            <a:spcBef>
              <a:spcPct val="0"/>
            </a:spcBef>
            <a:spcAft>
              <a:spcPct val="35000"/>
            </a:spcAft>
          </a:pPr>
          <a:r>
            <a:rPr lang="es-ES" sz="800" b="1" kern="1200" dirty="0" smtClean="0">
              <a:solidFill>
                <a:schemeClr val="bg1"/>
              </a:solidFill>
              <a:latin typeface="Arial Narrow" panose="020B0606020202030204" pitchFamily="34" charset="0"/>
            </a:rPr>
            <a:t>4,0%</a:t>
          </a:r>
        </a:p>
        <a:p>
          <a:pPr lvl="0" algn="ctr" defTabSz="311150">
            <a:lnSpc>
              <a:spcPct val="90000"/>
            </a:lnSpc>
            <a:spcBef>
              <a:spcPct val="0"/>
            </a:spcBef>
            <a:spcAft>
              <a:spcPct val="35000"/>
            </a:spcAft>
          </a:pPr>
          <a:r>
            <a:rPr lang="es-ES" sz="800" b="1" kern="1200" dirty="0" smtClean="0">
              <a:solidFill>
                <a:schemeClr val="bg1"/>
              </a:solidFill>
              <a:latin typeface="Arial Narrow" panose="020B0606020202030204" pitchFamily="34" charset="0"/>
            </a:rPr>
            <a:t>3 casos</a:t>
          </a:r>
          <a:endParaRPr lang="es-ES" sz="800" b="1" kern="1200" dirty="0">
            <a:solidFill>
              <a:schemeClr val="bg1"/>
            </a:solidFill>
            <a:latin typeface="Arial Narrow" panose="020B0606020202030204" pitchFamily="34" charset="0"/>
          </a:endParaRPr>
        </a:p>
      </dsp:txBody>
      <dsp:txXfrm>
        <a:off x="808174" y="526848"/>
        <a:ext cx="890560" cy="386329"/>
      </dsp:txXfrm>
    </dsp:sp>
    <dsp:sp modelId="{2527C3C0-DAF9-4F56-8A16-C76DDF47C5BB}">
      <dsp:nvSpPr>
        <dsp:cNvPr id="0" name=""/>
        <dsp:cNvSpPr/>
      </dsp:nvSpPr>
      <dsp:spPr>
        <a:xfrm>
          <a:off x="1118179" y="215160"/>
          <a:ext cx="2019408" cy="2019408"/>
        </a:xfrm>
        <a:custGeom>
          <a:avLst/>
          <a:gdLst/>
          <a:ahLst/>
          <a:cxnLst/>
          <a:rect l="0" t="0" r="0" b="0"/>
          <a:pathLst>
            <a:path>
              <a:moveTo>
                <a:pt x="340991" y="253181"/>
              </a:moveTo>
              <a:arcTo wR="1009704" hR="1009704" stAng="13711535" swAng="565815"/>
            </a:path>
          </a:pathLst>
        </a:custGeom>
        <a:noFill/>
        <a:ln w="9525" cap="flat" cmpd="sng" algn="ctr">
          <a:solidFill>
            <a:schemeClr val="accent4">
              <a:hueOff val="-4464770"/>
              <a:satOff val="26899"/>
              <a:lumOff val="2156"/>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s-ES"/>
          </a:p>
        </p:txBody>
      </p:sp>
      <p:sp>
        <p:nvSpPr>
          <p:cNvPr id="3" name="2 Marcador de fecha"/>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103E848-6D60-4B3D-BBB3-09EEA7D9CC86}" type="datetimeFigureOut">
              <a:rPr lang="es-ES" smtClean="0"/>
              <a:t>20/10/2022</a:t>
            </a:fld>
            <a:endParaRPr lang="es-ES"/>
          </a:p>
        </p:txBody>
      </p:sp>
      <p:sp>
        <p:nvSpPr>
          <p:cNvPr id="4" name="3 Marcador de imagen de diapositiva"/>
          <p:cNvSpPr>
            <a:spLocks noGrp="1" noRot="1" noChangeAspect="1"/>
          </p:cNvSpPr>
          <p:nvPr>
            <p:ph type="sldImg" idx="2"/>
          </p:nvPr>
        </p:nvSpPr>
        <p:spPr>
          <a:xfrm>
            <a:off x="2132013" y="696913"/>
            <a:ext cx="2746375" cy="3486150"/>
          </a:xfrm>
          <a:prstGeom prst="rect">
            <a:avLst/>
          </a:prstGeom>
          <a:noFill/>
          <a:ln w="12700">
            <a:solidFill>
              <a:prstClr val="black"/>
            </a:solidFill>
          </a:ln>
        </p:spPr>
        <p:txBody>
          <a:bodyPr vert="horz" lIns="93177" tIns="46589" rIns="93177" bIns="46589" rtlCol="0" anchor="ctr"/>
          <a:lstStyle/>
          <a:p>
            <a:endParaRPr lang="es-ES"/>
          </a:p>
        </p:txBody>
      </p:sp>
      <p:sp>
        <p:nvSpPr>
          <p:cNvPr id="5" name="4 Marcador de notas"/>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A292E40-D3F9-4BD2-844F-831B1704489D}" type="slidenum">
              <a:rPr lang="es-ES" smtClean="0"/>
              <a:t>‹Nº›</a:t>
            </a:fld>
            <a:endParaRPr lang="es-ES"/>
          </a:p>
        </p:txBody>
      </p:sp>
    </p:spTree>
    <p:extLst>
      <p:ext uri="{BB962C8B-B14F-4D97-AF65-F5344CB8AC3E}">
        <p14:creationId xmlns:p14="http://schemas.microsoft.com/office/powerpoint/2010/main" val="2937651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5A292E40-D3F9-4BD2-844F-831B1704489D}" type="slidenum">
              <a:rPr lang="es-ES" smtClean="0"/>
              <a:t>1</a:t>
            </a:fld>
            <a:endParaRPr lang="es-ES"/>
          </a:p>
        </p:txBody>
      </p:sp>
    </p:spTree>
    <p:extLst>
      <p:ext uri="{BB962C8B-B14F-4D97-AF65-F5344CB8AC3E}">
        <p14:creationId xmlns:p14="http://schemas.microsoft.com/office/powerpoint/2010/main" val="2452556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5A292E40-D3F9-4BD2-844F-831B1704489D}" type="slidenum">
              <a:rPr lang="es-ES" smtClean="0"/>
              <a:t>2</a:t>
            </a:fld>
            <a:endParaRPr lang="es-ES"/>
          </a:p>
        </p:txBody>
      </p:sp>
    </p:spTree>
    <p:extLst>
      <p:ext uri="{BB962C8B-B14F-4D97-AF65-F5344CB8AC3E}">
        <p14:creationId xmlns:p14="http://schemas.microsoft.com/office/powerpoint/2010/main" val="2452556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No olvidar ajustar los indicadores</a:t>
            </a:r>
            <a:endParaRPr lang="es-ES" dirty="0"/>
          </a:p>
        </p:txBody>
      </p:sp>
      <p:sp>
        <p:nvSpPr>
          <p:cNvPr id="4" name="3 Marcador de número de diapositiva"/>
          <p:cNvSpPr>
            <a:spLocks noGrp="1"/>
          </p:cNvSpPr>
          <p:nvPr>
            <p:ph type="sldNum" sz="quarter" idx="10"/>
          </p:nvPr>
        </p:nvSpPr>
        <p:spPr/>
        <p:txBody>
          <a:bodyPr/>
          <a:lstStyle/>
          <a:p>
            <a:fld id="{5A292E40-D3F9-4BD2-844F-831B1704489D}" type="slidenum">
              <a:rPr lang="es-ES" smtClean="0"/>
              <a:t>3</a:t>
            </a:fld>
            <a:endParaRPr lang="es-ES"/>
          </a:p>
        </p:txBody>
      </p:sp>
    </p:spTree>
    <p:extLst>
      <p:ext uri="{BB962C8B-B14F-4D97-AF65-F5344CB8AC3E}">
        <p14:creationId xmlns:p14="http://schemas.microsoft.com/office/powerpoint/2010/main" val="25632991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No olvidar indicador</a:t>
            </a:r>
            <a:r>
              <a:rPr lang="es-ES" baseline="0" dirty="0" smtClean="0"/>
              <a:t> de brotes</a:t>
            </a:r>
            <a:endParaRPr lang="es-ES" dirty="0"/>
          </a:p>
        </p:txBody>
      </p:sp>
      <p:sp>
        <p:nvSpPr>
          <p:cNvPr id="4" name="3 Marcador de número de diapositiva"/>
          <p:cNvSpPr>
            <a:spLocks noGrp="1"/>
          </p:cNvSpPr>
          <p:nvPr>
            <p:ph type="sldNum" sz="quarter" idx="10"/>
          </p:nvPr>
        </p:nvSpPr>
        <p:spPr/>
        <p:txBody>
          <a:bodyPr/>
          <a:lstStyle/>
          <a:p>
            <a:fld id="{5A292E40-D3F9-4BD2-844F-831B1704489D}" type="slidenum">
              <a:rPr lang="es-ES" smtClean="0"/>
              <a:t>7</a:t>
            </a:fld>
            <a:endParaRPr lang="es-ES"/>
          </a:p>
        </p:txBody>
      </p:sp>
    </p:spTree>
    <p:extLst>
      <p:ext uri="{BB962C8B-B14F-4D97-AF65-F5344CB8AC3E}">
        <p14:creationId xmlns:p14="http://schemas.microsoft.com/office/powerpoint/2010/main" val="17062628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5A292E40-D3F9-4BD2-844F-831B1704489D}" type="slidenum">
              <a:rPr lang="es-ES" smtClean="0"/>
              <a:t>9</a:t>
            </a:fld>
            <a:endParaRPr lang="es-ES"/>
          </a:p>
        </p:txBody>
      </p:sp>
    </p:spTree>
    <p:extLst>
      <p:ext uri="{BB962C8B-B14F-4D97-AF65-F5344CB8AC3E}">
        <p14:creationId xmlns:p14="http://schemas.microsoft.com/office/powerpoint/2010/main" val="37478497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5A292E40-D3F9-4BD2-844F-831B1704489D}" type="slidenum">
              <a:rPr lang="es-ES" smtClean="0"/>
              <a:t>16</a:t>
            </a:fld>
            <a:endParaRPr lang="es-ES"/>
          </a:p>
        </p:txBody>
      </p:sp>
    </p:spTree>
    <p:extLst>
      <p:ext uri="{BB962C8B-B14F-4D97-AF65-F5344CB8AC3E}">
        <p14:creationId xmlns:p14="http://schemas.microsoft.com/office/powerpoint/2010/main" val="24525563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5A292E40-D3F9-4BD2-844F-831B1704489D}" type="slidenum">
              <a:rPr lang="es-ES" smtClean="0"/>
              <a:t>17</a:t>
            </a:fld>
            <a:endParaRPr lang="es-ES"/>
          </a:p>
        </p:txBody>
      </p:sp>
    </p:spTree>
    <p:extLst>
      <p:ext uri="{BB962C8B-B14F-4D97-AF65-F5344CB8AC3E}">
        <p14:creationId xmlns:p14="http://schemas.microsoft.com/office/powerpoint/2010/main" val="2309653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5A292E40-D3F9-4BD2-844F-831B1704489D}" type="slidenum">
              <a:rPr lang="es-ES" smtClean="0"/>
              <a:t>18</a:t>
            </a:fld>
            <a:endParaRPr lang="es-ES"/>
          </a:p>
        </p:txBody>
      </p:sp>
    </p:spTree>
    <p:extLst>
      <p:ext uri="{BB962C8B-B14F-4D97-AF65-F5344CB8AC3E}">
        <p14:creationId xmlns:p14="http://schemas.microsoft.com/office/powerpoint/2010/main" val="24525563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5A292E40-D3F9-4BD2-844F-831B1704489D}" type="slidenum">
              <a:rPr lang="es-ES" smtClean="0"/>
              <a:t>19</a:t>
            </a:fld>
            <a:endParaRPr lang="es-ES"/>
          </a:p>
        </p:txBody>
      </p:sp>
    </p:spTree>
    <p:extLst>
      <p:ext uri="{BB962C8B-B14F-4D97-AF65-F5344CB8AC3E}">
        <p14:creationId xmlns:p14="http://schemas.microsoft.com/office/powerpoint/2010/main" val="2452556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540068" y="2840569"/>
            <a:ext cx="6120765" cy="1960033"/>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080135" y="5181600"/>
            <a:ext cx="504063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1135459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2766503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5220653" y="366187"/>
            <a:ext cx="1620202" cy="7802033"/>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360045" y="366187"/>
            <a:ext cx="4740592" cy="780203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789283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2493686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568822" y="5875867"/>
            <a:ext cx="6120765" cy="1816100"/>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568822" y="3875620"/>
            <a:ext cx="6120765"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1133511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360045" y="2133603"/>
            <a:ext cx="3180398"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3660457" y="2133603"/>
            <a:ext cx="3180398"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3038937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360046" y="2046817"/>
            <a:ext cx="3181648"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360046" y="2899833"/>
            <a:ext cx="3181648"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3657958" y="2046817"/>
            <a:ext cx="3182898"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3657958" y="2899833"/>
            <a:ext cx="3182898"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227799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3539256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2752717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60046" y="364067"/>
            <a:ext cx="2369047" cy="154940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2815353" y="364069"/>
            <a:ext cx="4025504"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360046" y="1913469"/>
            <a:ext cx="2369047"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3004968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411426" y="6400802"/>
            <a:ext cx="4320540" cy="755651"/>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411426" y="817033"/>
            <a:ext cx="432054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411426" y="7156453"/>
            <a:ext cx="432054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91715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360045" y="366184"/>
            <a:ext cx="6480810" cy="1524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360045" y="2133603"/>
            <a:ext cx="6480810" cy="603461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360045" y="8475136"/>
            <a:ext cx="168021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3C8F11AF-62C1-494E-97FB-184CCD4F54E6}" type="datetimeFigureOut">
              <a:rPr lang="es-ES" smtClean="0"/>
              <a:t>20/10/2022</a:t>
            </a:fld>
            <a:endParaRPr lang="es-ES"/>
          </a:p>
        </p:txBody>
      </p:sp>
      <p:sp>
        <p:nvSpPr>
          <p:cNvPr id="5" name="4 Marcador de pie de página"/>
          <p:cNvSpPr>
            <a:spLocks noGrp="1"/>
          </p:cNvSpPr>
          <p:nvPr>
            <p:ph type="ftr" sz="quarter" idx="3"/>
          </p:nvPr>
        </p:nvSpPr>
        <p:spPr>
          <a:xfrm>
            <a:off x="2460308" y="8475136"/>
            <a:ext cx="2280285"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5160645" y="8475136"/>
            <a:ext cx="168021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2317B15E-023E-4D9A-90EE-5512AA418FFA}" type="slidenum">
              <a:rPr lang="es-ES" smtClean="0"/>
              <a:t>‹Nº›</a:t>
            </a:fld>
            <a:endParaRPr lang="es-ES"/>
          </a:p>
        </p:txBody>
      </p:sp>
    </p:spTree>
    <p:extLst>
      <p:ext uri="{BB962C8B-B14F-4D97-AF65-F5344CB8AC3E}">
        <p14:creationId xmlns:p14="http://schemas.microsoft.com/office/powerpoint/2010/main" val="42143835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6.png"/><Relationship Id="rId2" Type="http://schemas.openxmlformats.org/officeDocument/2006/relationships/image" Target="../media/image33.png"/><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7.png"/><Relationship Id="rId7"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21.png"/><Relationship Id="rId4" Type="http://schemas.openxmlformats.org/officeDocument/2006/relationships/image" Target="../media/image38.png"/><Relationship Id="rId9" Type="http://schemas.openxmlformats.org/officeDocument/2006/relationships/image" Target="../media/image41.png"/></Relationships>
</file>

<file path=ppt/slides/_rels/slide12.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49.png"/><Relationship Id="rId3" Type="http://schemas.openxmlformats.org/officeDocument/2006/relationships/image" Target="../media/image3.png"/><Relationship Id="rId7" Type="http://schemas.openxmlformats.org/officeDocument/2006/relationships/image" Target="../media/image44.png"/><Relationship Id="rId12" Type="http://schemas.openxmlformats.org/officeDocument/2006/relationships/image" Target="../media/image48.png"/><Relationship Id="rId2" Type="http://schemas.openxmlformats.org/officeDocument/2006/relationships/image" Target="../media/image42.emf"/><Relationship Id="rId1" Type="http://schemas.openxmlformats.org/officeDocument/2006/relationships/slideLayout" Target="../slideLayouts/slideLayout1.xml"/><Relationship Id="rId6" Type="http://schemas.openxmlformats.org/officeDocument/2006/relationships/image" Target="../media/image43.png"/><Relationship Id="rId11" Type="http://schemas.openxmlformats.org/officeDocument/2006/relationships/image" Target="../media/image47.png"/><Relationship Id="rId5" Type="http://schemas.openxmlformats.org/officeDocument/2006/relationships/image" Target="../media/image14.png"/><Relationship Id="rId15" Type="http://schemas.openxmlformats.org/officeDocument/2006/relationships/chart" Target="../charts/chart2.xml"/><Relationship Id="rId10" Type="http://schemas.openxmlformats.org/officeDocument/2006/relationships/image" Target="../media/image46.png"/><Relationship Id="rId4" Type="http://schemas.openxmlformats.org/officeDocument/2006/relationships/image" Target="../media/image4.png"/><Relationship Id="rId9" Type="http://schemas.microsoft.com/office/2007/relationships/hdphoto" Target="../media/hdphoto2.wdp"/><Relationship Id="rId14" Type="http://schemas.openxmlformats.org/officeDocument/2006/relationships/chart" Target="../charts/chart1.xml"/></Relationships>
</file>

<file path=ppt/slides/_rels/slide13.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15.png"/><Relationship Id="rId3" Type="http://schemas.openxmlformats.org/officeDocument/2006/relationships/image" Target="../media/image50.png"/><Relationship Id="rId7" Type="http://schemas.openxmlformats.org/officeDocument/2006/relationships/image" Target="../media/image14.png"/><Relationship Id="rId12" Type="http://schemas.microsoft.com/office/2007/relationships/hdphoto" Target="../media/hdphoto5.wdp"/><Relationship Id="rId2" Type="http://schemas.openxmlformats.org/officeDocument/2006/relationships/image" Target="../media/image3.png"/><Relationship Id="rId1" Type="http://schemas.openxmlformats.org/officeDocument/2006/relationships/slideLayout" Target="../slideLayouts/slideLayout1.xml"/><Relationship Id="rId6" Type="http://schemas.microsoft.com/office/2007/relationships/hdphoto" Target="../media/hdphoto3.wdp"/><Relationship Id="rId11" Type="http://schemas.openxmlformats.org/officeDocument/2006/relationships/image" Target="../media/image53.png"/><Relationship Id="rId5" Type="http://schemas.openxmlformats.org/officeDocument/2006/relationships/image" Target="../media/image51.png"/><Relationship Id="rId10" Type="http://schemas.microsoft.com/office/2007/relationships/hdphoto" Target="../media/hdphoto4.wdp"/><Relationship Id="rId4" Type="http://schemas.openxmlformats.org/officeDocument/2006/relationships/image" Target="../media/image4.png"/><Relationship Id="rId9" Type="http://schemas.openxmlformats.org/officeDocument/2006/relationships/image" Target="../media/image52.png"/><Relationship Id="rId14" Type="http://schemas.openxmlformats.org/officeDocument/2006/relationships/image" Target="../media/image54.png"/></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xml"/><Relationship Id="rId4" Type="http://schemas.openxmlformats.org/officeDocument/2006/relationships/chart" Target="../charts/chart5.xml"/></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5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7.emf"/><Relationship Id="rId4" Type="http://schemas.openxmlformats.org/officeDocument/2006/relationships/image" Target="../media/image1.jpg"/></Relationships>
</file>

<file path=ppt/slides/_rels/slide1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58.jpe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4.png"/><Relationship Id="rId7" Type="http://schemas.openxmlformats.org/officeDocument/2006/relationships/diagramQuickStyle" Target="../diagrams/quickStyle1.xml"/><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5.png"/><Relationship Id="rId9" Type="http://schemas.microsoft.com/office/2007/relationships/diagramDrawing" Target="../diagrams/drawing1.xml"/></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3.png"/><Relationship Id="rId7"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3.pn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QuickStyle" Target="../diagrams/quickStyle2.xml"/><Relationship Id="rId11" Type="http://schemas.openxmlformats.org/officeDocument/2006/relationships/image" Target="../media/image15.png"/><Relationship Id="rId5" Type="http://schemas.openxmlformats.org/officeDocument/2006/relationships/diagramLayout" Target="../diagrams/layout2.xml"/><Relationship Id="rId10" Type="http://schemas.openxmlformats.org/officeDocument/2006/relationships/image" Target="../media/image14.png"/><Relationship Id="rId4" Type="http://schemas.openxmlformats.org/officeDocument/2006/relationships/diagramData" Target="../diagrams/data2.xml"/><Relationship Id="rId9" Type="http://schemas.openxmlformats.org/officeDocument/2006/relationships/image" Target="../media/image21.png"/></Relationships>
</file>

<file path=ppt/slides/_rels/slide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3.png"/><Relationship Id="rId7" Type="http://schemas.openxmlformats.org/officeDocument/2006/relationships/image" Target="../media/image24.png"/><Relationship Id="rId2"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14.png"/><Relationship Id="rId10" Type="http://schemas.openxmlformats.org/officeDocument/2006/relationships/image" Target="../media/image26.png"/><Relationship Id="rId4" Type="http://schemas.openxmlformats.org/officeDocument/2006/relationships/image" Target="../media/image4.png"/><Relationship Id="rId9" Type="http://schemas.openxmlformats.org/officeDocument/2006/relationships/image" Target="../media/image25.png"/></Relationships>
</file>

<file path=ppt/slides/_rels/slide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emf"/><Relationship Id="rId7"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0.emf"/><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216074" y="2617734"/>
            <a:ext cx="6840760" cy="5816977"/>
          </a:xfrm>
          <a:prstGeom prst="rect">
            <a:avLst/>
          </a:prstGeom>
        </p:spPr>
        <p:txBody>
          <a:bodyPr wrap="square">
            <a:spAutoFit/>
          </a:bodyPr>
          <a:lstStyle/>
          <a:p>
            <a:endParaRPr lang="es-ES" sz="1200" dirty="0">
              <a:latin typeface="Arial Narrow" panose="020B0606020202030204" pitchFamily="34" charset="0"/>
            </a:endParaRPr>
          </a:p>
          <a:p>
            <a:pPr algn="just"/>
            <a:r>
              <a:rPr lang="es-CO" sz="1200" dirty="0">
                <a:latin typeface="Arial Narrow" panose="020B0606020202030204" pitchFamily="34" charset="0"/>
              </a:rPr>
              <a:t>El </a:t>
            </a:r>
            <a:r>
              <a:rPr lang="es-CO" sz="1200" b="1" dirty="0">
                <a:latin typeface="Arial Narrow" panose="020B0606020202030204" pitchFamily="34" charset="0"/>
              </a:rPr>
              <a:t>Boletín de Período Epidemiológico </a:t>
            </a:r>
            <a:r>
              <a:rPr lang="es-CO" sz="1200" dirty="0">
                <a:latin typeface="Arial Narrow" panose="020B0606020202030204" pitchFamily="34" charset="0"/>
              </a:rPr>
              <a:t>es una publicación de los eventos de interés en salud pública, notificados a la Secretaría de Salud de Medellín a través del Sistema de Vigilancia en Salud Pública SIVIGILA.  Pretende ofrecer  un panorama del comportamiento de estos eventos por cada período epidemiológico del año, con el fin de retroalimentar y facilitar a los diferentes actores un insumo para orientar la toma de decisiones. </a:t>
            </a:r>
          </a:p>
          <a:p>
            <a:pPr algn="just"/>
            <a:endParaRPr lang="es-CO" sz="1200" dirty="0">
              <a:latin typeface="Arial Narrow" panose="020B0606020202030204" pitchFamily="34" charset="0"/>
            </a:endParaRPr>
          </a:p>
          <a:p>
            <a:r>
              <a:rPr lang="es-CO" sz="1200" dirty="0">
                <a:latin typeface="Arial Narrow" panose="020B0606020202030204" pitchFamily="34" charset="0"/>
              </a:rPr>
              <a:t>Este informe se publica por periodo epidemiológico, luego de haber realizado validaciones, procesamiento de los datos, análisis de los eventos y  resultados de procesos como investigaciones epidemiológicas de campo y unidades de análisis de morbilidad  y mortalidad.    </a:t>
            </a:r>
          </a:p>
          <a:p>
            <a:pPr algn="just"/>
            <a:endParaRPr lang="es-CO" sz="1200" dirty="0">
              <a:latin typeface="Arial Narrow" panose="020B0606020202030204" pitchFamily="34" charset="0"/>
            </a:endParaRPr>
          </a:p>
          <a:p>
            <a:pPr algn="just"/>
            <a:r>
              <a:rPr lang="es-CO" sz="1200" dirty="0">
                <a:latin typeface="Arial Narrow" panose="020B0606020202030204" pitchFamily="34" charset="0"/>
              </a:rPr>
              <a:t>Los resultados publicados en este boletín pueden variar de acuerdo a la dinámica de la notificación, los ajustes y la clasificación final de los eventos.   Cualquier información contenida en el Informe es de dominio público y pueden ser utilizada o reproducida siempre y cuando se cite como fuente: Boletín de Período Epidemiológico. Secretaria de Salud de Medellín .</a:t>
            </a:r>
            <a:endParaRPr lang="es-ES" sz="1200" dirty="0">
              <a:latin typeface="Arial Narrow" panose="020B0606020202030204" pitchFamily="34" charset="0"/>
            </a:endParaRPr>
          </a:p>
          <a:p>
            <a:r>
              <a:rPr lang="es-CO" sz="1200" dirty="0">
                <a:latin typeface="Arial Narrow" panose="020B0606020202030204" pitchFamily="34" charset="0"/>
              </a:rPr>
              <a:t> </a:t>
            </a:r>
            <a:endParaRPr lang="es-ES" sz="1200" dirty="0">
              <a:latin typeface="Arial Narrow" panose="020B0606020202030204" pitchFamily="34" charset="0"/>
            </a:endParaRPr>
          </a:p>
          <a:p>
            <a:r>
              <a:rPr lang="es-CO" sz="1200" b="1" dirty="0">
                <a:latin typeface="Arial Narrow" panose="020B0606020202030204" pitchFamily="34" charset="0"/>
              </a:rPr>
              <a:t>Subsecretaria de Salud Pública</a:t>
            </a:r>
            <a:endParaRPr lang="es-ES" sz="1200" dirty="0">
              <a:latin typeface="Arial Narrow" panose="020B0606020202030204" pitchFamily="34" charset="0"/>
            </a:endParaRPr>
          </a:p>
          <a:p>
            <a:r>
              <a:rPr lang="es-CO" sz="1200" b="1" dirty="0">
                <a:latin typeface="Arial Narrow" panose="020B0606020202030204" pitchFamily="34" charset="0"/>
              </a:rPr>
              <a:t>Programa Vigilancia Epidemiológica </a:t>
            </a:r>
            <a:endParaRPr lang="es-ES" sz="1200" dirty="0">
              <a:latin typeface="Arial Narrow" panose="020B0606020202030204" pitchFamily="34" charset="0"/>
            </a:endParaRPr>
          </a:p>
          <a:p>
            <a:r>
              <a:rPr lang="es-CO" sz="1200" b="1" dirty="0">
                <a:latin typeface="Arial Narrow" panose="020B0606020202030204" pitchFamily="34" charset="0"/>
              </a:rPr>
              <a:t>Líder de Programa: </a:t>
            </a:r>
            <a:r>
              <a:rPr lang="es-CO" sz="1200" dirty="0">
                <a:latin typeface="Arial Narrow" panose="020B0606020202030204" pitchFamily="34" charset="0"/>
              </a:rPr>
              <a:t>Rita Elena Almanza Payares</a:t>
            </a:r>
            <a:endParaRPr lang="es-ES" sz="1200" dirty="0">
              <a:latin typeface="Arial Narrow" panose="020B0606020202030204" pitchFamily="34" charset="0"/>
            </a:endParaRPr>
          </a:p>
          <a:p>
            <a:r>
              <a:rPr lang="es-CO" sz="1200" b="1" dirty="0">
                <a:latin typeface="Arial Narrow" panose="020B0606020202030204" pitchFamily="34" charset="0"/>
              </a:rPr>
              <a:t> </a:t>
            </a:r>
            <a:endParaRPr lang="es-ES" sz="1200" dirty="0">
              <a:latin typeface="Arial Narrow" panose="020B0606020202030204" pitchFamily="34" charset="0"/>
            </a:endParaRPr>
          </a:p>
          <a:p>
            <a:r>
              <a:rPr lang="es-ES" sz="1200" b="1" dirty="0">
                <a:latin typeface="Arial Narrow" panose="020B0606020202030204" pitchFamily="34" charset="0"/>
              </a:rPr>
              <a:t>Epidemiólogos</a:t>
            </a:r>
            <a:endParaRPr lang="es-ES" sz="1200" dirty="0">
              <a:latin typeface="Arial Narrow" panose="020B0606020202030204" pitchFamily="34" charset="0"/>
            </a:endParaRPr>
          </a:p>
          <a:p>
            <a:r>
              <a:rPr lang="es-CO" sz="1200" dirty="0" smtClean="0">
                <a:latin typeface="Arial Narrow" panose="020B0606020202030204" pitchFamily="34" charset="0"/>
              </a:rPr>
              <a:t>Margarita </a:t>
            </a:r>
            <a:r>
              <a:rPr lang="es-CO" sz="1200" dirty="0">
                <a:latin typeface="Arial Narrow" panose="020B0606020202030204" pitchFamily="34" charset="0"/>
              </a:rPr>
              <a:t>Rosa Giraldo Cifuentes</a:t>
            </a:r>
            <a:endParaRPr lang="es-ES" sz="1200" dirty="0">
              <a:latin typeface="Arial Narrow" panose="020B0606020202030204" pitchFamily="34" charset="0"/>
            </a:endParaRPr>
          </a:p>
          <a:p>
            <a:r>
              <a:rPr lang="es-CO" sz="1200" dirty="0">
                <a:latin typeface="Arial Narrow" panose="020B0606020202030204" pitchFamily="34" charset="0"/>
              </a:rPr>
              <a:t>Fernando Nicolás Montes Zuluaga </a:t>
            </a:r>
            <a:endParaRPr lang="es-ES" sz="1200" dirty="0">
              <a:latin typeface="Arial Narrow" panose="020B0606020202030204" pitchFamily="34" charset="0"/>
            </a:endParaRPr>
          </a:p>
          <a:p>
            <a:r>
              <a:rPr lang="es-CO" sz="1200" dirty="0">
                <a:latin typeface="Arial Narrow" panose="020B0606020202030204" pitchFamily="34" charset="0"/>
              </a:rPr>
              <a:t>Carlos Julio Montes </a:t>
            </a:r>
            <a:r>
              <a:rPr lang="es-CO" sz="1200" dirty="0" smtClean="0">
                <a:latin typeface="Arial Narrow" panose="020B0606020202030204" pitchFamily="34" charset="0"/>
              </a:rPr>
              <a:t>Zuluaga</a:t>
            </a:r>
          </a:p>
          <a:p>
            <a:r>
              <a:rPr lang="es-CO" sz="1200" dirty="0" smtClean="0">
                <a:latin typeface="Arial Narrow" panose="020B0606020202030204" pitchFamily="34" charset="0"/>
              </a:rPr>
              <a:t>Maria Alejandra Roa López</a:t>
            </a:r>
            <a:endParaRPr lang="es-ES" sz="1200" dirty="0">
              <a:latin typeface="Arial Narrow" panose="020B0606020202030204" pitchFamily="34" charset="0"/>
            </a:endParaRPr>
          </a:p>
          <a:p>
            <a:r>
              <a:rPr lang="es-CO" sz="1200" dirty="0" smtClean="0">
                <a:latin typeface="Arial Narrow" panose="020B0606020202030204" pitchFamily="34" charset="0"/>
              </a:rPr>
              <a:t>Isabel Cristina </a:t>
            </a:r>
            <a:r>
              <a:rPr lang="es-CO" sz="1200" dirty="0">
                <a:latin typeface="Arial Narrow" panose="020B0606020202030204" pitchFamily="34" charset="0"/>
              </a:rPr>
              <a:t>Vallejo </a:t>
            </a:r>
            <a:r>
              <a:rPr lang="es-CO" sz="1200" dirty="0" smtClean="0">
                <a:latin typeface="Arial Narrow" panose="020B0606020202030204" pitchFamily="34" charset="0"/>
              </a:rPr>
              <a:t>Zapata</a:t>
            </a:r>
          </a:p>
          <a:p>
            <a:r>
              <a:rPr lang="es-ES" sz="1200" dirty="0">
                <a:latin typeface="Arial Narrow" panose="020B0606020202030204" pitchFamily="34" charset="0"/>
              </a:rPr>
              <a:t>Johana María Vélez Lopera</a:t>
            </a:r>
          </a:p>
          <a:p>
            <a:endParaRPr lang="es-ES" sz="1200" dirty="0">
              <a:latin typeface="Arial Narrow" panose="020B0606020202030204" pitchFamily="34" charset="0"/>
            </a:endParaRPr>
          </a:p>
          <a:p>
            <a:r>
              <a:rPr lang="es-ES" sz="1200" b="1" dirty="0">
                <a:latin typeface="Arial Narrow" panose="020B0606020202030204" pitchFamily="34" charset="0"/>
              </a:rPr>
              <a:t> </a:t>
            </a:r>
            <a:endParaRPr lang="es-ES" sz="1200" b="1" dirty="0" smtClean="0">
              <a:latin typeface="Arial Narrow" panose="020B0606020202030204" pitchFamily="34" charset="0"/>
            </a:endParaRPr>
          </a:p>
          <a:p>
            <a:endParaRPr lang="es-ES" sz="1200" b="1" dirty="0">
              <a:latin typeface="Arial Narrow" panose="020B0606020202030204" pitchFamily="34" charset="0"/>
            </a:endParaRPr>
          </a:p>
          <a:p>
            <a:endParaRPr lang="es-ES" sz="1200" dirty="0">
              <a:latin typeface="Arial Narrow" panose="020B0606020202030204" pitchFamily="34" charset="0"/>
            </a:endParaRPr>
          </a:p>
        </p:txBody>
      </p:sp>
      <p:sp>
        <p:nvSpPr>
          <p:cNvPr id="8" name="7 Rectángulo"/>
          <p:cNvSpPr/>
          <p:nvPr/>
        </p:nvSpPr>
        <p:spPr>
          <a:xfrm>
            <a:off x="2748987" y="6585840"/>
            <a:ext cx="4608512" cy="2308324"/>
          </a:xfrm>
          <a:prstGeom prst="rect">
            <a:avLst/>
          </a:prstGeom>
        </p:spPr>
        <p:txBody>
          <a:bodyPr wrap="square">
            <a:spAutoFit/>
          </a:bodyPr>
          <a:lstStyle/>
          <a:p>
            <a:r>
              <a:rPr lang="es-ES" sz="1200" b="1" dirty="0" smtClean="0">
                <a:latin typeface="Arial Narrow" panose="020B0606020202030204" pitchFamily="34" charset="0"/>
              </a:rPr>
              <a:t>Profesionales Vigilancia Epidemiológica  y Sistemas de Información</a:t>
            </a:r>
            <a:endParaRPr lang="es-ES" sz="1200" dirty="0" smtClean="0">
              <a:latin typeface="Arial Narrow" panose="020B0606020202030204" pitchFamily="34" charset="0"/>
            </a:endParaRPr>
          </a:p>
          <a:p>
            <a:r>
              <a:rPr lang="es-ES" sz="1200" dirty="0">
                <a:latin typeface="Arial Narrow" panose="020B0606020202030204" pitchFamily="34" charset="0"/>
              </a:rPr>
              <a:t>Wilson Restrepo </a:t>
            </a:r>
            <a:r>
              <a:rPr lang="es-ES" sz="1200" dirty="0" smtClean="0">
                <a:latin typeface="Arial Narrow" panose="020B0606020202030204" pitchFamily="34" charset="0"/>
              </a:rPr>
              <a:t>Manrique</a:t>
            </a:r>
          </a:p>
          <a:p>
            <a:r>
              <a:rPr lang="es-ES" sz="1200" dirty="0">
                <a:latin typeface="Arial Narrow" panose="020B0606020202030204" pitchFamily="34" charset="0"/>
              </a:rPr>
              <a:t>Priscila Ramírez García</a:t>
            </a:r>
          </a:p>
          <a:p>
            <a:r>
              <a:rPr lang="es-ES" sz="1200" dirty="0" smtClean="0">
                <a:latin typeface="Arial Narrow" panose="020B0606020202030204" pitchFamily="34" charset="0"/>
              </a:rPr>
              <a:t>José José Arteaga García </a:t>
            </a:r>
          </a:p>
          <a:p>
            <a:r>
              <a:rPr lang="es-ES" sz="1200" dirty="0" smtClean="0">
                <a:latin typeface="Arial Narrow" panose="020B0606020202030204" pitchFamily="34" charset="0"/>
              </a:rPr>
              <a:t>Laura Osorno Arias </a:t>
            </a:r>
          </a:p>
          <a:p>
            <a:r>
              <a:rPr lang="es-ES" sz="1200" dirty="0">
                <a:latin typeface="Arial Narrow" panose="020B0606020202030204" pitchFamily="34" charset="0"/>
              </a:rPr>
              <a:t>María Cecilia Ospina Mejía</a:t>
            </a:r>
          </a:p>
          <a:p>
            <a:r>
              <a:rPr lang="es-ES" sz="1200" dirty="0" smtClean="0">
                <a:latin typeface="Arial Narrow" panose="020B0606020202030204" pitchFamily="34" charset="0"/>
              </a:rPr>
              <a:t>Catalina María Vargas Guzmán </a:t>
            </a:r>
          </a:p>
          <a:p>
            <a:r>
              <a:rPr lang="es-ES" sz="1200" dirty="0" err="1" smtClean="0">
                <a:latin typeface="Arial Narrow" panose="020B0606020202030204" pitchFamily="34" charset="0"/>
              </a:rPr>
              <a:t>Adiela</a:t>
            </a:r>
            <a:r>
              <a:rPr lang="es-ES" sz="1200" dirty="0" smtClean="0">
                <a:latin typeface="Arial Narrow" panose="020B0606020202030204" pitchFamily="34" charset="0"/>
              </a:rPr>
              <a:t> </a:t>
            </a:r>
            <a:r>
              <a:rPr lang="es-ES" sz="1200" dirty="0">
                <a:latin typeface="Arial Narrow" panose="020B0606020202030204" pitchFamily="34" charset="0"/>
              </a:rPr>
              <a:t>María Yepes Pemberthy</a:t>
            </a:r>
          </a:p>
          <a:p>
            <a:r>
              <a:rPr lang="es-ES" sz="1200" dirty="0" smtClean="0">
                <a:latin typeface="Arial Narrow" panose="020B0606020202030204" pitchFamily="34" charset="0"/>
              </a:rPr>
              <a:t>Jonathan Zuleta Betancur</a:t>
            </a:r>
          </a:p>
          <a:p>
            <a:r>
              <a:rPr lang="es-ES" sz="1200" dirty="0" smtClean="0">
                <a:latin typeface="Arial Narrow" panose="020B0606020202030204" pitchFamily="34" charset="0"/>
              </a:rPr>
              <a:t>Carolina Restrepo Estrada</a:t>
            </a:r>
          </a:p>
          <a:p>
            <a:r>
              <a:rPr lang="es-ES" sz="1200" dirty="0" smtClean="0">
                <a:latin typeface="Arial Narrow" panose="020B0606020202030204" pitchFamily="34" charset="0"/>
              </a:rPr>
              <a:t>Andrés Felipe Montoya Giraldo</a:t>
            </a:r>
          </a:p>
          <a:p>
            <a:endParaRPr lang="es-ES" sz="1200" dirty="0">
              <a:latin typeface="Arial Narrow" panose="020B0606020202030204" pitchFamily="34" charset="0"/>
            </a:endParaRPr>
          </a:p>
        </p:txBody>
      </p:sp>
      <p:sp>
        <p:nvSpPr>
          <p:cNvPr id="9" name="8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a:t>
            </a:r>
            <a:endParaRPr lang="es-ES" sz="1050" b="1" dirty="0">
              <a:latin typeface="Arial Narrow" panose="020B0606020202030204" pitchFamily="34" charset="0"/>
            </a:endParaRPr>
          </a:p>
        </p:txBody>
      </p:sp>
      <p:sp>
        <p:nvSpPr>
          <p:cNvPr id="10" name="9 Título"/>
          <p:cNvSpPr>
            <a:spLocks noGrp="1"/>
          </p:cNvSpPr>
          <p:nvPr>
            <p:ph type="title"/>
          </p:nvPr>
        </p:nvSpPr>
        <p:spPr>
          <a:xfrm>
            <a:off x="144066" y="2267744"/>
            <a:ext cx="2037476" cy="484619"/>
          </a:xfrm>
        </p:spPr>
        <p:txBody>
          <a:bodyPr>
            <a:noAutofit/>
          </a:bodyPr>
          <a:lstStyle/>
          <a:p>
            <a:pPr algn="l"/>
            <a:r>
              <a:rPr lang="es-ES" sz="2000" b="1" dirty="0" smtClean="0">
                <a:latin typeface="Arial Narrow" panose="020B0606020202030204" pitchFamily="34" charset="0"/>
              </a:rPr>
              <a:t>Presentación</a:t>
            </a:r>
            <a:endParaRPr lang="es-ES" sz="2000" b="1" dirty="0">
              <a:latin typeface="Arial Narrow" panose="020B0606020202030204" pitchFamily="34" charset="0"/>
            </a:endParaRPr>
          </a:p>
        </p:txBody>
      </p:sp>
      <p:grpSp>
        <p:nvGrpSpPr>
          <p:cNvPr id="2" name="Grupo 1"/>
          <p:cNvGrpSpPr/>
          <p:nvPr/>
        </p:nvGrpSpPr>
        <p:grpSpPr>
          <a:xfrm>
            <a:off x="0" y="14519"/>
            <a:ext cx="7200898" cy="2121549"/>
            <a:chOff x="0" y="14519"/>
            <a:chExt cx="7200898" cy="2121549"/>
          </a:xfrm>
        </p:grpSpPr>
        <p:sp>
          <p:nvSpPr>
            <p:cNvPr id="11" name="501 Cuadro de texto"/>
            <p:cNvSpPr txBox="1"/>
            <p:nvPr/>
          </p:nvSpPr>
          <p:spPr>
            <a:xfrm>
              <a:off x="576114" y="1684583"/>
              <a:ext cx="3598545" cy="45148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800" b="1" dirty="0">
                  <a:solidFill>
                    <a:srgbClr val="000000"/>
                  </a:solidFill>
                  <a:latin typeface="Arial Narrow"/>
                  <a:ea typeface="MS Mincho"/>
                </a:rPr>
                <a:t>Programa Vigilancia Epidemiológica – Subsecretaría de Salud Pública</a:t>
              </a:r>
              <a:endParaRPr lang="es-ES" sz="1200" dirty="0">
                <a:latin typeface="Times New Roman"/>
                <a:ea typeface="Times New Roman"/>
              </a:endParaRPr>
            </a:p>
            <a:p>
              <a:pPr>
                <a:spcAft>
                  <a:spcPts val="0"/>
                </a:spcAft>
              </a:pPr>
              <a:r>
                <a:rPr lang="es-CO" sz="800" b="1" dirty="0">
                  <a:solidFill>
                    <a:srgbClr val="000000"/>
                  </a:solidFill>
                  <a:latin typeface="Arial Narrow"/>
                  <a:ea typeface="MS Mincho"/>
                </a:rPr>
                <a:t>Periodo epidemiológico 02 de 2021 - </a:t>
              </a:r>
              <a:r>
                <a:rPr lang="pt-BR" sz="800" b="1" dirty="0">
                  <a:solidFill>
                    <a:srgbClr val="000000"/>
                  </a:solidFill>
                  <a:latin typeface="Arial Narrow"/>
                  <a:ea typeface="MS Mincho"/>
                </a:rPr>
                <a:t>Reporte Semanas 1 a 8</a:t>
              </a:r>
              <a:r>
                <a:rPr lang="es-CO" sz="800" b="1" dirty="0">
                  <a:solidFill>
                    <a:srgbClr val="000000"/>
                  </a:solidFill>
                  <a:latin typeface="Arial Narrow"/>
                  <a:ea typeface="MS Mincho"/>
                </a:rPr>
                <a:t> (Hasta Febrero 27) </a:t>
              </a:r>
              <a:r>
                <a:rPr lang="es-CO" sz="900" b="1" dirty="0">
                  <a:solidFill>
                    <a:srgbClr val="000000"/>
                  </a:solidFill>
                  <a:ea typeface="MS Mincho"/>
                </a:rPr>
                <a:t> </a:t>
              </a:r>
              <a:r>
                <a:rPr lang="es-CO" sz="9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p:txBody>
        </p:sp>
        <p:sp>
          <p:nvSpPr>
            <p:cNvPr id="12" name="6 Cuadro de texto"/>
            <p:cNvSpPr txBox="1"/>
            <p:nvPr/>
          </p:nvSpPr>
          <p:spPr>
            <a:xfrm>
              <a:off x="1162804" y="992927"/>
              <a:ext cx="2734310" cy="62674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1600" b="1" kern="1200" dirty="0">
                  <a:solidFill>
                    <a:srgbClr val="000000"/>
                  </a:solidFill>
                  <a:effectLst/>
                  <a:latin typeface="Arial Narrow"/>
                  <a:ea typeface="MS Mincho"/>
                </a:rPr>
                <a:t>Boletín de Periodo Epidemiológico Medellín </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pic>
          <p:nvPicPr>
            <p:cNvPr id="13" name="Picture 2"/>
            <p:cNvPicPr/>
            <p:nvPr/>
          </p:nvPicPr>
          <p:blipFill>
            <a:blip r:embed="rId3">
              <a:extLst>
                <a:ext uri="{28A0092B-C50C-407E-A947-70E740481C1C}">
                  <a14:useLocalDpi xmlns:a14="http://schemas.microsoft.com/office/drawing/2010/main" val="0"/>
                </a:ext>
              </a:extLst>
            </a:blip>
            <a:stretch>
              <a:fillRect/>
            </a:stretch>
          </p:blipFill>
          <p:spPr bwMode="auto">
            <a:xfrm>
              <a:off x="4752578" y="321103"/>
              <a:ext cx="2448320" cy="1771646"/>
            </a:xfrm>
            <a:prstGeom prst="rect">
              <a:avLst/>
            </a:prstGeom>
            <a:noFill/>
            <a:ln>
              <a:noFill/>
            </a:ln>
            <a:extLst>
              <a:ext uri="{53640926-AAD7-44D8-BBD7-CCE9431645EC}">
                <a14:shadowObscured xmlns:a14="http://schemas.microsoft.com/office/drawing/2010/main"/>
              </a:ext>
            </a:extLst>
          </p:spPr>
        </p:pic>
        <p:sp>
          <p:nvSpPr>
            <p:cNvPr id="14" name="6 Cuadro de texto"/>
            <p:cNvSpPr txBox="1"/>
            <p:nvPr/>
          </p:nvSpPr>
          <p:spPr>
            <a:xfrm>
              <a:off x="0" y="14519"/>
              <a:ext cx="4536554" cy="9969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3200" b="1" kern="1200" dirty="0" smtClean="0">
                  <a:solidFill>
                    <a:srgbClr val="00B050"/>
                  </a:solidFill>
                  <a:effectLst/>
                  <a:latin typeface="Arial Narrow"/>
                  <a:ea typeface="MS Mincho"/>
                </a:rPr>
                <a:t>Secretaría de Salud de Medellín</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grpSp>
    </p:spTree>
    <p:extLst>
      <p:ext uri="{BB962C8B-B14F-4D97-AF65-F5344CB8AC3E}">
        <p14:creationId xmlns:p14="http://schemas.microsoft.com/office/powerpoint/2010/main" val="39569126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 r="1301"/>
          <a:stretch/>
        </p:blipFill>
        <p:spPr bwMode="auto">
          <a:xfrm>
            <a:off x="4078" y="-1"/>
            <a:ext cx="2148327" cy="2824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t="51432"/>
          <a:stretch/>
        </p:blipFill>
        <p:spPr bwMode="auto">
          <a:xfrm>
            <a:off x="0" y="2824179"/>
            <a:ext cx="2180731" cy="2666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29712" y="755576"/>
            <a:ext cx="2208884" cy="276999"/>
          </a:xfrm>
          <a:prstGeom prst="rect">
            <a:avLst/>
          </a:prstGeom>
          <a:noFill/>
        </p:spPr>
        <p:txBody>
          <a:bodyPr wrap="square" rtlCol="0">
            <a:spAutoFit/>
          </a:bodyPr>
          <a:lstStyle/>
          <a:p>
            <a:r>
              <a:rPr lang="es-ES" sz="1200" b="1" dirty="0" smtClean="0">
                <a:latin typeface="Arial Narrow" panose="020B0606020202030204" pitchFamily="34" charset="0"/>
              </a:rPr>
              <a:t>Periodo epidemiológico 2 - 2021</a:t>
            </a:r>
            <a:endParaRPr lang="es-ES" sz="1200" b="1" dirty="0">
              <a:latin typeface="Arial Narrow" panose="020B0606020202030204" pitchFamily="34" charset="0"/>
            </a:endParaRPr>
          </a:p>
        </p:txBody>
      </p:sp>
      <p:sp>
        <p:nvSpPr>
          <p:cNvPr id="6" name="5 Rectángulo"/>
          <p:cNvSpPr/>
          <p:nvPr/>
        </p:nvSpPr>
        <p:spPr>
          <a:xfrm>
            <a:off x="2274078" y="2167727"/>
            <a:ext cx="4946011" cy="523220"/>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Canal endémico de </a:t>
            </a:r>
            <a:r>
              <a:rPr lang="es-CO" sz="1100" dirty="0" smtClean="0">
                <a:latin typeface="Arial Narrow" panose="020B0606020202030204" pitchFamily="34" charset="0"/>
              </a:rPr>
              <a:t>hepatitis A</a:t>
            </a:r>
            <a:r>
              <a:rPr lang="es-ES" sz="1100" dirty="0" smtClean="0">
                <a:latin typeface="Arial Narrow" panose="020B0606020202030204" pitchFamily="34" charset="0"/>
              </a:rPr>
              <a:t>. Medellín, a Periodo epidemiológico </a:t>
            </a:r>
            <a:r>
              <a:rPr lang="es-ES" sz="1100" dirty="0">
                <a:latin typeface="Arial Narrow" panose="020B0606020202030204" pitchFamily="34" charset="0"/>
              </a:rPr>
              <a:t>2</a:t>
            </a:r>
            <a:r>
              <a:rPr lang="es-ES" sz="1100" dirty="0" smtClean="0">
                <a:latin typeface="Arial Narrow" panose="020B0606020202030204" pitchFamily="34" charset="0"/>
              </a:rPr>
              <a:t>  acumulado  de 2021. </a:t>
            </a:r>
            <a:endParaRPr lang="es-ES" sz="1100" dirty="0">
              <a:latin typeface="Arial Narrow" panose="020B0606020202030204" pitchFamily="34" charset="0"/>
            </a:endParaRPr>
          </a:p>
        </p:txBody>
      </p:sp>
      <p:grpSp>
        <p:nvGrpSpPr>
          <p:cNvPr id="8" name="7 Grupo"/>
          <p:cNvGrpSpPr/>
          <p:nvPr/>
        </p:nvGrpSpPr>
        <p:grpSpPr>
          <a:xfrm>
            <a:off x="179214" y="4211960"/>
            <a:ext cx="1892650" cy="488476"/>
            <a:chOff x="2397524" y="3379972"/>
            <a:chExt cx="4508500" cy="904875"/>
          </a:xfrm>
        </p:grpSpPr>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317545" y="3478755"/>
              <a:ext cx="1593562" cy="741182"/>
            </a:xfrm>
            <a:prstGeom prst="rect">
              <a:avLst/>
            </a:prstGeom>
            <a:noFill/>
          </p:spPr>
          <p:txBody>
            <a:bodyPr wrap="square" rtlCol="0">
              <a:spAutoFit/>
            </a:bodyPr>
            <a:lstStyle/>
            <a:p>
              <a:pPr algn="ctr"/>
              <a:r>
                <a:rPr lang="es-ES" sz="2000" b="1" dirty="0" smtClean="0">
                  <a:latin typeface="Arial Narrow" panose="020B0606020202030204" pitchFamily="34" charset="0"/>
                </a:rPr>
                <a:t>13</a:t>
              </a:r>
              <a:endParaRPr lang="es-ES" sz="2000" b="1" dirty="0">
                <a:latin typeface="Arial Narrow" panose="020B0606020202030204" pitchFamily="34" charset="0"/>
              </a:endParaRPr>
            </a:p>
          </p:txBody>
        </p:sp>
      </p:grpSp>
      <p:sp>
        <p:nvSpPr>
          <p:cNvPr id="9" name="8 CuadroTexto"/>
          <p:cNvSpPr txBox="1"/>
          <p:nvPr/>
        </p:nvSpPr>
        <p:spPr>
          <a:xfrm>
            <a:off x="317056" y="4739632"/>
            <a:ext cx="1944216" cy="646331"/>
          </a:xfrm>
          <a:prstGeom prst="rect">
            <a:avLst/>
          </a:prstGeom>
          <a:noFill/>
        </p:spPr>
        <p:txBody>
          <a:bodyPr wrap="square" rtlCol="0">
            <a:spAutoFit/>
          </a:bodyPr>
          <a:lstStyle/>
          <a:p>
            <a:pPr algn="ctr"/>
            <a:r>
              <a:rPr lang="es-ES" sz="1200" b="1" dirty="0" smtClean="0">
                <a:latin typeface="Arial Narrow" panose="020B0606020202030204" pitchFamily="34" charset="0"/>
              </a:rPr>
              <a:t>Variación porcentual de 67% menos respecto al mismo periodo del año anterior</a:t>
            </a:r>
            <a:endParaRPr lang="es-ES" sz="1200" b="1" dirty="0">
              <a:latin typeface="Arial Narrow" panose="020B0606020202030204" pitchFamily="34" charset="0"/>
            </a:endParaRPr>
          </a:p>
        </p:txBody>
      </p:sp>
      <p:sp>
        <p:nvSpPr>
          <p:cNvPr id="10" name="9 Flecha arriba"/>
          <p:cNvSpPr/>
          <p:nvPr/>
        </p:nvSpPr>
        <p:spPr>
          <a:xfrm flipH="1" flipV="1">
            <a:off x="43792" y="4800751"/>
            <a:ext cx="395188" cy="538707"/>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17 Rectángulo"/>
          <p:cNvSpPr/>
          <p:nvPr/>
        </p:nvSpPr>
        <p:spPr>
          <a:xfrm>
            <a:off x="2254887" y="4932040"/>
            <a:ext cx="4946011" cy="523220"/>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Comportamiento </a:t>
            </a:r>
            <a:r>
              <a:rPr lang="es-CO" sz="1100" dirty="0" smtClean="0">
                <a:latin typeface="Arial Narrow" panose="020B0606020202030204" pitchFamily="34" charset="0"/>
              </a:rPr>
              <a:t>de la Hepatitis A</a:t>
            </a:r>
            <a:r>
              <a:rPr lang="es-ES" sz="1100" dirty="0" smtClean="0">
                <a:latin typeface="Arial Narrow" panose="020B0606020202030204" pitchFamily="34" charset="0"/>
              </a:rPr>
              <a:t>. Medellín, a Periodo epidemiológico 2 acumulado de 2019-2021. </a:t>
            </a:r>
            <a:endParaRPr lang="es-ES" sz="1100" dirty="0">
              <a:latin typeface="Arial Narrow" panose="020B0606020202030204" pitchFamily="34" charset="0"/>
            </a:endParaRPr>
          </a:p>
        </p:txBody>
      </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de la notificación</a:t>
              </a:r>
              <a:endParaRPr lang="es-ES" sz="1200" b="1" dirty="0">
                <a:latin typeface="Arial Narrow" panose="020B0606020202030204" pitchFamily="34" charset="0"/>
              </a:endParaRPr>
            </a:p>
          </p:txBody>
        </p:sp>
      </p:grpSp>
      <p:sp>
        <p:nvSpPr>
          <p:cNvPr id="14" name="13 Rectángulo"/>
          <p:cNvSpPr/>
          <p:nvPr/>
        </p:nvSpPr>
        <p:spPr>
          <a:xfrm>
            <a:off x="0" y="5494456"/>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5621632"/>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por territorio</a:t>
              </a:r>
              <a:endParaRPr lang="es-ES" sz="1200" b="1" dirty="0">
                <a:latin typeface="Arial Narrow" panose="020B0606020202030204" pitchFamily="34" charset="0"/>
              </a:endParaRPr>
            </a:p>
          </p:txBody>
        </p:sp>
      </p:gr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13</a:t>
            </a:r>
            <a:endParaRPr lang="es-ES" sz="1050" b="1" dirty="0">
              <a:latin typeface="Arial Narrow" panose="020B0606020202030204" pitchFamily="34" charset="0"/>
            </a:endParaRPr>
          </a:p>
        </p:txBody>
      </p:sp>
      <p:sp>
        <p:nvSpPr>
          <p:cNvPr id="37" name="36 Título"/>
          <p:cNvSpPr>
            <a:spLocks noGrp="1"/>
          </p:cNvSpPr>
          <p:nvPr>
            <p:ph type="ctrTitle"/>
          </p:nvPr>
        </p:nvSpPr>
        <p:spPr>
          <a:xfrm>
            <a:off x="-29713" y="216762"/>
            <a:ext cx="2208885" cy="477054"/>
          </a:xfrm>
          <a:noFill/>
        </p:spPr>
        <p:txBody>
          <a:bodyPr wrap="square" rtlCol="0">
            <a:spAutoFit/>
          </a:bodyPr>
          <a:lstStyle/>
          <a:p>
            <a:r>
              <a:rPr lang="es-ES" sz="2500" b="1" dirty="0" smtClean="0">
                <a:solidFill>
                  <a:srgbClr val="C00000"/>
                </a:solidFill>
                <a:latin typeface="Arial Narrow" panose="020B0606020202030204" pitchFamily="34" charset="0"/>
                <a:ea typeface="+mn-ea"/>
                <a:cs typeface="+mn-cs"/>
              </a:rPr>
              <a:t>Hepatitis A</a:t>
            </a:r>
            <a:endParaRPr lang="es-ES" sz="2500" b="1" dirty="0">
              <a:solidFill>
                <a:srgbClr val="C00000"/>
              </a:solidFill>
              <a:latin typeface="Arial Narrow" panose="020B0606020202030204" pitchFamily="34" charset="0"/>
              <a:ea typeface="+mn-ea"/>
              <a:cs typeface="+mn-cs"/>
            </a:endParaRPr>
          </a:p>
        </p:txBody>
      </p:sp>
      <p:grpSp>
        <p:nvGrpSpPr>
          <p:cNvPr id="73" name="72 Grupo"/>
          <p:cNvGrpSpPr/>
          <p:nvPr/>
        </p:nvGrpSpPr>
        <p:grpSpPr>
          <a:xfrm>
            <a:off x="5114767" y="5635532"/>
            <a:ext cx="3526243" cy="276999"/>
            <a:chOff x="2448322" y="74775"/>
            <a:chExt cx="3526243" cy="276999"/>
          </a:xfrm>
        </p:grpSpPr>
        <p:sp>
          <p:nvSpPr>
            <p:cNvPr id="80" name="79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81" name="80 Conector recto"/>
            <p:cNvCxnSpPr>
              <a:stCxn id="80"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82" name="81 CuadroTexto"/>
            <p:cNvSpPr txBox="1"/>
            <p:nvPr/>
          </p:nvSpPr>
          <p:spPr>
            <a:xfrm>
              <a:off x="3382277"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Indicadores</a:t>
              </a:r>
              <a:endParaRPr lang="es-ES" sz="1200" b="1" dirty="0">
                <a:latin typeface="Arial Narrow" panose="020B0606020202030204" pitchFamily="34" charset="0"/>
              </a:endParaRPr>
            </a:p>
          </p:txBody>
        </p:sp>
      </p:grpSp>
      <p:pic>
        <p:nvPicPr>
          <p:cNvPr id="3074" name="Picture 2"/>
          <p:cNvPicPr>
            <a:picLocks noChangeAspect="1" noChangeArrowheads="1"/>
          </p:cNvPicPr>
          <p:nvPr/>
        </p:nvPicPr>
        <p:blipFill rotWithShape="1">
          <a:blip r:embed="rId5">
            <a:duotone>
              <a:schemeClr val="accent2">
                <a:shade val="45000"/>
                <a:satMod val="135000"/>
              </a:schemeClr>
              <a:prstClr val="white"/>
            </a:duotone>
            <a:extLst>
              <a:ext uri="{28A0092B-C50C-407E-A947-70E740481C1C}">
                <a14:useLocalDpi xmlns:a14="http://schemas.microsoft.com/office/drawing/2010/main" val="0"/>
              </a:ext>
            </a:extLst>
          </a:blip>
          <a:srcRect l="50000" t="4287" r="8708" b="50000"/>
          <a:stretch/>
        </p:blipFill>
        <p:spPr bwMode="auto">
          <a:xfrm>
            <a:off x="299945" y="1032575"/>
            <a:ext cx="1448718" cy="1603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8" name="37 Rectángulo"/>
          <p:cNvSpPr/>
          <p:nvPr/>
        </p:nvSpPr>
        <p:spPr>
          <a:xfrm>
            <a:off x="87842" y="8722678"/>
            <a:ext cx="6896984" cy="353943"/>
          </a:xfrm>
          <a:prstGeom prst="rect">
            <a:avLst/>
          </a:prstGeom>
        </p:spPr>
        <p:txBody>
          <a:bodyPr wrap="square">
            <a:spAutoFit/>
          </a:bodyPr>
          <a:lstStyle/>
          <a:p>
            <a:r>
              <a:rPr lang="es-ES" sz="600" dirty="0">
                <a:latin typeface="Arial Narrow" panose="020B0606020202030204" pitchFamily="34" charset="0"/>
              </a:rPr>
              <a:t>Fuente: SIVIGILA. Secretaria de Salud de Medellín.</a:t>
            </a:r>
          </a:p>
          <a:p>
            <a:r>
              <a:rPr lang="es-ES" sz="1100" dirty="0">
                <a:latin typeface="Arial Narrow" panose="020B0606020202030204" pitchFamily="34" charset="0"/>
              </a:rPr>
              <a:t>Figura. Mapa temático de proporción de hepatitis A. Medellín, a Periodo epidemiológico </a:t>
            </a:r>
            <a:r>
              <a:rPr lang="es-ES" sz="1100" dirty="0" smtClean="0">
                <a:latin typeface="Arial Narrow" panose="020B0606020202030204" pitchFamily="34" charset="0"/>
              </a:rPr>
              <a:t>2  </a:t>
            </a:r>
            <a:r>
              <a:rPr lang="es-ES" sz="1100" dirty="0">
                <a:latin typeface="Arial Narrow" panose="020B0606020202030204" pitchFamily="34" charset="0"/>
              </a:rPr>
              <a:t>acumulado  de  </a:t>
            </a:r>
            <a:r>
              <a:rPr lang="es-ES" sz="1100" dirty="0" smtClean="0">
                <a:latin typeface="Arial Narrow" panose="020B0606020202030204" pitchFamily="34" charset="0"/>
              </a:rPr>
              <a:t>2021. </a:t>
            </a:r>
            <a:endParaRPr lang="es-ES" sz="1100" dirty="0">
              <a:latin typeface="Arial Narrow" panose="020B0606020202030204" pitchFamily="34" charset="0"/>
            </a:endParaRPr>
          </a:p>
        </p:txBody>
      </p:sp>
      <p:sp>
        <p:nvSpPr>
          <p:cNvPr id="39" name="38 CuadroTexto"/>
          <p:cNvSpPr txBox="1"/>
          <p:nvPr/>
        </p:nvSpPr>
        <p:spPr>
          <a:xfrm>
            <a:off x="4869555" y="6444208"/>
            <a:ext cx="2331345" cy="430887"/>
          </a:xfrm>
          <a:prstGeom prst="rect">
            <a:avLst/>
          </a:prstGeom>
          <a:noFill/>
        </p:spPr>
        <p:txBody>
          <a:bodyPr wrap="square" rtlCol="0">
            <a:spAutoFit/>
          </a:bodyPr>
          <a:lstStyle/>
          <a:p>
            <a:pPr algn="ctr"/>
            <a:r>
              <a:rPr lang="es-ES" sz="1100" b="1" dirty="0" smtClean="0">
                <a:latin typeface="Arial Narrow" panose="020B0606020202030204" pitchFamily="34" charset="0"/>
              </a:rPr>
              <a:t>Proporción de Incidencia </a:t>
            </a:r>
            <a:r>
              <a:rPr lang="es-ES" sz="1100" b="1" dirty="0">
                <a:latin typeface="Arial Narrow" panose="020B0606020202030204" pitchFamily="34" charset="0"/>
              </a:rPr>
              <a:t>en </a:t>
            </a:r>
            <a:r>
              <a:rPr lang="es-ES" sz="1100" b="1" dirty="0" smtClean="0">
                <a:latin typeface="Arial Narrow" panose="020B0606020202030204" pitchFamily="34" charset="0"/>
              </a:rPr>
              <a:t>población general </a:t>
            </a:r>
            <a:r>
              <a:rPr lang="es-CO" sz="1100" b="1" dirty="0" smtClean="0">
                <a:latin typeface="Arial Narrow" panose="020B0606020202030204" pitchFamily="34" charset="0"/>
              </a:rPr>
              <a:t>x </a:t>
            </a:r>
            <a:r>
              <a:rPr lang="es-CO" sz="1100" b="1" dirty="0">
                <a:latin typeface="Arial Narrow" panose="020B0606020202030204" pitchFamily="34" charset="0"/>
              </a:rPr>
              <a:t>100,000 habitantes</a:t>
            </a:r>
            <a:endParaRPr lang="es-ES" sz="1100" b="1" dirty="0">
              <a:latin typeface="Arial Narrow" panose="020B0606020202030204" pitchFamily="34" charset="0"/>
            </a:endParaRPr>
          </a:p>
        </p:txBody>
      </p:sp>
      <p:cxnSp>
        <p:nvCxnSpPr>
          <p:cNvPr id="40" name="39 Conector recto de flecha"/>
          <p:cNvCxnSpPr/>
          <p:nvPr/>
        </p:nvCxnSpPr>
        <p:spPr>
          <a:xfrm>
            <a:off x="4939618" y="8604448"/>
            <a:ext cx="2222505"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cxnSp>
        <p:nvCxnSpPr>
          <p:cNvPr id="41" name="40 Conector recto de flecha"/>
          <p:cNvCxnSpPr/>
          <p:nvPr/>
        </p:nvCxnSpPr>
        <p:spPr>
          <a:xfrm flipH="1">
            <a:off x="4869505" y="7380312"/>
            <a:ext cx="2259337"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42" name="41 CuadroTexto"/>
          <p:cNvSpPr txBox="1"/>
          <p:nvPr/>
        </p:nvSpPr>
        <p:spPr>
          <a:xfrm>
            <a:off x="5164058" y="6804248"/>
            <a:ext cx="1664238"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0,50 * cada 100 mil</a:t>
            </a:r>
          </a:p>
          <a:p>
            <a:pPr algn="ctr"/>
            <a:r>
              <a:rPr lang="es-ES" sz="1400" b="1" dirty="0" smtClean="0">
                <a:solidFill>
                  <a:srgbClr val="C00000"/>
                </a:solidFill>
                <a:latin typeface="Arial Narrow" panose="020B0606020202030204" pitchFamily="34" charset="0"/>
              </a:rPr>
              <a:t>13 casos</a:t>
            </a:r>
            <a:endParaRPr lang="es-ES" sz="1400" b="1" dirty="0">
              <a:solidFill>
                <a:srgbClr val="C00000"/>
              </a:solidFill>
              <a:latin typeface="Arial Narrow" panose="020B0606020202030204" pitchFamily="34" charset="0"/>
            </a:endParaRPr>
          </a:p>
        </p:txBody>
      </p:sp>
      <p:sp>
        <p:nvSpPr>
          <p:cNvPr id="43" name="42 CuadroTexto"/>
          <p:cNvSpPr txBox="1"/>
          <p:nvPr/>
        </p:nvSpPr>
        <p:spPr>
          <a:xfrm>
            <a:off x="4746354" y="7524328"/>
            <a:ext cx="2382488" cy="577081"/>
          </a:xfrm>
          <a:prstGeom prst="rect">
            <a:avLst/>
          </a:prstGeom>
          <a:noFill/>
        </p:spPr>
        <p:txBody>
          <a:bodyPr wrap="square" rtlCol="0">
            <a:spAutoFit/>
          </a:bodyPr>
          <a:lstStyle/>
          <a:p>
            <a:pPr algn="ctr"/>
            <a:r>
              <a:rPr lang="es-CO" sz="1050" b="1" dirty="0" smtClean="0">
                <a:latin typeface="Arial Narrow" panose="020B0606020202030204" pitchFamily="34" charset="0"/>
              </a:rPr>
              <a:t>Proporción de Incidencia en menores de 1 año </a:t>
            </a:r>
          </a:p>
          <a:p>
            <a:pPr algn="ctr"/>
            <a:r>
              <a:rPr lang="es-CO" sz="1050" b="1" dirty="0" smtClean="0">
                <a:latin typeface="Arial Narrow" panose="020B0606020202030204" pitchFamily="34" charset="0"/>
              </a:rPr>
              <a:t>100,000 </a:t>
            </a:r>
            <a:r>
              <a:rPr lang="es-CO" sz="1050" b="1" dirty="0">
                <a:latin typeface="Arial Narrow" panose="020B0606020202030204" pitchFamily="34" charset="0"/>
              </a:rPr>
              <a:t>habitantes</a:t>
            </a:r>
            <a:endParaRPr lang="es-ES" sz="1050" b="1" dirty="0">
              <a:latin typeface="Arial Narrow" panose="020B0606020202030204" pitchFamily="34" charset="0"/>
            </a:endParaRPr>
          </a:p>
        </p:txBody>
      </p:sp>
      <p:sp>
        <p:nvSpPr>
          <p:cNvPr id="44" name="43 CuadroTexto"/>
          <p:cNvSpPr txBox="1"/>
          <p:nvPr/>
        </p:nvSpPr>
        <p:spPr>
          <a:xfrm>
            <a:off x="5319326" y="8100218"/>
            <a:ext cx="1431802"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0 * cada 100 mil</a:t>
            </a:r>
          </a:p>
          <a:p>
            <a:pPr algn="ctr"/>
            <a:r>
              <a:rPr lang="es-ES" sz="1400" b="1" dirty="0" smtClean="0">
                <a:latin typeface="Arial Narrow" panose="020B0606020202030204" pitchFamily="34" charset="0"/>
              </a:rPr>
              <a:t>0 casos</a:t>
            </a:r>
            <a:endParaRPr lang="es-ES" sz="1400" b="1" dirty="0">
              <a:latin typeface="Arial Narrow" panose="020B0606020202030204" pitchFamily="34" charset="0"/>
            </a:endParaRPr>
          </a:p>
        </p:txBody>
      </p:sp>
      <p:pic>
        <p:nvPicPr>
          <p:cNvPr id="3" name="Imagen 2"/>
          <p:cNvPicPr>
            <a:picLocks noChangeAspect="1"/>
          </p:cNvPicPr>
          <p:nvPr/>
        </p:nvPicPr>
        <p:blipFill>
          <a:blip r:embed="rId6"/>
          <a:stretch>
            <a:fillRect/>
          </a:stretch>
        </p:blipFill>
        <p:spPr>
          <a:xfrm>
            <a:off x="2071865" y="324927"/>
            <a:ext cx="5129034" cy="2015841"/>
          </a:xfrm>
          <a:prstGeom prst="rect">
            <a:avLst/>
          </a:prstGeom>
        </p:spPr>
      </p:pic>
      <p:pic>
        <p:nvPicPr>
          <p:cNvPr id="4" name="Imagen 3"/>
          <p:cNvPicPr>
            <a:picLocks noChangeAspect="1"/>
          </p:cNvPicPr>
          <p:nvPr/>
        </p:nvPicPr>
        <p:blipFill>
          <a:blip r:embed="rId7"/>
          <a:stretch>
            <a:fillRect/>
          </a:stretch>
        </p:blipFill>
        <p:spPr>
          <a:xfrm>
            <a:off x="2152405" y="2628097"/>
            <a:ext cx="5009718" cy="2202573"/>
          </a:xfrm>
          <a:prstGeom prst="rect">
            <a:avLst/>
          </a:prstGeom>
        </p:spPr>
      </p:pic>
    </p:spTree>
    <p:extLst>
      <p:ext uri="{BB962C8B-B14F-4D97-AF65-F5344CB8AC3E}">
        <p14:creationId xmlns:p14="http://schemas.microsoft.com/office/powerpoint/2010/main" val="12144404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Rectángulo"/>
          <p:cNvSpPr/>
          <p:nvPr/>
        </p:nvSpPr>
        <p:spPr>
          <a:xfrm>
            <a:off x="0" y="9973"/>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137149"/>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variables de interés</a:t>
              </a:r>
              <a:endParaRPr lang="es-ES" sz="1200" b="1" dirty="0">
                <a:latin typeface="Arial Narrow" panose="020B0606020202030204" pitchFamily="34" charset="0"/>
              </a:endParaRPr>
            </a:p>
          </p:txBody>
        </p:sp>
      </p:grpSp>
      <p:sp>
        <p:nvSpPr>
          <p:cNvPr id="60" name="59 Rectángulo"/>
          <p:cNvSpPr/>
          <p:nvPr/>
        </p:nvSpPr>
        <p:spPr>
          <a:xfrm>
            <a:off x="0" y="4178552"/>
            <a:ext cx="7200900" cy="375138"/>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61" name="60 Grupo"/>
          <p:cNvGrpSpPr/>
          <p:nvPr/>
        </p:nvGrpSpPr>
        <p:grpSpPr>
          <a:xfrm>
            <a:off x="277404" y="4224158"/>
            <a:ext cx="5047355" cy="276999"/>
            <a:chOff x="2448322" y="74775"/>
            <a:chExt cx="5047355" cy="276999"/>
          </a:xfrm>
        </p:grpSpPr>
        <p:sp>
          <p:nvSpPr>
            <p:cNvPr id="62" name="61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63" name="62 Conector recto"/>
            <p:cNvCxnSpPr>
              <a:stCxn id="62"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64" name="63 CuadroTexto"/>
            <p:cNvSpPr txBox="1"/>
            <p:nvPr/>
          </p:nvSpPr>
          <p:spPr>
            <a:xfrm>
              <a:off x="3302537" y="74775"/>
              <a:ext cx="4193140" cy="276999"/>
            </a:xfrm>
            <a:prstGeom prst="rect">
              <a:avLst/>
            </a:prstGeom>
            <a:noFill/>
          </p:spPr>
          <p:txBody>
            <a:bodyPr wrap="square" rtlCol="0">
              <a:spAutoFit/>
            </a:bodyPr>
            <a:lstStyle/>
            <a:p>
              <a:r>
                <a:rPr lang="es-ES" sz="1200" b="1" dirty="0" smtClean="0">
                  <a:latin typeface="Arial Narrow" panose="020B0606020202030204" pitchFamily="34" charset="0"/>
                </a:rPr>
                <a:t>Factores y curso de vida</a:t>
              </a:r>
              <a:endParaRPr lang="es-ES" sz="1200" b="1" dirty="0">
                <a:latin typeface="Arial Narrow" panose="020B0606020202030204" pitchFamily="34" charset="0"/>
              </a:endParaRPr>
            </a:p>
          </p:txBody>
        </p:sp>
      </p:grpSp>
      <p:sp>
        <p:nvSpPr>
          <p:cNvPr id="105" name="104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14</a:t>
            </a:r>
            <a:endParaRPr lang="es-ES" sz="1050" b="1" dirty="0">
              <a:latin typeface="Arial Narrow" panose="020B0606020202030204" pitchFamily="34" charset="0"/>
            </a:endParaRPr>
          </a:p>
        </p:txBody>
      </p:sp>
      <p:grpSp>
        <p:nvGrpSpPr>
          <p:cNvPr id="6" name="5 Grupo"/>
          <p:cNvGrpSpPr/>
          <p:nvPr/>
        </p:nvGrpSpPr>
        <p:grpSpPr>
          <a:xfrm>
            <a:off x="204737" y="910500"/>
            <a:ext cx="803425" cy="1573268"/>
            <a:chOff x="1068833" y="553075"/>
            <a:chExt cx="803425" cy="1573268"/>
          </a:xfrm>
        </p:grpSpPr>
        <p:pic>
          <p:nvPicPr>
            <p:cNvPr id="2051"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t="10614" r="84474"/>
            <a:stretch/>
          </p:blipFill>
          <p:spPr bwMode="auto">
            <a:xfrm>
              <a:off x="1131620" y="553075"/>
              <a:ext cx="737696" cy="720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11 Rectángulo redondeado"/>
            <p:cNvSpPr/>
            <p:nvPr/>
          </p:nvSpPr>
          <p:spPr>
            <a:xfrm>
              <a:off x="1115283" y="1520368"/>
              <a:ext cx="740068"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6</a:t>
              </a:r>
              <a:r>
                <a:rPr lang="es-ES" sz="1600" b="1" dirty="0" smtClean="0">
                  <a:solidFill>
                    <a:schemeClr val="tx1"/>
                  </a:solidFill>
                  <a:latin typeface="Arial Narrow" panose="020B0606020202030204" pitchFamily="34" charset="0"/>
                </a:rPr>
                <a:t>9%</a:t>
              </a:r>
              <a:endParaRPr lang="es-ES" sz="1600" b="1" dirty="0">
                <a:solidFill>
                  <a:schemeClr val="tx1"/>
                </a:solidFill>
                <a:latin typeface="Arial Narrow" panose="020B0606020202030204" pitchFamily="34" charset="0"/>
              </a:endParaRPr>
            </a:p>
          </p:txBody>
        </p:sp>
        <p:sp>
          <p:nvSpPr>
            <p:cNvPr id="4" name="3 Rectángulo"/>
            <p:cNvSpPr/>
            <p:nvPr/>
          </p:nvSpPr>
          <p:spPr>
            <a:xfrm>
              <a:off x="1068833" y="1243369"/>
              <a:ext cx="803425" cy="276999"/>
            </a:xfrm>
            <a:prstGeom prst="rect">
              <a:avLst/>
            </a:prstGeom>
          </p:spPr>
          <p:txBody>
            <a:bodyPr wrap="none">
              <a:spAutoFit/>
            </a:bodyPr>
            <a:lstStyle/>
            <a:p>
              <a:r>
                <a:rPr lang="es-ES" sz="1200" b="1" u="sng" dirty="0">
                  <a:latin typeface="Arial Narrow" panose="020B0606020202030204" pitchFamily="34" charset="0"/>
                </a:rPr>
                <a:t>Masculino</a:t>
              </a:r>
              <a:endParaRPr lang="es-ES" sz="1200" b="1" u="sng" dirty="0">
                <a:solidFill>
                  <a:sysClr val="windowText" lastClr="000000"/>
                </a:solidFill>
                <a:latin typeface="Arial Narrow" panose="020B0606020202030204" pitchFamily="34" charset="0"/>
              </a:endParaRPr>
            </a:p>
          </p:txBody>
        </p:sp>
        <p:sp>
          <p:nvSpPr>
            <p:cNvPr id="5" name="4 Rectángulo"/>
            <p:cNvSpPr/>
            <p:nvPr/>
          </p:nvSpPr>
          <p:spPr>
            <a:xfrm>
              <a:off x="1141927" y="1849344"/>
              <a:ext cx="649537" cy="276999"/>
            </a:xfrm>
            <a:prstGeom prst="rect">
              <a:avLst/>
            </a:prstGeom>
          </p:spPr>
          <p:txBody>
            <a:bodyPr wrap="none">
              <a:spAutoFit/>
            </a:bodyPr>
            <a:lstStyle/>
            <a:p>
              <a:r>
                <a:rPr lang="es-ES" sz="1200" b="1" dirty="0" smtClean="0">
                  <a:latin typeface="Arial Narrow" panose="020B0606020202030204" pitchFamily="34" charset="0"/>
                </a:rPr>
                <a:t>9 casos</a:t>
              </a:r>
              <a:endParaRPr lang="es-CO" sz="1200" dirty="0"/>
            </a:p>
          </p:txBody>
        </p:sp>
      </p:grpSp>
      <p:grpSp>
        <p:nvGrpSpPr>
          <p:cNvPr id="3" name="2 Grupo"/>
          <p:cNvGrpSpPr/>
          <p:nvPr/>
        </p:nvGrpSpPr>
        <p:grpSpPr>
          <a:xfrm>
            <a:off x="1117971" y="913240"/>
            <a:ext cx="780983" cy="1594295"/>
            <a:chOff x="1825139" y="1057131"/>
            <a:chExt cx="780983" cy="1594295"/>
          </a:xfrm>
        </p:grpSpPr>
        <p:sp>
          <p:nvSpPr>
            <p:cNvPr id="42" name="41 Rectángulo redondeado"/>
            <p:cNvSpPr/>
            <p:nvPr/>
          </p:nvSpPr>
          <p:spPr>
            <a:xfrm>
              <a:off x="1846951" y="2010776"/>
              <a:ext cx="740068"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31%</a:t>
              </a:r>
              <a:endParaRPr lang="es-ES" sz="1600" b="1" dirty="0">
                <a:solidFill>
                  <a:schemeClr val="tx1"/>
                </a:solidFill>
                <a:latin typeface="Arial Narrow" panose="020B0606020202030204" pitchFamily="34" charset="0"/>
              </a:endParaRPr>
            </a:p>
          </p:txBody>
        </p:sp>
        <p:sp>
          <p:nvSpPr>
            <p:cNvPr id="32" name="31 Rectángulo"/>
            <p:cNvSpPr/>
            <p:nvPr/>
          </p:nvSpPr>
          <p:spPr>
            <a:xfrm>
              <a:off x="1825139" y="1737476"/>
              <a:ext cx="780983" cy="276999"/>
            </a:xfrm>
            <a:prstGeom prst="rect">
              <a:avLst/>
            </a:prstGeom>
          </p:spPr>
          <p:txBody>
            <a:bodyPr wrap="none">
              <a:spAutoFit/>
            </a:bodyPr>
            <a:lstStyle/>
            <a:p>
              <a:r>
                <a:rPr lang="es-ES" sz="1200" b="1" u="sng" dirty="0" smtClean="0">
                  <a:latin typeface="Arial Narrow" panose="020B0606020202030204" pitchFamily="34" charset="0"/>
                </a:rPr>
                <a:t>Femenino</a:t>
              </a:r>
              <a:endParaRPr lang="es-ES" sz="1200" b="1" u="sng" dirty="0">
                <a:solidFill>
                  <a:sysClr val="windowText" lastClr="000000"/>
                </a:solidFill>
                <a:latin typeface="Arial Narrow" panose="020B0606020202030204" pitchFamily="34" charset="0"/>
              </a:endParaRPr>
            </a:p>
          </p:txBody>
        </p:sp>
        <p:sp>
          <p:nvSpPr>
            <p:cNvPr id="35" name="34 Rectángulo"/>
            <p:cNvSpPr/>
            <p:nvPr/>
          </p:nvSpPr>
          <p:spPr>
            <a:xfrm>
              <a:off x="1891954" y="2374427"/>
              <a:ext cx="649537" cy="276999"/>
            </a:xfrm>
            <a:prstGeom prst="rect">
              <a:avLst/>
            </a:prstGeom>
          </p:spPr>
          <p:txBody>
            <a:bodyPr wrap="none">
              <a:spAutoFit/>
            </a:bodyPr>
            <a:lstStyle/>
            <a:p>
              <a:r>
                <a:rPr lang="es-ES" sz="1200" b="1" dirty="0" smtClean="0">
                  <a:latin typeface="Arial Narrow" panose="020B0606020202030204" pitchFamily="34" charset="0"/>
                </a:rPr>
                <a:t>4 casos</a:t>
              </a:r>
              <a:endParaRPr lang="es-CO" sz="1200" dirty="0"/>
            </a:p>
          </p:txBody>
        </p:sp>
        <p:pic>
          <p:nvPicPr>
            <p:cNvPr id="66"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l="29313" t="7366" r="56038"/>
            <a:stretch/>
          </p:blipFill>
          <p:spPr bwMode="auto">
            <a:xfrm>
              <a:off x="1851354" y="1057131"/>
              <a:ext cx="696035" cy="748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7" name="6 Grupo"/>
          <p:cNvGrpSpPr/>
          <p:nvPr/>
        </p:nvGrpSpPr>
        <p:grpSpPr>
          <a:xfrm>
            <a:off x="2210241" y="879878"/>
            <a:ext cx="1152880" cy="1582804"/>
            <a:chOff x="3115290" y="1057131"/>
            <a:chExt cx="1152880" cy="1582804"/>
          </a:xfrm>
        </p:grpSpPr>
        <p:grpSp>
          <p:nvGrpSpPr>
            <p:cNvPr id="50" name="49 Grupo"/>
            <p:cNvGrpSpPr/>
            <p:nvPr/>
          </p:nvGrpSpPr>
          <p:grpSpPr>
            <a:xfrm>
              <a:off x="3115290" y="1781104"/>
              <a:ext cx="1152880" cy="858831"/>
              <a:chOff x="3744466" y="1301912"/>
              <a:chExt cx="1152880" cy="858831"/>
            </a:xfrm>
          </p:grpSpPr>
          <p:sp>
            <p:nvSpPr>
              <p:cNvPr id="51" name="50 Rectángulo redondeado"/>
              <p:cNvSpPr/>
              <p:nvPr/>
            </p:nvSpPr>
            <p:spPr>
              <a:xfrm>
                <a:off x="3912519" y="1553220"/>
                <a:ext cx="740068"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a:t>
                </a:r>
                <a:endParaRPr lang="es-ES" sz="1600" b="1" dirty="0">
                  <a:solidFill>
                    <a:schemeClr val="tx1"/>
                  </a:solidFill>
                  <a:latin typeface="Arial Narrow" panose="020B0606020202030204" pitchFamily="34" charset="0"/>
                </a:endParaRPr>
              </a:p>
            </p:txBody>
          </p:sp>
          <p:sp>
            <p:nvSpPr>
              <p:cNvPr id="53" name="52 Rectángulo"/>
              <p:cNvSpPr/>
              <p:nvPr/>
            </p:nvSpPr>
            <p:spPr>
              <a:xfrm>
                <a:off x="3744466" y="1301912"/>
                <a:ext cx="1152880" cy="276999"/>
              </a:xfrm>
              <a:prstGeom prst="rect">
                <a:avLst/>
              </a:prstGeom>
            </p:spPr>
            <p:txBody>
              <a:bodyPr wrap="none">
                <a:spAutoFit/>
              </a:bodyPr>
              <a:lstStyle/>
              <a:p>
                <a:r>
                  <a:rPr lang="es-ES" sz="1200" b="1" u="sng" dirty="0" smtClean="0">
                    <a:latin typeface="Arial Narrow" panose="020B0606020202030204" pitchFamily="34" charset="0"/>
                  </a:rPr>
                  <a:t>Afrocolombiano</a:t>
                </a:r>
                <a:endParaRPr lang="es-ES" sz="1200" b="1" u="sng" dirty="0">
                  <a:solidFill>
                    <a:sysClr val="windowText" lastClr="000000"/>
                  </a:solidFill>
                  <a:latin typeface="Arial Narrow" panose="020B0606020202030204" pitchFamily="34" charset="0"/>
                </a:endParaRPr>
              </a:p>
            </p:txBody>
          </p:sp>
          <p:sp>
            <p:nvSpPr>
              <p:cNvPr id="54" name="53 Rectángulo"/>
              <p:cNvSpPr/>
              <p:nvPr/>
            </p:nvSpPr>
            <p:spPr>
              <a:xfrm>
                <a:off x="3957784" y="1883744"/>
                <a:ext cx="649537" cy="276999"/>
              </a:xfrm>
              <a:prstGeom prst="rect">
                <a:avLst/>
              </a:prstGeom>
            </p:spPr>
            <p:txBody>
              <a:bodyPr wrap="none">
                <a:spAutoFit/>
              </a:bodyPr>
              <a:lstStyle/>
              <a:p>
                <a:r>
                  <a:rPr lang="es-ES" sz="1200" b="1" dirty="0" smtClean="0">
                    <a:latin typeface="Arial Narrow" panose="020B0606020202030204" pitchFamily="34" charset="0"/>
                  </a:rPr>
                  <a:t>0 casos</a:t>
                </a:r>
                <a:endParaRPr lang="es-CO" sz="1200" dirty="0"/>
              </a:p>
            </p:txBody>
          </p:sp>
        </p:grpSp>
        <p:pic>
          <p:nvPicPr>
            <p:cNvPr id="67"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l="59057" t="8806" r="25145"/>
            <a:stretch/>
          </p:blipFill>
          <p:spPr bwMode="auto">
            <a:xfrm>
              <a:off x="3328608" y="1057131"/>
              <a:ext cx="750627" cy="7759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9" name="8 Grupo"/>
          <p:cNvGrpSpPr/>
          <p:nvPr/>
        </p:nvGrpSpPr>
        <p:grpSpPr>
          <a:xfrm>
            <a:off x="3371476" y="879878"/>
            <a:ext cx="740068" cy="1574421"/>
            <a:chOff x="4588574" y="1057131"/>
            <a:chExt cx="740068" cy="1574421"/>
          </a:xfrm>
        </p:grpSpPr>
        <p:grpSp>
          <p:nvGrpSpPr>
            <p:cNvPr id="8" name="7 Grupo"/>
            <p:cNvGrpSpPr/>
            <p:nvPr/>
          </p:nvGrpSpPr>
          <p:grpSpPr>
            <a:xfrm>
              <a:off x="4588574" y="1751628"/>
              <a:ext cx="740068" cy="879924"/>
              <a:chOff x="5245046" y="1274868"/>
              <a:chExt cx="740068" cy="879924"/>
            </a:xfrm>
          </p:grpSpPr>
          <p:sp>
            <p:nvSpPr>
              <p:cNvPr id="44" name="43 Rectángulo redondeado"/>
              <p:cNvSpPr/>
              <p:nvPr/>
            </p:nvSpPr>
            <p:spPr>
              <a:xfrm>
                <a:off x="5245046" y="1561312"/>
                <a:ext cx="740068"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a:t>
                </a:r>
                <a:endParaRPr lang="es-ES" sz="1600" b="1" dirty="0">
                  <a:solidFill>
                    <a:schemeClr val="tx1"/>
                  </a:solidFill>
                  <a:latin typeface="Arial Narrow" panose="020B0606020202030204" pitchFamily="34" charset="0"/>
                </a:endParaRPr>
              </a:p>
            </p:txBody>
          </p:sp>
          <p:sp>
            <p:nvSpPr>
              <p:cNvPr id="34" name="33 Rectángulo"/>
              <p:cNvSpPr/>
              <p:nvPr/>
            </p:nvSpPr>
            <p:spPr>
              <a:xfrm>
                <a:off x="5272675" y="1274868"/>
                <a:ext cx="704039" cy="276999"/>
              </a:xfrm>
              <a:prstGeom prst="rect">
                <a:avLst/>
              </a:prstGeom>
            </p:spPr>
            <p:txBody>
              <a:bodyPr wrap="none">
                <a:spAutoFit/>
              </a:bodyPr>
              <a:lstStyle/>
              <a:p>
                <a:r>
                  <a:rPr lang="es-ES" sz="1200" b="1" u="sng" dirty="0" smtClean="0">
                    <a:latin typeface="Arial Narrow" panose="020B0606020202030204" pitchFamily="34" charset="0"/>
                  </a:rPr>
                  <a:t>Indígena</a:t>
                </a:r>
                <a:endParaRPr lang="es-ES" sz="1200" b="1" u="sng" dirty="0">
                  <a:solidFill>
                    <a:sysClr val="windowText" lastClr="000000"/>
                  </a:solidFill>
                  <a:latin typeface="Arial Narrow" panose="020B0606020202030204" pitchFamily="34" charset="0"/>
                </a:endParaRPr>
              </a:p>
            </p:txBody>
          </p:sp>
          <p:sp>
            <p:nvSpPr>
              <p:cNvPr id="37" name="36 Rectángulo"/>
              <p:cNvSpPr/>
              <p:nvPr/>
            </p:nvSpPr>
            <p:spPr>
              <a:xfrm>
                <a:off x="5286277" y="1877793"/>
                <a:ext cx="649537" cy="276999"/>
              </a:xfrm>
              <a:prstGeom prst="rect">
                <a:avLst/>
              </a:prstGeom>
            </p:spPr>
            <p:txBody>
              <a:bodyPr wrap="none">
                <a:spAutoFit/>
              </a:bodyPr>
              <a:lstStyle/>
              <a:p>
                <a:r>
                  <a:rPr lang="es-ES" sz="1200" b="1" dirty="0">
                    <a:latin typeface="Arial Narrow" panose="020B0606020202030204" pitchFamily="34" charset="0"/>
                  </a:rPr>
                  <a:t>0</a:t>
                </a:r>
                <a:r>
                  <a:rPr lang="es-ES" sz="1200" b="1" dirty="0" smtClean="0">
                    <a:latin typeface="Arial Narrow" panose="020B0606020202030204" pitchFamily="34" charset="0"/>
                  </a:rPr>
                  <a:t> casos</a:t>
                </a:r>
                <a:endParaRPr lang="es-CO" sz="1200" dirty="0"/>
              </a:p>
            </p:txBody>
          </p:sp>
        </p:grpSp>
        <p:pic>
          <p:nvPicPr>
            <p:cNvPr id="68"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l="86761"/>
            <a:stretch/>
          </p:blipFill>
          <p:spPr bwMode="auto">
            <a:xfrm>
              <a:off x="4668287" y="1057131"/>
              <a:ext cx="629046" cy="7845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70" name="69 Rectángulo"/>
          <p:cNvSpPr/>
          <p:nvPr/>
        </p:nvSpPr>
        <p:spPr>
          <a:xfrm>
            <a:off x="7644" y="7082561"/>
            <a:ext cx="4950964" cy="346249"/>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050" dirty="0" smtClean="0">
                <a:latin typeface="Arial Narrow" panose="020B0606020202030204" pitchFamily="34" charset="0"/>
              </a:rPr>
              <a:t>Figura. Curso de vida de los casos notificados de hepatitis A. Periodo epidemiológico 2. 2021. </a:t>
            </a:r>
            <a:endParaRPr lang="es-ES" sz="1050" dirty="0">
              <a:latin typeface="Arial Narrow" panose="020B0606020202030204" pitchFamily="34" charset="0"/>
            </a:endParaRPr>
          </a:p>
        </p:txBody>
      </p:sp>
      <p:pic>
        <p:nvPicPr>
          <p:cNvPr id="71" name="Picture 6"/>
          <p:cNvPicPr>
            <a:picLocks noChangeAspect="1" noChangeArrowheads="1"/>
          </p:cNvPicPr>
          <p:nvPr/>
        </p:nvPicPr>
        <p:blipFill>
          <a:blip r:embed="rId3">
            <a:biLevel thresh="50000"/>
            <a:extLst>
              <a:ext uri="{28A0092B-C50C-407E-A947-70E740481C1C}">
                <a14:useLocalDpi xmlns:a14="http://schemas.microsoft.com/office/drawing/2010/main" val="0"/>
              </a:ext>
            </a:extLst>
          </a:blip>
          <a:srcRect/>
          <a:stretch>
            <a:fillRect/>
          </a:stretch>
        </p:blipFill>
        <p:spPr bwMode="auto">
          <a:xfrm>
            <a:off x="4684183" y="2631204"/>
            <a:ext cx="942975" cy="77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2" name="71 Grupo"/>
          <p:cNvGrpSpPr/>
          <p:nvPr/>
        </p:nvGrpSpPr>
        <p:grpSpPr>
          <a:xfrm>
            <a:off x="4330367" y="3245950"/>
            <a:ext cx="1720560" cy="877901"/>
            <a:chOff x="-36884" y="7072716"/>
            <a:chExt cx="1305446" cy="877901"/>
          </a:xfrm>
        </p:grpSpPr>
        <p:sp>
          <p:nvSpPr>
            <p:cNvPr id="73" name="72 CuadroTexto"/>
            <p:cNvSpPr txBox="1"/>
            <p:nvPr/>
          </p:nvSpPr>
          <p:spPr>
            <a:xfrm>
              <a:off x="-14122" y="707271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Área de ocurrencia</a:t>
              </a:r>
              <a:endParaRPr lang="es-ES" sz="1200" b="1" u="sng" dirty="0">
                <a:latin typeface="Arial Narrow" panose="020B0606020202030204" pitchFamily="34" charset="0"/>
              </a:endParaRPr>
            </a:p>
          </p:txBody>
        </p:sp>
        <p:sp>
          <p:nvSpPr>
            <p:cNvPr id="74" name="73 Rectángulo redondeado"/>
            <p:cNvSpPr/>
            <p:nvPr/>
          </p:nvSpPr>
          <p:spPr>
            <a:xfrm>
              <a:off x="-14122" y="7363321"/>
              <a:ext cx="1282684"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smtClean="0">
                  <a:solidFill>
                    <a:schemeClr val="tx1"/>
                  </a:solidFill>
                  <a:latin typeface="Arial Narrow" panose="020B0606020202030204" pitchFamily="34" charset="0"/>
                </a:rPr>
                <a:t>Cabecera municipal</a:t>
              </a:r>
              <a:endParaRPr lang="es-ES" sz="1200" b="1" dirty="0">
                <a:solidFill>
                  <a:schemeClr val="tx1"/>
                </a:solidFill>
                <a:latin typeface="Arial Narrow" panose="020B0606020202030204" pitchFamily="34" charset="0"/>
              </a:endParaRPr>
            </a:p>
            <a:p>
              <a:pPr algn="ctr"/>
              <a:r>
                <a:rPr lang="es-ES" sz="1600" b="1" dirty="0" smtClean="0">
                  <a:solidFill>
                    <a:schemeClr val="tx1"/>
                  </a:solidFill>
                  <a:latin typeface="Arial Narrow" panose="020B0606020202030204" pitchFamily="34" charset="0"/>
                </a:rPr>
                <a:t>100%</a:t>
              </a:r>
              <a:endParaRPr lang="es-ES" sz="1600" b="1" dirty="0">
                <a:solidFill>
                  <a:schemeClr val="tx1"/>
                </a:solidFill>
                <a:latin typeface="Arial Narrow" panose="020B0606020202030204" pitchFamily="34" charset="0"/>
              </a:endParaRPr>
            </a:p>
          </p:txBody>
        </p:sp>
        <p:sp>
          <p:nvSpPr>
            <p:cNvPr id="75" name="74 CuadroTexto"/>
            <p:cNvSpPr txBox="1"/>
            <p:nvPr/>
          </p:nvSpPr>
          <p:spPr>
            <a:xfrm>
              <a:off x="-36884" y="7673618"/>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13 casos</a:t>
              </a:r>
              <a:endParaRPr lang="es-ES" sz="1200" b="1" dirty="0">
                <a:latin typeface="Arial Narrow" panose="020B0606020202030204" pitchFamily="34" charset="0"/>
              </a:endParaRPr>
            </a:p>
          </p:txBody>
        </p:sp>
      </p:grpSp>
      <p:pic>
        <p:nvPicPr>
          <p:cNvPr id="87" name="Picture 5"/>
          <p:cNvPicPr>
            <a:picLocks noChangeAspect="1" noChangeArrowheads="1"/>
          </p:cNvPicPr>
          <p:nvPr/>
        </p:nvPicPr>
        <p:blipFill>
          <a:blip r:embed="rId4">
            <a:biLevel thresh="50000"/>
            <a:extLst>
              <a:ext uri="{28A0092B-C50C-407E-A947-70E740481C1C}">
                <a14:useLocalDpi xmlns:a14="http://schemas.microsoft.com/office/drawing/2010/main" val="0"/>
              </a:ext>
            </a:extLst>
          </a:blip>
          <a:srcRect/>
          <a:stretch>
            <a:fillRect/>
          </a:stretch>
        </p:blipFill>
        <p:spPr bwMode="auto">
          <a:xfrm>
            <a:off x="508961" y="2659779"/>
            <a:ext cx="933450" cy="74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8" name="87 Grupo"/>
          <p:cNvGrpSpPr/>
          <p:nvPr/>
        </p:nvGrpSpPr>
        <p:grpSpPr>
          <a:xfrm>
            <a:off x="173594" y="2738085"/>
            <a:ext cx="3180160" cy="978490"/>
            <a:chOff x="-14122" y="6517843"/>
            <a:chExt cx="2412893" cy="978490"/>
          </a:xfrm>
        </p:grpSpPr>
        <p:sp>
          <p:nvSpPr>
            <p:cNvPr id="89" name="88 CuadroTexto"/>
            <p:cNvSpPr txBox="1"/>
            <p:nvPr/>
          </p:nvSpPr>
          <p:spPr>
            <a:xfrm>
              <a:off x="-14122" y="707271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Afiliación al SGSS</a:t>
              </a:r>
              <a:endParaRPr lang="es-ES" sz="1200" b="1" u="sng" dirty="0">
                <a:latin typeface="Arial Narrow" panose="020B0606020202030204" pitchFamily="34" charset="0"/>
              </a:endParaRPr>
            </a:p>
          </p:txBody>
        </p:sp>
        <p:sp>
          <p:nvSpPr>
            <p:cNvPr id="90" name="89 Rectángulo redondeado"/>
            <p:cNvSpPr/>
            <p:nvPr/>
          </p:nvSpPr>
          <p:spPr>
            <a:xfrm>
              <a:off x="1062597" y="6517843"/>
              <a:ext cx="1336174" cy="97849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smtClean="0">
                  <a:solidFill>
                    <a:schemeClr val="tx1"/>
                  </a:solidFill>
                  <a:latin typeface="Arial Narrow" panose="020B0606020202030204" pitchFamily="34" charset="0"/>
                </a:rPr>
                <a:t>Régimen contributivo</a:t>
              </a:r>
              <a:endParaRPr lang="es-ES" sz="1600" b="1" dirty="0" smtClean="0">
                <a:solidFill>
                  <a:schemeClr val="tx1"/>
                </a:solidFill>
                <a:latin typeface="Arial Narrow" panose="020B0606020202030204" pitchFamily="34" charset="0"/>
              </a:endParaRPr>
            </a:p>
            <a:p>
              <a:pPr algn="ctr"/>
              <a:r>
                <a:rPr lang="es-ES" sz="1600" b="1" dirty="0" smtClean="0">
                  <a:solidFill>
                    <a:schemeClr val="tx1"/>
                  </a:solidFill>
                  <a:latin typeface="Arial Narrow" panose="020B0606020202030204" pitchFamily="34" charset="0"/>
                </a:rPr>
                <a:t>69% - </a:t>
              </a:r>
              <a:r>
                <a:rPr lang="es-ES" sz="1600" b="1" dirty="0">
                  <a:solidFill>
                    <a:schemeClr val="tx1"/>
                  </a:solidFill>
                  <a:latin typeface="Arial Narrow" panose="020B0606020202030204" pitchFamily="34" charset="0"/>
                </a:rPr>
                <a:t>9</a:t>
              </a:r>
              <a:r>
                <a:rPr lang="es-ES" sz="1600" b="1" dirty="0" smtClean="0">
                  <a:solidFill>
                    <a:schemeClr val="tx1"/>
                  </a:solidFill>
                  <a:latin typeface="Arial Narrow" panose="020B0606020202030204" pitchFamily="34" charset="0"/>
                </a:rPr>
                <a:t> casos</a:t>
              </a:r>
            </a:p>
            <a:p>
              <a:pPr algn="ctr"/>
              <a:r>
                <a:rPr lang="es-ES" sz="1200" b="1" dirty="0">
                  <a:solidFill>
                    <a:schemeClr val="tx1"/>
                  </a:solidFill>
                  <a:latin typeface="Arial Narrow" panose="020B0606020202030204" pitchFamily="34" charset="0"/>
                </a:rPr>
                <a:t>Régimen</a:t>
              </a:r>
              <a:r>
                <a:rPr lang="es-ES" sz="1600" b="1" dirty="0">
                  <a:solidFill>
                    <a:schemeClr val="tx1"/>
                  </a:solidFill>
                  <a:latin typeface="Arial Narrow" panose="020B0606020202030204" pitchFamily="34" charset="0"/>
                </a:rPr>
                <a:t> </a:t>
              </a:r>
              <a:r>
                <a:rPr lang="es-ES" sz="1200" b="1" dirty="0" smtClean="0">
                  <a:solidFill>
                    <a:schemeClr val="tx1"/>
                  </a:solidFill>
                  <a:latin typeface="Arial Narrow" panose="020B0606020202030204" pitchFamily="34" charset="0"/>
                </a:rPr>
                <a:t> subsidiado</a:t>
              </a:r>
              <a:endParaRPr lang="es-ES" sz="1600" b="1" dirty="0">
                <a:solidFill>
                  <a:schemeClr val="tx1"/>
                </a:solidFill>
                <a:latin typeface="Arial Narrow" panose="020B0606020202030204" pitchFamily="34" charset="0"/>
              </a:endParaRPr>
            </a:p>
            <a:p>
              <a:pPr algn="ctr"/>
              <a:r>
                <a:rPr lang="es-ES" sz="1600" b="1" dirty="0" smtClean="0">
                  <a:solidFill>
                    <a:schemeClr val="tx1"/>
                  </a:solidFill>
                  <a:latin typeface="Arial Narrow" panose="020B0606020202030204" pitchFamily="34" charset="0"/>
                </a:rPr>
                <a:t>15,3% </a:t>
              </a:r>
              <a:r>
                <a:rPr lang="es-ES" sz="1600" b="1" dirty="0">
                  <a:solidFill>
                    <a:schemeClr val="tx1"/>
                  </a:solidFill>
                  <a:latin typeface="Arial Narrow" panose="020B0606020202030204" pitchFamily="34" charset="0"/>
                </a:rPr>
                <a:t>- </a:t>
              </a:r>
              <a:r>
                <a:rPr lang="es-ES" sz="1600" b="1" dirty="0" smtClean="0">
                  <a:solidFill>
                    <a:schemeClr val="tx1"/>
                  </a:solidFill>
                  <a:latin typeface="Arial Narrow" panose="020B0606020202030204" pitchFamily="34" charset="0"/>
                </a:rPr>
                <a:t>2 casos</a:t>
              </a:r>
              <a:endParaRPr lang="es-ES" sz="1600" b="1" dirty="0">
                <a:solidFill>
                  <a:schemeClr val="tx1"/>
                </a:solidFill>
                <a:latin typeface="Arial Narrow" panose="020B0606020202030204" pitchFamily="34" charset="0"/>
              </a:endParaRPr>
            </a:p>
          </p:txBody>
        </p:sp>
      </p:grpSp>
      <p:grpSp>
        <p:nvGrpSpPr>
          <p:cNvPr id="92" name="91 Grupo"/>
          <p:cNvGrpSpPr/>
          <p:nvPr/>
        </p:nvGrpSpPr>
        <p:grpSpPr>
          <a:xfrm>
            <a:off x="4329256" y="982183"/>
            <a:ext cx="874090" cy="1513653"/>
            <a:chOff x="2507826" y="2585355"/>
            <a:chExt cx="874090" cy="1513653"/>
          </a:xfrm>
        </p:grpSpPr>
        <p:sp>
          <p:nvSpPr>
            <p:cNvPr id="93" name="92 Rectángulo redondeado"/>
            <p:cNvSpPr/>
            <p:nvPr/>
          </p:nvSpPr>
          <p:spPr>
            <a:xfrm>
              <a:off x="2507826" y="3472120"/>
              <a:ext cx="874090" cy="360040"/>
            </a:xfrm>
            <a:prstGeom prst="round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a:t>
              </a:r>
              <a:endParaRPr lang="es-ES" sz="1600" b="1" dirty="0">
                <a:solidFill>
                  <a:schemeClr val="tx1"/>
                </a:solidFill>
                <a:latin typeface="Arial Narrow" panose="020B0606020202030204" pitchFamily="34" charset="0"/>
              </a:endParaRPr>
            </a:p>
          </p:txBody>
        </p:sp>
        <p:pic>
          <p:nvPicPr>
            <p:cNvPr id="94" name="Picture 2"/>
            <p:cNvPicPr>
              <a:picLocks noChangeAspect="1" noChangeArrowheads="1"/>
            </p:cNvPicPr>
            <p:nvPr/>
          </p:nvPicPr>
          <p:blipFill>
            <a:blip r:embed="rId5">
              <a:biLevel thresh="75000"/>
              <a:extLst>
                <a:ext uri="{28A0092B-C50C-407E-A947-70E740481C1C}">
                  <a14:useLocalDpi xmlns:a14="http://schemas.microsoft.com/office/drawing/2010/main" val="0"/>
                </a:ext>
              </a:extLst>
            </a:blip>
            <a:srcRect/>
            <a:stretch>
              <a:fillRect/>
            </a:stretch>
          </p:blipFill>
          <p:spPr bwMode="auto">
            <a:xfrm>
              <a:off x="2782185" y="2585355"/>
              <a:ext cx="477234" cy="7809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5" name="94 Rectángulo"/>
            <p:cNvSpPr/>
            <p:nvPr/>
          </p:nvSpPr>
          <p:spPr>
            <a:xfrm>
              <a:off x="2558275" y="3203848"/>
              <a:ext cx="740908" cy="276999"/>
            </a:xfrm>
            <a:prstGeom prst="rect">
              <a:avLst/>
            </a:prstGeom>
          </p:spPr>
          <p:txBody>
            <a:bodyPr wrap="none">
              <a:spAutoFit/>
            </a:bodyPr>
            <a:lstStyle/>
            <a:p>
              <a:pPr algn="ctr"/>
              <a:r>
                <a:rPr lang="es-ES" sz="1200" b="1" u="sng" dirty="0" smtClean="0">
                  <a:latin typeface="Arial Narrow" panose="020B0606020202030204" pitchFamily="34" charset="0"/>
                </a:rPr>
                <a:t>Maternas</a:t>
              </a:r>
              <a:endParaRPr lang="es-ES" sz="1200" b="1" u="sng" dirty="0">
                <a:solidFill>
                  <a:sysClr val="windowText" lastClr="000000"/>
                </a:solidFill>
                <a:latin typeface="Arial Narrow" panose="020B0606020202030204" pitchFamily="34" charset="0"/>
              </a:endParaRPr>
            </a:p>
          </p:txBody>
        </p:sp>
        <p:sp>
          <p:nvSpPr>
            <p:cNvPr id="96" name="95 Rectángulo"/>
            <p:cNvSpPr/>
            <p:nvPr/>
          </p:nvSpPr>
          <p:spPr>
            <a:xfrm>
              <a:off x="2648170" y="3822009"/>
              <a:ext cx="579005" cy="276999"/>
            </a:xfrm>
            <a:prstGeom prst="rect">
              <a:avLst/>
            </a:prstGeom>
          </p:spPr>
          <p:txBody>
            <a:bodyPr wrap="none">
              <a:spAutoFit/>
            </a:bodyPr>
            <a:lstStyle/>
            <a:p>
              <a:r>
                <a:rPr lang="es-ES" sz="1200" b="1" dirty="0">
                  <a:latin typeface="Arial Narrow" panose="020B0606020202030204" pitchFamily="34" charset="0"/>
                </a:rPr>
                <a:t>0</a:t>
              </a:r>
              <a:r>
                <a:rPr lang="es-ES" sz="1200" b="1" dirty="0" smtClean="0">
                  <a:latin typeface="Arial Narrow" panose="020B0606020202030204" pitchFamily="34" charset="0"/>
                </a:rPr>
                <a:t> caso</a:t>
              </a:r>
              <a:endParaRPr lang="es-CO" sz="1200" dirty="0"/>
            </a:p>
          </p:txBody>
        </p:sp>
      </p:grpSp>
      <p:grpSp>
        <p:nvGrpSpPr>
          <p:cNvPr id="11" name="10 Grupo"/>
          <p:cNvGrpSpPr/>
          <p:nvPr/>
        </p:nvGrpSpPr>
        <p:grpSpPr>
          <a:xfrm>
            <a:off x="6355281" y="988099"/>
            <a:ext cx="789881" cy="1519436"/>
            <a:chOff x="3826683" y="2682487"/>
            <a:chExt cx="789881" cy="1519436"/>
          </a:xfrm>
        </p:grpSpPr>
        <p:grpSp>
          <p:nvGrpSpPr>
            <p:cNvPr id="2" name="1 Grupo"/>
            <p:cNvGrpSpPr/>
            <p:nvPr/>
          </p:nvGrpSpPr>
          <p:grpSpPr>
            <a:xfrm>
              <a:off x="3826683" y="3306763"/>
              <a:ext cx="789881" cy="895160"/>
              <a:chOff x="2507826" y="3203848"/>
              <a:chExt cx="789881" cy="895160"/>
            </a:xfrm>
          </p:grpSpPr>
          <p:sp>
            <p:nvSpPr>
              <p:cNvPr id="57" name="56 Rectángulo redondeado"/>
              <p:cNvSpPr/>
              <p:nvPr/>
            </p:nvSpPr>
            <p:spPr>
              <a:xfrm>
                <a:off x="2507826" y="3472120"/>
                <a:ext cx="764855"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a:t>
                </a:r>
                <a:endParaRPr lang="es-ES" sz="1600" b="1" dirty="0">
                  <a:solidFill>
                    <a:schemeClr val="tx1"/>
                  </a:solidFill>
                  <a:latin typeface="Arial Narrow" panose="020B0606020202030204" pitchFamily="34" charset="0"/>
                </a:endParaRPr>
              </a:p>
            </p:txBody>
          </p:sp>
          <p:sp>
            <p:nvSpPr>
              <p:cNvPr id="39" name="38 Rectángulo"/>
              <p:cNvSpPr/>
              <p:nvPr/>
            </p:nvSpPr>
            <p:spPr>
              <a:xfrm>
                <a:off x="2572704" y="3203848"/>
                <a:ext cx="712054" cy="276999"/>
              </a:xfrm>
              <a:prstGeom prst="rect">
                <a:avLst/>
              </a:prstGeom>
            </p:spPr>
            <p:txBody>
              <a:bodyPr wrap="none">
                <a:spAutoFit/>
              </a:bodyPr>
              <a:lstStyle/>
              <a:p>
                <a:pPr algn="ctr"/>
                <a:r>
                  <a:rPr lang="es-ES" sz="1200" b="1" u="sng" dirty="0" smtClean="0">
                    <a:latin typeface="Arial Narrow" panose="020B0606020202030204" pitchFamily="34" charset="0"/>
                  </a:rPr>
                  <a:t>Migrante</a:t>
                </a:r>
                <a:endParaRPr lang="es-ES" sz="1200" b="1" u="sng" dirty="0">
                  <a:solidFill>
                    <a:sysClr val="windowText" lastClr="000000"/>
                  </a:solidFill>
                  <a:latin typeface="Arial Narrow" panose="020B0606020202030204" pitchFamily="34" charset="0"/>
                </a:endParaRPr>
              </a:p>
            </p:txBody>
          </p:sp>
          <p:sp>
            <p:nvSpPr>
              <p:cNvPr id="41" name="40 Rectángulo"/>
              <p:cNvSpPr/>
              <p:nvPr/>
            </p:nvSpPr>
            <p:spPr>
              <a:xfrm>
                <a:off x="2648170" y="3822009"/>
                <a:ext cx="649537" cy="276999"/>
              </a:xfrm>
              <a:prstGeom prst="rect">
                <a:avLst/>
              </a:prstGeom>
            </p:spPr>
            <p:txBody>
              <a:bodyPr wrap="none">
                <a:spAutoFit/>
              </a:bodyPr>
              <a:lstStyle/>
              <a:p>
                <a:r>
                  <a:rPr lang="es-ES" sz="1200" b="1" dirty="0" smtClean="0">
                    <a:latin typeface="Arial Narrow" panose="020B0606020202030204" pitchFamily="34" charset="0"/>
                  </a:rPr>
                  <a:t>0 casos</a:t>
                </a:r>
                <a:endParaRPr lang="es-CO" sz="1200" dirty="0"/>
              </a:p>
            </p:txBody>
          </p:sp>
        </p:grpSp>
        <p:pic>
          <p:nvPicPr>
            <p:cNvPr id="3078" name="Picture 6"/>
            <p:cNvPicPr>
              <a:picLocks noChangeAspect="1" noChangeArrowheads="1"/>
            </p:cNvPicPr>
            <p:nvPr/>
          </p:nvPicPr>
          <p:blipFill>
            <a:blip r:embed="rId6">
              <a:biLevel thresh="50000"/>
              <a:extLst>
                <a:ext uri="{28A0092B-C50C-407E-A947-70E740481C1C}">
                  <a14:useLocalDpi xmlns:a14="http://schemas.microsoft.com/office/drawing/2010/main" val="0"/>
                </a:ext>
              </a:extLst>
            </a:blip>
            <a:srcRect/>
            <a:stretch>
              <a:fillRect/>
            </a:stretch>
          </p:blipFill>
          <p:spPr bwMode="auto">
            <a:xfrm>
              <a:off x="3945025" y="2682487"/>
              <a:ext cx="587628" cy="678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0" name="9 Grupo"/>
          <p:cNvGrpSpPr/>
          <p:nvPr/>
        </p:nvGrpSpPr>
        <p:grpSpPr>
          <a:xfrm>
            <a:off x="5112618" y="932914"/>
            <a:ext cx="1380071" cy="1567357"/>
            <a:chOff x="1963587" y="2618404"/>
            <a:chExt cx="1380071" cy="1567357"/>
          </a:xfrm>
        </p:grpSpPr>
        <p:pic>
          <p:nvPicPr>
            <p:cNvPr id="65" name="Picture 4"/>
            <p:cNvPicPr>
              <a:picLocks noChangeAspect="1" noChangeArrowheads="1"/>
            </p:cNvPicPr>
            <p:nvPr/>
          </p:nvPicPr>
          <p:blipFill rotWithShape="1">
            <a:blip r:embed="rId7">
              <a:biLevel thresh="50000"/>
              <a:extLst>
                <a:ext uri="{28A0092B-C50C-407E-A947-70E740481C1C}">
                  <a14:useLocalDpi xmlns:a14="http://schemas.microsoft.com/office/drawing/2010/main" val="0"/>
                </a:ext>
              </a:extLst>
            </a:blip>
            <a:srcRect r="48966"/>
            <a:stretch/>
          </p:blipFill>
          <p:spPr bwMode="auto">
            <a:xfrm>
              <a:off x="2148657" y="2618404"/>
              <a:ext cx="995527" cy="731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6" name="75 Grupo"/>
            <p:cNvGrpSpPr/>
            <p:nvPr/>
          </p:nvGrpSpPr>
          <p:grpSpPr>
            <a:xfrm>
              <a:off x="1963587" y="3189889"/>
              <a:ext cx="1380071" cy="995872"/>
              <a:chOff x="-325073" y="6955842"/>
              <a:chExt cx="1612468" cy="995872"/>
            </a:xfrm>
          </p:grpSpPr>
          <p:sp>
            <p:nvSpPr>
              <p:cNvPr id="77" name="76 CuadroTexto"/>
              <p:cNvSpPr txBox="1"/>
              <p:nvPr/>
            </p:nvSpPr>
            <p:spPr>
              <a:xfrm>
                <a:off x="-325073" y="6955842"/>
                <a:ext cx="1612468" cy="461665"/>
              </a:xfrm>
              <a:prstGeom prst="rect">
                <a:avLst/>
              </a:prstGeom>
              <a:noFill/>
            </p:spPr>
            <p:txBody>
              <a:bodyPr wrap="square" rtlCol="0">
                <a:spAutoFit/>
              </a:bodyPr>
              <a:lstStyle/>
              <a:p>
                <a:pPr algn="ctr"/>
                <a:r>
                  <a:rPr lang="es-ES" sz="1200" b="1" u="sng" dirty="0" smtClean="0">
                    <a:latin typeface="Arial Narrow" panose="020B0606020202030204" pitchFamily="34" charset="0"/>
                  </a:rPr>
                  <a:t>Privado de la libertad</a:t>
                </a:r>
                <a:endParaRPr lang="es-ES" sz="1200" b="1" u="sng" dirty="0">
                  <a:latin typeface="Arial Narrow" panose="020B0606020202030204" pitchFamily="34" charset="0"/>
                </a:endParaRPr>
              </a:p>
            </p:txBody>
          </p:sp>
          <p:sp>
            <p:nvSpPr>
              <p:cNvPr id="78" name="77 Rectángulo redondeado"/>
              <p:cNvSpPr/>
              <p:nvPr/>
            </p:nvSpPr>
            <p:spPr>
              <a:xfrm>
                <a:off x="-36885" y="7363321"/>
                <a:ext cx="1091214"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0</a:t>
                </a:r>
                <a:r>
                  <a:rPr lang="es-ES" sz="1600" b="1" dirty="0" smtClean="0">
                    <a:solidFill>
                      <a:schemeClr val="tx1"/>
                    </a:solidFill>
                    <a:latin typeface="Arial Narrow" panose="020B0606020202030204" pitchFamily="34" charset="0"/>
                  </a:rPr>
                  <a:t>%</a:t>
                </a:r>
                <a:endParaRPr lang="es-ES" sz="1600" b="1" dirty="0">
                  <a:solidFill>
                    <a:schemeClr val="tx1"/>
                  </a:solidFill>
                  <a:latin typeface="Arial Narrow" panose="020B0606020202030204" pitchFamily="34" charset="0"/>
                </a:endParaRPr>
              </a:p>
            </p:txBody>
          </p:sp>
          <p:sp>
            <p:nvSpPr>
              <p:cNvPr id="79" name="78 CuadroTexto"/>
              <p:cNvSpPr txBox="1"/>
              <p:nvPr/>
            </p:nvSpPr>
            <p:spPr>
              <a:xfrm>
                <a:off x="-142058" y="7674715"/>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0 casos</a:t>
                </a:r>
                <a:endParaRPr lang="es-ES" sz="1200" b="1" dirty="0">
                  <a:latin typeface="Arial Narrow" panose="020B0606020202030204" pitchFamily="34" charset="0"/>
                </a:endParaRPr>
              </a:p>
            </p:txBody>
          </p:sp>
        </p:grpSp>
      </p:grpSp>
      <p:sp>
        <p:nvSpPr>
          <p:cNvPr id="98" name="97 Rectángulo"/>
          <p:cNvSpPr/>
          <p:nvPr/>
        </p:nvSpPr>
        <p:spPr>
          <a:xfrm>
            <a:off x="3286557" y="6614023"/>
            <a:ext cx="3833579" cy="507831"/>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050" dirty="0" smtClean="0">
                <a:latin typeface="Arial Narrow" panose="020B0606020202030204" pitchFamily="34" charset="0"/>
              </a:rPr>
              <a:t>Figura. Comportamiento inusual para hepatitis A. Periodo epidemiológico 2. 2021. </a:t>
            </a:r>
            <a:endParaRPr lang="es-ES" sz="1050" dirty="0">
              <a:latin typeface="Arial Narrow" panose="020B0606020202030204" pitchFamily="34" charset="0"/>
            </a:endParaRPr>
          </a:p>
        </p:txBody>
      </p:sp>
      <p:sp>
        <p:nvSpPr>
          <p:cNvPr id="69" name="68 Rectángulo"/>
          <p:cNvSpPr/>
          <p:nvPr/>
        </p:nvSpPr>
        <p:spPr>
          <a:xfrm>
            <a:off x="7644" y="8100392"/>
            <a:ext cx="7230095" cy="553998"/>
          </a:xfrm>
          <a:prstGeom prst="rect">
            <a:avLst/>
          </a:prstGeom>
        </p:spPr>
        <p:txBody>
          <a:bodyPr wrap="square">
            <a:spAutoFit/>
          </a:bodyPr>
          <a:lstStyle/>
          <a:p>
            <a:pPr algn="just"/>
            <a:r>
              <a:rPr lang="es-CO" sz="1000" dirty="0" smtClean="0">
                <a:latin typeface="Arial Narrow" panose="020B0606020202030204" pitchFamily="34" charset="0"/>
              </a:rPr>
              <a:t>La Hepatitis A se observa en el canal endémico en comportamiento esperado por debajo de los casos usuales. Durante este año no se supera </a:t>
            </a:r>
            <a:r>
              <a:rPr lang="es-CO" sz="1000" dirty="0">
                <a:latin typeface="Arial Narrow" panose="020B0606020202030204" pitchFamily="34" charset="0"/>
              </a:rPr>
              <a:t>el número de </a:t>
            </a:r>
            <a:r>
              <a:rPr lang="es-CO" sz="1000" dirty="0" smtClean="0">
                <a:latin typeface="Arial Narrow" panose="020B0606020202030204" pitchFamily="34" charset="0"/>
              </a:rPr>
              <a:t>casos de los dos últimos años durante las semanas epidemiológicas evaluadas. Se evidencia un aumento del 67% en relación con el mismo periodo de año anterior. Los cursos de vida de adolescencia,  juventud y  adultez con el 85% de los casos, una mayor frecuencia de casos en hombres.  </a:t>
            </a:r>
            <a:endParaRPr lang="es-CO" sz="1100" dirty="0">
              <a:latin typeface="Arial Narrow" panose="020B0606020202030204" pitchFamily="34" charset="0"/>
            </a:endParaRPr>
          </a:p>
        </p:txBody>
      </p:sp>
      <p:sp>
        <p:nvSpPr>
          <p:cNvPr id="80" name="79 Rectángulo"/>
          <p:cNvSpPr/>
          <p:nvPr/>
        </p:nvSpPr>
        <p:spPr>
          <a:xfrm>
            <a:off x="-50" y="7493532"/>
            <a:ext cx="7200900" cy="382832"/>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81" name="80 Grupo"/>
          <p:cNvGrpSpPr/>
          <p:nvPr/>
        </p:nvGrpSpPr>
        <p:grpSpPr>
          <a:xfrm>
            <a:off x="160381" y="7558421"/>
            <a:ext cx="3446504" cy="276999"/>
            <a:chOff x="2448322" y="33831"/>
            <a:chExt cx="3446504" cy="276999"/>
          </a:xfrm>
        </p:grpSpPr>
        <p:sp>
          <p:nvSpPr>
            <p:cNvPr id="82" name="81 Elipse"/>
            <p:cNvSpPr/>
            <p:nvPr/>
          </p:nvSpPr>
          <p:spPr>
            <a:xfrm>
              <a:off x="2448322" y="3383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83" name="82 Conector recto"/>
            <p:cNvCxnSpPr>
              <a:stCxn id="82" idx="6"/>
            </p:cNvCxnSpPr>
            <p:nvPr/>
          </p:nvCxnSpPr>
          <p:spPr>
            <a:xfrm>
              <a:off x="2736354" y="16463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84" name="83 CuadroTexto"/>
            <p:cNvSpPr txBox="1"/>
            <p:nvPr/>
          </p:nvSpPr>
          <p:spPr>
            <a:xfrm>
              <a:off x="3302538" y="33831"/>
              <a:ext cx="2592288" cy="276999"/>
            </a:xfrm>
            <a:prstGeom prst="rect">
              <a:avLst/>
            </a:prstGeom>
            <a:noFill/>
          </p:spPr>
          <p:txBody>
            <a:bodyPr wrap="square" rtlCol="0">
              <a:spAutoFit/>
            </a:bodyPr>
            <a:lstStyle/>
            <a:p>
              <a:r>
                <a:rPr lang="es-ES" sz="1200" b="1" dirty="0" smtClean="0">
                  <a:latin typeface="Arial Narrow" panose="020B0606020202030204" pitchFamily="34" charset="0"/>
                </a:rPr>
                <a:t>Consideraciones </a:t>
              </a:r>
              <a:r>
                <a:rPr lang="es-ES" sz="1200" b="1" dirty="0">
                  <a:latin typeface="Arial Narrow" panose="020B0606020202030204" pitchFamily="34" charset="0"/>
                </a:rPr>
                <a:t> </a:t>
              </a:r>
              <a:r>
                <a:rPr lang="es-ES" sz="1200" b="1" dirty="0" smtClean="0">
                  <a:latin typeface="Arial Narrow" panose="020B0606020202030204" pitchFamily="34" charset="0"/>
                </a:rPr>
                <a:t>técnicas</a:t>
              </a:r>
              <a:endParaRPr lang="es-ES" sz="1200" b="1" dirty="0">
                <a:latin typeface="Arial Narrow" panose="020B0606020202030204" pitchFamily="34" charset="0"/>
              </a:endParaRPr>
            </a:p>
          </p:txBody>
        </p:sp>
      </p:grpSp>
      <p:grpSp>
        <p:nvGrpSpPr>
          <p:cNvPr id="85" name="84 Grupo"/>
          <p:cNvGrpSpPr/>
          <p:nvPr/>
        </p:nvGrpSpPr>
        <p:grpSpPr>
          <a:xfrm>
            <a:off x="2338822" y="534761"/>
            <a:ext cx="1847617" cy="436841"/>
            <a:chOff x="3060727" y="484500"/>
            <a:chExt cx="2369636" cy="436841"/>
          </a:xfrm>
        </p:grpSpPr>
        <p:sp>
          <p:nvSpPr>
            <p:cNvPr id="86" name="85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97" name="96 CuadroTexto"/>
            <p:cNvSpPr txBox="1"/>
            <p:nvPr/>
          </p:nvSpPr>
          <p:spPr>
            <a:xfrm>
              <a:off x="3600450" y="484500"/>
              <a:ext cx="1477125" cy="307777"/>
            </a:xfrm>
            <a:prstGeom prst="rect">
              <a:avLst/>
            </a:prstGeom>
            <a:noFill/>
          </p:spPr>
          <p:txBody>
            <a:bodyPr wrap="square" rtlCol="0">
              <a:spAutoFit/>
            </a:bodyPr>
            <a:lstStyle/>
            <a:p>
              <a:pPr algn="ctr"/>
              <a:r>
                <a:rPr lang="es-ES" sz="1400" b="1" dirty="0" smtClean="0">
                  <a:latin typeface="Arial Narrow" panose="020B0606020202030204" pitchFamily="34" charset="0"/>
                </a:rPr>
                <a:t>Etnia</a:t>
              </a:r>
              <a:endParaRPr lang="es-ES" sz="1400" b="1" dirty="0">
                <a:latin typeface="Arial Narrow" panose="020B0606020202030204" pitchFamily="34" charset="0"/>
              </a:endParaRPr>
            </a:p>
          </p:txBody>
        </p:sp>
      </p:grpSp>
      <p:grpSp>
        <p:nvGrpSpPr>
          <p:cNvPr id="99" name="98 Grupo"/>
          <p:cNvGrpSpPr/>
          <p:nvPr/>
        </p:nvGrpSpPr>
        <p:grpSpPr>
          <a:xfrm>
            <a:off x="205725" y="534759"/>
            <a:ext cx="1852274" cy="436841"/>
            <a:chOff x="3054754" y="484500"/>
            <a:chExt cx="2375609" cy="436841"/>
          </a:xfrm>
        </p:grpSpPr>
        <p:sp>
          <p:nvSpPr>
            <p:cNvPr id="100" name="99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01" name="100 CuadroTexto"/>
            <p:cNvSpPr txBox="1"/>
            <p:nvPr/>
          </p:nvSpPr>
          <p:spPr>
            <a:xfrm>
              <a:off x="3054754" y="484500"/>
              <a:ext cx="2339087" cy="307777"/>
            </a:xfrm>
            <a:prstGeom prst="rect">
              <a:avLst/>
            </a:prstGeom>
            <a:noFill/>
          </p:spPr>
          <p:txBody>
            <a:bodyPr wrap="square" rtlCol="0">
              <a:spAutoFit/>
            </a:bodyPr>
            <a:lstStyle/>
            <a:p>
              <a:pPr algn="ctr"/>
              <a:r>
                <a:rPr lang="es-ES" sz="1400" b="1" dirty="0" smtClean="0">
                  <a:latin typeface="Arial Narrow" panose="020B0606020202030204" pitchFamily="34" charset="0"/>
                </a:rPr>
                <a:t>Sexo</a:t>
              </a:r>
              <a:endParaRPr lang="es-ES" sz="1400" b="1" dirty="0">
                <a:latin typeface="Arial Narrow" panose="020B0606020202030204" pitchFamily="34" charset="0"/>
              </a:endParaRPr>
            </a:p>
          </p:txBody>
        </p:sp>
      </p:grpSp>
      <p:grpSp>
        <p:nvGrpSpPr>
          <p:cNvPr id="102" name="101 Grupo"/>
          <p:cNvGrpSpPr/>
          <p:nvPr/>
        </p:nvGrpSpPr>
        <p:grpSpPr>
          <a:xfrm>
            <a:off x="4410695" y="596925"/>
            <a:ext cx="2722457" cy="436841"/>
            <a:chOff x="3060727" y="484500"/>
            <a:chExt cx="2369636" cy="436841"/>
          </a:xfrm>
        </p:grpSpPr>
        <p:sp>
          <p:nvSpPr>
            <p:cNvPr id="103" name="102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04" name="103 CuadroTexto"/>
            <p:cNvSpPr txBox="1"/>
            <p:nvPr/>
          </p:nvSpPr>
          <p:spPr>
            <a:xfrm>
              <a:off x="3060727" y="484500"/>
              <a:ext cx="2369636" cy="307777"/>
            </a:xfrm>
            <a:prstGeom prst="rect">
              <a:avLst/>
            </a:prstGeom>
            <a:noFill/>
          </p:spPr>
          <p:txBody>
            <a:bodyPr wrap="square" rtlCol="0">
              <a:spAutoFit/>
            </a:bodyPr>
            <a:lstStyle/>
            <a:p>
              <a:pPr algn="ctr"/>
              <a:r>
                <a:rPr lang="es-ES" sz="1400" b="1" dirty="0" smtClean="0">
                  <a:latin typeface="Arial Narrow" panose="020B0606020202030204" pitchFamily="34" charset="0"/>
                </a:rPr>
                <a:t>Poblaciones especiales</a:t>
              </a:r>
              <a:endParaRPr lang="es-ES" sz="1400" b="1" dirty="0">
                <a:latin typeface="Arial Narrow" panose="020B0606020202030204" pitchFamily="34" charset="0"/>
              </a:endParaRPr>
            </a:p>
          </p:txBody>
        </p:sp>
      </p:grpSp>
      <p:pic>
        <p:nvPicPr>
          <p:cNvPr id="13" name="Imagen 12"/>
          <p:cNvPicPr>
            <a:picLocks noChangeAspect="1"/>
          </p:cNvPicPr>
          <p:nvPr/>
        </p:nvPicPr>
        <p:blipFill>
          <a:blip r:embed="rId8"/>
          <a:stretch>
            <a:fillRect/>
          </a:stretch>
        </p:blipFill>
        <p:spPr>
          <a:xfrm>
            <a:off x="3328436" y="4660146"/>
            <a:ext cx="3807939" cy="1966415"/>
          </a:xfrm>
          <a:prstGeom prst="rect">
            <a:avLst/>
          </a:prstGeom>
        </p:spPr>
      </p:pic>
      <p:pic>
        <p:nvPicPr>
          <p:cNvPr id="15" name="Imagen 14"/>
          <p:cNvPicPr>
            <a:picLocks noChangeAspect="1"/>
          </p:cNvPicPr>
          <p:nvPr/>
        </p:nvPicPr>
        <p:blipFill>
          <a:blip r:embed="rId9"/>
          <a:stretch>
            <a:fillRect/>
          </a:stretch>
        </p:blipFill>
        <p:spPr>
          <a:xfrm>
            <a:off x="100592" y="4625082"/>
            <a:ext cx="3169726" cy="2416535"/>
          </a:xfrm>
          <a:prstGeom prst="rect">
            <a:avLst/>
          </a:prstGeom>
        </p:spPr>
      </p:pic>
    </p:spTree>
    <p:extLst>
      <p:ext uri="{BB962C8B-B14F-4D97-AF65-F5344CB8AC3E}">
        <p14:creationId xmlns:p14="http://schemas.microsoft.com/office/powerpoint/2010/main" val="21078612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8" y="-2118"/>
            <a:ext cx="2228231" cy="2824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t="51432"/>
          <a:stretch/>
        </p:blipFill>
        <p:spPr bwMode="auto">
          <a:xfrm>
            <a:off x="0" y="2808413"/>
            <a:ext cx="2232223" cy="2666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30097" y="617076"/>
            <a:ext cx="2250029" cy="276999"/>
          </a:xfrm>
          <a:prstGeom prst="rect">
            <a:avLst/>
          </a:prstGeom>
          <a:noFill/>
        </p:spPr>
        <p:txBody>
          <a:bodyPr wrap="square" rtlCol="0">
            <a:spAutoFit/>
          </a:bodyPr>
          <a:lstStyle/>
          <a:p>
            <a:pPr algn="ctr"/>
            <a:r>
              <a:rPr lang="es-ES" sz="1200" b="1" dirty="0" smtClean="0">
                <a:latin typeface="Arial Narrow" panose="020B0606020202030204" pitchFamily="34" charset="0"/>
              </a:rPr>
              <a:t>Periodo epidemiológico 02 - 2021</a:t>
            </a:r>
            <a:endParaRPr lang="es-ES" sz="1200" b="1" dirty="0">
              <a:latin typeface="Arial Narrow" panose="020B0606020202030204" pitchFamily="34" charset="0"/>
            </a:endParaRPr>
          </a:p>
        </p:txBody>
      </p:sp>
      <p:grpSp>
        <p:nvGrpSpPr>
          <p:cNvPr id="8" name="7 Grupo"/>
          <p:cNvGrpSpPr/>
          <p:nvPr/>
        </p:nvGrpSpPr>
        <p:grpSpPr>
          <a:xfrm>
            <a:off x="179214" y="4211960"/>
            <a:ext cx="1892650" cy="488476"/>
            <a:chOff x="2397524" y="3379972"/>
            <a:chExt cx="4508500" cy="904875"/>
          </a:xfrm>
        </p:grpSpPr>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290517" y="3478755"/>
              <a:ext cx="1724312" cy="741182"/>
            </a:xfrm>
            <a:prstGeom prst="rect">
              <a:avLst/>
            </a:prstGeom>
            <a:noFill/>
          </p:spPr>
          <p:txBody>
            <a:bodyPr wrap="square" rtlCol="0">
              <a:spAutoFit/>
            </a:bodyPr>
            <a:lstStyle/>
            <a:p>
              <a:pPr algn="ctr"/>
              <a:r>
                <a:rPr lang="es-ES" sz="2000" b="1" dirty="0" smtClean="0">
                  <a:latin typeface="Arial Narrow" panose="020B0606020202030204" pitchFamily="34" charset="0"/>
                </a:rPr>
                <a:t>201</a:t>
              </a:r>
              <a:endParaRPr lang="es-ES" sz="2000" b="1" dirty="0">
                <a:latin typeface="Arial Narrow" panose="020B0606020202030204" pitchFamily="34" charset="0"/>
              </a:endParaRPr>
            </a:p>
          </p:txBody>
        </p:sp>
      </p:grpSp>
      <p:sp>
        <p:nvSpPr>
          <p:cNvPr id="9" name="8 CuadroTexto"/>
          <p:cNvSpPr txBox="1"/>
          <p:nvPr/>
        </p:nvSpPr>
        <p:spPr>
          <a:xfrm>
            <a:off x="-16906" y="4716016"/>
            <a:ext cx="2135310" cy="830997"/>
          </a:xfrm>
          <a:prstGeom prst="rect">
            <a:avLst/>
          </a:prstGeom>
          <a:noFill/>
        </p:spPr>
        <p:txBody>
          <a:bodyPr wrap="square" rtlCol="0">
            <a:spAutoFit/>
          </a:bodyPr>
          <a:lstStyle/>
          <a:p>
            <a:pPr algn="ctr"/>
            <a:r>
              <a:rPr lang="es-ES" sz="1200" b="1" dirty="0" smtClean="0">
                <a:latin typeface="Arial Narrow" panose="020B0606020202030204" pitchFamily="34" charset="0"/>
              </a:rPr>
              <a:t>La variación </a:t>
            </a:r>
            <a:r>
              <a:rPr lang="es-ES" sz="1200" b="1" dirty="0">
                <a:latin typeface="Arial Narrow" panose="020B0606020202030204" pitchFamily="34" charset="0"/>
              </a:rPr>
              <a:t>porcentual con respecto al mismo periodo del año </a:t>
            </a:r>
            <a:r>
              <a:rPr lang="es-ES" sz="1200" b="1" dirty="0" smtClean="0">
                <a:latin typeface="Arial Narrow" panose="020B0606020202030204" pitchFamily="34" charset="0"/>
              </a:rPr>
              <a:t>anterior disminuyó en un 23,57%.</a:t>
            </a:r>
            <a:endParaRPr lang="es-ES" sz="1200" b="1" dirty="0">
              <a:latin typeface="Arial Narrow" panose="020B0606020202030204" pitchFamily="34" charset="0"/>
            </a:endParaRPr>
          </a:p>
        </p:txBody>
      </p:sp>
      <p:sp>
        <p:nvSpPr>
          <p:cNvPr id="18" name="17 Rectángulo"/>
          <p:cNvSpPr/>
          <p:nvPr/>
        </p:nvSpPr>
        <p:spPr>
          <a:xfrm>
            <a:off x="2231041" y="2085526"/>
            <a:ext cx="4946011" cy="507831"/>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050" dirty="0" smtClean="0">
                <a:latin typeface="Arial Narrow" panose="020B0606020202030204" pitchFamily="34" charset="0"/>
              </a:rPr>
              <a:t>Figura. Comportamiento </a:t>
            </a:r>
            <a:r>
              <a:rPr lang="es-CO" sz="1050" dirty="0" smtClean="0">
                <a:latin typeface="Arial Narrow" panose="020B0606020202030204" pitchFamily="34" charset="0"/>
              </a:rPr>
              <a:t>intoxicaciones</a:t>
            </a:r>
            <a:r>
              <a:rPr lang="es-ES" sz="1050" dirty="0" smtClean="0">
                <a:latin typeface="Arial Narrow" panose="020B0606020202030204" pitchFamily="34" charset="0"/>
              </a:rPr>
              <a:t>. Medellín, a Periodo epidemiológico 02 acumulado  de 2016-2021. </a:t>
            </a:r>
            <a:endParaRPr lang="es-ES" sz="1050" dirty="0">
              <a:latin typeface="Arial Narrow" panose="020B0606020202030204" pitchFamily="34" charset="0"/>
            </a:endParaRPr>
          </a:p>
        </p:txBody>
      </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de la notificación</a:t>
              </a:r>
              <a:endParaRPr lang="es-ES" sz="1200" b="1" dirty="0">
                <a:latin typeface="Arial Narrow" panose="020B0606020202030204" pitchFamily="34" charset="0"/>
              </a:endParaRPr>
            </a:p>
          </p:txBody>
        </p:sp>
      </p:grpSp>
      <p:sp>
        <p:nvSpPr>
          <p:cNvPr id="14" name="13 Rectángulo"/>
          <p:cNvSpPr/>
          <p:nvPr/>
        </p:nvSpPr>
        <p:spPr>
          <a:xfrm>
            <a:off x="2223346" y="3706456"/>
            <a:ext cx="4961400" cy="360475"/>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516904" y="3736932"/>
            <a:ext cx="3446504" cy="286016"/>
            <a:chOff x="2448322" y="-7125"/>
            <a:chExt cx="3446504" cy="286016"/>
          </a:xfrm>
        </p:grpSpPr>
        <p:sp>
          <p:nvSpPr>
            <p:cNvPr id="27" name="26 Elipse"/>
            <p:cNvSpPr/>
            <p:nvPr/>
          </p:nvSpPr>
          <p:spPr>
            <a:xfrm>
              <a:off x="2448322" y="1728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14808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125"/>
              <a:ext cx="2592288" cy="276999"/>
            </a:xfrm>
            <a:prstGeom prst="rect">
              <a:avLst/>
            </a:prstGeom>
            <a:noFill/>
          </p:spPr>
          <p:txBody>
            <a:bodyPr wrap="square" rtlCol="0">
              <a:spAutoFit/>
            </a:bodyPr>
            <a:lstStyle/>
            <a:p>
              <a:r>
                <a:rPr lang="es-ES" sz="1200" b="1" dirty="0" smtClean="0">
                  <a:latin typeface="Arial Narrow" panose="020B0606020202030204" pitchFamily="34" charset="0"/>
                </a:rPr>
                <a:t>Variables de interés</a:t>
              </a:r>
              <a:endParaRPr lang="es-ES" sz="1200" b="1" dirty="0">
                <a:latin typeface="Arial Narrow" panose="020B0606020202030204" pitchFamily="34" charset="0"/>
              </a:endParaRPr>
            </a:p>
          </p:txBody>
        </p:sp>
      </p:gr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15 </a:t>
            </a:r>
            <a:endParaRPr lang="es-ES" sz="1050" b="1" dirty="0">
              <a:latin typeface="Arial Narrow" panose="020B0606020202030204" pitchFamily="34" charset="0"/>
            </a:endParaRPr>
          </a:p>
        </p:txBody>
      </p:sp>
      <p:sp>
        <p:nvSpPr>
          <p:cNvPr id="37" name="36 Título"/>
          <p:cNvSpPr>
            <a:spLocks noGrp="1"/>
          </p:cNvSpPr>
          <p:nvPr>
            <p:ph type="ctrTitle"/>
          </p:nvPr>
        </p:nvSpPr>
        <p:spPr>
          <a:xfrm>
            <a:off x="-30096" y="177934"/>
            <a:ext cx="2208885" cy="400110"/>
          </a:xfrm>
          <a:noFill/>
        </p:spPr>
        <p:txBody>
          <a:bodyPr wrap="square" rtlCol="0">
            <a:spAutoFit/>
          </a:bodyPr>
          <a:lstStyle/>
          <a:p>
            <a:r>
              <a:rPr lang="es-ES" sz="2000" b="1" dirty="0" smtClean="0">
                <a:solidFill>
                  <a:srgbClr val="C00000"/>
                </a:solidFill>
                <a:latin typeface="Arial Narrow" panose="020B0606020202030204" pitchFamily="34" charset="0"/>
                <a:ea typeface="+mn-ea"/>
                <a:cs typeface="+mn-cs"/>
              </a:rPr>
              <a:t>Intoxicaciones</a:t>
            </a:r>
            <a:endParaRPr lang="es-ES" sz="2000" b="1" dirty="0">
              <a:solidFill>
                <a:srgbClr val="C00000"/>
              </a:solidFill>
              <a:latin typeface="Arial Narrow" panose="020B0606020202030204" pitchFamily="34" charset="0"/>
              <a:ea typeface="+mn-ea"/>
              <a:cs typeface="+mn-cs"/>
            </a:endParaRPr>
          </a:p>
        </p:txBody>
      </p:sp>
      <p:grpSp>
        <p:nvGrpSpPr>
          <p:cNvPr id="89" name="88 Grupo"/>
          <p:cNvGrpSpPr/>
          <p:nvPr/>
        </p:nvGrpSpPr>
        <p:grpSpPr>
          <a:xfrm>
            <a:off x="2274030" y="4873984"/>
            <a:ext cx="833825" cy="904648"/>
            <a:chOff x="1038433" y="1243369"/>
            <a:chExt cx="833825" cy="904648"/>
          </a:xfrm>
        </p:grpSpPr>
        <p:sp>
          <p:nvSpPr>
            <p:cNvPr id="90" name="89 Rectángulo redondeado"/>
            <p:cNvSpPr/>
            <p:nvPr/>
          </p:nvSpPr>
          <p:spPr>
            <a:xfrm>
              <a:off x="1038433" y="1520368"/>
              <a:ext cx="816918"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56,22%</a:t>
              </a:r>
              <a:endParaRPr lang="es-ES" sz="1600" b="1" dirty="0">
                <a:solidFill>
                  <a:schemeClr val="tx1"/>
                </a:solidFill>
                <a:latin typeface="Arial Narrow" panose="020B0606020202030204" pitchFamily="34" charset="0"/>
              </a:endParaRPr>
            </a:p>
          </p:txBody>
        </p:sp>
        <p:sp>
          <p:nvSpPr>
            <p:cNvPr id="91" name="90 Rectángulo"/>
            <p:cNvSpPr/>
            <p:nvPr/>
          </p:nvSpPr>
          <p:spPr>
            <a:xfrm>
              <a:off x="1068833" y="1243369"/>
              <a:ext cx="803425" cy="276999"/>
            </a:xfrm>
            <a:prstGeom prst="rect">
              <a:avLst/>
            </a:prstGeom>
          </p:spPr>
          <p:txBody>
            <a:bodyPr wrap="none">
              <a:spAutoFit/>
            </a:bodyPr>
            <a:lstStyle/>
            <a:p>
              <a:r>
                <a:rPr lang="es-ES" sz="1200" b="1" u="sng" dirty="0">
                  <a:latin typeface="Arial Narrow" panose="020B0606020202030204" pitchFamily="34" charset="0"/>
                </a:rPr>
                <a:t>Masculino</a:t>
              </a:r>
              <a:endParaRPr lang="es-ES" sz="1200" b="1" u="sng" dirty="0">
                <a:solidFill>
                  <a:sysClr val="windowText" lastClr="000000"/>
                </a:solidFill>
                <a:latin typeface="Arial Narrow" panose="020B0606020202030204" pitchFamily="34" charset="0"/>
              </a:endParaRPr>
            </a:p>
          </p:txBody>
        </p:sp>
        <p:sp>
          <p:nvSpPr>
            <p:cNvPr id="92" name="91 Rectángulo"/>
            <p:cNvSpPr/>
            <p:nvPr/>
          </p:nvSpPr>
          <p:spPr>
            <a:xfrm>
              <a:off x="1064280" y="1871018"/>
              <a:ext cx="783676" cy="276999"/>
            </a:xfrm>
            <a:prstGeom prst="rect">
              <a:avLst/>
            </a:prstGeom>
          </p:spPr>
          <p:txBody>
            <a:bodyPr wrap="none">
              <a:spAutoFit/>
            </a:bodyPr>
            <a:lstStyle/>
            <a:p>
              <a:r>
                <a:rPr lang="es-ES" sz="1200" b="1" dirty="0" smtClean="0">
                  <a:latin typeface="Arial Narrow" panose="020B0606020202030204" pitchFamily="34" charset="0"/>
                </a:rPr>
                <a:t>113 casos</a:t>
              </a:r>
              <a:endParaRPr lang="es-CO" sz="1200" dirty="0"/>
            </a:p>
          </p:txBody>
        </p:sp>
      </p:grpSp>
      <p:grpSp>
        <p:nvGrpSpPr>
          <p:cNvPr id="6" name="5 Grupo"/>
          <p:cNvGrpSpPr/>
          <p:nvPr/>
        </p:nvGrpSpPr>
        <p:grpSpPr>
          <a:xfrm>
            <a:off x="4522309" y="6596400"/>
            <a:ext cx="853119" cy="883043"/>
            <a:chOff x="1033171" y="8262441"/>
            <a:chExt cx="853119" cy="883043"/>
          </a:xfrm>
        </p:grpSpPr>
        <p:sp>
          <p:nvSpPr>
            <p:cNvPr id="88" name="87 Rectángulo redondeado"/>
            <p:cNvSpPr/>
            <p:nvPr/>
          </p:nvSpPr>
          <p:spPr>
            <a:xfrm>
              <a:off x="1068351" y="8535741"/>
              <a:ext cx="817939"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22,39%</a:t>
              </a:r>
              <a:endParaRPr lang="es-ES" sz="1600" b="1" dirty="0">
                <a:solidFill>
                  <a:schemeClr val="tx1"/>
                </a:solidFill>
                <a:latin typeface="Arial Narrow" panose="020B0606020202030204" pitchFamily="34" charset="0"/>
              </a:endParaRPr>
            </a:p>
          </p:txBody>
        </p:sp>
        <p:sp>
          <p:nvSpPr>
            <p:cNvPr id="93" name="92 Rectángulo"/>
            <p:cNvSpPr/>
            <p:nvPr/>
          </p:nvSpPr>
          <p:spPr>
            <a:xfrm>
              <a:off x="1033171" y="8262441"/>
              <a:ext cx="853119" cy="276999"/>
            </a:xfrm>
            <a:prstGeom prst="rect">
              <a:avLst/>
            </a:prstGeom>
          </p:spPr>
          <p:txBody>
            <a:bodyPr wrap="none">
              <a:spAutoFit/>
            </a:bodyPr>
            <a:lstStyle/>
            <a:p>
              <a:r>
                <a:rPr lang="es-ES" sz="1200" b="1" u="sng" dirty="0" smtClean="0">
                  <a:latin typeface="Arial Narrow" panose="020B0606020202030204" pitchFamily="34" charset="0"/>
                </a:rPr>
                <a:t>Vía pública</a:t>
              </a:r>
              <a:endParaRPr lang="es-ES" sz="1200" b="1" u="sng" dirty="0">
                <a:solidFill>
                  <a:sysClr val="windowText" lastClr="000000"/>
                </a:solidFill>
                <a:latin typeface="Arial Narrow" panose="020B0606020202030204" pitchFamily="34" charset="0"/>
              </a:endParaRPr>
            </a:p>
          </p:txBody>
        </p:sp>
        <p:sp>
          <p:nvSpPr>
            <p:cNvPr id="94" name="93 Rectángulo"/>
            <p:cNvSpPr/>
            <p:nvPr/>
          </p:nvSpPr>
          <p:spPr>
            <a:xfrm>
              <a:off x="1098147" y="8868485"/>
              <a:ext cx="720069" cy="276999"/>
            </a:xfrm>
            <a:prstGeom prst="rect">
              <a:avLst/>
            </a:prstGeom>
          </p:spPr>
          <p:txBody>
            <a:bodyPr wrap="none">
              <a:spAutoFit/>
            </a:bodyPr>
            <a:lstStyle/>
            <a:p>
              <a:r>
                <a:rPr lang="es-ES" sz="1200" b="1" dirty="0" smtClean="0">
                  <a:latin typeface="Arial Narrow" panose="020B0606020202030204" pitchFamily="34" charset="0"/>
                </a:rPr>
                <a:t>45 casos</a:t>
              </a:r>
              <a:endParaRPr lang="es-CO" sz="1200" dirty="0"/>
            </a:p>
          </p:txBody>
        </p:sp>
      </p:grpSp>
      <p:pic>
        <p:nvPicPr>
          <p:cNvPr id="96" name="Picture 3"/>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t="10614" r="84474"/>
          <a:stretch/>
        </p:blipFill>
        <p:spPr bwMode="auto">
          <a:xfrm>
            <a:off x="2442384" y="4383828"/>
            <a:ext cx="542252" cy="5297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Rectángulo"/>
          <p:cNvSpPr/>
          <p:nvPr/>
        </p:nvSpPr>
        <p:spPr>
          <a:xfrm>
            <a:off x="26911" y="7668344"/>
            <a:ext cx="5556050" cy="353943"/>
          </a:xfrm>
          <a:prstGeom prst="rect">
            <a:avLst/>
          </a:prstGeom>
        </p:spPr>
        <p:txBody>
          <a:bodyPr wrap="square">
            <a:spAutoFit/>
          </a:bodyPr>
          <a:lstStyle/>
          <a:p>
            <a:r>
              <a:rPr lang="es-CO" sz="600" dirty="0">
                <a:latin typeface="Arial Narrow" panose="020B0606020202030204" pitchFamily="34" charset="0"/>
              </a:rPr>
              <a:t>Fuente SIVIGILA. Secretaría Salud de Medellín</a:t>
            </a:r>
          </a:p>
          <a:p>
            <a:r>
              <a:rPr lang="es-CO" sz="1100" dirty="0" smtClean="0">
                <a:latin typeface="Arial Narrow" panose="020B0606020202030204" pitchFamily="34" charset="0"/>
              </a:rPr>
              <a:t>Figura grupo de sustancia, intoxicaciones, a Periodo epidemiológico 02 acumulado. </a:t>
            </a:r>
            <a:r>
              <a:rPr lang="es-CO" sz="1100" dirty="0">
                <a:latin typeface="Arial Narrow" panose="020B0606020202030204" pitchFamily="34" charset="0"/>
              </a:rPr>
              <a:t>Medellín </a:t>
            </a:r>
            <a:r>
              <a:rPr lang="es-CO" sz="1100" dirty="0" smtClean="0">
                <a:latin typeface="Arial Narrow" panose="020B0606020202030204" pitchFamily="34" charset="0"/>
              </a:rPr>
              <a:t>2021</a:t>
            </a:r>
            <a:endParaRPr lang="es-CO" sz="1100" dirty="0">
              <a:latin typeface="Arial Narrow" panose="020B0606020202030204" pitchFamily="34" charset="0"/>
            </a:endParaRPr>
          </a:p>
        </p:txBody>
      </p:sp>
      <p:grpSp>
        <p:nvGrpSpPr>
          <p:cNvPr id="67" name="66 Grupo"/>
          <p:cNvGrpSpPr/>
          <p:nvPr/>
        </p:nvGrpSpPr>
        <p:grpSpPr>
          <a:xfrm>
            <a:off x="4905808" y="4866208"/>
            <a:ext cx="877163" cy="894649"/>
            <a:chOff x="5265956" y="1265576"/>
            <a:chExt cx="877163" cy="894649"/>
          </a:xfrm>
        </p:grpSpPr>
        <p:sp>
          <p:nvSpPr>
            <p:cNvPr id="68" name="67 Rectángulo redondeado"/>
            <p:cNvSpPr/>
            <p:nvPr/>
          </p:nvSpPr>
          <p:spPr>
            <a:xfrm>
              <a:off x="5327048" y="1561312"/>
              <a:ext cx="781202"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13,43%</a:t>
              </a:r>
              <a:endParaRPr lang="es-ES" sz="1600" b="1" dirty="0">
                <a:solidFill>
                  <a:schemeClr val="tx1"/>
                </a:solidFill>
                <a:latin typeface="Arial Narrow" panose="020B0606020202030204" pitchFamily="34" charset="0"/>
              </a:endParaRPr>
            </a:p>
          </p:txBody>
        </p:sp>
        <p:sp>
          <p:nvSpPr>
            <p:cNvPr id="69" name="68 Rectángulo"/>
            <p:cNvSpPr/>
            <p:nvPr/>
          </p:nvSpPr>
          <p:spPr>
            <a:xfrm>
              <a:off x="5265956" y="1265576"/>
              <a:ext cx="877163" cy="276999"/>
            </a:xfrm>
            <a:prstGeom prst="rect">
              <a:avLst/>
            </a:prstGeom>
          </p:spPr>
          <p:txBody>
            <a:bodyPr wrap="none">
              <a:spAutoFit/>
            </a:bodyPr>
            <a:lstStyle/>
            <a:p>
              <a:r>
                <a:rPr lang="es-ES" sz="1200" b="1" u="sng" dirty="0" smtClean="0">
                  <a:latin typeface="Arial Narrow" panose="020B0606020202030204" pitchFamily="34" charset="0"/>
                </a:rPr>
                <a:t>&lt; de 5 años</a:t>
              </a:r>
              <a:endParaRPr lang="es-ES" sz="1200" b="1" u="sng" dirty="0">
                <a:solidFill>
                  <a:sysClr val="windowText" lastClr="000000"/>
                </a:solidFill>
                <a:latin typeface="Arial Narrow" panose="020B0606020202030204" pitchFamily="34" charset="0"/>
              </a:endParaRPr>
            </a:p>
          </p:txBody>
        </p:sp>
        <p:sp>
          <p:nvSpPr>
            <p:cNvPr id="71" name="70 Rectángulo"/>
            <p:cNvSpPr/>
            <p:nvPr/>
          </p:nvSpPr>
          <p:spPr>
            <a:xfrm>
              <a:off x="5298050" y="1883226"/>
              <a:ext cx="720069" cy="276999"/>
            </a:xfrm>
            <a:prstGeom prst="rect">
              <a:avLst/>
            </a:prstGeom>
          </p:spPr>
          <p:txBody>
            <a:bodyPr wrap="none">
              <a:spAutoFit/>
            </a:bodyPr>
            <a:lstStyle/>
            <a:p>
              <a:r>
                <a:rPr lang="es-ES" sz="1200" b="1" dirty="0" smtClean="0">
                  <a:latin typeface="Arial Narrow" panose="020B0606020202030204" pitchFamily="34" charset="0"/>
                </a:rPr>
                <a:t>27 casos</a:t>
              </a:r>
              <a:endParaRPr lang="es-CO" sz="1200" dirty="0"/>
            </a:p>
          </p:txBody>
        </p:sp>
      </p:grpSp>
      <p:grpSp>
        <p:nvGrpSpPr>
          <p:cNvPr id="74" name="73 Grupo"/>
          <p:cNvGrpSpPr/>
          <p:nvPr/>
        </p:nvGrpSpPr>
        <p:grpSpPr>
          <a:xfrm>
            <a:off x="5986396" y="4877806"/>
            <a:ext cx="1253869" cy="895160"/>
            <a:chOff x="2370037" y="3162904"/>
            <a:chExt cx="1253869" cy="895160"/>
          </a:xfrm>
        </p:grpSpPr>
        <p:sp>
          <p:nvSpPr>
            <p:cNvPr id="76" name="75 Rectángulo redondeado"/>
            <p:cNvSpPr/>
            <p:nvPr/>
          </p:nvSpPr>
          <p:spPr>
            <a:xfrm>
              <a:off x="2576066" y="3431176"/>
              <a:ext cx="874090"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smtClean="0">
                  <a:solidFill>
                    <a:schemeClr val="tx1"/>
                  </a:solidFill>
                  <a:latin typeface="Arial Narrow" panose="020B0606020202030204" pitchFamily="34" charset="0"/>
                </a:rPr>
                <a:t>Oral</a:t>
              </a:r>
              <a:endParaRPr lang="es-ES" sz="1100" b="1" dirty="0" smtClean="0">
                <a:solidFill>
                  <a:schemeClr val="tx1"/>
                </a:solidFill>
                <a:latin typeface="Arial Narrow" panose="020B0606020202030204" pitchFamily="34" charset="0"/>
              </a:endParaRPr>
            </a:p>
            <a:p>
              <a:pPr algn="ctr"/>
              <a:r>
                <a:rPr lang="es-ES" sz="1600" b="1" dirty="0" smtClean="0">
                  <a:solidFill>
                    <a:schemeClr val="tx1"/>
                  </a:solidFill>
                  <a:latin typeface="Arial Narrow" panose="020B0606020202030204" pitchFamily="34" charset="0"/>
                </a:rPr>
                <a:t>61,69%</a:t>
              </a:r>
              <a:endParaRPr lang="es-ES" sz="1600" b="1" dirty="0">
                <a:solidFill>
                  <a:schemeClr val="tx1"/>
                </a:solidFill>
                <a:latin typeface="Arial Narrow" panose="020B0606020202030204" pitchFamily="34" charset="0"/>
              </a:endParaRPr>
            </a:p>
          </p:txBody>
        </p:sp>
        <p:sp>
          <p:nvSpPr>
            <p:cNvPr id="77" name="76 Rectángulo"/>
            <p:cNvSpPr/>
            <p:nvPr/>
          </p:nvSpPr>
          <p:spPr>
            <a:xfrm>
              <a:off x="2370037" y="3162904"/>
              <a:ext cx="1253869" cy="276999"/>
            </a:xfrm>
            <a:prstGeom prst="rect">
              <a:avLst/>
            </a:prstGeom>
          </p:spPr>
          <p:txBody>
            <a:bodyPr wrap="none">
              <a:spAutoFit/>
            </a:bodyPr>
            <a:lstStyle/>
            <a:p>
              <a:pPr algn="ctr"/>
              <a:r>
                <a:rPr lang="es-ES" sz="1200" b="1" u="sng" dirty="0" smtClean="0">
                  <a:latin typeface="Arial Narrow" panose="020B0606020202030204" pitchFamily="34" charset="0"/>
                </a:rPr>
                <a:t>Vía de exposición</a:t>
              </a:r>
              <a:endParaRPr lang="es-ES" sz="1200" b="1" u="sng" dirty="0">
                <a:solidFill>
                  <a:sysClr val="windowText" lastClr="000000"/>
                </a:solidFill>
                <a:latin typeface="Arial Narrow" panose="020B0606020202030204" pitchFamily="34" charset="0"/>
              </a:endParaRPr>
            </a:p>
          </p:txBody>
        </p:sp>
        <p:sp>
          <p:nvSpPr>
            <p:cNvPr id="78" name="77 Rectángulo"/>
            <p:cNvSpPr/>
            <p:nvPr/>
          </p:nvSpPr>
          <p:spPr>
            <a:xfrm>
              <a:off x="2716410" y="3781065"/>
              <a:ext cx="790601" cy="276999"/>
            </a:xfrm>
            <a:prstGeom prst="rect">
              <a:avLst/>
            </a:prstGeom>
          </p:spPr>
          <p:txBody>
            <a:bodyPr wrap="none">
              <a:spAutoFit/>
            </a:bodyPr>
            <a:lstStyle/>
            <a:p>
              <a:r>
                <a:rPr lang="es-ES" sz="1200" b="1" dirty="0" smtClean="0">
                  <a:latin typeface="Arial Narrow" panose="020B0606020202030204" pitchFamily="34" charset="0"/>
                </a:rPr>
                <a:t>124 casos</a:t>
              </a:r>
              <a:endParaRPr lang="es-CO" sz="1200" dirty="0"/>
            </a:p>
          </p:txBody>
        </p:sp>
      </p:grpSp>
      <p:sp>
        <p:nvSpPr>
          <p:cNvPr id="65" name="64 CuadroTexto"/>
          <p:cNvSpPr txBox="1"/>
          <p:nvPr/>
        </p:nvSpPr>
        <p:spPr>
          <a:xfrm>
            <a:off x="1989184" y="2911116"/>
            <a:ext cx="2331346" cy="430887"/>
          </a:xfrm>
          <a:prstGeom prst="rect">
            <a:avLst/>
          </a:prstGeom>
          <a:noFill/>
        </p:spPr>
        <p:txBody>
          <a:bodyPr wrap="square" rtlCol="0">
            <a:spAutoFit/>
          </a:bodyPr>
          <a:lstStyle/>
          <a:p>
            <a:pPr algn="ctr"/>
            <a:r>
              <a:rPr lang="es-ES" sz="1050" b="1" dirty="0" smtClean="0">
                <a:latin typeface="Arial Narrow" panose="020B0606020202030204" pitchFamily="34" charset="0"/>
              </a:rPr>
              <a:t>Incidencia </a:t>
            </a:r>
            <a:r>
              <a:rPr lang="es-ES" sz="1050" b="1" dirty="0">
                <a:latin typeface="Arial Narrow" panose="020B0606020202030204" pitchFamily="34" charset="0"/>
              </a:rPr>
              <a:t>en </a:t>
            </a:r>
            <a:r>
              <a:rPr lang="es-ES" sz="1050" b="1" dirty="0" smtClean="0">
                <a:latin typeface="Arial Narrow" panose="020B0606020202030204" pitchFamily="34" charset="0"/>
              </a:rPr>
              <a:t>población general </a:t>
            </a:r>
            <a:r>
              <a:rPr lang="es-CO" sz="1050" b="1" dirty="0" smtClean="0">
                <a:latin typeface="Arial Narrow" panose="020B0606020202030204" pitchFamily="34" charset="0"/>
              </a:rPr>
              <a:t>x </a:t>
            </a:r>
            <a:r>
              <a:rPr lang="es-CO" sz="1050" b="1" dirty="0">
                <a:latin typeface="Arial Narrow" panose="020B0606020202030204" pitchFamily="34" charset="0"/>
              </a:rPr>
              <a:t>100,000 habitantes</a:t>
            </a:r>
            <a:endParaRPr lang="es-ES" sz="1050" b="1" dirty="0">
              <a:latin typeface="Arial Narrow" panose="020B0606020202030204" pitchFamily="34" charset="0"/>
            </a:endParaRPr>
          </a:p>
        </p:txBody>
      </p:sp>
      <p:sp>
        <p:nvSpPr>
          <p:cNvPr id="75" name="74 CuadroTexto"/>
          <p:cNvSpPr txBox="1"/>
          <p:nvPr/>
        </p:nvSpPr>
        <p:spPr>
          <a:xfrm>
            <a:off x="2370258" y="3271156"/>
            <a:ext cx="1491114" cy="307777"/>
          </a:xfrm>
          <a:prstGeom prst="rect">
            <a:avLst/>
          </a:prstGeom>
          <a:noFill/>
        </p:spPr>
        <p:txBody>
          <a:bodyPr wrap="none" rtlCol="0">
            <a:spAutoFit/>
          </a:bodyPr>
          <a:lstStyle/>
          <a:p>
            <a:pPr algn="ctr"/>
            <a:r>
              <a:rPr lang="es-ES" sz="1400" b="1" dirty="0">
                <a:solidFill>
                  <a:srgbClr val="C00000"/>
                </a:solidFill>
                <a:latin typeface="Arial Narrow" panose="020B0606020202030204" pitchFamily="34" charset="0"/>
              </a:rPr>
              <a:t>7</a:t>
            </a:r>
            <a:r>
              <a:rPr lang="es-ES" sz="1400" b="1" dirty="0" smtClean="0">
                <a:solidFill>
                  <a:srgbClr val="C00000"/>
                </a:solidFill>
                <a:latin typeface="Arial Narrow" panose="020B0606020202030204" pitchFamily="34" charset="0"/>
              </a:rPr>
              <a:t>,81 * cada 100 mil</a:t>
            </a:r>
          </a:p>
        </p:txBody>
      </p:sp>
      <p:sp>
        <p:nvSpPr>
          <p:cNvPr id="80" name="79 CuadroTexto"/>
          <p:cNvSpPr txBox="1"/>
          <p:nvPr/>
        </p:nvSpPr>
        <p:spPr>
          <a:xfrm>
            <a:off x="4083293" y="2911116"/>
            <a:ext cx="1605389" cy="577081"/>
          </a:xfrm>
          <a:prstGeom prst="rect">
            <a:avLst/>
          </a:prstGeom>
          <a:noFill/>
        </p:spPr>
        <p:txBody>
          <a:bodyPr wrap="square" rtlCol="0">
            <a:spAutoFit/>
          </a:bodyPr>
          <a:lstStyle/>
          <a:p>
            <a:pPr algn="ctr"/>
            <a:r>
              <a:rPr lang="es-CO" sz="1050" b="1" dirty="0" smtClean="0">
                <a:latin typeface="Arial Narrow" panose="020B0606020202030204" pitchFamily="34" charset="0"/>
              </a:rPr>
              <a:t>Casos confirmados por laboratorio de intoxicación por metanol</a:t>
            </a:r>
            <a:endParaRPr lang="es-ES" sz="1050" b="1" dirty="0">
              <a:latin typeface="Arial Narrow" panose="020B0606020202030204" pitchFamily="34" charset="0"/>
            </a:endParaRPr>
          </a:p>
        </p:txBody>
      </p:sp>
      <p:sp>
        <p:nvSpPr>
          <p:cNvPr id="81" name="80 CuadroTexto"/>
          <p:cNvSpPr txBox="1"/>
          <p:nvPr/>
        </p:nvSpPr>
        <p:spPr>
          <a:xfrm>
            <a:off x="4703339" y="3449170"/>
            <a:ext cx="397866" cy="307777"/>
          </a:xfrm>
          <a:prstGeom prst="rect">
            <a:avLst/>
          </a:prstGeom>
          <a:noFill/>
        </p:spPr>
        <p:txBody>
          <a:bodyPr wrap="none" rtlCol="0">
            <a:spAutoFit/>
          </a:bodyPr>
          <a:lstStyle/>
          <a:p>
            <a:pPr algn="ctr"/>
            <a:r>
              <a:rPr lang="es-ES" sz="1400" b="1" dirty="0" smtClean="0">
                <a:solidFill>
                  <a:srgbClr val="C00000"/>
                </a:solidFill>
                <a:latin typeface="Arial Narrow" panose="020B0606020202030204" pitchFamily="34" charset="0"/>
              </a:rPr>
              <a:t>0%</a:t>
            </a:r>
          </a:p>
        </p:txBody>
      </p:sp>
      <p:sp>
        <p:nvSpPr>
          <p:cNvPr id="82" name="81 Rectángulo"/>
          <p:cNvSpPr/>
          <p:nvPr/>
        </p:nvSpPr>
        <p:spPr>
          <a:xfrm>
            <a:off x="2235549" y="2533188"/>
            <a:ext cx="4965349" cy="375138"/>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83" name="82 Grupo"/>
          <p:cNvGrpSpPr/>
          <p:nvPr/>
        </p:nvGrpSpPr>
        <p:grpSpPr>
          <a:xfrm>
            <a:off x="2424996" y="2603074"/>
            <a:ext cx="3446504" cy="276999"/>
            <a:chOff x="2448322" y="74775"/>
            <a:chExt cx="3446504" cy="276999"/>
          </a:xfrm>
        </p:grpSpPr>
        <p:sp>
          <p:nvSpPr>
            <p:cNvPr id="84" name="83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85" name="84 Conector recto"/>
            <p:cNvCxnSpPr>
              <a:stCxn id="84"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86" name="85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Indicadores</a:t>
              </a:r>
              <a:endParaRPr lang="es-ES" sz="1200" b="1" dirty="0">
                <a:latin typeface="Arial Narrow" panose="020B0606020202030204" pitchFamily="34" charset="0"/>
              </a:endParaRPr>
            </a:p>
          </p:txBody>
        </p:sp>
      </p:grpSp>
      <p:sp>
        <p:nvSpPr>
          <p:cNvPr id="87" name="86 CuadroTexto"/>
          <p:cNvSpPr txBox="1"/>
          <p:nvPr/>
        </p:nvSpPr>
        <p:spPr>
          <a:xfrm>
            <a:off x="5894826" y="2920771"/>
            <a:ext cx="1282226" cy="577081"/>
          </a:xfrm>
          <a:prstGeom prst="rect">
            <a:avLst/>
          </a:prstGeom>
          <a:noFill/>
        </p:spPr>
        <p:txBody>
          <a:bodyPr wrap="square" rtlCol="0">
            <a:spAutoFit/>
          </a:bodyPr>
          <a:lstStyle/>
          <a:p>
            <a:pPr algn="ctr"/>
            <a:r>
              <a:rPr lang="es-CO" sz="1050" b="1" dirty="0" smtClean="0">
                <a:latin typeface="Arial Narrow" panose="020B0606020202030204" pitchFamily="34" charset="0"/>
              </a:rPr>
              <a:t>Proporción de brotes en población confinada</a:t>
            </a:r>
            <a:endParaRPr lang="es-ES" sz="1050" b="1" dirty="0">
              <a:latin typeface="Arial Narrow" panose="020B0606020202030204" pitchFamily="34" charset="0"/>
            </a:endParaRPr>
          </a:p>
        </p:txBody>
      </p:sp>
      <p:pic>
        <p:nvPicPr>
          <p:cNvPr id="2052" name="Picture 4"/>
          <p:cNvPicPr>
            <a:picLocks noChangeAspect="1" noChangeArrowheads="1"/>
          </p:cNvPicPr>
          <p:nvPr/>
        </p:nvPicPr>
        <p:blipFill rotWithShape="1">
          <a:blip r:embed="rId6">
            <a:biLevel thresh="50000"/>
            <a:extLst>
              <a:ext uri="{28A0092B-C50C-407E-A947-70E740481C1C}">
                <a14:useLocalDpi xmlns:a14="http://schemas.microsoft.com/office/drawing/2010/main" val="0"/>
              </a:ext>
            </a:extLst>
          </a:blip>
          <a:srcRect t="14232"/>
          <a:stretch/>
        </p:blipFill>
        <p:spPr bwMode="auto">
          <a:xfrm>
            <a:off x="4270803" y="4456042"/>
            <a:ext cx="508027" cy="482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7">
            <a:biLevel thresh="50000"/>
            <a:extLst>
              <a:ext uri="{28A0092B-C50C-407E-A947-70E740481C1C}">
                <a14:useLocalDpi xmlns:a14="http://schemas.microsoft.com/office/drawing/2010/main" val="0"/>
              </a:ext>
            </a:extLst>
          </a:blip>
          <a:srcRect/>
          <a:stretch>
            <a:fillRect/>
          </a:stretch>
        </p:blipFill>
        <p:spPr bwMode="auto">
          <a:xfrm>
            <a:off x="5094423" y="4375173"/>
            <a:ext cx="458010" cy="520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8" cstate="print">
            <a:grayscl/>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6151745" y="4189418"/>
            <a:ext cx="935931" cy="713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7" name="Picture 9"/>
          <p:cNvPicPr>
            <a:picLocks noChangeAspect="1" noChangeArrowheads="1"/>
          </p:cNvPicPr>
          <p:nvPr/>
        </p:nvPicPr>
        <p:blipFill>
          <a:blip r:embed="rId10">
            <a:biLevel thresh="50000"/>
            <a:extLst>
              <a:ext uri="{28A0092B-C50C-407E-A947-70E740481C1C}">
                <a14:useLocalDpi xmlns:a14="http://schemas.microsoft.com/office/drawing/2010/main" val="0"/>
              </a:ext>
            </a:extLst>
          </a:blip>
          <a:srcRect/>
          <a:stretch>
            <a:fillRect/>
          </a:stretch>
        </p:blipFill>
        <p:spPr bwMode="auto">
          <a:xfrm>
            <a:off x="3802389" y="6025389"/>
            <a:ext cx="642392" cy="636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8" name="Picture 10"/>
          <p:cNvPicPr>
            <a:picLocks noChangeAspect="1" noChangeArrowheads="1"/>
          </p:cNvPicPr>
          <p:nvPr/>
        </p:nvPicPr>
        <p:blipFill>
          <a:blip r:embed="rId11">
            <a:biLevel thresh="50000"/>
            <a:extLst>
              <a:ext uri="{28A0092B-C50C-407E-A947-70E740481C1C}">
                <a14:useLocalDpi xmlns:a14="http://schemas.microsoft.com/office/drawing/2010/main" val="0"/>
              </a:ext>
            </a:extLst>
          </a:blip>
          <a:srcRect/>
          <a:stretch>
            <a:fillRect/>
          </a:stretch>
        </p:blipFill>
        <p:spPr bwMode="auto">
          <a:xfrm>
            <a:off x="4636123" y="6009827"/>
            <a:ext cx="623710" cy="601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02" name="101 Grupo"/>
          <p:cNvGrpSpPr/>
          <p:nvPr/>
        </p:nvGrpSpPr>
        <p:grpSpPr>
          <a:xfrm>
            <a:off x="3702805" y="6605790"/>
            <a:ext cx="823641" cy="882974"/>
            <a:chOff x="1073622" y="1243369"/>
            <a:chExt cx="823641" cy="882974"/>
          </a:xfrm>
        </p:grpSpPr>
        <p:sp>
          <p:nvSpPr>
            <p:cNvPr id="103" name="102 Rectángulo redondeado"/>
            <p:cNvSpPr/>
            <p:nvPr/>
          </p:nvSpPr>
          <p:spPr>
            <a:xfrm>
              <a:off x="1073622" y="1520368"/>
              <a:ext cx="781729"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63,68%</a:t>
              </a:r>
              <a:endParaRPr lang="es-ES" sz="1600" b="1" dirty="0">
                <a:solidFill>
                  <a:schemeClr val="tx1"/>
                </a:solidFill>
                <a:latin typeface="Arial Narrow" panose="020B0606020202030204" pitchFamily="34" charset="0"/>
              </a:endParaRPr>
            </a:p>
          </p:txBody>
        </p:sp>
        <p:sp>
          <p:nvSpPr>
            <p:cNvPr id="104" name="103 Rectángulo"/>
            <p:cNvSpPr/>
            <p:nvPr/>
          </p:nvSpPr>
          <p:spPr>
            <a:xfrm>
              <a:off x="1180698" y="1243369"/>
              <a:ext cx="550151" cy="276999"/>
            </a:xfrm>
            <a:prstGeom prst="rect">
              <a:avLst/>
            </a:prstGeom>
          </p:spPr>
          <p:txBody>
            <a:bodyPr wrap="none">
              <a:spAutoFit/>
            </a:bodyPr>
            <a:lstStyle/>
            <a:p>
              <a:r>
                <a:rPr lang="es-ES" sz="1200" b="1" u="sng" dirty="0" smtClean="0">
                  <a:solidFill>
                    <a:sysClr val="windowText" lastClr="000000"/>
                  </a:solidFill>
                  <a:latin typeface="Arial Narrow" panose="020B0606020202030204" pitchFamily="34" charset="0"/>
                </a:rPr>
                <a:t>Hogar</a:t>
              </a:r>
              <a:endParaRPr lang="es-ES" sz="1200" b="1" u="sng" dirty="0">
                <a:solidFill>
                  <a:sysClr val="windowText" lastClr="000000"/>
                </a:solidFill>
                <a:latin typeface="Arial Narrow" panose="020B0606020202030204" pitchFamily="34" charset="0"/>
              </a:endParaRPr>
            </a:p>
          </p:txBody>
        </p:sp>
        <p:sp>
          <p:nvSpPr>
            <p:cNvPr id="105" name="104 Rectángulo"/>
            <p:cNvSpPr/>
            <p:nvPr/>
          </p:nvSpPr>
          <p:spPr>
            <a:xfrm>
              <a:off x="1073623" y="1849344"/>
              <a:ext cx="823640" cy="276999"/>
            </a:xfrm>
            <a:prstGeom prst="rect">
              <a:avLst/>
            </a:prstGeom>
          </p:spPr>
          <p:txBody>
            <a:bodyPr wrap="square">
              <a:spAutoFit/>
            </a:bodyPr>
            <a:lstStyle/>
            <a:p>
              <a:r>
                <a:rPr lang="es-ES" sz="1200" b="1" dirty="0" smtClean="0">
                  <a:latin typeface="Arial Narrow" panose="020B0606020202030204" pitchFamily="34" charset="0"/>
                </a:rPr>
                <a:t>128 casos</a:t>
              </a:r>
              <a:endParaRPr lang="es-CO" sz="1200" dirty="0"/>
            </a:p>
          </p:txBody>
        </p:sp>
      </p:grpSp>
      <p:grpSp>
        <p:nvGrpSpPr>
          <p:cNvPr id="106" name="105 Grupo"/>
          <p:cNvGrpSpPr/>
          <p:nvPr/>
        </p:nvGrpSpPr>
        <p:grpSpPr>
          <a:xfrm>
            <a:off x="4013888" y="4872449"/>
            <a:ext cx="867545" cy="883043"/>
            <a:chOff x="1033171" y="8262441"/>
            <a:chExt cx="867545" cy="883043"/>
          </a:xfrm>
        </p:grpSpPr>
        <p:sp>
          <p:nvSpPr>
            <p:cNvPr id="107" name="106 Rectángulo redondeado"/>
            <p:cNvSpPr/>
            <p:nvPr/>
          </p:nvSpPr>
          <p:spPr>
            <a:xfrm>
              <a:off x="1073490" y="8535741"/>
              <a:ext cx="826840"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14,43%</a:t>
              </a:r>
              <a:endParaRPr lang="es-ES" sz="1600" b="1" dirty="0">
                <a:solidFill>
                  <a:schemeClr val="tx1"/>
                </a:solidFill>
                <a:latin typeface="Arial Narrow" panose="020B0606020202030204" pitchFamily="34" charset="0"/>
              </a:endParaRPr>
            </a:p>
          </p:txBody>
        </p:sp>
        <p:sp>
          <p:nvSpPr>
            <p:cNvPr id="108" name="107 Rectángulo"/>
            <p:cNvSpPr/>
            <p:nvPr/>
          </p:nvSpPr>
          <p:spPr>
            <a:xfrm>
              <a:off x="1033171" y="8262441"/>
              <a:ext cx="867545" cy="276999"/>
            </a:xfrm>
            <a:prstGeom prst="rect">
              <a:avLst/>
            </a:prstGeom>
          </p:spPr>
          <p:txBody>
            <a:bodyPr wrap="none">
              <a:spAutoFit/>
            </a:bodyPr>
            <a:lstStyle/>
            <a:p>
              <a:r>
                <a:rPr lang="es-ES" sz="1200" b="1" u="sng" dirty="0">
                  <a:latin typeface="Arial Narrow" panose="020B0606020202030204" pitchFamily="34" charset="0"/>
                </a:rPr>
                <a:t>5</a:t>
              </a:r>
              <a:r>
                <a:rPr lang="es-ES" sz="1200" b="1" u="sng" dirty="0" smtClean="0">
                  <a:latin typeface="Arial Narrow" panose="020B0606020202030204" pitchFamily="34" charset="0"/>
                </a:rPr>
                <a:t> </a:t>
              </a:r>
              <a:r>
                <a:rPr lang="es-ES" sz="1200" b="1" u="sng" dirty="0">
                  <a:latin typeface="Arial Narrow" panose="020B0606020202030204" pitchFamily="34" charset="0"/>
                </a:rPr>
                <a:t>a</a:t>
              </a:r>
              <a:r>
                <a:rPr lang="es-ES" sz="1200" b="1" u="sng" dirty="0" smtClean="0">
                  <a:latin typeface="Arial Narrow" panose="020B0606020202030204" pitchFamily="34" charset="0"/>
                </a:rPr>
                <a:t> 18 años</a:t>
              </a:r>
              <a:endParaRPr lang="es-ES" sz="1200" b="1" u="sng" dirty="0">
                <a:solidFill>
                  <a:sysClr val="windowText" lastClr="000000"/>
                </a:solidFill>
                <a:latin typeface="Arial Narrow" panose="020B0606020202030204" pitchFamily="34" charset="0"/>
              </a:endParaRPr>
            </a:p>
          </p:txBody>
        </p:sp>
        <p:sp>
          <p:nvSpPr>
            <p:cNvPr id="109" name="108 Rectángulo"/>
            <p:cNvSpPr/>
            <p:nvPr/>
          </p:nvSpPr>
          <p:spPr>
            <a:xfrm>
              <a:off x="1146985" y="8868485"/>
              <a:ext cx="720069" cy="276999"/>
            </a:xfrm>
            <a:prstGeom prst="rect">
              <a:avLst/>
            </a:prstGeom>
          </p:spPr>
          <p:txBody>
            <a:bodyPr wrap="none">
              <a:spAutoFit/>
            </a:bodyPr>
            <a:lstStyle/>
            <a:p>
              <a:r>
                <a:rPr lang="es-ES" sz="1200" b="1" dirty="0">
                  <a:latin typeface="Arial Narrow" panose="020B0606020202030204" pitchFamily="34" charset="0"/>
                </a:rPr>
                <a:t>2</a:t>
              </a:r>
              <a:r>
                <a:rPr lang="es-ES" sz="1200" b="1" dirty="0" smtClean="0">
                  <a:latin typeface="Arial Narrow" panose="020B0606020202030204" pitchFamily="34" charset="0"/>
                </a:rPr>
                <a:t>9 casos</a:t>
              </a:r>
              <a:endParaRPr lang="es-CO" sz="1200" dirty="0"/>
            </a:p>
          </p:txBody>
        </p:sp>
      </p:grpSp>
      <p:pic>
        <p:nvPicPr>
          <p:cNvPr id="2059" name="Picture 11"/>
          <p:cNvPicPr>
            <a:picLocks noChangeAspect="1" noChangeArrowheads="1"/>
          </p:cNvPicPr>
          <p:nvPr/>
        </p:nvPicPr>
        <p:blipFill>
          <a:blip r:embed="rId12">
            <a:biLevel thresh="50000"/>
            <a:extLst>
              <a:ext uri="{28A0092B-C50C-407E-A947-70E740481C1C}">
                <a14:useLocalDpi xmlns:a14="http://schemas.microsoft.com/office/drawing/2010/main" val="0"/>
              </a:ext>
            </a:extLst>
          </a:blip>
          <a:srcRect/>
          <a:stretch>
            <a:fillRect/>
          </a:stretch>
        </p:blipFill>
        <p:spPr bwMode="auto">
          <a:xfrm>
            <a:off x="6454409" y="5996223"/>
            <a:ext cx="687960" cy="6633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10" name="109 Grupo"/>
          <p:cNvGrpSpPr/>
          <p:nvPr/>
        </p:nvGrpSpPr>
        <p:grpSpPr>
          <a:xfrm>
            <a:off x="6383433" y="6588420"/>
            <a:ext cx="740068" cy="903208"/>
            <a:chOff x="5327048" y="1270665"/>
            <a:chExt cx="740068" cy="903208"/>
          </a:xfrm>
        </p:grpSpPr>
        <p:sp>
          <p:nvSpPr>
            <p:cNvPr id="111" name="110 Rectángulo redondeado"/>
            <p:cNvSpPr/>
            <p:nvPr/>
          </p:nvSpPr>
          <p:spPr>
            <a:xfrm>
              <a:off x="5327048" y="1561312"/>
              <a:ext cx="740068"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3,48%</a:t>
              </a:r>
              <a:endParaRPr lang="es-ES" sz="1600" b="1" dirty="0">
                <a:solidFill>
                  <a:schemeClr val="tx1"/>
                </a:solidFill>
                <a:latin typeface="Arial Narrow" panose="020B0606020202030204" pitchFamily="34" charset="0"/>
              </a:endParaRPr>
            </a:p>
          </p:txBody>
        </p:sp>
        <p:sp>
          <p:nvSpPr>
            <p:cNvPr id="112" name="111 Rectángulo"/>
            <p:cNvSpPr/>
            <p:nvPr/>
          </p:nvSpPr>
          <p:spPr>
            <a:xfrm>
              <a:off x="5338616" y="1270665"/>
              <a:ext cx="669863" cy="276999"/>
            </a:xfrm>
            <a:prstGeom prst="rect">
              <a:avLst/>
            </a:prstGeom>
          </p:spPr>
          <p:txBody>
            <a:bodyPr wrap="none">
              <a:spAutoFit/>
            </a:bodyPr>
            <a:lstStyle/>
            <a:p>
              <a:r>
                <a:rPr lang="es-ES" sz="1200" b="1" u="sng" dirty="0" smtClean="0">
                  <a:latin typeface="Arial Narrow" panose="020B0606020202030204" pitchFamily="34" charset="0"/>
                </a:rPr>
                <a:t>Trabajo </a:t>
              </a:r>
              <a:endParaRPr lang="es-ES" sz="1200" b="1" u="sng" dirty="0">
                <a:solidFill>
                  <a:sysClr val="windowText" lastClr="000000"/>
                </a:solidFill>
                <a:latin typeface="Arial Narrow" panose="020B0606020202030204" pitchFamily="34" charset="0"/>
              </a:endParaRPr>
            </a:p>
          </p:txBody>
        </p:sp>
        <p:sp>
          <p:nvSpPr>
            <p:cNvPr id="113" name="112 Rectángulo"/>
            <p:cNvSpPr/>
            <p:nvPr/>
          </p:nvSpPr>
          <p:spPr>
            <a:xfrm>
              <a:off x="5381754" y="1896874"/>
              <a:ext cx="649537" cy="276999"/>
            </a:xfrm>
            <a:prstGeom prst="rect">
              <a:avLst/>
            </a:prstGeom>
          </p:spPr>
          <p:txBody>
            <a:bodyPr wrap="none">
              <a:spAutoFit/>
            </a:bodyPr>
            <a:lstStyle/>
            <a:p>
              <a:r>
                <a:rPr lang="es-ES" sz="1200" b="1" dirty="0">
                  <a:latin typeface="Arial Narrow" panose="020B0606020202030204" pitchFamily="34" charset="0"/>
                </a:rPr>
                <a:t>7</a:t>
              </a:r>
              <a:r>
                <a:rPr lang="es-ES" sz="1200" b="1" dirty="0" smtClean="0">
                  <a:latin typeface="Arial Narrow" panose="020B0606020202030204" pitchFamily="34" charset="0"/>
                </a:rPr>
                <a:t> casos</a:t>
              </a:r>
              <a:endParaRPr lang="es-CO" sz="1200" dirty="0"/>
            </a:p>
          </p:txBody>
        </p:sp>
      </p:grpSp>
      <p:pic>
        <p:nvPicPr>
          <p:cNvPr id="2060" name="Picture 12"/>
          <p:cNvPicPr>
            <a:picLocks noChangeAspect="1" noChangeArrowheads="1"/>
          </p:cNvPicPr>
          <p:nvPr/>
        </p:nvPicPr>
        <p:blipFill>
          <a:blip r:embed="rId13">
            <a:biLevel thresh="50000"/>
            <a:extLst>
              <a:ext uri="{28A0092B-C50C-407E-A947-70E740481C1C}">
                <a14:useLocalDpi xmlns:a14="http://schemas.microsoft.com/office/drawing/2010/main" val="0"/>
              </a:ext>
            </a:extLst>
          </a:blip>
          <a:srcRect/>
          <a:stretch>
            <a:fillRect/>
          </a:stretch>
        </p:blipFill>
        <p:spPr bwMode="auto">
          <a:xfrm>
            <a:off x="5600783" y="6036718"/>
            <a:ext cx="493788" cy="633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14" name="113 Grupo"/>
          <p:cNvGrpSpPr/>
          <p:nvPr/>
        </p:nvGrpSpPr>
        <p:grpSpPr>
          <a:xfrm>
            <a:off x="5309646" y="6613815"/>
            <a:ext cx="1144763" cy="895160"/>
            <a:chOff x="2420491" y="3162904"/>
            <a:chExt cx="1144763" cy="895160"/>
          </a:xfrm>
        </p:grpSpPr>
        <p:sp>
          <p:nvSpPr>
            <p:cNvPr id="115" name="114 Rectángulo redondeado"/>
            <p:cNvSpPr/>
            <p:nvPr/>
          </p:nvSpPr>
          <p:spPr>
            <a:xfrm>
              <a:off x="2609254" y="3431176"/>
              <a:ext cx="733607"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6,97%</a:t>
              </a:r>
              <a:endParaRPr lang="es-ES" sz="1600" b="1" dirty="0">
                <a:solidFill>
                  <a:schemeClr val="tx1"/>
                </a:solidFill>
                <a:latin typeface="Arial Narrow" panose="020B0606020202030204" pitchFamily="34" charset="0"/>
              </a:endParaRPr>
            </a:p>
          </p:txBody>
        </p:sp>
        <p:sp>
          <p:nvSpPr>
            <p:cNvPr id="116" name="115 Rectángulo"/>
            <p:cNvSpPr/>
            <p:nvPr/>
          </p:nvSpPr>
          <p:spPr>
            <a:xfrm>
              <a:off x="2420491" y="3162904"/>
              <a:ext cx="1144763" cy="276999"/>
            </a:xfrm>
            <a:prstGeom prst="rect">
              <a:avLst/>
            </a:prstGeom>
          </p:spPr>
          <p:txBody>
            <a:bodyPr wrap="square">
              <a:spAutoFit/>
            </a:bodyPr>
            <a:lstStyle/>
            <a:p>
              <a:pPr algn="ctr"/>
              <a:r>
                <a:rPr lang="es-ES" sz="1200" b="1" u="sng" dirty="0" smtClean="0">
                  <a:latin typeface="Arial Narrow" panose="020B0606020202030204" pitchFamily="34" charset="0"/>
                </a:rPr>
                <a:t>Bares/Tabernas</a:t>
              </a:r>
              <a:endParaRPr lang="es-ES" sz="1200" b="1" u="sng" dirty="0">
                <a:solidFill>
                  <a:sysClr val="windowText" lastClr="000000"/>
                </a:solidFill>
                <a:latin typeface="Arial Narrow" panose="020B0606020202030204" pitchFamily="34" charset="0"/>
              </a:endParaRPr>
            </a:p>
          </p:txBody>
        </p:sp>
        <p:sp>
          <p:nvSpPr>
            <p:cNvPr id="117" name="116 Rectángulo"/>
            <p:cNvSpPr/>
            <p:nvPr/>
          </p:nvSpPr>
          <p:spPr>
            <a:xfrm>
              <a:off x="2606048" y="3781065"/>
              <a:ext cx="720069" cy="276999"/>
            </a:xfrm>
            <a:prstGeom prst="rect">
              <a:avLst/>
            </a:prstGeom>
          </p:spPr>
          <p:txBody>
            <a:bodyPr wrap="none">
              <a:spAutoFit/>
            </a:bodyPr>
            <a:lstStyle/>
            <a:p>
              <a:r>
                <a:rPr lang="es-ES" sz="1200" b="1" dirty="0" smtClean="0">
                  <a:latin typeface="Arial Narrow" panose="020B0606020202030204" pitchFamily="34" charset="0"/>
                </a:rPr>
                <a:t>14 casos</a:t>
              </a:r>
              <a:endParaRPr lang="es-CO" sz="1200" dirty="0"/>
            </a:p>
          </p:txBody>
        </p:sp>
      </p:grpSp>
      <p:sp>
        <p:nvSpPr>
          <p:cNvPr id="95" name="94 CuadroTexto"/>
          <p:cNvSpPr txBox="1"/>
          <p:nvPr/>
        </p:nvSpPr>
        <p:spPr>
          <a:xfrm>
            <a:off x="5902928" y="3440403"/>
            <a:ext cx="1239442" cy="307777"/>
          </a:xfrm>
          <a:prstGeom prst="rect">
            <a:avLst/>
          </a:prstGeom>
          <a:noFill/>
        </p:spPr>
        <p:txBody>
          <a:bodyPr wrap="none" rtlCol="0">
            <a:spAutoFit/>
          </a:bodyPr>
          <a:lstStyle/>
          <a:p>
            <a:pPr algn="ctr"/>
            <a:r>
              <a:rPr lang="es-ES" sz="1400" b="1" dirty="0" smtClean="0">
                <a:solidFill>
                  <a:srgbClr val="C00000"/>
                </a:solidFill>
                <a:latin typeface="Arial Narrow" panose="020B0606020202030204" pitchFamily="34" charset="0"/>
              </a:rPr>
              <a:t>No hubo casos</a:t>
            </a:r>
          </a:p>
        </p:txBody>
      </p:sp>
      <p:grpSp>
        <p:nvGrpSpPr>
          <p:cNvPr id="79" name="78 Grupo"/>
          <p:cNvGrpSpPr/>
          <p:nvPr/>
        </p:nvGrpSpPr>
        <p:grpSpPr>
          <a:xfrm>
            <a:off x="2405662" y="4024402"/>
            <a:ext cx="2480325" cy="436841"/>
            <a:chOff x="3054754" y="484500"/>
            <a:chExt cx="2375609" cy="436841"/>
          </a:xfrm>
        </p:grpSpPr>
        <p:sp>
          <p:nvSpPr>
            <p:cNvPr id="97" name="96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98" name="97 CuadroTexto"/>
            <p:cNvSpPr txBox="1"/>
            <p:nvPr/>
          </p:nvSpPr>
          <p:spPr>
            <a:xfrm>
              <a:off x="3054754" y="484500"/>
              <a:ext cx="2339087" cy="307777"/>
            </a:xfrm>
            <a:prstGeom prst="rect">
              <a:avLst/>
            </a:prstGeom>
            <a:noFill/>
          </p:spPr>
          <p:txBody>
            <a:bodyPr wrap="square" rtlCol="0">
              <a:spAutoFit/>
            </a:bodyPr>
            <a:lstStyle/>
            <a:p>
              <a:pPr algn="ctr"/>
              <a:r>
                <a:rPr lang="es-ES" sz="1400" b="1" dirty="0" smtClean="0">
                  <a:latin typeface="Arial Narrow" panose="020B0606020202030204" pitchFamily="34" charset="0"/>
                </a:rPr>
                <a:t>Sexo y Edad</a:t>
              </a:r>
              <a:endParaRPr lang="es-ES" sz="1400" b="1" dirty="0">
                <a:latin typeface="Arial Narrow" panose="020B0606020202030204" pitchFamily="34" charset="0"/>
              </a:endParaRPr>
            </a:p>
          </p:txBody>
        </p:sp>
      </p:grpSp>
      <p:grpSp>
        <p:nvGrpSpPr>
          <p:cNvPr id="99" name="98 Grupo"/>
          <p:cNvGrpSpPr/>
          <p:nvPr/>
        </p:nvGrpSpPr>
        <p:grpSpPr>
          <a:xfrm>
            <a:off x="3861366" y="5640349"/>
            <a:ext cx="3281003" cy="436841"/>
            <a:chOff x="3054754" y="484500"/>
            <a:chExt cx="2375609" cy="436841"/>
          </a:xfrm>
        </p:grpSpPr>
        <p:sp>
          <p:nvSpPr>
            <p:cNvPr id="100" name="99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01" name="100 CuadroTexto"/>
            <p:cNvSpPr txBox="1"/>
            <p:nvPr/>
          </p:nvSpPr>
          <p:spPr>
            <a:xfrm>
              <a:off x="3054754" y="484500"/>
              <a:ext cx="2339087" cy="307777"/>
            </a:xfrm>
            <a:prstGeom prst="rect">
              <a:avLst/>
            </a:prstGeom>
            <a:noFill/>
          </p:spPr>
          <p:txBody>
            <a:bodyPr wrap="square" rtlCol="0">
              <a:spAutoFit/>
            </a:bodyPr>
            <a:lstStyle/>
            <a:p>
              <a:pPr algn="ctr"/>
              <a:r>
                <a:rPr lang="es-ES" sz="1400" b="1" dirty="0" smtClean="0">
                  <a:latin typeface="Arial Narrow" panose="020B0606020202030204" pitchFamily="34" charset="0"/>
                </a:rPr>
                <a:t>Lugar de exposición</a:t>
              </a:r>
              <a:endParaRPr lang="es-ES" sz="1400" b="1" dirty="0">
                <a:latin typeface="Arial Narrow" panose="020B0606020202030204" pitchFamily="34" charset="0"/>
              </a:endParaRPr>
            </a:p>
          </p:txBody>
        </p:sp>
      </p:grpSp>
      <p:sp>
        <p:nvSpPr>
          <p:cNvPr id="120" name="84 Rectángulo"/>
          <p:cNvSpPr/>
          <p:nvPr/>
        </p:nvSpPr>
        <p:spPr>
          <a:xfrm>
            <a:off x="-11503" y="8429079"/>
            <a:ext cx="7135004" cy="646331"/>
          </a:xfrm>
          <a:prstGeom prst="rect">
            <a:avLst/>
          </a:prstGeom>
        </p:spPr>
        <p:txBody>
          <a:bodyPr wrap="square">
            <a:spAutoFit/>
          </a:bodyPr>
          <a:lstStyle/>
          <a:p>
            <a:pPr algn="just"/>
            <a:r>
              <a:rPr lang="es-CO" sz="1200" dirty="0" smtClean="0">
                <a:solidFill>
                  <a:srgbClr val="FF0000"/>
                </a:solidFill>
                <a:latin typeface="Arial Narrow" panose="020B0606020202030204" pitchFamily="34" charset="0"/>
              </a:rPr>
              <a:t>El comportamiento de la notificación tuvo un descenso del 23,57% respecto al mismo periodo del año anterior.</a:t>
            </a:r>
          </a:p>
          <a:p>
            <a:pPr algn="just"/>
            <a:r>
              <a:rPr lang="es-CO" sz="1200" dirty="0" smtClean="0">
                <a:solidFill>
                  <a:srgbClr val="FF0000"/>
                </a:solidFill>
                <a:latin typeface="Arial Narrow" panose="020B0606020202030204" pitchFamily="34" charset="0"/>
              </a:rPr>
              <a:t>Alrededor del 54,73% de las notificaciones relacionadas con las intoxicaciones corresponden aquellas notificadas por sustancias psicoactivas, principalmente en los hombres y dichas exposiciones ocurrieron </a:t>
            </a:r>
            <a:r>
              <a:rPr lang="es-CO" sz="1200" dirty="0">
                <a:solidFill>
                  <a:srgbClr val="FF0000"/>
                </a:solidFill>
                <a:latin typeface="Arial Narrow" panose="020B0606020202030204" pitchFamily="34" charset="0"/>
              </a:rPr>
              <a:t>en el hogar. </a:t>
            </a:r>
            <a:endParaRPr lang="es-ES" sz="1200" dirty="0">
              <a:solidFill>
                <a:srgbClr val="FF0000"/>
              </a:solidFill>
              <a:latin typeface="Arial Narrow" panose="020B0606020202030204" pitchFamily="34" charset="0"/>
            </a:endParaRPr>
          </a:p>
        </p:txBody>
      </p:sp>
      <p:sp>
        <p:nvSpPr>
          <p:cNvPr id="121" name="108 Rectángulo"/>
          <p:cNvSpPr/>
          <p:nvPr/>
        </p:nvSpPr>
        <p:spPr>
          <a:xfrm>
            <a:off x="-1849" y="8013308"/>
            <a:ext cx="7200900" cy="310824"/>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122" name="105 Grupo"/>
          <p:cNvGrpSpPr/>
          <p:nvPr/>
        </p:nvGrpSpPr>
        <p:grpSpPr>
          <a:xfrm>
            <a:off x="93859" y="8056850"/>
            <a:ext cx="3446504" cy="276999"/>
            <a:chOff x="2448322" y="33831"/>
            <a:chExt cx="3446504" cy="276999"/>
          </a:xfrm>
        </p:grpSpPr>
        <p:sp>
          <p:nvSpPr>
            <p:cNvPr id="123" name="106 Elipse"/>
            <p:cNvSpPr/>
            <p:nvPr/>
          </p:nvSpPr>
          <p:spPr>
            <a:xfrm>
              <a:off x="2448322" y="3383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24" name="112 Conector recto"/>
            <p:cNvCxnSpPr>
              <a:stCxn id="123" idx="6"/>
            </p:cNvCxnSpPr>
            <p:nvPr/>
          </p:nvCxnSpPr>
          <p:spPr>
            <a:xfrm>
              <a:off x="2736354" y="16463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25" name="113 CuadroTexto"/>
            <p:cNvSpPr txBox="1"/>
            <p:nvPr/>
          </p:nvSpPr>
          <p:spPr>
            <a:xfrm>
              <a:off x="3302538" y="33831"/>
              <a:ext cx="2592288" cy="276999"/>
            </a:xfrm>
            <a:prstGeom prst="rect">
              <a:avLst/>
            </a:prstGeom>
            <a:noFill/>
          </p:spPr>
          <p:txBody>
            <a:bodyPr wrap="square" rtlCol="0">
              <a:spAutoFit/>
            </a:bodyPr>
            <a:lstStyle/>
            <a:p>
              <a:r>
                <a:rPr lang="es-ES" sz="1200" b="1" dirty="0" smtClean="0">
                  <a:latin typeface="Arial Narrow" panose="020B0606020202030204" pitchFamily="34" charset="0"/>
                </a:rPr>
                <a:t>Consideraciones técnicas</a:t>
              </a:r>
              <a:endParaRPr lang="es-ES" sz="1200" b="1" dirty="0">
                <a:latin typeface="Arial Narrow" panose="020B0606020202030204" pitchFamily="34" charset="0"/>
              </a:endParaRPr>
            </a:p>
          </p:txBody>
        </p:sp>
      </p:grpSp>
      <p:grpSp>
        <p:nvGrpSpPr>
          <p:cNvPr id="126" name="2 Grupo"/>
          <p:cNvGrpSpPr/>
          <p:nvPr/>
        </p:nvGrpSpPr>
        <p:grpSpPr>
          <a:xfrm>
            <a:off x="3132752" y="4419182"/>
            <a:ext cx="808955" cy="1377146"/>
            <a:chOff x="1708524" y="1209162"/>
            <a:chExt cx="988930" cy="1830651"/>
          </a:xfrm>
        </p:grpSpPr>
        <p:sp>
          <p:nvSpPr>
            <p:cNvPr id="127" name="41 Rectángulo redondeado"/>
            <p:cNvSpPr/>
            <p:nvPr/>
          </p:nvSpPr>
          <p:spPr>
            <a:xfrm>
              <a:off x="1708524" y="2181418"/>
              <a:ext cx="966980" cy="442799"/>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43,78%</a:t>
              </a:r>
              <a:endParaRPr lang="es-ES" sz="1600" b="1" dirty="0">
                <a:solidFill>
                  <a:schemeClr val="tx1"/>
                </a:solidFill>
                <a:latin typeface="Arial Narrow" panose="020B0606020202030204" pitchFamily="34" charset="0"/>
              </a:endParaRPr>
            </a:p>
          </p:txBody>
        </p:sp>
        <p:sp>
          <p:nvSpPr>
            <p:cNvPr id="128" name="31 Rectángulo"/>
            <p:cNvSpPr/>
            <p:nvPr/>
          </p:nvSpPr>
          <p:spPr>
            <a:xfrm>
              <a:off x="1715245" y="1803779"/>
              <a:ext cx="780983" cy="276999"/>
            </a:xfrm>
            <a:prstGeom prst="rect">
              <a:avLst/>
            </a:prstGeom>
          </p:spPr>
          <p:txBody>
            <a:bodyPr wrap="none">
              <a:spAutoFit/>
            </a:bodyPr>
            <a:lstStyle/>
            <a:p>
              <a:r>
                <a:rPr lang="es-ES" sz="1200" b="1" u="sng" dirty="0" smtClean="0">
                  <a:latin typeface="Arial Narrow" panose="020B0606020202030204" pitchFamily="34" charset="0"/>
                </a:rPr>
                <a:t>Femenino</a:t>
              </a:r>
              <a:endParaRPr lang="es-ES" sz="1200" b="1" u="sng" dirty="0">
                <a:solidFill>
                  <a:sysClr val="windowText" lastClr="000000"/>
                </a:solidFill>
                <a:latin typeface="Arial Narrow" panose="020B0606020202030204" pitchFamily="34" charset="0"/>
              </a:endParaRPr>
            </a:p>
          </p:txBody>
        </p:sp>
        <p:sp>
          <p:nvSpPr>
            <p:cNvPr id="129" name="34 Rectángulo"/>
            <p:cNvSpPr/>
            <p:nvPr/>
          </p:nvSpPr>
          <p:spPr>
            <a:xfrm>
              <a:off x="1817186" y="2671596"/>
              <a:ext cx="880268" cy="368217"/>
            </a:xfrm>
            <a:prstGeom prst="rect">
              <a:avLst/>
            </a:prstGeom>
          </p:spPr>
          <p:txBody>
            <a:bodyPr wrap="none">
              <a:spAutoFit/>
            </a:bodyPr>
            <a:lstStyle/>
            <a:p>
              <a:r>
                <a:rPr lang="es-ES" sz="1200" b="1" dirty="0" smtClean="0">
                  <a:latin typeface="Arial Narrow" panose="020B0606020202030204" pitchFamily="34" charset="0"/>
                </a:rPr>
                <a:t>88 casos</a:t>
              </a:r>
              <a:endParaRPr lang="es-CO" sz="1200" dirty="0"/>
            </a:p>
          </p:txBody>
        </p:sp>
        <p:pic>
          <p:nvPicPr>
            <p:cNvPr id="130" name="Picture 3"/>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l="29313" t="7366" r="56038"/>
            <a:stretch/>
          </p:blipFill>
          <p:spPr bwMode="auto">
            <a:xfrm>
              <a:off x="1875394" y="1209162"/>
              <a:ext cx="530003" cy="699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aphicFrame>
        <p:nvGraphicFramePr>
          <p:cNvPr id="118" name="4 Gráfico"/>
          <p:cNvGraphicFramePr>
            <a:graphicFrameLocks/>
          </p:cNvGraphicFramePr>
          <p:nvPr>
            <p:extLst>
              <p:ext uri="{D42A27DB-BD31-4B8C-83A1-F6EECF244321}">
                <p14:modId xmlns:p14="http://schemas.microsoft.com/office/powerpoint/2010/main" val="1433646019"/>
              </p:ext>
            </p:extLst>
          </p:nvPr>
        </p:nvGraphicFramePr>
        <p:xfrm>
          <a:off x="2205120" y="323103"/>
          <a:ext cx="4953087" cy="1795972"/>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119" name="Gráfico 118"/>
          <p:cNvGraphicFramePr>
            <a:graphicFrameLocks/>
          </p:cNvGraphicFramePr>
          <p:nvPr>
            <p:extLst>
              <p:ext uri="{D42A27DB-BD31-4B8C-83A1-F6EECF244321}">
                <p14:modId xmlns:p14="http://schemas.microsoft.com/office/powerpoint/2010/main" val="2704945551"/>
              </p:ext>
            </p:extLst>
          </p:nvPr>
        </p:nvGraphicFramePr>
        <p:xfrm>
          <a:off x="-3242" y="5612803"/>
          <a:ext cx="3637469" cy="2074995"/>
        </p:xfrm>
        <a:graphic>
          <a:graphicData uri="http://schemas.openxmlformats.org/drawingml/2006/chart">
            <c:chart xmlns:c="http://schemas.openxmlformats.org/drawingml/2006/chart" xmlns:r="http://schemas.openxmlformats.org/officeDocument/2006/relationships" r:id="rId15"/>
          </a:graphicData>
        </a:graphic>
      </p:graphicFrame>
    </p:spTree>
    <p:extLst>
      <p:ext uri="{BB962C8B-B14F-4D97-AF65-F5344CB8AC3E}">
        <p14:creationId xmlns:p14="http://schemas.microsoft.com/office/powerpoint/2010/main" val="18662649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 name="Picture 9"/>
          <p:cNvPicPr>
            <a:picLocks noChangeAspect="1" noChangeArrowheads="1"/>
          </p:cNvPicPr>
          <p:nvPr/>
        </p:nvPicPr>
        <p:blipFill rotWithShape="1">
          <a:blip r:embed="rId2">
            <a:extLst>
              <a:ext uri="{28A0092B-C50C-407E-A947-70E740481C1C}">
                <a14:useLocalDpi xmlns:a14="http://schemas.microsoft.com/office/drawing/2010/main" val="0"/>
              </a:ext>
            </a:extLst>
          </a:blip>
          <a:srcRect t="75483"/>
          <a:stretch/>
        </p:blipFill>
        <p:spPr bwMode="auto">
          <a:xfrm>
            <a:off x="568" y="4771410"/>
            <a:ext cx="2180731" cy="1439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80" y="0"/>
            <a:ext cx="2166585" cy="28241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2">
            <a:extLst>
              <a:ext uri="{28A0092B-C50C-407E-A947-70E740481C1C}">
                <a14:useLocalDpi xmlns:a14="http://schemas.microsoft.com/office/drawing/2010/main" val="0"/>
              </a:ext>
            </a:extLst>
          </a:blip>
          <a:srcRect t="51432"/>
          <a:stretch/>
        </p:blipFill>
        <p:spPr bwMode="auto">
          <a:xfrm>
            <a:off x="0" y="2824178"/>
            <a:ext cx="2180731" cy="2851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28154" y="2367583"/>
            <a:ext cx="2251490" cy="276999"/>
          </a:xfrm>
          <a:prstGeom prst="rect">
            <a:avLst/>
          </a:prstGeom>
          <a:noFill/>
        </p:spPr>
        <p:txBody>
          <a:bodyPr wrap="square" rtlCol="0">
            <a:spAutoFit/>
          </a:bodyPr>
          <a:lstStyle/>
          <a:p>
            <a:r>
              <a:rPr lang="es-ES" sz="1200" b="1" dirty="0" smtClean="0">
                <a:latin typeface="Arial Narrow" panose="020B0606020202030204" pitchFamily="34" charset="0"/>
              </a:rPr>
              <a:t>Periodo epidemiológico 02 - 2021</a:t>
            </a:r>
            <a:endParaRPr lang="es-ES" sz="1200" b="1" dirty="0">
              <a:latin typeface="Arial Narrow" panose="020B0606020202030204" pitchFamily="34" charset="0"/>
            </a:endParaRPr>
          </a:p>
        </p:txBody>
      </p:sp>
      <p:grpSp>
        <p:nvGrpSpPr>
          <p:cNvPr id="8" name="7 Grupo"/>
          <p:cNvGrpSpPr/>
          <p:nvPr/>
        </p:nvGrpSpPr>
        <p:grpSpPr>
          <a:xfrm>
            <a:off x="144066" y="4161193"/>
            <a:ext cx="1892650" cy="488476"/>
            <a:chOff x="2397524" y="3379972"/>
            <a:chExt cx="4508500" cy="904875"/>
          </a:xfrm>
        </p:grpSpPr>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317545" y="3478755"/>
              <a:ext cx="1593562" cy="684167"/>
            </a:xfrm>
            <a:prstGeom prst="rect">
              <a:avLst/>
            </a:prstGeom>
            <a:noFill/>
          </p:spPr>
          <p:txBody>
            <a:bodyPr wrap="square" rtlCol="0">
              <a:spAutoFit/>
            </a:bodyPr>
            <a:lstStyle/>
            <a:p>
              <a:pPr algn="ctr"/>
              <a:r>
                <a:rPr lang="es-ES" b="1" dirty="0" smtClean="0">
                  <a:latin typeface="Arial Narrow" panose="020B0606020202030204" pitchFamily="34" charset="0"/>
                </a:rPr>
                <a:t>105</a:t>
              </a:r>
              <a:endParaRPr lang="es-ES" b="1" dirty="0">
                <a:latin typeface="Arial Narrow" panose="020B0606020202030204" pitchFamily="34" charset="0"/>
              </a:endParaRPr>
            </a:p>
          </p:txBody>
        </p:sp>
      </p:gr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por territorio</a:t>
              </a:r>
              <a:endParaRPr lang="es-ES" sz="1200" b="1" dirty="0">
                <a:latin typeface="Arial Narrow" panose="020B0606020202030204" pitchFamily="34" charset="0"/>
              </a:endParaRPr>
            </a:p>
          </p:txBody>
        </p:sp>
      </p:gr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16</a:t>
            </a:r>
            <a:endParaRPr lang="es-ES" sz="1050" b="1" dirty="0">
              <a:latin typeface="Arial Narrow" panose="020B0606020202030204" pitchFamily="34" charset="0"/>
            </a:endParaRPr>
          </a:p>
        </p:txBody>
      </p:sp>
      <p:sp>
        <p:nvSpPr>
          <p:cNvPr id="37" name="36 Título"/>
          <p:cNvSpPr>
            <a:spLocks noGrp="1"/>
          </p:cNvSpPr>
          <p:nvPr>
            <p:ph type="ctrTitle"/>
          </p:nvPr>
        </p:nvSpPr>
        <p:spPr>
          <a:xfrm>
            <a:off x="-28154" y="14590"/>
            <a:ext cx="2208885" cy="1323439"/>
          </a:xfrm>
          <a:noFill/>
        </p:spPr>
        <p:txBody>
          <a:bodyPr wrap="square" rtlCol="0">
            <a:spAutoFit/>
          </a:bodyPr>
          <a:lstStyle/>
          <a:p>
            <a:r>
              <a:rPr lang="es-ES" sz="2000" b="1" dirty="0" smtClean="0">
                <a:solidFill>
                  <a:srgbClr val="C00000"/>
                </a:solidFill>
                <a:latin typeface="Arial Narrow" panose="020B0606020202030204" pitchFamily="34" charset="0"/>
              </a:rPr>
              <a:t>Enfermedad </a:t>
            </a:r>
            <a:r>
              <a:rPr lang="es-ES" sz="2000" b="1" dirty="0">
                <a:solidFill>
                  <a:srgbClr val="C00000"/>
                </a:solidFill>
                <a:latin typeface="Arial Narrow" panose="020B0606020202030204" pitchFamily="34" charset="0"/>
              </a:rPr>
              <a:t>transmitida por alimentos </a:t>
            </a:r>
            <a:r>
              <a:rPr lang="es-ES" sz="2000" b="1" dirty="0" smtClean="0">
                <a:solidFill>
                  <a:srgbClr val="C00000"/>
                </a:solidFill>
                <a:latin typeface="Arial Narrow" panose="020B0606020202030204" pitchFamily="34" charset="0"/>
                <a:ea typeface="+mn-ea"/>
                <a:cs typeface="+mn-cs"/>
              </a:rPr>
              <a:t>ETA</a:t>
            </a:r>
            <a:br>
              <a:rPr lang="es-ES" sz="2000" b="1" dirty="0" smtClean="0">
                <a:solidFill>
                  <a:srgbClr val="C00000"/>
                </a:solidFill>
                <a:latin typeface="Arial Narrow" panose="020B0606020202030204" pitchFamily="34" charset="0"/>
                <a:ea typeface="+mn-ea"/>
                <a:cs typeface="+mn-cs"/>
              </a:rPr>
            </a:br>
            <a:endParaRPr lang="es-ES" sz="2000" b="1" dirty="0">
              <a:solidFill>
                <a:srgbClr val="C00000"/>
              </a:solidFill>
              <a:latin typeface="Arial Narrow" panose="020B0606020202030204" pitchFamily="34" charset="0"/>
              <a:ea typeface="+mn-ea"/>
              <a:cs typeface="+mn-cs"/>
            </a:endParaRPr>
          </a:p>
        </p:txBody>
      </p:sp>
      <p:pic>
        <p:nvPicPr>
          <p:cNvPr id="45" name="Picture 6"/>
          <p:cNvPicPr>
            <a:picLocks noChangeAspect="1" noChangeArrowheads="1"/>
          </p:cNvPicPr>
          <p:nvPr/>
        </p:nvPicPr>
        <p:blipFill>
          <a:blip r:embed="rId5">
            <a:duotone>
              <a:schemeClr val="accent2">
                <a:shade val="45000"/>
                <a:satMod val="135000"/>
              </a:schemeClr>
              <a:prstClr val="white"/>
            </a:duotone>
            <a:extLst>
              <a:ext uri="{BEBA8EAE-BF5A-486C-A8C5-ECC9F3942E4B}">
                <a14:imgProps xmlns:a14="http://schemas.microsoft.com/office/drawing/2010/main">
                  <a14:imgLayer r:embed="rId6">
                    <a14:imgEffect>
                      <a14:backgroundRemoval t="1439" b="100000" l="0" r="100000"/>
                    </a14:imgEffect>
                  </a14:imgLayer>
                </a14:imgProps>
              </a:ext>
              <a:ext uri="{28A0092B-C50C-407E-A947-70E740481C1C}">
                <a14:useLocalDpi xmlns:a14="http://schemas.microsoft.com/office/drawing/2010/main" val="0"/>
              </a:ext>
            </a:extLst>
          </a:blip>
          <a:srcRect/>
          <a:stretch>
            <a:fillRect/>
          </a:stretch>
        </p:blipFill>
        <p:spPr bwMode="auto">
          <a:xfrm>
            <a:off x="288082" y="1043608"/>
            <a:ext cx="1519238" cy="1323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6" name="45 Rectángulo"/>
          <p:cNvSpPr/>
          <p:nvPr/>
        </p:nvSpPr>
        <p:spPr>
          <a:xfrm>
            <a:off x="2152405" y="4950692"/>
            <a:ext cx="4895141" cy="492443"/>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r>
              <a:rPr lang="es-ES" sz="1000" dirty="0" smtClean="0">
                <a:latin typeface="Arial Narrow" panose="020B0606020202030204" pitchFamily="34" charset="0"/>
              </a:rPr>
              <a:t>Figura. Mapa temático de densidad de ETA. Medellín, a Periodo epidemiológico 02  acumulado  de  2021.</a:t>
            </a:r>
            <a:endParaRPr lang="es-ES" sz="1000" b="1" dirty="0">
              <a:latin typeface="Arial Narrow" panose="020B0606020202030204" pitchFamily="34" charset="0"/>
            </a:endParaRPr>
          </a:p>
        </p:txBody>
      </p:sp>
      <p:sp>
        <p:nvSpPr>
          <p:cNvPr id="38" name="37 Rectángulo"/>
          <p:cNvSpPr/>
          <p:nvPr/>
        </p:nvSpPr>
        <p:spPr>
          <a:xfrm>
            <a:off x="-16570" y="6228184"/>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53" name="52 Grupo"/>
          <p:cNvGrpSpPr/>
          <p:nvPr/>
        </p:nvGrpSpPr>
        <p:grpSpPr>
          <a:xfrm>
            <a:off x="260834" y="6355360"/>
            <a:ext cx="3446504" cy="276999"/>
            <a:chOff x="2448322" y="74775"/>
            <a:chExt cx="3446504" cy="276999"/>
          </a:xfrm>
        </p:grpSpPr>
        <p:sp>
          <p:nvSpPr>
            <p:cNvPr id="54" name="53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55" name="54 Conector recto"/>
            <p:cNvCxnSpPr>
              <a:stCxn id="54"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6" name="55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variables de interés</a:t>
              </a:r>
              <a:endParaRPr lang="es-ES" sz="1200" b="1" dirty="0">
                <a:latin typeface="Arial Narrow" panose="020B0606020202030204" pitchFamily="34" charset="0"/>
              </a:endParaRPr>
            </a:p>
          </p:txBody>
        </p:sp>
      </p:grpSp>
      <p:grpSp>
        <p:nvGrpSpPr>
          <p:cNvPr id="58" name="57 Grupo"/>
          <p:cNvGrpSpPr/>
          <p:nvPr/>
        </p:nvGrpSpPr>
        <p:grpSpPr>
          <a:xfrm>
            <a:off x="473331" y="6875809"/>
            <a:ext cx="813184" cy="1573268"/>
            <a:chOff x="1059074" y="553075"/>
            <a:chExt cx="813184" cy="1573268"/>
          </a:xfrm>
        </p:grpSpPr>
        <p:pic>
          <p:nvPicPr>
            <p:cNvPr id="59" name="Picture 3"/>
            <p:cNvPicPr>
              <a:picLocks noChangeAspect="1" noChangeArrowheads="1"/>
            </p:cNvPicPr>
            <p:nvPr/>
          </p:nvPicPr>
          <p:blipFill rotWithShape="1">
            <a:blip r:embed="rId7">
              <a:biLevel thresh="75000"/>
              <a:extLst>
                <a:ext uri="{28A0092B-C50C-407E-A947-70E740481C1C}">
                  <a14:useLocalDpi xmlns:a14="http://schemas.microsoft.com/office/drawing/2010/main" val="0"/>
                </a:ext>
              </a:extLst>
            </a:blip>
            <a:srcRect t="10614" r="84474"/>
            <a:stretch/>
          </p:blipFill>
          <p:spPr bwMode="auto">
            <a:xfrm>
              <a:off x="1131620" y="553075"/>
              <a:ext cx="737696" cy="720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0" name="59 Rectángulo redondeado"/>
            <p:cNvSpPr/>
            <p:nvPr/>
          </p:nvSpPr>
          <p:spPr>
            <a:xfrm>
              <a:off x="1059074" y="1520368"/>
              <a:ext cx="796277"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81,90%</a:t>
              </a:r>
              <a:endParaRPr lang="es-ES" sz="1600" b="1" dirty="0">
                <a:solidFill>
                  <a:schemeClr val="tx1"/>
                </a:solidFill>
                <a:latin typeface="Arial Narrow" panose="020B0606020202030204" pitchFamily="34" charset="0"/>
              </a:endParaRPr>
            </a:p>
          </p:txBody>
        </p:sp>
        <p:sp>
          <p:nvSpPr>
            <p:cNvPr id="61" name="60 Rectángulo"/>
            <p:cNvSpPr/>
            <p:nvPr/>
          </p:nvSpPr>
          <p:spPr>
            <a:xfrm>
              <a:off x="1068833" y="1243369"/>
              <a:ext cx="803425" cy="276999"/>
            </a:xfrm>
            <a:prstGeom prst="rect">
              <a:avLst/>
            </a:prstGeom>
          </p:spPr>
          <p:txBody>
            <a:bodyPr wrap="none">
              <a:spAutoFit/>
            </a:bodyPr>
            <a:lstStyle/>
            <a:p>
              <a:r>
                <a:rPr lang="es-ES" sz="1200" b="1" u="sng" dirty="0">
                  <a:latin typeface="Arial Narrow" panose="020B0606020202030204" pitchFamily="34" charset="0"/>
                </a:rPr>
                <a:t>Masculino</a:t>
              </a:r>
              <a:endParaRPr lang="es-ES" sz="1200" b="1" u="sng" dirty="0">
                <a:solidFill>
                  <a:sysClr val="windowText" lastClr="000000"/>
                </a:solidFill>
                <a:latin typeface="Arial Narrow" panose="020B0606020202030204" pitchFamily="34" charset="0"/>
              </a:endParaRPr>
            </a:p>
          </p:txBody>
        </p:sp>
        <p:sp>
          <p:nvSpPr>
            <p:cNvPr id="62" name="61 Rectángulo"/>
            <p:cNvSpPr/>
            <p:nvPr/>
          </p:nvSpPr>
          <p:spPr>
            <a:xfrm>
              <a:off x="1141927" y="1849344"/>
              <a:ext cx="720069" cy="276999"/>
            </a:xfrm>
            <a:prstGeom prst="rect">
              <a:avLst/>
            </a:prstGeom>
          </p:spPr>
          <p:txBody>
            <a:bodyPr wrap="none">
              <a:spAutoFit/>
            </a:bodyPr>
            <a:lstStyle/>
            <a:p>
              <a:r>
                <a:rPr lang="es-ES" sz="1200" b="1" dirty="0" smtClean="0">
                  <a:latin typeface="Arial Narrow" panose="020B0606020202030204" pitchFamily="34" charset="0"/>
                </a:rPr>
                <a:t>86 casos</a:t>
              </a:r>
              <a:endParaRPr lang="es-CO" sz="1200" dirty="0"/>
            </a:p>
          </p:txBody>
        </p:sp>
      </p:grpSp>
      <p:grpSp>
        <p:nvGrpSpPr>
          <p:cNvPr id="3" name="2 Grupo"/>
          <p:cNvGrpSpPr/>
          <p:nvPr/>
        </p:nvGrpSpPr>
        <p:grpSpPr>
          <a:xfrm>
            <a:off x="1352672" y="6885689"/>
            <a:ext cx="826373" cy="1582088"/>
            <a:chOff x="3159269" y="6660232"/>
            <a:chExt cx="826373" cy="1582088"/>
          </a:xfrm>
        </p:grpSpPr>
        <p:sp>
          <p:nvSpPr>
            <p:cNvPr id="57" name="56 Rectángulo redondeado"/>
            <p:cNvSpPr/>
            <p:nvPr/>
          </p:nvSpPr>
          <p:spPr>
            <a:xfrm>
              <a:off x="3171391" y="7613877"/>
              <a:ext cx="795148"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18,10%</a:t>
              </a:r>
              <a:endParaRPr lang="es-ES" sz="1600" b="1" dirty="0">
                <a:solidFill>
                  <a:schemeClr val="tx1"/>
                </a:solidFill>
                <a:latin typeface="Arial Narrow" panose="020B0606020202030204" pitchFamily="34" charset="0"/>
              </a:endParaRPr>
            </a:p>
          </p:txBody>
        </p:sp>
        <p:sp>
          <p:nvSpPr>
            <p:cNvPr id="64" name="63 Rectángulo"/>
            <p:cNvSpPr/>
            <p:nvPr/>
          </p:nvSpPr>
          <p:spPr>
            <a:xfrm>
              <a:off x="3204659" y="7340577"/>
              <a:ext cx="780983" cy="276999"/>
            </a:xfrm>
            <a:prstGeom prst="rect">
              <a:avLst/>
            </a:prstGeom>
          </p:spPr>
          <p:txBody>
            <a:bodyPr wrap="none">
              <a:spAutoFit/>
            </a:bodyPr>
            <a:lstStyle/>
            <a:p>
              <a:r>
                <a:rPr lang="es-ES" sz="1200" b="1" u="sng" dirty="0" smtClean="0">
                  <a:latin typeface="Arial Narrow" panose="020B0606020202030204" pitchFamily="34" charset="0"/>
                </a:rPr>
                <a:t>Femenino</a:t>
              </a:r>
              <a:endParaRPr lang="es-ES" sz="1200" b="1" u="sng" dirty="0">
                <a:solidFill>
                  <a:sysClr val="windowText" lastClr="000000"/>
                </a:solidFill>
                <a:latin typeface="Arial Narrow" panose="020B0606020202030204" pitchFamily="34" charset="0"/>
              </a:endParaRPr>
            </a:p>
          </p:txBody>
        </p:sp>
        <p:sp>
          <p:nvSpPr>
            <p:cNvPr id="65" name="64 Rectángulo"/>
            <p:cNvSpPr/>
            <p:nvPr/>
          </p:nvSpPr>
          <p:spPr>
            <a:xfrm>
              <a:off x="3159269" y="7965321"/>
              <a:ext cx="720069" cy="276999"/>
            </a:xfrm>
            <a:prstGeom prst="rect">
              <a:avLst/>
            </a:prstGeom>
          </p:spPr>
          <p:txBody>
            <a:bodyPr wrap="none">
              <a:spAutoFit/>
            </a:bodyPr>
            <a:lstStyle/>
            <a:p>
              <a:r>
                <a:rPr lang="es-ES" sz="1200" b="1" dirty="0" smtClean="0">
                  <a:latin typeface="Arial Narrow" panose="020B0606020202030204" pitchFamily="34" charset="0"/>
                </a:rPr>
                <a:t>19 casos</a:t>
              </a:r>
              <a:endParaRPr lang="es-CO" sz="1200" dirty="0"/>
            </a:p>
          </p:txBody>
        </p:sp>
        <p:pic>
          <p:nvPicPr>
            <p:cNvPr id="70" name="Picture 3"/>
            <p:cNvPicPr>
              <a:picLocks noChangeAspect="1" noChangeArrowheads="1"/>
            </p:cNvPicPr>
            <p:nvPr/>
          </p:nvPicPr>
          <p:blipFill rotWithShape="1">
            <a:blip r:embed="rId7">
              <a:biLevel thresh="75000"/>
              <a:extLst>
                <a:ext uri="{28A0092B-C50C-407E-A947-70E740481C1C}">
                  <a14:useLocalDpi xmlns:a14="http://schemas.microsoft.com/office/drawing/2010/main" val="0"/>
                </a:ext>
              </a:extLst>
            </a:blip>
            <a:srcRect l="29313" t="7366" r="56038"/>
            <a:stretch/>
          </p:blipFill>
          <p:spPr bwMode="auto">
            <a:xfrm>
              <a:off x="3230874" y="6660232"/>
              <a:ext cx="696035" cy="748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6" name="5 Grupo"/>
          <p:cNvGrpSpPr/>
          <p:nvPr/>
        </p:nvGrpSpPr>
        <p:grpSpPr>
          <a:xfrm>
            <a:off x="3694124" y="6997057"/>
            <a:ext cx="816548" cy="1463375"/>
            <a:chOff x="838588" y="8382748"/>
            <a:chExt cx="816548" cy="1463375"/>
          </a:xfrm>
        </p:grpSpPr>
        <p:pic>
          <p:nvPicPr>
            <p:cNvPr id="75" name="Picture 9"/>
            <p:cNvPicPr>
              <a:picLocks noChangeAspect="1" noChangeArrowheads="1"/>
            </p:cNvPicPr>
            <p:nvPr/>
          </p:nvPicPr>
          <p:blipFill>
            <a:blip r:embed="rId8">
              <a:biLevel thresh="50000"/>
              <a:extLst>
                <a:ext uri="{28A0092B-C50C-407E-A947-70E740481C1C}">
                  <a14:useLocalDpi xmlns:a14="http://schemas.microsoft.com/office/drawing/2010/main" val="0"/>
                </a:ext>
              </a:extLst>
            </a:blip>
            <a:srcRect/>
            <a:stretch>
              <a:fillRect/>
            </a:stretch>
          </p:blipFill>
          <p:spPr bwMode="auto">
            <a:xfrm>
              <a:off x="882863" y="8382748"/>
              <a:ext cx="642392" cy="636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6" name="75 Grupo"/>
            <p:cNvGrpSpPr/>
            <p:nvPr/>
          </p:nvGrpSpPr>
          <p:grpSpPr>
            <a:xfrm>
              <a:off x="838588" y="8963149"/>
              <a:ext cx="816548" cy="882974"/>
              <a:chOff x="1115283" y="1243369"/>
              <a:chExt cx="816548" cy="882974"/>
            </a:xfrm>
          </p:grpSpPr>
          <p:sp>
            <p:nvSpPr>
              <p:cNvPr id="77" name="76 Rectángulo redondeado"/>
              <p:cNvSpPr/>
              <p:nvPr/>
            </p:nvSpPr>
            <p:spPr>
              <a:xfrm>
                <a:off x="1115283" y="1520368"/>
                <a:ext cx="816548"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20,95%</a:t>
                </a:r>
                <a:endParaRPr lang="es-ES" sz="1600" b="1" dirty="0">
                  <a:solidFill>
                    <a:schemeClr val="tx1"/>
                  </a:solidFill>
                  <a:latin typeface="Arial Narrow" panose="020B0606020202030204" pitchFamily="34" charset="0"/>
                </a:endParaRPr>
              </a:p>
            </p:txBody>
          </p:sp>
          <p:sp>
            <p:nvSpPr>
              <p:cNvPr id="78" name="77 Rectángulo"/>
              <p:cNvSpPr/>
              <p:nvPr/>
            </p:nvSpPr>
            <p:spPr>
              <a:xfrm>
                <a:off x="1180698" y="1243369"/>
                <a:ext cx="550151" cy="276999"/>
              </a:xfrm>
              <a:prstGeom prst="rect">
                <a:avLst/>
              </a:prstGeom>
            </p:spPr>
            <p:txBody>
              <a:bodyPr wrap="none">
                <a:spAutoFit/>
              </a:bodyPr>
              <a:lstStyle/>
              <a:p>
                <a:r>
                  <a:rPr lang="es-ES" sz="1200" b="1" u="sng" dirty="0" smtClean="0">
                    <a:solidFill>
                      <a:sysClr val="windowText" lastClr="000000"/>
                    </a:solidFill>
                    <a:latin typeface="Arial Narrow" panose="020B0606020202030204" pitchFamily="34" charset="0"/>
                  </a:rPr>
                  <a:t>Hogar</a:t>
                </a:r>
                <a:endParaRPr lang="es-ES" sz="1200" b="1" u="sng" dirty="0">
                  <a:solidFill>
                    <a:sysClr val="windowText" lastClr="000000"/>
                  </a:solidFill>
                  <a:latin typeface="Arial Narrow" panose="020B0606020202030204" pitchFamily="34" charset="0"/>
                </a:endParaRPr>
              </a:p>
            </p:txBody>
          </p:sp>
          <p:sp>
            <p:nvSpPr>
              <p:cNvPr id="79" name="78 Rectángulo"/>
              <p:cNvSpPr/>
              <p:nvPr/>
            </p:nvSpPr>
            <p:spPr>
              <a:xfrm>
                <a:off x="1141927" y="1849344"/>
                <a:ext cx="720069" cy="276999"/>
              </a:xfrm>
              <a:prstGeom prst="rect">
                <a:avLst/>
              </a:prstGeom>
            </p:spPr>
            <p:txBody>
              <a:bodyPr wrap="none">
                <a:spAutoFit/>
              </a:bodyPr>
              <a:lstStyle/>
              <a:p>
                <a:r>
                  <a:rPr lang="es-ES" sz="1200" b="1" dirty="0" smtClean="0">
                    <a:latin typeface="Arial Narrow" panose="020B0606020202030204" pitchFamily="34" charset="0"/>
                  </a:rPr>
                  <a:t>22 casos</a:t>
                </a:r>
                <a:endParaRPr lang="es-CO" sz="1200" dirty="0"/>
              </a:p>
            </p:txBody>
          </p:sp>
        </p:grpSp>
      </p:grpSp>
      <p:grpSp>
        <p:nvGrpSpPr>
          <p:cNvPr id="9" name="8 Grupo"/>
          <p:cNvGrpSpPr/>
          <p:nvPr/>
        </p:nvGrpSpPr>
        <p:grpSpPr>
          <a:xfrm>
            <a:off x="5894826" y="6883495"/>
            <a:ext cx="915635" cy="1545833"/>
            <a:chOff x="2206271" y="8300359"/>
            <a:chExt cx="915635" cy="1545833"/>
          </a:xfrm>
        </p:grpSpPr>
        <p:grpSp>
          <p:nvGrpSpPr>
            <p:cNvPr id="71" name="70 Grupo"/>
            <p:cNvGrpSpPr/>
            <p:nvPr/>
          </p:nvGrpSpPr>
          <p:grpSpPr>
            <a:xfrm>
              <a:off x="2206271" y="8963149"/>
              <a:ext cx="915635" cy="883043"/>
              <a:chOff x="1033171" y="8262441"/>
              <a:chExt cx="915635" cy="883043"/>
            </a:xfrm>
          </p:grpSpPr>
          <p:sp>
            <p:nvSpPr>
              <p:cNvPr id="72" name="71 Rectángulo redondeado"/>
              <p:cNvSpPr/>
              <p:nvPr/>
            </p:nvSpPr>
            <p:spPr>
              <a:xfrm>
                <a:off x="1101982" y="8535741"/>
                <a:ext cx="844538"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12,38%</a:t>
                </a:r>
                <a:endParaRPr lang="es-ES" sz="1600" b="1" dirty="0">
                  <a:solidFill>
                    <a:schemeClr val="tx1"/>
                  </a:solidFill>
                  <a:latin typeface="Arial Narrow" panose="020B0606020202030204" pitchFamily="34" charset="0"/>
                </a:endParaRPr>
              </a:p>
            </p:txBody>
          </p:sp>
          <p:sp>
            <p:nvSpPr>
              <p:cNvPr id="73" name="72 Rectángulo"/>
              <p:cNvSpPr/>
              <p:nvPr/>
            </p:nvSpPr>
            <p:spPr>
              <a:xfrm>
                <a:off x="1033171" y="8262441"/>
                <a:ext cx="915635" cy="276999"/>
              </a:xfrm>
              <a:prstGeom prst="rect">
                <a:avLst/>
              </a:prstGeom>
            </p:spPr>
            <p:txBody>
              <a:bodyPr wrap="none">
                <a:spAutoFit/>
              </a:bodyPr>
              <a:lstStyle/>
              <a:p>
                <a:r>
                  <a:rPr lang="es-ES" sz="1200" b="1" u="sng" dirty="0" smtClean="0">
                    <a:latin typeface="Arial Narrow" panose="020B0606020202030204" pitchFamily="34" charset="0"/>
                  </a:rPr>
                  <a:t>Restaurante</a:t>
                </a:r>
                <a:endParaRPr lang="es-ES" sz="1200" b="1" u="sng" dirty="0">
                  <a:solidFill>
                    <a:sysClr val="windowText" lastClr="000000"/>
                  </a:solidFill>
                  <a:latin typeface="Arial Narrow" panose="020B0606020202030204" pitchFamily="34" charset="0"/>
                </a:endParaRPr>
              </a:p>
            </p:txBody>
          </p:sp>
          <p:sp>
            <p:nvSpPr>
              <p:cNvPr id="74" name="73 Rectángulo"/>
              <p:cNvSpPr/>
              <p:nvPr/>
            </p:nvSpPr>
            <p:spPr>
              <a:xfrm>
                <a:off x="1146985" y="8868485"/>
                <a:ext cx="720069" cy="276999"/>
              </a:xfrm>
              <a:prstGeom prst="rect">
                <a:avLst/>
              </a:prstGeom>
            </p:spPr>
            <p:txBody>
              <a:bodyPr wrap="none">
                <a:spAutoFit/>
              </a:bodyPr>
              <a:lstStyle/>
              <a:p>
                <a:r>
                  <a:rPr lang="es-ES" sz="1200" b="1" dirty="0" smtClean="0">
                    <a:latin typeface="Arial Narrow" panose="020B0606020202030204" pitchFamily="34" charset="0"/>
                  </a:rPr>
                  <a:t>13 casos</a:t>
                </a:r>
                <a:endParaRPr lang="es-CO" sz="1200" dirty="0"/>
              </a:p>
            </p:txBody>
          </p:sp>
        </p:grpSp>
        <p:pic>
          <p:nvPicPr>
            <p:cNvPr id="88" name="Picture 13"/>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9778" b="97778" l="0" r="100000"/>
                      </a14:imgEffect>
                    </a14:imgLayer>
                  </a14:imgProps>
                </a:ext>
                <a:ext uri="{28A0092B-C50C-407E-A947-70E740481C1C}">
                  <a14:useLocalDpi xmlns:a14="http://schemas.microsoft.com/office/drawing/2010/main" val="0"/>
                </a:ext>
              </a:extLst>
            </a:blip>
            <a:srcRect t="5974" r="13735"/>
            <a:stretch/>
          </p:blipFill>
          <p:spPr bwMode="auto">
            <a:xfrm>
              <a:off x="2357954" y="8300359"/>
              <a:ext cx="672937" cy="733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0" name="9 Grupo"/>
          <p:cNvGrpSpPr/>
          <p:nvPr/>
        </p:nvGrpSpPr>
        <p:grpSpPr>
          <a:xfrm>
            <a:off x="4818108" y="6876256"/>
            <a:ext cx="861100" cy="1584176"/>
            <a:chOff x="3633824" y="8315126"/>
            <a:chExt cx="861100" cy="1584176"/>
          </a:xfrm>
        </p:grpSpPr>
        <p:grpSp>
          <p:nvGrpSpPr>
            <p:cNvPr id="80" name="79 Grupo"/>
            <p:cNvGrpSpPr/>
            <p:nvPr/>
          </p:nvGrpSpPr>
          <p:grpSpPr>
            <a:xfrm>
              <a:off x="3633824" y="8987827"/>
              <a:ext cx="861100" cy="911475"/>
              <a:chOff x="5301781" y="1270665"/>
              <a:chExt cx="861100" cy="911475"/>
            </a:xfrm>
          </p:grpSpPr>
          <p:sp>
            <p:nvSpPr>
              <p:cNvPr id="81" name="80 Rectángulo redondeado"/>
              <p:cNvSpPr/>
              <p:nvPr/>
            </p:nvSpPr>
            <p:spPr>
              <a:xfrm>
                <a:off x="5327048" y="1561312"/>
                <a:ext cx="832562"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0,00%</a:t>
                </a:r>
                <a:endParaRPr lang="es-ES" sz="1600" b="1" dirty="0">
                  <a:solidFill>
                    <a:schemeClr val="tx1"/>
                  </a:solidFill>
                  <a:latin typeface="Arial Narrow" panose="020B0606020202030204" pitchFamily="34" charset="0"/>
                </a:endParaRPr>
              </a:p>
            </p:txBody>
          </p:sp>
          <p:sp>
            <p:nvSpPr>
              <p:cNvPr id="82" name="81 Rectángulo"/>
              <p:cNvSpPr/>
              <p:nvPr/>
            </p:nvSpPr>
            <p:spPr>
              <a:xfrm>
                <a:off x="5338616" y="1270665"/>
                <a:ext cx="824265" cy="276999"/>
              </a:xfrm>
              <a:prstGeom prst="rect">
                <a:avLst/>
              </a:prstGeom>
            </p:spPr>
            <p:txBody>
              <a:bodyPr wrap="none">
                <a:spAutoFit/>
              </a:bodyPr>
              <a:lstStyle/>
              <a:p>
                <a:r>
                  <a:rPr lang="es-ES" sz="1200" b="1" u="sng" dirty="0" smtClean="0">
                    <a:latin typeface="Arial Narrow" panose="020B0606020202030204" pitchFamily="34" charset="0"/>
                  </a:rPr>
                  <a:t>Educación</a:t>
                </a:r>
                <a:endParaRPr lang="es-ES" sz="1200" b="1" u="sng" dirty="0">
                  <a:solidFill>
                    <a:sysClr val="windowText" lastClr="000000"/>
                  </a:solidFill>
                  <a:latin typeface="Arial Narrow" panose="020B0606020202030204" pitchFamily="34" charset="0"/>
                </a:endParaRPr>
              </a:p>
            </p:txBody>
          </p:sp>
          <p:sp>
            <p:nvSpPr>
              <p:cNvPr id="83" name="82 Rectángulo"/>
              <p:cNvSpPr/>
              <p:nvPr/>
            </p:nvSpPr>
            <p:spPr>
              <a:xfrm>
                <a:off x="5301781" y="1905141"/>
                <a:ext cx="649537" cy="276999"/>
              </a:xfrm>
              <a:prstGeom prst="rect">
                <a:avLst/>
              </a:prstGeom>
            </p:spPr>
            <p:txBody>
              <a:bodyPr wrap="none">
                <a:spAutoFit/>
              </a:bodyPr>
              <a:lstStyle/>
              <a:p>
                <a:r>
                  <a:rPr lang="es-ES" sz="1200" b="1" dirty="0">
                    <a:latin typeface="Arial Narrow" panose="020B0606020202030204" pitchFamily="34" charset="0"/>
                  </a:rPr>
                  <a:t>0</a:t>
                </a:r>
                <a:r>
                  <a:rPr lang="es-ES" sz="1200" b="1" dirty="0" smtClean="0">
                    <a:latin typeface="Arial Narrow" panose="020B0606020202030204" pitchFamily="34" charset="0"/>
                  </a:rPr>
                  <a:t> casos</a:t>
                </a:r>
                <a:endParaRPr lang="es-CO" sz="1200" dirty="0"/>
              </a:p>
            </p:txBody>
          </p:sp>
        </p:grpSp>
        <p:pic>
          <p:nvPicPr>
            <p:cNvPr id="89" name="Picture 14"/>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0" b="96744" l="0" r="92735"/>
                      </a14:imgEffect>
                    </a14:imgLayer>
                  </a14:imgProps>
                </a:ext>
                <a:ext uri="{28A0092B-C50C-407E-A947-70E740481C1C}">
                  <a14:useLocalDpi xmlns:a14="http://schemas.microsoft.com/office/drawing/2010/main" val="0"/>
                </a:ext>
              </a:extLst>
            </a:blip>
            <a:srcRect/>
            <a:stretch>
              <a:fillRect/>
            </a:stretch>
          </p:blipFill>
          <p:spPr bwMode="auto">
            <a:xfrm>
              <a:off x="3636992" y="8315126"/>
              <a:ext cx="854661" cy="785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 name="3 Grupo"/>
          <p:cNvGrpSpPr/>
          <p:nvPr/>
        </p:nvGrpSpPr>
        <p:grpSpPr>
          <a:xfrm>
            <a:off x="2128575" y="6929556"/>
            <a:ext cx="1465466" cy="1519521"/>
            <a:chOff x="4557698" y="6783372"/>
            <a:chExt cx="1465466" cy="1519521"/>
          </a:xfrm>
        </p:grpSpPr>
        <p:grpSp>
          <p:nvGrpSpPr>
            <p:cNvPr id="66" name="65 Grupo"/>
            <p:cNvGrpSpPr/>
            <p:nvPr/>
          </p:nvGrpSpPr>
          <p:grpSpPr>
            <a:xfrm>
              <a:off x="4557698" y="7444062"/>
              <a:ext cx="1465466" cy="858831"/>
              <a:chOff x="3600450" y="1301912"/>
              <a:chExt cx="1465466" cy="858831"/>
            </a:xfrm>
          </p:grpSpPr>
          <p:sp>
            <p:nvSpPr>
              <p:cNvPr id="67" name="66 Rectángulo redondeado"/>
              <p:cNvSpPr/>
              <p:nvPr/>
            </p:nvSpPr>
            <p:spPr>
              <a:xfrm>
                <a:off x="3912518" y="1553220"/>
                <a:ext cx="783017"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60,00%</a:t>
                </a:r>
                <a:endParaRPr lang="es-ES" sz="1600" b="1" dirty="0">
                  <a:solidFill>
                    <a:schemeClr val="tx1"/>
                  </a:solidFill>
                  <a:latin typeface="Arial Narrow" panose="020B0606020202030204" pitchFamily="34" charset="0"/>
                </a:endParaRPr>
              </a:p>
            </p:txBody>
          </p:sp>
          <p:sp>
            <p:nvSpPr>
              <p:cNvPr id="68" name="67 Rectángulo"/>
              <p:cNvSpPr/>
              <p:nvPr/>
            </p:nvSpPr>
            <p:spPr>
              <a:xfrm>
                <a:off x="3600450" y="1301912"/>
                <a:ext cx="1465466" cy="276999"/>
              </a:xfrm>
              <a:prstGeom prst="rect">
                <a:avLst/>
              </a:prstGeom>
            </p:spPr>
            <p:txBody>
              <a:bodyPr wrap="none">
                <a:spAutoFit/>
              </a:bodyPr>
              <a:lstStyle/>
              <a:p>
                <a:r>
                  <a:rPr lang="es-ES" sz="1200" b="1" u="sng" dirty="0" smtClean="0">
                    <a:solidFill>
                      <a:sysClr val="windowText" lastClr="000000"/>
                    </a:solidFill>
                    <a:latin typeface="Arial Narrow" panose="020B0606020202030204" pitchFamily="34" charset="0"/>
                  </a:rPr>
                  <a:t>Privado de la libertad</a:t>
                </a:r>
                <a:endParaRPr lang="es-ES" sz="1200" b="1" u="sng" dirty="0">
                  <a:solidFill>
                    <a:sysClr val="windowText" lastClr="000000"/>
                  </a:solidFill>
                  <a:latin typeface="Arial Narrow" panose="020B0606020202030204" pitchFamily="34" charset="0"/>
                </a:endParaRPr>
              </a:p>
            </p:txBody>
          </p:sp>
          <p:sp>
            <p:nvSpPr>
              <p:cNvPr id="69" name="68 Rectángulo"/>
              <p:cNvSpPr/>
              <p:nvPr/>
            </p:nvSpPr>
            <p:spPr>
              <a:xfrm>
                <a:off x="3920197" y="1883744"/>
                <a:ext cx="720069" cy="276999"/>
              </a:xfrm>
              <a:prstGeom prst="rect">
                <a:avLst/>
              </a:prstGeom>
            </p:spPr>
            <p:txBody>
              <a:bodyPr wrap="none">
                <a:spAutoFit/>
              </a:bodyPr>
              <a:lstStyle/>
              <a:p>
                <a:r>
                  <a:rPr lang="es-ES" sz="1200" b="1" dirty="0" smtClean="0">
                    <a:latin typeface="Arial Narrow" panose="020B0606020202030204" pitchFamily="34" charset="0"/>
                  </a:rPr>
                  <a:t>63 casos</a:t>
                </a:r>
                <a:endParaRPr lang="es-CO" sz="1200" dirty="0"/>
              </a:p>
            </p:txBody>
          </p:sp>
        </p:grpSp>
        <p:pic>
          <p:nvPicPr>
            <p:cNvPr id="90" name="Picture 4"/>
            <p:cNvPicPr>
              <a:picLocks noChangeAspect="1" noChangeArrowheads="1"/>
            </p:cNvPicPr>
            <p:nvPr/>
          </p:nvPicPr>
          <p:blipFill rotWithShape="1">
            <a:blip r:embed="rId13">
              <a:extLst>
                <a:ext uri="{28A0092B-C50C-407E-A947-70E740481C1C}">
                  <a14:useLocalDpi xmlns:a14="http://schemas.microsoft.com/office/drawing/2010/main" val="0"/>
                </a:ext>
              </a:extLst>
            </a:blip>
            <a:srcRect r="48966"/>
            <a:stretch/>
          </p:blipFill>
          <p:spPr bwMode="auto">
            <a:xfrm>
              <a:off x="4816320" y="6783372"/>
              <a:ext cx="946782" cy="695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87" name="86 CuadroTexto"/>
          <p:cNvSpPr txBox="1"/>
          <p:nvPr/>
        </p:nvSpPr>
        <p:spPr>
          <a:xfrm>
            <a:off x="-16570" y="4771410"/>
            <a:ext cx="2095750" cy="1323439"/>
          </a:xfrm>
          <a:prstGeom prst="rect">
            <a:avLst/>
          </a:prstGeom>
          <a:noFill/>
        </p:spPr>
        <p:txBody>
          <a:bodyPr wrap="square" rtlCol="0">
            <a:spAutoFit/>
          </a:bodyPr>
          <a:lstStyle/>
          <a:p>
            <a:pPr algn="ctr"/>
            <a:r>
              <a:rPr lang="es-ES" sz="1200" b="1" dirty="0" smtClean="0">
                <a:latin typeface="Arial Narrow" panose="020B0606020202030204" pitchFamily="34" charset="0"/>
              </a:rPr>
              <a:t>Total de personas por brotes</a:t>
            </a:r>
          </a:p>
          <a:p>
            <a:pPr algn="ctr"/>
            <a:r>
              <a:rPr lang="es-ES" sz="1600" b="1" dirty="0" smtClean="0">
                <a:solidFill>
                  <a:srgbClr val="C00000"/>
                </a:solidFill>
                <a:latin typeface="Arial Narrow" panose="020B0606020202030204" pitchFamily="34" charset="0"/>
              </a:rPr>
              <a:t>74 Personas</a:t>
            </a:r>
            <a:endParaRPr lang="es-ES" sz="1600" b="1" dirty="0">
              <a:latin typeface="Arial Narrow" panose="020B0606020202030204" pitchFamily="34" charset="0"/>
            </a:endParaRPr>
          </a:p>
          <a:p>
            <a:pPr algn="ctr"/>
            <a:endParaRPr lang="es-ES" sz="1200" b="1" dirty="0" smtClean="0">
              <a:latin typeface="Arial Narrow" panose="020B0606020202030204" pitchFamily="34" charset="0"/>
            </a:endParaRPr>
          </a:p>
          <a:p>
            <a:pPr algn="ctr"/>
            <a:r>
              <a:rPr lang="es-ES" sz="1200" b="1" dirty="0" smtClean="0">
                <a:latin typeface="Arial Narrow" panose="020B0606020202030204" pitchFamily="34" charset="0"/>
              </a:rPr>
              <a:t>Total de personas reporte individual </a:t>
            </a:r>
          </a:p>
          <a:p>
            <a:pPr algn="ctr"/>
            <a:r>
              <a:rPr lang="es-ES" sz="1600" b="1" dirty="0" smtClean="0">
                <a:solidFill>
                  <a:srgbClr val="C00000"/>
                </a:solidFill>
                <a:latin typeface="Arial Narrow" panose="020B0606020202030204" pitchFamily="34" charset="0"/>
              </a:rPr>
              <a:t>31 Personas</a:t>
            </a:r>
            <a:endParaRPr lang="es-ES" sz="1600" b="1" dirty="0">
              <a:solidFill>
                <a:srgbClr val="C00000"/>
              </a:solidFill>
              <a:latin typeface="Arial Narrow" panose="020B0606020202030204" pitchFamily="34" charset="0"/>
            </a:endParaRPr>
          </a:p>
        </p:txBody>
      </p:sp>
      <p:pic>
        <p:nvPicPr>
          <p:cNvPr id="2" name="Imagen 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152405" y="482169"/>
            <a:ext cx="5048495" cy="4444311"/>
          </a:xfrm>
          <a:prstGeom prst="rect">
            <a:avLst/>
          </a:prstGeom>
        </p:spPr>
      </p:pic>
    </p:spTree>
    <p:extLst>
      <p:ext uri="{BB962C8B-B14F-4D97-AF65-F5344CB8AC3E}">
        <p14:creationId xmlns:p14="http://schemas.microsoft.com/office/powerpoint/2010/main" val="26037228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59 Rectángulo"/>
          <p:cNvSpPr/>
          <p:nvPr/>
        </p:nvSpPr>
        <p:spPr>
          <a:xfrm>
            <a:off x="-2" y="266420"/>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61" name="60 Grupo"/>
          <p:cNvGrpSpPr/>
          <p:nvPr/>
        </p:nvGrpSpPr>
        <p:grpSpPr>
          <a:xfrm>
            <a:off x="277402" y="379948"/>
            <a:ext cx="5047355" cy="276999"/>
            <a:chOff x="2448322" y="74775"/>
            <a:chExt cx="5047355" cy="276999"/>
          </a:xfrm>
        </p:grpSpPr>
        <p:sp>
          <p:nvSpPr>
            <p:cNvPr id="62" name="61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latin typeface="Arial Narrow" panose="020B0606020202030204" pitchFamily="34" charset="0"/>
                </a:rPr>
                <a:t>4</a:t>
              </a:r>
              <a:endParaRPr lang="es-ES" dirty="0">
                <a:latin typeface="Arial Narrow" panose="020B0606020202030204" pitchFamily="34" charset="0"/>
              </a:endParaRPr>
            </a:p>
          </p:txBody>
        </p:sp>
        <p:cxnSp>
          <p:nvCxnSpPr>
            <p:cNvPr id="63" name="62 Conector recto"/>
            <p:cNvCxnSpPr>
              <a:stCxn id="62"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64" name="63 CuadroTexto"/>
            <p:cNvSpPr txBox="1"/>
            <p:nvPr/>
          </p:nvSpPr>
          <p:spPr>
            <a:xfrm>
              <a:off x="3302537" y="74775"/>
              <a:ext cx="4193140" cy="276999"/>
            </a:xfrm>
            <a:prstGeom prst="rect">
              <a:avLst/>
            </a:prstGeom>
            <a:noFill/>
          </p:spPr>
          <p:txBody>
            <a:bodyPr wrap="square" rtlCol="0">
              <a:spAutoFit/>
            </a:bodyPr>
            <a:lstStyle/>
            <a:p>
              <a:r>
                <a:rPr lang="es-ES" sz="1200" b="1" dirty="0" smtClean="0">
                  <a:latin typeface="Arial Narrow" panose="020B0606020202030204" pitchFamily="34" charset="0"/>
                </a:rPr>
                <a:t>Curso de vida y agente identificado en la muestra</a:t>
              </a:r>
              <a:endParaRPr lang="es-ES" sz="1200" b="1" dirty="0">
                <a:latin typeface="Arial Narrow" panose="020B0606020202030204" pitchFamily="34" charset="0"/>
              </a:endParaRPr>
            </a:p>
          </p:txBody>
        </p:sp>
      </p:grpSp>
      <p:sp>
        <p:nvSpPr>
          <p:cNvPr id="105" name="104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17 </a:t>
            </a:r>
            <a:endParaRPr lang="es-ES" sz="1050" b="1" dirty="0">
              <a:latin typeface="Arial Narrow" panose="020B0606020202030204" pitchFamily="34" charset="0"/>
            </a:endParaRPr>
          </a:p>
        </p:txBody>
      </p:sp>
      <p:sp>
        <p:nvSpPr>
          <p:cNvPr id="70" name="69 Rectángulo"/>
          <p:cNvSpPr/>
          <p:nvPr/>
        </p:nvSpPr>
        <p:spPr>
          <a:xfrm>
            <a:off x="77562" y="4093862"/>
            <a:ext cx="6902777" cy="346249"/>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050" dirty="0" smtClean="0">
                <a:latin typeface="Arial Narrow" panose="020B0606020202030204" pitchFamily="34" charset="0"/>
              </a:rPr>
              <a:t>Figura. Distribución porcentual por grupos de edad de los casos notificados de ETA. Periodo epidemiológico 02 de 2021. </a:t>
            </a:r>
            <a:endParaRPr lang="es-ES" sz="1050" dirty="0">
              <a:latin typeface="Arial Narrow" panose="020B0606020202030204" pitchFamily="34" charset="0"/>
            </a:endParaRPr>
          </a:p>
        </p:txBody>
      </p:sp>
      <p:sp>
        <p:nvSpPr>
          <p:cNvPr id="3" name="AutoShape 5" descr="https://encrypted-tbn0.gstatic.com/images?q=tbn:ANd9GcQmYAaqrmXHMkh6n_3D5aU9FAfS3KwTjfrPHPkhV7BM2n6lGzte"/>
          <p:cNvSpPr>
            <a:spLocks noChangeAspect="1" noChangeArrowheads="1"/>
          </p:cNvSpPr>
          <p:nvPr/>
        </p:nvSpPr>
        <p:spPr bwMode="auto">
          <a:xfrm>
            <a:off x="155623" y="107565"/>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128" name="127 Rectángulo"/>
          <p:cNvSpPr/>
          <p:nvPr/>
        </p:nvSpPr>
        <p:spPr>
          <a:xfrm>
            <a:off x="-11281" y="8095313"/>
            <a:ext cx="3620159" cy="507831"/>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050" dirty="0" smtClean="0">
                <a:latin typeface="Arial Narrow" panose="020B0606020202030204" pitchFamily="34" charset="0"/>
              </a:rPr>
              <a:t>Figura. Distribución porcentual de Alimentos implicados en brotes ETA. Periodo epidemiológico 02 de 2021. </a:t>
            </a:r>
            <a:endParaRPr lang="es-ES" sz="1050" dirty="0">
              <a:latin typeface="Arial Narrow" panose="020B0606020202030204" pitchFamily="34" charset="0"/>
            </a:endParaRPr>
          </a:p>
        </p:txBody>
      </p:sp>
      <p:sp>
        <p:nvSpPr>
          <p:cNvPr id="55" name="54 Rectángulo"/>
          <p:cNvSpPr/>
          <p:nvPr/>
        </p:nvSpPr>
        <p:spPr>
          <a:xfrm>
            <a:off x="36243" y="4644008"/>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56" name="55 Grupo"/>
          <p:cNvGrpSpPr/>
          <p:nvPr/>
        </p:nvGrpSpPr>
        <p:grpSpPr>
          <a:xfrm>
            <a:off x="313647" y="4757536"/>
            <a:ext cx="5047355" cy="276999"/>
            <a:chOff x="2448322" y="74775"/>
            <a:chExt cx="5047355" cy="276999"/>
          </a:xfrm>
        </p:grpSpPr>
        <p:sp>
          <p:nvSpPr>
            <p:cNvPr id="57" name="5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58" name="57 Conector recto"/>
            <p:cNvCxnSpPr>
              <a:stCxn id="5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9" name="58 CuadroTexto"/>
            <p:cNvSpPr txBox="1"/>
            <p:nvPr/>
          </p:nvSpPr>
          <p:spPr>
            <a:xfrm>
              <a:off x="3302537" y="74775"/>
              <a:ext cx="4193140" cy="276999"/>
            </a:xfrm>
            <a:prstGeom prst="rect">
              <a:avLst/>
            </a:prstGeom>
            <a:noFill/>
          </p:spPr>
          <p:txBody>
            <a:bodyPr wrap="square" rtlCol="0">
              <a:spAutoFit/>
            </a:bodyPr>
            <a:lstStyle/>
            <a:p>
              <a:r>
                <a:rPr lang="es-ES" sz="1200" b="1" dirty="0">
                  <a:latin typeface="Arial Narrow" panose="020B0606020202030204" pitchFamily="34" charset="0"/>
                </a:rPr>
                <a:t>T</a:t>
              </a:r>
              <a:r>
                <a:rPr lang="es-ES" sz="1200" b="1" dirty="0" smtClean="0">
                  <a:latin typeface="Arial Narrow" panose="020B0606020202030204" pitchFamily="34" charset="0"/>
                </a:rPr>
                <a:t>ipo de alimento y síntomas</a:t>
              </a:r>
              <a:endParaRPr lang="es-ES" sz="1200" b="1" dirty="0">
                <a:latin typeface="Arial Narrow" panose="020B0606020202030204" pitchFamily="34" charset="0"/>
              </a:endParaRPr>
            </a:p>
          </p:txBody>
        </p:sp>
      </p:grpSp>
      <p:sp>
        <p:nvSpPr>
          <p:cNvPr id="65" name="64 Rectángulo"/>
          <p:cNvSpPr/>
          <p:nvPr/>
        </p:nvSpPr>
        <p:spPr>
          <a:xfrm>
            <a:off x="3714879" y="8095313"/>
            <a:ext cx="3460378" cy="507831"/>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050" dirty="0" smtClean="0">
                <a:latin typeface="Arial Narrow" panose="020B0606020202030204" pitchFamily="34" charset="0"/>
              </a:rPr>
              <a:t>Figura. Distribución porcentual de Síntomas en pacientes. ETA. Periodo epidemiológico 02 2021. </a:t>
            </a:r>
            <a:endParaRPr lang="es-ES" sz="1050" dirty="0">
              <a:latin typeface="Arial Narrow" panose="020B0606020202030204" pitchFamily="34" charset="0"/>
            </a:endParaRPr>
          </a:p>
        </p:txBody>
      </p:sp>
      <p:graphicFrame>
        <p:nvGraphicFramePr>
          <p:cNvPr id="21" name="Gráfico 20"/>
          <p:cNvGraphicFramePr>
            <a:graphicFrameLocks/>
          </p:cNvGraphicFramePr>
          <p:nvPr>
            <p:extLst>
              <p:ext uri="{D42A27DB-BD31-4B8C-83A1-F6EECF244321}">
                <p14:modId xmlns:p14="http://schemas.microsoft.com/office/powerpoint/2010/main" val="1170980444"/>
              </p:ext>
            </p:extLst>
          </p:nvPr>
        </p:nvGraphicFramePr>
        <p:xfrm>
          <a:off x="43781" y="929331"/>
          <a:ext cx="7131475" cy="31444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3" name="Gráfico 22"/>
          <p:cNvGraphicFramePr>
            <a:graphicFrameLocks/>
          </p:cNvGraphicFramePr>
          <p:nvPr>
            <p:extLst>
              <p:ext uri="{D42A27DB-BD31-4B8C-83A1-F6EECF244321}">
                <p14:modId xmlns:p14="http://schemas.microsoft.com/office/powerpoint/2010/main" val="2685401471"/>
              </p:ext>
            </p:extLst>
          </p:nvPr>
        </p:nvGraphicFramePr>
        <p:xfrm>
          <a:off x="-11280" y="5250238"/>
          <a:ext cx="3726160" cy="27315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5" name="Gráfico 24"/>
          <p:cNvGraphicFramePr>
            <a:graphicFrameLocks/>
          </p:cNvGraphicFramePr>
          <p:nvPr>
            <p:extLst>
              <p:ext uri="{D42A27DB-BD31-4B8C-83A1-F6EECF244321}">
                <p14:modId xmlns:p14="http://schemas.microsoft.com/office/powerpoint/2010/main" val="679143479"/>
              </p:ext>
            </p:extLst>
          </p:nvPr>
        </p:nvGraphicFramePr>
        <p:xfrm>
          <a:off x="3513642" y="5204138"/>
          <a:ext cx="3694720"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08417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59 Rectángulo"/>
          <p:cNvSpPr/>
          <p:nvPr/>
        </p:nvSpPr>
        <p:spPr>
          <a:xfrm>
            <a:off x="-50" y="14392"/>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61" name="60 Grupo"/>
          <p:cNvGrpSpPr/>
          <p:nvPr/>
        </p:nvGrpSpPr>
        <p:grpSpPr>
          <a:xfrm>
            <a:off x="277354" y="127920"/>
            <a:ext cx="936104" cy="261610"/>
            <a:chOff x="2448322" y="74775"/>
            <a:chExt cx="936104" cy="261610"/>
          </a:xfrm>
        </p:grpSpPr>
        <p:sp>
          <p:nvSpPr>
            <p:cNvPr id="62" name="61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63" name="62 Conector recto"/>
            <p:cNvCxnSpPr>
              <a:stCxn id="62"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05" name="104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18 </a:t>
            </a:r>
            <a:endParaRPr lang="es-ES" sz="1050" b="1" dirty="0">
              <a:latin typeface="Arial Narrow" panose="020B0606020202030204" pitchFamily="34" charset="0"/>
            </a:endParaRPr>
          </a:p>
        </p:txBody>
      </p:sp>
      <p:sp>
        <p:nvSpPr>
          <p:cNvPr id="3" name="AutoShape 5" descr="https://encrypted-tbn0.gstatic.com/images?q=tbn:ANd9GcQmYAaqrmXHMkh6n_3D5aU9FAfS3KwTjfrPHPkhV7BM2n6lGzt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5" name="Imagen 4"/>
          <p:cNvPicPr>
            <a:picLocks noChangeAspect="1"/>
          </p:cNvPicPr>
          <p:nvPr/>
        </p:nvPicPr>
        <p:blipFill>
          <a:blip r:embed="rId2"/>
          <a:stretch>
            <a:fillRect/>
          </a:stretch>
        </p:blipFill>
        <p:spPr>
          <a:xfrm>
            <a:off x="1126293" y="114180"/>
            <a:ext cx="2597121" cy="323116"/>
          </a:xfrm>
          <a:prstGeom prst="rect">
            <a:avLst/>
          </a:prstGeom>
        </p:spPr>
      </p:pic>
      <p:sp>
        <p:nvSpPr>
          <p:cNvPr id="30" name="17 Rectángulo"/>
          <p:cNvSpPr/>
          <p:nvPr/>
        </p:nvSpPr>
        <p:spPr>
          <a:xfrm>
            <a:off x="196649" y="4367042"/>
            <a:ext cx="4946011" cy="346249"/>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050" dirty="0" smtClean="0">
                <a:latin typeface="Arial Narrow" panose="020B0606020202030204" pitchFamily="34" charset="0"/>
              </a:rPr>
              <a:t>Figura. Comportamiento ETA. Medellín, a Periodo epidemiológico 11  acumulado  de 2016-2020. </a:t>
            </a:r>
            <a:endParaRPr lang="es-ES" sz="1050" dirty="0">
              <a:latin typeface="Arial Narrow" panose="020B0606020202030204" pitchFamily="34" charset="0"/>
            </a:endParaRPr>
          </a:p>
        </p:txBody>
      </p:sp>
      <p:sp>
        <p:nvSpPr>
          <p:cNvPr id="11" name="13 Rectángulo"/>
          <p:cNvSpPr/>
          <p:nvPr/>
        </p:nvSpPr>
        <p:spPr>
          <a:xfrm>
            <a:off x="9418" y="4795018"/>
            <a:ext cx="7201344"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12" name="25 Grupo"/>
          <p:cNvGrpSpPr/>
          <p:nvPr/>
        </p:nvGrpSpPr>
        <p:grpSpPr>
          <a:xfrm>
            <a:off x="286822" y="4922194"/>
            <a:ext cx="3446504" cy="276999"/>
            <a:chOff x="2448322" y="74775"/>
            <a:chExt cx="3446504" cy="276999"/>
          </a:xfrm>
        </p:grpSpPr>
        <p:sp>
          <p:nvSpPr>
            <p:cNvPr id="14"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5" name="27 Conector recto"/>
            <p:cNvCxnSpPr>
              <a:stCxn id="14"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28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Indicadores</a:t>
              </a:r>
              <a:endParaRPr lang="es-ES" sz="1200" b="1" dirty="0">
                <a:latin typeface="Arial Narrow" panose="020B0606020202030204" pitchFamily="34" charset="0"/>
              </a:endParaRPr>
            </a:p>
          </p:txBody>
        </p:sp>
      </p:grpSp>
      <p:sp>
        <p:nvSpPr>
          <p:cNvPr id="17" name="38 CuadroTexto"/>
          <p:cNvSpPr txBox="1"/>
          <p:nvPr/>
        </p:nvSpPr>
        <p:spPr>
          <a:xfrm>
            <a:off x="945066" y="5365661"/>
            <a:ext cx="2578141" cy="415498"/>
          </a:xfrm>
          <a:prstGeom prst="rect">
            <a:avLst/>
          </a:prstGeom>
          <a:noFill/>
        </p:spPr>
        <p:txBody>
          <a:bodyPr wrap="square" rtlCol="0">
            <a:spAutoFit/>
          </a:bodyPr>
          <a:lstStyle/>
          <a:p>
            <a:pPr algn="ctr"/>
            <a:r>
              <a:rPr lang="es-CO" sz="1050" b="1" dirty="0">
                <a:latin typeface="Arial Narrow" panose="020B0606020202030204" pitchFamily="34" charset="0"/>
              </a:rPr>
              <a:t>Porcentaje de brotes de ETA </a:t>
            </a:r>
            <a:r>
              <a:rPr lang="es-CO" sz="1050" b="1" dirty="0" smtClean="0">
                <a:latin typeface="Arial Narrow" panose="020B0606020202030204" pitchFamily="34" charset="0"/>
              </a:rPr>
              <a:t>de notificación inmediata notificados </a:t>
            </a:r>
            <a:r>
              <a:rPr lang="es-CO" sz="1050" b="1" dirty="0">
                <a:latin typeface="Arial Narrow" panose="020B0606020202030204" pitchFamily="34" charset="0"/>
              </a:rPr>
              <a:t>oportunamente</a:t>
            </a:r>
            <a:endParaRPr lang="es-ES" sz="1050" b="1" dirty="0">
              <a:latin typeface="Arial Narrow" panose="020B0606020202030204" pitchFamily="34" charset="0"/>
            </a:endParaRPr>
          </a:p>
        </p:txBody>
      </p:sp>
      <p:sp>
        <p:nvSpPr>
          <p:cNvPr id="18" name="42 CuadroTexto"/>
          <p:cNvSpPr txBox="1"/>
          <p:nvPr/>
        </p:nvSpPr>
        <p:spPr>
          <a:xfrm>
            <a:off x="1065973" y="6316205"/>
            <a:ext cx="2241210" cy="415498"/>
          </a:xfrm>
          <a:prstGeom prst="rect">
            <a:avLst/>
          </a:prstGeom>
          <a:noFill/>
        </p:spPr>
        <p:txBody>
          <a:bodyPr wrap="square" rtlCol="0">
            <a:spAutoFit/>
          </a:bodyPr>
          <a:lstStyle/>
          <a:p>
            <a:pPr algn="ctr"/>
            <a:r>
              <a:rPr lang="es-CO" sz="1050" b="1" dirty="0">
                <a:latin typeface="Arial Narrow" panose="020B0606020202030204" pitchFamily="34" charset="0"/>
              </a:rPr>
              <a:t>Porcentaje de brotes de ETA a los que se les </a:t>
            </a:r>
            <a:r>
              <a:rPr lang="es-CO" sz="1050" b="1" dirty="0" smtClean="0">
                <a:latin typeface="Arial Narrow" panose="020B0606020202030204" pitchFamily="34" charset="0"/>
              </a:rPr>
              <a:t>detecto modo </a:t>
            </a:r>
            <a:r>
              <a:rPr lang="es-CO" sz="1050" b="1" dirty="0">
                <a:latin typeface="Arial Narrow" panose="020B0606020202030204" pitchFamily="34" charset="0"/>
              </a:rPr>
              <a:t>de transmisión</a:t>
            </a:r>
            <a:endParaRPr lang="es-ES" sz="1050" b="1" dirty="0">
              <a:latin typeface="Arial Narrow" panose="020B0606020202030204" pitchFamily="34" charset="0"/>
            </a:endParaRPr>
          </a:p>
        </p:txBody>
      </p:sp>
      <p:sp>
        <p:nvSpPr>
          <p:cNvPr id="19" name="46 CuadroTexto"/>
          <p:cNvSpPr txBox="1"/>
          <p:nvPr/>
        </p:nvSpPr>
        <p:spPr>
          <a:xfrm>
            <a:off x="1615254" y="6676374"/>
            <a:ext cx="829074" cy="369332"/>
          </a:xfrm>
          <a:prstGeom prst="rect">
            <a:avLst/>
          </a:prstGeom>
          <a:noFill/>
        </p:spPr>
        <p:txBody>
          <a:bodyPr wrap="none" rtlCol="0">
            <a:spAutoFit/>
          </a:bodyPr>
          <a:lstStyle/>
          <a:p>
            <a:pPr algn="ctr"/>
            <a:r>
              <a:rPr lang="es-ES" b="1" dirty="0" smtClean="0">
                <a:solidFill>
                  <a:srgbClr val="C00000"/>
                </a:solidFill>
                <a:latin typeface="Arial Narrow" panose="020B0606020202030204" pitchFamily="34" charset="0"/>
              </a:rPr>
              <a:t>100,0%</a:t>
            </a:r>
          </a:p>
        </p:txBody>
      </p:sp>
      <p:sp>
        <p:nvSpPr>
          <p:cNvPr id="20" name="47 CuadroTexto"/>
          <p:cNvSpPr txBox="1"/>
          <p:nvPr/>
        </p:nvSpPr>
        <p:spPr>
          <a:xfrm>
            <a:off x="3528442" y="5365661"/>
            <a:ext cx="2241210" cy="415498"/>
          </a:xfrm>
          <a:prstGeom prst="rect">
            <a:avLst/>
          </a:prstGeom>
          <a:noFill/>
        </p:spPr>
        <p:txBody>
          <a:bodyPr wrap="square" rtlCol="0">
            <a:spAutoFit/>
          </a:bodyPr>
          <a:lstStyle/>
          <a:p>
            <a:pPr algn="ctr"/>
            <a:r>
              <a:rPr lang="es-CO" sz="1050" b="1" dirty="0">
                <a:latin typeface="Arial Narrow" panose="020B0606020202030204" pitchFamily="34" charset="0"/>
              </a:rPr>
              <a:t>Porcentaje de brotes de ETA con identificación </a:t>
            </a:r>
            <a:r>
              <a:rPr lang="es-CO" sz="1050" b="1" dirty="0" smtClean="0">
                <a:latin typeface="Arial Narrow" panose="020B0606020202030204" pitchFamily="34" charset="0"/>
              </a:rPr>
              <a:t>de agente </a:t>
            </a:r>
            <a:r>
              <a:rPr lang="es-CO" sz="1050" b="1" dirty="0">
                <a:latin typeface="Arial Narrow" panose="020B0606020202030204" pitchFamily="34" charset="0"/>
              </a:rPr>
              <a:t>etiológico</a:t>
            </a:r>
          </a:p>
        </p:txBody>
      </p:sp>
      <p:sp>
        <p:nvSpPr>
          <p:cNvPr id="21" name="48 CuadroTexto"/>
          <p:cNvSpPr txBox="1"/>
          <p:nvPr/>
        </p:nvSpPr>
        <p:spPr>
          <a:xfrm>
            <a:off x="4202575" y="5747941"/>
            <a:ext cx="776175" cy="369332"/>
          </a:xfrm>
          <a:prstGeom prst="rect">
            <a:avLst/>
          </a:prstGeom>
          <a:noFill/>
        </p:spPr>
        <p:txBody>
          <a:bodyPr wrap="none" rtlCol="0">
            <a:spAutoFit/>
          </a:bodyPr>
          <a:lstStyle/>
          <a:p>
            <a:pPr algn="ctr"/>
            <a:r>
              <a:rPr lang="es-ES" b="1" dirty="0" smtClean="0">
                <a:solidFill>
                  <a:srgbClr val="C00000"/>
                </a:solidFill>
                <a:latin typeface="Arial Narrow" panose="020B0606020202030204" pitchFamily="34" charset="0"/>
              </a:rPr>
              <a:t>6,25% </a:t>
            </a:r>
            <a:endParaRPr lang="es-ES" b="1" dirty="0">
              <a:solidFill>
                <a:srgbClr val="C00000"/>
              </a:solidFill>
              <a:latin typeface="Arial Narrow" panose="020B0606020202030204" pitchFamily="34" charset="0"/>
            </a:endParaRPr>
          </a:p>
        </p:txBody>
      </p:sp>
      <p:sp>
        <p:nvSpPr>
          <p:cNvPr id="22" name="43 CuadroTexto"/>
          <p:cNvSpPr txBox="1"/>
          <p:nvPr/>
        </p:nvSpPr>
        <p:spPr>
          <a:xfrm>
            <a:off x="3470055" y="6317883"/>
            <a:ext cx="2241210" cy="457048"/>
          </a:xfrm>
          <a:prstGeom prst="rect">
            <a:avLst/>
          </a:prstGeom>
          <a:noFill/>
        </p:spPr>
        <p:txBody>
          <a:bodyPr wrap="square" rtlCol="0">
            <a:spAutoFit/>
          </a:bodyPr>
          <a:lstStyle/>
          <a:p>
            <a:pPr algn="ctr"/>
            <a:r>
              <a:rPr lang="es-CO" sz="1050" b="1" dirty="0">
                <a:latin typeface="Arial Narrow" panose="020B0606020202030204" pitchFamily="34" charset="0"/>
              </a:rPr>
              <a:t>Porcentaje de brotes de ETA </a:t>
            </a:r>
            <a:r>
              <a:rPr lang="es-CO" sz="1050" b="1" dirty="0" smtClean="0">
                <a:latin typeface="Arial Narrow" panose="020B0606020202030204" pitchFamily="34" charset="0"/>
              </a:rPr>
              <a:t> </a:t>
            </a:r>
            <a:r>
              <a:rPr lang="es-CO" sz="1050" b="1" dirty="0">
                <a:latin typeface="Arial Narrow" panose="020B0606020202030204" pitchFamily="34" charset="0"/>
              </a:rPr>
              <a:t>con toma de muestra</a:t>
            </a:r>
          </a:p>
        </p:txBody>
      </p:sp>
      <p:sp>
        <p:nvSpPr>
          <p:cNvPr id="23" name="49 CuadroTexto"/>
          <p:cNvSpPr txBox="1"/>
          <p:nvPr/>
        </p:nvSpPr>
        <p:spPr>
          <a:xfrm>
            <a:off x="4229022" y="6684045"/>
            <a:ext cx="723276" cy="369332"/>
          </a:xfrm>
          <a:prstGeom prst="rect">
            <a:avLst/>
          </a:prstGeom>
          <a:noFill/>
        </p:spPr>
        <p:txBody>
          <a:bodyPr wrap="none" rtlCol="0">
            <a:spAutoFit/>
          </a:bodyPr>
          <a:lstStyle/>
          <a:p>
            <a:pPr algn="ctr"/>
            <a:r>
              <a:rPr lang="es-ES" b="1" smtClean="0">
                <a:solidFill>
                  <a:srgbClr val="C00000"/>
                </a:solidFill>
                <a:latin typeface="Arial Narrow" panose="020B0606020202030204" pitchFamily="34" charset="0"/>
              </a:rPr>
              <a:t>37,5%</a:t>
            </a:r>
            <a:endParaRPr lang="es-ES" b="1" dirty="0" smtClean="0">
              <a:solidFill>
                <a:srgbClr val="C00000"/>
              </a:solidFill>
              <a:latin typeface="Arial Narrow" panose="020B0606020202030204" pitchFamily="34" charset="0"/>
            </a:endParaRPr>
          </a:p>
        </p:txBody>
      </p:sp>
      <p:cxnSp>
        <p:nvCxnSpPr>
          <p:cNvPr id="24" name="51 Conector recto de flecha"/>
          <p:cNvCxnSpPr/>
          <p:nvPr/>
        </p:nvCxnSpPr>
        <p:spPr>
          <a:xfrm flipH="1">
            <a:off x="1103436" y="6189281"/>
            <a:ext cx="4724027"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25" name="91 CuadroTexto"/>
          <p:cNvSpPr txBox="1"/>
          <p:nvPr/>
        </p:nvSpPr>
        <p:spPr>
          <a:xfrm>
            <a:off x="1527572" y="5753362"/>
            <a:ext cx="881973" cy="369332"/>
          </a:xfrm>
          <a:prstGeom prst="rect">
            <a:avLst/>
          </a:prstGeom>
          <a:noFill/>
        </p:spPr>
        <p:txBody>
          <a:bodyPr wrap="none" rtlCol="0">
            <a:spAutoFit/>
          </a:bodyPr>
          <a:lstStyle/>
          <a:p>
            <a:pPr algn="ctr"/>
            <a:r>
              <a:rPr lang="es-ES" b="1" dirty="0" smtClean="0">
                <a:solidFill>
                  <a:srgbClr val="C00000"/>
                </a:solidFill>
                <a:latin typeface="Arial Narrow" panose="020B0606020202030204" pitchFamily="34" charset="0"/>
              </a:rPr>
              <a:t>18,75% </a:t>
            </a:r>
            <a:endParaRPr lang="es-ES" b="1" dirty="0">
              <a:solidFill>
                <a:srgbClr val="C00000"/>
              </a:solidFill>
              <a:latin typeface="Arial Narrow" panose="020B0606020202030204" pitchFamily="34" charset="0"/>
            </a:endParaRPr>
          </a:p>
        </p:txBody>
      </p:sp>
      <p:sp>
        <p:nvSpPr>
          <p:cNvPr id="26" name="31 Rectángulo"/>
          <p:cNvSpPr/>
          <p:nvPr/>
        </p:nvSpPr>
        <p:spPr>
          <a:xfrm>
            <a:off x="-494" y="7574340"/>
            <a:ext cx="7171815" cy="1569660"/>
          </a:xfrm>
          <a:prstGeom prst="rect">
            <a:avLst/>
          </a:prstGeom>
        </p:spPr>
        <p:txBody>
          <a:bodyPr wrap="square">
            <a:spAutoFit/>
          </a:bodyPr>
          <a:lstStyle/>
          <a:p>
            <a:pPr algn="just"/>
            <a:r>
              <a:rPr lang="es-CO" sz="1200" dirty="0" smtClean="0">
                <a:solidFill>
                  <a:srgbClr val="FF0000"/>
                </a:solidFill>
                <a:latin typeface="Arial Narrow" panose="020B0606020202030204" pitchFamily="34" charset="0"/>
              </a:rPr>
              <a:t>A </a:t>
            </a:r>
            <a:r>
              <a:rPr lang="es-CO" sz="1200" dirty="0">
                <a:solidFill>
                  <a:srgbClr val="FF0000"/>
                </a:solidFill>
                <a:latin typeface="Arial Narrow" panose="020B0606020202030204" pitchFamily="34" charset="0"/>
              </a:rPr>
              <a:t>nivel individual el sitio de mayor ocurrencia de las ETA es el hogar, debido a inadecuadas </a:t>
            </a:r>
            <a:r>
              <a:rPr lang="es-CO" sz="1200" dirty="0" smtClean="0">
                <a:solidFill>
                  <a:srgbClr val="FF0000"/>
                </a:solidFill>
                <a:latin typeface="Arial Narrow" panose="020B0606020202030204" pitchFamily="34" charset="0"/>
              </a:rPr>
              <a:t>prácticas de </a:t>
            </a:r>
            <a:r>
              <a:rPr lang="es-CO" sz="1200" dirty="0" err="1" smtClean="0">
                <a:solidFill>
                  <a:srgbClr val="FF0000"/>
                </a:solidFill>
                <a:latin typeface="Arial Narrow" panose="020B0606020202030204" pitchFamily="34" charset="0"/>
              </a:rPr>
              <a:t>manofactura</a:t>
            </a:r>
            <a:r>
              <a:rPr lang="es-CO" sz="1200" dirty="0" smtClean="0">
                <a:solidFill>
                  <a:srgbClr val="FF0000"/>
                </a:solidFill>
                <a:latin typeface="Arial Narrow" panose="020B0606020202030204" pitchFamily="34" charset="0"/>
              </a:rPr>
              <a:t> </a:t>
            </a:r>
            <a:r>
              <a:rPr lang="es-CO" sz="1200" dirty="0">
                <a:solidFill>
                  <a:srgbClr val="FF0000"/>
                </a:solidFill>
                <a:latin typeface="Arial Narrow" panose="020B0606020202030204" pitchFamily="34" charset="0"/>
              </a:rPr>
              <a:t>a lo largo de toda la cadena de producción de los alimentos como son: la inadecuada conservación de los alimentos, el enfriamiento lento y la contaminación cruzada.</a:t>
            </a:r>
          </a:p>
          <a:p>
            <a:pPr algn="just"/>
            <a:r>
              <a:rPr lang="es-CO" sz="1200" dirty="0">
                <a:solidFill>
                  <a:srgbClr val="FF0000"/>
                </a:solidFill>
                <a:latin typeface="Arial Narrow" panose="020B0606020202030204" pitchFamily="34" charset="0"/>
              </a:rPr>
              <a:t>Los alimentos más involucrados son los alimentos </a:t>
            </a:r>
            <a:r>
              <a:rPr lang="es-CO" sz="1200" dirty="0" smtClean="0">
                <a:solidFill>
                  <a:srgbClr val="FF0000"/>
                </a:solidFill>
                <a:latin typeface="Arial Narrow" panose="020B0606020202030204" pitchFamily="34" charset="0"/>
              </a:rPr>
              <a:t>que contiene productos de mar </a:t>
            </a:r>
            <a:r>
              <a:rPr lang="es-CO" sz="1200" dirty="0" err="1" smtClean="0">
                <a:solidFill>
                  <a:srgbClr val="FF0000"/>
                </a:solidFill>
                <a:latin typeface="Arial Narrow" panose="020B0606020202030204" pitchFamily="34" charset="0"/>
              </a:rPr>
              <a:t>orio</a:t>
            </a:r>
            <a:r>
              <a:rPr lang="es-CO" sz="1200" dirty="0" smtClean="0">
                <a:solidFill>
                  <a:srgbClr val="FF0000"/>
                </a:solidFill>
                <a:latin typeface="Arial Narrow" panose="020B0606020202030204" pitchFamily="34" charset="0"/>
              </a:rPr>
              <a:t>  </a:t>
            </a:r>
            <a:r>
              <a:rPr lang="es-CO" sz="1200" dirty="0">
                <a:solidFill>
                  <a:srgbClr val="FF0000"/>
                </a:solidFill>
                <a:latin typeface="Arial Narrow" panose="020B0606020202030204" pitchFamily="34" charset="0"/>
              </a:rPr>
              <a:t>y la sintomatología más predominante es la gastrointestinal.</a:t>
            </a:r>
          </a:p>
          <a:p>
            <a:pPr algn="just"/>
            <a:r>
              <a:rPr lang="es-CO" sz="1200" dirty="0" smtClean="0">
                <a:solidFill>
                  <a:srgbClr val="FF0000"/>
                </a:solidFill>
                <a:latin typeface="Arial Narrow" panose="020B0606020202030204" pitchFamily="34" charset="0"/>
              </a:rPr>
              <a:t>A </a:t>
            </a:r>
            <a:r>
              <a:rPr lang="es-CO" sz="1200" dirty="0">
                <a:solidFill>
                  <a:srgbClr val="FF0000"/>
                </a:solidFill>
                <a:latin typeface="Arial Narrow" panose="020B0606020202030204" pitchFamily="34" charset="0"/>
              </a:rPr>
              <a:t>pesar de todas las acciones  y esfuerzos se ve demora en la notificación,  lo que no permite en muchas  ocasiones un estudio más asertivo con la afectación de los indicadores para el evento como: oportunidad, toma de muestras e identificación del agente causal</a:t>
            </a:r>
          </a:p>
        </p:txBody>
      </p:sp>
      <p:sp>
        <p:nvSpPr>
          <p:cNvPr id="27" name="32 Rectángulo"/>
          <p:cNvSpPr/>
          <p:nvPr/>
        </p:nvSpPr>
        <p:spPr>
          <a:xfrm>
            <a:off x="0" y="7093007"/>
            <a:ext cx="7200900" cy="421115"/>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8" name="33 Grupo"/>
          <p:cNvGrpSpPr/>
          <p:nvPr/>
        </p:nvGrpSpPr>
        <p:grpSpPr>
          <a:xfrm>
            <a:off x="192038" y="7147421"/>
            <a:ext cx="3446504" cy="304699"/>
            <a:chOff x="2448322" y="33831"/>
            <a:chExt cx="3446504" cy="276999"/>
          </a:xfrm>
        </p:grpSpPr>
        <p:sp>
          <p:nvSpPr>
            <p:cNvPr id="29" name="34 Elipse"/>
            <p:cNvSpPr/>
            <p:nvPr/>
          </p:nvSpPr>
          <p:spPr>
            <a:xfrm>
              <a:off x="2448322" y="3383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31" name="35 Conector recto"/>
            <p:cNvCxnSpPr>
              <a:stCxn id="29" idx="6"/>
            </p:cNvCxnSpPr>
            <p:nvPr/>
          </p:nvCxnSpPr>
          <p:spPr>
            <a:xfrm>
              <a:off x="2736354" y="16463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2" name="36 CuadroTexto"/>
            <p:cNvSpPr txBox="1"/>
            <p:nvPr/>
          </p:nvSpPr>
          <p:spPr>
            <a:xfrm>
              <a:off x="3302538" y="33831"/>
              <a:ext cx="2592288" cy="276999"/>
            </a:xfrm>
            <a:prstGeom prst="rect">
              <a:avLst/>
            </a:prstGeom>
            <a:noFill/>
          </p:spPr>
          <p:txBody>
            <a:bodyPr wrap="square" rtlCol="0">
              <a:spAutoFit/>
            </a:bodyPr>
            <a:lstStyle/>
            <a:p>
              <a:r>
                <a:rPr lang="es-ES" sz="1200" b="1" dirty="0" smtClean="0">
                  <a:latin typeface="Arial Narrow" panose="020B0606020202030204" pitchFamily="34" charset="0"/>
                </a:rPr>
                <a:t>Consideraciones Finales</a:t>
              </a:r>
              <a:endParaRPr lang="es-ES" sz="1200" b="1" dirty="0">
                <a:latin typeface="Arial Narrow" panose="020B0606020202030204" pitchFamily="34" charset="0"/>
              </a:endParaRPr>
            </a:p>
          </p:txBody>
        </p:sp>
      </p:grpSp>
      <p:graphicFrame>
        <p:nvGraphicFramePr>
          <p:cNvPr id="33" name="4 Gráfico"/>
          <p:cNvGraphicFramePr>
            <a:graphicFrameLocks/>
          </p:cNvGraphicFramePr>
          <p:nvPr>
            <p:extLst>
              <p:ext uri="{D42A27DB-BD31-4B8C-83A1-F6EECF244321}">
                <p14:modId xmlns:p14="http://schemas.microsoft.com/office/powerpoint/2010/main" val="209187528"/>
              </p:ext>
            </p:extLst>
          </p:nvPr>
        </p:nvGraphicFramePr>
        <p:xfrm>
          <a:off x="191543" y="561422"/>
          <a:ext cx="6979777" cy="38056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931309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22</a:t>
            </a:r>
            <a:endParaRPr lang="es-ES" sz="1050" b="1" dirty="0">
              <a:latin typeface="Arial Narrow" panose="020B0606020202030204" pitchFamily="34" charset="0"/>
            </a:endParaRPr>
          </a:p>
        </p:txBody>
      </p:sp>
      <p:sp>
        <p:nvSpPr>
          <p:cNvPr id="2" name="1 Título"/>
          <p:cNvSpPr>
            <a:spLocks noGrp="1"/>
          </p:cNvSpPr>
          <p:nvPr>
            <p:ph type="title"/>
          </p:nvPr>
        </p:nvSpPr>
        <p:spPr>
          <a:xfrm>
            <a:off x="0" y="2066169"/>
            <a:ext cx="6727831" cy="432048"/>
          </a:xfrm>
        </p:spPr>
        <p:txBody>
          <a:bodyPr>
            <a:noAutofit/>
          </a:bodyPr>
          <a:lstStyle/>
          <a:p>
            <a:pPr algn="l"/>
            <a:r>
              <a:rPr lang="es-ES" sz="1600" b="1" dirty="0" smtClean="0">
                <a:latin typeface="Arial Narrow" panose="020B0606020202030204" pitchFamily="34" charset="0"/>
              </a:rPr>
              <a:t>Búsqueda activa institucional</a:t>
            </a:r>
            <a:endParaRPr lang="es-ES" sz="1600" b="1" dirty="0">
              <a:latin typeface="Arial Narrow" panose="020B0606020202030204" pitchFamily="34" charset="0"/>
            </a:endParaRPr>
          </a:p>
        </p:txBody>
      </p:sp>
      <p:sp>
        <p:nvSpPr>
          <p:cNvPr id="7" name="6 Rectángulo"/>
          <p:cNvSpPr/>
          <p:nvPr/>
        </p:nvSpPr>
        <p:spPr>
          <a:xfrm>
            <a:off x="0" y="2436899"/>
            <a:ext cx="7200900" cy="1384995"/>
          </a:xfrm>
          <a:prstGeom prst="rect">
            <a:avLst/>
          </a:prstGeom>
        </p:spPr>
        <p:txBody>
          <a:bodyPr wrap="square">
            <a:spAutoFit/>
          </a:bodyPr>
          <a:lstStyle/>
          <a:p>
            <a:pPr algn="just"/>
            <a:r>
              <a:rPr lang="es-CO" sz="1200" dirty="0">
                <a:latin typeface="Arial Narrow" panose="020B0606020202030204" pitchFamily="34" charset="0"/>
              </a:rPr>
              <a:t>El promedio en la ejecución de la Búsqueda Activa Institucional (BAI) en 171 Unidades Primarias Generadoras de Datos (UPGD) para el mes de </a:t>
            </a:r>
            <a:r>
              <a:rPr lang="es-CO" sz="1200" dirty="0" smtClean="0">
                <a:latin typeface="Arial Narrow" panose="020B0606020202030204" pitchFamily="34" charset="0"/>
              </a:rPr>
              <a:t>enero de 2021, </a:t>
            </a:r>
            <a:r>
              <a:rPr lang="es-CO" sz="1200" dirty="0">
                <a:latin typeface="Arial Narrow" panose="020B0606020202030204" pitchFamily="34" charset="0"/>
              </a:rPr>
              <a:t>semanas </a:t>
            </a:r>
            <a:r>
              <a:rPr lang="es-CO" sz="1200" dirty="0" smtClean="0">
                <a:latin typeface="Arial Narrow" panose="020B0606020202030204" pitchFamily="34" charset="0"/>
              </a:rPr>
              <a:t>01 </a:t>
            </a:r>
            <a:r>
              <a:rPr lang="es-CO" sz="1200" dirty="0">
                <a:latin typeface="Arial Narrow" panose="020B0606020202030204" pitchFamily="34" charset="0"/>
              </a:rPr>
              <a:t>a la </a:t>
            </a:r>
            <a:r>
              <a:rPr lang="es-CO" sz="1200" dirty="0" smtClean="0">
                <a:latin typeface="Arial Narrow" panose="020B0606020202030204" pitchFamily="34" charset="0"/>
              </a:rPr>
              <a:t>04, </a:t>
            </a:r>
            <a:r>
              <a:rPr lang="es-CO" sz="1200" dirty="0">
                <a:latin typeface="Arial Narrow" panose="020B0606020202030204" pitchFamily="34" charset="0"/>
              </a:rPr>
              <a:t>fue del 77,7%, por encima de la línea base para la ciudad (75%). </a:t>
            </a:r>
          </a:p>
          <a:p>
            <a:pPr algn="just"/>
            <a:endParaRPr lang="es-CO" sz="1200" dirty="0">
              <a:latin typeface="Arial Narrow" panose="020B0606020202030204" pitchFamily="34" charset="0"/>
            </a:endParaRPr>
          </a:p>
          <a:p>
            <a:pPr algn="just"/>
            <a:r>
              <a:rPr lang="es-CO" sz="1200" dirty="0">
                <a:latin typeface="Arial Narrow" panose="020B0606020202030204" pitchFamily="34" charset="0"/>
              </a:rPr>
              <a:t>En línea con los criterios para realización de Búsqueda Activa Institucional dispuestos en el documento técnico Metodología de Búsqueda Activa Institucional por RIPS y los lineamientos 2020 del Instituto Nacional de Salud, desde la Secretaría de Salud de Medellín se realizó Búsqueda Retrospectiva Institucional (BRI).  El detalle de hallazgos de estos criterios por UPGD y su correlación con los hallazgos BRI, se aprecia a continuación:</a:t>
            </a:r>
          </a:p>
        </p:txBody>
      </p:sp>
      <p:sp>
        <p:nvSpPr>
          <p:cNvPr id="11" name="10 Rectángulo"/>
          <p:cNvSpPr/>
          <p:nvPr/>
        </p:nvSpPr>
        <p:spPr>
          <a:xfrm>
            <a:off x="441283" y="3796746"/>
            <a:ext cx="6111494" cy="253916"/>
          </a:xfrm>
          <a:prstGeom prst="rect">
            <a:avLst/>
          </a:prstGeom>
        </p:spPr>
        <p:txBody>
          <a:bodyPr wrap="square">
            <a:spAutoFit/>
          </a:bodyPr>
          <a:lstStyle/>
          <a:p>
            <a:r>
              <a:rPr lang="es-CO" sz="1050" dirty="0">
                <a:latin typeface="Arial Narrow" panose="020B0606020202030204" pitchFamily="34" charset="0"/>
              </a:rPr>
              <a:t>Tabla 1. Número de UPGD según criterio para realización de Búsqueda Activa Institucional, BRI SSM, </a:t>
            </a:r>
            <a:r>
              <a:rPr lang="es-CO" sz="1050" dirty="0" smtClean="0">
                <a:latin typeface="Arial Narrow" panose="020B0606020202030204" pitchFamily="34" charset="0"/>
              </a:rPr>
              <a:t>enero </a:t>
            </a:r>
            <a:r>
              <a:rPr lang="es-CO" sz="1050" dirty="0">
                <a:latin typeface="Arial Narrow" panose="020B0606020202030204" pitchFamily="34" charset="0"/>
              </a:rPr>
              <a:t>de </a:t>
            </a:r>
            <a:r>
              <a:rPr lang="es-CO" sz="1050" dirty="0" smtClean="0">
                <a:latin typeface="Arial Narrow" panose="020B0606020202030204" pitchFamily="34" charset="0"/>
              </a:rPr>
              <a:t>2021</a:t>
            </a:r>
            <a:endParaRPr lang="es-ES" sz="1050" dirty="0">
              <a:latin typeface="Arial Narrow" panose="020B0606020202030204" pitchFamily="34" charset="0"/>
            </a:endParaRPr>
          </a:p>
        </p:txBody>
      </p:sp>
      <p:pic>
        <p:nvPicPr>
          <p:cNvPr id="16" name="Imagen 15"/>
          <p:cNvPicPr/>
          <p:nvPr/>
        </p:nvPicPr>
        <p:blipFill>
          <a:blip r:embed="rId3" cstate="print">
            <a:extLst>
              <a:ext uri="{28A0092B-C50C-407E-A947-70E740481C1C}">
                <a14:useLocalDpi xmlns:a14="http://schemas.microsoft.com/office/drawing/2010/main" val="0"/>
              </a:ext>
            </a:extLst>
          </a:blip>
          <a:stretch>
            <a:fillRect/>
          </a:stretch>
        </p:blipFill>
        <p:spPr>
          <a:xfrm>
            <a:off x="6552777" y="8834366"/>
            <a:ext cx="620293" cy="280609"/>
          </a:xfrm>
          <a:prstGeom prst="rect">
            <a:avLst/>
          </a:prstGeom>
        </p:spPr>
      </p:pic>
      <p:grpSp>
        <p:nvGrpSpPr>
          <p:cNvPr id="13" name="Grupo 12"/>
          <p:cNvGrpSpPr/>
          <p:nvPr/>
        </p:nvGrpSpPr>
        <p:grpSpPr>
          <a:xfrm>
            <a:off x="0" y="14519"/>
            <a:ext cx="7200898" cy="2078231"/>
            <a:chOff x="0" y="14519"/>
            <a:chExt cx="7200898" cy="2078231"/>
          </a:xfrm>
        </p:grpSpPr>
        <p:sp>
          <p:nvSpPr>
            <p:cNvPr id="14" name="501 Cuadro de texto"/>
            <p:cNvSpPr txBox="1"/>
            <p:nvPr/>
          </p:nvSpPr>
          <p:spPr>
            <a:xfrm>
              <a:off x="576114" y="1744252"/>
              <a:ext cx="3672408" cy="34849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800" b="1" dirty="0">
                  <a:solidFill>
                    <a:srgbClr val="000000"/>
                  </a:solidFill>
                  <a:latin typeface="Arial Narrow"/>
                  <a:ea typeface="MS Mincho"/>
                </a:rPr>
                <a:t>Programa Vigilancia Epidemiológica – Subsecretaría de Salud Pública</a:t>
              </a:r>
              <a:endParaRPr lang="es-ES" sz="1200" dirty="0">
                <a:latin typeface="Times New Roman"/>
                <a:ea typeface="Times New Roman"/>
              </a:endParaRPr>
            </a:p>
            <a:p>
              <a:pPr algn="ctr">
                <a:spcAft>
                  <a:spcPts val="0"/>
                </a:spcAft>
              </a:pPr>
              <a:r>
                <a:rPr lang="es-CO" sz="800" b="1" dirty="0">
                  <a:solidFill>
                    <a:srgbClr val="000000"/>
                  </a:solidFill>
                  <a:latin typeface="Arial Narrow"/>
                  <a:ea typeface="MS Mincho"/>
                </a:rPr>
                <a:t>Mes de </a:t>
              </a:r>
              <a:r>
                <a:rPr lang="es-CO" sz="800" b="1" dirty="0" smtClean="0">
                  <a:solidFill>
                    <a:srgbClr val="000000"/>
                  </a:solidFill>
                  <a:latin typeface="Arial Narrow"/>
                  <a:ea typeface="MS Mincho"/>
                </a:rPr>
                <a:t>enero </a:t>
              </a:r>
              <a:r>
                <a:rPr lang="es-CO" sz="800" b="1" dirty="0">
                  <a:solidFill>
                    <a:srgbClr val="000000"/>
                  </a:solidFill>
                  <a:latin typeface="Arial Narrow"/>
                  <a:ea typeface="MS Mincho"/>
                </a:rPr>
                <a:t>de </a:t>
              </a:r>
              <a:r>
                <a:rPr lang="es-CO" sz="800" b="1" dirty="0" smtClean="0">
                  <a:solidFill>
                    <a:srgbClr val="000000"/>
                  </a:solidFill>
                  <a:latin typeface="Arial Narrow"/>
                  <a:ea typeface="MS Mincho"/>
                </a:rPr>
                <a:t>2021 </a:t>
              </a:r>
              <a:r>
                <a:rPr lang="es-CO" sz="800" b="1" dirty="0">
                  <a:solidFill>
                    <a:srgbClr val="000000"/>
                  </a:solidFill>
                  <a:latin typeface="Arial Narrow"/>
                  <a:ea typeface="MS Mincho"/>
                </a:rPr>
                <a:t>-  </a:t>
              </a:r>
              <a:r>
                <a:rPr lang="pt-BR" sz="800" b="1" dirty="0">
                  <a:solidFill>
                    <a:srgbClr val="000000"/>
                  </a:solidFill>
                  <a:latin typeface="Arial Narrow"/>
                  <a:ea typeface="MS Mincho"/>
                </a:rPr>
                <a:t>Reporte Semanas </a:t>
              </a:r>
              <a:r>
                <a:rPr lang="pt-BR" sz="800" b="1" dirty="0" smtClean="0">
                  <a:solidFill>
                    <a:srgbClr val="000000"/>
                  </a:solidFill>
                  <a:latin typeface="Arial Narrow"/>
                  <a:ea typeface="MS Mincho"/>
                </a:rPr>
                <a:t>01 </a:t>
              </a:r>
              <a:r>
                <a:rPr lang="pt-BR" sz="800" b="1" dirty="0">
                  <a:solidFill>
                    <a:srgbClr val="000000"/>
                  </a:solidFill>
                  <a:latin typeface="Arial Narrow"/>
                  <a:ea typeface="MS Mincho"/>
                </a:rPr>
                <a:t>a </a:t>
              </a:r>
              <a:r>
                <a:rPr lang="pt-BR" sz="800" b="1" dirty="0" smtClean="0">
                  <a:solidFill>
                    <a:srgbClr val="000000"/>
                  </a:solidFill>
                  <a:latin typeface="Arial Narrow"/>
                  <a:ea typeface="MS Mincho"/>
                </a:rPr>
                <a:t>04</a:t>
              </a:r>
              <a:endParaRPr lang="es-ES" sz="1200" dirty="0">
                <a:latin typeface="Times New Roman"/>
                <a:ea typeface="Times New Roman"/>
              </a:endParaRPr>
            </a:p>
            <a:p>
              <a:pPr algn="ct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p:txBody>
        </p:sp>
        <p:sp>
          <p:nvSpPr>
            <p:cNvPr id="15" name="6 Cuadro de texto"/>
            <p:cNvSpPr txBox="1"/>
            <p:nvPr/>
          </p:nvSpPr>
          <p:spPr>
            <a:xfrm>
              <a:off x="1162804" y="992927"/>
              <a:ext cx="2734310" cy="62674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1600" b="1" kern="1200" dirty="0">
                  <a:solidFill>
                    <a:srgbClr val="000000"/>
                  </a:solidFill>
                  <a:effectLst/>
                  <a:latin typeface="Arial Narrow"/>
                  <a:ea typeface="MS Mincho"/>
                </a:rPr>
                <a:t>Boletín de Periodo Epidemiológico Medellín </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p:txBody>
        </p:sp>
        <p:pic>
          <p:nvPicPr>
            <p:cNvPr id="17" name="Picture 2"/>
            <p:cNvPicPr/>
            <p:nvPr/>
          </p:nvPicPr>
          <p:blipFill>
            <a:blip r:embed="rId4">
              <a:extLst>
                <a:ext uri="{28A0092B-C50C-407E-A947-70E740481C1C}">
                  <a14:useLocalDpi xmlns:a14="http://schemas.microsoft.com/office/drawing/2010/main" val="0"/>
                </a:ext>
              </a:extLst>
            </a:blip>
            <a:stretch>
              <a:fillRect/>
            </a:stretch>
          </p:blipFill>
          <p:spPr bwMode="auto">
            <a:xfrm>
              <a:off x="4752578" y="321103"/>
              <a:ext cx="2448320" cy="1771646"/>
            </a:xfrm>
            <a:prstGeom prst="rect">
              <a:avLst/>
            </a:prstGeom>
            <a:noFill/>
            <a:ln>
              <a:noFill/>
            </a:ln>
            <a:extLst>
              <a:ext uri="{53640926-AAD7-44D8-BBD7-CCE9431645EC}">
                <a14:shadowObscured xmlns:a14="http://schemas.microsoft.com/office/drawing/2010/main"/>
              </a:ext>
            </a:extLst>
          </p:spPr>
        </p:pic>
        <p:sp>
          <p:nvSpPr>
            <p:cNvPr id="18" name="6 Cuadro de texto"/>
            <p:cNvSpPr txBox="1"/>
            <p:nvPr/>
          </p:nvSpPr>
          <p:spPr>
            <a:xfrm>
              <a:off x="0" y="14519"/>
              <a:ext cx="4536554" cy="9969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3200" b="1" kern="1200" dirty="0" smtClean="0">
                  <a:solidFill>
                    <a:srgbClr val="00B050"/>
                  </a:solidFill>
                  <a:effectLst/>
                  <a:latin typeface="Arial Narrow"/>
                  <a:ea typeface="MS Mincho"/>
                </a:rPr>
                <a:t>Secretaría de Salud de Medellín</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grpSp>
      <p:pic>
        <p:nvPicPr>
          <p:cNvPr id="19" name="Imagen 18"/>
          <p:cNvPicPr>
            <a:picLocks noChangeAspect="1"/>
          </p:cNvPicPr>
          <p:nvPr/>
        </p:nvPicPr>
        <p:blipFill>
          <a:blip r:embed="rId5"/>
          <a:stretch>
            <a:fillRect/>
          </a:stretch>
        </p:blipFill>
        <p:spPr>
          <a:xfrm>
            <a:off x="144065" y="4062204"/>
            <a:ext cx="6936519" cy="4542244"/>
          </a:xfrm>
          <a:prstGeom prst="rect">
            <a:avLst/>
          </a:prstGeom>
        </p:spPr>
      </p:pic>
    </p:spTree>
    <p:extLst>
      <p:ext uri="{BB962C8B-B14F-4D97-AF65-F5344CB8AC3E}">
        <p14:creationId xmlns:p14="http://schemas.microsoft.com/office/powerpoint/2010/main" val="34763382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23</a:t>
            </a:r>
            <a:endParaRPr lang="es-ES" sz="1050" b="1" dirty="0">
              <a:latin typeface="Arial Narrow" panose="020B0606020202030204" pitchFamily="34" charset="0"/>
            </a:endParaRPr>
          </a:p>
        </p:txBody>
      </p:sp>
      <p:sp>
        <p:nvSpPr>
          <p:cNvPr id="2" name="1 Título"/>
          <p:cNvSpPr>
            <a:spLocks noGrp="1"/>
          </p:cNvSpPr>
          <p:nvPr>
            <p:ph type="title"/>
          </p:nvPr>
        </p:nvSpPr>
        <p:spPr>
          <a:xfrm>
            <a:off x="149005" y="2339752"/>
            <a:ext cx="6727831" cy="432048"/>
          </a:xfrm>
        </p:spPr>
        <p:txBody>
          <a:bodyPr>
            <a:noAutofit/>
          </a:bodyPr>
          <a:lstStyle/>
          <a:p>
            <a:pPr algn="l"/>
            <a:r>
              <a:rPr lang="es-ES" sz="1600" b="1" dirty="0" smtClean="0">
                <a:latin typeface="Arial Narrow" panose="020B0606020202030204" pitchFamily="34" charset="0"/>
              </a:rPr>
              <a:t>Búsqueda activa institucional</a:t>
            </a:r>
            <a:endParaRPr lang="es-ES" sz="1600" b="1" dirty="0">
              <a:latin typeface="Arial Narrow" panose="020B0606020202030204" pitchFamily="34" charset="0"/>
            </a:endParaRPr>
          </a:p>
        </p:txBody>
      </p:sp>
      <p:sp>
        <p:nvSpPr>
          <p:cNvPr id="12" name="11 Rectángulo"/>
          <p:cNvSpPr/>
          <p:nvPr/>
        </p:nvSpPr>
        <p:spPr>
          <a:xfrm>
            <a:off x="355255" y="2995154"/>
            <a:ext cx="6523829" cy="415498"/>
          </a:xfrm>
          <a:prstGeom prst="rect">
            <a:avLst/>
          </a:prstGeom>
        </p:spPr>
        <p:txBody>
          <a:bodyPr wrap="square">
            <a:spAutoFit/>
          </a:bodyPr>
          <a:lstStyle/>
          <a:p>
            <a:pPr algn="ctr"/>
            <a:r>
              <a:rPr lang="es-CO" sz="1050" dirty="0">
                <a:latin typeface="Arial Narrow" panose="020B0606020202030204" pitchFamily="34" charset="0"/>
              </a:rPr>
              <a:t>Tabla 2. Correlación  de UPGD con silencio en la notificación/ UPGD con casos no notificados para el criterio,  BRI SSM, </a:t>
            </a:r>
            <a:r>
              <a:rPr lang="es-CO" sz="1050" dirty="0" smtClean="0">
                <a:latin typeface="Arial Narrow" panose="020B0606020202030204" pitchFamily="34" charset="0"/>
              </a:rPr>
              <a:t>enero </a:t>
            </a:r>
            <a:r>
              <a:rPr lang="es-CO" sz="1050" dirty="0">
                <a:latin typeface="Arial Narrow" panose="020B0606020202030204" pitchFamily="34" charset="0"/>
              </a:rPr>
              <a:t>de </a:t>
            </a:r>
            <a:r>
              <a:rPr lang="es-CO" sz="1050" dirty="0" smtClean="0">
                <a:latin typeface="Arial Narrow" panose="020B0606020202030204" pitchFamily="34" charset="0"/>
              </a:rPr>
              <a:t>2021</a:t>
            </a:r>
            <a:endParaRPr lang="es-ES" sz="1050" dirty="0">
              <a:latin typeface="Arial Narrow" panose="020B0606020202030204" pitchFamily="34" charset="0"/>
            </a:endParaRPr>
          </a:p>
        </p:txBody>
      </p:sp>
      <p:pic>
        <p:nvPicPr>
          <p:cNvPr id="16" name="Imagen 15"/>
          <p:cNvPicPr/>
          <p:nvPr/>
        </p:nvPicPr>
        <p:blipFill>
          <a:blip r:embed="rId3" cstate="print">
            <a:extLst>
              <a:ext uri="{28A0092B-C50C-407E-A947-70E740481C1C}">
                <a14:useLocalDpi xmlns:a14="http://schemas.microsoft.com/office/drawing/2010/main" val="0"/>
              </a:ext>
            </a:extLst>
          </a:blip>
          <a:stretch>
            <a:fillRect/>
          </a:stretch>
        </p:blipFill>
        <p:spPr>
          <a:xfrm>
            <a:off x="6552777" y="8834366"/>
            <a:ext cx="620293" cy="280609"/>
          </a:xfrm>
          <a:prstGeom prst="rect">
            <a:avLst/>
          </a:prstGeom>
        </p:spPr>
      </p:pic>
      <p:grpSp>
        <p:nvGrpSpPr>
          <p:cNvPr id="13" name="Grupo 12"/>
          <p:cNvGrpSpPr/>
          <p:nvPr/>
        </p:nvGrpSpPr>
        <p:grpSpPr>
          <a:xfrm>
            <a:off x="0" y="14519"/>
            <a:ext cx="7200898" cy="2078230"/>
            <a:chOff x="0" y="14519"/>
            <a:chExt cx="7200898" cy="2078230"/>
          </a:xfrm>
        </p:grpSpPr>
        <p:sp>
          <p:nvSpPr>
            <p:cNvPr id="15" name="6 Cuadro de texto"/>
            <p:cNvSpPr txBox="1"/>
            <p:nvPr/>
          </p:nvSpPr>
          <p:spPr>
            <a:xfrm>
              <a:off x="1162804" y="992927"/>
              <a:ext cx="2734310" cy="62674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1600" b="1" kern="1200" dirty="0">
                  <a:solidFill>
                    <a:srgbClr val="000000"/>
                  </a:solidFill>
                  <a:effectLst/>
                  <a:latin typeface="Arial Narrow"/>
                  <a:ea typeface="MS Mincho"/>
                </a:rPr>
                <a:t>Boletín de Periodo Epidemiológico Medellín </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pic>
          <p:nvPicPr>
            <p:cNvPr id="17" name="Picture 2"/>
            <p:cNvPicPr/>
            <p:nvPr/>
          </p:nvPicPr>
          <p:blipFill>
            <a:blip r:embed="rId4">
              <a:extLst>
                <a:ext uri="{28A0092B-C50C-407E-A947-70E740481C1C}">
                  <a14:useLocalDpi xmlns:a14="http://schemas.microsoft.com/office/drawing/2010/main" val="0"/>
                </a:ext>
              </a:extLst>
            </a:blip>
            <a:stretch>
              <a:fillRect/>
            </a:stretch>
          </p:blipFill>
          <p:spPr bwMode="auto">
            <a:xfrm>
              <a:off x="4752578" y="321103"/>
              <a:ext cx="2448320" cy="1771646"/>
            </a:xfrm>
            <a:prstGeom prst="rect">
              <a:avLst/>
            </a:prstGeom>
            <a:noFill/>
            <a:ln>
              <a:noFill/>
            </a:ln>
            <a:extLst>
              <a:ext uri="{53640926-AAD7-44D8-BBD7-CCE9431645EC}">
                <a14:shadowObscured xmlns:a14="http://schemas.microsoft.com/office/drawing/2010/main"/>
              </a:ext>
            </a:extLst>
          </p:spPr>
        </p:pic>
        <p:sp>
          <p:nvSpPr>
            <p:cNvPr id="18" name="6 Cuadro de texto"/>
            <p:cNvSpPr txBox="1"/>
            <p:nvPr/>
          </p:nvSpPr>
          <p:spPr>
            <a:xfrm>
              <a:off x="0" y="14519"/>
              <a:ext cx="4536554" cy="9969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3200" b="1" kern="1200" dirty="0" smtClean="0">
                  <a:solidFill>
                    <a:srgbClr val="00B050"/>
                  </a:solidFill>
                  <a:effectLst/>
                  <a:latin typeface="Arial Narrow"/>
                  <a:ea typeface="MS Mincho"/>
                </a:rPr>
                <a:t>Secretaría de Salud de Medellín</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grpSp>
      <p:sp>
        <p:nvSpPr>
          <p:cNvPr id="20" name="501 Cuadro de texto"/>
          <p:cNvSpPr txBox="1"/>
          <p:nvPr/>
        </p:nvSpPr>
        <p:spPr>
          <a:xfrm>
            <a:off x="576114" y="1744252"/>
            <a:ext cx="3672408" cy="34849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800" b="1" dirty="0">
                <a:solidFill>
                  <a:srgbClr val="000000"/>
                </a:solidFill>
                <a:latin typeface="Arial Narrow"/>
                <a:ea typeface="MS Mincho"/>
              </a:rPr>
              <a:t>Programa Vigilancia Epidemiológica – Subsecretaría de Salud Pública</a:t>
            </a:r>
            <a:endParaRPr lang="es-ES" sz="1200" dirty="0">
              <a:latin typeface="Times New Roman"/>
              <a:ea typeface="Times New Roman"/>
            </a:endParaRPr>
          </a:p>
          <a:p>
            <a:pPr algn="ctr">
              <a:spcAft>
                <a:spcPts val="0"/>
              </a:spcAft>
            </a:pPr>
            <a:r>
              <a:rPr lang="es-CO" sz="800" b="1" dirty="0">
                <a:solidFill>
                  <a:srgbClr val="000000"/>
                </a:solidFill>
                <a:latin typeface="Arial Narrow"/>
                <a:ea typeface="MS Mincho"/>
              </a:rPr>
              <a:t>Mes de enero de 2021 -  </a:t>
            </a:r>
            <a:r>
              <a:rPr lang="pt-BR" sz="800" b="1" dirty="0">
                <a:solidFill>
                  <a:srgbClr val="000000"/>
                </a:solidFill>
                <a:latin typeface="Arial Narrow"/>
                <a:ea typeface="MS Mincho"/>
              </a:rPr>
              <a:t>Reporte Semanas 01 a 04</a:t>
            </a:r>
            <a:endParaRPr lang="es-ES" sz="1200" dirty="0">
              <a:latin typeface="Times New Roman"/>
              <a:ea typeface="Times New Roman"/>
            </a:endParaRPr>
          </a:p>
          <a:p>
            <a:pP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p:txBody>
      </p:sp>
      <p:graphicFrame>
        <p:nvGraphicFramePr>
          <p:cNvPr id="4" name="Tabla 3"/>
          <p:cNvGraphicFramePr>
            <a:graphicFrameLocks noGrp="1"/>
          </p:cNvGraphicFramePr>
          <p:nvPr>
            <p:extLst>
              <p:ext uri="{D42A27DB-BD31-4B8C-83A1-F6EECF244321}">
                <p14:modId xmlns:p14="http://schemas.microsoft.com/office/powerpoint/2010/main" val="1141782893"/>
              </p:ext>
            </p:extLst>
          </p:nvPr>
        </p:nvGraphicFramePr>
        <p:xfrm>
          <a:off x="149005" y="3494856"/>
          <a:ext cx="6907829" cy="4700658"/>
        </p:xfrm>
        <a:graphic>
          <a:graphicData uri="http://schemas.openxmlformats.org/drawingml/2006/table">
            <a:tbl>
              <a:tblPr/>
              <a:tblGrid>
                <a:gridCol w="2174154">
                  <a:extLst>
                    <a:ext uri="{9D8B030D-6E8A-4147-A177-3AD203B41FA5}">
                      <a16:colId xmlns:a16="http://schemas.microsoft.com/office/drawing/2014/main" val="1794214261"/>
                    </a:ext>
                  </a:extLst>
                </a:gridCol>
                <a:gridCol w="2369713">
                  <a:extLst>
                    <a:ext uri="{9D8B030D-6E8A-4147-A177-3AD203B41FA5}">
                      <a16:colId xmlns:a16="http://schemas.microsoft.com/office/drawing/2014/main" val="1171896579"/>
                    </a:ext>
                  </a:extLst>
                </a:gridCol>
                <a:gridCol w="2363962">
                  <a:extLst>
                    <a:ext uri="{9D8B030D-6E8A-4147-A177-3AD203B41FA5}">
                      <a16:colId xmlns:a16="http://schemas.microsoft.com/office/drawing/2014/main" val="2924617996"/>
                    </a:ext>
                  </a:extLst>
                </a:gridCol>
              </a:tblGrid>
              <a:tr h="253467">
                <a:tc rowSpan="2">
                  <a:txBody>
                    <a:bodyPr/>
                    <a:lstStyle/>
                    <a:p>
                      <a:pPr algn="ctr" fontAlgn="ctr"/>
                      <a:r>
                        <a:rPr lang="es-CO" sz="1200" b="1" i="0" u="none" strike="noStrike">
                          <a:solidFill>
                            <a:srgbClr val="000000"/>
                          </a:solidFill>
                          <a:effectLst/>
                          <a:latin typeface="Calibri" panose="020F0502020204030204" pitchFamily="34" charset="0"/>
                        </a:rPr>
                        <a:t>CRITERIO DE BUSQUEDA ACTIVA INSTITUCIONAL (Fuente SIVIGILA) </a:t>
                      </a:r>
                      <a:endParaRPr lang="en-US" sz="1200" b="1" i="0" u="none" strike="noStrike">
                        <a:solidFill>
                          <a:srgbClr val="000000"/>
                        </a:solidFill>
                        <a:effectLst/>
                        <a:latin typeface="Calibri" panose="020F0502020204030204" pitchFamily="34" charset="0"/>
                      </a:endParaRPr>
                    </a:p>
                  </a:txBody>
                  <a:tcPr marL="9525" marR="9525" marT="9525" marB="0" anchor="ctr">
                    <a:lnL>
                      <a:noFill/>
                    </a:lnL>
                    <a:lnR>
                      <a:noFill/>
                    </a:lnR>
                    <a:lnT w="12700" cap="flat" cmpd="sng" algn="ctr">
                      <a:solidFill>
                        <a:srgbClr val="4F81BD"/>
                      </a:solidFill>
                      <a:prstDash val="solid"/>
                      <a:round/>
                      <a:headEnd type="none" w="med" len="med"/>
                      <a:tailEnd type="none" w="med" len="med"/>
                    </a:lnT>
                    <a:lnB>
                      <a:noFill/>
                    </a:lnB>
                  </a:tcPr>
                </a:tc>
                <a:tc gridSpan="2">
                  <a:txBody>
                    <a:bodyPr/>
                    <a:lstStyle/>
                    <a:p>
                      <a:pPr algn="ctr" fontAlgn="ctr"/>
                      <a:r>
                        <a:rPr lang="es-CO" sz="1200" b="1" i="0" u="none" strike="noStrike">
                          <a:solidFill>
                            <a:srgbClr val="000000"/>
                          </a:solidFill>
                          <a:effectLst/>
                          <a:latin typeface="Calibri" panose="020F0502020204030204" pitchFamily="34" charset="0"/>
                        </a:rPr>
                        <a:t>N° UPGD </a:t>
                      </a:r>
                      <a:endParaRPr lang="en-US" sz="1200" b="1" i="0" u="none" strike="noStrike">
                        <a:solidFill>
                          <a:srgbClr val="000000"/>
                        </a:solidFill>
                        <a:effectLst/>
                        <a:latin typeface="Calibri" panose="020F0502020204030204" pitchFamily="34" charset="0"/>
                      </a:endParaRPr>
                    </a:p>
                  </a:txBody>
                  <a:tcPr marL="9525" marR="9525" marT="9525"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803905026"/>
                  </a:ext>
                </a:extLst>
              </a:tr>
              <a:tr h="483891">
                <a:tc vMerge="1">
                  <a:txBody>
                    <a:bodyPr/>
                    <a:lstStyle/>
                    <a:p>
                      <a:endParaRPr lang="en-US"/>
                    </a:p>
                  </a:txBody>
                  <a:tcPr/>
                </a:tc>
                <a:tc>
                  <a:txBody>
                    <a:bodyPr/>
                    <a:lstStyle/>
                    <a:p>
                      <a:pPr algn="ctr" fontAlgn="ctr"/>
                      <a:r>
                        <a:rPr lang="es-CO" sz="1200" b="1" i="0" u="none" strike="noStrike" dirty="0">
                          <a:solidFill>
                            <a:srgbClr val="000000"/>
                          </a:solidFill>
                          <a:effectLst/>
                          <a:latin typeface="Calibri" panose="020F0502020204030204" pitchFamily="34" charset="0"/>
                        </a:rPr>
                        <a:t>CON SILENCIO EN LA NOTIFICACION</a:t>
                      </a:r>
                      <a:endParaRPr lang="en-US" sz="1200" b="1" i="0" u="none" strike="noStrike" dirty="0">
                        <a:solidFill>
                          <a:srgbClr val="000000"/>
                        </a:solidFill>
                        <a:effectLst/>
                        <a:latin typeface="Calibri" panose="020F0502020204030204" pitchFamily="34" charset="0"/>
                      </a:endParaRPr>
                    </a:p>
                  </a:txBody>
                  <a:tcPr marL="9525" marR="9525" marT="9525" marB="0" anchor="ctr">
                    <a:lnL>
                      <a:noFill/>
                    </a:lnL>
                    <a:lnR>
                      <a:noFill/>
                    </a:lnR>
                    <a:lnT w="12700" cap="flat" cmpd="sng" algn="ctr">
                      <a:solidFill>
                        <a:srgbClr val="4F81BD"/>
                      </a:solidFill>
                      <a:prstDash val="solid"/>
                      <a:round/>
                      <a:headEnd type="none" w="med" len="med"/>
                      <a:tailEnd type="none" w="med" len="med"/>
                    </a:lnT>
                    <a:lnB>
                      <a:noFill/>
                    </a:lnB>
                  </a:tcPr>
                </a:tc>
                <a:tc>
                  <a:txBody>
                    <a:bodyPr/>
                    <a:lstStyle/>
                    <a:p>
                      <a:pPr algn="ctr" fontAlgn="ctr"/>
                      <a:r>
                        <a:rPr lang="es-CO" sz="1200" b="1" i="0" u="none" strike="noStrike">
                          <a:solidFill>
                            <a:srgbClr val="000000"/>
                          </a:solidFill>
                          <a:effectLst/>
                          <a:latin typeface="Calibri" panose="020F0502020204030204" pitchFamily="34" charset="0"/>
                        </a:rPr>
                        <a:t>CON CASOS NO NOTIFICADOS PARA EL CRITERIO (Fuente SIANIESP)</a:t>
                      </a:r>
                      <a:endParaRPr lang="en-US" sz="1200" b="1" i="0" u="none" strike="noStrike">
                        <a:solidFill>
                          <a:srgbClr val="000000"/>
                        </a:solidFill>
                        <a:effectLst/>
                        <a:latin typeface="Calibri" panose="020F0502020204030204" pitchFamily="34" charset="0"/>
                      </a:endParaRPr>
                    </a:p>
                  </a:txBody>
                  <a:tcPr marL="9525" marR="9525" marT="9525" marB="0" anchor="ctr">
                    <a:lnL>
                      <a:noFill/>
                    </a:lnL>
                    <a:lnR>
                      <a:noFill/>
                    </a:lnR>
                    <a:lnT w="12700" cap="flat" cmpd="sng" algn="ctr">
                      <a:solidFill>
                        <a:srgbClr val="4F81BD"/>
                      </a:solidFill>
                      <a:prstDash val="solid"/>
                      <a:round/>
                      <a:headEnd type="none" w="med" len="med"/>
                      <a:tailEnd type="none" w="med" len="med"/>
                    </a:lnT>
                    <a:lnB>
                      <a:noFill/>
                    </a:lnB>
                  </a:tcPr>
                </a:tc>
                <a:extLst>
                  <a:ext uri="{0D108BD9-81ED-4DB2-BD59-A6C34878D82A}">
                    <a16:rowId xmlns:a16="http://schemas.microsoft.com/office/drawing/2014/main" val="3009220806"/>
                  </a:ext>
                </a:extLst>
              </a:tr>
              <a:tr h="453936">
                <a:tc>
                  <a:txBody>
                    <a:bodyPr/>
                    <a:lstStyle/>
                    <a:p>
                      <a:pPr algn="ctr" fontAlgn="ctr"/>
                      <a:r>
                        <a:rPr lang="es-CO" sz="1200" b="0" i="0" u="none" strike="noStrike">
                          <a:solidFill>
                            <a:srgbClr val="000000"/>
                          </a:solidFill>
                          <a:effectLst/>
                          <a:latin typeface="Calibri" panose="020F0502020204030204" pitchFamily="34" charset="0"/>
                        </a:rPr>
                        <a:t>1 periodo epidemiológico sin reporte de rubeola congénita</a:t>
                      </a:r>
                      <a:endParaRPr lang="en-US" sz="12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r>
                        <a:rPr lang="es-CO" sz="1200" b="1" i="0" u="none" strike="noStrike">
                          <a:solidFill>
                            <a:srgbClr val="000000"/>
                          </a:solidFill>
                          <a:effectLst/>
                          <a:latin typeface="Calibri" panose="020F0502020204030204" pitchFamily="34" charset="0"/>
                        </a:rPr>
                        <a:t>166</a:t>
                      </a:r>
                      <a:endParaRPr lang="en-US" sz="1200" b="1"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r>
                        <a:rPr lang="es-CO" sz="1200" b="1" i="0" u="none" strike="noStrike">
                          <a:solidFill>
                            <a:srgbClr val="000000"/>
                          </a:solidFill>
                          <a:effectLst/>
                          <a:latin typeface="Calibri" panose="020F0502020204030204" pitchFamily="34" charset="0"/>
                        </a:rPr>
                        <a:t>1</a:t>
                      </a:r>
                      <a:endParaRPr lang="en-US" sz="1200" b="1"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1945440120"/>
                  </a:ext>
                </a:extLst>
              </a:tr>
              <a:tr h="675144">
                <a:tc>
                  <a:txBody>
                    <a:bodyPr/>
                    <a:lstStyle/>
                    <a:p>
                      <a:pPr algn="ctr" fontAlgn="ctr"/>
                      <a:r>
                        <a:rPr lang="es-CO" sz="1200" b="0" i="0" u="none" strike="noStrike">
                          <a:solidFill>
                            <a:srgbClr val="000000"/>
                          </a:solidFill>
                          <a:effectLst/>
                          <a:latin typeface="Calibri" panose="020F0502020204030204" pitchFamily="34" charset="0"/>
                        </a:rPr>
                        <a:t>1 periodo epidemiológico sin reporte de violencia de genero e intrafamiliar no sexual</a:t>
                      </a:r>
                      <a:endParaRPr lang="en-US" sz="12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r>
                        <a:rPr lang="es-CO" sz="1200" b="1" i="0" u="none" strike="noStrike">
                          <a:solidFill>
                            <a:srgbClr val="000000"/>
                          </a:solidFill>
                          <a:effectLst/>
                          <a:latin typeface="Calibri" panose="020F0502020204030204" pitchFamily="34" charset="0"/>
                        </a:rPr>
                        <a:t>131</a:t>
                      </a:r>
                      <a:endParaRPr lang="en-US" sz="1200" b="1"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r>
                        <a:rPr lang="es-CO" sz="1200" b="1" i="0" u="none" strike="noStrike">
                          <a:solidFill>
                            <a:srgbClr val="000000"/>
                          </a:solidFill>
                          <a:effectLst/>
                          <a:latin typeface="Calibri" panose="020F0502020204030204" pitchFamily="34" charset="0"/>
                        </a:rPr>
                        <a:t>2</a:t>
                      </a:r>
                      <a:endParaRPr lang="en-US" sz="1200" b="1"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755397805"/>
                  </a:ext>
                </a:extLst>
              </a:tr>
              <a:tr h="725837">
                <a:tc>
                  <a:txBody>
                    <a:bodyPr/>
                    <a:lstStyle/>
                    <a:p>
                      <a:pPr algn="ctr" fontAlgn="ctr"/>
                      <a:r>
                        <a:rPr lang="es-CO" sz="1200" b="0" i="0" u="none" strike="noStrike">
                          <a:solidFill>
                            <a:srgbClr val="000000"/>
                          </a:solidFill>
                          <a:effectLst/>
                          <a:latin typeface="Calibri" panose="020F0502020204030204" pitchFamily="34" charset="0"/>
                        </a:rPr>
                        <a:t>1 periodo epidemiológico sin reporte de intoxicaciones por sustancias químicas</a:t>
                      </a:r>
                      <a:endParaRPr lang="en-US" sz="12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r>
                        <a:rPr lang="es-CO" sz="1200" b="1" i="0" u="none" strike="noStrike">
                          <a:solidFill>
                            <a:srgbClr val="000000"/>
                          </a:solidFill>
                          <a:effectLst/>
                          <a:latin typeface="Calibri" panose="020F0502020204030204" pitchFamily="34" charset="0"/>
                        </a:rPr>
                        <a:t>15</a:t>
                      </a:r>
                      <a:endParaRPr lang="en-US" sz="1200" b="1"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r>
                        <a:rPr lang="es-CO" sz="1200" b="1" i="0" u="none" strike="noStrike">
                          <a:solidFill>
                            <a:srgbClr val="000000"/>
                          </a:solidFill>
                          <a:effectLst/>
                          <a:latin typeface="Calibri" panose="020F0502020204030204" pitchFamily="34" charset="0"/>
                        </a:rPr>
                        <a:t>6</a:t>
                      </a:r>
                      <a:endParaRPr lang="en-US" sz="1200" b="1"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39779169"/>
                  </a:ext>
                </a:extLst>
              </a:tr>
              <a:tr h="675144">
                <a:tc>
                  <a:txBody>
                    <a:bodyPr/>
                    <a:lstStyle/>
                    <a:p>
                      <a:pPr algn="ctr" fontAlgn="ctr"/>
                      <a:r>
                        <a:rPr lang="es-CO" sz="1200" b="0" i="0" u="none" strike="noStrike">
                          <a:solidFill>
                            <a:srgbClr val="000000"/>
                          </a:solidFill>
                          <a:effectLst/>
                          <a:latin typeface="Calibri" panose="020F0502020204030204" pitchFamily="34" charset="0"/>
                        </a:rPr>
                        <a:t>1 periodo epidemiológico sin reporte de Morbilidad materna extrema </a:t>
                      </a:r>
                      <a:endParaRPr lang="en-US" sz="12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r>
                        <a:rPr lang="es-CO" sz="1200" b="1" i="0" u="none" strike="noStrike">
                          <a:solidFill>
                            <a:srgbClr val="000000"/>
                          </a:solidFill>
                          <a:effectLst/>
                          <a:latin typeface="Calibri" panose="020F0502020204030204" pitchFamily="34" charset="0"/>
                        </a:rPr>
                        <a:t>32</a:t>
                      </a:r>
                      <a:endParaRPr lang="en-US" sz="1200" b="1"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r>
                        <a:rPr lang="es-CO" sz="1200" b="1" i="0" u="none" strike="noStrike">
                          <a:solidFill>
                            <a:srgbClr val="000000"/>
                          </a:solidFill>
                          <a:effectLst/>
                          <a:latin typeface="Calibri" panose="020F0502020204030204" pitchFamily="34" charset="0"/>
                        </a:rPr>
                        <a:t>1</a:t>
                      </a:r>
                      <a:endParaRPr lang="en-US" sz="1200" b="1"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4210456588"/>
                  </a:ext>
                </a:extLst>
              </a:tr>
              <a:tr h="453936">
                <a:tc>
                  <a:txBody>
                    <a:bodyPr/>
                    <a:lstStyle/>
                    <a:p>
                      <a:pPr algn="ctr" fontAlgn="ctr"/>
                      <a:r>
                        <a:rPr lang="es-CO" sz="1200" b="0" i="0" u="none" strike="noStrike">
                          <a:solidFill>
                            <a:srgbClr val="000000"/>
                          </a:solidFill>
                          <a:effectLst/>
                          <a:latin typeface="Calibri" panose="020F0502020204030204" pitchFamily="34" charset="0"/>
                        </a:rPr>
                        <a:t>1 periodo epidemiológico sin reporte de defectos congénitos</a:t>
                      </a:r>
                      <a:endParaRPr lang="en-US" sz="12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r>
                        <a:rPr lang="es-CO" sz="1200" b="1" i="0" u="none" strike="noStrike">
                          <a:solidFill>
                            <a:srgbClr val="000000"/>
                          </a:solidFill>
                          <a:effectLst/>
                          <a:latin typeface="Calibri" panose="020F0502020204030204" pitchFamily="34" charset="0"/>
                        </a:rPr>
                        <a:t>156</a:t>
                      </a:r>
                      <a:endParaRPr lang="en-US" sz="1200" b="1"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r>
                        <a:rPr lang="es-CO" sz="1200" b="1" i="0" u="none" strike="noStrike">
                          <a:solidFill>
                            <a:srgbClr val="000000"/>
                          </a:solidFill>
                          <a:effectLst/>
                          <a:latin typeface="Calibri" panose="020F0502020204030204" pitchFamily="34" charset="0"/>
                        </a:rPr>
                        <a:t>1</a:t>
                      </a:r>
                      <a:endParaRPr lang="en-US" sz="1200" b="1"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3551878877"/>
                  </a:ext>
                </a:extLst>
              </a:tr>
              <a:tr h="483891">
                <a:tc>
                  <a:txBody>
                    <a:bodyPr/>
                    <a:lstStyle/>
                    <a:p>
                      <a:pPr algn="ctr" fontAlgn="ctr"/>
                      <a:r>
                        <a:rPr lang="es-CO" sz="1200" b="0" i="0" u="none" strike="noStrike">
                          <a:solidFill>
                            <a:srgbClr val="000000"/>
                          </a:solidFill>
                          <a:effectLst/>
                          <a:latin typeface="Calibri" panose="020F0502020204030204" pitchFamily="34" charset="0"/>
                        </a:rPr>
                        <a:t>1 periodo epidemiológico sin reporte de cáncer de mama</a:t>
                      </a:r>
                      <a:endParaRPr lang="en-US" sz="12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r>
                        <a:rPr lang="es-CO" sz="1200" b="1" i="0" u="none" strike="noStrike">
                          <a:solidFill>
                            <a:srgbClr val="000000"/>
                          </a:solidFill>
                          <a:effectLst/>
                          <a:latin typeface="Calibri" panose="020F0502020204030204" pitchFamily="34" charset="0"/>
                        </a:rPr>
                        <a:t>164</a:t>
                      </a:r>
                      <a:endParaRPr lang="en-US" sz="1200" b="1"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r>
                        <a:rPr lang="es-CO" sz="1200" b="1" i="0" u="none" strike="noStrike">
                          <a:solidFill>
                            <a:srgbClr val="000000"/>
                          </a:solidFill>
                          <a:effectLst/>
                          <a:latin typeface="Calibri" panose="020F0502020204030204" pitchFamily="34" charset="0"/>
                        </a:rPr>
                        <a:t>1</a:t>
                      </a:r>
                      <a:endParaRPr lang="en-US" sz="1200" b="1"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1491952341"/>
                  </a:ext>
                </a:extLst>
              </a:tr>
              <a:tr h="495412">
                <a:tc>
                  <a:txBody>
                    <a:bodyPr/>
                    <a:lstStyle/>
                    <a:p>
                      <a:pPr algn="ctr" fontAlgn="ctr"/>
                      <a:r>
                        <a:rPr lang="es-CO" sz="1200" b="0" i="0" u="none" strike="noStrike">
                          <a:solidFill>
                            <a:srgbClr val="000000"/>
                          </a:solidFill>
                          <a:effectLst/>
                          <a:latin typeface="Calibri" panose="020F0502020204030204" pitchFamily="34" charset="0"/>
                        </a:rPr>
                        <a:t>1 periodo epidemiológico sin reporte de cáncer de cuello</a:t>
                      </a:r>
                      <a:endParaRPr lang="en-US" sz="12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w="12700" cap="flat" cmpd="sng" algn="ctr">
                      <a:solidFill>
                        <a:srgbClr val="4F81BD"/>
                      </a:solidFill>
                      <a:prstDash val="solid"/>
                      <a:round/>
                      <a:headEnd type="none" w="med" len="med"/>
                      <a:tailEnd type="none" w="med" len="med"/>
                    </a:lnB>
                  </a:tcPr>
                </a:tc>
                <a:tc>
                  <a:txBody>
                    <a:bodyPr/>
                    <a:lstStyle/>
                    <a:p>
                      <a:pPr algn="ctr" fontAlgn="ctr"/>
                      <a:r>
                        <a:rPr lang="es-CO" sz="1200" b="1" i="0" u="none" strike="noStrike">
                          <a:solidFill>
                            <a:srgbClr val="000000"/>
                          </a:solidFill>
                          <a:effectLst/>
                          <a:latin typeface="Calibri" panose="020F0502020204030204" pitchFamily="34" charset="0"/>
                        </a:rPr>
                        <a:t>161</a:t>
                      </a:r>
                      <a:endParaRPr lang="en-US" sz="1200" b="1"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w="12700" cap="flat" cmpd="sng" algn="ctr">
                      <a:solidFill>
                        <a:srgbClr val="4F81BD"/>
                      </a:solidFill>
                      <a:prstDash val="solid"/>
                      <a:round/>
                      <a:headEnd type="none" w="med" len="med"/>
                      <a:tailEnd type="none" w="med" len="med"/>
                    </a:lnB>
                  </a:tcPr>
                </a:tc>
                <a:tc>
                  <a:txBody>
                    <a:bodyPr/>
                    <a:lstStyle/>
                    <a:p>
                      <a:pPr algn="ctr" fontAlgn="ctr"/>
                      <a:r>
                        <a:rPr lang="es-CO" sz="1200" b="1" i="0" u="none" strike="noStrike" dirty="0">
                          <a:solidFill>
                            <a:srgbClr val="000000"/>
                          </a:solidFill>
                          <a:effectLst/>
                          <a:latin typeface="Calibri" panose="020F0502020204030204" pitchFamily="34" charset="0"/>
                        </a:rPr>
                        <a:t>1</a:t>
                      </a:r>
                      <a:endParaRPr lang="en-US" sz="1200" b="1"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052748889"/>
                  </a:ext>
                </a:extLst>
              </a:tr>
            </a:tbl>
          </a:graphicData>
        </a:graphic>
      </p:graphicFrame>
    </p:spTree>
    <p:extLst>
      <p:ext uri="{BB962C8B-B14F-4D97-AF65-F5344CB8AC3E}">
        <p14:creationId xmlns:p14="http://schemas.microsoft.com/office/powerpoint/2010/main" val="11556057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24</a:t>
            </a:r>
            <a:endParaRPr lang="es-ES" sz="1050" b="1" dirty="0">
              <a:latin typeface="Arial Narrow" panose="020B0606020202030204" pitchFamily="34" charset="0"/>
            </a:endParaRPr>
          </a:p>
        </p:txBody>
      </p:sp>
      <p:sp>
        <p:nvSpPr>
          <p:cNvPr id="3" name="2 Rectángulo"/>
          <p:cNvSpPr/>
          <p:nvPr/>
        </p:nvSpPr>
        <p:spPr>
          <a:xfrm>
            <a:off x="1728242" y="3596920"/>
            <a:ext cx="3403172" cy="253916"/>
          </a:xfrm>
          <a:prstGeom prst="rect">
            <a:avLst/>
          </a:prstGeom>
        </p:spPr>
        <p:txBody>
          <a:bodyPr wrap="square">
            <a:spAutoFit/>
          </a:bodyPr>
          <a:lstStyle/>
          <a:p>
            <a:pPr algn="ctr"/>
            <a:r>
              <a:rPr lang="es-CO" sz="1050" b="1" dirty="0">
                <a:latin typeface="Arial Narrow" panose="020B0606020202030204" pitchFamily="34" charset="0"/>
              </a:rPr>
              <a:t>Tabla 3. EISP no notificados,  BRI SSM, </a:t>
            </a:r>
            <a:r>
              <a:rPr lang="es-CO" sz="1050" b="1" dirty="0" smtClean="0">
                <a:latin typeface="Arial Narrow" panose="020B0606020202030204" pitchFamily="34" charset="0"/>
              </a:rPr>
              <a:t>enero </a:t>
            </a:r>
            <a:r>
              <a:rPr lang="es-CO" sz="1050" b="1" dirty="0">
                <a:latin typeface="Arial Narrow" panose="020B0606020202030204" pitchFamily="34" charset="0"/>
              </a:rPr>
              <a:t>de </a:t>
            </a:r>
            <a:r>
              <a:rPr lang="es-CO" sz="1050" b="1" dirty="0" smtClean="0">
                <a:latin typeface="Arial Narrow" panose="020B0606020202030204" pitchFamily="34" charset="0"/>
              </a:rPr>
              <a:t>2021</a:t>
            </a:r>
            <a:endParaRPr lang="es-ES" sz="1050" b="1" dirty="0">
              <a:latin typeface="Arial Narrow" panose="020B0606020202030204" pitchFamily="34" charset="0"/>
            </a:endParaRPr>
          </a:p>
        </p:txBody>
      </p:sp>
      <p:sp>
        <p:nvSpPr>
          <p:cNvPr id="12" name="11 Rectángulo"/>
          <p:cNvSpPr/>
          <p:nvPr/>
        </p:nvSpPr>
        <p:spPr>
          <a:xfrm>
            <a:off x="285854" y="2184821"/>
            <a:ext cx="6794731" cy="1569660"/>
          </a:xfrm>
          <a:prstGeom prst="rect">
            <a:avLst/>
          </a:prstGeom>
        </p:spPr>
        <p:txBody>
          <a:bodyPr wrap="square">
            <a:spAutoFit/>
          </a:bodyPr>
          <a:lstStyle/>
          <a:p>
            <a:pPr algn="just"/>
            <a:r>
              <a:rPr lang="es-CO" sz="1200" dirty="0">
                <a:latin typeface="Arial Narrow" panose="020B0606020202030204" pitchFamily="34" charset="0"/>
              </a:rPr>
              <a:t>En el análisis de los criterios para la realización de la BAI los eventos transmisibles en eliminación que han sido priorizados en el nivel departamental, la rubéola congénita sigue con el mayor silencio en la notificación, para este periodo con 6 casos compatibles, seguido por sarampión, con dos casos compatibles.  </a:t>
            </a:r>
          </a:p>
          <a:p>
            <a:pPr algn="just"/>
            <a:endParaRPr lang="es-CO" sz="1200" dirty="0">
              <a:latin typeface="Arial Narrow" panose="020B0606020202030204" pitchFamily="34" charset="0"/>
            </a:endParaRPr>
          </a:p>
          <a:p>
            <a:pPr algn="just"/>
            <a:r>
              <a:rPr lang="es-CO" sz="1200" dirty="0">
                <a:latin typeface="Arial Narrow" panose="020B0606020202030204" pitchFamily="34" charset="0"/>
              </a:rPr>
              <a:t>El evento defectos congénitos presenta el mayor número de casos no captados mediante la vigilancia rutinaria para los demás eventos priorizados para la ejecución BAI en tanto que el evento de agresiones por animales potencialmente transmisores de la rabia fue el que mayor número de casos no notificados.</a:t>
            </a:r>
          </a:p>
          <a:p>
            <a:pPr algn="just"/>
            <a:r>
              <a:rPr lang="es-CO" sz="1200" dirty="0" smtClean="0">
                <a:latin typeface="Arial Narrow" panose="020B0606020202030204" pitchFamily="34" charset="0"/>
              </a:rPr>
              <a:t>.</a:t>
            </a:r>
            <a:endParaRPr lang="es-CO" sz="1200" dirty="0">
              <a:latin typeface="Arial Narrow" panose="020B0606020202030204" pitchFamily="34" charset="0"/>
            </a:endParaRPr>
          </a:p>
        </p:txBody>
      </p:sp>
      <p:pic>
        <p:nvPicPr>
          <p:cNvPr id="15" name="Imagen 14"/>
          <p:cNvPicPr/>
          <p:nvPr/>
        </p:nvPicPr>
        <p:blipFill>
          <a:blip r:embed="rId3" cstate="print">
            <a:extLst>
              <a:ext uri="{28A0092B-C50C-407E-A947-70E740481C1C}">
                <a14:useLocalDpi xmlns:a14="http://schemas.microsoft.com/office/drawing/2010/main" val="0"/>
              </a:ext>
            </a:extLst>
          </a:blip>
          <a:stretch>
            <a:fillRect/>
          </a:stretch>
        </p:blipFill>
        <p:spPr>
          <a:xfrm>
            <a:off x="6552777" y="8834366"/>
            <a:ext cx="620293" cy="280609"/>
          </a:xfrm>
          <a:prstGeom prst="rect">
            <a:avLst/>
          </a:prstGeom>
        </p:spPr>
      </p:pic>
      <p:grpSp>
        <p:nvGrpSpPr>
          <p:cNvPr id="11" name="Grupo 10"/>
          <p:cNvGrpSpPr/>
          <p:nvPr/>
        </p:nvGrpSpPr>
        <p:grpSpPr>
          <a:xfrm>
            <a:off x="0" y="14519"/>
            <a:ext cx="7200898" cy="2078230"/>
            <a:chOff x="0" y="14519"/>
            <a:chExt cx="7200898" cy="2078230"/>
          </a:xfrm>
        </p:grpSpPr>
        <p:sp>
          <p:nvSpPr>
            <p:cNvPr id="14" name="6 Cuadro de texto"/>
            <p:cNvSpPr txBox="1"/>
            <p:nvPr/>
          </p:nvSpPr>
          <p:spPr>
            <a:xfrm>
              <a:off x="1162804" y="992927"/>
              <a:ext cx="2734310" cy="62674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1600" b="1" kern="1200" dirty="0">
                  <a:solidFill>
                    <a:srgbClr val="000000"/>
                  </a:solidFill>
                  <a:effectLst/>
                  <a:latin typeface="Arial Narrow"/>
                  <a:ea typeface="MS Mincho"/>
                </a:rPr>
                <a:t>Boletín de Periodo Epidemiológico Medellín </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pic>
          <p:nvPicPr>
            <p:cNvPr id="16" name="Picture 2"/>
            <p:cNvPicPr/>
            <p:nvPr/>
          </p:nvPicPr>
          <p:blipFill>
            <a:blip r:embed="rId4">
              <a:extLst>
                <a:ext uri="{28A0092B-C50C-407E-A947-70E740481C1C}">
                  <a14:useLocalDpi xmlns:a14="http://schemas.microsoft.com/office/drawing/2010/main" val="0"/>
                </a:ext>
              </a:extLst>
            </a:blip>
            <a:stretch>
              <a:fillRect/>
            </a:stretch>
          </p:blipFill>
          <p:spPr bwMode="auto">
            <a:xfrm>
              <a:off x="4752578" y="321103"/>
              <a:ext cx="2448320" cy="1771646"/>
            </a:xfrm>
            <a:prstGeom prst="rect">
              <a:avLst/>
            </a:prstGeom>
            <a:noFill/>
            <a:ln>
              <a:noFill/>
            </a:ln>
            <a:extLst>
              <a:ext uri="{53640926-AAD7-44D8-BBD7-CCE9431645EC}">
                <a14:shadowObscured xmlns:a14="http://schemas.microsoft.com/office/drawing/2010/main"/>
              </a:ext>
            </a:extLst>
          </p:spPr>
        </p:pic>
        <p:sp>
          <p:nvSpPr>
            <p:cNvPr id="17" name="6 Cuadro de texto"/>
            <p:cNvSpPr txBox="1"/>
            <p:nvPr/>
          </p:nvSpPr>
          <p:spPr>
            <a:xfrm>
              <a:off x="0" y="14519"/>
              <a:ext cx="4536554" cy="9969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3200" b="1" kern="1200" dirty="0" smtClean="0">
                  <a:solidFill>
                    <a:srgbClr val="00B050"/>
                  </a:solidFill>
                  <a:effectLst/>
                  <a:latin typeface="Arial Narrow"/>
                  <a:ea typeface="MS Mincho"/>
                </a:rPr>
                <a:t>Secretaría de Salud de Medellín</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grpSp>
      <p:sp>
        <p:nvSpPr>
          <p:cNvPr id="18" name="501 Cuadro de texto"/>
          <p:cNvSpPr txBox="1"/>
          <p:nvPr/>
        </p:nvSpPr>
        <p:spPr>
          <a:xfrm>
            <a:off x="576114" y="1744252"/>
            <a:ext cx="3672408" cy="34849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800" b="1" dirty="0">
                <a:solidFill>
                  <a:srgbClr val="000000"/>
                </a:solidFill>
                <a:latin typeface="Arial Narrow"/>
                <a:ea typeface="MS Mincho"/>
              </a:rPr>
              <a:t>Programa Vigilancia Epidemiológica – Subsecretaría de Salud Pública</a:t>
            </a:r>
            <a:endParaRPr lang="es-ES" sz="1200" dirty="0">
              <a:latin typeface="Times New Roman"/>
              <a:ea typeface="Times New Roman"/>
            </a:endParaRPr>
          </a:p>
          <a:p>
            <a:pPr algn="ctr">
              <a:spcAft>
                <a:spcPts val="0"/>
              </a:spcAft>
            </a:pPr>
            <a:r>
              <a:rPr lang="es-CO" sz="800" b="1" dirty="0">
                <a:solidFill>
                  <a:srgbClr val="000000"/>
                </a:solidFill>
                <a:latin typeface="Arial Narrow"/>
                <a:ea typeface="MS Mincho"/>
              </a:rPr>
              <a:t>Mes de </a:t>
            </a:r>
            <a:r>
              <a:rPr lang="es-CO" sz="800" b="1" dirty="0" smtClean="0">
                <a:solidFill>
                  <a:srgbClr val="000000"/>
                </a:solidFill>
                <a:latin typeface="Arial Narrow"/>
                <a:ea typeface="MS Mincho"/>
              </a:rPr>
              <a:t>enero </a:t>
            </a:r>
            <a:r>
              <a:rPr lang="es-CO" sz="800" b="1" dirty="0">
                <a:solidFill>
                  <a:srgbClr val="000000"/>
                </a:solidFill>
                <a:latin typeface="Arial Narrow"/>
                <a:ea typeface="MS Mincho"/>
              </a:rPr>
              <a:t>de </a:t>
            </a:r>
            <a:r>
              <a:rPr lang="es-CO" sz="800" b="1" dirty="0" smtClean="0">
                <a:solidFill>
                  <a:srgbClr val="000000"/>
                </a:solidFill>
                <a:latin typeface="Arial Narrow"/>
                <a:ea typeface="MS Mincho"/>
              </a:rPr>
              <a:t>2021 </a:t>
            </a:r>
            <a:r>
              <a:rPr lang="es-CO" sz="800" b="1" dirty="0">
                <a:solidFill>
                  <a:srgbClr val="000000"/>
                </a:solidFill>
                <a:latin typeface="Arial Narrow"/>
                <a:ea typeface="MS Mincho"/>
              </a:rPr>
              <a:t>-  </a:t>
            </a:r>
            <a:r>
              <a:rPr lang="pt-BR" sz="800" b="1" dirty="0">
                <a:solidFill>
                  <a:srgbClr val="000000"/>
                </a:solidFill>
                <a:latin typeface="Arial Narrow"/>
                <a:ea typeface="MS Mincho"/>
              </a:rPr>
              <a:t>Reporte Semanas </a:t>
            </a:r>
            <a:r>
              <a:rPr lang="pt-BR" sz="800" b="1" dirty="0" smtClean="0">
                <a:solidFill>
                  <a:srgbClr val="000000"/>
                </a:solidFill>
                <a:latin typeface="Arial Narrow"/>
                <a:ea typeface="MS Mincho"/>
              </a:rPr>
              <a:t>01 </a:t>
            </a:r>
            <a:r>
              <a:rPr lang="pt-BR" sz="800" b="1" dirty="0">
                <a:solidFill>
                  <a:srgbClr val="000000"/>
                </a:solidFill>
                <a:latin typeface="Arial Narrow"/>
                <a:ea typeface="MS Mincho"/>
              </a:rPr>
              <a:t>a </a:t>
            </a:r>
            <a:r>
              <a:rPr lang="pt-BR" sz="800" b="1" dirty="0" smtClean="0">
                <a:solidFill>
                  <a:srgbClr val="000000"/>
                </a:solidFill>
                <a:latin typeface="Arial Narrow"/>
                <a:ea typeface="MS Mincho"/>
              </a:rPr>
              <a:t>04</a:t>
            </a:r>
            <a:endParaRPr lang="es-ES" sz="1200" dirty="0">
              <a:latin typeface="Times New Roman"/>
              <a:ea typeface="Times New Roman"/>
            </a:endParaRPr>
          </a:p>
          <a:p>
            <a:pPr algn="ct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p:txBody>
      </p:sp>
      <p:graphicFrame>
        <p:nvGraphicFramePr>
          <p:cNvPr id="6" name="Tabla 5"/>
          <p:cNvGraphicFramePr>
            <a:graphicFrameLocks noGrp="1"/>
          </p:cNvGraphicFramePr>
          <p:nvPr>
            <p:extLst>
              <p:ext uri="{D42A27DB-BD31-4B8C-83A1-F6EECF244321}">
                <p14:modId xmlns:p14="http://schemas.microsoft.com/office/powerpoint/2010/main" val="2751895737"/>
              </p:ext>
            </p:extLst>
          </p:nvPr>
        </p:nvGraphicFramePr>
        <p:xfrm>
          <a:off x="216074" y="3829967"/>
          <a:ext cx="6768753" cy="4890178"/>
        </p:xfrm>
        <a:graphic>
          <a:graphicData uri="http://schemas.openxmlformats.org/drawingml/2006/table">
            <a:tbl>
              <a:tblPr/>
              <a:tblGrid>
                <a:gridCol w="2136095">
                  <a:extLst>
                    <a:ext uri="{9D8B030D-6E8A-4147-A177-3AD203B41FA5}">
                      <a16:colId xmlns:a16="http://schemas.microsoft.com/office/drawing/2014/main" val="4294259228"/>
                    </a:ext>
                  </a:extLst>
                </a:gridCol>
                <a:gridCol w="2136095">
                  <a:extLst>
                    <a:ext uri="{9D8B030D-6E8A-4147-A177-3AD203B41FA5}">
                      <a16:colId xmlns:a16="http://schemas.microsoft.com/office/drawing/2014/main" val="277552507"/>
                    </a:ext>
                  </a:extLst>
                </a:gridCol>
                <a:gridCol w="2496563">
                  <a:extLst>
                    <a:ext uri="{9D8B030D-6E8A-4147-A177-3AD203B41FA5}">
                      <a16:colId xmlns:a16="http://schemas.microsoft.com/office/drawing/2014/main" val="3956499434"/>
                    </a:ext>
                  </a:extLst>
                </a:gridCol>
              </a:tblGrid>
              <a:tr h="159541">
                <a:tc>
                  <a:txBody>
                    <a:bodyPr/>
                    <a:lstStyle/>
                    <a:p>
                      <a:pPr algn="ctr" fontAlgn="ctr"/>
                      <a:r>
                        <a:rPr lang="es-CO" sz="1100" b="1" i="0" u="none" strike="noStrike">
                          <a:solidFill>
                            <a:srgbClr val="000000"/>
                          </a:solidFill>
                          <a:effectLst/>
                          <a:latin typeface="Calibri" panose="020F0502020204030204" pitchFamily="34" charset="0"/>
                        </a:rPr>
                        <a:t>GRUPO</a:t>
                      </a:r>
                      <a:endParaRPr lang="en-US" sz="1100" b="1" i="0" u="none" strike="noStrike">
                        <a:solidFill>
                          <a:srgbClr val="000000"/>
                        </a:solidFill>
                        <a:effectLst/>
                        <a:latin typeface="Calibri" panose="020F050202020403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1" i="0" u="none" strike="noStrike">
                          <a:solidFill>
                            <a:srgbClr val="000000"/>
                          </a:solidFill>
                          <a:effectLst/>
                          <a:latin typeface="Calibri" panose="020F0502020204030204" pitchFamily="34" charset="0"/>
                        </a:rPr>
                        <a:t>EVENTO</a:t>
                      </a:r>
                      <a:endParaRPr lang="en-US" sz="1100" b="1" i="0" u="none" strike="noStrike">
                        <a:solidFill>
                          <a:srgbClr val="000000"/>
                        </a:solidFill>
                        <a:effectLst/>
                        <a:latin typeface="Calibri" panose="020F050202020403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1" i="0" u="none" strike="noStrike">
                          <a:solidFill>
                            <a:srgbClr val="000000"/>
                          </a:solidFill>
                          <a:effectLst/>
                          <a:latin typeface="Calibri" panose="020F0502020204030204" pitchFamily="34" charset="0"/>
                        </a:rPr>
                        <a:t>ENCONTRADOS</a:t>
                      </a:r>
                      <a:endParaRPr lang="en-US" sz="1100" b="1" i="0" u="none" strike="noStrike">
                        <a:solidFill>
                          <a:srgbClr val="000000"/>
                        </a:solidFill>
                        <a:effectLst/>
                        <a:latin typeface="Calibri" panose="020F050202020403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09516315"/>
                  </a:ext>
                </a:extLst>
              </a:tr>
              <a:tr h="159541">
                <a:tc rowSpan="6">
                  <a:txBody>
                    <a:bodyPr/>
                    <a:lstStyle/>
                    <a:p>
                      <a:pPr algn="ctr" fontAlgn="ctr"/>
                      <a:r>
                        <a:rPr lang="es-CO" sz="1100" b="0" i="0" u="none" strike="noStrike">
                          <a:solidFill>
                            <a:srgbClr val="000000"/>
                          </a:solidFill>
                          <a:effectLst/>
                          <a:latin typeface="Calibri" panose="020F0502020204030204" pitchFamily="34" charset="0"/>
                        </a:rPr>
                        <a:t>Transmisibles</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264078915"/>
                  </a:ext>
                </a:extLst>
              </a:tr>
              <a:tr h="159541">
                <a:tc vMerge="1">
                  <a:txBody>
                    <a:bodyPr/>
                    <a:lstStyle/>
                    <a:p>
                      <a:endParaRPr lang="en-US"/>
                    </a:p>
                  </a:txBody>
                  <a:tcPr/>
                </a:tc>
                <a:tc>
                  <a:txBody>
                    <a:bodyPr/>
                    <a:lstStyle/>
                    <a:p>
                      <a:pPr algn="ctr" fontAlgn="ctr"/>
                      <a:r>
                        <a:rPr lang="es-CO" sz="1100" b="0" i="0" u="none" strike="noStrike">
                          <a:solidFill>
                            <a:srgbClr val="000000"/>
                          </a:solidFill>
                          <a:effectLst/>
                          <a:latin typeface="Calibri" panose="020F0502020204030204" pitchFamily="34" charset="0"/>
                        </a:rPr>
                        <a:t>Rubeola congénita</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solidFill>
                      <a:srgbClr val="FFFFFF"/>
                    </a:solidFill>
                  </a:tcPr>
                </a:tc>
                <a:tc>
                  <a:txBody>
                    <a:bodyPr/>
                    <a:lstStyle/>
                    <a:p>
                      <a:pPr algn="ctr" fontAlgn="ctr"/>
                      <a:r>
                        <a:rPr lang="es-CO" sz="1100" b="1" i="0" u="none" strike="noStrike">
                          <a:solidFill>
                            <a:srgbClr val="FF0000"/>
                          </a:solidFill>
                          <a:effectLst/>
                          <a:latin typeface="Calibri" panose="020F0502020204030204" pitchFamily="34" charset="0"/>
                        </a:rPr>
                        <a:t>1</a:t>
                      </a:r>
                      <a:endParaRPr lang="en-US" sz="1100" b="1" i="0" u="none" strike="noStrike">
                        <a:solidFill>
                          <a:srgbClr val="FF0000"/>
                        </a:solidFill>
                        <a:effectLst/>
                        <a:latin typeface="Calibri" panose="020F0502020204030204" pitchFamily="34" charset="0"/>
                      </a:endParaRP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val="1299609722"/>
                  </a:ext>
                </a:extLst>
              </a:tr>
              <a:tr h="159541">
                <a:tc vMerge="1">
                  <a:txBody>
                    <a:bodyPr/>
                    <a:lstStyle/>
                    <a:p>
                      <a:endParaRPr lang="en-US"/>
                    </a:p>
                  </a:txBody>
                  <a:tcPr/>
                </a:tc>
                <a:tc>
                  <a:txBody>
                    <a:bodyPr/>
                    <a:lstStyle/>
                    <a:p>
                      <a:pPr algn="ctr" fontAlgn="ctr"/>
                      <a:r>
                        <a:rPr lang="es-CO" sz="1100" b="0" i="0" u="none" strike="noStrike">
                          <a:solidFill>
                            <a:srgbClr val="000000"/>
                          </a:solidFill>
                          <a:effectLst/>
                          <a:latin typeface="Calibri" panose="020F0502020204030204" pitchFamily="34" charset="0"/>
                        </a:rPr>
                        <a:t>Parotiditis</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solidFill>
                      <a:srgbClr val="FFFFFF"/>
                    </a:solidFill>
                  </a:tcPr>
                </a:tc>
                <a:tc>
                  <a:txBody>
                    <a:bodyPr/>
                    <a:lstStyle/>
                    <a:p>
                      <a:pPr algn="ctr" fontAlgn="ctr"/>
                      <a:r>
                        <a:rPr lang="es-CO" sz="1100" b="1" i="0" u="none" strike="noStrike">
                          <a:solidFill>
                            <a:srgbClr val="000000"/>
                          </a:solidFill>
                          <a:effectLst/>
                          <a:latin typeface="Calibri" panose="020F0502020204030204" pitchFamily="34" charset="0"/>
                        </a:rPr>
                        <a:t>1</a:t>
                      </a:r>
                      <a:endParaRPr lang="en-US" sz="1100" b="1"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val="649885300"/>
                  </a:ext>
                </a:extLst>
              </a:tr>
              <a:tr h="159541">
                <a:tc vMerge="1">
                  <a:txBody>
                    <a:bodyPr/>
                    <a:lstStyle/>
                    <a:p>
                      <a:endParaRPr lang="en-US"/>
                    </a:p>
                  </a:txBody>
                  <a:tcPr/>
                </a:tc>
                <a:tc>
                  <a:txBody>
                    <a:bodyPr/>
                    <a:lstStyle/>
                    <a:p>
                      <a:pPr algn="ctr" fontAlgn="ctr"/>
                      <a:r>
                        <a:rPr lang="es-CO" sz="1100" b="0" i="0" u="none" strike="noStrike">
                          <a:solidFill>
                            <a:srgbClr val="000000"/>
                          </a:solidFill>
                          <a:effectLst/>
                          <a:latin typeface="Calibri" panose="020F0502020204030204" pitchFamily="34" charset="0"/>
                        </a:rPr>
                        <a:t>Varicela</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solidFill>
                      <a:srgbClr val="FFFFFF"/>
                    </a:solidFill>
                  </a:tcPr>
                </a:tc>
                <a:tc>
                  <a:txBody>
                    <a:bodyPr/>
                    <a:lstStyle/>
                    <a:p>
                      <a:pPr algn="ctr" fontAlgn="ctr"/>
                      <a:r>
                        <a:rPr lang="es-CO" sz="1100" b="1" i="0" u="none" strike="noStrike">
                          <a:solidFill>
                            <a:srgbClr val="000000"/>
                          </a:solidFill>
                          <a:effectLst/>
                          <a:latin typeface="Calibri" panose="020F0502020204030204" pitchFamily="34" charset="0"/>
                        </a:rPr>
                        <a:t>8</a:t>
                      </a:r>
                      <a:endParaRPr lang="en-US" sz="1100" b="1"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val="3545161754"/>
                  </a:ext>
                </a:extLst>
              </a:tr>
              <a:tr h="159541">
                <a:tc vMerge="1">
                  <a:txBody>
                    <a:bodyPr/>
                    <a:lstStyle/>
                    <a:p>
                      <a:endParaRPr lang="en-US"/>
                    </a:p>
                  </a:txBody>
                  <a:tcPr/>
                </a:tc>
                <a:tc>
                  <a:txBody>
                    <a:bodyPr/>
                    <a:lstStyle/>
                    <a:p>
                      <a:pPr algn="ctr" fontAlgn="ctr"/>
                      <a:r>
                        <a:rPr lang="es-CO" sz="1100" b="0" i="0" u="none" strike="noStrike">
                          <a:solidFill>
                            <a:srgbClr val="000000"/>
                          </a:solidFill>
                          <a:effectLst/>
                          <a:latin typeface="Calibri" panose="020F0502020204030204" pitchFamily="34" charset="0"/>
                        </a:rPr>
                        <a:t>Hepatitis A</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solidFill>
                      <a:srgbClr val="FFFFFF"/>
                    </a:solidFill>
                  </a:tcPr>
                </a:tc>
                <a:tc>
                  <a:txBody>
                    <a:bodyPr/>
                    <a:lstStyle/>
                    <a:p>
                      <a:pPr algn="ctr" fontAlgn="ctr"/>
                      <a:r>
                        <a:rPr lang="es-CO" sz="1100" b="1" i="0" u="none" strike="noStrike">
                          <a:solidFill>
                            <a:srgbClr val="000000"/>
                          </a:solidFill>
                          <a:effectLst/>
                          <a:latin typeface="Calibri" panose="020F0502020204030204" pitchFamily="34" charset="0"/>
                        </a:rPr>
                        <a:t>3</a:t>
                      </a:r>
                      <a:endParaRPr lang="en-US" sz="1100" b="1"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val="27251275"/>
                  </a:ext>
                </a:extLst>
              </a:tr>
              <a:tr h="159541">
                <a:tc vMerge="1">
                  <a:txBody>
                    <a:bodyPr/>
                    <a:lstStyle/>
                    <a:p>
                      <a:endParaRPr lang="en-US"/>
                    </a:p>
                  </a:txBody>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35529174"/>
                  </a:ext>
                </a:extLst>
              </a:tr>
              <a:tr h="159541">
                <a:tc rowSpan="5">
                  <a:txBody>
                    <a:bodyPr/>
                    <a:lstStyle/>
                    <a:p>
                      <a:pPr algn="ctr" fontAlgn="ctr"/>
                      <a:r>
                        <a:rPr lang="es-CO" sz="1100" b="0" i="0" u="none" strike="noStrike">
                          <a:solidFill>
                            <a:srgbClr val="000000"/>
                          </a:solidFill>
                          <a:effectLst/>
                          <a:latin typeface="Calibri" panose="020F0502020204030204" pitchFamily="34" charset="0"/>
                        </a:rPr>
                        <a:t>Ambiente (Transmitidas por vectores, Alimentos, Zoonosis e Intoxicaciones por sustancias químicas)</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a:solidFill>
                            <a:srgbClr val="000000"/>
                          </a:solidFill>
                          <a:effectLst/>
                          <a:latin typeface="Calibri" panose="020F0502020204030204" pitchFamily="34" charset="0"/>
                        </a:rPr>
                        <a:t>ETA </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CO" sz="1100" b="1" i="0" u="none" strike="noStrike">
                          <a:solidFill>
                            <a:srgbClr val="000000"/>
                          </a:solidFill>
                          <a:effectLst/>
                          <a:latin typeface="Calibri" panose="020F0502020204030204" pitchFamily="34" charset="0"/>
                        </a:rPr>
                        <a:t>1</a:t>
                      </a:r>
                      <a:endParaRPr lang="en-US" sz="1100" b="1" i="0" u="none" strike="noStrike">
                        <a:solidFill>
                          <a:srgbClr val="000000"/>
                        </a:solidFill>
                        <a:effectLst/>
                        <a:latin typeface="Calibri" panose="020F050202020403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4282034042"/>
                  </a:ext>
                </a:extLst>
              </a:tr>
              <a:tr h="311184">
                <a:tc vMerge="1">
                  <a:txBody>
                    <a:bodyPr/>
                    <a:lstStyle/>
                    <a:p>
                      <a:endParaRPr lang="en-US"/>
                    </a:p>
                  </a:txBody>
                  <a:tcPr/>
                </a:tc>
                <a:tc>
                  <a:txBody>
                    <a:bodyPr/>
                    <a:lstStyle/>
                    <a:p>
                      <a:pPr algn="ctr" fontAlgn="ctr"/>
                      <a:r>
                        <a:rPr lang="es-CO" sz="1100" b="0" i="0" u="none" strike="noStrike">
                          <a:solidFill>
                            <a:srgbClr val="000000"/>
                          </a:solidFill>
                          <a:effectLst/>
                          <a:latin typeface="Calibri" panose="020F0502020204030204" pitchFamily="34" charset="0"/>
                        </a:rPr>
                        <a:t>Intoxicaciones por sustancias químicas</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solidFill>
                      <a:srgbClr val="FFFFFF"/>
                    </a:solidFill>
                  </a:tcPr>
                </a:tc>
                <a:tc>
                  <a:txBody>
                    <a:bodyPr/>
                    <a:lstStyle/>
                    <a:p>
                      <a:pPr algn="ctr" fontAlgn="ctr"/>
                      <a:r>
                        <a:rPr lang="es-CO" sz="1100" b="1" i="0" u="none" strike="noStrike" dirty="0">
                          <a:solidFill>
                            <a:srgbClr val="FF0000"/>
                          </a:solidFill>
                          <a:effectLst/>
                          <a:latin typeface="Calibri" panose="020F0502020204030204" pitchFamily="34" charset="0"/>
                        </a:rPr>
                        <a:t>15</a:t>
                      </a:r>
                      <a:endParaRPr lang="en-US" sz="1100" b="1" i="0" u="none" strike="noStrike" dirty="0">
                        <a:solidFill>
                          <a:srgbClr val="FF0000"/>
                        </a:solidFill>
                        <a:effectLst/>
                        <a:latin typeface="Calibri" panose="020F0502020204030204" pitchFamily="34" charset="0"/>
                      </a:endParaRP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val="2339218627"/>
                  </a:ext>
                </a:extLst>
              </a:tr>
              <a:tr h="159541">
                <a:tc vMerge="1">
                  <a:txBody>
                    <a:bodyPr/>
                    <a:lstStyle/>
                    <a:p>
                      <a:endParaRPr lang="en-US"/>
                    </a:p>
                  </a:txBody>
                  <a:tcPr/>
                </a:tc>
                <a:tc>
                  <a:txBody>
                    <a:bodyPr/>
                    <a:lstStyle/>
                    <a:p>
                      <a:pPr algn="ctr" fontAlgn="ctr"/>
                      <a:r>
                        <a:rPr lang="es-CO" sz="1100" b="0" i="0" u="none" strike="noStrike">
                          <a:solidFill>
                            <a:srgbClr val="000000"/>
                          </a:solidFill>
                          <a:effectLst/>
                          <a:latin typeface="Calibri" panose="020F0502020204030204" pitchFamily="34" charset="0"/>
                        </a:rPr>
                        <a:t>Agresiones por APTR</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solidFill>
                      <a:srgbClr val="FFFFFF"/>
                    </a:solidFill>
                  </a:tcPr>
                </a:tc>
                <a:tc>
                  <a:txBody>
                    <a:bodyPr/>
                    <a:lstStyle/>
                    <a:p>
                      <a:pPr algn="ctr" fontAlgn="ctr"/>
                      <a:r>
                        <a:rPr lang="es-CO" sz="1100" b="1" i="0" u="none" strike="noStrike">
                          <a:solidFill>
                            <a:srgbClr val="000000"/>
                          </a:solidFill>
                          <a:effectLst/>
                          <a:latin typeface="Calibri" panose="020F0502020204030204" pitchFamily="34" charset="0"/>
                        </a:rPr>
                        <a:t>47</a:t>
                      </a:r>
                      <a:endParaRPr lang="en-US" sz="1100" b="1"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val="116011436"/>
                  </a:ext>
                </a:extLst>
              </a:tr>
              <a:tr h="159541">
                <a:tc vMerge="1">
                  <a:txBody>
                    <a:bodyPr/>
                    <a:lstStyle/>
                    <a:p>
                      <a:endParaRPr lang="en-US"/>
                    </a:p>
                  </a:txBody>
                  <a:tcPr/>
                </a:tc>
                <a:tc>
                  <a:txBody>
                    <a:bodyPr/>
                    <a:lstStyle/>
                    <a:p>
                      <a:pPr algn="ctr" fontAlgn="ctr"/>
                      <a:r>
                        <a:rPr lang="es-CO" sz="1100" b="0" i="0" u="none" strike="noStrike">
                          <a:solidFill>
                            <a:srgbClr val="000000"/>
                          </a:solidFill>
                          <a:effectLst/>
                          <a:latin typeface="Calibri" panose="020F0502020204030204" pitchFamily="34" charset="0"/>
                        </a:rPr>
                        <a:t>Leptospirosis</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solidFill>
                      <a:srgbClr val="FFFFFF"/>
                    </a:solidFill>
                  </a:tcPr>
                </a:tc>
                <a:tc>
                  <a:txBody>
                    <a:bodyPr/>
                    <a:lstStyle/>
                    <a:p>
                      <a:pPr algn="ctr" fontAlgn="ctr"/>
                      <a:r>
                        <a:rPr lang="es-CO" sz="1100" b="1" i="0" u="none" strike="noStrike">
                          <a:solidFill>
                            <a:srgbClr val="000000"/>
                          </a:solidFill>
                          <a:effectLst/>
                          <a:latin typeface="Calibri" panose="020F0502020204030204" pitchFamily="34" charset="0"/>
                        </a:rPr>
                        <a:t>1</a:t>
                      </a:r>
                      <a:endParaRPr lang="en-US" sz="1100" b="1"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val="1891000193"/>
                  </a:ext>
                </a:extLst>
              </a:tr>
              <a:tr h="159541">
                <a:tc vMerge="1">
                  <a:txBody>
                    <a:bodyPr/>
                    <a:lstStyle/>
                    <a:p>
                      <a:endParaRPr lang="en-US"/>
                    </a:p>
                  </a:txBody>
                  <a:tcPr/>
                </a:tc>
                <a:tc>
                  <a:txBody>
                    <a:bodyPr/>
                    <a:lstStyle/>
                    <a:p>
                      <a:pPr algn="ctr" fontAlgn="ctr"/>
                      <a:r>
                        <a:rPr lang="es-CO" sz="1100" b="0" i="0" u="none" strike="noStrike">
                          <a:solidFill>
                            <a:srgbClr val="000000"/>
                          </a:solidFill>
                          <a:effectLst/>
                          <a:latin typeface="Calibri" panose="020F0502020204030204" pitchFamily="34" charset="0"/>
                        </a:rPr>
                        <a:t>Dengue</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1" i="0" u="none" strike="noStrike">
                          <a:solidFill>
                            <a:srgbClr val="000000"/>
                          </a:solidFill>
                          <a:effectLst/>
                          <a:latin typeface="Calibri" panose="020F0502020204030204" pitchFamily="34" charset="0"/>
                        </a:rPr>
                        <a:t>1</a:t>
                      </a:r>
                      <a:endParaRPr lang="en-US" sz="1100" b="1"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62060559"/>
                  </a:ext>
                </a:extLst>
              </a:tr>
              <a:tr h="311184">
                <a:tc rowSpan="3">
                  <a:txBody>
                    <a:bodyPr/>
                    <a:lstStyle/>
                    <a:p>
                      <a:pPr algn="ctr" fontAlgn="ctr"/>
                      <a:r>
                        <a:rPr lang="es-CO" sz="1100" b="0" i="0" u="none" strike="noStrike">
                          <a:solidFill>
                            <a:srgbClr val="000000"/>
                          </a:solidFill>
                          <a:effectLst/>
                          <a:latin typeface="Calibri" panose="020F0502020204030204" pitchFamily="34" charset="0"/>
                        </a:rPr>
                        <a:t>    Salud Mental</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a:solidFill>
                            <a:srgbClr val="000000"/>
                          </a:solidFill>
                          <a:effectLst/>
                          <a:latin typeface="Calibri" panose="020F0502020204030204" pitchFamily="34" charset="0"/>
                        </a:rPr>
                        <a:t>Violencias de género No sexuales</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CO" sz="1100" b="1" i="0" u="none" strike="noStrike">
                          <a:solidFill>
                            <a:srgbClr val="FF0000"/>
                          </a:solidFill>
                          <a:effectLst/>
                          <a:latin typeface="Calibri" panose="020F0502020204030204" pitchFamily="34" charset="0"/>
                        </a:rPr>
                        <a:t>5</a:t>
                      </a:r>
                      <a:endParaRPr lang="en-US" sz="1100" b="1" i="0" u="none" strike="noStrike">
                        <a:solidFill>
                          <a:srgbClr val="FF0000"/>
                        </a:solidFill>
                        <a:effectLst/>
                        <a:latin typeface="Calibri" panose="020F050202020403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19083228"/>
                  </a:ext>
                </a:extLst>
              </a:tr>
              <a:tr h="159541">
                <a:tc vMerge="1">
                  <a:txBody>
                    <a:bodyPr/>
                    <a:lstStyle/>
                    <a:p>
                      <a:endParaRPr lang="en-US"/>
                    </a:p>
                  </a:txBody>
                  <a:tcPr/>
                </a:tc>
                <a:tc>
                  <a:txBody>
                    <a:bodyPr/>
                    <a:lstStyle/>
                    <a:p>
                      <a:pPr algn="ctr" fontAlgn="ctr"/>
                      <a:r>
                        <a:rPr lang="es-CO" sz="1100" b="0" i="0" u="none" strike="noStrike">
                          <a:solidFill>
                            <a:srgbClr val="000000"/>
                          </a:solidFill>
                          <a:effectLst/>
                          <a:latin typeface="Calibri" panose="020F0502020204030204" pitchFamily="34" charset="0"/>
                        </a:rPr>
                        <a:t>Intento de suicidio</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solidFill>
                      <a:srgbClr val="FFFFFF"/>
                    </a:solidFill>
                  </a:tcPr>
                </a:tc>
                <a:tc>
                  <a:txBody>
                    <a:bodyPr/>
                    <a:lstStyle/>
                    <a:p>
                      <a:pPr algn="ctr" fontAlgn="ctr"/>
                      <a:r>
                        <a:rPr lang="es-CO" sz="1100" b="1" i="0" u="none" strike="noStrike">
                          <a:solidFill>
                            <a:srgbClr val="000000"/>
                          </a:solidFill>
                          <a:effectLst/>
                          <a:latin typeface="Calibri" panose="020F0502020204030204" pitchFamily="34" charset="0"/>
                        </a:rPr>
                        <a:t>2</a:t>
                      </a:r>
                      <a:endParaRPr lang="en-US" sz="1100" b="1"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val="1500902946"/>
                  </a:ext>
                </a:extLst>
              </a:tr>
              <a:tr h="159541">
                <a:tc vMerge="1">
                  <a:txBody>
                    <a:bodyPr/>
                    <a:lstStyle/>
                    <a:p>
                      <a:endParaRPr lang="en-US"/>
                    </a:p>
                  </a:txBody>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84622147"/>
                  </a:ext>
                </a:extLst>
              </a:tr>
              <a:tr h="159541">
                <a:tc rowSpan="4">
                  <a:txBody>
                    <a:bodyPr/>
                    <a:lstStyle/>
                    <a:p>
                      <a:pPr algn="ctr" fontAlgn="ctr"/>
                      <a:r>
                        <a:rPr lang="en-US" sz="1100" b="0" i="0" u="none" strike="noStrike">
                          <a:solidFill>
                            <a:srgbClr val="000000"/>
                          </a:solidFill>
                          <a:effectLst/>
                          <a:latin typeface="Calibri" panose="020F0502020204030204" pitchFamily="34" charset="0"/>
                        </a:rPr>
                        <a:t> No Transmisibles</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a:solidFill>
                            <a:srgbClr val="000000"/>
                          </a:solidFill>
                          <a:effectLst/>
                          <a:latin typeface="Calibri" panose="020F0502020204030204" pitchFamily="34" charset="0"/>
                        </a:rPr>
                        <a:t>Defectos congénitos</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CO" sz="1100" b="1" i="0" u="none" strike="noStrike">
                          <a:solidFill>
                            <a:srgbClr val="FF0000"/>
                          </a:solidFill>
                          <a:effectLst/>
                          <a:latin typeface="Calibri" panose="020F0502020204030204" pitchFamily="34" charset="0"/>
                        </a:rPr>
                        <a:t>1</a:t>
                      </a:r>
                      <a:endParaRPr lang="en-US" sz="1100" b="1" i="0" u="none" strike="noStrike">
                        <a:solidFill>
                          <a:srgbClr val="FF0000"/>
                        </a:solidFill>
                        <a:effectLst/>
                        <a:latin typeface="Calibri" panose="020F050202020403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875904943"/>
                  </a:ext>
                </a:extLst>
              </a:tr>
              <a:tr h="256862">
                <a:tc vMerge="1">
                  <a:txBody>
                    <a:bodyPr/>
                    <a:lstStyle/>
                    <a:p>
                      <a:endParaRPr lang="en-US"/>
                    </a:p>
                  </a:txBody>
                  <a:tcPr/>
                </a:tc>
                <a:tc>
                  <a:txBody>
                    <a:bodyPr/>
                    <a:lstStyle/>
                    <a:p>
                      <a:pPr algn="ctr" fontAlgn="ctr"/>
                      <a:r>
                        <a:rPr lang="es-CO" sz="1100" b="0" i="0" u="none" strike="noStrike">
                          <a:solidFill>
                            <a:srgbClr val="000000"/>
                          </a:solidFill>
                          <a:effectLst/>
                          <a:latin typeface="Calibri" panose="020F0502020204030204" pitchFamily="34" charset="0"/>
                        </a:rPr>
                        <a:t>Cáncer de cuello uterino</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solidFill>
                      <a:srgbClr val="FFFFFF"/>
                    </a:solidFill>
                  </a:tcPr>
                </a:tc>
                <a:tc>
                  <a:txBody>
                    <a:bodyPr/>
                    <a:lstStyle/>
                    <a:p>
                      <a:pPr algn="ctr" fontAlgn="ctr"/>
                      <a:r>
                        <a:rPr lang="es-CO" sz="1100" b="1" i="0" u="none" strike="noStrike">
                          <a:solidFill>
                            <a:srgbClr val="FF0000"/>
                          </a:solidFill>
                          <a:effectLst/>
                          <a:latin typeface="Calibri" panose="020F0502020204030204" pitchFamily="34" charset="0"/>
                        </a:rPr>
                        <a:t>1</a:t>
                      </a:r>
                      <a:endParaRPr lang="en-US" sz="1100" b="1" i="0" u="none" strike="noStrike">
                        <a:solidFill>
                          <a:srgbClr val="FF0000"/>
                        </a:solidFill>
                        <a:effectLst/>
                        <a:latin typeface="Calibri" panose="020F0502020204030204" pitchFamily="34" charset="0"/>
                      </a:endParaRP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val="3092245552"/>
                  </a:ext>
                </a:extLst>
              </a:tr>
              <a:tr h="159541">
                <a:tc vMerge="1">
                  <a:txBody>
                    <a:bodyPr/>
                    <a:lstStyle/>
                    <a:p>
                      <a:endParaRPr lang="en-US"/>
                    </a:p>
                  </a:txBody>
                  <a:tcPr/>
                </a:tc>
                <a:tc>
                  <a:txBody>
                    <a:bodyPr/>
                    <a:lstStyle/>
                    <a:p>
                      <a:pPr algn="ctr" fontAlgn="ctr"/>
                      <a:r>
                        <a:rPr lang="es-CO" sz="1100" b="0" i="0" u="none" strike="noStrike">
                          <a:solidFill>
                            <a:srgbClr val="000000"/>
                          </a:solidFill>
                          <a:effectLst/>
                          <a:latin typeface="Calibri" panose="020F0502020204030204" pitchFamily="34" charset="0"/>
                        </a:rPr>
                        <a:t>Cáncer de mama</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solidFill>
                      <a:srgbClr val="FFFFFF"/>
                    </a:solidFill>
                  </a:tcPr>
                </a:tc>
                <a:tc>
                  <a:txBody>
                    <a:bodyPr/>
                    <a:lstStyle/>
                    <a:p>
                      <a:pPr algn="ctr" fontAlgn="ctr"/>
                      <a:r>
                        <a:rPr lang="es-CO" sz="1100" b="1" i="0" u="none" strike="noStrike">
                          <a:solidFill>
                            <a:srgbClr val="FF0000"/>
                          </a:solidFill>
                          <a:effectLst/>
                          <a:latin typeface="Calibri" panose="020F0502020204030204" pitchFamily="34" charset="0"/>
                        </a:rPr>
                        <a:t>4</a:t>
                      </a:r>
                      <a:endParaRPr lang="en-US" sz="1100" b="1" i="0" u="none" strike="noStrike">
                        <a:solidFill>
                          <a:srgbClr val="FF0000"/>
                        </a:solidFill>
                        <a:effectLst/>
                        <a:latin typeface="Calibri" panose="020F0502020204030204" pitchFamily="34" charset="0"/>
                      </a:endParaRP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val="3845839996"/>
                  </a:ext>
                </a:extLst>
              </a:tr>
              <a:tr h="159541">
                <a:tc vMerge="1">
                  <a:txBody>
                    <a:bodyPr/>
                    <a:lstStyle/>
                    <a:p>
                      <a:endParaRPr lang="en-US"/>
                    </a:p>
                  </a:txBody>
                  <a:tcPr/>
                </a:tc>
                <a:tc>
                  <a:txBody>
                    <a:bodyPr/>
                    <a:lstStyle/>
                    <a:p>
                      <a:pPr algn="ctr" fontAlgn="ctr"/>
                      <a:r>
                        <a:rPr lang="es-CO" sz="1100" b="0" i="0" u="none" strike="noStrike">
                          <a:solidFill>
                            <a:srgbClr val="000000"/>
                          </a:solidFill>
                          <a:effectLst/>
                          <a:latin typeface="Calibri" panose="020F0502020204030204" pitchFamily="34" charset="0"/>
                        </a:rPr>
                        <a:t>EHR</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1" i="0" u="none" strike="noStrike">
                          <a:solidFill>
                            <a:srgbClr val="000000"/>
                          </a:solidFill>
                          <a:effectLst/>
                          <a:latin typeface="Calibri" panose="020F0502020204030204" pitchFamily="34" charset="0"/>
                        </a:rPr>
                        <a:t>6</a:t>
                      </a:r>
                      <a:endParaRPr lang="en-US" sz="1100" b="1"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73242400"/>
                  </a:ext>
                </a:extLst>
              </a:tr>
              <a:tr h="159541">
                <a:tc rowSpan="6">
                  <a:txBody>
                    <a:bodyPr/>
                    <a:lstStyle/>
                    <a:p>
                      <a:pPr algn="ctr" fontAlgn="ctr"/>
                      <a:r>
                        <a:rPr lang="es-CO" sz="1100" b="0" i="0" u="none" strike="noStrike">
                          <a:solidFill>
                            <a:srgbClr val="000000"/>
                          </a:solidFill>
                          <a:effectLst/>
                          <a:latin typeface="Calibri" panose="020F0502020204030204" pitchFamily="34" charset="0"/>
                        </a:rPr>
                        <a:t>Salud sexual y reproductiva</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a:solidFill>
                            <a:srgbClr val="000000"/>
                          </a:solidFill>
                          <a:effectLst/>
                          <a:latin typeface="Calibri" panose="020F0502020204030204" pitchFamily="34" charset="0"/>
                        </a:rPr>
                        <a:t>VIH - SIDA</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CO" sz="1100" b="1" i="0" u="none" strike="noStrike">
                          <a:solidFill>
                            <a:srgbClr val="000000"/>
                          </a:solidFill>
                          <a:effectLst/>
                          <a:latin typeface="Calibri" panose="020F0502020204030204" pitchFamily="34" charset="0"/>
                        </a:rPr>
                        <a:t>4</a:t>
                      </a:r>
                      <a:endParaRPr lang="en-US" sz="1100" b="1" i="0" u="none" strike="noStrike">
                        <a:solidFill>
                          <a:srgbClr val="000000"/>
                        </a:solidFill>
                        <a:effectLst/>
                        <a:latin typeface="Calibri" panose="020F050202020403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336511706"/>
                  </a:ext>
                </a:extLst>
              </a:tr>
              <a:tr h="159541">
                <a:tc vMerge="1">
                  <a:txBody>
                    <a:bodyPr/>
                    <a:lstStyle/>
                    <a:p>
                      <a:endParaRPr lang="en-US"/>
                    </a:p>
                  </a:txBody>
                  <a:tcPr/>
                </a:tc>
                <a:tc>
                  <a:txBody>
                    <a:bodyPr/>
                    <a:lstStyle/>
                    <a:p>
                      <a:pPr algn="ctr" fontAlgn="ctr"/>
                      <a:r>
                        <a:rPr lang="es-CO" sz="1100" b="0" i="0" u="none" strike="noStrike">
                          <a:solidFill>
                            <a:srgbClr val="000000"/>
                          </a:solidFill>
                          <a:effectLst/>
                          <a:latin typeface="Calibri" panose="020F0502020204030204" pitchFamily="34" charset="0"/>
                        </a:rPr>
                        <a:t>Sífilis Gestacional</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solidFill>
                      <a:srgbClr val="FFFFFF"/>
                    </a:solidFill>
                  </a:tcPr>
                </a:tc>
                <a:tc>
                  <a:txBody>
                    <a:bodyPr/>
                    <a:lstStyle/>
                    <a:p>
                      <a:pPr algn="ctr" fontAlgn="ctr"/>
                      <a:r>
                        <a:rPr lang="es-CO" sz="1100" b="1" i="0" u="none" strike="noStrike">
                          <a:solidFill>
                            <a:srgbClr val="000000"/>
                          </a:solidFill>
                          <a:effectLst/>
                          <a:latin typeface="Calibri" panose="020F0502020204030204" pitchFamily="34" charset="0"/>
                        </a:rPr>
                        <a:t>1</a:t>
                      </a:r>
                      <a:endParaRPr lang="en-US" sz="1100" b="1"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val="1468690279"/>
                  </a:ext>
                </a:extLst>
              </a:tr>
              <a:tr h="256862">
                <a:tc vMerge="1">
                  <a:txBody>
                    <a:bodyPr/>
                    <a:lstStyle/>
                    <a:p>
                      <a:endParaRPr lang="en-US"/>
                    </a:p>
                  </a:txBody>
                  <a:tcPr/>
                </a:tc>
                <a:tc>
                  <a:txBody>
                    <a:bodyPr/>
                    <a:lstStyle/>
                    <a:p>
                      <a:pPr algn="ctr" fontAlgn="ctr"/>
                      <a:r>
                        <a:rPr lang="es-CO" sz="1100" b="0" i="0" u="none" strike="noStrike">
                          <a:solidFill>
                            <a:srgbClr val="000000"/>
                          </a:solidFill>
                          <a:effectLst/>
                          <a:latin typeface="Calibri" panose="020F0502020204030204" pitchFamily="34" charset="0"/>
                        </a:rPr>
                        <a:t>Morbilidad Materna Extrema</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solidFill>
                      <a:srgbClr val="FFFFFF"/>
                    </a:solidFill>
                  </a:tcPr>
                </a:tc>
                <a:tc>
                  <a:txBody>
                    <a:bodyPr/>
                    <a:lstStyle/>
                    <a:p>
                      <a:pPr algn="ctr" fontAlgn="ctr"/>
                      <a:r>
                        <a:rPr lang="es-CO" sz="1100" b="1" i="0" u="none" strike="noStrike">
                          <a:solidFill>
                            <a:srgbClr val="FF0000"/>
                          </a:solidFill>
                          <a:effectLst/>
                          <a:latin typeface="Calibri" panose="020F0502020204030204" pitchFamily="34" charset="0"/>
                        </a:rPr>
                        <a:t>1</a:t>
                      </a:r>
                      <a:endParaRPr lang="en-US" sz="1100" b="1" i="0" u="none" strike="noStrike">
                        <a:solidFill>
                          <a:srgbClr val="FF0000"/>
                        </a:solidFill>
                        <a:effectLst/>
                        <a:latin typeface="Calibri" panose="020F0502020204030204" pitchFamily="34" charset="0"/>
                      </a:endParaRP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val="2004649351"/>
                  </a:ext>
                </a:extLst>
              </a:tr>
              <a:tr h="159541">
                <a:tc vMerge="1">
                  <a:txBody>
                    <a:bodyPr/>
                    <a:lstStyle/>
                    <a:p>
                      <a:endParaRPr lang="en-US"/>
                    </a:p>
                  </a:txBody>
                  <a:tcPr/>
                </a:tc>
                <a:tc>
                  <a:txBody>
                    <a:bodyPr/>
                    <a:lstStyle/>
                    <a:p>
                      <a:pPr algn="ctr" fontAlgn="ctr"/>
                      <a:r>
                        <a:rPr lang="es-CO" sz="1100" b="0" i="0" u="none" strike="noStrike">
                          <a:solidFill>
                            <a:srgbClr val="000000"/>
                          </a:solidFill>
                          <a:effectLst/>
                          <a:latin typeface="Calibri" panose="020F0502020204030204" pitchFamily="34" charset="0"/>
                        </a:rPr>
                        <a:t>Hepatitis B</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solidFill>
                      <a:srgbClr val="FFFFFF"/>
                    </a:solidFill>
                  </a:tcPr>
                </a:tc>
                <a:tc>
                  <a:txBody>
                    <a:bodyPr/>
                    <a:lstStyle/>
                    <a:p>
                      <a:pPr algn="ctr" fontAlgn="ctr"/>
                      <a:r>
                        <a:rPr lang="es-CO" sz="1100" b="1" i="0" u="none" strike="noStrike">
                          <a:solidFill>
                            <a:srgbClr val="000000"/>
                          </a:solidFill>
                          <a:effectLst/>
                          <a:latin typeface="Calibri" panose="020F0502020204030204" pitchFamily="34" charset="0"/>
                        </a:rPr>
                        <a:t>2</a:t>
                      </a:r>
                      <a:endParaRPr lang="en-US" sz="1100" b="1"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val="4184049767"/>
                  </a:ext>
                </a:extLst>
              </a:tr>
              <a:tr h="159541">
                <a:tc vMerge="1">
                  <a:txBody>
                    <a:bodyPr/>
                    <a:lstStyle/>
                    <a:p>
                      <a:endParaRPr lang="en-US"/>
                    </a:p>
                  </a:txBody>
                  <a:tcPr/>
                </a:tc>
                <a:tc>
                  <a:txBody>
                    <a:bodyPr/>
                    <a:lstStyle/>
                    <a:p>
                      <a:pPr algn="ctr" fontAlgn="ctr"/>
                      <a:r>
                        <a:rPr lang="es-CO" sz="1100" b="0" i="0" u="none" strike="noStrike">
                          <a:solidFill>
                            <a:srgbClr val="000000"/>
                          </a:solidFill>
                          <a:effectLst/>
                          <a:latin typeface="Calibri" panose="020F0502020204030204" pitchFamily="34" charset="0"/>
                        </a:rPr>
                        <a:t>MUPE</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solidFill>
                      <a:srgbClr val="FFFFFF"/>
                    </a:solidFill>
                  </a:tcPr>
                </a:tc>
                <a:tc>
                  <a:txBody>
                    <a:bodyPr/>
                    <a:lstStyle/>
                    <a:p>
                      <a:pPr algn="ctr" fontAlgn="ctr"/>
                      <a:r>
                        <a:rPr lang="es-CO" sz="1100" b="1" i="0" u="none" strike="noStrike">
                          <a:solidFill>
                            <a:srgbClr val="FF0000"/>
                          </a:solidFill>
                          <a:effectLst/>
                          <a:latin typeface="Calibri" panose="020F0502020204030204" pitchFamily="34" charset="0"/>
                        </a:rPr>
                        <a:t>1</a:t>
                      </a:r>
                      <a:endParaRPr lang="en-US" sz="1100" b="1" i="0" u="none" strike="noStrike">
                        <a:solidFill>
                          <a:srgbClr val="FF0000"/>
                        </a:solidFill>
                        <a:effectLst/>
                        <a:latin typeface="Calibri" panose="020F0502020204030204" pitchFamily="34" charset="0"/>
                      </a:endParaRP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val="2150989328"/>
                  </a:ext>
                </a:extLst>
              </a:tr>
              <a:tr h="159541">
                <a:tc vMerge="1">
                  <a:txBody>
                    <a:bodyPr/>
                    <a:lstStyle/>
                    <a:p>
                      <a:endParaRPr lang="en-US"/>
                    </a:p>
                  </a:txBody>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100" b="0" i="0" u="none" strike="noStrike" dirty="0">
                          <a:solidFill>
                            <a:srgbClr val="000000"/>
                          </a:solidFill>
                          <a:effectLst/>
                          <a:latin typeface="Calibri" panose="020F0502020204030204" pitchFamily="34" charset="0"/>
                        </a:rPr>
                        <a:t> </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21654472"/>
                  </a:ext>
                </a:extLst>
              </a:tr>
            </a:tbl>
          </a:graphicData>
        </a:graphic>
      </p:graphicFrame>
    </p:spTree>
    <p:extLst>
      <p:ext uri="{BB962C8B-B14F-4D97-AF65-F5344CB8AC3E}">
        <p14:creationId xmlns:p14="http://schemas.microsoft.com/office/powerpoint/2010/main" val="4469507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25</a:t>
            </a:r>
            <a:endParaRPr lang="es-ES" sz="1050" b="1" dirty="0">
              <a:latin typeface="Arial Narrow" panose="020B0606020202030204" pitchFamily="34" charset="0"/>
            </a:endParaRPr>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12302" y="8695344"/>
            <a:ext cx="436191" cy="337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Imagen 2"/>
          <p:cNvPicPr>
            <a:picLocks noChangeAspect="1"/>
          </p:cNvPicPr>
          <p:nvPr/>
        </p:nvPicPr>
        <p:blipFill rotWithShape="1">
          <a:blip r:embed="rId4" cstate="email">
            <a:extLst>
              <a:ext uri="{28A0092B-C50C-407E-A947-70E740481C1C}">
                <a14:useLocalDpi xmlns:a14="http://schemas.microsoft.com/office/drawing/2010/main"/>
              </a:ext>
            </a:extLst>
          </a:blip>
          <a:srcRect l="-2" r="40939"/>
          <a:stretch/>
        </p:blipFill>
        <p:spPr>
          <a:xfrm>
            <a:off x="0" y="2275443"/>
            <a:ext cx="7200900" cy="6880924"/>
          </a:xfrm>
          <a:prstGeom prst="rect">
            <a:avLst/>
          </a:prstGeom>
        </p:spPr>
      </p:pic>
      <p:grpSp>
        <p:nvGrpSpPr>
          <p:cNvPr id="13" name="Grupo 4"/>
          <p:cNvGrpSpPr/>
          <p:nvPr/>
        </p:nvGrpSpPr>
        <p:grpSpPr>
          <a:xfrm>
            <a:off x="1728242" y="2275443"/>
            <a:ext cx="5305921" cy="6880924"/>
            <a:chOff x="7461810" y="-36659"/>
            <a:chExt cx="4447883" cy="6903934"/>
          </a:xfrm>
        </p:grpSpPr>
        <p:sp>
          <p:nvSpPr>
            <p:cNvPr id="14" name="Rectángulo 6"/>
            <p:cNvSpPr/>
            <p:nvPr/>
          </p:nvSpPr>
          <p:spPr>
            <a:xfrm>
              <a:off x="7461810" y="-27296"/>
              <a:ext cx="4315226" cy="6894571"/>
            </a:xfrm>
            <a:custGeom>
              <a:avLst/>
              <a:gdLst>
                <a:gd name="connsiteX0" fmla="*/ 0 w 4096861"/>
                <a:gd name="connsiteY0" fmla="*/ 0 h 6853628"/>
                <a:gd name="connsiteX1" fmla="*/ 4096861 w 4096861"/>
                <a:gd name="connsiteY1" fmla="*/ 0 h 6853628"/>
                <a:gd name="connsiteX2" fmla="*/ 4096861 w 4096861"/>
                <a:gd name="connsiteY2" fmla="*/ 6853628 h 6853628"/>
                <a:gd name="connsiteX3" fmla="*/ 0 w 4096861"/>
                <a:gd name="connsiteY3" fmla="*/ 6853628 h 6853628"/>
                <a:gd name="connsiteX4" fmla="*/ 0 w 4096861"/>
                <a:gd name="connsiteY4" fmla="*/ 0 h 6853628"/>
                <a:gd name="connsiteX0" fmla="*/ 395785 w 4096861"/>
                <a:gd name="connsiteY0" fmla="*/ 0 h 6880923"/>
                <a:gd name="connsiteX1" fmla="*/ 4096861 w 4096861"/>
                <a:gd name="connsiteY1" fmla="*/ 27295 h 6880923"/>
                <a:gd name="connsiteX2" fmla="*/ 4096861 w 4096861"/>
                <a:gd name="connsiteY2" fmla="*/ 6880923 h 6880923"/>
                <a:gd name="connsiteX3" fmla="*/ 0 w 4096861"/>
                <a:gd name="connsiteY3" fmla="*/ 6880923 h 6880923"/>
                <a:gd name="connsiteX4" fmla="*/ 395785 w 4096861"/>
                <a:gd name="connsiteY4" fmla="*/ 0 h 6880923"/>
                <a:gd name="connsiteX0" fmla="*/ 614150 w 4315226"/>
                <a:gd name="connsiteY0" fmla="*/ 0 h 6894571"/>
                <a:gd name="connsiteX1" fmla="*/ 4315226 w 4315226"/>
                <a:gd name="connsiteY1" fmla="*/ 27295 h 6894571"/>
                <a:gd name="connsiteX2" fmla="*/ 4315226 w 4315226"/>
                <a:gd name="connsiteY2" fmla="*/ 6880923 h 6894571"/>
                <a:gd name="connsiteX3" fmla="*/ 0 w 4315226"/>
                <a:gd name="connsiteY3" fmla="*/ 6894571 h 6894571"/>
                <a:gd name="connsiteX4" fmla="*/ 614150 w 4315226"/>
                <a:gd name="connsiteY4" fmla="*/ 0 h 6894571"/>
                <a:gd name="connsiteX0" fmla="*/ 614150 w 4315226"/>
                <a:gd name="connsiteY0" fmla="*/ 0 h 6894571"/>
                <a:gd name="connsiteX1" fmla="*/ 4315226 w 4315226"/>
                <a:gd name="connsiteY1" fmla="*/ 27295 h 6894571"/>
                <a:gd name="connsiteX2" fmla="*/ 3673781 w 4315226"/>
                <a:gd name="connsiteY2" fmla="*/ 6894571 h 6894571"/>
                <a:gd name="connsiteX3" fmla="*/ 0 w 4315226"/>
                <a:gd name="connsiteY3" fmla="*/ 6894571 h 6894571"/>
                <a:gd name="connsiteX4" fmla="*/ 614150 w 4315226"/>
                <a:gd name="connsiteY4" fmla="*/ 0 h 68945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5226" h="6894571">
                  <a:moveTo>
                    <a:pt x="614150" y="0"/>
                  </a:moveTo>
                  <a:lnTo>
                    <a:pt x="4315226" y="27295"/>
                  </a:lnTo>
                  <a:lnTo>
                    <a:pt x="3673781" y="6894571"/>
                  </a:lnTo>
                  <a:lnTo>
                    <a:pt x="0" y="6894571"/>
                  </a:lnTo>
                  <a:lnTo>
                    <a:pt x="614150" y="0"/>
                  </a:lnTo>
                  <a:close/>
                </a:path>
              </a:pathLst>
            </a:custGeom>
            <a:solidFill>
              <a:srgbClr val="0099CC">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15" name="Conector recto 6"/>
            <p:cNvCxnSpPr/>
            <p:nvPr/>
          </p:nvCxnSpPr>
          <p:spPr>
            <a:xfrm flipH="1">
              <a:off x="11280577" y="-36659"/>
              <a:ext cx="629116" cy="689028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6" name="CuadroTexto 7"/>
          <p:cNvSpPr txBox="1"/>
          <p:nvPr/>
        </p:nvSpPr>
        <p:spPr>
          <a:xfrm>
            <a:off x="2520330" y="4554942"/>
            <a:ext cx="3502566" cy="3416320"/>
          </a:xfrm>
          <a:prstGeom prst="rect">
            <a:avLst/>
          </a:prstGeom>
          <a:noFill/>
        </p:spPr>
        <p:txBody>
          <a:bodyPr wrap="square" rtlCol="0">
            <a:spAutoFit/>
          </a:bodyPr>
          <a:lstStyle/>
          <a:p>
            <a:pPr algn="ctr"/>
            <a:r>
              <a:rPr lang="es-CO" sz="3600" i="1" dirty="0" smtClean="0">
                <a:solidFill>
                  <a:schemeClr val="bg1"/>
                </a:solidFill>
                <a:effectLst>
                  <a:outerShdw blurRad="38100" dist="38100" dir="2700000" algn="tl">
                    <a:srgbClr val="000000">
                      <a:alpha val="43137"/>
                    </a:srgbClr>
                  </a:outerShdw>
                </a:effectLst>
                <a:latin typeface="Franklin Gothic Heavy" panose="020B0903020102020204" pitchFamily="34" charset="0"/>
                <a:ea typeface="Carter One" panose="03080802040405060005" pitchFamily="66" charset="0"/>
              </a:rPr>
              <a:t>Gracias</a:t>
            </a:r>
          </a:p>
          <a:p>
            <a:pPr algn="ctr"/>
            <a:r>
              <a:rPr lang="es-CO" sz="3600" i="1" dirty="0" smtClean="0">
                <a:solidFill>
                  <a:schemeClr val="bg1"/>
                </a:solidFill>
                <a:effectLst>
                  <a:outerShdw blurRad="38100" dist="38100" dir="2700000" algn="tl">
                    <a:srgbClr val="000000">
                      <a:alpha val="43137"/>
                    </a:srgbClr>
                  </a:outerShdw>
                </a:effectLst>
                <a:latin typeface="Franklin Gothic Heavy" panose="020B0903020102020204" pitchFamily="34" charset="0"/>
                <a:ea typeface="Carter One" panose="03080802040405060005" pitchFamily="66" charset="0"/>
              </a:rPr>
              <a:t>Equipo de Vigilancia epidemiológica y Sistemas de información</a:t>
            </a:r>
            <a:endParaRPr lang="es-CO" sz="5400" i="1" dirty="0">
              <a:solidFill>
                <a:schemeClr val="bg1"/>
              </a:solidFill>
              <a:effectLst>
                <a:outerShdw blurRad="38100" dist="38100" dir="2700000" algn="tl">
                  <a:srgbClr val="000000">
                    <a:alpha val="43137"/>
                  </a:srgbClr>
                </a:outerShdw>
              </a:effectLst>
              <a:latin typeface="Franklin Gothic Heavy" panose="020B0903020102020204" pitchFamily="34" charset="0"/>
              <a:ea typeface="Carter One" panose="03080802040405060005" pitchFamily="66" charset="0"/>
            </a:endParaRPr>
          </a:p>
        </p:txBody>
      </p:sp>
      <p:sp>
        <p:nvSpPr>
          <p:cNvPr id="17" name="501 Cuadro de texto"/>
          <p:cNvSpPr txBox="1"/>
          <p:nvPr/>
        </p:nvSpPr>
        <p:spPr>
          <a:xfrm>
            <a:off x="2502805" y="6876256"/>
            <a:ext cx="3598545" cy="45148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s-CO" sz="9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p:txBody>
      </p:sp>
      <p:grpSp>
        <p:nvGrpSpPr>
          <p:cNvPr id="18" name="Grupo 17"/>
          <p:cNvGrpSpPr/>
          <p:nvPr/>
        </p:nvGrpSpPr>
        <p:grpSpPr>
          <a:xfrm>
            <a:off x="0" y="14519"/>
            <a:ext cx="7200898" cy="2078230"/>
            <a:chOff x="0" y="14519"/>
            <a:chExt cx="7200898" cy="2078230"/>
          </a:xfrm>
        </p:grpSpPr>
        <p:sp>
          <p:nvSpPr>
            <p:cNvPr id="20" name="6 Cuadro de texto"/>
            <p:cNvSpPr txBox="1"/>
            <p:nvPr/>
          </p:nvSpPr>
          <p:spPr>
            <a:xfrm>
              <a:off x="1162804" y="992927"/>
              <a:ext cx="2734310" cy="62674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1600" b="1" kern="1200" dirty="0">
                  <a:solidFill>
                    <a:srgbClr val="000000"/>
                  </a:solidFill>
                  <a:effectLst/>
                  <a:latin typeface="Arial Narrow"/>
                  <a:ea typeface="MS Mincho"/>
                </a:rPr>
                <a:t>Boletín de Periodo Epidemiológico Medellín </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pic>
          <p:nvPicPr>
            <p:cNvPr id="21" name="Picture 2"/>
            <p:cNvPicPr/>
            <p:nvPr/>
          </p:nvPicPr>
          <p:blipFill>
            <a:blip r:embed="rId5">
              <a:extLst>
                <a:ext uri="{28A0092B-C50C-407E-A947-70E740481C1C}">
                  <a14:useLocalDpi xmlns:a14="http://schemas.microsoft.com/office/drawing/2010/main" val="0"/>
                </a:ext>
              </a:extLst>
            </a:blip>
            <a:stretch>
              <a:fillRect/>
            </a:stretch>
          </p:blipFill>
          <p:spPr bwMode="auto">
            <a:xfrm>
              <a:off x="4752578" y="321103"/>
              <a:ext cx="2448320" cy="1771646"/>
            </a:xfrm>
            <a:prstGeom prst="rect">
              <a:avLst/>
            </a:prstGeom>
            <a:noFill/>
            <a:ln>
              <a:noFill/>
            </a:ln>
            <a:extLst>
              <a:ext uri="{53640926-AAD7-44D8-BBD7-CCE9431645EC}">
                <a14:shadowObscured xmlns:a14="http://schemas.microsoft.com/office/drawing/2010/main"/>
              </a:ext>
            </a:extLst>
          </p:spPr>
        </p:pic>
        <p:sp>
          <p:nvSpPr>
            <p:cNvPr id="22" name="6 Cuadro de texto"/>
            <p:cNvSpPr txBox="1"/>
            <p:nvPr/>
          </p:nvSpPr>
          <p:spPr>
            <a:xfrm>
              <a:off x="0" y="14519"/>
              <a:ext cx="4536554" cy="9969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3200" b="1" kern="1200" dirty="0" smtClean="0">
                  <a:solidFill>
                    <a:srgbClr val="00B050"/>
                  </a:solidFill>
                  <a:effectLst/>
                  <a:latin typeface="Arial Narrow"/>
                  <a:ea typeface="MS Mincho"/>
                </a:rPr>
                <a:t>Secretaría de Salud de Medellín</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grpSp>
      <p:sp>
        <p:nvSpPr>
          <p:cNvPr id="23" name="501 Cuadro de texto"/>
          <p:cNvSpPr txBox="1"/>
          <p:nvPr/>
        </p:nvSpPr>
        <p:spPr>
          <a:xfrm>
            <a:off x="576114" y="1684583"/>
            <a:ext cx="3598545" cy="45148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800" b="1" dirty="0">
                <a:solidFill>
                  <a:srgbClr val="000000"/>
                </a:solidFill>
                <a:latin typeface="Arial Narrow"/>
                <a:ea typeface="MS Mincho"/>
              </a:rPr>
              <a:t>Programa Vigilancia Epidemiológica – Subsecretaría de Salud Pública</a:t>
            </a:r>
            <a:endParaRPr lang="es-ES" sz="1200" dirty="0">
              <a:latin typeface="Times New Roman"/>
              <a:ea typeface="Times New Roman"/>
            </a:endParaRPr>
          </a:p>
          <a:p>
            <a:pPr>
              <a:spcAft>
                <a:spcPts val="0"/>
              </a:spcAft>
            </a:pPr>
            <a:r>
              <a:rPr lang="es-CO" sz="800" b="1" dirty="0">
                <a:solidFill>
                  <a:srgbClr val="000000"/>
                </a:solidFill>
                <a:latin typeface="Arial Narrow"/>
                <a:ea typeface="MS Mincho"/>
              </a:rPr>
              <a:t>Periodo epidemiológico </a:t>
            </a:r>
            <a:r>
              <a:rPr lang="es-CO" sz="800" b="1" dirty="0" smtClean="0">
                <a:solidFill>
                  <a:srgbClr val="000000"/>
                </a:solidFill>
                <a:latin typeface="Arial Narrow"/>
                <a:ea typeface="MS Mincho"/>
              </a:rPr>
              <a:t>02 </a:t>
            </a:r>
            <a:r>
              <a:rPr lang="es-CO" sz="800" b="1" dirty="0">
                <a:solidFill>
                  <a:srgbClr val="000000"/>
                </a:solidFill>
                <a:latin typeface="Arial Narrow"/>
                <a:ea typeface="MS Mincho"/>
              </a:rPr>
              <a:t>de 2021 - </a:t>
            </a:r>
            <a:r>
              <a:rPr lang="pt-BR" sz="800" b="1" dirty="0">
                <a:solidFill>
                  <a:srgbClr val="000000"/>
                </a:solidFill>
                <a:latin typeface="Arial Narrow"/>
                <a:ea typeface="MS Mincho"/>
              </a:rPr>
              <a:t>Reporte Semanas 1 a </a:t>
            </a:r>
            <a:r>
              <a:rPr lang="pt-BR" sz="800" b="1" dirty="0" smtClean="0">
                <a:solidFill>
                  <a:srgbClr val="000000"/>
                </a:solidFill>
                <a:latin typeface="Arial Narrow"/>
                <a:ea typeface="MS Mincho"/>
              </a:rPr>
              <a:t>8</a:t>
            </a:r>
            <a:r>
              <a:rPr lang="es-CO" sz="800" b="1" dirty="0" smtClean="0">
                <a:solidFill>
                  <a:srgbClr val="000000"/>
                </a:solidFill>
                <a:latin typeface="Arial Narrow"/>
                <a:ea typeface="MS Mincho"/>
              </a:rPr>
              <a:t> </a:t>
            </a:r>
            <a:r>
              <a:rPr lang="es-CO" sz="800" b="1" dirty="0">
                <a:solidFill>
                  <a:srgbClr val="000000"/>
                </a:solidFill>
                <a:latin typeface="Arial Narrow"/>
                <a:ea typeface="MS Mincho"/>
              </a:rPr>
              <a:t>(Hasta </a:t>
            </a:r>
            <a:r>
              <a:rPr lang="es-CO" sz="800" b="1" dirty="0" smtClean="0">
                <a:solidFill>
                  <a:srgbClr val="000000"/>
                </a:solidFill>
                <a:latin typeface="Arial Narrow"/>
                <a:ea typeface="MS Mincho"/>
              </a:rPr>
              <a:t>Febrero 27) </a:t>
            </a:r>
            <a:r>
              <a:rPr lang="es-CO" sz="9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p:txBody>
      </p:sp>
    </p:spTree>
    <p:extLst>
      <p:ext uri="{BB962C8B-B14F-4D97-AF65-F5344CB8AC3E}">
        <p14:creationId xmlns:p14="http://schemas.microsoft.com/office/powerpoint/2010/main" val="1858920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2</a:t>
            </a:r>
            <a:endParaRPr lang="es-ES" sz="1050" b="1" dirty="0">
              <a:latin typeface="Arial Narrow" panose="020B0606020202030204" pitchFamily="34" charset="0"/>
            </a:endParaRPr>
          </a:p>
        </p:txBody>
      </p:sp>
      <p:sp>
        <p:nvSpPr>
          <p:cNvPr id="2" name="1 Título"/>
          <p:cNvSpPr>
            <a:spLocks noGrp="1"/>
          </p:cNvSpPr>
          <p:nvPr>
            <p:ph type="title"/>
          </p:nvPr>
        </p:nvSpPr>
        <p:spPr>
          <a:xfrm>
            <a:off x="135015" y="2267744"/>
            <a:ext cx="6727831" cy="432048"/>
          </a:xfrm>
        </p:spPr>
        <p:txBody>
          <a:bodyPr>
            <a:noAutofit/>
          </a:bodyPr>
          <a:lstStyle/>
          <a:p>
            <a:pPr algn="l"/>
            <a:r>
              <a:rPr lang="es-ES" sz="2000" b="1" dirty="0" smtClean="0">
                <a:latin typeface="Arial Narrow" panose="020B0606020202030204" pitchFamily="34" charset="0"/>
              </a:rPr>
              <a:t>Contenido</a:t>
            </a:r>
            <a:endParaRPr lang="es-ES" sz="2000" b="1" dirty="0">
              <a:latin typeface="Arial Narrow" panose="020B0606020202030204" pitchFamily="34" charset="0"/>
            </a:endParaRPr>
          </a:p>
        </p:txBody>
      </p:sp>
      <p:graphicFrame>
        <p:nvGraphicFramePr>
          <p:cNvPr id="11" name="10 Tabla"/>
          <p:cNvGraphicFramePr>
            <a:graphicFrameLocks noGrp="1"/>
          </p:cNvGraphicFramePr>
          <p:nvPr>
            <p:extLst>
              <p:ext uri="{D42A27DB-BD31-4B8C-83A1-F6EECF244321}">
                <p14:modId xmlns:p14="http://schemas.microsoft.com/office/powerpoint/2010/main" val="4002424019"/>
              </p:ext>
            </p:extLst>
          </p:nvPr>
        </p:nvGraphicFramePr>
        <p:xfrm>
          <a:off x="247552" y="2699792"/>
          <a:ext cx="6502756" cy="4504500"/>
        </p:xfrm>
        <a:graphic>
          <a:graphicData uri="http://schemas.openxmlformats.org/drawingml/2006/table">
            <a:tbl>
              <a:tblPr>
                <a:tableStyleId>{5C22544A-7EE6-4342-B048-85BDC9FD1C3A}</a:tableStyleId>
              </a:tblPr>
              <a:tblGrid>
                <a:gridCol w="5805702">
                  <a:extLst>
                    <a:ext uri="{9D8B030D-6E8A-4147-A177-3AD203B41FA5}">
                      <a16:colId xmlns:a16="http://schemas.microsoft.com/office/drawing/2014/main" val="20001"/>
                    </a:ext>
                  </a:extLst>
                </a:gridCol>
                <a:gridCol w="697054">
                  <a:extLst>
                    <a:ext uri="{9D8B030D-6E8A-4147-A177-3AD203B41FA5}">
                      <a16:colId xmlns:a16="http://schemas.microsoft.com/office/drawing/2014/main" val="20002"/>
                    </a:ext>
                  </a:extLst>
                </a:gridCol>
              </a:tblGrid>
              <a:tr h="347833">
                <a:tc>
                  <a:txBody>
                    <a:bodyPr/>
                    <a:lstStyle/>
                    <a:p>
                      <a:pPr algn="l" fontAlgn="b"/>
                      <a:r>
                        <a:rPr lang="es-CO" sz="1100" b="1" i="0" u="none" strike="noStrike" dirty="0" smtClean="0">
                          <a:solidFill>
                            <a:schemeClr val="tx1"/>
                          </a:solidFill>
                          <a:effectLst/>
                          <a:latin typeface="Arial Narrow" panose="020B0606020202030204" pitchFamily="34" charset="0"/>
                        </a:rPr>
                        <a:t>INMUNOPREVENENIBLES</a:t>
                      </a:r>
                    </a:p>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68392865"/>
                  </a:ext>
                </a:extLst>
              </a:tr>
              <a:tr h="263882">
                <a:tc>
                  <a:txBody>
                    <a:bodyPr/>
                    <a:lstStyle/>
                    <a:p>
                      <a:pPr algn="l" fontAlgn="b"/>
                      <a:r>
                        <a:rPr lang="es-CO" sz="1100" b="1" i="0" u="none" strike="noStrike" dirty="0" smtClean="0">
                          <a:solidFill>
                            <a:schemeClr val="tx1"/>
                          </a:solidFill>
                          <a:effectLst/>
                          <a:latin typeface="Arial Narrow" panose="020B0606020202030204" pitchFamily="34" charset="0"/>
                        </a:rPr>
                        <a:t>Tosferina</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i="0" u="none" strike="noStrike" dirty="0" smtClean="0">
                          <a:solidFill>
                            <a:schemeClr val="tx1"/>
                          </a:solidFill>
                          <a:effectLst/>
                          <a:latin typeface="Arial Narrow" panose="020B0606020202030204" pitchFamily="34" charset="0"/>
                        </a:rPr>
                        <a:t>Pág. 3</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94897074"/>
                  </a:ext>
                </a:extLst>
              </a:tr>
              <a:tr h="293809">
                <a:tc>
                  <a:txBody>
                    <a:bodyPr/>
                    <a:lstStyle/>
                    <a:p>
                      <a:pPr algn="l" fontAlgn="b"/>
                      <a:r>
                        <a:rPr lang="es-CO" sz="1100" b="1" i="0" u="none" strike="noStrike" dirty="0" smtClean="0">
                          <a:solidFill>
                            <a:schemeClr val="tx1"/>
                          </a:solidFill>
                          <a:effectLst/>
                          <a:latin typeface="Arial Narrow" panose="020B0606020202030204" pitchFamily="34" charset="0"/>
                        </a:rPr>
                        <a:t>Parotiditis</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O" sz="1100" b="1" i="0" u="none" strike="noStrike" dirty="0" smtClean="0">
                          <a:solidFill>
                            <a:schemeClr val="tx1"/>
                          </a:solidFill>
                          <a:effectLst/>
                          <a:latin typeface="Arial Narrow" panose="020B0606020202030204" pitchFamily="34" charset="0"/>
                        </a:rPr>
                        <a:t>Pág. 4</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47983688"/>
                  </a:ext>
                </a:extLst>
              </a:tr>
              <a:tr h="220357">
                <a:tc>
                  <a:txBody>
                    <a:bodyPr/>
                    <a:lstStyle/>
                    <a:p>
                      <a:pPr algn="l" fontAlgn="b"/>
                      <a:r>
                        <a:rPr lang="es-CO" sz="1100" b="1" i="0" u="none" strike="noStrike" dirty="0" smtClean="0">
                          <a:solidFill>
                            <a:schemeClr val="tx1"/>
                          </a:solidFill>
                          <a:effectLst/>
                          <a:latin typeface="Arial Narrow" panose="020B0606020202030204" pitchFamily="34" charset="0"/>
                        </a:rPr>
                        <a:t>Varicela</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O" sz="1100" b="1" i="0" u="none" strike="noStrike" dirty="0" smtClean="0">
                          <a:solidFill>
                            <a:schemeClr val="tx1"/>
                          </a:solidFill>
                          <a:effectLst/>
                          <a:latin typeface="Arial Narrow" panose="020B0606020202030204" pitchFamily="34" charset="0"/>
                        </a:rPr>
                        <a:t>Pág. 6</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17911347"/>
                  </a:ext>
                </a:extLst>
              </a:tr>
              <a:tr h="293809">
                <a:tc>
                  <a:txBody>
                    <a:bodyPr/>
                    <a:lstStyle/>
                    <a:p>
                      <a:pPr algn="l" fontAlgn="b"/>
                      <a:r>
                        <a:rPr lang="es-CO" sz="1100" b="1" i="0" u="none" strike="noStrike" dirty="0" smtClean="0">
                          <a:solidFill>
                            <a:schemeClr val="tx1"/>
                          </a:solidFill>
                          <a:effectLst/>
                          <a:latin typeface="Arial Narrow" panose="020B0606020202030204" pitchFamily="34" charset="0"/>
                        </a:rPr>
                        <a:t>Meningitis</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O" sz="1100" b="1" i="0" u="none" strike="noStrike" dirty="0" smtClean="0">
                          <a:solidFill>
                            <a:schemeClr val="tx1"/>
                          </a:solidFill>
                          <a:effectLst/>
                          <a:latin typeface="Arial Narrow" panose="020B0606020202030204" pitchFamily="34" charset="0"/>
                        </a:rPr>
                        <a:t>Pág. 8</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79256390"/>
                  </a:ext>
                </a:extLst>
              </a:tr>
              <a:tr h="293809">
                <a:tc>
                  <a:txBody>
                    <a:bodyPr/>
                    <a:lstStyle/>
                    <a:p>
                      <a:pPr algn="l" fontAlgn="b"/>
                      <a:r>
                        <a:rPr lang="es-CO" sz="1100" b="1" i="0" u="none" strike="noStrike" dirty="0" smtClean="0">
                          <a:solidFill>
                            <a:schemeClr val="tx1"/>
                          </a:solidFill>
                          <a:effectLst/>
                          <a:latin typeface="Arial Narrow" panose="020B0606020202030204" pitchFamily="34" charset="0"/>
                        </a:rPr>
                        <a:t>Parálisis flácida</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O" sz="1100" b="1" i="0" u="none" strike="noStrike" dirty="0" smtClean="0">
                          <a:solidFill>
                            <a:schemeClr val="tx1"/>
                          </a:solidFill>
                          <a:effectLst/>
                          <a:latin typeface="Arial Narrow" panose="020B0606020202030204" pitchFamily="34" charset="0"/>
                        </a:rPr>
                        <a:t>Pág. 9</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58395484"/>
                  </a:ext>
                </a:extLst>
              </a:tr>
              <a:tr h="367261">
                <a:tc>
                  <a:txBody>
                    <a:bodyPr/>
                    <a:lstStyle/>
                    <a:p>
                      <a:pPr algn="l" fontAlgn="b"/>
                      <a:r>
                        <a:rPr lang="es-CO" sz="1100" b="1" i="0" u="none" strike="noStrike" dirty="0" smtClean="0">
                          <a:solidFill>
                            <a:schemeClr val="tx1"/>
                          </a:solidFill>
                          <a:effectLst/>
                          <a:latin typeface="Arial Narrow" panose="020B0606020202030204" pitchFamily="34" charset="0"/>
                        </a:rPr>
                        <a:t>Síndrome de rubéola congénita</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O" sz="1100" b="1" i="0" u="none" strike="noStrike" dirty="0" smtClean="0">
                          <a:solidFill>
                            <a:schemeClr val="tx1"/>
                          </a:solidFill>
                          <a:effectLst/>
                          <a:latin typeface="Arial Narrow" panose="020B0606020202030204" pitchFamily="34" charset="0"/>
                        </a:rPr>
                        <a:t>Pág. 9</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86519428"/>
                  </a:ext>
                </a:extLst>
              </a:tr>
              <a:tr h="293809">
                <a:tc>
                  <a:txBody>
                    <a:bodyPr/>
                    <a:lstStyle/>
                    <a:p>
                      <a:pPr algn="l" fontAlgn="b"/>
                      <a:r>
                        <a:rPr lang="es-CO" sz="1100" b="1" i="0" u="none" strike="noStrike" dirty="0" smtClean="0">
                          <a:solidFill>
                            <a:schemeClr val="tx1"/>
                          </a:solidFill>
                          <a:effectLst/>
                          <a:latin typeface="Arial Narrow" panose="020B0606020202030204" pitchFamily="34" charset="0"/>
                        </a:rPr>
                        <a:t>Tétanos accidental</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O" sz="1100" b="1" i="0" u="none" strike="noStrike" dirty="0" smtClean="0">
                          <a:solidFill>
                            <a:schemeClr val="tx1"/>
                          </a:solidFill>
                          <a:effectLst/>
                          <a:latin typeface="Arial Narrow" panose="020B0606020202030204" pitchFamily="34" charset="0"/>
                        </a:rPr>
                        <a:t>Pág. 9</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60816338"/>
                  </a:ext>
                </a:extLst>
              </a:tr>
              <a:tr h="293809">
                <a:tc>
                  <a:txBody>
                    <a:bodyPr/>
                    <a:lstStyle/>
                    <a:p>
                      <a:pPr algn="l" fontAlgn="b"/>
                      <a:r>
                        <a:rPr lang="es-CO" sz="1100" b="1" i="0" u="none" strike="noStrike" dirty="0" smtClean="0">
                          <a:solidFill>
                            <a:schemeClr val="tx1"/>
                          </a:solidFill>
                          <a:effectLst/>
                          <a:latin typeface="Arial Narrow" panose="020B0606020202030204" pitchFamily="34" charset="0"/>
                        </a:rPr>
                        <a:t>EAPV</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O" sz="1100" b="1" i="0" u="none" strike="noStrike" dirty="0" smtClean="0">
                          <a:solidFill>
                            <a:schemeClr val="tx1"/>
                          </a:solidFill>
                          <a:effectLst/>
                          <a:latin typeface="Arial Narrow" panose="020B0606020202030204" pitchFamily="34" charset="0"/>
                        </a:rPr>
                        <a:t>Pág. 9</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8061106"/>
                  </a:ext>
                </a:extLst>
              </a:tr>
              <a:tr h="293809">
                <a:tc>
                  <a:txBody>
                    <a:bodyPr/>
                    <a:lstStyle/>
                    <a:p>
                      <a:pPr algn="l" fontAlgn="b"/>
                      <a:r>
                        <a:rPr lang="es-CO" sz="1100" b="1" i="0" u="none" strike="noStrike" dirty="0" smtClean="0">
                          <a:solidFill>
                            <a:schemeClr val="tx1"/>
                          </a:solidFill>
                          <a:effectLst/>
                          <a:latin typeface="Arial Narrow" panose="020B0606020202030204" pitchFamily="34" charset="0"/>
                        </a:rPr>
                        <a:t>Difteria</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O" sz="1100" b="1" i="0" u="none" strike="noStrike" dirty="0" smtClean="0">
                          <a:solidFill>
                            <a:schemeClr val="tx1"/>
                          </a:solidFill>
                          <a:effectLst/>
                          <a:latin typeface="Arial Narrow" panose="020B0606020202030204" pitchFamily="34" charset="0"/>
                        </a:rPr>
                        <a:t>Pág. 9</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1284023"/>
                  </a:ext>
                </a:extLst>
              </a:tr>
              <a:tr h="369258">
                <a:tc>
                  <a:txBody>
                    <a:bodyPr/>
                    <a:lstStyle/>
                    <a:p>
                      <a:pPr algn="l" fontAlgn="b"/>
                      <a:r>
                        <a:rPr lang="es-CO" sz="1100" b="1" i="0" u="none" strike="noStrike" dirty="0" smtClean="0">
                          <a:solidFill>
                            <a:schemeClr val="tx1"/>
                          </a:solidFill>
                          <a:effectLst/>
                          <a:latin typeface="Arial Narrow" panose="020B0606020202030204" pitchFamily="34" charset="0"/>
                        </a:rPr>
                        <a:t>Sarampión y rubéola</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O" sz="1100" b="1" i="0" u="none" strike="noStrike" dirty="0" smtClean="0">
                          <a:solidFill>
                            <a:schemeClr val="tx1"/>
                          </a:solidFill>
                          <a:effectLst/>
                          <a:latin typeface="Arial Narrow" panose="020B0606020202030204" pitchFamily="34" charset="0"/>
                        </a:rPr>
                        <a:t>Pág. 9</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24874551"/>
                  </a:ext>
                </a:extLst>
              </a:tr>
              <a:tr h="269711">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i="0" u="none" strike="noStrike" dirty="0" smtClean="0">
                          <a:solidFill>
                            <a:schemeClr val="tx1"/>
                          </a:solidFill>
                          <a:effectLst/>
                          <a:latin typeface="Arial Narrow" panose="020B0606020202030204" pitchFamily="34" charset="0"/>
                        </a:rPr>
                        <a:t>Hepatitis A</a:t>
                      </a: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i="0" u="none" strike="noStrike" dirty="0" smtClean="0">
                          <a:solidFill>
                            <a:schemeClr val="tx1"/>
                          </a:solidFill>
                          <a:effectLst/>
                          <a:latin typeface="Arial Narrow" panose="020B0606020202030204" pitchFamily="34" charset="0"/>
                        </a:rPr>
                        <a:t>Pág. 10</a:t>
                      </a: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r h="0">
                <a:tc>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s-CO" sz="1100" b="1" i="0" u="none" strike="noStrike" kern="1200" dirty="0" smtClean="0">
                        <a:solidFill>
                          <a:schemeClr val="tx1"/>
                        </a:solidFill>
                        <a:effectLst/>
                        <a:latin typeface="Arial Narrow" panose="020B0606020202030204" pitchFamily="34" charset="0"/>
                        <a:ea typeface="+mn-ea"/>
                        <a:cs typeface="+mn-cs"/>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s-CO" sz="1100" b="1" i="0" u="none" strike="noStrike" dirty="0" smtClean="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22145267"/>
                  </a:ext>
                </a:extLst>
              </a:tr>
              <a:tr h="229424">
                <a:tc>
                  <a:txBody>
                    <a:bodyPr/>
                    <a:lstStyle/>
                    <a:p>
                      <a:r>
                        <a:rPr lang="en-US" sz="1100" b="1" i="0" u="none" strike="noStrike" kern="1200" dirty="0" smtClean="0">
                          <a:solidFill>
                            <a:schemeClr val="tx1"/>
                          </a:solidFill>
                          <a:effectLst/>
                          <a:latin typeface="Arial Narrow" panose="020B0606020202030204" pitchFamily="34" charset="0"/>
                          <a:ea typeface="+mn-ea"/>
                          <a:cs typeface="+mn-cs"/>
                        </a:rPr>
                        <a:t>INTOXICACIONES</a:t>
                      </a:r>
                      <a:endParaRPr lang="en-US" sz="1100" b="1" i="0" u="none" strike="noStrike" kern="1200" dirty="0">
                        <a:solidFill>
                          <a:schemeClr val="tx1"/>
                        </a:solidFill>
                        <a:effectLst/>
                        <a:latin typeface="Arial Narrow" panose="020B0606020202030204" pitchFamily="34" charset="0"/>
                        <a:ea typeface="+mn-ea"/>
                        <a:cs typeface="+mn-cs"/>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i="0" u="none" strike="noStrike" dirty="0" smtClean="0">
                          <a:solidFill>
                            <a:schemeClr val="tx1"/>
                          </a:solidFill>
                          <a:effectLst/>
                          <a:latin typeface="Arial Narrow" panose="020B0606020202030204" pitchFamily="34" charset="0"/>
                        </a:rPr>
                        <a:t>Pág. 12</a:t>
                      </a: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79909276"/>
                  </a:ext>
                </a:extLst>
              </a:tr>
              <a:tr h="323735">
                <a:tc>
                  <a:txBody>
                    <a:bodyPr/>
                    <a:lstStyle/>
                    <a:p>
                      <a:pPr algn="l" fontAlgn="b"/>
                      <a:r>
                        <a:rPr lang="es-CO" sz="1100" b="1" i="0" u="none" strike="noStrike" dirty="0" smtClean="0">
                          <a:solidFill>
                            <a:schemeClr val="tx1"/>
                          </a:solidFill>
                          <a:effectLst/>
                          <a:latin typeface="Arial Narrow" panose="020B0606020202030204" pitchFamily="34" charset="0"/>
                        </a:rPr>
                        <a:t>Enfermedades Transmitidas por Alimentos ETA y vehiculizadas por agua</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i="0" u="none" strike="noStrike" dirty="0" smtClean="0">
                          <a:solidFill>
                            <a:schemeClr val="tx1"/>
                          </a:solidFill>
                          <a:effectLst/>
                          <a:latin typeface="Arial Narrow" panose="020B0606020202030204" pitchFamily="34" charset="0"/>
                        </a:rPr>
                        <a:t>Pág. 13</a:t>
                      </a: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176831">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i="0" u="none" strike="noStrike" baseline="0" dirty="0" smtClean="0">
                          <a:solidFill>
                            <a:schemeClr val="tx1"/>
                          </a:solidFill>
                          <a:effectLst/>
                          <a:latin typeface="Arial Narrow" panose="020B0606020202030204" pitchFamily="34" charset="0"/>
                          <a:hlinkClick r:id="" action="ppaction://noaction"/>
                        </a:rPr>
                        <a:t>Búsqueda Activa Institucional BAI</a:t>
                      </a:r>
                      <a:endParaRPr lang="es-CO" sz="1100" b="1" i="0" u="none" strike="noStrike" baseline="0" dirty="0" smtClean="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i="0" u="none" strike="noStrike" dirty="0" smtClean="0">
                          <a:solidFill>
                            <a:schemeClr val="tx1"/>
                          </a:solidFill>
                          <a:effectLst/>
                          <a:latin typeface="Arial Narrow" panose="020B0606020202030204" pitchFamily="34" charset="0"/>
                        </a:rPr>
                        <a:t>Pág. </a:t>
                      </a:r>
                      <a:r>
                        <a:rPr lang="es-CO" sz="1100" b="1" i="0" u="none" strike="noStrike" smtClean="0">
                          <a:solidFill>
                            <a:schemeClr val="tx1"/>
                          </a:solidFill>
                          <a:effectLst/>
                          <a:latin typeface="Arial Narrow" panose="020B0606020202030204" pitchFamily="34" charset="0"/>
                        </a:rPr>
                        <a:t>16</a:t>
                      </a:r>
                      <a:endParaRPr lang="es-CO" sz="1100" b="1" i="0" u="none" strike="noStrike" dirty="0" smtClean="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58864489"/>
                  </a:ext>
                </a:extLst>
              </a:tr>
            </a:tbl>
          </a:graphicData>
        </a:graphic>
      </p:graphicFrame>
      <p:grpSp>
        <p:nvGrpSpPr>
          <p:cNvPr id="13" name="Grupo 12"/>
          <p:cNvGrpSpPr/>
          <p:nvPr/>
        </p:nvGrpSpPr>
        <p:grpSpPr>
          <a:xfrm>
            <a:off x="0" y="107504"/>
            <a:ext cx="7200898" cy="1987144"/>
            <a:chOff x="0" y="14519"/>
            <a:chExt cx="7200898" cy="2078230"/>
          </a:xfrm>
        </p:grpSpPr>
        <p:sp>
          <p:nvSpPr>
            <p:cNvPr id="15" name="6 Cuadro de texto"/>
            <p:cNvSpPr txBox="1"/>
            <p:nvPr/>
          </p:nvSpPr>
          <p:spPr>
            <a:xfrm>
              <a:off x="1162804" y="992927"/>
              <a:ext cx="2734310" cy="62674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1600" b="1" kern="1200" dirty="0">
                  <a:solidFill>
                    <a:srgbClr val="000000"/>
                  </a:solidFill>
                  <a:effectLst/>
                  <a:latin typeface="Arial Narrow"/>
                  <a:ea typeface="MS Mincho"/>
                </a:rPr>
                <a:t>Boletín de Periodo Epidemiológico Medellín </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pic>
          <p:nvPicPr>
            <p:cNvPr id="16" name="Picture 2"/>
            <p:cNvPicPr/>
            <p:nvPr/>
          </p:nvPicPr>
          <p:blipFill>
            <a:blip r:embed="rId3">
              <a:extLst>
                <a:ext uri="{28A0092B-C50C-407E-A947-70E740481C1C}">
                  <a14:useLocalDpi xmlns:a14="http://schemas.microsoft.com/office/drawing/2010/main" val="0"/>
                </a:ext>
              </a:extLst>
            </a:blip>
            <a:stretch>
              <a:fillRect/>
            </a:stretch>
          </p:blipFill>
          <p:spPr bwMode="auto">
            <a:xfrm>
              <a:off x="4752578" y="321103"/>
              <a:ext cx="2448320" cy="1771646"/>
            </a:xfrm>
            <a:prstGeom prst="rect">
              <a:avLst/>
            </a:prstGeom>
            <a:noFill/>
            <a:ln>
              <a:noFill/>
            </a:ln>
            <a:extLst>
              <a:ext uri="{53640926-AAD7-44D8-BBD7-CCE9431645EC}">
                <a14:shadowObscured xmlns:a14="http://schemas.microsoft.com/office/drawing/2010/main"/>
              </a:ext>
            </a:extLst>
          </p:spPr>
        </p:pic>
        <p:sp>
          <p:nvSpPr>
            <p:cNvPr id="17" name="6 Cuadro de texto"/>
            <p:cNvSpPr txBox="1"/>
            <p:nvPr/>
          </p:nvSpPr>
          <p:spPr>
            <a:xfrm>
              <a:off x="0" y="14519"/>
              <a:ext cx="4536554" cy="9969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3200" b="1" kern="1200" dirty="0" smtClean="0">
                  <a:solidFill>
                    <a:srgbClr val="00B050"/>
                  </a:solidFill>
                  <a:effectLst/>
                  <a:latin typeface="Arial Narrow"/>
                  <a:ea typeface="MS Mincho"/>
                </a:rPr>
                <a:t>Secretaría de Salud de Medellín</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grpSp>
      <p:sp>
        <p:nvSpPr>
          <p:cNvPr id="10" name="501 Cuadro de texto"/>
          <p:cNvSpPr txBox="1"/>
          <p:nvPr/>
        </p:nvSpPr>
        <p:spPr>
          <a:xfrm>
            <a:off x="576114" y="1684583"/>
            <a:ext cx="3598545" cy="45148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800" b="1" dirty="0">
                <a:solidFill>
                  <a:srgbClr val="000000"/>
                </a:solidFill>
                <a:latin typeface="Arial Narrow"/>
                <a:ea typeface="MS Mincho"/>
              </a:rPr>
              <a:t>Programa Vigilancia Epidemiológica – Subsecretaría de Salud Pública</a:t>
            </a:r>
            <a:endParaRPr lang="es-ES" sz="1200" dirty="0">
              <a:latin typeface="Times New Roman"/>
              <a:ea typeface="Times New Roman"/>
            </a:endParaRPr>
          </a:p>
          <a:p>
            <a:pPr>
              <a:spcAft>
                <a:spcPts val="0"/>
              </a:spcAft>
            </a:pPr>
            <a:r>
              <a:rPr lang="es-CO" sz="800" b="1" dirty="0">
                <a:solidFill>
                  <a:srgbClr val="000000"/>
                </a:solidFill>
                <a:latin typeface="Arial Narrow"/>
                <a:ea typeface="MS Mincho"/>
              </a:rPr>
              <a:t>Periodo epidemiológico 02 de 2021 - </a:t>
            </a:r>
            <a:r>
              <a:rPr lang="pt-BR" sz="800" b="1" dirty="0">
                <a:solidFill>
                  <a:srgbClr val="000000"/>
                </a:solidFill>
                <a:latin typeface="Arial Narrow"/>
                <a:ea typeface="MS Mincho"/>
              </a:rPr>
              <a:t>Reporte Semanas 1 a 8</a:t>
            </a:r>
            <a:r>
              <a:rPr lang="es-CO" sz="800" b="1" dirty="0">
                <a:solidFill>
                  <a:srgbClr val="000000"/>
                </a:solidFill>
                <a:latin typeface="Arial Narrow"/>
                <a:ea typeface="MS Mincho"/>
              </a:rPr>
              <a:t> (Hasta Febrero 27) </a:t>
            </a:r>
            <a:r>
              <a:rPr lang="es-CO" sz="900" b="1" dirty="0">
                <a:solidFill>
                  <a:srgbClr val="000000"/>
                </a:solidFill>
                <a:ea typeface="MS Mincho"/>
              </a:rPr>
              <a:t> </a:t>
            </a:r>
            <a:r>
              <a:rPr lang="es-CO" sz="800" kern="1200" dirty="0">
                <a:solidFill>
                  <a:srgbClr val="000000"/>
                </a:solidFill>
                <a:effectLst/>
                <a:ea typeface="MS Mincho"/>
              </a:rPr>
              <a:t> </a:t>
            </a:r>
            <a:endParaRPr lang="es-ES" sz="1200" dirty="0">
              <a:effectLst/>
              <a:latin typeface="Times New Roman"/>
              <a:ea typeface="Times New Roman"/>
            </a:endParaRPr>
          </a:p>
        </p:txBody>
      </p:sp>
    </p:spTree>
    <p:extLst>
      <p:ext uri="{BB962C8B-B14F-4D97-AF65-F5344CB8AC3E}">
        <p14:creationId xmlns:p14="http://schemas.microsoft.com/office/powerpoint/2010/main" val="11103548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8" y="1"/>
            <a:ext cx="2223924" cy="28241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4">
            <a:extLst>
              <a:ext uri="{28A0092B-C50C-407E-A947-70E740481C1C}">
                <a14:useLocalDpi xmlns:a14="http://schemas.microsoft.com/office/drawing/2010/main" val="0"/>
              </a:ext>
            </a:extLst>
          </a:blip>
          <a:srcRect t="51432"/>
          <a:stretch/>
        </p:blipFill>
        <p:spPr bwMode="auto">
          <a:xfrm>
            <a:off x="0" y="2824179"/>
            <a:ext cx="2232223" cy="2666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4809" y="623805"/>
            <a:ext cx="2231109" cy="276999"/>
          </a:xfrm>
          <a:prstGeom prst="rect">
            <a:avLst/>
          </a:prstGeom>
          <a:noFill/>
        </p:spPr>
        <p:txBody>
          <a:bodyPr wrap="square" rtlCol="0">
            <a:spAutoFit/>
          </a:bodyPr>
          <a:lstStyle/>
          <a:p>
            <a:r>
              <a:rPr lang="es-ES" sz="1200" b="1" dirty="0" smtClean="0">
                <a:latin typeface="Arial Narrow" panose="020B0606020202030204" pitchFamily="34" charset="0"/>
              </a:rPr>
              <a:t>Periodo epidemiológico 2- 2021</a:t>
            </a:r>
            <a:endParaRPr lang="es-ES" sz="1200" b="1" dirty="0">
              <a:latin typeface="Arial Narrow" panose="020B0606020202030204" pitchFamily="34" charset="0"/>
            </a:endParaRPr>
          </a:p>
        </p:txBody>
      </p:sp>
      <p:sp>
        <p:nvSpPr>
          <p:cNvPr id="6" name="5 Rectángulo"/>
          <p:cNvSpPr/>
          <p:nvPr/>
        </p:nvSpPr>
        <p:spPr>
          <a:xfrm>
            <a:off x="2274078" y="2167727"/>
            <a:ext cx="4946011" cy="523220"/>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Canal endémico de tosferina. Medellín, a Periodo epidemiológico 2 acumulado  de 2021. </a:t>
            </a:r>
            <a:endParaRPr lang="es-ES" sz="1100" dirty="0">
              <a:latin typeface="Arial Narrow" panose="020B0606020202030204" pitchFamily="34" charset="0"/>
            </a:endParaRPr>
          </a:p>
        </p:txBody>
      </p:sp>
      <p:grpSp>
        <p:nvGrpSpPr>
          <p:cNvPr id="8" name="7 Grupo"/>
          <p:cNvGrpSpPr/>
          <p:nvPr/>
        </p:nvGrpSpPr>
        <p:grpSpPr>
          <a:xfrm>
            <a:off x="179214" y="4211960"/>
            <a:ext cx="1892650" cy="488476"/>
            <a:chOff x="2397524" y="3379972"/>
            <a:chExt cx="4508500" cy="904875"/>
          </a:xfrm>
        </p:grpSpPr>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317545" y="3478755"/>
              <a:ext cx="1593562" cy="741182"/>
            </a:xfrm>
            <a:prstGeom prst="rect">
              <a:avLst/>
            </a:prstGeom>
            <a:noFill/>
          </p:spPr>
          <p:txBody>
            <a:bodyPr wrap="square" rtlCol="0">
              <a:spAutoFit/>
            </a:bodyPr>
            <a:lstStyle/>
            <a:p>
              <a:pPr algn="ctr"/>
              <a:r>
                <a:rPr lang="es-ES" sz="2000" b="1" dirty="0" smtClean="0">
                  <a:latin typeface="Arial Narrow" panose="020B0606020202030204" pitchFamily="34" charset="0"/>
                </a:rPr>
                <a:t>0</a:t>
              </a:r>
              <a:endParaRPr lang="es-ES" sz="2000" b="1" dirty="0">
                <a:latin typeface="Arial Narrow" panose="020B0606020202030204" pitchFamily="34" charset="0"/>
              </a:endParaRPr>
            </a:p>
          </p:txBody>
        </p:sp>
      </p:grpSp>
      <p:sp>
        <p:nvSpPr>
          <p:cNvPr id="10" name="9 Flecha arriba"/>
          <p:cNvSpPr/>
          <p:nvPr/>
        </p:nvSpPr>
        <p:spPr>
          <a:xfrm flipH="1" flipV="1">
            <a:off x="58294" y="4875421"/>
            <a:ext cx="395188" cy="538707"/>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17 Rectángulo"/>
          <p:cNvSpPr/>
          <p:nvPr/>
        </p:nvSpPr>
        <p:spPr>
          <a:xfrm>
            <a:off x="2295484" y="4890908"/>
            <a:ext cx="4904168" cy="523220"/>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Comportamiento de la tosferina. Medellín, a Periodo epidemiológico 2 de 2021, acumulado  de 2019-2020. </a:t>
            </a:r>
            <a:endParaRPr lang="es-ES" sz="1100" dirty="0">
              <a:latin typeface="Arial Narrow" panose="020B0606020202030204" pitchFamily="34" charset="0"/>
            </a:endParaRPr>
          </a:p>
        </p:txBody>
      </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de la notificación</a:t>
              </a:r>
              <a:endParaRPr lang="es-ES" sz="1200" b="1" dirty="0">
                <a:latin typeface="Arial Narrow" panose="020B0606020202030204" pitchFamily="34" charset="0"/>
              </a:endParaRPr>
            </a:p>
          </p:txBody>
        </p:sp>
      </p:grpSp>
      <p:sp>
        <p:nvSpPr>
          <p:cNvPr id="14" name="13 Rectángulo"/>
          <p:cNvSpPr/>
          <p:nvPr/>
        </p:nvSpPr>
        <p:spPr>
          <a:xfrm>
            <a:off x="0" y="5508104"/>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5621632"/>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a:latin typeface="Arial Narrow" panose="020B0606020202030204" pitchFamily="34" charset="0"/>
                </a:rPr>
                <a:t>Comportamiento inusual</a:t>
              </a:r>
            </a:p>
          </p:txBody>
        </p:sp>
      </p:grpSp>
      <p:grpSp>
        <p:nvGrpSpPr>
          <p:cNvPr id="32" name="31 Grupo"/>
          <p:cNvGrpSpPr/>
          <p:nvPr/>
        </p:nvGrpSpPr>
        <p:grpSpPr>
          <a:xfrm>
            <a:off x="5114767" y="5635532"/>
            <a:ext cx="3446504" cy="276999"/>
            <a:chOff x="2448322" y="74775"/>
            <a:chExt cx="3446504" cy="276999"/>
          </a:xfrm>
        </p:grpSpPr>
        <p:sp>
          <p:nvSpPr>
            <p:cNvPr id="33" name="32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34" name="33 Conector recto"/>
            <p:cNvCxnSpPr>
              <a:stCxn id="33"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5" name="34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Indicadores</a:t>
              </a:r>
              <a:endParaRPr lang="es-ES" sz="1200" b="1" dirty="0">
                <a:latin typeface="Arial Narrow" panose="020B0606020202030204" pitchFamily="34" charset="0"/>
              </a:endParaRPr>
            </a:p>
          </p:txBody>
        </p:sp>
      </p:grpSp>
      <p:sp>
        <p:nvSpPr>
          <p:cNvPr id="16" name="15 CuadroTexto"/>
          <p:cNvSpPr txBox="1"/>
          <p:nvPr/>
        </p:nvSpPr>
        <p:spPr>
          <a:xfrm>
            <a:off x="4869555" y="6125495"/>
            <a:ext cx="2331345" cy="261610"/>
          </a:xfrm>
          <a:prstGeom prst="rect">
            <a:avLst/>
          </a:prstGeom>
          <a:noFill/>
        </p:spPr>
        <p:txBody>
          <a:bodyPr wrap="square" rtlCol="0">
            <a:spAutoFit/>
          </a:bodyPr>
          <a:lstStyle/>
          <a:p>
            <a:pPr algn="ctr"/>
            <a:r>
              <a:rPr lang="es-ES" sz="1100" b="1" dirty="0" smtClean="0">
                <a:latin typeface="Arial Narrow" panose="020B0606020202030204" pitchFamily="34" charset="0"/>
              </a:rPr>
              <a:t>Letalidad</a:t>
            </a:r>
          </a:p>
        </p:txBody>
      </p:sp>
      <p:cxnSp>
        <p:nvCxnSpPr>
          <p:cNvPr id="19" name="18 Conector recto de flecha"/>
          <p:cNvCxnSpPr/>
          <p:nvPr/>
        </p:nvCxnSpPr>
        <p:spPr>
          <a:xfrm>
            <a:off x="4910607" y="7980994"/>
            <a:ext cx="2222505"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cxnSp>
        <p:nvCxnSpPr>
          <p:cNvPr id="40" name="39 Conector recto de flecha"/>
          <p:cNvCxnSpPr/>
          <p:nvPr/>
        </p:nvCxnSpPr>
        <p:spPr>
          <a:xfrm flipH="1">
            <a:off x="5005790" y="6835158"/>
            <a:ext cx="2259337"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53" name="52 CuadroTexto"/>
          <p:cNvSpPr txBox="1"/>
          <p:nvPr/>
        </p:nvSpPr>
        <p:spPr>
          <a:xfrm>
            <a:off x="5672788" y="6256300"/>
            <a:ext cx="724878"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0%</a:t>
            </a:r>
          </a:p>
          <a:p>
            <a:pPr algn="ctr"/>
            <a:r>
              <a:rPr lang="es-ES" sz="1400" b="1" dirty="0" smtClean="0">
                <a:latin typeface="Arial Narrow" panose="020B0606020202030204" pitchFamily="34" charset="0"/>
              </a:rPr>
              <a:t>0 casos</a:t>
            </a:r>
            <a:endParaRPr lang="es-ES" sz="1400" b="1" dirty="0">
              <a:latin typeface="Arial Narrow" panose="020B0606020202030204" pitchFamily="34" charset="0"/>
            </a:endParaRPr>
          </a:p>
        </p:txBody>
      </p:sp>
      <p:sp>
        <p:nvSpPr>
          <p:cNvPr id="54" name="53 Rectángulo"/>
          <p:cNvSpPr/>
          <p:nvPr/>
        </p:nvSpPr>
        <p:spPr>
          <a:xfrm>
            <a:off x="35816" y="8449122"/>
            <a:ext cx="4417817" cy="492443"/>
          </a:xfrm>
          <a:prstGeom prst="rect">
            <a:avLst/>
          </a:prstGeom>
        </p:spPr>
        <p:txBody>
          <a:bodyPr wrap="square">
            <a:spAutoFit/>
          </a:bodyPr>
          <a:lstStyle/>
          <a:p>
            <a:pPr algn="just"/>
            <a:r>
              <a:rPr lang="es-ES" sz="600" dirty="0" smtClean="0">
                <a:latin typeface="Arial Narrow" panose="020B0606020202030204" pitchFamily="34" charset="0"/>
              </a:rPr>
              <a:t>Fuente: SIVIGILA. Secretaria de Salud de Medellín.</a:t>
            </a:r>
          </a:p>
          <a:p>
            <a:pPr algn="just"/>
            <a:r>
              <a:rPr lang="es-ES" sz="1000" dirty="0" smtClean="0">
                <a:latin typeface="Arial Narrow" panose="020B0606020202030204" pitchFamily="34" charset="0"/>
              </a:rPr>
              <a:t>Figura. Comportamiento </a:t>
            </a:r>
            <a:r>
              <a:rPr lang="es-ES" sz="1000" dirty="0">
                <a:latin typeface="Arial Narrow" panose="020B0606020202030204" pitchFamily="34" charset="0"/>
              </a:rPr>
              <a:t>inusual de la </a:t>
            </a:r>
            <a:r>
              <a:rPr lang="es-ES" sz="1000" dirty="0" smtClean="0">
                <a:latin typeface="Arial Narrow" panose="020B0606020202030204" pitchFamily="34" charset="0"/>
              </a:rPr>
              <a:t>tosferina. </a:t>
            </a:r>
            <a:r>
              <a:rPr lang="es-ES" sz="1000" dirty="0">
                <a:latin typeface="Arial Narrow" panose="020B0606020202030204" pitchFamily="34" charset="0"/>
              </a:rPr>
              <a:t>Medellín, </a:t>
            </a:r>
            <a:r>
              <a:rPr lang="es-ES" sz="1000" dirty="0" smtClean="0">
                <a:latin typeface="Arial Narrow" panose="020B0606020202030204" pitchFamily="34" charset="0"/>
              </a:rPr>
              <a:t>a Periodo epidemiológico 2  acumulado  de 2021. </a:t>
            </a:r>
            <a:endParaRPr lang="es-ES" sz="1000" dirty="0">
              <a:latin typeface="Arial Narrow" panose="020B0606020202030204" pitchFamily="34" charset="0"/>
            </a:endParaRPr>
          </a:p>
        </p:txBody>
      </p:sp>
      <p:sp>
        <p:nvSpPr>
          <p:cNvPr id="58" name="57 CuadroTexto"/>
          <p:cNvSpPr txBox="1"/>
          <p:nvPr/>
        </p:nvSpPr>
        <p:spPr>
          <a:xfrm>
            <a:off x="4722604" y="6835158"/>
            <a:ext cx="2598512" cy="415498"/>
          </a:xfrm>
          <a:prstGeom prst="rect">
            <a:avLst/>
          </a:prstGeom>
          <a:noFill/>
        </p:spPr>
        <p:txBody>
          <a:bodyPr wrap="square" rtlCol="0">
            <a:spAutoFit/>
          </a:bodyPr>
          <a:lstStyle/>
          <a:p>
            <a:pPr algn="ctr"/>
            <a:r>
              <a:rPr lang="es-ES" sz="1050" b="1" dirty="0" smtClean="0">
                <a:latin typeface="Arial Narrow" panose="020B0606020202030204" pitchFamily="34" charset="0"/>
              </a:rPr>
              <a:t>Porcentaje de investigación de campo oportuna</a:t>
            </a:r>
          </a:p>
        </p:txBody>
      </p:sp>
      <p:sp>
        <p:nvSpPr>
          <p:cNvPr id="61" name="60 CuadroTexto"/>
          <p:cNvSpPr txBox="1"/>
          <p:nvPr/>
        </p:nvSpPr>
        <p:spPr>
          <a:xfrm>
            <a:off x="494426" y="2843808"/>
            <a:ext cx="1220207" cy="338554"/>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0% </a:t>
            </a:r>
            <a:r>
              <a:rPr lang="es-ES" sz="1400" b="1" dirty="0" smtClean="0">
                <a:latin typeface="Arial Narrow" panose="020B0606020202030204" pitchFamily="34" charset="0"/>
              </a:rPr>
              <a:t>Mortalidad</a:t>
            </a:r>
            <a:endParaRPr lang="es-ES" sz="1400" b="1" dirty="0">
              <a:latin typeface="Arial Narrow" panose="020B0606020202030204" pitchFamily="34" charset="0"/>
            </a:endParaRPr>
          </a:p>
        </p:txBody>
      </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6</a:t>
            </a:r>
            <a:endParaRPr lang="es-ES" sz="1050" b="1" dirty="0">
              <a:latin typeface="Arial Narrow" panose="020B0606020202030204" pitchFamily="34" charset="0"/>
            </a:endParaRPr>
          </a:p>
        </p:txBody>
      </p:sp>
      <p:sp>
        <p:nvSpPr>
          <p:cNvPr id="37" name="36 Título"/>
          <p:cNvSpPr>
            <a:spLocks noGrp="1"/>
          </p:cNvSpPr>
          <p:nvPr>
            <p:ph type="ctrTitle"/>
          </p:nvPr>
        </p:nvSpPr>
        <p:spPr>
          <a:xfrm>
            <a:off x="85115" y="74775"/>
            <a:ext cx="2075175" cy="523220"/>
          </a:xfrm>
          <a:noFill/>
        </p:spPr>
        <p:txBody>
          <a:bodyPr wrap="square" rtlCol="0">
            <a:spAutoFit/>
          </a:bodyPr>
          <a:lstStyle/>
          <a:p>
            <a:r>
              <a:rPr lang="es-ES" sz="2800" b="1" dirty="0" smtClean="0">
                <a:solidFill>
                  <a:srgbClr val="C00000"/>
                </a:solidFill>
                <a:latin typeface="Arial Narrow" panose="020B0606020202030204" pitchFamily="34" charset="0"/>
                <a:ea typeface="+mn-ea"/>
                <a:cs typeface="+mn-cs"/>
              </a:rPr>
              <a:t>Tosferina</a:t>
            </a:r>
            <a:endParaRPr lang="es-ES" sz="2800" b="1" dirty="0">
              <a:solidFill>
                <a:srgbClr val="C00000"/>
              </a:solidFill>
              <a:latin typeface="Arial Narrow" panose="020B0606020202030204" pitchFamily="34" charset="0"/>
              <a:ea typeface="+mn-ea"/>
              <a:cs typeface="+mn-cs"/>
            </a:endParaRPr>
          </a:p>
        </p:txBody>
      </p:sp>
      <p:sp>
        <p:nvSpPr>
          <p:cNvPr id="47" name="46 CuadroTexto"/>
          <p:cNvSpPr txBox="1"/>
          <p:nvPr/>
        </p:nvSpPr>
        <p:spPr>
          <a:xfrm>
            <a:off x="5011860" y="7250656"/>
            <a:ext cx="2247196" cy="553998"/>
          </a:xfrm>
          <a:prstGeom prst="rect">
            <a:avLst/>
          </a:prstGeom>
          <a:noFill/>
        </p:spPr>
        <p:txBody>
          <a:bodyPr wrap="square" rtlCol="0">
            <a:spAutoFit/>
          </a:bodyPr>
          <a:lstStyle/>
          <a:p>
            <a:pPr algn="ctr"/>
            <a:r>
              <a:rPr lang="es-ES" sz="1600" b="1" dirty="0" smtClean="0">
                <a:solidFill>
                  <a:srgbClr val="C00000"/>
                </a:solidFill>
                <a:latin typeface="Arial Narrow" panose="020B0606020202030204" pitchFamily="34" charset="0"/>
              </a:rPr>
              <a:t>NA</a:t>
            </a:r>
          </a:p>
          <a:p>
            <a:pPr algn="ctr"/>
            <a:r>
              <a:rPr lang="es-ES" sz="1400" b="1" dirty="0" smtClean="0">
                <a:latin typeface="Arial Narrow" panose="020B0606020202030204" pitchFamily="34" charset="0"/>
              </a:rPr>
              <a:t>17/17 </a:t>
            </a:r>
            <a:r>
              <a:rPr lang="es-ES" sz="1050" b="1" dirty="0" smtClean="0">
                <a:latin typeface="Arial Narrow" panose="020B0606020202030204" pitchFamily="34" charset="0"/>
              </a:rPr>
              <a:t>casos </a:t>
            </a:r>
            <a:r>
              <a:rPr lang="es-ES" sz="1050" b="1" dirty="0">
                <a:latin typeface="Arial Narrow" panose="020B0606020202030204" pitchFamily="34" charset="0"/>
              </a:rPr>
              <a:t>probables </a:t>
            </a:r>
            <a:r>
              <a:rPr lang="es-ES" sz="1050" b="1" dirty="0" smtClean="0">
                <a:latin typeface="Arial Narrow" panose="020B0606020202030204" pitchFamily="34" charset="0"/>
              </a:rPr>
              <a:t>notificados</a:t>
            </a:r>
            <a:endParaRPr lang="es-ES" sz="1050" b="1" dirty="0">
              <a:latin typeface="Arial Narrow" panose="020B0606020202030204" pitchFamily="34" charset="0"/>
            </a:endParaRPr>
          </a:p>
        </p:txBody>
      </p:sp>
      <p:pic>
        <p:nvPicPr>
          <p:cNvPr id="20" name="Imagen 19"/>
          <p:cNvPicPr>
            <a:picLocks noChangeAspect="1"/>
          </p:cNvPicPr>
          <p:nvPr/>
        </p:nvPicPr>
        <p:blipFill>
          <a:blip r:embed="rId6"/>
          <a:stretch>
            <a:fillRect/>
          </a:stretch>
        </p:blipFill>
        <p:spPr>
          <a:xfrm>
            <a:off x="2180732" y="333761"/>
            <a:ext cx="5039357" cy="1930206"/>
          </a:xfrm>
          <a:prstGeom prst="rect">
            <a:avLst/>
          </a:prstGeom>
        </p:spPr>
      </p:pic>
      <p:pic>
        <p:nvPicPr>
          <p:cNvPr id="21" name="Imagen 20"/>
          <p:cNvPicPr>
            <a:picLocks noChangeAspect="1"/>
          </p:cNvPicPr>
          <p:nvPr/>
        </p:nvPicPr>
        <p:blipFill>
          <a:blip r:embed="rId7"/>
          <a:stretch>
            <a:fillRect/>
          </a:stretch>
        </p:blipFill>
        <p:spPr>
          <a:xfrm>
            <a:off x="2251078" y="2590047"/>
            <a:ext cx="4888857" cy="2337098"/>
          </a:xfrm>
          <a:prstGeom prst="rect">
            <a:avLst/>
          </a:prstGeom>
        </p:spPr>
      </p:pic>
      <p:pic>
        <p:nvPicPr>
          <p:cNvPr id="24" name="Imagen 23"/>
          <p:cNvPicPr>
            <a:picLocks noChangeAspect="1"/>
          </p:cNvPicPr>
          <p:nvPr/>
        </p:nvPicPr>
        <p:blipFill>
          <a:blip r:embed="rId8"/>
          <a:stretch>
            <a:fillRect/>
          </a:stretch>
        </p:blipFill>
        <p:spPr>
          <a:xfrm>
            <a:off x="85115" y="6150691"/>
            <a:ext cx="4758953" cy="2298431"/>
          </a:xfrm>
          <a:prstGeom prst="rect">
            <a:avLst/>
          </a:prstGeom>
        </p:spPr>
      </p:pic>
    </p:spTree>
    <p:extLst>
      <p:ext uri="{BB962C8B-B14F-4D97-AF65-F5344CB8AC3E}">
        <p14:creationId xmlns:p14="http://schemas.microsoft.com/office/powerpoint/2010/main" val="36400475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6" y="-1"/>
            <a:ext cx="2210926" cy="2823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t="51432"/>
          <a:stretch/>
        </p:blipFill>
        <p:spPr bwMode="auto">
          <a:xfrm>
            <a:off x="0" y="2824179"/>
            <a:ext cx="2232223" cy="2666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31483" y="623805"/>
            <a:ext cx="2232173" cy="276999"/>
          </a:xfrm>
          <a:prstGeom prst="rect">
            <a:avLst/>
          </a:prstGeom>
          <a:noFill/>
        </p:spPr>
        <p:txBody>
          <a:bodyPr wrap="square" rtlCol="0">
            <a:spAutoFit/>
          </a:bodyPr>
          <a:lstStyle/>
          <a:p>
            <a:r>
              <a:rPr lang="es-ES" sz="1200" b="1" dirty="0" smtClean="0">
                <a:latin typeface="Arial Narrow" panose="020B0606020202030204" pitchFamily="34" charset="0"/>
              </a:rPr>
              <a:t>Periodo epidemiológico 2  - 2021</a:t>
            </a:r>
            <a:endParaRPr lang="es-ES" sz="1200" b="1" dirty="0">
              <a:latin typeface="Arial Narrow" panose="020B0606020202030204" pitchFamily="34" charset="0"/>
            </a:endParaRPr>
          </a:p>
        </p:txBody>
      </p:sp>
      <p:sp>
        <p:nvSpPr>
          <p:cNvPr id="6" name="5 Rectángulo"/>
          <p:cNvSpPr/>
          <p:nvPr/>
        </p:nvSpPr>
        <p:spPr>
          <a:xfrm>
            <a:off x="2274078" y="2167727"/>
            <a:ext cx="4946011" cy="523220"/>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Canal endémico de parotiditis. Medellín, a Periodo epidemiológico 2 acumulado  de 2021. </a:t>
            </a:r>
            <a:endParaRPr lang="es-ES" sz="1100" dirty="0">
              <a:latin typeface="Arial Narrow" panose="020B0606020202030204" pitchFamily="34" charset="0"/>
            </a:endParaRPr>
          </a:p>
        </p:txBody>
      </p:sp>
      <p:grpSp>
        <p:nvGrpSpPr>
          <p:cNvPr id="8" name="7 Grupo"/>
          <p:cNvGrpSpPr/>
          <p:nvPr/>
        </p:nvGrpSpPr>
        <p:grpSpPr>
          <a:xfrm>
            <a:off x="179214" y="4211960"/>
            <a:ext cx="1892650" cy="488476"/>
            <a:chOff x="2397524" y="3379972"/>
            <a:chExt cx="4508500" cy="904875"/>
          </a:xfrm>
        </p:grpSpPr>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317545" y="3478755"/>
              <a:ext cx="1593562" cy="741182"/>
            </a:xfrm>
            <a:prstGeom prst="rect">
              <a:avLst/>
            </a:prstGeom>
            <a:noFill/>
          </p:spPr>
          <p:txBody>
            <a:bodyPr wrap="square" rtlCol="0">
              <a:spAutoFit/>
            </a:bodyPr>
            <a:lstStyle/>
            <a:p>
              <a:pPr algn="ctr"/>
              <a:r>
                <a:rPr lang="es-ES" sz="2000" b="1" dirty="0" smtClean="0">
                  <a:latin typeface="Arial Narrow" panose="020B0606020202030204" pitchFamily="34" charset="0"/>
                </a:rPr>
                <a:t>43</a:t>
              </a:r>
              <a:endParaRPr lang="es-ES" sz="2000" b="1" dirty="0">
                <a:latin typeface="Arial Narrow" panose="020B0606020202030204" pitchFamily="34" charset="0"/>
              </a:endParaRPr>
            </a:p>
          </p:txBody>
        </p:sp>
      </p:grpSp>
      <p:sp>
        <p:nvSpPr>
          <p:cNvPr id="9" name="8 CuadroTexto"/>
          <p:cNvSpPr txBox="1"/>
          <p:nvPr/>
        </p:nvSpPr>
        <p:spPr>
          <a:xfrm>
            <a:off x="494426" y="4861773"/>
            <a:ext cx="1686306" cy="830997"/>
          </a:xfrm>
          <a:prstGeom prst="rect">
            <a:avLst/>
          </a:prstGeom>
          <a:noFill/>
        </p:spPr>
        <p:txBody>
          <a:bodyPr wrap="square" rtlCol="0">
            <a:spAutoFit/>
          </a:bodyPr>
          <a:lstStyle/>
          <a:p>
            <a:pPr algn="r"/>
            <a:r>
              <a:rPr lang="es-ES" sz="1200" b="1" dirty="0" smtClean="0">
                <a:latin typeface="Arial Narrow" panose="020B0606020202030204" pitchFamily="34" charset="0"/>
              </a:rPr>
              <a:t>Variación porcentual de 65% menos respecto al mismo periodo del año anterior</a:t>
            </a:r>
            <a:endParaRPr lang="es-ES" sz="1200" b="1" dirty="0">
              <a:latin typeface="Arial Narrow" panose="020B0606020202030204" pitchFamily="34" charset="0"/>
            </a:endParaRPr>
          </a:p>
        </p:txBody>
      </p:sp>
      <p:sp>
        <p:nvSpPr>
          <p:cNvPr id="10" name="9 Flecha arriba"/>
          <p:cNvSpPr/>
          <p:nvPr/>
        </p:nvSpPr>
        <p:spPr>
          <a:xfrm flipH="1" flipV="1">
            <a:off x="99238" y="4875421"/>
            <a:ext cx="395188" cy="538707"/>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17 Rectángulo"/>
          <p:cNvSpPr/>
          <p:nvPr/>
        </p:nvSpPr>
        <p:spPr>
          <a:xfrm>
            <a:off x="2295483" y="4912876"/>
            <a:ext cx="4946011" cy="523220"/>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Comportamiento de la parotiditis. Medellín, a Periodo epidemiológico 2 acumulado de 2019-2021. </a:t>
            </a:r>
            <a:endParaRPr lang="es-ES" sz="1100" dirty="0">
              <a:latin typeface="Arial Narrow" panose="020B0606020202030204" pitchFamily="34" charset="0"/>
            </a:endParaRPr>
          </a:p>
        </p:txBody>
      </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de la notificación</a:t>
              </a:r>
              <a:endParaRPr lang="es-ES" sz="1200" b="1" dirty="0">
                <a:latin typeface="Arial Narrow" panose="020B0606020202030204" pitchFamily="34" charset="0"/>
              </a:endParaRPr>
            </a:p>
          </p:txBody>
        </p:sp>
      </p:grpSp>
      <p:sp>
        <p:nvSpPr>
          <p:cNvPr id="14" name="13 Rectángulo"/>
          <p:cNvSpPr/>
          <p:nvPr/>
        </p:nvSpPr>
        <p:spPr>
          <a:xfrm>
            <a:off x="0" y="5508104"/>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5621632"/>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a:latin typeface="Arial Narrow" panose="020B0606020202030204" pitchFamily="34" charset="0"/>
                </a:rPr>
                <a:t>Comportamiento inusual</a:t>
              </a:r>
            </a:p>
          </p:txBody>
        </p:sp>
      </p:grpSp>
      <p:grpSp>
        <p:nvGrpSpPr>
          <p:cNvPr id="32" name="31 Grupo"/>
          <p:cNvGrpSpPr/>
          <p:nvPr/>
        </p:nvGrpSpPr>
        <p:grpSpPr>
          <a:xfrm>
            <a:off x="5114767" y="5635532"/>
            <a:ext cx="3446504" cy="276999"/>
            <a:chOff x="2448322" y="74775"/>
            <a:chExt cx="3446504" cy="276999"/>
          </a:xfrm>
        </p:grpSpPr>
        <p:sp>
          <p:nvSpPr>
            <p:cNvPr id="33" name="32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34" name="33 Conector recto"/>
            <p:cNvCxnSpPr>
              <a:stCxn id="33"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5" name="34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Indicadores</a:t>
              </a:r>
              <a:endParaRPr lang="es-ES" sz="1200" b="1" dirty="0">
                <a:latin typeface="Arial Narrow" panose="020B0606020202030204" pitchFamily="34" charset="0"/>
              </a:endParaRPr>
            </a:p>
          </p:txBody>
        </p:sp>
      </p:grpSp>
      <p:sp>
        <p:nvSpPr>
          <p:cNvPr id="16" name="15 CuadroTexto"/>
          <p:cNvSpPr txBox="1"/>
          <p:nvPr/>
        </p:nvSpPr>
        <p:spPr>
          <a:xfrm>
            <a:off x="4869555" y="6070903"/>
            <a:ext cx="2331345" cy="430887"/>
          </a:xfrm>
          <a:prstGeom prst="rect">
            <a:avLst/>
          </a:prstGeom>
          <a:noFill/>
        </p:spPr>
        <p:txBody>
          <a:bodyPr wrap="square" rtlCol="0">
            <a:spAutoFit/>
          </a:bodyPr>
          <a:lstStyle/>
          <a:p>
            <a:pPr algn="ctr"/>
            <a:r>
              <a:rPr lang="es-ES" sz="1100" b="1" dirty="0" smtClean="0">
                <a:latin typeface="Arial Narrow" panose="020B0606020202030204" pitchFamily="34" charset="0"/>
              </a:rPr>
              <a:t>Proporción de incidencia en población general</a:t>
            </a:r>
          </a:p>
        </p:txBody>
      </p:sp>
      <p:cxnSp>
        <p:nvCxnSpPr>
          <p:cNvPr id="19" name="18 Conector recto de flecha"/>
          <p:cNvCxnSpPr/>
          <p:nvPr/>
        </p:nvCxnSpPr>
        <p:spPr>
          <a:xfrm>
            <a:off x="4910607" y="7980994"/>
            <a:ext cx="2222505"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cxnSp>
        <p:nvCxnSpPr>
          <p:cNvPr id="40" name="39 Conector recto de flecha"/>
          <p:cNvCxnSpPr/>
          <p:nvPr/>
        </p:nvCxnSpPr>
        <p:spPr>
          <a:xfrm flipH="1">
            <a:off x="4959641" y="6977751"/>
            <a:ext cx="2259337"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53" name="52 CuadroTexto"/>
          <p:cNvSpPr txBox="1"/>
          <p:nvPr/>
        </p:nvSpPr>
        <p:spPr>
          <a:xfrm>
            <a:off x="5401300" y="6412570"/>
            <a:ext cx="1189749"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1,67* 100 mil</a:t>
            </a:r>
          </a:p>
          <a:p>
            <a:pPr algn="ctr"/>
            <a:r>
              <a:rPr lang="es-ES" sz="1400" b="1" dirty="0" smtClean="0">
                <a:latin typeface="Arial Narrow" panose="020B0606020202030204" pitchFamily="34" charset="0"/>
              </a:rPr>
              <a:t>43 casos</a:t>
            </a:r>
            <a:endParaRPr lang="es-ES" sz="1400" b="1" dirty="0">
              <a:latin typeface="Arial Narrow" panose="020B0606020202030204" pitchFamily="34" charset="0"/>
            </a:endParaRPr>
          </a:p>
        </p:txBody>
      </p:sp>
      <p:sp>
        <p:nvSpPr>
          <p:cNvPr id="54" name="53 Rectángulo"/>
          <p:cNvSpPr/>
          <p:nvPr/>
        </p:nvSpPr>
        <p:spPr>
          <a:xfrm>
            <a:off x="99238" y="8372178"/>
            <a:ext cx="4417817" cy="646331"/>
          </a:xfrm>
          <a:prstGeom prst="rect">
            <a:avLst/>
          </a:prstGeom>
        </p:spPr>
        <p:txBody>
          <a:bodyPr wrap="square">
            <a:spAutoFit/>
          </a:bodyPr>
          <a:lstStyle/>
          <a:p>
            <a:pPr algn="just"/>
            <a:r>
              <a:rPr lang="es-ES" sz="600" dirty="0" smtClean="0">
                <a:latin typeface="Arial Narrow" panose="020B0606020202030204" pitchFamily="34" charset="0"/>
              </a:rPr>
              <a:t>Fuente: SIVIGILA. Secretaria de Salud de Medellín.</a:t>
            </a:r>
          </a:p>
          <a:p>
            <a:pPr algn="just"/>
            <a:r>
              <a:rPr lang="es-ES" sz="1000" dirty="0" smtClean="0">
                <a:latin typeface="Arial Narrow" panose="020B0606020202030204" pitchFamily="34" charset="0"/>
              </a:rPr>
              <a:t>Figura. Comportamiento </a:t>
            </a:r>
            <a:r>
              <a:rPr lang="es-ES" sz="1000" dirty="0">
                <a:latin typeface="Arial Narrow" panose="020B0606020202030204" pitchFamily="34" charset="0"/>
              </a:rPr>
              <a:t>inusual de la </a:t>
            </a:r>
            <a:r>
              <a:rPr lang="es-ES" sz="1000" dirty="0" smtClean="0">
                <a:latin typeface="Arial Narrow" panose="020B0606020202030204" pitchFamily="34" charset="0"/>
              </a:rPr>
              <a:t>parotiditis. </a:t>
            </a:r>
            <a:r>
              <a:rPr lang="es-ES" sz="1000" dirty="0">
                <a:latin typeface="Arial Narrow" panose="020B0606020202030204" pitchFamily="34" charset="0"/>
              </a:rPr>
              <a:t>Medellín, </a:t>
            </a:r>
            <a:r>
              <a:rPr lang="es-ES" sz="1000" dirty="0" smtClean="0">
                <a:latin typeface="Arial Narrow" panose="020B0606020202030204" pitchFamily="34" charset="0"/>
              </a:rPr>
              <a:t>a Periodo epidemiológico 2 acumulado  de 2021. </a:t>
            </a:r>
            <a:endParaRPr lang="es-ES" sz="1000" dirty="0">
              <a:latin typeface="Arial Narrow" panose="020B0606020202030204" pitchFamily="34" charset="0"/>
            </a:endParaRPr>
          </a:p>
          <a:p>
            <a:pPr algn="just"/>
            <a:endParaRPr lang="es-ES" sz="1000" dirty="0">
              <a:latin typeface="Arial Narrow" panose="020B0606020202030204" pitchFamily="34" charset="0"/>
            </a:endParaRPr>
          </a:p>
        </p:txBody>
      </p:sp>
      <p:sp>
        <p:nvSpPr>
          <p:cNvPr id="55" name="54 CuadroTexto"/>
          <p:cNvSpPr txBox="1"/>
          <p:nvPr/>
        </p:nvSpPr>
        <p:spPr>
          <a:xfrm>
            <a:off x="4712465" y="7982798"/>
            <a:ext cx="2487186" cy="261610"/>
          </a:xfrm>
          <a:prstGeom prst="rect">
            <a:avLst/>
          </a:prstGeom>
          <a:noFill/>
        </p:spPr>
        <p:txBody>
          <a:bodyPr wrap="square" rtlCol="0">
            <a:spAutoFit/>
          </a:bodyPr>
          <a:lstStyle/>
          <a:p>
            <a:pPr algn="ctr"/>
            <a:r>
              <a:rPr lang="es-ES" sz="1100" b="1" dirty="0" smtClean="0">
                <a:latin typeface="Arial Narrow" panose="020B0606020202030204" pitchFamily="34" charset="0"/>
              </a:rPr>
              <a:t>Brotes con investigación de campo</a:t>
            </a:r>
          </a:p>
        </p:txBody>
      </p:sp>
      <p:sp>
        <p:nvSpPr>
          <p:cNvPr id="56" name="55 CuadroTexto"/>
          <p:cNvSpPr txBox="1"/>
          <p:nvPr/>
        </p:nvSpPr>
        <p:spPr>
          <a:xfrm>
            <a:off x="5642590" y="8275018"/>
            <a:ext cx="758542"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a:t>
            </a:r>
          </a:p>
          <a:p>
            <a:pPr algn="ctr"/>
            <a:r>
              <a:rPr lang="es-ES" sz="1400" b="1" dirty="0" smtClean="0">
                <a:latin typeface="Arial Narrow" panose="020B0606020202030204" pitchFamily="34" charset="0"/>
              </a:rPr>
              <a:t>0 brotes</a:t>
            </a:r>
            <a:endParaRPr lang="es-ES" sz="1400" b="1" dirty="0">
              <a:latin typeface="Arial Narrow" panose="020B0606020202030204" pitchFamily="34" charset="0"/>
            </a:endParaRPr>
          </a:p>
        </p:txBody>
      </p:sp>
      <p:sp>
        <p:nvSpPr>
          <p:cNvPr id="58" name="57 CuadroTexto"/>
          <p:cNvSpPr txBox="1"/>
          <p:nvPr/>
        </p:nvSpPr>
        <p:spPr>
          <a:xfrm>
            <a:off x="4722604" y="7014239"/>
            <a:ext cx="2598512" cy="415498"/>
          </a:xfrm>
          <a:prstGeom prst="rect">
            <a:avLst/>
          </a:prstGeom>
          <a:noFill/>
        </p:spPr>
        <p:txBody>
          <a:bodyPr wrap="square" rtlCol="0">
            <a:spAutoFit/>
          </a:bodyPr>
          <a:lstStyle/>
          <a:p>
            <a:pPr algn="ctr"/>
            <a:r>
              <a:rPr lang="es-ES" sz="1050" b="1" dirty="0">
                <a:latin typeface="Arial Narrow" panose="020B0606020202030204" pitchFamily="34" charset="0"/>
              </a:rPr>
              <a:t>Proporción de incidencia en </a:t>
            </a:r>
            <a:r>
              <a:rPr lang="es-ES" sz="1050" b="1" dirty="0" smtClean="0">
                <a:latin typeface="Arial Narrow" panose="020B0606020202030204" pitchFamily="34" charset="0"/>
              </a:rPr>
              <a:t>menores de 5 años</a:t>
            </a:r>
            <a:endParaRPr lang="es-ES" sz="1050" b="1" dirty="0">
              <a:latin typeface="Arial Narrow" panose="020B0606020202030204" pitchFamily="34" charset="0"/>
            </a:endParaRPr>
          </a:p>
        </p:txBody>
      </p:sp>
      <p:sp>
        <p:nvSpPr>
          <p:cNvPr id="61" name="60 CuadroTexto"/>
          <p:cNvSpPr txBox="1"/>
          <p:nvPr/>
        </p:nvSpPr>
        <p:spPr>
          <a:xfrm>
            <a:off x="494426" y="2843808"/>
            <a:ext cx="1220207" cy="338554"/>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0% </a:t>
            </a:r>
            <a:r>
              <a:rPr lang="es-ES" sz="1400" b="1" dirty="0" smtClean="0">
                <a:latin typeface="Arial Narrow" panose="020B0606020202030204" pitchFamily="34" charset="0"/>
              </a:rPr>
              <a:t>Mortalidad</a:t>
            </a:r>
            <a:endParaRPr lang="es-ES" sz="1400" b="1" dirty="0">
              <a:latin typeface="Arial Narrow" panose="020B0606020202030204" pitchFamily="34" charset="0"/>
            </a:endParaRPr>
          </a:p>
        </p:txBody>
      </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7</a:t>
            </a:r>
            <a:endParaRPr lang="es-ES" sz="1050" b="1" dirty="0">
              <a:latin typeface="Arial Narrow" panose="020B0606020202030204" pitchFamily="34" charset="0"/>
            </a:endParaRPr>
          </a:p>
        </p:txBody>
      </p:sp>
      <p:sp>
        <p:nvSpPr>
          <p:cNvPr id="37" name="36 Título"/>
          <p:cNvSpPr>
            <a:spLocks noGrp="1"/>
          </p:cNvSpPr>
          <p:nvPr>
            <p:ph type="ctrTitle"/>
          </p:nvPr>
        </p:nvSpPr>
        <p:spPr>
          <a:xfrm>
            <a:off x="85115" y="105553"/>
            <a:ext cx="2075175" cy="461665"/>
          </a:xfrm>
          <a:noFill/>
        </p:spPr>
        <p:txBody>
          <a:bodyPr wrap="square" rtlCol="0">
            <a:spAutoFit/>
          </a:bodyPr>
          <a:lstStyle/>
          <a:p>
            <a:r>
              <a:rPr lang="es-ES" sz="2400" b="1" dirty="0" smtClean="0">
                <a:solidFill>
                  <a:srgbClr val="C00000"/>
                </a:solidFill>
                <a:latin typeface="Arial Narrow" panose="020B0606020202030204" pitchFamily="34" charset="0"/>
                <a:ea typeface="+mn-ea"/>
                <a:cs typeface="+mn-cs"/>
              </a:rPr>
              <a:t>Parotiditis</a:t>
            </a:r>
            <a:endParaRPr lang="es-ES" sz="2400" b="1" dirty="0">
              <a:solidFill>
                <a:srgbClr val="C00000"/>
              </a:solidFill>
              <a:latin typeface="Arial Narrow" panose="020B0606020202030204" pitchFamily="34" charset="0"/>
              <a:ea typeface="+mn-ea"/>
              <a:cs typeface="+mn-cs"/>
            </a:endParaRPr>
          </a:p>
        </p:txBody>
      </p:sp>
      <p:sp>
        <p:nvSpPr>
          <p:cNvPr id="47" name="46 CuadroTexto"/>
          <p:cNvSpPr txBox="1"/>
          <p:nvPr/>
        </p:nvSpPr>
        <p:spPr>
          <a:xfrm>
            <a:off x="5627821" y="7420568"/>
            <a:ext cx="1189749"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2,69* 100 mil</a:t>
            </a:r>
          </a:p>
          <a:p>
            <a:pPr algn="ctr"/>
            <a:r>
              <a:rPr lang="es-ES" sz="1400" b="1" dirty="0" smtClean="0">
                <a:latin typeface="Arial Narrow" panose="020B0606020202030204" pitchFamily="34" charset="0"/>
              </a:rPr>
              <a:t>4 casos</a:t>
            </a:r>
            <a:endParaRPr lang="es-ES" sz="1400" b="1" dirty="0">
              <a:latin typeface="Arial Narrow" panose="020B0606020202030204" pitchFamily="34" charset="0"/>
            </a:endParaRPr>
          </a:p>
        </p:txBody>
      </p:sp>
      <p:pic>
        <p:nvPicPr>
          <p:cNvPr id="41"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12302" y="8695344"/>
            <a:ext cx="436191" cy="337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Imagen 16"/>
          <p:cNvPicPr>
            <a:picLocks noChangeAspect="1"/>
          </p:cNvPicPr>
          <p:nvPr/>
        </p:nvPicPr>
        <p:blipFill>
          <a:blip r:embed="rId6"/>
          <a:stretch>
            <a:fillRect/>
          </a:stretch>
        </p:blipFill>
        <p:spPr>
          <a:xfrm>
            <a:off x="22312" y="6061243"/>
            <a:ext cx="4769137" cy="2321490"/>
          </a:xfrm>
          <a:prstGeom prst="rect">
            <a:avLst/>
          </a:prstGeom>
        </p:spPr>
      </p:pic>
      <p:pic>
        <p:nvPicPr>
          <p:cNvPr id="20" name="Imagen 19"/>
          <p:cNvPicPr>
            <a:picLocks noChangeAspect="1"/>
          </p:cNvPicPr>
          <p:nvPr/>
        </p:nvPicPr>
        <p:blipFill>
          <a:blip r:embed="rId7"/>
          <a:stretch>
            <a:fillRect/>
          </a:stretch>
        </p:blipFill>
        <p:spPr>
          <a:xfrm>
            <a:off x="2226627" y="513769"/>
            <a:ext cx="4921866" cy="1647530"/>
          </a:xfrm>
          <a:prstGeom prst="rect">
            <a:avLst/>
          </a:prstGeom>
        </p:spPr>
      </p:pic>
      <p:pic>
        <p:nvPicPr>
          <p:cNvPr id="21" name="Imagen 20"/>
          <p:cNvPicPr>
            <a:picLocks noChangeAspect="1"/>
          </p:cNvPicPr>
          <p:nvPr/>
        </p:nvPicPr>
        <p:blipFill>
          <a:blip r:embed="rId8"/>
          <a:stretch>
            <a:fillRect/>
          </a:stretch>
        </p:blipFill>
        <p:spPr>
          <a:xfrm>
            <a:off x="2209058" y="2635129"/>
            <a:ext cx="4924053" cy="2260783"/>
          </a:xfrm>
          <a:prstGeom prst="rect">
            <a:avLst/>
          </a:prstGeom>
        </p:spPr>
      </p:pic>
    </p:spTree>
    <p:extLst>
      <p:ext uri="{BB962C8B-B14F-4D97-AF65-F5344CB8AC3E}">
        <p14:creationId xmlns:p14="http://schemas.microsoft.com/office/powerpoint/2010/main" val="38935739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Rectángulo"/>
          <p:cNvSpPr/>
          <p:nvPr/>
        </p:nvSpPr>
        <p:spPr>
          <a:xfrm>
            <a:off x="0" y="9973"/>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137149"/>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variables de interés</a:t>
              </a:r>
              <a:endParaRPr lang="es-ES" sz="1200" b="1" dirty="0">
                <a:latin typeface="Arial Narrow" panose="020B0606020202030204" pitchFamily="34" charset="0"/>
              </a:endParaRPr>
            </a:p>
          </p:txBody>
        </p:sp>
      </p:grpSp>
      <p:sp>
        <p:nvSpPr>
          <p:cNvPr id="60" name="59 Rectángulo"/>
          <p:cNvSpPr/>
          <p:nvPr/>
        </p:nvSpPr>
        <p:spPr>
          <a:xfrm>
            <a:off x="0" y="2558984"/>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61" name="60 Grupo"/>
          <p:cNvGrpSpPr/>
          <p:nvPr/>
        </p:nvGrpSpPr>
        <p:grpSpPr>
          <a:xfrm>
            <a:off x="277404" y="2672512"/>
            <a:ext cx="3446504" cy="276999"/>
            <a:chOff x="2448322" y="74775"/>
            <a:chExt cx="3446504" cy="276999"/>
          </a:xfrm>
        </p:grpSpPr>
        <p:sp>
          <p:nvSpPr>
            <p:cNvPr id="62" name="61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63" name="62 Conector recto"/>
            <p:cNvCxnSpPr>
              <a:stCxn id="62"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64" name="63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Curso de vida</a:t>
              </a:r>
              <a:endParaRPr lang="es-ES" sz="1200" b="1" dirty="0">
                <a:latin typeface="Arial Narrow" panose="020B0606020202030204" pitchFamily="34" charset="0"/>
              </a:endParaRPr>
            </a:p>
          </p:txBody>
        </p:sp>
      </p:grpSp>
      <p:pic>
        <p:nvPicPr>
          <p:cNvPr id="205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5885" y="4647216"/>
            <a:ext cx="3221992" cy="4218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
        <p:nvSpPr>
          <p:cNvPr id="105" name="104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8</a:t>
            </a:r>
            <a:endParaRPr lang="es-ES" sz="1050" b="1" dirty="0">
              <a:latin typeface="Arial Narrow" panose="020B0606020202030204" pitchFamily="34" charset="0"/>
            </a:endParaRPr>
          </a:p>
        </p:txBody>
      </p:sp>
      <p:grpSp>
        <p:nvGrpSpPr>
          <p:cNvPr id="4" name="3 Grupo"/>
          <p:cNvGrpSpPr/>
          <p:nvPr/>
        </p:nvGrpSpPr>
        <p:grpSpPr>
          <a:xfrm>
            <a:off x="-143966" y="830792"/>
            <a:ext cx="1258607" cy="1651732"/>
            <a:chOff x="-143966" y="539552"/>
            <a:chExt cx="1258607" cy="1651732"/>
          </a:xfrm>
        </p:grpSpPr>
        <p:pic>
          <p:nvPicPr>
            <p:cNvPr id="2051" name="Picture 3"/>
            <p:cNvPicPr>
              <a:picLocks noChangeAspect="1" noChangeArrowheads="1"/>
            </p:cNvPicPr>
            <p:nvPr/>
          </p:nvPicPr>
          <p:blipFill rotWithShape="1">
            <a:blip r:embed="rId3">
              <a:biLevel thresh="75000"/>
              <a:extLst>
                <a:ext uri="{28A0092B-C50C-407E-A947-70E740481C1C}">
                  <a14:useLocalDpi xmlns:a14="http://schemas.microsoft.com/office/drawing/2010/main" val="0"/>
                </a:ext>
              </a:extLst>
            </a:blip>
            <a:srcRect r="85225"/>
            <a:stretch/>
          </p:blipFill>
          <p:spPr bwMode="auto">
            <a:xfrm>
              <a:off x="148822" y="539552"/>
              <a:ext cx="702032"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11 Rectángulo redondeado"/>
            <p:cNvSpPr/>
            <p:nvPr/>
          </p:nvSpPr>
          <p:spPr>
            <a:xfrm>
              <a:off x="110785" y="1579196"/>
              <a:ext cx="740068"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42%</a:t>
              </a:r>
              <a:endParaRPr lang="es-ES" sz="1600" b="1" dirty="0">
                <a:solidFill>
                  <a:schemeClr val="tx1"/>
                </a:solidFill>
                <a:latin typeface="Arial Narrow" panose="020B0606020202030204" pitchFamily="34" charset="0"/>
              </a:endParaRPr>
            </a:p>
          </p:txBody>
        </p:sp>
        <p:sp>
          <p:nvSpPr>
            <p:cNvPr id="31" name="30 CuadroTexto"/>
            <p:cNvSpPr txBox="1"/>
            <p:nvPr/>
          </p:nvSpPr>
          <p:spPr>
            <a:xfrm>
              <a:off x="-143966" y="1914285"/>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18  Casos</a:t>
              </a:r>
              <a:endParaRPr lang="es-ES" sz="1200" b="1" dirty="0">
                <a:latin typeface="Arial Narrow" panose="020B0606020202030204" pitchFamily="34" charset="0"/>
              </a:endParaRPr>
            </a:p>
          </p:txBody>
        </p:sp>
        <p:sp>
          <p:nvSpPr>
            <p:cNvPr id="37" name="36 CuadroTexto"/>
            <p:cNvSpPr txBox="1"/>
            <p:nvPr/>
          </p:nvSpPr>
          <p:spPr>
            <a:xfrm>
              <a:off x="-114966" y="1305463"/>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Masculino</a:t>
              </a:r>
              <a:endParaRPr lang="es-ES" sz="1200" b="1" u="sng" dirty="0">
                <a:latin typeface="Arial Narrow" panose="020B0606020202030204" pitchFamily="34" charset="0"/>
              </a:endParaRPr>
            </a:p>
          </p:txBody>
        </p:sp>
      </p:grpSp>
      <p:grpSp>
        <p:nvGrpSpPr>
          <p:cNvPr id="5" name="4 Grupo"/>
          <p:cNvGrpSpPr/>
          <p:nvPr/>
        </p:nvGrpSpPr>
        <p:grpSpPr>
          <a:xfrm>
            <a:off x="949682" y="892966"/>
            <a:ext cx="1282616" cy="1594010"/>
            <a:chOff x="767312" y="601726"/>
            <a:chExt cx="1282616" cy="1594010"/>
          </a:xfrm>
        </p:grpSpPr>
        <p:sp>
          <p:nvSpPr>
            <p:cNvPr id="42" name="41 Rectángulo redondeado"/>
            <p:cNvSpPr/>
            <p:nvPr/>
          </p:nvSpPr>
          <p:spPr>
            <a:xfrm>
              <a:off x="1017793" y="1573062"/>
              <a:ext cx="740068"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58%</a:t>
              </a:r>
              <a:endParaRPr lang="es-ES" sz="1600" b="1" dirty="0">
                <a:solidFill>
                  <a:schemeClr val="tx1"/>
                </a:solidFill>
                <a:latin typeface="Arial Narrow" panose="020B0606020202030204" pitchFamily="34" charset="0"/>
              </a:endParaRPr>
            </a:p>
          </p:txBody>
        </p:sp>
        <p:sp>
          <p:nvSpPr>
            <p:cNvPr id="32" name="31 CuadroTexto"/>
            <p:cNvSpPr txBox="1"/>
            <p:nvPr/>
          </p:nvSpPr>
          <p:spPr>
            <a:xfrm>
              <a:off x="820321" y="1918737"/>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25  Casos</a:t>
              </a:r>
              <a:endParaRPr lang="es-ES" sz="1200" b="1" dirty="0">
                <a:latin typeface="Arial Narrow" panose="020B0606020202030204" pitchFamily="34" charset="0"/>
              </a:endParaRPr>
            </a:p>
          </p:txBody>
        </p:sp>
        <p:pic>
          <p:nvPicPr>
            <p:cNvPr id="36" name="Picture 3"/>
            <p:cNvPicPr>
              <a:picLocks noChangeAspect="1" noChangeArrowheads="1"/>
            </p:cNvPicPr>
            <p:nvPr/>
          </p:nvPicPr>
          <p:blipFill rotWithShape="1">
            <a:blip r:embed="rId3">
              <a:biLevel thresh="75000"/>
              <a:extLst>
                <a:ext uri="{28A0092B-C50C-407E-A947-70E740481C1C}">
                  <a14:useLocalDpi xmlns:a14="http://schemas.microsoft.com/office/drawing/2010/main" val="0"/>
                </a:ext>
              </a:extLst>
            </a:blip>
            <a:srcRect l="30557" r="55507"/>
            <a:stretch/>
          </p:blipFill>
          <p:spPr bwMode="auto">
            <a:xfrm>
              <a:off x="1052788" y="601726"/>
              <a:ext cx="662151"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 name="39 CuadroTexto"/>
            <p:cNvSpPr txBox="1"/>
            <p:nvPr/>
          </p:nvSpPr>
          <p:spPr>
            <a:xfrm>
              <a:off x="767312" y="131412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Femenino</a:t>
              </a:r>
              <a:endParaRPr lang="es-ES" sz="1200" b="1" u="sng" dirty="0">
                <a:latin typeface="Arial Narrow" panose="020B0606020202030204" pitchFamily="34" charset="0"/>
              </a:endParaRPr>
            </a:p>
          </p:txBody>
        </p:sp>
      </p:grpSp>
      <p:grpSp>
        <p:nvGrpSpPr>
          <p:cNvPr id="6" name="5 Grupo"/>
          <p:cNvGrpSpPr/>
          <p:nvPr/>
        </p:nvGrpSpPr>
        <p:grpSpPr>
          <a:xfrm>
            <a:off x="1944266" y="828222"/>
            <a:ext cx="1414263" cy="1638535"/>
            <a:chOff x="1700534" y="536982"/>
            <a:chExt cx="1414263" cy="1638535"/>
          </a:xfrm>
        </p:grpSpPr>
        <p:sp>
          <p:nvSpPr>
            <p:cNvPr id="43" name="42 Rectángulo redondeado"/>
            <p:cNvSpPr/>
            <p:nvPr/>
          </p:nvSpPr>
          <p:spPr>
            <a:xfrm>
              <a:off x="2047806" y="1571104"/>
              <a:ext cx="740068"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0,0%</a:t>
              </a:r>
              <a:endParaRPr lang="es-ES" sz="1600" b="1" dirty="0">
                <a:solidFill>
                  <a:schemeClr val="tx1"/>
                </a:solidFill>
                <a:latin typeface="Arial Narrow" panose="020B0606020202030204" pitchFamily="34" charset="0"/>
              </a:endParaRPr>
            </a:p>
          </p:txBody>
        </p:sp>
        <p:pic>
          <p:nvPicPr>
            <p:cNvPr id="39" name="Picture 3"/>
            <p:cNvPicPr>
              <a:picLocks noChangeAspect="1" noChangeArrowheads="1"/>
            </p:cNvPicPr>
            <p:nvPr/>
          </p:nvPicPr>
          <p:blipFill rotWithShape="1">
            <a:blip r:embed="rId3">
              <a:biLevel thresh="75000"/>
              <a:extLst>
                <a:ext uri="{28A0092B-C50C-407E-A947-70E740481C1C}">
                  <a14:useLocalDpi xmlns:a14="http://schemas.microsoft.com/office/drawing/2010/main" val="0"/>
                </a:ext>
              </a:extLst>
            </a:blip>
            <a:srcRect l="59204" r="26197"/>
            <a:stretch/>
          </p:blipFill>
          <p:spPr bwMode="auto">
            <a:xfrm>
              <a:off x="2088282" y="536982"/>
              <a:ext cx="693683"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7" name="46 CuadroTexto"/>
            <p:cNvSpPr txBox="1"/>
            <p:nvPr/>
          </p:nvSpPr>
          <p:spPr>
            <a:xfrm>
              <a:off x="1700534" y="1311622"/>
              <a:ext cx="1414263"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Afrodescendiente</a:t>
              </a:r>
              <a:endParaRPr lang="es-ES" sz="1200" b="1" u="sng" dirty="0">
                <a:latin typeface="Arial Narrow" panose="020B0606020202030204" pitchFamily="34" charset="0"/>
              </a:endParaRPr>
            </a:p>
          </p:txBody>
        </p:sp>
        <p:sp>
          <p:nvSpPr>
            <p:cNvPr id="48" name="47 CuadroTexto"/>
            <p:cNvSpPr txBox="1"/>
            <p:nvPr/>
          </p:nvSpPr>
          <p:spPr>
            <a:xfrm>
              <a:off x="1792861" y="1898518"/>
              <a:ext cx="1229607" cy="276999"/>
            </a:xfrm>
            <a:prstGeom prst="rect">
              <a:avLst/>
            </a:prstGeom>
            <a:noFill/>
          </p:spPr>
          <p:txBody>
            <a:bodyPr wrap="square" rtlCol="0">
              <a:spAutoFit/>
            </a:bodyPr>
            <a:lstStyle/>
            <a:p>
              <a:pPr algn="ctr"/>
              <a:r>
                <a:rPr lang="es-ES" sz="1200" b="1" dirty="0">
                  <a:latin typeface="Arial Narrow" panose="020B0606020202030204" pitchFamily="34" charset="0"/>
                </a:rPr>
                <a:t>0</a:t>
              </a:r>
              <a:r>
                <a:rPr lang="es-ES" sz="1200" b="1" dirty="0" smtClean="0">
                  <a:latin typeface="Arial Narrow" panose="020B0606020202030204" pitchFamily="34" charset="0"/>
                </a:rPr>
                <a:t> Casos</a:t>
              </a:r>
              <a:endParaRPr lang="es-ES" sz="1200" b="1" dirty="0">
                <a:latin typeface="Arial Narrow" panose="020B0606020202030204" pitchFamily="34" charset="0"/>
              </a:endParaRPr>
            </a:p>
          </p:txBody>
        </p:sp>
      </p:grpSp>
      <p:grpSp>
        <p:nvGrpSpPr>
          <p:cNvPr id="11" name="10 Grupo"/>
          <p:cNvGrpSpPr/>
          <p:nvPr/>
        </p:nvGrpSpPr>
        <p:grpSpPr>
          <a:xfrm>
            <a:off x="3105668" y="865888"/>
            <a:ext cx="1246394" cy="1621088"/>
            <a:chOff x="2858112" y="554428"/>
            <a:chExt cx="1246394" cy="1621088"/>
          </a:xfrm>
        </p:grpSpPr>
        <p:sp>
          <p:nvSpPr>
            <p:cNvPr id="49" name="48 CuadroTexto"/>
            <p:cNvSpPr txBox="1"/>
            <p:nvPr/>
          </p:nvSpPr>
          <p:spPr>
            <a:xfrm>
              <a:off x="2858112" y="1315874"/>
              <a:ext cx="1229607" cy="251820"/>
            </a:xfrm>
            <a:prstGeom prst="rect">
              <a:avLst/>
            </a:prstGeom>
            <a:noFill/>
          </p:spPr>
          <p:txBody>
            <a:bodyPr wrap="square" rtlCol="0">
              <a:spAutoFit/>
            </a:bodyPr>
            <a:lstStyle/>
            <a:p>
              <a:pPr algn="ctr"/>
              <a:r>
                <a:rPr lang="es-ES" sz="1200" b="1" u="sng" dirty="0" smtClean="0">
                  <a:latin typeface="Arial Narrow" panose="020B0606020202030204" pitchFamily="34" charset="0"/>
                </a:rPr>
                <a:t>Indígena</a:t>
              </a:r>
              <a:endParaRPr lang="es-ES" sz="1200" b="1" u="sng" dirty="0">
                <a:latin typeface="Arial Narrow" panose="020B0606020202030204" pitchFamily="34" charset="0"/>
              </a:endParaRPr>
            </a:p>
          </p:txBody>
        </p:sp>
        <p:grpSp>
          <p:nvGrpSpPr>
            <p:cNvPr id="7" name="6 Grupo"/>
            <p:cNvGrpSpPr/>
            <p:nvPr/>
          </p:nvGrpSpPr>
          <p:grpSpPr>
            <a:xfrm>
              <a:off x="2874899" y="554428"/>
              <a:ext cx="1229607" cy="1621088"/>
              <a:chOff x="2850938" y="554428"/>
              <a:chExt cx="1229607" cy="1621088"/>
            </a:xfrm>
          </p:grpSpPr>
          <p:sp>
            <p:nvSpPr>
              <p:cNvPr id="44" name="43 Rectángulo redondeado"/>
              <p:cNvSpPr/>
              <p:nvPr/>
            </p:nvSpPr>
            <p:spPr>
              <a:xfrm>
                <a:off x="3071349" y="1566970"/>
                <a:ext cx="740068"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0,5%</a:t>
                </a:r>
                <a:endParaRPr lang="es-ES" sz="1600" b="1" dirty="0">
                  <a:solidFill>
                    <a:schemeClr val="tx1"/>
                  </a:solidFill>
                  <a:latin typeface="Arial Narrow" panose="020B0606020202030204" pitchFamily="34" charset="0"/>
                </a:endParaRPr>
              </a:p>
            </p:txBody>
          </p:sp>
          <p:pic>
            <p:nvPicPr>
              <p:cNvPr id="46" name="Picture 3"/>
              <p:cNvPicPr>
                <a:picLocks noChangeAspect="1" noChangeArrowheads="1"/>
              </p:cNvPicPr>
              <p:nvPr/>
            </p:nvPicPr>
            <p:blipFill rotWithShape="1">
              <a:blip r:embed="rId3">
                <a:biLevel thresh="75000"/>
                <a:extLst>
                  <a:ext uri="{28A0092B-C50C-407E-A947-70E740481C1C}">
                    <a14:useLocalDpi xmlns:a14="http://schemas.microsoft.com/office/drawing/2010/main" val="0"/>
                  </a:ext>
                </a:extLst>
              </a:blip>
              <a:srcRect l="87297"/>
              <a:stretch/>
            </p:blipFill>
            <p:spPr bwMode="auto">
              <a:xfrm>
                <a:off x="3155364" y="554428"/>
                <a:ext cx="603573"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0" name="49 CuadroTexto"/>
              <p:cNvSpPr txBox="1"/>
              <p:nvPr/>
            </p:nvSpPr>
            <p:spPr>
              <a:xfrm>
                <a:off x="2850938" y="1898517"/>
                <a:ext cx="1229607" cy="276999"/>
              </a:xfrm>
              <a:prstGeom prst="rect">
                <a:avLst/>
              </a:prstGeom>
              <a:noFill/>
            </p:spPr>
            <p:txBody>
              <a:bodyPr wrap="square" rtlCol="0">
                <a:spAutoFit/>
              </a:bodyPr>
              <a:lstStyle/>
              <a:p>
                <a:pPr algn="ctr"/>
                <a:r>
                  <a:rPr lang="es-ES" sz="1200" b="1" dirty="0">
                    <a:latin typeface="Arial Narrow" panose="020B0606020202030204" pitchFamily="34" charset="0"/>
                  </a:rPr>
                  <a:t>0</a:t>
                </a:r>
                <a:r>
                  <a:rPr lang="es-ES" sz="1200" b="1" dirty="0" smtClean="0">
                    <a:latin typeface="Arial Narrow" panose="020B0606020202030204" pitchFamily="34" charset="0"/>
                  </a:rPr>
                  <a:t> Casos</a:t>
                </a:r>
                <a:endParaRPr lang="es-ES" sz="1200" b="1" dirty="0">
                  <a:latin typeface="Arial Narrow" panose="020B0606020202030204" pitchFamily="34" charset="0"/>
                </a:endParaRPr>
              </a:p>
            </p:txBody>
          </p:sp>
        </p:grpSp>
      </p:grpSp>
      <p:grpSp>
        <p:nvGrpSpPr>
          <p:cNvPr id="9" name="8 Grupo"/>
          <p:cNvGrpSpPr/>
          <p:nvPr/>
        </p:nvGrpSpPr>
        <p:grpSpPr>
          <a:xfrm>
            <a:off x="5622828" y="842667"/>
            <a:ext cx="1610597" cy="1615816"/>
            <a:chOff x="5622828" y="551427"/>
            <a:chExt cx="1610597" cy="1615816"/>
          </a:xfrm>
        </p:grpSpPr>
        <p:pic>
          <p:nvPicPr>
            <p:cNvPr id="2052" name="Picture 4"/>
            <p:cNvPicPr>
              <a:picLocks noChangeAspect="1" noChangeArrowheads="1"/>
            </p:cNvPicPr>
            <p:nvPr/>
          </p:nvPicPr>
          <p:blipFill rotWithShape="1">
            <a:blip r:embed="rId4">
              <a:biLevel thresh="50000"/>
              <a:extLst>
                <a:ext uri="{28A0092B-C50C-407E-A947-70E740481C1C}">
                  <a14:useLocalDpi xmlns:a14="http://schemas.microsoft.com/office/drawing/2010/main" val="0"/>
                </a:ext>
              </a:extLst>
            </a:blip>
            <a:srcRect l="58247"/>
            <a:stretch/>
          </p:blipFill>
          <p:spPr bwMode="auto">
            <a:xfrm>
              <a:off x="5915945" y="551427"/>
              <a:ext cx="924865" cy="8306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3" name="52 CuadroTexto"/>
            <p:cNvSpPr txBox="1"/>
            <p:nvPr/>
          </p:nvSpPr>
          <p:spPr>
            <a:xfrm>
              <a:off x="5622828" y="1311622"/>
              <a:ext cx="161059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Habitante de calle</a:t>
              </a:r>
              <a:endParaRPr lang="es-ES" sz="1200" b="1" u="sng" dirty="0">
                <a:solidFill>
                  <a:sysClr val="windowText" lastClr="000000"/>
                </a:solidFill>
                <a:latin typeface="Arial Narrow" panose="020B0606020202030204" pitchFamily="34" charset="0"/>
              </a:endParaRPr>
            </a:p>
          </p:txBody>
        </p:sp>
        <p:sp>
          <p:nvSpPr>
            <p:cNvPr id="54" name="53 Rectángulo redondeado"/>
            <p:cNvSpPr/>
            <p:nvPr/>
          </p:nvSpPr>
          <p:spPr>
            <a:xfrm>
              <a:off x="6058092" y="1558697"/>
              <a:ext cx="740068" cy="360040"/>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a:t>
              </a:r>
              <a:endParaRPr lang="es-ES" sz="1600" b="1" dirty="0">
                <a:solidFill>
                  <a:schemeClr val="tx1"/>
                </a:solidFill>
                <a:latin typeface="Arial Narrow" panose="020B0606020202030204" pitchFamily="34" charset="0"/>
              </a:endParaRPr>
            </a:p>
          </p:txBody>
        </p:sp>
        <p:sp>
          <p:nvSpPr>
            <p:cNvPr id="58" name="57 CuadroTexto"/>
            <p:cNvSpPr txBox="1"/>
            <p:nvPr/>
          </p:nvSpPr>
          <p:spPr>
            <a:xfrm>
              <a:off x="5837681" y="1890244"/>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0 Casos</a:t>
              </a:r>
              <a:endParaRPr lang="es-ES" sz="1200" b="1" dirty="0">
                <a:latin typeface="Arial Narrow" panose="020B0606020202030204" pitchFamily="34" charset="0"/>
              </a:endParaRPr>
            </a:p>
          </p:txBody>
        </p:sp>
      </p:grpSp>
      <p:grpSp>
        <p:nvGrpSpPr>
          <p:cNvPr id="10" name="9 Grupo"/>
          <p:cNvGrpSpPr/>
          <p:nvPr/>
        </p:nvGrpSpPr>
        <p:grpSpPr>
          <a:xfrm>
            <a:off x="4188447" y="974808"/>
            <a:ext cx="1610597" cy="1516901"/>
            <a:chOff x="4078085" y="683568"/>
            <a:chExt cx="1610597" cy="1516901"/>
          </a:xfrm>
        </p:grpSpPr>
        <p:pic>
          <p:nvPicPr>
            <p:cNvPr id="52" name="Picture 4"/>
            <p:cNvPicPr>
              <a:picLocks noChangeAspect="1" noChangeArrowheads="1"/>
            </p:cNvPicPr>
            <p:nvPr/>
          </p:nvPicPr>
          <p:blipFill rotWithShape="1">
            <a:blip r:embed="rId4">
              <a:biLevel thresh="50000"/>
              <a:extLst>
                <a:ext uri="{28A0092B-C50C-407E-A947-70E740481C1C}">
                  <a14:useLocalDpi xmlns:a14="http://schemas.microsoft.com/office/drawing/2010/main" val="0"/>
                </a:ext>
              </a:extLst>
            </a:blip>
            <a:srcRect r="48966"/>
            <a:stretch/>
          </p:blipFill>
          <p:spPr bwMode="auto">
            <a:xfrm>
              <a:off x="4361548" y="683568"/>
              <a:ext cx="1039102" cy="763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6" name="55 Rectángulo redondeado"/>
            <p:cNvSpPr/>
            <p:nvPr/>
          </p:nvSpPr>
          <p:spPr>
            <a:xfrm>
              <a:off x="4434758" y="1592873"/>
              <a:ext cx="893884" cy="36004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0,0%</a:t>
              </a:r>
              <a:endParaRPr lang="es-ES" sz="1600" b="1" dirty="0">
                <a:solidFill>
                  <a:schemeClr val="tx1"/>
                </a:solidFill>
                <a:latin typeface="Arial Narrow" panose="020B0606020202030204" pitchFamily="34" charset="0"/>
              </a:endParaRPr>
            </a:p>
          </p:txBody>
        </p:sp>
        <p:sp>
          <p:nvSpPr>
            <p:cNvPr id="51" name="50 CuadroTexto"/>
            <p:cNvSpPr txBox="1"/>
            <p:nvPr/>
          </p:nvSpPr>
          <p:spPr>
            <a:xfrm>
              <a:off x="4078085" y="1331640"/>
              <a:ext cx="1610597" cy="276999"/>
            </a:xfrm>
            <a:prstGeom prst="rect">
              <a:avLst/>
            </a:prstGeom>
            <a:noFill/>
          </p:spPr>
          <p:txBody>
            <a:bodyPr wrap="square" rtlCol="0">
              <a:spAutoFit/>
            </a:bodyPr>
            <a:lstStyle/>
            <a:p>
              <a:pPr algn="ctr"/>
              <a:r>
                <a:rPr lang="es-ES" sz="1200" b="1" u="sng" dirty="0">
                  <a:latin typeface="Arial Narrow" panose="020B0606020202030204" pitchFamily="34" charset="0"/>
                </a:rPr>
                <a:t>Privados de la Libertad</a:t>
              </a:r>
              <a:endParaRPr lang="es-ES" sz="1200" b="1" u="sng" dirty="0">
                <a:solidFill>
                  <a:sysClr val="windowText" lastClr="000000"/>
                </a:solidFill>
                <a:latin typeface="Arial Narrow" panose="020B0606020202030204" pitchFamily="34" charset="0"/>
              </a:endParaRPr>
            </a:p>
          </p:txBody>
        </p:sp>
        <p:sp>
          <p:nvSpPr>
            <p:cNvPr id="65" name="64 CuadroTexto"/>
            <p:cNvSpPr txBox="1"/>
            <p:nvPr/>
          </p:nvSpPr>
          <p:spPr>
            <a:xfrm>
              <a:off x="4266295" y="1923470"/>
              <a:ext cx="1229607" cy="276999"/>
            </a:xfrm>
            <a:prstGeom prst="rect">
              <a:avLst/>
            </a:prstGeom>
            <a:noFill/>
          </p:spPr>
          <p:txBody>
            <a:bodyPr wrap="square" rtlCol="0">
              <a:spAutoFit/>
            </a:bodyPr>
            <a:lstStyle/>
            <a:p>
              <a:pPr algn="ctr"/>
              <a:r>
                <a:rPr lang="es-ES" sz="1200" b="1" dirty="0">
                  <a:latin typeface="Arial Narrow" panose="020B0606020202030204" pitchFamily="34" charset="0"/>
                </a:rPr>
                <a:t>0</a:t>
              </a:r>
              <a:r>
                <a:rPr lang="es-ES" sz="1200" b="1" dirty="0" smtClean="0">
                  <a:latin typeface="Arial Narrow" panose="020B0606020202030204" pitchFamily="34" charset="0"/>
                </a:rPr>
                <a:t> Casos</a:t>
              </a:r>
              <a:endParaRPr lang="es-ES" sz="1200" b="1" dirty="0">
                <a:latin typeface="Arial Narrow" panose="020B0606020202030204" pitchFamily="34" charset="0"/>
              </a:endParaRPr>
            </a:p>
          </p:txBody>
        </p:sp>
      </p:grpSp>
      <p:sp>
        <p:nvSpPr>
          <p:cNvPr id="66" name="65 Rectángulo"/>
          <p:cNvSpPr/>
          <p:nvPr/>
        </p:nvSpPr>
        <p:spPr>
          <a:xfrm>
            <a:off x="-6899" y="6735293"/>
            <a:ext cx="7200900" cy="382832"/>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67" name="66 Grupo"/>
          <p:cNvGrpSpPr/>
          <p:nvPr/>
        </p:nvGrpSpPr>
        <p:grpSpPr>
          <a:xfrm>
            <a:off x="185139" y="6800182"/>
            <a:ext cx="3446504" cy="276999"/>
            <a:chOff x="2448322" y="33831"/>
            <a:chExt cx="3446504" cy="276999"/>
          </a:xfrm>
        </p:grpSpPr>
        <p:sp>
          <p:nvSpPr>
            <p:cNvPr id="68" name="67 Elipse"/>
            <p:cNvSpPr/>
            <p:nvPr/>
          </p:nvSpPr>
          <p:spPr>
            <a:xfrm>
              <a:off x="2448322" y="3383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69" name="68 Conector recto"/>
            <p:cNvCxnSpPr>
              <a:stCxn id="68" idx="6"/>
            </p:cNvCxnSpPr>
            <p:nvPr/>
          </p:nvCxnSpPr>
          <p:spPr>
            <a:xfrm>
              <a:off x="2736354" y="16463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70" name="69 CuadroTexto"/>
            <p:cNvSpPr txBox="1"/>
            <p:nvPr/>
          </p:nvSpPr>
          <p:spPr>
            <a:xfrm>
              <a:off x="3302538" y="33831"/>
              <a:ext cx="2592288" cy="276999"/>
            </a:xfrm>
            <a:prstGeom prst="rect">
              <a:avLst/>
            </a:prstGeom>
            <a:noFill/>
          </p:spPr>
          <p:txBody>
            <a:bodyPr wrap="square" rtlCol="0">
              <a:spAutoFit/>
            </a:bodyPr>
            <a:lstStyle/>
            <a:p>
              <a:r>
                <a:rPr lang="es-ES" sz="1200" b="1" dirty="0" smtClean="0">
                  <a:latin typeface="Arial Narrow" panose="020B0606020202030204" pitchFamily="34" charset="0"/>
                </a:rPr>
                <a:t>Consideraciones  técnicas</a:t>
              </a:r>
              <a:endParaRPr lang="es-ES" sz="1200" b="1" dirty="0">
                <a:latin typeface="Arial Narrow" panose="020B0606020202030204" pitchFamily="34" charset="0"/>
              </a:endParaRPr>
            </a:p>
          </p:txBody>
        </p:sp>
      </p:grpSp>
      <p:sp>
        <p:nvSpPr>
          <p:cNvPr id="71" name="70 CuadroTexto"/>
          <p:cNvSpPr txBox="1"/>
          <p:nvPr/>
        </p:nvSpPr>
        <p:spPr>
          <a:xfrm>
            <a:off x="50" y="7118125"/>
            <a:ext cx="7137386" cy="1815882"/>
          </a:xfrm>
          <a:prstGeom prst="rect">
            <a:avLst/>
          </a:prstGeom>
          <a:noFill/>
        </p:spPr>
        <p:txBody>
          <a:bodyPr wrap="square" rtlCol="0">
            <a:spAutoFit/>
          </a:bodyPr>
          <a:lstStyle/>
          <a:p>
            <a:pPr algn="just"/>
            <a:r>
              <a:rPr lang="es-CO" sz="1400" dirty="0" smtClean="0">
                <a:latin typeface="Arial Narrow" panose="020B0606020202030204" pitchFamily="34" charset="0"/>
              </a:rPr>
              <a:t>El comportamiento de la Parotiditis según el canal endémico se observa con predominio en zona de éxito. El número de casos este año esta por debajo de lo presentado en los 2 años anteriores, lo que corresponde con una disminución en los casos de un 65% en relación al año anterior. En el análisis de razón de casos, todas las  semanas esta por debajo del número de casos. En promedio se notificaron 6 casos por semana epidemiológica. Los cursos de vida de juventud, adultez y adulto mayor representan el 84%  de los casos. Estos casos podrían relacionarse o con personas no vacunadas en la infancia o con perdida de inmunidad  a través del tiempo. Hasta la semana epidemiológica 8, no se identificaron brotes por esta enfermedad.</a:t>
            </a:r>
            <a:endParaRPr lang="es-CO" sz="1400" dirty="0">
              <a:latin typeface="Arial Narrow" panose="020B0606020202030204" pitchFamily="34" charset="0"/>
            </a:endParaRPr>
          </a:p>
        </p:txBody>
      </p:sp>
      <p:graphicFrame>
        <p:nvGraphicFramePr>
          <p:cNvPr id="57" name="56 Diagrama"/>
          <p:cNvGraphicFramePr/>
          <p:nvPr>
            <p:extLst/>
          </p:nvPr>
        </p:nvGraphicFramePr>
        <p:xfrm>
          <a:off x="-6899" y="3082618"/>
          <a:ext cx="7074187" cy="352839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nvGrpSpPr>
          <p:cNvPr id="55" name="54 Grupo"/>
          <p:cNvGrpSpPr/>
          <p:nvPr/>
        </p:nvGrpSpPr>
        <p:grpSpPr>
          <a:xfrm>
            <a:off x="144066" y="517803"/>
            <a:ext cx="1642872" cy="453797"/>
            <a:chOff x="402095" y="486270"/>
            <a:chExt cx="2369636" cy="453797"/>
          </a:xfrm>
        </p:grpSpPr>
        <p:sp>
          <p:nvSpPr>
            <p:cNvPr id="59" name="58 Abrir llave"/>
            <p:cNvSpPr/>
            <p:nvPr/>
          </p:nvSpPr>
          <p:spPr>
            <a:xfrm rot="16200000">
              <a:off x="1469899" y="-361764"/>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72" name="71 CuadroTexto"/>
            <p:cNvSpPr txBox="1"/>
            <p:nvPr/>
          </p:nvSpPr>
          <p:spPr>
            <a:xfrm>
              <a:off x="1065276" y="486270"/>
              <a:ext cx="1229607" cy="338554"/>
            </a:xfrm>
            <a:prstGeom prst="rect">
              <a:avLst/>
            </a:prstGeom>
            <a:noFill/>
          </p:spPr>
          <p:txBody>
            <a:bodyPr wrap="square" rtlCol="0">
              <a:spAutoFit/>
            </a:bodyPr>
            <a:lstStyle/>
            <a:p>
              <a:pPr algn="ctr"/>
              <a:r>
                <a:rPr lang="es-ES" sz="1600" b="1" dirty="0" smtClean="0">
                  <a:latin typeface="Arial Narrow" panose="020B0606020202030204" pitchFamily="34" charset="0"/>
                </a:rPr>
                <a:t>Sexo</a:t>
              </a:r>
              <a:endParaRPr lang="es-ES" sz="1600" b="1" dirty="0">
                <a:latin typeface="Arial Narrow" panose="020B0606020202030204" pitchFamily="34" charset="0"/>
              </a:endParaRPr>
            </a:p>
          </p:txBody>
        </p:sp>
      </p:grpSp>
      <p:grpSp>
        <p:nvGrpSpPr>
          <p:cNvPr id="73" name="72 Grupo"/>
          <p:cNvGrpSpPr/>
          <p:nvPr/>
        </p:nvGrpSpPr>
        <p:grpSpPr>
          <a:xfrm>
            <a:off x="2223152" y="513131"/>
            <a:ext cx="1809346" cy="436841"/>
            <a:chOff x="3060727" y="484500"/>
            <a:chExt cx="2369636" cy="436841"/>
          </a:xfrm>
        </p:grpSpPr>
        <p:sp>
          <p:nvSpPr>
            <p:cNvPr id="74" name="73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75" name="74 CuadroTexto"/>
            <p:cNvSpPr txBox="1"/>
            <p:nvPr/>
          </p:nvSpPr>
          <p:spPr>
            <a:xfrm>
              <a:off x="3600450" y="484500"/>
              <a:ext cx="1229607" cy="338554"/>
            </a:xfrm>
            <a:prstGeom prst="rect">
              <a:avLst/>
            </a:prstGeom>
            <a:noFill/>
          </p:spPr>
          <p:txBody>
            <a:bodyPr wrap="square" rtlCol="0">
              <a:spAutoFit/>
            </a:bodyPr>
            <a:lstStyle/>
            <a:p>
              <a:pPr algn="ctr"/>
              <a:r>
                <a:rPr lang="es-ES" sz="1600" b="1" dirty="0" smtClean="0">
                  <a:latin typeface="Arial Narrow" panose="020B0606020202030204" pitchFamily="34" charset="0"/>
                </a:rPr>
                <a:t>Etnia</a:t>
              </a:r>
              <a:endParaRPr lang="es-ES" sz="1600" b="1" dirty="0">
                <a:latin typeface="Arial Narrow" panose="020B0606020202030204" pitchFamily="34" charset="0"/>
              </a:endParaRPr>
            </a:p>
          </p:txBody>
        </p:sp>
      </p:grpSp>
      <p:grpSp>
        <p:nvGrpSpPr>
          <p:cNvPr id="76" name="75 Grupo"/>
          <p:cNvGrpSpPr/>
          <p:nvPr/>
        </p:nvGrpSpPr>
        <p:grpSpPr>
          <a:xfrm>
            <a:off x="4573030" y="537991"/>
            <a:ext cx="2771836" cy="436841"/>
            <a:chOff x="2849287" y="484500"/>
            <a:chExt cx="2777877" cy="436841"/>
          </a:xfrm>
        </p:grpSpPr>
        <p:sp>
          <p:nvSpPr>
            <p:cNvPr id="77" name="76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78" name="77 CuadroTexto"/>
            <p:cNvSpPr txBox="1"/>
            <p:nvPr/>
          </p:nvSpPr>
          <p:spPr>
            <a:xfrm>
              <a:off x="2849287" y="484500"/>
              <a:ext cx="2777877" cy="338554"/>
            </a:xfrm>
            <a:prstGeom prst="rect">
              <a:avLst/>
            </a:prstGeom>
            <a:noFill/>
          </p:spPr>
          <p:txBody>
            <a:bodyPr wrap="square" rtlCol="0">
              <a:spAutoFit/>
            </a:bodyPr>
            <a:lstStyle/>
            <a:p>
              <a:pPr algn="ctr"/>
              <a:r>
                <a:rPr lang="es-ES" sz="1600" b="1" dirty="0" smtClean="0">
                  <a:latin typeface="Arial Narrow" panose="020B0606020202030204" pitchFamily="34" charset="0"/>
                </a:rPr>
                <a:t>Población especiales</a:t>
              </a:r>
              <a:endParaRPr lang="es-ES" sz="1600" b="1" dirty="0">
                <a:latin typeface="Arial Narrow" panose="020B0606020202030204" pitchFamily="34" charset="0"/>
              </a:endParaRPr>
            </a:p>
          </p:txBody>
        </p:sp>
      </p:grpSp>
    </p:spTree>
    <p:extLst>
      <p:ext uri="{BB962C8B-B14F-4D97-AF65-F5344CB8AC3E}">
        <p14:creationId xmlns:p14="http://schemas.microsoft.com/office/powerpoint/2010/main" val="8639288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5" y="-7142"/>
            <a:ext cx="2227828" cy="2845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t="51432"/>
          <a:stretch/>
        </p:blipFill>
        <p:spPr bwMode="auto">
          <a:xfrm>
            <a:off x="0" y="2824179"/>
            <a:ext cx="2232223" cy="2666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28186" y="623805"/>
            <a:ext cx="2404500" cy="276999"/>
          </a:xfrm>
          <a:prstGeom prst="rect">
            <a:avLst/>
          </a:prstGeom>
          <a:noFill/>
        </p:spPr>
        <p:txBody>
          <a:bodyPr wrap="square" rtlCol="0">
            <a:spAutoFit/>
          </a:bodyPr>
          <a:lstStyle/>
          <a:p>
            <a:r>
              <a:rPr lang="es-ES" sz="1200" b="1" dirty="0" smtClean="0">
                <a:latin typeface="Arial Narrow" panose="020B0606020202030204" pitchFamily="34" charset="0"/>
              </a:rPr>
              <a:t>Periodo epidemiológico 2  - 2021</a:t>
            </a:r>
            <a:endParaRPr lang="es-ES" sz="1200" b="1" dirty="0">
              <a:latin typeface="Arial Narrow" panose="020B0606020202030204" pitchFamily="34" charset="0"/>
            </a:endParaRPr>
          </a:p>
        </p:txBody>
      </p:sp>
      <p:sp>
        <p:nvSpPr>
          <p:cNvPr id="6" name="5 Rectángulo"/>
          <p:cNvSpPr/>
          <p:nvPr/>
        </p:nvSpPr>
        <p:spPr>
          <a:xfrm>
            <a:off x="2274078" y="2167727"/>
            <a:ext cx="4946011" cy="523220"/>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Canal endémico de varicela. Medellín, a Periodo epidemiológico 2 acumulado  de 2021. </a:t>
            </a:r>
            <a:endParaRPr lang="es-ES" sz="1100" dirty="0">
              <a:latin typeface="Arial Narrow" panose="020B0606020202030204" pitchFamily="34" charset="0"/>
            </a:endParaRPr>
          </a:p>
        </p:txBody>
      </p:sp>
      <p:grpSp>
        <p:nvGrpSpPr>
          <p:cNvPr id="8" name="7 Grupo"/>
          <p:cNvGrpSpPr/>
          <p:nvPr/>
        </p:nvGrpSpPr>
        <p:grpSpPr>
          <a:xfrm>
            <a:off x="179214" y="4211960"/>
            <a:ext cx="1892650" cy="488476"/>
            <a:chOff x="2397524" y="3379972"/>
            <a:chExt cx="4508500" cy="904875"/>
          </a:xfrm>
        </p:grpSpPr>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317545" y="3478755"/>
              <a:ext cx="1593562" cy="684167"/>
            </a:xfrm>
            <a:prstGeom prst="rect">
              <a:avLst/>
            </a:prstGeom>
            <a:noFill/>
          </p:spPr>
          <p:txBody>
            <a:bodyPr wrap="square" rtlCol="0">
              <a:spAutoFit/>
            </a:bodyPr>
            <a:lstStyle/>
            <a:p>
              <a:pPr algn="ctr"/>
              <a:r>
                <a:rPr lang="es-ES" b="1" dirty="0" smtClean="0">
                  <a:latin typeface="Arial Narrow" panose="020B0606020202030204" pitchFamily="34" charset="0"/>
                </a:rPr>
                <a:t>75</a:t>
              </a:r>
              <a:endParaRPr lang="es-ES" b="1" dirty="0">
                <a:latin typeface="Arial Narrow" panose="020B0606020202030204" pitchFamily="34" charset="0"/>
              </a:endParaRPr>
            </a:p>
          </p:txBody>
        </p:sp>
      </p:grpSp>
      <p:sp>
        <p:nvSpPr>
          <p:cNvPr id="9" name="8 CuadroTexto"/>
          <p:cNvSpPr txBox="1"/>
          <p:nvPr/>
        </p:nvSpPr>
        <p:spPr>
          <a:xfrm>
            <a:off x="494426" y="4861773"/>
            <a:ext cx="1686306" cy="830997"/>
          </a:xfrm>
          <a:prstGeom prst="rect">
            <a:avLst/>
          </a:prstGeom>
          <a:noFill/>
        </p:spPr>
        <p:txBody>
          <a:bodyPr wrap="square" rtlCol="0">
            <a:spAutoFit/>
          </a:bodyPr>
          <a:lstStyle/>
          <a:p>
            <a:pPr algn="r"/>
            <a:r>
              <a:rPr lang="es-ES" sz="1200" b="1" dirty="0" smtClean="0">
                <a:latin typeface="Arial Narrow" panose="020B0606020202030204" pitchFamily="34" charset="0"/>
              </a:rPr>
              <a:t>Variación porcentual de 82% menor respecto al mismo periodo del año anterior</a:t>
            </a:r>
            <a:endParaRPr lang="es-ES" sz="1200" b="1" dirty="0">
              <a:latin typeface="Arial Narrow" panose="020B0606020202030204" pitchFamily="34" charset="0"/>
            </a:endParaRPr>
          </a:p>
        </p:txBody>
      </p:sp>
      <p:sp>
        <p:nvSpPr>
          <p:cNvPr id="10" name="9 Flecha arriba"/>
          <p:cNvSpPr/>
          <p:nvPr/>
        </p:nvSpPr>
        <p:spPr>
          <a:xfrm flipH="1" flipV="1">
            <a:off x="99238" y="4875421"/>
            <a:ext cx="395188" cy="538707"/>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17 Rectángulo"/>
          <p:cNvSpPr/>
          <p:nvPr/>
        </p:nvSpPr>
        <p:spPr>
          <a:xfrm>
            <a:off x="2240673" y="4860032"/>
            <a:ext cx="4836379" cy="523220"/>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Comportamiento de la varicela. Medellín, a Periodo epidemiológico 2 acumulado de 2019-2021. </a:t>
            </a:r>
            <a:endParaRPr lang="es-ES" sz="1100" dirty="0">
              <a:latin typeface="Arial Narrow" panose="020B0606020202030204" pitchFamily="34" charset="0"/>
            </a:endParaRPr>
          </a:p>
        </p:txBody>
      </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de la notificación</a:t>
              </a:r>
              <a:endParaRPr lang="es-ES" sz="1200" b="1" dirty="0">
                <a:latin typeface="Arial Narrow" panose="020B0606020202030204" pitchFamily="34" charset="0"/>
              </a:endParaRPr>
            </a:p>
          </p:txBody>
        </p:sp>
      </p:grpSp>
      <p:sp>
        <p:nvSpPr>
          <p:cNvPr id="14" name="13 Rectángulo"/>
          <p:cNvSpPr/>
          <p:nvPr/>
        </p:nvSpPr>
        <p:spPr>
          <a:xfrm>
            <a:off x="0" y="5494456"/>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5621632"/>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por territorio</a:t>
              </a:r>
              <a:endParaRPr lang="es-ES" sz="1200" b="1" dirty="0">
                <a:latin typeface="Arial Narrow" panose="020B0606020202030204" pitchFamily="34" charset="0"/>
              </a:endParaRPr>
            </a:p>
          </p:txBody>
        </p:sp>
      </p:grpSp>
      <p:sp>
        <p:nvSpPr>
          <p:cNvPr id="61" name="60 CuadroTexto"/>
          <p:cNvSpPr txBox="1"/>
          <p:nvPr/>
        </p:nvSpPr>
        <p:spPr>
          <a:xfrm>
            <a:off x="494426" y="2843808"/>
            <a:ext cx="1220207" cy="338554"/>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0% </a:t>
            </a:r>
            <a:r>
              <a:rPr lang="es-ES" sz="1400" b="1" dirty="0" smtClean="0">
                <a:latin typeface="Arial Narrow" panose="020B0606020202030204" pitchFamily="34" charset="0"/>
              </a:rPr>
              <a:t>Mortalidad</a:t>
            </a:r>
            <a:endParaRPr lang="es-ES" sz="1400" b="1" dirty="0">
              <a:latin typeface="Arial Narrow" panose="020B0606020202030204" pitchFamily="34" charset="0"/>
            </a:endParaRPr>
          </a:p>
        </p:txBody>
      </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a:t>
            </a:r>
            <a:r>
              <a:rPr lang="es-ES" sz="1050" b="1" dirty="0">
                <a:latin typeface="Arial Narrow" panose="020B0606020202030204" pitchFamily="34" charset="0"/>
              </a:rPr>
              <a:t>9</a:t>
            </a:r>
          </a:p>
        </p:txBody>
      </p:sp>
      <p:sp>
        <p:nvSpPr>
          <p:cNvPr id="37" name="36 Título"/>
          <p:cNvSpPr>
            <a:spLocks noGrp="1"/>
          </p:cNvSpPr>
          <p:nvPr>
            <p:ph type="ctrTitle"/>
          </p:nvPr>
        </p:nvSpPr>
        <p:spPr>
          <a:xfrm>
            <a:off x="85115" y="74775"/>
            <a:ext cx="2075175" cy="523220"/>
          </a:xfrm>
          <a:noFill/>
        </p:spPr>
        <p:txBody>
          <a:bodyPr wrap="square" rtlCol="0">
            <a:spAutoFit/>
          </a:bodyPr>
          <a:lstStyle/>
          <a:p>
            <a:r>
              <a:rPr lang="es-ES" sz="2800" b="1" dirty="0" smtClean="0">
                <a:solidFill>
                  <a:srgbClr val="C00000"/>
                </a:solidFill>
                <a:latin typeface="Arial Narrow" panose="020B0606020202030204" pitchFamily="34" charset="0"/>
                <a:ea typeface="+mn-ea"/>
                <a:cs typeface="+mn-cs"/>
              </a:rPr>
              <a:t>Varicela</a:t>
            </a:r>
            <a:endParaRPr lang="es-ES" sz="2800" b="1" dirty="0">
              <a:solidFill>
                <a:srgbClr val="C00000"/>
              </a:solidFill>
              <a:latin typeface="Arial Narrow" panose="020B0606020202030204" pitchFamily="34" charset="0"/>
              <a:ea typeface="+mn-ea"/>
              <a:cs typeface="+mn-cs"/>
            </a:endParaRPr>
          </a:p>
        </p:txBody>
      </p:sp>
      <p:sp>
        <p:nvSpPr>
          <p:cNvPr id="45" name="44 Rectángulo"/>
          <p:cNvSpPr/>
          <p:nvPr/>
        </p:nvSpPr>
        <p:spPr>
          <a:xfrm>
            <a:off x="-14673" y="8388806"/>
            <a:ext cx="3615123" cy="523220"/>
          </a:xfrm>
          <a:prstGeom prst="rect">
            <a:avLst/>
          </a:prstGeom>
        </p:spPr>
        <p:txBody>
          <a:bodyPr wrap="square">
            <a:spAutoFit/>
          </a:bodyPr>
          <a:lstStyle/>
          <a:p>
            <a:r>
              <a:rPr lang="es-ES" sz="600" dirty="0">
                <a:latin typeface="Arial Narrow" panose="020B0606020202030204" pitchFamily="34" charset="0"/>
              </a:rPr>
              <a:t>Fuente: SIVIGILA. Secretaria de Salud de Medellín.</a:t>
            </a:r>
          </a:p>
          <a:p>
            <a:r>
              <a:rPr lang="es-ES" sz="1100" dirty="0">
                <a:latin typeface="Arial Narrow" panose="020B0606020202030204" pitchFamily="34" charset="0"/>
              </a:rPr>
              <a:t>Figura. Mapa </a:t>
            </a:r>
            <a:r>
              <a:rPr lang="es-ES" sz="1100" dirty="0" smtClean="0">
                <a:latin typeface="Arial Narrow" panose="020B0606020202030204" pitchFamily="34" charset="0"/>
              </a:rPr>
              <a:t>temático de puntos. </a:t>
            </a:r>
            <a:r>
              <a:rPr lang="es-ES" sz="1100" dirty="0">
                <a:latin typeface="Arial Narrow" panose="020B0606020202030204" pitchFamily="34" charset="0"/>
              </a:rPr>
              <a:t>Medellín, a Periodo epidemiológico </a:t>
            </a:r>
            <a:r>
              <a:rPr lang="es-ES" sz="1100" dirty="0" smtClean="0">
                <a:latin typeface="Arial Narrow" panose="020B0606020202030204" pitchFamily="34" charset="0"/>
              </a:rPr>
              <a:t>2  </a:t>
            </a:r>
            <a:r>
              <a:rPr lang="es-ES" sz="1100" dirty="0">
                <a:latin typeface="Arial Narrow" panose="020B0606020202030204" pitchFamily="34" charset="0"/>
              </a:rPr>
              <a:t>acumulado  de </a:t>
            </a:r>
            <a:r>
              <a:rPr lang="es-ES" sz="1100" dirty="0" smtClean="0">
                <a:latin typeface="Arial Narrow" panose="020B0606020202030204" pitchFamily="34" charset="0"/>
              </a:rPr>
              <a:t>2021 </a:t>
            </a:r>
            <a:endParaRPr lang="es-ES" sz="1100" dirty="0">
              <a:latin typeface="Arial Narrow" panose="020B0606020202030204" pitchFamily="34" charset="0"/>
            </a:endParaRPr>
          </a:p>
        </p:txBody>
      </p:sp>
      <p:sp>
        <p:nvSpPr>
          <p:cNvPr id="30" name="29 Rectángulo"/>
          <p:cNvSpPr/>
          <p:nvPr/>
        </p:nvSpPr>
        <p:spPr>
          <a:xfrm>
            <a:off x="3604966" y="8388805"/>
            <a:ext cx="3615123" cy="523220"/>
          </a:xfrm>
          <a:prstGeom prst="rect">
            <a:avLst/>
          </a:prstGeom>
        </p:spPr>
        <p:txBody>
          <a:bodyPr wrap="square">
            <a:spAutoFit/>
          </a:bodyPr>
          <a:lstStyle/>
          <a:p>
            <a:r>
              <a:rPr lang="es-ES" sz="600" dirty="0">
                <a:latin typeface="Arial Narrow" panose="020B0606020202030204" pitchFamily="34" charset="0"/>
              </a:rPr>
              <a:t>Fuente: SIVIGILA. Secretaria de Salud de Medellín.</a:t>
            </a:r>
          </a:p>
          <a:p>
            <a:r>
              <a:rPr lang="es-ES" sz="1100" dirty="0">
                <a:latin typeface="Arial Narrow" panose="020B0606020202030204" pitchFamily="34" charset="0"/>
              </a:rPr>
              <a:t>Figura. Mapa temático de densidad por kilómetro cuadrado de varicela. Medellín, a Periodo epidemiológico 2</a:t>
            </a:r>
            <a:r>
              <a:rPr lang="es-ES" sz="1100" dirty="0" smtClean="0">
                <a:latin typeface="Arial Narrow" panose="020B0606020202030204" pitchFamily="34" charset="0"/>
              </a:rPr>
              <a:t>  </a:t>
            </a:r>
            <a:r>
              <a:rPr lang="es-ES" sz="1100" dirty="0">
                <a:latin typeface="Arial Narrow" panose="020B0606020202030204" pitchFamily="34" charset="0"/>
              </a:rPr>
              <a:t>acumulado  de </a:t>
            </a:r>
            <a:r>
              <a:rPr lang="es-ES" sz="1100" dirty="0" smtClean="0">
                <a:latin typeface="Arial Narrow" panose="020B0606020202030204" pitchFamily="34" charset="0"/>
              </a:rPr>
              <a:t>2021 </a:t>
            </a:r>
            <a:endParaRPr lang="es-ES" sz="1100" dirty="0">
              <a:latin typeface="Arial Narrow" panose="020B0606020202030204" pitchFamily="34" charset="0"/>
            </a:endParaRPr>
          </a:p>
        </p:txBody>
      </p:sp>
      <p:pic>
        <p:nvPicPr>
          <p:cNvPr id="4" name="Imagen 3"/>
          <p:cNvPicPr>
            <a:picLocks noChangeAspect="1"/>
          </p:cNvPicPr>
          <p:nvPr/>
        </p:nvPicPr>
        <p:blipFill>
          <a:blip r:embed="rId5"/>
          <a:stretch>
            <a:fillRect/>
          </a:stretch>
        </p:blipFill>
        <p:spPr>
          <a:xfrm>
            <a:off x="2264804" y="393814"/>
            <a:ext cx="4936094" cy="1789302"/>
          </a:xfrm>
          <a:prstGeom prst="rect">
            <a:avLst/>
          </a:prstGeom>
        </p:spPr>
      </p:pic>
      <p:pic>
        <p:nvPicPr>
          <p:cNvPr id="12" name="Imagen 11"/>
          <p:cNvPicPr>
            <a:picLocks noChangeAspect="1"/>
          </p:cNvPicPr>
          <p:nvPr/>
        </p:nvPicPr>
        <p:blipFill>
          <a:blip r:embed="rId6"/>
          <a:stretch>
            <a:fillRect/>
          </a:stretch>
        </p:blipFill>
        <p:spPr>
          <a:xfrm>
            <a:off x="2203519" y="2644364"/>
            <a:ext cx="4881984" cy="2212354"/>
          </a:xfrm>
          <a:prstGeom prst="rect">
            <a:avLst/>
          </a:prstGeom>
        </p:spPr>
      </p:pic>
      <p:pic>
        <p:nvPicPr>
          <p:cNvPr id="31" name="Imagen 3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027" y="5942909"/>
            <a:ext cx="3412030" cy="2388963"/>
          </a:xfrm>
          <a:prstGeom prst="rect">
            <a:avLst/>
          </a:prstGeom>
        </p:spPr>
      </p:pic>
      <p:pic>
        <p:nvPicPr>
          <p:cNvPr id="32" name="Imagen 3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90459" y="5919434"/>
            <a:ext cx="3528382" cy="2412437"/>
          </a:xfrm>
          <a:prstGeom prst="rect">
            <a:avLst/>
          </a:prstGeom>
        </p:spPr>
      </p:pic>
    </p:spTree>
    <p:extLst>
      <p:ext uri="{BB962C8B-B14F-4D97-AF65-F5344CB8AC3E}">
        <p14:creationId xmlns:p14="http://schemas.microsoft.com/office/powerpoint/2010/main" val="122330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Rectángulo"/>
          <p:cNvSpPr/>
          <p:nvPr/>
        </p:nvSpPr>
        <p:spPr>
          <a:xfrm>
            <a:off x="0" y="9973"/>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137149"/>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variables de interés</a:t>
              </a:r>
              <a:endParaRPr lang="es-ES" sz="1200" b="1" dirty="0">
                <a:latin typeface="Arial Narrow" panose="020B0606020202030204" pitchFamily="34" charset="0"/>
              </a:endParaRPr>
            </a:p>
          </p:txBody>
        </p:sp>
      </p:grpSp>
      <p:sp>
        <p:nvSpPr>
          <p:cNvPr id="60" name="59 Rectángulo"/>
          <p:cNvSpPr/>
          <p:nvPr/>
        </p:nvSpPr>
        <p:spPr>
          <a:xfrm>
            <a:off x="0" y="4185452"/>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61" name="60 Grupo"/>
          <p:cNvGrpSpPr/>
          <p:nvPr/>
        </p:nvGrpSpPr>
        <p:grpSpPr>
          <a:xfrm>
            <a:off x="277404" y="4298980"/>
            <a:ext cx="3446504" cy="276999"/>
            <a:chOff x="2448322" y="74775"/>
            <a:chExt cx="3446504" cy="276999"/>
          </a:xfrm>
        </p:grpSpPr>
        <p:sp>
          <p:nvSpPr>
            <p:cNvPr id="62" name="61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63" name="62 Conector recto"/>
            <p:cNvCxnSpPr>
              <a:stCxn id="62"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64" name="63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Curso de vida y brotes</a:t>
              </a:r>
              <a:endParaRPr lang="es-ES" sz="1200" b="1" dirty="0">
                <a:latin typeface="Arial Narrow" panose="020B0606020202030204" pitchFamily="34" charset="0"/>
              </a:endParaRPr>
            </a:p>
          </p:txBody>
        </p:sp>
      </p:grpSp>
      <p:pic>
        <p:nvPicPr>
          <p:cNvPr id="205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2755" y="5901769"/>
            <a:ext cx="2016224" cy="2639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graphicFrame>
        <p:nvGraphicFramePr>
          <p:cNvPr id="20" name="19 Diagrama"/>
          <p:cNvGraphicFramePr/>
          <p:nvPr>
            <p:extLst/>
          </p:nvPr>
        </p:nvGraphicFramePr>
        <p:xfrm>
          <a:off x="3197722" y="4764292"/>
          <a:ext cx="4282338" cy="24497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5" name="104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10</a:t>
            </a:r>
            <a:endParaRPr lang="es-ES" sz="1050" b="1" dirty="0">
              <a:latin typeface="Arial Narrow" panose="020B0606020202030204" pitchFamily="34" charset="0"/>
            </a:endParaRPr>
          </a:p>
        </p:txBody>
      </p:sp>
      <p:pic>
        <p:nvPicPr>
          <p:cNvPr id="5122" name="Picture 2"/>
          <p:cNvPicPr>
            <a:picLocks noChangeAspect="1" noChangeArrowheads="1"/>
          </p:cNvPicPr>
          <p:nvPr/>
        </p:nvPicPr>
        <p:blipFill>
          <a:blip r:embed="rId9">
            <a:biLevel thresh="75000"/>
            <a:extLst>
              <a:ext uri="{28A0092B-C50C-407E-A947-70E740481C1C}">
                <a14:useLocalDpi xmlns:a14="http://schemas.microsoft.com/office/drawing/2010/main" val="0"/>
              </a:ext>
            </a:extLst>
          </a:blip>
          <a:srcRect/>
          <a:stretch>
            <a:fillRect/>
          </a:stretch>
        </p:blipFill>
        <p:spPr bwMode="auto">
          <a:xfrm>
            <a:off x="6171850" y="865485"/>
            <a:ext cx="438131" cy="7169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6" name="45 Rectángulo redondeado"/>
          <p:cNvSpPr/>
          <p:nvPr/>
        </p:nvSpPr>
        <p:spPr>
          <a:xfrm>
            <a:off x="744567" y="4872680"/>
            <a:ext cx="2644371" cy="39635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Distribución de los Brotes</a:t>
            </a:r>
            <a:endParaRPr lang="es-ES" sz="1600" b="1" dirty="0">
              <a:solidFill>
                <a:schemeClr val="tx1"/>
              </a:solidFill>
              <a:latin typeface="Arial Narrow" panose="020B0606020202030204" pitchFamily="34" charset="0"/>
            </a:endParaRPr>
          </a:p>
        </p:txBody>
      </p:sp>
      <p:cxnSp>
        <p:nvCxnSpPr>
          <p:cNvPr id="7" name="6 Conector angular"/>
          <p:cNvCxnSpPr>
            <a:stCxn id="46" idx="2"/>
          </p:cNvCxnSpPr>
          <p:nvPr/>
        </p:nvCxnSpPr>
        <p:spPr>
          <a:xfrm rot="16200000" flipH="1">
            <a:off x="1918119" y="5417663"/>
            <a:ext cx="297268" cy="1"/>
          </a:xfrm>
          <a:prstGeom prst="bent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7" name="16 Tabla"/>
          <p:cNvGraphicFramePr>
            <a:graphicFrameLocks noGrp="1"/>
          </p:cNvGraphicFramePr>
          <p:nvPr>
            <p:extLst/>
          </p:nvPr>
        </p:nvGraphicFramePr>
        <p:xfrm>
          <a:off x="808849" y="5580236"/>
          <a:ext cx="2680766" cy="1477941"/>
        </p:xfrm>
        <a:graphic>
          <a:graphicData uri="http://schemas.openxmlformats.org/drawingml/2006/table">
            <a:tbl>
              <a:tblPr firstRow="1" bandRow="1">
                <a:tableStyleId>{68D230F3-CF80-4859-8CE7-A43EE81993B5}</a:tableStyleId>
              </a:tblPr>
              <a:tblGrid>
                <a:gridCol w="1822207">
                  <a:extLst>
                    <a:ext uri="{9D8B030D-6E8A-4147-A177-3AD203B41FA5}">
                      <a16:colId xmlns:a16="http://schemas.microsoft.com/office/drawing/2014/main" val="20000"/>
                    </a:ext>
                  </a:extLst>
                </a:gridCol>
                <a:gridCol w="858559">
                  <a:extLst>
                    <a:ext uri="{9D8B030D-6E8A-4147-A177-3AD203B41FA5}">
                      <a16:colId xmlns:a16="http://schemas.microsoft.com/office/drawing/2014/main" val="20001"/>
                    </a:ext>
                  </a:extLst>
                </a:gridCol>
              </a:tblGrid>
              <a:tr h="292208">
                <a:tc>
                  <a:txBody>
                    <a:bodyPr/>
                    <a:lstStyle/>
                    <a:p>
                      <a:pPr algn="ctr"/>
                      <a:r>
                        <a:rPr lang="es-CO" sz="1000" dirty="0" smtClean="0">
                          <a:latin typeface="Arial Narrow" panose="020B0606020202030204" pitchFamily="34" charset="0"/>
                        </a:rPr>
                        <a:t>Lugar</a:t>
                      </a:r>
                      <a:endParaRPr lang="es-CO" sz="1000" dirty="0">
                        <a:latin typeface="Arial Narrow" panose="020B0606020202030204" pitchFamily="34" charset="0"/>
                      </a:endParaRPr>
                    </a:p>
                  </a:txBody>
                  <a:tcPr/>
                </a:tc>
                <a:tc>
                  <a:txBody>
                    <a:bodyPr/>
                    <a:lstStyle/>
                    <a:p>
                      <a:pPr algn="ctr"/>
                      <a:r>
                        <a:rPr lang="es-CO" sz="1000" dirty="0" smtClean="0">
                          <a:latin typeface="Arial Narrow" panose="020B0606020202030204" pitchFamily="34" charset="0"/>
                        </a:rPr>
                        <a:t>Total brotes</a:t>
                      </a:r>
                      <a:endParaRPr lang="es-CO" sz="1000" dirty="0">
                        <a:latin typeface="Arial Narrow" panose="020B0606020202030204" pitchFamily="34" charset="0"/>
                      </a:endParaRPr>
                    </a:p>
                  </a:txBody>
                  <a:tcPr/>
                </a:tc>
                <a:extLst>
                  <a:ext uri="{0D108BD9-81ED-4DB2-BD59-A6C34878D82A}">
                    <a16:rowId xmlns:a16="http://schemas.microsoft.com/office/drawing/2014/main" val="10000"/>
                  </a:ext>
                </a:extLst>
              </a:tr>
              <a:tr h="178572">
                <a:tc>
                  <a:txBody>
                    <a:bodyPr/>
                    <a:lstStyle/>
                    <a:p>
                      <a:pPr algn="l"/>
                      <a:r>
                        <a:rPr lang="es-CO" sz="1000" dirty="0" smtClean="0">
                          <a:latin typeface="Arial Narrow" panose="020B0606020202030204" pitchFamily="34" charset="0"/>
                        </a:rPr>
                        <a:t>Sector educativo</a:t>
                      </a:r>
                      <a:endParaRPr lang="es-CO" sz="1000" dirty="0">
                        <a:latin typeface="Arial Narrow" panose="020B0606020202030204" pitchFamily="34" charset="0"/>
                      </a:endParaRPr>
                    </a:p>
                  </a:txBody>
                  <a:tcPr/>
                </a:tc>
                <a:tc>
                  <a:txBody>
                    <a:bodyPr/>
                    <a:lstStyle/>
                    <a:p>
                      <a:pPr algn="ctr"/>
                      <a:r>
                        <a:rPr lang="es-CO" sz="1000" dirty="0" smtClean="0">
                          <a:latin typeface="Arial Narrow" panose="020B0606020202030204" pitchFamily="34" charset="0"/>
                        </a:rPr>
                        <a:t>0</a:t>
                      </a:r>
                      <a:endParaRPr lang="es-CO" sz="1000" dirty="0">
                        <a:latin typeface="Arial Narrow" panose="020B0606020202030204" pitchFamily="34" charset="0"/>
                      </a:endParaRPr>
                    </a:p>
                  </a:txBody>
                  <a:tcPr/>
                </a:tc>
                <a:extLst>
                  <a:ext uri="{0D108BD9-81ED-4DB2-BD59-A6C34878D82A}">
                    <a16:rowId xmlns:a16="http://schemas.microsoft.com/office/drawing/2014/main" val="10001"/>
                  </a:ext>
                </a:extLst>
              </a:tr>
              <a:tr h="405845">
                <a:tc>
                  <a:txBody>
                    <a:bodyPr/>
                    <a:lstStyle/>
                    <a:p>
                      <a:pPr algn="l"/>
                      <a:r>
                        <a:rPr lang="es-CO" sz="1000" dirty="0" smtClean="0">
                          <a:latin typeface="Arial Narrow" panose="020B0606020202030204" pitchFamily="34" charset="0"/>
                        </a:rPr>
                        <a:t>Centro Penitenciario- Estación</a:t>
                      </a:r>
                      <a:r>
                        <a:rPr lang="es-CO" sz="1000" baseline="0" dirty="0" smtClean="0">
                          <a:latin typeface="Arial Narrow" panose="020B0606020202030204" pitchFamily="34" charset="0"/>
                        </a:rPr>
                        <a:t> de Policía- Batallón</a:t>
                      </a:r>
                      <a:endParaRPr lang="es-CO" sz="1000" dirty="0">
                        <a:latin typeface="Arial Narrow" panose="020B0606020202030204" pitchFamily="34" charset="0"/>
                      </a:endParaRPr>
                    </a:p>
                  </a:txBody>
                  <a:tcPr/>
                </a:tc>
                <a:tc>
                  <a:txBody>
                    <a:bodyPr/>
                    <a:lstStyle/>
                    <a:p>
                      <a:pPr algn="ctr"/>
                      <a:r>
                        <a:rPr lang="es-CO" sz="1000" dirty="0" smtClean="0">
                          <a:latin typeface="Arial Narrow" panose="020B0606020202030204" pitchFamily="34" charset="0"/>
                        </a:rPr>
                        <a:t>0</a:t>
                      </a:r>
                      <a:endParaRPr lang="es-CO" sz="1000" dirty="0">
                        <a:latin typeface="Arial Narrow" panose="020B0606020202030204" pitchFamily="34" charset="0"/>
                      </a:endParaRPr>
                    </a:p>
                  </a:txBody>
                  <a:tcPr/>
                </a:tc>
                <a:extLst>
                  <a:ext uri="{0D108BD9-81ED-4DB2-BD59-A6C34878D82A}">
                    <a16:rowId xmlns:a16="http://schemas.microsoft.com/office/drawing/2014/main" val="10002"/>
                  </a:ext>
                </a:extLst>
              </a:tr>
              <a:tr h="292208">
                <a:tc>
                  <a:txBody>
                    <a:bodyPr/>
                    <a:lstStyle/>
                    <a:p>
                      <a:pPr algn="l"/>
                      <a:r>
                        <a:rPr lang="es-CO" sz="1000" dirty="0" smtClean="0">
                          <a:latin typeface="Arial Narrow" panose="020B0606020202030204" pitchFamily="34" charset="0"/>
                        </a:rPr>
                        <a:t>Otro </a:t>
                      </a:r>
                      <a:endParaRPr lang="es-CO" sz="1000" dirty="0">
                        <a:latin typeface="Arial Narrow" panose="020B0606020202030204" pitchFamily="34" charset="0"/>
                      </a:endParaRPr>
                    </a:p>
                  </a:txBody>
                  <a:tcPr/>
                </a:tc>
                <a:tc>
                  <a:txBody>
                    <a:bodyPr/>
                    <a:lstStyle/>
                    <a:p>
                      <a:pPr algn="ctr"/>
                      <a:r>
                        <a:rPr lang="es-CO" sz="1000" dirty="0" smtClean="0">
                          <a:latin typeface="Arial Narrow" panose="020B0606020202030204" pitchFamily="34" charset="0"/>
                        </a:rPr>
                        <a:t>0</a:t>
                      </a:r>
                      <a:endParaRPr lang="es-CO" sz="1000" dirty="0">
                        <a:latin typeface="Arial Narrow" panose="020B0606020202030204" pitchFamily="34" charset="0"/>
                      </a:endParaRPr>
                    </a:p>
                  </a:txBody>
                  <a:tcPr/>
                </a:tc>
                <a:extLst>
                  <a:ext uri="{0D108BD9-81ED-4DB2-BD59-A6C34878D82A}">
                    <a16:rowId xmlns:a16="http://schemas.microsoft.com/office/drawing/2014/main" val="10003"/>
                  </a:ext>
                </a:extLst>
              </a:tr>
              <a:tr h="183983">
                <a:tc>
                  <a:txBody>
                    <a:bodyPr/>
                    <a:lstStyle/>
                    <a:p>
                      <a:pPr algn="l"/>
                      <a:r>
                        <a:rPr lang="es-CO" sz="1000" kern="1200" dirty="0" smtClean="0">
                          <a:solidFill>
                            <a:schemeClr val="tx1"/>
                          </a:solidFill>
                          <a:latin typeface="Arial Narrow" panose="020B0606020202030204" pitchFamily="34" charset="0"/>
                          <a:ea typeface="+mn-ea"/>
                          <a:cs typeface="+mn-cs"/>
                        </a:rPr>
                        <a:t>Familiares</a:t>
                      </a:r>
                      <a:endParaRPr lang="es-CO" sz="1000" kern="1200" dirty="0">
                        <a:solidFill>
                          <a:schemeClr val="tx1"/>
                        </a:solidFill>
                        <a:latin typeface="Arial Narrow" panose="020B0606020202030204" pitchFamily="34" charset="0"/>
                        <a:ea typeface="+mn-ea"/>
                        <a:cs typeface="+mn-cs"/>
                      </a:endParaRPr>
                    </a:p>
                  </a:txBody>
                  <a:tcPr/>
                </a:tc>
                <a:tc>
                  <a:txBody>
                    <a:bodyPr/>
                    <a:lstStyle/>
                    <a:p>
                      <a:pPr marL="0" algn="ctr" defTabSz="914400" rtl="0" eaLnBrk="1" latinLnBrk="0" hangingPunct="1"/>
                      <a:r>
                        <a:rPr lang="es-CO" sz="1000" kern="1200" dirty="0" smtClean="0">
                          <a:solidFill>
                            <a:schemeClr val="tx1"/>
                          </a:solidFill>
                          <a:latin typeface="Arial Narrow" panose="020B0606020202030204" pitchFamily="34" charset="0"/>
                          <a:ea typeface="+mn-ea"/>
                          <a:cs typeface="+mn-cs"/>
                        </a:rPr>
                        <a:t>0</a:t>
                      </a:r>
                      <a:endParaRPr lang="es-CO" sz="1000" kern="1200" dirty="0">
                        <a:solidFill>
                          <a:schemeClr val="tx1"/>
                        </a:solidFill>
                        <a:latin typeface="Arial Narrow" panose="020B0606020202030204" pitchFamily="34" charset="0"/>
                        <a:ea typeface="+mn-ea"/>
                        <a:cs typeface="+mn-cs"/>
                      </a:endParaRPr>
                    </a:p>
                  </a:txBody>
                  <a:tcPr/>
                </a:tc>
                <a:extLst>
                  <a:ext uri="{0D108BD9-81ED-4DB2-BD59-A6C34878D82A}">
                    <a16:rowId xmlns:a16="http://schemas.microsoft.com/office/drawing/2014/main" val="10004"/>
                  </a:ext>
                </a:extLst>
              </a:tr>
            </a:tbl>
          </a:graphicData>
        </a:graphic>
      </p:graphicFrame>
      <p:sp>
        <p:nvSpPr>
          <p:cNvPr id="51" name="50 CuadroTexto"/>
          <p:cNvSpPr txBox="1"/>
          <p:nvPr/>
        </p:nvSpPr>
        <p:spPr>
          <a:xfrm>
            <a:off x="95983" y="3075922"/>
            <a:ext cx="2331345" cy="430887"/>
          </a:xfrm>
          <a:prstGeom prst="rect">
            <a:avLst/>
          </a:prstGeom>
          <a:noFill/>
        </p:spPr>
        <p:txBody>
          <a:bodyPr wrap="square" rtlCol="0">
            <a:spAutoFit/>
          </a:bodyPr>
          <a:lstStyle/>
          <a:p>
            <a:pPr algn="ctr"/>
            <a:r>
              <a:rPr lang="es-ES" sz="1100" b="1" dirty="0" smtClean="0">
                <a:latin typeface="Arial Narrow" panose="020B0606020202030204" pitchFamily="34" charset="0"/>
              </a:rPr>
              <a:t>Proporción de incidencia en población general</a:t>
            </a:r>
          </a:p>
        </p:txBody>
      </p:sp>
      <p:cxnSp>
        <p:nvCxnSpPr>
          <p:cNvPr id="53" name="52 Conector recto de flecha"/>
          <p:cNvCxnSpPr/>
          <p:nvPr/>
        </p:nvCxnSpPr>
        <p:spPr>
          <a:xfrm>
            <a:off x="4479067" y="3982770"/>
            <a:ext cx="2582164"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cxnSp>
        <p:nvCxnSpPr>
          <p:cNvPr id="54" name="53 Conector recto de flecha"/>
          <p:cNvCxnSpPr/>
          <p:nvPr/>
        </p:nvCxnSpPr>
        <p:spPr>
          <a:xfrm flipH="1">
            <a:off x="107240" y="3982770"/>
            <a:ext cx="2571615"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55" name="54 CuadroTexto"/>
          <p:cNvSpPr txBox="1"/>
          <p:nvPr/>
        </p:nvSpPr>
        <p:spPr>
          <a:xfrm>
            <a:off x="160985" y="3413763"/>
            <a:ext cx="2148345"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2,91 x 100 mil habitantes</a:t>
            </a:r>
          </a:p>
          <a:p>
            <a:pPr algn="ctr"/>
            <a:r>
              <a:rPr lang="es-ES" sz="1400" b="1" dirty="0" smtClean="0">
                <a:latin typeface="Arial Narrow" panose="020B0606020202030204" pitchFamily="34" charset="0"/>
              </a:rPr>
              <a:t>75</a:t>
            </a:r>
            <a:endParaRPr lang="es-ES" sz="1400" b="1" dirty="0">
              <a:latin typeface="Arial Narrow" panose="020B0606020202030204" pitchFamily="34" charset="0"/>
            </a:endParaRPr>
          </a:p>
        </p:txBody>
      </p:sp>
      <p:sp>
        <p:nvSpPr>
          <p:cNvPr id="58" name="57 CuadroTexto"/>
          <p:cNvSpPr txBox="1"/>
          <p:nvPr/>
        </p:nvSpPr>
        <p:spPr>
          <a:xfrm>
            <a:off x="4928257" y="3091688"/>
            <a:ext cx="2487186" cy="261610"/>
          </a:xfrm>
          <a:prstGeom prst="rect">
            <a:avLst/>
          </a:prstGeom>
          <a:noFill/>
        </p:spPr>
        <p:txBody>
          <a:bodyPr wrap="square" rtlCol="0">
            <a:spAutoFit/>
          </a:bodyPr>
          <a:lstStyle/>
          <a:p>
            <a:pPr algn="ctr"/>
            <a:r>
              <a:rPr lang="es-ES" sz="1100" b="1" dirty="0" smtClean="0">
                <a:latin typeface="Arial Narrow" panose="020B0606020202030204" pitchFamily="34" charset="0"/>
              </a:rPr>
              <a:t>Brotes con investigación de campo</a:t>
            </a:r>
          </a:p>
        </p:txBody>
      </p:sp>
      <p:sp>
        <p:nvSpPr>
          <p:cNvPr id="59" name="58 CuadroTexto"/>
          <p:cNvSpPr txBox="1"/>
          <p:nvPr/>
        </p:nvSpPr>
        <p:spPr>
          <a:xfrm>
            <a:off x="5837701" y="3375364"/>
            <a:ext cx="857928"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NA</a:t>
            </a:r>
          </a:p>
          <a:p>
            <a:pPr algn="ctr"/>
            <a:r>
              <a:rPr lang="es-ES" sz="1400" b="1" dirty="0" smtClean="0">
                <a:latin typeface="Arial Narrow" panose="020B0606020202030204" pitchFamily="34" charset="0"/>
              </a:rPr>
              <a:t>(0 brotes)</a:t>
            </a:r>
            <a:endParaRPr lang="es-ES" sz="1400" b="1" dirty="0">
              <a:latin typeface="Arial Narrow" panose="020B0606020202030204" pitchFamily="34" charset="0"/>
            </a:endParaRPr>
          </a:p>
        </p:txBody>
      </p:sp>
      <p:sp>
        <p:nvSpPr>
          <p:cNvPr id="65" name="64 CuadroTexto"/>
          <p:cNvSpPr txBox="1"/>
          <p:nvPr/>
        </p:nvSpPr>
        <p:spPr>
          <a:xfrm>
            <a:off x="2500736" y="3033754"/>
            <a:ext cx="2598512" cy="415498"/>
          </a:xfrm>
          <a:prstGeom prst="rect">
            <a:avLst/>
          </a:prstGeom>
          <a:noFill/>
        </p:spPr>
        <p:txBody>
          <a:bodyPr wrap="square" rtlCol="0">
            <a:spAutoFit/>
          </a:bodyPr>
          <a:lstStyle/>
          <a:p>
            <a:pPr algn="ctr"/>
            <a:r>
              <a:rPr lang="es-ES" sz="1050" b="1" dirty="0">
                <a:latin typeface="Arial Narrow" panose="020B0606020202030204" pitchFamily="34" charset="0"/>
              </a:rPr>
              <a:t>Proporción de incidencia en </a:t>
            </a:r>
            <a:r>
              <a:rPr lang="es-ES" sz="1050" b="1" dirty="0" smtClean="0">
                <a:latin typeface="Arial Narrow" panose="020B0606020202030204" pitchFamily="34" charset="0"/>
              </a:rPr>
              <a:t>menores de 5 años</a:t>
            </a:r>
            <a:endParaRPr lang="es-ES" sz="1050" b="1" dirty="0">
              <a:latin typeface="Arial Narrow" panose="020B0606020202030204" pitchFamily="34" charset="0"/>
            </a:endParaRPr>
          </a:p>
        </p:txBody>
      </p:sp>
      <p:sp>
        <p:nvSpPr>
          <p:cNvPr id="66" name="65 CuadroTexto"/>
          <p:cNvSpPr txBox="1"/>
          <p:nvPr/>
        </p:nvSpPr>
        <p:spPr>
          <a:xfrm>
            <a:off x="2807578" y="3446511"/>
            <a:ext cx="1984839"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6,05 x </a:t>
            </a:r>
            <a:r>
              <a:rPr lang="es-ES" sz="1600" b="1" dirty="0">
                <a:solidFill>
                  <a:srgbClr val="C00000"/>
                </a:solidFill>
                <a:latin typeface="Arial Narrow" panose="020B0606020202030204" pitchFamily="34" charset="0"/>
              </a:rPr>
              <a:t>100 mil </a:t>
            </a:r>
            <a:r>
              <a:rPr lang="es-ES" sz="1600" b="1" dirty="0" smtClean="0">
                <a:solidFill>
                  <a:srgbClr val="C00000"/>
                </a:solidFill>
                <a:latin typeface="Arial Narrow" panose="020B0606020202030204" pitchFamily="34" charset="0"/>
              </a:rPr>
              <a:t>&lt; 5 años</a:t>
            </a:r>
          </a:p>
          <a:p>
            <a:pPr algn="ctr"/>
            <a:r>
              <a:rPr lang="es-ES" sz="1400" b="1" dirty="0" smtClean="0">
                <a:latin typeface="Arial Narrow" panose="020B0606020202030204" pitchFamily="34" charset="0"/>
              </a:rPr>
              <a:t>9 casos</a:t>
            </a:r>
            <a:endParaRPr lang="es-ES" sz="1400" b="1" dirty="0">
              <a:latin typeface="Arial Narrow" panose="020B0606020202030204" pitchFamily="34" charset="0"/>
            </a:endParaRPr>
          </a:p>
        </p:txBody>
      </p:sp>
      <p:grpSp>
        <p:nvGrpSpPr>
          <p:cNvPr id="68" name="67 Grupo"/>
          <p:cNvGrpSpPr/>
          <p:nvPr/>
        </p:nvGrpSpPr>
        <p:grpSpPr>
          <a:xfrm>
            <a:off x="-143966" y="760028"/>
            <a:ext cx="1258607" cy="1651732"/>
            <a:chOff x="-143966" y="539552"/>
            <a:chExt cx="1258607" cy="1651732"/>
          </a:xfrm>
        </p:grpSpPr>
        <p:pic>
          <p:nvPicPr>
            <p:cNvPr id="69" name="Picture 3"/>
            <p:cNvPicPr>
              <a:picLocks noChangeAspect="1" noChangeArrowheads="1"/>
            </p:cNvPicPr>
            <p:nvPr/>
          </p:nvPicPr>
          <p:blipFill rotWithShape="1">
            <a:blip r:embed="rId10">
              <a:biLevel thresh="75000"/>
              <a:extLst>
                <a:ext uri="{28A0092B-C50C-407E-A947-70E740481C1C}">
                  <a14:useLocalDpi xmlns:a14="http://schemas.microsoft.com/office/drawing/2010/main" val="0"/>
                </a:ext>
              </a:extLst>
            </a:blip>
            <a:srcRect r="85225"/>
            <a:stretch/>
          </p:blipFill>
          <p:spPr bwMode="auto">
            <a:xfrm>
              <a:off x="148822" y="539552"/>
              <a:ext cx="702032"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0" name="69 Rectángulo redondeado"/>
            <p:cNvSpPr/>
            <p:nvPr/>
          </p:nvSpPr>
          <p:spPr>
            <a:xfrm>
              <a:off x="110785" y="1579196"/>
              <a:ext cx="740068"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47%</a:t>
              </a:r>
              <a:endParaRPr lang="es-ES" sz="1600" b="1" dirty="0">
                <a:solidFill>
                  <a:schemeClr val="tx1"/>
                </a:solidFill>
                <a:latin typeface="Arial Narrow" panose="020B0606020202030204" pitchFamily="34" charset="0"/>
              </a:endParaRPr>
            </a:p>
          </p:txBody>
        </p:sp>
        <p:sp>
          <p:nvSpPr>
            <p:cNvPr id="71" name="70 CuadroTexto"/>
            <p:cNvSpPr txBox="1"/>
            <p:nvPr/>
          </p:nvSpPr>
          <p:spPr>
            <a:xfrm>
              <a:off x="-143966" y="1914285"/>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35 Casos</a:t>
              </a:r>
              <a:endParaRPr lang="es-ES" sz="1200" b="1" dirty="0">
                <a:latin typeface="Arial Narrow" panose="020B0606020202030204" pitchFamily="34" charset="0"/>
              </a:endParaRPr>
            </a:p>
          </p:txBody>
        </p:sp>
        <p:sp>
          <p:nvSpPr>
            <p:cNvPr id="72" name="71 CuadroTexto"/>
            <p:cNvSpPr txBox="1"/>
            <p:nvPr/>
          </p:nvSpPr>
          <p:spPr>
            <a:xfrm>
              <a:off x="-114966" y="1305463"/>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Masculino</a:t>
              </a:r>
              <a:endParaRPr lang="es-ES" sz="1200" b="1" u="sng" dirty="0">
                <a:latin typeface="Arial Narrow" panose="020B0606020202030204" pitchFamily="34" charset="0"/>
              </a:endParaRPr>
            </a:p>
          </p:txBody>
        </p:sp>
      </p:grpSp>
      <p:grpSp>
        <p:nvGrpSpPr>
          <p:cNvPr id="73" name="72 Grupo"/>
          <p:cNvGrpSpPr/>
          <p:nvPr/>
        </p:nvGrpSpPr>
        <p:grpSpPr>
          <a:xfrm>
            <a:off x="949682" y="863250"/>
            <a:ext cx="1282616" cy="1594010"/>
            <a:chOff x="767312" y="601726"/>
            <a:chExt cx="1282616" cy="1594010"/>
          </a:xfrm>
        </p:grpSpPr>
        <p:sp>
          <p:nvSpPr>
            <p:cNvPr id="74" name="73 Rectángulo redondeado"/>
            <p:cNvSpPr/>
            <p:nvPr/>
          </p:nvSpPr>
          <p:spPr>
            <a:xfrm>
              <a:off x="1017793" y="1573062"/>
              <a:ext cx="740068"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53%</a:t>
              </a:r>
              <a:endParaRPr lang="es-ES" sz="1600" b="1" dirty="0">
                <a:solidFill>
                  <a:schemeClr val="tx1"/>
                </a:solidFill>
                <a:latin typeface="Arial Narrow" panose="020B0606020202030204" pitchFamily="34" charset="0"/>
              </a:endParaRPr>
            </a:p>
          </p:txBody>
        </p:sp>
        <p:sp>
          <p:nvSpPr>
            <p:cNvPr id="75" name="74 CuadroTexto"/>
            <p:cNvSpPr txBox="1"/>
            <p:nvPr/>
          </p:nvSpPr>
          <p:spPr>
            <a:xfrm>
              <a:off x="820321" y="1918737"/>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40 Casos</a:t>
              </a:r>
              <a:endParaRPr lang="es-ES" sz="1200" b="1" dirty="0">
                <a:latin typeface="Arial Narrow" panose="020B0606020202030204" pitchFamily="34" charset="0"/>
              </a:endParaRPr>
            </a:p>
          </p:txBody>
        </p:sp>
        <p:pic>
          <p:nvPicPr>
            <p:cNvPr id="76" name="Picture 3"/>
            <p:cNvPicPr>
              <a:picLocks noChangeAspect="1" noChangeArrowheads="1"/>
            </p:cNvPicPr>
            <p:nvPr/>
          </p:nvPicPr>
          <p:blipFill rotWithShape="1">
            <a:blip r:embed="rId10">
              <a:biLevel thresh="75000"/>
              <a:extLst>
                <a:ext uri="{28A0092B-C50C-407E-A947-70E740481C1C}">
                  <a14:useLocalDpi xmlns:a14="http://schemas.microsoft.com/office/drawing/2010/main" val="0"/>
                </a:ext>
              </a:extLst>
            </a:blip>
            <a:srcRect l="30557" r="55507"/>
            <a:stretch/>
          </p:blipFill>
          <p:spPr bwMode="auto">
            <a:xfrm>
              <a:off x="1052788" y="601726"/>
              <a:ext cx="662151"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7" name="76 CuadroTexto"/>
            <p:cNvSpPr txBox="1"/>
            <p:nvPr/>
          </p:nvSpPr>
          <p:spPr>
            <a:xfrm>
              <a:off x="767312" y="131412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Femenino</a:t>
              </a:r>
              <a:endParaRPr lang="es-ES" sz="1200" b="1" u="sng" dirty="0">
                <a:latin typeface="Arial Narrow" panose="020B0606020202030204" pitchFamily="34" charset="0"/>
              </a:endParaRPr>
            </a:p>
          </p:txBody>
        </p:sp>
      </p:grpSp>
      <p:grpSp>
        <p:nvGrpSpPr>
          <p:cNvPr id="78" name="77 Grupo"/>
          <p:cNvGrpSpPr/>
          <p:nvPr/>
        </p:nvGrpSpPr>
        <p:grpSpPr>
          <a:xfrm>
            <a:off x="1944266" y="757458"/>
            <a:ext cx="1414263" cy="1638535"/>
            <a:chOff x="1700534" y="536982"/>
            <a:chExt cx="1414263" cy="1638535"/>
          </a:xfrm>
        </p:grpSpPr>
        <p:sp>
          <p:nvSpPr>
            <p:cNvPr id="79" name="78 Rectángulo redondeado"/>
            <p:cNvSpPr/>
            <p:nvPr/>
          </p:nvSpPr>
          <p:spPr>
            <a:xfrm>
              <a:off x="2047806" y="1571104"/>
              <a:ext cx="740068"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1,3%</a:t>
              </a:r>
              <a:endParaRPr lang="es-ES" sz="1600" b="1" dirty="0">
                <a:solidFill>
                  <a:schemeClr val="tx1"/>
                </a:solidFill>
                <a:latin typeface="Arial Narrow" panose="020B0606020202030204" pitchFamily="34" charset="0"/>
              </a:endParaRPr>
            </a:p>
          </p:txBody>
        </p:sp>
        <p:pic>
          <p:nvPicPr>
            <p:cNvPr id="80" name="Picture 3"/>
            <p:cNvPicPr>
              <a:picLocks noChangeAspect="1" noChangeArrowheads="1"/>
            </p:cNvPicPr>
            <p:nvPr/>
          </p:nvPicPr>
          <p:blipFill rotWithShape="1">
            <a:blip r:embed="rId10">
              <a:biLevel thresh="75000"/>
              <a:extLst>
                <a:ext uri="{28A0092B-C50C-407E-A947-70E740481C1C}">
                  <a14:useLocalDpi xmlns:a14="http://schemas.microsoft.com/office/drawing/2010/main" val="0"/>
                </a:ext>
              </a:extLst>
            </a:blip>
            <a:srcRect l="59204" r="26197"/>
            <a:stretch/>
          </p:blipFill>
          <p:spPr bwMode="auto">
            <a:xfrm>
              <a:off x="2088282" y="536982"/>
              <a:ext cx="693683"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1" name="80 CuadroTexto"/>
            <p:cNvSpPr txBox="1"/>
            <p:nvPr/>
          </p:nvSpPr>
          <p:spPr>
            <a:xfrm>
              <a:off x="1700534" y="1311622"/>
              <a:ext cx="1414263"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Afrodescendiente</a:t>
              </a:r>
              <a:endParaRPr lang="es-ES" sz="1200" b="1" u="sng" dirty="0">
                <a:latin typeface="Arial Narrow" panose="020B0606020202030204" pitchFamily="34" charset="0"/>
              </a:endParaRPr>
            </a:p>
          </p:txBody>
        </p:sp>
        <p:sp>
          <p:nvSpPr>
            <p:cNvPr id="82" name="81 CuadroTexto"/>
            <p:cNvSpPr txBox="1"/>
            <p:nvPr/>
          </p:nvSpPr>
          <p:spPr>
            <a:xfrm>
              <a:off x="1792861" y="1898518"/>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1 Casos</a:t>
              </a:r>
              <a:endParaRPr lang="es-ES" sz="1200" b="1" dirty="0">
                <a:latin typeface="Arial Narrow" panose="020B0606020202030204" pitchFamily="34" charset="0"/>
              </a:endParaRPr>
            </a:p>
          </p:txBody>
        </p:sp>
      </p:grpSp>
      <p:grpSp>
        <p:nvGrpSpPr>
          <p:cNvPr id="83" name="82 Grupo"/>
          <p:cNvGrpSpPr/>
          <p:nvPr/>
        </p:nvGrpSpPr>
        <p:grpSpPr>
          <a:xfrm>
            <a:off x="3168402" y="836172"/>
            <a:ext cx="1246394" cy="1621088"/>
            <a:chOff x="2858112" y="554428"/>
            <a:chExt cx="1246394" cy="1621088"/>
          </a:xfrm>
        </p:grpSpPr>
        <p:sp>
          <p:nvSpPr>
            <p:cNvPr id="84" name="83 CuadroTexto"/>
            <p:cNvSpPr txBox="1"/>
            <p:nvPr/>
          </p:nvSpPr>
          <p:spPr>
            <a:xfrm>
              <a:off x="2858112" y="1315874"/>
              <a:ext cx="1229607" cy="251820"/>
            </a:xfrm>
            <a:prstGeom prst="rect">
              <a:avLst/>
            </a:prstGeom>
            <a:noFill/>
          </p:spPr>
          <p:txBody>
            <a:bodyPr wrap="square" rtlCol="0">
              <a:spAutoFit/>
            </a:bodyPr>
            <a:lstStyle/>
            <a:p>
              <a:pPr algn="ctr"/>
              <a:r>
                <a:rPr lang="es-ES" sz="1200" b="1" u="sng" dirty="0" smtClean="0">
                  <a:latin typeface="Arial Narrow" panose="020B0606020202030204" pitchFamily="34" charset="0"/>
                </a:rPr>
                <a:t>Indígena</a:t>
              </a:r>
              <a:endParaRPr lang="es-ES" sz="1200" b="1" u="sng" dirty="0">
                <a:latin typeface="Arial Narrow" panose="020B0606020202030204" pitchFamily="34" charset="0"/>
              </a:endParaRPr>
            </a:p>
          </p:txBody>
        </p:sp>
        <p:grpSp>
          <p:nvGrpSpPr>
            <p:cNvPr id="85" name="84 Grupo"/>
            <p:cNvGrpSpPr/>
            <p:nvPr/>
          </p:nvGrpSpPr>
          <p:grpSpPr>
            <a:xfrm>
              <a:off x="2874899" y="554428"/>
              <a:ext cx="1229607" cy="1621088"/>
              <a:chOff x="2850938" y="554428"/>
              <a:chExt cx="1229607" cy="1621088"/>
            </a:xfrm>
          </p:grpSpPr>
          <p:sp>
            <p:nvSpPr>
              <p:cNvPr id="86" name="85 Rectángulo redondeado"/>
              <p:cNvSpPr/>
              <p:nvPr/>
            </p:nvSpPr>
            <p:spPr>
              <a:xfrm>
                <a:off x="3071349" y="1566970"/>
                <a:ext cx="740068"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0,0%</a:t>
                </a:r>
                <a:endParaRPr lang="es-ES" sz="1600" b="1" dirty="0">
                  <a:solidFill>
                    <a:schemeClr val="tx1"/>
                  </a:solidFill>
                  <a:latin typeface="Arial Narrow" panose="020B0606020202030204" pitchFamily="34" charset="0"/>
                </a:endParaRPr>
              </a:p>
            </p:txBody>
          </p:sp>
          <p:pic>
            <p:nvPicPr>
              <p:cNvPr id="87" name="Picture 3"/>
              <p:cNvPicPr>
                <a:picLocks noChangeAspect="1" noChangeArrowheads="1"/>
              </p:cNvPicPr>
              <p:nvPr/>
            </p:nvPicPr>
            <p:blipFill rotWithShape="1">
              <a:blip r:embed="rId10">
                <a:biLevel thresh="75000"/>
                <a:extLst>
                  <a:ext uri="{28A0092B-C50C-407E-A947-70E740481C1C}">
                    <a14:useLocalDpi xmlns:a14="http://schemas.microsoft.com/office/drawing/2010/main" val="0"/>
                  </a:ext>
                </a:extLst>
              </a:blip>
              <a:srcRect l="87297"/>
              <a:stretch/>
            </p:blipFill>
            <p:spPr bwMode="auto">
              <a:xfrm>
                <a:off x="3155364" y="554428"/>
                <a:ext cx="603573"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8" name="87 CuadroTexto"/>
              <p:cNvSpPr txBox="1"/>
              <p:nvPr/>
            </p:nvSpPr>
            <p:spPr>
              <a:xfrm>
                <a:off x="2850938" y="1898517"/>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0 Casos</a:t>
                </a:r>
                <a:endParaRPr lang="es-ES" sz="1200" b="1" dirty="0">
                  <a:latin typeface="Arial Narrow" panose="020B0606020202030204" pitchFamily="34" charset="0"/>
                </a:endParaRPr>
              </a:p>
            </p:txBody>
          </p:sp>
        </p:grpSp>
      </p:grpSp>
      <p:grpSp>
        <p:nvGrpSpPr>
          <p:cNvPr id="89" name="88 Grupo"/>
          <p:cNvGrpSpPr/>
          <p:nvPr/>
        </p:nvGrpSpPr>
        <p:grpSpPr>
          <a:xfrm>
            <a:off x="5622828" y="1573146"/>
            <a:ext cx="1610597" cy="855621"/>
            <a:chOff x="5622828" y="1311622"/>
            <a:chExt cx="1610597" cy="855621"/>
          </a:xfrm>
        </p:grpSpPr>
        <p:sp>
          <p:nvSpPr>
            <p:cNvPr id="91" name="90 CuadroTexto"/>
            <p:cNvSpPr txBox="1"/>
            <p:nvPr/>
          </p:nvSpPr>
          <p:spPr>
            <a:xfrm>
              <a:off x="5622828" y="1311622"/>
              <a:ext cx="161059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Maternas</a:t>
              </a:r>
              <a:endParaRPr lang="es-ES" sz="1200" b="1" u="sng" dirty="0">
                <a:solidFill>
                  <a:sysClr val="windowText" lastClr="000000"/>
                </a:solidFill>
                <a:latin typeface="Arial Narrow" panose="020B0606020202030204" pitchFamily="34" charset="0"/>
              </a:endParaRPr>
            </a:p>
          </p:txBody>
        </p:sp>
        <p:sp>
          <p:nvSpPr>
            <p:cNvPr id="92" name="91 Rectángulo redondeado"/>
            <p:cNvSpPr/>
            <p:nvPr/>
          </p:nvSpPr>
          <p:spPr>
            <a:xfrm>
              <a:off x="6058092" y="1558697"/>
              <a:ext cx="740068" cy="360040"/>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0,0%</a:t>
              </a:r>
              <a:endParaRPr lang="es-ES" sz="1600" b="1" dirty="0">
                <a:solidFill>
                  <a:schemeClr val="tx1"/>
                </a:solidFill>
                <a:latin typeface="Arial Narrow" panose="020B0606020202030204" pitchFamily="34" charset="0"/>
              </a:endParaRPr>
            </a:p>
          </p:txBody>
        </p:sp>
        <p:sp>
          <p:nvSpPr>
            <p:cNvPr id="93" name="92 CuadroTexto"/>
            <p:cNvSpPr txBox="1"/>
            <p:nvPr/>
          </p:nvSpPr>
          <p:spPr>
            <a:xfrm>
              <a:off x="5837681" y="1890244"/>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0 Casos</a:t>
              </a:r>
              <a:endParaRPr lang="es-ES" sz="1200" b="1" dirty="0">
                <a:latin typeface="Arial Narrow" panose="020B0606020202030204" pitchFamily="34" charset="0"/>
              </a:endParaRPr>
            </a:p>
          </p:txBody>
        </p:sp>
      </p:grpSp>
      <p:grpSp>
        <p:nvGrpSpPr>
          <p:cNvPr id="94" name="93 Grupo"/>
          <p:cNvGrpSpPr/>
          <p:nvPr/>
        </p:nvGrpSpPr>
        <p:grpSpPr>
          <a:xfrm>
            <a:off x="4248522" y="945092"/>
            <a:ext cx="1610597" cy="1516901"/>
            <a:chOff x="4078085" y="683568"/>
            <a:chExt cx="1610597" cy="1516901"/>
          </a:xfrm>
        </p:grpSpPr>
        <p:pic>
          <p:nvPicPr>
            <p:cNvPr id="95" name="Picture 4"/>
            <p:cNvPicPr>
              <a:picLocks noChangeAspect="1" noChangeArrowheads="1"/>
            </p:cNvPicPr>
            <p:nvPr/>
          </p:nvPicPr>
          <p:blipFill rotWithShape="1">
            <a:blip r:embed="rId11">
              <a:biLevel thresh="50000"/>
              <a:extLst>
                <a:ext uri="{28A0092B-C50C-407E-A947-70E740481C1C}">
                  <a14:useLocalDpi xmlns:a14="http://schemas.microsoft.com/office/drawing/2010/main" val="0"/>
                </a:ext>
              </a:extLst>
            </a:blip>
            <a:srcRect r="48966"/>
            <a:stretch/>
          </p:blipFill>
          <p:spPr bwMode="auto">
            <a:xfrm>
              <a:off x="4361548" y="683568"/>
              <a:ext cx="1039102" cy="763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6" name="95 Rectángulo redondeado"/>
            <p:cNvSpPr/>
            <p:nvPr/>
          </p:nvSpPr>
          <p:spPr>
            <a:xfrm>
              <a:off x="4434758" y="1592873"/>
              <a:ext cx="893884" cy="36004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0,0%</a:t>
              </a:r>
              <a:endParaRPr lang="es-ES" sz="1600" b="1" dirty="0">
                <a:solidFill>
                  <a:schemeClr val="tx1"/>
                </a:solidFill>
                <a:latin typeface="Arial Narrow" panose="020B0606020202030204" pitchFamily="34" charset="0"/>
              </a:endParaRPr>
            </a:p>
          </p:txBody>
        </p:sp>
        <p:sp>
          <p:nvSpPr>
            <p:cNvPr id="97" name="96 CuadroTexto"/>
            <p:cNvSpPr txBox="1"/>
            <p:nvPr/>
          </p:nvSpPr>
          <p:spPr>
            <a:xfrm>
              <a:off x="4078085" y="1331640"/>
              <a:ext cx="1610597" cy="276999"/>
            </a:xfrm>
            <a:prstGeom prst="rect">
              <a:avLst/>
            </a:prstGeom>
            <a:noFill/>
          </p:spPr>
          <p:txBody>
            <a:bodyPr wrap="square" rtlCol="0">
              <a:spAutoFit/>
            </a:bodyPr>
            <a:lstStyle/>
            <a:p>
              <a:pPr algn="ctr"/>
              <a:r>
                <a:rPr lang="es-ES" sz="1200" b="1" u="sng" dirty="0">
                  <a:latin typeface="Arial Narrow" panose="020B0606020202030204" pitchFamily="34" charset="0"/>
                </a:rPr>
                <a:t>Privados de la Libertad</a:t>
              </a:r>
              <a:endParaRPr lang="es-ES" sz="1200" b="1" u="sng" dirty="0">
                <a:solidFill>
                  <a:sysClr val="windowText" lastClr="000000"/>
                </a:solidFill>
                <a:latin typeface="Arial Narrow" panose="020B0606020202030204" pitchFamily="34" charset="0"/>
              </a:endParaRPr>
            </a:p>
          </p:txBody>
        </p:sp>
        <p:sp>
          <p:nvSpPr>
            <p:cNvPr id="98" name="97 CuadroTexto"/>
            <p:cNvSpPr txBox="1"/>
            <p:nvPr/>
          </p:nvSpPr>
          <p:spPr>
            <a:xfrm>
              <a:off x="4266295" y="1923470"/>
              <a:ext cx="1229607" cy="276999"/>
            </a:xfrm>
            <a:prstGeom prst="rect">
              <a:avLst/>
            </a:prstGeom>
            <a:noFill/>
          </p:spPr>
          <p:txBody>
            <a:bodyPr wrap="square" rtlCol="0">
              <a:spAutoFit/>
            </a:bodyPr>
            <a:lstStyle/>
            <a:p>
              <a:pPr algn="ctr"/>
              <a:r>
                <a:rPr lang="es-ES" sz="1200" b="1" dirty="0">
                  <a:latin typeface="Arial Narrow" panose="020B0606020202030204" pitchFamily="34" charset="0"/>
                </a:rPr>
                <a:t>0</a:t>
              </a:r>
              <a:r>
                <a:rPr lang="es-ES" sz="1200" b="1" dirty="0" smtClean="0">
                  <a:latin typeface="Arial Narrow" panose="020B0606020202030204" pitchFamily="34" charset="0"/>
                </a:rPr>
                <a:t> Casos</a:t>
              </a:r>
              <a:endParaRPr lang="es-ES" sz="1200" b="1" dirty="0">
                <a:latin typeface="Arial Narrow" panose="020B0606020202030204" pitchFamily="34" charset="0"/>
              </a:endParaRPr>
            </a:p>
          </p:txBody>
        </p:sp>
      </p:grpSp>
      <p:sp>
        <p:nvSpPr>
          <p:cNvPr id="99" name="98 Rectángulo"/>
          <p:cNvSpPr/>
          <p:nvPr/>
        </p:nvSpPr>
        <p:spPr>
          <a:xfrm>
            <a:off x="1963" y="2481356"/>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100" name="99 Grupo"/>
          <p:cNvGrpSpPr/>
          <p:nvPr/>
        </p:nvGrpSpPr>
        <p:grpSpPr>
          <a:xfrm>
            <a:off x="276968" y="2594884"/>
            <a:ext cx="3446504" cy="276999"/>
            <a:chOff x="2448322" y="74775"/>
            <a:chExt cx="3446504" cy="276999"/>
          </a:xfrm>
        </p:grpSpPr>
        <p:sp>
          <p:nvSpPr>
            <p:cNvPr id="101" name="10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02" name="101 Conector recto"/>
            <p:cNvCxnSpPr>
              <a:stCxn id="10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03" name="10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Indicadores</a:t>
              </a:r>
              <a:endParaRPr lang="es-ES" sz="1200" b="1" dirty="0">
                <a:latin typeface="Arial Narrow" panose="020B0606020202030204" pitchFamily="34" charset="0"/>
              </a:endParaRPr>
            </a:p>
          </p:txBody>
        </p:sp>
      </p:grpSp>
      <p:sp>
        <p:nvSpPr>
          <p:cNvPr id="104" name="103 Rectángulo"/>
          <p:cNvSpPr/>
          <p:nvPr/>
        </p:nvSpPr>
        <p:spPr>
          <a:xfrm>
            <a:off x="50" y="7340677"/>
            <a:ext cx="7200900" cy="382832"/>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106" name="105 Grupo"/>
          <p:cNvGrpSpPr/>
          <p:nvPr/>
        </p:nvGrpSpPr>
        <p:grpSpPr>
          <a:xfrm>
            <a:off x="192088" y="7405566"/>
            <a:ext cx="3446504" cy="276999"/>
            <a:chOff x="2448322" y="33831"/>
            <a:chExt cx="3446504" cy="276999"/>
          </a:xfrm>
        </p:grpSpPr>
        <p:sp>
          <p:nvSpPr>
            <p:cNvPr id="107" name="106 Elipse"/>
            <p:cNvSpPr/>
            <p:nvPr/>
          </p:nvSpPr>
          <p:spPr>
            <a:xfrm>
              <a:off x="2448322" y="3383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08" name="107 Conector recto"/>
            <p:cNvCxnSpPr>
              <a:stCxn id="107" idx="6"/>
            </p:cNvCxnSpPr>
            <p:nvPr/>
          </p:nvCxnSpPr>
          <p:spPr>
            <a:xfrm>
              <a:off x="2736354" y="16463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09" name="108 CuadroTexto"/>
            <p:cNvSpPr txBox="1"/>
            <p:nvPr/>
          </p:nvSpPr>
          <p:spPr>
            <a:xfrm>
              <a:off x="3302538" y="33831"/>
              <a:ext cx="2592288" cy="276999"/>
            </a:xfrm>
            <a:prstGeom prst="rect">
              <a:avLst/>
            </a:prstGeom>
            <a:noFill/>
          </p:spPr>
          <p:txBody>
            <a:bodyPr wrap="square" rtlCol="0">
              <a:spAutoFit/>
            </a:bodyPr>
            <a:lstStyle/>
            <a:p>
              <a:r>
                <a:rPr lang="es-ES" sz="1200" b="1" dirty="0" smtClean="0">
                  <a:latin typeface="Arial Narrow" panose="020B0606020202030204" pitchFamily="34" charset="0"/>
                </a:rPr>
                <a:t>Consideraciones  técnicas</a:t>
              </a:r>
              <a:endParaRPr lang="es-ES" sz="1200" b="1" dirty="0">
                <a:latin typeface="Arial Narrow" panose="020B0606020202030204" pitchFamily="34" charset="0"/>
              </a:endParaRPr>
            </a:p>
          </p:txBody>
        </p:sp>
      </p:grpSp>
      <p:sp>
        <p:nvSpPr>
          <p:cNvPr id="110" name="109 CuadroTexto"/>
          <p:cNvSpPr txBox="1"/>
          <p:nvPr/>
        </p:nvSpPr>
        <p:spPr>
          <a:xfrm>
            <a:off x="102988" y="7723509"/>
            <a:ext cx="7097910" cy="646331"/>
          </a:xfrm>
          <a:prstGeom prst="rect">
            <a:avLst/>
          </a:prstGeom>
          <a:noFill/>
        </p:spPr>
        <p:txBody>
          <a:bodyPr wrap="square" rtlCol="0">
            <a:spAutoFit/>
          </a:bodyPr>
          <a:lstStyle/>
          <a:p>
            <a:pPr algn="just"/>
            <a:r>
              <a:rPr lang="es-CO" sz="1200" dirty="0">
                <a:latin typeface="Arial Narrow" panose="020B0606020202030204" pitchFamily="34" charset="0"/>
              </a:rPr>
              <a:t>El comportamiento de </a:t>
            </a:r>
            <a:r>
              <a:rPr lang="es-CO" sz="1200" dirty="0" smtClean="0">
                <a:latin typeface="Arial Narrow" panose="020B0606020202030204" pitchFamily="34" charset="0"/>
              </a:rPr>
              <a:t>la varicela  hasta semana epidemiológica 8  ha estado en zona de éxito. Se observa un </a:t>
            </a:r>
            <a:r>
              <a:rPr lang="es-CO" sz="1200" dirty="0">
                <a:latin typeface="Arial Narrow" panose="020B0606020202030204" pitchFamily="34" charset="0"/>
              </a:rPr>
              <a:t>número de casos </a:t>
            </a:r>
            <a:r>
              <a:rPr lang="es-CO" sz="1200" dirty="0" smtClean="0">
                <a:latin typeface="Arial Narrow" panose="020B0606020202030204" pitchFamily="34" charset="0"/>
              </a:rPr>
              <a:t> por debajo de </a:t>
            </a:r>
            <a:r>
              <a:rPr lang="es-CO" sz="1200" dirty="0">
                <a:latin typeface="Arial Narrow" panose="020B0606020202030204" pitchFamily="34" charset="0"/>
              </a:rPr>
              <a:t>lo esperado </a:t>
            </a:r>
            <a:r>
              <a:rPr lang="es-CO" sz="1200" dirty="0" smtClean="0">
                <a:latin typeface="Arial Narrow" panose="020B0606020202030204" pitchFamily="34" charset="0"/>
              </a:rPr>
              <a:t>en comparación  con los dos años anteriores. El curso de vida con mayor número de casos fue el de juventud con el 36%. En promedio se notificaron 9 casos por semana epidemiológica. </a:t>
            </a:r>
            <a:endParaRPr lang="es-CO" sz="1400" dirty="0">
              <a:latin typeface="Arial Narrow" panose="020B0606020202030204" pitchFamily="34" charset="0"/>
            </a:endParaRPr>
          </a:p>
        </p:txBody>
      </p:sp>
      <p:grpSp>
        <p:nvGrpSpPr>
          <p:cNvPr id="90" name="89 Grupo"/>
          <p:cNvGrpSpPr/>
          <p:nvPr/>
        </p:nvGrpSpPr>
        <p:grpSpPr>
          <a:xfrm>
            <a:off x="144066" y="517803"/>
            <a:ext cx="1642872" cy="453797"/>
            <a:chOff x="402095" y="486270"/>
            <a:chExt cx="2369636" cy="453797"/>
          </a:xfrm>
        </p:grpSpPr>
        <p:sp>
          <p:nvSpPr>
            <p:cNvPr id="111" name="110 Abrir llave"/>
            <p:cNvSpPr/>
            <p:nvPr/>
          </p:nvSpPr>
          <p:spPr>
            <a:xfrm rot="16200000">
              <a:off x="1469899" y="-361764"/>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12" name="111 CuadroTexto"/>
            <p:cNvSpPr txBox="1"/>
            <p:nvPr/>
          </p:nvSpPr>
          <p:spPr>
            <a:xfrm>
              <a:off x="1065276" y="486270"/>
              <a:ext cx="1229607" cy="338554"/>
            </a:xfrm>
            <a:prstGeom prst="rect">
              <a:avLst/>
            </a:prstGeom>
            <a:noFill/>
          </p:spPr>
          <p:txBody>
            <a:bodyPr wrap="square" rtlCol="0">
              <a:spAutoFit/>
            </a:bodyPr>
            <a:lstStyle/>
            <a:p>
              <a:pPr algn="ctr"/>
              <a:r>
                <a:rPr lang="es-ES" sz="1600" b="1" dirty="0" smtClean="0">
                  <a:latin typeface="Arial Narrow" panose="020B0606020202030204" pitchFamily="34" charset="0"/>
                </a:rPr>
                <a:t>Sexo</a:t>
              </a:r>
              <a:endParaRPr lang="es-ES" sz="1600" b="1" dirty="0">
                <a:latin typeface="Arial Narrow" panose="020B0606020202030204" pitchFamily="34" charset="0"/>
              </a:endParaRPr>
            </a:p>
          </p:txBody>
        </p:sp>
      </p:grpSp>
      <p:grpSp>
        <p:nvGrpSpPr>
          <p:cNvPr id="113" name="112 Grupo"/>
          <p:cNvGrpSpPr/>
          <p:nvPr/>
        </p:nvGrpSpPr>
        <p:grpSpPr>
          <a:xfrm>
            <a:off x="2223152" y="513131"/>
            <a:ext cx="1809346" cy="436841"/>
            <a:chOff x="3060727" y="484500"/>
            <a:chExt cx="2369636" cy="436841"/>
          </a:xfrm>
        </p:grpSpPr>
        <p:sp>
          <p:nvSpPr>
            <p:cNvPr id="114" name="113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15" name="114 CuadroTexto"/>
            <p:cNvSpPr txBox="1"/>
            <p:nvPr/>
          </p:nvSpPr>
          <p:spPr>
            <a:xfrm>
              <a:off x="3600450" y="484500"/>
              <a:ext cx="1229607" cy="338554"/>
            </a:xfrm>
            <a:prstGeom prst="rect">
              <a:avLst/>
            </a:prstGeom>
            <a:noFill/>
          </p:spPr>
          <p:txBody>
            <a:bodyPr wrap="square" rtlCol="0">
              <a:spAutoFit/>
            </a:bodyPr>
            <a:lstStyle/>
            <a:p>
              <a:pPr algn="ctr"/>
              <a:r>
                <a:rPr lang="es-ES" sz="1600" b="1" dirty="0" smtClean="0">
                  <a:latin typeface="Arial Narrow" panose="020B0606020202030204" pitchFamily="34" charset="0"/>
                </a:rPr>
                <a:t>Etnia</a:t>
              </a:r>
              <a:endParaRPr lang="es-ES" sz="1600" b="1" dirty="0">
                <a:latin typeface="Arial Narrow" panose="020B0606020202030204" pitchFamily="34" charset="0"/>
              </a:endParaRPr>
            </a:p>
          </p:txBody>
        </p:sp>
      </p:grpSp>
      <p:grpSp>
        <p:nvGrpSpPr>
          <p:cNvPr id="116" name="115 Grupo"/>
          <p:cNvGrpSpPr/>
          <p:nvPr/>
        </p:nvGrpSpPr>
        <p:grpSpPr>
          <a:xfrm>
            <a:off x="4573030" y="537991"/>
            <a:ext cx="2771836" cy="436841"/>
            <a:chOff x="2849287" y="484500"/>
            <a:chExt cx="2777877" cy="436841"/>
          </a:xfrm>
        </p:grpSpPr>
        <p:sp>
          <p:nvSpPr>
            <p:cNvPr id="117" name="116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18" name="117 CuadroTexto"/>
            <p:cNvSpPr txBox="1"/>
            <p:nvPr/>
          </p:nvSpPr>
          <p:spPr>
            <a:xfrm>
              <a:off x="2849287" y="484500"/>
              <a:ext cx="2777877" cy="338554"/>
            </a:xfrm>
            <a:prstGeom prst="rect">
              <a:avLst/>
            </a:prstGeom>
            <a:noFill/>
          </p:spPr>
          <p:txBody>
            <a:bodyPr wrap="square" rtlCol="0">
              <a:spAutoFit/>
            </a:bodyPr>
            <a:lstStyle/>
            <a:p>
              <a:pPr algn="ctr"/>
              <a:r>
                <a:rPr lang="es-ES" sz="1600" b="1" dirty="0" smtClean="0">
                  <a:latin typeface="Arial Narrow" panose="020B0606020202030204" pitchFamily="34" charset="0"/>
                </a:rPr>
                <a:t>Población especiales</a:t>
              </a:r>
              <a:endParaRPr lang="es-ES" sz="1600" b="1" dirty="0">
                <a:latin typeface="Arial Narrow" panose="020B0606020202030204" pitchFamily="34" charset="0"/>
              </a:endParaRPr>
            </a:p>
          </p:txBody>
        </p:sp>
      </p:grpSp>
    </p:spTree>
    <p:extLst>
      <p:ext uri="{BB962C8B-B14F-4D97-AF65-F5344CB8AC3E}">
        <p14:creationId xmlns:p14="http://schemas.microsoft.com/office/powerpoint/2010/main" val="24768517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214045" cy="2824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t="51432" b="10827"/>
          <a:stretch/>
        </p:blipFill>
        <p:spPr bwMode="auto">
          <a:xfrm>
            <a:off x="0" y="2824179"/>
            <a:ext cx="2232223" cy="20724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0" y="623805"/>
            <a:ext cx="2240972" cy="276999"/>
          </a:xfrm>
          <a:prstGeom prst="rect">
            <a:avLst/>
          </a:prstGeom>
          <a:noFill/>
        </p:spPr>
        <p:txBody>
          <a:bodyPr wrap="square" rtlCol="0">
            <a:spAutoFit/>
          </a:bodyPr>
          <a:lstStyle/>
          <a:p>
            <a:pPr algn="ctr"/>
            <a:r>
              <a:rPr lang="es-ES" sz="1200" b="1" dirty="0" smtClean="0">
                <a:latin typeface="Arial Narrow" panose="020B0606020202030204" pitchFamily="34" charset="0"/>
              </a:rPr>
              <a:t>Periodo epidemiológico 2  - 2021</a:t>
            </a:r>
            <a:endParaRPr lang="es-ES" sz="1200" b="1" dirty="0">
              <a:latin typeface="Arial Narrow" panose="020B0606020202030204" pitchFamily="34" charset="0"/>
            </a:endParaRPr>
          </a:p>
        </p:txBody>
      </p:sp>
      <p:sp>
        <p:nvSpPr>
          <p:cNvPr id="6" name="5 Rectángulo"/>
          <p:cNvSpPr/>
          <p:nvPr/>
        </p:nvSpPr>
        <p:spPr>
          <a:xfrm>
            <a:off x="2274078" y="1816532"/>
            <a:ext cx="4946011" cy="523220"/>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a:t>
            </a:r>
            <a:r>
              <a:rPr lang="pt-BR" sz="1100" dirty="0">
                <a:latin typeface="Arial Narrow" panose="020B0606020202030204" pitchFamily="34" charset="0"/>
              </a:rPr>
              <a:t>Canal endémico </a:t>
            </a:r>
            <a:r>
              <a:rPr lang="pt-BR" sz="1100" dirty="0" err="1">
                <a:latin typeface="Arial Narrow" panose="020B0606020202030204" pitchFamily="34" charset="0"/>
              </a:rPr>
              <a:t>Meningitis</a:t>
            </a:r>
            <a:r>
              <a:rPr lang="pt-BR" sz="1100" dirty="0">
                <a:latin typeface="Arial Narrow" panose="020B0606020202030204" pitchFamily="34" charset="0"/>
              </a:rPr>
              <a:t>  por  </a:t>
            </a:r>
            <a:r>
              <a:rPr lang="pt-BR" sz="1100" dirty="0" err="1">
                <a:latin typeface="Arial Narrow" panose="020B0606020202030204" pitchFamily="34" charset="0"/>
              </a:rPr>
              <a:t>Meningococo</a:t>
            </a:r>
            <a:r>
              <a:rPr lang="es-ES" sz="1100" dirty="0" smtClean="0">
                <a:latin typeface="Arial Narrow" panose="020B0606020202030204" pitchFamily="34" charset="0"/>
              </a:rPr>
              <a:t>. Medellín, a Periodo epidemiológico 2 de 2021. </a:t>
            </a:r>
            <a:endParaRPr lang="es-ES" sz="1100" dirty="0">
              <a:latin typeface="Arial Narrow" panose="020B0606020202030204" pitchFamily="34" charset="0"/>
            </a:endParaRPr>
          </a:p>
        </p:txBody>
      </p:sp>
      <p:grpSp>
        <p:nvGrpSpPr>
          <p:cNvPr id="8" name="7 Grupo"/>
          <p:cNvGrpSpPr/>
          <p:nvPr/>
        </p:nvGrpSpPr>
        <p:grpSpPr>
          <a:xfrm>
            <a:off x="179214" y="4067944"/>
            <a:ext cx="1892650" cy="488476"/>
            <a:chOff x="2397524" y="3379972"/>
            <a:chExt cx="4508500" cy="904875"/>
          </a:xfrm>
        </p:grpSpPr>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317545" y="3478755"/>
              <a:ext cx="1593562" cy="741182"/>
            </a:xfrm>
            <a:prstGeom prst="rect">
              <a:avLst/>
            </a:prstGeom>
            <a:noFill/>
          </p:spPr>
          <p:txBody>
            <a:bodyPr wrap="square" rtlCol="0">
              <a:spAutoFit/>
            </a:bodyPr>
            <a:lstStyle/>
            <a:p>
              <a:pPr algn="ctr"/>
              <a:r>
                <a:rPr lang="es-ES" sz="2000" b="1" dirty="0" smtClean="0">
                  <a:latin typeface="Arial Narrow" panose="020B0606020202030204" pitchFamily="34" charset="0"/>
                </a:rPr>
                <a:t>3</a:t>
              </a:r>
              <a:endParaRPr lang="es-ES" sz="2000" b="1" dirty="0">
                <a:latin typeface="Arial Narrow" panose="020B0606020202030204" pitchFamily="34" charset="0"/>
              </a:endParaRPr>
            </a:p>
          </p:txBody>
        </p:sp>
      </p:gr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de la notificación</a:t>
              </a:r>
              <a:endParaRPr lang="es-ES" sz="1200" b="1" dirty="0">
                <a:latin typeface="Arial Narrow" panose="020B0606020202030204" pitchFamily="34" charset="0"/>
              </a:endParaRPr>
            </a:p>
          </p:txBody>
        </p:sp>
      </p:grpSp>
      <p:sp>
        <p:nvSpPr>
          <p:cNvPr id="14" name="13 Rectángulo"/>
          <p:cNvSpPr/>
          <p:nvPr/>
        </p:nvSpPr>
        <p:spPr>
          <a:xfrm>
            <a:off x="0" y="5035466"/>
            <a:ext cx="7200900" cy="376880"/>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5035466"/>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por territorio</a:t>
              </a:r>
              <a:endParaRPr lang="es-ES" sz="1200" b="1" dirty="0">
                <a:latin typeface="Arial Narrow" panose="020B0606020202030204" pitchFamily="34" charset="0"/>
              </a:endParaRPr>
            </a:p>
          </p:txBody>
        </p:sp>
      </p:grpSp>
      <p:grpSp>
        <p:nvGrpSpPr>
          <p:cNvPr id="32" name="31 Grupo"/>
          <p:cNvGrpSpPr/>
          <p:nvPr/>
        </p:nvGrpSpPr>
        <p:grpSpPr>
          <a:xfrm>
            <a:off x="5114767" y="5049366"/>
            <a:ext cx="3526243" cy="276999"/>
            <a:chOff x="2448322" y="74775"/>
            <a:chExt cx="3526243" cy="276999"/>
          </a:xfrm>
        </p:grpSpPr>
        <p:sp>
          <p:nvSpPr>
            <p:cNvPr id="33" name="32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34" name="33 Conector recto"/>
            <p:cNvCxnSpPr>
              <a:stCxn id="33"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5" name="34 CuadroTexto"/>
            <p:cNvSpPr txBox="1"/>
            <p:nvPr/>
          </p:nvSpPr>
          <p:spPr>
            <a:xfrm>
              <a:off x="3382277"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Indicadores</a:t>
              </a:r>
              <a:endParaRPr lang="es-ES" sz="1200" b="1" dirty="0">
                <a:latin typeface="Arial Narrow" panose="020B0606020202030204" pitchFamily="34" charset="0"/>
              </a:endParaRPr>
            </a:p>
          </p:txBody>
        </p:sp>
      </p:grpSp>
      <p:sp>
        <p:nvSpPr>
          <p:cNvPr id="16" name="15 CuadroTexto"/>
          <p:cNvSpPr txBox="1"/>
          <p:nvPr/>
        </p:nvSpPr>
        <p:spPr>
          <a:xfrm>
            <a:off x="3302537" y="5436096"/>
            <a:ext cx="1882089" cy="577081"/>
          </a:xfrm>
          <a:prstGeom prst="rect">
            <a:avLst/>
          </a:prstGeom>
          <a:noFill/>
        </p:spPr>
        <p:txBody>
          <a:bodyPr wrap="square" rtlCol="0">
            <a:spAutoFit/>
          </a:bodyPr>
          <a:lstStyle/>
          <a:p>
            <a:pPr algn="ctr"/>
            <a:r>
              <a:rPr lang="es-ES" sz="1050" b="1" dirty="0" smtClean="0">
                <a:latin typeface="Arial Narrow" panose="020B0606020202030204" pitchFamily="34" charset="0"/>
              </a:rPr>
              <a:t>Proporción de incidencia meningitis bacterianas  en población general</a:t>
            </a:r>
          </a:p>
        </p:txBody>
      </p:sp>
      <p:cxnSp>
        <p:nvCxnSpPr>
          <p:cNvPr id="19" name="18 Conector recto de flecha"/>
          <p:cNvCxnSpPr/>
          <p:nvPr/>
        </p:nvCxnSpPr>
        <p:spPr>
          <a:xfrm>
            <a:off x="4875924" y="6388169"/>
            <a:ext cx="2222505"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cxnSp>
        <p:nvCxnSpPr>
          <p:cNvPr id="40" name="39 Conector recto de flecha"/>
          <p:cNvCxnSpPr/>
          <p:nvPr/>
        </p:nvCxnSpPr>
        <p:spPr>
          <a:xfrm flipH="1">
            <a:off x="2987251" y="6388169"/>
            <a:ext cx="2259337"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53" name="52 CuadroTexto"/>
          <p:cNvSpPr txBox="1"/>
          <p:nvPr/>
        </p:nvSpPr>
        <p:spPr>
          <a:xfrm>
            <a:off x="3756884" y="5909531"/>
            <a:ext cx="1008971" cy="461665"/>
          </a:xfrm>
          <a:prstGeom prst="rect">
            <a:avLst/>
          </a:prstGeom>
          <a:noFill/>
        </p:spPr>
        <p:txBody>
          <a:bodyPr wrap="square" rtlCol="0">
            <a:spAutoFit/>
          </a:bodyPr>
          <a:lstStyle/>
          <a:p>
            <a:pPr algn="ctr"/>
            <a:r>
              <a:rPr lang="es-ES" sz="1200" b="1" dirty="0" smtClean="0">
                <a:solidFill>
                  <a:srgbClr val="C00000"/>
                </a:solidFill>
                <a:latin typeface="Arial Narrow" panose="020B0606020202030204" pitchFamily="34" charset="0"/>
              </a:rPr>
              <a:t>0,11* </a:t>
            </a:r>
            <a:r>
              <a:rPr lang="es-ES" sz="1200" b="1" dirty="0">
                <a:solidFill>
                  <a:srgbClr val="C00000"/>
                </a:solidFill>
                <a:latin typeface="Arial Narrow" panose="020B0606020202030204" pitchFamily="34" charset="0"/>
              </a:rPr>
              <a:t>100 mil</a:t>
            </a:r>
          </a:p>
          <a:p>
            <a:pPr algn="ctr"/>
            <a:r>
              <a:rPr lang="es-ES" sz="1200" b="1" dirty="0" smtClean="0">
                <a:latin typeface="Arial Narrow" panose="020B0606020202030204" pitchFamily="34" charset="0"/>
              </a:rPr>
              <a:t>3 casos</a:t>
            </a:r>
            <a:endParaRPr lang="es-ES" sz="1200" b="1" dirty="0">
              <a:latin typeface="Arial Narrow" panose="020B0606020202030204" pitchFamily="34" charset="0"/>
            </a:endParaRPr>
          </a:p>
        </p:txBody>
      </p:sp>
      <p:sp>
        <p:nvSpPr>
          <p:cNvPr id="55" name="54 CuadroTexto"/>
          <p:cNvSpPr txBox="1"/>
          <p:nvPr/>
        </p:nvSpPr>
        <p:spPr>
          <a:xfrm>
            <a:off x="3871173" y="6510624"/>
            <a:ext cx="2487186" cy="261610"/>
          </a:xfrm>
          <a:prstGeom prst="rect">
            <a:avLst/>
          </a:prstGeom>
          <a:noFill/>
        </p:spPr>
        <p:txBody>
          <a:bodyPr wrap="square" rtlCol="0">
            <a:spAutoFit/>
          </a:bodyPr>
          <a:lstStyle/>
          <a:p>
            <a:pPr algn="ctr"/>
            <a:r>
              <a:rPr lang="es-ES" sz="1050" b="1" dirty="0" smtClean="0">
                <a:latin typeface="Arial Narrow" panose="020B0606020202030204" pitchFamily="34" charset="0"/>
              </a:rPr>
              <a:t>Brotes con investigación de campo</a:t>
            </a:r>
          </a:p>
        </p:txBody>
      </p:sp>
      <p:sp>
        <p:nvSpPr>
          <p:cNvPr id="56" name="55 CuadroTexto"/>
          <p:cNvSpPr txBox="1"/>
          <p:nvPr/>
        </p:nvSpPr>
        <p:spPr>
          <a:xfrm>
            <a:off x="4171741" y="6772234"/>
            <a:ext cx="2060179" cy="461665"/>
          </a:xfrm>
          <a:prstGeom prst="rect">
            <a:avLst/>
          </a:prstGeom>
          <a:noFill/>
        </p:spPr>
        <p:txBody>
          <a:bodyPr wrap="none" rtlCol="0">
            <a:spAutoFit/>
          </a:bodyPr>
          <a:lstStyle/>
          <a:p>
            <a:pPr algn="ctr"/>
            <a:r>
              <a:rPr lang="es-ES" sz="1200" b="1" dirty="0">
                <a:solidFill>
                  <a:srgbClr val="C00000"/>
                </a:solidFill>
                <a:latin typeface="Arial Narrow" panose="020B0606020202030204" pitchFamily="34" charset="0"/>
              </a:rPr>
              <a:t>0 Brotes</a:t>
            </a:r>
          </a:p>
          <a:p>
            <a:pPr algn="ctr"/>
            <a:r>
              <a:rPr lang="es-ES" sz="1200" b="1" dirty="0" smtClean="0">
                <a:latin typeface="Arial Narrow" panose="020B0606020202030204" pitchFamily="34" charset="0"/>
              </a:rPr>
              <a:t>(sin brotes  hasta este periodo)</a:t>
            </a:r>
            <a:endParaRPr lang="es-ES" sz="1200" b="1" dirty="0">
              <a:latin typeface="Arial Narrow" panose="020B0606020202030204" pitchFamily="34" charset="0"/>
            </a:endParaRPr>
          </a:p>
        </p:txBody>
      </p:sp>
      <p:sp>
        <p:nvSpPr>
          <p:cNvPr id="58" name="57 CuadroTexto"/>
          <p:cNvSpPr txBox="1"/>
          <p:nvPr/>
        </p:nvSpPr>
        <p:spPr>
          <a:xfrm>
            <a:off x="5114766" y="5436096"/>
            <a:ext cx="2082427" cy="553998"/>
          </a:xfrm>
          <a:prstGeom prst="rect">
            <a:avLst/>
          </a:prstGeom>
          <a:noFill/>
        </p:spPr>
        <p:txBody>
          <a:bodyPr wrap="square" rtlCol="0">
            <a:spAutoFit/>
          </a:bodyPr>
          <a:lstStyle/>
          <a:p>
            <a:pPr algn="ctr"/>
            <a:r>
              <a:rPr lang="es-ES" sz="1000" b="1" dirty="0">
                <a:latin typeface="Arial Narrow" panose="020B0606020202030204" pitchFamily="34" charset="0"/>
              </a:rPr>
              <a:t>Proporción de </a:t>
            </a:r>
            <a:r>
              <a:rPr lang="es-ES" sz="1000" b="1" dirty="0" smtClean="0">
                <a:latin typeface="Arial Narrow" panose="020B0606020202030204" pitchFamily="34" charset="0"/>
              </a:rPr>
              <a:t>incidencia de meningitis bacterianas  </a:t>
            </a:r>
            <a:r>
              <a:rPr lang="es-ES" sz="1000" b="1" dirty="0">
                <a:latin typeface="Arial Narrow" panose="020B0606020202030204" pitchFamily="34" charset="0"/>
              </a:rPr>
              <a:t>en </a:t>
            </a:r>
            <a:r>
              <a:rPr lang="es-ES" sz="1000" b="1" dirty="0" smtClean="0">
                <a:latin typeface="Arial Narrow" panose="020B0606020202030204" pitchFamily="34" charset="0"/>
              </a:rPr>
              <a:t>menores de 5 años</a:t>
            </a:r>
            <a:endParaRPr lang="es-ES" sz="1000" b="1" dirty="0">
              <a:latin typeface="Arial Narrow" panose="020B0606020202030204" pitchFamily="34" charset="0"/>
            </a:endParaRPr>
          </a:p>
        </p:txBody>
      </p:sp>
      <p:sp>
        <p:nvSpPr>
          <p:cNvPr id="61" name="60 CuadroTexto"/>
          <p:cNvSpPr txBox="1"/>
          <p:nvPr/>
        </p:nvSpPr>
        <p:spPr>
          <a:xfrm>
            <a:off x="219514" y="2843808"/>
            <a:ext cx="1770036" cy="338554"/>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0  Casos - </a:t>
            </a:r>
            <a:r>
              <a:rPr lang="es-ES" sz="1400" b="1" dirty="0" smtClean="0">
                <a:latin typeface="Arial Narrow" panose="020B0606020202030204" pitchFamily="34" charset="0"/>
              </a:rPr>
              <a:t>Mortalidad</a:t>
            </a:r>
            <a:endParaRPr lang="es-ES" sz="1400" b="1" dirty="0">
              <a:latin typeface="Arial Narrow" panose="020B0606020202030204" pitchFamily="34" charset="0"/>
            </a:endParaRPr>
          </a:p>
        </p:txBody>
      </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11</a:t>
            </a:r>
            <a:endParaRPr lang="es-ES" sz="1050" b="1" dirty="0">
              <a:latin typeface="Arial Narrow" panose="020B0606020202030204" pitchFamily="34" charset="0"/>
            </a:endParaRPr>
          </a:p>
        </p:txBody>
      </p:sp>
      <p:sp>
        <p:nvSpPr>
          <p:cNvPr id="37" name="36 Título"/>
          <p:cNvSpPr>
            <a:spLocks noGrp="1"/>
          </p:cNvSpPr>
          <p:nvPr>
            <p:ph type="ctrTitle"/>
          </p:nvPr>
        </p:nvSpPr>
        <p:spPr>
          <a:xfrm>
            <a:off x="85115" y="105553"/>
            <a:ext cx="2075175" cy="461665"/>
          </a:xfrm>
          <a:noFill/>
        </p:spPr>
        <p:txBody>
          <a:bodyPr wrap="square" rtlCol="0">
            <a:spAutoFit/>
          </a:bodyPr>
          <a:lstStyle/>
          <a:p>
            <a:r>
              <a:rPr lang="es-ES" sz="2400" b="1" dirty="0" smtClean="0">
                <a:solidFill>
                  <a:srgbClr val="C00000"/>
                </a:solidFill>
                <a:latin typeface="Arial Narrow" panose="020B0606020202030204" pitchFamily="34" charset="0"/>
                <a:ea typeface="+mn-ea"/>
                <a:cs typeface="+mn-cs"/>
              </a:rPr>
              <a:t>Meningitis</a:t>
            </a:r>
            <a:endParaRPr lang="es-ES" sz="2400" b="1" dirty="0">
              <a:solidFill>
                <a:srgbClr val="C00000"/>
              </a:solidFill>
              <a:latin typeface="Arial Narrow" panose="020B0606020202030204" pitchFamily="34" charset="0"/>
              <a:ea typeface="+mn-ea"/>
              <a:cs typeface="+mn-cs"/>
            </a:endParaRPr>
          </a:p>
        </p:txBody>
      </p:sp>
      <p:sp>
        <p:nvSpPr>
          <p:cNvPr id="47" name="46 CuadroTexto"/>
          <p:cNvSpPr txBox="1"/>
          <p:nvPr/>
        </p:nvSpPr>
        <p:spPr>
          <a:xfrm>
            <a:off x="5719693" y="5895726"/>
            <a:ext cx="946093" cy="461665"/>
          </a:xfrm>
          <a:prstGeom prst="rect">
            <a:avLst/>
          </a:prstGeom>
          <a:noFill/>
        </p:spPr>
        <p:txBody>
          <a:bodyPr wrap="none" rtlCol="0">
            <a:spAutoFit/>
          </a:bodyPr>
          <a:lstStyle/>
          <a:p>
            <a:pPr algn="ctr"/>
            <a:r>
              <a:rPr lang="es-ES" sz="1200" b="1" dirty="0" smtClean="0">
                <a:solidFill>
                  <a:srgbClr val="C00000"/>
                </a:solidFill>
                <a:latin typeface="Arial Narrow" panose="020B0606020202030204" pitchFamily="34" charset="0"/>
              </a:rPr>
              <a:t>0,67* </a:t>
            </a:r>
            <a:r>
              <a:rPr lang="es-ES" sz="1200" b="1" dirty="0">
                <a:solidFill>
                  <a:srgbClr val="C00000"/>
                </a:solidFill>
                <a:latin typeface="Arial Narrow" panose="020B0606020202030204" pitchFamily="34" charset="0"/>
              </a:rPr>
              <a:t>100 mil</a:t>
            </a:r>
          </a:p>
          <a:p>
            <a:pPr algn="ctr"/>
            <a:r>
              <a:rPr lang="es-ES" sz="1200" b="1" dirty="0">
                <a:latin typeface="Arial Narrow" panose="020B0606020202030204" pitchFamily="34" charset="0"/>
              </a:rPr>
              <a:t>1</a:t>
            </a:r>
            <a:r>
              <a:rPr lang="es-ES" sz="1200" b="1" dirty="0" smtClean="0">
                <a:latin typeface="Arial Narrow" panose="020B0606020202030204" pitchFamily="34" charset="0"/>
              </a:rPr>
              <a:t> caso</a:t>
            </a:r>
            <a:endParaRPr lang="es-ES" sz="1200" b="1" dirty="0">
              <a:latin typeface="Arial Narrow" panose="020B0606020202030204" pitchFamily="34" charset="0"/>
            </a:endParaRPr>
          </a:p>
        </p:txBody>
      </p:sp>
      <p:sp>
        <p:nvSpPr>
          <p:cNvPr id="45" name="44 Rectángulo"/>
          <p:cNvSpPr/>
          <p:nvPr/>
        </p:nvSpPr>
        <p:spPr>
          <a:xfrm>
            <a:off x="0" y="6948264"/>
            <a:ext cx="3529933" cy="492443"/>
          </a:xfrm>
          <a:prstGeom prst="rect">
            <a:avLst/>
          </a:prstGeom>
        </p:spPr>
        <p:txBody>
          <a:bodyPr wrap="square">
            <a:spAutoFit/>
          </a:bodyPr>
          <a:lstStyle/>
          <a:p>
            <a:pPr algn="just"/>
            <a:r>
              <a:rPr lang="es-ES" sz="600" dirty="0" smtClean="0">
                <a:latin typeface="Arial Narrow" panose="020B0606020202030204" pitchFamily="34" charset="0"/>
              </a:rPr>
              <a:t>Fuente: SIVIGILA. Secretaria de Salud de Medellín.</a:t>
            </a:r>
          </a:p>
          <a:p>
            <a:pPr algn="just"/>
            <a:r>
              <a:rPr lang="es-ES" sz="900" dirty="0" smtClean="0">
                <a:latin typeface="Arial Narrow" panose="020B0606020202030204" pitchFamily="34" charset="0"/>
              </a:rPr>
              <a:t>Figura. </a:t>
            </a:r>
            <a:r>
              <a:rPr lang="es-CO" sz="900" dirty="0">
                <a:latin typeface="Arial Narrow" panose="020B0606020202030204" pitchFamily="34" charset="0"/>
              </a:rPr>
              <a:t>Casos de meningitis </a:t>
            </a:r>
            <a:r>
              <a:rPr lang="es-CO" sz="900" dirty="0" smtClean="0">
                <a:latin typeface="Arial Narrow" panose="020B0606020202030204" pitchFamily="34" charset="0"/>
              </a:rPr>
              <a:t>bacteriana, enfermedad </a:t>
            </a:r>
            <a:r>
              <a:rPr lang="es-CO" sz="900" dirty="0" err="1" smtClean="0">
                <a:latin typeface="Arial Narrow" panose="020B0606020202030204" pitchFamily="34" charset="0"/>
              </a:rPr>
              <a:t>meningocócica</a:t>
            </a:r>
            <a:r>
              <a:rPr lang="es-CO" sz="900" dirty="0" smtClean="0">
                <a:latin typeface="Arial Narrow" panose="020B0606020202030204" pitchFamily="34" charset="0"/>
              </a:rPr>
              <a:t> y otros agentes, Medellin, periodo epidemiológico 2, 2021</a:t>
            </a:r>
            <a:r>
              <a:rPr lang="es-ES" sz="1000" dirty="0" smtClean="0">
                <a:latin typeface="Arial Narrow" panose="020B0606020202030204" pitchFamily="34" charset="0"/>
              </a:rPr>
              <a:t>. </a:t>
            </a:r>
            <a:endParaRPr lang="es-ES" sz="1000" dirty="0">
              <a:latin typeface="Arial Narrow" panose="020B0606020202030204" pitchFamily="34" charset="0"/>
            </a:endParaRPr>
          </a:p>
        </p:txBody>
      </p:sp>
      <p:sp>
        <p:nvSpPr>
          <p:cNvPr id="46" name="45 Rectángulo"/>
          <p:cNvSpPr/>
          <p:nvPr/>
        </p:nvSpPr>
        <p:spPr>
          <a:xfrm>
            <a:off x="2240972" y="2387050"/>
            <a:ext cx="4959928"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48" name="47 Grupo"/>
          <p:cNvGrpSpPr/>
          <p:nvPr/>
        </p:nvGrpSpPr>
        <p:grpSpPr>
          <a:xfrm>
            <a:off x="2518376" y="2490476"/>
            <a:ext cx="3446504" cy="276999"/>
            <a:chOff x="2448322" y="74775"/>
            <a:chExt cx="3446504" cy="276999"/>
          </a:xfrm>
        </p:grpSpPr>
        <p:sp>
          <p:nvSpPr>
            <p:cNvPr id="49" name="48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50" name="49 Conector recto"/>
            <p:cNvCxnSpPr>
              <a:stCxn id="49"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1" name="50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variables de interés</a:t>
              </a:r>
              <a:endParaRPr lang="es-ES" sz="1200" b="1" dirty="0">
                <a:latin typeface="Arial Narrow" panose="020B0606020202030204" pitchFamily="34" charset="0"/>
              </a:endParaRPr>
            </a:p>
          </p:txBody>
        </p:sp>
      </p:grpSp>
      <p:grpSp>
        <p:nvGrpSpPr>
          <p:cNvPr id="52" name="51 Grupo"/>
          <p:cNvGrpSpPr/>
          <p:nvPr/>
        </p:nvGrpSpPr>
        <p:grpSpPr>
          <a:xfrm>
            <a:off x="2543435" y="4103409"/>
            <a:ext cx="1252369" cy="877901"/>
            <a:chOff x="-36884" y="7072716"/>
            <a:chExt cx="1252369" cy="877901"/>
          </a:xfrm>
        </p:grpSpPr>
        <p:sp>
          <p:nvSpPr>
            <p:cNvPr id="54" name="53 CuadroTexto"/>
            <p:cNvSpPr txBox="1"/>
            <p:nvPr/>
          </p:nvSpPr>
          <p:spPr>
            <a:xfrm>
              <a:off x="-14122" y="707271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Masculino</a:t>
              </a:r>
              <a:endParaRPr lang="es-ES" sz="1200" b="1" u="sng" dirty="0">
                <a:latin typeface="Arial Narrow" panose="020B0606020202030204" pitchFamily="34" charset="0"/>
              </a:endParaRPr>
            </a:p>
          </p:txBody>
        </p:sp>
        <p:sp>
          <p:nvSpPr>
            <p:cNvPr id="57" name="56 Rectángulo redondeado"/>
            <p:cNvSpPr/>
            <p:nvPr/>
          </p:nvSpPr>
          <p:spPr>
            <a:xfrm>
              <a:off x="82073" y="7363321"/>
              <a:ext cx="867541"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latin typeface="Arial Narrow" panose="020B0606020202030204" pitchFamily="34" charset="0"/>
                </a:rPr>
                <a:t>1 casos</a:t>
              </a:r>
              <a:endParaRPr lang="es-ES" sz="1400" b="1" dirty="0">
                <a:solidFill>
                  <a:schemeClr val="tx1"/>
                </a:solidFill>
                <a:latin typeface="Arial Narrow" panose="020B0606020202030204" pitchFamily="34" charset="0"/>
              </a:endParaRPr>
            </a:p>
          </p:txBody>
        </p:sp>
        <p:sp>
          <p:nvSpPr>
            <p:cNvPr id="59" name="58 CuadroTexto"/>
            <p:cNvSpPr txBox="1"/>
            <p:nvPr/>
          </p:nvSpPr>
          <p:spPr>
            <a:xfrm>
              <a:off x="-36884" y="7673618"/>
              <a:ext cx="1229607" cy="276999"/>
            </a:xfrm>
            <a:prstGeom prst="rect">
              <a:avLst/>
            </a:prstGeom>
            <a:noFill/>
          </p:spPr>
          <p:txBody>
            <a:bodyPr wrap="square" rtlCol="0">
              <a:spAutoFit/>
            </a:bodyPr>
            <a:lstStyle/>
            <a:p>
              <a:pPr algn="ctr"/>
              <a:r>
                <a:rPr lang="es-ES" sz="1200" b="1" dirty="0">
                  <a:latin typeface="Arial Narrow" panose="020B0606020202030204" pitchFamily="34" charset="0"/>
                </a:rPr>
                <a:t>.</a:t>
              </a:r>
            </a:p>
          </p:txBody>
        </p:sp>
      </p:grpSp>
      <p:pic>
        <p:nvPicPr>
          <p:cNvPr id="60" name="Picture 3"/>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r="83073"/>
          <a:stretch/>
        </p:blipFill>
        <p:spPr bwMode="auto">
          <a:xfrm>
            <a:off x="2772737" y="3342424"/>
            <a:ext cx="804283"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2" name="Picture 3"/>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l="28990" t="-1382" r="53581" b="1382"/>
          <a:stretch/>
        </p:blipFill>
        <p:spPr bwMode="auto">
          <a:xfrm>
            <a:off x="3831795" y="3331261"/>
            <a:ext cx="828105"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4" name="63 Grupo"/>
          <p:cNvGrpSpPr/>
          <p:nvPr/>
        </p:nvGrpSpPr>
        <p:grpSpPr>
          <a:xfrm>
            <a:off x="3646317" y="4103409"/>
            <a:ext cx="1229607" cy="877901"/>
            <a:chOff x="-14122" y="7072716"/>
            <a:chExt cx="1229607" cy="877901"/>
          </a:xfrm>
        </p:grpSpPr>
        <p:sp>
          <p:nvSpPr>
            <p:cNvPr id="65" name="64 CuadroTexto"/>
            <p:cNvSpPr txBox="1"/>
            <p:nvPr/>
          </p:nvSpPr>
          <p:spPr>
            <a:xfrm>
              <a:off x="-14122" y="707271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Femenino</a:t>
              </a:r>
              <a:endParaRPr lang="es-ES" sz="1200" b="1" u="sng" dirty="0">
                <a:latin typeface="Arial Narrow" panose="020B0606020202030204" pitchFamily="34" charset="0"/>
              </a:endParaRPr>
            </a:p>
          </p:txBody>
        </p:sp>
        <p:sp>
          <p:nvSpPr>
            <p:cNvPr id="66" name="65 Rectángulo redondeado"/>
            <p:cNvSpPr/>
            <p:nvPr/>
          </p:nvSpPr>
          <p:spPr>
            <a:xfrm>
              <a:off x="156035" y="7363321"/>
              <a:ext cx="895870"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latin typeface="Arial Narrow" panose="020B0606020202030204" pitchFamily="34" charset="0"/>
                </a:rPr>
                <a:t>2 casos</a:t>
              </a:r>
              <a:endParaRPr lang="es-ES" sz="1400" b="1" dirty="0">
                <a:solidFill>
                  <a:schemeClr val="tx1"/>
                </a:solidFill>
                <a:latin typeface="Arial Narrow" panose="020B0606020202030204" pitchFamily="34" charset="0"/>
              </a:endParaRPr>
            </a:p>
          </p:txBody>
        </p:sp>
        <p:sp>
          <p:nvSpPr>
            <p:cNvPr id="67" name="66 CuadroTexto"/>
            <p:cNvSpPr txBox="1"/>
            <p:nvPr/>
          </p:nvSpPr>
          <p:spPr>
            <a:xfrm>
              <a:off x="-14122" y="7673618"/>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a:t>
              </a:r>
              <a:endParaRPr lang="es-ES" sz="1200" b="1" dirty="0">
                <a:latin typeface="Arial Narrow" panose="020B0606020202030204" pitchFamily="34" charset="0"/>
              </a:endParaRPr>
            </a:p>
          </p:txBody>
        </p:sp>
      </p:grpSp>
      <p:pic>
        <p:nvPicPr>
          <p:cNvPr id="68" name="Picture 7"/>
          <p:cNvPicPr>
            <a:picLocks noChangeAspect="1" noChangeArrowheads="1"/>
          </p:cNvPicPr>
          <p:nvPr/>
        </p:nvPicPr>
        <p:blipFill rotWithShape="1">
          <a:blip r:embed="rId6">
            <a:biLevel thresh="75000"/>
            <a:extLst>
              <a:ext uri="{28A0092B-C50C-407E-A947-70E740481C1C}">
                <a14:useLocalDpi xmlns:a14="http://schemas.microsoft.com/office/drawing/2010/main" val="0"/>
              </a:ext>
            </a:extLst>
          </a:blip>
          <a:srcRect l="13773" r="11756"/>
          <a:stretch/>
        </p:blipFill>
        <p:spPr bwMode="auto">
          <a:xfrm>
            <a:off x="5993195" y="3447360"/>
            <a:ext cx="762489" cy="7378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9" name="Picture 10" descr="https://www.comb.cat/Upload/Imatges/2979.JPG"/>
          <p:cNvPicPr>
            <a:picLocks noChangeAspect="1" noChangeArrowheads="1"/>
          </p:cNvPicPr>
          <p:nvPr/>
        </p:nvPicPr>
        <p:blipFill rotWithShape="1">
          <a:blip r:embed="rId7" cstate="print">
            <a:biLevel thresh="75000"/>
            <a:extLst>
              <a:ext uri="{BEBA8EAE-BF5A-486C-A8C5-ECC9F3942E4B}">
                <a14:imgProps xmlns:a14="http://schemas.microsoft.com/office/drawing/2010/main">
                  <a14:imgLayer r:embed="rId8">
                    <a14:imgEffect>
                      <a14:backgroundRemoval t="10000" b="90000" l="10000" r="90000"/>
                    </a14:imgEffect>
                    <a14:imgEffect>
                      <a14:saturation sat="400000"/>
                    </a14:imgEffect>
                  </a14:imgLayer>
                </a14:imgProps>
              </a:ext>
              <a:ext uri="{28A0092B-C50C-407E-A947-70E740481C1C}">
                <a14:useLocalDpi xmlns:a14="http://schemas.microsoft.com/office/drawing/2010/main" val="0"/>
              </a:ext>
            </a:extLst>
          </a:blip>
          <a:srcRect l="20417" t="9029" r="28521" b="12182"/>
          <a:stretch/>
        </p:blipFill>
        <p:spPr bwMode="auto">
          <a:xfrm>
            <a:off x="4948070" y="3356567"/>
            <a:ext cx="831338" cy="808094"/>
          </a:xfrm>
          <a:prstGeom prst="rect">
            <a:avLst/>
          </a:prstGeom>
          <a:noFill/>
          <a:extLst>
            <a:ext uri="{909E8E84-426E-40DD-AFC4-6F175D3DCCD1}">
              <a14:hiddenFill xmlns:a14="http://schemas.microsoft.com/office/drawing/2010/main">
                <a:solidFill>
                  <a:srgbClr val="FFFFFF"/>
                </a:solidFill>
              </a14:hiddenFill>
            </a:ext>
          </a:extLst>
        </p:spPr>
      </p:pic>
      <p:grpSp>
        <p:nvGrpSpPr>
          <p:cNvPr id="70" name="69 Grupo"/>
          <p:cNvGrpSpPr/>
          <p:nvPr/>
        </p:nvGrpSpPr>
        <p:grpSpPr>
          <a:xfrm>
            <a:off x="4765855" y="4074086"/>
            <a:ext cx="1229607" cy="877901"/>
            <a:chOff x="-14122" y="7072716"/>
            <a:chExt cx="1229607" cy="877901"/>
          </a:xfrm>
        </p:grpSpPr>
        <p:sp>
          <p:nvSpPr>
            <p:cNvPr id="71" name="70 CuadroTexto"/>
            <p:cNvSpPr txBox="1"/>
            <p:nvPr/>
          </p:nvSpPr>
          <p:spPr>
            <a:xfrm>
              <a:off x="-14122" y="707271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&lt; 5 años</a:t>
              </a:r>
              <a:endParaRPr lang="es-ES" sz="1200" b="1" u="sng" dirty="0">
                <a:latin typeface="Arial Narrow" panose="020B0606020202030204" pitchFamily="34" charset="0"/>
              </a:endParaRPr>
            </a:p>
          </p:txBody>
        </p:sp>
        <p:sp>
          <p:nvSpPr>
            <p:cNvPr id="72" name="71 Rectángulo redondeado"/>
            <p:cNvSpPr/>
            <p:nvPr/>
          </p:nvSpPr>
          <p:spPr>
            <a:xfrm>
              <a:off x="195897" y="7376969"/>
              <a:ext cx="905303" cy="360040"/>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latin typeface="Arial Narrow" panose="020B0606020202030204" pitchFamily="34" charset="0"/>
                </a:rPr>
                <a:t>1 caso</a:t>
              </a:r>
              <a:endParaRPr lang="es-ES" sz="1400" b="1" dirty="0">
                <a:solidFill>
                  <a:schemeClr val="tx1"/>
                </a:solidFill>
                <a:latin typeface="Arial Narrow" panose="020B0606020202030204" pitchFamily="34" charset="0"/>
              </a:endParaRPr>
            </a:p>
          </p:txBody>
        </p:sp>
        <p:sp>
          <p:nvSpPr>
            <p:cNvPr id="73" name="72 CuadroTexto"/>
            <p:cNvSpPr txBox="1"/>
            <p:nvPr/>
          </p:nvSpPr>
          <p:spPr>
            <a:xfrm>
              <a:off x="-14122" y="7673618"/>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a:t>
              </a:r>
              <a:endParaRPr lang="es-ES" sz="1200" b="1" dirty="0">
                <a:latin typeface="Arial Narrow" panose="020B0606020202030204" pitchFamily="34" charset="0"/>
              </a:endParaRPr>
            </a:p>
          </p:txBody>
        </p:sp>
      </p:grpSp>
      <p:grpSp>
        <p:nvGrpSpPr>
          <p:cNvPr id="74" name="73 Grupo"/>
          <p:cNvGrpSpPr/>
          <p:nvPr/>
        </p:nvGrpSpPr>
        <p:grpSpPr>
          <a:xfrm>
            <a:off x="5823459" y="4064492"/>
            <a:ext cx="1229607" cy="877901"/>
            <a:chOff x="-14122" y="7072716"/>
            <a:chExt cx="1229607" cy="877901"/>
          </a:xfrm>
        </p:grpSpPr>
        <p:sp>
          <p:nvSpPr>
            <p:cNvPr id="75" name="74 CuadroTexto"/>
            <p:cNvSpPr txBox="1"/>
            <p:nvPr/>
          </p:nvSpPr>
          <p:spPr>
            <a:xfrm>
              <a:off x="-14122" y="707271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&gt; 65 años</a:t>
              </a:r>
              <a:endParaRPr lang="es-ES" sz="1200" b="1" u="sng" dirty="0">
                <a:latin typeface="Arial Narrow" panose="020B0606020202030204" pitchFamily="34" charset="0"/>
              </a:endParaRPr>
            </a:p>
          </p:txBody>
        </p:sp>
        <p:sp>
          <p:nvSpPr>
            <p:cNvPr id="76" name="75 Rectángulo redondeado"/>
            <p:cNvSpPr/>
            <p:nvPr/>
          </p:nvSpPr>
          <p:spPr>
            <a:xfrm>
              <a:off x="209546" y="7376969"/>
              <a:ext cx="829710"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latin typeface="Arial Narrow" panose="020B0606020202030204" pitchFamily="34" charset="0"/>
                </a:rPr>
                <a:t>0 </a:t>
              </a:r>
              <a:r>
                <a:rPr lang="es-ES" sz="1400" b="1" dirty="0">
                  <a:solidFill>
                    <a:schemeClr val="tx1"/>
                  </a:solidFill>
                  <a:latin typeface="Arial Narrow" panose="020B0606020202030204" pitchFamily="34" charset="0"/>
                </a:rPr>
                <a:t>caso</a:t>
              </a:r>
            </a:p>
          </p:txBody>
        </p:sp>
        <p:sp>
          <p:nvSpPr>
            <p:cNvPr id="77" name="76 CuadroTexto"/>
            <p:cNvSpPr txBox="1"/>
            <p:nvPr/>
          </p:nvSpPr>
          <p:spPr>
            <a:xfrm>
              <a:off x="-14122" y="7673618"/>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a:t>
              </a:r>
              <a:endParaRPr lang="es-ES" sz="1200" b="1" dirty="0">
                <a:latin typeface="Arial Narrow" panose="020B0606020202030204" pitchFamily="34" charset="0"/>
              </a:endParaRPr>
            </a:p>
          </p:txBody>
        </p:sp>
      </p:grpSp>
      <p:sp>
        <p:nvSpPr>
          <p:cNvPr id="84" name="83 Rectángulo"/>
          <p:cNvSpPr/>
          <p:nvPr/>
        </p:nvSpPr>
        <p:spPr>
          <a:xfrm>
            <a:off x="-4561" y="7461173"/>
            <a:ext cx="7200900" cy="382832"/>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85" name="84 Grupo"/>
          <p:cNvGrpSpPr/>
          <p:nvPr/>
        </p:nvGrpSpPr>
        <p:grpSpPr>
          <a:xfrm>
            <a:off x="192088" y="7514089"/>
            <a:ext cx="3446504" cy="276999"/>
            <a:chOff x="2448322" y="33831"/>
            <a:chExt cx="3446504" cy="276999"/>
          </a:xfrm>
        </p:grpSpPr>
        <p:sp>
          <p:nvSpPr>
            <p:cNvPr id="86" name="85 Elipse"/>
            <p:cNvSpPr/>
            <p:nvPr/>
          </p:nvSpPr>
          <p:spPr>
            <a:xfrm>
              <a:off x="2448322" y="3383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87" name="86 Conector recto"/>
            <p:cNvCxnSpPr>
              <a:stCxn id="86" idx="6"/>
            </p:cNvCxnSpPr>
            <p:nvPr/>
          </p:nvCxnSpPr>
          <p:spPr>
            <a:xfrm>
              <a:off x="2736354" y="16463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88" name="87 CuadroTexto"/>
            <p:cNvSpPr txBox="1"/>
            <p:nvPr/>
          </p:nvSpPr>
          <p:spPr>
            <a:xfrm>
              <a:off x="3302538" y="33831"/>
              <a:ext cx="2592288" cy="276999"/>
            </a:xfrm>
            <a:prstGeom prst="rect">
              <a:avLst/>
            </a:prstGeom>
            <a:noFill/>
          </p:spPr>
          <p:txBody>
            <a:bodyPr wrap="square" rtlCol="0">
              <a:spAutoFit/>
            </a:bodyPr>
            <a:lstStyle/>
            <a:p>
              <a:r>
                <a:rPr lang="es-ES" sz="1200" b="1" dirty="0" smtClean="0">
                  <a:latin typeface="Arial Narrow" panose="020B0606020202030204" pitchFamily="34" charset="0"/>
                </a:rPr>
                <a:t>Consideraciones técnicas</a:t>
              </a:r>
              <a:endParaRPr lang="es-ES" sz="1200" b="1" dirty="0">
                <a:latin typeface="Arial Narrow" panose="020B0606020202030204" pitchFamily="34" charset="0"/>
              </a:endParaRPr>
            </a:p>
          </p:txBody>
        </p:sp>
      </p:grpSp>
      <p:sp>
        <p:nvSpPr>
          <p:cNvPr id="89" name="88 CuadroTexto"/>
          <p:cNvSpPr txBox="1"/>
          <p:nvPr/>
        </p:nvSpPr>
        <p:spPr>
          <a:xfrm>
            <a:off x="-4949" y="8100392"/>
            <a:ext cx="7180824" cy="553998"/>
          </a:xfrm>
          <a:prstGeom prst="rect">
            <a:avLst/>
          </a:prstGeom>
          <a:noFill/>
        </p:spPr>
        <p:txBody>
          <a:bodyPr wrap="square" rtlCol="0">
            <a:spAutoFit/>
          </a:bodyPr>
          <a:lstStyle/>
          <a:p>
            <a:pPr algn="just"/>
            <a:r>
              <a:rPr lang="es-CO" sz="1000" dirty="0" smtClean="0">
                <a:latin typeface="Arial Narrow" panose="020B0606020202030204" pitchFamily="34" charset="0"/>
              </a:rPr>
              <a:t>En relación a las Meningitis Bacterianas, se encontró una causada por el Meningococo.  En  relación  a las M. </a:t>
            </a:r>
            <a:r>
              <a:rPr lang="es-CO" sz="1000" dirty="0">
                <a:latin typeface="Arial Narrow" panose="020B0606020202030204" pitchFamily="34" charset="0"/>
              </a:rPr>
              <a:t>p</a:t>
            </a:r>
            <a:r>
              <a:rPr lang="es-CO" sz="1000" dirty="0" smtClean="0">
                <a:latin typeface="Arial Narrow" panose="020B0606020202030204" pitchFamily="34" charset="0"/>
              </a:rPr>
              <a:t>or Meningococo el número de casos presentado para este periodo epidemiológico fue de 1, sin superar el número esperado. Todas se presentaron en la semana epidemiológica 5 pero no se encontraron nexos epidemiológicos entre los casos.  No se han presentado muertes.</a:t>
            </a:r>
            <a:endParaRPr lang="es-CO" sz="1000" dirty="0">
              <a:latin typeface="Arial Narrow" panose="020B0606020202030204" pitchFamily="34" charset="0"/>
            </a:endParaRPr>
          </a:p>
        </p:txBody>
      </p:sp>
      <p:sp>
        <p:nvSpPr>
          <p:cNvPr id="79" name="78 CuadroTexto"/>
          <p:cNvSpPr txBox="1"/>
          <p:nvPr/>
        </p:nvSpPr>
        <p:spPr>
          <a:xfrm>
            <a:off x="-49429" y="4535034"/>
            <a:ext cx="2331087" cy="246221"/>
          </a:xfrm>
          <a:prstGeom prst="rect">
            <a:avLst/>
          </a:prstGeom>
          <a:noFill/>
        </p:spPr>
        <p:txBody>
          <a:bodyPr wrap="none" rtlCol="0">
            <a:spAutoFit/>
          </a:bodyPr>
          <a:lstStyle/>
          <a:p>
            <a:pPr algn="ctr"/>
            <a:r>
              <a:rPr lang="es-ES" sz="1000" b="1" dirty="0" smtClean="0">
                <a:latin typeface="Arial Narrow" panose="020B0606020202030204" pitchFamily="34" charset="0"/>
              </a:rPr>
              <a:t>Confirmados y pendientes de clasificación </a:t>
            </a:r>
            <a:endParaRPr lang="es-ES" sz="1000" b="1" dirty="0">
              <a:latin typeface="Arial Narrow" panose="020B0606020202030204" pitchFamily="34" charset="0"/>
            </a:endParaRPr>
          </a:p>
        </p:txBody>
      </p:sp>
      <p:grpSp>
        <p:nvGrpSpPr>
          <p:cNvPr id="78" name="77 Grupo"/>
          <p:cNvGrpSpPr/>
          <p:nvPr/>
        </p:nvGrpSpPr>
        <p:grpSpPr>
          <a:xfrm>
            <a:off x="2674054" y="2923234"/>
            <a:ext cx="1642872" cy="453797"/>
            <a:chOff x="402095" y="486270"/>
            <a:chExt cx="2369636" cy="453797"/>
          </a:xfrm>
        </p:grpSpPr>
        <p:sp>
          <p:nvSpPr>
            <p:cNvPr id="80" name="79 Abrir llave"/>
            <p:cNvSpPr/>
            <p:nvPr/>
          </p:nvSpPr>
          <p:spPr>
            <a:xfrm rot="16200000">
              <a:off x="1469899" y="-361764"/>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81" name="80 CuadroTexto"/>
            <p:cNvSpPr txBox="1"/>
            <p:nvPr/>
          </p:nvSpPr>
          <p:spPr>
            <a:xfrm>
              <a:off x="1065276" y="486270"/>
              <a:ext cx="1229607" cy="338554"/>
            </a:xfrm>
            <a:prstGeom prst="rect">
              <a:avLst/>
            </a:prstGeom>
            <a:noFill/>
          </p:spPr>
          <p:txBody>
            <a:bodyPr wrap="square" rtlCol="0">
              <a:spAutoFit/>
            </a:bodyPr>
            <a:lstStyle/>
            <a:p>
              <a:pPr algn="ctr"/>
              <a:r>
                <a:rPr lang="es-ES" sz="1600" b="1" dirty="0" smtClean="0">
                  <a:latin typeface="Arial Narrow" panose="020B0606020202030204" pitchFamily="34" charset="0"/>
                </a:rPr>
                <a:t>Sexo</a:t>
              </a:r>
              <a:endParaRPr lang="es-ES" sz="1600" b="1" dirty="0">
                <a:latin typeface="Arial Narrow" panose="020B0606020202030204" pitchFamily="34" charset="0"/>
              </a:endParaRPr>
            </a:p>
          </p:txBody>
        </p:sp>
      </p:grpSp>
      <p:grpSp>
        <p:nvGrpSpPr>
          <p:cNvPr id="82" name="81 Grupo"/>
          <p:cNvGrpSpPr/>
          <p:nvPr/>
        </p:nvGrpSpPr>
        <p:grpSpPr>
          <a:xfrm>
            <a:off x="4887448" y="2918562"/>
            <a:ext cx="1809346" cy="436841"/>
            <a:chOff x="3060727" y="484500"/>
            <a:chExt cx="2369636" cy="436841"/>
          </a:xfrm>
        </p:grpSpPr>
        <p:sp>
          <p:nvSpPr>
            <p:cNvPr id="83" name="82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90" name="89 CuadroTexto"/>
            <p:cNvSpPr txBox="1"/>
            <p:nvPr/>
          </p:nvSpPr>
          <p:spPr>
            <a:xfrm>
              <a:off x="3600450" y="484500"/>
              <a:ext cx="1229607" cy="338554"/>
            </a:xfrm>
            <a:prstGeom prst="rect">
              <a:avLst/>
            </a:prstGeom>
            <a:noFill/>
          </p:spPr>
          <p:txBody>
            <a:bodyPr wrap="square" rtlCol="0">
              <a:spAutoFit/>
            </a:bodyPr>
            <a:lstStyle/>
            <a:p>
              <a:pPr algn="ctr"/>
              <a:r>
                <a:rPr lang="es-ES" sz="1600" b="1" dirty="0" smtClean="0">
                  <a:latin typeface="Arial Narrow" panose="020B0606020202030204" pitchFamily="34" charset="0"/>
                </a:rPr>
                <a:t>Edad</a:t>
              </a:r>
              <a:endParaRPr lang="es-ES" sz="1600" b="1" dirty="0">
                <a:latin typeface="Arial Narrow" panose="020B0606020202030204" pitchFamily="34" charset="0"/>
              </a:endParaRPr>
            </a:p>
          </p:txBody>
        </p:sp>
      </p:grpSp>
      <p:pic>
        <p:nvPicPr>
          <p:cNvPr id="2" name="Imagen 1"/>
          <p:cNvPicPr>
            <a:picLocks noChangeAspect="1"/>
          </p:cNvPicPr>
          <p:nvPr/>
        </p:nvPicPr>
        <p:blipFill>
          <a:blip r:embed="rId9"/>
          <a:stretch>
            <a:fillRect/>
          </a:stretch>
        </p:blipFill>
        <p:spPr>
          <a:xfrm>
            <a:off x="2108553" y="264032"/>
            <a:ext cx="5220299" cy="1628625"/>
          </a:xfrm>
          <a:prstGeom prst="rect">
            <a:avLst/>
          </a:prstGeom>
        </p:spPr>
      </p:pic>
      <p:pic>
        <p:nvPicPr>
          <p:cNvPr id="3" name="Imagen 2"/>
          <p:cNvPicPr>
            <a:picLocks noChangeAspect="1"/>
          </p:cNvPicPr>
          <p:nvPr/>
        </p:nvPicPr>
        <p:blipFill>
          <a:blip r:embed="rId10"/>
          <a:stretch>
            <a:fillRect/>
          </a:stretch>
        </p:blipFill>
        <p:spPr>
          <a:xfrm>
            <a:off x="21964" y="5326675"/>
            <a:ext cx="2957611" cy="1714297"/>
          </a:xfrm>
          <a:prstGeom prst="rect">
            <a:avLst/>
          </a:prstGeom>
        </p:spPr>
      </p:pic>
    </p:spTree>
    <p:extLst>
      <p:ext uri="{BB962C8B-B14F-4D97-AF65-F5344CB8AC3E}">
        <p14:creationId xmlns:p14="http://schemas.microsoft.com/office/powerpoint/2010/main" val="29812401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93226" y="3128211"/>
            <a:ext cx="1735416" cy="2235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92815" y="516134"/>
            <a:ext cx="1735827" cy="23732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10 Rectángulo"/>
          <p:cNvSpPr/>
          <p:nvPr/>
        </p:nvSpPr>
        <p:spPr>
          <a:xfrm>
            <a:off x="-2" y="0"/>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8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12</a:t>
            </a:r>
            <a:endParaRPr lang="es-ES" sz="1050" b="1" dirty="0">
              <a:latin typeface="Arial Narrow" panose="020B0606020202030204" pitchFamily="34" charset="0"/>
            </a:endParaRPr>
          </a:p>
        </p:txBody>
      </p:sp>
      <p:grpSp>
        <p:nvGrpSpPr>
          <p:cNvPr id="12" name="11 Grupo"/>
          <p:cNvGrpSpPr/>
          <p:nvPr/>
        </p:nvGrpSpPr>
        <p:grpSpPr>
          <a:xfrm>
            <a:off x="126430" y="59386"/>
            <a:ext cx="4338116" cy="276999"/>
            <a:chOff x="2448322" y="74775"/>
            <a:chExt cx="4338116" cy="276999"/>
          </a:xfrm>
        </p:grpSpPr>
        <p:sp>
          <p:nvSpPr>
            <p:cNvPr id="13" name="12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4" name="13 Conector recto"/>
            <p:cNvCxnSpPr>
              <a:stCxn id="13"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14 CuadroTexto"/>
            <p:cNvSpPr txBox="1"/>
            <p:nvPr/>
          </p:nvSpPr>
          <p:spPr>
            <a:xfrm>
              <a:off x="3302538" y="74775"/>
              <a:ext cx="3483900" cy="276999"/>
            </a:xfrm>
            <a:prstGeom prst="rect">
              <a:avLst/>
            </a:prstGeom>
            <a:noFill/>
          </p:spPr>
          <p:txBody>
            <a:bodyPr wrap="square" rtlCol="0">
              <a:spAutoFit/>
            </a:bodyPr>
            <a:lstStyle/>
            <a:p>
              <a:r>
                <a:rPr lang="es-ES" sz="1200" b="1" dirty="0" smtClean="0">
                  <a:latin typeface="Arial Narrow" panose="020B0606020202030204" pitchFamily="34" charset="0"/>
                </a:rPr>
                <a:t>Otros eventos inmunoprevenibles de baja frecuencia</a:t>
              </a:r>
              <a:endParaRPr lang="es-ES" sz="1200" b="1" dirty="0">
                <a:latin typeface="Arial Narrow" panose="020B0606020202030204" pitchFamily="34" charset="0"/>
              </a:endParaRPr>
            </a:p>
          </p:txBody>
        </p:sp>
      </p:grpSp>
      <p:pic>
        <p:nvPicPr>
          <p:cNvPr id="819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844" y="504056"/>
            <a:ext cx="1971345" cy="25145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16 CuadroTexto"/>
          <p:cNvSpPr txBox="1"/>
          <p:nvPr/>
        </p:nvSpPr>
        <p:spPr>
          <a:xfrm>
            <a:off x="50" y="1043608"/>
            <a:ext cx="2095750" cy="261610"/>
          </a:xfrm>
          <a:prstGeom prst="rect">
            <a:avLst/>
          </a:prstGeom>
          <a:noFill/>
        </p:spPr>
        <p:txBody>
          <a:bodyPr wrap="square" rtlCol="0">
            <a:spAutoFit/>
          </a:bodyPr>
          <a:lstStyle/>
          <a:p>
            <a:r>
              <a:rPr lang="es-ES" sz="1100" b="1" dirty="0" smtClean="0">
                <a:latin typeface="Arial Narrow" panose="020B0606020202030204" pitchFamily="34" charset="0"/>
              </a:rPr>
              <a:t>Periodo epidemiológico </a:t>
            </a:r>
            <a:r>
              <a:rPr lang="es-ES" sz="1100" b="1" dirty="0">
                <a:latin typeface="Arial Narrow" panose="020B0606020202030204" pitchFamily="34" charset="0"/>
              </a:rPr>
              <a:t>2</a:t>
            </a:r>
            <a:r>
              <a:rPr lang="es-ES" sz="1100" b="1" dirty="0" smtClean="0">
                <a:latin typeface="Arial Narrow" panose="020B0606020202030204" pitchFamily="34" charset="0"/>
              </a:rPr>
              <a:t>  - 2021</a:t>
            </a:r>
            <a:endParaRPr lang="es-ES" sz="1100" b="1" dirty="0">
              <a:latin typeface="Arial Narrow" panose="020B0606020202030204" pitchFamily="34" charset="0"/>
            </a:endParaRPr>
          </a:p>
        </p:txBody>
      </p:sp>
      <p:sp>
        <p:nvSpPr>
          <p:cNvPr id="18" name="36 Título"/>
          <p:cNvSpPr txBox="1">
            <a:spLocks/>
          </p:cNvSpPr>
          <p:nvPr/>
        </p:nvSpPr>
        <p:spPr>
          <a:xfrm>
            <a:off x="72058" y="772124"/>
            <a:ext cx="1905130" cy="338554"/>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1600" b="1" dirty="0" smtClean="0">
                <a:solidFill>
                  <a:srgbClr val="C00000"/>
                </a:solidFill>
                <a:latin typeface="Arial Narrow" panose="020B0606020202030204" pitchFamily="34" charset="0"/>
                <a:ea typeface="+mn-ea"/>
                <a:cs typeface="+mn-cs"/>
              </a:rPr>
              <a:t>Parálisis Flácida</a:t>
            </a:r>
            <a:endParaRPr lang="es-ES" sz="1600" b="1" dirty="0">
              <a:solidFill>
                <a:srgbClr val="C00000"/>
              </a:solidFill>
              <a:latin typeface="Arial Narrow" panose="020B0606020202030204" pitchFamily="34" charset="0"/>
              <a:ea typeface="+mn-ea"/>
              <a:cs typeface="+mn-cs"/>
            </a:endParaRPr>
          </a:p>
        </p:txBody>
      </p:sp>
      <p:sp>
        <p:nvSpPr>
          <p:cNvPr id="20" name="19 Rectángulo"/>
          <p:cNvSpPr/>
          <p:nvPr/>
        </p:nvSpPr>
        <p:spPr>
          <a:xfrm>
            <a:off x="-37977" y="2910722"/>
            <a:ext cx="7257607" cy="210893"/>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2" name="36 Título"/>
          <p:cNvSpPr txBox="1">
            <a:spLocks/>
          </p:cNvSpPr>
          <p:nvPr/>
        </p:nvSpPr>
        <p:spPr>
          <a:xfrm>
            <a:off x="3456434" y="459993"/>
            <a:ext cx="1951371" cy="1015663"/>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000" b="1" dirty="0" smtClean="0">
                <a:solidFill>
                  <a:srgbClr val="C00000"/>
                </a:solidFill>
                <a:latin typeface="Arial Narrow" panose="020B0606020202030204" pitchFamily="34" charset="0"/>
                <a:ea typeface="+mn-ea"/>
                <a:cs typeface="+mn-cs"/>
              </a:rPr>
              <a:t>Síndrome </a:t>
            </a:r>
            <a:r>
              <a:rPr lang="es-ES" sz="2000" b="1" dirty="0">
                <a:solidFill>
                  <a:srgbClr val="C00000"/>
                </a:solidFill>
                <a:latin typeface="Arial Narrow" panose="020B0606020202030204" pitchFamily="34" charset="0"/>
                <a:ea typeface="+mn-ea"/>
                <a:cs typeface="+mn-cs"/>
              </a:rPr>
              <a:t>de rubeola congénita</a:t>
            </a:r>
          </a:p>
        </p:txBody>
      </p:sp>
      <p:pic>
        <p:nvPicPr>
          <p:cNvPr id="819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080" y="3128211"/>
            <a:ext cx="1978581" cy="2391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24 Rectángulo"/>
          <p:cNvSpPr/>
          <p:nvPr/>
        </p:nvSpPr>
        <p:spPr>
          <a:xfrm>
            <a:off x="-26344" y="5364088"/>
            <a:ext cx="7227244" cy="194618"/>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6" name="25 CuadroTexto"/>
          <p:cNvSpPr txBox="1"/>
          <p:nvPr/>
        </p:nvSpPr>
        <p:spPr>
          <a:xfrm>
            <a:off x="-77910" y="3750238"/>
            <a:ext cx="1902957" cy="246221"/>
          </a:xfrm>
          <a:prstGeom prst="rect">
            <a:avLst/>
          </a:prstGeom>
          <a:noFill/>
        </p:spPr>
        <p:txBody>
          <a:bodyPr wrap="square" rtlCol="0">
            <a:spAutoFit/>
          </a:bodyPr>
          <a:lstStyle/>
          <a:p>
            <a:pPr algn="ctr"/>
            <a:r>
              <a:rPr lang="es-ES" sz="1000" b="1" dirty="0" smtClean="0">
                <a:latin typeface="Arial Narrow" panose="020B0606020202030204" pitchFamily="34" charset="0"/>
              </a:rPr>
              <a:t>Periodo epidemiológico 2  - 2021</a:t>
            </a:r>
            <a:endParaRPr lang="es-ES" sz="1000" b="1" dirty="0">
              <a:latin typeface="Arial Narrow" panose="020B0606020202030204" pitchFamily="34" charset="0"/>
            </a:endParaRPr>
          </a:p>
        </p:txBody>
      </p:sp>
      <p:sp>
        <p:nvSpPr>
          <p:cNvPr id="27" name="36 Título"/>
          <p:cNvSpPr txBox="1">
            <a:spLocks/>
          </p:cNvSpPr>
          <p:nvPr/>
        </p:nvSpPr>
        <p:spPr>
          <a:xfrm>
            <a:off x="-77910" y="3121615"/>
            <a:ext cx="2022176" cy="707886"/>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000" b="1" dirty="0" smtClean="0">
                <a:solidFill>
                  <a:srgbClr val="C00000"/>
                </a:solidFill>
                <a:latin typeface="Arial Narrow" panose="020B0606020202030204" pitchFamily="34" charset="0"/>
                <a:ea typeface="+mn-ea"/>
                <a:cs typeface="+mn-cs"/>
              </a:rPr>
              <a:t>Tétanos accidental</a:t>
            </a:r>
            <a:endParaRPr lang="es-ES" sz="2000" b="1" dirty="0">
              <a:solidFill>
                <a:srgbClr val="C00000"/>
              </a:solidFill>
              <a:latin typeface="Arial Narrow" panose="020B0606020202030204" pitchFamily="34" charset="0"/>
              <a:ea typeface="+mn-ea"/>
              <a:cs typeface="+mn-cs"/>
            </a:endParaRPr>
          </a:p>
        </p:txBody>
      </p:sp>
      <p:sp>
        <p:nvSpPr>
          <p:cNvPr id="24" name="23 CuadroTexto"/>
          <p:cNvSpPr txBox="1"/>
          <p:nvPr/>
        </p:nvSpPr>
        <p:spPr>
          <a:xfrm>
            <a:off x="1925089" y="1269820"/>
            <a:ext cx="1668137" cy="1200329"/>
          </a:xfrm>
          <a:prstGeom prst="rect">
            <a:avLst/>
          </a:prstGeom>
          <a:noFill/>
        </p:spPr>
        <p:txBody>
          <a:bodyPr wrap="square" rtlCol="0">
            <a:spAutoFit/>
          </a:bodyPr>
          <a:lstStyle/>
          <a:p>
            <a:pPr algn="just"/>
            <a:r>
              <a:rPr lang="es-CO" sz="1200" dirty="0">
                <a:latin typeface="Arial Narrow" panose="020B0606020202030204" pitchFamily="34" charset="0"/>
              </a:rPr>
              <a:t>Hasta la semana epidemiológica </a:t>
            </a:r>
            <a:r>
              <a:rPr lang="es-CO" sz="1200" dirty="0" smtClean="0">
                <a:latin typeface="Arial Narrow" panose="020B0606020202030204" pitchFamily="34" charset="0"/>
              </a:rPr>
              <a:t>8 </a:t>
            </a:r>
            <a:r>
              <a:rPr lang="es-CO" sz="1200" dirty="0">
                <a:latin typeface="Arial Narrow" panose="020B0606020202030204" pitchFamily="34" charset="0"/>
              </a:rPr>
              <a:t>no se han notificado  casos probables para este evento en residente en Medellín. </a:t>
            </a:r>
          </a:p>
        </p:txBody>
      </p:sp>
      <p:sp>
        <p:nvSpPr>
          <p:cNvPr id="32" name="31 CuadroTexto"/>
          <p:cNvSpPr txBox="1"/>
          <p:nvPr/>
        </p:nvSpPr>
        <p:spPr>
          <a:xfrm>
            <a:off x="3464655" y="3614115"/>
            <a:ext cx="1951371" cy="253916"/>
          </a:xfrm>
          <a:prstGeom prst="rect">
            <a:avLst/>
          </a:prstGeom>
          <a:noFill/>
        </p:spPr>
        <p:txBody>
          <a:bodyPr wrap="square" rtlCol="0">
            <a:spAutoFit/>
          </a:bodyPr>
          <a:lstStyle/>
          <a:p>
            <a:pPr algn="ctr"/>
            <a:r>
              <a:rPr lang="es-ES" sz="1050" b="1" dirty="0" smtClean="0">
                <a:latin typeface="Arial Narrow" panose="020B0606020202030204" pitchFamily="34" charset="0"/>
              </a:rPr>
              <a:t>Periodo epidemiológico 2-2021</a:t>
            </a:r>
            <a:endParaRPr lang="es-ES" sz="1050" b="1" dirty="0">
              <a:latin typeface="Arial Narrow" panose="020B0606020202030204" pitchFamily="34" charset="0"/>
            </a:endParaRPr>
          </a:p>
        </p:txBody>
      </p:sp>
      <p:sp>
        <p:nvSpPr>
          <p:cNvPr id="33" name="36 Título"/>
          <p:cNvSpPr txBox="1">
            <a:spLocks/>
          </p:cNvSpPr>
          <p:nvPr/>
        </p:nvSpPr>
        <p:spPr>
          <a:xfrm>
            <a:off x="3240338" y="3128211"/>
            <a:ext cx="2423395" cy="461665"/>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400" b="1" dirty="0" smtClean="0">
                <a:solidFill>
                  <a:srgbClr val="C00000"/>
                </a:solidFill>
                <a:latin typeface="Arial Narrow" panose="020B0606020202030204" pitchFamily="34" charset="0"/>
                <a:ea typeface="+mn-ea"/>
                <a:cs typeface="+mn-cs"/>
              </a:rPr>
              <a:t>EAPV</a:t>
            </a:r>
            <a:endParaRPr lang="es-ES" sz="2400" b="1" dirty="0">
              <a:solidFill>
                <a:srgbClr val="C00000"/>
              </a:solidFill>
              <a:latin typeface="Arial Narrow" panose="020B0606020202030204" pitchFamily="34" charset="0"/>
              <a:ea typeface="+mn-ea"/>
              <a:cs typeface="+mn-cs"/>
            </a:endParaRPr>
          </a:p>
        </p:txBody>
      </p:sp>
      <p:sp>
        <p:nvSpPr>
          <p:cNvPr id="34" name="33 CuadroTexto"/>
          <p:cNvSpPr txBox="1"/>
          <p:nvPr/>
        </p:nvSpPr>
        <p:spPr>
          <a:xfrm>
            <a:off x="5399020" y="504056"/>
            <a:ext cx="1747318" cy="2462213"/>
          </a:xfrm>
          <a:prstGeom prst="rect">
            <a:avLst/>
          </a:prstGeom>
          <a:noFill/>
        </p:spPr>
        <p:txBody>
          <a:bodyPr wrap="square" rtlCol="0">
            <a:spAutoFit/>
          </a:bodyPr>
          <a:lstStyle/>
          <a:p>
            <a:pPr algn="just"/>
            <a:r>
              <a:rPr lang="es-CO" sz="1100" dirty="0">
                <a:latin typeface="Arial Narrow" panose="020B0606020202030204" pitchFamily="34" charset="0"/>
              </a:rPr>
              <a:t>Hasta la semana epidemiológica 4 se notificaron </a:t>
            </a:r>
            <a:r>
              <a:rPr lang="es-CO" sz="1100" dirty="0" smtClean="0">
                <a:latin typeface="Arial Narrow" panose="020B0606020202030204" pitchFamily="34" charset="0"/>
              </a:rPr>
              <a:t>cuatro (4) casos  </a:t>
            </a:r>
            <a:r>
              <a:rPr lang="es-CO" sz="1100" dirty="0">
                <a:latin typeface="Arial Narrow" panose="020B0606020202030204" pitchFamily="34" charset="0"/>
              </a:rPr>
              <a:t>sospechosos de síndrome de rubeola congénita en residentes de la </a:t>
            </a:r>
            <a:r>
              <a:rPr lang="es-CO" sz="1100" dirty="0" smtClean="0">
                <a:latin typeface="Arial Narrow" panose="020B0606020202030204" pitchFamily="34" charset="0"/>
              </a:rPr>
              <a:t>ciudad, </a:t>
            </a:r>
            <a:r>
              <a:rPr lang="es-CO" sz="1100" dirty="0">
                <a:latin typeface="Arial Narrow" panose="020B0606020202030204" pitchFamily="34" charset="0"/>
              </a:rPr>
              <a:t>para una proporción de notificación de </a:t>
            </a:r>
            <a:r>
              <a:rPr lang="es-CO" sz="1100" dirty="0" smtClean="0">
                <a:latin typeface="Arial Narrow" panose="020B0606020202030204" pitchFamily="34" charset="0"/>
              </a:rPr>
              <a:t>0,26 </a:t>
            </a:r>
            <a:r>
              <a:rPr lang="es-CO" sz="1100" dirty="0">
                <a:latin typeface="Arial Narrow" panose="020B0606020202030204" pitchFamily="34" charset="0"/>
              </a:rPr>
              <a:t>casos por 10,000 nacidos vivos y  cumpliendo con la meta de notificación proporcional para este evento que debería estar en 0,07. Los dos (2) </a:t>
            </a:r>
            <a:r>
              <a:rPr lang="es-CO" sz="1100" dirty="0" smtClean="0">
                <a:latin typeface="Arial Narrow" panose="020B0606020202030204" pitchFamily="34" charset="0"/>
              </a:rPr>
              <a:t>de los casos </a:t>
            </a:r>
            <a:r>
              <a:rPr lang="es-CO" sz="1100" dirty="0">
                <a:latin typeface="Arial Narrow" panose="020B0606020202030204" pitchFamily="34" charset="0"/>
              </a:rPr>
              <a:t>fueron descartados.</a:t>
            </a:r>
          </a:p>
        </p:txBody>
      </p:sp>
      <p:sp>
        <p:nvSpPr>
          <p:cNvPr id="35" name="34 CuadroTexto"/>
          <p:cNvSpPr txBox="1"/>
          <p:nvPr/>
        </p:nvSpPr>
        <p:spPr>
          <a:xfrm>
            <a:off x="1937501" y="3475558"/>
            <a:ext cx="1623594" cy="1569660"/>
          </a:xfrm>
          <a:prstGeom prst="rect">
            <a:avLst/>
          </a:prstGeom>
          <a:noFill/>
        </p:spPr>
        <p:txBody>
          <a:bodyPr wrap="square" rtlCol="0">
            <a:spAutoFit/>
          </a:bodyPr>
          <a:lstStyle/>
          <a:p>
            <a:pPr algn="just"/>
            <a:r>
              <a:rPr lang="es-CO" sz="1200" dirty="0">
                <a:latin typeface="Arial Narrow" panose="020B0606020202030204" pitchFamily="34" charset="0"/>
              </a:rPr>
              <a:t>Hasta la </a:t>
            </a:r>
            <a:r>
              <a:rPr lang="es-CO" sz="1200" dirty="0" smtClean="0">
                <a:latin typeface="Arial Narrow" panose="020B0606020202030204" pitchFamily="34" charset="0"/>
              </a:rPr>
              <a:t>semana epidemiológica 8 </a:t>
            </a:r>
            <a:r>
              <a:rPr lang="es-CO" sz="1200" dirty="0">
                <a:latin typeface="Arial Narrow" panose="020B0606020202030204" pitchFamily="34" charset="0"/>
              </a:rPr>
              <a:t>no se han notificado  casos </a:t>
            </a:r>
            <a:r>
              <a:rPr lang="es-CO" sz="1200" dirty="0" smtClean="0">
                <a:latin typeface="Arial Narrow" panose="020B0606020202030204" pitchFamily="34" charset="0"/>
              </a:rPr>
              <a:t>ni probables, ni confirmados por clínica para </a:t>
            </a:r>
            <a:r>
              <a:rPr lang="es-CO" sz="1200" dirty="0">
                <a:latin typeface="Arial Narrow" panose="020B0606020202030204" pitchFamily="34" charset="0"/>
              </a:rPr>
              <a:t>este evento en </a:t>
            </a:r>
            <a:r>
              <a:rPr lang="es-CO" sz="1200" dirty="0" smtClean="0">
                <a:latin typeface="Arial Narrow" panose="020B0606020202030204" pitchFamily="34" charset="0"/>
              </a:rPr>
              <a:t>residentes </a:t>
            </a:r>
            <a:r>
              <a:rPr lang="es-CO" sz="1200" dirty="0">
                <a:latin typeface="Arial Narrow" panose="020B0606020202030204" pitchFamily="34" charset="0"/>
              </a:rPr>
              <a:t>en Medellín. </a:t>
            </a:r>
          </a:p>
          <a:p>
            <a:pPr algn="just"/>
            <a:endParaRPr lang="es-CO" sz="1200" dirty="0">
              <a:latin typeface="Arial Narrow" panose="020B0606020202030204" pitchFamily="34" charset="0"/>
            </a:endParaRPr>
          </a:p>
        </p:txBody>
      </p:sp>
      <p:sp>
        <p:nvSpPr>
          <p:cNvPr id="36" name="35 CuadroTexto"/>
          <p:cNvSpPr txBox="1"/>
          <p:nvPr/>
        </p:nvSpPr>
        <p:spPr>
          <a:xfrm>
            <a:off x="5430939" y="3446785"/>
            <a:ext cx="1604307" cy="1200329"/>
          </a:xfrm>
          <a:prstGeom prst="rect">
            <a:avLst/>
          </a:prstGeom>
          <a:noFill/>
        </p:spPr>
        <p:txBody>
          <a:bodyPr wrap="square" rtlCol="0">
            <a:spAutoFit/>
          </a:bodyPr>
          <a:lstStyle/>
          <a:p>
            <a:pPr algn="just"/>
            <a:r>
              <a:rPr lang="es-CO" sz="1200" dirty="0">
                <a:latin typeface="Arial Narrow" panose="020B0606020202030204" pitchFamily="34" charset="0"/>
              </a:rPr>
              <a:t>Hasta la semana epidemiológica </a:t>
            </a:r>
            <a:r>
              <a:rPr lang="es-CO" sz="1200" dirty="0" smtClean="0">
                <a:latin typeface="Arial Narrow" panose="020B0606020202030204" pitchFamily="34" charset="0"/>
              </a:rPr>
              <a:t>8  </a:t>
            </a:r>
            <a:r>
              <a:rPr lang="es-CO" sz="1200" dirty="0">
                <a:latin typeface="Arial Narrow" panose="020B0606020202030204" pitchFamily="34" charset="0"/>
              </a:rPr>
              <a:t>notificaron </a:t>
            </a:r>
            <a:r>
              <a:rPr lang="es-CO" sz="1200" dirty="0" smtClean="0">
                <a:latin typeface="Arial Narrow" panose="020B0606020202030204" pitchFamily="34" charset="0"/>
              </a:rPr>
              <a:t>9 </a:t>
            </a:r>
            <a:r>
              <a:rPr lang="es-CO" sz="1200" dirty="0">
                <a:latin typeface="Arial Narrow" panose="020B0606020202030204" pitchFamily="34" charset="0"/>
              </a:rPr>
              <a:t>casos de ESAVI en residentes de la ciudad, </a:t>
            </a:r>
            <a:r>
              <a:rPr lang="es-CO" sz="1200" dirty="0" smtClean="0">
                <a:latin typeface="Arial Narrow" panose="020B0606020202030204" pitchFamily="34" charset="0"/>
              </a:rPr>
              <a:t>pendientes </a:t>
            </a:r>
            <a:r>
              <a:rPr lang="es-CO" sz="1200" dirty="0">
                <a:latin typeface="Arial Narrow" panose="020B0606020202030204" pitchFamily="34" charset="0"/>
              </a:rPr>
              <a:t>de clasificación</a:t>
            </a:r>
          </a:p>
        </p:txBody>
      </p:sp>
      <p:pic>
        <p:nvPicPr>
          <p:cNvPr id="3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996" y="5558706"/>
            <a:ext cx="1965732" cy="2272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8" name="37 CuadroTexto"/>
          <p:cNvSpPr txBox="1"/>
          <p:nvPr/>
        </p:nvSpPr>
        <p:spPr>
          <a:xfrm>
            <a:off x="32148" y="5985910"/>
            <a:ext cx="1882405" cy="253916"/>
          </a:xfrm>
          <a:prstGeom prst="rect">
            <a:avLst/>
          </a:prstGeom>
          <a:noFill/>
        </p:spPr>
        <p:txBody>
          <a:bodyPr wrap="square" rtlCol="0">
            <a:spAutoFit/>
          </a:bodyPr>
          <a:lstStyle/>
          <a:p>
            <a:r>
              <a:rPr lang="es-ES" sz="1050" b="1" dirty="0" smtClean="0">
                <a:latin typeface="Arial Narrow" panose="020B0606020202030204" pitchFamily="34" charset="0"/>
              </a:rPr>
              <a:t>Periodo epidemiológico 2- 2021</a:t>
            </a:r>
            <a:endParaRPr lang="es-ES" sz="1050" b="1" dirty="0">
              <a:latin typeface="Arial Narrow" panose="020B0606020202030204" pitchFamily="34" charset="0"/>
            </a:endParaRPr>
          </a:p>
        </p:txBody>
      </p:sp>
      <p:sp>
        <p:nvSpPr>
          <p:cNvPr id="39" name="36 Título"/>
          <p:cNvSpPr txBox="1">
            <a:spLocks/>
          </p:cNvSpPr>
          <p:nvPr/>
        </p:nvSpPr>
        <p:spPr>
          <a:xfrm>
            <a:off x="-174906" y="5592451"/>
            <a:ext cx="2253996" cy="400110"/>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000" b="1" dirty="0" smtClean="0">
                <a:solidFill>
                  <a:srgbClr val="C00000"/>
                </a:solidFill>
                <a:latin typeface="Arial Narrow" panose="020B0606020202030204" pitchFamily="34" charset="0"/>
                <a:ea typeface="+mn-ea"/>
                <a:cs typeface="+mn-cs"/>
              </a:rPr>
              <a:t>Difteria</a:t>
            </a:r>
            <a:endParaRPr lang="es-ES" sz="2000" b="1" dirty="0">
              <a:solidFill>
                <a:srgbClr val="C00000"/>
              </a:solidFill>
              <a:latin typeface="Arial Narrow" panose="020B0606020202030204" pitchFamily="34" charset="0"/>
              <a:ea typeface="+mn-ea"/>
              <a:cs typeface="+mn-cs"/>
            </a:endParaRPr>
          </a:p>
        </p:txBody>
      </p:sp>
      <p:sp>
        <p:nvSpPr>
          <p:cNvPr id="40" name="39 Rectángulo"/>
          <p:cNvSpPr/>
          <p:nvPr/>
        </p:nvSpPr>
        <p:spPr>
          <a:xfrm>
            <a:off x="-13172" y="7859249"/>
            <a:ext cx="5341814" cy="252028"/>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42" name="41 CuadroTexto"/>
          <p:cNvSpPr txBox="1"/>
          <p:nvPr/>
        </p:nvSpPr>
        <p:spPr>
          <a:xfrm>
            <a:off x="1954958" y="6079909"/>
            <a:ext cx="1645490" cy="1569660"/>
          </a:xfrm>
          <a:prstGeom prst="rect">
            <a:avLst/>
          </a:prstGeom>
          <a:noFill/>
        </p:spPr>
        <p:txBody>
          <a:bodyPr wrap="square" rtlCol="0">
            <a:spAutoFit/>
          </a:bodyPr>
          <a:lstStyle/>
          <a:p>
            <a:pPr algn="just"/>
            <a:r>
              <a:rPr lang="es-CO" sz="1200" dirty="0">
                <a:latin typeface="Arial Narrow" panose="020B0606020202030204" pitchFamily="34" charset="0"/>
              </a:rPr>
              <a:t>Hasta la semana </a:t>
            </a:r>
            <a:r>
              <a:rPr lang="es-CO" sz="1200" dirty="0" smtClean="0">
                <a:latin typeface="Arial Narrow" panose="020B0606020202030204" pitchFamily="34" charset="0"/>
              </a:rPr>
              <a:t>epidemiológica 8 </a:t>
            </a:r>
            <a:r>
              <a:rPr lang="es-CO" sz="1200" dirty="0">
                <a:latin typeface="Arial Narrow" panose="020B0606020202030204" pitchFamily="34" charset="0"/>
              </a:rPr>
              <a:t>no se han notificado  casos ni probables, ni confirmados por clínica para este evento en residentes en Medellín. </a:t>
            </a:r>
          </a:p>
          <a:p>
            <a:pPr algn="just"/>
            <a:endParaRPr lang="es-CO" sz="1200" dirty="0">
              <a:latin typeface="Arial Narrow" panose="020B0606020202030204" pitchFamily="34" charset="0"/>
            </a:endParaRPr>
          </a:p>
        </p:txBody>
      </p:sp>
      <p:pic>
        <p:nvPicPr>
          <p:cNvPr id="43"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13563" y="5558706"/>
            <a:ext cx="1715080" cy="2272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 name="43 CuadroTexto"/>
          <p:cNvSpPr txBox="1"/>
          <p:nvPr/>
        </p:nvSpPr>
        <p:spPr>
          <a:xfrm>
            <a:off x="3544599" y="6170339"/>
            <a:ext cx="1886340" cy="253916"/>
          </a:xfrm>
          <a:prstGeom prst="rect">
            <a:avLst/>
          </a:prstGeom>
          <a:noFill/>
        </p:spPr>
        <p:txBody>
          <a:bodyPr wrap="square" rtlCol="0">
            <a:spAutoFit/>
          </a:bodyPr>
          <a:lstStyle/>
          <a:p>
            <a:r>
              <a:rPr lang="es-ES" sz="1050" b="1" dirty="0" smtClean="0">
                <a:latin typeface="Arial Narrow" panose="020B0606020202030204" pitchFamily="34" charset="0"/>
              </a:rPr>
              <a:t>Periodo epidemiológico 2 - 2021</a:t>
            </a:r>
            <a:endParaRPr lang="es-ES" sz="1050" b="1" dirty="0">
              <a:latin typeface="Arial Narrow" panose="020B0606020202030204" pitchFamily="34" charset="0"/>
            </a:endParaRPr>
          </a:p>
        </p:txBody>
      </p:sp>
      <p:sp>
        <p:nvSpPr>
          <p:cNvPr id="45" name="36 Título"/>
          <p:cNvSpPr txBox="1">
            <a:spLocks/>
          </p:cNvSpPr>
          <p:nvPr/>
        </p:nvSpPr>
        <p:spPr>
          <a:xfrm>
            <a:off x="3546187" y="5519685"/>
            <a:ext cx="1782455" cy="707886"/>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000" b="1" dirty="0" smtClean="0">
                <a:solidFill>
                  <a:srgbClr val="C00000"/>
                </a:solidFill>
                <a:latin typeface="Arial Narrow" panose="020B0606020202030204" pitchFamily="34" charset="0"/>
                <a:ea typeface="+mn-ea"/>
                <a:cs typeface="+mn-cs"/>
              </a:rPr>
              <a:t>Sarampión y Rubeola</a:t>
            </a:r>
            <a:endParaRPr lang="es-ES" sz="2000" b="1" dirty="0">
              <a:solidFill>
                <a:srgbClr val="C00000"/>
              </a:solidFill>
              <a:latin typeface="Arial Narrow" panose="020B0606020202030204" pitchFamily="34" charset="0"/>
              <a:ea typeface="+mn-ea"/>
              <a:cs typeface="+mn-cs"/>
            </a:endParaRPr>
          </a:p>
        </p:txBody>
      </p:sp>
      <p:sp>
        <p:nvSpPr>
          <p:cNvPr id="46" name="45 CuadroTexto"/>
          <p:cNvSpPr txBox="1"/>
          <p:nvPr/>
        </p:nvSpPr>
        <p:spPr>
          <a:xfrm>
            <a:off x="5420298" y="5634579"/>
            <a:ext cx="1704762" cy="2677656"/>
          </a:xfrm>
          <a:prstGeom prst="rect">
            <a:avLst/>
          </a:prstGeom>
          <a:noFill/>
        </p:spPr>
        <p:txBody>
          <a:bodyPr wrap="square" rtlCol="0">
            <a:spAutoFit/>
          </a:bodyPr>
          <a:lstStyle/>
          <a:p>
            <a:pPr algn="just"/>
            <a:r>
              <a:rPr lang="es-ES" sz="1200" dirty="0">
                <a:latin typeface="Arial Narrow" panose="020B0606020202030204" pitchFamily="34" charset="0"/>
              </a:rPr>
              <a:t>Hasta la semana </a:t>
            </a:r>
            <a:r>
              <a:rPr lang="es-ES" sz="1200" dirty="0" smtClean="0">
                <a:latin typeface="Arial Narrow" panose="020B0606020202030204" pitchFamily="34" charset="0"/>
              </a:rPr>
              <a:t>epidemiológica 8 </a:t>
            </a:r>
            <a:r>
              <a:rPr lang="es-ES" sz="1200" dirty="0">
                <a:latin typeface="Arial Narrow" panose="020B0606020202030204" pitchFamily="34" charset="0"/>
              </a:rPr>
              <a:t>se notificaron en residentes de la ciudad 3</a:t>
            </a:r>
            <a:r>
              <a:rPr lang="es-ES" sz="1200" dirty="0" smtClean="0">
                <a:latin typeface="Arial Narrow" panose="020B0606020202030204" pitchFamily="34" charset="0"/>
              </a:rPr>
              <a:t> </a:t>
            </a:r>
            <a:r>
              <a:rPr lang="es-ES" sz="1200" dirty="0">
                <a:latin typeface="Arial Narrow" panose="020B0606020202030204" pitchFamily="34" charset="0"/>
              </a:rPr>
              <a:t>casos como </a:t>
            </a:r>
            <a:r>
              <a:rPr lang="es-ES" sz="1200" dirty="0" smtClean="0">
                <a:latin typeface="Arial Narrow" panose="020B0606020202030204" pitchFamily="34" charset="0"/>
              </a:rPr>
              <a:t>sospechosos </a:t>
            </a:r>
            <a:r>
              <a:rPr lang="es-ES" sz="1200" dirty="0">
                <a:latin typeface="Arial Narrow" panose="020B0606020202030204" pitchFamily="34" charset="0"/>
              </a:rPr>
              <a:t>de Rubeola  y 2</a:t>
            </a:r>
            <a:r>
              <a:rPr lang="es-ES" sz="1200" dirty="0" smtClean="0">
                <a:latin typeface="Arial Narrow" panose="020B0606020202030204" pitchFamily="34" charset="0"/>
              </a:rPr>
              <a:t> casos sospechosos de sarampión  </a:t>
            </a:r>
            <a:r>
              <a:rPr lang="es-ES" sz="1200" dirty="0">
                <a:latin typeface="Arial Narrow" panose="020B0606020202030204" pitchFamily="34" charset="0"/>
              </a:rPr>
              <a:t>para una proporción de notificación de </a:t>
            </a:r>
            <a:r>
              <a:rPr lang="es-ES" sz="1200" dirty="0" smtClean="0">
                <a:latin typeface="Arial Narrow" panose="020B0606020202030204" pitchFamily="34" charset="0"/>
              </a:rPr>
              <a:t>0,19 casos </a:t>
            </a:r>
            <a:r>
              <a:rPr lang="es-ES" sz="1200" dirty="0">
                <a:latin typeface="Arial Narrow" panose="020B0606020202030204" pitchFamily="34" charset="0"/>
              </a:rPr>
              <a:t>por cada </a:t>
            </a:r>
            <a:r>
              <a:rPr lang="es-ES" sz="1200" dirty="0" smtClean="0">
                <a:latin typeface="Arial Narrow" panose="020B0606020202030204" pitchFamily="34" charset="0"/>
              </a:rPr>
              <a:t>100.000 habitantes, no se cumple </a:t>
            </a:r>
            <a:r>
              <a:rPr lang="es-ES" sz="1200" dirty="0">
                <a:latin typeface="Arial Narrow" panose="020B0606020202030204" pitchFamily="34" charset="0"/>
              </a:rPr>
              <a:t>con la meta de notificación de Sarampión / Rubeola  proporcional </a:t>
            </a:r>
            <a:r>
              <a:rPr lang="es-ES" sz="1200" dirty="0" smtClean="0">
                <a:latin typeface="Arial Narrow" panose="020B0606020202030204" pitchFamily="34" charset="0"/>
              </a:rPr>
              <a:t>en este periodo y</a:t>
            </a:r>
            <a:endParaRPr lang="es-ES" sz="1200" dirty="0">
              <a:latin typeface="Arial Narrow" panose="020B0606020202030204" pitchFamily="34" charset="0"/>
            </a:endParaRPr>
          </a:p>
        </p:txBody>
      </p:sp>
      <p:sp>
        <p:nvSpPr>
          <p:cNvPr id="2" name="1 Rectángulo"/>
          <p:cNvSpPr/>
          <p:nvPr/>
        </p:nvSpPr>
        <p:spPr>
          <a:xfrm>
            <a:off x="32148" y="8188012"/>
            <a:ext cx="7092912" cy="830997"/>
          </a:xfrm>
          <a:prstGeom prst="rect">
            <a:avLst/>
          </a:prstGeom>
          <a:noFill/>
        </p:spPr>
        <p:txBody>
          <a:bodyPr wrap="square" rtlCol="0">
            <a:spAutoFit/>
          </a:bodyPr>
          <a:lstStyle/>
          <a:p>
            <a:pPr algn="just"/>
            <a:r>
              <a:rPr lang="es-ES" sz="1200" dirty="0">
                <a:latin typeface="Arial Narrow" panose="020B0606020202030204" pitchFamily="34" charset="0"/>
              </a:rPr>
              <a:t>que para el país deber ser mayor a 2 casos por cada 100.000 habitantes durante un año.  Adicionalmente, </a:t>
            </a:r>
            <a:r>
              <a:rPr lang="es-ES" sz="1200" dirty="0" smtClean="0">
                <a:latin typeface="Arial Narrow" panose="020B0606020202030204" pitchFamily="34" charset="0"/>
              </a:rPr>
              <a:t> todos los casos de </a:t>
            </a:r>
            <a:r>
              <a:rPr lang="es-ES" sz="1200" dirty="0">
                <a:latin typeface="Arial Narrow" panose="020B0606020202030204" pitchFamily="34" charset="0"/>
              </a:rPr>
              <a:t>Rubeola y </a:t>
            </a:r>
            <a:r>
              <a:rPr lang="es-ES" sz="1200" dirty="0" smtClean="0">
                <a:latin typeface="Arial Narrow" panose="020B0606020202030204" pitchFamily="34" charset="0"/>
              </a:rPr>
              <a:t>de </a:t>
            </a:r>
            <a:r>
              <a:rPr lang="es-ES" sz="1200" dirty="0">
                <a:latin typeface="Arial Narrow" panose="020B0606020202030204" pitchFamily="34" charset="0"/>
              </a:rPr>
              <a:t>s</a:t>
            </a:r>
            <a:r>
              <a:rPr lang="es-ES" sz="1200" dirty="0" smtClean="0">
                <a:latin typeface="Arial Narrow" panose="020B0606020202030204" pitchFamily="34" charset="0"/>
              </a:rPr>
              <a:t>arampión fueron </a:t>
            </a:r>
            <a:r>
              <a:rPr lang="es-ES" sz="1200" dirty="0">
                <a:latin typeface="Arial Narrow" panose="020B0606020202030204" pitchFamily="34" charset="0"/>
              </a:rPr>
              <a:t>descartados después de haber realizado lo establecido por </a:t>
            </a:r>
            <a:r>
              <a:rPr lang="es-ES" sz="1200" dirty="0" smtClean="0">
                <a:latin typeface="Arial Narrow" panose="020B0606020202030204" pitchFamily="34" charset="0"/>
              </a:rPr>
              <a:t>laboratorio e </a:t>
            </a:r>
            <a:r>
              <a:rPr lang="es-ES" sz="1200" dirty="0">
                <a:latin typeface="Arial Narrow" panose="020B0606020202030204" pitchFamily="34" charset="0"/>
              </a:rPr>
              <a:t>investigación de </a:t>
            </a:r>
            <a:r>
              <a:rPr lang="es-ES" sz="1200" dirty="0" smtClean="0">
                <a:latin typeface="Arial Narrow" panose="020B0606020202030204" pitchFamily="34" charset="0"/>
              </a:rPr>
              <a:t>campo. No </a:t>
            </a:r>
            <a:r>
              <a:rPr lang="es-ES" sz="1200" dirty="0">
                <a:latin typeface="Arial Narrow" panose="020B0606020202030204" pitchFamily="34" charset="0"/>
              </a:rPr>
              <a:t>se </a:t>
            </a:r>
            <a:r>
              <a:rPr lang="es-ES" sz="1200" dirty="0" smtClean="0">
                <a:latin typeface="Arial Narrow" panose="020B0606020202030204" pitchFamily="34" charset="0"/>
              </a:rPr>
              <a:t>han confirmado casos </a:t>
            </a:r>
            <a:r>
              <a:rPr lang="es-ES" sz="1200" dirty="0">
                <a:latin typeface="Arial Narrow" panose="020B0606020202030204" pitchFamily="34" charset="0"/>
              </a:rPr>
              <a:t>de </a:t>
            </a:r>
            <a:r>
              <a:rPr lang="es-ES" sz="1200" dirty="0" smtClean="0">
                <a:latin typeface="Arial Narrow" panose="020B0606020202030204" pitchFamily="34" charset="0"/>
              </a:rPr>
              <a:t>sarampión, ni de rubeola este </a:t>
            </a:r>
            <a:r>
              <a:rPr lang="es-ES" sz="1200" dirty="0">
                <a:latin typeface="Arial Narrow" panose="020B0606020202030204" pitchFamily="34" charset="0"/>
              </a:rPr>
              <a:t>año en la ciudad. Sin </a:t>
            </a:r>
            <a:r>
              <a:rPr lang="es-ES" sz="1200" dirty="0" smtClean="0">
                <a:latin typeface="Arial Narrow" panose="020B0606020202030204" pitchFamily="34" charset="0"/>
              </a:rPr>
              <a:t>embargo, </a:t>
            </a:r>
            <a:r>
              <a:rPr lang="es-ES" sz="1200" dirty="0">
                <a:latin typeface="Arial Narrow" panose="020B0606020202030204" pitchFamily="34" charset="0"/>
              </a:rPr>
              <a:t>se debe estar alerta por la situación epidemiológica de </a:t>
            </a:r>
            <a:r>
              <a:rPr lang="es-ES" sz="1200" dirty="0" smtClean="0">
                <a:latin typeface="Arial Narrow" panose="020B0606020202030204" pitchFamily="34" charset="0"/>
              </a:rPr>
              <a:t>estas enfermedades en </a:t>
            </a:r>
            <a:r>
              <a:rPr lang="es-ES" sz="1200" dirty="0">
                <a:latin typeface="Arial Narrow" panose="020B0606020202030204" pitchFamily="34" charset="0"/>
              </a:rPr>
              <a:t>el </a:t>
            </a:r>
            <a:r>
              <a:rPr lang="es-ES" sz="1200" dirty="0" smtClean="0">
                <a:latin typeface="Arial Narrow" panose="020B0606020202030204" pitchFamily="34" charset="0"/>
              </a:rPr>
              <a:t>país </a:t>
            </a:r>
            <a:r>
              <a:rPr lang="es-ES" sz="1200" dirty="0">
                <a:latin typeface="Arial Narrow" panose="020B0606020202030204" pitchFamily="34" charset="0"/>
              </a:rPr>
              <a:t>y en todo el mundo.</a:t>
            </a:r>
          </a:p>
        </p:txBody>
      </p:sp>
    </p:spTree>
    <p:extLst>
      <p:ext uri="{BB962C8B-B14F-4D97-AF65-F5344CB8AC3E}">
        <p14:creationId xmlns:p14="http://schemas.microsoft.com/office/powerpoint/2010/main" val="204224995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Personalizado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0070C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23980</TotalTime>
  <Words>3384</Words>
  <Application>Microsoft Office PowerPoint</Application>
  <PresentationFormat>Personalizado</PresentationFormat>
  <Paragraphs>647</Paragraphs>
  <Slides>19</Slides>
  <Notes>9</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19</vt:i4>
      </vt:variant>
    </vt:vector>
  </HeadingPairs>
  <TitlesOfParts>
    <vt:vector size="27" baseType="lpstr">
      <vt:lpstr>MS Mincho</vt:lpstr>
      <vt:lpstr>Arial</vt:lpstr>
      <vt:lpstr>Arial Narrow</vt:lpstr>
      <vt:lpstr>Calibri</vt:lpstr>
      <vt:lpstr>Carter One</vt:lpstr>
      <vt:lpstr>Franklin Gothic Heavy</vt:lpstr>
      <vt:lpstr>Times New Roman</vt:lpstr>
      <vt:lpstr>Tema de Office</vt:lpstr>
      <vt:lpstr>Presentación</vt:lpstr>
      <vt:lpstr>Contenido</vt:lpstr>
      <vt:lpstr>Tosferina</vt:lpstr>
      <vt:lpstr>Parotiditis</vt:lpstr>
      <vt:lpstr>Presentación de PowerPoint</vt:lpstr>
      <vt:lpstr>Varicela</vt:lpstr>
      <vt:lpstr>Presentación de PowerPoint</vt:lpstr>
      <vt:lpstr>Meningitis</vt:lpstr>
      <vt:lpstr>Presentación de PowerPoint</vt:lpstr>
      <vt:lpstr>Hepatitis A</vt:lpstr>
      <vt:lpstr>Presentación de PowerPoint</vt:lpstr>
      <vt:lpstr>Intoxicaciones</vt:lpstr>
      <vt:lpstr>Enfermedad transmitida por alimentos ETA </vt:lpstr>
      <vt:lpstr>Presentación de PowerPoint</vt:lpstr>
      <vt:lpstr>Presentación de PowerPoint</vt:lpstr>
      <vt:lpstr>Búsqueda activa institucional</vt:lpstr>
      <vt:lpstr>Búsqueda activa institucional</vt:lpstr>
      <vt:lpstr>Presentación de PowerPoint</vt:lpstr>
      <vt:lpstr>Presentación de PowerPoint</vt:lpstr>
    </vt:vector>
  </TitlesOfParts>
  <Company>Universidad de Antioquia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Silvana Zapata Bedoya</dc:creator>
  <cp:keywords>Vigilncia Epidemiólogica</cp:keywords>
  <cp:lastModifiedBy>metrosaluddosi</cp:lastModifiedBy>
  <cp:revision>3031</cp:revision>
  <cp:lastPrinted>2019-09-10T20:37:37Z</cp:lastPrinted>
  <dcterms:created xsi:type="dcterms:W3CDTF">2019-03-11T16:04:20Z</dcterms:created>
  <dcterms:modified xsi:type="dcterms:W3CDTF">2022-10-20T14:25:01Z</dcterms:modified>
</cp:coreProperties>
</file>