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9" r:id="rId3"/>
    <p:sldId id="714" r:id="rId4"/>
    <p:sldId id="715" r:id="rId5"/>
    <p:sldId id="716" r:id="rId6"/>
    <p:sldId id="717" r:id="rId7"/>
    <p:sldId id="718" r:id="rId8"/>
    <p:sldId id="719" r:id="rId9"/>
    <p:sldId id="720" r:id="rId10"/>
    <p:sldId id="721" r:id="rId11"/>
    <p:sldId id="722" r:id="rId12"/>
    <p:sldId id="699" r:id="rId13"/>
    <p:sldId id="703" r:id="rId14"/>
    <p:sldId id="704" r:id="rId15"/>
    <p:sldId id="705" r:id="rId16"/>
    <p:sldId id="723" r:id="rId17"/>
    <p:sldId id="724" r:id="rId18"/>
    <p:sldId id="725" r:id="rId19"/>
    <p:sldId id="263" r:id="rId20"/>
    <p:sldId id="713" r:id="rId21"/>
    <p:sldId id="265" r:id="rId22"/>
    <p:sldId id="319" r:id="rId23"/>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902" autoAdjust="0"/>
  </p:normalViewPr>
  <p:slideViewPr>
    <p:cSldViewPr>
      <p:cViewPr varScale="1">
        <p:scale>
          <a:sx n="83" d="100"/>
          <a:sy n="83" d="100"/>
        </p:scale>
        <p:origin x="2910" y="114"/>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Trabajo\INFORME%20EPIDEMIOL&#211;GICO%20SSM\Periodo%2003%20de%202021\ADIELA\Canal%20End&#233;mico%20INTOXICACIONES%20Medell&#237;n%20%20S%2012%20-%202021%20-%20copia.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Trabajo\INFORME%20EPIDEMIOL&#211;GICO%20SSM\Periodo%2003%20de%202021\ADIELA\ipe%20III%20S%2012%20evento%20355%20.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Trabajo\INFORME%20EPIDEMIOL&#211;GICO%20SSM\Periodo%2003%20de%202021\ADIELA\ipe%20III%20S%2012%20evento%20355%20.xls"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oleObject" Target="file:///C:\Trabajo\INFORME%20EPIDEMIOL&#211;GICO%20SSM\Periodo%2003%20de%202021\ADIELA\Canal%20end&#233;mico%20ETA%20Medell&#237;n%20S%2012%2020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SSM\IAAS\BOLETINES%202021\ISO%20END%20Enero%2020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IAAS\2021%20IAAS\PARA%20BOLETIN%201%20ER%20TRIMESTRE%202021\total%20casos%20de%20IAD%202020%20-%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522884255374081E-2"/>
          <c:y val="0.16061584962478459"/>
          <c:w val="0.89398178781227811"/>
          <c:h val="0.68556906322451705"/>
        </c:manualLayout>
      </c:layout>
      <c:barChart>
        <c:barDir val="col"/>
        <c:grouping val="clustered"/>
        <c:varyColors val="0"/>
        <c:ser>
          <c:idx val="2"/>
          <c:order val="2"/>
          <c:tx>
            <c:strRef>
              <c:f>'[Canal Endémico INTOXICACIONES Medellín  S 12 - 2021 - copia.xlsx]Intoxicaciones'!$A$67</c:f>
              <c:strCache>
                <c:ptCount val="1"/>
                <c:pt idx="0">
                  <c:v>2021</c:v>
                </c:pt>
              </c:strCache>
            </c:strRef>
          </c:tx>
          <c:spPr>
            <a:solidFill>
              <a:srgbClr val="0070C0"/>
            </a:solidFill>
          </c:spPr>
          <c:invertIfNegative val="0"/>
          <c:val>
            <c:numRef>
              <c:f>'[Canal Endémico INTOXICACIONES Medellín  S 12 - 2021 - copia.xlsx]Intoxicaciones'!$B$67:$BA$67</c:f>
              <c:numCache>
                <c:formatCode>General</c:formatCode>
                <c:ptCount val="52"/>
                <c:pt idx="0">
                  <c:v>14</c:v>
                </c:pt>
                <c:pt idx="1">
                  <c:v>33</c:v>
                </c:pt>
                <c:pt idx="2">
                  <c:v>23</c:v>
                </c:pt>
                <c:pt idx="3">
                  <c:v>38</c:v>
                </c:pt>
                <c:pt idx="4">
                  <c:v>25</c:v>
                </c:pt>
                <c:pt idx="5">
                  <c:v>30</c:v>
                </c:pt>
                <c:pt idx="6">
                  <c:v>53</c:v>
                </c:pt>
                <c:pt idx="7">
                  <c:v>33</c:v>
                </c:pt>
                <c:pt idx="8">
                  <c:v>29</c:v>
                </c:pt>
                <c:pt idx="9">
                  <c:v>28</c:v>
                </c:pt>
                <c:pt idx="10">
                  <c:v>22</c:v>
                </c:pt>
                <c:pt idx="11">
                  <c:v>22</c:v>
                </c:pt>
              </c:numCache>
            </c:numRef>
          </c:val>
          <c:extLst>
            <c:ext xmlns:c16="http://schemas.microsoft.com/office/drawing/2014/chart" uri="{C3380CC4-5D6E-409C-BE32-E72D297353CC}">
              <c16:uniqueId val="{00000000-D89C-475E-A0F0-77D50F6BBBE2}"/>
            </c:ext>
          </c:extLst>
        </c:ser>
        <c:dLbls>
          <c:showLegendKey val="0"/>
          <c:showVal val="0"/>
          <c:showCatName val="0"/>
          <c:showSerName val="0"/>
          <c:showPercent val="0"/>
          <c:showBubbleSize val="0"/>
        </c:dLbls>
        <c:gapWidth val="0"/>
        <c:overlap val="100"/>
        <c:axId val="-1568481136"/>
        <c:axId val="-1568477328"/>
      </c:barChart>
      <c:lineChart>
        <c:grouping val="standard"/>
        <c:varyColors val="0"/>
        <c:ser>
          <c:idx val="0"/>
          <c:order val="0"/>
          <c:tx>
            <c:strRef>
              <c:f>'[Canal Endémico INTOXICACIONES Medellín  S 12 - 2021 - copia.xlsx]Intoxicaciones'!$A$65</c:f>
              <c:strCache>
                <c:ptCount val="1"/>
                <c:pt idx="0">
                  <c:v>2019</c:v>
                </c:pt>
              </c:strCache>
            </c:strRef>
          </c:tx>
          <c:spPr>
            <a:ln w="28575">
              <a:solidFill>
                <a:srgbClr val="C00000"/>
              </a:solidFill>
            </a:ln>
          </c:spPr>
          <c:marker>
            <c:symbol val="none"/>
          </c:marker>
          <c:val>
            <c:numRef>
              <c:f>'[Canal Endémico INTOXICACIONES Medellín  S 12 - 2021 - copia.xlsx]Intoxicaciones'!$B$65:$BA$65</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1-D89C-475E-A0F0-77D50F6BBBE2}"/>
            </c:ext>
          </c:extLst>
        </c:ser>
        <c:ser>
          <c:idx val="1"/>
          <c:order val="1"/>
          <c:tx>
            <c:strRef>
              <c:f>'[Canal Endémico INTOXICACIONES Medellín  S 12 - 2021 - copia.xlsx]Intoxicaciones'!$A$66</c:f>
              <c:strCache>
                <c:ptCount val="1"/>
                <c:pt idx="0">
                  <c:v>2020</c:v>
                </c:pt>
              </c:strCache>
            </c:strRef>
          </c:tx>
          <c:spPr>
            <a:ln w="28575">
              <a:solidFill>
                <a:srgbClr val="00B050"/>
              </a:solidFill>
            </a:ln>
          </c:spPr>
          <c:marker>
            <c:symbol val="none"/>
          </c:marker>
          <c:val>
            <c:numRef>
              <c:f>'[Canal Endémico INTOXICACIONES Medellín  S 12 - 2021 - copia.xlsx]Intoxicaciones'!$B$66:$BA$66</c:f>
              <c:numCache>
                <c:formatCode>General</c:formatCode>
                <c:ptCount val="52"/>
                <c:pt idx="0">
                  <c:v>52</c:v>
                </c:pt>
                <c:pt idx="1">
                  <c:v>28</c:v>
                </c:pt>
                <c:pt idx="2">
                  <c:v>36</c:v>
                </c:pt>
                <c:pt idx="3">
                  <c:v>28</c:v>
                </c:pt>
                <c:pt idx="4">
                  <c:v>33</c:v>
                </c:pt>
                <c:pt idx="5">
                  <c:v>24</c:v>
                </c:pt>
                <c:pt idx="6">
                  <c:v>29</c:v>
                </c:pt>
                <c:pt idx="7">
                  <c:v>33</c:v>
                </c:pt>
                <c:pt idx="8">
                  <c:v>30</c:v>
                </c:pt>
                <c:pt idx="9">
                  <c:v>35</c:v>
                </c:pt>
                <c:pt idx="10">
                  <c:v>36</c:v>
                </c:pt>
                <c:pt idx="11">
                  <c:v>28</c:v>
                </c:pt>
                <c:pt idx="12">
                  <c:v>9</c:v>
                </c:pt>
                <c:pt idx="13">
                  <c:v>16</c:v>
                </c:pt>
                <c:pt idx="14">
                  <c:v>19</c:v>
                </c:pt>
                <c:pt idx="15">
                  <c:v>22</c:v>
                </c:pt>
                <c:pt idx="16">
                  <c:v>23</c:v>
                </c:pt>
                <c:pt idx="17">
                  <c:v>23</c:v>
                </c:pt>
                <c:pt idx="18">
                  <c:v>29</c:v>
                </c:pt>
                <c:pt idx="19">
                  <c:v>19</c:v>
                </c:pt>
                <c:pt idx="20">
                  <c:v>29</c:v>
                </c:pt>
                <c:pt idx="21">
                  <c:v>19</c:v>
                </c:pt>
                <c:pt idx="22">
                  <c:v>26</c:v>
                </c:pt>
                <c:pt idx="23">
                  <c:v>33</c:v>
                </c:pt>
                <c:pt idx="24">
                  <c:v>23</c:v>
                </c:pt>
                <c:pt idx="25">
                  <c:v>23</c:v>
                </c:pt>
                <c:pt idx="26">
                  <c:v>31</c:v>
                </c:pt>
                <c:pt idx="27">
                  <c:v>22</c:v>
                </c:pt>
                <c:pt idx="28">
                  <c:v>18</c:v>
                </c:pt>
                <c:pt idx="29">
                  <c:v>19</c:v>
                </c:pt>
                <c:pt idx="30">
                  <c:v>21</c:v>
                </c:pt>
                <c:pt idx="31">
                  <c:v>22</c:v>
                </c:pt>
                <c:pt idx="32">
                  <c:v>27</c:v>
                </c:pt>
                <c:pt idx="33">
                  <c:v>33</c:v>
                </c:pt>
                <c:pt idx="34">
                  <c:v>21</c:v>
                </c:pt>
                <c:pt idx="35">
                  <c:v>34</c:v>
                </c:pt>
                <c:pt idx="36">
                  <c:v>37</c:v>
                </c:pt>
                <c:pt idx="37">
                  <c:v>36</c:v>
                </c:pt>
                <c:pt idx="38">
                  <c:v>30</c:v>
                </c:pt>
                <c:pt idx="39">
                  <c:v>27</c:v>
                </c:pt>
                <c:pt idx="40">
                  <c:v>32</c:v>
                </c:pt>
                <c:pt idx="41">
                  <c:v>35</c:v>
                </c:pt>
                <c:pt idx="42">
                  <c:v>26</c:v>
                </c:pt>
                <c:pt idx="43">
                  <c:v>32</c:v>
                </c:pt>
                <c:pt idx="44">
                  <c:v>24</c:v>
                </c:pt>
                <c:pt idx="45">
                  <c:v>22</c:v>
                </c:pt>
                <c:pt idx="46">
                  <c:v>21</c:v>
                </c:pt>
                <c:pt idx="47">
                  <c:v>32</c:v>
                </c:pt>
                <c:pt idx="48">
                  <c:v>36</c:v>
                </c:pt>
                <c:pt idx="49">
                  <c:v>21</c:v>
                </c:pt>
                <c:pt idx="50">
                  <c:v>20</c:v>
                </c:pt>
                <c:pt idx="51">
                  <c:v>26</c:v>
                </c:pt>
              </c:numCache>
            </c:numRef>
          </c:val>
          <c:smooth val="0"/>
          <c:extLst>
            <c:ext xmlns:c16="http://schemas.microsoft.com/office/drawing/2014/chart" uri="{C3380CC4-5D6E-409C-BE32-E72D297353CC}">
              <c16:uniqueId val="{00000002-D89C-475E-A0F0-77D50F6BBBE2}"/>
            </c:ext>
          </c:extLst>
        </c:ser>
        <c:ser>
          <c:idx val="3"/>
          <c:order val="3"/>
          <c:tx>
            <c:strRef>
              <c:f>'[Canal Endémico INTOXICACIONES Medellín  S 12 - 2021 - copia.xlsx]Intoxicaciones'!$A$64</c:f>
              <c:strCache>
                <c:ptCount val="1"/>
                <c:pt idx="0">
                  <c:v>2018</c:v>
                </c:pt>
              </c:strCache>
            </c:strRef>
          </c:tx>
          <c:marker>
            <c:symbol val="none"/>
          </c:marker>
          <c:val>
            <c:numRef>
              <c:f>'[Canal Endémico INTOXICACIONES Medellín  S 12 - 2021 - copia.xlsx]Intoxicaciones'!$B$64:$BA$64</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3-D89C-475E-A0F0-77D50F6BBBE2}"/>
            </c:ext>
          </c:extLst>
        </c:ser>
        <c:ser>
          <c:idx val="4"/>
          <c:order val="4"/>
          <c:tx>
            <c:strRef>
              <c:f>'[Canal Endémico INTOXICACIONES Medellín  S 12 - 2021 - copia.xlsx]Intoxicaciones'!$A$63</c:f>
              <c:strCache>
                <c:ptCount val="1"/>
                <c:pt idx="0">
                  <c:v>2017</c:v>
                </c:pt>
              </c:strCache>
            </c:strRef>
          </c:tx>
          <c:marker>
            <c:symbol val="none"/>
          </c:marker>
          <c:val>
            <c:numRef>
              <c:f>'[Canal Endémico INTOXICACIONES Medellín  S 12 - 2021 - copia.xlsx]Intoxicaciones'!$B$63:$BA$63</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4-D89C-475E-A0F0-77D50F6BBBE2}"/>
            </c:ext>
          </c:extLst>
        </c:ser>
        <c:dLbls>
          <c:showLegendKey val="0"/>
          <c:showVal val="0"/>
          <c:showCatName val="0"/>
          <c:showSerName val="0"/>
          <c:showPercent val="0"/>
          <c:showBubbleSize val="0"/>
        </c:dLbls>
        <c:marker val="1"/>
        <c:smooth val="0"/>
        <c:axId val="-1568481136"/>
        <c:axId val="-1568477328"/>
      </c:lineChart>
      <c:catAx>
        <c:axId val="-1568481136"/>
        <c:scaling>
          <c:orientation val="minMax"/>
        </c:scaling>
        <c:delete val="0"/>
        <c:axPos val="b"/>
        <c:title>
          <c:tx>
            <c:rich>
              <a:bodyPr/>
              <a:lstStyle/>
              <a:p>
                <a:pPr>
                  <a:defRPr sz="700" b="0" i="0" baseline="0"/>
                </a:pPr>
                <a:r>
                  <a:rPr lang="en-US" sz="700" b="0" i="0" baseline="0"/>
                  <a:t>Semana Epidemiológica</a:t>
                </a:r>
              </a:p>
            </c:rich>
          </c:tx>
          <c:layout>
            <c:manualLayout>
              <c:xMode val="edge"/>
              <c:yMode val="edge"/>
              <c:x val="0.42472322638951648"/>
              <c:y val="0.92149799382828423"/>
            </c:manualLayout>
          </c:layout>
          <c:overlay val="0"/>
        </c:title>
        <c:majorTickMark val="out"/>
        <c:minorTickMark val="none"/>
        <c:tickLblPos val="nextTo"/>
        <c:txPr>
          <a:bodyPr/>
          <a:lstStyle/>
          <a:p>
            <a:pPr>
              <a:defRPr sz="600" b="0" i="0" baseline="0"/>
            </a:pPr>
            <a:endParaRPr lang="en-US"/>
          </a:p>
        </c:txPr>
        <c:crossAx val="-1568477328"/>
        <c:crosses val="autoZero"/>
        <c:auto val="1"/>
        <c:lblAlgn val="ctr"/>
        <c:lblOffset val="100"/>
        <c:noMultiLvlLbl val="0"/>
      </c:catAx>
      <c:valAx>
        <c:axId val="-1568477328"/>
        <c:scaling>
          <c:orientation val="minMax"/>
        </c:scaling>
        <c:delete val="0"/>
        <c:axPos val="l"/>
        <c:majorGridlines>
          <c:spPr>
            <a:ln>
              <a:noFill/>
            </a:ln>
          </c:spPr>
        </c:majorGridlines>
        <c:title>
          <c:tx>
            <c:rich>
              <a:bodyPr rot="-5400000" vert="horz"/>
              <a:lstStyle/>
              <a:p>
                <a:pPr>
                  <a:defRPr/>
                </a:pPr>
                <a:r>
                  <a:rPr lang="en-US" dirty="0" err="1"/>
                  <a:t>Casos</a:t>
                </a:r>
                <a:endParaRPr lang="en-US" dirty="0"/>
              </a:p>
            </c:rich>
          </c:tx>
          <c:layout>
            <c:manualLayout>
              <c:xMode val="edge"/>
              <c:yMode val="edge"/>
              <c:x val="2.5619714673035957E-3"/>
              <c:y val="0.37673737047267009"/>
            </c:manualLayout>
          </c:layout>
          <c:overlay val="0"/>
        </c:title>
        <c:numFmt formatCode="General" sourceLinked="1"/>
        <c:majorTickMark val="out"/>
        <c:minorTickMark val="none"/>
        <c:tickLblPos val="nextTo"/>
        <c:txPr>
          <a:bodyPr/>
          <a:lstStyle/>
          <a:p>
            <a:pPr>
              <a:defRPr sz="700" b="0" i="0" baseline="0"/>
            </a:pPr>
            <a:endParaRPr lang="en-US"/>
          </a:p>
        </c:txPr>
        <c:crossAx val="-1568481136"/>
        <c:crosses val="autoZero"/>
        <c:crossBetween val="between"/>
      </c:valAx>
    </c:plotArea>
    <c:legend>
      <c:legendPos val="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rgbClr val="FF0000"/>
              </a:solidFill>
              <a:ln>
                <a:noFill/>
              </a:ln>
              <a:effectLst/>
            </c:spPr>
            <c:extLst>
              <c:ext xmlns:c16="http://schemas.microsoft.com/office/drawing/2014/chart" uri="{C3380CC4-5D6E-409C-BE32-E72D297353CC}">
                <c16:uniqueId val="{00000001-F89E-421E-B009-0BCE838814F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'[evento 365 dBD DEPURADA S 12 y S 16 -2021 .xls]Hoja1'!$M$2:$M$9</c:f>
              <c:strCache>
                <c:ptCount val="8"/>
                <c:pt idx="0">
                  <c:v>Medicamento</c:v>
                </c:pt>
                <c:pt idx="1">
                  <c:v>Plaguicida</c:v>
                </c:pt>
                <c:pt idx="2">
                  <c:v>Metanol</c:v>
                </c:pt>
                <c:pt idx="3">
                  <c:v>Metales</c:v>
                </c:pt>
                <c:pt idx="4">
                  <c:v>Solventes</c:v>
                </c:pt>
                <c:pt idx="5">
                  <c:v>Otra Sustancia</c:v>
                </c:pt>
                <c:pt idx="6">
                  <c:v>Gases</c:v>
                </c:pt>
                <c:pt idx="7">
                  <c:v>Psicoactivas</c:v>
                </c:pt>
              </c:strCache>
            </c:strRef>
          </c:cat>
          <c:val>
            <c:numRef>
              <c:f>'[evento 365 dBD DEPURADA S 12 y S 16 -2021 .xls]Hoja1'!$O$2:$O$9</c:f>
              <c:numCache>
                <c:formatCode>0.00</c:formatCode>
                <c:ptCount val="8"/>
                <c:pt idx="0">
                  <c:v>20.857142857142858</c:v>
                </c:pt>
                <c:pt idx="1">
                  <c:v>5.7142857142857144</c:v>
                </c:pt>
                <c:pt idx="2">
                  <c:v>0</c:v>
                </c:pt>
                <c:pt idx="3">
                  <c:v>0</c:v>
                </c:pt>
                <c:pt idx="4">
                  <c:v>2.5714285714285712</c:v>
                </c:pt>
                <c:pt idx="5">
                  <c:v>15.428571428571427</c:v>
                </c:pt>
                <c:pt idx="6">
                  <c:v>1.7142857142857144</c:v>
                </c:pt>
                <c:pt idx="7">
                  <c:v>53.714285714285715</c:v>
                </c:pt>
              </c:numCache>
            </c:numRef>
          </c:val>
          <c:extLst>
            <c:ext xmlns:c16="http://schemas.microsoft.com/office/drawing/2014/chart" uri="{C3380CC4-5D6E-409C-BE32-E72D297353CC}">
              <c16:uniqueId val="{00000000-F89E-421E-B009-0BCE838814FA}"/>
            </c:ext>
          </c:extLst>
        </c:ser>
        <c:dLbls>
          <c:showLegendKey val="0"/>
          <c:showVal val="0"/>
          <c:showCatName val="0"/>
          <c:showSerName val="0"/>
          <c:showPercent val="0"/>
          <c:showBubbleSize val="0"/>
        </c:dLbls>
        <c:gapWidth val="182"/>
        <c:axId val="1414860128"/>
        <c:axId val="1201361200"/>
      </c:barChart>
      <c:catAx>
        <c:axId val="1414860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1361200"/>
        <c:crosses val="autoZero"/>
        <c:auto val="1"/>
        <c:lblAlgn val="ctr"/>
        <c:lblOffset val="100"/>
        <c:noMultiLvlLbl val="0"/>
      </c:catAx>
      <c:valAx>
        <c:axId val="1201361200"/>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86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III S 12 evento 355 .xls]Total Acumulado'!$E$1:$K$1</c:f>
              <c:strCache>
                <c:ptCount val="7"/>
                <c:pt idx="0">
                  <c:v>&lt; 1 año</c:v>
                </c:pt>
                <c:pt idx="1">
                  <c:v>1-4 años</c:v>
                </c:pt>
                <c:pt idx="2">
                  <c:v>5-9 años</c:v>
                </c:pt>
                <c:pt idx="3">
                  <c:v>10-19 años</c:v>
                </c:pt>
                <c:pt idx="4">
                  <c:v>20-49-años</c:v>
                </c:pt>
                <c:pt idx="5">
                  <c:v>50-74 años</c:v>
                </c:pt>
                <c:pt idx="6">
                  <c:v>&gt;75 años</c:v>
                </c:pt>
              </c:strCache>
            </c:strRef>
          </c:cat>
          <c:val>
            <c:numRef>
              <c:f>'[ipe III S 12 evento 355 .xls]Total Acumulado'!$E$5:$K$5</c:f>
              <c:numCache>
                <c:formatCode>0.00</c:formatCode>
                <c:ptCount val="7"/>
                <c:pt idx="0">
                  <c:v>1.2121212121212122</c:v>
                </c:pt>
                <c:pt idx="1">
                  <c:v>2.4242424242424243</c:v>
                </c:pt>
                <c:pt idx="2">
                  <c:v>2.4242424242424243</c:v>
                </c:pt>
                <c:pt idx="3">
                  <c:v>20.606060606060606</c:v>
                </c:pt>
                <c:pt idx="4">
                  <c:v>65.454545454545453</c:v>
                </c:pt>
                <c:pt idx="5">
                  <c:v>6.0606060606060606</c:v>
                </c:pt>
                <c:pt idx="6">
                  <c:v>1.8181818181818181</c:v>
                </c:pt>
              </c:numCache>
            </c:numRef>
          </c:val>
          <c:extLst>
            <c:ext xmlns:c16="http://schemas.microsoft.com/office/drawing/2014/chart" uri="{C3380CC4-5D6E-409C-BE32-E72D297353CC}">
              <c16:uniqueId val="{00000000-C788-4338-B2EE-4B9040A62711}"/>
            </c:ext>
          </c:extLst>
        </c:ser>
        <c:dLbls>
          <c:showLegendKey val="0"/>
          <c:showVal val="0"/>
          <c:showCatName val="0"/>
          <c:showSerName val="0"/>
          <c:showPercent val="0"/>
          <c:showBubbleSize val="0"/>
        </c:dLbls>
        <c:gapWidth val="0"/>
        <c:axId val="1447728032"/>
        <c:axId val="1356026144"/>
      </c:barChart>
      <c:catAx>
        <c:axId val="144772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6026144"/>
        <c:crosses val="autoZero"/>
        <c:auto val="1"/>
        <c:lblAlgn val="ctr"/>
        <c:lblOffset val="100"/>
        <c:noMultiLvlLbl val="0"/>
      </c:catAx>
      <c:valAx>
        <c:axId val="1356026144"/>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7728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24E3-4742-97F9-3CE9091FA0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III S 12 evento 355 .xls]Total Acumulado'!$A$20:$A$32</c:f>
              <c:strCache>
                <c:ptCount val="13"/>
                <c:pt idx="0">
                  <c:v>A Mixto</c:v>
                </c:pt>
                <c:pt idx="1">
                  <c:v>C Rápidas</c:v>
                </c:pt>
                <c:pt idx="2">
                  <c:v>P con Pollo</c:v>
                </c:pt>
                <c:pt idx="3">
                  <c:v>P de Mar o Rio</c:v>
                </c:pt>
                <c:pt idx="4">
                  <c:v>Carnes Rojas</c:v>
                </c:pt>
                <c:pt idx="5">
                  <c:v>D Lácteos</c:v>
                </c:pt>
                <c:pt idx="6">
                  <c:v>Huevo</c:v>
                </c:pt>
                <c:pt idx="7">
                  <c:v>Panadería y Repostería </c:v>
                </c:pt>
                <c:pt idx="8">
                  <c:v>Bebidas</c:v>
                </c:pt>
                <c:pt idx="9">
                  <c:v>Ensaldas y Frutas</c:v>
                </c:pt>
                <c:pt idx="10">
                  <c:v>Agua</c:v>
                </c:pt>
                <c:pt idx="11">
                  <c:v>Carne Procesada o Embutidos</c:v>
                </c:pt>
                <c:pt idx="12">
                  <c:v>Otros</c:v>
                </c:pt>
              </c:strCache>
            </c:strRef>
          </c:cat>
          <c:val>
            <c:numRef>
              <c:f>'[ipe III S 12 evento 355 .xls]Total Acumulado'!$E$20:$E$32</c:f>
              <c:numCache>
                <c:formatCode>0.00</c:formatCode>
                <c:ptCount val="13"/>
                <c:pt idx="0">
                  <c:v>70.303030303030297</c:v>
                </c:pt>
                <c:pt idx="1">
                  <c:v>3.6363636363636362</c:v>
                </c:pt>
                <c:pt idx="2">
                  <c:v>6.666666666666667</c:v>
                </c:pt>
                <c:pt idx="3">
                  <c:v>10.303030303030303</c:v>
                </c:pt>
                <c:pt idx="4">
                  <c:v>1.8181818181818181</c:v>
                </c:pt>
                <c:pt idx="5">
                  <c:v>2.4242424242424243</c:v>
                </c:pt>
                <c:pt idx="6">
                  <c:v>0.60606060606060608</c:v>
                </c:pt>
                <c:pt idx="7">
                  <c:v>1.8181818181818181</c:v>
                </c:pt>
                <c:pt idx="8">
                  <c:v>1.8181818181818181</c:v>
                </c:pt>
                <c:pt idx="9">
                  <c:v>0</c:v>
                </c:pt>
                <c:pt idx="10">
                  <c:v>0.60606060606060608</c:v>
                </c:pt>
                <c:pt idx="11">
                  <c:v>0</c:v>
                </c:pt>
                <c:pt idx="12">
                  <c:v>0</c:v>
                </c:pt>
              </c:numCache>
            </c:numRef>
          </c:val>
          <c:extLst>
            <c:ext xmlns:c16="http://schemas.microsoft.com/office/drawing/2014/chart" uri="{C3380CC4-5D6E-409C-BE32-E72D297353CC}">
              <c16:uniqueId val="{00000002-24E3-4742-97F9-3CE9091FA01A}"/>
            </c:ext>
          </c:extLst>
        </c:ser>
        <c:dLbls>
          <c:showLegendKey val="0"/>
          <c:showVal val="0"/>
          <c:showCatName val="0"/>
          <c:showSerName val="0"/>
          <c:showPercent val="0"/>
          <c:showBubbleSize val="0"/>
        </c:dLbls>
        <c:gapWidth val="182"/>
        <c:axId val="1453828064"/>
        <c:axId val="1461746288"/>
      </c:barChart>
      <c:catAx>
        <c:axId val="1453828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1746288"/>
        <c:crosses val="autoZero"/>
        <c:auto val="1"/>
        <c:lblAlgn val="ctr"/>
        <c:lblOffset val="100"/>
        <c:noMultiLvlLbl val="0"/>
      </c:catAx>
      <c:valAx>
        <c:axId val="1461746288"/>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3828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4514-4B9F-83FF-A8B4506561F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III S 12 evento 355 .xls]Total Acumulado'!$N$1:$Z$1</c:f>
              <c:strCache>
                <c:ptCount val="13"/>
                <c:pt idx="0">
                  <c:v>nauseas</c:v>
                </c:pt>
                <c:pt idx="1">
                  <c:v>vomito</c:v>
                </c:pt>
                <c:pt idx="2">
                  <c:v>diarrea</c:v>
                </c:pt>
                <c:pt idx="3">
                  <c:v>Dolor Abd</c:v>
                </c:pt>
                <c:pt idx="4">
                  <c:v>fiebre</c:v>
                </c:pt>
                <c:pt idx="5">
                  <c:v>cefalea</c:v>
                </c:pt>
                <c:pt idx="6">
                  <c:v>deshid</c:v>
                </c:pt>
                <c:pt idx="7">
                  <c:v>escalof</c:v>
                </c:pt>
                <c:pt idx="8">
                  <c:v>mareo</c:v>
                </c:pt>
                <c:pt idx="9">
                  <c:v>Calambres/parestesias </c:v>
                </c:pt>
                <c:pt idx="10">
                  <c:v>inmaculop</c:v>
                </c:pt>
                <c:pt idx="11">
                  <c:v>Mialgias</c:v>
                </c:pt>
                <c:pt idx="12">
                  <c:v>otros</c:v>
                </c:pt>
              </c:strCache>
            </c:strRef>
          </c:cat>
          <c:val>
            <c:numRef>
              <c:f>'[ipe III S 12 evento 355 .xls]Total Acumulado'!$N$5:$Z$5</c:f>
              <c:numCache>
                <c:formatCode>0.00</c:formatCode>
                <c:ptCount val="13"/>
                <c:pt idx="0">
                  <c:v>63.030303030303024</c:v>
                </c:pt>
                <c:pt idx="1">
                  <c:v>46.060606060606062</c:v>
                </c:pt>
                <c:pt idx="2">
                  <c:v>87.878787878787875</c:v>
                </c:pt>
                <c:pt idx="3">
                  <c:v>60</c:v>
                </c:pt>
                <c:pt idx="4">
                  <c:v>24.242424242424242</c:v>
                </c:pt>
                <c:pt idx="5">
                  <c:v>23.030303030303031</c:v>
                </c:pt>
                <c:pt idx="6">
                  <c:v>2.4242424242424243</c:v>
                </c:pt>
                <c:pt idx="7">
                  <c:v>6.666666666666667</c:v>
                </c:pt>
                <c:pt idx="8">
                  <c:v>23.636363636363637</c:v>
                </c:pt>
                <c:pt idx="9">
                  <c:v>16.363636363636363</c:v>
                </c:pt>
                <c:pt idx="10">
                  <c:v>1.2121212121212122</c:v>
                </c:pt>
                <c:pt idx="11">
                  <c:v>3.0303030303030303</c:v>
                </c:pt>
                <c:pt idx="12">
                  <c:v>5.4545454545454541</c:v>
                </c:pt>
              </c:numCache>
            </c:numRef>
          </c:val>
          <c:extLst>
            <c:ext xmlns:c16="http://schemas.microsoft.com/office/drawing/2014/chart" uri="{C3380CC4-5D6E-409C-BE32-E72D297353CC}">
              <c16:uniqueId val="{00000000-4514-4B9F-83FF-A8B4506561F8}"/>
            </c:ext>
          </c:extLst>
        </c:ser>
        <c:dLbls>
          <c:showLegendKey val="0"/>
          <c:showVal val="0"/>
          <c:showCatName val="0"/>
          <c:showSerName val="0"/>
          <c:showPercent val="0"/>
          <c:showBubbleSize val="0"/>
        </c:dLbls>
        <c:gapWidth val="182"/>
        <c:axId val="1533708096"/>
        <c:axId val="1452046320"/>
      </c:barChart>
      <c:catAx>
        <c:axId val="1533708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2046320"/>
        <c:crosses val="autoZero"/>
        <c:auto val="1"/>
        <c:lblAlgn val="ctr"/>
        <c:lblOffset val="100"/>
        <c:noMultiLvlLbl val="0"/>
      </c:catAx>
      <c:valAx>
        <c:axId val="1452046320"/>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3708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'[Canal endémico ETA Medellín S 12 2021.xlsx]ETA'!$A$54</c:f>
              <c:strCache>
                <c:ptCount val="1"/>
                <c:pt idx="0">
                  <c:v>2021</c:v>
                </c:pt>
              </c:strCache>
            </c:strRef>
          </c:tx>
          <c:spPr>
            <a:ln w="19050">
              <a:solidFill>
                <a:schemeClr val="tx1"/>
              </a:solidFill>
            </a:ln>
          </c:spPr>
          <c:marker>
            <c:symbol val="none"/>
          </c:marker>
          <c:cat>
            <c:numRef>
              <c:f>'[Canal endémico ETA Medellín S 12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12 2021.xlsx]ETA'!$B$54:$M$54</c:f>
              <c:numCache>
                <c:formatCode>General</c:formatCode>
                <c:ptCount val="12"/>
                <c:pt idx="0">
                  <c:v>3</c:v>
                </c:pt>
                <c:pt idx="1">
                  <c:v>4</c:v>
                </c:pt>
                <c:pt idx="2">
                  <c:v>67</c:v>
                </c:pt>
                <c:pt idx="3">
                  <c:v>3</c:v>
                </c:pt>
                <c:pt idx="4">
                  <c:v>2</c:v>
                </c:pt>
                <c:pt idx="5">
                  <c:v>12</c:v>
                </c:pt>
                <c:pt idx="6">
                  <c:v>12</c:v>
                </c:pt>
                <c:pt idx="7">
                  <c:v>7</c:v>
                </c:pt>
                <c:pt idx="8">
                  <c:v>45</c:v>
                </c:pt>
                <c:pt idx="9">
                  <c:v>4</c:v>
                </c:pt>
                <c:pt idx="10">
                  <c:v>3</c:v>
                </c:pt>
                <c:pt idx="11">
                  <c:v>3</c:v>
                </c:pt>
              </c:numCache>
            </c:numRef>
          </c:val>
          <c:smooth val="0"/>
          <c:extLst>
            <c:ext xmlns:c16="http://schemas.microsoft.com/office/drawing/2014/chart" uri="{C3380CC4-5D6E-409C-BE32-E72D297353CC}">
              <c16:uniqueId val="{00000000-E7FE-41E3-A425-C932578D73E5}"/>
            </c:ext>
          </c:extLst>
        </c:ser>
        <c:ser>
          <c:idx val="1"/>
          <c:order val="1"/>
          <c:tx>
            <c:strRef>
              <c:f>'[Canal endémico ETA Medellín S 12 2021.xlsx]ETA'!$A$55</c:f>
              <c:strCache>
                <c:ptCount val="1"/>
                <c:pt idx="0">
                  <c:v>Mediana</c:v>
                </c:pt>
              </c:strCache>
            </c:strRef>
          </c:tx>
          <c:spPr>
            <a:ln w="28575" cap="rnd">
              <a:solidFill>
                <a:srgbClr val="00B050"/>
              </a:solidFill>
              <a:round/>
            </a:ln>
            <a:effectLst/>
          </c:spPr>
          <c:marker>
            <c:symbol val="none"/>
          </c:marker>
          <c:cat>
            <c:numRef>
              <c:f>'[Canal endémico ETA Medellín S 12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12 2021.xlsx]ETA'!$B$55:$BA$55</c:f>
              <c:numCache>
                <c:formatCode>0.0</c:formatCode>
                <c:ptCount val="52"/>
                <c:pt idx="0">
                  <c:v>9</c:v>
                </c:pt>
                <c:pt idx="1">
                  <c:v>11</c:v>
                </c:pt>
                <c:pt idx="2">
                  <c:v>8</c:v>
                </c:pt>
                <c:pt idx="3">
                  <c:v>14</c:v>
                </c:pt>
                <c:pt idx="4">
                  <c:v>11</c:v>
                </c:pt>
                <c:pt idx="5">
                  <c:v>11</c:v>
                </c:pt>
                <c:pt idx="6">
                  <c:v>8</c:v>
                </c:pt>
                <c:pt idx="7">
                  <c:v>15</c:v>
                </c:pt>
                <c:pt idx="8">
                  <c:v>25</c:v>
                </c:pt>
                <c:pt idx="9">
                  <c:v>35</c:v>
                </c:pt>
                <c:pt idx="10">
                  <c:v>33</c:v>
                </c:pt>
                <c:pt idx="11">
                  <c:v>8</c:v>
                </c:pt>
                <c:pt idx="12">
                  <c:v>9</c:v>
                </c:pt>
                <c:pt idx="13">
                  <c:v>7</c:v>
                </c:pt>
                <c:pt idx="14">
                  <c:v>22</c:v>
                </c:pt>
                <c:pt idx="15">
                  <c:v>7</c:v>
                </c:pt>
                <c:pt idx="16">
                  <c:v>15</c:v>
                </c:pt>
                <c:pt idx="17">
                  <c:v>11</c:v>
                </c:pt>
                <c:pt idx="18">
                  <c:v>12</c:v>
                </c:pt>
                <c:pt idx="19">
                  <c:v>21</c:v>
                </c:pt>
                <c:pt idx="20">
                  <c:v>8</c:v>
                </c:pt>
                <c:pt idx="21">
                  <c:v>7</c:v>
                </c:pt>
                <c:pt idx="22">
                  <c:v>6</c:v>
                </c:pt>
                <c:pt idx="23">
                  <c:v>5</c:v>
                </c:pt>
                <c:pt idx="24">
                  <c:v>6</c:v>
                </c:pt>
                <c:pt idx="25">
                  <c:v>7</c:v>
                </c:pt>
                <c:pt idx="26">
                  <c:v>9</c:v>
                </c:pt>
                <c:pt idx="27">
                  <c:v>11</c:v>
                </c:pt>
                <c:pt idx="28">
                  <c:v>10</c:v>
                </c:pt>
                <c:pt idx="29">
                  <c:v>32</c:v>
                </c:pt>
                <c:pt idx="30">
                  <c:v>8</c:v>
                </c:pt>
                <c:pt idx="31">
                  <c:v>7</c:v>
                </c:pt>
                <c:pt idx="32">
                  <c:v>18</c:v>
                </c:pt>
                <c:pt idx="33">
                  <c:v>7</c:v>
                </c:pt>
                <c:pt idx="34">
                  <c:v>37</c:v>
                </c:pt>
                <c:pt idx="35">
                  <c:v>17</c:v>
                </c:pt>
                <c:pt idx="36">
                  <c:v>8</c:v>
                </c:pt>
                <c:pt idx="37">
                  <c:v>14</c:v>
                </c:pt>
                <c:pt idx="38">
                  <c:v>13</c:v>
                </c:pt>
                <c:pt idx="39">
                  <c:v>17</c:v>
                </c:pt>
                <c:pt idx="40">
                  <c:v>13</c:v>
                </c:pt>
                <c:pt idx="41">
                  <c:v>8</c:v>
                </c:pt>
                <c:pt idx="42">
                  <c:v>8</c:v>
                </c:pt>
                <c:pt idx="43">
                  <c:v>6</c:v>
                </c:pt>
                <c:pt idx="44">
                  <c:v>4</c:v>
                </c:pt>
                <c:pt idx="45">
                  <c:v>9</c:v>
                </c:pt>
                <c:pt idx="46">
                  <c:v>7</c:v>
                </c:pt>
                <c:pt idx="47">
                  <c:v>15</c:v>
                </c:pt>
                <c:pt idx="48">
                  <c:v>9</c:v>
                </c:pt>
                <c:pt idx="49">
                  <c:v>13</c:v>
                </c:pt>
                <c:pt idx="50">
                  <c:v>14</c:v>
                </c:pt>
                <c:pt idx="51">
                  <c:v>11</c:v>
                </c:pt>
              </c:numCache>
            </c:numRef>
          </c:val>
          <c:smooth val="0"/>
          <c:extLst>
            <c:ext xmlns:c16="http://schemas.microsoft.com/office/drawing/2014/chart" uri="{C3380CC4-5D6E-409C-BE32-E72D297353CC}">
              <c16:uniqueId val="{00000001-E7FE-41E3-A425-C932578D73E5}"/>
            </c:ext>
          </c:extLst>
        </c:ser>
        <c:ser>
          <c:idx val="2"/>
          <c:order val="2"/>
          <c:tx>
            <c:strRef>
              <c:f>'[Canal endémico ETA Medellín S 12 2021.xlsx]ETA'!$A$56</c:f>
              <c:strCache>
                <c:ptCount val="1"/>
                <c:pt idx="0">
                  <c:v>Percentil 25</c:v>
                </c:pt>
              </c:strCache>
            </c:strRef>
          </c:tx>
          <c:spPr>
            <a:ln w="28575" cap="rnd">
              <a:solidFill>
                <a:srgbClr val="FFC000"/>
              </a:solidFill>
              <a:round/>
            </a:ln>
            <a:effectLst/>
          </c:spPr>
          <c:marker>
            <c:symbol val="none"/>
          </c:marker>
          <c:cat>
            <c:numRef>
              <c:f>'[Canal endémico ETA Medellín S 12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12 2021.xlsx]ETA'!$B$56:$BA$56</c:f>
              <c:numCache>
                <c:formatCode>0.0</c:formatCode>
                <c:ptCount val="52"/>
                <c:pt idx="0">
                  <c:v>8</c:v>
                </c:pt>
                <c:pt idx="1">
                  <c:v>6</c:v>
                </c:pt>
                <c:pt idx="2">
                  <c:v>8</c:v>
                </c:pt>
                <c:pt idx="3">
                  <c:v>11</c:v>
                </c:pt>
                <c:pt idx="4">
                  <c:v>6</c:v>
                </c:pt>
                <c:pt idx="5">
                  <c:v>8</c:v>
                </c:pt>
                <c:pt idx="6">
                  <c:v>6</c:v>
                </c:pt>
                <c:pt idx="7">
                  <c:v>10</c:v>
                </c:pt>
                <c:pt idx="8">
                  <c:v>15</c:v>
                </c:pt>
                <c:pt idx="9">
                  <c:v>17</c:v>
                </c:pt>
                <c:pt idx="10">
                  <c:v>11</c:v>
                </c:pt>
                <c:pt idx="11">
                  <c:v>2</c:v>
                </c:pt>
                <c:pt idx="12">
                  <c:v>5</c:v>
                </c:pt>
                <c:pt idx="13">
                  <c:v>5</c:v>
                </c:pt>
                <c:pt idx="14">
                  <c:v>20</c:v>
                </c:pt>
                <c:pt idx="15">
                  <c:v>6</c:v>
                </c:pt>
                <c:pt idx="16">
                  <c:v>9</c:v>
                </c:pt>
                <c:pt idx="17">
                  <c:v>9</c:v>
                </c:pt>
                <c:pt idx="18">
                  <c:v>3</c:v>
                </c:pt>
                <c:pt idx="19">
                  <c:v>21</c:v>
                </c:pt>
                <c:pt idx="20">
                  <c:v>7</c:v>
                </c:pt>
                <c:pt idx="21">
                  <c:v>7</c:v>
                </c:pt>
                <c:pt idx="22">
                  <c:v>5</c:v>
                </c:pt>
                <c:pt idx="23">
                  <c:v>4</c:v>
                </c:pt>
                <c:pt idx="24">
                  <c:v>5</c:v>
                </c:pt>
                <c:pt idx="25">
                  <c:v>7</c:v>
                </c:pt>
                <c:pt idx="26">
                  <c:v>9</c:v>
                </c:pt>
                <c:pt idx="27">
                  <c:v>5</c:v>
                </c:pt>
                <c:pt idx="28">
                  <c:v>3</c:v>
                </c:pt>
                <c:pt idx="29">
                  <c:v>20</c:v>
                </c:pt>
                <c:pt idx="30">
                  <c:v>8</c:v>
                </c:pt>
                <c:pt idx="31">
                  <c:v>6</c:v>
                </c:pt>
                <c:pt idx="32">
                  <c:v>12</c:v>
                </c:pt>
                <c:pt idx="33">
                  <c:v>5</c:v>
                </c:pt>
                <c:pt idx="34">
                  <c:v>8</c:v>
                </c:pt>
                <c:pt idx="35">
                  <c:v>14</c:v>
                </c:pt>
                <c:pt idx="36">
                  <c:v>5</c:v>
                </c:pt>
                <c:pt idx="37">
                  <c:v>9</c:v>
                </c:pt>
                <c:pt idx="38">
                  <c:v>10</c:v>
                </c:pt>
                <c:pt idx="39">
                  <c:v>16</c:v>
                </c:pt>
                <c:pt idx="40">
                  <c:v>10</c:v>
                </c:pt>
                <c:pt idx="41">
                  <c:v>7</c:v>
                </c:pt>
                <c:pt idx="42">
                  <c:v>7</c:v>
                </c:pt>
                <c:pt idx="43">
                  <c:v>5</c:v>
                </c:pt>
                <c:pt idx="44">
                  <c:v>3</c:v>
                </c:pt>
                <c:pt idx="45">
                  <c:v>5</c:v>
                </c:pt>
                <c:pt idx="46">
                  <c:v>6</c:v>
                </c:pt>
                <c:pt idx="47">
                  <c:v>6</c:v>
                </c:pt>
                <c:pt idx="48">
                  <c:v>5</c:v>
                </c:pt>
                <c:pt idx="49">
                  <c:v>11</c:v>
                </c:pt>
                <c:pt idx="50">
                  <c:v>12</c:v>
                </c:pt>
                <c:pt idx="51">
                  <c:v>9</c:v>
                </c:pt>
              </c:numCache>
            </c:numRef>
          </c:val>
          <c:smooth val="0"/>
          <c:extLst>
            <c:ext xmlns:c16="http://schemas.microsoft.com/office/drawing/2014/chart" uri="{C3380CC4-5D6E-409C-BE32-E72D297353CC}">
              <c16:uniqueId val="{00000002-E7FE-41E3-A425-C932578D73E5}"/>
            </c:ext>
          </c:extLst>
        </c:ser>
        <c:ser>
          <c:idx val="3"/>
          <c:order val="3"/>
          <c:tx>
            <c:strRef>
              <c:f>'[Canal endémico ETA Medellín S 12 2021.xlsx]ETA'!$A$57</c:f>
              <c:strCache>
                <c:ptCount val="1"/>
                <c:pt idx="0">
                  <c:v>Percentil 75</c:v>
                </c:pt>
              </c:strCache>
            </c:strRef>
          </c:tx>
          <c:spPr>
            <a:ln w="25400">
              <a:solidFill>
                <a:srgbClr val="FF0000"/>
              </a:solidFill>
              <a:prstDash val="solid"/>
            </a:ln>
          </c:spPr>
          <c:marker>
            <c:symbol val="none"/>
          </c:marker>
          <c:cat>
            <c:numRef>
              <c:f>'[Canal endémico ETA Medellín S 12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12 2021.xlsx]ETA'!$B$57:$BA$57</c:f>
              <c:numCache>
                <c:formatCode>0.0</c:formatCode>
                <c:ptCount val="52"/>
                <c:pt idx="0">
                  <c:v>10</c:v>
                </c:pt>
                <c:pt idx="1">
                  <c:v>24</c:v>
                </c:pt>
                <c:pt idx="2">
                  <c:v>14</c:v>
                </c:pt>
                <c:pt idx="3">
                  <c:v>21</c:v>
                </c:pt>
                <c:pt idx="4">
                  <c:v>11</c:v>
                </c:pt>
                <c:pt idx="5">
                  <c:v>11</c:v>
                </c:pt>
                <c:pt idx="6">
                  <c:v>13</c:v>
                </c:pt>
                <c:pt idx="7">
                  <c:v>53</c:v>
                </c:pt>
                <c:pt idx="8">
                  <c:v>51</c:v>
                </c:pt>
                <c:pt idx="9">
                  <c:v>37</c:v>
                </c:pt>
                <c:pt idx="10">
                  <c:v>35</c:v>
                </c:pt>
                <c:pt idx="11">
                  <c:v>15</c:v>
                </c:pt>
                <c:pt idx="12">
                  <c:v>10</c:v>
                </c:pt>
                <c:pt idx="13">
                  <c:v>12</c:v>
                </c:pt>
                <c:pt idx="14">
                  <c:v>32</c:v>
                </c:pt>
                <c:pt idx="15">
                  <c:v>7</c:v>
                </c:pt>
                <c:pt idx="16">
                  <c:v>27</c:v>
                </c:pt>
                <c:pt idx="17">
                  <c:v>16</c:v>
                </c:pt>
                <c:pt idx="18">
                  <c:v>14</c:v>
                </c:pt>
                <c:pt idx="19">
                  <c:v>96</c:v>
                </c:pt>
                <c:pt idx="20">
                  <c:v>9</c:v>
                </c:pt>
                <c:pt idx="21">
                  <c:v>9</c:v>
                </c:pt>
                <c:pt idx="22">
                  <c:v>9</c:v>
                </c:pt>
                <c:pt idx="23">
                  <c:v>12</c:v>
                </c:pt>
                <c:pt idx="24">
                  <c:v>9</c:v>
                </c:pt>
                <c:pt idx="25">
                  <c:v>13</c:v>
                </c:pt>
                <c:pt idx="26">
                  <c:v>26</c:v>
                </c:pt>
                <c:pt idx="27">
                  <c:v>51</c:v>
                </c:pt>
                <c:pt idx="28">
                  <c:v>10</c:v>
                </c:pt>
                <c:pt idx="29">
                  <c:v>59</c:v>
                </c:pt>
                <c:pt idx="30">
                  <c:v>13</c:v>
                </c:pt>
                <c:pt idx="31">
                  <c:v>12</c:v>
                </c:pt>
                <c:pt idx="32">
                  <c:v>21</c:v>
                </c:pt>
                <c:pt idx="33">
                  <c:v>11</c:v>
                </c:pt>
                <c:pt idx="34">
                  <c:v>74</c:v>
                </c:pt>
                <c:pt idx="35">
                  <c:v>19</c:v>
                </c:pt>
                <c:pt idx="36">
                  <c:v>9</c:v>
                </c:pt>
                <c:pt idx="37">
                  <c:v>24</c:v>
                </c:pt>
                <c:pt idx="38">
                  <c:v>15</c:v>
                </c:pt>
                <c:pt idx="39">
                  <c:v>31</c:v>
                </c:pt>
                <c:pt idx="40">
                  <c:v>22</c:v>
                </c:pt>
                <c:pt idx="41">
                  <c:v>10</c:v>
                </c:pt>
                <c:pt idx="42">
                  <c:v>9</c:v>
                </c:pt>
                <c:pt idx="43">
                  <c:v>10</c:v>
                </c:pt>
                <c:pt idx="44">
                  <c:v>6</c:v>
                </c:pt>
                <c:pt idx="45">
                  <c:v>10</c:v>
                </c:pt>
                <c:pt idx="46">
                  <c:v>13</c:v>
                </c:pt>
                <c:pt idx="47">
                  <c:v>59</c:v>
                </c:pt>
                <c:pt idx="48">
                  <c:v>13</c:v>
                </c:pt>
                <c:pt idx="49">
                  <c:v>90</c:v>
                </c:pt>
                <c:pt idx="50">
                  <c:v>31</c:v>
                </c:pt>
                <c:pt idx="51">
                  <c:v>16</c:v>
                </c:pt>
              </c:numCache>
            </c:numRef>
          </c:val>
          <c:smooth val="0"/>
          <c:extLst xmlns:c15="http://schemas.microsoft.com/office/drawing/2012/chart">
            <c:ext xmlns:c16="http://schemas.microsoft.com/office/drawing/2014/chart" uri="{C3380CC4-5D6E-409C-BE32-E72D297353CC}">
              <c16:uniqueId val="{00000003-E7FE-41E3-A425-C932578D73E5}"/>
            </c:ext>
          </c:extLst>
        </c:ser>
        <c:dLbls>
          <c:showLegendKey val="0"/>
          <c:showVal val="0"/>
          <c:showCatName val="0"/>
          <c:showSerName val="0"/>
          <c:showPercent val="0"/>
          <c:showBubbleSize val="0"/>
        </c:dLbls>
        <c:smooth val="0"/>
        <c:axId val="1934695488"/>
        <c:axId val="500030240"/>
      </c:lineChart>
      <c:catAx>
        <c:axId val="1934695488"/>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700" b="1" baseline="0"/>
            </a:pPr>
            <a:endParaRPr lang="en-US"/>
          </a:p>
        </c:txPr>
        <c:crossAx val="500030240"/>
        <c:crosses val="autoZero"/>
        <c:auto val="1"/>
        <c:lblAlgn val="ctr"/>
        <c:lblOffset val="100"/>
        <c:noMultiLvlLbl val="0"/>
      </c:catAx>
      <c:valAx>
        <c:axId val="500030240"/>
        <c:scaling>
          <c:orientation val="minMax"/>
        </c:scaling>
        <c:delete val="0"/>
        <c:axPos val="l"/>
        <c:majorGridlines>
          <c:spPr>
            <a:ln w="9525" cap="flat" cmpd="sng" algn="ctr">
              <a:noFill/>
              <a:round/>
            </a:ln>
            <a:effectLst/>
          </c:spPr>
        </c:majorGridlines>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1934695488"/>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'Enero 2021'!$AS$9</c:f>
              <c:strCache>
                <c:ptCount val="1"/>
                <c:pt idx="0">
                  <c:v>2021</c:v>
                </c:pt>
              </c:strCache>
            </c:strRef>
          </c:tx>
          <c:spPr>
            <a:solidFill>
              <a:srgbClr val="00B0F0"/>
            </a:solidFill>
            <a:ln>
              <a:solidFill>
                <a:schemeClr val="tx1"/>
              </a:solidFill>
            </a:ln>
          </c:spPr>
          <c:invertIfNegative val="0"/>
          <c:cat>
            <c:numRef>
              <c:f>'Enero 2021'!$AC$10:$AC$63</c:f>
              <c:numCache>
                <c:formatCode>General</c:formatCode>
                <c:ptCount val="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'Enero 2021'!$AS$10:$AS$64</c:f>
              <c:numCache>
                <c:formatCode>General</c:formatCode>
                <c:ptCount val="55"/>
                <c:pt idx="0">
                  <c:v>0</c:v>
                </c:pt>
                <c:pt idx="1">
                  <c:v>0</c:v>
                </c:pt>
                <c:pt idx="2">
                  <c:v>0</c:v>
                </c:pt>
                <c:pt idx="3">
                  <c:v>6</c:v>
                </c:pt>
                <c:pt idx="4">
                  <c:v>1</c:v>
                </c:pt>
                <c:pt idx="5">
                  <c:v>2</c:v>
                </c:pt>
                <c:pt idx="6">
                  <c:v>2</c:v>
                </c:pt>
                <c:pt idx="7">
                  <c:v>3</c:v>
                </c:pt>
                <c:pt idx="8">
                  <c:v>2</c:v>
                </c:pt>
                <c:pt idx="9">
                  <c:v>4</c:v>
                </c:pt>
                <c:pt idx="10">
                  <c:v>1</c:v>
                </c:pt>
                <c:pt idx="11">
                  <c:v>4</c:v>
                </c:pt>
                <c:pt idx="12">
                  <c:v>2</c:v>
                </c:pt>
              </c:numCache>
            </c:numRef>
          </c:val>
          <c:extLst>
            <c:ext xmlns:c16="http://schemas.microsoft.com/office/drawing/2014/chart" uri="{C3380CC4-5D6E-409C-BE32-E72D297353CC}">
              <c16:uniqueId val="{00000000-C94F-4BF0-8A1C-F27D3963F936}"/>
            </c:ext>
          </c:extLst>
        </c:ser>
        <c:dLbls>
          <c:showLegendKey val="0"/>
          <c:showVal val="0"/>
          <c:showCatName val="0"/>
          <c:showSerName val="0"/>
          <c:showPercent val="0"/>
          <c:showBubbleSize val="0"/>
        </c:dLbls>
        <c:gapWidth val="6"/>
        <c:axId val="133300608"/>
        <c:axId val="133302528"/>
      </c:barChart>
      <c:lineChart>
        <c:grouping val="standard"/>
        <c:varyColors val="0"/>
        <c:ser>
          <c:idx val="0"/>
          <c:order val="0"/>
          <c:tx>
            <c:strRef>
              <c:f>'Enero 2021'!$AR$9</c:f>
              <c:strCache>
                <c:ptCount val="1"/>
                <c:pt idx="0">
                  <c:v>2020</c:v>
                </c:pt>
              </c:strCache>
            </c:strRef>
          </c:tx>
          <c:spPr>
            <a:ln w="28575">
              <a:solidFill>
                <a:srgbClr val="92D050"/>
              </a:solidFill>
            </a:ln>
          </c:spPr>
          <c:marker>
            <c:symbol val="none"/>
          </c:marker>
          <c:cat>
            <c:numRef>
              <c:f>'Enero 2021'!$AC$10:$AC$63</c:f>
              <c:numCache>
                <c:formatCode>General</c:formatCode>
                <c:ptCount val="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'Enero 2021'!$AR$10:$AR$63</c:f>
              <c:numCache>
                <c:formatCode>General</c:formatCode>
                <c:ptCount val="54"/>
                <c:pt idx="0">
                  <c:v>4</c:v>
                </c:pt>
                <c:pt idx="1">
                  <c:v>2</c:v>
                </c:pt>
                <c:pt idx="2">
                  <c:v>0</c:v>
                </c:pt>
                <c:pt idx="3">
                  <c:v>3</c:v>
                </c:pt>
                <c:pt idx="4">
                  <c:v>4</c:v>
                </c:pt>
                <c:pt idx="5">
                  <c:v>4</c:v>
                </c:pt>
                <c:pt idx="6">
                  <c:v>4</c:v>
                </c:pt>
                <c:pt idx="7">
                  <c:v>2</c:v>
                </c:pt>
                <c:pt idx="8">
                  <c:v>0</c:v>
                </c:pt>
                <c:pt idx="9">
                  <c:v>0</c:v>
                </c:pt>
                <c:pt idx="10">
                  <c:v>1</c:v>
                </c:pt>
                <c:pt idx="11">
                  <c:v>0</c:v>
                </c:pt>
                <c:pt idx="12">
                  <c:v>3</c:v>
                </c:pt>
                <c:pt idx="13">
                  <c:v>1</c:v>
                </c:pt>
                <c:pt idx="14">
                  <c:v>1</c:v>
                </c:pt>
                <c:pt idx="15">
                  <c:v>1</c:v>
                </c:pt>
                <c:pt idx="16">
                  <c:v>2</c:v>
                </c:pt>
                <c:pt idx="17">
                  <c:v>1</c:v>
                </c:pt>
                <c:pt idx="18">
                  <c:v>3</c:v>
                </c:pt>
                <c:pt idx="19">
                  <c:v>3</c:v>
                </c:pt>
                <c:pt idx="20">
                  <c:v>0</c:v>
                </c:pt>
                <c:pt idx="21">
                  <c:v>1</c:v>
                </c:pt>
                <c:pt idx="22">
                  <c:v>3</c:v>
                </c:pt>
                <c:pt idx="23">
                  <c:v>3</c:v>
                </c:pt>
                <c:pt idx="24">
                  <c:v>2</c:v>
                </c:pt>
                <c:pt idx="25">
                  <c:v>2</c:v>
                </c:pt>
                <c:pt idx="26">
                  <c:v>0</c:v>
                </c:pt>
                <c:pt idx="27">
                  <c:v>1</c:v>
                </c:pt>
                <c:pt idx="28">
                  <c:v>1</c:v>
                </c:pt>
                <c:pt idx="29">
                  <c:v>1</c:v>
                </c:pt>
                <c:pt idx="30">
                  <c:v>1</c:v>
                </c:pt>
                <c:pt idx="31">
                  <c:v>2</c:v>
                </c:pt>
                <c:pt idx="32">
                  <c:v>7</c:v>
                </c:pt>
                <c:pt idx="33">
                  <c:v>2</c:v>
                </c:pt>
                <c:pt idx="34">
                  <c:v>1</c:v>
                </c:pt>
                <c:pt idx="35">
                  <c:v>1</c:v>
                </c:pt>
                <c:pt idx="36">
                  <c:v>4</c:v>
                </c:pt>
                <c:pt idx="37">
                  <c:v>6</c:v>
                </c:pt>
                <c:pt idx="38">
                  <c:v>5</c:v>
                </c:pt>
                <c:pt idx="39">
                  <c:v>3</c:v>
                </c:pt>
                <c:pt idx="40">
                  <c:v>0</c:v>
                </c:pt>
                <c:pt idx="41">
                  <c:v>2</c:v>
                </c:pt>
                <c:pt idx="42" formatCode="0">
                  <c:v>0</c:v>
                </c:pt>
                <c:pt idx="43" formatCode="0">
                  <c:v>0</c:v>
                </c:pt>
                <c:pt idx="44">
                  <c:v>3</c:v>
                </c:pt>
                <c:pt idx="45">
                  <c:v>2</c:v>
                </c:pt>
                <c:pt idx="46">
                  <c:v>1</c:v>
                </c:pt>
                <c:pt idx="47">
                  <c:v>6</c:v>
                </c:pt>
                <c:pt idx="48">
                  <c:v>1</c:v>
                </c:pt>
                <c:pt idx="49">
                  <c:v>3</c:v>
                </c:pt>
                <c:pt idx="50">
                  <c:v>3</c:v>
                </c:pt>
                <c:pt idx="51">
                  <c:v>3</c:v>
                </c:pt>
                <c:pt idx="52">
                  <c:v>2</c:v>
                </c:pt>
              </c:numCache>
            </c:numRef>
          </c:val>
          <c:smooth val="0"/>
          <c:extLst>
            <c:ext xmlns:c16="http://schemas.microsoft.com/office/drawing/2014/chart" uri="{C3380CC4-5D6E-409C-BE32-E72D297353CC}">
              <c16:uniqueId val="{00000001-C94F-4BF0-8A1C-F27D3963F936}"/>
            </c:ext>
          </c:extLst>
        </c:ser>
        <c:dLbls>
          <c:showLegendKey val="0"/>
          <c:showVal val="0"/>
          <c:showCatName val="0"/>
          <c:showSerName val="0"/>
          <c:showPercent val="0"/>
          <c:showBubbleSize val="0"/>
        </c:dLbls>
        <c:marker val="1"/>
        <c:smooth val="0"/>
        <c:axId val="133300608"/>
        <c:axId val="133302528"/>
      </c:lineChart>
      <c:catAx>
        <c:axId val="133300608"/>
        <c:scaling>
          <c:orientation val="minMax"/>
        </c:scaling>
        <c:delete val="0"/>
        <c:axPos val="b"/>
        <c:title>
          <c:tx>
            <c:rich>
              <a:bodyPr/>
              <a:lstStyle/>
              <a:p>
                <a:pPr>
                  <a:defRPr/>
                </a:pPr>
                <a:r>
                  <a:rPr lang="en-US"/>
                  <a:t>semana epidemiológica</a:t>
                </a:r>
              </a:p>
            </c:rich>
          </c:tx>
          <c:overlay val="0"/>
        </c:title>
        <c:numFmt formatCode="General" sourceLinked="1"/>
        <c:majorTickMark val="out"/>
        <c:minorTickMark val="none"/>
        <c:tickLblPos val="nextTo"/>
        <c:txPr>
          <a:bodyPr/>
          <a:lstStyle/>
          <a:p>
            <a:pPr>
              <a:defRPr sz="700"/>
            </a:pPr>
            <a:endParaRPr lang="en-US"/>
          </a:p>
        </c:txPr>
        <c:crossAx val="133302528"/>
        <c:crosses val="autoZero"/>
        <c:auto val="1"/>
        <c:lblAlgn val="ctr"/>
        <c:lblOffset val="100"/>
        <c:noMultiLvlLbl val="0"/>
      </c:catAx>
      <c:valAx>
        <c:axId val="133302528"/>
        <c:scaling>
          <c:orientation val="minMax"/>
        </c:scaling>
        <c:delete val="0"/>
        <c:axPos val="l"/>
        <c:title>
          <c:tx>
            <c:rich>
              <a:bodyPr rot="-5400000" vert="horz"/>
              <a:lstStyle/>
              <a:p>
                <a:pPr>
                  <a:defRPr sz="800"/>
                </a:pPr>
                <a:r>
                  <a:rPr lang="en-US" sz="800"/>
                  <a:t>número de casos de endometritis</a:t>
                </a:r>
              </a:p>
            </c:rich>
          </c:tx>
          <c:overlay val="0"/>
        </c:title>
        <c:numFmt formatCode="General" sourceLinked="1"/>
        <c:majorTickMark val="out"/>
        <c:minorTickMark val="none"/>
        <c:tickLblPos val="nextTo"/>
        <c:crossAx val="133300608"/>
        <c:crosses val="autoZero"/>
        <c:crossBetween val="between"/>
      </c:valAx>
    </c:plotArea>
    <c:legend>
      <c:legendPos val="r"/>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'definitivo boletín'!$Q$27</c:f>
              <c:strCache>
                <c:ptCount val="1"/>
                <c:pt idx="0">
                  <c:v>2021</c:v>
                </c:pt>
              </c:strCache>
            </c:strRef>
          </c:tx>
          <c:spPr>
            <a:solidFill>
              <a:srgbClr val="00B0F0"/>
            </a:solidFill>
            <a:ln>
              <a:solidFill>
                <a:sysClr val="windowText" lastClr="000000"/>
              </a:solidFill>
            </a:ln>
          </c:spPr>
          <c:invertIfNegative val="0"/>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boletín'!$Q$28:$Q$80</c:f>
              <c:numCache>
                <c:formatCode>General</c:formatCode>
                <c:ptCount val="53"/>
                <c:pt idx="0">
                  <c:v>48</c:v>
                </c:pt>
                <c:pt idx="1">
                  <c:v>36</c:v>
                </c:pt>
                <c:pt idx="2">
                  <c:v>52</c:v>
                </c:pt>
                <c:pt idx="3">
                  <c:v>42</c:v>
                </c:pt>
                <c:pt idx="4">
                  <c:v>32</c:v>
                </c:pt>
                <c:pt idx="5">
                  <c:v>29</c:v>
                </c:pt>
                <c:pt idx="6">
                  <c:v>17</c:v>
                </c:pt>
                <c:pt idx="7">
                  <c:v>14</c:v>
                </c:pt>
                <c:pt idx="8">
                  <c:v>18</c:v>
                </c:pt>
                <c:pt idx="9">
                  <c:v>20</c:v>
                </c:pt>
                <c:pt idx="10">
                  <c:v>25</c:v>
                </c:pt>
                <c:pt idx="11">
                  <c:v>23</c:v>
                </c:pt>
                <c:pt idx="12">
                  <c:v>11</c:v>
                </c:pt>
              </c:numCache>
            </c:numRef>
          </c:val>
          <c:extLst>
            <c:ext xmlns:c16="http://schemas.microsoft.com/office/drawing/2014/chart" uri="{C3380CC4-5D6E-409C-BE32-E72D297353CC}">
              <c16:uniqueId val="{00000000-C241-49E1-8E24-C16ECD2DB2B6}"/>
            </c:ext>
          </c:extLst>
        </c:ser>
        <c:dLbls>
          <c:showLegendKey val="0"/>
          <c:showVal val="0"/>
          <c:showCatName val="0"/>
          <c:showSerName val="0"/>
          <c:showPercent val="0"/>
          <c:showBubbleSize val="0"/>
        </c:dLbls>
        <c:gapWidth val="150"/>
        <c:axId val="149605760"/>
        <c:axId val="149616128"/>
      </c:barChart>
      <c:lineChart>
        <c:grouping val="standard"/>
        <c:varyColors val="0"/>
        <c:ser>
          <c:idx val="0"/>
          <c:order val="0"/>
          <c:tx>
            <c:strRef>
              <c:f>'definitivo boletín'!$P$27</c:f>
              <c:strCache>
                <c:ptCount val="1"/>
                <c:pt idx="0">
                  <c:v>2020</c:v>
                </c:pt>
              </c:strCache>
            </c:strRef>
          </c:tx>
          <c:spPr>
            <a:ln w="19050">
              <a:solidFill>
                <a:srgbClr val="92D050"/>
              </a:solidFill>
            </a:ln>
          </c:spPr>
          <c:marker>
            <c:symbol val="none"/>
          </c:marker>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boletín'!$P$28:$P$80</c:f>
              <c:numCache>
                <c:formatCode>General</c:formatCode>
                <c:ptCount val="53"/>
                <c:pt idx="0">
                  <c:v>10</c:v>
                </c:pt>
                <c:pt idx="1">
                  <c:v>7</c:v>
                </c:pt>
                <c:pt idx="2">
                  <c:v>13</c:v>
                </c:pt>
                <c:pt idx="3">
                  <c:v>8</c:v>
                </c:pt>
                <c:pt idx="4">
                  <c:v>13</c:v>
                </c:pt>
                <c:pt idx="5">
                  <c:v>9</c:v>
                </c:pt>
                <c:pt idx="6">
                  <c:v>5</c:v>
                </c:pt>
                <c:pt idx="7">
                  <c:v>13</c:v>
                </c:pt>
                <c:pt idx="8">
                  <c:v>12</c:v>
                </c:pt>
                <c:pt idx="9">
                  <c:v>8</c:v>
                </c:pt>
                <c:pt idx="10">
                  <c:v>8</c:v>
                </c:pt>
                <c:pt idx="11">
                  <c:v>8</c:v>
                </c:pt>
                <c:pt idx="12">
                  <c:v>8</c:v>
                </c:pt>
                <c:pt idx="13">
                  <c:v>13</c:v>
                </c:pt>
                <c:pt idx="14">
                  <c:v>15</c:v>
                </c:pt>
                <c:pt idx="15">
                  <c:v>7</c:v>
                </c:pt>
                <c:pt idx="16">
                  <c:v>4</c:v>
                </c:pt>
                <c:pt idx="17">
                  <c:v>7</c:v>
                </c:pt>
                <c:pt idx="18">
                  <c:v>11</c:v>
                </c:pt>
                <c:pt idx="19">
                  <c:v>5</c:v>
                </c:pt>
                <c:pt idx="20">
                  <c:v>7</c:v>
                </c:pt>
                <c:pt idx="21">
                  <c:v>13</c:v>
                </c:pt>
                <c:pt idx="22">
                  <c:v>7</c:v>
                </c:pt>
                <c:pt idx="23">
                  <c:v>6</c:v>
                </c:pt>
                <c:pt idx="24">
                  <c:v>11</c:v>
                </c:pt>
                <c:pt idx="25">
                  <c:v>8</c:v>
                </c:pt>
                <c:pt idx="26">
                  <c:v>9</c:v>
                </c:pt>
                <c:pt idx="27">
                  <c:v>20</c:v>
                </c:pt>
                <c:pt idx="28">
                  <c:v>21</c:v>
                </c:pt>
                <c:pt idx="29">
                  <c:v>23</c:v>
                </c:pt>
                <c:pt idx="30">
                  <c:v>33</c:v>
                </c:pt>
                <c:pt idx="31">
                  <c:v>41</c:v>
                </c:pt>
                <c:pt idx="32">
                  <c:v>37</c:v>
                </c:pt>
                <c:pt idx="33">
                  <c:v>45</c:v>
                </c:pt>
                <c:pt idx="34">
                  <c:v>59</c:v>
                </c:pt>
                <c:pt idx="35">
                  <c:v>36</c:v>
                </c:pt>
                <c:pt idx="36">
                  <c:v>36</c:v>
                </c:pt>
                <c:pt idx="37">
                  <c:v>31</c:v>
                </c:pt>
                <c:pt idx="38">
                  <c:v>26</c:v>
                </c:pt>
                <c:pt idx="39">
                  <c:v>35</c:v>
                </c:pt>
                <c:pt idx="40">
                  <c:v>42</c:v>
                </c:pt>
                <c:pt idx="41">
                  <c:v>26</c:v>
                </c:pt>
                <c:pt idx="42">
                  <c:v>38</c:v>
                </c:pt>
                <c:pt idx="43">
                  <c:v>32</c:v>
                </c:pt>
                <c:pt idx="44">
                  <c:v>29</c:v>
                </c:pt>
                <c:pt idx="45">
                  <c:v>31</c:v>
                </c:pt>
                <c:pt idx="46">
                  <c:v>36</c:v>
                </c:pt>
                <c:pt idx="47">
                  <c:v>26</c:v>
                </c:pt>
                <c:pt idx="48">
                  <c:v>20</c:v>
                </c:pt>
                <c:pt idx="49">
                  <c:v>13</c:v>
                </c:pt>
                <c:pt idx="50">
                  <c:v>14</c:v>
                </c:pt>
                <c:pt idx="51">
                  <c:v>28</c:v>
                </c:pt>
                <c:pt idx="52">
                  <c:v>17</c:v>
                </c:pt>
              </c:numCache>
            </c:numRef>
          </c:val>
          <c:smooth val="0"/>
          <c:extLst>
            <c:ext xmlns:c16="http://schemas.microsoft.com/office/drawing/2014/chart" uri="{C3380CC4-5D6E-409C-BE32-E72D297353CC}">
              <c16:uniqueId val="{00000001-C241-49E1-8E24-C16ECD2DB2B6}"/>
            </c:ext>
          </c:extLst>
        </c:ser>
        <c:dLbls>
          <c:showLegendKey val="0"/>
          <c:showVal val="0"/>
          <c:showCatName val="0"/>
          <c:showSerName val="0"/>
          <c:showPercent val="0"/>
          <c:showBubbleSize val="0"/>
        </c:dLbls>
        <c:marker val="1"/>
        <c:smooth val="0"/>
        <c:axId val="149605760"/>
        <c:axId val="149616128"/>
      </c:lineChart>
      <c:catAx>
        <c:axId val="149605760"/>
        <c:scaling>
          <c:orientation val="minMax"/>
        </c:scaling>
        <c:delete val="0"/>
        <c:axPos val="b"/>
        <c:title>
          <c:tx>
            <c:rich>
              <a:bodyPr/>
              <a:lstStyle/>
              <a:p>
                <a:pPr>
                  <a:defRPr/>
                </a:pPr>
                <a:r>
                  <a:rPr lang="en-US"/>
                  <a:t>Semana epidemiológica</a:t>
                </a:r>
              </a:p>
            </c:rich>
          </c:tx>
          <c:overlay val="0"/>
        </c:title>
        <c:numFmt formatCode="General" sourceLinked="1"/>
        <c:majorTickMark val="out"/>
        <c:minorTickMark val="none"/>
        <c:tickLblPos val="nextTo"/>
        <c:txPr>
          <a:bodyPr/>
          <a:lstStyle/>
          <a:p>
            <a:pPr>
              <a:defRPr sz="800"/>
            </a:pPr>
            <a:endParaRPr lang="en-US"/>
          </a:p>
        </c:txPr>
        <c:crossAx val="149616128"/>
        <c:crosses val="autoZero"/>
        <c:auto val="1"/>
        <c:lblAlgn val="ctr"/>
        <c:lblOffset val="100"/>
        <c:noMultiLvlLbl val="0"/>
      </c:catAx>
      <c:valAx>
        <c:axId val="149616128"/>
        <c:scaling>
          <c:orientation val="minMax"/>
        </c:scaling>
        <c:delete val="0"/>
        <c:axPos val="l"/>
        <c:title>
          <c:tx>
            <c:rich>
              <a:bodyPr rot="-5400000" vert="horz"/>
              <a:lstStyle/>
              <a:p>
                <a:pPr>
                  <a:defRPr/>
                </a:pPr>
                <a:r>
                  <a:rPr lang="en-US"/>
                  <a:t>Casos de IAD</a:t>
                </a:r>
              </a:p>
            </c:rich>
          </c:tx>
          <c:overlay val="0"/>
        </c:title>
        <c:numFmt formatCode="General" sourceLinked="1"/>
        <c:majorTickMark val="out"/>
        <c:minorTickMark val="none"/>
        <c:tickLblPos val="nextTo"/>
        <c:crossAx val="149605760"/>
        <c:crosses val="autoZero"/>
        <c:crossBetween val="between"/>
      </c:valAx>
    </c:plotArea>
    <c:legend>
      <c:legendPos val="r"/>
      <c:overlay val="0"/>
    </c:legend>
    <c:plotVisOnly val="1"/>
    <c:dispBlanksAs val="gap"/>
    <c:showDLblsOverMax val="0"/>
  </c:chart>
  <c:spPr>
    <a:noFill/>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smtClean="0">
              <a:solidFill>
                <a:schemeClr val="tx1"/>
              </a:solidFill>
              <a:latin typeface="Arial Narrow" panose="020B0606020202030204" pitchFamily="34" charset="0"/>
            </a:rPr>
            <a:t>Primera infancia</a:t>
          </a:r>
        </a:p>
        <a:p>
          <a:r>
            <a:rPr lang="es-ES" sz="1200" b="1" dirty="0" smtClean="0">
              <a:solidFill>
                <a:schemeClr val="bg1"/>
              </a:solidFill>
              <a:latin typeface="Arial Narrow" panose="020B0606020202030204" pitchFamily="34" charset="0"/>
            </a:rPr>
            <a:t>7%</a:t>
          </a:r>
        </a:p>
        <a:p>
          <a:r>
            <a:rPr lang="es-ES" sz="1200" b="1" dirty="0" smtClean="0">
              <a:solidFill>
                <a:schemeClr val="bg1"/>
              </a:solidFill>
              <a:latin typeface="Arial Narrow" panose="020B0606020202030204" pitchFamily="34" charset="0"/>
            </a:rPr>
            <a:t>4 casos</a:t>
          </a:r>
          <a:endParaRPr lang="es-ES" sz="12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smtClean="0">
              <a:solidFill>
                <a:schemeClr val="tx1"/>
              </a:solidFill>
              <a:latin typeface="Arial Narrow" panose="020B0606020202030204" pitchFamily="34" charset="0"/>
            </a:rPr>
            <a:t>Infancia</a:t>
          </a:r>
        </a:p>
        <a:p>
          <a:r>
            <a:rPr lang="es-ES" sz="1200" b="1" dirty="0" smtClean="0">
              <a:solidFill>
                <a:schemeClr val="bg1"/>
              </a:solidFill>
              <a:latin typeface="Arial Narrow" panose="020B0606020202030204" pitchFamily="34" charset="0"/>
            </a:rPr>
            <a:t>5%</a:t>
          </a:r>
        </a:p>
        <a:p>
          <a:r>
            <a:rPr lang="es-ES" sz="1200" b="1" dirty="0" smtClean="0">
              <a:solidFill>
                <a:schemeClr val="bg1"/>
              </a:solidFill>
              <a:latin typeface="Arial Narrow" panose="020B0606020202030204" pitchFamily="34" charset="0"/>
            </a:rPr>
            <a:t>2 casos</a:t>
          </a:r>
          <a:endParaRPr lang="es-ES" sz="12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smtClean="0">
              <a:solidFill>
                <a:schemeClr val="tx1"/>
              </a:solidFill>
              <a:latin typeface="Arial Narrow" panose="020B0606020202030204" pitchFamily="34" charset="0"/>
            </a:rPr>
            <a:t>Adolescencia</a:t>
          </a:r>
        </a:p>
        <a:p>
          <a:r>
            <a:rPr lang="es-ES" sz="1200" b="1" dirty="0" smtClean="0">
              <a:solidFill>
                <a:schemeClr val="bg1"/>
              </a:solidFill>
              <a:latin typeface="Arial Narrow" panose="020B0606020202030204" pitchFamily="34" charset="0"/>
            </a:rPr>
            <a:t>5,0%</a:t>
          </a:r>
        </a:p>
        <a:p>
          <a:r>
            <a:rPr lang="es-ES" sz="1200" b="1" dirty="0" smtClean="0">
              <a:solidFill>
                <a:schemeClr val="bg1"/>
              </a:solidFill>
              <a:latin typeface="Arial Narrow" panose="020B0606020202030204" pitchFamily="34" charset="0"/>
            </a:rPr>
            <a:t>3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smtClean="0">
              <a:solidFill>
                <a:schemeClr val="tx1"/>
              </a:solidFill>
              <a:latin typeface="Arial Narrow" panose="020B0606020202030204" pitchFamily="34" charset="0"/>
            </a:rPr>
            <a:t>Juventud</a:t>
          </a:r>
        </a:p>
        <a:p>
          <a:r>
            <a:rPr lang="es-ES" sz="1200" b="1" dirty="0" smtClean="0">
              <a:solidFill>
                <a:schemeClr val="bg1"/>
              </a:solidFill>
              <a:latin typeface="Arial Narrow" panose="020B0606020202030204" pitchFamily="34" charset="0"/>
            </a:rPr>
            <a:t>12%</a:t>
          </a:r>
        </a:p>
        <a:p>
          <a:r>
            <a:rPr lang="es-ES" sz="1200" b="1" dirty="0" smtClean="0">
              <a:solidFill>
                <a:schemeClr val="bg1"/>
              </a:solidFill>
              <a:latin typeface="Arial Narrow" panose="020B0606020202030204" pitchFamily="34" charset="0"/>
            </a:rPr>
            <a:t>7 casos</a:t>
          </a:r>
          <a:endParaRPr lang="es-ES" sz="12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smtClean="0">
              <a:solidFill>
                <a:schemeClr val="tx1"/>
              </a:solidFill>
              <a:latin typeface="Arial Narrow" panose="020B0606020202030204" pitchFamily="34" charset="0"/>
            </a:rPr>
            <a:t>Adultez</a:t>
          </a:r>
        </a:p>
        <a:p>
          <a:r>
            <a:rPr lang="es-ES" sz="1200" b="1" dirty="0" smtClean="0">
              <a:solidFill>
                <a:schemeClr val="bg1"/>
              </a:solidFill>
              <a:latin typeface="Arial Narrow" panose="020B0606020202030204" pitchFamily="34" charset="0"/>
            </a:rPr>
            <a:t>38%</a:t>
          </a:r>
        </a:p>
        <a:p>
          <a:r>
            <a:rPr lang="es-ES" sz="1200" b="1" dirty="0" smtClean="0">
              <a:solidFill>
                <a:schemeClr val="bg1"/>
              </a:solidFill>
              <a:latin typeface="Arial Narrow" panose="020B0606020202030204" pitchFamily="34" charset="0"/>
            </a:rPr>
            <a:t>23 casos</a:t>
          </a:r>
          <a:endParaRPr lang="es-ES" sz="12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smtClean="0">
              <a:solidFill>
                <a:schemeClr val="tx1"/>
              </a:solidFill>
              <a:latin typeface="Arial Narrow" panose="020B0606020202030204" pitchFamily="34" charset="0"/>
            </a:rPr>
            <a:t>Adulto Mayor</a:t>
          </a:r>
        </a:p>
        <a:p>
          <a:r>
            <a:rPr lang="es-ES" sz="1200" b="1" dirty="0" smtClean="0">
              <a:solidFill>
                <a:schemeClr val="bg1"/>
              </a:solidFill>
              <a:latin typeface="Arial Narrow" panose="020B0606020202030204" pitchFamily="34" charset="0"/>
            </a:rPr>
            <a:t>33%</a:t>
          </a:r>
        </a:p>
        <a:p>
          <a:r>
            <a:rPr lang="es-ES" sz="1200" b="1" dirty="0" smtClean="0">
              <a:solidFill>
                <a:schemeClr val="bg1"/>
              </a:solidFill>
              <a:latin typeface="Arial Narrow" panose="020B0606020202030204" pitchFamily="34" charset="0"/>
            </a:rPr>
            <a:t>20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750401C0-1BEC-4562-9660-68D8422839FB}" type="presOf" srcId="{B07DA8DE-0519-4D62-BE0B-7CA0307AA349}" destId="{0691A0E1-681C-4AB1-A224-401390FCDE9C}" srcOrd="0" destOrd="0" presId="urn:microsoft.com/office/officeart/2005/8/layout/cycle5"/>
    <dgm:cxn modelId="{3B7BEBC5-2FB7-4953-8E4E-1B838EE42DF2}" type="presOf" srcId="{DEAA2F35-722B-4737-A991-BBC1ADCE9036}" destId="{ED010544-6BD3-478F-92D1-42A7B6489659}"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6A5C8540-AECB-4343-A87A-FD7C9AD35365}" srcId="{4D348A5A-39AF-4E9E-B8B8-5AABA701B047}" destId="{067DE91F-5875-416A-83FE-762AAF2680C1}" srcOrd="4" destOrd="0" parTransId="{C84AAE9B-3AAC-4E29-BB4F-A2E9139D362B}" sibTransId="{DEAA2F35-722B-4737-A991-BBC1ADCE9036}"/>
    <dgm:cxn modelId="{EE2BE964-DD78-4756-9040-8FB0623EF756}" type="presOf" srcId="{EA57AC0D-7E14-43C1-8F5B-17573E0C9A83}" destId="{D5D4151A-971C-413B-8065-A30749D877C7}"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E62BAD07-CD46-404F-84CB-9D76BE0B1F20}" type="presOf" srcId="{A2B81017-66B4-4D6E-96A6-E6632B7708F9}" destId="{95DBFE4D-3E58-4247-ADAA-C6118920DE75}" srcOrd="0" destOrd="0" presId="urn:microsoft.com/office/officeart/2005/8/layout/cycle5"/>
    <dgm:cxn modelId="{7403ABF2-980E-485D-B13B-4868E6A3F219}" type="presOf" srcId="{70D6C5C8-C4AE-437E-AFA5-FA9B333CF722}" destId="{27D567E4-4A42-448F-AF61-85BFDC290DB9}"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EF0C447F-B923-4F62-BABD-79885E7A4D46}" type="presOf" srcId="{BCD0C872-2890-4B0E-8947-05D96592E59C}" destId="{CE6855D9-5D01-4C33-9AB2-7900DF22BD98}"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552BA513-1843-487F-B03C-038E34FEEBB7}" type="presOf" srcId="{FED1A0E8-AFBC-42FD-B4DC-3DDC15500C46}" destId="{2527C3C0-DAF9-4F56-8A16-C76DDF47C5BB}"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smtClean="0">
              <a:solidFill>
                <a:schemeClr val="tx1"/>
              </a:solidFill>
              <a:latin typeface="Arial Narrow" panose="020B0606020202030204" pitchFamily="34" charset="0"/>
            </a:rPr>
            <a:t>Primera infancia</a:t>
          </a:r>
        </a:p>
        <a:p>
          <a:r>
            <a:rPr lang="es-ES" sz="800" b="1" dirty="0" smtClean="0">
              <a:solidFill>
                <a:schemeClr val="bg1"/>
              </a:solidFill>
              <a:latin typeface="Arial Narrow" panose="020B0606020202030204" pitchFamily="34" charset="0"/>
            </a:rPr>
            <a:t>11%</a:t>
          </a:r>
        </a:p>
        <a:p>
          <a:r>
            <a:rPr lang="es-ES" sz="800" b="1" dirty="0" smtClean="0">
              <a:solidFill>
                <a:schemeClr val="bg1"/>
              </a:solidFill>
              <a:latin typeface="Arial Narrow" panose="020B0606020202030204" pitchFamily="34" charset="0"/>
            </a:rPr>
            <a:t>13 casos</a:t>
          </a:r>
          <a:endParaRPr lang="es-ES" sz="8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smtClean="0">
              <a:solidFill>
                <a:schemeClr val="tx1"/>
              </a:solidFill>
              <a:latin typeface="Arial Narrow" panose="020B0606020202030204" pitchFamily="34" charset="0"/>
            </a:rPr>
            <a:t>Infancia</a:t>
          </a:r>
        </a:p>
        <a:p>
          <a:r>
            <a:rPr lang="es-ES" sz="800" b="1" dirty="0" smtClean="0">
              <a:solidFill>
                <a:schemeClr val="bg1"/>
              </a:solidFill>
              <a:latin typeface="Arial Narrow" panose="020B0606020202030204" pitchFamily="34" charset="0"/>
            </a:rPr>
            <a:t>21%</a:t>
          </a:r>
        </a:p>
        <a:p>
          <a:r>
            <a:rPr lang="es-ES" sz="800" b="1" dirty="0" smtClean="0">
              <a:solidFill>
                <a:schemeClr val="bg1"/>
              </a:solidFill>
              <a:latin typeface="Arial Narrow" panose="020B0606020202030204" pitchFamily="34" charset="0"/>
            </a:rPr>
            <a:t>24  casos</a:t>
          </a:r>
          <a:endParaRPr lang="es-ES" sz="8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smtClean="0">
              <a:solidFill>
                <a:schemeClr val="tx1"/>
              </a:solidFill>
              <a:latin typeface="Arial Narrow" panose="020B0606020202030204" pitchFamily="34" charset="0"/>
            </a:rPr>
            <a:t>Adolescencia</a:t>
          </a:r>
        </a:p>
        <a:p>
          <a:r>
            <a:rPr lang="es-ES" sz="800" b="1" dirty="0" smtClean="0">
              <a:solidFill>
                <a:schemeClr val="bg1"/>
              </a:solidFill>
              <a:latin typeface="Arial Narrow" panose="020B0606020202030204" pitchFamily="34" charset="0"/>
            </a:rPr>
            <a:t>6%</a:t>
          </a:r>
        </a:p>
        <a:p>
          <a:r>
            <a:rPr lang="es-ES" sz="800" b="1" dirty="0" smtClean="0">
              <a:solidFill>
                <a:schemeClr val="bg1"/>
              </a:solidFill>
              <a:latin typeface="Arial Narrow" panose="020B0606020202030204" pitchFamily="34" charset="0"/>
            </a:rPr>
            <a:t>7 casos</a:t>
          </a:r>
          <a:endParaRPr lang="es-ES" sz="8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smtClean="0">
              <a:solidFill>
                <a:schemeClr val="tx1"/>
              </a:solidFill>
              <a:latin typeface="Arial Narrow" panose="020B0606020202030204" pitchFamily="34" charset="0"/>
            </a:rPr>
            <a:t>Juventud</a:t>
          </a:r>
        </a:p>
        <a:p>
          <a:r>
            <a:rPr lang="es-ES" sz="800" b="1" dirty="0" smtClean="0">
              <a:solidFill>
                <a:schemeClr val="bg1"/>
              </a:solidFill>
              <a:latin typeface="Arial Narrow" panose="020B0606020202030204" pitchFamily="34" charset="0"/>
            </a:rPr>
            <a:t>17%</a:t>
          </a:r>
        </a:p>
        <a:p>
          <a:r>
            <a:rPr lang="es-ES" sz="800" b="1" dirty="0" smtClean="0">
              <a:solidFill>
                <a:schemeClr val="bg1"/>
              </a:solidFill>
              <a:latin typeface="Arial Narrow" panose="020B0606020202030204" pitchFamily="34" charset="0"/>
            </a:rPr>
            <a:t>20  casos</a:t>
          </a:r>
          <a:endParaRPr lang="es-ES" sz="8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smtClean="0">
              <a:solidFill>
                <a:schemeClr val="tx1"/>
              </a:solidFill>
              <a:latin typeface="Arial Narrow" panose="020B0606020202030204" pitchFamily="34" charset="0"/>
            </a:rPr>
            <a:t>Adultez</a:t>
          </a:r>
        </a:p>
        <a:p>
          <a:r>
            <a:rPr lang="es-ES" sz="800" b="1" dirty="0" smtClean="0">
              <a:solidFill>
                <a:schemeClr val="bg1"/>
              </a:solidFill>
              <a:latin typeface="Arial Narrow" panose="020B0606020202030204" pitchFamily="34" charset="0"/>
            </a:rPr>
            <a:t>33%</a:t>
          </a:r>
        </a:p>
        <a:p>
          <a:r>
            <a:rPr lang="es-ES" sz="800" b="1" dirty="0" smtClean="0">
              <a:solidFill>
                <a:schemeClr val="bg1"/>
              </a:solidFill>
              <a:latin typeface="Arial Narrow" panose="020B0606020202030204" pitchFamily="34" charset="0"/>
            </a:rPr>
            <a:t>39 casos</a:t>
          </a:r>
          <a:endParaRPr lang="es-ES" sz="8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smtClean="0">
              <a:solidFill>
                <a:schemeClr val="tx1"/>
              </a:solidFill>
              <a:latin typeface="Arial Narrow" panose="020B0606020202030204" pitchFamily="34" charset="0"/>
            </a:rPr>
            <a:t>Adulto Mayor</a:t>
          </a:r>
        </a:p>
        <a:p>
          <a:r>
            <a:rPr lang="es-ES" sz="800" b="1" dirty="0" smtClean="0">
              <a:solidFill>
                <a:schemeClr val="bg1"/>
              </a:solidFill>
              <a:latin typeface="Arial Narrow" panose="020B0606020202030204" pitchFamily="34" charset="0"/>
            </a:rPr>
            <a:t>12%</a:t>
          </a:r>
        </a:p>
        <a:p>
          <a:r>
            <a:rPr lang="es-ES" sz="800" b="1" dirty="0" smtClean="0">
              <a:solidFill>
                <a:schemeClr val="bg1"/>
              </a:solidFill>
              <a:latin typeface="Arial Narrow" panose="020B0606020202030204" pitchFamily="34" charset="0"/>
            </a:rPr>
            <a:t>14 casos</a:t>
          </a:r>
          <a:endParaRPr lang="es-ES" sz="8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A6197D2-7AEA-4827-A0BF-12F344288236}" type="presOf" srcId="{70D6C5C8-C4AE-437E-AFA5-FA9B333CF722}" destId="{27D567E4-4A42-448F-AF61-85BFDC290DB9}" srcOrd="0" destOrd="0" presId="urn:microsoft.com/office/officeart/2005/8/layout/cycle5"/>
    <dgm:cxn modelId="{02B5495F-9ACC-4BF2-AC56-319F7280E5A9}"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3EC4194F-9086-4A9E-B320-60E8715C664B}" type="presOf" srcId="{B07DA8DE-0519-4D62-BE0B-7CA0307AA349}" destId="{0691A0E1-681C-4AB1-A224-401390FCDE9C}"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E1DEA04-6FDE-4B21-9F82-9ED57CBF4F45}" type="presOf" srcId="{067DE91F-5875-416A-83FE-762AAF2680C1}" destId="{2FBB3DD5-4721-42EF-947B-811A6B7552C5}" srcOrd="0" destOrd="0" presId="urn:microsoft.com/office/officeart/2005/8/layout/cycle5"/>
    <dgm:cxn modelId="{45E1A786-870F-4DDE-9E46-87AA7B2CD9C1}" type="presOf" srcId="{DEAA2F35-722B-4737-A991-BBC1ADCE9036}" destId="{ED010544-6BD3-478F-92D1-42A7B6489659}" srcOrd="0" destOrd="0" presId="urn:microsoft.com/office/officeart/2005/8/layout/cycle5"/>
    <dgm:cxn modelId="{B2A09A51-6B41-4140-86BA-8EBB3F1A0DB6}" type="presOf" srcId="{DFDA11ED-11F1-482A-9387-80FD19912601}" destId="{B3F2CECB-D49F-4F22-B7D9-7693E99EF7FF}"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B91F5358-2646-4AEF-B02B-E0D016CBB351}" type="presOf" srcId="{A2B81017-66B4-4D6E-96A6-E6632B7708F9}" destId="{95DBFE4D-3E58-4247-ADAA-C6118920DE75}" srcOrd="0" destOrd="0" presId="urn:microsoft.com/office/officeart/2005/8/layout/cycle5"/>
    <dgm:cxn modelId="{2B485DE6-1FC9-4CFF-93C0-7388B754C092}" type="presOf" srcId="{FED1A0E8-AFBC-42FD-B4DC-3DDC15500C46}" destId="{2527C3C0-DAF9-4F56-8A16-C76DDF47C5BB}" srcOrd="0" destOrd="0" presId="urn:microsoft.com/office/officeart/2005/8/layout/cycle5"/>
    <dgm:cxn modelId="{3F513F51-777B-4361-8E1E-62E8D293A988}" type="presOf" srcId="{4C5ACF53-D587-4632-AA70-55B43EBE36B8}" destId="{91496150-CE10-4708-A73B-9B008B3F95B6}" srcOrd="0" destOrd="0" presId="urn:microsoft.com/office/officeart/2005/8/layout/cycle5"/>
    <dgm:cxn modelId="{DB41EFC8-ADC5-4907-9C84-7C6720BA9183}" type="presOf" srcId="{2DE7C5E0-3F77-42D0-9143-5DA0A4D17480}" destId="{97E2FCC0-7117-4E1D-BEA7-E80B12FC7A62}" srcOrd="0" destOrd="0" presId="urn:microsoft.com/office/officeart/2005/8/layout/cycle5"/>
    <dgm:cxn modelId="{4746625B-3197-4183-BDD3-DEBBF143825F}" type="presOf" srcId="{EA57AC0D-7E14-43C1-8F5B-17573E0C9A83}" destId="{D5D4151A-971C-413B-8065-A30749D877C7}" srcOrd="0" destOrd="0" presId="urn:microsoft.com/office/officeart/2005/8/layout/cycle5"/>
    <dgm:cxn modelId="{4532DEBE-FA0B-451C-8E71-7FFD24CCA523}" type="presOf" srcId="{BCD0C872-2890-4B0E-8947-05D96592E59C}" destId="{CE6855D9-5D01-4C33-9AB2-7900DF22BD98}" srcOrd="0" destOrd="0" presId="urn:microsoft.com/office/officeart/2005/8/layout/cycle5"/>
    <dgm:cxn modelId="{3DB4B9DE-B978-4144-805D-AD15E6B433A9}" type="presOf" srcId="{A462869C-5BFC-4790-97BB-90D244005F7F}" destId="{45D13642-0443-4272-9039-52251396ED66}" srcOrd="0" destOrd="0" presId="urn:microsoft.com/office/officeart/2005/8/layout/cycle5"/>
    <dgm:cxn modelId="{C86E3493-4155-4393-A8D9-1A5DBB1899EA}" type="presParOf" srcId="{91C2CDD1-9A95-4E2C-9947-E75911752FAE}" destId="{27D567E4-4A42-448F-AF61-85BFDC290DB9}" srcOrd="0" destOrd="0" presId="urn:microsoft.com/office/officeart/2005/8/layout/cycle5"/>
    <dgm:cxn modelId="{5B217FD0-2110-4028-A7CE-AB1A9ACDE389}" type="presParOf" srcId="{91C2CDD1-9A95-4E2C-9947-E75911752FAE}" destId="{DE37BD11-E7F3-42F4-9771-FF32F3FC5D46}" srcOrd="1" destOrd="0" presId="urn:microsoft.com/office/officeart/2005/8/layout/cycle5"/>
    <dgm:cxn modelId="{93B3BE7F-2ADE-4025-9FBF-AC1A5E38E62A}" type="presParOf" srcId="{91C2CDD1-9A95-4E2C-9947-E75911752FAE}" destId="{97E2FCC0-7117-4E1D-BEA7-E80B12FC7A62}" srcOrd="2" destOrd="0" presId="urn:microsoft.com/office/officeart/2005/8/layout/cycle5"/>
    <dgm:cxn modelId="{69B68BA7-D5EA-4890-9566-64BBB1F39155}" type="presParOf" srcId="{91C2CDD1-9A95-4E2C-9947-E75911752FAE}" destId="{0691A0E1-681C-4AB1-A224-401390FCDE9C}" srcOrd="3" destOrd="0" presId="urn:microsoft.com/office/officeart/2005/8/layout/cycle5"/>
    <dgm:cxn modelId="{CE53C48D-578B-4AA5-8DF2-E9948F49EFBC}" type="presParOf" srcId="{91C2CDD1-9A95-4E2C-9947-E75911752FAE}" destId="{0342E744-403E-45E9-96B1-27CAF7293E7E}" srcOrd="4" destOrd="0" presId="urn:microsoft.com/office/officeart/2005/8/layout/cycle5"/>
    <dgm:cxn modelId="{67DF5CEB-A001-4177-B166-3C3EBE018B66}" type="presParOf" srcId="{91C2CDD1-9A95-4E2C-9947-E75911752FAE}" destId="{45D13642-0443-4272-9039-52251396ED66}" srcOrd="5" destOrd="0" presId="urn:microsoft.com/office/officeart/2005/8/layout/cycle5"/>
    <dgm:cxn modelId="{636FD205-812F-4ACE-B431-3DDA74E7A534}" type="presParOf" srcId="{91C2CDD1-9A95-4E2C-9947-E75911752FAE}" destId="{CE6855D9-5D01-4C33-9AB2-7900DF22BD98}" srcOrd="6" destOrd="0" presId="urn:microsoft.com/office/officeart/2005/8/layout/cycle5"/>
    <dgm:cxn modelId="{649C7233-0F66-4986-A4F8-E3A5F9849ACC}" type="presParOf" srcId="{91C2CDD1-9A95-4E2C-9947-E75911752FAE}" destId="{3728C71A-D821-4DDF-92F9-5D7CEBB2094D}" srcOrd="7" destOrd="0" presId="urn:microsoft.com/office/officeart/2005/8/layout/cycle5"/>
    <dgm:cxn modelId="{59C23094-F148-4A5D-A13E-847426B88E08}" type="presParOf" srcId="{91C2CDD1-9A95-4E2C-9947-E75911752FAE}" destId="{91496150-CE10-4708-A73B-9B008B3F95B6}" srcOrd="8" destOrd="0" presId="urn:microsoft.com/office/officeart/2005/8/layout/cycle5"/>
    <dgm:cxn modelId="{74C94A2E-B5AB-4CAC-A6FF-0755816F765A}" type="presParOf" srcId="{91C2CDD1-9A95-4E2C-9947-E75911752FAE}" destId="{B3F2CECB-D49F-4F22-B7D9-7693E99EF7FF}" srcOrd="9" destOrd="0" presId="urn:microsoft.com/office/officeart/2005/8/layout/cycle5"/>
    <dgm:cxn modelId="{62A6673B-78EE-442F-ADB3-F3FD4F194FE2}" type="presParOf" srcId="{91C2CDD1-9A95-4E2C-9947-E75911752FAE}" destId="{5FD747CB-B33D-40AF-84DE-C7304DDA2CB1}" srcOrd="10" destOrd="0" presId="urn:microsoft.com/office/officeart/2005/8/layout/cycle5"/>
    <dgm:cxn modelId="{605B912F-44B2-47EC-94E9-DB725C85C5F9}" type="presParOf" srcId="{91C2CDD1-9A95-4E2C-9947-E75911752FAE}" destId="{D5D4151A-971C-413B-8065-A30749D877C7}" srcOrd="11" destOrd="0" presId="urn:microsoft.com/office/officeart/2005/8/layout/cycle5"/>
    <dgm:cxn modelId="{0665B697-8FFB-4D14-9AB8-FEF945A176B6}" type="presParOf" srcId="{91C2CDD1-9A95-4E2C-9947-E75911752FAE}" destId="{2FBB3DD5-4721-42EF-947B-811A6B7552C5}" srcOrd="12" destOrd="0" presId="urn:microsoft.com/office/officeart/2005/8/layout/cycle5"/>
    <dgm:cxn modelId="{0017867F-8FD8-4C50-A10E-A6B352A7999A}" type="presParOf" srcId="{91C2CDD1-9A95-4E2C-9947-E75911752FAE}" destId="{334F2FC4-A6CA-4DFB-806B-59AE39E7D740}" srcOrd="13" destOrd="0" presId="urn:microsoft.com/office/officeart/2005/8/layout/cycle5"/>
    <dgm:cxn modelId="{D49F63EC-1D4B-4263-8615-8CD9F836BD1E}" type="presParOf" srcId="{91C2CDD1-9A95-4E2C-9947-E75911752FAE}" destId="{ED010544-6BD3-478F-92D1-42A7B6489659}" srcOrd="14" destOrd="0" presId="urn:microsoft.com/office/officeart/2005/8/layout/cycle5"/>
    <dgm:cxn modelId="{3D363028-51A6-47ED-BD0B-88E945B7D737}" type="presParOf" srcId="{91C2CDD1-9A95-4E2C-9947-E75911752FAE}" destId="{95DBFE4D-3E58-4247-ADAA-C6118920DE75}" srcOrd="15" destOrd="0" presId="urn:microsoft.com/office/officeart/2005/8/layout/cycle5"/>
    <dgm:cxn modelId="{7E93953D-3585-4F7E-8238-3F60CDE8EA0F}" type="presParOf" srcId="{91C2CDD1-9A95-4E2C-9947-E75911752FAE}" destId="{76D60FEC-5E80-4CD2-8C60-AB82131CA685}" srcOrd="16" destOrd="0" presId="urn:microsoft.com/office/officeart/2005/8/layout/cycle5"/>
    <dgm:cxn modelId="{63EAD878-85D3-4A2A-8874-D9854DFC2153}"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7%</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 casos</a:t>
          </a:r>
          <a:endParaRPr lang="es-ES" sz="1200" b="1" kern="1200" dirty="0">
            <a:solidFill>
              <a:schemeClr val="bg1"/>
            </a:solidFill>
            <a:latin typeface="Arial Narrow" panose="020B0606020202030204" pitchFamily="34" charset="0"/>
          </a:endParaRP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 casos</a:t>
          </a:r>
          <a:endParaRPr lang="es-ES" sz="1200" b="1" kern="1200" dirty="0">
            <a:solidFill>
              <a:schemeClr val="bg1"/>
            </a:solidFill>
            <a:latin typeface="Arial Narrow" panose="020B0606020202030204" pitchFamily="34" charset="0"/>
          </a:endParaRP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12%</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7 casos</a:t>
          </a:r>
          <a:endParaRPr lang="es-ES" sz="1200" b="1" kern="1200" dirty="0">
            <a:solidFill>
              <a:schemeClr val="bg1"/>
            </a:solidFill>
            <a:latin typeface="Arial Narrow" panose="020B0606020202030204" pitchFamily="34" charset="0"/>
          </a:endParaRP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38%</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23 casos</a:t>
          </a:r>
          <a:endParaRPr lang="es-ES" sz="12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33%</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20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639648" y="1096"/>
          <a:ext cx="976470" cy="4281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11%</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13 casos</a:t>
          </a:r>
          <a:endParaRPr lang="es-ES" sz="800" b="1" kern="1200" dirty="0">
            <a:solidFill>
              <a:schemeClr val="bg1"/>
            </a:solidFill>
            <a:latin typeface="Arial Narrow" panose="020B0606020202030204" pitchFamily="34" charset="0"/>
          </a:endParaRPr>
        </a:p>
      </dsp:txBody>
      <dsp:txXfrm>
        <a:off x="1660548" y="21996"/>
        <a:ext cx="934670" cy="386329"/>
      </dsp:txXfrm>
    </dsp:sp>
    <dsp:sp modelId="{97E2FCC0-7117-4E1D-BEA7-E80B12FC7A62}">
      <dsp:nvSpPr>
        <dsp:cNvPr id="0" name=""/>
        <dsp:cNvSpPr/>
      </dsp:nvSpPr>
      <dsp:spPr>
        <a:xfrm>
          <a:off x="1118179" y="215160"/>
          <a:ext cx="2019408" cy="2019408"/>
        </a:xfrm>
        <a:custGeom>
          <a:avLst/>
          <a:gdLst/>
          <a:ahLst/>
          <a:cxnLst/>
          <a:rect l="0" t="0" r="0" b="0"/>
          <a:pathLst>
            <a:path>
              <a:moveTo>
                <a:pt x="1545425" y="153839"/>
              </a:moveTo>
              <a:arcTo wR="1009704" hR="1009704" stAng="18122650" swAng="56581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509562" y="505948"/>
          <a:ext cx="985500" cy="428129"/>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21%</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24  casos</a:t>
          </a:r>
          <a:endParaRPr lang="es-ES" sz="800" b="1" kern="1200" dirty="0">
            <a:solidFill>
              <a:schemeClr val="bg1"/>
            </a:solidFill>
            <a:latin typeface="Arial Narrow" panose="020B0606020202030204" pitchFamily="34" charset="0"/>
          </a:endParaRPr>
        </a:p>
      </dsp:txBody>
      <dsp:txXfrm>
        <a:off x="2530462" y="526848"/>
        <a:ext cx="943700" cy="386329"/>
      </dsp:txXfrm>
    </dsp:sp>
    <dsp:sp modelId="{45D13642-0443-4272-9039-52251396ED66}">
      <dsp:nvSpPr>
        <dsp:cNvPr id="0" name=""/>
        <dsp:cNvSpPr/>
      </dsp:nvSpPr>
      <dsp:spPr>
        <a:xfrm>
          <a:off x="1118179" y="215160"/>
          <a:ext cx="2019408" cy="2019408"/>
        </a:xfrm>
        <a:custGeom>
          <a:avLst/>
          <a:gdLst/>
          <a:ahLst/>
          <a:cxnLst/>
          <a:rect l="0" t="0" r="0" b="0"/>
          <a:pathLst>
            <a:path>
              <a:moveTo>
                <a:pt x="2003644" y="831984"/>
              </a:moveTo>
              <a:arcTo wR="1009704" hR="1009704" stAng="20991749" swAng="1216502"/>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566138" y="1515652"/>
          <a:ext cx="872349" cy="428129"/>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6%</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7 casos</a:t>
          </a:r>
          <a:endParaRPr lang="es-ES" sz="800" b="1" kern="1200" dirty="0">
            <a:solidFill>
              <a:schemeClr val="bg1"/>
            </a:solidFill>
            <a:latin typeface="Arial Narrow" panose="020B0606020202030204" pitchFamily="34" charset="0"/>
          </a:endParaRPr>
        </a:p>
      </dsp:txBody>
      <dsp:txXfrm>
        <a:off x="2587038" y="1536552"/>
        <a:ext cx="830549" cy="386329"/>
      </dsp:txXfrm>
    </dsp:sp>
    <dsp:sp modelId="{91496150-CE10-4708-A73B-9B008B3F95B6}">
      <dsp:nvSpPr>
        <dsp:cNvPr id="0" name=""/>
        <dsp:cNvSpPr/>
      </dsp:nvSpPr>
      <dsp:spPr>
        <a:xfrm>
          <a:off x="1118179" y="215160"/>
          <a:ext cx="2019408" cy="2019408"/>
        </a:xfrm>
        <a:custGeom>
          <a:avLst/>
          <a:gdLst/>
          <a:ahLst/>
          <a:cxnLst/>
          <a:rect l="0" t="0" r="0" b="0"/>
          <a:pathLst>
            <a:path>
              <a:moveTo>
                <a:pt x="1678416" y="1766226"/>
              </a:moveTo>
              <a:arcTo wR="1009704" hR="1009704" stAng="2911535" swAng="565815"/>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639648" y="2020504"/>
          <a:ext cx="976470" cy="428129"/>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17%</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20  casos</a:t>
          </a:r>
          <a:endParaRPr lang="es-ES" sz="800" b="1" kern="1200" dirty="0">
            <a:solidFill>
              <a:schemeClr val="bg1"/>
            </a:solidFill>
            <a:latin typeface="Arial Narrow" panose="020B0606020202030204" pitchFamily="34" charset="0"/>
          </a:endParaRPr>
        </a:p>
      </dsp:txBody>
      <dsp:txXfrm>
        <a:off x="1660548" y="2041404"/>
        <a:ext cx="934670" cy="386329"/>
      </dsp:txXfrm>
    </dsp:sp>
    <dsp:sp modelId="{D5D4151A-971C-413B-8065-A30749D877C7}">
      <dsp:nvSpPr>
        <dsp:cNvPr id="0" name=""/>
        <dsp:cNvSpPr/>
      </dsp:nvSpPr>
      <dsp:spPr>
        <a:xfrm>
          <a:off x="1118179" y="215160"/>
          <a:ext cx="2019408" cy="2019408"/>
        </a:xfrm>
        <a:custGeom>
          <a:avLst/>
          <a:gdLst/>
          <a:ahLst/>
          <a:cxnLst/>
          <a:rect l="0" t="0" r="0" b="0"/>
          <a:pathLst>
            <a:path>
              <a:moveTo>
                <a:pt x="473982" y="1865568"/>
              </a:moveTo>
              <a:arcTo wR="1009704" hR="1009704" stAng="7322650" swAng="565815"/>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794490" y="1515652"/>
          <a:ext cx="917928" cy="428129"/>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33%</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39 casos</a:t>
          </a:r>
          <a:endParaRPr lang="es-ES" sz="800" b="1" kern="1200" dirty="0">
            <a:solidFill>
              <a:schemeClr val="bg1"/>
            </a:solidFill>
            <a:latin typeface="Arial Narrow" panose="020B0606020202030204" pitchFamily="34" charset="0"/>
          </a:endParaRPr>
        </a:p>
      </dsp:txBody>
      <dsp:txXfrm>
        <a:off x="815390" y="1536552"/>
        <a:ext cx="876128" cy="386329"/>
      </dsp:txXfrm>
    </dsp:sp>
    <dsp:sp modelId="{ED010544-6BD3-478F-92D1-42A7B6489659}">
      <dsp:nvSpPr>
        <dsp:cNvPr id="0" name=""/>
        <dsp:cNvSpPr/>
      </dsp:nvSpPr>
      <dsp:spPr>
        <a:xfrm>
          <a:off x="1118179" y="215160"/>
          <a:ext cx="2019408" cy="2019408"/>
        </a:xfrm>
        <a:custGeom>
          <a:avLst/>
          <a:gdLst/>
          <a:ahLst/>
          <a:cxnLst/>
          <a:rect l="0" t="0" r="0" b="0"/>
          <a:pathLst>
            <a:path>
              <a:moveTo>
                <a:pt x="15763" y="1187423"/>
              </a:moveTo>
              <a:arcTo wR="1009704" hR="1009704" stAng="10191749" swAng="1216502"/>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787274" y="505948"/>
          <a:ext cx="932360" cy="42812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12%</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14 casos</a:t>
          </a:r>
          <a:endParaRPr lang="es-ES" sz="800" b="1" kern="1200" dirty="0">
            <a:solidFill>
              <a:schemeClr val="bg1"/>
            </a:solidFill>
            <a:latin typeface="Arial Narrow" panose="020B0606020202030204" pitchFamily="34" charset="0"/>
          </a:endParaRPr>
        </a:p>
      </dsp:txBody>
      <dsp:txXfrm>
        <a:off x="808174" y="526848"/>
        <a:ext cx="890560" cy="386329"/>
      </dsp:txXfrm>
    </dsp:sp>
    <dsp:sp modelId="{2527C3C0-DAF9-4F56-8A16-C76DDF47C5BB}">
      <dsp:nvSpPr>
        <dsp:cNvPr id="0" name=""/>
        <dsp:cNvSpPr/>
      </dsp:nvSpPr>
      <dsp:spPr>
        <a:xfrm>
          <a:off x="1118179" y="215160"/>
          <a:ext cx="2019408" cy="2019408"/>
        </a:xfrm>
        <a:custGeom>
          <a:avLst/>
          <a:gdLst/>
          <a:ahLst/>
          <a:cxnLst/>
          <a:rect l="0" t="0" r="0" b="0"/>
          <a:pathLst>
            <a:path>
              <a:moveTo>
                <a:pt x="340991" y="253181"/>
              </a:moveTo>
              <a:arcTo wR="1009704" hR="1009704" stAng="13711535" swAng="565815"/>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a:t>
            </a:fld>
            <a:endParaRPr lang="es-ES"/>
          </a:p>
        </p:txBody>
      </p:sp>
    </p:spTree>
    <p:extLst>
      <p:ext uri="{BB962C8B-B14F-4D97-AF65-F5344CB8AC3E}">
        <p14:creationId xmlns:p14="http://schemas.microsoft.com/office/powerpoint/2010/main" val="352032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7</a:t>
            </a:fld>
            <a:endParaRPr lang="es-ES"/>
          </a:p>
        </p:txBody>
      </p:sp>
    </p:spTree>
    <p:extLst>
      <p:ext uri="{BB962C8B-B14F-4D97-AF65-F5344CB8AC3E}">
        <p14:creationId xmlns:p14="http://schemas.microsoft.com/office/powerpoint/2010/main" val="31646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295031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16</a:t>
            </a:fld>
            <a:endParaRPr lang="es-ES"/>
          </a:p>
        </p:txBody>
      </p:sp>
    </p:spTree>
    <p:extLst>
      <p:ext uri="{BB962C8B-B14F-4D97-AF65-F5344CB8AC3E}">
        <p14:creationId xmlns:p14="http://schemas.microsoft.com/office/powerpoint/2010/main" val="54460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17</a:t>
            </a:fld>
            <a:endParaRPr lang="es-ES"/>
          </a:p>
        </p:txBody>
      </p:sp>
    </p:spTree>
    <p:extLst>
      <p:ext uri="{BB962C8B-B14F-4D97-AF65-F5344CB8AC3E}">
        <p14:creationId xmlns:p14="http://schemas.microsoft.com/office/powerpoint/2010/main" val="124805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19</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23096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0.png"/><Relationship Id="rId4" Type="http://schemas.openxmlformats.org/officeDocument/2006/relationships/image" Target="../media/image38.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image" Target="../media/image3.pn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image" Target="../media/image42.emf"/><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13.png"/><Relationship Id="rId15" Type="http://schemas.openxmlformats.org/officeDocument/2006/relationships/chart" Target="../charts/chart2.xml"/><Relationship Id="rId10" Type="http://schemas.openxmlformats.org/officeDocument/2006/relationships/image" Target="../media/image46.png"/><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14.png"/><Relationship Id="rId3" Type="http://schemas.openxmlformats.org/officeDocument/2006/relationships/image" Target="../media/image50.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53.png"/><Relationship Id="rId5" Type="http://schemas.openxmlformats.org/officeDocument/2006/relationships/image" Target="../media/image51.png"/><Relationship Id="rId10" Type="http://schemas.microsoft.com/office/2007/relationships/hdphoto" Target="../media/hdphoto4.wdp"/><Relationship Id="rId4" Type="http://schemas.openxmlformats.org/officeDocument/2006/relationships/image" Target="../media/image4.png"/><Relationship Id="rId9" Type="http://schemas.openxmlformats.org/officeDocument/2006/relationships/image" Target="../media/image52.pn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6.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60.png"/><Relationship Id="rId5" Type="http://schemas.openxmlformats.org/officeDocument/2006/relationships/image" Target="../media/image4.png"/><Relationship Id="rId10" Type="http://schemas.openxmlformats.org/officeDocument/2006/relationships/image" Target="../media/image59.emf"/><Relationship Id="rId4" Type="http://schemas.openxmlformats.org/officeDocument/2006/relationships/image" Target="../media/image3.pn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56.png"/><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1.emf"/></Relationships>
</file>

<file path=ppt/slides/_rels/slide1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62.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6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5.emf"/><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14.png"/><Relationship Id="rId5" Type="http://schemas.openxmlformats.org/officeDocument/2006/relationships/diagramLayout" Target="../diagrams/layout2.xml"/><Relationship Id="rId10" Type="http://schemas.openxmlformats.org/officeDocument/2006/relationships/image" Target="../media/image13.png"/><Relationship Id="rId4" Type="http://schemas.openxmlformats.org/officeDocument/2006/relationships/diagramData" Target="../diagrams/data2.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6001643"/>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Secretaria 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Fernando </a:t>
            </a:r>
            <a:r>
              <a:rPr lang="es-CO" sz="1200" dirty="0">
                <a:latin typeface="Arial Narrow" panose="020B0606020202030204" pitchFamily="34" charset="0"/>
              </a:rPr>
              <a:t>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ES" sz="1200" dirty="0">
                <a:latin typeface="Arial Narrow" panose="020B0606020202030204" pitchFamily="34" charset="0"/>
              </a:rPr>
              <a:t>Johana María Vélez Lopera</a:t>
            </a:r>
          </a:p>
          <a:p>
            <a:r>
              <a:rPr lang="es-CO" sz="1200" dirty="0" err="1" smtClean="0">
                <a:latin typeface="Arial Narrow" panose="020B0606020202030204" pitchFamily="34" charset="0"/>
              </a:rPr>
              <a:t>Maria</a:t>
            </a:r>
            <a:r>
              <a:rPr lang="es-CO" sz="1200" dirty="0" smtClean="0">
                <a:latin typeface="Arial Narrow" panose="020B0606020202030204" pitchFamily="34" charset="0"/>
              </a:rPr>
              <a:t>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smtClean="0">
                <a:latin typeface="Arial Narrow" panose="020B0606020202030204" pitchFamily="34" charset="0"/>
              </a:rPr>
              <a:t>José </a:t>
            </a:r>
            <a:r>
              <a:rPr lang="es-ES" sz="1200" dirty="0" err="1">
                <a:latin typeface="Arial Narrow" panose="020B0606020202030204" pitchFamily="34" charset="0"/>
              </a:rPr>
              <a:t>José</a:t>
            </a:r>
            <a:r>
              <a:rPr lang="es-ES" sz="1200" dirty="0">
                <a:latin typeface="Arial Narrow" panose="020B0606020202030204" pitchFamily="34" charset="0"/>
              </a:rPr>
              <a:t> Arteaga García </a:t>
            </a:r>
          </a:p>
          <a:p>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123658"/>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a:latin typeface="Arial Narrow" panose="020B0606020202030204" pitchFamily="34" charset="0"/>
              </a:rPr>
              <a:t>Wilson Restrepo </a:t>
            </a:r>
            <a:r>
              <a:rPr lang="es-ES" sz="1200" dirty="0" smtClean="0">
                <a:latin typeface="Arial Narrow" panose="020B0606020202030204" pitchFamily="34" charset="0"/>
              </a:rPr>
              <a:t>Manrique</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03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12</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Marzo </a:t>
              </a:r>
              <a:r>
                <a:rPr lang="es-CO" sz="800" b="1" dirty="0">
                  <a:solidFill>
                    <a:srgbClr val="000000"/>
                  </a:solidFill>
                  <a:latin typeface="Arial Narrow"/>
                  <a:ea typeface="MS Mincho"/>
                </a:rPr>
                <a:t>27) </a:t>
              </a:r>
              <a:r>
                <a:rPr lang="es-CO" sz="900" b="1" dirty="0">
                  <a:solidFill>
                    <a:srgbClr val="000000"/>
                  </a:solidFill>
                  <a:ea typeface="MS Mincho"/>
                </a:rPr>
                <a:t>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3 - 2021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a:t>
            </a:r>
            <a:r>
              <a:rPr lang="es-ES" sz="1100" dirty="0">
                <a:latin typeface="Arial Narrow" panose="020B0606020202030204" pitchFamily="34" charset="0"/>
              </a:rPr>
              <a:t>3</a:t>
            </a:r>
            <a:r>
              <a:rPr lang="es-ES" sz="1100" dirty="0" smtClean="0">
                <a:latin typeface="Arial Narrow" panose="020B0606020202030204" pitchFamily="34" charset="0"/>
              </a:rPr>
              <a:t>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20</a:t>
              </a:r>
              <a:endParaRPr lang="es-ES" sz="2000" b="1" dirty="0">
                <a:latin typeface="Arial Narrow" panose="020B0606020202030204" pitchFamily="34" charset="0"/>
              </a:endParaRPr>
            </a:p>
          </p:txBody>
        </p:sp>
      </p:grpSp>
      <p:sp>
        <p:nvSpPr>
          <p:cNvPr id="9" name="8 CuadroTexto"/>
          <p:cNvSpPr txBox="1"/>
          <p:nvPr/>
        </p:nvSpPr>
        <p:spPr>
          <a:xfrm>
            <a:off x="317056" y="4739632"/>
            <a:ext cx="1944216" cy="646331"/>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81%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3792" y="480075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3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smtClean="0">
                <a:solidFill>
                  <a:srgbClr val="C00000"/>
                </a:solidFill>
                <a:latin typeface="Arial Narrow" panose="020B0606020202030204" pitchFamily="34" charset="0"/>
                <a:ea typeface="+mn-ea"/>
                <a:cs typeface="+mn-cs"/>
              </a:rPr>
              <a:t>Hepatitis </a:t>
            </a:r>
            <a:r>
              <a:rPr lang="es-ES" sz="2500" b="1" dirty="0" smtClean="0">
                <a:solidFill>
                  <a:srgbClr val="C00000"/>
                </a:solidFill>
                <a:latin typeface="Arial Narrow" panose="020B0606020202030204" pitchFamily="34" charset="0"/>
                <a:ea typeface="+mn-ea"/>
                <a:cs typeface="+mn-cs"/>
              </a:rPr>
              <a:t>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3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8"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0,77 * cada 100 mil</a:t>
            </a:r>
          </a:p>
          <a:p>
            <a:pPr algn="ctr"/>
            <a:r>
              <a:rPr lang="es-ES" sz="1400" b="1" dirty="0" smtClean="0">
                <a:solidFill>
                  <a:srgbClr val="C00000"/>
                </a:solidFill>
                <a:latin typeface="Arial Narrow" panose="020B0606020202030204" pitchFamily="34" charset="0"/>
              </a:rPr>
              <a:t>20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2" name="Imagen 1"/>
          <p:cNvPicPr>
            <a:picLocks noChangeAspect="1"/>
          </p:cNvPicPr>
          <p:nvPr/>
        </p:nvPicPr>
        <p:blipFill>
          <a:blip r:embed="rId6"/>
          <a:stretch>
            <a:fillRect/>
          </a:stretch>
        </p:blipFill>
        <p:spPr>
          <a:xfrm>
            <a:off x="2152405" y="374913"/>
            <a:ext cx="4976437" cy="1777426"/>
          </a:xfrm>
          <a:prstGeom prst="rect">
            <a:avLst/>
          </a:prstGeom>
        </p:spPr>
      </p:pic>
      <p:pic>
        <p:nvPicPr>
          <p:cNvPr id="12" name="Imagen 11"/>
          <p:cNvPicPr>
            <a:picLocks noChangeAspect="1"/>
          </p:cNvPicPr>
          <p:nvPr/>
        </p:nvPicPr>
        <p:blipFill>
          <a:blip r:embed="rId7"/>
          <a:stretch>
            <a:fillRect/>
          </a:stretch>
        </p:blipFill>
        <p:spPr>
          <a:xfrm>
            <a:off x="2137490" y="2694058"/>
            <a:ext cx="4991352" cy="2261789"/>
          </a:xfrm>
          <a:prstGeom prst="rect">
            <a:avLst/>
          </a:prstGeom>
        </p:spPr>
      </p:pic>
      <p:pic>
        <p:nvPicPr>
          <p:cNvPr id="3" name="Imagen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08" y="6014047"/>
            <a:ext cx="4740655" cy="2708631"/>
          </a:xfrm>
          <a:prstGeom prst="rect">
            <a:avLst/>
          </a:prstGeom>
        </p:spPr>
      </p:pic>
    </p:spTree>
    <p:extLst>
      <p:ext uri="{BB962C8B-B14F-4D97-AF65-F5344CB8AC3E}">
        <p14:creationId xmlns:p14="http://schemas.microsoft.com/office/powerpoint/2010/main" val="898752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grpSp>
        <p:nvGrpSpPr>
          <p:cNvPr id="6" name="5 Grupo"/>
          <p:cNvGrpSpPr/>
          <p:nvPr/>
        </p:nvGrpSpPr>
        <p:grpSpPr>
          <a:xfrm>
            <a:off x="204737" y="910500"/>
            <a:ext cx="803425" cy="1573268"/>
            <a:chOff x="1068833" y="553075"/>
            <a:chExt cx="80342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12 casos</a:t>
              </a:r>
              <a:endParaRPr lang="es-CO" sz="1200" dirty="0"/>
            </a:p>
          </p:txBody>
        </p:sp>
      </p:grpSp>
      <p:grpSp>
        <p:nvGrpSpPr>
          <p:cNvPr id="3" name="2 Grupo"/>
          <p:cNvGrpSpPr/>
          <p:nvPr/>
        </p:nvGrpSpPr>
        <p:grpSpPr>
          <a:xfrm>
            <a:off x="1117971" y="913240"/>
            <a:ext cx="780983" cy="1594295"/>
            <a:chOff x="1825139" y="1057131"/>
            <a:chExt cx="780983"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649537" cy="276999"/>
            </a:xfrm>
            <a:prstGeom prst="rect">
              <a:avLst/>
            </a:prstGeom>
          </p:spPr>
          <p:txBody>
            <a:bodyPr wrap="none">
              <a:spAutoFit/>
            </a:bodyPr>
            <a:lstStyle/>
            <a:p>
              <a:r>
                <a:rPr lang="es-ES" sz="1200" b="1" dirty="0" smtClean="0">
                  <a:latin typeface="Arial Narrow" panose="020B0606020202030204" pitchFamily="34" charset="0"/>
                </a:rPr>
                <a:t>8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7644" y="7082561"/>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3. 2021.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100%</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20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70% - 14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20%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4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2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3. 2021. </a:t>
            </a:r>
            <a:endParaRPr lang="es-ES" sz="1050" dirty="0">
              <a:latin typeface="Arial Narrow" panose="020B0606020202030204" pitchFamily="34" charset="0"/>
            </a:endParaRPr>
          </a:p>
        </p:txBody>
      </p:sp>
      <p:sp>
        <p:nvSpPr>
          <p:cNvPr id="69" name="68 Rectángulo"/>
          <p:cNvSpPr/>
          <p:nvPr/>
        </p:nvSpPr>
        <p:spPr>
          <a:xfrm>
            <a:off x="7644" y="8100392"/>
            <a:ext cx="7230095" cy="553998"/>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esperado por debajo de los casos usuales. Durante este año no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evaluadas. Se evidencia una disminución del 81% en relación con el mismo periodo de año anterior. Los cursos de vida de adolescencia,  juventud y  adultez con el 70%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6" name="Imagen 15"/>
          <p:cNvPicPr>
            <a:picLocks noChangeAspect="1"/>
          </p:cNvPicPr>
          <p:nvPr/>
        </p:nvPicPr>
        <p:blipFill>
          <a:blip r:embed="rId8"/>
          <a:stretch>
            <a:fillRect/>
          </a:stretch>
        </p:blipFill>
        <p:spPr>
          <a:xfrm>
            <a:off x="120533" y="4758035"/>
            <a:ext cx="3053653" cy="2253174"/>
          </a:xfrm>
          <a:prstGeom prst="rect">
            <a:avLst/>
          </a:prstGeom>
        </p:spPr>
      </p:pic>
      <p:pic>
        <p:nvPicPr>
          <p:cNvPr id="17" name="Imagen 16"/>
          <p:cNvPicPr>
            <a:picLocks noChangeAspect="1"/>
          </p:cNvPicPr>
          <p:nvPr/>
        </p:nvPicPr>
        <p:blipFill>
          <a:blip r:embed="rId9"/>
          <a:stretch>
            <a:fillRect/>
          </a:stretch>
        </p:blipFill>
        <p:spPr>
          <a:xfrm>
            <a:off x="3154333" y="4559639"/>
            <a:ext cx="3990829" cy="2151243"/>
          </a:xfrm>
          <a:prstGeom prst="rect">
            <a:avLst/>
          </a:prstGeom>
        </p:spPr>
      </p:pic>
    </p:spTree>
    <p:extLst>
      <p:ext uri="{BB962C8B-B14F-4D97-AF65-F5344CB8AC3E}">
        <p14:creationId xmlns:p14="http://schemas.microsoft.com/office/powerpoint/2010/main" val="1337839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03 - 2021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350</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10,71%.</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03 acumulado  de 2016-2021.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60,29%</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83676" cy="276999"/>
            </a:xfrm>
            <a:prstGeom prst="rect">
              <a:avLst/>
            </a:prstGeom>
          </p:spPr>
          <p:txBody>
            <a:bodyPr wrap="none">
              <a:spAutoFit/>
            </a:bodyPr>
            <a:lstStyle/>
            <a:p>
              <a:r>
                <a:rPr lang="es-ES" sz="1200" b="1" dirty="0" smtClean="0">
                  <a:latin typeface="Arial Narrow" panose="020B0606020202030204" pitchFamily="34" charset="0"/>
                </a:rPr>
                <a:t>211 casos</a:t>
              </a:r>
              <a:endParaRPr lang="es-CO" sz="1200" dirty="0"/>
            </a:p>
          </p:txBody>
        </p:sp>
      </p:grpSp>
      <p:grpSp>
        <p:nvGrpSpPr>
          <p:cNvPr id="6" name="5 Grupo"/>
          <p:cNvGrpSpPr/>
          <p:nvPr/>
        </p:nvGrpSpPr>
        <p:grpSpPr>
          <a:xfrm>
            <a:off x="4522309" y="6596400"/>
            <a:ext cx="853119" cy="883043"/>
            <a:chOff x="1033171" y="8262441"/>
            <a:chExt cx="853119"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25,14%</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20069" cy="276999"/>
            </a:xfrm>
            <a:prstGeom prst="rect">
              <a:avLst/>
            </a:prstGeom>
          </p:spPr>
          <p:txBody>
            <a:bodyPr wrap="none">
              <a:spAutoFit/>
            </a:bodyPr>
            <a:lstStyle/>
            <a:p>
              <a:r>
                <a:rPr lang="es-ES" sz="1200" b="1" dirty="0" smtClean="0">
                  <a:latin typeface="Arial Narrow" panose="020B0606020202030204" pitchFamily="34" charset="0"/>
                </a:rPr>
                <a:t>88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03 acumulado. </a:t>
            </a:r>
            <a:r>
              <a:rPr lang="es-CO" sz="1100" dirty="0">
                <a:latin typeface="Arial Narrow" panose="020B0606020202030204" pitchFamily="34" charset="0"/>
              </a:rPr>
              <a:t>Medellín </a:t>
            </a:r>
            <a:r>
              <a:rPr lang="es-CO" sz="1100" dirty="0" smtClean="0">
                <a:latin typeface="Arial Narrow" panose="020B0606020202030204" pitchFamily="34" charset="0"/>
              </a:rPr>
              <a:t>2021</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13,43%</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20069" cy="276999"/>
            </a:xfrm>
            <a:prstGeom prst="rect">
              <a:avLst/>
            </a:prstGeom>
          </p:spPr>
          <p:txBody>
            <a:bodyPr wrap="none">
              <a:spAutoFit/>
            </a:bodyPr>
            <a:lstStyle/>
            <a:p>
              <a:r>
                <a:rPr lang="es-ES" sz="1200" b="1" dirty="0">
                  <a:latin typeface="Arial Narrow" panose="020B0606020202030204" pitchFamily="34" charset="0"/>
                </a:rPr>
                <a:t>4</a:t>
              </a:r>
              <a:r>
                <a:rPr lang="es-ES" sz="1200" b="1" dirty="0" smtClean="0">
                  <a:latin typeface="Arial Narrow" panose="020B0606020202030204" pitchFamily="34" charset="0"/>
                </a:rPr>
                <a:t>7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59,14%</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207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3"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13,60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61,14%</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214 casos</a:t>
              </a:r>
              <a:endParaRPr lang="es-CO" sz="1200" dirty="0"/>
            </a:p>
          </p:txBody>
        </p:sp>
      </p:grpSp>
      <p:grpSp>
        <p:nvGrpSpPr>
          <p:cNvPr id="106" name="105 Grupo"/>
          <p:cNvGrpSpPr/>
          <p:nvPr/>
        </p:nvGrpSpPr>
        <p:grpSpPr>
          <a:xfrm>
            <a:off x="4013888" y="4872449"/>
            <a:ext cx="867545" cy="883043"/>
            <a:chOff x="1033171" y="8262441"/>
            <a:chExt cx="86754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12,29%</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43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67850" cy="903208"/>
            <a:chOff x="5327048" y="1270665"/>
            <a:chExt cx="767850"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3,14%</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13144" cy="276999"/>
            </a:xfrm>
            <a:prstGeom prst="rect">
              <a:avLst/>
            </a:prstGeom>
          </p:spPr>
          <p:txBody>
            <a:bodyPr wrap="none">
              <a:spAutoFit/>
            </a:bodyPr>
            <a:lstStyle/>
            <a:p>
              <a:r>
                <a:rPr lang="es-ES" sz="1200" b="1" dirty="0" smtClean="0">
                  <a:latin typeface="Arial Narrow" panose="020B0606020202030204" pitchFamily="34" charset="0"/>
                </a:rPr>
                <a:t>11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6,57%</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23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10,71% respecto al mismo periodo del año anterior.</a:t>
            </a:r>
          </a:p>
          <a:p>
            <a:pPr algn="just"/>
            <a:r>
              <a:rPr lang="es-CO" sz="1200" dirty="0" smtClean="0">
                <a:solidFill>
                  <a:srgbClr val="FF0000"/>
                </a:solidFill>
                <a:latin typeface="Arial Narrow" panose="020B0606020202030204" pitchFamily="34" charset="0"/>
              </a:rPr>
              <a:t>Alrededor del 53,71%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52"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39,71%</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139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31" name="4 Gráfico"/>
          <p:cNvGraphicFramePr>
            <a:graphicFrameLocks/>
          </p:cNvGraphicFramePr>
          <p:nvPr>
            <p:extLst>
              <p:ext uri="{D42A27DB-BD31-4B8C-83A1-F6EECF244321}">
                <p14:modId xmlns:p14="http://schemas.microsoft.com/office/powerpoint/2010/main" val="488013827"/>
              </p:ext>
            </p:extLst>
          </p:nvPr>
        </p:nvGraphicFramePr>
        <p:xfrm>
          <a:off x="2219932" y="347797"/>
          <a:ext cx="4957120" cy="178524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32" name="Gráfico 131"/>
          <p:cNvGraphicFramePr>
            <a:graphicFrameLocks/>
          </p:cNvGraphicFramePr>
          <p:nvPr>
            <p:extLst>
              <p:ext uri="{D42A27DB-BD31-4B8C-83A1-F6EECF244321}">
                <p14:modId xmlns:p14="http://schemas.microsoft.com/office/powerpoint/2010/main" val="4008954849"/>
              </p:ext>
            </p:extLst>
          </p:nvPr>
        </p:nvGraphicFramePr>
        <p:xfrm>
          <a:off x="-5492" y="5684736"/>
          <a:ext cx="3695598" cy="2079949"/>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03 - 2021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165</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03  acumulado  de  2021.</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66529" cy="1573268"/>
            <a:chOff x="1059074" y="553075"/>
            <a:chExt cx="866529"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70,30%</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83676" cy="276999"/>
            </a:xfrm>
            <a:prstGeom prst="rect">
              <a:avLst/>
            </a:prstGeom>
          </p:spPr>
          <p:txBody>
            <a:bodyPr wrap="none">
              <a:spAutoFit/>
            </a:bodyPr>
            <a:lstStyle/>
            <a:p>
              <a:r>
                <a:rPr lang="es-ES" sz="1200" b="1" dirty="0" smtClean="0">
                  <a:latin typeface="Arial Narrow" panose="020B0606020202030204" pitchFamily="34" charset="0"/>
                </a:rPr>
                <a:t>116 casos</a:t>
              </a:r>
              <a:endParaRPr lang="es-CO" sz="1200" dirty="0"/>
            </a:p>
          </p:txBody>
        </p:sp>
      </p:grpSp>
      <p:grpSp>
        <p:nvGrpSpPr>
          <p:cNvPr id="3" name="2 Grupo"/>
          <p:cNvGrpSpPr/>
          <p:nvPr/>
        </p:nvGrpSpPr>
        <p:grpSpPr>
          <a:xfrm>
            <a:off x="1352672" y="6885689"/>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29,70%</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20069" cy="276999"/>
            </a:xfrm>
            <a:prstGeom prst="rect">
              <a:avLst/>
            </a:prstGeom>
          </p:spPr>
          <p:txBody>
            <a:bodyPr wrap="none">
              <a:spAutoFit/>
            </a:bodyPr>
            <a:lstStyle/>
            <a:p>
              <a:r>
                <a:rPr lang="es-ES" sz="1200" b="1" dirty="0">
                  <a:latin typeface="Arial Narrow" panose="020B0606020202030204" pitchFamily="34" charset="0"/>
                </a:rPr>
                <a:t>4</a:t>
              </a:r>
              <a:r>
                <a:rPr lang="es-ES" sz="1200" b="1" dirty="0" smtClean="0">
                  <a:latin typeface="Arial Narrow" panose="020B0606020202030204" pitchFamily="34" charset="0"/>
                </a:rPr>
                <a:t>9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6548" cy="1463375"/>
            <a:chOff x="838588" y="8382748"/>
            <a:chExt cx="816548"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6548" cy="882974"/>
              <a:chOff x="1115283" y="1243369"/>
              <a:chExt cx="816548"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19,39%</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20069" cy="276999"/>
              </a:xfrm>
              <a:prstGeom prst="rect">
                <a:avLst/>
              </a:prstGeom>
            </p:spPr>
            <p:txBody>
              <a:bodyPr wrap="none">
                <a:spAutoFit/>
              </a:bodyPr>
              <a:lstStyle/>
              <a:p>
                <a:r>
                  <a:rPr lang="es-ES" sz="1200" b="1" dirty="0">
                    <a:latin typeface="Arial Narrow" panose="020B0606020202030204" pitchFamily="34" charset="0"/>
                  </a:rPr>
                  <a:t>3</a:t>
                </a:r>
                <a:r>
                  <a:rPr lang="es-ES" sz="1200" b="1" dirty="0" smtClean="0">
                    <a:latin typeface="Arial Narrow" panose="020B0606020202030204" pitchFamily="34" charset="0"/>
                  </a:rPr>
                  <a:t>2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10,30%</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17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0,61%</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649537"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38,18%</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720069" cy="276999"/>
              </a:xfrm>
              <a:prstGeom prst="rect">
                <a:avLst/>
              </a:prstGeom>
            </p:spPr>
            <p:txBody>
              <a:bodyPr wrap="none">
                <a:spAutoFit/>
              </a:bodyPr>
              <a:lstStyle/>
              <a:p>
                <a:r>
                  <a:rPr lang="es-ES" sz="1200" b="1" dirty="0" smtClean="0">
                    <a:latin typeface="Arial Narrow" panose="020B0606020202030204" pitchFamily="34" charset="0"/>
                  </a:rPr>
                  <a:t>63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117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48 Personas</a:t>
            </a:r>
            <a:endParaRPr lang="es-ES" sz="1600" b="1" dirty="0">
              <a:solidFill>
                <a:srgbClr val="C00000"/>
              </a:solidFill>
              <a:latin typeface="Arial Narrow" panose="020B0606020202030204" pitchFamily="34" charset="0"/>
            </a:endParaRPr>
          </a:p>
        </p:txBody>
      </p:sp>
      <p:pic>
        <p:nvPicPr>
          <p:cNvPr id="12" name="Imagen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2405" y="435124"/>
            <a:ext cx="5048495" cy="4424908"/>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03 de 2021.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03 de 2021.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03 2021. </a:t>
            </a:r>
            <a:endParaRPr lang="es-ES" sz="1050" dirty="0">
              <a:latin typeface="Arial Narrow" panose="020B0606020202030204" pitchFamily="34" charset="0"/>
            </a:endParaRPr>
          </a:p>
        </p:txBody>
      </p:sp>
      <p:graphicFrame>
        <p:nvGraphicFramePr>
          <p:cNvPr id="20" name="Gráfico 19"/>
          <p:cNvGraphicFramePr>
            <a:graphicFrameLocks/>
          </p:cNvGraphicFramePr>
          <p:nvPr>
            <p:extLst>
              <p:ext uri="{D42A27DB-BD31-4B8C-83A1-F6EECF244321}">
                <p14:modId xmlns:p14="http://schemas.microsoft.com/office/powerpoint/2010/main" val="816196029"/>
              </p:ext>
            </p:extLst>
          </p:nvPr>
        </p:nvGraphicFramePr>
        <p:xfrm>
          <a:off x="132083" y="901280"/>
          <a:ext cx="7043174" cy="31925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áfico 21"/>
          <p:cNvGraphicFramePr>
            <a:graphicFrameLocks/>
          </p:cNvGraphicFramePr>
          <p:nvPr>
            <p:extLst>
              <p:ext uri="{D42A27DB-BD31-4B8C-83A1-F6EECF244321}">
                <p14:modId xmlns:p14="http://schemas.microsoft.com/office/powerpoint/2010/main" val="423369325"/>
              </p:ext>
            </p:extLst>
          </p:nvPr>
        </p:nvGraphicFramePr>
        <p:xfrm>
          <a:off x="-23684" y="5223195"/>
          <a:ext cx="3738563" cy="2872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p:cNvGraphicFramePr>
            <a:graphicFrameLocks/>
          </p:cNvGraphicFramePr>
          <p:nvPr>
            <p:extLst>
              <p:ext uri="{D42A27DB-BD31-4B8C-83A1-F6EECF244321}">
                <p14:modId xmlns:p14="http://schemas.microsoft.com/office/powerpoint/2010/main" val="3835841758"/>
              </p:ext>
            </p:extLst>
          </p:nvPr>
        </p:nvGraphicFramePr>
        <p:xfrm>
          <a:off x="3585614" y="5261592"/>
          <a:ext cx="3500438" cy="2833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03  acumulado de 2021.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615254" y="6676374"/>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5"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20,00%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3"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40,00%</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70"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40,00%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200329"/>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a:t>
            </a:r>
            <a:r>
              <a:rPr lang="es-CO" sz="1200" dirty="0" smtClean="0">
                <a:solidFill>
                  <a:srgbClr val="FF0000"/>
                </a:solidFill>
                <a:latin typeface="Arial Narrow" panose="020B0606020202030204" pitchFamily="34" charset="0"/>
              </a:rPr>
              <a:t>la población carcelaria.</a:t>
            </a:r>
            <a:endParaRPr lang="es-CO" sz="1200" dirty="0">
              <a:solidFill>
                <a:srgbClr val="FF0000"/>
              </a:solidFill>
              <a:latin typeface="Arial Narrow" panose="020B0606020202030204" pitchFamily="34" charset="0"/>
            </a:endParaRP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mixtos  </a:t>
            </a:r>
            <a:r>
              <a:rPr lang="es-CO" sz="1200" dirty="0">
                <a:solidFill>
                  <a:srgbClr val="FF0000"/>
                </a:solidFill>
                <a:latin typeface="Arial Narrow" panose="020B0606020202030204" pitchFamily="34" charset="0"/>
              </a:rPr>
              <a:t>y la sintomatología más predominante es la </a:t>
            </a:r>
            <a:r>
              <a:rPr lang="es-CO" sz="1200" dirty="0" smtClean="0">
                <a:solidFill>
                  <a:srgbClr val="FF0000"/>
                </a:solidFill>
                <a:latin typeface="Arial Narrow" panose="020B0606020202030204" pitchFamily="34" charset="0"/>
              </a:rPr>
              <a:t>enfermedad gastrointestinal</a:t>
            </a:r>
            <a:r>
              <a:rPr lang="es-CO" sz="1200" dirty="0">
                <a:solidFill>
                  <a:srgbClr val="FF0000"/>
                </a:solidFill>
                <a:latin typeface="Arial Narrow" panose="020B0606020202030204" pitchFamily="34" charset="0"/>
              </a:rPr>
              <a:t>.</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5" name="Gráfico 34">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448055230"/>
              </p:ext>
            </p:extLst>
          </p:nvPr>
        </p:nvGraphicFramePr>
        <p:xfrm>
          <a:off x="9418" y="558078"/>
          <a:ext cx="7047416" cy="3828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6655" y="827584"/>
            <a:ext cx="2198184" cy="276999"/>
          </a:xfrm>
          <a:prstGeom prst="rect">
            <a:avLst/>
          </a:prstGeom>
          <a:noFill/>
        </p:spPr>
        <p:txBody>
          <a:bodyPr wrap="square" rtlCol="0">
            <a:spAutoFit/>
          </a:bodyPr>
          <a:lstStyle/>
          <a:p>
            <a:pPr algn="ctr"/>
            <a:r>
              <a:rPr lang="es-ES" sz="1200" b="1" dirty="0">
                <a:latin typeface="Arial Narrow" panose="020B0606020202030204" pitchFamily="34" charset="0"/>
              </a:rPr>
              <a:t>Marzo 2021</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51</a:t>
              </a:r>
              <a:endParaRPr lang="es-ES" sz="2000" b="1" dirty="0">
                <a:latin typeface="Arial Narrow" panose="020B0606020202030204" pitchFamily="34" charset="0"/>
              </a:endParaRPr>
            </a:p>
          </p:txBody>
        </p:sp>
      </p:grpSp>
      <p:sp>
        <p:nvSpPr>
          <p:cNvPr id="9" name="8 CuadroTexto"/>
          <p:cNvSpPr txBox="1"/>
          <p:nvPr/>
        </p:nvSpPr>
        <p:spPr>
          <a:xfrm>
            <a:off x="494426" y="4716016"/>
            <a:ext cx="1686305"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r>
              <a:rPr lang="es-ES" sz="1200" b="1" dirty="0" smtClean="0">
                <a:latin typeface="Arial Narrow" panose="020B0606020202030204" pitchFamily="34" charset="0"/>
              </a:rPr>
              <a:t>--54% </a:t>
            </a:r>
            <a:r>
              <a:rPr lang="es-ES" sz="1200" b="1" dirty="0">
                <a:latin typeface="Arial Narrow" panose="020B0606020202030204" pitchFamily="34" charset="0"/>
              </a:rPr>
              <a:t>menos respecto al mismo periodo del año anterior</a:t>
            </a: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134657" y="2140686"/>
            <a:ext cx="4946011" cy="923330"/>
          </a:xfrm>
          <a:prstGeom prst="rect">
            <a:avLst/>
          </a:prstGeom>
        </p:spPr>
        <p:txBody>
          <a:bodyPr wrap="square">
            <a:spAutoFit/>
          </a:bodyPr>
          <a:lstStyle/>
          <a:p>
            <a:r>
              <a:rPr lang="es-CO" sz="900" dirty="0">
                <a:latin typeface="Arial Narrow" panose="020B0606020202030204" pitchFamily="34" charset="0"/>
              </a:rPr>
              <a:t>NOTA: La notificación inicia en mayo de 2018 y desde el 2019 se evidencia aumento en la notificación,  para el año 2020 el inicio de la pandemia por SARS 2 disminuyó el número de cirugías programadas, este comportamiento continua en el año 2021.</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mensual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marzo </a:t>
            </a:r>
            <a:r>
              <a:rPr lang="es-ES" sz="900" dirty="0">
                <a:latin typeface="Arial Narrow" panose="020B0606020202030204" pitchFamily="34" charset="0"/>
              </a:rPr>
              <a:t>(acumulado) de </a:t>
            </a:r>
            <a:r>
              <a:rPr lang="es-ES" sz="900" dirty="0" smtClean="0">
                <a:latin typeface="Arial Narrow" panose="020B0606020202030204" pitchFamily="34" charset="0"/>
              </a:rPr>
              <a:t>2020-2021. </a:t>
            </a:r>
            <a:endParaRPr lang="es-ES" sz="9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16</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2"/>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Infección de sitio quirúrgico- ISQ</a:t>
            </a: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2152405" y="4217897"/>
            <a:ext cx="4946061" cy="2364"/>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Indicadores mes de </a:t>
              </a:r>
              <a:r>
                <a:rPr lang="es-ES" sz="1200" b="1" dirty="0" smtClean="0">
                  <a:latin typeface="Arial Narrow" panose="020B0606020202030204" pitchFamily="34" charset="0"/>
                </a:rPr>
                <a:t>marzo  2021</a:t>
              </a:r>
              <a:endParaRPr lang="es-ES" sz="1200" b="1" dirty="0">
                <a:latin typeface="Arial Narrow" panose="020B0606020202030204" pitchFamily="34" charset="0"/>
              </a:endParaRPr>
            </a:p>
          </p:txBody>
        </p:sp>
      </p:grpSp>
      <p:sp>
        <p:nvSpPr>
          <p:cNvPr id="54" name="53 CuadroTexto"/>
          <p:cNvSpPr txBox="1"/>
          <p:nvPr/>
        </p:nvSpPr>
        <p:spPr>
          <a:xfrm>
            <a:off x="2060147" y="4465341"/>
            <a:ext cx="1484246"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Colecistectomía </a:t>
            </a:r>
            <a:endParaRPr lang="es-ES" sz="1200" b="1" dirty="0">
              <a:latin typeface="Arial Narrow" panose="020B0606020202030204" pitchFamily="34" charset="0"/>
            </a:endParaRPr>
          </a:p>
        </p:txBody>
      </p:sp>
      <p:sp>
        <p:nvSpPr>
          <p:cNvPr id="55" name="54 CuadroTexto"/>
          <p:cNvSpPr txBox="1"/>
          <p:nvPr/>
        </p:nvSpPr>
        <p:spPr>
          <a:xfrm>
            <a:off x="3431336" y="4411833"/>
            <a:ext cx="1438944"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0,19%</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4 casos/1761</a:t>
            </a:r>
            <a:endParaRPr lang="es-ES" sz="1200" b="1" dirty="0">
              <a:latin typeface="Arial Narrow" panose="020B0606020202030204" pitchFamily="34" charset="0"/>
            </a:endParaRPr>
          </a:p>
          <a:p>
            <a:pPr algn="ctr"/>
            <a:r>
              <a:rPr lang="es-ES" sz="1200" b="1" dirty="0">
                <a:latin typeface="Arial Narrow" panose="020B0606020202030204" pitchFamily="34" charset="0"/>
              </a:rPr>
              <a:t>colecistectomías</a:t>
            </a:r>
          </a:p>
        </p:txBody>
      </p:sp>
      <p:sp>
        <p:nvSpPr>
          <p:cNvPr id="56" name="55 CuadroTexto"/>
          <p:cNvSpPr txBox="1"/>
          <p:nvPr/>
        </p:nvSpPr>
        <p:spPr>
          <a:xfrm>
            <a:off x="4641045" y="3330269"/>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Herniorrafia </a:t>
            </a:r>
            <a:endParaRPr lang="es-ES" sz="1200" b="1" dirty="0">
              <a:latin typeface="Arial Narrow" panose="020B0606020202030204" pitchFamily="34" charset="0"/>
            </a:endParaRPr>
          </a:p>
        </p:txBody>
      </p:sp>
      <p:sp>
        <p:nvSpPr>
          <p:cNvPr id="58" name="57 CuadroTexto"/>
          <p:cNvSpPr txBox="1"/>
          <p:nvPr/>
        </p:nvSpPr>
        <p:spPr>
          <a:xfrm>
            <a:off x="5850790" y="3290950"/>
            <a:ext cx="1638092"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0,65%</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7 casos/773 </a:t>
            </a:r>
            <a:r>
              <a:rPr lang="es-ES" sz="1200" b="1" dirty="0" err="1">
                <a:latin typeface="Arial Narrow" panose="020B0606020202030204" pitchFamily="34" charset="0"/>
              </a:rPr>
              <a:t>herniorrafias</a:t>
            </a:r>
            <a:endParaRPr lang="es-ES" sz="1200" b="1" dirty="0">
              <a:latin typeface="Arial Narrow" panose="020B0606020202030204" pitchFamily="34" charset="0"/>
            </a:endParaRPr>
          </a:p>
        </p:txBody>
      </p:sp>
      <p:sp>
        <p:nvSpPr>
          <p:cNvPr id="59" name="58 CuadroTexto"/>
          <p:cNvSpPr txBox="1"/>
          <p:nvPr/>
        </p:nvSpPr>
        <p:spPr>
          <a:xfrm>
            <a:off x="4643489" y="4429751"/>
            <a:ext cx="1345610" cy="1107996"/>
          </a:xfrm>
          <a:prstGeom prst="rect">
            <a:avLst/>
          </a:prstGeom>
          <a:noFill/>
        </p:spPr>
        <p:txBody>
          <a:bodyPr wrap="square" rtlCol="0">
            <a:spAutoFit/>
          </a:bodyPr>
          <a:lstStyle/>
          <a:p>
            <a:pPr algn="ctr"/>
            <a:r>
              <a:rPr lang="es-CO" sz="1100" b="1" dirty="0">
                <a:latin typeface="Arial Narrow" panose="020B0606020202030204" pitchFamily="34" charset="0"/>
              </a:rPr>
              <a:t>Proporción incidencia de ISQ   Revascularización miocárdica con</a:t>
            </a:r>
          </a:p>
          <a:p>
            <a:pPr algn="ctr"/>
            <a:r>
              <a:rPr lang="es-CO" sz="1100" b="1" dirty="0">
                <a:latin typeface="Arial Narrow" panose="020B0606020202030204" pitchFamily="34" charset="0"/>
              </a:rPr>
              <a:t>incisión torácica y del sitio donante</a:t>
            </a:r>
            <a:endParaRPr lang="es-ES" sz="1100" b="1" dirty="0">
              <a:latin typeface="Arial Narrow" panose="020B0606020202030204" pitchFamily="34" charset="0"/>
            </a:endParaRPr>
          </a:p>
        </p:txBody>
      </p:sp>
      <p:sp>
        <p:nvSpPr>
          <p:cNvPr id="60" name="59 CuadroTexto"/>
          <p:cNvSpPr txBox="1"/>
          <p:nvPr/>
        </p:nvSpPr>
        <p:spPr>
          <a:xfrm>
            <a:off x="6024358" y="4571285"/>
            <a:ext cx="1248500" cy="615553"/>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8,7%</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35 casos/115</a:t>
            </a:r>
            <a:endParaRPr lang="es-ES" sz="1200" b="1" dirty="0">
              <a:latin typeface="Arial Narrow" panose="020B0606020202030204" pitchFamily="34" charset="0"/>
            </a:endParaRPr>
          </a:p>
          <a:p>
            <a:pPr algn="ctr"/>
            <a:r>
              <a:rPr lang="es-ES" sz="1000" b="1" dirty="0">
                <a:latin typeface="Arial Narrow" panose="020B0606020202030204" pitchFamily="34" charset="0"/>
              </a:rPr>
              <a:t>Revascularizaciones</a:t>
            </a:r>
          </a:p>
        </p:txBody>
      </p:sp>
      <p:sp>
        <p:nvSpPr>
          <p:cNvPr id="2" name="1 Flecha derecha"/>
          <p:cNvSpPr/>
          <p:nvPr/>
        </p:nvSpPr>
        <p:spPr>
          <a:xfrm>
            <a:off x="3396716" y="3395095"/>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Flecha derecha"/>
          <p:cNvSpPr/>
          <p:nvPr/>
        </p:nvSpPr>
        <p:spPr>
          <a:xfrm>
            <a:off x="3384426"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61 Flecha derecha"/>
          <p:cNvSpPr/>
          <p:nvPr/>
        </p:nvSpPr>
        <p:spPr>
          <a:xfrm>
            <a:off x="5986655" y="3381611"/>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63 Flecha derecha"/>
          <p:cNvSpPr/>
          <p:nvPr/>
        </p:nvSpPr>
        <p:spPr>
          <a:xfrm>
            <a:off x="5945385"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2" name="11 Grupo"/>
          <p:cNvGrpSpPr/>
          <p:nvPr/>
        </p:nvGrpSpPr>
        <p:grpSpPr>
          <a:xfrm>
            <a:off x="3181993" y="6126253"/>
            <a:ext cx="781070" cy="1629105"/>
            <a:chOff x="1944266" y="6012160"/>
            <a:chExt cx="781070" cy="1629105"/>
          </a:xfrm>
        </p:grpSpPr>
        <p:sp>
          <p:nvSpPr>
            <p:cNvPr id="65" name="64 Rectángulo redondeado"/>
            <p:cNvSpPr/>
            <p:nvPr/>
          </p:nvSpPr>
          <p:spPr>
            <a:xfrm>
              <a:off x="1966078" y="6965805"/>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78%</a:t>
              </a:r>
              <a:endParaRPr lang="es-ES" sz="1600" b="1" dirty="0">
                <a:solidFill>
                  <a:schemeClr val="tx1"/>
                </a:solidFill>
                <a:latin typeface="Arial Narrow" panose="020B0606020202030204" pitchFamily="34" charset="0"/>
              </a:endParaRPr>
            </a:p>
          </p:txBody>
        </p:sp>
        <p:sp>
          <p:nvSpPr>
            <p:cNvPr id="66" name="65 Rectángulo"/>
            <p:cNvSpPr/>
            <p:nvPr/>
          </p:nvSpPr>
          <p:spPr>
            <a:xfrm>
              <a:off x="1944266" y="6692505"/>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7" name="66 Rectángulo"/>
            <p:cNvSpPr/>
            <p:nvPr/>
          </p:nvSpPr>
          <p:spPr>
            <a:xfrm>
              <a:off x="1944266" y="7310405"/>
              <a:ext cx="781070" cy="330860"/>
            </a:xfrm>
            <a:prstGeom prst="rect">
              <a:avLst/>
            </a:prstGeom>
          </p:spPr>
          <p:txBody>
            <a:bodyPr wrap="square">
              <a:spAutoFit/>
            </a:bodyPr>
            <a:lstStyle/>
            <a:p>
              <a:pPr algn="ctr"/>
              <a:r>
                <a:rPr lang="es-ES" sz="1050" b="1" dirty="0" smtClean="0">
                  <a:latin typeface="Arial Narrow" panose="020B0606020202030204" pitchFamily="34" charset="0"/>
                </a:rPr>
                <a:t>40 </a:t>
              </a:r>
              <a:r>
                <a:rPr lang="es-ES" sz="1050" b="1" dirty="0">
                  <a:latin typeface="Arial Narrow" panose="020B0606020202030204" pitchFamily="34" charset="0"/>
                </a:rPr>
                <a:t>casos</a:t>
              </a:r>
            </a:p>
            <a:p>
              <a:pPr algn="ctr"/>
              <a:endParaRPr lang="es-CO" sz="500" dirty="0"/>
            </a:p>
          </p:txBody>
        </p:sp>
        <p:pic>
          <p:nvPicPr>
            <p:cNvPr id="72"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1970481" y="6012160"/>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4006944" y="6117464"/>
            <a:ext cx="740068" cy="1587880"/>
            <a:chOff x="4737493" y="6457800"/>
            <a:chExt cx="740068" cy="1587880"/>
          </a:xfrm>
        </p:grpSpPr>
        <p:grpSp>
          <p:nvGrpSpPr>
            <p:cNvPr id="68" name="67 Grupo"/>
            <p:cNvGrpSpPr/>
            <p:nvPr/>
          </p:nvGrpSpPr>
          <p:grpSpPr>
            <a:xfrm>
              <a:off x="4737493" y="7134937"/>
              <a:ext cx="740068" cy="910743"/>
              <a:chOff x="5245046" y="1343108"/>
              <a:chExt cx="740068" cy="910743"/>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587020" cy="253916"/>
              </a:xfrm>
              <a:prstGeom prst="rect">
                <a:avLst/>
              </a:prstGeom>
            </p:spPr>
            <p:txBody>
              <a:bodyPr wrap="none">
                <a:spAutoFit/>
              </a:bodyPr>
              <a:lstStyle/>
              <a:p>
                <a:r>
                  <a:rPr lang="es-ES" sz="1050" b="1" dirty="0">
                    <a:latin typeface="Arial Narrow" panose="020B0606020202030204" pitchFamily="34" charset="0"/>
                  </a:rPr>
                  <a:t>0 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5"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005519" y="6126253"/>
            <a:ext cx="813003" cy="70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656234" y="6790398"/>
            <a:ext cx="1518502" cy="930335"/>
            <a:chOff x="-80477" y="7090575"/>
            <a:chExt cx="1322828" cy="930335"/>
          </a:xfrm>
        </p:grpSpPr>
        <p:sp>
          <p:nvSpPr>
            <p:cNvPr id="77" name="76 CuadroTexto"/>
            <p:cNvSpPr txBox="1"/>
            <p:nvPr/>
          </p:nvSpPr>
          <p:spPr>
            <a:xfrm>
              <a:off x="-14122" y="709057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78" name="77 Rectángulo redondeado"/>
            <p:cNvSpPr/>
            <p:nvPr/>
          </p:nvSpPr>
          <p:spPr>
            <a:xfrm>
              <a:off x="-80477" y="7392456"/>
              <a:ext cx="1313348" cy="34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65%</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2744" y="7759300"/>
              <a:ext cx="1229607" cy="261610"/>
            </a:xfrm>
            <a:prstGeom prst="rect">
              <a:avLst/>
            </a:prstGeom>
            <a:noFill/>
          </p:spPr>
          <p:txBody>
            <a:bodyPr wrap="square" rtlCol="0">
              <a:spAutoFit/>
            </a:bodyPr>
            <a:lstStyle/>
            <a:p>
              <a:pPr algn="ctr"/>
              <a:r>
                <a:rPr lang="es-ES" sz="1050" b="1" dirty="0" smtClean="0">
                  <a:latin typeface="Arial Narrow" panose="020B0606020202030204" pitchFamily="34" charset="0"/>
                </a:rPr>
                <a:t>33 casos</a:t>
              </a:r>
              <a:endParaRPr lang="es-ES" sz="1050" b="1" dirty="0">
                <a:latin typeface="Arial Narrow" panose="020B0606020202030204" pitchFamily="34" charset="0"/>
              </a:endParaRPr>
            </a:p>
          </p:txBody>
        </p:sp>
      </p:grpSp>
      <p:grpSp>
        <p:nvGrpSpPr>
          <p:cNvPr id="21" name="20 Grupo"/>
          <p:cNvGrpSpPr/>
          <p:nvPr/>
        </p:nvGrpSpPr>
        <p:grpSpPr>
          <a:xfrm>
            <a:off x="5749295" y="6009980"/>
            <a:ext cx="1523563" cy="930826"/>
            <a:chOff x="5422559" y="6082599"/>
            <a:chExt cx="1523563" cy="930826"/>
          </a:xfrm>
        </p:grpSpPr>
        <p:sp>
          <p:nvSpPr>
            <p:cNvPr id="84" name="83 Rectángulo redondeado"/>
            <p:cNvSpPr/>
            <p:nvPr/>
          </p:nvSpPr>
          <p:spPr>
            <a:xfrm>
              <a:off x="5622458"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45%</a:t>
              </a:r>
              <a:endParaRPr lang="es-ES" sz="1600" b="1" dirty="0">
                <a:solidFill>
                  <a:schemeClr val="tx1"/>
                </a:solidFill>
                <a:latin typeface="Arial Narrow" panose="020B0606020202030204" pitchFamily="34" charset="0"/>
              </a:endParaRPr>
            </a:p>
          </p:txBody>
        </p:sp>
        <p:sp>
          <p:nvSpPr>
            <p:cNvPr id="85" name="84 Rectángulo"/>
            <p:cNvSpPr/>
            <p:nvPr/>
          </p:nvSpPr>
          <p:spPr>
            <a:xfrm>
              <a:off x="5422559" y="6082599"/>
              <a:ext cx="1523563" cy="246221"/>
            </a:xfrm>
            <a:prstGeom prst="rect">
              <a:avLst/>
            </a:prstGeom>
          </p:spPr>
          <p:txBody>
            <a:bodyPr wrap="square">
              <a:spAutoFit/>
            </a:bodyPr>
            <a:lstStyle/>
            <a:p>
              <a:r>
                <a:rPr lang="es-ES" sz="1000" b="1" u="sng" dirty="0" smtClean="0">
                  <a:latin typeface="Arial Narrow" panose="020B0606020202030204" pitchFamily="34" charset="0"/>
                </a:rPr>
                <a:t>Electiva</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720069" cy="276999"/>
            </a:xfrm>
            <a:prstGeom prst="rect">
              <a:avLst/>
            </a:prstGeom>
          </p:spPr>
          <p:txBody>
            <a:bodyPr wrap="none">
              <a:spAutoFit/>
            </a:bodyPr>
            <a:lstStyle/>
            <a:p>
              <a:r>
                <a:rPr lang="es-ES" sz="1200" b="1" dirty="0" smtClean="0">
                  <a:latin typeface="Arial Narrow" panose="020B0606020202030204" pitchFamily="34" charset="0"/>
                </a:rPr>
                <a:t>23 </a:t>
              </a:r>
              <a:r>
                <a:rPr lang="es-ES" sz="1200" b="1" dirty="0">
                  <a:latin typeface="Arial Narrow" panose="020B0606020202030204" pitchFamily="34" charset="0"/>
                </a:rPr>
                <a:t>casos</a:t>
              </a:r>
              <a:endParaRPr lang="es-CO" sz="1200" dirty="0"/>
            </a:p>
          </p:txBody>
        </p:sp>
      </p:grpSp>
      <p:grpSp>
        <p:nvGrpSpPr>
          <p:cNvPr id="22" name="21 Grupo"/>
          <p:cNvGrpSpPr/>
          <p:nvPr/>
        </p:nvGrpSpPr>
        <p:grpSpPr>
          <a:xfrm>
            <a:off x="4824586" y="6148480"/>
            <a:ext cx="1234015" cy="1939154"/>
            <a:chOff x="4730544" y="5604597"/>
            <a:chExt cx="1091680" cy="2816008"/>
          </a:xfrm>
        </p:grpSpPr>
        <p:pic>
          <p:nvPicPr>
            <p:cNvPr id="1029" name="Picture 5"/>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4760429" y="6201698"/>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730544" y="6652739"/>
              <a:ext cx="1091680" cy="461434"/>
            </a:xfrm>
            <a:prstGeom prst="rect">
              <a:avLst/>
            </a:prstGeom>
          </p:spPr>
          <p:txBody>
            <a:bodyPr wrap="square">
              <a:spAutoFit/>
            </a:bodyPr>
            <a:lstStyle/>
            <a:p>
              <a:r>
                <a:rPr lang="es-CO" sz="1050" b="1" u="sng" dirty="0" smtClean="0">
                  <a:latin typeface="Arial Narrow" panose="020B0606020202030204" pitchFamily="34" charset="0"/>
                </a:rPr>
                <a:t>Tipo de procedimiento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55241" y="7156632"/>
            <a:ext cx="795527" cy="921751"/>
            <a:chOff x="5513607" y="6082599"/>
            <a:chExt cx="795527" cy="921751"/>
          </a:xfrm>
        </p:grpSpPr>
        <p:sp>
          <p:nvSpPr>
            <p:cNvPr id="88" name="87 Rectángulo redondeado"/>
            <p:cNvSpPr/>
            <p:nvPr/>
          </p:nvSpPr>
          <p:spPr>
            <a:xfrm>
              <a:off x="5540570"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777777" cy="246221"/>
            </a:xfrm>
            <a:prstGeom prst="rect">
              <a:avLst/>
            </a:prstGeom>
          </p:spPr>
          <p:txBody>
            <a:bodyPr wrap="none">
              <a:spAutoFit/>
            </a:bodyPr>
            <a:lstStyle/>
            <a:p>
              <a:r>
                <a:rPr lang="es-ES" sz="1000" b="1" u="sng" dirty="0" smtClean="0">
                  <a:latin typeface="Arial Narrow" panose="020B0606020202030204" pitchFamily="34" charset="0"/>
                </a:rPr>
                <a:t>Emergencia</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1"/>
              <a:ext cx="720069" cy="276999"/>
            </a:xfrm>
            <a:prstGeom prst="rect">
              <a:avLst/>
            </a:prstGeom>
          </p:spPr>
          <p:txBody>
            <a:bodyPr wrap="none">
              <a:spAutoFit/>
            </a:bodyPr>
            <a:lstStyle/>
            <a:p>
              <a:r>
                <a:rPr lang="es-ES" sz="1200" b="1" dirty="0" smtClean="0">
                  <a:latin typeface="Arial Narrow" panose="020B0606020202030204" pitchFamily="34" charset="0"/>
                </a:rPr>
                <a:t>28 </a:t>
              </a:r>
              <a:r>
                <a:rPr lang="es-ES" sz="1200" b="1" dirty="0">
                  <a:latin typeface="Arial Narrow" panose="020B0606020202030204" pitchFamily="34" charset="0"/>
                </a:rPr>
                <a:t>casos</a:t>
              </a:r>
              <a:endParaRPr lang="es-CO" sz="1200" dirty="0"/>
            </a:p>
          </p:txBody>
        </p:sp>
      </p:grpSp>
      <p:sp>
        <p:nvSpPr>
          <p:cNvPr id="96" name="95 Rectángulo"/>
          <p:cNvSpPr/>
          <p:nvPr/>
        </p:nvSpPr>
        <p:spPr>
          <a:xfrm>
            <a:off x="5112618" y="8748464"/>
            <a:ext cx="2016224"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Características de la ISQ Medellín,  </a:t>
            </a:r>
            <a:r>
              <a:rPr lang="es-ES" sz="700" dirty="0" smtClean="0">
                <a:latin typeface="Arial Narrow" panose="020B0606020202030204" pitchFamily="34" charset="0"/>
              </a:rPr>
              <a:t>marzo </a:t>
            </a:r>
            <a:r>
              <a:rPr lang="es-ES" sz="700" dirty="0">
                <a:latin typeface="Arial Narrow" panose="020B0606020202030204" pitchFamily="34" charset="0"/>
              </a:rPr>
              <a:t>(acumulado) </a:t>
            </a:r>
            <a:r>
              <a:rPr lang="es-ES" sz="700" dirty="0" smtClean="0">
                <a:latin typeface="Arial Narrow" panose="020B0606020202030204" pitchFamily="34" charset="0"/>
              </a:rPr>
              <a:t>2021. </a:t>
            </a:r>
            <a:endParaRPr lang="es-ES" sz="700" dirty="0">
              <a:latin typeface="Arial Narrow" panose="020B0606020202030204" pitchFamily="34" charset="0"/>
            </a:endParaRPr>
          </a:p>
        </p:txBody>
      </p:sp>
      <p:sp>
        <p:nvSpPr>
          <p:cNvPr id="42" name="41 CuadroTexto"/>
          <p:cNvSpPr txBox="1"/>
          <p:nvPr/>
        </p:nvSpPr>
        <p:spPr>
          <a:xfrm>
            <a:off x="3350484" y="3339216"/>
            <a:ext cx="1448448"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1,32%</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29 casos/2543</a:t>
            </a:r>
            <a:endParaRPr lang="es-ES" sz="1200" b="1" dirty="0">
              <a:latin typeface="Arial Narrow" panose="020B0606020202030204" pitchFamily="34" charset="0"/>
            </a:endParaRPr>
          </a:p>
          <a:p>
            <a:pPr algn="ctr"/>
            <a:r>
              <a:rPr lang="es-ES" sz="1200" b="1" dirty="0">
                <a:latin typeface="Arial Narrow" panose="020B0606020202030204" pitchFamily="34" charset="0"/>
              </a:rPr>
              <a:t>cesáreas</a:t>
            </a:r>
          </a:p>
        </p:txBody>
      </p:sp>
      <p:sp>
        <p:nvSpPr>
          <p:cNvPr id="39" name="38 CuadroTexto"/>
          <p:cNvSpPr txBox="1"/>
          <p:nvPr/>
        </p:nvSpPr>
        <p:spPr>
          <a:xfrm>
            <a:off x="2044649" y="3371658"/>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Cesárea</a:t>
            </a:r>
            <a:endParaRPr lang="es-ES" sz="1200" b="1" dirty="0">
              <a:latin typeface="Arial Narrow" panose="020B0606020202030204" pitchFamily="34" charset="0"/>
            </a:endParaRPr>
          </a:p>
        </p:txBody>
      </p: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a:latin typeface="Arial Narrow" panose="020B0606020202030204" pitchFamily="34" charset="0"/>
              </a:rPr>
              <a:t>Siglas:  ISQ -Infección de sitio quirúrgico, </a:t>
            </a:r>
          </a:p>
        </p:txBody>
      </p:sp>
      <p:sp>
        <p:nvSpPr>
          <p:cNvPr id="25" name="24 CuadroTexto"/>
          <p:cNvSpPr txBox="1"/>
          <p:nvPr/>
        </p:nvSpPr>
        <p:spPr>
          <a:xfrm>
            <a:off x="34743" y="6369655"/>
            <a:ext cx="1599579" cy="369332"/>
          </a:xfrm>
          <a:prstGeom prst="rect">
            <a:avLst/>
          </a:prstGeom>
          <a:noFill/>
        </p:spPr>
        <p:txBody>
          <a:bodyPr wrap="square" rtlCol="0">
            <a:spAutoFit/>
          </a:bodyPr>
          <a:lstStyle/>
          <a:p>
            <a:pPr algn="ctr"/>
            <a:r>
              <a:rPr lang="es-CO" sz="900" b="1" dirty="0">
                <a:latin typeface="Arial Narrow" panose="020B0606020202030204" pitchFamily="34" charset="0"/>
              </a:rPr>
              <a:t>Proporción de agentes causales de ISO</a:t>
            </a:r>
          </a:p>
        </p:txBody>
      </p:sp>
      <p:pic>
        <p:nvPicPr>
          <p:cNvPr id="4" name="Imagen 3"/>
          <p:cNvPicPr>
            <a:picLocks noChangeAspect="1"/>
          </p:cNvPicPr>
          <p:nvPr/>
        </p:nvPicPr>
        <p:blipFill>
          <a:blip r:embed="rId9"/>
          <a:stretch>
            <a:fillRect/>
          </a:stretch>
        </p:blipFill>
        <p:spPr>
          <a:xfrm>
            <a:off x="2152405" y="510677"/>
            <a:ext cx="4985486" cy="1671609"/>
          </a:xfrm>
          <a:prstGeom prst="rect">
            <a:avLst/>
          </a:prstGeom>
        </p:spPr>
      </p:pic>
      <p:pic>
        <p:nvPicPr>
          <p:cNvPr id="17" name="Imagen 16"/>
          <p:cNvPicPr>
            <a:picLocks noChangeAspect="1"/>
          </p:cNvPicPr>
          <p:nvPr/>
        </p:nvPicPr>
        <p:blipFill>
          <a:blip r:embed="rId10"/>
          <a:stretch>
            <a:fillRect/>
          </a:stretch>
        </p:blipFill>
        <p:spPr>
          <a:xfrm>
            <a:off x="21210" y="6887073"/>
            <a:ext cx="1698154" cy="1956663"/>
          </a:xfrm>
          <a:prstGeom prst="rect">
            <a:avLst/>
          </a:prstGeom>
        </p:spPr>
      </p:pic>
      <p:pic>
        <p:nvPicPr>
          <p:cNvPr id="19" name="Imagen 18"/>
          <p:cNvPicPr>
            <a:picLocks noChangeAspect="1"/>
          </p:cNvPicPr>
          <p:nvPr/>
        </p:nvPicPr>
        <p:blipFill>
          <a:blip r:embed="rId11"/>
          <a:stretch>
            <a:fillRect/>
          </a:stretch>
        </p:blipFill>
        <p:spPr>
          <a:xfrm>
            <a:off x="1811195" y="7667084"/>
            <a:ext cx="3071127" cy="1468024"/>
          </a:xfrm>
          <a:prstGeom prst="rect">
            <a:avLst/>
          </a:prstGeom>
        </p:spPr>
      </p:pic>
    </p:spTree>
    <p:extLst>
      <p:ext uri="{BB962C8B-B14F-4D97-AF65-F5344CB8AC3E}">
        <p14:creationId xmlns:p14="http://schemas.microsoft.com/office/powerpoint/2010/main" val="2998481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0273" y="81025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marzo-2021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27</a:t>
              </a:r>
              <a:endParaRPr lang="es-ES" sz="2000" b="1" dirty="0">
                <a:latin typeface="Arial Narrow" panose="020B0606020202030204" pitchFamily="34" charset="0"/>
              </a:endParaRPr>
            </a:p>
          </p:txBody>
        </p:sp>
      </p:grpSp>
      <p:sp>
        <p:nvSpPr>
          <p:cNvPr id="9" name="8 CuadroTexto"/>
          <p:cNvSpPr txBox="1"/>
          <p:nvPr/>
        </p:nvSpPr>
        <p:spPr>
          <a:xfrm>
            <a:off x="521402" y="4718300"/>
            <a:ext cx="1686305" cy="646331"/>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p>
          <a:p>
            <a:pPr algn="ctr"/>
            <a:r>
              <a:rPr lang="es-ES" sz="1200" b="1" dirty="0" smtClean="0">
                <a:latin typeface="Arial Narrow" panose="020B0606020202030204" pitchFamily="34" charset="0"/>
              </a:rPr>
              <a:t>0% respecto </a:t>
            </a:r>
            <a:r>
              <a:rPr lang="es-ES" sz="1200" b="1" dirty="0">
                <a:latin typeface="Arial Narrow" panose="020B0606020202030204" pitchFamily="34" charset="0"/>
              </a:rPr>
              <a:t>al mismo periodo del año anterior</a:t>
            </a:r>
          </a:p>
        </p:txBody>
      </p:sp>
      <p:sp>
        <p:nvSpPr>
          <p:cNvPr id="18" name="17 Rectángulo"/>
          <p:cNvSpPr/>
          <p:nvPr/>
        </p:nvSpPr>
        <p:spPr>
          <a:xfrm>
            <a:off x="2109694" y="2115357"/>
            <a:ext cx="5048446" cy="923330"/>
          </a:xfrm>
          <a:prstGeom prst="rect">
            <a:avLst/>
          </a:prstGeom>
        </p:spPr>
        <p:txBody>
          <a:bodyPr wrap="square">
            <a:spAutoFit/>
          </a:bodyPr>
          <a:lstStyle/>
          <a:p>
            <a:r>
              <a:rPr lang="es-CO" sz="900" dirty="0">
                <a:latin typeface="Arial Narrow" panose="020B0606020202030204" pitchFamily="34" charset="0"/>
              </a:rPr>
              <a:t>NOTA: La notificación inicia en mayo de 2018 y desde el 2019 se evidencia aumento en la notificación,  para el año 2020 el inicio de la pandemia por SARS 2 disminuyó el número de cirugías </a:t>
            </a:r>
            <a:r>
              <a:rPr lang="es-CO" sz="900" dirty="0" smtClean="0">
                <a:latin typeface="Arial Narrow" panose="020B0606020202030204" pitchFamily="34" charset="0"/>
              </a:rPr>
              <a:t>programadas, este comportamiento continua en el año 2021.</a:t>
            </a:r>
            <a:endParaRPr lang="es-CO" sz="900" dirty="0">
              <a:latin typeface="Arial Narrow" panose="020B0606020202030204" pitchFamily="34" charset="0"/>
            </a:endParaRP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por semana epidemiológica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marzo </a:t>
            </a:r>
            <a:r>
              <a:rPr lang="es-ES" sz="900" dirty="0">
                <a:latin typeface="Arial Narrow" panose="020B0606020202030204" pitchFamily="34" charset="0"/>
              </a:rPr>
              <a:t>(acumulado) de </a:t>
            </a:r>
            <a:r>
              <a:rPr lang="es-ES" sz="900" dirty="0" smtClean="0">
                <a:latin typeface="Arial Narrow" panose="020B0606020202030204" pitchFamily="34" charset="0"/>
              </a:rPr>
              <a:t>2020-2021</a:t>
            </a:r>
            <a:endParaRPr lang="es-ES" sz="9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17</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Endometritis </a:t>
            </a:r>
            <a:br>
              <a:rPr lang="es-ES" sz="1800" b="1" dirty="0">
                <a:solidFill>
                  <a:srgbClr val="C00000"/>
                </a:solidFill>
                <a:latin typeface="Arial Narrow" panose="020B0606020202030204" pitchFamily="34" charset="0"/>
                <a:ea typeface="+mn-ea"/>
                <a:cs typeface="+mn-cs"/>
              </a:rPr>
            </a:br>
            <a:r>
              <a:rPr lang="es-ES" sz="1800" b="1" dirty="0">
                <a:solidFill>
                  <a:srgbClr val="C00000"/>
                </a:solidFill>
                <a:latin typeface="Arial Narrow" panose="020B0606020202030204" pitchFamily="34" charset="0"/>
                <a:ea typeface="+mn-ea"/>
                <a:cs typeface="+mn-cs"/>
              </a:rPr>
              <a:t>post parto</a:t>
            </a: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a:latin typeface="Arial Narrow" panose="020B0606020202030204" pitchFamily="34" charset="0"/>
                </a:rPr>
                <a:t>Indicadores mes de </a:t>
              </a:r>
              <a:r>
                <a:rPr lang="es-ES" sz="1200" b="1" dirty="0" smtClean="0">
                  <a:latin typeface="Arial Narrow" panose="020B0606020202030204" pitchFamily="34" charset="0"/>
                </a:rPr>
                <a:t>marzo 2021</a:t>
              </a:r>
              <a:endParaRPr lang="es-ES" sz="1200" b="1" dirty="0">
                <a:latin typeface="Arial Narrow" panose="020B0606020202030204" pitchFamily="34" charset="0"/>
              </a:endParaRPr>
            </a:p>
          </p:txBody>
        </p:sp>
      </p:grpSp>
      <p:grpSp>
        <p:nvGrpSpPr>
          <p:cNvPr id="16" name="15 Grupo"/>
          <p:cNvGrpSpPr/>
          <p:nvPr/>
        </p:nvGrpSpPr>
        <p:grpSpPr>
          <a:xfrm>
            <a:off x="3384426" y="6369543"/>
            <a:ext cx="740068" cy="1595574"/>
            <a:chOff x="4737493" y="6457800"/>
            <a:chExt cx="740068" cy="1595574"/>
          </a:xfrm>
        </p:grpSpPr>
        <p:grpSp>
          <p:nvGrpSpPr>
            <p:cNvPr id="68" name="67 Grupo"/>
            <p:cNvGrpSpPr/>
            <p:nvPr/>
          </p:nvGrpSpPr>
          <p:grpSpPr>
            <a:xfrm>
              <a:off x="4737493" y="7134937"/>
              <a:ext cx="740068" cy="918437"/>
              <a:chOff x="5245046" y="1343108"/>
              <a:chExt cx="740068" cy="918437"/>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607859" cy="261610"/>
              </a:xfrm>
              <a:prstGeom prst="rect">
                <a:avLst/>
              </a:prstGeom>
            </p:spPr>
            <p:txBody>
              <a:bodyPr wrap="none">
                <a:spAutoFit/>
              </a:bodyPr>
              <a:lstStyle/>
              <a:p>
                <a:r>
                  <a:rPr lang="es-ES" sz="1050" b="1" dirty="0">
                    <a:latin typeface="Arial Narrow" panose="020B0606020202030204" pitchFamily="34" charset="0"/>
                  </a:rPr>
                  <a:t>0 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20 Grupo"/>
          <p:cNvGrpSpPr/>
          <p:nvPr/>
        </p:nvGrpSpPr>
        <p:grpSpPr>
          <a:xfrm>
            <a:off x="5919413" y="6024104"/>
            <a:ext cx="1281487" cy="905945"/>
            <a:chOff x="5592677" y="6096726"/>
            <a:chExt cx="1523563" cy="921435"/>
          </a:xfrm>
        </p:grpSpPr>
        <p:sp>
          <p:nvSpPr>
            <p:cNvPr id="84" name="83 Rectángulo redondeado"/>
            <p:cNvSpPr/>
            <p:nvPr/>
          </p:nvSpPr>
          <p:spPr>
            <a:xfrm>
              <a:off x="5622457" y="6355395"/>
              <a:ext cx="93547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85" name="84 Rectángulo"/>
            <p:cNvSpPr/>
            <p:nvPr/>
          </p:nvSpPr>
          <p:spPr>
            <a:xfrm>
              <a:off x="5592677" y="6096726"/>
              <a:ext cx="1523563" cy="246221"/>
            </a:xfrm>
            <a:prstGeom prst="rect">
              <a:avLst/>
            </a:prstGeom>
          </p:spPr>
          <p:txBody>
            <a:bodyPr wrap="square">
              <a:spAutoFit/>
            </a:bodyPr>
            <a:lstStyle/>
            <a:p>
              <a:r>
                <a:rPr lang="es-ES" sz="1000" b="1" u="sng" dirty="0">
                  <a:latin typeface="Arial Narrow" panose="020B0606020202030204" pitchFamily="34" charset="0"/>
                </a:rPr>
                <a:t>Estrato 1</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772236" cy="281735"/>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grpSp>
        <p:nvGrpSpPr>
          <p:cNvPr id="22" name="21 Grupo"/>
          <p:cNvGrpSpPr/>
          <p:nvPr/>
        </p:nvGrpSpPr>
        <p:grpSpPr>
          <a:xfrm>
            <a:off x="4375475" y="6148480"/>
            <a:ext cx="1519348" cy="2535672"/>
            <a:chOff x="4333235" y="5604597"/>
            <a:chExt cx="1344102" cy="2816008"/>
          </a:xfrm>
        </p:grpSpPr>
        <p:pic>
          <p:nvPicPr>
            <p:cNvPr id="1029"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4393462" y="6262871"/>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333235" y="6630555"/>
              <a:ext cx="1091680" cy="461434"/>
            </a:xfrm>
            <a:prstGeom prst="rect">
              <a:avLst/>
            </a:prstGeom>
          </p:spPr>
          <p:txBody>
            <a:bodyPr wrap="square">
              <a:spAutoFit/>
            </a:bodyPr>
            <a:lstStyle/>
            <a:p>
              <a:r>
                <a:rPr lang="es-CO" sz="1050" b="1" u="sng" dirty="0">
                  <a:latin typeface="Arial Narrow" panose="020B0606020202030204" pitchFamily="34" charset="0"/>
                </a:rPr>
                <a:t>Estrato socioeconómico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44265" y="6841015"/>
            <a:ext cx="787032" cy="897136"/>
            <a:chOff x="5513607" y="6082599"/>
            <a:chExt cx="886870" cy="932744"/>
          </a:xfrm>
        </p:grpSpPr>
        <p:sp>
          <p:nvSpPr>
            <p:cNvPr id="88" name="87 Rectángulo redondeado"/>
            <p:cNvSpPr/>
            <p:nvPr/>
          </p:nvSpPr>
          <p:spPr>
            <a:xfrm>
              <a:off x="5540569" y="6355395"/>
              <a:ext cx="85990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18,5%</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633507" cy="246221"/>
            </a:xfrm>
            <a:prstGeom prst="rect">
              <a:avLst/>
            </a:prstGeom>
          </p:spPr>
          <p:txBody>
            <a:bodyPr wrap="none">
              <a:spAutoFit/>
            </a:bodyPr>
            <a:lstStyle/>
            <a:p>
              <a:r>
                <a:rPr lang="es-ES" sz="1000" b="1" u="sng" dirty="0">
                  <a:latin typeface="Arial Narrow" panose="020B0606020202030204" pitchFamily="34" charset="0"/>
                </a:rPr>
                <a:t>Estrato 2</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0"/>
              <a:ext cx="731933" cy="287993"/>
            </a:xfrm>
            <a:prstGeom prst="rect">
              <a:avLst/>
            </a:prstGeom>
          </p:spPr>
          <p:txBody>
            <a:bodyPr wrap="none">
              <a:spAutoFit/>
            </a:bodyPr>
            <a:lstStyle/>
            <a:p>
              <a:r>
                <a:rPr lang="es-ES" sz="1200" b="1" dirty="0">
                  <a:latin typeface="Arial Narrow" panose="020B0606020202030204" pitchFamily="34" charset="0"/>
                </a:rPr>
                <a:t>5</a:t>
              </a:r>
              <a:r>
                <a:rPr lang="es-ES" sz="1200" b="1" dirty="0" smtClean="0">
                  <a:latin typeface="Arial Narrow" panose="020B0606020202030204" pitchFamily="34" charset="0"/>
                </a:rPr>
                <a:t> </a:t>
              </a:r>
              <a:r>
                <a:rPr lang="es-ES" sz="1200" b="1" dirty="0">
                  <a:latin typeface="Arial Narrow" panose="020B0606020202030204" pitchFamily="34" charset="0"/>
                </a:rPr>
                <a:t>casos</a:t>
              </a:r>
              <a:endParaRPr lang="es-CO" sz="1200" dirty="0"/>
            </a:p>
          </p:txBody>
        </p:sp>
      </p:grpSp>
      <p:grpSp>
        <p:nvGrpSpPr>
          <p:cNvPr id="91" name="90 Grupo"/>
          <p:cNvGrpSpPr/>
          <p:nvPr/>
        </p:nvGrpSpPr>
        <p:grpSpPr>
          <a:xfrm>
            <a:off x="5944460" y="7716753"/>
            <a:ext cx="771243" cy="800357"/>
            <a:chOff x="5540569" y="6061623"/>
            <a:chExt cx="853872" cy="946685"/>
          </a:xfrm>
        </p:grpSpPr>
        <p:sp>
          <p:nvSpPr>
            <p:cNvPr id="92" name="91 Rectángulo redondeado"/>
            <p:cNvSpPr/>
            <p:nvPr/>
          </p:nvSpPr>
          <p:spPr>
            <a:xfrm>
              <a:off x="5540569" y="6355395"/>
              <a:ext cx="85387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70,3%</a:t>
              </a:r>
              <a:endParaRPr lang="es-ES" sz="1600" b="1" dirty="0">
                <a:solidFill>
                  <a:schemeClr val="tx1"/>
                </a:solidFill>
                <a:latin typeface="Arial Narrow" panose="020B0606020202030204" pitchFamily="34" charset="0"/>
              </a:endParaRPr>
            </a:p>
          </p:txBody>
        </p:sp>
        <p:sp>
          <p:nvSpPr>
            <p:cNvPr id="93" name="92 Rectángulo"/>
            <p:cNvSpPr/>
            <p:nvPr/>
          </p:nvSpPr>
          <p:spPr>
            <a:xfrm>
              <a:off x="5551588" y="6061623"/>
              <a:ext cx="633507" cy="246221"/>
            </a:xfrm>
            <a:prstGeom prst="rect">
              <a:avLst/>
            </a:prstGeom>
          </p:spPr>
          <p:txBody>
            <a:bodyPr wrap="none">
              <a:spAutoFit/>
            </a:bodyPr>
            <a:lstStyle/>
            <a:p>
              <a:r>
                <a:rPr lang="es-ES" sz="1000" b="1" u="sng" dirty="0">
                  <a:latin typeface="Arial Narrow" panose="020B0606020202030204" pitchFamily="34" charset="0"/>
                </a:rPr>
                <a:t>Estrato 3</a:t>
              </a:r>
              <a:endParaRPr lang="es-ES" sz="1000" b="1" u="sng" dirty="0">
                <a:solidFill>
                  <a:sysClr val="windowText" lastClr="000000"/>
                </a:solidFill>
                <a:latin typeface="Arial Narrow" panose="020B0606020202030204" pitchFamily="34" charset="0"/>
              </a:endParaRPr>
            </a:p>
          </p:txBody>
        </p:sp>
        <p:sp>
          <p:nvSpPr>
            <p:cNvPr id="94" name="93 Rectángulo"/>
            <p:cNvSpPr/>
            <p:nvPr/>
          </p:nvSpPr>
          <p:spPr>
            <a:xfrm>
              <a:off x="5551588" y="6680666"/>
              <a:ext cx="797215" cy="327642"/>
            </a:xfrm>
            <a:prstGeom prst="rect">
              <a:avLst/>
            </a:prstGeom>
          </p:spPr>
          <p:txBody>
            <a:bodyPr wrap="none">
              <a:spAutoFit/>
            </a:bodyPr>
            <a:lstStyle/>
            <a:p>
              <a:r>
                <a:rPr lang="es-ES" sz="1200" b="1" dirty="0" smtClean="0">
                  <a:latin typeface="Arial Narrow" panose="020B0606020202030204" pitchFamily="34" charset="0"/>
                </a:rPr>
                <a:t>19 </a:t>
              </a:r>
              <a:r>
                <a:rPr lang="es-ES" sz="1200" b="1" dirty="0">
                  <a:latin typeface="Arial Narrow" panose="020B0606020202030204" pitchFamily="34" charset="0"/>
                </a:rPr>
                <a:t>casos</a:t>
              </a:r>
              <a:endParaRPr lang="es-CO" sz="1200" dirty="0"/>
            </a:p>
          </p:txBody>
        </p:sp>
      </p:grpSp>
      <p:sp>
        <p:nvSpPr>
          <p:cNvPr id="96" name="95 Rectángulo"/>
          <p:cNvSpPr/>
          <p:nvPr/>
        </p:nvSpPr>
        <p:spPr>
          <a:xfrm>
            <a:off x="4375475" y="8748464"/>
            <a:ext cx="2753367"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a:t>
            </a:r>
            <a:r>
              <a:rPr lang="es-CO" sz="700" dirty="0">
                <a:latin typeface="Arial Narrow" panose="020B0606020202030204" pitchFamily="34" charset="0"/>
              </a:rPr>
              <a:t>Características poblacionales: edad, estrato socioeconómico  endometritis</a:t>
            </a:r>
            <a:r>
              <a:rPr lang="es-ES" sz="700" dirty="0">
                <a:latin typeface="Arial Narrow" panose="020B0606020202030204" pitchFamily="34" charset="0"/>
              </a:rPr>
              <a:t>. Medellín, </a:t>
            </a:r>
            <a:r>
              <a:rPr lang="es-ES" sz="700" dirty="0" smtClean="0">
                <a:latin typeface="Arial Narrow" panose="020B0606020202030204" pitchFamily="34" charset="0"/>
              </a:rPr>
              <a:t>marzo </a:t>
            </a:r>
            <a:r>
              <a:rPr lang="es-ES" sz="700" dirty="0">
                <a:latin typeface="Arial Narrow" panose="020B0606020202030204" pitchFamily="34" charset="0"/>
              </a:rPr>
              <a:t>(acumulado) de </a:t>
            </a:r>
            <a:r>
              <a:rPr lang="es-ES" sz="700" dirty="0" smtClean="0">
                <a:latin typeface="Arial Narrow" panose="020B0606020202030204" pitchFamily="34" charset="0"/>
              </a:rPr>
              <a:t>2021</a:t>
            </a:r>
            <a:endParaRPr lang="es-ES" sz="700" dirty="0">
              <a:latin typeface="Arial Narrow" panose="020B0606020202030204" pitchFamily="34" charset="0"/>
            </a:endParaRPr>
          </a:p>
        </p:txBody>
      </p:sp>
      <p:sp>
        <p:nvSpPr>
          <p:cNvPr id="81" name="80 CuadroTexto"/>
          <p:cNvSpPr txBox="1"/>
          <p:nvPr/>
        </p:nvSpPr>
        <p:spPr>
          <a:xfrm>
            <a:off x="3591329" y="3419872"/>
            <a:ext cx="2031462" cy="523220"/>
          </a:xfrm>
          <a:prstGeom prst="rect">
            <a:avLst/>
          </a:prstGeom>
          <a:noFill/>
        </p:spPr>
        <p:txBody>
          <a:bodyPr wrap="square" rtlCol="0">
            <a:spAutoFit/>
          </a:bodyPr>
          <a:lstStyle/>
          <a:p>
            <a:pPr algn="ctr"/>
            <a:r>
              <a:rPr lang="es-CO" sz="1400" b="1" dirty="0">
                <a:latin typeface="Arial Narrow" panose="020B0606020202030204" pitchFamily="34" charset="0"/>
              </a:rPr>
              <a:t>Proporción incidencia de Endometritis post parto </a:t>
            </a:r>
          </a:p>
        </p:txBody>
      </p:sp>
      <p:sp>
        <p:nvSpPr>
          <p:cNvPr id="82" name="81 CuadroTexto"/>
          <p:cNvSpPr txBox="1"/>
          <p:nvPr/>
        </p:nvSpPr>
        <p:spPr>
          <a:xfrm>
            <a:off x="2844258" y="4111395"/>
            <a:ext cx="1438944" cy="984885"/>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0,55%</a:t>
            </a:r>
            <a:endParaRPr lang="es-ES" sz="1600" b="1" dirty="0">
              <a:solidFill>
                <a:srgbClr val="C00000"/>
              </a:solidFill>
              <a:latin typeface="Arial Narrow" panose="020B0606020202030204" pitchFamily="34" charset="0"/>
            </a:endParaRPr>
          </a:p>
          <a:p>
            <a:pPr algn="ctr"/>
            <a:r>
              <a:rPr lang="es-ES" sz="1400" b="1" dirty="0" smtClean="0">
                <a:latin typeface="Arial Narrow" panose="020B0606020202030204" pitchFamily="34" charset="0"/>
              </a:rPr>
              <a:t>14 casos/2543</a:t>
            </a:r>
            <a:endParaRPr lang="es-ES" sz="1400" b="1" dirty="0">
              <a:latin typeface="Arial Narrow" panose="020B0606020202030204" pitchFamily="34" charset="0"/>
            </a:endParaRPr>
          </a:p>
          <a:p>
            <a:pPr algn="ctr"/>
            <a:r>
              <a:rPr lang="es-ES" sz="1400" b="1" dirty="0">
                <a:latin typeface="Arial Narrow" panose="020B0606020202030204" pitchFamily="34" charset="0"/>
              </a:rPr>
              <a:t>partos por cesárea</a:t>
            </a:r>
          </a:p>
        </p:txBody>
      </p:sp>
      <p:sp>
        <p:nvSpPr>
          <p:cNvPr id="98" name="97 CuadroTexto"/>
          <p:cNvSpPr txBox="1"/>
          <p:nvPr/>
        </p:nvSpPr>
        <p:spPr>
          <a:xfrm>
            <a:off x="5237052" y="4111396"/>
            <a:ext cx="1383109" cy="769441"/>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0,26%</a:t>
            </a:r>
            <a:endParaRPr lang="es-ES" sz="1600" b="1" dirty="0">
              <a:solidFill>
                <a:srgbClr val="C00000"/>
              </a:solidFill>
              <a:latin typeface="Arial Narrow" panose="020B0606020202030204" pitchFamily="34" charset="0"/>
            </a:endParaRPr>
          </a:p>
          <a:p>
            <a:pPr algn="ctr"/>
            <a:r>
              <a:rPr lang="es-ES" sz="1400" b="1" dirty="0" smtClean="0">
                <a:latin typeface="Arial Narrow" panose="020B0606020202030204" pitchFamily="34" charset="0"/>
              </a:rPr>
              <a:t>13 casos/5065</a:t>
            </a:r>
            <a:endParaRPr lang="es-ES" sz="1400" b="1" dirty="0">
              <a:latin typeface="Arial Narrow" panose="020B0606020202030204" pitchFamily="34" charset="0"/>
            </a:endParaRPr>
          </a:p>
          <a:p>
            <a:pPr algn="ctr"/>
            <a:r>
              <a:rPr lang="es-ES" sz="1400" b="1" dirty="0">
                <a:latin typeface="Arial Narrow" panose="020B0606020202030204" pitchFamily="34" charset="0"/>
              </a:rPr>
              <a:t>partos vaginales</a:t>
            </a:r>
          </a:p>
        </p:txBody>
      </p:sp>
      <p:cxnSp>
        <p:nvCxnSpPr>
          <p:cNvPr id="102" name="101 Conector recto de flecha"/>
          <p:cNvCxnSpPr/>
          <p:nvPr/>
        </p:nvCxnSpPr>
        <p:spPr>
          <a:xfrm>
            <a:off x="2152405" y="3264823"/>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a:latin typeface="Arial Narrow" panose="020B0606020202030204" pitchFamily="34" charset="0"/>
              </a:rPr>
              <a:t>END PP – Endometritis post parto</a:t>
            </a:r>
          </a:p>
        </p:txBody>
      </p:sp>
      <p:sp>
        <p:nvSpPr>
          <p:cNvPr id="12" name="11 CuadroTexto"/>
          <p:cNvSpPr txBox="1"/>
          <p:nvPr/>
        </p:nvSpPr>
        <p:spPr>
          <a:xfrm>
            <a:off x="2376314" y="5221233"/>
            <a:ext cx="4339391" cy="430887"/>
          </a:xfrm>
          <a:prstGeom prst="rect">
            <a:avLst/>
          </a:prstGeom>
          <a:noFill/>
        </p:spPr>
        <p:txBody>
          <a:bodyPr wrap="square" rtlCol="0">
            <a:spAutoFit/>
          </a:bodyPr>
          <a:lstStyle/>
          <a:p>
            <a:pPr algn="ctr"/>
            <a:r>
              <a:rPr lang="es-CO" sz="1100" dirty="0"/>
              <a:t>*Es esperable un rezago en la notificación, por lo cual los indicadores serán presentados de manera acumulada cada periodo</a:t>
            </a:r>
          </a:p>
        </p:txBody>
      </p:sp>
      <p:graphicFrame>
        <p:nvGraphicFramePr>
          <p:cNvPr id="59" name="12 Gráfico">
            <a:extLst>
              <a:ext uri="{FF2B5EF4-FFF2-40B4-BE49-F238E27FC236}">
                <a16:creationId xmlns:a16="http://schemas.microsoft.com/office/drawing/2014/main" id="{00000000-0008-0000-0000-00000D000000}"/>
              </a:ext>
            </a:extLst>
          </p:cNvPr>
          <p:cNvGraphicFramePr>
            <a:graphicFrameLocks/>
          </p:cNvGraphicFramePr>
          <p:nvPr>
            <p:extLst/>
          </p:nvPr>
        </p:nvGraphicFramePr>
        <p:xfrm>
          <a:off x="2071864" y="368793"/>
          <a:ext cx="5129036" cy="1970123"/>
        </p:xfrm>
        <a:graphic>
          <a:graphicData uri="http://schemas.openxmlformats.org/drawingml/2006/chart">
            <c:chart xmlns:c="http://schemas.openxmlformats.org/drawingml/2006/chart" xmlns:r="http://schemas.openxmlformats.org/officeDocument/2006/relationships" r:id="rId8"/>
          </a:graphicData>
        </a:graphic>
      </p:graphicFrame>
      <p:sp>
        <p:nvSpPr>
          <p:cNvPr id="2" name="Igual que 1"/>
          <p:cNvSpPr/>
          <p:nvPr/>
        </p:nvSpPr>
        <p:spPr>
          <a:xfrm>
            <a:off x="106495" y="4797410"/>
            <a:ext cx="467259" cy="467153"/>
          </a:xfrm>
          <a:prstGeom prst="mathEqual">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Imagen 3"/>
          <p:cNvPicPr>
            <a:picLocks noChangeAspect="1"/>
          </p:cNvPicPr>
          <p:nvPr/>
        </p:nvPicPr>
        <p:blipFill>
          <a:blip r:embed="rId9"/>
          <a:stretch>
            <a:fillRect/>
          </a:stretch>
        </p:blipFill>
        <p:spPr>
          <a:xfrm>
            <a:off x="251072" y="6444196"/>
            <a:ext cx="2485282" cy="2365732"/>
          </a:xfrm>
          <a:prstGeom prst="rect">
            <a:avLst/>
          </a:prstGeom>
        </p:spPr>
      </p:pic>
    </p:spTree>
    <p:extLst>
      <p:ext uri="{BB962C8B-B14F-4D97-AF65-F5344CB8AC3E}">
        <p14:creationId xmlns:p14="http://schemas.microsoft.com/office/powerpoint/2010/main" val="343601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 y="5592"/>
            <a:ext cx="2174084" cy="281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2058" y="766609"/>
            <a:ext cx="2160240" cy="276999"/>
          </a:xfrm>
          <a:prstGeom prst="rect">
            <a:avLst/>
          </a:prstGeom>
          <a:noFill/>
        </p:spPr>
        <p:txBody>
          <a:bodyPr wrap="square" rtlCol="0">
            <a:spAutoFit/>
          </a:bodyPr>
          <a:lstStyle/>
          <a:p>
            <a:pPr algn="ctr"/>
            <a:r>
              <a:rPr lang="es-ES" sz="1200" b="1" dirty="0">
                <a:latin typeface="Arial Narrow" panose="020B0606020202030204" pitchFamily="34" charset="0"/>
              </a:rPr>
              <a:t>Marzo 2021</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367</a:t>
              </a:r>
            </a:p>
          </p:txBody>
        </p:sp>
      </p:grpSp>
      <p:sp>
        <p:nvSpPr>
          <p:cNvPr id="9" name="8 CuadroTexto"/>
          <p:cNvSpPr txBox="1"/>
          <p:nvPr/>
        </p:nvSpPr>
        <p:spPr>
          <a:xfrm>
            <a:off x="179214" y="4704713"/>
            <a:ext cx="2001517" cy="646331"/>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201% respecto al mismo periodo del año anterior</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49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634478" y="5492211"/>
            <a:ext cx="6412476" cy="646331"/>
            <a:chOff x="2448322" y="-54646"/>
            <a:chExt cx="6553772" cy="646331"/>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98438" y="-54646"/>
              <a:ext cx="5603656" cy="646331"/>
            </a:xfrm>
            <a:prstGeom prst="rect">
              <a:avLst/>
            </a:prstGeom>
            <a:noFill/>
          </p:spPr>
          <p:txBody>
            <a:bodyPr wrap="square" rtlCol="0">
              <a:spAutoFit/>
            </a:bodyPr>
            <a:lstStyle/>
            <a:p>
              <a:r>
                <a:rPr lang="es-ES" sz="1200" b="1" dirty="0">
                  <a:latin typeface="Arial Narrow" panose="020B0606020202030204" pitchFamily="34" charset="0"/>
                </a:rPr>
                <a:t>Tasas de incidencia, porcentajes de uso de dispositivos en UCI y microorganismos asociados a IAD a marzo de 2021*  Nota: se observa aumento en el porcentaje de uso de dispositivos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18</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Infección asociadas a dispositivos en UCI</a:t>
            </a:r>
          </a:p>
        </p:txBody>
      </p:sp>
      <p:sp>
        <p:nvSpPr>
          <p:cNvPr id="44" name="43 Rectángulo"/>
          <p:cNvSpPr/>
          <p:nvPr/>
        </p:nvSpPr>
        <p:spPr>
          <a:xfrm>
            <a:off x="2180731" y="3117758"/>
            <a:ext cx="5020169" cy="3905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4896594" y="3214881"/>
            <a:ext cx="3446504" cy="276999"/>
            <a:chOff x="2448322" y="74775"/>
            <a:chExt cx="3446504" cy="276999"/>
          </a:xfrm>
        </p:grpSpPr>
        <p:sp>
          <p:nvSpPr>
            <p:cNvPr id="51" name="5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Definiciones</a:t>
              </a:r>
            </a:p>
          </p:txBody>
        </p:sp>
      </p:grpSp>
      <p:sp>
        <p:nvSpPr>
          <p:cNvPr id="4" name="3 CuadroTexto"/>
          <p:cNvSpPr txBox="1"/>
          <p:nvPr/>
        </p:nvSpPr>
        <p:spPr>
          <a:xfrm>
            <a:off x="2175771" y="3542727"/>
            <a:ext cx="1712711" cy="1785104"/>
          </a:xfrm>
          <a:prstGeom prst="rect">
            <a:avLst/>
          </a:prstGeom>
          <a:noFill/>
        </p:spPr>
        <p:txBody>
          <a:bodyPr wrap="square" rtlCol="0">
            <a:spAutoFit/>
          </a:bodyPr>
          <a:lstStyle/>
          <a:p>
            <a:pPr algn="ctr"/>
            <a:r>
              <a:rPr lang="es-CO" sz="1100" b="1" u="sng" dirty="0">
                <a:latin typeface="Arial Narrow" panose="020B0606020202030204" pitchFamily="34" charset="0"/>
              </a:rPr>
              <a:t>Infección del torrente sanguíneo asociada a catéter – ITS-AC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laboratorios aplicados en pacientes para clasificar las infecciones del torrente sanguíneo primarias derivadas del catéter central.</a:t>
            </a:r>
          </a:p>
        </p:txBody>
      </p:sp>
      <p:sp>
        <p:nvSpPr>
          <p:cNvPr id="80" name="79 CuadroTexto"/>
          <p:cNvSpPr txBox="1"/>
          <p:nvPr/>
        </p:nvSpPr>
        <p:spPr>
          <a:xfrm>
            <a:off x="3926114" y="3535582"/>
            <a:ext cx="1582548" cy="1954381"/>
          </a:xfrm>
          <a:prstGeom prst="rect">
            <a:avLst/>
          </a:prstGeom>
          <a:noFill/>
        </p:spPr>
        <p:txBody>
          <a:bodyPr wrap="square" rtlCol="0">
            <a:spAutoFit/>
          </a:bodyPr>
          <a:lstStyle/>
          <a:p>
            <a:pPr algn="ctr"/>
            <a:r>
              <a:rPr lang="es-CO" sz="1100" b="1" u="sng" dirty="0">
                <a:latin typeface="Arial Narrow" panose="020B0606020202030204" pitchFamily="34" charset="0"/>
              </a:rPr>
              <a:t>Neumonía asociada a ventilador - NAV</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radiológicos, clínicos y de laboratorio para Neumonía en un paciente que estuvo intubado y ventilado en el momento o dentro de las 48 horas previas al inicio del evento.</a:t>
            </a:r>
          </a:p>
        </p:txBody>
      </p:sp>
      <p:cxnSp>
        <p:nvCxnSpPr>
          <p:cNvPr id="17" name="16 Conector recto"/>
          <p:cNvCxnSpPr/>
          <p:nvPr/>
        </p:nvCxnSpPr>
        <p:spPr>
          <a:xfrm>
            <a:off x="3888482" y="3557550"/>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5505146" y="3535582"/>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7" name="96 CuadroTexto"/>
          <p:cNvSpPr txBox="1"/>
          <p:nvPr/>
        </p:nvSpPr>
        <p:spPr>
          <a:xfrm>
            <a:off x="5508662" y="3491221"/>
            <a:ext cx="1735428" cy="2123658"/>
          </a:xfrm>
          <a:prstGeom prst="rect">
            <a:avLst/>
          </a:prstGeom>
          <a:noFill/>
        </p:spPr>
        <p:txBody>
          <a:bodyPr wrap="square" rtlCol="0">
            <a:spAutoFit/>
          </a:bodyPr>
          <a:lstStyle/>
          <a:p>
            <a:pPr algn="ctr"/>
            <a:r>
              <a:rPr lang="es-CO" sz="1100" b="1" u="sng" dirty="0">
                <a:latin typeface="Arial Narrow" panose="020B0606020202030204" pitchFamily="34" charset="0"/>
              </a:rPr>
              <a:t>Infección sintomática de tracto urinario asociada a catéter – ISTU-AC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 aplicados en pacientes con infección sintomática del tracto urinario quienes tienen o estuvieron expuestos a sonda vesical 48 horas antes del inicio del evento.</a:t>
            </a:r>
          </a:p>
        </p:txBody>
      </p:sp>
      <p:pic>
        <p:nvPicPr>
          <p:cNvPr id="2052"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28" b="100000" l="11029" r="41912"/>
                    </a14:imgEffect>
                  </a14:imgLayer>
                </a14:imgProps>
              </a:ext>
              <a:ext uri="{28A0092B-C50C-407E-A947-70E740481C1C}">
                <a14:useLocalDpi xmlns:a14="http://schemas.microsoft.com/office/drawing/2010/main" val="0"/>
              </a:ext>
            </a:extLst>
          </a:blip>
          <a:srcRect l="8316" r="59526"/>
          <a:stretch/>
        </p:blipFill>
        <p:spPr bwMode="auto">
          <a:xfrm>
            <a:off x="504106" y="6016697"/>
            <a:ext cx="1231717" cy="309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Rectángulo redondeado"/>
          <p:cNvSpPr/>
          <p:nvPr/>
        </p:nvSpPr>
        <p:spPr>
          <a:xfrm>
            <a:off x="2232298" y="6084168"/>
            <a:ext cx="1353561" cy="52756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torrente sanguíneo asociado al catéter venoso central </a:t>
            </a:r>
          </a:p>
        </p:txBody>
      </p:sp>
      <p:sp>
        <p:nvSpPr>
          <p:cNvPr id="100" name="99 Rectángulo redondeado"/>
          <p:cNvSpPr/>
          <p:nvPr/>
        </p:nvSpPr>
        <p:spPr>
          <a:xfrm>
            <a:off x="2254840" y="7485235"/>
            <a:ext cx="1331019"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Neumonía asociada al </a:t>
            </a:r>
          </a:p>
          <a:p>
            <a:r>
              <a:rPr lang="es-CO" sz="900" b="1" dirty="0">
                <a:solidFill>
                  <a:schemeClr val="tx1"/>
                </a:solidFill>
                <a:latin typeface="Arial Narrow" panose="020B0606020202030204" pitchFamily="34" charset="0"/>
              </a:rPr>
              <a:t>ventilador</a:t>
            </a:r>
          </a:p>
        </p:txBody>
      </p:sp>
      <p:sp>
        <p:nvSpPr>
          <p:cNvPr id="102" name="101 Rectángulo redondeado"/>
          <p:cNvSpPr/>
          <p:nvPr/>
        </p:nvSpPr>
        <p:spPr>
          <a:xfrm>
            <a:off x="4809734" y="6100116"/>
            <a:ext cx="1166980" cy="511622"/>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tracto urinario asociado a sonda vesical </a:t>
            </a:r>
          </a:p>
        </p:txBody>
      </p:sp>
      <p:sp>
        <p:nvSpPr>
          <p:cNvPr id="104" name="103 Rectángulo redondeado"/>
          <p:cNvSpPr/>
          <p:nvPr/>
        </p:nvSpPr>
        <p:spPr>
          <a:xfrm>
            <a:off x="6234464" y="8383438"/>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a:solidFill>
                  <a:schemeClr val="tx1"/>
                </a:solidFill>
                <a:latin typeface="Arial Narrow" panose="020B0606020202030204" pitchFamily="34" charset="0"/>
              </a:rPr>
              <a:t>39,8%</a:t>
            </a:r>
            <a:endParaRPr lang="es-ES" sz="1600" b="1" dirty="0">
              <a:solidFill>
                <a:schemeClr val="tx1"/>
              </a:solidFill>
              <a:latin typeface="Arial Narrow" panose="020B0606020202030204" pitchFamily="34" charset="0"/>
            </a:endParaRPr>
          </a:p>
        </p:txBody>
      </p:sp>
      <p:grpSp>
        <p:nvGrpSpPr>
          <p:cNvPr id="105" name="104 Grupo"/>
          <p:cNvGrpSpPr/>
          <p:nvPr/>
        </p:nvGrpSpPr>
        <p:grpSpPr>
          <a:xfrm>
            <a:off x="5328642" y="7427967"/>
            <a:ext cx="803425" cy="1327333"/>
            <a:chOff x="1068833" y="553075"/>
            <a:chExt cx="803425" cy="1327333"/>
          </a:xfrm>
        </p:grpSpPr>
        <p:pic>
          <p:nvPicPr>
            <p:cNvPr id="106"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106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60,2%</a:t>
              </a:r>
            </a:p>
          </p:txBody>
        </p:sp>
        <p:sp>
          <p:nvSpPr>
            <p:cNvPr id="108" name="107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sp>
        <p:nvSpPr>
          <p:cNvPr id="110" name="109 Rectángulo"/>
          <p:cNvSpPr/>
          <p:nvPr/>
        </p:nvSpPr>
        <p:spPr>
          <a:xfrm>
            <a:off x="6222528" y="8090421"/>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112"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6220141" y="740928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112 CuadroTexto"/>
          <p:cNvSpPr txBox="1"/>
          <p:nvPr/>
        </p:nvSpPr>
        <p:spPr>
          <a:xfrm>
            <a:off x="2256810" y="6613675"/>
            <a:ext cx="1343640" cy="861774"/>
          </a:xfrm>
          <a:prstGeom prst="rect">
            <a:avLst/>
          </a:prstGeom>
          <a:noFill/>
        </p:spPr>
        <p:txBody>
          <a:bodyPr wrap="square" rtlCol="0">
            <a:spAutoFit/>
          </a:bodyPr>
          <a:lstStyle/>
          <a:p>
            <a:r>
              <a:rPr lang="es-CO" sz="1050" b="1" dirty="0">
                <a:latin typeface="Arial Narrow" panose="020B0606020202030204" pitchFamily="34" charset="0"/>
              </a:rPr>
              <a:t>UCI Adultos:	2,7*           </a:t>
            </a:r>
          </a:p>
          <a:p>
            <a:r>
              <a:rPr lang="es-CO" sz="1050" b="1" dirty="0">
                <a:latin typeface="Arial Narrow" panose="020B0606020202030204" pitchFamily="34" charset="0"/>
              </a:rPr>
              <a:t>UCI Pediátrica:	5,5*</a:t>
            </a:r>
          </a:p>
          <a:p>
            <a:r>
              <a:rPr lang="es-CO" sz="1050" b="1" dirty="0">
                <a:latin typeface="Arial Narrow" panose="020B0606020202030204" pitchFamily="34" charset="0"/>
              </a:rPr>
              <a:t>UCI Neonatal:       4,5*</a:t>
            </a:r>
          </a:p>
          <a:p>
            <a:r>
              <a:rPr lang="es-CO" sz="1050" b="1" dirty="0">
                <a:latin typeface="Arial Narrow" panose="020B0606020202030204" pitchFamily="34" charset="0"/>
              </a:rPr>
              <a:t> </a:t>
            </a:r>
            <a:r>
              <a:rPr lang="es-CO" sz="800" b="1" dirty="0">
                <a:latin typeface="Arial Narrow" panose="020B0606020202030204" pitchFamily="34" charset="0"/>
              </a:rPr>
              <a:t>*Casos por 1000 días de uso de catéter venoso central</a:t>
            </a:r>
          </a:p>
        </p:txBody>
      </p:sp>
      <p:sp>
        <p:nvSpPr>
          <p:cNvPr id="114" name="113 CuadroTexto"/>
          <p:cNvSpPr txBox="1"/>
          <p:nvPr/>
        </p:nvSpPr>
        <p:spPr>
          <a:xfrm>
            <a:off x="4727031" y="6621323"/>
            <a:ext cx="1393699" cy="677108"/>
          </a:xfrm>
          <a:prstGeom prst="rect">
            <a:avLst/>
          </a:prstGeom>
          <a:noFill/>
        </p:spPr>
        <p:txBody>
          <a:bodyPr wrap="square" rtlCol="0">
            <a:spAutoFit/>
          </a:bodyPr>
          <a:lstStyle/>
          <a:p>
            <a:r>
              <a:rPr lang="es-CO" sz="1050" b="1" dirty="0">
                <a:latin typeface="Arial Narrow" panose="020B0606020202030204" pitchFamily="34" charset="0"/>
              </a:rPr>
              <a:t>UCI Adultos:	2,3**</a:t>
            </a:r>
          </a:p>
          <a:p>
            <a:r>
              <a:rPr lang="es-CO" sz="1050" b="1" dirty="0">
                <a:latin typeface="Arial Narrow" panose="020B0606020202030204" pitchFamily="34" charset="0"/>
              </a:rPr>
              <a:t>UCI Pediátrica:	3,6*</a:t>
            </a:r>
          </a:p>
          <a:p>
            <a:r>
              <a:rPr lang="es-CO" sz="900" b="1" dirty="0">
                <a:latin typeface="Arial Narrow" panose="020B0606020202030204" pitchFamily="34" charset="0"/>
              </a:rPr>
              <a:t> </a:t>
            </a:r>
            <a:r>
              <a:rPr lang="es-CO" sz="800" b="1" dirty="0">
                <a:latin typeface="Arial Narrow" panose="020B0606020202030204" pitchFamily="34" charset="0"/>
              </a:rPr>
              <a:t>***Casos por 1000 días de uso de catéter urinario</a:t>
            </a:r>
          </a:p>
        </p:txBody>
      </p:sp>
      <p:sp>
        <p:nvSpPr>
          <p:cNvPr id="115" name="114 CuadroTexto"/>
          <p:cNvSpPr txBox="1"/>
          <p:nvPr/>
        </p:nvSpPr>
        <p:spPr>
          <a:xfrm>
            <a:off x="2232298" y="7989290"/>
            <a:ext cx="1343639" cy="823302"/>
          </a:xfrm>
          <a:prstGeom prst="rect">
            <a:avLst/>
          </a:prstGeom>
          <a:noFill/>
        </p:spPr>
        <p:txBody>
          <a:bodyPr wrap="square" rtlCol="0">
            <a:spAutoFit/>
          </a:bodyPr>
          <a:lstStyle/>
          <a:p>
            <a:r>
              <a:rPr lang="es-CO" sz="1050" b="1" dirty="0">
                <a:latin typeface="Arial Narrow" panose="020B0606020202030204" pitchFamily="34" charset="0"/>
              </a:rPr>
              <a:t>UCI Adultos:	6,0**</a:t>
            </a:r>
          </a:p>
          <a:p>
            <a:r>
              <a:rPr lang="es-CO" sz="1050" b="1" dirty="0">
                <a:latin typeface="Arial Narrow" panose="020B0606020202030204" pitchFamily="34" charset="0"/>
              </a:rPr>
              <a:t>UCI Pediátrica:	2,7**</a:t>
            </a:r>
          </a:p>
          <a:p>
            <a:r>
              <a:rPr lang="es-CO" sz="1050" b="1" dirty="0">
                <a:latin typeface="Arial Narrow" panose="020B0606020202030204" pitchFamily="34" charset="0"/>
              </a:rPr>
              <a:t>UCI Neonatal: 	2,3**</a:t>
            </a:r>
          </a:p>
          <a:p>
            <a:r>
              <a:rPr lang="es-CO" sz="800" b="1" dirty="0">
                <a:latin typeface="Arial Narrow" panose="020B0606020202030204" pitchFamily="34" charset="0"/>
              </a:rPr>
              <a:t> **Casos por 1000 días de uso de ventilador</a:t>
            </a:r>
          </a:p>
        </p:txBody>
      </p:sp>
      <p:sp>
        <p:nvSpPr>
          <p:cNvPr id="2" name="1 CuadroTexto"/>
          <p:cNvSpPr txBox="1"/>
          <p:nvPr/>
        </p:nvSpPr>
        <p:spPr>
          <a:xfrm>
            <a:off x="50" y="2643753"/>
            <a:ext cx="2180731" cy="200055"/>
          </a:xfrm>
          <a:prstGeom prst="rect">
            <a:avLst/>
          </a:prstGeom>
          <a:noFill/>
        </p:spPr>
        <p:txBody>
          <a:bodyPr wrap="square" rtlCol="0">
            <a:spAutoFit/>
          </a:bodyPr>
          <a:lstStyle/>
          <a:p>
            <a:pPr marL="171450" indent="-171450">
              <a:buFont typeface="Arial" charset="0"/>
              <a:buChar char="•"/>
            </a:pPr>
            <a:r>
              <a:rPr lang="es-CO" sz="700" b="1" dirty="0">
                <a:latin typeface="Arial Narrow" panose="020B0606020202030204" pitchFamily="34" charset="0"/>
              </a:rPr>
              <a:t>UCI= Unidad de cuidado intensivo</a:t>
            </a:r>
          </a:p>
        </p:txBody>
      </p:sp>
      <p:sp>
        <p:nvSpPr>
          <p:cNvPr id="54" name="53 Rectángulo redondeado"/>
          <p:cNvSpPr/>
          <p:nvPr/>
        </p:nvSpPr>
        <p:spPr>
          <a:xfrm>
            <a:off x="3638508" y="6084169"/>
            <a:ext cx="1114070" cy="52756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catéter venoso central</a:t>
            </a:r>
          </a:p>
        </p:txBody>
      </p:sp>
      <p:sp>
        <p:nvSpPr>
          <p:cNvPr id="56" name="55 Rectángulo redondeado"/>
          <p:cNvSpPr/>
          <p:nvPr/>
        </p:nvSpPr>
        <p:spPr>
          <a:xfrm>
            <a:off x="6048722" y="6084170"/>
            <a:ext cx="1139528" cy="527568"/>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sonda vesical</a:t>
            </a:r>
          </a:p>
        </p:txBody>
      </p:sp>
      <p:sp>
        <p:nvSpPr>
          <p:cNvPr id="57" name="56 Rectángulo redondeado"/>
          <p:cNvSpPr/>
          <p:nvPr/>
        </p:nvSpPr>
        <p:spPr>
          <a:xfrm>
            <a:off x="3638509" y="7485235"/>
            <a:ext cx="1114070"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a:t>
            </a:r>
          </a:p>
          <a:p>
            <a:r>
              <a:rPr lang="es-CO" sz="900" b="1" dirty="0">
                <a:solidFill>
                  <a:schemeClr val="tx1"/>
                </a:solidFill>
                <a:latin typeface="Arial Narrow" panose="020B0606020202030204" pitchFamily="34" charset="0"/>
              </a:rPr>
              <a:t>ventilador</a:t>
            </a:r>
          </a:p>
        </p:txBody>
      </p:sp>
      <p:sp>
        <p:nvSpPr>
          <p:cNvPr id="58" name="57 CuadroTexto"/>
          <p:cNvSpPr txBox="1"/>
          <p:nvPr/>
        </p:nvSpPr>
        <p:spPr>
          <a:xfrm>
            <a:off x="3474896" y="6613675"/>
            <a:ext cx="1565714" cy="577081"/>
          </a:xfrm>
          <a:prstGeom prst="rect">
            <a:avLst/>
          </a:prstGeom>
          <a:noFill/>
        </p:spPr>
        <p:txBody>
          <a:bodyPr wrap="square" rtlCol="0">
            <a:spAutoFit/>
          </a:bodyPr>
          <a:lstStyle/>
          <a:p>
            <a:r>
              <a:rPr lang="es-CO" sz="1050" b="1" dirty="0">
                <a:latin typeface="Arial Narrow" panose="020B0606020202030204" pitchFamily="34" charset="0"/>
              </a:rPr>
              <a:t>UCI Adultos:     63,0%           </a:t>
            </a:r>
          </a:p>
          <a:p>
            <a:r>
              <a:rPr lang="es-CO" sz="1050" b="1" dirty="0">
                <a:latin typeface="Arial Narrow" panose="020B0606020202030204" pitchFamily="34" charset="0"/>
              </a:rPr>
              <a:t>UCI Pediátrica: 52,7%</a:t>
            </a:r>
          </a:p>
          <a:p>
            <a:r>
              <a:rPr lang="es-CO" sz="1050" b="1" dirty="0">
                <a:latin typeface="Arial Narrow" panose="020B0606020202030204" pitchFamily="34" charset="0"/>
              </a:rPr>
              <a:t>UCI Neonatal:   37,9%     </a:t>
            </a:r>
          </a:p>
        </p:txBody>
      </p:sp>
      <p:sp>
        <p:nvSpPr>
          <p:cNvPr id="59" name="58 CuadroTexto"/>
          <p:cNvSpPr txBox="1"/>
          <p:nvPr/>
        </p:nvSpPr>
        <p:spPr>
          <a:xfrm>
            <a:off x="5956124" y="6613675"/>
            <a:ext cx="1558305" cy="415498"/>
          </a:xfrm>
          <a:prstGeom prst="rect">
            <a:avLst/>
          </a:prstGeom>
          <a:noFill/>
        </p:spPr>
        <p:txBody>
          <a:bodyPr wrap="square" rtlCol="0">
            <a:spAutoFit/>
          </a:bodyPr>
          <a:lstStyle/>
          <a:p>
            <a:r>
              <a:rPr lang="es-CO" sz="1050" b="1" dirty="0">
                <a:latin typeface="Arial Narrow" panose="020B0606020202030204" pitchFamily="34" charset="0"/>
              </a:rPr>
              <a:t>UCI Adultos:   65,4%</a:t>
            </a:r>
          </a:p>
          <a:p>
            <a:r>
              <a:rPr lang="es-CO" sz="1050" b="1" dirty="0">
                <a:latin typeface="Arial Narrow" panose="020B0606020202030204" pitchFamily="34" charset="0"/>
              </a:rPr>
              <a:t>UCI Pediátrica:35,6%</a:t>
            </a:r>
          </a:p>
        </p:txBody>
      </p:sp>
      <p:sp>
        <p:nvSpPr>
          <p:cNvPr id="60" name="59 CuadroTexto"/>
          <p:cNvSpPr txBox="1"/>
          <p:nvPr/>
        </p:nvSpPr>
        <p:spPr>
          <a:xfrm>
            <a:off x="3600450" y="8024058"/>
            <a:ext cx="1976870" cy="577081"/>
          </a:xfrm>
          <a:prstGeom prst="rect">
            <a:avLst/>
          </a:prstGeom>
          <a:noFill/>
        </p:spPr>
        <p:txBody>
          <a:bodyPr wrap="square" rtlCol="0">
            <a:spAutoFit/>
          </a:bodyPr>
          <a:lstStyle/>
          <a:p>
            <a:r>
              <a:rPr lang="es-CO" sz="1050" b="1" dirty="0">
                <a:latin typeface="Arial Narrow" panose="020B0606020202030204" pitchFamily="34" charset="0"/>
              </a:rPr>
              <a:t>UCI Adultos:     58,8%</a:t>
            </a:r>
          </a:p>
          <a:p>
            <a:r>
              <a:rPr lang="es-CO" sz="1050" b="1" dirty="0">
                <a:latin typeface="Arial Narrow" panose="020B0606020202030204" pitchFamily="34" charset="0"/>
              </a:rPr>
              <a:t>UCI Pediátrica: 35,9%</a:t>
            </a:r>
          </a:p>
          <a:p>
            <a:r>
              <a:rPr lang="es-CO" sz="1050" b="1" dirty="0">
                <a:latin typeface="Arial Narrow" panose="020B0606020202030204" pitchFamily="34" charset="0"/>
              </a:rPr>
              <a:t>UCI Neonatal:   15,3%</a:t>
            </a:r>
          </a:p>
        </p:txBody>
      </p:sp>
      <p:sp>
        <p:nvSpPr>
          <p:cNvPr id="6" name="5 CuadroTexto"/>
          <p:cNvSpPr txBox="1"/>
          <p:nvPr/>
        </p:nvSpPr>
        <p:spPr>
          <a:xfrm>
            <a:off x="0" y="6012160"/>
            <a:ext cx="2071864" cy="430887"/>
          </a:xfrm>
          <a:prstGeom prst="rect">
            <a:avLst/>
          </a:prstGeom>
          <a:noFill/>
        </p:spPr>
        <p:txBody>
          <a:bodyPr wrap="square" rtlCol="0">
            <a:spAutoFit/>
          </a:bodyPr>
          <a:lstStyle/>
          <a:p>
            <a:pPr algn="ctr"/>
            <a:r>
              <a:rPr lang="es-CO" sz="1100" b="1" dirty="0">
                <a:latin typeface="Arial Narrow" panose="020B0606020202030204" pitchFamily="34" charset="0"/>
              </a:rPr>
              <a:t>Número de agentes causales por tipo de IAD</a:t>
            </a:r>
          </a:p>
        </p:txBody>
      </p:sp>
      <p:sp>
        <p:nvSpPr>
          <p:cNvPr id="64" name="63 CuadroTexto"/>
          <p:cNvSpPr txBox="1"/>
          <p:nvPr/>
        </p:nvSpPr>
        <p:spPr>
          <a:xfrm>
            <a:off x="-22594" y="8980457"/>
            <a:ext cx="1845028" cy="200055"/>
          </a:xfrm>
          <a:prstGeom prst="rect">
            <a:avLst/>
          </a:prstGeom>
          <a:noFill/>
        </p:spPr>
        <p:txBody>
          <a:bodyPr wrap="square" rtlCol="0">
            <a:spAutoFit/>
          </a:bodyPr>
          <a:lstStyle/>
          <a:p>
            <a:r>
              <a:rPr lang="es-CO" sz="700" b="1" dirty="0">
                <a:latin typeface="Arial Narrow" panose="020B0606020202030204" pitchFamily="34" charset="0"/>
              </a:rPr>
              <a:t>Fuente: SIVIGILA</a:t>
            </a:r>
          </a:p>
        </p:txBody>
      </p:sp>
      <p:sp>
        <p:nvSpPr>
          <p:cNvPr id="18" name="17 Rectángulo"/>
          <p:cNvSpPr/>
          <p:nvPr/>
        </p:nvSpPr>
        <p:spPr>
          <a:xfrm>
            <a:off x="2254840" y="2411760"/>
            <a:ext cx="4946011" cy="769441"/>
          </a:xfrm>
          <a:prstGeom prst="rect">
            <a:avLst/>
          </a:prstGeom>
        </p:spPr>
        <p:txBody>
          <a:bodyPr wrap="square">
            <a:spAutoFit/>
          </a:bodyPr>
          <a:lstStyle/>
          <a:p>
            <a:r>
              <a:rPr lang="es-ES" sz="8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a:t>
            </a:r>
            <a:r>
              <a:rPr lang="es-CO" sz="900" dirty="0">
                <a:latin typeface="Arial Narrow" panose="020B0606020202030204" pitchFamily="34" charset="0"/>
              </a:rPr>
              <a:t>de la notificación de Infección asociada a dispositivo -IAD en UCI</a:t>
            </a:r>
            <a:r>
              <a:rPr lang="es-ES" sz="900" dirty="0">
                <a:latin typeface="Arial Narrow" panose="020B0606020202030204" pitchFamily="34" charset="0"/>
              </a:rPr>
              <a:t>. Medellín, a  marzo  (acumulado) de 2020-2021 </a:t>
            </a:r>
            <a:r>
              <a:rPr lang="es-ES" sz="900" u="sng" dirty="0">
                <a:latin typeface="Arial Narrow" panose="020B0606020202030204" pitchFamily="34" charset="0"/>
              </a:rPr>
              <a:t>Nota: debido al aumento en el número de casos de IAD en las últimas semanas, se recomienda reforzar el personal al cuidado de paciente dependiendo del porcentaje de ocupación para la atención de pacientes durante la pandemia de COVID 19 que se encuentran en UCI</a:t>
            </a:r>
          </a:p>
        </p:txBody>
      </p:sp>
      <p:graphicFrame>
        <p:nvGraphicFramePr>
          <p:cNvPr id="62" name="2 Gráfico">
            <a:extLst>
              <a:ext uri="{FF2B5EF4-FFF2-40B4-BE49-F238E27FC236}">
                <a16:creationId xmlns:a16="http://schemas.microsoft.com/office/drawing/2014/main" id="{E538A405-A468-4D02-ABDA-016EE8FA3FC7}"/>
              </a:ext>
            </a:extLst>
          </p:cNvPr>
          <p:cNvGraphicFramePr>
            <a:graphicFrameLocks/>
          </p:cNvGraphicFramePr>
          <p:nvPr>
            <p:extLst/>
          </p:nvPr>
        </p:nvGraphicFramePr>
        <p:xfrm>
          <a:off x="2024178" y="577454"/>
          <a:ext cx="5074642" cy="1929214"/>
        </p:xfrm>
        <a:graphic>
          <a:graphicData uri="http://schemas.openxmlformats.org/drawingml/2006/chart">
            <c:chart xmlns:c="http://schemas.openxmlformats.org/drawingml/2006/chart" xmlns:r="http://schemas.openxmlformats.org/officeDocument/2006/relationships" r:id="rId8"/>
          </a:graphicData>
        </a:graphic>
      </p:graphicFrame>
      <p:sp>
        <p:nvSpPr>
          <p:cNvPr id="65" name="9 Flecha arriba">
            <a:extLst>
              <a:ext uri="{FF2B5EF4-FFF2-40B4-BE49-F238E27FC236}">
                <a16:creationId xmlns:a16="http://schemas.microsoft.com/office/drawing/2014/main" id="{3F32D716-E741-43F8-8D36-66F03C234043}"/>
              </a:ext>
            </a:extLst>
          </p:cNvPr>
          <p:cNvSpPr/>
          <p:nvPr/>
        </p:nvSpPr>
        <p:spPr>
          <a:xfrm rot="10800000" flipH="1" flipV="1">
            <a:off x="288082" y="5159105"/>
            <a:ext cx="206344" cy="25502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a 9">
            <a:extLst>
              <a:ext uri="{FF2B5EF4-FFF2-40B4-BE49-F238E27FC236}">
                <a16:creationId xmlns:a16="http://schemas.microsoft.com/office/drawing/2014/main" id="{AA44F346-242D-49C1-8AF9-49CCE47576E5}"/>
              </a:ext>
            </a:extLst>
          </p:cNvPr>
          <p:cNvGraphicFramePr>
            <a:graphicFrameLocks noGrp="1"/>
          </p:cNvGraphicFramePr>
          <p:nvPr>
            <p:extLst/>
          </p:nvPr>
        </p:nvGraphicFramePr>
        <p:xfrm>
          <a:off x="12651" y="6398263"/>
          <a:ext cx="2105665" cy="2622719"/>
        </p:xfrm>
        <a:graphic>
          <a:graphicData uri="http://schemas.openxmlformats.org/drawingml/2006/table">
            <a:tbl>
              <a:tblPr/>
              <a:tblGrid>
                <a:gridCol w="706373">
                  <a:extLst>
                    <a:ext uri="{9D8B030D-6E8A-4147-A177-3AD203B41FA5}">
                      <a16:colId xmlns:a16="http://schemas.microsoft.com/office/drawing/2014/main" val="1715871001"/>
                    </a:ext>
                  </a:extLst>
                </a:gridCol>
                <a:gridCol w="349823">
                  <a:extLst>
                    <a:ext uri="{9D8B030D-6E8A-4147-A177-3AD203B41FA5}">
                      <a16:colId xmlns:a16="http://schemas.microsoft.com/office/drawing/2014/main" val="2488777428"/>
                    </a:ext>
                  </a:extLst>
                </a:gridCol>
                <a:gridCol w="349823">
                  <a:extLst>
                    <a:ext uri="{9D8B030D-6E8A-4147-A177-3AD203B41FA5}">
                      <a16:colId xmlns:a16="http://schemas.microsoft.com/office/drawing/2014/main" val="832718848"/>
                    </a:ext>
                  </a:extLst>
                </a:gridCol>
                <a:gridCol w="349823">
                  <a:extLst>
                    <a:ext uri="{9D8B030D-6E8A-4147-A177-3AD203B41FA5}">
                      <a16:colId xmlns:a16="http://schemas.microsoft.com/office/drawing/2014/main" val="4265591702"/>
                    </a:ext>
                  </a:extLst>
                </a:gridCol>
                <a:gridCol w="349823">
                  <a:extLst>
                    <a:ext uri="{9D8B030D-6E8A-4147-A177-3AD203B41FA5}">
                      <a16:colId xmlns:a16="http://schemas.microsoft.com/office/drawing/2014/main" val="2713080468"/>
                    </a:ext>
                  </a:extLst>
                </a:gridCol>
              </a:tblGrid>
              <a:tr h="333977">
                <a:tc>
                  <a:txBody>
                    <a:bodyPr/>
                    <a:lstStyle/>
                    <a:p>
                      <a:pPr algn="ctr" rtl="0" fontAlgn="ctr"/>
                      <a:r>
                        <a:rPr lang="es-CO" sz="700" b="1" i="1" u="none" strike="noStrike" dirty="0">
                          <a:solidFill>
                            <a:srgbClr val="000000"/>
                          </a:solidFill>
                          <a:effectLst/>
                          <a:latin typeface="Arial Narrow" panose="020B0606020202030204" pitchFamily="34" charset="0"/>
                        </a:rPr>
                        <a:t>Microorganismos</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1" u="none" strike="noStrike">
                          <a:solidFill>
                            <a:srgbClr val="000000"/>
                          </a:solidFill>
                          <a:effectLst/>
                          <a:latin typeface="Arial Narrow" panose="020B0606020202030204" pitchFamily="34" charset="0"/>
                        </a:rPr>
                        <a:t>ISTU-AC</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1" u="none" strike="noStrike">
                          <a:solidFill>
                            <a:srgbClr val="000000"/>
                          </a:solidFill>
                          <a:effectLst/>
                          <a:latin typeface="Arial Narrow" panose="020B0606020202030204" pitchFamily="34" charset="0"/>
                        </a:rPr>
                        <a:t>ITS-AC</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1" u="none" strike="noStrike">
                          <a:solidFill>
                            <a:srgbClr val="000000"/>
                          </a:solidFill>
                          <a:effectLst/>
                          <a:latin typeface="Arial Narrow" panose="020B0606020202030204" pitchFamily="34" charset="0"/>
                        </a:rPr>
                        <a:t>NAV</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Narrow" panose="020B0606020202030204" pitchFamily="34" charset="0"/>
                        </a:rPr>
                        <a:t>Total general</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388644"/>
                  </a:ext>
                </a:extLst>
              </a:tr>
              <a:tr h="134328">
                <a:tc>
                  <a:txBody>
                    <a:bodyPr/>
                    <a:lstStyle/>
                    <a:p>
                      <a:pPr algn="l" fontAlgn="b"/>
                      <a:r>
                        <a:rPr lang="es-CO" sz="600" b="0" i="1" u="none" strike="noStrike" dirty="0" err="1">
                          <a:solidFill>
                            <a:srgbClr val="000000"/>
                          </a:solidFill>
                          <a:effectLst/>
                          <a:latin typeface="Arial Narrow" panose="020B0606020202030204" pitchFamily="34" charset="0"/>
                        </a:rPr>
                        <a:t>Klebsiella</a:t>
                      </a:r>
                      <a:r>
                        <a:rPr lang="es-CO" sz="600" b="0" i="1" u="none" strike="noStrike" dirty="0">
                          <a:solidFill>
                            <a:srgbClr val="000000"/>
                          </a:solidFill>
                          <a:effectLst/>
                          <a:latin typeface="Arial Narrow" panose="020B0606020202030204" pitchFamily="34" charset="0"/>
                        </a:rPr>
                        <a:t> </a:t>
                      </a:r>
                      <a:r>
                        <a:rPr lang="es-CO" sz="600" b="0" i="1" u="none" strike="noStrike" dirty="0" err="1">
                          <a:solidFill>
                            <a:srgbClr val="000000"/>
                          </a:solidFill>
                          <a:effectLst/>
                          <a:latin typeface="Arial Narrow" panose="020B0606020202030204" pitchFamily="34" charset="0"/>
                        </a:rPr>
                        <a:t>pneumoniae</a:t>
                      </a:r>
                      <a:endParaRPr lang="es-CO" sz="6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12</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12</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800" b="0" i="0" u="none" strike="noStrike">
                          <a:solidFill>
                            <a:srgbClr val="000000"/>
                          </a:solidFill>
                          <a:effectLst/>
                          <a:latin typeface="Arial Narrow" panose="020B0606020202030204" pitchFamily="34" charset="0"/>
                        </a:rPr>
                        <a:t>2</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800" b="0" i="0" u="none" strike="noStrike">
                          <a:solidFill>
                            <a:srgbClr val="000000"/>
                          </a:solidFill>
                          <a:effectLst/>
                          <a:latin typeface="Arial Narrow" panose="020B0606020202030204" pitchFamily="34" charset="0"/>
                        </a:rPr>
                        <a:t>26</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24280021"/>
                  </a:ext>
                </a:extLst>
              </a:tr>
              <a:tr h="134328">
                <a:tc>
                  <a:txBody>
                    <a:bodyPr/>
                    <a:lstStyle/>
                    <a:p>
                      <a:pPr algn="l" rtl="0" fontAlgn="b"/>
                      <a:r>
                        <a:rPr lang="es-CO" sz="500" b="0" i="1" u="none" strike="noStrike">
                          <a:solidFill>
                            <a:srgbClr val="000000"/>
                          </a:solidFill>
                          <a:effectLst/>
                          <a:latin typeface="Arial Narrow" panose="020B0606020202030204" pitchFamily="34" charset="0"/>
                        </a:rPr>
                        <a:t>Escherichia coli</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30</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4</a:t>
                      </a:r>
                    </a:p>
                  </a:txBody>
                  <a:tcPr marL="6350" marR="6350" marT="6350" marB="0" anchor="ctr">
                    <a:lnL>
                      <a:noFill/>
                    </a:lnL>
                    <a:lnR>
                      <a:noFill/>
                    </a:lnR>
                    <a:lnT>
                      <a:noFill/>
                    </a:lnT>
                    <a:lnB>
                      <a:noFill/>
                    </a:lnB>
                  </a:tcPr>
                </a:tc>
                <a:tc>
                  <a:txBody>
                    <a:bodyPr/>
                    <a:lstStyle/>
                    <a:p>
                      <a:pPr algn="ctr" rtl="0" fontAlgn="ctr"/>
                      <a:endParaRPr lang="es-CO" sz="600" b="0" i="1"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34</a:t>
                      </a:r>
                    </a:p>
                  </a:txBody>
                  <a:tcPr marL="6350" marR="6350" marT="6350" marB="0" anchor="ctr">
                    <a:lnL>
                      <a:noFill/>
                    </a:lnL>
                    <a:lnR>
                      <a:noFill/>
                    </a:lnR>
                    <a:lnT>
                      <a:noFill/>
                    </a:lnT>
                    <a:lnB>
                      <a:noFill/>
                    </a:lnB>
                  </a:tcPr>
                </a:tc>
                <a:extLst>
                  <a:ext uri="{0D108BD9-81ED-4DB2-BD59-A6C34878D82A}">
                    <a16:rowId xmlns:a16="http://schemas.microsoft.com/office/drawing/2014/main" val="2077853951"/>
                  </a:ext>
                </a:extLst>
              </a:tr>
              <a:tr h="134328">
                <a:tc>
                  <a:txBody>
                    <a:bodyPr/>
                    <a:lstStyle/>
                    <a:p>
                      <a:pPr algn="l" rtl="0" fontAlgn="b"/>
                      <a:r>
                        <a:rPr lang="es-CO" sz="500" b="0" i="1" u="none" strike="noStrike" dirty="0" err="1">
                          <a:solidFill>
                            <a:srgbClr val="000000"/>
                          </a:solidFill>
                          <a:effectLst/>
                          <a:latin typeface="Arial Narrow" panose="020B0606020202030204" pitchFamily="34" charset="0"/>
                        </a:rPr>
                        <a:t>Staphylococcus</a:t>
                      </a:r>
                      <a:r>
                        <a:rPr lang="es-CO" sz="500" b="0" i="1" u="none" strike="noStrike" dirty="0">
                          <a:solidFill>
                            <a:srgbClr val="000000"/>
                          </a:solidFill>
                          <a:effectLst/>
                          <a:latin typeface="Arial Narrow" panose="020B0606020202030204" pitchFamily="34" charset="0"/>
                        </a:rPr>
                        <a:t> </a:t>
                      </a:r>
                      <a:r>
                        <a:rPr lang="es-CO" sz="500" b="0" i="1" u="none" strike="noStrike" dirty="0" err="1">
                          <a:solidFill>
                            <a:srgbClr val="000000"/>
                          </a:solidFill>
                          <a:effectLst/>
                          <a:latin typeface="Arial Narrow" panose="020B0606020202030204" pitchFamily="34" charset="0"/>
                        </a:rPr>
                        <a:t>epidermidis</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9</a:t>
                      </a: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9</a:t>
                      </a:r>
                    </a:p>
                  </a:txBody>
                  <a:tcPr marL="6350" marR="6350" marT="6350" marB="0" anchor="ctr">
                    <a:lnL>
                      <a:noFill/>
                    </a:lnL>
                    <a:lnR>
                      <a:noFill/>
                    </a:lnR>
                    <a:lnT>
                      <a:noFill/>
                    </a:lnT>
                    <a:lnB>
                      <a:noFill/>
                    </a:lnB>
                  </a:tcPr>
                </a:tc>
                <a:extLst>
                  <a:ext uri="{0D108BD9-81ED-4DB2-BD59-A6C34878D82A}">
                    <a16:rowId xmlns:a16="http://schemas.microsoft.com/office/drawing/2014/main" val="4005666389"/>
                  </a:ext>
                </a:extLst>
              </a:tr>
              <a:tr h="134328">
                <a:tc>
                  <a:txBody>
                    <a:bodyPr/>
                    <a:lstStyle/>
                    <a:p>
                      <a:pPr algn="l" rtl="0" fontAlgn="b"/>
                      <a:r>
                        <a:rPr lang="es-CO" sz="500" b="0" i="1" u="none" strike="noStrike" dirty="0">
                          <a:solidFill>
                            <a:srgbClr val="000000"/>
                          </a:solidFill>
                          <a:effectLst/>
                          <a:latin typeface="Arial Narrow" panose="020B0606020202030204" pitchFamily="34" charset="0"/>
                        </a:rPr>
                        <a:t>Pseudomonas </a:t>
                      </a:r>
                      <a:r>
                        <a:rPr lang="es-CO" sz="500" b="0" i="1" u="none" strike="noStrike" dirty="0" err="1">
                          <a:solidFill>
                            <a:srgbClr val="000000"/>
                          </a:solidFill>
                          <a:effectLst/>
                          <a:latin typeface="Arial Narrow" panose="020B0606020202030204" pitchFamily="34" charset="0"/>
                        </a:rPr>
                        <a:t>aeruginosa</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7</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4</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3</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14</a:t>
                      </a:r>
                    </a:p>
                  </a:txBody>
                  <a:tcPr marL="6350" marR="6350" marT="6350" marB="0" anchor="ctr">
                    <a:lnL>
                      <a:noFill/>
                    </a:lnL>
                    <a:lnR>
                      <a:noFill/>
                    </a:lnR>
                    <a:lnT>
                      <a:noFill/>
                    </a:lnT>
                    <a:lnB>
                      <a:noFill/>
                    </a:lnB>
                  </a:tcPr>
                </a:tc>
                <a:extLst>
                  <a:ext uri="{0D108BD9-81ED-4DB2-BD59-A6C34878D82A}">
                    <a16:rowId xmlns:a16="http://schemas.microsoft.com/office/drawing/2014/main" val="1561312538"/>
                  </a:ext>
                </a:extLst>
              </a:tr>
              <a:tr h="134328">
                <a:tc>
                  <a:txBody>
                    <a:bodyPr/>
                    <a:lstStyle/>
                    <a:p>
                      <a:pPr algn="l" rtl="0" fontAlgn="b"/>
                      <a:r>
                        <a:rPr lang="es-CO" sz="500" b="0" i="1" u="none" strike="noStrike" dirty="0" err="1">
                          <a:solidFill>
                            <a:srgbClr val="000000"/>
                          </a:solidFill>
                          <a:effectLst/>
                          <a:latin typeface="Arial Narrow" panose="020B0606020202030204" pitchFamily="34" charset="0"/>
                        </a:rPr>
                        <a:t>Staphylococcus</a:t>
                      </a:r>
                      <a:r>
                        <a:rPr lang="es-CO" sz="500" b="0" i="1" u="none" strike="noStrike" dirty="0">
                          <a:solidFill>
                            <a:srgbClr val="000000"/>
                          </a:solidFill>
                          <a:effectLst/>
                          <a:latin typeface="Arial Narrow" panose="020B0606020202030204" pitchFamily="34" charset="0"/>
                        </a:rPr>
                        <a:t> </a:t>
                      </a:r>
                      <a:r>
                        <a:rPr lang="es-CO" sz="500" b="0" i="1" u="none" strike="noStrike" dirty="0" err="1">
                          <a:solidFill>
                            <a:srgbClr val="000000"/>
                          </a:solidFill>
                          <a:effectLst/>
                          <a:latin typeface="Arial Narrow" panose="020B0606020202030204" pitchFamily="34" charset="0"/>
                        </a:rPr>
                        <a:t>aureus</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10</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2</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12</a:t>
                      </a:r>
                    </a:p>
                  </a:txBody>
                  <a:tcPr marL="6350" marR="6350" marT="6350" marB="0" anchor="ctr">
                    <a:lnL>
                      <a:noFill/>
                    </a:lnL>
                    <a:lnR>
                      <a:noFill/>
                    </a:lnR>
                    <a:lnT>
                      <a:noFill/>
                    </a:lnT>
                    <a:lnB>
                      <a:noFill/>
                    </a:lnB>
                  </a:tcPr>
                </a:tc>
                <a:extLst>
                  <a:ext uri="{0D108BD9-81ED-4DB2-BD59-A6C34878D82A}">
                    <a16:rowId xmlns:a16="http://schemas.microsoft.com/office/drawing/2014/main" val="1043668826"/>
                  </a:ext>
                </a:extLst>
              </a:tr>
              <a:tr h="134328">
                <a:tc>
                  <a:txBody>
                    <a:bodyPr/>
                    <a:lstStyle/>
                    <a:p>
                      <a:pPr algn="l" rtl="0" fontAlgn="b"/>
                      <a:r>
                        <a:rPr lang="es-CO" sz="500" b="0" i="1" u="none" strike="noStrike" dirty="0" err="1">
                          <a:solidFill>
                            <a:srgbClr val="000000"/>
                          </a:solidFill>
                          <a:effectLst/>
                          <a:latin typeface="Arial Narrow" panose="020B0606020202030204" pitchFamily="34" charset="0"/>
                        </a:rPr>
                        <a:t>Enterobacter</a:t>
                      </a:r>
                      <a:r>
                        <a:rPr lang="es-CO" sz="500" b="0" i="1" u="none" strike="noStrike" dirty="0">
                          <a:solidFill>
                            <a:srgbClr val="000000"/>
                          </a:solidFill>
                          <a:effectLst/>
                          <a:latin typeface="Arial Narrow" panose="020B0606020202030204" pitchFamily="34" charset="0"/>
                        </a:rPr>
                        <a:t> </a:t>
                      </a:r>
                      <a:r>
                        <a:rPr lang="es-CO" sz="500" b="0" i="1" u="none" strike="noStrike" dirty="0" err="1">
                          <a:solidFill>
                            <a:srgbClr val="000000"/>
                          </a:solidFill>
                          <a:effectLst/>
                          <a:latin typeface="Arial Narrow" panose="020B0606020202030204" pitchFamily="34" charset="0"/>
                        </a:rPr>
                        <a:t>cloacae</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3</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5</a:t>
                      </a: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8</a:t>
                      </a:r>
                    </a:p>
                  </a:txBody>
                  <a:tcPr marL="6350" marR="6350" marT="6350" marB="0" anchor="ctr">
                    <a:lnL>
                      <a:noFill/>
                    </a:lnL>
                    <a:lnR>
                      <a:noFill/>
                    </a:lnR>
                    <a:lnT>
                      <a:noFill/>
                    </a:lnT>
                    <a:lnB>
                      <a:noFill/>
                    </a:lnB>
                  </a:tcPr>
                </a:tc>
                <a:extLst>
                  <a:ext uri="{0D108BD9-81ED-4DB2-BD59-A6C34878D82A}">
                    <a16:rowId xmlns:a16="http://schemas.microsoft.com/office/drawing/2014/main" val="189994656"/>
                  </a:ext>
                </a:extLst>
              </a:tr>
              <a:tr h="134328">
                <a:tc>
                  <a:txBody>
                    <a:bodyPr/>
                    <a:lstStyle/>
                    <a:p>
                      <a:pPr algn="l" rtl="0" fontAlgn="b"/>
                      <a:r>
                        <a:rPr lang="es-CO" sz="500" b="0" i="1" u="none" strike="noStrike" dirty="0" err="1">
                          <a:solidFill>
                            <a:srgbClr val="000000"/>
                          </a:solidFill>
                          <a:effectLst/>
                          <a:latin typeface="Arial Narrow" panose="020B0606020202030204" pitchFamily="34" charset="0"/>
                        </a:rPr>
                        <a:t>Enterococcus</a:t>
                      </a:r>
                      <a:r>
                        <a:rPr lang="es-CO" sz="500" b="0" i="1" u="none" strike="noStrike" dirty="0">
                          <a:solidFill>
                            <a:srgbClr val="000000"/>
                          </a:solidFill>
                          <a:effectLst/>
                          <a:latin typeface="Arial Narrow" panose="020B0606020202030204" pitchFamily="34" charset="0"/>
                        </a:rPr>
                        <a:t> </a:t>
                      </a:r>
                      <a:r>
                        <a:rPr lang="es-CO" sz="500" b="0" i="1" u="none" strike="noStrike" dirty="0" err="1">
                          <a:solidFill>
                            <a:srgbClr val="000000"/>
                          </a:solidFill>
                          <a:effectLst/>
                          <a:latin typeface="Arial Narrow" panose="020B0606020202030204" pitchFamily="34" charset="0"/>
                        </a:rPr>
                        <a:t>faecalis</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3</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8</a:t>
                      </a: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11</a:t>
                      </a:r>
                    </a:p>
                  </a:txBody>
                  <a:tcPr marL="6350" marR="6350" marT="6350" marB="0" anchor="ctr">
                    <a:lnL>
                      <a:noFill/>
                    </a:lnL>
                    <a:lnR>
                      <a:noFill/>
                    </a:lnR>
                    <a:lnT>
                      <a:noFill/>
                    </a:lnT>
                    <a:lnB>
                      <a:noFill/>
                    </a:lnB>
                  </a:tcPr>
                </a:tc>
                <a:extLst>
                  <a:ext uri="{0D108BD9-81ED-4DB2-BD59-A6C34878D82A}">
                    <a16:rowId xmlns:a16="http://schemas.microsoft.com/office/drawing/2014/main" val="3020074406"/>
                  </a:ext>
                </a:extLst>
              </a:tr>
              <a:tr h="134328">
                <a:tc>
                  <a:txBody>
                    <a:bodyPr/>
                    <a:lstStyle/>
                    <a:p>
                      <a:pPr algn="l" rtl="0" fontAlgn="b"/>
                      <a:r>
                        <a:rPr lang="es-CO" sz="500" b="0" i="1" u="none" strike="noStrike" dirty="0" err="1">
                          <a:solidFill>
                            <a:srgbClr val="000000"/>
                          </a:solidFill>
                          <a:effectLst/>
                          <a:latin typeface="Arial Narrow" panose="020B0606020202030204" pitchFamily="34" charset="0"/>
                        </a:rPr>
                        <a:t>Candida</a:t>
                      </a:r>
                      <a:r>
                        <a:rPr lang="es-CO" sz="500" b="0" i="1" u="none" strike="noStrike" dirty="0">
                          <a:solidFill>
                            <a:srgbClr val="000000"/>
                          </a:solidFill>
                          <a:effectLst/>
                          <a:latin typeface="Arial Narrow" panose="020B0606020202030204" pitchFamily="34" charset="0"/>
                        </a:rPr>
                        <a:t> </a:t>
                      </a:r>
                      <a:r>
                        <a:rPr lang="es-CO" sz="500" b="0" i="1" u="none" strike="noStrike" dirty="0" err="1">
                          <a:solidFill>
                            <a:srgbClr val="000000"/>
                          </a:solidFill>
                          <a:effectLst/>
                          <a:latin typeface="Arial Narrow" panose="020B0606020202030204" pitchFamily="34" charset="0"/>
                        </a:rPr>
                        <a:t>albicans</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6</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3</a:t>
                      </a: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9</a:t>
                      </a:r>
                    </a:p>
                  </a:txBody>
                  <a:tcPr marL="6350" marR="6350" marT="6350" marB="0" anchor="ctr">
                    <a:lnL>
                      <a:noFill/>
                    </a:lnL>
                    <a:lnR>
                      <a:noFill/>
                    </a:lnR>
                    <a:lnT>
                      <a:noFill/>
                    </a:lnT>
                    <a:lnB>
                      <a:noFill/>
                    </a:lnB>
                  </a:tcPr>
                </a:tc>
                <a:extLst>
                  <a:ext uri="{0D108BD9-81ED-4DB2-BD59-A6C34878D82A}">
                    <a16:rowId xmlns:a16="http://schemas.microsoft.com/office/drawing/2014/main" val="3850949710"/>
                  </a:ext>
                </a:extLst>
              </a:tr>
              <a:tr h="134328">
                <a:tc>
                  <a:txBody>
                    <a:bodyPr/>
                    <a:lstStyle/>
                    <a:p>
                      <a:pPr algn="l" rtl="0" fontAlgn="b"/>
                      <a:r>
                        <a:rPr lang="es-CO" sz="500" b="0" i="1" u="none" strike="noStrike" dirty="0" err="1">
                          <a:solidFill>
                            <a:srgbClr val="000000"/>
                          </a:solidFill>
                          <a:effectLst/>
                          <a:latin typeface="Arial Narrow" panose="020B0606020202030204" pitchFamily="34" charset="0"/>
                        </a:rPr>
                        <a:t>Serratia</a:t>
                      </a:r>
                      <a:r>
                        <a:rPr lang="es-CO" sz="500" b="0" i="1" u="none" strike="noStrike" dirty="0">
                          <a:solidFill>
                            <a:srgbClr val="000000"/>
                          </a:solidFill>
                          <a:effectLst/>
                          <a:latin typeface="Arial Narrow" panose="020B0606020202030204" pitchFamily="34" charset="0"/>
                        </a:rPr>
                        <a:t> </a:t>
                      </a:r>
                      <a:r>
                        <a:rPr lang="es-CO" sz="500" b="0" i="1" u="none" strike="noStrike" dirty="0" err="1">
                          <a:solidFill>
                            <a:srgbClr val="000000"/>
                          </a:solidFill>
                          <a:effectLst/>
                          <a:latin typeface="Arial Narrow" panose="020B0606020202030204" pitchFamily="34" charset="0"/>
                        </a:rPr>
                        <a:t>marcescens</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2</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6</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4</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12</a:t>
                      </a:r>
                    </a:p>
                  </a:txBody>
                  <a:tcPr marL="6350" marR="6350" marT="6350" marB="0" anchor="ctr">
                    <a:lnL>
                      <a:noFill/>
                    </a:lnL>
                    <a:lnR>
                      <a:noFill/>
                    </a:lnR>
                    <a:lnT>
                      <a:noFill/>
                    </a:lnT>
                    <a:lnB>
                      <a:noFill/>
                    </a:lnB>
                  </a:tcPr>
                </a:tc>
                <a:extLst>
                  <a:ext uri="{0D108BD9-81ED-4DB2-BD59-A6C34878D82A}">
                    <a16:rowId xmlns:a16="http://schemas.microsoft.com/office/drawing/2014/main" val="3821039348"/>
                  </a:ext>
                </a:extLst>
              </a:tr>
              <a:tr h="134328">
                <a:tc>
                  <a:txBody>
                    <a:bodyPr/>
                    <a:lstStyle/>
                    <a:p>
                      <a:pPr algn="l" rtl="0" fontAlgn="b"/>
                      <a:r>
                        <a:rPr lang="es-CO" sz="500" b="0" i="1" u="none" strike="noStrike" dirty="0" err="1">
                          <a:solidFill>
                            <a:srgbClr val="000000"/>
                          </a:solidFill>
                          <a:effectLst/>
                          <a:latin typeface="Arial Narrow" panose="020B0606020202030204" pitchFamily="34" charset="0"/>
                        </a:rPr>
                        <a:t>Klebsiella</a:t>
                      </a:r>
                      <a:r>
                        <a:rPr lang="es-CO" sz="500" b="0" i="1" u="none" strike="noStrike" dirty="0">
                          <a:solidFill>
                            <a:srgbClr val="000000"/>
                          </a:solidFill>
                          <a:effectLst/>
                          <a:latin typeface="Arial Narrow" panose="020B0606020202030204" pitchFamily="34" charset="0"/>
                        </a:rPr>
                        <a:t> </a:t>
                      </a:r>
                      <a:r>
                        <a:rPr lang="es-CO" sz="500" b="0" i="1" u="none" strike="noStrike" dirty="0" err="1">
                          <a:solidFill>
                            <a:srgbClr val="000000"/>
                          </a:solidFill>
                          <a:effectLst/>
                          <a:latin typeface="Arial Narrow" panose="020B0606020202030204" pitchFamily="34" charset="0"/>
                        </a:rPr>
                        <a:t>oxytoca</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2</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4</a:t>
                      </a:r>
                    </a:p>
                  </a:txBody>
                  <a:tcPr marL="6350" marR="6350" marT="6350" marB="0" anchor="ctr">
                    <a:lnL>
                      <a:noFill/>
                    </a:lnL>
                    <a:lnR>
                      <a:noFill/>
                    </a:lnR>
                    <a:lnT>
                      <a:noFill/>
                    </a:lnT>
                    <a:lnB>
                      <a:noFill/>
                    </a:lnB>
                  </a:tcPr>
                </a:tc>
                <a:extLst>
                  <a:ext uri="{0D108BD9-81ED-4DB2-BD59-A6C34878D82A}">
                    <a16:rowId xmlns:a16="http://schemas.microsoft.com/office/drawing/2014/main" val="1573480283"/>
                  </a:ext>
                </a:extLst>
              </a:tr>
              <a:tr h="134328">
                <a:tc>
                  <a:txBody>
                    <a:bodyPr/>
                    <a:lstStyle/>
                    <a:p>
                      <a:pPr algn="l" rtl="0" fontAlgn="b"/>
                      <a:r>
                        <a:rPr lang="es-CO" sz="500" b="0" i="1" u="none" strike="noStrike" dirty="0" err="1">
                          <a:solidFill>
                            <a:srgbClr val="000000"/>
                          </a:solidFill>
                          <a:effectLst/>
                          <a:latin typeface="Arial Narrow" panose="020B0606020202030204" pitchFamily="34" charset="0"/>
                        </a:rPr>
                        <a:t>Acinetobacter</a:t>
                      </a:r>
                      <a:r>
                        <a:rPr lang="es-CO" sz="500" b="0" i="1" u="none" strike="noStrike" dirty="0">
                          <a:solidFill>
                            <a:srgbClr val="000000"/>
                          </a:solidFill>
                          <a:effectLst/>
                          <a:latin typeface="Arial Narrow" panose="020B0606020202030204" pitchFamily="34" charset="0"/>
                        </a:rPr>
                        <a:t> </a:t>
                      </a:r>
                      <a:r>
                        <a:rPr lang="es-CO" sz="500" b="0" i="1" u="none" strike="noStrike" dirty="0" err="1">
                          <a:solidFill>
                            <a:srgbClr val="000000"/>
                          </a:solidFill>
                          <a:effectLst/>
                          <a:latin typeface="Arial Narrow" panose="020B0606020202030204" pitchFamily="34" charset="0"/>
                        </a:rPr>
                        <a:t>baumannii</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a:t>
                      </a:r>
                    </a:p>
                  </a:txBody>
                  <a:tcPr marL="6350" marR="6350" marT="6350" marB="0" anchor="ctr">
                    <a:lnL>
                      <a:noFill/>
                    </a:lnL>
                    <a:lnR>
                      <a:noFill/>
                    </a:lnR>
                    <a:lnT>
                      <a:noFill/>
                    </a:lnT>
                    <a:lnB>
                      <a:noFill/>
                    </a:lnB>
                  </a:tcPr>
                </a:tc>
                <a:extLst>
                  <a:ext uri="{0D108BD9-81ED-4DB2-BD59-A6C34878D82A}">
                    <a16:rowId xmlns:a16="http://schemas.microsoft.com/office/drawing/2014/main" val="1882029657"/>
                  </a:ext>
                </a:extLst>
              </a:tr>
              <a:tr h="134328">
                <a:tc>
                  <a:txBody>
                    <a:bodyPr/>
                    <a:lstStyle/>
                    <a:p>
                      <a:pPr algn="l" rtl="0" fontAlgn="b"/>
                      <a:r>
                        <a:rPr lang="es-CO" sz="500" b="0" i="1" u="none" strike="noStrike" dirty="0" err="1">
                          <a:solidFill>
                            <a:srgbClr val="000000"/>
                          </a:solidFill>
                          <a:effectLst/>
                          <a:latin typeface="Arial Narrow" panose="020B0606020202030204" pitchFamily="34" charset="0"/>
                        </a:rPr>
                        <a:t>Candida</a:t>
                      </a:r>
                      <a:r>
                        <a:rPr lang="es-CO" sz="500" b="0" i="1" u="none" strike="noStrike" dirty="0">
                          <a:solidFill>
                            <a:srgbClr val="000000"/>
                          </a:solidFill>
                          <a:effectLst/>
                          <a:latin typeface="Arial Narrow" panose="020B0606020202030204" pitchFamily="34" charset="0"/>
                        </a:rPr>
                        <a:t> </a:t>
                      </a:r>
                      <a:r>
                        <a:rPr lang="es-CO" sz="500" b="0" i="1" u="none" strike="noStrike" dirty="0" err="1">
                          <a:solidFill>
                            <a:srgbClr val="000000"/>
                          </a:solidFill>
                          <a:effectLst/>
                          <a:latin typeface="Arial Narrow" panose="020B0606020202030204" pitchFamily="34" charset="0"/>
                        </a:rPr>
                        <a:t>glabrata</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a:t>
                      </a: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2</a:t>
                      </a:r>
                    </a:p>
                  </a:txBody>
                  <a:tcPr marL="6350" marR="6350" marT="6350" marB="0" anchor="ctr">
                    <a:lnL>
                      <a:noFill/>
                    </a:lnL>
                    <a:lnR>
                      <a:noFill/>
                    </a:lnR>
                    <a:lnT>
                      <a:noFill/>
                    </a:lnT>
                    <a:lnB>
                      <a:noFill/>
                    </a:lnB>
                  </a:tcPr>
                </a:tc>
                <a:extLst>
                  <a:ext uri="{0D108BD9-81ED-4DB2-BD59-A6C34878D82A}">
                    <a16:rowId xmlns:a16="http://schemas.microsoft.com/office/drawing/2014/main" val="2927425295"/>
                  </a:ext>
                </a:extLst>
              </a:tr>
              <a:tr h="134328">
                <a:tc>
                  <a:txBody>
                    <a:bodyPr/>
                    <a:lstStyle/>
                    <a:p>
                      <a:pPr algn="l" rtl="0" fontAlgn="b"/>
                      <a:r>
                        <a:rPr lang="es-CO" sz="500" b="0" i="1" u="none" strike="noStrike" dirty="0" err="1">
                          <a:solidFill>
                            <a:srgbClr val="000000"/>
                          </a:solidFill>
                          <a:effectLst/>
                          <a:latin typeface="Arial Narrow" panose="020B0606020202030204" pitchFamily="34" charset="0"/>
                        </a:rPr>
                        <a:t>Candida</a:t>
                      </a:r>
                      <a:r>
                        <a:rPr lang="es-CO" sz="500" b="0" i="1" u="none" strike="noStrike" dirty="0">
                          <a:solidFill>
                            <a:srgbClr val="000000"/>
                          </a:solidFill>
                          <a:effectLst/>
                          <a:latin typeface="Arial Narrow" panose="020B0606020202030204" pitchFamily="34" charset="0"/>
                        </a:rPr>
                        <a:t> </a:t>
                      </a:r>
                      <a:r>
                        <a:rPr lang="es-CO" sz="500" b="0" i="1" u="none" strike="noStrike" dirty="0" err="1">
                          <a:solidFill>
                            <a:srgbClr val="000000"/>
                          </a:solidFill>
                          <a:effectLst/>
                          <a:latin typeface="Arial Narrow" panose="020B0606020202030204" pitchFamily="34" charset="0"/>
                        </a:rPr>
                        <a:t>parapsilosis</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2</a:t>
                      </a: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2</a:t>
                      </a:r>
                    </a:p>
                  </a:txBody>
                  <a:tcPr marL="6350" marR="6350" marT="6350" marB="0" anchor="ctr">
                    <a:lnL>
                      <a:noFill/>
                    </a:lnL>
                    <a:lnR>
                      <a:noFill/>
                    </a:lnR>
                    <a:lnT>
                      <a:noFill/>
                    </a:lnT>
                    <a:lnB>
                      <a:noFill/>
                    </a:lnB>
                  </a:tcPr>
                </a:tc>
                <a:extLst>
                  <a:ext uri="{0D108BD9-81ED-4DB2-BD59-A6C34878D82A}">
                    <a16:rowId xmlns:a16="http://schemas.microsoft.com/office/drawing/2014/main" val="3238897113"/>
                  </a:ext>
                </a:extLst>
              </a:tr>
              <a:tr h="134328">
                <a:tc>
                  <a:txBody>
                    <a:bodyPr/>
                    <a:lstStyle/>
                    <a:p>
                      <a:pPr algn="l" rtl="0" fontAlgn="b"/>
                      <a:r>
                        <a:rPr lang="es-CO" sz="500" b="0" i="1" u="none" strike="noStrike" dirty="0" err="1">
                          <a:solidFill>
                            <a:srgbClr val="000000"/>
                          </a:solidFill>
                          <a:effectLst/>
                          <a:latin typeface="Arial Narrow" panose="020B0606020202030204" pitchFamily="34" charset="0"/>
                        </a:rPr>
                        <a:t>Candida</a:t>
                      </a:r>
                      <a:r>
                        <a:rPr lang="es-CO" sz="500" b="0" i="1" u="none" strike="noStrike" dirty="0">
                          <a:solidFill>
                            <a:srgbClr val="000000"/>
                          </a:solidFill>
                          <a:effectLst/>
                          <a:latin typeface="Arial Narrow" panose="020B0606020202030204" pitchFamily="34" charset="0"/>
                        </a:rPr>
                        <a:t> </a:t>
                      </a:r>
                      <a:r>
                        <a:rPr lang="es-CO" sz="500" b="0" i="1" u="none" strike="noStrike" dirty="0" err="1">
                          <a:solidFill>
                            <a:srgbClr val="000000"/>
                          </a:solidFill>
                          <a:effectLst/>
                          <a:latin typeface="Arial Narrow" panose="020B0606020202030204" pitchFamily="34" charset="0"/>
                        </a:rPr>
                        <a:t>tropicalis</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3</a:t>
                      </a: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1</a:t>
                      </a: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4</a:t>
                      </a:r>
                    </a:p>
                  </a:txBody>
                  <a:tcPr marL="6350" marR="6350" marT="6350" marB="0" anchor="ctr">
                    <a:lnL>
                      <a:noFill/>
                    </a:lnL>
                    <a:lnR>
                      <a:noFill/>
                    </a:lnR>
                    <a:lnT>
                      <a:noFill/>
                    </a:lnT>
                    <a:lnB>
                      <a:noFill/>
                    </a:lnB>
                  </a:tcPr>
                </a:tc>
                <a:extLst>
                  <a:ext uri="{0D108BD9-81ED-4DB2-BD59-A6C34878D82A}">
                    <a16:rowId xmlns:a16="http://schemas.microsoft.com/office/drawing/2014/main" val="4250438247"/>
                  </a:ext>
                </a:extLst>
              </a:tr>
              <a:tr h="134328">
                <a:tc>
                  <a:txBody>
                    <a:bodyPr/>
                    <a:lstStyle/>
                    <a:p>
                      <a:pPr algn="l" rtl="0" fontAlgn="b"/>
                      <a:r>
                        <a:rPr lang="es-CO" sz="500" b="0" i="1" u="none" strike="noStrike" dirty="0">
                          <a:solidFill>
                            <a:srgbClr val="000000"/>
                          </a:solidFill>
                          <a:effectLst/>
                          <a:latin typeface="Arial Narrow" panose="020B0606020202030204" pitchFamily="34" charset="0"/>
                        </a:rPr>
                        <a:t>Proteus </a:t>
                      </a:r>
                      <a:r>
                        <a:rPr lang="es-CO" sz="500" b="0" i="1" u="none" strike="noStrike" dirty="0" err="1">
                          <a:solidFill>
                            <a:srgbClr val="000000"/>
                          </a:solidFill>
                          <a:effectLst/>
                          <a:latin typeface="Arial Narrow" panose="020B0606020202030204" pitchFamily="34" charset="0"/>
                        </a:rPr>
                        <a:t>mirabilis</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2</a:t>
                      </a:r>
                    </a:p>
                  </a:txBody>
                  <a:tcPr marL="6350" marR="6350" marT="6350" marB="0" anchor="ctr">
                    <a:lnL>
                      <a:noFill/>
                    </a:lnL>
                    <a:lnR>
                      <a:noFill/>
                    </a:lnR>
                    <a:lnT>
                      <a:noFill/>
                    </a:lnT>
                    <a:lnB>
                      <a:noFill/>
                    </a:lnB>
                  </a:tcPr>
                </a:tc>
                <a:tc>
                  <a:txBody>
                    <a:bodyPr/>
                    <a:lstStyle/>
                    <a:p>
                      <a:pPr algn="ctr" fontAlgn="ctr"/>
                      <a:endParaRPr lang="es-CO" sz="800" b="0" i="0" u="none" strike="noStrike">
                        <a:solidFill>
                          <a:srgbClr val="000000"/>
                        </a:solidFill>
                        <a:effectLst/>
                        <a:latin typeface="Arial Narrow" panose="020B0606020202030204" pitchFamily="34" charset="0"/>
                      </a:endParaRPr>
                    </a:p>
                  </a:txBody>
                  <a:tcPr marL="6350" marR="6350" marT="6350" marB="0" anchor="ctr">
                    <a:lnL>
                      <a:noFill/>
                    </a:lnL>
                    <a:lnR>
                      <a:noFill/>
                    </a:lnR>
                    <a:lnT>
                      <a:noFill/>
                    </a:lnT>
                    <a:lnB>
                      <a:noFill/>
                    </a:lnB>
                  </a:tcPr>
                </a:tc>
                <a:tc>
                  <a:txBody>
                    <a:bodyPr/>
                    <a:lstStyle/>
                    <a:p>
                      <a:pPr algn="ctr" fontAlgn="ctr"/>
                      <a:r>
                        <a:rPr lang="es-CO" sz="800" b="0" i="0" u="none" strike="noStrike">
                          <a:solidFill>
                            <a:srgbClr val="000000"/>
                          </a:solidFill>
                          <a:effectLst/>
                          <a:latin typeface="Arial Narrow" panose="020B0606020202030204" pitchFamily="34" charset="0"/>
                        </a:rPr>
                        <a:t>2</a:t>
                      </a:r>
                    </a:p>
                  </a:txBody>
                  <a:tcPr marL="6350" marR="6350" marT="6350" marB="0" anchor="ctr">
                    <a:lnL>
                      <a:noFill/>
                    </a:lnL>
                    <a:lnR>
                      <a:noFill/>
                    </a:lnR>
                    <a:lnT>
                      <a:noFill/>
                    </a:lnT>
                    <a:lnB>
                      <a:noFill/>
                    </a:lnB>
                  </a:tcPr>
                </a:tc>
                <a:extLst>
                  <a:ext uri="{0D108BD9-81ED-4DB2-BD59-A6C34878D82A}">
                    <a16:rowId xmlns:a16="http://schemas.microsoft.com/office/drawing/2014/main" val="3655376064"/>
                  </a:ext>
                </a:extLst>
              </a:tr>
              <a:tr h="139494">
                <a:tc>
                  <a:txBody>
                    <a:bodyPr/>
                    <a:lstStyle/>
                    <a:p>
                      <a:pPr algn="l" rtl="0" fontAlgn="b"/>
                      <a:r>
                        <a:rPr lang="es-CO" sz="500" b="0" i="1" u="none" strike="noStrike" dirty="0" err="1">
                          <a:solidFill>
                            <a:srgbClr val="000000"/>
                          </a:solidFill>
                          <a:effectLst/>
                          <a:latin typeface="Arial Narrow" panose="020B0606020202030204" pitchFamily="34" charset="0"/>
                        </a:rPr>
                        <a:t>Staphylococcus</a:t>
                      </a:r>
                      <a:r>
                        <a:rPr lang="es-CO" sz="500" b="0" i="1" u="none" strike="noStrike" dirty="0">
                          <a:solidFill>
                            <a:srgbClr val="000000"/>
                          </a:solidFill>
                          <a:effectLst/>
                          <a:latin typeface="Arial Narrow" panose="020B0606020202030204" pitchFamily="34" charset="0"/>
                        </a:rPr>
                        <a:t> </a:t>
                      </a:r>
                      <a:r>
                        <a:rPr lang="es-CO" sz="500" b="0" i="1" u="none" strike="noStrike" dirty="0" err="1">
                          <a:solidFill>
                            <a:srgbClr val="000000"/>
                          </a:solidFill>
                          <a:effectLst/>
                          <a:latin typeface="Arial Narrow" panose="020B0606020202030204" pitchFamily="34" charset="0"/>
                        </a:rPr>
                        <a:t>haemolyticus</a:t>
                      </a:r>
                      <a:endParaRPr lang="es-CO" sz="500" b="0" i="1" u="none" strike="noStrike" dirty="0">
                        <a:solidFill>
                          <a:srgbClr val="000000"/>
                        </a:solidFill>
                        <a:effectLst/>
                        <a:latin typeface="Arial Narrow" panose="020B0606020202030204" pitchFamily="34" charset="0"/>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Narrow" panose="020B0606020202030204" pitchFamily="34" charset="0"/>
                        </a:rPr>
                        <a:t>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Narrow" panose="020B0606020202030204" pitchFamily="34" charset="0"/>
                        </a:rPr>
                        <a:t>4</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Narrow" panose="020B0606020202030204" pitchFamily="34" charset="0"/>
                        </a:rPr>
                        <a:t>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Narrow" panose="020B0606020202030204" pitchFamily="34" charset="0"/>
                        </a:rPr>
                        <a:t>4</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044250"/>
                  </a:ext>
                </a:extLst>
              </a:tr>
              <a:tr h="134328">
                <a:tc>
                  <a:txBody>
                    <a:bodyPr/>
                    <a:lstStyle/>
                    <a:p>
                      <a:pPr algn="ctr" fontAlgn="b"/>
                      <a:r>
                        <a:rPr lang="es-CO" sz="700" b="1" i="0" u="none" strike="noStrike" dirty="0">
                          <a:solidFill>
                            <a:srgbClr val="000000"/>
                          </a:solidFill>
                          <a:effectLst/>
                          <a:latin typeface="Arial Narrow" panose="020B0606020202030204" pitchFamily="34" charset="0"/>
                        </a:rPr>
                        <a:t>Total general</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800" b="1" i="0" u="none" strike="noStrike">
                          <a:solidFill>
                            <a:srgbClr val="000000"/>
                          </a:solidFill>
                          <a:effectLst/>
                          <a:latin typeface="Arial Narrow" panose="020B0606020202030204" pitchFamily="34" charset="0"/>
                        </a:rPr>
                        <a:t>75</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800" b="1" i="0" u="none" strike="noStrike">
                          <a:solidFill>
                            <a:srgbClr val="000000"/>
                          </a:solidFill>
                          <a:effectLst/>
                          <a:latin typeface="Arial Narrow" panose="020B0606020202030204" pitchFamily="34" charset="0"/>
                        </a:rPr>
                        <a:t>96</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800" b="1" i="0" u="none" strike="noStrike">
                          <a:solidFill>
                            <a:srgbClr val="000000"/>
                          </a:solidFill>
                          <a:effectLst/>
                          <a:latin typeface="Arial Narrow" panose="020B0606020202030204" pitchFamily="34" charset="0"/>
                        </a:rPr>
                        <a:t>16</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CO" sz="800" b="1" i="0" u="none" strike="noStrike" dirty="0">
                          <a:solidFill>
                            <a:srgbClr val="000000"/>
                          </a:solidFill>
                          <a:effectLst/>
                          <a:latin typeface="Arial Narrow" panose="020B0606020202030204" pitchFamily="34" charset="0"/>
                        </a:rPr>
                        <a:t>187</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65589626"/>
                  </a:ext>
                </a:extLst>
              </a:tr>
            </a:tbl>
          </a:graphicData>
        </a:graphic>
      </p:graphicFrame>
    </p:spTree>
    <p:extLst>
      <p:ext uri="{BB962C8B-B14F-4D97-AF65-F5344CB8AC3E}">
        <p14:creationId xmlns:p14="http://schemas.microsoft.com/office/powerpoint/2010/main" val="261330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165 Unidades Primarias Generadoras de Datos (UPGD) para el mes de febrero, semanas 5 a la 8, fue del 77,4 %, sobre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2021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febrero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febrero de 2021 -  </a:t>
              </a:r>
              <a:r>
                <a:rPr lang="pt-BR" sz="800" b="1" dirty="0">
                  <a:solidFill>
                    <a:srgbClr val="000000"/>
                  </a:solidFill>
                  <a:latin typeface="Arial Narrow"/>
                  <a:ea typeface="MS Mincho"/>
                </a:rPr>
                <a:t>Reporte Semanas 01 a 08</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20" name="Imagen 19"/>
          <p:cNvPicPr/>
          <p:nvPr/>
        </p:nvPicPr>
        <p:blipFill>
          <a:blip r:embed="rId5">
            <a:extLst>
              <a:ext uri="{28A0092B-C50C-407E-A947-70E740481C1C}">
                <a14:useLocalDpi xmlns:a14="http://schemas.microsoft.com/office/drawing/2010/main" val="0"/>
              </a:ext>
            </a:extLst>
          </a:blip>
          <a:srcRect/>
          <a:stretch>
            <a:fillRect/>
          </a:stretch>
        </p:blipFill>
        <p:spPr bwMode="auto">
          <a:xfrm>
            <a:off x="527770" y="4089755"/>
            <a:ext cx="5938520" cy="4476750"/>
          </a:xfrm>
          <a:prstGeom prst="rect">
            <a:avLst/>
          </a:prstGeom>
          <a:noFill/>
          <a:ln>
            <a:noFill/>
          </a:ln>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133105643"/>
              </p:ext>
            </p:extLst>
          </p:nvPr>
        </p:nvGraphicFramePr>
        <p:xfrm>
          <a:off x="247552" y="2699792"/>
          <a:ext cx="6502756" cy="5438817"/>
        </p:xfrm>
        <a:graphic>
          <a:graphicData uri="http://schemas.openxmlformats.org/drawingml/2006/table">
            <a:tbl>
              <a:tblPr>
                <a:tableStyleId>{5C22544A-7EE6-4342-B048-85BDC9FD1C3A}</a:tableStyleId>
              </a:tblPr>
              <a:tblGrid>
                <a:gridCol w="2902851">
                  <a:extLst>
                    <a:ext uri="{9D8B030D-6E8A-4147-A177-3AD203B41FA5}">
                      <a16:colId xmlns:a16="http://schemas.microsoft.com/office/drawing/2014/main" val="20001"/>
                    </a:ext>
                  </a:extLst>
                </a:gridCol>
                <a:gridCol w="2902851">
                  <a:extLst>
                    <a:ext uri="{9D8B030D-6E8A-4147-A177-3AD203B41FA5}">
                      <a16:colId xmlns:a16="http://schemas.microsoft.com/office/drawing/2014/main" val="554710604"/>
                    </a:ext>
                  </a:extLst>
                </a:gridCol>
                <a:gridCol w="697054">
                  <a:extLst>
                    <a:ext uri="{9D8B030D-6E8A-4147-A177-3AD203B41FA5}">
                      <a16:colId xmlns:a16="http://schemas.microsoft.com/office/drawing/2014/main" val="20002"/>
                    </a:ext>
                  </a:extLst>
                </a:gridCol>
              </a:tblGrid>
              <a:tr h="347833">
                <a:tc gridSpan="2">
                  <a:txBody>
                    <a:bodyPr/>
                    <a:lstStyle/>
                    <a:p>
                      <a:pPr algn="l" fontAlgn="b"/>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263882">
                <a:tc gridSpan="2">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4897074"/>
                  </a:ext>
                </a:extLst>
              </a:tr>
              <a:tr h="293809">
                <a:tc gridSpan="2">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s-CO" sz="1100" b="1" i="0" u="none" strike="noStrike" dirty="0" smtClean="0">
                          <a:solidFill>
                            <a:schemeClr val="tx1"/>
                          </a:solidFill>
                          <a:effectLst/>
                          <a:latin typeface="Arial Narrow" panose="020B0606020202030204" pitchFamily="34" charset="0"/>
                        </a:rPr>
                        <a:t>Pág. 4</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83688"/>
                  </a:ext>
                </a:extLst>
              </a:tr>
              <a:tr h="220357">
                <a:tc gridSpan="2">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911347"/>
                  </a:ext>
                </a:extLst>
              </a:tr>
              <a:tr h="293809">
                <a:tc gridSpan="2">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56390"/>
                  </a:ext>
                </a:extLst>
              </a:tr>
              <a:tr h="293809">
                <a:tc gridSpan="2">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8395484"/>
                  </a:ext>
                </a:extLst>
              </a:tr>
              <a:tr h="367261">
                <a:tc gridSpan="2">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6519428"/>
                  </a:ext>
                </a:extLst>
              </a:tr>
              <a:tr h="293809">
                <a:tc gridSpan="2">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816338"/>
                  </a:ext>
                </a:extLst>
              </a:tr>
              <a:tr h="293809">
                <a:tc gridSpan="2">
                  <a:txBody>
                    <a:bodyPr/>
                    <a:lstStyle/>
                    <a:p>
                      <a:pPr algn="l" fontAlgn="b"/>
                      <a:r>
                        <a:rPr lang="es-CO" sz="1100" b="1" i="0" u="none" strike="noStrike" dirty="0" smtClean="0">
                          <a:solidFill>
                            <a:schemeClr val="tx1"/>
                          </a:solidFill>
                          <a:effectLst/>
                          <a:latin typeface="Arial Narrow" panose="020B0606020202030204" pitchFamily="34" charset="0"/>
                        </a:rPr>
                        <a:t>EAPV</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61106"/>
                  </a:ext>
                </a:extLst>
              </a:tr>
              <a:tr h="293809">
                <a:tc gridSpan="2">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84023"/>
                  </a:ext>
                </a:extLst>
              </a:tr>
              <a:tr h="369258">
                <a:tc gridSpan="2">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4874551"/>
                  </a:ext>
                </a:extLst>
              </a:tr>
              <a:tr h="269711">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10</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71252">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145267"/>
                  </a:ext>
                </a:extLst>
              </a:tr>
              <a:tr h="229424">
                <a:tc gridSpan="2">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12</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909276"/>
                  </a:ext>
                </a:extLst>
              </a:tr>
              <a:tr h="80934">
                <a:tc>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13</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35592">
                <a:tc gridSpan="2">
                  <a:txBody>
                    <a:bodyPr/>
                    <a:lstStyle/>
                    <a:p>
                      <a:pPr algn="l" fontAlgn="b"/>
                      <a:r>
                        <a:rPr lang="es-CO" sz="1100" b="1" i="0" u="none" strike="noStrike" dirty="0" smtClean="0">
                          <a:solidFill>
                            <a:schemeClr val="tx1"/>
                          </a:solidFill>
                          <a:effectLst/>
                          <a:latin typeface="Arial Narrow" panose="020B0606020202030204" pitchFamily="34" charset="0"/>
                        </a:rPr>
                        <a:t>Infección de sitio quirúrgico- ISQ</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125728"/>
                  </a:ext>
                </a:extLst>
              </a:tr>
              <a:tr h="288032">
                <a:tc gridSpan="2">
                  <a:txBody>
                    <a:bodyPr/>
                    <a:lstStyle/>
                    <a:p>
                      <a:pPr algn="l" fontAlgn="b"/>
                      <a:r>
                        <a:rPr lang="es-CO" sz="1100" b="1" i="0" u="none" strike="noStrike" dirty="0" smtClean="0">
                          <a:solidFill>
                            <a:schemeClr val="tx1"/>
                          </a:solidFill>
                          <a:effectLst/>
                          <a:latin typeface="Arial Narrow" panose="020B0606020202030204" pitchFamily="34" charset="0"/>
                        </a:rPr>
                        <a:t>Endometritis post parto</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17</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3877"/>
                  </a:ext>
                </a:extLst>
              </a:tr>
              <a:tr h="288032">
                <a:tc gridSpan="2">
                  <a:txBody>
                    <a:bodyPr/>
                    <a:lstStyle/>
                    <a:p>
                      <a:pPr algn="l" fontAlgn="b"/>
                      <a:r>
                        <a:rPr lang="es-CO" sz="1100" b="1" i="0" u="none" strike="noStrike" dirty="0" smtClean="0">
                          <a:solidFill>
                            <a:schemeClr val="tx1"/>
                          </a:solidFill>
                          <a:effectLst/>
                          <a:latin typeface="Arial Narrow" panose="020B0606020202030204" pitchFamily="34" charset="0"/>
                        </a:rPr>
                        <a:t>Infección asociadas a dispositivos en UCI</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18</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660265"/>
                  </a:ext>
                </a:extLst>
              </a:tr>
              <a:tr h="176831">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19</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64489"/>
                  </a:ext>
                </a:extLst>
              </a:tr>
            </a:tbl>
          </a:graphicData>
        </a:graphic>
      </p:graphicFrame>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03 de 2021 - </a:t>
            </a:r>
            <a:r>
              <a:rPr lang="pt-BR" sz="800" b="1" dirty="0">
                <a:solidFill>
                  <a:srgbClr val="000000"/>
                </a:solidFill>
                <a:latin typeface="Arial Narrow"/>
                <a:ea typeface="MS Mincho"/>
              </a:rPr>
              <a:t>Reporte Semanas 1 a 12</a:t>
            </a:r>
            <a:r>
              <a:rPr lang="es-CO" sz="800" b="1" dirty="0">
                <a:solidFill>
                  <a:srgbClr val="000000"/>
                </a:solidFill>
                <a:latin typeface="Arial Narrow"/>
                <a:ea typeface="MS Mincho"/>
              </a:rPr>
              <a:t> (Hasta Marzo 27)</a:t>
            </a:r>
            <a:endParaRPr lang="es-ES" sz="1200" dirty="0">
              <a:effectLst/>
              <a:latin typeface="Times New Roman"/>
              <a:ea typeface="Times New Roman"/>
            </a:endParaRPr>
          </a:p>
        </p:txBody>
      </p:sp>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20</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febrero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febrero de 2021 -  </a:t>
            </a:r>
            <a:r>
              <a:rPr lang="pt-BR" sz="800" b="1" dirty="0">
                <a:solidFill>
                  <a:srgbClr val="000000"/>
                </a:solidFill>
                <a:latin typeface="Arial Narrow"/>
                <a:ea typeface="MS Mincho"/>
              </a:rPr>
              <a:t>Reporte Semanas 01 a 08</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149005" y="3563888"/>
            <a:ext cx="6907829" cy="4189194"/>
          </a:xfrm>
          <a:prstGeom prst="rect">
            <a:avLst/>
          </a:prstGeom>
          <a:noFill/>
          <a:ln>
            <a:noFill/>
          </a:ln>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21</a:t>
            </a:r>
            <a:endParaRPr lang="es-ES" sz="1050" b="1" dirty="0">
              <a:latin typeface="Arial Narrow" panose="020B0606020202030204" pitchFamily="34" charset="0"/>
            </a:endParaRPr>
          </a:p>
        </p:txBody>
      </p:sp>
      <p:sp>
        <p:nvSpPr>
          <p:cNvPr id="3" name="2 Rectángulo"/>
          <p:cNvSpPr/>
          <p:nvPr/>
        </p:nvSpPr>
        <p:spPr>
          <a:xfrm>
            <a:off x="1728242" y="3294000"/>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febrero </a:t>
            </a:r>
            <a:r>
              <a:rPr lang="es-CO" sz="1050" b="1" dirty="0">
                <a:latin typeface="Arial Narrow" panose="020B0606020202030204" pitchFamily="34" charset="0"/>
              </a:rPr>
              <a:t>de </a:t>
            </a:r>
            <a:r>
              <a:rPr lang="es-CO" sz="1050" b="1" dirty="0" smtClean="0">
                <a:latin typeface="Arial Narrow" panose="020B0606020202030204" pitchFamily="34" charset="0"/>
              </a:rPr>
              <a:t>2021</a:t>
            </a:r>
            <a:endParaRPr lang="es-ES" sz="1050" b="1" dirty="0">
              <a:latin typeface="Arial Narrow" panose="020B0606020202030204" pitchFamily="34" charset="0"/>
            </a:endParaRPr>
          </a:p>
        </p:txBody>
      </p:sp>
      <p:sp>
        <p:nvSpPr>
          <p:cNvPr id="12" name="11 Rectángulo"/>
          <p:cNvSpPr/>
          <p:nvPr/>
        </p:nvSpPr>
        <p:spPr>
          <a:xfrm>
            <a:off x="285854" y="2184821"/>
            <a:ext cx="6794731" cy="1015663"/>
          </a:xfrm>
          <a:prstGeom prst="rect">
            <a:avLst/>
          </a:prstGeom>
        </p:spPr>
        <p:txBody>
          <a:bodyPr wrap="square">
            <a:spAutoFit/>
          </a:bodyPr>
          <a:lstStyle/>
          <a:p>
            <a:pPr algn="just"/>
            <a:r>
              <a:rPr lang="es-CO" sz="1200" dirty="0">
                <a:latin typeface="Arial Narrow" panose="020B0606020202030204" pitchFamily="34" charset="0"/>
              </a:rPr>
              <a:t>Se analizó y consolidó información de atenciones con CIE 10 objeto BAI de 127 UPGD que reportaron RIPS a través de SIANIESP. En cuanto al reporte al SIVIGILA, se encontraron 97 casos que cumplieron con definición operativa de evento y no estaban notificados. El evento Agresión por animal potencialmente transmisor de rabia es el que tiene más número de casos no captados mediante la vigilancia rutinaria, seguido por intoxicaciones por sustancias químicas, el cual es un evento de indicador..</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febrero </a:t>
            </a:r>
            <a:r>
              <a:rPr lang="es-CO" sz="800" b="1" dirty="0">
                <a:solidFill>
                  <a:srgbClr val="000000"/>
                </a:solidFill>
                <a:latin typeface="Arial Narrow"/>
                <a:ea typeface="MS Mincho"/>
              </a:rPr>
              <a:t>de </a:t>
            </a:r>
            <a:r>
              <a:rPr lang="es-CO" sz="800" b="1" dirty="0" smtClean="0">
                <a:solidFill>
                  <a:srgbClr val="000000"/>
                </a:solidFill>
                <a:latin typeface="Arial Narrow"/>
                <a:ea typeface="MS Mincho"/>
              </a:rPr>
              <a:t>2021 </a:t>
            </a:r>
            <a:r>
              <a:rPr lang="es-CO" sz="800" b="1" dirty="0">
                <a:solidFill>
                  <a:srgbClr val="000000"/>
                </a:solidFill>
                <a:latin typeface="Arial Narrow"/>
                <a:ea typeface="MS Mincho"/>
              </a:rPr>
              <a:t>-  </a:t>
            </a:r>
            <a:r>
              <a:rPr lang="pt-BR" sz="800" b="1" dirty="0">
                <a:solidFill>
                  <a:srgbClr val="000000"/>
                </a:solidFill>
                <a:latin typeface="Arial Narrow"/>
                <a:ea typeface="MS Mincho"/>
              </a:rPr>
              <a:t>Reporte Semanas </a:t>
            </a:r>
            <a:r>
              <a:rPr lang="pt-BR" sz="800" b="1" dirty="0" smtClean="0">
                <a:solidFill>
                  <a:srgbClr val="000000"/>
                </a:solidFill>
                <a:latin typeface="Arial Narrow"/>
                <a:ea typeface="MS Mincho"/>
              </a:rPr>
              <a:t>01 </a:t>
            </a:r>
            <a:r>
              <a:rPr lang="pt-BR" sz="800" b="1" dirty="0">
                <a:solidFill>
                  <a:srgbClr val="000000"/>
                </a:solidFill>
                <a:latin typeface="Arial Narrow"/>
                <a:ea typeface="MS Mincho"/>
              </a:rPr>
              <a:t>a </a:t>
            </a:r>
            <a:r>
              <a:rPr lang="pt-BR" sz="800" b="1" dirty="0" smtClean="0">
                <a:solidFill>
                  <a:srgbClr val="000000"/>
                </a:solidFill>
                <a:latin typeface="Arial Narrow"/>
                <a:ea typeface="MS Mincho"/>
              </a:rPr>
              <a:t>08</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13" name="Imagen 12"/>
          <p:cNvPicPr/>
          <p:nvPr/>
        </p:nvPicPr>
        <p:blipFill>
          <a:blip r:embed="rId5">
            <a:extLst>
              <a:ext uri="{28A0092B-C50C-407E-A947-70E740481C1C}">
                <a14:useLocalDpi xmlns:a14="http://schemas.microsoft.com/office/drawing/2010/main" val="0"/>
              </a:ext>
            </a:extLst>
          </a:blip>
          <a:srcRect/>
          <a:stretch>
            <a:fillRect/>
          </a:stretch>
        </p:blipFill>
        <p:spPr bwMode="auto">
          <a:xfrm>
            <a:off x="864146" y="3547916"/>
            <a:ext cx="5328592" cy="5153025"/>
          </a:xfrm>
          <a:prstGeom prst="rect">
            <a:avLst/>
          </a:prstGeom>
          <a:noFill/>
          <a:ln>
            <a:noFill/>
          </a:ln>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22</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03 de 2021 - </a:t>
            </a:r>
            <a:r>
              <a:rPr lang="pt-BR" sz="800" b="1" dirty="0">
                <a:solidFill>
                  <a:srgbClr val="000000"/>
                </a:solidFill>
                <a:latin typeface="Arial Narrow"/>
                <a:ea typeface="MS Mincho"/>
              </a:rPr>
              <a:t>Reporte Semanas 1 a 12</a:t>
            </a:r>
            <a:r>
              <a:rPr lang="es-CO" sz="800" b="1" dirty="0">
                <a:solidFill>
                  <a:srgbClr val="000000"/>
                </a:solidFill>
                <a:latin typeface="Arial Narrow"/>
                <a:ea typeface="MS Mincho"/>
              </a:rPr>
              <a:t> (Hasta Marzo 27)</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3- 2021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3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0</a:t>
              </a:r>
              <a:endParaRPr lang="es-ES" sz="2000" b="1" dirty="0">
                <a:latin typeface="Arial Narrow" panose="020B0606020202030204" pitchFamily="34" charset="0"/>
              </a:endParaRPr>
            </a:p>
          </p:txBody>
        </p:sp>
      </p:grpSp>
      <p:sp>
        <p:nvSpPr>
          <p:cNvPr id="10" name="9 Flecha arriba"/>
          <p:cNvSpPr/>
          <p:nvPr/>
        </p:nvSpPr>
        <p:spPr>
          <a:xfrm flipH="1" flipV="1">
            <a:off x="58294"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3 de 2021, acumulado  de 2019-2020.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a:t>
            </a:r>
            <a:r>
              <a:rPr lang="es-ES" sz="1000" dirty="0">
                <a:latin typeface="Arial Narrow" panose="020B0606020202030204" pitchFamily="34" charset="0"/>
              </a:rPr>
              <a:t>3</a:t>
            </a:r>
            <a:r>
              <a:rPr lang="es-ES" sz="1000" dirty="0" smtClean="0">
                <a:latin typeface="Arial Narrow" panose="020B0606020202030204" pitchFamily="34" charset="0"/>
              </a:rPr>
              <a:t>  acumulado  de 2021. </a:t>
            </a:r>
            <a:endParaRPr lang="es-ES" sz="1000" dirty="0">
              <a:latin typeface="Arial Narrow" panose="020B0606020202030204" pitchFamily="34" charset="0"/>
            </a:endParaRP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65%</a:t>
            </a:r>
          </a:p>
          <a:p>
            <a:pPr algn="ctr"/>
            <a:r>
              <a:rPr lang="es-ES" sz="1400" b="1" dirty="0" smtClean="0">
                <a:latin typeface="Arial Narrow" panose="020B0606020202030204" pitchFamily="34" charset="0"/>
              </a:rPr>
              <a:t>29/29 </a:t>
            </a:r>
            <a:r>
              <a:rPr lang="es-ES" sz="1050" b="1" dirty="0" smtClean="0">
                <a:latin typeface="Arial Narrow" panose="020B0606020202030204" pitchFamily="34" charset="0"/>
              </a:rPr>
              <a:t>casos </a:t>
            </a:r>
            <a:r>
              <a:rPr lang="es-ES" sz="1050" b="1" dirty="0">
                <a:latin typeface="Arial Narrow" panose="020B0606020202030204" pitchFamily="34" charset="0"/>
              </a:rPr>
              <a:t>probables </a:t>
            </a:r>
            <a:r>
              <a:rPr lang="es-ES" sz="1050" b="1" dirty="0" smtClean="0">
                <a:latin typeface="Arial Narrow" panose="020B0606020202030204" pitchFamily="34" charset="0"/>
              </a:rPr>
              <a:t>notificados</a:t>
            </a:r>
            <a:endParaRPr lang="es-ES" sz="1050" b="1" dirty="0">
              <a:latin typeface="Arial Narrow" panose="020B0606020202030204" pitchFamily="34" charset="0"/>
            </a:endParaRPr>
          </a:p>
        </p:txBody>
      </p:sp>
      <p:pic>
        <p:nvPicPr>
          <p:cNvPr id="2" name="Imagen 1"/>
          <p:cNvPicPr>
            <a:picLocks noChangeAspect="1"/>
          </p:cNvPicPr>
          <p:nvPr/>
        </p:nvPicPr>
        <p:blipFill>
          <a:blip r:embed="rId6"/>
          <a:stretch>
            <a:fillRect/>
          </a:stretch>
        </p:blipFill>
        <p:spPr>
          <a:xfrm>
            <a:off x="2172429" y="397846"/>
            <a:ext cx="5027224" cy="1861913"/>
          </a:xfrm>
          <a:prstGeom prst="rect">
            <a:avLst/>
          </a:prstGeom>
        </p:spPr>
      </p:pic>
      <p:pic>
        <p:nvPicPr>
          <p:cNvPr id="3" name="Imagen 2"/>
          <p:cNvPicPr>
            <a:picLocks noChangeAspect="1"/>
          </p:cNvPicPr>
          <p:nvPr/>
        </p:nvPicPr>
        <p:blipFill>
          <a:blip r:embed="rId7"/>
          <a:stretch>
            <a:fillRect/>
          </a:stretch>
        </p:blipFill>
        <p:spPr>
          <a:xfrm>
            <a:off x="2218651" y="2788800"/>
            <a:ext cx="4914462" cy="2172605"/>
          </a:xfrm>
          <a:prstGeom prst="rect">
            <a:avLst/>
          </a:prstGeom>
        </p:spPr>
      </p:pic>
      <p:pic>
        <p:nvPicPr>
          <p:cNvPr id="9" name="Imagen 8"/>
          <p:cNvPicPr>
            <a:picLocks noChangeAspect="1"/>
          </p:cNvPicPr>
          <p:nvPr/>
        </p:nvPicPr>
        <p:blipFill>
          <a:blip r:embed="rId8"/>
          <a:stretch>
            <a:fillRect/>
          </a:stretch>
        </p:blipFill>
        <p:spPr>
          <a:xfrm>
            <a:off x="-4809" y="6139588"/>
            <a:ext cx="4853356" cy="2309534"/>
          </a:xfrm>
          <a:prstGeom prst="rect">
            <a:avLst/>
          </a:prstGeom>
        </p:spPr>
      </p:pic>
    </p:spTree>
    <p:extLst>
      <p:ext uri="{BB962C8B-B14F-4D97-AF65-F5344CB8AC3E}">
        <p14:creationId xmlns:p14="http://schemas.microsoft.com/office/powerpoint/2010/main" val="3760889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3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3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60</a:t>
              </a:r>
              <a:endParaRPr lang="es-ES" sz="2000" b="1" dirty="0">
                <a:latin typeface="Arial Narrow" panose="020B0606020202030204" pitchFamily="34" charset="0"/>
              </a:endParaRPr>
            </a:p>
          </p:txBody>
        </p:sp>
      </p:grpSp>
      <p:sp>
        <p:nvSpPr>
          <p:cNvPr id="9" name="8 CuadroTexto"/>
          <p:cNvSpPr txBox="1"/>
          <p:nvPr/>
        </p:nvSpPr>
        <p:spPr>
          <a:xfrm>
            <a:off x="494426" y="4861773"/>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69%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3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401300" y="6412570"/>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2,33* 100 mil</a:t>
            </a:r>
          </a:p>
          <a:p>
            <a:pPr algn="ctr"/>
            <a:r>
              <a:rPr lang="es-ES" sz="1400" b="1" dirty="0" smtClean="0">
                <a:latin typeface="Arial Narrow" panose="020B0606020202030204" pitchFamily="34" charset="0"/>
              </a:rPr>
              <a:t>60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3 acumulado  de 2021.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627821" y="7420568"/>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2,69* 100 mil</a:t>
            </a:r>
          </a:p>
          <a:p>
            <a:pPr algn="ctr"/>
            <a:r>
              <a:rPr lang="es-ES" sz="1400" b="1" dirty="0" smtClean="0">
                <a:latin typeface="Arial Narrow" panose="020B0606020202030204" pitchFamily="34" charset="0"/>
              </a:rPr>
              <a:t>4 casos</a:t>
            </a:r>
            <a:endParaRPr lang="es-ES" sz="1400" b="1" dirty="0">
              <a:latin typeface="Arial Narrow" panose="020B0606020202030204" pitchFamily="34" charset="0"/>
            </a:endParaRPr>
          </a:p>
        </p:txBody>
      </p:sp>
      <p:pic>
        <p:nvPicPr>
          <p:cNvPr id="17" name="Imagen 16"/>
          <p:cNvPicPr>
            <a:picLocks noChangeAspect="1"/>
          </p:cNvPicPr>
          <p:nvPr/>
        </p:nvPicPr>
        <p:blipFill>
          <a:blip r:embed="rId5"/>
          <a:stretch>
            <a:fillRect/>
          </a:stretch>
        </p:blipFill>
        <p:spPr>
          <a:xfrm>
            <a:off x="22312" y="6061243"/>
            <a:ext cx="4769137" cy="2321490"/>
          </a:xfrm>
          <a:prstGeom prst="rect">
            <a:avLst/>
          </a:prstGeom>
        </p:spPr>
      </p:pic>
      <p:pic>
        <p:nvPicPr>
          <p:cNvPr id="2" name="Imagen 1"/>
          <p:cNvPicPr>
            <a:picLocks noChangeAspect="1"/>
          </p:cNvPicPr>
          <p:nvPr/>
        </p:nvPicPr>
        <p:blipFill>
          <a:blip r:embed="rId6"/>
          <a:stretch>
            <a:fillRect/>
          </a:stretch>
        </p:blipFill>
        <p:spPr>
          <a:xfrm>
            <a:off x="2188778" y="405355"/>
            <a:ext cx="4944334" cy="1721781"/>
          </a:xfrm>
          <a:prstGeom prst="rect">
            <a:avLst/>
          </a:prstGeom>
        </p:spPr>
      </p:pic>
      <p:pic>
        <p:nvPicPr>
          <p:cNvPr id="3" name="Imagen 2"/>
          <p:cNvPicPr>
            <a:picLocks noChangeAspect="1"/>
          </p:cNvPicPr>
          <p:nvPr/>
        </p:nvPicPr>
        <p:blipFill>
          <a:blip r:embed="rId7"/>
          <a:stretch>
            <a:fillRect/>
          </a:stretch>
        </p:blipFill>
        <p:spPr>
          <a:xfrm>
            <a:off x="2231545" y="2683520"/>
            <a:ext cx="4901567" cy="2188808"/>
          </a:xfrm>
          <a:prstGeom prst="rect">
            <a:avLst/>
          </a:prstGeom>
        </p:spPr>
      </p:pic>
    </p:spTree>
    <p:extLst>
      <p:ext uri="{BB962C8B-B14F-4D97-AF65-F5344CB8AC3E}">
        <p14:creationId xmlns:p14="http://schemas.microsoft.com/office/powerpoint/2010/main" val="2480535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37%</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22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63%</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38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lo que corresponde con una disminución en los casos de un 69% en relación al año anterior. En el análisis de razón de casos, todas las  semanas esta por debajo del número de casos. En promedio se notificaron 5 casos por semana epidemiológica. Los cursos de juventud, adultez y adulto mayor representan el 84%  de los casos. Estos casos podrían relacionarse o con personas no vacunadas en la infancia o con perdida de inmunidad  a través del tiempo. Hasta la semana epidemiológica 12, no se identificaron brotes por esta enfermedad.</a:t>
            </a:r>
            <a:endParaRPr lang="es-CO" sz="1400" dirty="0">
              <a:latin typeface="Arial Narrow" panose="020B0606020202030204" pitchFamily="34" charset="0"/>
            </a:endParaRPr>
          </a:p>
        </p:txBody>
      </p:sp>
      <p:graphicFrame>
        <p:nvGraphicFramePr>
          <p:cNvPr id="57" name="56 Diagrama"/>
          <p:cNvGraphicFramePr/>
          <p:nvPr>
            <p:extLst/>
          </p:nvPr>
        </p:nvGraphicFramePr>
        <p:xfrm>
          <a:off x="-6899" y="3082618"/>
          <a:ext cx="7074187"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1226233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3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3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117</a:t>
              </a:r>
              <a:endParaRPr lang="es-ES" b="1" dirty="0">
                <a:latin typeface="Arial Narrow" panose="020B0606020202030204" pitchFamily="34" charset="0"/>
              </a:endParaRPr>
            </a:p>
          </p:txBody>
        </p:sp>
      </p:grpSp>
      <p:sp>
        <p:nvSpPr>
          <p:cNvPr id="9" name="8 CuadroTexto"/>
          <p:cNvSpPr txBox="1"/>
          <p:nvPr/>
        </p:nvSpPr>
        <p:spPr>
          <a:xfrm>
            <a:off x="494426" y="4861773"/>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81% menor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3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3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0" name="29 Rectángulo"/>
          <p:cNvSpPr/>
          <p:nvPr/>
        </p:nvSpPr>
        <p:spPr>
          <a:xfrm>
            <a:off x="3604966" y="8388805"/>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3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pic>
        <p:nvPicPr>
          <p:cNvPr id="2" name="Imagen 1"/>
          <p:cNvPicPr>
            <a:picLocks noChangeAspect="1"/>
          </p:cNvPicPr>
          <p:nvPr/>
        </p:nvPicPr>
        <p:blipFill>
          <a:blip r:embed="rId5"/>
          <a:stretch>
            <a:fillRect/>
          </a:stretch>
        </p:blipFill>
        <p:spPr>
          <a:xfrm>
            <a:off x="2312943" y="351774"/>
            <a:ext cx="4671883" cy="1831342"/>
          </a:xfrm>
          <a:prstGeom prst="rect">
            <a:avLst/>
          </a:prstGeom>
        </p:spPr>
      </p:pic>
      <p:pic>
        <p:nvPicPr>
          <p:cNvPr id="3" name="Imagen 2"/>
          <p:cNvPicPr>
            <a:picLocks noChangeAspect="1"/>
          </p:cNvPicPr>
          <p:nvPr/>
        </p:nvPicPr>
        <p:blipFill>
          <a:blip r:embed="rId6"/>
          <a:stretch>
            <a:fillRect/>
          </a:stretch>
        </p:blipFill>
        <p:spPr>
          <a:xfrm>
            <a:off x="2102001" y="2515237"/>
            <a:ext cx="5026842" cy="2491827"/>
          </a:xfrm>
          <a:prstGeom prst="rect">
            <a:avLst/>
          </a:prstGeom>
        </p:spPr>
      </p:pic>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2303" y="5994650"/>
            <a:ext cx="3600448" cy="2362997"/>
          </a:xfrm>
          <a:prstGeom prst="rect">
            <a:avLst/>
          </a:prstGeom>
        </p:spPr>
      </p:pic>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70" y="6010418"/>
            <a:ext cx="3548479" cy="2378386"/>
          </a:xfrm>
          <a:prstGeom prst="rect">
            <a:avLst/>
          </a:prstGeom>
        </p:spPr>
      </p:pic>
    </p:spTree>
    <p:extLst>
      <p:ext uri="{BB962C8B-B14F-4D97-AF65-F5344CB8AC3E}">
        <p14:creationId xmlns:p14="http://schemas.microsoft.com/office/powerpoint/2010/main" val="2007902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55"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nvPr>
        </p:nvGraphicFramePr>
        <p:xfrm>
          <a:off x="3197722" y="4764292"/>
          <a:ext cx="4282338" cy="244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0</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60985" y="3413763"/>
            <a:ext cx="214834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4,54 x 100 mil habitantes</a:t>
            </a:r>
          </a:p>
          <a:p>
            <a:pPr algn="ctr"/>
            <a:r>
              <a:rPr lang="es-ES" sz="1400" b="1" dirty="0" smtClean="0">
                <a:latin typeface="Arial Narrow" panose="020B0606020202030204" pitchFamily="34" charset="0"/>
              </a:rPr>
              <a:t>117</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837701" y="3375364"/>
            <a:ext cx="85792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807579" y="3446511"/>
            <a:ext cx="19848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8,74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13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48%</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57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52%</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60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0,8%</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0,8%</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11">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97910" cy="646331"/>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12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adultez con el 33%. En promedio se notificaron 10 casos por semana epidemiológica. </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1784081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3  - 2021</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3 de 2021.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0,11*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3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0,67*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1</a:t>
            </a:r>
            <a:r>
              <a:rPr lang="es-ES" sz="1200" b="1" dirty="0" smtClean="0">
                <a:latin typeface="Arial Narrow" panose="020B0606020202030204" pitchFamily="34" charset="0"/>
              </a:rPr>
              <a:t> caso</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3, 2021</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2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 caso</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0 </a:t>
              </a:r>
              <a:r>
                <a:rPr lang="es-ES" sz="1400" b="1" dirty="0">
                  <a:solidFill>
                    <a:schemeClr val="tx1"/>
                  </a:solidFill>
                  <a:latin typeface="Arial Narrow" panose="020B0606020202030204" pitchFamily="34" charset="0"/>
                </a:rPr>
                <a:t>caso</a:t>
              </a: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553998"/>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se encontró una causada por el Meningococo.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1, sin superar el número esperado. Se presentaron en la semana epidemiológica 5 y 9 pero no se encontraron nexos epidemiológicos entre los casos.  No se han presentado muertes.</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9"/>
          <a:stretch>
            <a:fillRect/>
          </a:stretch>
        </p:blipFill>
        <p:spPr>
          <a:xfrm>
            <a:off x="2108553" y="264032"/>
            <a:ext cx="5220299" cy="1628625"/>
          </a:xfrm>
          <a:prstGeom prst="rect">
            <a:avLst/>
          </a:prstGeom>
        </p:spPr>
      </p:pic>
      <p:pic>
        <p:nvPicPr>
          <p:cNvPr id="4" name="Imagen 3"/>
          <p:cNvPicPr>
            <a:picLocks noChangeAspect="1"/>
          </p:cNvPicPr>
          <p:nvPr/>
        </p:nvPicPr>
        <p:blipFill>
          <a:blip r:embed="rId10"/>
          <a:stretch>
            <a:fillRect/>
          </a:stretch>
        </p:blipFill>
        <p:spPr>
          <a:xfrm>
            <a:off x="119571" y="5475230"/>
            <a:ext cx="2777173" cy="1472376"/>
          </a:xfrm>
          <a:prstGeom prst="rect">
            <a:avLst/>
          </a:prstGeom>
        </p:spPr>
      </p:pic>
    </p:spTree>
    <p:extLst>
      <p:ext uri="{BB962C8B-B14F-4D97-AF65-F5344CB8AC3E}">
        <p14:creationId xmlns:p14="http://schemas.microsoft.com/office/powerpoint/2010/main" val="2425002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3  - 2021</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a:t>
            </a:r>
            <a:r>
              <a:rPr lang="es-ES" sz="1600" b="1" dirty="0" smtClean="0">
                <a:solidFill>
                  <a:srgbClr val="C00000"/>
                </a:solidFill>
                <a:latin typeface="Arial Narrow" panose="020B0606020202030204" pitchFamily="34" charset="0"/>
                <a:ea typeface="+mn-ea"/>
                <a:cs typeface="+mn-cs"/>
              </a:rPr>
              <a:t>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3  - 2021</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t>
            </a:r>
            <a:r>
              <a:rPr lang="es-ES" sz="2000" b="1" dirty="0" smtClean="0">
                <a:solidFill>
                  <a:srgbClr val="C00000"/>
                </a:solidFill>
                <a:latin typeface="Arial Narrow" panose="020B0606020202030204" pitchFamily="34" charset="0"/>
                <a:ea typeface="+mn-ea"/>
                <a:cs typeface="+mn-cs"/>
              </a:rPr>
              <a:t>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12 </a:t>
            </a:r>
            <a:r>
              <a:rPr lang="es-CO" sz="1200" dirty="0">
                <a:latin typeface="Arial Narrow" panose="020B0606020202030204" pitchFamily="34" charset="0"/>
              </a:rPr>
              <a:t>no se han notificado  casos probables para este evento en residente en Medellín. </a:t>
            </a:r>
          </a:p>
        </p:txBody>
      </p:sp>
      <p:sp>
        <p:nvSpPr>
          <p:cNvPr id="32" name="31 CuadroTexto"/>
          <p:cNvSpPr txBox="1"/>
          <p:nvPr/>
        </p:nvSpPr>
        <p:spPr>
          <a:xfrm>
            <a:off x="3464655" y="3614115"/>
            <a:ext cx="1951371" cy="253916"/>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3-2021</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EAPV</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46221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12 </a:t>
            </a:r>
            <a:r>
              <a:rPr lang="es-CO" sz="1100" dirty="0">
                <a:latin typeface="Arial Narrow" panose="020B0606020202030204" pitchFamily="34" charset="0"/>
              </a:rPr>
              <a:t>se notificaron </a:t>
            </a:r>
            <a:r>
              <a:rPr lang="es-CO" sz="1100" dirty="0" smtClean="0">
                <a:latin typeface="Arial Narrow" panose="020B0606020202030204" pitchFamily="34" charset="0"/>
              </a:rPr>
              <a:t>diez (10)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0,67 </a:t>
            </a:r>
            <a:r>
              <a:rPr lang="es-CO" sz="1100" dirty="0">
                <a:latin typeface="Arial Narrow" panose="020B0606020202030204" pitchFamily="34" charset="0"/>
              </a:rPr>
              <a:t>casos por 10,000 nacidos vivos y  cumpliendo con la meta de notificación proporcional para este evento que debería estar en 0,07. Los </a:t>
            </a:r>
            <a:r>
              <a:rPr lang="es-CO" sz="1100" dirty="0" smtClean="0">
                <a:latin typeface="Arial Narrow" panose="020B0606020202030204" pitchFamily="34" charset="0"/>
              </a:rPr>
              <a:t>diez (10) casos </a:t>
            </a:r>
            <a:r>
              <a:rPr lang="es-CO" sz="1100" dirty="0">
                <a:latin typeface="Arial Narrow" panose="020B0606020202030204" pitchFamily="34" charset="0"/>
              </a:rPr>
              <a:t>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12 se ha notificado 1  caso probables, confirmado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430939" y="3446785"/>
            <a:ext cx="1604307" cy="1754326"/>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12 </a:t>
            </a:r>
            <a:r>
              <a:rPr lang="es-CO" sz="1200" dirty="0">
                <a:latin typeface="Arial Narrow" panose="020B0606020202030204" pitchFamily="34" charset="0"/>
              </a:rPr>
              <a:t>notificaron </a:t>
            </a:r>
            <a:r>
              <a:rPr lang="es-CO" sz="1200" dirty="0" smtClean="0">
                <a:latin typeface="Arial Narrow" panose="020B0606020202030204" pitchFamily="34" charset="0"/>
              </a:rPr>
              <a:t>70 </a:t>
            </a:r>
            <a:r>
              <a:rPr lang="es-CO" sz="1200" dirty="0">
                <a:latin typeface="Arial Narrow" panose="020B0606020202030204" pitchFamily="34" charset="0"/>
              </a:rPr>
              <a:t>casos de </a:t>
            </a:r>
            <a:r>
              <a:rPr lang="es-CO" sz="1200" dirty="0" smtClean="0">
                <a:latin typeface="Arial Narrow" panose="020B0606020202030204" pitchFamily="34" charset="0"/>
              </a:rPr>
              <a:t>EAPV </a:t>
            </a:r>
            <a:r>
              <a:rPr lang="es-CO" sz="1200" dirty="0">
                <a:latin typeface="Arial Narrow" panose="020B0606020202030204" pitchFamily="34" charset="0"/>
              </a:rPr>
              <a:t>en residentes de la ciudad, </a:t>
            </a:r>
            <a:r>
              <a:rPr lang="es-CO" sz="1200" dirty="0" smtClean="0">
                <a:latin typeface="Arial Narrow" panose="020B0606020202030204" pitchFamily="34" charset="0"/>
              </a:rPr>
              <a:t>pendientes </a:t>
            </a:r>
            <a:r>
              <a:rPr lang="es-CO" sz="1200" dirty="0">
                <a:latin typeface="Arial Narrow" panose="020B0606020202030204" pitchFamily="34" charset="0"/>
              </a:rPr>
              <a:t>de </a:t>
            </a:r>
            <a:r>
              <a:rPr lang="es-CO" sz="1200" dirty="0" smtClean="0">
                <a:latin typeface="Arial Narrow" panose="020B0606020202030204" pitchFamily="34" charset="0"/>
              </a:rPr>
              <a:t>clasificación, la mayoría por el inicio de la vacunación contra COVID.</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3- 2021</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54958" y="6079909"/>
            <a:ext cx="1645490" cy="1569660"/>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12 </a:t>
            </a:r>
            <a:r>
              <a:rPr lang="es-CO" sz="1200" dirty="0">
                <a:latin typeface="Arial Narrow" panose="020B0606020202030204" pitchFamily="34" charset="0"/>
              </a:rPr>
              <a:t>no se han notificado  casos ni probables, ni confirmados por clínica para este evento en residentes en Medellín. </a:t>
            </a: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2 - 2021</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a:t>
            </a:r>
            <a:r>
              <a:rPr lang="es-ES" sz="2000" b="1" dirty="0" smtClean="0">
                <a:solidFill>
                  <a:srgbClr val="C00000"/>
                </a:solidFill>
                <a:latin typeface="Arial Narrow" panose="020B0606020202030204" pitchFamily="34" charset="0"/>
                <a:ea typeface="+mn-ea"/>
                <a:cs typeface="+mn-cs"/>
              </a:rPr>
              <a:t>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420298" y="5634579"/>
            <a:ext cx="1704762" cy="2677656"/>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12 </a:t>
            </a:r>
            <a:r>
              <a:rPr lang="es-ES" sz="1200" dirty="0">
                <a:latin typeface="Arial Narrow" panose="020B0606020202030204" pitchFamily="34" charset="0"/>
              </a:rPr>
              <a:t>se notificaron en residentes de la ciudad </a:t>
            </a:r>
            <a:r>
              <a:rPr lang="es-ES" sz="1200" dirty="0" smtClean="0">
                <a:latin typeface="Arial Narrow" panose="020B0606020202030204" pitchFamily="34" charset="0"/>
              </a:rPr>
              <a:t>4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Rubeola  y 2</a:t>
            </a:r>
            <a:r>
              <a:rPr lang="es-ES" sz="1200" dirty="0" smtClean="0">
                <a:latin typeface="Arial Narrow" panose="020B0606020202030204" pitchFamily="34" charset="0"/>
              </a:rPr>
              <a:t> casos sospechosos de sarampión  </a:t>
            </a:r>
            <a:r>
              <a:rPr lang="es-ES" sz="1200" dirty="0">
                <a:latin typeface="Arial Narrow" panose="020B0606020202030204" pitchFamily="34" charset="0"/>
              </a:rPr>
              <a:t>para una proporción de notificación de </a:t>
            </a:r>
            <a:r>
              <a:rPr lang="es-ES" sz="1200" dirty="0" smtClean="0">
                <a:latin typeface="Arial Narrow" panose="020B0606020202030204" pitchFamily="34" charset="0"/>
              </a:rPr>
              <a:t>0,23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cumple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en este periodo 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1174462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24053</TotalTime>
  <Words>4081</Words>
  <Application>Microsoft Office PowerPoint</Application>
  <PresentationFormat>Personalizado</PresentationFormat>
  <Paragraphs>796</Paragraphs>
  <Slides>22</Slides>
  <Notes>11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Tosferina</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Infección de sitio quirúrgico- ISQ</vt:lpstr>
      <vt:lpstr>Endometritis  post parto</vt:lpstr>
      <vt:lpstr>Infección asociadas a dispositivos en UCI</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3049</cp:revision>
  <cp:lastPrinted>2019-09-10T20:37:37Z</cp:lastPrinted>
  <dcterms:created xsi:type="dcterms:W3CDTF">2019-03-11T16:04:20Z</dcterms:created>
  <dcterms:modified xsi:type="dcterms:W3CDTF">2022-10-20T14:22:56Z</dcterms:modified>
</cp:coreProperties>
</file>