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5.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5.xml"/>
  <Override ContentType="application/vnd.openxmlformats-officedocument.drawingml.chart+xml" PartName="/ppt/charts/chart50.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42.xml"/>
  <Override ContentType="application/vnd.openxmlformats-officedocument.drawingml.chart+xml" PartName="/ppt/charts/chart51.xml"/>
  <Override ContentType="application/vnd.openxmlformats-officedocument.drawingml.chart+xml" PartName="/ppt/charts/chart32.xml"/>
  <Override ContentType="application/vnd.openxmlformats-officedocument.drawingml.chart+xml" PartName="/ppt/charts/chart5.xml"/>
  <Override ContentType="application/vnd.openxmlformats-officedocument.drawingml.chart+xml" PartName="/ppt/charts/chart4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44.xml"/>
  <Override ContentType="application/vnd.openxmlformats-officedocument.drawingml.chart+xml" PartName="/ppt/charts/chart2.xml"/>
  <Override ContentType="application/vnd.openxmlformats-officedocument.drawingml.chart+xml" PartName="/ppt/charts/chart31.xml"/>
  <Override ContentType="application/vnd.openxmlformats-officedocument.drawingml.chart+xml" PartName="/ppt/charts/chart1.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43.xml"/>
  <Override ContentType="application/vnd.openxmlformats-officedocument.drawingml.chart+xml" PartName="/ppt/charts/chart30.xml"/>
  <Override ContentType="application/vnd.openxmlformats-officedocument.drawingml.chart+xml" PartName="/ppt/charts/chart39.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38.xml"/>
  <Override ContentType="application/vnd.openxmlformats-officedocument.drawingml.chart+xml" PartName="/ppt/charts/chart9.xml"/>
  <Override ContentType="application/vnd.openxmlformats-officedocument.drawingml.chart+xml" PartName="/ppt/charts/chart46.xml"/>
  <Override ContentType="application/vnd.openxmlformats-officedocument.drawingml.chart+xml" PartName="/ppt/charts/chart47.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4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6.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40.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21.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5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2.xml"/>
  <Override ContentType="application/vnd.openxmlformats-officedocument.drawingml.chartshapes+xml" PartName="/ppt/drawings/drawing1.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1.xml"/>
  <Override ContentType="application/vnd.ms-office.chartstyle+xml" PartName="/ppt/charts/style6.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Lst>
  <p:sldSz cy="9144000" cx="7200900"/>
  <p:notesSz cx="7010400" cy="9296400"/>
  <p:embeddedFontLst>
    <p:embeddedFont>
      <p:font typeface="Arial Narrow"/>
      <p:regular r:id="rId71"/>
      <p:bold r:id="rId72"/>
      <p:italic r:id="rId73"/>
      <p:boldItalic r:id="rId74"/>
    </p:embeddedFont>
    <p:embeddedFont>
      <p:font typeface="Libre Franklin Black"/>
      <p:bold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268">
          <p15:clr>
            <a:srgbClr val="A4A3A4"/>
          </p15:clr>
        </p15:guide>
      </p15:sldGuideLst>
    </p:ext>
    <p:ext uri="GoogleSlidesCustomDataVersion2">
      <go:slidesCustomData xmlns:go="http://customooxmlschemas.google.com/" r:id="rId77" roundtripDataSignature="AMtx7mjG3dMPvlbrllMEUtRP552m9lW3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FA88417-4C01-4F78-ACC9-46CD140F2501}">
  <a:tblStyle styleId="{3FA88417-4C01-4F78-ACC9-46CD140F250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26B4421D-EF5C-4FEF-92B0-C6C2EE609610}"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9FDE448-C046-481A-B73C-E5AFFC58227B}"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6">
              <a:alpha val="20000"/>
            </a:schemeClr>
          </a:solidFill>
        </a:fill>
      </a:tcStyle>
    </a:band1H>
    <a:band2H>
      <a:tcTxStyle/>
    </a:band2H>
    <a:band1V>
      <a:tcTxStyle/>
      <a:tcStyle>
        <a:fill>
          <a:solidFill>
            <a:schemeClr val="accent6">
              <a:alpha val="20000"/>
            </a:schemeClr>
          </a:solidFill>
        </a:fill>
      </a:tcStyle>
    </a:band1V>
    <a:band2V>
      <a:tcTxStyle/>
    </a:band2V>
    <a:lastCol>
      <a:tcTxStyle b="on" i="off"/>
    </a:lastCol>
    <a:firstCol>
      <a:tcTxStyle b="on" i="off"/>
    </a:firstCol>
    <a:lastRow>
      <a:tcTxStyle b="on" i="off"/>
      <a:tcStyle>
        <a:tcBdr>
          <a:top>
            <a:ln cap="flat" cmpd="sng" w="12700">
              <a:solidFill>
                <a:schemeClr val="accent6"/>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6"/>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C584D556-3B84-4250-A47C-85389ED28142}"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2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rialNarrow-italic.fntdata"/><Relationship Id="rId72" Type="http://schemas.openxmlformats.org/officeDocument/2006/relationships/font" Target="fonts/ArialNarrow-bold.fntdata"/><Relationship Id="rId31" Type="http://schemas.openxmlformats.org/officeDocument/2006/relationships/slide" Target="slides/slide25.xml"/><Relationship Id="rId75" Type="http://schemas.openxmlformats.org/officeDocument/2006/relationships/font" Target="fonts/LibreFranklinBlack-bold.fntdata"/><Relationship Id="rId30" Type="http://schemas.openxmlformats.org/officeDocument/2006/relationships/slide" Target="slides/slide24.xml"/><Relationship Id="rId74" Type="http://schemas.openxmlformats.org/officeDocument/2006/relationships/font" Target="fonts/ArialNarrow-boldItalic.fntdata"/><Relationship Id="rId33" Type="http://schemas.openxmlformats.org/officeDocument/2006/relationships/slide" Target="slides/slide27.xml"/><Relationship Id="rId77" Type="http://customschemas.google.com/relationships/presentationmetadata" Target="metadata"/><Relationship Id="rId32" Type="http://schemas.openxmlformats.org/officeDocument/2006/relationships/slide" Target="slides/slide26.xml"/><Relationship Id="rId76" Type="http://schemas.openxmlformats.org/officeDocument/2006/relationships/font" Target="fonts/LibreFranklinBlack-bold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ArialNarrow-regular.fntdata"/><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1067881970\Desktop\IRA\SEMANA%2012-2022\2-Canal%20end&#233;mico%20IRA%20medellin%202021%20Bortman%20y%20MMWR.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67881970\Desktop\IRA\SEMANA%2012-2022\3-Grupos%20de%20edad.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67881970\Desktop\IRA\SEMANA%2012-2022\3-Grupos%20de%20edad.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1067881970\Desktop\IRA\SEMANA%2012-2022\2-Canal%20end&#233;mico%20IRA%20medellin%202021%20Bortman%20y%20MMWR.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1067881970\Desktop\IRA\SEMANA%2012-2022\INDICADORES%202021.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1067881970\Desktop\IRA\SEMANA%2012-2022\2-Canal%20end&#233;mico%20IRA%20medellin%202021%20Bortman%20y%20MMWR.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1067881970\Desktop\IRA\SEMANA%2012-2022\3-Grupos%20de%20edad.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1067881970\Desktop\IRA\SEMANA%2012-2022\2-Canal%20end&#233;mico%20IRA%20medellin%202021%20Bortman%20y%20MMWR.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1067881970\Desktop\IRA\SEMANA%2012-2022\INDICADORES%202021.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1067881970\Desktop\IRA\SEMANA%2012-2022\2-Canal%20end&#233;mico%20IRA%20medellin%202021%20Bortman%20y%20MMW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1067881970\Desktop\IRA\SEMANA%2012-2022\3-Grupos%20de%20edad.xlsx" TargetMode="External"/></Relationships>
</file>

<file path=ppt/charts/_rels/chart2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1067881970\AppData\Roaming\Microsoft\Excel\evento%20345%20datos%20basicos%20y%20complementarios%20HUSVF%20(version%201).xlsb" TargetMode="External"/></Relationships>
</file>

<file path=ppt/charts/_rels/chart2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1067881970\AppData\Roaming\Microsoft\Excel\evento%20345%20datos%20basicos%20y%20complementarios%20HUSVF%20(version%201).xlsb"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1067881970\Desktop\IRA\SEMANA%2012-2022\GRAFICO%20VIRUS%20RESPIRATORIO%20POR%20SE%20%202.xlsx" TargetMode="External"/><Relationship Id="rId2" Type="http://schemas.openxmlformats.org/officeDocument/2006/relationships/chartUserShapes" Target="../drawings/drawing1.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1067881970\AppData\Roaming\Microsoft\Excel\BASE%20CENTINELA%20IRAG%20HSVF_16-06-2022%20(version%201).xlsb" TargetMode="External"/></Relationships>
</file>

<file path=ppt/charts/_rels/chart25.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1067881970\AppData\Roaming\Microsoft\Excel\evento%20348%20datos%20basicos%20y%20complementarios_SEM_28%20(version%201).xlsb"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USUARIO\Downloads\total%20casos%20de%20IAD%202020%20-%202021.xlsx" TargetMode="External"/></Relationships>
</file>

<file path=ppt/charts/_rels/chart2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USUARIO\Downloads\CAB21sem2%202022.xlsx" TargetMode="External"/></Relationships>
</file>

<file path=ppt/charts/_rels/chart28.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C:\Users\USUARIO\Downloads\CAB21sem17%202022.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Intento%20de%20suicidio\PLANTILLA%20PROPIA%20INTENTO%20DE%20SUICIDIO_2022%20preliminar.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VIH\PLANTILLA%20VIH_202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F:\2022\Dengue\GRAFICAS%20EJEMPLO%20dengue.xlsx" TargetMode="External"/><Relationship Id="rId2" Type="http://schemas.openxmlformats.org/officeDocument/2006/relationships/chartUserShapes" Target="../drawings/drawing2.xml"/></Relationships>
</file>

<file path=ppt/charts/_rels/chart41.xml.rels><?xml version="1.0" encoding="UTF-8" standalone="yes"?><Relationships xmlns="http://schemas.openxmlformats.org/package/2006/relationships"><Relationship Id="rId1" Type="http://schemas.openxmlformats.org/officeDocument/2006/relationships/oleObject" Target="file:///F:\2022\Dengue\Canal%20Dengue%202022%20por%20semana%20AJUS%20(Ultimos%205%20a&#241;os).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F:\2022\Dengue\Dengue%20%20%20periodo%20Doce.xls"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F:\2022\Boletin%20zoonosis\rabia\Rabia%20%20periodo%20Doce.xls"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F:\2022\Boletin%20zoonosis\rabia\GRAFICAS%20EJEMPLO%20rabia.xlsx" TargetMode="External"/></Relationships>
</file>

<file path=ppt/charts/_rels/chart45.xml.rels><?xml version="1.0" encoding="UTF-8" standalone="yes"?><Relationships xmlns="http://schemas.openxmlformats.org/package/2006/relationships"><Relationship Id="rId1" Type="http://schemas.openxmlformats.org/officeDocument/2006/relationships/oleObject" Target="file:///F:\2022\Boletin%20zoonosis\rabia\GRAFICAS%20EJEMPLO%20rabia.xlsx"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file:///F:\2022\Boletin%20zoonosis\Leptospirosis%20%20periodo%20Doce.xls"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F:\2021\Leptospira\GRAFICAS%20EJEMPLO%20Leptospira.xlsx"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file:///F:\2021\Leptospira\GRAFICAS%20EJEMPLO%20Leptospira.xlsx" TargetMode="External"/></Relationships>
</file>

<file path=ppt/charts/_rels/chart49.xml.rels><?xml version="1.0" encoding="UTF-8" standalone="yes"?><Relationships xmlns="http://schemas.openxmlformats.org/package/2006/relationships"><Relationship Id="rId1" Type="http://schemas.openxmlformats.org/officeDocument/2006/relationships/oleObject" Target="file:///C:\Users\Usuario\Documents\SECRETARIA%20DE%20SALUD%20MEDELLIN\BOLETINES%20EPIDEMIOLOGICOS\11-Canal%20end&#233;mico%20VIOLENCIA%20medellin%202019%20Bortman%20y%20MMW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50.xml.rels><?xml version="1.0" encoding="UTF-8" standalone="yes"?><Relationships xmlns="http://schemas.openxmlformats.org/package/2006/relationships"><Relationship Id="rId1" Type="http://schemas.openxmlformats.org/officeDocument/2006/relationships/oleObject" Target="file:///C:\Users\Usuario\Documents\SECRETARIA%20DE%20SALUD%20MEDELLIN\BOLETINES%20EPIDEMIOLOGICOS\11-Canal%20end&#233;mico%20VIOLENCIA%20medellin%202019%20Bortman%20y%20MMWR.xlsx" TargetMode="External"/></Relationships>
</file>

<file path=ppt/charts/_rels/chart51.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C:\Users\Usuario\Documents\SECRETARIA%20DE%20SALUD%20MEDELLIN\BOLETINES%20EPIDEMIOLOGICOS\informes%20de%20periodo%201-4.xlsx" TargetMode="External"/></Relationships>
</file>

<file path=ppt/charts/_rels/chart52.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C:\Users\Usuario\Documents\SECRETARIA%20DE%20SALUD%20MEDELLIN\BOLETINES%20EPIDEMIOLOGICOS\informes%20de%20periodo%201-4.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67881970\Desktop\IRA\SEMANA%2012-2022\2-Canal%20end&#233;mico%20IRA%20medellin%202021%20Bortman%20y%20MMWR.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67881970\Desktop\IRA\SEMANA%2012-2022\INDICADORES%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endémico(B)'!$A$75</c:f>
              <c:strCache>
                <c:ptCount val="1"/>
                <c:pt idx="0">
                  <c:v>Percentil 75</c:v>
                </c:pt>
              </c:strCache>
            </c:strRef>
          </c:tx>
          <c:spPr>
            <a:solidFill>
              <a:srgbClr val="C00000"/>
            </a:solidFill>
            <a:ln w="25400">
              <a:solidFill>
                <a:srgbClr val="FF0000"/>
              </a:solidFill>
              <a:prstDash val="solid"/>
            </a:ln>
          </c:spPr>
          <c:val>
            <c:numRef>
              <c:f>'Canal endémico(B)'!$B$75:$BA$75</c:f>
              <c:numCache>
                <c:formatCode>0.0</c:formatCode>
                <c:ptCount val="52"/>
                <c:pt idx="0">
                  <c:v>4.5</c:v>
                </c:pt>
                <c:pt idx="1">
                  <c:v>4</c:v>
                </c:pt>
                <c:pt idx="2">
                  <c:v>6</c:v>
                </c:pt>
                <c:pt idx="3">
                  <c:v>4.5</c:v>
                </c:pt>
                <c:pt idx="4">
                  <c:v>6</c:v>
                </c:pt>
                <c:pt idx="5">
                  <c:v>4</c:v>
                </c:pt>
                <c:pt idx="6">
                  <c:v>4.5</c:v>
                </c:pt>
                <c:pt idx="7">
                  <c:v>5</c:v>
                </c:pt>
                <c:pt idx="8">
                  <c:v>5</c:v>
                </c:pt>
                <c:pt idx="9">
                  <c:v>4.5</c:v>
                </c:pt>
                <c:pt idx="10">
                  <c:v>3.5</c:v>
                </c:pt>
                <c:pt idx="11">
                  <c:v>5.5</c:v>
                </c:pt>
                <c:pt idx="12">
                  <c:v>4.5</c:v>
                </c:pt>
                <c:pt idx="13">
                  <c:v>5</c:v>
                </c:pt>
                <c:pt idx="14">
                  <c:v>6.5</c:v>
                </c:pt>
                <c:pt idx="15">
                  <c:v>4.5</c:v>
                </c:pt>
                <c:pt idx="16">
                  <c:v>6</c:v>
                </c:pt>
                <c:pt idx="17">
                  <c:v>4.5</c:v>
                </c:pt>
                <c:pt idx="18">
                  <c:v>6.5</c:v>
                </c:pt>
                <c:pt idx="19">
                  <c:v>5</c:v>
                </c:pt>
                <c:pt idx="20">
                  <c:v>4</c:v>
                </c:pt>
                <c:pt idx="21">
                  <c:v>3.5</c:v>
                </c:pt>
                <c:pt idx="22">
                  <c:v>3.5</c:v>
                </c:pt>
                <c:pt idx="23">
                  <c:v>6</c:v>
                </c:pt>
                <c:pt idx="24">
                  <c:v>5</c:v>
                </c:pt>
                <c:pt idx="25">
                  <c:v>4.5</c:v>
                </c:pt>
                <c:pt idx="26">
                  <c:v>4</c:v>
                </c:pt>
                <c:pt idx="27">
                  <c:v>6</c:v>
                </c:pt>
                <c:pt idx="28">
                  <c:v>3.5</c:v>
                </c:pt>
                <c:pt idx="29">
                  <c:v>3.5</c:v>
                </c:pt>
                <c:pt idx="30">
                  <c:v>6.5</c:v>
                </c:pt>
                <c:pt idx="31">
                  <c:v>5</c:v>
                </c:pt>
                <c:pt idx="32">
                  <c:v>6</c:v>
                </c:pt>
                <c:pt idx="33">
                  <c:v>3.5</c:v>
                </c:pt>
                <c:pt idx="34">
                  <c:v>5.5</c:v>
                </c:pt>
                <c:pt idx="35">
                  <c:v>4.5</c:v>
                </c:pt>
                <c:pt idx="36">
                  <c:v>6</c:v>
                </c:pt>
                <c:pt idx="37">
                  <c:v>4</c:v>
                </c:pt>
                <c:pt idx="38">
                  <c:v>6</c:v>
                </c:pt>
                <c:pt idx="39">
                  <c:v>5.5</c:v>
                </c:pt>
                <c:pt idx="40">
                  <c:v>4</c:v>
                </c:pt>
                <c:pt idx="41">
                  <c:v>4.5</c:v>
                </c:pt>
                <c:pt idx="42">
                  <c:v>3.5</c:v>
                </c:pt>
                <c:pt idx="43">
                  <c:v>4.5</c:v>
                </c:pt>
                <c:pt idx="44">
                  <c:v>5</c:v>
                </c:pt>
                <c:pt idx="45">
                  <c:v>4</c:v>
                </c:pt>
                <c:pt idx="46">
                  <c:v>4.5</c:v>
                </c:pt>
                <c:pt idx="47">
                  <c:v>3</c:v>
                </c:pt>
                <c:pt idx="48">
                  <c:v>5.5</c:v>
                </c:pt>
                <c:pt idx="49">
                  <c:v>5.5</c:v>
                </c:pt>
                <c:pt idx="50">
                  <c:v>5.5</c:v>
                </c:pt>
                <c:pt idx="51">
                  <c:v>4.5</c:v>
                </c:pt>
              </c:numCache>
            </c:numRef>
          </c:val>
          <c:extLst>
            <c:ext xmlns:c16="http://schemas.microsoft.com/office/drawing/2014/chart" uri="{C3380CC4-5D6E-409C-BE32-E72D297353CC}">
              <c16:uniqueId val="{00000002-5A99-4791-8253-E45CCB0CC22F}"/>
            </c:ext>
          </c:extLst>
        </c:ser>
        <c:ser>
          <c:idx val="1"/>
          <c:order val="2"/>
          <c:tx>
            <c:strRef>
              <c:f>'Canal endémico(B)'!$A$73</c:f>
              <c:strCache>
                <c:ptCount val="1"/>
                <c:pt idx="0">
                  <c:v>Mediana</c:v>
                </c:pt>
              </c:strCache>
            </c:strRef>
          </c:tx>
          <c:spPr>
            <a:ln w="28575" cap="rnd">
              <a:solidFill>
                <a:schemeClr val="accent4"/>
              </a:solidFill>
              <a:round/>
            </a:ln>
            <a:effectLst/>
          </c:spPr>
          <c:val>
            <c:numRef>
              <c:f>'Canal endémico(B)'!$B$73:$BA$73</c:f>
              <c:numCache>
                <c:formatCode>0.0</c:formatCode>
                <c:ptCount val="52"/>
                <c:pt idx="0">
                  <c:v>3</c:v>
                </c:pt>
                <c:pt idx="1">
                  <c:v>2</c:v>
                </c:pt>
                <c:pt idx="2">
                  <c:v>3</c:v>
                </c:pt>
                <c:pt idx="3">
                  <c:v>3</c:v>
                </c:pt>
                <c:pt idx="4">
                  <c:v>5</c:v>
                </c:pt>
                <c:pt idx="5">
                  <c:v>4</c:v>
                </c:pt>
                <c:pt idx="6">
                  <c:v>3</c:v>
                </c:pt>
                <c:pt idx="7">
                  <c:v>5</c:v>
                </c:pt>
                <c:pt idx="8">
                  <c:v>4</c:v>
                </c:pt>
                <c:pt idx="9">
                  <c:v>3</c:v>
                </c:pt>
                <c:pt idx="10">
                  <c:v>2</c:v>
                </c:pt>
                <c:pt idx="11">
                  <c:v>5</c:v>
                </c:pt>
                <c:pt idx="12">
                  <c:v>3</c:v>
                </c:pt>
                <c:pt idx="13">
                  <c:v>4</c:v>
                </c:pt>
                <c:pt idx="14">
                  <c:v>5</c:v>
                </c:pt>
                <c:pt idx="15">
                  <c:v>3</c:v>
                </c:pt>
                <c:pt idx="16">
                  <c:v>5</c:v>
                </c:pt>
                <c:pt idx="17">
                  <c:v>3</c:v>
                </c:pt>
                <c:pt idx="18">
                  <c:v>5</c:v>
                </c:pt>
                <c:pt idx="19">
                  <c:v>5</c:v>
                </c:pt>
                <c:pt idx="20">
                  <c:v>3</c:v>
                </c:pt>
                <c:pt idx="21">
                  <c:v>3</c:v>
                </c:pt>
                <c:pt idx="22">
                  <c:v>1</c:v>
                </c:pt>
                <c:pt idx="23">
                  <c:v>3</c:v>
                </c:pt>
                <c:pt idx="24">
                  <c:v>4</c:v>
                </c:pt>
                <c:pt idx="25">
                  <c:v>4</c:v>
                </c:pt>
                <c:pt idx="26">
                  <c:v>3</c:v>
                </c:pt>
                <c:pt idx="27">
                  <c:v>5</c:v>
                </c:pt>
                <c:pt idx="28">
                  <c:v>3</c:v>
                </c:pt>
                <c:pt idx="29">
                  <c:v>2</c:v>
                </c:pt>
                <c:pt idx="30">
                  <c:v>5</c:v>
                </c:pt>
                <c:pt idx="31">
                  <c:v>4</c:v>
                </c:pt>
                <c:pt idx="32">
                  <c:v>3</c:v>
                </c:pt>
                <c:pt idx="33">
                  <c:v>2</c:v>
                </c:pt>
                <c:pt idx="34">
                  <c:v>4</c:v>
                </c:pt>
                <c:pt idx="35">
                  <c:v>3</c:v>
                </c:pt>
                <c:pt idx="36">
                  <c:v>5</c:v>
                </c:pt>
                <c:pt idx="37">
                  <c:v>3</c:v>
                </c:pt>
                <c:pt idx="38">
                  <c:v>5</c:v>
                </c:pt>
                <c:pt idx="39">
                  <c:v>4</c:v>
                </c:pt>
                <c:pt idx="40">
                  <c:v>4</c:v>
                </c:pt>
                <c:pt idx="41">
                  <c:v>3</c:v>
                </c:pt>
                <c:pt idx="42">
                  <c:v>2</c:v>
                </c:pt>
                <c:pt idx="43">
                  <c:v>4</c:v>
                </c:pt>
                <c:pt idx="44">
                  <c:v>4</c:v>
                </c:pt>
                <c:pt idx="45">
                  <c:v>2</c:v>
                </c:pt>
                <c:pt idx="46">
                  <c:v>4</c:v>
                </c:pt>
                <c:pt idx="47">
                  <c:v>2</c:v>
                </c:pt>
                <c:pt idx="48">
                  <c:v>5</c:v>
                </c:pt>
                <c:pt idx="49">
                  <c:v>5</c:v>
                </c:pt>
                <c:pt idx="50">
                  <c:v>4</c:v>
                </c:pt>
                <c:pt idx="51">
                  <c:v>4</c:v>
                </c:pt>
              </c:numCache>
            </c:numRef>
          </c:val>
          <c:extLst>
            <c:ext xmlns:c16="http://schemas.microsoft.com/office/drawing/2014/chart" uri="{C3380CC4-5D6E-409C-BE32-E72D297353CC}">
              <c16:uniqueId val="{00000000-5A99-4791-8253-E45CCB0CC22F}"/>
            </c:ext>
          </c:extLst>
        </c:ser>
        <c:ser>
          <c:idx val="2"/>
          <c:order val="3"/>
          <c:tx>
            <c:strRef>
              <c:f>'Canal endémico(B)'!$A$74</c:f>
              <c:strCache>
                <c:ptCount val="1"/>
                <c:pt idx="0">
                  <c:v>Percentil 25</c:v>
                </c:pt>
              </c:strCache>
            </c:strRef>
          </c:tx>
          <c:spPr>
            <a:solidFill>
              <a:srgbClr val="92D050"/>
            </a:solidFill>
            <a:ln w="28575" cap="rnd">
              <a:solidFill>
                <a:schemeClr val="accent6"/>
              </a:solidFill>
              <a:round/>
            </a:ln>
            <a:effectLst/>
          </c:spPr>
          <c:val>
            <c:numRef>
              <c:f>'Canal endémico(B)'!$B$74:$BA$74</c:f>
              <c:numCache>
                <c:formatCode>0.0</c:formatCode>
                <c:ptCount val="52"/>
                <c:pt idx="0">
                  <c:v>1.5</c:v>
                </c:pt>
                <c:pt idx="1">
                  <c:v>1.5</c:v>
                </c:pt>
                <c:pt idx="2">
                  <c:v>2.5</c:v>
                </c:pt>
                <c:pt idx="3">
                  <c:v>2.5</c:v>
                </c:pt>
                <c:pt idx="4">
                  <c:v>4</c:v>
                </c:pt>
                <c:pt idx="5">
                  <c:v>2.5</c:v>
                </c:pt>
                <c:pt idx="6">
                  <c:v>2.5</c:v>
                </c:pt>
                <c:pt idx="7">
                  <c:v>2.5</c:v>
                </c:pt>
                <c:pt idx="8">
                  <c:v>2.5</c:v>
                </c:pt>
                <c:pt idx="9">
                  <c:v>3</c:v>
                </c:pt>
                <c:pt idx="10">
                  <c:v>2</c:v>
                </c:pt>
                <c:pt idx="11">
                  <c:v>2.5</c:v>
                </c:pt>
                <c:pt idx="12">
                  <c:v>3</c:v>
                </c:pt>
                <c:pt idx="13">
                  <c:v>3</c:v>
                </c:pt>
                <c:pt idx="14">
                  <c:v>3</c:v>
                </c:pt>
                <c:pt idx="15">
                  <c:v>3</c:v>
                </c:pt>
                <c:pt idx="16">
                  <c:v>2</c:v>
                </c:pt>
                <c:pt idx="17">
                  <c:v>2</c:v>
                </c:pt>
                <c:pt idx="18">
                  <c:v>3.5</c:v>
                </c:pt>
                <c:pt idx="19">
                  <c:v>3.5</c:v>
                </c:pt>
                <c:pt idx="20">
                  <c:v>1.5</c:v>
                </c:pt>
                <c:pt idx="21">
                  <c:v>2</c:v>
                </c:pt>
                <c:pt idx="22">
                  <c:v>1</c:v>
                </c:pt>
                <c:pt idx="23">
                  <c:v>2.5</c:v>
                </c:pt>
                <c:pt idx="24">
                  <c:v>4</c:v>
                </c:pt>
                <c:pt idx="25">
                  <c:v>2.5</c:v>
                </c:pt>
                <c:pt idx="26">
                  <c:v>2.5</c:v>
                </c:pt>
                <c:pt idx="27">
                  <c:v>2.5</c:v>
                </c:pt>
                <c:pt idx="28">
                  <c:v>2.5</c:v>
                </c:pt>
                <c:pt idx="29">
                  <c:v>1.5</c:v>
                </c:pt>
                <c:pt idx="30">
                  <c:v>4</c:v>
                </c:pt>
                <c:pt idx="31">
                  <c:v>1.5</c:v>
                </c:pt>
                <c:pt idx="32">
                  <c:v>0.5</c:v>
                </c:pt>
                <c:pt idx="33">
                  <c:v>1</c:v>
                </c:pt>
                <c:pt idx="34">
                  <c:v>2</c:v>
                </c:pt>
                <c:pt idx="35">
                  <c:v>3</c:v>
                </c:pt>
                <c:pt idx="36">
                  <c:v>1.5</c:v>
                </c:pt>
                <c:pt idx="37">
                  <c:v>3</c:v>
                </c:pt>
                <c:pt idx="38">
                  <c:v>3.5</c:v>
                </c:pt>
                <c:pt idx="39">
                  <c:v>1.5</c:v>
                </c:pt>
                <c:pt idx="40">
                  <c:v>3</c:v>
                </c:pt>
                <c:pt idx="41">
                  <c:v>2</c:v>
                </c:pt>
                <c:pt idx="42">
                  <c:v>2</c:v>
                </c:pt>
                <c:pt idx="43">
                  <c:v>3</c:v>
                </c:pt>
                <c:pt idx="44">
                  <c:v>3.5</c:v>
                </c:pt>
                <c:pt idx="45">
                  <c:v>2</c:v>
                </c:pt>
                <c:pt idx="46">
                  <c:v>2.5</c:v>
                </c:pt>
                <c:pt idx="47">
                  <c:v>1.5</c:v>
                </c:pt>
                <c:pt idx="48">
                  <c:v>3.5</c:v>
                </c:pt>
                <c:pt idx="49">
                  <c:v>3.5</c:v>
                </c:pt>
                <c:pt idx="50">
                  <c:v>3</c:v>
                </c:pt>
                <c:pt idx="51">
                  <c:v>2</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83946112"/>
        <c:axId val="85025920"/>
      </c:areaChart>
      <c:scatterChart>
        <c:scatterStyle val="lineMarker"/>
        <c:varyColors val="0"/>
        <c:ser>
          <c:idx val="0"/>
          <c:order val="0"/>
          <c:tx>
            <c:strRef>
              <c:f>'Canal endémico(B)'!$A$72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endémico(B)'!$B$72:$BA$72</c:f>
              <c:numCache>
                <c:formatCode>General</c:formatCode>
                <c:ptCount val="52"/>
                <c:pt idx="0">
                  <c:v>1</c:v>
                </c:pt>
                <c:pt idx="1">
                  <c:v>2</c:v>
                </c:pt>
                <c:pt idx="2">
                  <c:v>2</c:v>
                </c:pt>
                <c:pt idx="3">
                  <c:v>4</c:v>
                </c:pt>
                <c:pt idx="4">
                  <c:v>7</c:v>
                </c:pt>
                <c:pt idx="5">
                  <c:v>1</c:v>
                </c:pt>
                <c:pt idx="6">
                  <c:v>2</c:v>
                </c:pt>
                <c:pt idx="7">
                  <c:v>3</c:v>
                </c:pt>
                <c:pt idx="8">
                  <c:v>6</c:v>
                </c:pt>
                <c:pt idx="9">
                  <c:v>5</c:v>
                </c:pt>
                <c:pt idx="10">
                  <c:v>2</c:v>
                </c:pt>
                <c:pt idx="11">
                  <c:v>4</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83946112"/>
        <c:axId val="85025920"/>
      </c:scatterChart>
      <c:catAx>
        <c:axId val="83946112"/>
        <c:scaling>
          <c:orientation val="minMax"/>
        </c:scaling>
        <c:delete val="0"/>
        <c:axPos val="b"/>
        <c:title>
          <c:tx>
            <c:rich>
              <a:bodyPr/>
              <a:lstStyle/>
              <a:p>
                <a:pPr>
                  <a:defRPr sz="900"/>
                </a:pPr>
                <a:r>
                  <a:rPr lang="en-US" sz="900"/>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85025920"/>
        <c:crosses val="autoZero"/>
        <c:auto val="1"/>
        <c:lblAlgn val="ctr"/>
        <c:lblOffset val="100"/>
        <c:noMultiLvlLbl val="0"/>
      </c:catAx>
      <c:valAx>
        <c:axId val="85025920"/>
        <c:scaling>
          <c:orientation val="minMax"/>
        </c:scaling>
        <c:delete val="0"/>
        <c:axPos val="l"/>
        <c:title>
          <c:tx>
            <c:rich>
              <a:bodyPr/>
              <a:lstStyle/>
              <a:p>
                <a:pPr>
                  <a:defRPr sz="900"/>
                </a:pPr>
                <a:r>
                  <a:rPr lang="es-CO" sz="900"/>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n-US"/>
          </a:p>
        </c:txPr>
        <c:crossAx val="83946112"/>
        <c:crosses val="autoZero"/>
        <c:crossBetween val="between"/>
      </c:valAx>
      <c:spPr>
        <a:noFill/>
        <a:ln w="25400">
          <a:noFill/>
        </a:ln>
      </c:spPr>
    </c:plotArea>
    <c:legend>
      <c:legendPos val="b"/>
      <c:overlay val="0"/>
      <c:spPr>
        <a:noFill/>
        <a:ln w="25400">
          <a:noFill/>
        </a:ln>
      </c:spPr>
      <c:txPr>
        <a:bodyPr rot="0" vert="horz"/>
        <a:lstStyle/>
        <a:p>
          <a:pPr>
            <a:defRPr sz="900"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30940171928384"/>
          <c:y val="8.1173547533881382E-2"/>
          <c:w val="0.84352687194751208"/>
          <c:h val="0.55544147486002349"/>
        </c:manualLayout>
      </c:layout>
      <c:lineChart>
        <c:grouping val="standard"/>
        <c:varyColors val="0"/>
        <c:ser>
          <c:idx val="0"/>
          <c:order val="0"/>
          <c:tx>
            <c:strRef>
              <c:f>IRA!$B$123</c:f>
              <c:strCache>
                <c:ptCount val="1"/>
                <c:pt idx="0">
                  <c:v>Límite inferior</c:v>
                </c:pt>
              </c:strCache>
            </c:strRef>
          </c:tx>
          <c:spPr>
            <a:ln w="38100" cap="rnd">
              <a:solidFill>
                <a:schemeClr val="accent1"/>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IRA!$C$123:$BC$123</c:f>
              <c:numCache>
                <c:formatCode>0.0</c:formatCode>
                <c:ptCount val="53"/>
                <c:pt idx="0">
                  <c:v>0.62948986310910882</c:v>
                </c:pt>
                <c:pt idx="1">
                  <c:v>0.65008209217138924</c:v>
                </c:pt>
                <c:pt idx="2">
                  <c:v>0.61145256632657485</c:v>
                </c:pt>
                <c:pt idx="3">
                  <c:v>0.6681521123736931</c:v>
                </c:pt>
                <c:pt idx="4">
                  <c:v>0.65109929394482613</c:v>
                </c:pt>
                <c:pt idx="5">
                  <c:v>0.75381302293835395</c:v>
                </c:pt>
                <c:pt idx="6">
                  <c:v>0.75025269347675438</c:v>
                </c:pt>
                <c:pt idx="7">
                  <c:v>0.78221741200575068</c:v>
                </c:pt>
                <c:pt idx="8">
                  <c:v>0.81496798839189344</c:v>
                </c:pt>
                <c:pt idx="9">
                  <c:v>0.76716604983137671</c:v>
                </c:pt>
                <c:pt idx="10">
                  <c:v>0.67142625920207655</c:v>
                </c:pt>
                <c:pt idx="11">
                  <c:v>0.59040848271554425</c:v>
                </c:pt>
                <c:pt idx="12">
                  <c:v>0.59919097855054915</c:v>
                </c:pt>
                <c:pt idx="13">
                  <c:v>0.67063872828778215</c:v>
                </c:pt>
                <c:pt idx="14">
                  <c:v>0.74765936253594245</c:v>
                </c:pt>
                <c:pt idx="15">
                  <c:v>0.79346170192190391</c:v>
                </c:pt>
                <c:pt idx="16">
                  <c:v>0.76845238349752898</c:v>
                </c:pt>
                <c:pt idx="17">
                  <c:v>0.73083241906409047</c:v>
                </c:pt>
                <c:pt idx="18">
                  <c:v>0.66245208497862729</c:v>
                </c:pt>
                <c:pt idx="19">
                  <c:v>0.65575150331912413</c:v>
                </c:pt>
                <c:pt idx="20">
                  <c:v>0.62188689385552332</c:v>
                </c:pt>
                <c:pt idx="21">
                  <c:v>0.58994970005245062</c:v>
                </c:pt>
                <c:pt idx="22">
                  <c:v>0.56495285500656789</c:v>
                </c:pt>
                <c:pt idx="23">
                  <c:v>0.53104817768212265</c:v>
                </c:pt>
                <c:pt idx="24">
                  <c:v>0.50106828043167306</c:v>
                </c:pt>
                <c:pt idx="25">
                  <c:v>0.59083885445236195</c:v>
                </c:pt>
                <c:pt idx="26">
                  <c:v>0.68269657862626332</c:v>
                </c:pt>
                <c:pt idx="27">
                  <c:v>0.7702242931222516</c:v>
                </c:pt>
                <c:pt idx="28">
                  <c:v>0.7599126471606279</c:v>
                </c:pt>
                <c:pt idx="29">
                  <c:v>0.71851759985025654</c:v>
                </c:pt>
                <c:pt idx="30">
                  <c:v>0.70272283849298267</c:v>
                </c:pt>
                <c:pt idx="31">
                  <c:v>0.61842571481415176</c:v>
                </c:pt>
                <c:pt idx="32">
                  <c:v>0.60962071630517523</c:v>
                </c:pt>
                <c:pt idx="33">
                  <c:v>0.60681773597350319</c:v>
                </c:pt>
                <c:pt idx="34">
                  <c:v>0.68888859892090959</c:v>
                </c:pt>
                <c:pt idx="35">
                  <c:v>0.688071298468378</c:v>
                </c:pt>
                <c:pt idx="36">
                  <c:v>0.66887080789012765</c:v>
                </c:pt>
                <c:pt idx="37">
                  <c:v>0.64605859698803259</c:v>
                </c:pt>
                <c:pt idx="38">
                  <c:v>0.65024151713673128</c:v>
                </c:pt>
                <c:pt idx="39">
                  <c:v>0.60286516403726265</c:v>
                </c:pt>
                <c:pt idx="40">
                  <c:v>0.59783038975177294</c:v>
                </c:pt>
                <c:pt idx="41">
                  <c:v>0.60259281484360105</c:v>
                </c:pt>
                <c:pt idx="42">
                  <c:v>0.50996580967787097</c:v>
                </c:pt>
                <c:pt idx="43">
                  <c:v>0.56351529024322333</c:v>
                </c:pt>
                <c:pt idx="44">
                  <c:v>0.562186324546323</c:v>
                </c:pt>
                <c:pt idx="45">
                  <c:v>0.74892977829417851</c:v>
                </c:pt>
                <c:pt idx="46">
                  <c:v>0.75283225961888112</c:v>
                </c:pt>
                <c:pt idx="47">
                  <c:v>0.71044264101882015</c:v>
                </c:pt>
                <c:pt idx="48">
                  <c:v>0.71020059276797176</c:v>
                </c:pt>
                <c:pt idx="49">
                  <c:v>0.69980839845244791</c:v>
                </c:pt>
                <c:pt idx="50">
                  <c:v>0.68431134946178906</c:v>
                </c:pt>
                <c:pt idx="51">
                  <c:v>0.65878870514301491</c:v>
                </c:pt>
                <c:pt idx="52">
                  <c:v>0.62891683049744018</c:v>
                </c:pt>
              </c:numCache>
            </c:numRef>
          </c:val>
          <c:smooth val="0"/>
          <c:extLst>
            <c:ext xmlns:c16="http://schemas.microsoft.com/office/drawing/2014/chart" uri="{C3380CC4-5D6E-409C-BE32-E72D297353CC}">
              <c16:uniqueId val="{00000000-73F6-4C4E-A28B-89E5280B39F4}"/>
            </c:ext>
          </c:extLst>
        </c:ser>
        <c:ser>
          <c:idx val="1"/>
          <c:order val="1"/>
          <c:tx>
            <c:strRef>
              <c:f>IRA!$B$124</c:f>
              <c:strCache>
                <c:ptCount val="1"/>
                <c:pt idx="0">
                  <c:v>Límite superior</c:v>
                </c:pt>
              </c:strCache>
            </c:strRef>
          </c:tx>
          <c:spPr>
            <a:ln w="38100" cap="rnd">
              <a:solidFill>
                <a:schemeClr val="accent2"/>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IRA!$C$124:$BC$124</c:f>
              <c:numCache>
                <c:formatCode>0.0</c:formatCode>
                <c:ptCount val="53"/>
                <c:pt idx="0">
                  <c:v>1.3705101368908912</c:v>
                </c:pt>
                <c:pt idx="1">
                  <c:v>1.3499179078286108</c:v>
                </c:pt>
                <c:pt idx="2">
                  <c:v>1.3885474336734251</c:v>
                </c:pt>
                <c:pt idx="3">
                  <c:v>1.3318478876263069</c:v>
                </c:pt>
                <c:pt idx="4">
                  <c:v>1.3489007060551739</c:v>
                </c:pt>
                <c:pt idx="5">
                  <c:v>1.2461869770616461</c:v>
                </c:pt>
                <c:pt idx="6">
                  <c:v>1.2497473065232456</c:v>
                </c:pt>
                <c:pt idx="7">
                  <c:v>1.2177825879942492</c:v>
                </c:pt>
                <c:pt idx="8">
                  <c:v>1.1850320116081066</c:v>
                </c:pt>
                <c:pt idx="9">
                  <c:v>1.2328339501686234</c:v>
                </c:pt>
                <c:pt idx="10">
                  <c:v>1.3285737407979235</c:v>
                </c:pt>
                <c:pt idx="11">
                  <c:v>1.4095915172844558</c:v>
                </c:pt>
                <c:pt idx="12">
                  <c:v>1.4008090214494509</c:v>
                </c:pt>
                <c:pt idx="13">
                  <c:v>1.3293612717122179</c:v>
                </c:pt>
                <c:pt idx="14">
                  <c:v>1.2523406374640575</c:v>
                </c:pt>
                <c:pt idx="15">
                  <c:v>1.2065382980780961</c:v>
                </c:pt>
                <c:pt idx="16">
                  <c:v>1.231547616502471</c:v>
                </c:pt>
                <c:pt idx="17">
                  <c:v>1.2691675809359095</c:v>
                </c:pt>
                <c:pt idx="18">
                  <c:v>1.3375479150213727</c:v>
                </c:pt>
                <c:pt idx="19">
                  <c:v>1.3442484966808759</c:v>
                </c:pt>
                <c:pt idx="20">
                  <c:v>1.3781131061444767</c:v>
                </c:pt>
                <c:pt idx="21">
                  <c:v>1.4100502999475495</c:v>
                </c:pt>
                <c:pt idx="22">
                  <c:v>1.4350471449934321</c:v>
                </c:pt>
                <c:pt idx="23">
                  <c:v>1.4689518223178775</c:v>
                </c:pt>
                <c:pt idx="24">
                  <c:v>1.4989317195683269</c:v>
                </c:pt>
                <c:pt idx="25">
                  <c:v>1.409161145547638</c:v>
                </c:pt>
                <c:pt idx="26">
                  <c:v>1.3173034213737367</c:v>
                </c:pt>
                <c:pt idx="27">
                  <c:v>1.2297757068777484</c:v>
                </c:pt>
                <c:pt idx="28">
                  <c:v>1.2400873528393721</c:v>
                </c:pt>
                <c:pt idx="29">
                  <c:v>1.2814824001497436</c:v>
                </c:pt>
                <c:pt idx="30">
                  <c:v>1.2972771615070173</c:v>
                </c:pt>
                <c:pt idx="31">
                  <c:v>1.3815742851858483</c:v>
                </c:pt>
                <c:pt idx="32">
                  <c:v>1.3903792836948248</c:v>
                </c:pt>
                <c:pt idx="33">
                  <c:v>1.3931822640264968</c:v>
                </c:pt>
                <c:pt idx="34">
                  <c:v>1.3111114010790903</c:v>
                </c:pt>
                <c:pt idx="35">
                  <c:v>1.3119287015316221</c:v>
                </c:pt>
                <c:pt idx="36">
                  <c:v>1.3311291921098722</c:v>
                </c:pt>
                <c:pt idx="37">
                  <c:v>1.3539414030119674</c:v>
                </c:pt>
                <c:pt idx="38">
                  <c:v>1.3497584828632687</c:v>
                </c:pt>
                <c:pt idx="39">
                  <c:v>1.3971348359627374</c:v>
                </c:pt>
                <c:pt idx="40">
                  <c:v>1.4021696102482271</c:v>
                </c:pt>
                <c:pt idx="41">
                  <c:v>1.3974071851563989</c:v>
                </c:pt>
                <c:pt idx="42">
                  <c:v>1.490034190322129</c:v>
                </c:pt>
                <c:pt idx="43">
                  <c:v>1.4364847097567766</c:v>
                </c:pt>
                <c:pt idx="44">
                  <c:v>1.437813675453677</c:v>
                </c:pt>
                <c:pt idx="45">
                  <c:v>1.2510702217058216</c:v>
                </c:pt>
                <c:pt idx="46">
                  <c:v>1.247167740381119</c:v>
                </c:pt>
                <c:pt idx="47">
                  <c:v>1.2895573589811797</c:v>
                </c:pt>
                <c:pt idx="48">
                  <c:v>1.2897994072320282</c:v>
                </c:pt>
                <c:pt idx="49">
                  <c:v>1.3001916015475521</c:v>
                </c:pt>
                <c:pt idx="50">
                  <c:v>1.315688650538211</c:v>
                </c:pt>
                <c:pt idx="51">
                  <c:v>1.341211294856985</c:v>
                </c:pt>
                <c:pt idx="52">
                  <c:v>1.3710831695025598</c:v>
                </c:pt>
              </c:numCache>
            </c:numRef>
          </c:val>
          <c:smooth val="0"/>
          <c:extLst>
            <c:ext xmlns:c16="http://schemas.microsoft.com/office/drawing/2014/chart" uri="{C3380CC4-5D6E-409C-BE32-E72D297353CC}">
              <c16:uniqueId val="{00000001-73F6-4C4E-A28B-89E5280B39F4}"/>
            </c:ext>
          </c:extLst>
        </c:ser>
        <c:ser>
          <c:idx val="2"/>
          <c:order val="2"/>
          <c:tx>
            <c:strRef>
              <c:f>IRA!$B$125</c:f>
              <c:strCache>
                <c:ptCount val="1"/>
                <c:pt idx="0">
                  <c:v>Razón observada</c:v>
                </c:pt>
              </c:strCache>
            </c:strRef>
          </c:tx>
          <c:spPr>
            <a:ln w="28575" cap="rnd">
              <a:noFill/>
              <a:round/>
            </a:ln>
            <a:effectLst/>
          </c:spPr>
          <c:marker>
            <c:symbol val="circle"/>
            <c:size val="4"/>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IRA!$C$125:$BB$125</c:f>
              <c:numCache>
                <c:formatCode>General</c:formatCode>
                <c:ptCount val="52"/>
                <c:pt idx="0">
                  <c:v>1.9322078300101879</c:v>
                </c:pt>
                <c:pt idx="1">
                  <c:v>2.0962000090583812</c:v>
                </c:pt>
                <c:pt idx="2">
                  <c:v>1.4151571277375234</c:v>
                </c:pt>
                <c:pt idx="3">
                  <c:v>1.1223376595812418</c:v>
                </c:pt>
                <c:pt idx="4">
                  <c:v>0.82899265371842612</c:v>
                </c:pt>
                <c:pt idx="5">
                  <c:v>0.68344257791035412</c:v>
                </c:pt>
                <c:pt idx="6">
                  <c:v>0.6662924398514749</c:v>
                </c:pt>
                <c:pt idx="7">
                  <c:v>0.7853775512984712</c:v>
                </c:pt>
                <c:pt idx="8">
                  <c:v>0.75660598168011473</c:v>
                </c:pt>
                <c:pt idx="9">
                  <c:v>0.8354609929078014</c:v>
                </c:pt>
                <c:pt idx="10">
                  <c:v>0.76901279881330464</c:v>
                </c:pt>
                <c:pt idx="11">
                  <c:v>0.78893960207382463</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mooth val="0"/>
          <c:extLst>
            <c:ext xmlns:c16="http://schemas.microsoft.com/office/drawing/2014/chart" uri="{C3380CC4-5D6E-409C-BE32-E72D297353CC}">
              <c16:uniqueId val="{00000002-73F6-4C4E-A28B-89E5280B39F4}"/>
            </c:ext>
          </c:extLst>
        </c:ser>
        <c:ser>
          <c:idx val="3"/>
          <c:order val="3"/>
          <c:tx>
            <c:strRef>
              <c:f>IRA!$B$126</c:f>
              <c:strCache>
                <c:ptCount val="1"/>
                <c:pt idx="0">
                  <c:v>Razón esperada</c:v>
                </c:pt>
              </c:strCache>
            </c:strRef>
          </c:tx>
          <c:spPr>
            <a:ln w="50800" cap="rnd">
              <a:solidFill>
                <a:schemeClr val="tx1"/>
              </a:solidFill>
              <a:prstDash val="sysDot"/>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IRA!$C$126:$BC$126</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300254104"/>
        <c:axId val="300256064"/>
      </c:lineChart>
      <c:catAx>
        <c:axId val="300254104"/>
        <c:scaling>
          <c:orientation val="minMax"/>
        </c:scaling>
        <c:delete val="0"/>
        <c:axPos val="b"/>
        <c:title>
          <c:tx>
            <c:rich>
              <a:bodyPr rot="0" vert="horz"/>
              <a:lstStyle/>
              <a:p>
                <a:pPr>
                  <a:defRPr/>
                </a:pPr>
                <a:r>
                  <a:rPr lang="es-CO"/>
                  <a:t>Semanas epidemiológicas</a:t>
                </a:r>
              </a:p>
            </c:rich>
          </c:tx>
          <c:layout>
            <c:manualLayout>
              <c:xMode val="edge"/>
              <c:yMode val="edge"/>
              <c:x val="0.39802242896033868"/>
              <c:y val="0.7248466592756320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00256064"/>
        <c:crosses val="autoZero"/>
        <c:auto val="1"/>
        <c:lblAlgn val="ctr"/>
        <c:lblOffset val="100"/>
        <c:noMultiLvlLbl val="0"/>
      </c:catAx>
      <c:valAx>
        <c:axId val="300256064"/>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300254104"/>
        <c:crosses val="autoZero"/>
        <c:crossBetween val="between"/>
      </c:valAx>
      <c:spPr>
        <a:noFill/>
        <a:ln>
          <a:noFill/>
        </a:ln>
        <a:effectLst/>
      </c:spPr>
    </c:plotArea>
    <c:legend>
      <c:legendPos val="b"/>
      <c:layout>
        <c:manualLayout>
          <c:xMode val="edge"/>
          <c:yMode val="edge"/>
          <c:x val="6.9980630780410474E-2"/>
          <c:y val="0.86092910593747862"/>
          <c:w val="0.89800898173867294"/>
          <c:h val="6.6558836587947451E-2"/>
        </c:manualLayout>
      </c:layout>
      <c:overlay val="0"/>
      <c:spPr>
        <a:noFill/>
        <a:ln>
          <a:noFill/>
        </a:ln>
        <a:effectLst/>
      </c:spPr>
      <c:txPr>
        <a:bodyPr rot="0" vert="horz"/>
        <a:lstStyle/>
        <a:p>
          <a:pPr>
            <a:defRPr sz="600"/>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7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92497711512728"/>
          <c:y val="4.8256731278586928E-2"/>
          <c:w val="0.82018795048966064"/>
          <c:h val="0.68622207285976577"/>
        </c:manualLayout>
      </c:layout>
      <c:barChart>
        <c:barDir val="col"/>
        <c:grouping val="clustered"/>
        <c:varyColors val="0"/>
        <c:ser>
          <c:idx val="0"/>
          <c:order val="0"/>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Hoja1!$E$51:$K$51</c:f>
              <c:strCache>
                <c:ptCount val="7"/>
                <c:pt idx="0">
                  <c:v>&lt; 1 AÑO</c:v>
                </c:pt>
                <c:pt idx="1">
                  <c:v>1</c:v>
                </c:pt>
                <c:pt idx="2">
                  <c:v>2-4</c:v>
                </c:pt>
                <c:pt idx="3">
                  <c:v>5 - 19</c:v>
                </c:pt>
                <c:pt idx="4">
                  <c:v>20 - 39</c:v>
                </c:pt>
                <c:pt idx="5">
                  <c:v>40 - 59 </c:v>
                </c:pt>
                <c:pt idx="6">
                  <c:v>60 y más</c:v>
                </c:pt>
              </c:strCache>
            </c:strRef>
          </c:cat>
          <c:val>
            <c:numRef>
              <c:f>Hoja1!$E$52:$K$52</c:f>
              <c:numCache>
                <c:formatCode>0.0%</c:formatCode>
                <c:ptCount val="7"/>
                <c:pt idx="0">
                  <c:v>1.3986013986013986E-2</c:v>
                </c:pt>
                <c:pt idx="1">
                  <c:v>2.7972027972027972E-3</c:v>
                </c:pt>
                <c:pt idx="2">
                  <c:v>6.993006993006993E-3</c:v>
                </c:pt>
                <c:pt idx="3">
                  <c:v>1.3986013986013986E-2</c:v>
                </c:pt>
                <c:pt idx="4">
                  <c:v>3.4965034965034968E-2</c:v>
                </c:pt>
                <c:pt idx="5">
                  <c:v>8.1118881118881117E-2</c:v>
                </c:pt>
                <c:pt idx="6">
                  <c:v>0.84615384615384615</c:v>
                </c:pt>
              </c:numCache>
            </c:numRef>
          </c:val>
          <c:extLst>
            <c:ext xmlns:c16="http://schemas.microsoft.com/office/drawing/2014/chart" uri="{C3380CC4-5D6E-409C-BE32-E72D297353CC}">
              <c16:uniqueId val="{00000006-7C76-4ABA-9D13-E38A90F954F7}"/>
            </c:ext>
          </c:extLst>
        </c:ser>
        <c:dLbls>
          <c:showLegendKey val="0"/>
          <c:showVal val="0"/>
          <c:showCatName val="0"/>
          <c:showSerName val="0"/>
          <c:showPercent val="0"/>
          <c:showBubbleSize val="0"/>
        </c:dLbls>
        <c:gapWidth val="0"/>
        <c:overlap val="100"/>
        <c:axId val="300250576"/>
        <c:axId val="300253320"/>
      </c:barChart>
      <c:catAx>
        <c:axId val="300250576"/>
        <c:scaling>
          <c:orientation val="minMax"/>
        </c:scaling>
        <c:delete val="0"/>
        <c:axPos val="b"/>
        <c:title>
          <c:tx>
            <c:rich>
              <a:bodyPr/>
              <a:lstStyle/>
              <a:p>
                <a:pPr>
                  <a:defRPr/>
                </a:pPr>
                <a:r>
                  <a:rPr lang="en-US"/>
                  <a:t>Grupo de Edad</a:t>
                </a:r>
                <a:endParaRPr lang="es-CO"/>
              </a:p>
            </c:rich>
          </c:tx>
          <c:overlay val="0"/>
        </c:title>
        <c:numFmt formatCode="General" sourceLinked="0"/>
        <c:majorTickMark val="none"/>
        <c:minorTickMark val="none"/>
        <c:tickLblPos val="nextTo"/>
        <c:crossAx val="300253320"/>
        <c:crosses val="autoZero"/>
        <c:auto val="1"/>
        <c:lblAlgn val="ctr"/>
        <c:lblOffset val="100"/>
        <c:noMultiLvlLbl val="0"/>
      </c:catAx>
      <c:valAx>
        <c:axId val="300253320"/>
        <c:scaling>
          <c:orientation val="minMax"/>
        </c:scaling>
        <c:delete val="0"/>
        <c:axPos val="l"/>
        <c:title>
          <c:tx>
            <c:rich>
              <a:bodyPr/>
              <a:lstStyle/>
              <a:p>
                <a:pPr>
                  <a:defRPr/>
                </a:pPr>
                <a:r>
                  <a:rPr lang="en-US"/>
                  <a:t>Poecentaje</a:t>
                </a:r>
              </a:p>
            </c:rich>
          </c:tx>
          <c:overlay val="0"/>
        </c:title>
        <c:numFmt formatCode="0%" sourceLinked="0"/>
        <c:majorTickMark val="out"/>
        <c:minorTickMark val="none"/>
        <c:tickLblPos val="nextTo"/>
        <c:crossAx val="300250576"/>
        <c:crosses val="autoZero"/>
        <c:crossBetween val="between"/>
      </c:valAx>
    </c:plotArea>
    <c:plotVisOnly val="1"/>
    <c:dispBlanksAs val="gap"/>
    <c:showDLblsOverMax val="0"/>
  </c:chart>
  <c:spPr>
    <a:noFill/>
    <a:ln>
      <a:noFill/>
    </a:ln>
  </c:spPr>
  <c:txPr>
    <a:bodyPr/>
    <a:lstStyle/>
    <a:p>
      <a:pPr>
        <a:defRPr sz="700" b="1">
          <a:latin typeface="Arial Narrow" panose="020B060602020203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21742380167012"/>
          <c:y val="0.10943867438978343"/>
          <c:w val="0.75816873839689625"/>
          <c:h val="0.45302205851248006"/>
        </c:manualLayout>
      </c:layout>
      <c:barChart>
        <c:barDir val="col"/>
        <c:grouping val="clustered"/>
        <c:varyColors val="0"/>
        <c:ser>
          <c:idx val="0"/>
          <c:order val="0"/>
          <c:spPr>
            <a:solidFill>
              <a:srgbClr val="007FDE"/>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Hoja1!$E$27:$K$27</c:f>
              <c:strCache>
                <c:ptCount val="7"/>
                <c:pt idx="0">
                  <c:v>&lt; 1 AÑO</c:v>
                </c:pt>
                <c:pt idx="1">
                  <c:v>1</c:v>
                </c:pt>
                <c:pt idx="2">
                  <c:v>2-4</c:v>
                </c:pt>
                <c:pt idx="3">
                  <c:v>5 - 19</c:v>
                </c:pt>
                <c:pt idx="4">
                  <c:v>20 - 39</c:v>
                </c:pt>
                <c:pt idx="5">
                  <c:v>40 - 59 </c:v>
                </c:pt>
                <c:pt idx="6">
                  <c:v>60 y más</c:v>
                </c:pt>
              </c:strCache>
            </c:strRef>
          </c:cat>
          <c:val>
            <c:numRef>
              <c:f>Hoja1!$E$28:$K$28</c:f>
              <c:numCache>
                <c:formatCode>0%</c:formatCode>
                <c:ptCount val="7"/>
                <c:pt idx="0">
                  <c:v>4.1365275595456462E-2</c:v>
                </c:pt>
                <c:pt idx="1">
                  <c:v>3.6928337567228957E-2</c:v>
                </c:pt>
                <c:pt idx="2">
                  <c:v>0.11432902560410883</c:v>
                </c:pt>
                <c:pt idx="3">
                  <c:v>0.12336210536516484</c:v>
                </c:pt>
                <c:pt idx="4">
                  <c:v>0.38123749731776368</c:v>
                </c:pt>
                <c:pt idx="5">
                  <c:v>0.17886190116910894</c:v>
                </c:pt>
                <c:pt idx="6">
                  <c:v>0.12391585738116828</c:v>
                </c:pt>
              </c:numCache>
            </c:numRef>
          </c:val>
          <c:extLst>
            <c:ext xmlns:c16="http://schemas.microsoft.com/office/drawing/2014/chart" uri="{C3380CC4-5D6E-409C-BE32-E72D297353CC}">
              <c16:uniqueId val="{00000000-974E-421E-B82C-69BF596C378E}"/>
            </c:ext>
          </c:extLst>
        </c:ser>
        <c:dLbls>
          <c:showLegendKey val="0"/>
          <c:showVal val="0"/>
          <c:showCatName val="0"/>
          <c:showSerName val="0"/>
          <c:showPercent val="0"/>
          <c:showBubbleSize val="0"/>
        </c:dLbls>
        <c:gapWidth val="0"/>
        <c:overlap val="100"/>
        <c:axId val="300250184"/>
        <c:axId val="300254496"/>
      </c:barChart>
      <c:catAx>
        <c:axId val="300250184"/>
        <c:scaling>
          <c:orientation val="minMax"/>
        </c:scaling>
        <c:delete val="0"/>
        <c:axPos val="b"/>
        <c:title>
          <c:tx>
            <c:rich>
              <a:bodyPr/>
              <a:lstStyle/>
              <a:p>
                <a:pPr>
                  <a:defRPr/>
                </a:pPr>
                <a:r>
                  <a:rPr lang="es-CO"/>
                  <a:t>Grupo de Edad </a:t>
                </a:r>
              </a:p>
            </c:rich>
          </c:tx>
          <c:overlay val="0"/>
        </c:title>
        <c:numFmt formatCode="General" sourceLinked="0"/>
        <c:majorTickMark val="none"/>
        <c:minorTickMark val="none"/>
        <c:tickLblPos val="nextTo"/>
        <c:crossAx val="300254496"/>
        <c:crosses val="autoZero"/>
        <c:auto val="1"/>
        <c:lblAlgn val="ctr"/>
        <c:lblOffset val="100"/>
        <c:noMultiLvlLbl val="0"/>
      </c:catAx>
      <c:valAx>
        <c:axId val="300254496"/>
        <c:scaling>
          <c:orientation val="minMax"/>
        </c:scaling>
        <c:delete val="0"/>
        <c:axPos val="l"/>
        <c:title>
          <c:tx>
            <c:rich>
              <a:bodyPr/>
              <a:lstStyle/>
              <a:p>
                <a:pPr>
                  <a:defRPr/>
                </a:pPr>
                <a:r>
                  <a:rPr lang="en-US"/>
                  <a:t>Porcentaje</a:t>
                </a:r>
              </a:p>
            </c:rich>
          </c:tx>
          <c:overlay val="0"/>
        </c:title>
        <c:numFmt formatCode="0%" sourceLinked="1"/>
        <c:majorTickMark val="out"/>
        <c:minorTickMark val="none"/>
        <c:tickLblPos val="nextTo"/>
        <c:crossAx val="300250184"/>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984310235418139E-2"/>
          <c:y val="3.5540173752525911E-2"/>
          <c:w val="0.90345067972474824"/>
          <c:h val="0.68641638407054173"/>
        </c:manualLayout>
      </c:layout>
      <c:areaChart>
        <c:grouping val="standard"/>
        <c:varyColors val="0"/>
        <c:ser>
          <c:idx val="3"/>
          <c:order val="1"/>
          <c:tx>
            <c:strRef>
              <c:f>HOSP!$A$75</c:f>
              <c:strCache>
                <c:ptCount val="1"/>
                <c:pt idx="0">
                  <c:v>Percentil 75</c:v>
                </c:pt>
              </c:strCache>
            </c:strRef>
          </c:tx>
          <c:spPr>
            <a:solidFill>
              <a:srgbClr val="C00000"/>
            </a:solidFill>
            <a:ln w="28575">
              <a:solidFill>
                <a:srgbClr val="FF0000"/>
              </a:solidFill>
              <a:prstDash val="solid"/>
            </a:ln>
          </c:spPr>
          <c:val>
            <c:numRef>
              <c:f>HOSP!$B$75:$BA$75</c:f>
              <c:numCache>
                <c:formatCode>0.0</c:formatCode>
                <c:ptCount val="52"/>
                <c:pt idx="0">
                  <c:v>360.25</c:v>
                </c:pt>
                <c:pt idx="1">
                  <c:v>445.75</c:v>
                </c:pt>
                <c:pt idx="2">
                  <c:v>378.5</c:v>
                </c:pt>
                <c:pt idx="3">
                  <c:v>372</c:v>
                </c:pt>
                <c:pt idx="4">
                  <c:v>291</c:v>
                </c:pt>
                <c:pt idx="5">
                  <c:v>335</c:v>
                </c:pt>
                <c:pt idx="6">
                  <c:v>399.25</c:v>
                </c:pt>
                <c:pt idx="7">
                  <c:v>383.5</c:v>
                </c:pt>
                <c:pt idx="8">
                  <c:v>394</c:v>
                </c:pt>
                <c:pt idx="9">
                  <c:v>393.75</c:v>
                </c:pt>
                <c:pt idx="10">
                  <c:v>380</c:v>
                </c:pt>
                <c:pt idx="11">
                  <c:v>305.5</c:v>
                </c:pt>
                <c:pt idx="12">
                  <c:v>427.5</c:v>
                </c:pt>
                <c:pt idx="13">
                  <c:v>397.5</c:v>
                </c:pt>
                <c:pt idx="14">
                  <c:v>352</c:v>
                </c:pt>
                <c:pt idx="15">
                  <c:v>407.75</c:v>
                </c:pt>
                <c:pt idx="16">
                  <c:v>388</c:v>
                </c:pt>
                <c:pt idx="17">
                  <c:v>434</c:v>
                </c:pt>
                <c:pt idx="18">
                  <c:v>383.25</c:v>
                </c:pt>
                <c:pt idx="19">
                  <c:v>456.75</c:v>
                </c:pt>
                <c:pt idx="20">
                  <c:v>444.5</c:v>
                </c:pt>
                <c:pt idx="21">
                  <c:v>459.5</c:v>
                </c:pt>
                <c:pt idx="22">
                  <c:v>483</c:v>
                </c:pt>
                <c:pt idx="23">
                  <c:v>492.25</c:v>
                </c:pt>
                <c:pt idx="24">
                  <c:v>413.5</c:v>
                </c:pt>
                <c:pt idx="25">
                  <c:v>430.75</c:v>
                </c:pt>
                <c:pt idx="26">
                  <c:v>484.75</c:v>
                </c:pt>
                <c:pt idx="27">
                  <c:v>417.75</c:v>
                </c:pt>
                <c:pt idx="28">
                  <c:v>348.5</c:v>
                </c:pt>
                <c:pt idx="29">
                  <c:v>425.75</c:v>
                </c:pt>
                <c:pt idx="30">
                  <c:v>417.75</c:v>
                </c:pt>
                <c:pt idx="31">
                  <c:v>408</c:v>
                </c:pt>
                <c:pt idx="32">
                  <c:v>357.5</c:v>
                </c:pt>
                <c:pt idx="33">
                  <c:v>423.75</c:v>
                </c:pt>
                <c:pt idx="34">
                  <c:v>361.75</c:v>
                </c:pt>
                <c:pt idx="35">
                  <c:v>355</c:v>
                </c:pt>
                <c:pt idx="36">
                  <c:v>305.5</c:v>
                </c:pt>
                <c:pt idx="37">
                  <c:v>358</c:v>
                </c:pt>
                <c:pt idx="38">
                  <c:v>334</c:v>
                </c:pt>
                <c:pt idx="39">
                  <c:v>316.75</c:v>
                </c:pt>
                <c:pt idx="40">
                  <c:v>275.5</c:v>
                </c:pt>
                <c:pt idx="41">
                  <c:v>383.25</c:v>
                </c:pt>
                <c:pt idx="42">
                  <c:v>305.25</c:v>
                </c:pt>
                <c:pt idx="43">
                  <c:v>283.75</c:v>
                </c:pt>
                <c:pt idx="44">
                  <c:v>360.75</c:v>
                </c:pt>
                <c:pt idx="45">
                  <c:v>407.75</c:v>
                </c:pt>
                <c:pt idx="46">
                  <c:v>364.5</c:v>
                </c:pt>
                <c:pt idx="47">
                  <c:v>386.5</c:v>
                </c:pt>
                <c:pt idx="48">
                  <c:v>379.75</c:v>
                </c:pt>
                <c:pt idx="49">
                  <c:v>402</c:v>
                </c:pt>
                <c:pt idx="50">
                  <c:v>384.75</c:v>
                </c:pt>
                <c:pt idx="51">
                  <c:v>362.25</c:v>
                </c:pt>
              </c:numCache>
            </c:numRef>
          </c:val>
          <c:extLst>
            <c:ext xmlns:c16="http://schemas.microsoft.com/office/drawing/2014/chart" uri="{C3380CC4-5D6E-409C-BE32-E72D297353CC}">
              <c16:uniqueId val="{00000002-5A99-4791-8253-E45CCB0CC22F}"/>
            </c:ext>
          </c:extLst>
        </c:ser>
        <c:ser>
          <c:idx val="1"/>
          <c:order val="2"/>
          <c:tx>
            <c:strRef>
              <c:f>HOSP!$A$73</c:f>
              <c:strCache>
                <c:ptCount val="1"/>
                <c:pt idx="0">
                  <c:v>Mediana</c:v>
                </c:pt>
              </c:strCache>
            </c:strRef>
          </c:tx>
          <c:spPr>
            <a:ln w="28575" cap="rnd">
              <a:solidFill>
                <a:schemeClr val="accent4"/>
              </a:solidFill>
              <a:round/>
            </a:ln>
            <a:effectLst/>
          </c:spPr>
          <c:val>
            <c:numRef>
              <c:f>HOSP!$B$73:$BA$73</c:f>
              <c:numCache>
                <c:formatCode>0.0</c:formatCode>
                <c:ptCount val="52"/>
                <c:pt idx="0">
                  <c:v>298.5</c:v>
                </c:pt>
                <c:pt idx="1">
                  <c:v>382</c:v>
                </c:pt>
                <c:pt idx="2">
                  <c:v>295.5</c:v>
                </c:pt>
                <c:pt idx="3">
                  <c:v>289</c:v>
                </c:pt>
                <c:pt idx="4">
                  <c:v>215</c:v>
                </c:pt>
                <c:pt idx="5">
                  <c:v>262</c:v>
                </c:pt>
                <c:pt idx="6">
                  <c:v>333.5</c:v>
                </c:pt>
                <c:pt idx="7">
                  <c:v>355</c:v>
                </c:pt>
                <c:pt idx="8">
                  <c:v>349.5</c:v>
                </c:pt>
                <c:pt idx="9">
                  <c:v>314.5</c:v>
                </c:pt>
                <c:pt idx="10">
                  <c:v>316.5</c:v>
                </c:pt>
                <c:pt idx="11">
                  <c:v>268.5</c:v>
                </c:pt>
                <c:pt idx="12">
                  <c:v>394.5</c:v>
                </c:pt>
                <c:pt idx="13">
                  <c:v>297</c:v>
                </c:pt>
                <c:pt idx="14">
                  <c:v>274</c:v>
                </c:pt>
                <c:pt idx="15">
                  <c:v>311.5</c:v>
                </c:pt>
                <c:pt idx="16">
                  <c:v>278.5</c:v>
                </c:pt>
                <c:pt idx="17">
                  <c:v>383.5</c:v>
                </c:pt>
                <c:pt idx="18">
                  <c:v>346.5</c:v>
                </c:pt>
                <c:pt idx="19">
                  <c:v>422</c:v>
                </c:pt>
                <c:pt idx="20">
                  <c:v>337.5</c:v>
                </c:pt>
                <c:pt idx="21">
                  <c:v>334.5</c:v>
                </c:pt>
                <c:pt idx="22">
                  <c:v>439</c:v>
                </c:pt>
                <c:pt idx="23">
                  <c:v>399.5</c:v>
                </c:pt>
                <c:pt idx="24">
                  <c:v>363.5</c:v>
                </c:pt>
                <c:pt idx="25">
                  <c:v>340.5</c:v>
                </c:pt>
                <c:pt idx="26">
                  <c:v>391.5</c:v>
                </c:pt>
                <c:pt idx="27">
                  <c:v>404</c:v>
                </c:pt>
                <c:pt idx="28">
                  <c:v>311.5</c:v>
                </c:pt>
                <c:pt idx="29">
                  <c:v>371.5</c:v>
                </c:pt>
                <c:pt idx="30">
                  <c:v>393</c:v>
                </c:pt>
                <c:pt idx="31">
                  <c:v>356.5</c:v>
                </c:pt>
                <c:pt idx="32">
                  <c:v>269</c:v>
                </c:pt>
                <c:pt idx="33">
                  <c:v>377.5</c:v>
                </c:pt>
                <c:pt idx="34">
                  <c:v>319</c:v>
                </c:pt>
                <c:pt idx="35">
                  <c:v>318</c:v>
                </c:pt>
                <c:pt idx="36">
                  <c:v>255</c:v>
                </c:pt>
                <c:pt idx="37">
                  <c:v>315</c:v>
                </c:pt>
                <c:pt idx="38">
                  <c:v>308</c:v>
                </c:pt>
                <c:pt idx="39">
                  <c:v>269.5</c:v>
                </c:pt>
                <c:pt idx="40">
                  <c:v>242.5</c:v>
                </c:pt>
                <c:pt idx="41">
                  <c:v>309</c:v>
                </c:pt>
                <c:pt idx="42">
                  <c:v>280</c:v>
                </c:pt>
                <c:pt idx="43">
                  <c:v>269.5</c:v>
                </c:pt>
                <c:pt idx="44">
                  <c:v>270</c:v>
                </c:pt>
                <c:pt idx="45">
                  <c:v>310.5</c:v>
                </c:pt>
                <c:pt idx="46">
                  <c:v>338</c:v>
                </c:pt>
                <c:pt idx="47">
                  <c:v>317.5</c:v>
                </c:pt>
                <c:pt idx="48">
                  <c:v>343.5</c:v>
                </c:pt>
                <c:pt idx="49">
                  <c:v>374.5</c:v>
                </c:pt>
                <c:pt idx="50">
                  <c:v>334.5</c:v>
                </c:pt>
                <c:pt idx="51">
                  <c:v>294.5</c:v>
                </c:pt>
              </c:numCache>
            </c:numRef>
          </c:val>
          <c:extLst>
            <c:ext xmlns:c16="http://schemas.microsoft.com/office/drawing/2014/chart" uri="{C3380CC4-5D6E-409C-BE32-E72D297353CC}">
              <c16:uniqueId val="{00000000-5A99-4791-8253-E45CCB0CC22F}"/>
            </c:ext>
          </c:extLst>
        </c:ser>
        <c:ser>
          <c:idx val="2"/>
          <c:order val="3"/>
          <c:tx>
            <c:strRef>
              <c:f>HOSP!$A$74</c:f>
              <c:strCache>
                <c:ptCount val="1"/>
                <c:pt idx="0">
                  <c:v>Percentil 25</c:v>
                </c:pt>
              </c:strCache>
            </c:strRef>
          </c:tx>
          <c:spPr>
            <a:solidFill>
              <a:srgbClr val="92D050"/>
            </a:solidFill>
            <a:ln w="28575" cap="rnd">
              <a:solidFill>
                <a:schemeClr val="accent6"/>
              </a:solidFill>
              <a:round/>
            </a:ln>
            <a:effectLst/>
          </c:spPr>
          <c:val>
            <c:numRef>
              <c:f>HOSP!$B$74:$BA$74</c:f>
              <c:numCache>
                <c:formatCode>0.0</c:formatCode>
                <c:ptCount val="52"/>
                <c:pt idx="0">
                  <c:v>265.25</c:v>
                </c:pt>
                <c:pt idx="1">
                  <c:v>277.75</c:v>
                </c:pt>
                <c:pt idx="2">
                  <c:v>199</c:v>
                </c:pt>
                <c:pt idx="3">
                  <c:v>182</c:v>
                </c:pt>
                <c:pt idx="4">
                  <c:v>180.25</c:v>
                </c:pt>
                <c:pt idx="5">
                  <c:v>171.75</c:v>
                </c:pt>
                <c:pt idx="6">
                  <c:v>209.25</c:v>
                </c:pt>
                <c:pt idx="7">
                  <c:v>231.25</c:v>
                </c:pt>
                <c:pt idx="8">
                  <c:v>222.5</c:v>
                </c:pt>
                <c:pt idx="9">
                  <c:v>235.25</c:v>
                </c:pt>
                <c:pt idx="10">
                  <c:v>224.5</c:v>
                </c:pt>
                <c:pt idx="11">
                  <c:v>236.75</c:v>
                </c:pt>
                <c:pt idx="12">
                  <c:v>242.25</c:v>
                </c:pt>
                <c:pt idx="13">
                  <c:v>237.75</c:v>
                </c:pt>
                <c:pt idx="14">
                  <c:v>193</c:v>
                </c:pt>
                <c:pt idx="15">
                  <c:v>192.75</c:v>
                </c:pt>
                <c:pt idx="16">
                  <c:v>197.5</c:v>
                </c:pt>
                <c:pt idx="17">
                  <c:v>272.25</c:v>
                </c:pt>
                <c:pt idx="18">
                  <c:v>235.5</c:v>
                </c:pt>
                <c:pt idx="19">
                  <c:v>268.75</c:v>
                </c:pt>
                <c:pt idx="20">
                  <c:v>203.5</c:v>
                </c:pt>
                <c:pt idx="21">
                  <c:v>229</c:v>
                </c:pt>
                <c:pt idx="22">
                  <c:v>276.5</c:v>
                </c:pt>
                <c:pt idx="23">
                  <c:v>253.5</c:v>
                </c:pt>
                <c:pt idx="24">
                  <c:v>192.75</c:v>
                </c:pt>
                <c:pt idx="25">
                  <c:v>223.25</c:v>
                </c:pt>
                <c:pt idx="26">
                  <c:v>209</c:v>
                </c:pt>
                <c:pt idx="27">
                  <c:v>180.25</c:v>
                </c:pt>
                <c:pt idx="28">
                  <c:v>183</c:v>
                </c:pt>
                <c:pt idx="29">
                  <c:v>208.5</c:v>
                </c:pt>
                <c:pt idx="30">
                  <c:v>186</c:v>
                </c:pt>
                <c:pt idx="31">
                  <c:v>255.5</c:v>
                </c:pt>
                <c:pt idx="32">
                  <c:v>160.25</c:v>
                </c:pt>
                <c:pt idx="33">
                  <c:v>200.75</c:v>
                </c:pt>
                <c:pt idx="34">
                  <c:v>205</c:v>
                </c:pt>
                <c:pt idx="35">
                  <c:v>245.75</c:v>
                </c:pt>
                <c:pt idx="36">
                  <c:v>156.5</c:v>
                </c:pt>
                <c:pt idx="37">
                  <c:v>215.75</c:v>
                </c:pt>
                <c:pt idx="38">
                  <c:v>231.75</c:v>
                </c:pt>
                <c:pt idx="39">
                  <c:v>213.25</c:v>
                </c:pt>
                <c:pt idx="40">
                  <c:v>189.25</c:v>
                </c:pt>
                <c:pt idx="41">
                  <c:v>205.5</c:v>
                </c:pt>
                <c:pt idx="42">
                  <c:v>183.5</c:v>
                </c:pt>
                <c:pt idx="43">
                  <c:v>215.5</c:v>
                </c:pt>
                <c:pt idx="44">
                  <c:v>189.75</c:v>
                </c:pt>
                <c:pt idx="45">
                  <c:v>278.5</c:v>
                </c:pt>
                <c:pt idx="46">
                  <c:v>253</c:v>
                </c:pt>
                <c:pt idx="47">
                  <c:v>250.75</c:v>
                </c:pt>
                <c:pt idx="48">
                  <c:v>236</c:v>
                </c:pt>
                <c:pt idx="49">
                  <c:v>245.75</c:v>
                </c:pt>
                <c:pt idx="50">
                  <c:v>290.25</c:v>
                </c:pt>
                <c:pt idx="51">
                  <c:v>205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319266736"/>
        <c:axId val="319272224"/>
      </c:areaChart>
      <c:scatterChart>
        <c:scatterStyle val="lineMarker"/>
        <c:varyColors val="0"/>
        <c:ser>
          <c:idx val="0"/>
          <c:order val="0"/>
          <c:tx>
            <c:strRef>
              <c:f>HOSP!$A$72</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HOSP!$B$72:$M$72</c:f>
              <c:numCache>
                <c:formatCode>General</c:formatCode>
                <c:ptCount val="12"/>
                <c:pt idx="0">
                  <c:v>542</c:v>
                </c:pt>
                <c:pt idx="1">
                  <c:v>635</c:v>
                </c:pt>
                <c:pt idx="2">
                  <c:v>655</c:v>
                </c:pt>
                <c:pt idx="3">
                  <c:v>627</c:v>
                </c:pt>
                <c:pt idx="4">
                  <c:v>590</c:v>
                </c:pt>
                <c:pt idx="5">
                  <c:v>498</c:v>
                </c:pt>
                <c:pt idx="6">
                  <c:v>483</c:v>
                </c:pt>
                <c:pt idx="7">
                  <c:v>509</c:v>
                </c:pt>
                <c:pt idx="8">
                  <c:v>438</c:v>
                </c:pt>
                <c:pt idx="9">
                  <c:v>386</c:v>
                </c:pt>
                <c:pt idx="10">
                  <c:v>330</c:v>
                </c:pt>
                <c:pt idx="11">
                  <c:v>370</c:v>
                </c:pt>
              </c:numCache>
            </c:numRef>
          </c:yVal>
          <c:smooth val="0"/>
          <c:extLst>
            <c:ext xmlns:c16="http://schemas.microsoft.com/office/drawing/2014/chart" uri="{C3380CC4-5D6E-409C-BE32-E72D297353CC}">
              <c16:uniqueId val="{00000003-5A99-4791-8253-E45CCB0CC22F}"/>
            </c:ext>
          </c:extLst>
        </c:ser>
        <c:ser>
          <c:idx val="4"/>
          <c:order val="4"/>
          <c:tx>
            <c:strRef>
              <c:f>HOSP!$A$71</c:f>
              <c:strCache>
                <c:ptCount val="1"/>
                <c:pt idx="0">
                  <c:v>2021</c:v>
                </c:pt>
              </c:strCache>
            </c:strRef>
          </c:tx>
          <c:spPr>
            <a:ln>
              <a:solidFill>
                <a:schemeClr val="bg1">
                  <a:lumMod val="50000"/>
                </a:schemeClr>
              </a:solidFill>
              <a:prstDash val="sysDash"/>
            </a:ln>
          </c:spPr>
          <c:marker>
            <c:symbol val="none"/>
          </c:marker>
          <c:yVal>
            <c:numRef>
              <c:f>HOSP!$B$71:$AZ$71</c:f>
              <c:numCache>
                <c:formatCode>General</c:formatCode>
                <c:ptCount val="51"/>
                <c:pt idx="0">
                  <c:v>577</c:v>
                </c:pt>
                <c:pt idx="1">
                  <c:v>667</c:v>
                </c:pt>
                <c:pt idx="2">
                  <c:v>538</c:v>
                </c:pt>
                <c:pt idx="3">
                  <c:v>426</c:v>
                </c:pt>
                <c:pt idx="4">
                  <c:v>382</c:v>
                </c:pt>
                <c:pt idx="5">
                  <c:v>321</c:v>
                </c:pt>
                <c:pt idx="6">
                  <c:v>430</c:v>
                </c:pt>
                <c:pt idx="7">
                  <c:v>384</c:v>
                </c:pt>
                <c:pt idx="8">
                  <c:v>360</c:v>
                </c:pt>
                <c:pt idx="9">
                  <c:v>338</c:v>
                </c:pt>
                <c:pt idx="10">
                  <c:v>303</c:v>
                </c:pt>
                <c:pt idx="11">
                  <c:v>466</c:v>
                </c:pt>
                <c:pt idx="12">
                  <c:v>607</c:v>
                </c:pt>
                <c:pt idx="13">
                  <c:v>696</c:v>
                </c:pt>
                <c:pt idx="14">
                  <c:v>843</c:v>
                </c:pt>
                <c:pt idx="15">
                  <c:v>706</c:v>
                </c:pt>
                <c:pt idx="16">
                  <c:v>813</c:v>
                </c:pt>
                <c:pt idx="17">
                  <c:v>849</c:v>
                </c:pt>
                <c:pt idx="18">
                  <c:v>561</c:v>
                </c:pt>
                <c:pt idx="19">
                  <c:v>1095</c:v>
                </c:pt>
                <c:pt idx="20">
                  <c:v>747</c:v>
                </c:pt>
                <c:pt idx="21">
                  <c:v>722</c:v>
                </c:pt>
                <c:pt idx="22">
                  <c:v>806</c:v>
                </c:pt>
                <c:pt idx="23">
                  <c:v>569</c:v>
                </c:pt>
                <c:pt idx="24">
                  <c:v>955</c:v>
                </c:pt>
                <c:pt idx="25">
                  <c:v>892</c:v>
                </c:pt>
                <c:pt idx="26">
                  <c:v>1055</c:v>
                </c:pt>
                <c:pt idx="27">
                  <c:v>909</c:v>
                </c:pt>
                <c:pt idx="28">
                  <c:v>717</c:v>
                </c:pt>
                <c:pt idx="29">
                  <c:v>598</c:v>
                </c:pt>
                <c:pt idx="30">
                  <c:v>535</c:v>
                </c:pt>
                <c:pt idx="31">
                  <c:v>464</c:v>
                </c:pt>
                <c:pt idx="32">
                  <c:v>488</c:v>
                </c:pt>
                <c:pt idx="33">
                  <c:v>478</c:v>
                </c:pt>
                <c:pt idx="34">
                  <c:v>538</c:v>
                </c:pt>
                <c:pt idx="35">
                  <c:v>524</c:v>
                </c:pt>
                <c:pt idx="36">
                  <c:v>552</c:v>
                </c:pt>
                <c:pt idx="37">
                  <c:v>525</c:v>
                </c:pt>
                <c:pt idx="38">
                  <c:v>558</c:v>
                </c:pt>
                <c:pt idx="39">
                  <c:v>516</c:v>
                </c:pt>
                <c:pt idx="40">
                  <c:v>484</c:v>
                </c:pt>
                <c:pt idx="41">
                  <c:v>574</c:v>
                </c:pt>
                <c:pt idx="42">
                  <c:v>424</c:v>
                </c:pt>
                <c:pt idx="43">
                  <c:v>553</c:v>
                </c:pt>
                <c:pt idx="44">
                  <c:v>479</c:v>
                </c:pt>
                <c:pt idx="45">
                  <c:v>583</c:v>
                </c:pt>
                <c:pt idx="46">
                  <c:v>598</c:v>
                </c:pt>
                <c:pt idx="47">
                  <c:v>470</c:v>
                </c:pt>
                <c:pt idx="48">
                  <c:v>506</c:v>
                </c:pt>
                <c:pt idx="49">
                  <c:v>519</c:v>
                </c:pt>
                <c:pt idx="50">
                  <c:v>542</c:v>
                </c:pt>
              </c:numCache>
            </c:numRef>
          </c:yVal>
          <c:smooth val="0"/>
          <c:extLst>
            <c:ext xmlns:c16="http://schemas.microsoft.com/office/drawing/2014/chart" uri="{C3380CC4-5D6E-409C-BE32-E72D297353CC}">
              <c16:uniqueId val="{00000000-9910-46B4-94D3-4CFF68903A89}"/>
            </c:ext>
          </c:extLst>
        </c:ser>
        <c:dLbls>
          <c:showLegendKey val="0"/>
          <c:showVal val="0"/>
          <c:showCatName val="0"/>
          <c:showSerName val="0"/>
          <c:showPercent val="0"/>
          <c:showBubbleSize val="0"/>
        </c:dLbls>
        <c:axId val="319266736"/>
        <c:axId val="319272224"/>
      </c:scatterChart>
      <c:catAx>
        <c:axId val="319266736"/>
        <c:scaling>
          <c:orientation val="minMax"/>
        </c:scaling>
        <c:delete val="0"/>
        <c:axPos val="b"/>
        <c:title>
          <c:tx>
            <c:rich>
              <a:bodyPr/>
              <a:lstStyle/>
              <a:p>
                <a:pPr>
                  <a:defRPr/>
                </a:pPr>
                <a:r>
                  <a:rPr lang="en-US"/>
                  <a:t>Semanas epidemiológicas</a:t>
                </a:r>
              </a:p>
            </c:rich>
          </c:tx>
          <c:layout>
            <c:manualLayout>
              <c:xMode val="edge"/>
              <c:yMode val="edge"/>
              <c:x val="0.43297212729629508"/>
              <c:y val="0.8389583663050153"/>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19272224"/>
        <c:crosses val="autoZero"/>
        <c:auto val="1"/>
        <c:lblAlgn val="ctr"/>
        <c:lblOffset val="100"/>
        <c:noMultiLvlLbl val="0"/>
      </c:catAx>
      <c:valAx>
        <c:axId val="319272224"/>
        <c:scaling>
          <c:orientation val="minMax"/>
        </c:scaling>
        <c:delete val="0"/>
        <c:axPos val="l"/>
        <c:title>
          <c:tx>
            <c:rich>
              <a:bodyPr/>
              <a:lstStyle/>
              <a:p>
                <a:pPr>
                  <a:defRPr/>
                </a:pPr>
                <a:r>
                  <a:rPr lang="es-CO"/>
                  <a:t>Número de consultas</a:t>
                </a:r>
              </a:p>
            </c:rich>
          </c:tx>
          <c:overlay val="0"/>
        </c:title>
        <c:numFmt formatCode="0" sourceLinked="0"/>
        <c:majorTickMark val="none"/>
        <c:minorTickMark val="none"/>
        <c:tickLblPos val="nextTo"/>
        <c:spPr>
          <a:ln w="6350">
            <a:noFill/>
          </a:ln>
        </c:spPr>
        <c:txPr>
          <a:bodyPr rot="-60000000" vert="horz"/>
          <a:lstStyle/>
          <a:p>
            <a:pPr>
              <a:defRPr/>
            </a:pPr>
            <a:endParaRPr lang="en-US"/>
          </a:p>
        </c:txPr>
        <c:crossAx val="319266736"/>
        <c:crosses val="autoZero"/>
        <c:crossBetween val="between"/>
      </c:valAx>
      <c:spPr>
        <a:noFill/>
        <a:ln w="25400">
          <a:noFill/>
        </a:ln>
      </c:spPr>
    </c:plotArea>
    <c:legend>
      <c:legendPos val="b"/>
      <c:layout>
        <c:manualLayout>
          <c:xMode val="edge"/>
          <c:yMode val="edge"/>
          <c:x val="0.11993281585733404"/>
          <c:y val="0.92466882383903581"/>
          <c:w val="0.85080130575731661"/>
          <c:h val="5.5945626841404583E-2"/>
        </c:manualLayout>
      </c:layout>
      <c:overlay val="0"/>
      <c:spPr>
        <a:noFill/>
        <a:ln w="25400">
          <a:noFill/>
        </a:ln>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700">
          <a:solidFill>
            <a:sysClr val="windowText" lastClr="000000"/>
          </a:solidFill>
          <a:latin typeface="Arial Narrow" panose="020B060602020203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98574164715896"/>
          <c:y val="0.10813806663896859"/>
          <c:w val="0.8005214921905256"/>
          <c:h val="0.65339428316141346"/>
        </c:manualLayout>
      </c:layout>
      <c:barChart>
        <c:barDir val="col"/>
        <c:grouping val="clustered"/>
        <c:varyColors val="0"/>
        <c:ser>
          <c:idx val="1"/>
          <c:order val="1"/>
          <c:tx>
            <c:strRef>
              <c:f>'2021-2022'!$D$1</c:f>
              <c:strCache>
                <c:ptCount val="1"/>
                <c:pt idx="0">
                  <c:v>IRA HOSP  2022</c:v>
                </c:pt>
              </c:strCache>
            </c:strRef>
          </c:tx>
          <c:spPr>
            <a:solidFill>
              <a:schemeClr val="accent2"/>
            </a:solidFill>
            <a:ln>
              <a:solidFill>
                <a:schemeClr val="accent1"/>
              </a:solidFill>
            </a:ln>
            <a:effectLst/>
          </c:spPr>
          <c:invertIfNegative val="0"/>
          <c:val>
            <c:numRef>
              <c:f>'2021-2022'!$D$2:$D$53</c:f>
              <c:numCache>
                <c:formatCode>General</c:formatCode>
                <c:ptCount val="52"/>
                <c:pt idx="0">
                  <c:v>542</c:v>
                </c:pt>
                <c:pt idx="1">
                  <c:v>635</c:v>
                </c:pt>
                <c:pt idx="2">
                  <c:v>655</c:v>
                </c:pt>
                <c:pt idx="3">
                  <c:v>627</c:v>
                </c:pt>
                <c:pt idx="4">
                  <c:v>590</c:v>
                </c:pt>
                <c:pt idx="5">
                  <c:v>498</c:v>
                </c:pt>
                <c:pt idx="6">
                  <c:v>483</c:v>
                </c:pt>
                <c:pt idx="7">
                  <c:v>509</c:v>
                </c:pt>
                <c:pt idx="8">
                  <c:v>438</c:v>
                </c:pt>
                <c:pt idx="9">
                  <c:v>386</c:v>
                </c:pt>
                <c:pt idx="10">
                  <c:v>330</c:v>
                </c:pt>
                <c:pt idx="11">
                  <c:v>370</c:v>
                </c:pt>
              </c:numCache>
            </c:numRef>
          </c:val>
          <c:extLst>
            <c:ext xmlns:c16="http://schemas.microsoft.com/office/drawing/2014/chart" uri="{C3380CC4-5D6E-409C-BE32-E72D297353CC}">
              <c16:uniqueId val="{00000000-B949-4A67-9396-BF9AE04FA15E}"/>
            </c:ext>
          </c:extLst>
        </c:ser>
        <c:dLbls>
          <c:showLegendKey val="0"/>
          <c:showVal val="0"/>
          <c:showCatName val="0"/>
          <c:showSerName val="0"/>
          <c:showPercent val="0"/>
          <c:showBubbleSize val="0"/>
        </c:dLbls>
        <c:gapWidth val="15"/>
        <c:overlap val="40"/>
        <c:axId val="319273008"/>
        <c:axId val="319270656"/>
      </c:barChart>
      <c:lineChart>
        <c:grouping val="standard"/>
        <c:varyColors val="0"/>
        <c:ser>
          <c:idx val="0"/>
          <c:order val="0"/>
          <c:tx>
            <c:strRef>
              <c:f>'2021-2022'!$B$1</c:f>
              <c:strCache>
                <c:ptCount val="1"/>
                <c:pt idx="0">
                  <c:v>IRA HOSP  2021</c:v>
                </c:pt>
              </c:strCache>
            </c:strRef>
          </c:tx>
          <c:spPr>
            <a:ln w="28575" cap="rnd">
              <a:solidFill>
                <a:schemeClr val="accent1"/>
              </a:solidFill>
              <a:round/>
            </a:ln>
            <a:effectLst/>
          </c:spPr>
          <c:marker>
            <c:symbol val="none"/>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'2021-2022'!$B$2:$B$53</c:f>
              <c:numCache>
                <c:formatCode>General</c:formatCode>
                <c:ptCount val="52"/>
                <c:pt idx="0">
                  <c:v>577</c:v>
                </c:pt>
                <c:pt idx="1">
                  <c:v>667</c:v>
                </c:pt>
                <c:pt idx="2">
                  <c:v>538</c:v>
                </c:pt>
                <c:pt idx="3">
                  <c:v>426</c:v>
                </c:pt>
                <c:pt idx="4">
                  <c:v>382</c:v>
                </c:pt>
                <c:pt idx="5">
                  <c:v>321</c:v>
                </c:pt>
                <c:pt idx="6">
                  <c:v>430</c:v>
                </c:pt>
                <c:pt idx="7">
                  <c:v>384</c:v>
                </c:pt>
                <c:pt idx="8">
                  <c:v>360</c:v>
                </c:pt>
                <c:pt idx="9">
                  <c:v>338</c:v>
                </c:pt>
                <c:pt idx="10">
                  <c:v>303</c:v>
                </c:pt>
                <c:pt idx="11">
                  <c:v>466</c:v>
                </c:pt>
                <c:pt idx="12">
                  <c:v>607</c:v>
                </c:pt>
                <c:pt idx="13">
                  <c:v>696</c:v>
                </c:pt>
                <c:pt idx="14">
                  <c:v>843</c:v>
                </c:pt>
                <c:pt idx="15">
                  <c:v>706</c:v>
                </c:pt>
                <c:pt idx="16">
                  <c:v>813</c:v>
                </c:pt>
                <c:pt idx="17">
                  <c:v>849</c:v>
                </c:pt>
                <c:pt idx="18">
                  <c:v>561</c:v>
                </c:pt>
                <c:pt idx="19">
                  <c:v>1095</c:v>
                </c:pt>
                <c:pt idx="20">
                  <c:v>747</c:v>
                </c:pt>
                <c:pt idx="21">
                  <c:v>722</c:v>
                </c:pt>
                <c:pt idx="22">
                  <c:v>806</c:v>
                </c:pt>
                <c:pt idx="23">
                  <c:v>569</c:v>
                </c:pt>
                <c:pt idx="24">
                  <c:v>955</c:v>
                </c:pt>
                <c:pt idx="25">
                  <c:v>892</c:v>
                </c:pt>
                <c:pt idx="26">
                  <c:v>1055</c:v>
                </c:pt>
                <c:pt idx="27">
                  <c:v>909</c:v>
                </c:pt>
                <c:pt idx="28">
                  <c:v>717</c:v>
                </c:pt>
                <c:pt idx="29">
                  <c:v>598</c:v>
                </c:pt>
                <c:pt idx="30">
                  <c:v>535</c:v>
                </c:pt>
                <c:pt idx="31">
                  <c:v>464</c:v>
                </c:pt>
                <c:pt idx="32">
                  <c:v>488</c:v>
                </c:pt>
                <c:pt idx="33">
                  <c:v>478</c:v>
                </c:pt>
                <c:pt idx="34">
                  <c:v>538</c:v>
                </c:pt>
                <c:pt idx="35">
                  <c:v>524</c:v>
                </c:pt>
                <c:pt idx="36">
                  <c:v>552</c:v>
                </c:pt>
                <c:pt idx="37">
                  <c:v>525</c:v>
                </c:pt>
                <c:pt idx="38">
                  <c:v>558</c:v>
                </c:pt>
                <c:pt idx="39">
                  <c:v>516</c:v>
                </c:pt>
                <c:pt idx="40">
                  <c:v>484</c:v>
                </c:pt>
                <c:pt idx="41">
                  <c:v>574</c:v>
                </c:pt>
                <c:pt idx="42">
                  <c:v>424</c:v>
                </c:pt>
                <c:pt idx="43">
                  <c:v>553</c:v>
                </c:pt>
                <c:pt idx="44">
                  <c:v>479</c:v>
                </c:pt>
                <c:pt idx="45">
                  <c:v>583</c:v>
                </c:pt>
                <c:pt idx="46">
                  <c:v>598</c:v>
                </c:pt>
                <c:pt idx="47">
                  <c:v>470</c:v>
                </c:pt>
                <c:pt idx="48">
                  <c:v>506</c:v>
                </c:pt>
                <c:pt idx="49">
                  <c:v>519</c:v>
                </c:pt>
                <c:pt idx="50">
                  <c:v>542</c:v>
                </c:pt>
                <c:pt idx="51">
                  <c:v>548</c:v>
                </c:pt>
              </c:numCache>
            </c:numRef>
          </c:val>
          <c:smooth val="0"/>
          <c:extLst>
            <c:ext xmlns:c16="http://schemas.microsoft.com/office/drawing/2014/chart" uri="{C3380CC4-5D6E-409C-BE32-E72D297353CC}">
              <c16:uniqueId val="{00000001-B949-4A67-9396-BF9AE04FA15E}"/>
            </c:ext>
          </c:extLst>
        </c:ser>
        <c:dLbls>
          <c:showLegendKey val="0"/>
          <c:showVal val="0"/>
          <c:showCatName val="0"/>
          <c:showSerName val="0"/>
          <c:showPercent val="0"/>
          <c:showBubbleSize val="0"/>
        </c:dLbls>
        <c:marker val="1"/>
        <c:smooth val="0"/>
        <c:axId val="319267912"/>
        <c:axId val="319273792"/>
      </c:lineChart>
      <c:catAx>
        <c:axId val="319267912"/>
        <c:scaling>
          <c:orientation val="minMax"/>
        </c:scaling>
        <c:delete val="0"/>
        <c:axPos val="b"/>
        <c:title>
          <c:tx>
            <c:rich>
              <a:bodyPr rot="0" vert="horz"/>
              <a:lstStyle/>
              <a:p>
                <a:pPr>
                  <a:defRPr sz="900"/>
                </a:pPr>
                <a:r>
                  <a:rPr lang="es-CO" sz="900"/>
                  <a:t>Semanas epidemiológicas</a:t>
                </a:r>
              </a:p>
            </c:rich>
          </c:tx>
          <c:layout>
            <c:manualLayout>
              <c:xMode val="edge"/>
              <c:yMode val="edge"/>
              <c:x val="0.38525703610720158"/>
              <c:y val="0.8978303854844440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0"/>
            </a:pPr>
            <a:endParaRPr lang="en-US"/>
          </a:p>
        </c:txPr>
        <c:crossAx val="319273792"/>
        <c:crosses val="autoZero"/>
        <c:auto val="1"/>
        <c:lblAlgn val="ctr"/>
        <c:lblOffset val="100"/>
        <c:noMultiLvlLbl val="0"/>
      </c:catAx>
      <c:valAx>
        <c:axId val="319273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s-CO"/>
                  <a:t>Número de casos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319267912"/>
        <c:crosses val="autoZero"/>
        <c:crossBetween val="between"/>
      </c:valAx>
      <c:valAx>
        <c:axId val="319270656"/>
        <c:scaling>
          <c:orientation val="minMax"/>
        </c:scaling>
        <c:delete val="1"/>
        <c:axPos val="r"/>
        <c:numFmt formatCode="General" sourceLinked="1"/>
        <c:majorTickMark val="out"/>
        <c:minorTickMark val="none"/>
        <c:tickLblPos val="nextTo"/>
        <c:crossAx val="319273008"/>
        <c:crosses val="max"/>
        <c:crossBetween val="between"/>
      </c:valAx>
      <c:catAx>
        <c:axId val="319273008"/>
        <c:scaling>
          <c:orientation val="minMax"/>
        </c:scaling>
        <c:delete val="1"/>
        <c:axPos val="b"/>
        <c:majorTickMark val="out"/>
        <c:minorTickMark val="none"/>
        <c:tickLblPos val="nextTo"/>
        <c:crossAx val="319270656"/>
        <c:crosses val="autoZero"/>
        <c:auto val="1"/>
        <c:lblAlgn val="ctr"/>
        <c:lblOffset val="100"/>
        <c:noMultiLvlLbl val="0"/>
      </c:catAx>
      <c:spPr>
        <a:noFill/>
        <a:ln>
          <a:noFill/>
        </a:ln>
        <a:effectLst/>
      </c:spPr>
    </c:plotArea>
    <c:legend>
      <c:legendPos val="b"/>
      <c:layout>
        <c:manualLayout>
          <c:xMode val="edge"/>
          <c:yMode val="edge"/>
          <c:x val="0.21450543319766194"/>
          <c:y val="1.3261494570438088E-2"/>
          <c:w val="0.56785541446958765"/>
          <c:h val="9.4181896230133677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b="1"/>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67026778751154"/>
          <c:y val="7.7194565264752393E-2"/>
          <c:w val="0.79642335975962752"/>
          <c:h val="0.55106892866205126"/>
        </c:manualLayout>
      </c:layout>
      <c:lineChart>
        <c:grouping val="standard"/>
        <c:varyColors val="0"/>
        <c:ser>
          <c:idx val="0"/>
          <c:order val="0"/>
          <c:tx>
            <c:strRef>
              <c:f>HOSP!$B$126</c:f>
              <c:strCache>
                <c:ptCount val="1"/>
                <c:pt idx="0">
                  <c:v>Límite inferior</c:v>
                </c:pt>
              </c:strCache>
            </c:strRef>
          </c:tx>
          <c:spPr>
            <a:ln w="38100" cap="rnd">
              <a:solidFill>
                <a:schemeClr val="accent1"/>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HOSP!$C$126:$BC$126</c:f>
              <c:numCache>
                <c:formatCode>0.0</c:formatCode>
                <c:ptCount val="53"/>
                <c:pt idx="0">
                  <c:v>0.42900550279588001</c:v>
                </c:pt>
                <c:pt idx="1">
                  <c:v>0.3880757393203873</c:v>
                </c:pt>
                <c:pt idx="2">
                  <c:v>0.29011854484405952</c:v>
                </c:pt>
                <c:pt idx="3">
                  <c:v>0.24132412589021612</c:v>
                </c:pt>
                <c:pt idx="4">
                  <c:v>0.23494371380896939</c:v>
                </c:pt>
                <c:pt idx="5">
                  <c:v>0.23138213786676065</c:v>
                </c:pt>
                <c:pt idx="6">
                  <c:v>0.19671003593513647</c:v>
                </c:pt>
                <c:pt idx="7">
                  <c:v>0.22732566873628546</c:v>
                </c:pt>
                <c:pt idx="8">
                  <c:v>0.25708330920926437</c:v>
                </c:pt>
                <c:pt idx="9">
                  <c:v>0.32786644810771115</c:v>
                </c:pt>
                <c:pt idx="10">
                  <c:v>0.44226810962944907</c:v>
                </c:pt>
                <c:pt idx="11">
                  <c:v>0.39852934591149547</c:v>
                </c:pt>
                <c:pt idx="12">
                  <c:v>0.39770861070095864</c:v>
                </c:pt>
                <c:pt idx="13">
                  <c:v>0.3545045764002972</c:v>
                </c:pt>
                <c:pt idx="14">
                  <c:v>0.29651586902559024</c:v>
                </c:pt>
                <c:pt idx="15">
                  <c:v>0.26551475514429201</c:v>
                </c:pt>
                <c:pt idx="16">
                  <c:v>0.16510247912194287</c:v>
                </c:pt>
                <c:pt idx="17">
                  <c:v>0.22811950028938877</c:v>
                </c:pt>
                <c:pt idx="18">
                  <c:v>0.26929009359400047</c:v>
                </c:pt>
                <c:pt idx="19">
                  <c:v>0.3011029809226542</c:v>
                </c:pt>
                <c:pt idx="20">
                  <c:v>0.20309725986575666</c:v>
                </c:pt>
                <c:pt idx="21">
                  <c:v>0.1724404753172748</c:v>
                </c:pt>
                <c:pt idx="22">
                  <c:v>0.21023829295477869</c:v>
                </c:pt>
                <c:pt idx="23">
                  <c:v>0.1989201496372992</c:v>
                </c:pt>
                <c:pt idx="24">
                  <c:v>0.13468086917450406</c:v>
                </c:pt>
                <c:pt idx="25">
                  <c:v>6.1679288746964822E-2</c:v>
                </c:pt>
                <c:pt idx="26">
                  <c:v>4.2563600353830333E-2</c:v>
                </c:pt>
                <c:pt idx="27">
                  <c:v>4.3086424015417291E-2</c:v>
                </c:pt>
                <c:pt idx="28">
                  <c:v>9.903005853834157E-2</c:v>
                </c:pt>
                <c:pt idx="29">
                  <c:v>0.13794837168542573</c:v>
                </c:pt>
                <c:pt idx="30">
                  <c:v>0.19016068489174098</c:v>
                </c:pt>
                <c:pt idx="31">
                  <c:v>0.17105560531625152</c:v>
                </c:pt>
                <c:pt idx="32">
                  <c:v>0.18985319806303746</c:v>
                </c:pt>
                <c:pt idx="33">
                  <c:v>0.17791605812231159</c:v>
                </c:pt>
                <c:pt idx="34">
                  <c:v>0.25928979258784746</c:v>
                </c:pt>
                <c:pt idx="35">
                  <c:v>0.29894265868962566</c:v>
                </c:pt>
                <c:pt idx="36">
                  <c:v>0.30196377275570097</c:v>
                </c:pt>
                <c:pt idx="37">
                  <c:v>0.31000473297755637</c:v>
                </c:pt>
                <c:pt idx="38">
                  <c:v>0.34996726800011757</c:v>
                </c:pt>
                <c:pt idx="39">
                  <c:v>0.341466853651619</c:v>
                </c:pt>
                <c:pt idx="40">
                  <c:v>0.29081763755888557</c:v>
                </c:pt>
                <c:pt idx="41">
                  <c:v>0.27743218813523995</c:v>
                </c:pt>
                <c:pt idx="42">
                  <c:v>0.33844049456867786</c:v>
                </c:pt>
                <c:pt idx="43">
                  <c:v>0.33739755930481208</c:v>
                </c:pt>
                <c:pt idx="44">
                  <c:v>0.31068755092166567</c:v>
                </c:pt>
                <c:pt idx="45">
                  <c:v>0.37762601458186396</c:v>
                </c:pt>
                <c:pt idx="46">
                  <c:v>0.26071874453998112</c:v>
                </c:pt>
                <c:pt idx="47">
                  <c:v>0.25455919145809325</c:v>
                </c:pt>
                <c:pt idx="48">
                  <c:v>0.21905503668963444</c:v>
                </c:pt>
                <c:pt idx="49">
                  <c:v>0.40627925582712188</c:v>
                </c:pt>
                <c:pt idx="50">
                  <c:v>0.40726040686701381</c:v>
                </c:pt>
                <c:pt idx="51">
                  <c:v>0.50120700543875374</c:v>
                </c:pt>
                <c:pt idx="52">
                  <c:v>0.48419525217708859</c:v>
                </c:pt>
              </c:numCache>
            </c:numRef>
          </c:val>
          <c:smooth val="0"/>
          <c:extLst>
            <c:ext xmlns:c16="http://schemas.microsoft.com/office/drawing/2014/chart" uri="{C3380CC4-5D6E-409C-BE32-E72D297353CC}">
              <c16:uniqueId val="{00000000-73F6-4C4E-A28B-89E5280B39F4}"/>
            </c:ext>
          </c:extLst>
        </c:ser>
        <c:ser>
          <c:idx val="1"/>
          <c:order val="1"/>
          <c:tx>
            <c:strRef>
              <c:f>HOSP!$B$127</c:f>
              <c:strCache>
                <c:ptCount val="1"/>
                <c:pt idx="0">
                  <c:v>Límite superior</c:v>
                </c:pt>
              </c:strCache>
            </c:strRef>
          </c:tx>
          <c:spPr>
            <a:ln w="38100" cap="rnd">
              <a:solidFill>
                <a:schemeClr val="accent2"/>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HOSP!$C$127:$BC$127</c:f>
              <c:numCache>
                <c:formatCode>0.0</c:formatCode>
                <c:ptCount val="53"/>
                <c:pt idx="0">
                  <c:v>1.5709944972041199</c:v>
                </c:pt>
                <c:pt idx="1">
                  <c:v>1.6119242606796127</c:v>
                </c:pt>
                <c:pt idx="2">
                  <c:v>1.7098814551559405</c:v>
                </c:pt>
                <c:pt idx="3">
                  <c:v>1.7586758741097839</c:v>
                </c:pt>
                <c:pt idx="4">
                  <c:v>1.7650562861910306</c:v>
                </c:pt>
                <c:pt idx="5">
                  <c:v>1.7686178621332393</c:v>
                </c:pt>
                <c:pt idx="6">
                  <c:v>1.8032899640648634</c:v>
                </c:pt>
                <c:pt idx="7">
                  <c:v>1.7726743312637145</c:v>
                </c:pt>
                <c:pt idx="8">
                  <c:v>1.7429166907907356</c:v>
                </c:pt>
                <c:pt idx="9">
                  <c:v>1.6721335518922888</c:v>
                </c:pt>
                <c:pt idx="10">
                  <c:v>1.557731890370551</c:v>
                </c:pt>
                <c:pt idx="11">
                  <c:v>1.6014706540885046</c:v>
                </c:pt>
                <c:pt idx="12">
                  <c:v>1.6022913892990414</c:v>
                </c:pt>
                <c:pt idx="13">
                  <c:v>1.6454954235997028</c:v>
                </c:pt>
                <c:pt idx="14">
                  <c:v>1.7034841309744098</c:v>
                </c:pt>
                <c:pt idx="15">
                  <c:v>1.734485244855708</c:v>
                </c:pt>
                <c:pt idx="16">
                  <c:v>1.8348975208780571</c:v>
                </c:pt>
                <c:pt idx="17">
                  <c:v>1.7718804997106112</c:v>
                </c:pt>
                <c:pt idx="18">
                  <c:v>1.7307099064059996</c:v>
                </c:pt>
                <c:pt idx="19">
                  <c:v>1.6988970190773458</c:v>
                </c:pt>
                <c:pt idx="20">
                  <c:v>1.7969027401342434</c:v>
                </c:pt>
                <c:pt idx="21">
                  <c:v>1.8275595246827252</c:v>
                </c:pt>
                <c:pt idx="22">
                  <c:v>1.7897617070452214</c:v>
                </c:pt>
                <c:pt idx="23">
                  <c:v>1.8010798503627008</c:v>
                </c:pt>
                <c:pt idx="24">
                  <c:v>1.8653191308254959</c:v>
                </c:pt>
                <c:pt idx="25">
                  <c:v>1.9383207112530352</c:v>
                </c:pt>
                <c:pt idx="26">
                  <c:v>1.9574363996461697</c:v>
                </c:pt>
                <c:pt idx="27">
                  <c:v>1.9569135759845828</c:v>
                </c:pt>
                <c:pt idx="28">
                  <c:v>1.9009699414616583</c:v>
                </c:pt>
                <c:pt idx="29">
                  <c:v>1.8620516283145743</c:v>
                </c:pt>
                <c:pt idx="30">
                  <c:v>1.809839315108259</c:v>
                </c:pt>
                <c:pt idx="31">
                  <c:v>1.8289443946837485</c:v>
                </c:pt>
                <c:pt idx="32">
                  <c:v>1.8101468019369626</c:v>
                </c:pt>
                <c:pt idx="33">
                  <c:v>1.8220839418776884</c:v>
                </c:pt>
                <c:pt idx="34">
                  <c:v>1.7407102074121525</c:v>
                </c:pt>
                <c:pt idx="35">
                  <c:v>1.7010573413103742</c:v>
                </c:pt>
                <c:pt idx="36">
                  <c:v>1.698036227244299</c:v>
                </c:pt>
                <c:pt idx="37">
                  <c:v>1.6899952670224436</c:v>
                </c:pt>
                <c:pt idx="38">
                  <c:v>1.6500327319998824</c:v>
                </c:pt>
                <c:pt idx="39">
                  <c:v>1.658533146348381</c:v>
                </c:pt>
                <c:pt idx="40">
                  <c:v>1.7091823624411144</c:v>
                </c:pt>
                <c:pt idx="41">
                  <c:v>1.72256781186476</c:v>
                </c:pt>
                <c:pt idx="42">
                  <c:v>1.6615595054313221</c:v>
                </c:pt>
                <c:pt idx="43">
                  <c:v>1.662602440695188</c:v>
                </c:pt>
                <c:pt idx="44">
                  <c:v>1.6893124490783342</c:v>
                </c:pt>
                <c:pt idx="45">
                  <c:v>1.622373985418136</c:v>
                </c:pt>
                <c:pt idx="46">
                  <c:v>1.739281255460019</c:v>
                </c:pt>
                <c:pt idx="47">
                  <c:v>1.7454408085419066</c:v>
                </c:pt>
                <c:pt idx="48">
                  <c:v>1.7809449633103656</c:v>
                </c:pt>
                <c:pt idx="49">
                  <c:v>1.5937207441728782</c:v>
                </c:pt>
                <c:pt idx="50">
                  <c:v>1.5927395931329862</c:v>
                </c:pt>
                <c:pt idx="51">
                  <c:v>1.4987929945612462</c:v>
                </c:pt>
                <c:pt idx="52">
                  <c:v>1.5158047478229113</c:v>
                </c:pt>
              </c:numCache>
            </c:numRef>
          </c:val>
          <c:smooth val="0"/>
          <c:extLst>
            <c:ext xmlns:c16="http://schemas.microsoft.com/office/drawing/2014/chart" uri="{C3380CC4-5D6E-409C-BE32-E72D297353CC}">
              <c16:uniqueId val="{00000001-73F6-4C4E-A28B-89E5280B39F4}"/>
            </c:ext>
          </c:extLst>
        </c:ser>
        <c:ser>
          <c:idx val="2"/>
          <c:order val="2"/>
          <c:tx>
            <c:strRef>
              <c:f>HOSP!$B$128</c:f>
              <c:strCache>
                <c:ptCount val="1"/>
                <c:pt idx="0">
                  <c:v>Razón observada</c:v>
                </c:pt>
              </c:strCache>
            </c:strRef>
          </c:tx>
          <c:spPr>
            <a:ln w="28575" cap="rnd">
              <a:noFill/>
              <a:round/>
            </a:ln>
            <a:effectLst/>
          </c:spPr>
          <c:marker>
            <c:symbol val="circle"/>
            <c:size val="4"/>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HOSP!$C$128:$BB$128</c:f>
              <c:numCache>
                <c:formatCode>General</c:formatCode>
                <c:ptCount val="52"/>
                <c:pt idx="0">
                  <c:v>1.713984539704849</c:v>
                </c:pt>
                <c:pt idx="1">
                  <c:v>2.0176522506619592</c:v>
                </c:pt>
                <c:pt idx="2">
                  <c:v>2.1405228758169934</c:v>
                </c:pt>
                <c:pt idx="3">
                  <c:v>2.2976384364820843</c:v>
                </c:pt>
                <c:pt idx="4">
                  <c:v>2.255255892970907</c:v>
                </c:pt>
                <c:pt idx="5">
                  <c:v>1.8297611757501531</c:v>
                </c:pt>
                <c:pt idx="6">
                  <c:v>1.6082130965593786</c:v>
                </c:pt>
                <c:pt idx="7">
                  <c:v>1.5406087102740877</c:v>
                </c:pt>
                <c:pt idx="8">
                  <c:v>1.31072319201995</c:v>
                </c:pt>
                <c:pt idx="9">
                  <c:v>1.1997927819029528</c:v>
                </c:pt>
                <c:pt idx="10">
                  <c:v>1.1055276381909547</c:v>
                </c:pt>
                <c:pt idx="11">
                  <c:v>1.2120109190172885</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mooth val="0"/>
          <c:extLst>
            <c:ext xmlns:c16="http://schemas.microsoft.com/office/drawing/2014/chart" uri="{C3380CC4-5D6E-409C-BE32-E72D297353CC}">
              <c16:uniqueId val="{00000002-73F6-4C4E-A28B-89E5280B39F4}"/>
            </c:ext>
          </c:extLst>
        </c:ser>
        <c:ser>
          <c:idx val="3"/>
          <c:order val="3"/>
          <c:tx>
            <c:strRef>
              <c:f>HOSP!$B$129</c:f>
              <c:strCache>
                <c:ptCount val="1"/>
                <c:pt idx="0">
                  <c:v>Razón esperada</c:v>
                </c:pt>
              </c:strCache>
            </c:strRef>
          </c:tx>
          <c:spPr>
            <a:ln w="50800" cap="rnd">
              <a:solidFill>
                <a:schemeClr val="tx1"/>
              </a:solidFill>
              <a:prstDash val="sysDot"/>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HOSP!$C$129:$BC$129</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319268304"/>
        <c:axId val="319267520"/>
      </c:lineChart>
      <c:catAx>
        <c:axId val="319268304"/>
        <c:scaling>
          <c:orientation val="minMax"/>
        </c:scaling>
        <c:delete val="0"/>
        <c:axPos val="b"/>
        <c:title>
          <c:tx>
            <c:rich>
              <a:bodyPr rot="0" vert="horz"/>
              <a:lstStyle/>
              <a:p>
                <a:pPr>
                  <a:defRPr/>
                </a:pPr>
                <a:r>
                  <a:rPr lang="es-CO"/>
                  <a:t>Semanas epidemiológicas</a:t>
                </a:r>
              </a:p>
            </c:rich>
          </c:tx>
          <c:layout>
            <c:manualLayout>
              <c:xMode val="edge"/>
              <c:yMode val="edge"/>
              <c:x val="0.41644785631240766"/>
              <c:y val="0.74787175419126151"/>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19267520"/>
        <c:crosses val="autoZero"/>
        <c:auto val="1"/>
        <c:lblAlgn val="ctr"/>
        <c:lblOffset val="100"/>
        <c:noMultiLvlLbl val="0"/>
      </c:catAx>
      <c:valAx>
        <c:axId val="319267520"/>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319268304"/>
        <c:crosses val="autoZero"/>
        <c:crossBetween val="between"/>
      </c:valAx>
      <c:spPr>
        <a:noFill/>
        <a:ln>
          <a:noFill/>
        </a:ln>
        <a:effectLst/>
      </c:spPr>
    </c:plotArea>
    <c:legend>
      <c:legendPos val="b"/>
      <c:layout>
        <c:manualLayout>
          <c:xMode val="edge"/>
          <c:yMode val="edge"/>
          <c:x val="6.9980630780410474E-2"/>
          <c:y val="0.86092910593747862"/>
          <c:w val="0.91180044878450206"/>
          <c:h val="6.6558836587947451E-2"/>
        </c:manualLayout>
      </c:layout>
      <c:overlay val="0"/>
      <c:spPr>
        <a:noFill/>
        <a:ln>
          <a:noFill/>
        </a:ln>
        <a:effectLst/>
      </c:spPr>
      <c:txPr>
        <a:bodyPr rot="0" vert="horz"/>
        <a:lstStyle/>
        <a:p>
          <a:pPr>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7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4694413198353"/>
          <c:y val="4.9900056348628298E-2"/>
          <c:w val="0.8322630125779733"/>
          <c:h val="0.64674841258834204"/>
        </c:manualLayout>
      </c:layout>
      <c:barChart>
        <c:barDir val="col"/>
        <c:grouping val="clustered"/>
        <c:varyColors val="0"/>
        <c:ser>
          <c:idx val="1"/>
          <c:order val="0"/>
          <c:spPr>
            <a:solidFill>
              <a:srgbClr val="007FDE"/>
            </a:solidFill>
          </c:spPr>
          <c:invertIfNegative val="0"/>
          <c:cat>
            <c:strRef>
              <c:f>Hoja1!$E$21:$K$21</c:f>
              <c:strCache>
                <c:ptCount val="7"/>
                <c:pt idx="0">
                  <c:v>&lt; 1 AÑO</c:v>
                </c:pt>
                <c:pt idx="1">
                  <c:v>1</c:v>
                </c:pt>
                <c:pt idx="2">
                  <c:v>2-4</c:v>
                </c:pt>
                <c:pt idx="3">
                  <c:v>5 - 19</c:v>
                </c:pt>
                <c:pt idx="4">
                  <c:v>20 - 39</c:v>
                </c:pt>
                <c:pt idx="5">
                  <c:v>40 - 59 </c:v>
                </c:pt>
                <c:pt idx="6">
                  <c:v>60 y más</c:v>
                </c:pt>
              </c:strCache>
            </c:strRef>
          </c:cat>
          <c:val>
            <c:numRef>
              <c:f>Hoja1!$E$22:$K$22</c:f>
              <c:numCache>
                <c:formatCode>0%</c:formatCode>
                <c:ptCount val="7"/>
                <c:pt idx="0">
                  <c:v>0.1355764473033152</c:v>
                </c:pt>
                <c:pt idx="1">
                  <c:v>4.6511627906976744E-2</c:v>
                </c:pt>
                <c:pt idx="2">
                  <c:v>0.10671284842487218</c:v>
                </c:pt>
                <c:pt idx="3">
                  <c:v>8.9229754247072413E-2</c:v>
                </c:pt>
                <c:pt idx="4">
                  <c:v>8.3292099620649845E-2</c:v>
                </c:pt>
                <c:pt idx="5">
                  <c:v>0.11809335312551542</c:v>
                </c:pt>
                <c:pt idx="6">
                  <c:v>0.4205838693715982</c:v>
                </c:pt>
              </c:numCache>
            </c:numRef>
          </c:val>
          <c:extLst>
            <c:ext xmlns:c16="http://schemas.microsoft.com/office/drawing/2014/chart" uri="{C3380CC4-5D6E-409C-BE32-E72D297353CC}">
              <c16:uniqueId val="{00000009-C1EB-4BC5-B425-1A9FC8CEF190}"/>
            </c:ext>
          </c:extLst>
        </c:ser>
        <c:ser>
          <c:idx val="0"/>
          <c:order val="1"/>
          <c:spPr>
            <a:solidFill>
              <a:srgbClr val="007FDE"/>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Hoja1!$E$21:$K$21</c:f>
              <c:strCache>
                <c:ptCount val="7"/>
                <c:pt idx="0">
                  <c:v>&lt; 1 AÑO</c:v>
                </c:pt>
                <c:pt idx="1">
                  <c:v>1</c:v>
                </c:pt>
                <c:pt idx="2">
                  <c:v>2-4</c:v>
                </c:pt>
                <c:pt idx="3">
                  <c:v>5 - 19</c:v>
                </c:pt>
                <c:pt idx="4">
                  <c:v>20 - 39</c:v>
                </c:pt>
                <c:pt idx="5">
                  <c:v>40 - 59 </c:v>
                </c:pt>
                <c:pt idx="6">
                  <c:v>60 y más</c:v>
                </c:pt>
              </c:strCache>
            </c:strRef>
          </c:cat>
          <c:val>
            <c:numRef>
              <c:f>Hoja1!$E$22:$K$22</c:f>
              <c:numCache>
                <c:formatCode>0%</c:formatCode>
                <c:ptCount val="7"/>
                <c:pt idx="0">
                  <c:v>0.1355764473033152</c:v>
                </c:pt>
                <c:pt idx="1">
                  <c:v>4.6511627906976744E-2</c:v>
                </c:pt>
                <c:pt idx="2">
                  <c:v>0.10671284842487218</c:v>
                </c:pt>
                <c:pt idx="3">
                  <c:v>8.9229754247072413E-2</c:v>
                </c:pt>
                <c:pt idx="4">
                  <c:v>8.3292099620649845E-2</c:v>
                </c:pt>
                <c:pt idx="5">
                  <c:v>0.11809335312551542</c:v>
                </c:pt>
                <c:pt idx="6">
                  <c:v>0.4205838693715982</c:v>
                </c:pt>
              </c:numCache>
            </c:numRef>
          </c:val>
          <c:extLst>
            <c:ext xmlns:c16="http://schemas.microsoft.com/office/drawing/2014/chart" uri="{C3380CC4-5D6E-409C-BE32-E72D297353CC}">
              <c16:uniqueId val="{00000008-C1EB-4BC5-B425-1A9FC8CEF190}"/>
            </c:ext>
          </c:extLst>
        </c:ser>
        <c:dLbls>
          <c:showLegendKey val="0"/>
          <c:showVal val="0"/>
          <c:showCatName val="0"/>
          <c:showSerName val="0"/>
          <c:showPercent val="0"/>
          <c:showBubbleSize val="0"/>
        </c:dLbls>
        <c:gapWidth val="0"/>
        <c:overlap val="100"/>
        <c:axId val="319268696"/>
        <c:axId val="319267128"/>
      </c:barChart>
      <c:catAx>
        <c:axId val="319268696"/>
        <c:scaling>
          <c:orientation val="minMax"/>
        </c:scaling>
        <c:delete val="0"/>
        <c:axPos val="b"/>
        <c:title>
          <c:tx>
            <c:rich>
              <a:bodyPr/>
              <a:lstStyle/>
              <a:p>
                <a:pPr>
                  <a:defRPr/>
                </a:pPr>
                <a:r>
                  <a:rPr lang="en-US"/>
                  <a:t>Grupo de Edad</a:t>
                </a:r>
              </a:p>
            </c:rich>
          </c:tx>
          <c:overlay val="0"/>
        </c:title>
        <c:numFmt formatCode="General" sourceLinked="0"/>
        <c:majorTickMark val="none"/>
        <c:minorTickMark val="none"/>
        <c:tickLblPos val="nextTo"/>
        <c:crossAx val="319267128"/>
        <c:crosses val="autoZero"/>
        <c:auto val="1"/>
        <c:lblAlgn val="ctr"/>
        <c:lblOffset val="100"/>
        <c:noMultiLvlLbl val="0"/>
      </c:catAx>
      <c:valAx>
        <c:axId val="319267128"/>
        <c:scaling>
          <c:orientation val="minMax"/>
        </c:scaling>
        <c:delete val="0"/>
        <c:axPos val="l"/>
        <c:title>
          <c:tx>
            <c:rich>
              <a:bodyPr/>
              <a:lstStyle/>
              <a:p>
                <a:pPr>
                  <a:defRPr/>
                </a:pPr>
                <a:r>
                  <a:rPr lang="en-US"/>
                  <a:t>Porcentaje</a:t>
                </a:r>
              </a:p>
            </c:rich>
          </c:tx>
          <c:overlay val="0"/>
        </c:title>
        <c:numFmt formatCode="0%" sourceLinked="1"/>
        <c:majorTickMark val="out"/>
        <c:minorTickMark val="none"/>
        <c:tickLblPos val="nextTo"/>
        <c:crossAx val="319268696"/>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866084603124684"/>
          <c:y val="3.5540173752525911E-2"/>
          <c:w val="0.8413851530277513"/>
          <c:h val="0.58023002619559627"/>
        </c:manualLayout>
      </c:layout>
      <c:areaChart>
        <c:grouping val="standard"/>
        <c:varyColors val="0"/>
        <c:ser>
          <c:idx val="3"/>
          <c:order val="1"/>
          <c:tx>
            <c:strRef>
              <c:f>UCI!$A$75</c:f>
              <c:strCache>
                <c:ptCount val="1"/>
                <c:pt idx="0">
                  <c:v>Percentil 75</c:v>
                </c:pt>
              </c:strCache>
            </c:strRef>
          </c:tx>
          <c:spPr>
            <a:solidFill>
              <a:srgbClr val="C00000"/>
            </a:solidFill>
            <a:ln w="28575">
              <a:solidFill>
                <a:srgbClr val="FF0000"/>
              </a:solidFill>
              <a:prstDash val="solid"/>
            </a:ln>
          </c:spPr>
          <c:val>
            <c:numRef>
              <c:f>UCI!$B$75:$BA$75</c:f>
              <c:numCache>
                <c:formatCode>0.0</c:formatCode>
                <c:ptCount val="52"/>
                <c:pt idx="0">
                  <c:v>13</c:v>
                </c:pt>
                <c:pt idx="1">
                  <c:v>23.5</c:v>
                </c:pt>
                <c:pt idx="2">
                  <c:v>16.75</c:v>
                </c:pt>
                <c:pt idx="3">
                  <c:v>11</c:v>
                </c:pt>
                <c:pt idx="4">
                  <c:v>13.25</c:v>
                </c:pt>
                <c:pt idx="5">
                  <c:v>18.25</c:v>
                </c:pt>
                <c:pt idx="6">
                  <c:v>15.25</c:v>
                </c:pt>
                <c:pt idx="7">
                  <c:v>15.75</c:v>
                </c:pt>
                <c:pt idx="8">
                  <c:v>16</c:v>
                </c:pt>
                <c:pt idx="9">
                  <c:v>14</c:v>
                </c:pt>
                <c:pt idx="10">
                  <c:v>12.5</c:v>
                </c:pt>
                <c:pt idx="11">
                  <c:v>13.75</c:v>
                </c:pt>
                <c:pt idx="12">
                  <c:v>15.75</c:v>
                </c:pt>
                <c:pt idx="13">
                  <c:v>13.75</c:v>
                </c:pt>
                <c:pt idx="14">
                  <c:v>11.25</c:v>
                </c:pt>
                <c:pt idx="15">
                  <c:v>12.25</c:v>
                </c:pt>
                <c:pt idx="16">
                  <c:v>11.25</c:v>
                </c:pt>
                <c:pt idx="17">
                  <c:v>14</c:v>
                </c:pt>
                <c:pt idx="18">
                  <c:v>16.5</c:v>
                </c:pt>
                <c:pt idx="19">
                  <c:v>16</c:v>
                </c:pt>
                <c:pt idx="20">
                  <c:v>12.75</c:v>
                </c:pt>
                <c:pt idx="21">
                  <c:v>12.75</c:v>
                </c:pt>
                <c:pt idx="22">
                  <c:v>19.75</c:v>
                </c:pt>
                <c:pt idx="23">
                  <c:v>17.25</c:v>
                </c:pt>
                <c:pt idx="24">
                  <c:v>18</c:v>
                </c:pt>
                <c:pt idx="25">
                  <c:v>17</c:v>
                </c:pt>
                <c:pt idx="26">
                  <c:v>17.25</c:v>
                </c:pt>
                <c:pt idx="27">
                  <c:v>17</c:v>
                </c:pt>
                <c:pt idx="28">
                  <c:v>17</c:v>
                </c:pt>
                <c:pt idx="29">
                  <c:v>26.25</c:v>
                </c:pt>
                <c:pt idx="30">
                  <c:v>19.75</c:v>
                </c:pt>
                <c:pt idx="31">
                  <c:v>16.5</c:v>
                </c:pt>
                <c:pt idx="32">
                  <c:v>10</c:v>
                </c:pt>
                <c:pt idx="33">
                  <c:v>9</c:v>
                </c:pt>
                <c:pt idx="34">
                  <c:v>14.75</c:v>
                </c:pt>
                <c:pt idx="35">
                  <c:v>12.75</c:v>
                </c:pt>
                <c:pt idx="36">
                  <c:v>13.5</c:v>
                </c:pt>
                <c:pt idx="37">
                  <c:v>13.5</c:v>
                </c:pt>
                <c:pt idx="38">
                  <c:v>17.25</c:v>
                </c:pt>
                <c:pt idx="39">
                  <c:v>15</c:v>
                </c:pt>
                <c:pt idx="40">
                  <c:v>17.75</c:v>
                </c:pt>
                <c:pt idx="41">
                  <c:v>13</c:v>
                </c:pt>
                <c:pt idx="42">
                  <c:v>15.5</c:v>
                </c:pt>
                <c:pt idx="43">
                  <c:v>11.75</c:v>
                </c:pt>
                <c:pt idx="44">
                  <c:v>15</c:v>
                </c:pt>
                <c:pt idx="45">
                  <c:v>19</c:v>
                </c:pt>
                <c:pt idx="46">
                  <c:v>20.75</c:v>
                </c:pt>
                <c:pt idx="47">
                  <c:v>16.25</c:v>
                </c:pt>
                <c:pt idx="48">
                  <c:v>18.75</c:v>
                </c:pt>
                <c:pt idx="49">
                  <c:v>14</c:v>
                </c:pt>
                <c:pt idx="50">
                  <c:v>15.25</c:v>
                </c:pt>
                <c:pt idx="51">
                  <c:v>14.5</c:v>
                </c:pt>
              </c:numCache>
            </c:numRef>
          </c:val>
          <c:extLst>
            <c:ext xmlns:c16="http://schemas.microsoft.com/office/drawing/2014/chart" uri="{C3380CC4-5D6E-409C-BE32-E72D297353CC}">
              <c16:uniqueId val="{00000002-5A99-4791-8253-E45CCB0CC22F}"/>
            </c:ext>
          </c:extLst>
        </c:ser>
        <c:ser>
          <c:idx val="1"/>
          <c:order val="2"/>
          <c:tx>
            <c:strRef>
              <c:f>UCI!$A$73</c:f>
              <c:strCache>
                <c:ptCount val="1"/>
                <c:pt idx="0">
                  <c:v>Mediana</c:v>
                </c:pt>
              </c:strCache>
            </c:strRef>
          </c:tx>
          <c:spPr>
            <a:ln w="28575" cap="rnd">
              <a:solidFill>
                <a:schemeClr val="accent4"/>
              </a:solidFill>
              <a:round/>
            </a:ln>
            <a:effectLst/>
          </c:spPr>
          <c:val>
            <c:numRef>
              <c:f>UCI!$B$73:$BA$73</c:f>
              <c:numCache>
                <c:formatCode>0.0</c:formatCode>
                <c:ptCount val="52"/>
                <c:pt idx="0">
                  <c:v>12.5</c:v>
                </c:pt>
                <c:pt idx="1">
                  <c:v>19.5</c:v>
                </c:pt>
                <c:pt idx="2">
                  <c:v>14.5</c:v>
                </c:pt>
                <c:pt idx="3">
                  <c:v>7.5</c:v>
                </c:pt>
                <c:pt idx="4">
                  <c:v>10.5</c:v>
                </c:pt>
                <c:pt idx="5">
                  <c:v>9</c:v>
                </c:pt>
                <c:pt idx="6">
                  <c:v>12</c:v>
                </c:pt>
                <c:pt idx="7">
                  <c:v>11.5</c:v>
                </c:pt>
                <c:pt idx="8">
                  <c:v>12.5</c:v>
                </c:pt>
                <c:pt idx="9">
                  <c:v>11.5</c:v>
                </c:pt>
                <c:pt idx="10">
                  <c:v>10.5</c:v>
                </c:pt>
                <c:pt idx="11">
                  <c:v>11.5</c:v>
                </c:pt>
                <c:pt idx="12">
                  <c:v>14.5</c:v>
                </c:pt>
                <c:pt idx="13">
                  <c:v>9.5</c:v>
                </c:pt>
                <c:pt idx="14">
                  <c:v>8</c:v>
                </c:pt>
                <c:pt idx="15">
                  <c:v>9</c:v>
                </c:pt>
                <c:pt idx="16">
                  <c:v>7</c:v>
                </c:pt>
                <c:pt idx="17">
                  <c:v>9.5</c:v>
                </c:pt>
                <c:pt idx="18">
                  <c:v>14.5</c:v>
                </c:pt>
                <c:pt idx="19">
                  <c:v>11.5</c:v>
                </c:pt>
                <c:pt idx="20">
                  <c:v>10.5</c:v>
                </c:pt>
                <c:pt idx="21">
                  <c:v>11</c:v>
                </c:pt>
                <c:pt idx="22">
                  <c:v>15</c:v>
                </c:pt>
                <c:pt idx="23">
                  <c:v>9.5</c:v>
                </c:pt>
                <c:pt idx="24">
                  <c:v>14.5</c:v>
                </c:pt>
                <c:pt idx="25">
                  <c:v>14</c:v>
                </c:pt>
                <c:pt idx="26">
                  <c:v>13.5</c:v>
                </c:pt>
                <c:pt idx="27">
                  <c:v>13</c:v>
                </c:pt>
                <c:pt idx="28">
                  <c:v>9.5</c:v>
                </c:pt>
                <c:pt idx="29">
                  <c:v>21.5</c:v>
                </c:pt>
                <c:pt idx="30">
                  <c:v>10.5</c:v>
                </c:pt>
                <c:pt idx="31">
                  <c:v>10.5</c:v>
                </c:pt>
                <c:pt idx="32">
                  <c:v>9</c:v>
                </c:pt>
                <c:pt idx="33">
                  <c:v>8.5</c:v>
                </c:pt>
                <c:pt idx="34">
                  <c:v>11</c:v>
                </c:pt>
                <c:pt idx="35">
                  <c:v>10.5</c:v>
                </c:pt>
                <c:pt idx="36">
                  <c:v>11</c:v>
                </c:pt>
                <c:pt idx="37">
                  <c:v>11.5</c:v>
                </c:pt>
                <c:pt idx="38">
                  <c:v>13.5</c:v>
                </c:pt>
                <c:pt idx="39">
                  <c:v>9.5</c:v>
                </c:pt>
                <c:pt idx="40">
                  <c:v>12.5</c:v>
                </c:pt>
                <c:pt idx="41">
                  <c:v>12</c:v>
                </c:pt>
                <c:pt idx="42">
                  <c:v>13</c:v>
                </c:pt>
                <c:pt idx="43">
                  <c:v>9.5</c:v>
                </c:pt>
                <c:pt idx="44">
                  <c:v>11</c:v>
                </c:pt>
                <c:pt idx="45">
                  <c:v>11.5</c:v>
                </c:pt>
                <c:pt idx="46">
                  <c:v>15.5</c:v>
                </c:pt>
                <c:pt idx="47">
                  <c:v>11</c:v>
                </c:pt>
                <c:pt idx="48">
                  <c:v>17.5</c:v>
                </c:pt>
                <c:pt idx="49">
                  <c:v>9.5</c:v>
                </c:pt>
                <c:pt idx="50">
                  <c:v>11.5</c:v>
                </c:pt>
                <c:pt idx="51">
                  <c:v>12</c:v>
                </c:pt>
              </c:numCache>
            </c:numRef>
          </c:val>
          <c:extLst>
            <c:ext xmlns:c16="http://schemas.microsoft.com/office/drawing/2014/chart" uri="{C3380CC4-5D6E-409C-BE32-E72D297353CC}">
              <c16:uniqueId val="{00000000-5A99-4791-8253-E45CCB0CC22F}"/>
            </c:ext>
          </c:extLst>
        </c:ser>
        <c:ser>
          <c:idx val="2"/>
          <c:order val="3"/>
          <c:tx>
            <c:strRef>
              <c:f>UCI!$A$74</c:f>
              <c:strCache>
                <c:ptCount val="1"/>
                <c:pt idx="0">
                  <c:v>Percentil 25</c:v>
                </c:pt>
              </c:strCache>
            </c:strRef>
          </c:tx>
          <c:spPr>
            <a:solidFill>
              <a:srgbClr val="92D050"/>
            </a:solidFill>
            <a:ln w="28575" cap="rnd">
              <a:solidFill>
                <a:schemeClr val="accent6"/>
              </a:solidFill>
              <a:round/>
            </a:ln>
            <a:effectLst/>
          </c:spPr>
          <c:val>
            <c:numRef>
              <c:f>UCI!$B$74:$BA$74</c:f>
              <c:numCache>
                <c:formatCode>0.0</c:formatCode>
                <c:ptCount val="52"/>
                <c:pt idx="0">
                  <c:v>9</c:v>
                </c:pt>
                <c:pt idx="1">
                  <c:v>13.25</c:v>
                </c:pt>
                <c:pt idx="2">
                  <c:v>9.25</c:v>
                </c:pt>
                <c:pt idx="3">
                  <c:v>6.25</c:v>
                </c:pt>
                <c:pt idx="4">
                  <c:v>9.25</c:v>
                </c:pt>
                <c:pt idx="5">
                  <c:v>8</c:v>
                </c:pt>
                <c:pt idx="6">
                  <c:v>8</c:v>
                </c:pt>
                <c:pt idx="7">
                  <c:v>8</c:v>
                </c:pt>
                <c:pt idx="8">
                  <c:v>6.75</c:v>
                </c:pt>
                <c:pt idx="9">
                  <c:v>7.5</c:v>
                </c:pt>
                <c:pt idx="10">
                  <c:v>9.25</c:v>
                </c:pt>
                <c:pt idx="11">
                  <c:v>10</c:v>
                </c:pt>
                <c:pt idx="12">
                  <c:v>9.5</c:v>
                </c:pt>
                <c:pt idx="13">
                  <c:v>8.25</c:v>
                </c:pt>
                <c:pt idx="14">
                  <c:v>5.5</c:v>
                </c:pt>
                <c:pt idx="15">
                  <c:v>6.5</c:v>
                </c:pt>
                <c:pt idx="16">
                  <c:v>3.5</c:v>
                </c:pt>
                <c:pt idx="17">
                  <c:v>5.75</c:v>
                </c:pt>
                <c:pt idx="18">
                  <c:v>7.25</c:v>
                </c:pt>
                <c:pt idx="19">
                  <c:v>9.25</c:v>
                </c:pt>
                <c:pt idx="20">
                  <c:v>7.5</c:v>
                </c:pt>
                <c:pt idx="21">
                  <c:v>6.25</c:v>
                </c:pt>
                <c:pt idx="22">
                  <c:v>5.75</c:v>
                </c:pt>
                <c:pt idx="23">
                  <c:v>4</c:v>
                </c:pt>
                <c:pt idx="24">
                  <c:v>9.5</c:v>
                </c:pt>
                <c:pt idx="25">
                  <c:v>9.5</c:v>
                </c:pt>
                <c:pt idx="26">
                  <c:v>7.5</c:v>
                </c:pt>
                <c:pt idx="27">
                  <c:v>8.25</c:v>
                </c:pt>
                <c:pt idx="28">
                  <c:v>2.75</c:v>
                </c:pt>
                <c:pt idx="29">
                  <c:v>6.25</c:v>
                </c:pt>
                <c:pt idx="30">
                  <c:v>3.5</c:v>
                </c:pt>
                <c:pt idx="31">
                  <c:v>5.25</c:v>
                </c:pt>
                <c:pt idx="32">
                  <c:v>8</c:v>
                </c:pt>
                <c:pt idx="33">
                  <c:v>5.75</c:v>
                </c:pt>
                <c:pt idx="34">
                  <c:v>7.25</c:v>
                </c:pt>
                <c:pt idx="35">
                  <c:v>8.25</c:v>
                </c:pt>
                <c:pt idx="36">
                  <c:v>9.25</c:v>
                </c:pt>
                <c:pt idx="37">
                  <c:v>8</c:v>
                </c:pt>
                <c:pt idx="38">
                  <c:v>12</c:v>
                </c:pt>
                <c:pt idx="39">
                  <c:v>7</c:v>
                </c:pt>
                <c:pt idx="40">
                  <c:v>9.5</c:v>
                </c:pt>
                <c:pt idx="41">
                  <c:v>8</c:v>
                </c:pt>
                <c:pt idx="42">
                  <c:v>6.75</c:v>
                </c:pt>
                <c:pt idx="43">
                  <c:v>6.5</c:v>
                </c:pt>
                <c:pt idx="44">
                  <c:v>8.5</c:v>
                </c:pt>
                <c:pt idx="45">
                  <c:v>8.5</c:v>
                </c:pt>
                <c:pt idx="46">
                  <c:v>8</c:v>
                </c:pt>
                <c:pt idx="47">
                  <c:v>3.5</c:v>
                </c:pt>
                <c:pt idx="48">
                  <c:v>11</c:v>
                </c:pt>
                <c:pt idx="49">
                  <c:v>7.25</c:v>
                </c:pt>
                <c:pt idx="50">
                  <c:v>10</c:v>
                </c:pt>
                <c:pt idx="51">
                  <c:v>9.5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319274184"/>
        <c:axId val="319269480"/>
      </c:areaChart>
      <c:scatterChart>
        <c:scatterStyle val="lineMarker"/>
        <c:varyColors val="0"/>
        <c:ser>
          <c:idx val="0"/>
          <c:order val="0"/>
          <c:tx>
            <c:strRef>
              <c:f>UCI!$A$72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UCI!$B$72:$M$72</c:f>
              <c:numCache>
                <c:formatCode>General</c:formatCode>
                <c:ptCount val="12"/>
                <c:pt idx="0">
                  <c:v>66</c:v>
                </c:pt>
                <c:pt idx="1">
                  <c:v>100</c:v>
                </c:pt>
                <c:pt idx="2">
                  <c:v>139</c:v>
                </c:pt>
                <c:pt idx="3">
                  <c:v>130</c:v>
                </c:pt>
                <c:pt idx="4">
                  <c:v>131</c:v>
                </c:pt>
                <c:pt idx="5">
                  <c:v>102</c:v>
                </c:pt>
                <c:pt idx="6">
                  <c:v>119</c:v>
                </c:pt>
                <c:pt idx="7">
                  <c:v>98</c:v>
                </c:pt>
                <c:pt idx="8">
                  <c:v>77</c:v>
                </c:pt>
                <c:pt idx="9">
                  <c:v>75</c:v>
                </c:pt>
                <c:pt idx="10">
                  <c:v>61</c:v>
                </c:pt>
                <c:pt idx="11">
                  <c:v>72</c:v>
                </c:pt>
              </c:numCache>
            </c:numRef>
          </c:yVal>
          <c:smooth val="0"/>
          <c:extLst>
            <c:ext xmlns:c16="http://schemas.microsoft.com/office/drawing/2014/chart" uri="{C3380CC4-5D6E-409C-BE32-E72D297353CC}">
              <c16:uniqueId val="{00000003-5A99-4791-8253-E45CCB0CC22F}"/>
            </c:ext>
          </c:extLst>
        </c:ser>
        <c:ser>
          <c:idx val="4"/>
          <c:order val="4"/>
          <c:tx>
            <c:strRef>
              <c:f>UCI!$A$71</c:f>
              <c:strCache>
                <c:ptCount val="1"/>
                <c:pt idx="0">
                  <c:v>2021</c:v>
                </c:pt>
              </c:strCache>
            </c:strRef>
          </c:tx>
          <c:spPr>
            <a:ln>
              <a:solidFill>
                <a:schemeClr val="bg1">
                  <a:lumMod val="50000"/>
                </a:schemeClr>
              </a:solidFill>
              <a:prstDash val="sysDash"/>
            </a:ln>
          </c:spPr>
          <c:marker>
            <c:symbol val="none"/>
          </c:marker>
          <c:yVal>
            <c:numRef>
              <c:f>UCI!$B$71:$AZ$71</c:f>
              <c:numCache>
                <c:formatCode>General</c:formatCode>
                <c:ptCount val="51"/>
                <c:pt idx="0">
                  <c:v>117</c:v>
                </c:pt>
                <c:pt idx="1">
                  <c:v>122</c:v>
                </c:pt>
                <c:pt idx="2">
                  <c:v>128</c:v>
                </c:pt>
                <c:pt idx="3">
                  <c:v>94</c:v>
                </c:pt>
                <c:pt idx="4">
                  <c:v>96</c:v>
                </c:pt>
                <c:pt idx="5">
                  <c:v>79</c:v>
                </c:pt>
                <c:pt idx="6">
                  <c:v>122</c:v>
                </c:pt>
                <c:pt idx="7">
                  <c:v>143</c:v>
                </c:pt>
                <c:pt idx="8">
                  <c:v>97</c:v>
                </c:pt>
                <c:pt idx="9">
                  <c:v>87</c:v>
                </c:pt>
                <c:pt idx="10">
                  <c:v>110</c:v>
                </c:pt>
                <c:pt idx="11">
                  <c:v>72</c:v>
                </c:pt>
                <c:pt idx="12">
                  <c:v>225</c:v>
                </c:pt>
                <c:pt idx="13">
                  <c:v>266</c:v>
                </c:pt>
                <c:pt idx="14">
                  <c:v>353</c:v>
                </c:pt>
                <c:pt idx="15">
                  <c:v>388</c:v>
                </c:pt>
                <c:pt idx="16">
                  <c:v>407</c:v>
                </c:pt>
                <c:pt idx="17">
                  <c:v>355</c:v>
                </c:pt>
                <c:pt idx="18">
                  <c:v>312</c:v>
                </c:pt>
                <c:pt idx="19">
                  <c:v>514</c:v>
                </c:pt>
                <c:pt idx="20">
                  <c:v>361</c:v>
                </c:pt>
                <c:pt idx="21">
                  <c:v>258</c:v>
                </c:pt>
                <c:pt idx="22">
                  <c:v>271</c:v>
                </c:pt>
                <c:pt idx="23">
                  <c:v>143</c:v>
                </c:pt>
                <c:pt idx="24">
                  <c:v>335</c:v>
                </c:pt>
                <c:pt idx="25">
                  <c:v>319</c:v>
                </c:pt>
                <c:pt idx="26">
                  <c:v>348</c:v>
                </c:pt>
                <c:pt idx="27">
                  <c:v>295</c:v>
                </c:pt>
                <c:pt idx="28">
                  <c:v>273</c:v>
                </c:pt>
                <c:pt idx="29">
                  <c:v>214</c:v>
                </c:pt>
                <c:pt idx="30">
                  <c:v>175</c:v>
                </c:pt>
                <c:pt idx="31">
                  <c:v>87</c:v>
                </c:pt>
                <c:pt idx="32">
                  <c:v>157</c:v>
                </c:pt>
                <c:pt idx="33">
                  <c:v>166</c:v>
                </c:pt>
                <c:pt idx="34">
                  <c:v>153</c:v>
                </c:pt>
                <c:pt idx="35">
                  <c:v>94</c:v>
                </c:pt>
                <c:pt idx="36">
                  <c:v>133</c:v>
                </c:pt>
                <c:pt idx="37">
                  <c:v>113</c:v>
                </c:pt>
                <c:pt idx="38">
                  <c:v>113</c:v>
                </c:pt>
                <c:pt idx="39">
                  <c:v>111</c:v>
                </c:pt>
                <c:pt idx="40">
                  <c:v>98</c:v>
                </c:pt>
                <c:pt idx="41">
                  <c:v>127</c:v>
                </c:pt>
                <c:pt idx="42">
                  <c:v>71</c:v>
                </c:pt>
                <c:pt idx="43">
                  <c:v>112</c:v>
                </c:pt>
                <c:pt idx="44">
                  <c:v>116</c:v>
                </c:pt>
                <c:pt idx="45">
                  <c:v>129</c:v>
                </c:pt>
                <c:pt idx="46">
                  <c:v>142</c:v>
                </c:pt>
                <c:pt idx="47">
                  <c:v>125</c:v>
                </c:pt>
                <c:pt idx="48">
                  <c:v>137</c:v>
                </c:pt>
                <c:pt idx="49">
                  <c:v>124</c:v>
                </c:pt>
                <c:pt idx="50">
                  <c:v>116</c:v>
                </c:pt>
              </c:numCache>
            </c:numRef>
          </c:yVal>
          <c:smooth val="0"/>
          <c:extLst>
            <c:ext xmlns:c16="http://schemas.microsoft.com/office/drawing/2014/chart" uri="{C3380CC4-5D6E-409C-BE32-E72D297353CC}">
              <c16:uniqueId val="{00000000-F3B2-455E-AB8F-81A5A8D8694E}"/>
            </c:ext>
          </c:extLst>
        </c:ser>
        <c:dLbls>
          <c:showLegendKey val="0"/>
          <c:showVal val="0"/>
          <c:showCatName val="0"/>
          <c:showSerName val="0"/>
          <c:showPercent val="0"/>
          <c:showBubbleSize val="0"/>
        </c:dLbls>
        <c:axId val="319274184"/>
        <c:axId val="319269480"/>
      </c:scatterChart>
      <c:catAx>
        <c:axId val="319274184"/>
        <c:scaling>
          <c:orientation val="minMax"/>
        </c:scaling>
        <c:delete val="0"/>
        <c:axPos val="b"/>
        <c:title>
          <c:tx>
            <c:rich>
              <a:bodyPr/>
              <a:lstStyle/>
              <a:p>
                <a:pPr>
                  <a:defRPr/>
                </a:pPr>
                <a:r>
                  <a:rPr lang="en-US"/>
                  <a:t>Semanas epidemiológicas</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19269480"/>
        <c:crosses val="autoZero"/>
        <c:auto val="1"/>
        <c:lblAlgn val="ctr"/>
        <c:lblOffset val="100"/>
        <c:noMultiLvlLbl val="0"/>
      </c:catAx>
      <c:valAx>
        <c:axId val="319269480"/>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title>
          <c:tx>
            <c:rich>
              <a:bodyPr/>
              <a:lstStyle/>
              <a:p>
                <a:pPr>
                  <a:defRPr/>
                </a:pPr>
                <a:r>
                  <a:rPr lang="es-CO"/>
                  <a:t>Número de casos</a:t>
                </a:r>
              </a:p>
            </c:rich>
          </c:tx>
          <c:layout>
            <c:manualLayout>
              <c:xMode val="edge"/>
              <c:yMode val="edge"/>
              <c:x val="3.2053798042617695E-2"/>
              <c:y val="0.1163009894012412"/>
            </c:manualLayout>
          </c:layout>
          <c:overlay val="0"/>
        </c:title>
        <c:numFmt formatCode="0" sourceLinked="0"/>
        <c:majorTickMark val="none"/>
        <c:minorTickMark val="none"/>
        <c:tickLblPos val="nextTo"/>
        <c:spPr>
          <a:ln w="6350">
            <a:noFill/>
          </a:ln>
        </c:spPr>
        <c:txPr>
          <a:bodyPr rot="-60000000" vert="horz"/>
          <a:lstStyle/>
          <a:p>
            <a:pPr>
              <a:defRPr/>
            </a:pPr>
            <a:endParaRPr lang="en-US"/>
          </a:p>
        </c:txPr>
        <c:crossAx val="319274184"/>
        <c:crosses val="autoZero"/>
        <c:crossBetween val="between"/>
      </c:valAx>
      <c:spPr>
        <a:noFill/>
        <a:ln w="25400">
          <a:noFill/>
        </a:ln>
      </c:spPr>
    </c:plotArea>
    <c:legend>
      <c:legendPos val="b"/>
      <c:overlay val="0"/>
      <c:spPr>
        <a:noFill/>
        <a:ln w="25400">
          <a:noFill/>
        </a:ln>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Narrow" panose="020B0606020202030204" pitchFamily="34"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1630087834219"/>
          <c:y val="9.9886293874282661E-2"/>
          <c:w val="0.84104009841409422"/>
          <c:h val="0.73930165850011786"/>
        </c:manualLayout>
      </c:layout>
      <c:barChart>
        <c:barDir val="col"/>
        <c:grouping val="clustered"/>
        <c:varyColors val="0"/>
        <c:ser>
          <c:idx val="1"/>
          <c:order val="1"/>
          <c:tx>
            <c:strRef>
              <c:f>'2021-2022'!$J$1</c:f>
              <c:strCache>
                <c:ptCount val="1"/>
                <c:pt idx="0">
                  <c:v>IRA UCI 2022</c:v>
                </c:pt>
              </c:strCache>
            </c:strRef>
          </c:tx>
          <c:spPr>
            <a:solidFill>
              <a:srgbClr val="C00000"/>
            </a:solidFill>
            <a:ln w="12700">
              <a:solidFill>
                <a:srgbClr val="00B0F0"/>
              </a:solidFill>
            </a:ln>
          </c:spPr>
          <c:invertIfNegative val="0"/>
          <c:val>
            <c:numRef>
              <c:f>'2021-2022'!$J$2:$J$53</c:f>
              <c:numCache>
                <c:formatCode>General</c:formatCode>
                <c:ptCount val="52"/>
                <c:pt idx="0">
                  <c:v>115</c:v>
                </c:pt>
                <c:pt idx="1">
                  <c:v>150</c:v>
                </c:pt>
                <c:pt idx="2">
                  <c:v>164</c:v>
                </c:pt>
                <c:pt idx="3">
                  <c:v>144</c:v>
                </c:pt>
                <c:pt idx="4">
                  <c:v>134</c:v>
                </c:pt>
                <c:pt idx="5">
                  <c:v>140</c:v>
                </c:pt>
                <c:pt idx="6">
                  <c:v>119</c:v>
                </c:pt>
                <c:pt idx="7">
                  <c:v>98</c:v>
                </c:pt>
                <c:pt idx="8">
                  <c:v>77</c:v>
                </c:pt>
                <c:pt idx="9">
                  <c:v>75</c:v>
                </c:pt>
                <c:pt idx="10">
                  <c:v>61</c:v>
                </c:pt>
                <c:pt idx="11">
                  <c:v>72</c:v>
                </c:pt>
              </c:numCache>
            </c:numRef>
          </c:val>
          <c:extLst>
            <c:ext xmlns:c16="http://schemas.microsoft.com/office/drawing/2014/chart" uri="{C3380CC4-5D6E-409C-BE32-E72D297353CC}">
              <c16:uniqueId val="{00000000-D1B9-4C16-BFD9-306230F9CA9B}"/>
            </c:ext>
          </c:extLst>
        </c:ser>
        <c:dLbls>
          <c:showLegendKey val="0"/>
          <c:showVal val="0"/>
          <c:showCatName val="0"/>
          <c:showSerName val="0"/>
          <c:showPercent val="0"/>
          <c:showBubbleSize val="0"/>
        </c:dLbls>
        <c:gapWidth val="0"/>
        <c:overlap val="100"/>
        <c:axId val="319797536"/>
        <c:axId val="319271440"/>
      </c:barChart>
      <c:lineChart>
        <c:grouping val="standard"/>
        <c:varyColors val="0"/>
        <c:ser>
          <c:idx val="0"/>
          <c:order val="0"/>
          <c:tx>
            <c:strRef>
              <c:f>'2021-2022'!$H$1</c:f>
              <c:strCache>
                <c:ptCount val="1"/>
                <c:pt idx="0">
                  <c:v>IRA UCI 2021</c:v>
                </c:pt>
              </c:strCache>
            </c:strRef>
          </c:tx>
          <c:marker>
            <c:symbol val="none"/>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'2021-2022'!$H$2:$H$53</c:f>
              <c:numCache>
                <c:formatCode>General</c:formatCode>
                <c:ptCount val="52"/>
                <c:pt idx="0">
                  <c:v>117</c:v>
                </c:pt>
                <c:pt idx="1">
                  <c:v>122</c:v>
                </c:pt>
                <c:pt idx="2">
                  <c:v>128</c:v>
                </c:pt>
                <c:pt idx="3">
                  <c:v>94</c:v>
                </c:pt>
                <c:pt idx="4">
                  <c:v>96</c:v>
                </c:pt>
                <c:pt idx="5">
                  <c:v>79</c:v>
                </c:pt>
                <c:pt idx="6">
                  <c:v>122</c:v>
                </c:pt>
                <c:pt idx="7">
                  <c:v>143</c:v>
                </c:pt>
                <c:pt idx="8">
                  <c:v>97</c:v>
                </c:pt>
                <c:pt idx="9">
                  <c:v>87</c:v>
                </c:pt>
                <c:pt idx="10">
                  <c:v>110</c:v>
                </c:pt>
                <c:pt idx="11">
                  <c:v>72</c:v>
                </c:pt>
                <c:pt idx="12">
                  <c:v>225</c:v>
                </c:pt>
                <c:pt idx="13">
                  <c:v>266</c:v>
                </c:pt>
                <c:pt idx="14">
                  <c:v>353</c:v>
                </c:pt>
                <c:pt idx="15">
                  <c:v>388</c:v>
                </c:pt>
                <c:pt idx="16">
                  <c:v>407</c:v>
                </c:pt>
                <c:pt idx="17">
                  <c:v>355</c:v>
                </c:pt>
                <c:pt idx="18">
                  <c:v>312</c:v>
                </c:pt>
                <c:pt idx="19">
                  <c:v>514</c:v>
                </c:pt>
                <c:pt idx="20">
                  <c:v>361</c:v>
                </c:pt>
                <c:pt idx="21">
                  <c:v>258</c:v>
                </c:pt>
                <c:pt idx="22">
                  <c:v>271</c:v>
                </c:pt>
                <c:pt idx="23">
                  <c:v>143</c:v>
                </c:pt>
                <c:pt idx="24">
                  <c:v>335</c:v>
                </c:pt>
                <c:pt idx="25">
                  <c:v>319</c:v>
                </c:pt>
                <c:pt idx="26">
                  <c:v>348</c:v>
                </c:pt>
                <c:pt idx="27">
                  <c:v>295</c:v>
                </c:pt>
                <c:pt idx="28">
                  <c:v>273</c:v>
                </c:pt>
                <c:pt idx="29">
                  <c:v>214</c:v>
                </c:pt>
                <c:pt idx="30">
                  <c:v>175</c:v>
                </c:pt>
                <c:pt idx="31">
                  <c:v>87</c:v>
                </c:pt>
                <c:pt idx="32">
                  <c:v>157</c:v>
                </c:pt>
                <c:pt idx="33">
                  <c:v>166</c:v>
                </c:pt>
                <c:pt idx="34">
                  <c:v>153</c:v>
                </c:pt>
                <c:pt idx="35">
                  <c:v>94</c:v>
                </c:pt>
                <c:pt idx="36">
                  <c:v>133</c:v>
                </c:pt>
                <c:pt idx="37">
                  <c:v>113</c:v>
                </c:pt>
                <c:pt idx="38">
                  <c:v>113</c:v>
                </c:pt>
                <c:pt idx="39">
                  <c:v>111</c:v>
                </c:pt>
                <c:pt idx="40">
                  <c:v>98</c:v>
                </c:pt>
                <c:pt idx="41">
                  <c:v>127</c:v>
                </c:pt>
                <c:pt idx="42">
                  <c:v>71</c:v>
                </c:pt>
                <c:pt idx="43">
                  <c:v>112</c:v>
                </c:pt>
                <c:pt idx="44">
                  <c:v>116</c:v>
                </c:pt>
                <c:pt idx="45">
                  <c:v>129</c:v>
                </c:pt>
                <c:pt idx="46">
                  <c:v>142</c:v>
                </c:pt>
                <c:pt idx="47">
                  <c:v>125</c:v>
                </c:pt>
                <c:pt idx="48">
                  <c:v>137</c:v>
                </c:pt>
                <c:pt idx="49">
                  <c:v>124</c:v>
                </c:pt>
                <c:pt idx="50">
                  <c:v>116</c:v>
                </c:pt>
                <c:pt idx="51">
                  <c:v>117</c:v>
                </c:pt>
              </c:numCache>
            </c:numRef>
          </c:val>
          <c:smooth val="0"/>
          <c:extLst>
            <c:ext xmlns:c16="http://schemas.microsoft.com/office/drawing/2014/chart" uri="{C3380CC4-5D6E-409C-BE32-E72D297353CC}">
              <c16:uniqueId val="{00000001-D1B9-4C16-BFD9-306230F9CA9B}"/>
            </c:ext>
          </c:extLst>
        </c:ser>
        <c:dLbls>
          <c:showLegendKey val="0"/>
          <c:showVal val="0"/>
          <c:showCatName val="0"/>
          <c:showSerName val="0"/>
          <c:showPercent val="0"/>
          <c:showBubbleSize val="0"/>
        </c:dLbls>
        <c:marker val="1"/>
        <c:smooth val="0"/>
        <c:axId val="319270264"/>
        <c:axId val="319271048"/>
      </c:lineChart>
      <c:catAx>
        <c:axId val="319270264"/>
        <c:scaling>
          <c:orientation val="minMax"/>
        </c:scaling>
        <c:delete val="0"/>
        <c:axPos val="b"/>
        <c:title>
          <c:tx>
            <c:rich>
              <a:bodyPr/>
              <a:lstStyle/>
              <a:p>
                <a:pPr>
                  <a:defRPr sz="900"/>
                </a:pPr>
                <a:r>
                  <a:rPr lang="es-CO" sz="900"/>
                  <a:t>Semanas epidemiológicas</a:t>
                </a:r>
              </a:p>
            </c:rich>
          </c:tx>
          <c:overlay val="0"/>
        </c:title>
        <c:numFmt formatCode="General" sourceLinked="1"/>
        <c:majorTickMark val="none"/>
        <c:minorTickMark val="none"/>
        <c:tickLblPos val="nextTo"/>
        <c:txPr>
          <a:bodyPr/>
          <a:lstStyle/>
          <a:p>
            <a:pPr>
              <a:defRPr b="0"/>
            </a:pPr>
            <a:endParaRPr lang="en-US"/>
          </a:p>
        </c:txPr>
        <c:crossAx val="319271048"/>
        <c:crosses val="autoZero"/>
        <c:auto val="1"/>
        <c:lblAlgn val="ctr"/>
        <c:lblOffset val="100"/>
        <c:noMultiLvlLbl val="0"/>
      </c:catAx>
      <c:valAx>
        <c:axId val="319271048"/>
        <c:scaling>
          <c:orientation val="minMax"/>
        </c:scaling>
        <c:delete val="0"/>
        <c:axPos val="l"/>
        <c:majorGridlines/>
        <c:title>
          <c:tx>
            <c:rich>
              <a:bodyPr/>
              <a:lstStyle/>
              <a:p>
                <a:pPr>
                  <a:defRPr sz="1000"/>
                </a:pPr>
                <a:r>
                  <a:rPr lang="en-US" sz="1000"/>
                  <a:t>Número de casos</a:t>
                </a:r>
                <a:endParaRPr lang="es-CO" sz="1000"/>
              </a:p>
            </c:rich>
          </c:tx>
          <c:overlay val="0"/>
        </c:title>
        <c:numFmt formatCode="General" sourceLinked="1"/>
        <c:majorTickMark val="none"/>
        <c:minorTickMark val="none"/>
        <c:tickLblPos val="nextTo"/>
        <c:crossAx val="319270264"/>
        <c:crosses val="autoZero"/>
        <c:crossBetween val="between"/>
      </c:valAx>
      <c:valAx>
        <c:axId val="319271440"/>
        <c:scaling>
          <c:orientation val="minMax"/>
        </c:scaling>
        <c:delete val="1"/>
        <c:axPos val="r"/>
        <c:numFmt formatCode="General" sourceLinked="1"/>
        <c:majorTickMark val="out"/>
        <c:minorTickMark val="none"/>
        <c:tickLblPos val="nextTo"/>
        <c:crossAx val="319797536"/>
        <c:crosses val="max"/>
        <c:crossBetween val="between"/>
      </c:valAx>
      <c:catAx>
        <c:axId val="319797536"/>
        <c:scaling>
          <c:orientation val="minMax"/>
        </c:scaling>
        <c:delete val="1"/>
        <c:axPos val="b"/>
        <c:majorTickMark val="out"/>
        <c:minorTickMark val="none"/>
        <c:tickLblPos val="nextTo"/>
        <c:crossAx val="319271440"/>
        <c:crosses val="autoZero"/>
        <c:auto val="1"/>
        <c:lblAlgn val="ctr"/>
        <c:lblOffset val="100"/>
        <c:noMultiLvlLbl val="0"/>
      </c:catAx>
    </c:plotArea>
    <c:legend>
      <c:legendPos val="r"/>
      <c:layout>
        <c:manualLayout>
          <c:xMode val="edge"/>
          <c:yMode val="edge"/>
          <c:x val="0.21357644188130001"/>
          <c:y val="3.5179500867476305E-3"/>
          <c:w val="0.64252696839291024"/>
          <c:h val="0.11213963579629946"/>
        </c:manualLayout>
      </c:layout>
      <c:overlay val="0"/>
      <c:txPr>
        <a:bodyPr/>
        <a:lstStyle/>
        <a:p>
          <a:pPr>
            <a:defRPr sz="900"/>
          </a:pPr>
          <a:endParaRPr lang="en-US"/>
        </a:p>
      </c:txPr>
    </c:legend>
    <c:plotVisOnly val="1"/>
    <c:dispBlanksAs val="gap"/>
    <c:showDLblsOverMax val="0"/>
  </c:chart>
  <c:spPr>
    <a:ln>
      <a:noFill/>
    </a:ln>
  </c:spPr>
  <c:txPr>
    <a:bodyPr/>
    <a:lstStyle/>
    <a:p>
      <a:pPr>
        <a:defRPr sz="700" b="1"/>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74369943886019"/>
          <c:y val="4.2284095591512437E-2"/>
          <c:w val="0.8387000794764562"/>
          <c:h val="0.61109950865528373"/>
        </c:manualLayout>
      </c:layout>
      <c:lineChart>
        <c:grouping val="standard"/>
        <c:varyColors val="0"/>
        <c:ser>
          <c:idx val="0"/>
          <c:order val="0"/>
          <c:tx>
            <c:strRef>
              <c:f>UCI!$B$127</c:f>
              <c:strCache>
                <c:ptCount val="1"/>
                <c:pt idx="0">
                  <c:v>Límite inferior</c:v>
                </c:pt>
              </c:strCache>
            </c:strRef>
          </c:tx>
          <c:spPr>
            <a:ln w="38100" cap="rnd">
              <a:solidFill>
                <a:schemeClr val="accent1"/>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UCI!$C$127:$BC$127</c:f>
              <c:numCache>
                <c:formatCode>0.0</c:formatCode>
                <c:ptCount val="53"/>
                <c:pt idx="0">
                  <c:v>-0.5378573329378078</c:v>
                </c:pt>
                <c:pt idx="1">
                  <c:v>-0.4436038557468116</c:v>
                </c:pt>
                <c:pt idx="2">
                  <c:v>-0.60584602035023871</c:v>
                </c:pt>
                <c:pt idx="3">
                  <c:v>0.22429870720157541</c:v>
                </c:pt>
                <c:pt idx="4">
                  <c:v>5.3602946592282374E-2</c:v>
                </c:pt>
                <c:pt idx="5">
                  <c:v>7.2396168195559829E-2</c:v>
                </c:pt>
                <c:pt idx="6">
                  <c:v>-1.1288752620373321E-2</c:v>
                </c:pt>
                <c:pt idx="7">
                  <c:v>7.4742718275679576E-2</c:v>
                </c:pt>
                <c:pt idx="8">
                  <c:v>0.14765264880894269</c:v>
                </c:pt>
                <c:pt idx="9">
                  <c:v>0.23515861827294005</c:v>
                </c:pt>
                <c:pt idx="10">
                  <c:v>0.33681568574864862</c:v>
                </c:pt>
                <c:pt idx="11">
                  <c:v>0.31609897476495108</c:v>
                </c:pt>
                <c:pt idx="12">
                  <c:v>0.22526455108120413</c:v>
                </c:pt>
                <c:pt idx="13">
                  <c:v>5.0845376224554761E-2</c:v>
                </c:pt>
                <c:pt idx="14">
                  <c:v>4.7007753838628985E-2</c:v>
                </c:pt>
                <c:pt idx="15">
                  <c:v>-4.4751544449945113E-2</c:v>
                </c:pt>
                <c:pt idx="16">
                  <c:v>-0.14682112700002392</c:v>
                </c:pt>
                <c:pt idx="17">
                  <c:v>-0.28406170786709439</c:v>
                </c:pt>
                <c:pt idx="18">
                  <c:v>-6.4230947703427299E-2</c:v>
                </c:pt>
                <c:pt idx="19">
                  <c:v>4.3651217710450774E-2</c:v>
                </c:pt>
                <c:pt idx="20">
                  <c:v>0.14476009557689196</c:v>
                </c:pt>
                <c:pt idx="21">
                  <c:v>-9.3832980045534198E-2</c:v>
                </c:pt>
                <c:pt idx="22">
                  <c:v>-0.39063751083191445</c:v>
                </c:pt>
                <c:pt idx="23">
                  <c:v>-0.47443532561172885</c:v>
                </c:pt>
                <c:pt idx="24">
                  <c:v>-0.39772401762816245</c:v>
                </c:pt>
                <c:pt idx="25">
                  <c:v>-0.17365374844207127</c:v>
                </c:pt>
                <c:pt idx="26">
                  <c:v>2.4573084401019019E-2</c:v>
                </c:pt>
                <c:pt idx="27">
                  <c:v>-0.27063526261009874</c:v>
                </c:pt>
                <c:pt idx="28">
                  <c:v>-0.7954287615612925</c:v>
                </c:pt>
                <c:pt idx="29">
                  <c:v>-0.90021699048005832</c:v>
                </c:pt>
                <c:pt idx="30">
                  <c:v>-0.94704423950464833</c:v>
                </c:pt>
                <c:pt idx="31">
                  <c:v>-0.87436655318343637</c:v>
                </c:pt>
                <c:pt idx="32">
                  <c:v>-0.94075386645434311</c:v>
                </c:pt>
                <c:pt idx="33">
                  <c:v>-9.0428657842257509E-2</c:v>
                </c:pt>
                <c:pt idx="34">
                  <c:v>-8.877137242768951E-3</c:v>
                </c:pt>
                <c:pt idx="35">
                  <c:v>2.195150539074453E-2</c:v>
                </c:pt>
                <c:pt idx="36">
                  <c:v>0.18239488294626771</c:v>
                </c:pt>
                <c:pt idx="37">
                  <c:v>-0.49815796230045772</c:v>
                </c:pt>
                <c:pt idx="38">
                  <c:v>-0.53124927126692967</c:v>
                </c:pt>
                <c:pt idx="39">
                  <c:v>-0.4585247266178476</c:v>
                </c:pt>
                <c:pt idx="40">
                  <c:v>-0.10306238967159209</c:v>
                </c:pt>
                <c:pt idx="41">
                  <c:v>0.10433407038603915</c:v>
                </c:pt>
                <c:pt idx="42">
                  <c:v>0.13583472781703454</c:v>
                </c:pt>
                <c:pt idx="43">
                  <c:v>0.13330204936351631</c:v>
                </c:pt>
                <c:pt idx="44">
                  <c:v>-6.4768150328658569E-2</c:v>
                </c:pt>
                <c:pt idx="45">
                  <c:v>-0.14617067094913461</c:v>
                </c:pt>
                <c:pt idx="46">
                  <c:v>-0.26695697276241726</c:v>
                </c:pt>
                <c:pt idx="47">
                  <c:v>-0.11203820109425044</c:v>
                </c:pt>
                <c:pt idx="48">
                  <c:v>-0.11141084360574482</c:v>
                </c:pt>
                <c:pt idx="49">
                  <c:v>8.962642297979273E-2</c:v>
                </c:pt>
                <c:pt idx="50">
                  <c:v>1.5298748154401465E-2</c:v>
                </c:pt>
                <c:pt idx="51">
                  <c:v>0.1932683469109937</c:v>
                </c:pt>
                <c:pt idx="52">
                  <c:v>0.13007757870044201</c:v>
                </c:pt>
              </c:numCache>
            </c:numRef>
          </c:val>
          <c:smooth val="0"/>
          <c:extLst>
            <c:ext xmlns:c16="http://schemas.microsoft.com/office/drawing/2014/chart" uri="{C3380CC4-5D6E-409C-BE32-E72D297353CC}">
              <c16:uniqueId val="{00000000-73F6-4C4E-A28B-89E5280B39F4}"/>
            </c:ext>
          </c:extLst>
        </c:ser>
        <c:ser>
          <c:idx val="1"/>
          <c:order val="1"/>
          <c:tx>
            <c:strRef>
              <c:f>UCI!$B$128</c:f>
              <c:strCache>
                <c:ptCount val="1"/>
                <c:pt idx="0">
                  <c:v>Límite superior</c:v>
                </c:pt>
              </c:strCache>
            </c:strRef>
          </c:tx>
          <c:spPr>
            <a:ln w="38100" cap="rnd">
              <a:solidFill>
                <a:schemeClr val="accent2"/>
              </a:solidFill>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UCI!$C$128:$BC$128</c:f>
              <c:numCache>
                <c:formatCode>0.0</c:formatCode>
                <c:ptCount val="53"/>
                <c:pt idx="0">
                  <c:v>2.5378573329378078</c:v>
                </c:pt>
                <c:pt idx="1">
                  <c:v>2.4436038557468116</c:v>
                </c:pt>
                <c:pt idx="2">
                  <c:v>2.6058460203502385</c:v>
                </c:pt>
                <c:pt idx="3">
                  <c:v>1.7757012927984246</c:v>
                </c:pt>
                <c:pt idx="4">
                  <c:v>1.9463970534077175</c:v>
                </c:pt>
                <c:pt idx="5">
                  <c:v>1.9276038318044402</c:v>
                </c:pt>
                <c:pt idx="6">
                  <c:v>2.0112887526203735</c:v>
                </c:pt>
                <c:pt idx="7">
                  <c:v>1.9252572817243205</c:v>
                </c:pt>
                <c:pt idx="8">
                  <c:v>1.8523473511910573</c:v>
                </c:pt>
                <c:pt idx="9">
                  <c:v>1.7648413817270598</c:v>
                </c:pt>
                <c:pt idx="10">
                  <c:v>1.6631843142513514</c:v>
                </c:pt>
                <c:pt idx="11">
                  <c:v>1.6839010252350488</c:v>
                </c:pt>
                <c:pt idx="12">
                  <c:v>1.7747354489187959</c:v>
                </c:pt>
                <c:pt idx="13">
                  <c:v>1.9491546237754451</c:v>
                </c:pt>
                <c:pt idx="14">
                  <c:v>1.9529922461613709</c:v>
                </c:pt>
                <c:pt idx="15">
                  <c:v>2.0447515444499453</c:v>
                </c:pt>
                <c:pt idx="16">
                  <c:v>2.1468211270000239</c:v>
                </c:pt>
                <c:pt idx="17">
                  <c:v>2.2840617078670942</c:v>
                </c:pt>
                <c:pt idx="18">
                  <c:v>2.0642309477034271</c:v>
                </c:pt>
                <c:pt idx="19">
                  <c:v>1.9563487822895493</c:v>
                </c:pt>
                <c:pt idx="20">
                  <c:v>1.855239904423108</c:v>
                </c:pt>
                <c:pt idx="21">
                  <c:v>2.0938329800455344</c:v>
                </c:pt>
                <c:pt idx="22">
                  <c:v>2.3906375108319144</c:v>
                </c:pt>
                <c:pt idx="23">
                  <c:v>2.4744353256117289</c:v>
                </c:pt>
                <c:pt idx="24">
                  <c:v>2.3977240176281622</c:v>
                </c:pt>
                <c:pt idx="25">
                  <c:v>2.1736537484420713</c:v>
                </c:pt>
                <c:pt idx="26">
                  <c:v>1.975426915598981</c:v>
                </c:pt>
                <c:pt idx="27">
                  <c:v>2.2706352626100985</c:v>
                </c:pt>
                <c:pt idx="28">
                  <c:v>2.7954287615612925</c:v>
                </c:pt>
                <c:pt idx="29">
                  <c:v>2.9002169904800583</c:v>
                </c:pt>
                <c:pt idx="30">
                  <c:v>2.9470442395046481</c:v>
                </c:pt>
                <c:pt idx="31">
                  <c:v>2.8743665531834361</c:v>
                </c:pt>
                <c:pt idx="32">
                  <c:v>2.9407538664543429</c:v>
                </c:pt>
                <c:pt idx="33">
                  <c:v>2.0904286578422573</c:v>
                </c:pt>
                <c:pt idx="34">
                  <c:v>2.0088771372427692</c:v>
                </c:pt>
                <c:pt idx="35">
                  <c:v>1.9780484946092556</c:v>
                </c:pt>
                <c:pt idx="36">
                  <c:v>1.8176051170537324</c:v>
                </c:pt>
                <c:pt idx="37">
                  <c:v>2.4981579623004579</c:v>
                </c:pt>
                <c:pt idx="38">
                  <c:v>2.5312492712669297</c:v>
                </c:pt>
                <c:pt idx="39">
                  <c:v>2.4585247266178474</c:v>
                </c:pt>
                <c:pt idx="40">
                  <c:v>2.1030623896715923</c:v>
                </c:pt>
                <c:pt idx="41">
                  <c:v>1.8956659296139609</c:v>
                </c:pt>
                <c:pt idx="42">
                  <c:v>1.8641652721829653</c:v>
                </c:pt>
                <c:pt idx="43">
                  <c:v>1.8666979506364836</c:v>
                </c:pt>
                <c:pt idx="44">
                  <c:v>2.0647681503286588</c:v>
                </c:pt>
                <c:pt idx="45">
                  <c:v>2.1461706709491346</c:v>
                </c:pt>
                <c:pt idx="46">
                  <c:v>2.2669569727624173</c:v>
                </c:pt>
                <c:pt idx="47">
                  <c:v>2.1120382010942507</c:v>
                </c:pt>
                <c:pt idx="48">
                  <c:v>2.1114108436057446</c:v>
                </c:pt>
                <c:pt idx="49">
                  <c:v>1.9103735770202073</c:v>
                </c:pt>
                <c:pt idx="50">
                  <c:v>1.9847012518455984</c:v>
                </c:pt>
                <c:pt idx="51">
                  <c:v>1.8067316530890063</c:v>
                </c:pt>
                <c:pt idx="52">
                  <c:v>1.869922421299558</c:v>
                </c:pt>
              </c:numCache>
            </c:numRef>
          </c:val>
          <c:smooth val="0"/>
          <c:extLst>
            <c:ext xmlns:c16="http://schemas.microsoft.com/office/drawing/2014/chart" uri="{C3380CC4-5D6E-409C-BE32-E72D297353CC}">
              <c16:uniqueId val="{00000001-73F6-4C4E-A28B-89E5280B39F4}"/>
            </c:ext>
          </c:extLst>
        </c:ser>
        <c:ser>
          <c:idx val="2"/>
          <c:order val="2"/>
          <c:tx>
            <c:strRef>
              <c:f>UCI!$B$129</c:f>
              <c:strCache>
                <c:ptCount val="1"/>
                <c:pt idx="0">
                  <c:v>Razón observada</c:v>
                </c:pt>
              </c:strCache>
            </c:strRef>
          </c:tx>
          <c:spPr>
            <a:ln w="28575" cap="rnd">
              <a:noFill/>
              <a:round/>
            </a:ln>
            <a:effectLst/>
          </c:spPr>
          <c:marker>
            <c:symbol val="circle"/>
            <c:size val="4"/>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UCI!$C$129:$N$129</c:f>
              <c:numCache>
                <c:formatCode>General</c:formatCode>
                <c:ptCount val="12"/>
                <c:pt idx="0">
                  <c:v>4.2428571428571429</c:v>
                </c:pt>
                <c:pt idx="1">
                  <c:v>6.2068965517241379</c:v>
                </c:pt>
                <c:pt idx="2">
                  <c:v>9.1985294117647065</c:v>
                </c:pt>
                <c:pt idx="3">
                  <c:v>12</c:v>
                </c:pt>
                <c:pt idx="4">
                  <c:v>12.345549738219896</c:v>
                </c:pt>
                <c:pt idx="5">
                  <c:v>8.8269230769230766</c:v>
                </c:pt>
                <c:pt idx="6">
                  <c:v>10.200000000000001</c:v>
                </c:pt>
                <c:pt idx="7">
                  <c:v>8.7326732673267333</c:v>
                </c:pt>
                <c:pt idx="8">
                  <c:v>6.9648241206030148</c:v>
                </c:pt>
                <c:pt idx="9">
                  <c:v>6.9948186528497418</c:v>
                </c:pt>
                <c:pt idx="10">
                  <c:v>5.435643564356436</c:v>
                </c:pt>
                <c:pt idx="11">
                  <c:v>6.1132075471698109</c:v>
                </c:pt>
              </c:numCache>
            </c:numRef>
          </c:val>
          <c:smooth val="0"/>
          <c:extLst>
            <c:ext xmlns:c16="http://schemas.microsoft.com/office/drawing/2014/chart" uri="{C3380CC4-5D6E-409C-BE32-E72D297353CC}">
              <c16:uniqueId val="{00000002-73F6-4C4E-A28B-89E5280B39F4}"/>
            </c:ext>
          </c:extLst>
        </c:ser>
        <c:ser>
          <c:idx val="3"/>
          <c:order val="3"/>
          <c:tx>
            <c:strRef>
              <c:f>UCI!$B$130</c:f>
              <c:strCache>
                <c:ptCount val="1"/>
                <c:pt idx="0">
                  <c:v>Razón esperada</c:v>
                </c:pt>
              </c:strCache>
            </c:strRef>
          </c:tx>
          <c:spPr>
            <a:ln w="50800" cap="rnd">
              <a:solidFill>
                <a:schemeClr val="tx1"/>
              </a:solidFill>
              <a:prstDash val="sysDot"/>
              <a:round/>
            </a:ln>
            <a:effectLst/>
          </c:spPr>
          <c:marker>
            <c:symbol val="none"/>
          </c:marker>
          <c:cat>
            <c:numRef>
              <c:f>IRA!$C$104:$BB$104</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UCI!$C$130:$BC$130</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319795184"/>
        <c:axId val="319794792"/>
      </c:lineChart>
      <c:catAx>
        <c:axId val="319795184"/>
        <c:scaling>
          <c:orientation val="minMax"/>
        </c:scaling>
        <c:delete val="0"/>
        <c:axPos val="b"/>
        <c:title>
          <c:tx>
            <c:rich>
              <a:bodyPr rot="0" vert="horz"/>
              <a:lstStyle/>
              <a:p>
                <a:pPr>
                  <a:defRPr/>
                </a:pPr>
                <a:r>
                  <a:rPr lang="es-CO" dirty="0"/>
                  <a:t>Semanas epidemiológicas</a:t>
                </a:r>
              </a:p>
            </c:rich>
          </c:tx>
          <c:layout>
            <c:manualLayout>
              <c:xMode val="edge"/>
              <c:yMode val="edge"/>
              <c:x val="0.46304870285214378"/>
              <c:y val="0.70903622405404521"/>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19794792"/>
        <c:crosses val="autoZero"/>
        <c:auto val="1"/>
        <c:lblAlgn val="ctr"/>
        <c:lblOffset val="100"/>
        <c:noMultiLvlLbl val="0"/>
      </c:catAx>
      <c:valAx>
        <c:axId val="319794792"/>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319795184"/>
        <c:crosses val="autoZero"/>
        <c:crossBetween val="between"/>
      </c:valAx>
      <c:spPr>
        <a:noFill/>
        <a:ln>
          <a:noFill/>
        </a:ln>
        <a:effectLst/>
      </c:spPr>
    </c:plotArea>
    <c:legend>
      <c:legendPos val="b"/>
      <c:layout>
        <c:manualLayout>
          <c:xMode val="edge"/>
          <c:yMode val="edge"/>
          <c:x val="1.5953597360660952E-2"/>
          <c:y val="0.86092910593747862"/>
          <c:w val="0.9444403015701105"/>
          <c:h val="0.10047596181836536"/>
        </c:manualLayout>
      </c:layout>
      <c:overlay val="0"/>
      <c:spPr>
        <a:noFill/>
        <a:ln>
          <a:noFill/>
        </a:ln>
        <a:effectLst/>
      </c:spPr>
      <c:txPr>
        <a:bodyPr rot="0" vert="horz"/>
        <a:lstStyle/>
        <a:p>
          <a:pPr>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7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(C)'!$A$75</c:f>
              <c:strCache>
                <c:ptCount val="1"/>
                <c:pt idx="0">
                  <c:v>Percentil 75</c:v>
                </c:pt>
              </c:strCache>
            </c:strRef>
          </c:tx>
          <c:spPr>
            <a:solidFill>
              <a:srgbClr val="C00000"/>
            </a:solidFill>
            <a:ln w="25400">
              <a:solidFill>
                <a:srgbClr val="FF0000"/>
              </a:solidFill>
              <a:prstDash val="solid"/>
            </a:ln>
          </c:spPr>
          <c:val>
            <c:numRef>
              <c:f>'Canal endémico (C)'!$B$75:$BA$75</c:f>
              <c:numCache>
                <c:formatCode>0.0</c:formatCode>
                <c:ptCount val="52"/>
                <c:pt idx="0">
                  <c:v>1</c:v>
                </c:pt>
                <c:pt idx="1">
                  <c:v>1</c:v>
                </c:pt>
                <c:pt idx="2">
                  <c:v>5</c:v>
                </c:pt>
                <c:pt idx="3">
                  <c:v>2</c:v>
                </c:pt>
                <c:pt idx="4">
                  <c:v>3</c:v>
                </c:pt>
                <c:pt idx="5">
                  <c:v>2</c:v>
                </c:pt>
                <c:pt idx="6">
                  <c:v>5</c:v>
                </c:pt>
                <c:pt idx="7">
                  <c:v>2</c:v>
                </c:pt>
                <c:pt idx="8">
                  <c:v>4</c:v>
                </c:pt>
                <c:pt idx="9">
                  <c:v>4</c:v>
                </c:pt>
                <c:pt idx="10">
                  <c:v>2</c:v>
                </c:pt>
                <c:pt idx="11">
                  <c:v>3</c:v>
                </c:pt>
                <c:pt idx="12">
                  <c:v>2</c:v>
                </c:pt>
                <c:pt idx="13">
                  <c:v>2</c:v>
                </c:pt>
                <c:pt idx="14">
                  <c:v>4</c:v>
                </c:pt>
                <c:pt idx="15">
                  <c:v>1</c:v>
                </c:pt>
                <c:pt idx="16">
                  <c:v>4</c:v>
                </c:pt>
                <c:pt idx="17">
                  <c:v>4</c:v>
                </c:pt>
                <c:pt idx="18">
                  <c:v>4</c:v>
                </c:pt>
                <c:pt idx="19">
                  <c:v>2</c:v>
                </c:pt>
                <c:pt idx="20">
                  <c:v>1</c:v>
                </c:pt>
                <c:pt idx="21">
                  <c:v>2</c:v>
                </c:pt>
                <c:pt idx="22">
                  <c:v>2</c:v>
                </c:pt>
                <c:pt idx="23">
                  <c:v>4</c:v>
                </c:pt>
                <c:pt idx="24">
                  <c:v>3</c:v>
                </c:pt>
                <c:pt idx="25">
                  <c:v>3</c:v>
                </c:pt>
                <c:pt idx="26">
                  <c:v>2</c:v>
                </c:pt>
                <c:pt idx="27">
                  <c:v>1</c:v>
                </c:pt>
                <c:pt idx="28">
                  <c:v>2</c:v>
                </c:pt>
                <c:pt idx="29">
                  <c:v>4</c:v>
                </c:pt>
                <c:pt idx="30">
                  <c:v>3</c:v>
                </c:pt>
                <c:pt idx="31">
                  <c:v>3</c:v>
                </c:pt>
                <c:pt idx="32">
                  <c:v>1</c:v>
                </c:pt>
                <c:pt idx="33">
                  <c:v>4</c:v>
                </c:pt>
                <c:pt idx="34">
                  <c:v>1</c:v>
                </c:pt>
                <c:pt idx="35">
                  <c:v>2</c:v>
                </c:pt>
                <c:pt idx="36">
                  <c:v>1</c:v>
                </c:pt>
                <c:pt idx="37">
                  <c:v>7</c:v>
                </c:pt>
                <c:pt idx="38">
                  <c:v>3</c:v>
                </c:pt>
                <c:pt idx="39">
                  <c:v>5</c:v>
                </c:pt>
                <c:pt idx="40">
                  <c:v>4</c:v>
                </c:pt>
                <c:pt idx="41">
                  <c:v>3</c:v>
                </c:pt>
                <c:pt idx="42">
                  <c:v>2</c:v>
                </c:pt>
                <c:pt idx="43">
                  <c:v>3</c:v>
                </c:pt>
                <c:pt idx="44">
                  <c:v>2</c:v>
                </c:pt>
                <c:pt idx="45">
                  <c:v>4</c:v>
                </c:pt>
                <c:pt idx="46">
                  <c:v>4</c:v>
                </c:pt>
                <c:pt idx="47">
                  <c:v>3</c:v>
                </c:pt>
                <c:pt idx="48">
                  <c:v>4</c:v>
                </c:pt>
                <c:pt idx="49">
                  <c:v>2</c:v>
                </c:pt>
                <c:pt idx="50">
                  <c:v>4</c:v>
                </c:pt>
                <c:pt idx="51">
                  <c:v>3</c:v>
                </c:pt>
              </c:numCache>
            </c:numRef>
          </c:val>
          <c:extLst>
            <c:ext xmlns:c16="http://schemas.microsoft.com/office/drawing/2014/chart" uri="{C3380CC4-5D6E-409C-BE32-E72D297353CC}">
              <c16:uniqueId val="{00000002-5A99-4791-8253-E45CCB0CC22F}"/>
            </c:ext>
          </c:extLst>
        </c:ser>
        <c:ser>
          <c:idx val="1"/>
          <c:order val="2"/>
          <c:tx>
            <c:strRef>
              <c:f>'Canal endémico (C)'!$A$73</c:f>
              <c:strCache>
                <c:ptCount val="1"/>
                <c:pt idx="0">
                  <c:v>Mediana</c:v>
                </c:pt>
              </c:strCache>
            </c:strRef>
          </c:tx>
          <c:spPr>
            <a:ln w="28575" cap="rnd">
              <a:solidFill>
                <a:schemeClr val="accent4"/>
              </a:solidFill>
              <a:round/>
            </a:ln>
            <a:effectLst/>
          </c:spPr>
          <c:val>
            <c:numRef>
              <c:f>'Canal endémico (C)'!$B$73:$BA$73</c:f>
              <c:numCache>
                <c:formatCode>0.0</c:formatCode>
                <c:ptCount val="52"/>
                <c:pt idx="0">
                  <c:v>1</c:v>
                </c:pt>
                <c:pt idx="1">
                  <c:v>0</c:v>
                </c:pt>
                <c:pt idx="2">
                  <c:v>2</c:v>
                </c:pt>
                <c:pt idx="3">
                  <c:v>1</c:v>
                </c:pt>
                <c:pt idx="4">
                  <c:v>1</c:v>
                </c:pt>
                <c:pt idx="5">
                  <c:v>0</c:v>
                </c:pt>
                <c:pt idx="6">
                  <c:v>3</c:v>
                </c:pt>
                <c:pt idx="7">
                  <c:v>2</c:v>
                </c:pt>
                <c:pt idx="8">
                  <c:v>3</c:v>
                </c:pt>
                <c:pt idx="9">
                  <c:v>2</c:v>
                </c:pt>
                <c:pt idx="10">
                  <c:v>2</c:v>
                </c:pt>
                <c:pt idx="11">
                  <c:v>1</c:v>
                </c:pt>
                <c:pt idx="12">
                  <c:v>1</c:v>
                </c:pt>
                <c:pt idx="13">
                  <c:v>2</c:v>
                </c:pt>
                <c:pt idx="14">
                  <c:v>2</c:v>
                </c:pt>
                <c:pt idx="15">
                  <c:v>1</c:v>
                </c:pt>
                <c:pt idx="16">
                  <c:v>3</c:v>
                </c:pt>
                <c:pt idx="17">
                  <c:v>2</c:v>
                </c:pt>
                <c:pt idx="18">
                  <c:v>3</c:v>
                </c:pt>
                <c:pt idx="19">
                  <c:v>1</c:v>
                </c:pt>
                <c:pt idx="20">
                  <c:v>0</c:v>
                </c:pt>
                <c:pt idx="21">
                  <c:v>1</c:v>
                </c:pt>
                <c:pt idx="22">
                  <c:v>1</c:v>
                </c:pt>
                <c:pt idx="23">
                  <c:v>1</c:v>
                </c:pt>
                <c:pt idx="24">
                  <c:v>2</c:v>
                </c:pt>
                <c:pt idx="25">
                  <c:v>1</c:v>
                </c:pt>
                <c:pt idx="26">
                  <c:v>2</c:v>
                </c:pt>
                <c:pt idx="27">
                  <c:v>0</c:v>
                </c:pt>
                <c:pt idx="28">
                  <c:v>2</c:v>
                </c:pt>
                <c:pt idx="29">
                  <c:v>3</c:v>
                </c:pt>
                <c:pt idx="30">
                  <c:v>2</c:v>
                </c:pt>
                <c:pt idx="31">
                  <c:v>2</c:v>
                </c:pt>
                <c:pt idx="32">
                  <c:v>1</c:v>
                </c:pt>
                <c:pt idx="33">
                  <c:v>2</c:v>
                </c:pt>
                <c:pt idx="34">
                  <c:v>1</c:v>
                </c:pt>
                <c:pt idx="35">
                  <c:v>2</c:v>
                </c:pt>
                <c:pt idx="36">
                  <c:v>0</c:v>
                </c:pt>
                <c:pt idx="37">
                  <c:v>3</c:v>
                </c:pt>
                <c:pt idx="38">
                  <c:v>3</c:v>
                </c:pt>
                <c:pt idx="39">
                  <c:v>3</c:v>
                </c:pt>
                <c:pt idx="40">
                  <c:v>2</c:v>
                </c:pt>
                <c:pt idx="41">
                  <c:v>2</c:v>
                </c:pt>
                <c:pt idx="42">
                  <c:v>2</c:v>
                </c:pt>
                <c:pt idx="43">
                  <c:v>2</c:v>
                </c:pt>
                <c:pt idx="44">
                  <c:v>2</c:v>
                </c:pt>
                <c:pt idx="45">
                  <c:v>3</c:v>
                </c:pt>
                <c:pt idx="46">
                  <c:v>2</c:v>
                </c:pt>
                <c:pt idx="47">
                  <c:v>3</c:v>
                </c:pt>
                <c:pt idx="48">
                  <c:v>2</c:v>
                </c:pt>
                <c:pt idx="49">
                  <c:v>1</c:v>
                </c:pt>
                <c:pt idx="50">
                  <c:v>1</c:v>
                </c:pt>
                <c:pt idx="51">
                  <c:v>3</c:v>
                </c:pt>
              </c:numCache>
            </c:numRef>
          </c:val>
          <c:extLst>
            <c:ext xmlns:c16="http://schemas.microsoft.com/office/drawing/2014/chart" uri="{C3380CC4-5D6E-409C-BE32-E72D297353CC}">
              <c16:uniqueId val="{00000000-5A99-4791-8253-E45CCB0CC22F}"/>
            </c:ext>
          </c:extLst>
        </c:ser>
        <c:ser>
          <c:idx val="2"/>
          <c:order val="3"/>
          <c:tx>
            <c:strRef>
              <c:f>'Canal endémico (C)'!$A$74</c:f>
              <c:strCache>
                <c:ptCount val="1"/>
                <c:pt idx="0">
                  <c:v>Percentil 25</c:v>
                </c:pt>
              </c:strCache>
            </c:strRef>
          </c:tx>
          <c:spPr>
            <a:solidFill>
              <a:srgbClr val="92D050"/>
            </a:solidFill>
            <a:ln w="28575" cap="rnd">
              <a:solidFill>
                <a:schemeClr val="accent6"/>
              </a:solidFill>
              <a:round/>
            </a:ln>
            <a:effectLst/>
          </c:spPr>
          <c:val>
            <c:numRef>
              <c:f>'Canal endémico (C)'!$B$74:$BA$74</c:f>
              <c:numCache>
                <c:formatCode>0.0</c:formatCode>
                <c:ptCount val="52"/>
                <c:pt idx="0">
                  <c:v>0</c:v>
                </c:pt>
                <c:pt idx="1">
                  <c:v>0</c:v>
                </c:pt>
                <c:pt idx="2">
                  <c:v>2</c:v>
                </c:pt>
                <c:pt idx="3">
                  <c:v>0</c:v>
                </c:pt>
                <c:pt idx="4">
                  <c:v>0</c:v>
                </c:pt>
                <c:pt idx="5">
                  <c:v>0</c:v>
                </c:pt>
                <c:pt idx="6">
                  <c:v>1</c:v>
                </c:pt>
                <c:pt idx="7">
                  <c:v>1</c:v>
                </c:pt>
                <c:pt idx="8">
                  <c:v>2</c:v>
                </c:pt>
                <c:pt idx="9">
                  <c:v>1</c:v>
                </c:pt>
                <c:pt idx="10">
                  <c:v>1</c:v>
                </c:pt>
                <c:pt idx="11">
                  <c:v>1</c:v>
                </c:pt>
                <c:pt idx="12">
                  <c:v>1</c:v>
                </c:pt>
                <c:pt idx="13">
                  <c:v>1</c:v>
                </c:pt>
                <c:pt idx="14">
                  <c:v>0</c:v>
                </c:pt>
                <c:pt idx="15">
                  <c:v>0</c:v>
                </c:pt>
                <c:pt idx="16">
                  <c:v>1</c:v>
                </c:pt>
                <c:pt idx="17">
                  <c:v>0</c:v>
                </c:pt>
                <c:pt idx="18">
                  <c:v>1</c:v>
                </c:pt>
                <c:pt idx="19">
                  <c:v>1</c:v>
                </c:pt>
                <c:pt idx="20">
                  <c:v>0</c:v>
                </c:pt>
                <c:pt idx="21">
                  <c:v>0</c:v>
                </c:pt>
                <c:pt idx="22">
                  <c:v>1</c:v>
                </c:pt>
                <c:pt idx="23">
                  <c:v>1</c:v>
                </c:pt>
                <c:pt idx="24">
                  <c:v>1</c:v>
                </c:pt>
                <c:pt idx="25">
                  <c:v>0</c:v>
                </c:pt>
                <c:pt idx="26">
                  <c:v>0</c:v>
                </c:pt>
                <c:pt idx="27">
                  <c:v>0</c:v>
                </c:pt>
                <c:pt idx="28">
                  <c:v>0</c:v>
                </c:pt>
                <c:pt idx="29">
                  <c:v>0</c:v>
                </c:pt>
                <c:pt idx="30">
                  <c:v>2</c:v>
                </c:pt>
                <c:pt idx="31">
                  <c:v>1</c:v>
                </c:pt>
                <c:pt idx="32">
                  <c:v>1</c:v>
                </c:pt>
                <c:pt idx="33">
                  <c:v>2</c:v>
                </c:pt>
                <c:pt idx="34">
                  <c:v>1</c:v>
                </c:pt>
                <c:pt idx="35">
                  <c:v>1</c:v>
                </c:pt>
                <c:pt idx="36">
                  <c:v>0</c:v>
                </c:pt>
                <c:pt idx="37">
                  <c:v>3</c:v>
                </c:pt>
                <c:pt idx="38">
                  <c:v>0</c:v>
                </c:pt>
                <c:pt idx="39">
                  <c:v>2</c:v>
                </c:pt>
                <c:pt idx="40">
                  <c:v>1</c:v>
                </c:pt>
                <c:pt idx="41">
                  <c:v>1</c:v>
                </c:pt>
                <c:pt idx="42">
                  <c:v>2</c:v>
                </c:pt>
                <c:pt idx="43">
                  <c:v>2</c:v>
                </c:pt>
                <c:pt idx="44">
                  <c:v>1</c:v>
                </c:pt>
                <c:pt idx="45">
                  <c:v>1</c:v>
                </c:pt>
                <c:pt idx="46">
                  <c:v>1</c:v>
                </c:pt>
                <c:pt idx="47">
                  <c:v>2</c:v>
                </c:pt>
                <c:pt idx="48">
                  <c:v>1</c:v>
                </c:pt>
                <c:pt idx="49">
                  <c:v>1</c:v>
                </c:pt>
                <c:pt idx="50">
                  <c:v>1</c:v>
                </c:pt>
                <c:pt idx="51">
                  <c:v>2</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85070976"/>
        <c:axId val="85073280"/>
      </c:areaChart>
      <c:scatterChart>
        <c:scatterStyle val="lineMarker"/>
        <c:varyColors val="0"/>
        <c:ser>
          <c:idx val="0"/>
          <c:order val="0"/>
          <c:tx>
            <c:strRef>
              <c:f>'Canal endémico (C)'!$A$72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(C)'!$B$72:$BA$72</c:f>
              <c:numCache>
                <c:formatCode>General</c:formatCode>
                <c:ptCount val="52"/>
                <c:pt idx="0">
                  <c:v>5</c:v>
                </c:pt>
                <c:pt idx="1">
                  <c:v>1</c:v>
                </c:pt>
                <c:pt idx="2">
                  <c:v>2</c:v>
                </c:pt>
                <c:pt idx="3">
                  <c:v>2</c:v>
                </c:pt>
                <c:pt idx="4">
                  <c:v>3</c:v>
                </c:pt>
                <c:pt idx="5">
                  <c:v>4</c:v>
                </c:pt>
                <c:pt idx="6">
                  <c:v>2</c:v>
                </c:pt>
                <c:pt idx="7">
                  <c:v>0</c:v>
                </c:pt>
                <c:pt idx="8">
                  <c:v>2</c:v>
                </c:pt>
                <c:pt idx="9">
                  <c:v>2</c:v>
                </c:pt>
                <c:pt idx="10">
                  <c:v>4</c:v>
                </c:pt>
                <c:pt idx="11">
                  <c:v>1</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85070976"/>
        <c:axId val="85073280"/>
      </c:scatterChart>
      <c:catAx>
        <c:axId val="85070976"/>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85073280"/>
        <c:crosses val="autoZero"/>
        <c:auto val="1"/>
        <c:lblAlgn val="ctr"/>
        <c:lblOffset val="100"/>
        <c:noMultiLvlLbl val="0"/>
      </c:catAx>
      <c:valAx>
        <c:axId val="85073280"/>
        <c:scaling>
          <c:orientation val="minMax"/>
        </c:scaling>
        <c:delete val="0"/>
        <c:axPos val="l"/>
        <c:title>
          <c:tx>
            <c:rich>
              <a:bodyPr/>
              <a:lstStyle/>
              <a:p>
                <a:pPr>
                  <a:defRPr sz="900"/>
                </a:pPr>
                <a:r>
                  <a:rPr lang="es-CO" sz="900"/>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n-US"/>
          </a:p>
        </c:txPr>
        <c:crossAx val="85070976"/>
        <c:crosses val="autoZero"/>
        <c:crossBetween val="between"/>
      </c:valAx>
      <c:spPr>
        <a:noFill/>
        <a:ln w="25400">
          <a:noFill/>
        </a:ln>
      </c:spPr>
    </c:plotArea>
    <c:legend>
      <c:legendPos val="b"/>
      <c:overlay val="0"/>
      <c:spPr>
        <a:noFill/>
        <a:ln w="25400">
          <a:noFill/>
        </a:ln>
      </c:spPr>
      <c:txPr>
        <a:bodyPr rot="0" vert="horz"/>
        <a:lstStyle/>
        <a:p>
          <a:pPr>
            <a:defRPr sz="900"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00416528398275"/>
          <c:y val="5.4768909607404277E-2"/>
          <c:w val="0.71459365530364971"/>
          <c:h val="0.57056485207842045"/>
        </c:manualLayout>
      </c:layout>
      <c:barChart>
        <c:barDir val="col"/>
        <c:grouping val="clustered"/>
        <c:varyColors val="0"/>
        <c:ser>
          <c:idx val="1"/>
          <c:order val="0"/>
          <c:spPr>
            <a:solidFill>
              <a:srgbClr val="007FDE"/>
            </a:solidFill>
          </c:spPr>
          <c:invertIfNegative val="0"/>
          <c:cat>
            <c:strRef>
              <c:f>Hoja1!$E$31:$K$31</c:f>
              <c:strCache>
                <c:ptCount val="7"/>
                <c:pt idx="0">
                  <c:v>&lt; 1 AÑO</c:v>
                </c:pt>
                <c:pt idx="1">
                  <c:v>1</c:v>
                </c:pt>
                <c:pt idx="2">
                  <c:v>2-4</c:v>
                </c:pt>
                <c:pt idx="3">
                  <c:v>5 - 19</c:v>
                </c:pt>
                <c:pt idx="4">
                  <c:v>20 - 39</c:v>
                </c:pt>
                <c:pt idx="5">
                  <c:v>40 - 59 </c:v>
                </c:pt>
                <c:pt idx="6">
                  <c:v>60 y más</c:v>
                </c:pt>
              </c:strCache>
            </c:strRef>
          </c:cat>
          <c:val>
            <c:numRef>
              <c:f>Hoja1!$E$32:$K$32</c:f>
              <c:numCache>
                <c:formatCode>0%</c:formatCode>
                <c:ptCount val="7"/>
                <c:pt idx="0">
                  <c:v>9.2661230541141587E-2</c:v>
                </c:pt>
                <c:pt idx="1">
                  <c:v>1.1119347664936991E-2</c:v>
                </c:pt>
                <c:pt idx="2">
                  <c:v>3.7064492216456635E-2</c:v>
                </c:pt>
                <c:pt idx="3">
                  <c:v>4.0029651593773162E-2</c:v>
                </c:pt>
                <c:pt idx="4">
                  <c:v>7.783543365455893E-2</c:v>
                </c:pt>
                <c:pt idx="5">
                  <c:v>0.13787991104521868</c:v>
                </c:pt>
                <c:pt idx="6">
                  <c:v>0.60340993328391401</c:v>
                </c:pt>
              </c:numCache>
            </c:numRef>
          </c:val>
          <c:extLst>
            <c:ext xmlns:c16="http://schemas.microsoft.com/office/drawing/2014/chart" uri="{C3380CC4-5D6E-409C-BE32-E72D297353CC}">
              <c16:uniqueId val="{00000000-2DA9-41B3-A49F-AE92DB49D3F2}"/>
            </c:ext>
          </c:extLst>
        </c:ser>
        <c:ser>
          <c:idx val="0"/>
          <c:order val="1"/>
          <c:spPr>
            <a:solidFill>
              <a:srgbClr val="007FDE"/>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Hoja1!$E$31:$K$31</c:f>
              <c:strCache>
                <c:ptCount val="7"/>
                <c:pt idx="0">
                  <c:v>&lt; 1 AÑO</c:v>
                </c:pt>
                <c:pt idx="1">
                  <c:v>1</c:v>
                </c:pt>
                <c:pt idx="2">
                  <c:v>2-4</c:v>
                </c:pt>
                <c:pt idx="3">
                  <c:v>5 - 19</c:v>
                </c:pt>
                <c:pt idx="4">
                  <c:v>20 - 39</c:v>
                </c:pt>
                <c:pt idx="5">
                  <c:v>40 - 59 </c:v>
                </c:pt>
                <c:pt idx="6">
                  <c:v>60 y más</c:v>
                </c:pt>
              </c:strCache>
            </c:strRef>
          </c:cat>
          <c:val>
            <c:numRef>
              <c:f>Hoja1!$E$32:$K$32</c:f>
              <c:numCache>
                <c:formatCode>0%</c:formatCode>
                <c:ptCount val="7"/>
                <c:pt idx="0">
                  <c:v>9.2661230541141587E-2</c:v>
                </c:pt>
                <c:pt idx="1">
                  <c:v>1.1119347664936991E-2</c:v>
                </c:pt>
                <c:pt idx="2">
                  <c:v>3.7064492216456635E-2</c:v>
                </c:pt>
                <c:pt idx="3">
                  <c:v>4.0029651593773162E-2</c:v>
                </c:pt>
                <c:pt idx="4">
                  <c:v>7.783543365455893E-2</c:v>
                </c:pt>
                <c:pt idx="5">
                  <c:v>0.13787991104521868</c:v>
                </c:pt>
                <c:pt idx="6">
                  <c:v>0.60340993328391401</c:v>
                </c:pt>
              </c:numCache>
            </c:numRef>
          </c:val>
          <c:extLst>
            <c:ext xmlns:c16="http://schemas.microsoft.com/office/drawing/2014/chart" uri="{C3380CC4-5D6E-409C-BE32-E72D297353CC}">
              <c16:uniqueId val="{00000008-2DA9-41B3-A49F-AE92DB49D3F2}"/>
            </c:ext>
          </c:extLst>
        </c:ser>
        <c:dLbls>
          <c:showLegendKey val="0"/>
          <c:showVal val="0"/>
          <c:showCatName val="0"/>
          <c:showSerName val="0"/>
          <c:showPercent val="0"/>
          <c:showBubbleSize val="0"/>
        </c:dLbls>
        <c:gapWidth val="0"/>
        <c:overlap val="100"/>
        <c:axId val="319799888"/>
        <c:axId val="319796752"/>
      </c:barChart>
      <c:catAx>
        <c:axId val="319799888"/>
        <c:scaling>
          <c:orientation val="minMax"/>
        </c:scaling>
        <c:delete val="0"/>
        <c:axPos val="b"/>
        <c:title>
          <c:tx>
            <c:rich>
              <a:bodyPr/>
              <a:lstStyle/>
              <a:p>
                <a:pPr>
                  <a:defRPr/>
                </a:pPr>
                <a:r>
                  <a:rPr lang="en-US"/>
                  <a:t>Grupo de Edad</a:t>
                </a:r>
              </a:p>
            </c:rich>
          </c:tx>
          <c:overlay val="0"/>
        </c:title>
        <c:numFmt formatCode="General" sourceLinked="0"/>
        <c:majorTickMark val="none"/>
        <c:minorTickMark val="none"/>
        <c:tickLblPos val="nextTo"/>
        <c:crossAx val="319796752"/>
        <c:crosses val="autoZero"/>
        <c:auto val="1"/>
        <c:lblAlgn val="ctr"/>
        <c:lblOffset val="100"/>
        <c:noMultiLvlLbl val="0"/>
      </c:catAx>
      <c:valAx>
        <c:axId val="319796752"/>
        <c:scaling>
          <c:orientation val="minMax"/>
        </c:scaling>
        <c:delete val="0"/>
        <c:axPos val="l"/>
        <c:title>
          <c:tx>
            <c:rich>
              <a:bodyPr/>
              <a:lstStyle/>
              <a:p>
                <a:pPr>
                  <a:defRPr/>
                </a:pPr>
                <a:r>
                  <a:rPr lang="en-US"/>
                  <a:t>Porcentaje</a:t>
                </a:r>
              </a:p>
            </c:rich>
          </c:tx>
          <c:overlay val="0"/>
        </c:title>
        <c:numFmt formatCode="0%" sourceLinked="1"/>
        <c:majorTickMark val="out"/>
        <c:minorTickMark val="none"/>
        <c:tickLblPos val="nextTo"/>
        <c:crossAx val="319799888"/>
        <c:crosses val="autoZero"/>
        <c:crossBetween val="between"/>
      </c:valAx>
    </c:plotArea>
    <c:plotVisOnly val="1"/>
    <c:dispBlanksAs val="gap"/>
    <c:showDLblsOverMax val="0"/>
  </c:chart>
  <c:spPr>
    <a:noFill/>
    <a:ln>
      <a:noFill/>
    </a:ln>
  </c:spPr>
  <c:txPr>
    <a:bodyPr/>
    <a:lstStyle/>
    <a:p>
      <a:pPr>
        <a:defRPr sz="800" b="1">
          <a:latin typeface="Arial Narrow" panose="020B0606020202030204" pitchFamily="34"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8381452318461"/>
          <c:y val="5.0925925925925923E-2"/>
          <c:w val="0.84396062992125986"/>
          <c:h val="0.62342296743432435"/>
        </c:manualLayout>
      </c:layout>
      <c:barChart>
        <c:barDir val="col"/>
        <c:grouping val="clustered"/>
        <c:varyColors val="0"/>
        <c:ser>
          <c:idx val="2"/>
          <c:order val="1"/>
          <c:tx>
            <c:strRef>
              <c:f>Hoja3!$C$1</c:f>
              <c:strCache>
                <c:ptCount val="1"/>
                <c:pt idx="0">
                  <c:v>2022</c:v>
                </c:pt>
              </c:strCache>
            </c:strRef>
          </c:tx>
          <c:spPr>
            <a:solidFill>
              <a:schemeClr val="accent3"/>
            </a:solidFill>
            <a:ln>
              <a:noFill/>
            </a:ln>
            <a:effectLst/>
          </c:spPr>
          <c:invertIfNegative val="0"/>
          <c:val>
            <c:numRef>
              <c:f>Hoja3!$C$2:$C$13</c:f>
              <c:numCache>
                <c:formatCode>General</c:formatCode>
                <c:ptCount val="12"/>
                <c:pt idx="0">
                  <c:v>18</c:v>
                </c:pt>
                <c:pt idx="1">
                  <c:v>12</c:v>
                </c:pt>
                <c:pt idx="2">
                  <c:v>9</c:v>
                </c:pt>
                <c:pt idx="3">
                  <c:v>6</c:v>
                </c:pt>
                <c:pt idx="4">
                  <c:v>10</c:v>
                </c:pt>
                <c:pt idx="5">
                  <c:v>16</c:v>
                </c:pt>
                <c:pt idx="6">
                  <c:v>8</c:v>
                </c:pt>
                <c:pt idx="7">
                  <c:v>12</c:v>
                </c:pt>
                <c:pt idx="8">
                  <c:v>21</c:v>
                </c:pt>
                <c:pt idx="9">
                  <c:v>18</c:v>
                </c:pt>
                <c:pt idx="10">
                  <c:v>14</c:v>
                </c:pt>
                <c:pt idx="11">
                  <c:v>21</c:v>
                </c:pt>
              </c:numCache>
            </c:numRef>
          </c:val>
          <c:extLst>
            <c:ext xmlns:c16="http://schemas.microsoft.com/office/drawing/2014/chart" uri="{C3380CC4-5D6E-409C-BE32-E72D297353CC}">
              <c16:uniqueId val="{00000000-5EC7-4A29-91A2-2F5765A0D827}"/>
            </c:ext>
          </c:extLst>
        </c:ser>
        <c:dLbls>
          <c:showLegendKey val="0"/>
          <c:showVal val="0"/>
          <c:showCatName val="0"/>
          <c:showSerName val="0"/>
          <c:showPercent val="0"/>
          <c:showBubbleSize val="0"/>
        </c:dLbls>
        <c:gapWidth val="50"/>
        <c:overlap val="-27"/>
        <c:axId val="319799104"/>
        <c:axId val="319795968"/>
      </c:barChart>
      <c:lineChart>
        <c:grouping val="standard"/>
        <c:varyColors val="0"/>
        <c:ser>
          <c:idx val="0"/>
          <c:order val="0"/>
          <c:tx>
            <c:strRef>
              <c:f>Hoja3!$B$1</c:f>
              <c:strCache>
                <c:ptCount val="1"/>
                <c:pt idx="0">
                  <c:v>2021</c:v>
                </c:pt>
              </c:strCache>
            </c:strRef>
          </c:tx>
          <c:spPr>
            <a:ln w="28575" cap="rnd">
              <a:solidFill>
                <a:schemeClr val="accent1"/>
              </a:solidFill>
              <a:round/>
            </a:ln>
            <a:effectLst/>
          </c:spPr>
          <c:marker>
            <c:symbol val="none"/>
          </c:marker>
          <c:val>
            <c:numRef>
              <c:f>Hoja3!$B$2:$B$13</c:f>
              <c:numCache>
                <c:formatCode>General</c:formatCode>
                <c:ptCount val="12"/>
                <c:pt idx="0">
                  <c:v>14</c:v>
                </c:pt>
                <c:pt idx="1">
                  <c:v>24</c:v>
                </c:pt>
                <c:pt idx="2">
                  <c:v>16</c:v>
                </c:pt>
                <c:pt idx="3">
                  <c:v>10</c:v>
                </c:pt>
                <c:pt idx="4">
                  <c:v>14</c:v>
                </c:pt>
                <c:pt idx="5">
                  <c:v>8</c:v>
                </c:pt>
                <c:pt idx="6">
                  <c:v>10</c:v>
                </c:pt>
                <c:pt idx="7">
                  <c:v>11</c:v>
                </c:pt>
                <c:pt idx="8">
                  <c:v>10</c:v>
                </c:pt>
                <c:pt idx="9">
                  <c:v>11</c:v>
                </c:pt>
                <c:pt idx="10">
                  <c:v>9</c:v>
                </c:pt>
                <c:pt idx="11">
                  <c:v>12</c:v>
                </c:pt>
              </c:numCache>
            </c:numRef>
          </c:val>
          <c:smooth val="0"/>
          <c:extLst>
            <c:ext xmlns:c16="http://schemas.microsoft.com/office/drawing/2014/chart" uri="{C3380CC4-5D6E-409C-BE32-E72D297353CC}">
              <c16:uniqueId val="{00000001-5EC7-4A29-91A2-2F5765A0D827}"/>
            </c:ext>
          </c:extLst>
        </c:ser>
        <c:dLbls>
          <c:showLegendKey val="0"/>
          <c:showVal val="0"/>
          <c:showCatName val="0"/>
          <c:showSerName val="0"/>
          <c:showPercent val="0"/>
          <c:showBubbleSize val="0"/>
        </c:dLbls>
        <c:marker val="1"/>
        <c:smooth val="0"/>
        <c:axId val="319799104"/>
        <c:axId val="319795968"/>
      </c:lineChart>
      <c:catAx>
        <c:axId val="31979910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Semanas</a:t>
                </a:r>
                <a:r>
                  <a:rPr lang="en-US" baseline="0"/>
                  <a:t> epidemiológicas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795968"/>
        <c:crosses val="autoZero"/>
        <c:auto val="1"/>
        <c:lblAlgn val="ctr"/>
        <c:lblOffset val="100"/>
        <c:noMultiLvlLbl val="0"/>
      </c:catAx>
      <c:valAx>
        <c:axId val="319795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Número de</a:t>
                </a:r>
                <a:r>
                  <a:rPr lang="es-CO" baseline="0"/>
                  <a:t> casos</a:t>
                </a:r>
                <a:endParaRPr lang="es-CO"/>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799104"/>
        <c:crosses val="autoZero"/>
        <c:crossBetween val="between"/>
      </c:valAx>
      <c:spPr>
        <a:noFill/>
        <a:ln>
          <a:noFill/>
        </a:ln>
        <a:effectLst/>
      </c:spPr>
    </c:plotArea>
    <c:legend>
      <c:legendPos val="b"/>
      <c:layout>
        <c:manualLayout>
          <c:xMode val="edge"/>
          <c:yMode val="edge"/>
          <c:x val="0.40086657917760288"/>
          <c:y val="0.89409667541557303"/>
          <c:w val="0.28159995625546808"/>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48381452318461"/>
          <c:y val="5.0925925925925923E-2"/>
          <c:w val="0.84396062992125986"/>
          <c:h val="0.69315543890347031"/>
        </c:manualLayout>
      </c:layout>
      <c:barChart>
        <c:barDir val="col"/>
        <c:grouping val="clustered"/>
        <c:varyColors val="0"/>
        <c:ser>
          <c:idx val="2"/>
          <c:order val="0"/>
          <c:tx>
            <c:strRef>
              <c:f>Hoja3!$C$1</c:f>
              <c:strCache>
                <c:ptCount val="1"/>
                <c:pt idx="0">
                  <c:v>2022</c:v>
                </c:pt>
              </c:strCache>
            </c:strRef>
          </c:tx>
          <c:spPr>
            <a:solidFill>
              <a:srgbClr val="C00000"/>
            </a:solidFill>
            <a:ln>
              <a:noFill/>
            </a:ln>
            <a:effectLst/>
          </c:spPr>
          <c:invertIfNegative val="0"/>
          <c:val>
            <c:numRef>
              <c:f>Hoja3!$C$2:$C$13</c:f>
              <c:numCache>
                <c:formatCode>General</c:formatCode>
                <c:ptCount val="12"/>
                <c:pt idx="0">
                  <c:v>18</c:v>
                </c:pt>
                <c:pt idx="1">
                  <c:v>12</c:v>
                </c:pt>
                <c:pt idx="2">
                  <c:v>9</c:v>
                </c:pt>
                <c:pt idx="3">
                  <c:v>6</c:v>
                </c:pt>
                <c:pt idx="4">
                  <c:v>10</c:v>
                </c:pt>
                <c:pt idx="5">
                  <c:v>16</c:v>
                </c:pt>
                <c:pt idx="6">
                  <c:v>8</c:v>
                </c:pt>
                <c:pt idx="7">
                  <c:v>12</c:v>
                </c:pt>
                <c:pt idx="8">
                  <c:v>21</c:v>
                </c:pt>
                <c:pt idx="9">
                  <c:v>18</c:v>
                </c:pt>
                <c:pt idx="10">
                  <c:v>14</c:v>
                </c:pt>
                <c:pt idx="11">
                  <c:v>21</c:v>
                </c:pt>
              </c:numCache>
            </c:numRef>
          </c:val>
          <c:extLst>
            <c:ext xmlns:c16="http://schemas.microsoft.com/office/drawing/2014/chart" uri="{C3380CC4-5D6E-409C-BE32-E72D297353CC}">
              <c16:uniqueId val="{00000000-2C25-451D-8D54-984576F3122A}"/>
            </c:ext>
          </c:extLst>
        </c:ser>
        <c:dLbls>
          <c:showLegendKey val="0"/>
          <c:showVal val="0"/>
          <c:showCatName val="0"/>
          <c:showSerName val="0"/>
          <c:showPercent val="0"/>
          <c:showBubbleSize val="0"/>
        </c:dLbls>
        <c:gapWidth val="50"/>
        <c:overlap val="-27"/>
        <c:axId val="319797144"/>
        <c:axId val="319799496"/>
      </c:barChart>
      <c:catAx>
        <c:axId val="3197971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Semanas</a:t>
                </a:r>
                <a:r>
                  <a:rPr lang="en-US" baseline="0"/>
                  <a:t> epidemiológicas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799496"/>
        <c:crosses val="autoZero"/>
        <c:auto val="1"/>
        <c:lblAlgn val="ctr"/>
        <c:lblOffset val="100"/>
        <c:noMultiLvlLbl val="0"/>
      </c:catAx>
      <c:valAx>
        <c:axId val="319799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Número de</a:t>
                </a:r>
                <a:r>
                  <a:rPr lang="es-CO" baseline="0"/>
                  <a:t> casos</a:t>
                </a:r>
                <a:endParaRPr lang="es-CO"/>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797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89790267715429"/>
          <c:y val="1.223557307936805E-2"/>
          <c:w val="0.87619179712588147"/>
          <c:h val="0.60578491914684152"/>
        </c:manualLayout>
      </c:layout>
      <c:barChart>
        <c:barDir val="col"/>
        <c:grouping val="stacked"/>
        <c:varyColors val="0"/>
        <c:ser>
          <c:idx val="2"/>
          <c:order val="0"/>
          <c:tx>
            <c:strRef>
              <c:f>'R'!$C$2</c:f>
              <c:strCache>
                <c:ptCount val="1"/>
                <c:pt idx="0">
                  <c:v> Influenza A H3 estacional</c:v>
                </c:pt>
              </c:strCache>
            </c:strRef>
          </c:tx>
          <c:spPr>
            <a:solidFill>
              <a:srgbClr val="990099"/>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'R'!$C$3:$C$93</c:f>
              <c:numCache>
                <c:formatCode>General</c:formatCode>
                <c:ptCount val="52"/>
              </c:numCache>
            </c:numRef>
          </c:val>
          <c:extLst>
            <c:ext xmlns:c16="http://schemas.microsoft.com/office/drawing/2014/chart" uri="{C3380CC4-5D6E-409C-BE32-E72D297353CC}">
              <c16:uniqueId val="{00000000-4F2B-4A3A-83AF-D228BA22B8B7}"/>
            </c:ext>
          </c:extLst>
        </c:ser>
        <c:ser>
          <c:idx val="3"/>
          <c:order val="1"/>
          <c:tx>
            <c:strRef>
              <c:f>'R'!$D$2</c:f>
              <c:strCache>
                <c:ptCount val="1"/>
                <c:pt idx="0">
                  <c:v> Influenza A(H1N1)/09</c:v>
                </c:pt>
              </c:strCache>
            </c:strRef>
          </c:tx>
          <c:spPr>
            <a:solidFill>
              <a:srgbClr val="FF000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'R'!$D$3:$D$93</c:f>
              <c:numCache>
                <c:formatCode>General</c:formatCode>
                <c:ptCount val="52"/>
                <c:pt idx="0">
                  <c:v>1</c:v>
                </c:pt>
                <c:pt idx="2">
                  <c:v>1</c:v>
                </c:pt>
                <c:pt idx="3">
                  <c:v>1</c:v>
                </c:pt>
                <c:pt idx="4">
                  <c:v>1</c:v>
                </c:pt>
                <c:pt idx="5">
                  <c:v>1</c:v>
                </c:pt>
                <c:pt idx="6">
                  <c:v>1</c:v>
                </c:pt>
                <c:pt idx="7">
                  <c:v>1</c:v>
                </c:pt>
              </c:numCache>
            </c:numRef>
          </c:val>
          <c:extLst>
            <c:ext xmlns:c16="http://schemas.microsoft.com/office/drawing/2014/chart" uri="{C3380CC4-5D6E-409C-BE32-E72D297353CC}">
              <c16:uniqueId val="{00000001-4F2B-4A3A-83AF-D228BA22B8B7}"/>
            </c:ext>
          </c:extLst>
        </c:ser>
        <c:ser>
          <c:idx val="5"/>
          <c:order val="2"/>
          <c:tx>
            <c:strRef>
              <c:f>'R'!$E$2</c:f>
              <c:strCache>
                <c:ptCount val="1"/>
                <c:pt idx="0">
                  <c:v> Parainfluenza </c:v>
                </c:pt>
              </c:strCache>
            </c:strRef>
          </c:tx>
          <c:spPr>
            <a:solidFill>
              <a:srgbClr val="FFFF0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'R'!$E$3:$E$93</c:f>
              <c:numCache>
                <c:formatCode>General</c:formatCode>
                <c:ptCount val="52"/>
                <c:pt idx="0">
                  <c:v>1</c:v>
                </c:pt>
                <c:pt idx="2">
                  <c:v>1</c:v>
                </c:pt>
                <c:pt idx="3">
                  <c:v>1</c:v>
                </c:pt>
                <c:pt idx="4">
                  <c:v>2</c:v>
                </c:pt>
                <c:pt idx="5">
                  <c:v>3</c:v>
                </c:pt>
                <c:pt idx="6">
                  <c:v>4</c:v>
                </c:pt>
                <c:pt idx="7">
                  <c:v>5</c:v>
                </c:pt>
                <c:pt idx="11">
                  <c:v>1</c:v>
                </c:pt>
              </c:numCache>
            </c:numRef>
          </c:val>
          <c:extLst>
            <c:ext xmlns:c16="http://schemas.microsoft.com/office/drawing/2014/chart" uri="{C3380CC4-5D6E-409C-BE32-E72D297353CC}">
              <c16:uniqueId val="{00000002-4F2B-4A3A-83AF-D228BA22B8B7}"/>
            </c:ext>
          </c:extLst>
        </c:ser>
        <c:ser>
          <c:idx val="6"/>
          <c:order val="3"/>
          <c:tx>
            <c:strRef>
              <c:f>'R'!$F$2</c:f>
              <c:strCache>
                <c:ptCount val="1"/>
                <c:pt idx="0">
                  <c:v> Virus Influenza A</c:v>
                </c:pt>
              </c:strCache>
            </c:strRef>
          </c:tx>
          <c:spPr>
            <a:solidFill>
              <a:srgbClr val="999933"/>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'R'!$F$3:$F$93</c:f>
              <c:numCache>
                <c:formatCode>General</c:formatCode>
                <c:ptCount val="52"/>
                <c:pt idx="2">
                  <c:v>1</c:v>
                </c:pt>
                <c:pt idx="5">
                  <c:v>1</c:v>
                </c:pt>
              </c:numCache>
            </c:numRef>
          </c:val>
          <c:extLst>
            <c:ext xmlns:c16="http://schemas.microsoft.com/office/drawing/2014/chart" uri="{C3380CC4-5D6E-409C-BE32-E72D297353CC}">
              <c16:uniqueId val="{00000003-4F2B-4A3A-83AF-D228BA22B8B7}"/>
            </c:ext>
          </c:extLst>
        </c:ser>
        <c:ser>
          <c:idx val="7"/>
          <c:order val="4"/>
          <c:tx>
            <c:strRef>
              <c:f>'R'!$G$2</c:f>
              <c:strCache>
                <c:ptCount val="1"/>
                <c:pt idx="0">
                  <c:v> Virus Influenza B</c:v>
                </c:pt>
              </c:strCache>
            </c:strRef>
          </c:tx>
          <c:spPr>
            <a:solidFill>
              <a:schemeClr val="tx1"/>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'R'!$G$15:$G$93</c:f>
              <c:numCache>
                <c:formatCode>General</c:formatCode>
                <c:ptCount val="52"/>
                <c:pt idx="2">
                  <c:v>1</c:v>
                </c:pt>
                <c:pt idx="8">
                  <c:v>1</c:v>
                </c:pt>
                <c:pt idx="9">
                  <c:v>1</c:v>
                </c:pt>
                <c:pt idx="10">
                  <c:v>1</c:v>
                </c:pt>
              </c:numCache>
            </c:numRef>
          </c:val>
          <c:extLst>
            <c:ext xmlns:c16="http://schemas.microsoft.com/office/drawing/2014/chart" uri="{C3380CC4-5D6E-409C-BE32-E72D297353CC}">
              <c16:uniqueId val="{00000004-4F2B-4A3A-83AF-D228BA22B8B7}"/>
            </c:ext>
          </c:extLst>
        </c:ser>
        <c:ser>
          <c:idx val="9"/>
          <c:order val="5"/>
          <c:tx>
            <c:strRef>
              <c:f>'R'!$I$2</c:f>
              <c:strCache>
                <c:ptCount val="1"/>
                <c:pt idx="0">
                  <c:v>VRS</c:v>
                </c:pt>
              </c:strCache>
            </c:strRef>
          </c:tx>
          <c:spPr>
            <a:solidFill>
              <a:srgbClr val="0080C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'R'!$I$3:$I$93</c:f>
              <c:numCache>
                <c:formatCode>General</c:formatCode>
                <c:ptCount val="52"/>
                <c:pt idx="0">
                  <c:v>51</c:v>
                </c:pt>
                <c:pt idx="1">
                  <c:v>52</c:v>
                </c:pt>
                <c:pt idx="2">
                  <c:v>47</c:v>
                </c:pt>
                <c:pt idx="3">
                  <c:v>53</c:v>
                </c:pt>
                <c:pt idx="4">
                  <c:v>48</c:v>
                </c:pt>
                <c:pt idx="5">
                  <c:v>35</c:v>
                </c:pt>
                <c:pt idx="6">
                  <c:v>18</c:v>
                </c:pt>
                <c:pt idx="7">
                  <c:v>20</c:v>
                </c:pt>
                <c:pt idx="8">
                  <c:v>30</c:v>
                </c:pt>
                <c:pt idx="9">
                  <c:v>35</c:v>
                </c:pt>
                <c:pt idx="10">
                  <c:v>35</c:v>
                </c:pt>
                <c:pt idx="11">
                  <c:v>42</c:v>
                </c:pt>
              </c:numCache>
            </c:numRef>
          </c:val>
          <c:extLst>
            <c:ext xmlns:c16="http://schemas.microsoft.com/office/drawing/2014/chart" uri="{C3380CC4-5D6E-409C-BE32-E72D297353CC}">
              <c16:uniqueId val="{00000005-4F2B-4A3A-83AF-D228BA22B8B7}"/>
            </c:ext>
          </c:extLst>
        </c:ser>
        <c:ser>
          <c:idx val="0"/>
          <c:order val="6"/>
          <c:tx>
            <c:strRef>
              <c:f>'R'!$B$2</c:f>
              <c:strCache>
                <c:ptCount val="1"/>
                <c:pt idx="0">
                  <c:v> Adenovirus</c:v>
                </c:pt>
              </c:strCache>
            </c:strRef>
          </c:tx>
          <c:spPr>
            <a:solidFill>
              <a:srgbClr val="03EB1F"/>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'R'!$B$42:$B$93</c:f>
              <c:numCache>
                <c:formatCode>General</c:formatCode>
                <c:ptCount val="5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06-4F2B-4A3A-83AF-D228BA22B8B7}"/>
            </c:ext>
          </c:extLst>
        </c:ser>
        <c:ser>
          <c:idx val="1"/>
          <c:order val="7"/>
          <c:tx>
            <c:strRef>
              <c:f>'R'!$H$2</c:f>
              <c:strCache>
                <c:ptCount val="1"/>
                <c:pt idx="0">
                  <c:v>Metaneumovirus</c:v>
                </c:pt>
              </c:strCache>
            </c:strRef>
          </c:tx>
          <c:spPr>
            <a:solidFill>
              <a:srgbClr val="007A37"/>
            </a:solidFill>
          </c:spPr>
          <c:invertIfNegative val="0"/>
          <c:dPt>
            <c:idx val="7"/>
            <c:invertIfNegative val="0"/>
            <c:bubble3D val="0"/>
            <c:extLst>
              <c:ext xmlns:c16="http://schemas.microsoft.com/office/drawing/2014/chart" uri="{C3380CC4-5D6E-409C-BE32-E72D297353CC}">
                <c16:uniqueId val="{00000008-4F2B-4A3A-83AF-D228BA22B8B7}"/>
              </c:ext>
            </c:extLst>
          </c:dPt>
          <c:dPt>
            <c:idx val="23"/>
            <c:invertIfNegative val="0"/>
            <c:bubble3D val="0"/>
            <c:extLst>
              <c:ext xmlns:c16="http://schemas.microsoft.com/office/drawing/2014/chart" uri="{C3380CC4-5D6E-409C-BE32-E72D297353CC}">
                <c16:uniqueId val="{0000000A-4F2B-4A3A-83AF-D228BA22B8B7}"/>
              </c:ext>
            </c:extLst>
          </c:dPt>
          <c:val>
            <c:numRef>
              <c:f>'R'!$H$42:$H$93</c:f>
              <c:numCache>
                <c:formatCode>General</c:formatCode>
                <c:ptCount val="52"/>
                <c:pt idx="0">
                  <c:v>1</c:v>
                </c:pt>
                <c:pt idx="1">
                  <c:v>1</c:v>
                </c:pt>
                <c:pt idx="2">
                  <c:v>1</c:v>
                </c:pt>
                <c:pt idx="3">
                  <c:v>1</c:v>
                </c:pt>
                <c:pt idx="4">
                  <c:v>1</c:v>
                </c:pt>
                <c:pt idx="6">
                  <c:v>1</c:v>
                </c:pt>
                <c:pt idx="7">
                  <c:v>2</c:v>
                </c:pt>
                <c:pt idx="11">
                  <c:v>1</c:v>
                </c:pt>
              </c:numCache>
            </c:numRef>
          </c:val>
          <c:extLst>
            <c:ext xmlns:c16="http://schemas.microsoft.com/office/drawing/2014/chart" uri="{C3380CC4-5D6E-409C-BE32-E72D297353CC}">
              <c16:uniqueId val="{0000000B-4F2B-4A3A-83AF-D228BA22B8B7}"/>
            </c:ext>
          </c:extLst>
        </c:ser>
        <c:ser>
          <c:idx val="4"/>
          <c:order val="8"/>
          <c:tx>
            <c:strRef>
              <c:f>'R'!$J$2</c:f>
              <c:strCache>
                <c:ptCount val="1"/>
                <c:pt idx="0">
                  <c:v>Covid -19</c:v>
                </c:pt>
              </c:strCache>
            </c:strRef>
          </c:tx>
          <c:spPr>
            <a:solidFill>
              <a:schemeClr val="accent6">
                <a:lumMod val="75000"/>
              </a:schemeClr>
            </a:solidFill>
          </c:spPr>
          <c:invertIfNegative val="0"/>
          <c:val>
            <c:numRef>
              <c:f>'R'!$J$42:$J$93</c:f>
              <c:numCache>
                <c:formatCode>General</c:formatCode>
                <c:ptCount val="52"/>
                <c:pt idx="0">
                  <c:v>12813</c:v>
                </c:pt>
                <c:pt idx="1">
                  <c:v>12500</c:v>
                </c:pt>
                <c:pt idx="2">
                  <c:v>12400</c:v>
                </c:pt>
                <c:pt idx="3">
                  <c:v>5050</c:v>
                </c:pt>
                <c:pt idx="4">
                  <c:v>5066</c:v>
                </c:pt>
                <c:pt idx="5">
                  <c:v>4099</c:v>
                </c:pt>
                <c:pt idx="6">
                  <c:v>3084</c:v>
                </c:pt>
                <c:pt idx="7">
                  <c:v>2001</c:v>
                </c:pt>
                <c:pt idx="8">
                  <c:v>2000</c:v>
                </c:pt>
                <c:pt idx="9">
                  <c:v>1980</c:v>
                </c:pt>
                <c:pt idx="10">
                  <c:v>1500</c:v>
                </c:pt>
                <c:pt idx="11">
                  <c:v>1470</c:v>
                </c:pt>
              </c:numCache>
            </c:numRef>
          </c:val>
          <c:extLst>
            <c:ext xmlns:c16="http://schemas.microsoft.com/office/drawing/2014/chart" uri="{C3380CC4-5D6E-409C-BE32-E72D297353CC}">
              <c16:uniqueId val="{00000002-A72C-43EB-A4A9-466FFBA87B98}"/>
            </c:ext>
          </c:extLst>
        </c:ser>
        <c:dLbls>
          <c:showLegendKey val="0"/>
          <c:showVal val="0"/>
          <c:showCatName val="0"/>
          <c:showSerName val="0"/>
          <c:showPercent val="0"/>
          <c:showBubbleSize val="0"/>
        </c:dLbls>
        <c:gapWidth val="150"/>
        <c:overlap val="100"/>
        <c:axId val="319801456"/>
        <c:axId val="319794008"/>
      </c:barChart>
      <c:catAx>
        <c:axId val="319801456"/>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900" b="1" i="0" u="none" strike="noStrike" baseline="0">
                <a:solidFill>
                  <a:srgbClr val="000000"/>
                </a:solidFill>
                <a:latin typeface="Calibri"/>
                <a:ea typeface="Calibri"/>
                <a:cs typeface="Calibri"/>
              </a:defRPr>
            </a:pPr>
            <a:endParaRPr lang="en-US"/>
          </a:p>
        </c:txPr>
        <c:crossAx val="319794008"/>
        <c:crosses val="autoZero"/>
        <c:auto val="0"/>
        <c:lblAlgn val="ctr"/>
        <c:lblOffset val="100"/>
        <c:tickLblSkip val="2"/>
        <c:tickMarkSkip val="1"/>
        <c:noMultiLvlLbl val="0"/>
      </c:catAx>
      <c:valAx>
        <c:axId val="319794008"/>
        <c:scaling>
          <c:orientation val="minMax"/>
          <c:max val="100"/>
        </c:scaling>
        <c:delete val="0"/>
        <c:axPos val="l"/>
        <c:majorGridlines>
          <c:spPr>
            <a:ln w="3175">
              <a:solidFill>
                <a:srgbClr val="A6CAF0"/>
              </a:solidFill>
              <a:prstDash val="solid"/>
            </a:ln>
          </c:spPr>
        </c:majorGridlines>
        <c:title>
          <c:tx>
            <c:rich>
              <a:bodyPr/>
              <a:lstStyle/>
              <a:p>
                <a:pPr>
                  <a:defRPr sz="1000" b="1" i="0" u="none" strike="noStrike" baseline="0">
                    <a:solidFill>
                      <a:srgbClr val="000000"/>
                    </a:solidFill>
                    <a:latin typeface="Calibri"/>
                    <a:ea typeface="Calibri"/>
                    <a:cs typeface="Calibri"/>
                  </a:defRPr>
                </a:pPr>
                <a:r>
                  <a:rPr lang="es-CO"/>
                  <a:t>Casos</a:t>
                </a:r>
              </a:p>
            </c:rich>
          </c:tx>
          <c:layout>
            <c:manualLayout>
              <c:xMode val="edge"/>
              <c:yMode val="edge"/>
              <c:x val="1.7544072091481729E-2"/>
              <c:y val="0.3699824891873657"/>
            </c:manualLayout>
          </c:layout>
          <c:overlay val="0"/>
          <c:spPr>
            <a:noFill/>
            <a:ln w="25400">
              <a:noFill/>
            </a:ln>
          </c:spPr>
        </c:title>
        <c:numFmt formatCode="General" sourceLinked="1"/>
        <c:majorTickMark val="out"/>
        <c:minorTickMark val="none"/>
        <c:tickLblPos val="nextTo"/>
        <c:txPr>
          <a:bodyPr rot="0" vert="horz"/>
          <a:lstStyle/>
          <a:p>
            <a:pPr>
              <a:defRPr/>
            </a:pPr>
            <a:endParaRPr lang="en-US"/>
          </a:p>
        </c:txPr>
        <c:crossAx val="319801456"/>
        <c:crosses val="autoZero"/>
        <c:crossBetween val="between"/>
      </c:valAx>
    </c:plotArea>
    <c:legend>
      <c:legendPos val="b"/>
      <c:layout>
        <c:manualLayout>
          <c:xMode val="edge"/>
          <c:yMode val="edge"/>
          <c:x val="2.5955431353600279E-2"/>
          <c:y val="0.8069099069688741"/>
          <c:w val="0.97267516491582495"/>
          <c:h val="0.15583012718071079"/>
        </c:manualLayout>
      </c:layout>
      <c:overlay val="0"/>
      <c:spPr>
        <a:noFill/>
        <a:ln w="25400">
          <a:noFill/>
        </a:ln>
      </c:spPr>
      <c:txPr>
        <a:bodyPr/>
        <a:lstStyle/>
        <a:p>
          <a:pPr>
            <a:defRPr sz="900" b="1"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12700">
      <a:solidFill>
        <a:schemeClr val="bg1"/>
      </a:solidFill>
      <a:prstDash val="solid"/>
    </a:ln>
  </c:spPr>
  <c:txPr>
    <a:bodyPr/>
    <a:lstStyle/>
    <a:p>
      <a:pPr>
        <a:defRPr sz="1000" b="1"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[BASE CENTINELA IRAG HSVF_16-06-2022 (version 1).xlsb]CASOS SEMANALES!Tabla dinámica3</c:name>
    <c:fmtId val="24"/>
  </c:pivotSource>
  <c:chart>
    <c:autoTitleDeleted val="1"/>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dLbl>
          <c:idx val="0"/>
          <c:delete val="1"/>
          <c:extLst>
            <c:ext xmlns:c15="http://schemas.microsoft.com/office/drawing/2012/chart" uri="{CE6537A1-D6FC-4f65-9D91-7224C49458BB}"/>
          </c:extLst>
        </c:dLbl>
      </c:pivotFmt>
      <c:pivotFmt>
        <c:idx val="17"/>
        <c:dLbl>
          <c:idx val="0"/>
          <c:delete val="1"/>
          <c:extLst>
            <c:ext xmlns:c15="http://schemas.microsoft.com/office/drawing/2012/chart" uri="{CE6537A1-D6FC-4f65-9D91-7224C49458BB}"/>
          </c:extLst>
        </c:dLbl>
      </c:pivotFmt>
      <c:pivotFmt>
        <c:idx val="18"/>
        <c:dLbl>
          <c:idx val="0"/>
          <c:delete val="1"/>
          <c:extLst>
            <c:ext xmlns:c15="http://schemas.microsoft.com/office/drawing/2012/chart" uri="{CE6537A1-D6FC-4f65-9D91-7224C49458BB}"/>
          </c:extLst>
        </c:dLbl>
      </c:pivotFmt>
      <c:pivotFmt>
        <c:idx val="19"/>
        <c:dLbl>
          <c:idx val="0"/>
          <c:delete val="1"/>
          <c:extLst>
            <c:ext xmlns:c15="http://schemas.microsoft.com/office/drawing/2012/chart" uri="{CE6537A1-D6FC-4f65-9D91-7224C49458BB}"/>
          </c:extLst>
        </c:dLbl>
      </c:pivotFmt>
      <c:pivotFmt>
        <c:idx val="20"/>
      </c:pivotFmt>
      <c:pivotFmt>
        <c:idx val="21"/>
        <c:dLbl>
          <c:idx val="0"/>
          <c:delete val="1"/>
          <c:extLst>
            <c:ext xmlns:c15="http://schemas.microsoft.com/office/drawing/2012/chart" uri="{CE6537A1-D6FC-4f65-9D91-7224C49458BB}"/>
          </c:extLst>
        </c:dLbl>
      </c:pivotFmt>
      <c:pivotFmt>
        <c:idx val="22"/>
      </c:pivotFmt>
      <c:pivotFmt>
        <c:idx val="23"/>
      </c:pivotFmt>
      <c:pivotFmt>
        <c:idx val="24"/>
      </c:pivotFmt>
      <c:pivotFmt>
        <c:idx val="25"/>
      </c:pivotFmt>
      <c:pivotFmt>
        <c:idx val="26"/>
        <c:dLbl>
          <c:idx val="0"/>
          <c:delete val="1"/>
          <c:extLst>
            <c:ext xmlns:c15="http://schemas.microsoft.com/office/drawing/2012/chart" uri="{CE6537A1-D6FC-4f65-9D91-7224C49458BB}"/>
          </c:extLst>
        </c:dLbl>
      </c:pivotFmt>
      <c:pivotFmt>
        <c:idx val="27"/>
        <c:dLbl>
          <c:idx val="0"/>
          <c:delete val="1"/>
          <c:extLst>
            <c:ext xmlns:c15="http://schemas.microsoft.com/office/drawing/2012/chart" uri="{CE6537A1-D6FC-4f65-9D91-7224C49458BB}"/>
          </c:extLst>
        </c:dLbl>
      </c:pivotFmt>
      <c:pivotFmt>
        <c:idx val="28"/>
      </c:pivotFmt>
      <c:pivotFmt>
        <c:idx val="29"/>
        <c:dLbl>
          <c:idx val="0"/>
          <c:delete val="1"/>
          <c:extLst>
            <c:ext xmlns:c15="http://schemas.microsoft.com/office/drawing/2012/chart" uri="{CE6537A1-D6FC-4f65-9D91-7224C49458BB}"/>
          </c:extLst>
        </c:dLbl>
      </c:pivotFmt>
      <c:pivotFmt>
        <c:idx val="30"/>
        <c:marker>
          <c:symbol val="none"/>
        </c:marker>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marker>
          <c:symbol val="none"/>
        </c:marker>
      </c:pivotFmt>
      <c:pivotFmt>
        <c:idx val="47"/>
        <c:marker>
          <c:symbol val="none"/>
        </c:marker>
      </c:pivotFmt>
      <c:pivotFmt>
        <c:idx val="48"/>
        <c:marker>
          <c:symbol val="none"/>
        </c:marker>
      </c:pivotFmt>
      <c:pivotFmt>
        <c:idx val="49"/>
        <c:marker>
          <c:symbol val="none"/>
        </c:marker>
      </c:pivotFmt>
      <c:pivotFmt>
        <c:idx val="50"/>
        <c:marker>
          <c:symbol val="none"/>
        </c:marker>
      </c:pivotFmt>
      <c:pivotFmt>
        <c:idx val="51"/>
        <c:marker>
          <c:symbol val="none"/>
        </c:marker>
      </c:pivotFmt>
      <c:pivotFmt>
        <c:idx val="52"/>
        <c:marker>
          <c:symbol val="none"/>
        </c:marker>
      </c:pivotFmt>
      <c:pivotFmt>
        <c:idx val="53"/>
        <c:marker>
          <c:symbol val="none"/>
        </c:marker>
      </c:pivotFmt>
      <c:pivotFmt>
        <c:idx val="54"/>
        <c:marker>
          <c:symbol val="none"/>
        </c:marker>
      </c:pivotFmt>
      <c:pivotFmt>
        <c:idx val="55"/>
        <c:marker>
          <c:symbol val="none"/>
        </c:marker>
      </c:pivotFmt>
      <c:pivotFmt>
        <c:idx val="56"/>
        <c:marker>
          <c:symbol val="none"/>
        </c:marker>
      </c:pivotFmt>
      <c:pivotFmt>
        <c:idx val="57"/>
        <c:marker>
          <c:symbol val="none"/>
        </c:marker>
      </c:pivotFmt>
      <c:pivotFmt>
        <c:idx val="58"/>
        <c:marker>
          <c:symbol val="none"/>
        </c:marker>
      </c:pivotFmt>
      <c:pivotFmt>
        <c:idx val="59"/>
        <c:marker>
          <c:symbol val="none"/>
        </c:marker>
      </c:pivotFmt>
      <c:pivotFmt>
        <c:idx val="60"/>
        <c:marker>
          <c:symbol val="none"/>
        </c:marker>
      </c:pivotFmt>
      <c:pivotFmt>
        <c:idx val="61"/>
        <c:marker>
          <c:symbol val="none"/>
        </c:marker>
      </c:pivotFmt>
      <c:pivotFmt>
        <c:idx val="62"/>
        <c:marker>
          <c:symbol val="none"/>
        </c:marker>
      </c:pivotFmt>
      <c:pivotFmt>
        <c:idx val="63"/>
        <c:marker>
          <c:symbol val="none"/>
        </c:marker>
      </c:pivotFmt>
      <c:pivotFmt>
        <c:idx val="64"/>
        <c:marker>
          <c:symbol val="none"/>
        </c:marker>
      </c:pivotFmt>
      <c:pivotFmt>
        <c:idx val="65"/>
        <c:marker>
          <c:symbol val="none"/>
        </c:marker>
      </c:pivotFmt>
      <c:pivotFmt>
        <c:idx val="66"/>
        <c:marker>
          <c:symbol val="none"/>
        </c:marker>
      </c:pivotFmt>
      <c:pivotFmt>
        <c:idx val="67"/>
        <c:marker>
          <c:symbol val="none"/>
        </c:marker>
      </c:pivotFmt>
      <c:pivotFmt>
        <c:idx val="68"/>
        <c:marker>
          <c:symbol val="none"/>
        </c:marker>
      </c:pivotFmt>
      <c:pivotFmt>
        <c:idx val="69"/>
        <c:marker>
          <c:symbol val="none"/>
        </c:marker>
      </c:pivotFmt>
      <c:pivotFmt>
        <c:idx val="70"/>
        <c:marker>
          <c:symbol val="none"/>
        </c:marker>
      </c:pivotFmt>
      <c:pivotFmt>
        <c:idx val="71"/>
        <c:marker>
          <c:symbol val="none"/>
        </c:marker>
      </c:pivotFmt>
      <c:pivotFmt>
        <c:idx val="72"/>
        <c:marker>
          <c:symbol val="none"/>
        </c:marker>
      </c:pivotFmt>
      <c:pivotFmt>
        <c:idx val="73"/>
        <c:marker>
          <c:symbol val="none"/>
        </c:marker>
      </c:pivotFmt>
      <c:pivotFmt>
        <c:idx val="74"/>
        <c:marker>
          <c:symbol val="none"/>
        </c:marker>
      </c:pivotFmt>
      <c:pivotFmt>
        <c:idx val="75"/>
        <c:marker>
          <c:symbol val="none"/>
        </c:marker>
      </c:pivotFmt>
    </c:pivotFmts>
    <c:plotArea>
      <c:layout/>
      <c:barChart>
        <c:barDir val="col"/>
        <c:grouping val="stacked"/>
        <c:varyColors val="0"/>
        <c:ser>
          <c:idx val="0"/>
          <c:order val="0"/>
          <c:tx>
            <c:strRef>
              <c:f>'CASOS SEMANALES'!$F$3:$F$4</c:f>
              <c:strCache>
                <c:ptCount val="1"/>
                <c:pt idx="0">
                  <c:v>INFLUENZA A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SEMANALES'!$F$5:$F$11</c:f>
              <c:numCache>
                <c:formatCode>General</c:formatCode>
                <c:ptCount val="6"/>
                <c:pt idx="0">
                  <c:v>1</c:v>
                </c:pt>
                <c:pt idx="2">
                  <c:v>2</c:v>
                </c:pt>
                <c:pt idx="3">
                  <c:v>1</c:v>
                </c:pt>
                <c:pt idx="4">
                  <c:v>1</c:v>
                </c:pt>
                <c:pt idx="5">
                  <c:v>1</c:v>
                </c:pt>
              </c:numCache>
            </c:numRef>
          </c:val>
          <c:extLst>
            <c:ext xmlns:c16="http://schemas.microsoft.com/office/drawing/2014/chart" uri="{C3380CC4-5D6E-409C-BE32-E72D297353CC}">
              <c16:uniqueId val="{00000000-9F52-AE43-870F-0E9968B2C6F5}"/>
            </c:ext>
          </c:extLst>
        </c:ser>
        <c:ser>
          <c:idx val="1"/>
          <c:order val="1"/>
          <c:tx>
            <c:strRef>
              <c:f>'CASOS SEMANALES'!$G$3:$G$4</c:f>
              <c:strCache>
                <c:ptCount val="1"/>
                <c:pt idx="0">
                  <c:v>PARAINFLUENZA 1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SEMANALES'!$G$5:$G$11</c:f>
              <c:numCache>
                <c:formatCode>General</c:formatCode>
                <c:ptCount val="6"/>
                <c:pt idx="0">
                  <c:v>1</c:v>
                </c:pt>
              </c:numCache>
            </c:numRef>
          </c:val>
          <c:extLst>
            <c:ext xmlns:c16="http://schemas.microsoft.com/office/drawing/2014/chart" uri="{C3380CC4-5D6E-409C-BE32-E72D297353CC}">
              <c16:uniqueId val="{00000000-11EE-40E4-8709-1631DAC4B9EA}"/>
            </c:ext>
          </c:extLst>
        </c:ser>
        <c:ser>
          <c:idx val="2"/>
          <c:order val="2"/>
          <c:tx>
            <c:strRef>
              <c:f>'CASOS SEMANALES'!$H$3:$H$4</c:f>
              <c:strCache>
                <c:ptCount val="1"/>
                <c:pt idx="0">
                  <c:v>VRS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SEMANALES'!$H$5:$H$11</c:f>
              <c:numCache>
                <c:formatCode>General</c:formatCode>
                <c:ptCount val="6"/>
                <c:pt idx="0">
                  <c:v>7</c:v>
                </c:pt>
                <c:pt idx="1">
                  <c:v>4</c:v>
                </c:pt>
                <c:pt idx="2">
                  <c:v>1</c:v>
                </c:pt>
              </c:numCache>
            </c:numRef>
          </c:val>
          <c:extLst>
            <c:ext xmlns:c16="http://schemas.microsoft.com/office/drawing/2014/chart" uri="{C3380CC4-5D6E-409C-BE32-E72D297353CC}">
              <c16:uniqueId val="{00000001-11EE-40E4-8709-1631DAC4B9EA}"/>
            </c:ext>
          </c:extLst>
        </c:ser>
        <c:ser>
          <c:idx val="3"/>
          <c:order val="3"/>
          <c:tx>
            <c:strRef>
              <c:f>'CASOS SEMANALES'!$I$3:$I$4</c:f>
              <c:strCache>
                <c:ptCount val="1"/>
                <c:pt idx="0">
                  <c:v>METAPNEUMOVIRUS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SEMANALES'!$I$5:$I$11</c:f>
              <c:numCache>
                <c:formatCode>General</c:formatCode>
                <c:ptCount val="6"/>
                <c:pt idx="0">
                  <c:v>3</c:v>
                </c:pt>
                <c:pt idx="1">
                  <c:v>2</c:v>
                </c:pt>
                <c:pt idx="2">
                  <c:v>3</c:v>
                </c:pt>
                <c:pt idx="3">
                  <c:v>1</c:v>
                </c:pt>
              </c:numCache>
            </c:numRef>
          </c:val>
          <c:extLst>
            <c:ext xmlns:c16="http://schemas.microsoft.com/office/drawing/2014/chart" uri="{C3380CC4-5D6E-409C-BE32-E72D297353CC}">
              <c16:uniqueId val="{00000002-11EE-40E4-8709-1631DAC4B9EA}"/>
            </c:ext>
          </c:extLst>
        </c:ser>
        <c:ser>
          <c:idx val="4"/>
          <c:order val="4"/>
          <c:tx>
            <c:strRef>
              <c:f>'CASOS SEMANALES'!$J$3:$J$4</c:f>
              <c:strCache>
                <c:ptCount val="1"/>
                <c:pt idx="0">
                  <c:v>STREPTOCOCCUS PNEUMONIAE</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SEMANALES'!$J$5:$J$11</c:f>
              <c:numCache>
                <c:formatCode>General</c:formatCode>
                <c:ptCount val="6"/>
                <c:pt idx="4">
                  <c:v>1</c:v>
                </c:pt>
              </c:numCache>
            </c:numRef>
          </c:val>
          <c:extLst>
            <c:ext xmlns:c16="http://schemas.microsoft.com/office/drawing/2014/chart" uri="{C3380CC4-5D6E-409C-BE32-E72D297353CC}">
              <c16:uniqueId val="{00000003-11EE-40E4-8709-1631DAC4B9EA}"/>
            </c:ext>
          </c:extLst>
        </c:ser>
        <c:ser>
          <c:idx val="5"/>
          <c:order val="5"/>
          <c:tx>
            <c:strRef>
              <c:f>'CASOS SEMANALES'!$K$3:$K$4</c:f>
              <c:strCache>
                <c:ptCount val="1"/>
                <c:pt idx="0">
                  <c:v>ADENOVIRUS POSITIVO</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SEMANALES'!$K$5:$K$11</c:f>
              <c:numCache>
                <c:formatCode>General</c:formatCode>
                <c:ptCount val="6"/>
                <c:pt idx="1">
                  <c:v>1</c:v>
                </c:pt>
                <c:pt idx="2">
                  <c:v>2</c:v>
                </c:pt>
              </c:numCache>
            </c:numRef>
          </c:val>
          <c:extLst>
            <c:ext xmlns:c16="http://schemas.microsoft.com/office/drawing/2014/chart" uri="{C3380CC4-5D6E-409C-BE32-E72D297353CC}">
              <c16:uniqueId val="{00000004-11EE-40E4-8709-1631DAC4B9EA}"/>
            </c:ext>
          </c:extLst>
        </c:ser>
        <c:ser>
          <c:idx val="6"/>
          <c:order val="6"/>
          <c:tx>
            <c:strRef>
              <c:f>'CASOS SEMANALES'!$L$3:$L$4</c:f>
              <c:strCache>
                <c:ptCount val="1"/>
                <c:pt idx="0">
                  <c:v>STAPHYLOCOCCUS AUREUS</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SEMANALES'!$L$5:$L$11</c:f>
              <c:numCache>
                <c:formatCode>General</c:formatCode>
                <c:ptCount val="6"/>
                <c:pt idx="4">
                  <c:v>1</c:v>
                </c:pt>
              </c:numCache>
            </c:numRef>
          </c:val>
          <c:extLst>
            <c:ext xmlns:c16="http://schemas.microsoft.com/office/drawing/2014/chart" uri="{C3380CC4-5D6E-409C-BE32-E72D297353CC}">
              <c16:uniqueId val="{00000005-11EE-40E4-8709-1631DAC4B9EA}"/>
            </c:ext>
          </c:extLst>
        </c:ser>
        <c:ser>
          <c:idx val="7"/>
          <c:order val="7"/>
          <c:tx>
            <c:strRef>
              <c:f>'CASOS SEMANALES'!$M$3:$M$4</c:f>
              <c:strCache>
                <c:ptCount val="1"/>
                <c:pt idx="0">
                  <c:v>VRS</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SEMANALES'!$M$5:$M$11</c:f>
              <c:numCache>
                <c:formatCode>General</c:formatCode>
                <c:ptCount val="6"/>
                <c:pt idx="0">
                  <c:v>2</c:v>
                </c:pt>
                <c:pt idx="2">
                  <c:v>3</c:v>
                </c:pt>
                <c:pt idx="3">
                  <c:v>1</c:v>
                </c:pt>
              </c:numCache>
            </c:numRef>
          </c:val>
          <c:extLst>
            <c:ext xmlns:c16="http://schemas.microsoft.com/office/drawing/2014/chart" uri="{C3380CC4-5D6E-409C-BE32-E72D297353CC}">
              <c16:uniqueId val="{00000000-99A3-468E-B4EE-F0EDD75D9CC8}"/>
            </c:ext>
          </c:extLst>
        </c:ser>
        <c:ser>
          <c:idx val="8"/>
          <c:order val="8"/>
          <c:tx>
            <c:strRef>
              <c:f>'CASOS SEMANALES'!$N$3:$N$4</c:f>
              <c:strCache>
                <c:ptCount val="1"/>
                <c:pt idx="0">
                  <c:v>PARAINFLUENZA 1</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SEMANALES'!$N$5:$N$11</c:f>
              <c:numCache>
                <c:formatCode>General</c:formatCode>
                <c:ptCount val="6"/>
                <c:pt idx="2">
                  <c:v>1</c:v>
                </c:pt>
              </c:numCache>
            </c:numRef>
          </c:val>
          <c:extLst>
            <c:ext xmlns:c16="http://schemas.microsoft.com/office/drawing/2014/chart" uri="{C3380CC4-5D6E-409C-BE32-E72D297353CC}">
              <c16:uniqueId val="{00000001-99A3-468E-B4EE-F0EDD75D9CC8}"/>
            </c:ext>
          </c:extLst>
        </c:ser>
        <c:ser>
          <c:idx val="9"/>
          <c:order val="9"/>
          <c:tx>
            <c:strRef>
              <c:f>'CASOS SEMANALES'!$O$3:$O$4</c:f>
              <c:strCache>
                <c:ptCount val="1"/>
                <c:pt idx="0">
                  <c:v>PARAINFLUENZA 3</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SEMANALES'!$O$5:$O$11</c:f>
              <c:numCache>
                <c:formatCode>General</c:formatCode>
                <c:ptCount val="6"/>
                <c:pt idx="0">
                  <c:v>1</c:v>
                </c:pt>
              </c:numCache>
            </c:numRef>
          </c:val>
          <c:extLst>
            <c:ext xmlns:c16="http://schemas.microsoft.com/office/drawing/2014/chart" uri="{C3380CC4-5D6E-409C-BE32-E72D297353CC}">
              <c16:uniqueId val="{00000002-99A3-468E-B4EE-F0EDD75D9CC8}"/>
            </c:ext>
          </c:extLst>
        </c:ser>
        <c:ser>
          <c:idx val="10"/>
          <c:order val="10"/>
          <c:tx>
            <c:strRef>
              <c:f>'CASOS SEMANALES'!$P$3:$P$4</c:f>
              <c:strCache>
                <c:ptCount val="1"/>
                <c:pt idx="0">
                  <c:v>PARAINFLUENZA 2</c:v>
                </c:pt>
              </c:strCache>
            </c:strRef>
          </c:tx>
          <c:invertIfNegative val="0"/>
          <c:cat>
            <c:strRef>
              <c:f>'CASOS SEMANALES'!$E$5:$E$11</c:f>
              <c:strCache>
                <c:ptCount val="6"/>
                <c:pt idx="0">
                  <c:v>&lt; 1 año</c:v>
                </c:pt>
                <c:pt idx="1">
                  <c:v>1 año</c:v>
                </c:pt>
                <c:pt idx="2">
                  <c:v>2 a 4</c:v>
                </c:pt>
                <c:pt idx="3">
                  <c:v>5 a 19</c:v>
                </c:pt>
                <c:pt idx="4">
                  <c:v>40 a 59</c:v>
                </c:pt>
                <c:pt idx="5">
                  <c:v>60 y +</c:v>
                </c:pt>
              </c:strCache>
            </c:strRef>
          </c:cat>
          <c:val>
            <c:numRef>
              <c:f>'CASOS SEMANALES'!$P$5:$P$11</c:f>
              <c:numCache>
                <c:formatCode>General</c:formatCode>
                <c:ptCount val="6"/>
                <c:pt idx="2">
                  <c:v>1</c:v>
                </c:pt>
              </c:numCache>
            </c:numRef>
          </c:val>
          <c:extLst>
            <c:ext xmlns:c16="http://schemas.microsoft.com/office/drawing/2014/chart" uri="{C3380CC4-5D6E-409C-BE32-E72D297353CC}">
              <c16:uniqueId val="{00000003-99A3-468E-B4EE-F0EDD75D9CC8}"/>
            </c:ext>
          </c:extLst>
        </c:ser>
        <c:dLbls>
          <c:showLegendKey val="0"/>
          <c:showVal val="0"/>
          <c:showCatName val="0"/>
          <c:showSerName val="0"/>
          <c:showPercent val="0"/>
          <c:showBubbleSize val="0"/>
        </c:dLbls>
        <c:gapWidth val="95"/>
        <c:overlap val="100"/>
        <c:axId val="320413960"/>
        <c:axId val="320416312"/>
      </c:barChart>
      <c:catAx>
        <c:axId val="320413960"/>
        <c:scaling>
          <c:orientation val="minMax"/>
        </c:scaling>
        <c:delete val="0"/>
        <c:axPos val="b"/>
        <c:numFmt formatCode="General" sourceLinked="0"/>
        <c:majorTickMark val="none"/>
        <c:minorTickMark val="none"/>
        <c:tickLblPos val="nextTo"/>
        <c:crossAx val="320416312"/>
        <c:crosses val="autoZero"/>
        <c:auto val="1"/>
        <c:lblAlgn val="ctr"/>
        <c:lblOffset val="100"/>
        <c:noMultiLvlLbl val="0"/>
      </c:catAx>
      <c:valAx>
        <c:axId val="320416312"/>
        <c:scaling>
          <c:orientation val="minMax"/>
        </c:scaling>
        <c:delete val="0"/>
        <c:axPos val="l"/>
        <c:majorGridlines/>
        <c:numFmt formatCode="General" sourceLinked="1"/>
        <c:majorTickMark val="none"/>
        <c:minorTickMark val="none"/>
        <c:tickLblPos val="nextTo"/>
        <c:crossAx val="320413960"/>
        <c:crosses val="autoZero"/>
        <c:crossBetween val="between"/>
      </c:valAx>
      <c:dTable>
        <c:showHorzBorder val="1"/>
        <c:showVertBorder val="1"/>
        <c:showOutline val="1"/>
        <c:showKeys val="1"/>
      </c:dTable>
    </c:plotArea>
    <c:plotVisOnly val="1"/>
    <c:dispBlanksAs val="gap"/>
    <c:showDLblsOverMax val="0"/>
  </c:chart>
  <c:txPr>
    <a:bodyPr/>
    <a:lstStyle/>
    <a:p>
      <a:pPr>
        <a:defRPr sz="7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0001748453183"/>
          <c:y val="7.3533475627890088E-2"/>
          <c:w val="0.86795955513549705"/>
          <c:h val="0.4141276913804765"/>
        </c:manualLayout>
      </c:layout>
      <c:barChart>
        <c:barDir val="col"/>
        <c:grouping val="clustered"/>
        <c:varyColors val="0"/>
        <c:ser>
          <c:idx val="1"/>
          <c:order val="1"/>
          <c:tx>
            <c:strRef>
              <c:f>Hoja1!$G$4</c:f>
              <c:strCache>
                <c:ptCount val="1"/>
                <c:pt idx="0">
                  <c:v>2022</c:v>
                </c:pt>
              </c:strCache>
            </c:strRef>
          </c:tx>
          <c:spPr>
            <a:solidFill>
              <a:schemeClr val="accent2"/>
            </a:solidFill>
            <a:ln>
              <a:noFill/>
            </a:ln>
            <a:effectLst/>
          </c:spPr>
          <c:invertIfNegative val="0"/>
          <c:cat>
            <c:numRef>
              <c:f>Hoja1!$E$5:$E$15</c:f>
              <c:numCache>
                <c:formatCode>General</c:formatCode>
                <c:ptCount val="11"/>
                <c:pt idx="0">
                  <c:v>1</c:v>
                </c:pt>
                <c:pt idx="1">
                  <c:v>2</c:v>
                </c:pt>
                <c:pt idx="2">
                  <c:v>3</c:v>
                </c:pt>
                <c:pt idx="3">
                  <c:v>4</c:v>
                </c:pt>
                <c:pt idx="4">
                  <c:v>5</c:v>
                </c:pt>
                <c:pt idx="5">
                  <c:v>6</c:v>
                </c:pt>
                <c:pt idx="6">
                  <c:v>8</c:v>
                </c:pt>
                <c:pt idx="7">
                  <c:v>9</c:v>
                </c:pt>
                <c:pt idx="8">
                  <c:v>10</c:v>
                </c:pt>
                <c:pt idx="9">
                  <c:v>11</c:v>
                </c:pt>
                <c:pt idx="10">
                  <c:v>12</c:v>
                </c:pt>
              </c:numCache>
            </c:numRef>
          </c:cat>
          <c:val>
            <c:numRef>
              <c:f>Hoja1!$G$5:$G$15</c:f>
              <c:numCache>
                <c:formatCode>General</c:formatCode>
                <c:ptCount val="11"/>
                <c:pt idx="0">
                  <c:v>1</c:v>
                </c:pt>
                <c:pt idx="1">
                  <c:v>1</c:v>
                </c:pt>
                <c:pt idx="2">
                  <c:v>1</c:v>
                </c:pt>
                <c:pt idx="3">
                  <c:v>0</c:v>
                </c:pt>
                <c:pt idx="4">
                  <c:v>3</c:v>
                </c:pt>
                <c:pt idx="5">
                  <c:v>3</c:v>
                </c:pt>
                <c:pt idx="6">
                  <c:v>1</c:v>
                </c:pt>
                <c:pt idx="7">
                  <c:v>1</c:v>
                </c:pt>
                <c:pt idx="8">
                  <c:v>1</c:v>
                </c:pt>
                <c:pt idx="9">
                  <c:v>3</c:v>
                </c:pt>
                <c:pt idx="10">
                  <c:v>1</c:v>
                </c:pt>
              </c:numCache>
            </c:numRef>
          </c:val>
          <c:extLst>
            <c:ext xmlns:c16="http://schemas.microsoft.com/office/drawing/2014/chart" uri="{C3380CC4-5D6E-409C-BE32-E72D297353CC}">
              <c16:uniqueId val="{00000000-FDE9-48A7-B763-AD13444B1955}"/>
            </c:ext>
          </c:extLst>
        </c:ser>
        <c:dLbls>
          <c:showLegendKey val="0"/>
          <c:showVal val="0"/>
          <c:showCatName val="0"/>
          <c:showSerName val="0"/>
          <c:showPercent val="0"/>
          <c:showBubbleSize val="0"/>
        </c:dLbls>
        <c:gapWidth val="219"/>
        <c:axId val="320415528"/>
        <c:axId val="320414352"/>
      </c:barChart>
      <c:lineChart>
        <c:grouping val="standard"/>
        <c:varyColors val="0"/>
        <c:ser>
          <c:idx val="0"/>
          <c:order val="0"/>
          <c:tx>
            <c:strRef>
              <c:f>Hoja1!$F$4</c:f>
              <c:strCache>
                <c:ptCount val="1"/>
                <c:pt idx="0">
                  <c:v>2021</c:v>
                </c:pt>
              </c:strCache>
            </c:strRef>
          </c:tx>
          <c:spPr>
            <a:ln w="28575" cap="rnd">
              <a:solidFill>
                <a:schemeClr val="accent1"/>
              </a:solidFill>
              <a:round/>
            </a:ln>
            <a:effectLst/>
          </c:spPr>
          <c:marker>
            <c:symbol val="none"/>
          </c:marker>
          <c:cat>
            <c:numRef>
              <c:f>Hoja1!$E$5:$E$15</c:f>
              <c:numCache>
                <c:formatCode>General</c:formatCode>
                <c:ptCount val="11"/>
                <c:pt idx="0">
                  <c:v>1</c:v>
                </c:pt>
                <c:pt idx="1">
                  <c:v>2</c:v>
                </c:pt>
                <c:pt idx="2">
                  <c:v>3</c:v>
                </c:pt>
                <c:pt idx="3">
                  <c:v>4</c:v>
                </c:pt>
                <c:pt idx="4">
                  <c:v>5</c:v>
                </c:pt>
                <c:pt idx="5">
                  <c:v>6</c:v>
                </c:pt>
                <c:pt idx="6">
                  <c:v>8</c:v>
                </c:pt>
                <c:pt idx="7">
                  <c:v>9</c:v>
                </c:pt>
                <c:pt idx="8">
                  <c:v>10</c:v>
                </c:pt>
                <c:pt idx="9">
                  <c:v>11</c:v>
                </c:pt>
                <c:pt idx="10">
                  <c:v>12</c:v>
                </c:pt>
              </c:numCache>
            </c:numRef>
          </c:cat>
          <c:val>
            <c:numRef>
              <c:f>Hoja1!$F$5:$F$15</c:f>
              <c:numCache>
                <c:formatCode>General</c:formatCode>
                <c:ptCount val="11"/>
                <c:pt idx="0">
                  <c:v>5</c:v>
                </c:pt>
                <c:pt idx="1">
                  <c:v>4</c:v>
                </c:pt>
                <c:pt idx="2">
                  <c:v>2</c:v>
                </c:pt>
                <c:pt idx="3">
                  <c:v>1</c:v>
                </c:pt>
                <c:pt idx="4">
                  <c:v>2</c:v>
                </c:pt>
                <c:pt idx="5">
                  <c:v>2</c:v>
                </c:pt>
                <c:pt idx="6">
                  <c:v>2</c:v>
                </c:pt>
                <c:pt idx="7">
                  <c:v>0</c:v>
                </c:pt>
                <c:pt idx="8">
                  <c:v>0</c:v>
                </c:pt>
                <c:pt idx="9">
                  <c:v>2</c:v>
                </c:pt>
                <c:pt idx="10">
                  <c:v>1</c:v>
                </c:pt>
              </c:numCache>
            </c:numRef>
          </c:val>
          <c:smooth val="0"/>
          <c:extLst>
            <c:ext xmlns:c16="http://schemas.microsoft.com/office/drawing/2014/chart" uri="{C3380CC4-5D6E-409C-BE32-E72D297353CC}">
              <c16:uniqueId val="{00000001-FDE9-48A7-B763-AD13444B1955}"/>
            </c:ext>
          </c:extLst>
        </c:ser>
        <c:dLbls>
          <c:showLegendKey val="0"/>
          <c:showVal val="0"/>
          <c:showCatName val="0"/>
          <c:showSerName val="0"/>
          <c:showPercent val="0"/>
          <c:showBubbleSize val="0"/>
        </c:dLbls>
        <c:marker val="1"/>
        <c:smooth val="0"/>
        <c:axId val="320415528"/>
        <c:axId val="320414352"/>
      </c:lineChart>
      <c:catAx>
        <c:axId val="32041552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Semanas</a:t>
                </a:r>
                <a:r>
                  <a:rPr lang="es-CO" baseline="0"/>
                  <a:t> epidemiológicas</a:t>
                </a:r>
                <a:endParaRPr lang="es-CO"/>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414352"/>
        <c:crosses val="autoZero"/>
        <c:auto val="1"/>
        <c:lblAlgn val="ctr"/>
        <c:lblOffset val="100"/>
        <c:noMultiLvlLbl val="0"/>
      </c:catAx>
      <c:valAx>
        <c:axId val="3204143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Número</a:t>
                </a:r>
                <a:r>
                  <a:rPr lang="es-CO" baseline="0"/>
                  <a:t> de casos</a:t>
                </a:r>
                <a:endParaRPr lang="es-CO"/>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415528"/>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manualLayout>
          <c:xMode val="edge"/>
          <c:yMode val="edge"/>
          <c:x val="0.39335281609737194"/>
          <c:y val="0.88719217397483441"/>
          <c:w val="0.25934213844687404"/>
          <c:h val="0.1128078260251656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'definitivo boletín'!$R$27</c:f>
              <c:strCache>
                <c:ptCount val="1"/>
                <c:pt idx="0">
                  <c:v>2022</c:v>
                </c:pt>
              </c:strCache>
            </c:strRef>
          </c:tx>
          <c:spPr>
            <a:solidFill>
              <a:schemeClr val="tx2">
                <a:lumMod val="60000"/>
                <a:lumOff val="40000"/>
              </a:schemeClr>
            </a:solidFill>
            <a:ln>
              <a:solidFill>
                <a:sysClr val="windowText" lastClr="000000"/>
              </a:solidFill>
            </a:ln>
          </c:spPr>
          <c:invertIfNegative val="0"/>
          <c:val>
            <c:numRef>
              <c:f>'definitivo boletín'!$R$28:$R$80</c:f>
              <c:numCache>
                <c:formatCode>General</c:formatCode>
                <c:ptCount val="53"/>
                <c:pt idx="0">
                  <c:v>22</c:v>
                </c:pt>
                <c:pt idx="1">
                  <c:v>17</c:v>
                </c:pt>
                <c:pt idx="2">
                  <c:v>29</c:v>
                </c:pt>
                <c:pt idx="3">
                  <c:v>35</c:v>
                </c:pt>
                <c:pt idx="4">
                  <c:v>23</c:v>
                </c:pt>
                <c:pt idx="5">
                  <c:v>23</c:v>
                </c:pt>
                <c:pt idx="6">
                  <c:v>19</c:v>
                </c:pt>
                <c:pt idx="7">
                  <c:v>9</c:v>
                </c:pt>
                <c:pt idx="8">
                  <c:v>11</c:v>
                </c:pt>
                <c:pt idx="9">
                  <c:v>13</c:v>
                </c:pt>
                <c:pt idx="10">
                  <c:v>16</c:v>
                </c:pt>
                <c:pt idx="11">
                  <c:v>11</c:v>
                </c:pt>
                <c:pt idx="12">
                  <c:v>10</c:v>
                </c:pt>
                <c:pt idx="13">
                  <c:v>5</c:v>
                </c:pt>
                <c:pt idx="14">
                  <c:v>4</c:v>
                </c:pt>
                <c:pt idx="15">
                  <c:v>3</c:v>
                </c:pt>
                <c:pt idx="16">
                  <c:v>1</c:v>
                </c:pt>
              </c:numCache>
            </c:numRef>
          </c:val>
          <c:extLst>
            <c:ext xmlns:c16="http://schemas.microsoft.com/office/drawing/2014/chart" uri="{C3380CC4-5D6E-409C-BE32-E72D297353CC}">
              <c16:uniqueId val="{00000000-D692-485C-BE0C-40FCC19D09E7}"/>
            </c:ext>
          </c:extLst>
        </c:ser>
        <c:dLbls>
          <c:showLegendKey val="0"/>
          <c:showVal val="0"/>
          <c:showCatName val="0"/>
          <c:showSerName val="0"/>
          <c:showPercent val="0"/>
          <c:showBubbleSize val="0"/>
        </c:dLbls>
        <c:gapWidth val="150"/>
        <c:axId val="98615680"/>
        <c:axId val="98617600"/>
      </c:barChart>
      <c:lineChart>
        <c:grouping val="standard"/>
        <c:varyColors val="0"/>
        <c:ser>
          <c:idx val="1"/>
          <c:order val="1"/>
          <c:tx>
            <c:strRef>
              <c:f>'definitivo boletín'!$Q$27</c:f>
              <c:strCache>
                <c:ptCount val="1"/>
                <c:pt idx="0">
                  <c:v>2021</c:v>
                </c:pt>
              </c:strCache>
            </c:strRef>
          </c:tx>
          <c:spPr>
            <a:ln>
              <a:solidFill>
                <a:schemeClr val="accent2">
                  <a:lumMod val="60000"/>
                  <a:lumOff val="40000"/>
                </a:schemeClr>
              </a:solidFill>
              <a:prstDash val="sysDot"/>
            </a:ln>
          </c:spPr>
          <c:marker>
            <c:symbol val="none"/>
          </c:marker>
          <c:cat>
            <c:numRef>
              <c:f>'definitivo boletín'!$O$28:$O$80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'definitivo boletín'!$Q$28:$Q$80</c:f>
              <c:numCache>
                <c:formatCode>General</c:formatCode>
                <c:ptCount val="53"/>
                <c:pt idx="0">
                  <c:v>48</c:v>
                </c:pt>
                <c:pt idx="1">
                  <c:v>36</c:v>
                </c:pt>
                <c:pt idx="2">
                  <c:v>52</c:v>
                </c:pt>
                <c:pt idx="3">
                  <c:v>44</c:v>
                </c:pt>
                <c:pt idx="4">
                  <c:v>41</c:v>
                </c:pt>
                <c:pt idx="5">
                  <c:v>37</c:v>
                </c:pt>
                <c:pt idx="6">
                  <c:v>22</c:v>
                </c:pt>
                <c:pt idx="7">
                  <c:v>19</c:v>
                </c:pt>
                <c:pt idx="8">
                  <c:v>24</c:v>
                </c:pt>
                <c:pt idx="9">
                  <c:v>23</c:v>
                </c:pt>
                <c:pt idx="10">
                  <c:v>29</c:v>
                </c:pt>
                <c:pt idx="11">
                  <c:v>30</c:v>
                </c:pt>
                <c:pt idx="12">
                  <c:v>42</c:v>
                </c:pt>
                <c:pt idx="13">
                  <c:v>73</c:v>
                </c:pt>
                <c:pt idx="14">
                  <c:v>78</c:v>
                </c:pt>
                <c:pt idx="15">
                  <c:v>75</c:v>
                </c:pt>
                <c:pt idx="16">
                  <c:v>82</c:v>
                </c:pt>
                <c:pt idx="17">
                  <c:v>83</c:v>
                </c:pt>
                <c:pt idx="18">
                  <c:v>92</c:v>
                </c:pt>
                <c:pt idx="19">
                  <c:v>41</c:v>
                </c:pt>
                <c:pt idx="20">
                  <c:v>66</c:v>
                </c:pt>
                <c:pt idx="21">
                  <c:v>55</c:v>
                </c:pt>
                <c:pt idx="22">
                  <c:v>77</c:v>
                </c:pt>
                <c:pt idx="23">
                  <c:v>63</c:v>
                </c:pt>
                <c:pt idx="24">
                  <c:v>60</c:v>
                </c:pt>
                <c:pt idx="25">
                  <c:v>57</c:v>
                </c:pt>
                <c:pt idx="26">
                  <c:v>60</c:v>
                </c:pt>
                <c:pt idx="27">
                  <c:v>52</c:v>
                </c:pt>
                <c:pt idx="28">
                  <c:v>46</c:v>
                </c:pt>
                <c:pt idx="29">
                  <c:v>44</c:v>
                </c:pt>
                <c:pt idx="30">
                  <c:v>35</c:v>
                </c:pt>
                <c:pt idx="31">
                  <c:v>16</c:v>
                </c:pt>
                <c:pt idx="32">
                  <c:v>27</c:v>
                </c:pt>
                <c:pt idx="33">
                  <c:v>18</c:v>
                </c:pt>
                <c:pt idx="34">
                  <c:v>29</c:v>
                </c:pt>
                <c:pt idx="35">
                  <c:v>25</c:v>
                </c:pt>
                <c:pt idx="36">
                  <c:v>17</c:v>
                </c:pt>
                <c:pt idx="37">
                  <c:v>24</c:v>
                </c:pt>
                <c:pt idx="38">
                  <c:v>20</c:v>
                </c:pt>
                <c:pt idx="39">
                  <c:v>20</c:v>
                </c:pt>
                <c:pt idx="40">
                  <c:v>25</c:v>
                </c:pt>
                <c:pt idx="41">
                  <c:v>22</c:v>
                </c:pt>
                <c:pt idx="42">
                  <c:v>19</c:v>
                </c:pt>
                <c:pt idx="43">
                  <c:v>20</c:v>
                </c:pt>
                <c:pt idx="44">
                  <c:v>23</c:v>
                </c:pt>
                <c:pt idx="45">
                  <c:v>16</c:v>
                </c:pt>
                <c:pt idx="46">
                  <c:v>23</c:v>
                </c:pt>
                <c:pt idx="47">
                  <c:v>18</c:v>
                </c:pt>
                <c:pt idx="48">
                  <c:v>11</c:v>
                </c:pt>
                <c:pt idx="49">
                  <c:v>15</c:v>
                </c:pt>
                <c:pt idx="50">
                  <c:v>13</c:v>
                </c:pt>
                <c:pt idx="51">
                  <c:v>14</c:v>
                </c:pt>
                <c:pt idx="52">
                  <c:v>0</c:v>
                </c:pt>
              </c:numCache>
            </c:numRef>
          </c:val>
          <c:smooth val="0"/>
          <c:extLst>
            <c:ext xmlns:c16="http://schemas.microsoft.com/office/drawing/2014/chart" uri="{C3380CC4-5D6E-409C-BE32-E72D297353CC}">
              <c16:uniqueId val="{00000001-D692-485C-BE0C-40FCC19D09E7}"/>
            </c:ext>
          </c:extLst>
        </c:ser>
        <c:ser>
          <c:idx val="0"/>
          <c:order val="0"/>
          <c:tx>
            <c:strRef>
              <c:f>'definitivo boletín'!$P$27</c:f>
              <c:strCache>
                <c:ptCount val="1"/>
                <c:pt idx="0">
                  <c:v>2020</c:v>
                </c:pt>
              </c:strCache>
            </c:strRef>
          </c:tx>
          <c:spPr>
            <a:ln w="19050">
              <a:solidFill>
                <a:srgbClr val="92D050"/>
              </a:solidFill>
            </a:ln>
          </c:spPr>
          <c:marker>
            <c:symbol val="none"/>
          </c:marker>
          <c:cat>
            <c:numRef>
              <c:f>'definitivo boletín'!$O$28:$O$80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'definitivo boletín'!$P$28:$P$80</c:f>
              <c:numCache>
                <c:formatCode>General</c:formatCode>
                <c:ptCount val="53"/>
                <c:pt idx="0">
                  <c:v>10</c:v>
                </c:pt>
                <c:pt idx="1">
                  <c:v>7</c:v>
                </c:pt>
                <c:pt idx="2">
                  <c:v>13</c:v>
                </c:pt>
                <c:pt idx="3">
                  <c:v>8</c:v>
                </c:pt>
                <c:pt idx="4">
                  <c:v>13</c:v>
                </c:pt>
                <c:pt idx="5">
                  <c:v>9</c:v>
                </c:pt>
                <c:pt idx="6">
                  <c:v>5</c:v>
                </c:pt>
                <c:pt idx="7">
                  <c:v>13</c:v>
                </c:pt>
                <c:pt idx="8">
                  <c:v>12</c:v>
                </c:pt>
                <c:pt idx="9">
                  <c:v>8</c:v>
                </c:pt>
                <c:pt idx="10">
                  <c:v>8</c:v>
                </c:pt>
                <c:pt idx="11">
                  <c:v>8</c:v>
                </c:pt>
                <c:pt idx="12">
                  <c:v>8</c:v>
                </c:pt>
                <c:pt idx="13">
                  <c:v>13</c:v>
                </c:pt>
                <c:pt idx="14">
                  <c:v>15</c:v>
                </c:pt>
                <c:pt idx="15">
                  <c:v>7</c:v>
                </c:pt>
                <c:pt idx="16">
                  <c:v>4</c:v>
                </c:pt>
                <c:pt idx="17">
                  <c:v>7</c:v>
                </c:pt>
                <c:pt idx="18">
                  <c:v>11</c:v>
                </c:pt>
                <c:pt idx="19">
                  <c:v>5</c:v>
                </c:pt>
                <c:pt idx="20">
                  <c:v>7</c:v>
                </c:pt>
                <c:pt idx="21">
                  <c:v>13</c:v>
                </c:pt>
                <c:pt idx="22">
                  <c:v>7</c:v>
                </c:pt>
                <c:pt idx="23">
                  <c:v>6</c:v>
                </c:pt>
                <c:pt idx="24">
                  <c:v>11</c:v>
                </c:pt>
                <c:pt idx="25">
                  <c:v>8</c:v>
                </c:pt>
                <c:pt idx="26">
                  <c:v>9</c:v>
                </c:pt>
                <c:pt idx="27">
                  <c:v>20</c:v>
                </c:pt>
                <c:pt idx="28">
                  <c:v>21</c:v>
                </c:pt>
                <c:pt idx="29">
                  <c:v>23</c:v>
                </c:pt>
                <c:pt idx="30">
                  <c:v>33</c:v>
                </c:pt>
                <c:pt idx="31">
                  <c:v>41</c:v>
                </c:pt>
                <c:pt idx="32">
                  <c:v>37</c:v>
                </c:pt>
                <c:pt idx="33">
                  <c:v>45</c:v>
                </c:pt>
                <c:pt idx="34">
                  <c:v>59</c:v>
                </c:pt>
                <c:pt idx="35">
                  <c:v>36</c:v>
                </c:pt>
                <c:pt idx="36">
                  <c:v>36</c:v>
                </c:pt>
                <c:pt idx="37">
                  <c:v>31</c:v>
                </c:pt>
                <c:pt idx="38">
                  <c:v>26</c:v>
                </c:pt>
                <c:pt idx="39">
                  <c:v>35</c:v>
                </c:pt>
                <c:pt idx="40">
                  <c:v>42</c:v>
                </c:pt>
                <c:pt idx="41">
                  <c:v>26</c:v>
                </c:pt>
                <c:pt idx="42">
                  <c:v>38</c:v>
                </c:pt>
                <c:pt idx="43">
                  <c:v>32</c:v>
                </c:pt>
                <c:pt idx="44">
                  <c:v>29</c:v>
                </c:pt>
                <c:pt idx="45">
                  <c:v>31</c:v>
                </c:pt>
                <c:pt idx="46">
                  <c:v>36</c:v>
                </c:pt>
                <c:pt idx="47">
                  <c:v>26</c:v>
                </c:pt>
                <c:pt idx="48">
                  <c:v>20</c:v>
                </c:pt>
                <c:pt idx="49">
                  <c:v>13</c:v>
                </c:pt>
                <c:pt idx="50">
                  <c:v>14</c:v>
                </c:pt>
                <c:pt idx="51">
                  <c:v>28</c:v>
                </c:pt>
                <c:pt idx="52">
                  <c:v>17</c:v>
                </c:pt>
              </c:numCache>
            </c:numRef>
          </c:val>
          <c:smooth val="0"/>
          <c:extLst>
            <c:ext xmlns:c16="http://schemas.microsoft.com/office/drawing/2014/chart" uri="{C3380CC4-5D6E-409C-BE32-E72D297353CC}">
              <c16:uniqueId val="{00000002-D692-485C-BE0C-40FCC19D09E7}"/>
            </c:ext>
          </c:extLst>
        </c:ser>
        <c:dLbls>
          <c:showLegendKey val="0"/>
          <c:showVal val="0"/>
          <c:showCatName val="0"/>
          <c:showSerName val="0"/>
          <c:showPercent val="0"/>
          <c:showBubbleSize val="0"/>
        </c:dLbls>
        <c:marker val="1"/>
        <c:smooth val="0"/>
        <c:axId val="98615680"/>
        <c:axId val="98617600"/>
      </c:lineChart>
      <c:catAx>
        <c:axId val="98615680"/>
        <c:scaling>
          <c:orientation val="minMax"/>
        </c:scaling>
        <c:delete val="0"/>
        <c:axPos val="b"/>
        <c:title>
          <c:tx>
            <c:rich>
              <a:bodyPr/>
              <a:lstStyle/>
              <a:p>
                <a:pPr>
                  <a:defRPr/>
                </a:pPr>
                <a:r>
                  <a:rPr lang="en-US"/>
                  <a:t>Semana epidemiológica</a:t>
                </a:r>
              </a:p>
            </c:rich>
          </c:tx>
          <c:overlay val="0"/>
        </c:title>
        <c:numFmt formatCode="General" sourceLinked="1"/>
        <c:majorTickMark val="out"/>
        <c:minorTickMark val="none"/>
        <c:tickLblPos val="nextTo"/>
        <c:txPr>
          <a:bodyPr/>
          <a:lstStyle/>
          <a:p>
            <a:pPr>
              <a:defRPr sz="800"/>
            </a:pPr>
            <a:endParaRPr lang="en-US"/>
          </a:p>
        </c:txPr>
        <c:crossAx val="98617600"/>
        <c:crosses val="autoZero"/>
        <c:auto val="1"/>
        <c:lblAlgn val="ctr"/>
        <c:lblOffset val="100"/>
        <c:noMultiLvlLbl val="0"/>
      </c:catAx>
      <c:valAx>
        <c:axId val="98617600"/>
        <c:scaling>
          <c:orientation val="minMax"/>
        </c:scaling>
        <c:delete val="0"/>
        <c:axPos val="l"/>
        <c:title>
          <c:tx>
            <c:rich>
              <a:bodyPr rot="-5400000" vert="horz"/>
              <a:lstStyle/>
              <a:p>
                <a:pPr>
                  <a:defRPr/>
                </a:pPr>
                <a:r>
                  <a:rPr lang="en-US"/>
                  <a:t>Casos de IAD</a:t>
                </a:r>
              </a:p>
            </c:rich>
          </c:tx>
          <c:overlay val="0"/>
        </c:title>
        <c:numFmt formatCode="General" sourceLinked="1"/>
        <c:majorTickMark val="out"/>
        <c:minorTickMark val="none"/>
        <c:tickLblPos val="nextTo"/>
        <c:crossAx val="98615680"/>
        <c:crosses val="autoZero"/>
        <c:crossBetween val="between"/>
      </c:valAx>
    </c:plotArea>
    <c:legend>
      <c:legendPos val="r"/>
      <c:overlay val="0"/>
    </c:legend>
    <c:plotVisOnly val="1"/>
    <c:dispBlanksAs val="gap"/>
    <c:showDLblsOverMax val="0"/>
  </c:chart>
  <c:spPr>
    <a:noFill/>
    <a:ln>
      <a:noFill/>
    </a:ln>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a:t>Tendencia de consumo de antibióticos y porcentaje de ocupación</a:t>
            </a:r>
            <a:r>
              <a:rPr lang="es-MX" baseline="0"/>
              <a:t> en UCI adutos </a:t>
            </a:r>
          </a:p>
          <a:p>
            <a:pPr>
              <a:defRPr sz="1400" b="0" i="0" u="none" strike="noStrike" kern="1200" spc="0" baseline="0">
                <a:solidFill>
                  <a:schemeClr val="tx1">
                    <a:lumMod val="65000"/>
                    <a:lumOff val="35000"/>
                  </a:schemeClr>
                </a:solidFill>
                <a:latin typeface="+mn-lt"/>
                <a:ea typeface="+mn-ea"/>
                <a:cs typeface="+mn-cs"/>
              </a:defRPr>
            </a:pPr>
            <a:r>
              <a:rPr lang="es-MX" baseline="0"/>
              <a:t>Medellín a semana 17 de 2022</a:t>
            </a:r>
            <a:endParaRPr lang="es-MX"/>
          </a:p>
        </c:rich>
      </c:tx>
      <c:overlay val="0"/>
      <c:spPr>
        <a:noFill/>
        <a:ln>
          <a:noFill/>
        </a:ln>
        <a:effectLst/>
      </c:spPr>
    </c:title>
    <c:autoTitleDeleted val="0"/>
    <c:plotArea>
      <c:layout/>
      <c:lineChart>
        <c:grouping val="standard"/>
        <c:varyColors val="0"/>
        <c:ser>
          <c:idx val="1"/>
          <c:order val="1"/>
          <c:tx>
            <c:strRef>
              <c:f>'2019-22'!$E$102</c:f>
              <c:strCache>
                <c:ptCount val="1"/>
                <c:pt idx="0">
                  <c:v>DDD1CEF</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'2019-22'!$E$189:$E$200</c:f>
              <c:numCache>
                <c:formatCode>0.0</c:formatCode>
                <c:ptCount val="12"/>
                <c:pt idx="0">
                  <c:v>2.0807697464360531</c:v>
                </c:pt>
                <c:pt idx="1">
                  <c:v>3.5360968627600307</c:v>
                </c:pt>
                <c:pt idx="2">
                  <c:v>1.410913119832949</c:v>
                </c:pt>
              </c:numCache>
            </c:numRef>
          </c:val>
          <c:smooth val="0"/>
          <c:extLst>
            <c:ext xmlns:c16="http://schemas.microsoft.com/office/drawing/2014/chart" uri="{C3380CC4-5D6E-409C-BE32-E72D297353CC}">
              <c16:uniqueId val="{00000000-53C9-47A9-A6CF-A0CC7E9283D8}"/>
            </c:ext>
          </c:extLst>
        </c:ser>
        <c:ser>
          <c:idx val="2"/>
          <c:order val="2"/>
          <c:tx>
            <c:strRef>
              <c:f>'2019-22'!$F$102</c:f>
              <c:strCache>
                <c:ptCount val="1"/>
                <c:pt idx="0">
                  <c:v>DDD3ERT</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'2019-22'!$F$189:$F$200</c:f>
              <c:numCache>
                <c:formatCode>0.0</c:formatCode>
                <c:ptCount val="12"/>
                <c:pt idx="0">
                  <c:v>6.3490893788617442E-2</c:v>
                </c:pt>
                <c:pt idx="1">
                  <c:v>4.1398207173775965E-2</c:v>
                </c:pt>
                <c:pt idx="2">
                  <c:v>0.29491770675843115</c:v>
                </c:pt>
              </c:numCache>
            </c:numRef>
          </c:val>
          <c:smooth val="0"/>
          <c:extLst>
            <c:ext xmlns:c16="http://schemas.microsoft.com/office/drawing/2014/chart" uri="{C3380CC4-5D6E-409C-BE32-E72D297353CC}">
              <c16:uniqueId val="{00000001-53C9-47A9-A6CF-A0CC7E9283D8}"/>
            </c:ext>
          </c:extLst>
        </c:ser>
        <c:ser>
          <c:idx val="3"/>
          <c:order val="3"/>
          <c:tx>
            <c:strRef>
              <c:f>'2019-22'!$G$102</c:f>
              <c:strCache>
                <c:ptCount val="1"/>
                <c:pt idx="0">
                  <c:v>DDD4MEM</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'2019-22'!$G$189:$G$200</c:f>
              <c:numCache>
                <c:formatCode>0.0</c:formatCode>
                <c:ptCount val="12"/>
                <c:pt idx="0">
                  <c:v>11.701564121890039</c:v>
                </c:pt>
                <c:pt idx="1">
                  <c:v>12.941539542602076</c:v>
                </c:pt>
                <c:pt idx="2">
                  <c:v>8.5637846212505035</c:v>
                </c:pt>
              </c:numCache>
            </c:numRef>
          </c:val>
          <c:smooth val="0"/>
          <c:extLst>
            <c:ext xmlns:c16="http://schemas.microsoft.com/office/drawing/2014/chart" uri="{C3380CC4-5D6E-409C-BE32-E72D297353CC}">
              <c16:uniqueId val="{00000002-53C9-47A9-A6CF-A0CC7E9283D8}"/>
            </c:ext>
          </c:extLst>
        </c:ser>
        <c:ser>
          <c:idx val="4"/>
          <c:order val="4"/>
          <c:tx>
            <c:strRef>
              <c:f>'2019-22'!$H$102</c:f>
              <c:strCache>
                <c:ptCount val="1"/>
                <c:pt idx="0">
                  <c:v>DDD5PTZ</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'2019-22'!$H$189:$H$200</c:f>
              <c:numCache>
                <c:formatCode>0.0</c:formatCode>
                <c:ptCount val="12"/>
                <c:pt idx="0">
                  <c:v>14.597545950477778</c:v>
                </c:pt>
                <c:pt idx="1">
                  <c:v>9.8586873369549295</c:v>
                </c:pt>
                <c:pt idx="2">
                  <c:v>13.591588923969322</c:v>
                </c:pt>
              </c:numCache>
            </c:numRef>
          </c:val>
          <c:smooth val="0"/>
          <c:extLst>
            <c:ext xmlns:c16="http://schemas.microsoft.com/office/drawing/2014/chart" uri="{C3380CC4-5D6E-409C-BE32-E72D297353CC}">
              <c16:uniqueId val="{00000003-53C9-47A9-A6CF-A0CC7E9283D8}"/>
            </c:ext>
          </c:extLst>
        </c:ser>
        <c:ser>
          <c:idx val="5"/>
          <c:order val="5"/>
          <c:tx>
            <c:strRef>
              <c:f>'2019-22'!$I$102</c:f>
              <c:strCache>
                <c:ptCount val="1"/>
                <c:pt idx="0">
                  <c:v>DDD6VAN</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'2019-22'!$I$189:$I$200</c:f>
              <c:numCache>
                <c:formatCode>0.0</c:formatCode>
                <c:ptCount val="12"/>
                <c:pt idx="0">
                  <c:v>5.119674799136698</c:v>
                </c:pt>
                <c:pt idx="1">
                  <c:v>5.5128612553078327</c:v>
                </c:pt>
                <c:pt idx="2">
                  <c:v>4.5041977032196758</c:v>
                </c:pt>
              </c:numCache>
            </c:numRef>
          </c:val>
          <c:smooth val="0"/>
          <c:extLst>
            <c:ext xmlns:c16="http://schemas.microsoft.com/office/drawing/2014/chart" uri="{C3380CC4-5D6E-409C-BE32-E72D297353CC}">
              <c16:uniqueId val="{00000004-53C9-47A9-A6CF-A0CC7E9283D8}"/>
            </c:ext>
          </c:extLst>
        </c:ser>
        <c:ser>
          <c:idx val="6"/>
          <c:order val="6"/>
          <c:tx>
            <c:strRef>
              <c:f>'2019-22'!$J$102</c:f>
              <c:strCache>
                <c:ptCount val="1"/>
                <c:pt idx="0">
                  <c:v>DDD2FEP</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'2019-22'!$J$189:$J$200</c:f>
              <c:numCache>
                <c:formatCode>0.0</c:formatCode>
                <c:ptCount val="12"/>
                <c:pt idx="0">
                  <c:v>6.155730747778227</c:v>
                </c:pt>
                <c:pt idx="1">
                  <c:v>5.6405057274269748</c:v>
                </c:pt>
                <c:pt idx="2">
                  <c:v>4.2830094231508529</c:v>
                </c:pt>
              </c:numCache>
            </c:numRef>
          </c:val>
          <c:smooth val="0"/>
          <c:extLst>
            <c:ext xmlns:c16="http://schemas.microsoft.com/office/drawing/2014/chart" uri="{C3380CC4-5D6E-409C-BE32-E72D297353CC}">
              <c16:uniqueId val="{00000005-53C9-47A9-A6CF-A0CC7E9283D8}"/>
            </c:ext>
          </c:extLst>
        </c:ser>
        <c:dLbls>
          <c:showLegendKey val="0"/>
          <c:showVal val="0"/>
          <c:showCatName val="0"/>
          <c:showSerName val="0"/>
          <c:showPercent val="0"/>
          <c:showBubbleSize val="0"/>
        </c:dLbls>
        <c:marker val="1"/>
        <c:smooth val="0"/>
        <c:axId val="116475392"/>
        <c:axId val="116476928"/>
      </c:lineChart>
      <c:lineChart>
        <c:grouping val="standard"/>
        <c:varyColors val="0"/>
        <c:ser>
          <c:idx val="0"/>
          <c:order val="0"/>
          <c:tx>
            <c:strRef>
              <c:f>'2019-22'!$D$102</c:f>
              <c:strCache>
                <c:ptCount val="1"/>
                <c:pt idx="0">
                  <c:v>%OCUP</c:v>
                </c:pt>
              </c:strCache>
            </c:strRef>
          </c:tx>
          <c:spPr>
            <a:ln>
              <a:prstDash val="sysDot"/>
            </a:ln>
          </c:spPr>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'2019-22'!$D$189:$D$200</c:f>
              <c:numCache>
                <c:formatCode>0.0</c:formatCode>
                <c:ptCount val="12"/>
                <c:pt idx="0">
                  <c:v>0.82582399549908581</c:v>
                </c:pt>
                <c:pt idx="1">
                  <c:v>0.75843065877951366</c:v>
                </c:pt>
                <c:pt idx="2">
                  <c:v>0.78138053467000834</c:v>
                </c:pt>
              </c:numCache>
            </c:numRef>
          </c:val>
          <c:smooth val="0"/>
          <c:extLst>
            <c:ext xmlns:c16="http://schemas.microsoft.com/office/drawing/2014/chart" uri="{C3380CC4-5D6E-409C-BE32-E72D297353CC}">
              <c16:uniqueId val="{00000006-53C9-47A9-A6CF-A0CC7E9283D8}"/>
            </c:ext>
          </c:extLst>
        </c:ser>
        <c:dLbls>
          <c:showLegendKey val="0"/>
          <c:showVal val="0"/>
          <c:showCatName val="0"/>
          <c:showSerName val="0"/>
          <c:showPercent val="0"/>
          <c:showBubbleSize val="0"/>
        </c:dLbls>
        <c:marker val="1"/>
        <c:smooth val="0"/>
        <c:axId val="116497408"/>
        <c:axId val="116495488"/>
      </c:lineChart>
      <c:catAx>
        <c:axId val="11647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76928"/>
        <c:crosses val="autoZero"/>
        <c:auto val="1"/>
        <c:lblAlgn val="ctr"/>
        <c:lblOffset val="100"/>
        <c:noMultiLvlLbl val="0"/>
      </c:catAx>
      <c:valAx>
        <c:axId val="116476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DDD</a:t>
                </a:r>
              </a:p>
            </c:rich>
          </c:tx>
          <c:overlay val="0"/>
        </c:title>
        <c:numFmt formatCode="0.0" sourceLinked="1"/>
        <c:majorTickMark val="none"/>
        <c:minorTickMark val="none"/>
        <c:tickLblPos val="nextTo"/>
        <c:spPr>
          <a:noFill/>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75392"/>
        <c:crosses val="autoZero"/>
        <c:crossBetween val="between"/>
      </c:valAx>
      <c:valAx>
        <c:axId val="116495488"/>
        <c:scaling>
          <c:orientation val="minMax"/>
          <c:max val="1"/>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%ocupación</a:t>
                </a:r>
              </a:p>
            </c:rich>
          </c:tx>
          <c:overlay val="0"/>
          <c:spPr>
            <a:noFill/>
            <a:ln>
              <a:noFill/>
            </a:ln>
            <a:effectLst/>
          </c:spPr>
        </c:title>
        <c:numFmt formatCode="0%" sourceLinked="0"/>
        <c:majorTickMark val="out"/>
        <c:minorTickMark val="none"/>
        <c:tickLblPos val="nextTo"/>
        <c:spPr>
          <a:noFill/>
          <a:ln>
            <a:solidFill>
              <a:schemeClr val="accent1">
                <a:alpha val="76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97408"/>
        <c:crosses val="max"/>
        <c:crossBetween val="between"/>
      </c:valAx>
      <c:catAx>
        <c:axId val="116497408"/>
        <c:scaling>
          <c:orientation val="minMax"/>
        </c:scaling>
        <c:delete val="1"/>
        <c:axPos val="b"/>
        <c:numFmt formatCode="General" sourceLinked="1"/>
        <c:majorTickMark val="out"/>
        <c:minorTickMark val="none"/>
        <c:tickLblPos val="nextTo"/>
        <c:crossAx val="116495488"/>
        <c:crosses val="autoZero"/>
        <c:auto val="1"/>
        <c:lblAlgn val="ctr"/>
        <c:lblOffset val="100"/>
        <c:noMultiLvlLbl val="0"/>
      </c:catAx>
      <c:dTable>
        <c:showHorzBorder val="1"/>
        <c:showVertBorder val="1"/>
        <c:showOutline val="1"/>
        <c:showKeys val="1"/>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s-MX" sz="1200" b="0" i="0" baseline="0">
                <a:effectLst/>
              </a:rPr>
              <a:t>Tendencia de consumo de antibióticos y porcentaje de ocupación en servicios de  hospitalización adutos </a:t>
            </a:r>
          </a:p>
          <a:p>
            <a:pPr>
              <a:defRPr sz="1200"/>
            </a:pPr>
            <a:r>
              <a:rPr lang="es-MX" sz="1200" b="0" i="0" baseline="0">
                <a:effectLst/>
              </a:rPr>
              <a:t>Medellín a semana 17 de 2022</a:t>
            </a:r>
            <a:endParaRPr lang="es-MX" sz="1200">
              <a:effectLs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'2019-22'!$E$116</c:f>
              <c:strCache>
                <c:ptCount val="1"/>
                <c:pt idx="0">
                  <c:v>DDD1CEF</c:v>
                </c:pt>
              </c:strCache>
            </c:strRef>
          </c:tx>
          <c:spPr>
            <a:ln w="28575" cap="rnd">
              <a:solidFill>
                <a:schemeClr val="accent2"/>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'2019-22'!$E$203:$E$214</c:f>
              <c:numCache>
                <c:formatCode>0.0</c:formatCode>
                <c:ptCount val="12"/>
                <c:pt idx="0">
                  <c:v>1.2757559895319399</c:v>
                </c:pt>
                <c:pt idx="1">
                  <c:v>1.314637395802746</c:v>
                </c:pt>
                <c:pt idx="2">
                  <c:v>1.3358275496484371</c:v>
                </c:pt>
              </c:numCache>
            </c:numRef>
          </c:val>
          <c:smooth val="0"/>
          <c:extLst>
            <c:ext xmlns:c16="http://schemas.microsoft.com/office/drawing/2014/chart" uri="{C3380CC4-5D6E-409C-BE32-E72D297353CC}">
              <c16:uniqueId val="{00000000-C786-4786-89FA-432EB1C18223}"/>
            </c:ext>
          </c:extLst>
        </c:ser>
        <c:ser>
          <c:idx val="2"/>
          <c:order val="2"/>
          <c:tx>
            <c:strRef>
              <c:f>'2019-22'!$F$116</c:f>
              <c:strCache>
                <c:ptCount val="1"/>
                <c:pt idx="0">
                  <c:v>DDD2 CIP</c:v>
                </c:pt>
              </c:strCache>
            </c:strRef>
          </c:tx>
          <c:spPr>
            <a:ln w="28575" cap="rnd">
              <a:solidFill>
                <a:schemeClr val="accent3"/>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'2019-22'!$F$203:$F$214</c:f>
              <c:numCache>
                <c:formatCode>0.0</c:formatCode>
                <c:ptCount val="12"/>
                <c:pt idx="0">
                  <c:v>1.7962911273706041</c:v>
                </c:pt>
                <c:pt idx="1">
                  <c:v>2.3698938879525953</c:v>
                </c:pt>
                <c:pt idx="2">
                  <c:v>2.8777848013468335</c:v>
                </c:pt>
              </c:numCache>
            </c:numRef>
          </c:val>
          <c:smooth val="0"/>
          <c:extLst>
            <c:ext xmlns:c16="http://schemas.microsoft.com/office/drawing/2014/chart" uri="{C3380CC4-5D6E-409C-BE32-E72D297353CC}">
              <c16:uniqueId val="{00000001-C786-4786-89FA-432EB1C18223}"/>
            </c:ext>
          </c:extLst>
        </c:ser>
        <c:ser>
          <c:idx val="3"/>
          <c:order val="3"/>
          <c:tx>
            <c:strRef>
              <c:f>'2019-22'!$G$116</c:f>
              <c:strCache>
                <c:ptCount val="1"/>
                <c:pt idx="0">
                  <c:v>DDD3ERT</c:v>
                </c:pt>
              </c:strCache>
            </c:strRef>
          </c:tx>
          <c:spPr>
            <a:ln w="28575" cap="rnd">
              <a:solidFill>
                <a:schemeClr val="accent4"/>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'2019-22'!$G$203:$G$214</c:f>
              <c:numCache>
                <c:formatCode>0.0</c:formatCode>
                <c:ptCount val="12"/>
                <c:pt idx="0">
                  <c:v>0.17573622174895076</c:v>
                </c:pt>
                <c:pt idx="1">
                  <c:v>0.30055724641123599</c:v>
                </c:pt>
                <c:pt idx="2">
                  <c:v>0.39405574210070132</c:v>
                </c:pt>
              </c:numCache>
            </c:numRef>
          </c:val>
          <c:smooth val="0"/>
          <c:extLst>
            <c:ext xmlns:c16="http://schemas.microsoft.com/office/drawing/2014/chart" uri="{C3380CC4-5D6E-409C-BE32-E72D297353CC}">
              <c16:uniqueId val="{00000002-C786-4786-89FA-432EB1C18223}"/>
            </c:ext>
          </c:extLst>
        </c:ser>
        <c:ser>
          <c:idx val="4"/>
          <c:order val="4"/>
          <c:tx>
            <c:strRef>
              <c:f>'2019-22'!$H$116</c:f>
              <c:strCache>
                <c:ptCount val="1"/>
                <c:pt idx="0">
                  <c:v>DDD4MEM</c:v>
                </c:pt>
              </c:strCache>
            </c:strRef>
          </c:tx>
          <c:spPr>
            <a:ln w="28575" cap="rnd">
              <a:solidFill>
                <a:schemeClr val="accent5"/>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'2019-22'!$H$203:$H$214</c:f>
              <c:numCache>
                <c:formatCode>0.0</c:formatCode>
                <c:ptCount val="12"/>
                <c:pt idx="0">
                  <c:v>2.5085048024333352</c:v>
                </c:pt>
                <c:pt idx="1">
                  <c:v>2.3447472650028556</c:v>
                </c:pt>
                <c:pt idx="2">
                  <c:v>2.7665996893320068</c:v>
                </c:pt>
              </c:numCache>
            </c:numRef>
          </c:val>
          <c:smooth val="0"/>
          <c:extLst>
            <c:ext xmlns:c16="http://schemas.microsoft.com/office/drawing/2014/chart" uri="{C3380CC4-5D6E-409C-BE32-E72D297353CC}">
              <c16:uniqueId val="{00000003-C786-4786-89FA-432EB1C18223}"/>
            </c:ext>
          </c:extLst>
        </c:ser>
        <c:ser>
          <c:idx val="5"/>
          <c:order val="5"/>
          <c:tx>
            <c:strRef>
              <c:f>'2019-22'!$I$116</c:f>
              <c:strCache>
                <c:ptCount val="1"/>
                <c:pt idx="0">
                  <c:v>DDD5PTZ</c:v>
                </c:pt>
              </c:strCache>
            </c:strRef>
          </c:tx>
          <c:spPr>
            <a:ln w="28575" cap="rnd">
              <a:solidFill>
                <a:schemeClr val="accent6"/>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'2019-22'!$I$203:$I$214</c:f>
              <c:numCache>
                <c:formatCode>0.0</c:formatCode>
                <c:ptCount val="12"/>
                <c:pt idx="0">
                  <c:v>8.437642599840558</c:v>
                </c:pt>
                <c:pt idx="1">
                  <c:v>7.5713805310949347</c:v>
                </c:pt>
                <c:pt idx="2">
                  <c:v>7.6525747493515848</c:v>
                </c:pt>
              </c:numCache>
            </c:numRef>
          </c:val>
          <c:smooth val="0"/>
          <c:extLst>
            <c:ext xmlns:c16="http://schemas.microsoft.com/office/drawing/2014/chart" uri="{C3380CC4-5D6E-409C-BE32-E72D297353CC}">
              <c16:uniqueId val="{00000004-C786-4786-89FA-432EB1C18223}"/>
            </c:ext>
          </c:extLst>
        </c:ser>
        <c:ser>
          <c:idx val="6"/>
          <c:order val="6"/>
          <c:tx>
            <c:strRef>
              <c:f>'2019-22'!$J$116</c:f>
              <c:strCache>
                <c:ptCount val="1"/>
                <c:pt idx="0">
                  <c:v>DDD6VAN</c:v>
                </c:pt>
              </c:strCache>
            </c:strRef>
          </c:tx>
          <c:spPr>
            <a:ln w="28575" cap="rnd">
              <a:solidFill>
                <a:schemeClr val="accent1">
                  <a:lumMod val="60000"/>
                </a:schemeClr>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'2019-22'!$J$203:$J$214</c:f>
              <c:numCache>
                <c:formatCode>0.0</c:formatCode>
                <c:ptCount val="12"/>
                <c:pt idx="0">
                  <c:v>1.5827382503085881</c:v>
                </c:pt>
                <c:pt idx="1">
                  <c:v>1.3885744784199101</c:v>
                </c:pt>
                <c:pt idx="2">
                  <c:v>1.8926454460950803</c:v>
                </c:pt>
              </c:numCache>
            </c:numRef>
          </c:val>
          <c:smooth val="0"/>
          <c:extLst>
            <c:ext xmlns:c16="http://schemas.microsoft.com/office/drawing/2014/chart" uri="{C3380CC4-5D6E-409C-BE32-E72D297353CC}">
              <c16:uniqueId val="{00000005-C786-4786-89FA-432EB1C18223}"/>
            </c:ext>
          </c:extLst>
        </c:ser>
        <c:ser>
          <c:idx val="7"/>
          <c:order val="7"/>
          <c:tx>
            <c:strRef>
              <c:f>'2019-22'!$K$116</c:f>
              <c:strCache>
                <c:ptCount val="1"/>
                <c:pt idx="0">
                  <c:v>DDD2FEP</c:v>
                </c:pt>
              </c:strCache>
            </c:strRef>
          </c:tx>
          <c:spPr>
            <a:ln w="28575" cap="rnd">
              <a:solidFill>
                <a:schemeClr val="accent2">
                  <a:lumMod val="60000"/>
                </a:schemeClr>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'2019-22'!$K$203:$K$214</c:f>
              <c:numCache>
                <c:formatCode>0.0</c:formatCode>
                <c:ptCount val="12"/>
                <c:pt idx="0">
                  <c:v>1.618052332843583</c:v>
                </c:pt>
                <c:pt idx="1">
                  <c:v>1.5556843074245574</c:v>
                </c:pt>
                <c:pt idx="2">
                  <c:v>1.5489174754039794</c:v>
                </c:pt>
              </c:numCache>
            </c:numRef>
          </c:val>
          <c:smooth val="0"/>
          <c:extLst>
            <c:ext xmlns:c16="http://schemas.microsoft.com/office/drawing/2014/chart" uri="{C3380CC4-5D6E-409C-BE32-E72D297353CC}">
              <c16:uniqueId val="{00000006-C786-4786-89FA-432EB1C18223}"/>
            </c:ext>
          </c:extLst>
        </c:ser>
        <c:dLbls>
          <c:showLegendKey val="0"/>
          <c:showVal val="0"/>
          <c:showCatName val="0"/>
          <c:showSerName val="0"/>
          <c:showPercent val="0"/>
          <c:showBubbleSize val="0"/>
        </c:dLbls>
        <c:marker val="1"/>
        <c:smooth val="0"/>
        <c:axId val="116377472"/>
        <c:axId val="116379008"/>
      </c:lineChart>
      <c:lineChart>
        <c:grouping val="standard"/>
        <c:varyColors val="0"/>
        <c:ser>
          <c:idx val="0"/>
          <c:order val="0"/>
          <c:tx>
            <c:strRef>
              <c:f>'2019-22'!$D$116</c:f>
              <c:strCache>
                <c:ptCount val="1"/>
                <c:pt idx="0">
                  <c:v>%OCUP</c:v>
                </c:pt>
              </c:strCache>
            </c:strRef>
          </c:tx>
          <c:spPr>
            <a:ln w="28575" cap="rnd">
              <a:solidFill>
                <a:schemeClr val="accent1"/>
              </a:solidFill>
              <a:prstDash val="sysDot"/>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'2019-22'!$D$203:$D$214</c:f>
              <c:numCache>
                <c:formatCode>0.0</c:formatCode>
                <c:ptCount val="12"/>
                <c:pt idx="0">
                  <c:v>0.89489157652497442</c:v>
                </c:pt>
                <c:pt idx="1">
                  <c:v>0.87881865615167087</c:v>
                </c:pt>
                <c:pt idx="2">
                  <c:v>0.91502381966768653</c:v>
                </c:pt>
              </c:numCache>
            </c:numRef>
          </c:val>
          <c:smooth val="0"/>
          <c:extLst>
            <c:ext xmlns:c16="http://schemas.microsoft.com/office/drawing/2014/chart" uri="{C3380CC4-5D6E-409C-BE32-E72D297353CC}">
              <c16:uniqueId val="{00000007-C786-4786-89FA-432EB1C18223}"/>
            </c:ext>
          </c:extLst>
        </c:ser>
        <c:dLbls>
          <c:showLegendKey val="0"/>
          <c:showVal val="0"/>
          <c:showCatName val="0"/>
          <c:showSerName val="0"/>
          <c:showPercent val="0"/>
          <c:showBubbleSize val="0"/>
        </c:dLbls>
        <c:marker val="1"/>
        <c:smooth val="0"/>
        <c:axId val="116387200"/>
        <c:axId val="116385280"/>
      </c:lineChart>
      <c:catAx>
        <c:axId val="11637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379008"/>
        <c:crosses val="autoZero"/>
        <c:auto val="1"/>
        <c:lblAlgn val="ctr"/>
        <c:lblOffset val="100"/>
        <c:noMultiLvlLbl val="0"/>
      </c:catAx>
      <c:valAx>
        <c:axId val="116379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DDD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377472"/>
        <c:crosses val="autoZero"/>
        <c:crossBetween val="between"/>
      </c:valAx>
      <c:valAx>
        <c:axId val="116385280"/>
        <c:scaling>
          <c:orientation val="minMax"/>
          <c:max val="1"/>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%ocupación</a:t>
                </a:r>
              </a:p>
            </c:rich>
          </c:tx>
          <c:layout>
            <c:manualLayout>
              <c:xMode val="edge"/>
              <c:yMode val="edge"/>
              <c:x val="0.94899790442234344"/>
              <c:y val="0.2790575916230366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387200"/>
        <c:crosses val="max"/>
        <c:crossBetween val="between"/>
      </c:valAx>
      <c:catAx>
        <c:axId val="116387200"/>
        <c:scaling>
          <c:orientation val="minMax"/>
        </c:scaling>
        <c:delete val="1"/>
        <c:axPos val="b"/>
        <c:numFmt formatCode="General" sourceLinked="1"/>
        <c:majorTickMark val="out"/>
        <c:minorTickMark val="none"/>
        <c:tickLblPos val="nextTo"/>
        <c:crossAx val="116385280"/>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endémico'!$A$75</c:f>
              <c:strCache>
                <c:ptCount val="1"/>
                <c:pt idx="0">
                  <c:v>Percentil 75</c:v>
                </c:pt>
              </c:strCache>
            </c:strRef>
          </c:tx>
          <c:spPr>
            <a:solidFill>
              <a:srgbClr val="C00000"/>
            </a:solidFill>
            <a:ln w="25400">
              <a:solidFill>
                <a:srgbClr val="FF0000"/>
              </a:solidFill>
              <a:prstDash val="solid"/>
            </a:ln>
          </c:spPr>
          <c:val>
            <c:numRef>
              <c:f>'Canal endémico'!$B$75:$BA$75</c:f>
              <c:numCache>
                <c:formatCode>0.0</c:formatCode>
                <c:ptCount val="52"/>
                <c:pt idx="0">
                  <c:v>41</c:v>
                </c:pt>
                <c:pt idx="1">
                  <c:v>38</c:v>
                </c:pt>
                <c:pt idx="2">
                  <c:v>39</c:v>
                </c:pt>
                <c:pt idx="3">
                  <c:v>33</c:v>
                </c:pt>
                <c:pt idx="4">
                  <c:v>48</c:v>
                </c:pt>
                <c:pt idx="5">
                  <c:v>43</c:v>
                </c:pt>
                <c:pt idx="6">
                  <c:v>49</c:v>
                </c:pt>
                <c:pt idx="7">
                  <c:v>50</c:v>
                </c:pt>
                <c:pt idx="8">
                  <c:v>45</c:v>
                </c:pt>
                <c:pt idx="9">
                  <c:v>56</c:v>
                </c:pt>
                <c:pt idx="10">
                  <c:v>54</c:v>
                </c:pt>
                <c:pt idx="11">
                  <c:v>48</c:v>
                </c:pt>
                <c:pt idx="12">
                  <c:v>48</c:v>
                </c:pt>
                <c:pt idx="13">
                  <c:v>51</c:v>
                </c:pt>
                <c:pt idx="14">
                  <c:v>49</c:v>
                </c:pt>
                <c:pt idx="15">
                  <c:v>45</c:v>
                </c:pt>
                <c:pt idx="16">
                  <c:v>47</c:v>
                </c:pt>
                <c:pt idx="17">
                  <c:v>50</c:v>
                </c:pt>
                <c:pt idx="18">
                  <c:v>52</c:v>
                </c:pt>
                <c:pt idx="19">
                  <c:v>47</c:v>
                </c:pt>
                <c:pt idx="20">
                  <c:v>46</c:v>
                </c:pt>
                <c:pt idx="21">
                  <c:v>46</c:v>
                </c:pt>
                <c:pt idx="22">
                  <c:v>42</c:v>
                </c:pt>
                <c:pt idx="23">
                  <c:v>50</c:v>
                </c:pt>
                <c:pt idx="24">
                  <c:v>44</c:v>
                </c:pt>
                <c:pt idx="25">
                  <c:v>41</c:v>
                </c:pt>
                <c:pt idx="26">
                  <c:v>38</c:v>
                </c:pt>
                <c:pt idx="27">
                  <c:v>47</c:v>
                </c:pt>
                <c:pt idx="28">
                  <c:v>47</c:v>
                </c:pt>
                <c:pt idx="29">
                  <c:v>45</c:v>
                </c:pt>
                <c:pt idx="30">
                  <c:v>54</c:v>
                </c:pt>
                <c:pt idx="31">
                  <c:v>52</c:v>
                </c:pt>
                <c:pt idx="32">
                  <c:v>50</c:v>
                </c:pt>
                <c:pt idx="33">
                  <c:v>41</c:v>
                </c:pt>
                <c:pt idx="34">
                  <c:v>53</c:v>
                </c:pt>
                <c:pt idx="35">
                  <c:v>55</c:v>
                </c:pt>
                <c:pt idx="36">
                  <c:v>61</c:v>
                </c:pt>
                <c:pt idx="37">
                  <c:v>50</c:v>
                </c:pt>
                <c:pt idx="38">
                  <c:v>42</c:v>
                </c:pt>
                <c:pt idx="39">
                  <c:v>46</c:v>
                </c:pt>
                <c:pt idx="40">
                  <c:v>54</c:v>
                </c:pt>
                <c:pt idx="41">
                  <c:v>44</c:v>
                </c:pt>
                <c:pt idx="42">
                  <c:v>41</c:v>
                </c:pt>
                <c:pt idx="43">
                  <c:v>55</c:v>
                </c:pt>
                <c:pt idx="44">
                  <c:v>49</c:v>
                </c:pt>
                <c:pt idx="45">
                  <c:v>40</c:v>
                </c:pt>
                <c:pt idx="46">
                  <c:v>61</c:v>
                </c:pt>
                <c:pt idx="47">
                  <c:v>41</c:v>
                </c:pt>
                <c:pt idx="48">
                  <c:v>39</c:v>
                </c:pt>
                <c:pt idx="49">
                  <c:v>57</c:v>
                </c:pt>
                <c:pt idx="50">
                  <c:v>41</c:v>
                </c:pt>
                <c:pt idx="51">
                  <c:v>48</c:v>
                </c:pt>
              </c:numCache>
            </c:numRef>
          </c:val>
          <c:extLst>
            <c:ext xmlns:c16="http://schemas.microsoft.com/office/drawing/2014/chart" uri="{C3380CC4-5D6E-409C-BE32-E72D297353CC}">
              <c16:uniqueId val="{00000002-5A99-4791-8253-E45CCB0CC22F}"/>
            </c:ext>
          </c:extLst>
        </c:ser>
        <c:ser>
          <c:idx val="1"/>
          <c:order val="2"/>
          <c:tx>
            <c:strRef>
              <c:f>'Canal endémico'!$A$73</c:f>
              <c:strCache>
                <c:ptCount val="1"/>
                <c:pt idx="0">
                  <c:v>Mediana</c:v>
                </c:pt>
              </c:strCache>
            </c:strRef>
          </c:tx>
          <c:spPr>
            <a:ln w="28575" cap="rnd">
              <a:solidFill>
                <a:schemeClr val="accent4"/>
              </a:solidFill>
              <a:round/>
            </a:ln>
            <a:effectLst/>
          </c:spPr>
          <c:val>
            <c:numRef>
              <c:f>'Canal endémico'!$B$73:$BA$73</c:f>
              <c:numCache>
                <c:formatCode>0.0</c:formatCode>
                <c:ptCount val="52"/>
                <c:pt idx="0">
                  <c:v>35</c:v>
                </c:pt>
                <c:pt idx="1">
                  <c:v>36</c:v>
                </c:pt>
                <c:pt idx="2">
                  <c:v>37</c:v>
                </c:pt>
                <c:pt idx="3">
                  <c:v>33</c:v>
                </c:pt>
                <c:pt idx="4">
                  <c:v>43</c:v>
                </c:pt>
                <c:pt idx="5">
                  <c:v>40</c:v>
                </c:pt>
                <c:pt idx="6">
                  <c:v>48</c:v>
                </c:pt>
                <c:pt idx="7">
                  <c:v>47</c:v>
                </c:pt>
                <c:pt idx="8">
                  <c:v>44</c:v>
                </c:pt>
                <c:pt idx="9">
                  <c:v>49</c:v>
                </c:pt>
                <c:pt idx="10">
                  <c:v>51</c:v>
                </c:pt>
                <c:pt idx="11">
                  <c:v>45</c:v>
                </c:pt>
                <c:pt idx="12">
                  <c:v>42</c:v>
                </c:pt>
                <c:pt idx="13">
                  <c:v>46</c:v>
                </c:pt>
                <c:pt idx="14">
                  <c:v>34</c:v>
                </c:pt>
                <c:pt idx="15">
                  <c:v>35</c:v>
                </c:pt>
                <c:pt idx="16">
                  <c:v>43</c:v>
                </c:pt>
                <c:pt idx="17">
                  <c:v>46</c:v>
                </c:pt>
                <c:pt idx="18">
                  <c:v>41</c:v>
                </c:pt>
                <c:pt idx="19">
                  <c:v>42</c:v>
                </c:pt>
                <c:pt idx="20">
                  <c:v>46</c:v>
                </c:pt>
                <c:pt idx="21">
                  <c:v>39</c:v>
                </c:pt>
                <c:pt idx="22">
                  <c:v>42</c:v>
                </c:pt>
                <c:pt idx="23">
                  <c:v>42</c:v>
                </c:pt>
                <c:pt idx="24">
                  <c:v>42</c:v>
                </c:pt>
                <c:pt idx="25">
                  <c:v>41</c:v>
                </c:pt>
                <c:pt idx="26">
                  <c:v>29</c:v>
                </c:pt>
                <c:pt idx="27">
                  <c:v>47</c:v>
                </c:pt>
                <c:pt idx="28">
                  <c:v>47</c:v>
                </c:pt>
                <c:pt idx="29">
                  <c:v>42</c:v>
                </c:pt>
                <c:pt idx="30">
                  <c:v>45</c:v>
                </c:pt>
                <c:pt idx="31">
                  <c:v>52</c:v>
                </c:pt>
                <c:pt idx="32">
                  <c:v>43</c:v>
                </c:pt>
                <c:pt idx="33">
                  <c:v>38</c:v>
                </c:pt>
                <c:pt idx="34">
                  <c:v>52</c:v>
                </c:pt>
                <c:pt idx="35">
                  <c:v>54</c:v>
                </c:pt>
                <c:pt idx="36">
                  <c:v>42</c:v>
                </c:pt>
                <c:pt idx="37">
                  <c:v>45</c:v>
                </c:pt>
                <c:pt idx="38">
                  <c:v>42</c:v>
                </c:pt>
                <c:pt idx="39">
                  <c:v>46</c:v>
                </c:pt>
                <c:pt idx="40">
                  <c:v>53</c:v>
                </c:pt>
                <c:pt idx="41">
                  <c:v>41</c:v>
                </c:pt>
                <c:pt idx="42">
                  <c:v>39</c:v>
                </c:pt>
                <c:pt idx="43">
                  <c:v>52</c:v>
                </c:pt>
                <c:pt idx="44">
                  <c:v>36</c:v>
                </c:pt>
                <c:pt idx="45">
                  <c:v>34</c:v>
                </c:pt>
                <c:pt idx="46">
                  <c:v>55</c:v>
                </c:pt>
                <c:pt idx="47">
                  <c:v>40</c:v>
                </c:pt>
                <c:pt idx="48">
                  <c:v>34</c:v>
                </c:pt>
                <c:pt idx="49">
                  <c:v>40</c:v>
                </c:pt>
                <c:pt idx="50">
                  <c:v>39</c:v>
                </c:pt>
                <c:pt idx="51">
                  <c:v>33</c:v>
                </c:pt>
              </c:numCache>
            </c:numRef>
          </c:val>
          <c:extLst>
            <c:ext xmlns:c16="http://schemas.microsoft.com/office/drawing/2014/chart" uri="{C3380CC4-5D6E-409C-BE32-E72D297353CC}">
              <c16:uniqueId val="{00000000-5A99-4791-8253-E45CCB0CC22F}"/>
            </c:ext>
          </c:extLst>
        </c:ser>
        <c:ser>
          <c:idx val="2"/>
          <c:order val="3"/>
          <c:tx>
            <c:strRef>
              <c:f>'Canal endémico'!$A$74</c:f>
              <c:strCache>
                <c:ptCount val="1"/>
                <c:pt idx="0">
                  <c:v>Percentil 25</c:v>
                </c:pt>
              </c:strCache>
            </c:strRef>
          </c:tx>
          <c:spPr>
            <a:solidFill>
              <a:srgbClr val="92D050"/>
            </a:solidFill>
            <a:ln w="28575" cap="rnd">
              <a:solidFill>
                <a:schemeClr val="accent6"/>
              </a:solidFill>
              <a:round/>
            </a:ln>
            <a:effectLst/>
          </c:spPr>
          <c:val>
            <c:numRef>
              <c:f>'Canal endémico'!$B$74:$BA$74</c:f>
              <c:numCache>
                <c:formatCode>0.0</c:formatCode>
                <c:ptCount val="52"/>
                <c:pt idx="0">
                  <c:v>35</c:v>
                </c:pt>
                <c:pt idx="1">
                  <c:v>32</c:v>
                </c:pt>
                <c:pt idx="2">
                  <c:v>29</c:v>
                </c:pt>
                <c:pt idx="3">
                  <c:v>30</c:v>
                </c:pt>
                <c:pt idx="4">
                  <c:v>42</c:v>
                </c:pt>
                <c:pt idx="5">
                  <c:v>38</c:v>
                </c:pt>
                <c:pt idx="6">
                  <c:v>42</c:v>
                </c:pt>
                <c:pt idx="7">
                  <c:v>46</c:v>
                </c:pt>
                <c:pt idx="8">
                  <c:v>39</c:v>
                </c:pt>
                <c:pt idx="9">
                  <c:v>41</c:v>
                </c:pt>
                <c:pt idx="10">
                  <c:v>46</c:v>
                </c:pt>
                <c:pt idx="11">
                  <c:v>44</c:v>
                </c:pt>
                <c:pt idx="12">
                  <c:v>34</c:v>
                </c:pt>
                <c:pt idx="13">
                  <c:v>26</c:v>
                </c:pt>
                <c:pt idx="14">
                  <c:v>29</c:v>
                </c:pt>
                <c:pt idx="15">
                  <c:v>35</c:v>
                </c:pt>
                <c:pt idx="16">
                  <c:v>41</c:v>
                </c:pt>
                <c:pt idx="17">
                  <c:v>33</c:v>
                </c:pt>
                <c:pt idx="18">
                  <c:v>40</c:v>
                </c:pt>
                <c:pt idx="19">
                  <c:v>36</c:v>
                </c:pt>
                <c:pt idx="20">
                  <c:v>43</c:v>
                </c:pt>
                <c:pt idx="21">
                  <c:v>38</c:v>
                </c:pt>
                <c:pt idx="22">
                  <c:v>41</c:v>
                </c:pt>
                <c:pt idx="23">
                  <c:v>37</c:v>
                </c:pt>
                <c:pt idx="24">
                  <c:v>36</c:v>
                </c:pt>
                <c:pt idx="25">
                  <c:v>40</c:v>
                </c:pt>
                <c:pt idx="26">
                  <c:v>28</c:v>
                </c:pt>
                <c:pt idx="27">
                  <c:v>47</c:v>
                </c:pt>
                <c:pt idx="28">
                  <c:v>40</c:v>
                </c:pt>
                <c:pt idx="29">
                  <c:v>37</c:v>
                </c:pt>
                <c:pt idx="30">
                  <c:v>43</c:v>
                </c:pt>
                <c:pt idx="31">
                  <c:v>51</c:v>
                </c:pt>
                <c:pt idx="32">
                  <c:v>41</c:v>
                </c:pt>
                <c:pt idx="33">
                  <c:v>36</c:v>
                </c:pt>
                <c:pt idx="34">
                  <c:v>43</c:v>
                </c:pt>
                <c:pt idx="35">
                  <c:v>50</c:v>
                </c:pt>
                <c:pt idx="36">
                  <c:v>42</c:v>
                </c:pt>
                <c:pt idx="37">
                  <c:v>37</c:v>
                </c:pt>
                <c:pt idx="38">
                  <c:v>40</c:v>
                </c:pt>
                <c:pt idx="39">
                  <c:v>37</c:v>
                </c:pt>
                <c:pt idx="40">
                  <c:v>43</c:v>
                </c:pt>
                <c:pt idx="41">
                  <c:v>39</c:v>
                </c:pt>
                <c:pt idx="42">
                  <c:v>35</c:v>
                </c:pt>
                <c:pt idx="43">
                  <c:v>37</c:v>
                </c:pt>
                <c:pt idx="44">
                  <c:v>33</c:v>
                </c:pt>
                <c:pt idx="45">
                  <c:v>32</c:v>
                </c:pt>
                <c:pt idx="46">
                  <c:v>33</c:v>
                </c:pt>
                <c:pt idx="47">
                  <c:v>35</c:v>
                </c:pt>
                <c:pt idx="48">
                  <c:v>33</c:v>
                </c:pt>
                <c:pt idx="49">
                  <c:v>40</c:v>
                </c:pt>
                <c:pt idx="50">
                  <c:v>35</c:v>
                </c:pt>
                <c:pt idx="51">
                  <c:v>33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95505024"/>
        <c:axId val="95904896"/>
      </c:areaChart>
      <c:scatterChart>
        <c:scatterStyle val="lineMarker"/>
        <c:varyColors val="0"/>
        <c:ser>
          <c:idx val="0"/>
          <c:order val="0"/>
          <c:tx>
            <c:strRef>
              <c:f>'Canal endémico'!$A$72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endémico'!$B$72:$BA$72</c:f>
              <c:numCache>
                <c:formatCode>General</c:formatCode>
                <c:ptCount val="52"/>
                <c:pt idx="0">
                  <c:v>22</c:v>
                </c:pt>
                <c:pt idx="1">
                  <c:v>43</c:v>
                </c:pt>
                <c:pt idx="2">
                  <c:v>30</c:v>
                </c:pt>
                <c:pt idx="3">
                  <c:v>22</c:v>
                </c:pt>
                <c:pt idx="4">
                  <c:v>37</c:v>
                </c:pt>
                <c:pt idx="5">
                  <c:v>43</c:v>
                </c:pt>
                <c:pt idx="6">
                  <c:v>65</c:v>
                </c:pt>
                <c:pt idx="7">
                  <c:v>50</c:v>
                </c:pt>
                <c:pt idx="8">
                  <c:v>56</c:v>
                </c:pt>
                <c:pt idx="9">
                  <c:v>69</c:v>
                </c:pt>
                <c:pt idx="10">
                  <c:v>51</c:v>
                </c:pt>
                <c:pt idx="11">
                  <c:v>67</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95505024"/>
        <c:axId val="95904896"/>
      </c:scatterChart>
      <c:catAx>
        <c:axId val="9550502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95904896"/>
        <c:crosses val="autoZero"/>
        <c:auto val="1"/>
        <c:lblAlgn val="ctr"/>
        <c:lblOffset val="100"/>
        <c:noMultiLvlLbl val="0"/>
      </c:catAx>
      <c:valAx>
        <c:axId val="95904896"/>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n-US"/>
          </a:p>
        </c:txPr>
        <c:crossAx val="95505024"/>
        <c:crosses val="autoZero"/>
        <c:crossBetween val="between"/>
      </c:valAx>
      <c:spPr>
        <a:noFill/>
        <a:ln w="25400">
          <a:noFill/>
        </a:ln>
      </c:spPr>
    </c:plotArea>
    <c:legend>
      <c:legendPos val="b"/>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endémico(B)'!$A$72</c:f>
              <c:strCache>
                <c:ptCount val="1"/>
                <c:pt idx="0">
                  <c:v>2022</c:v>
                </c:pt>
              </c:strCache>
            </c:strRef>
          </c:tx>
          <c:spPr>
            <a:solidFill>
              <a:srgbClr val="0070C0"/>
            </a:solidFill>
          </c:spPr>
          <c:invertIfNegative val="0"/>
          <c:val>
            <c:numRef>
              <c:f>'Canal endémico(B)'!$B$72:$BA$72</c:f>
              <c:numCache>
                <c:formatCode>General</c:formatCode>
                <c:ptCount val="52"/>
                <c:pt idx="0">
                  <c:v>1</c:v>
                </c:pt>
                <c:pt idx="1">
                  <c:v>2</c:v>
                </c:pt>
                <c:pt idx="2">
                  <c:v>2</c:v>
                </c:pt>
                <c:pt idx="3">
                  <c:v>4</c:v>
                </c:pt>
                <c:pt idx="4">
                  <c:v>7</c:v>
                </c:pt>
                <c:pt idx="5">
                  <c:v>1</c:v>
                </c:pt>
                <c:pt idx="6">
                  <c:v>2</c:v>
                </c:pt>
                <c:pt idx="7">
                  <c:v>3</c:v>
                </c:pt>
                <c:pt idx="8">
                  <c:v>6</c:v>
                </c:pt>
                <c:pt idx="9">
                  <c:v>5</c:v>
                </c:pt>
                <c:pt idx="10">
                  <c:v>2</c:v>
                </c:pt>
                <c:pt idx="11">
                  <c:v>4</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85131264"/>
        <c:axId val="85133184"/>
      </c:barChart>
      <c:lineChart>
        <c:grouping val="standard"/>
        <c:varyColors val="0"/>
        <c:ser>
          <c:idx val="1"/>
          <c:order val="0"/>
          <c:tx>
            <c:strRef>
              <c:f>'Canal endémico(B)'!$A$71</c:f>
              <c:strCache>
                <c:ptCount val="1"/>
                <c:pt idx="0">
                  <c:v>2021</c:v>
                </c:pt>
              </c:strCache>
            </c:strRef>
          </c:tx>
          <c:spPr>
            <a:ln w="22225"/>
          </c:spPr>
          <c:marker>
            <c:symbol val="none"/>
          </c:marker>
          <c:val>
            <c:numRef>
              <c:f>'Canal endémico(B)'!$B$71:$BA$71</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0-5F54-6843-BFD9-CAA09CBC43B7}"/>
            </c:ext>
          </c:extLst>
        </c:ser>
        <c:ser>
          <c:idx val="3"/>
          <c:order val="1"/>
          <c:tx>
            <c:strRef>
              <c:f>'Canal endémico(B)'!$A$70</c:f>
              <c:strCache>
                <c:ptCount val="1"/>
                <c:pt idx="0">
                  <c:v>2020</c:v>
                </c:pt>
              </c:strCache>
            </c:strRef>
          </c:tx>
          <c:spPr>
            <a:ln w="22225"/>
          </c:spPr>
          <c:marker>
            <c:symbol val="none"/>
          </c:marker>
          <c:val>
            <c:numRef>
              <c:f>'Canal endémico(B)'!$B$70:$BA$70</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2-5F54-6843-BFD9-CAA09CBC43B7}"/>
            </c:ext>
          </c:extLst>
        </c:ser>
        <c:ser>
          <c:idx val="0"/>
          <c:order val="2"/>
          <c:tx>
            <c:strRef>
              <c:f>'Canal endémico(B)'!$A$69</c:f>
              <c:strCache>
                <c:ptCount val="1"/>
                <c:pt idx="0">
                  <c:v>2019</c:v>
                </c:pt>
              </c:strCache>
            </c:strRef>
          </c:tx>
          <c:spPr>
            <a:ln w="22225"/>
          </c:spPr>
          <c:marker>
            <c:symbol val="none"/>
          </c:marker>
          <c:val>
            <c:numRef>
              <c:f>'Canal endémico(B)'!$B$69:$BA$69</c:f>
              <c:numCache>
                <c:formatCode>General</c:formatCode>
                <c:ptCount val="52"/>
                <c:pt idx="0">
                  <c:v>3</c:v>
                </c:pt>
                <c:pt idx="1">
                  <c:v>4</c:v>
                </c:pt>
                <c:pt idx="2">
                  <c:v>2</c:v>
                </c:pt>
                <c:pt idx="3">
                  <c:v>2</c:v>
                </c:pt>
                <c:pt idx="4">
                  <c:v>6</c:v>
                </c:pt>
                <c:pt idx="5">
                  <c:v>4</c:v>
                </c:pt>
                <c:pt idx="6">
                  <c:v>3</c:v>
                </c:pt>
                <c:pt idx="7">
                  <c:v>5</c:v>
                </c:pt>
                <c:pt idx="8">
                  <c:v>2</c:v>
                </c:pt>
                <c:pt idx="9">
                  <c:v>3</c:v>
                </c:pt>
                <c:pt idx="10">
                  <c:v>2</c:v>
                </c:pt>
                <c:pt idx="11">
                  <c:v>5</c:v>
                </c:pt>
                <c:pt idx="12">
                  <c:v>5</c:v>
                </c:pt>
                <c:pt idx="13">
                  <c:v>6</c:v>
                </c:pt>
                <c:pt idx="14">
                  <c:v>4</c:v>
                </c:pt>
                <c:pt idx="15">
                  <c:v>5</c:v>
                </c:pt>
                <c:pt idx="16">
                  <c:v>2</c:v>
                </c:pt>
                <c:pt idx="17">
                  <c:v>3</c:v>
                </c:pt>
                <c:pt idx="18">
                  <c:v>10</c:v>
                </c:pt>
                <c:pt idx="19">
                  <c:v>4</c:v>
                </c:pt>
                <c:pt idx="20">
                  <c:v>3</c:v>
                </c:pt>
                <c:pt idx="21">
                  <c:v>0</c:v>
                </c:pt>
                <c:pt idx="22">
                  <c:v>1</c:v>
                </c:pt>
                <c:pt idx="23">
                  <c:v>8</c:v>
                </c:pt>
                <c:pt idx="24">
                  <c:v>4</c:v>
                </c:pt>
                <c:pt idx="25">
                  <c:v>4</c:v>
                </c:pt>
                <c:pt idx="26">
                  <c:v>4</c:v>
                </c:pt>
                <c:pt idx="27">
                  <c:v>1</c:v>
                </c:pt>
                <c:pt idx="28">
                  <c:v>4</c:v>
                </c:pt>
                <c:pt idx="29">
                  <c:v>3</c:v>
                </c:pt>
                <c:pt idx="30">
                  <c:v>5</c:v>
                </c:pt>
                <c:pt idx="31">
                  <c:v>0</c:v>
                </c:pt>
                <c:pt idx="32">
                  <c:v>1</c:v>
                </c:pt>
                <c:pt idx="33">
                  <c:v>0</c:v>
                </c:pt>
                <c:pt idx="34">
                  <c:v>3</c:v>
                </c:pt>
                <c:pt idx="35">
                  <c:v>7</c:v>
                </c:pt>
                <c:pt idx="36">
                  <c:v>7</c:v>
                </c:pt>
                <c:pt idx="37">
                  <c:v>3</c:v>
                </c:pt>
                <c:pt idx="38">
                  <c:v>5</c:v>
                </c:pt>
                <c:pt idx="39">
                  <c:v>5</c:v>
                </c:pt>
                <c:pt idx="40">
                  <c:v>5</c:v>
                </c:pt>
                <c:pt idx="41">
                  <c:v>5</c:v>
                </c:pt>
                <c:pt idx="42">
                  <c:v>2</c:v>
                </c:pt>
                <c:pt idx="43">
                  <c:v>5</c:v>
                </c:pt>
                <c:pt idx="44">
                  <c:v>4</c:v>
                </c:pt>
                <c:pt idx="45">
                  <c:v>4</c:v>
                </c:pt>
                <c:pt idx="46">
                  <c:v>5</c:v>
                </c:pt>
                <c:pt idx="47">
                  <c:v>2</c:v>
                </c:pt>
                <c:pt idx="48">
                  <c:v>4</c:v>
                </c:pt>
                <c:pt idx="49">
                  <c:v>6</c:v>
                </c:pt>
                <c:pt idx="50">
                  <c:v>3</c:v>
                </c:pt>
                <c:pt idx="51">
                  <c:v>4</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85131264"/>
        <c:axId val="85133184"/>
      </c:lineChart>
      <c:catAx>
        <c:axId val="85131264"/>
        <c:scaling>
          <c:orientation val="minMax"/>
        </c:scaling>
        <c:delete val="0"/>
        <c:axPos val="b"/>
        <c:title>
          <c:tx>
            <c:rich>
              <a:bodyPr/>
              <a:lstStyle/>
              <a:p>
                <a:pPr>
                  <a:defRPr sz="800"/>
                </a:pPr>
                <a:r>
                  <a:rPr lang="en-US" sz="800"/>
                  <a:t>Semana Epidemiológica</a:t>
                </a:r>
              </a:p>
            </c:rich>
          </c:tx>
          <c:overlay val="0"/>
        </c:title>
        <c:majorTickMark val="out"/>
        <c:minorTickMark val="none"/>
        <c:tickLblPos val="nextTo"/>
        <c:txPr>
          <a:bodyPr/>
          <a:lstStyle/>
          <a:p>
            <a:pPr>
              <a:defRPr sz="800"/>
            </a:pPr>
            <a:endParaRPr lang="en-US"/>
          </a:p>
        </c:txPr>
        <c:crossAx val="85133184"/>
        <c:crosses val="autoZero"/>
        <c:auto val="1"/>
        <c:lblAlgn val="ctr"/>
        <c:lblOffset val="100"/>
        <c:noMultiLvlLbl val="0"/>
      </c:catAx>
      <c:valAx>
        <c:axId val="85133184"/>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sz="900"/>
                </a:pPr>
                <a:r>
                  <a:rPr lang="en-US" sz="900"/>
                  <a:t>Casos</a:t>
                </a:r>
              </a:p>
            </c:rich>
          </c:tx>
          <c:overlay val="0"/>
        </c:title>
        <c:numFmt formatCode="General" sourceLinked="1"/>
        <c:majorTickMark val="out"/>
        <c:minorTickMark val="none"/>
        <c:tickLblPos val="nextTo"/>
        <c:txPr>
          <a:bodyPr/>
          <a:lstStyle/>
          <a:p>
            <a:pPr>
              <a:defRPr sz="800"/>
            </a:pPr>
            <a:endParaRPr lang="en-US"/>
          </a:p>
        </c:txPr>
        <c:crossAx val="85131264"/>
        <c:crosses val="autoZero"/>
        <c:crossBetween val="between"/>
      </c:valAx>
    </c:plotArea>
    <c:legend>
      <c:legendPos val="t"/>
      <c:overlay val="0"/>
      <c:txPr>
        <a:bodyPr/>
        <a:lstStyle/>
        <a:p>
          <a:pPr>
            <a:defRPr sz="8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endémico'!$A$72</c:f>
              <c:strCache>
                <c:ptCount val="1"/>
                <c:pt idx="0">
                  <c:v>2022</c:v>
                </c:pt>
              </c:strCache>
            </c:strRef>
          </c:tx>
          <c:spPr>
            <a:solidFill>
              <a:srgbClr val="0070C0"/>
            </a:solidFill>
          </c:spPr>
          <c:invertIfNegative val="0"/>
          <c:val>
            <c:numRef>
              <c:f>'Canal endémico'!$B$72:$BA$72</c:f>
              <c:numCache>
                <c:formatCode>General</c:formatCode>
                <c:ptCount val="52"/>
                <c:pt idx="0">
                  <c:v>22</c:v>
                </c:pt>
                <c:pt idx="1">
                  <c:v>43</c:v>
                </c:pt>
                <c:pt idx="2">
                  <c:v>30</c:v>
                </c:pt>
                <c:pt idx="3">
                  <c:v>22</c:v>
                </c:pt>
                <c:pt idx="4">
                  <c:v>37</c:v>
                </c:pt>
                <c:pt idx="5">
                  <c:v>43</c:v>
                </c:pt>
                <c:pt idx="6">
                  <c:v>65</c:v>
                </c:pt>
                <c:pt idx="7">
                  <c:v>50</c:v>
                </c:pt>
                <c:pt idx="8">
                  <c:v>56</c:v>
                </c:pt>
                <c:pt idx="9">
                  <c:v>69</c:v>
                </c:pt>
                <c:pt idx="10">
                  <c:v>51</c:v>
                </c:pt>
                <c:pt idx="11">
                  <c:v>67</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97989760"/>
        <c:axId val="97991680"/>
      </c:barChart>
      <c:lineChart>
        <c:grouping val="standard"/>
        <c:varyColors val="0"/>
        <c:ser>
          <c:idx val="0"/>
          <c:order val="0"/>
          <c:tx>
            <c:strRef>
              <c:f>'Canal endémico'!$A$69</c:f>
              <c:strCache>
                <c:ptCount val="1"/>
                <c:pt idx="0">
                  <c:v>2019</c:v>
                </c:pt>
              </c:strCache>
            </c:strRef>
          </c:tx>
          <c:marker>
            <c:symbol val="none"/>
          </c:marker>
          <c:val>
            <c:numRef>
              <c:f>'Canal endémico'!$B$69:$BA$69</c:f>
              <c:numCache>
                <c:formatCode>General</c:formatCode>
                <c:ptCount val="52"/>
                <c:pt idx="0">
                  <c:v>41</c:v>
                </c:pt>
                <c:pt idx="1">
                  <c:v>32</c:v>
                </c:pt>
                <c:pt idx="2">
                  <c:v>29</c:v>
                </c:pt>
                <c:pt idx="3">
                  <c:v>33</c:v>
                </c:pt>
                <c:pt idx="4">
                  <c:v>34</c:v>
                </c:pt>
                <c:pt idx="5">
                  <c:v>40</c:v>
                </c:pt>
                <c:pt idx="6">
                  <c:v>57</c:v>
                </c:pt>
                <c:pt idx="7">
                  <c:v>50</c:v>
                </c:pt>
                <c:pt idx="8">
                  <c:v>44</c:v>
                </c:pt>
                <c:pt idx="9">
                  <c:v>41</c:v>
                </c:pt>
                <c:pt idx="10">
                  <c:v>54</c:v>
                </c:pt>
                <c:pt idx="11">
                  <c:v>45</c:v>
                </c:pt>
                <c:pt idx="12">
                  <c:v>48</c:v>
                </c:pt>
                <c:pt idx="13">
                  <c:v>46</c:v>
                </c:pt>
                <c:pt idx="14">
                  <c:v>71</c:v>
                </c:pt>
                <c:pt idx="15">
                  <c:v>45</c:v>
                </c:pt>
                <c:pt idx="16">
                  <c:v>47</c:v>
                </c:pt>
                <c:pt idx="17">
                  <c:v>50</c:v>
                </c:pt>
                <c:pt idx="18">
                  <c:v>52</c:v>
                </c:pt>
                <c:pt idx="19">
                  <c:v>52</c:v>
                </c:pt>
                <c:pt idx="20">
                  <c:v>43</c:v>
                </c:pt>
                <c:pt idx="21">
                  <c:v>36</c:v>
                </c:pt>
                <c:pt idx="22">
                  <c:v>46</c:v>
                </c:pt>
                <c:pt idx="23">
                  <c:v>51</c:v>
                </c:pt>
                <c:pt idx="24">
                  <c:v>45</c:v>
                </c:pt>
                <c:pt idx="25">
                  <c:v>42</c:v>
                </c:pt>
                <c:pt idx="26">
                  <c:v>27</c:v>
                </c:pt>
                <c:pt idx="27">
                  <c:v>49</c:v>
                </c:pt>
                <c:pt idx="28">
                  <c:v>51</c:v>
                </c:pt>
                <c:pt idx="29">
                  <c:v>42</c:v>
                </c:pt>
                <c:pt idx="30">
                  <c:v>45</c:v>
                </c:pt>
                <c:pt idx="31">
                  <c:v>52</c:v>
                </c:pt>
                <c:pt idx="32">
                  <c:v>54</c:v>
                </c:pt>
                <c:pt idx="33">
                  <c:v>41</c:v>
                </c:pt>
                <c:pt idx="34">
                  <c:v>52</c:v>
                </c:pt>
                <c:pt idx="35">
                  <c:v>54</c:v>
                </c:pt>
                <c:pt idx="36">
                  <c:v>61</c:v>
                </c:pt>
                <c:pt idx="37">
                  <c:v>50</c:v>
                </c:pt>
                <c:pt idx="38">
                  <c:v>42</c:v>
                </c:pt>
                <c:pt idx="39">
                  <c:v>46</c:v>
                </c:pt>
                <c:pt idx="40">
                  <c:v>43</c:v>
                </c:pt>
                <c:pt idx="41">
                  <c:v>38</c:v>
                </c:pt>
                <c:pt idx="42">
                  <c:v>41</c:v>
                </c:pt>
                <c:pt idx="43">
                  <c:v>57</c:v>
                </c:pt>
                <c:pt idx="44">
                  <c:v>36</c:v>
                </c:pt>
                <c:pt idx="45">
                  <c:v>29</c:v>
                </c:pt>
                <c:pt idx="46">
                  <c:v>55</c:v>
                </c:pt>
                <c:pt idx="47">
                  <c:v>41</c:v>
                </c:pt>
                <c:pt idx="48">
                  <c:v>39</c:v>
                </c:pt>
                <c:pt idx="49">
                  <c:v>57</c:v>
                </c:pt>
                <c:pt idx="50">
                  <c:v>39</c:v>
                </c:pt>
                <c:pt idx="51">
                  <c:v>48</c:v>
                </c:pt>
              </c:numCache>
            </c:numRef>
          </c:val>
          <c:smooth val="0"/>
          <c:extLst>
            <c:ext xmlns:c16="http://schemas.microsoft.com/office/drawing/2014/chart" uri="{C3380CC4-5D6E-409C-BE32-E72D297353CC}">
              <c16:uniqueId val="{00000001-5F54-6843-BFD9-CAA09CBC43B7}"/>
            </c:ext>
          </c:extLst>
        </c:ser>
        <c:ser>
          <c:idx val="3"/>
          <c:order val="1"/>
          <c:tx>
            <c:strRef>
              <c:f>'Canal endémico'!$A$70</c:f>
              <c:strCache>
                <c:ptCount val="1"/>
                <c:pt idx="0">
                  <c:v>2020</c:v>
                </c:pt>
              </c:strCache>
            </c:strRef>
          </c:tx>
          <c:marker>
            <c:symbol val="none"/>
          </c:marker>
          <c:val>
            <c:numRef>
              <c:f>'Canal endémico'!$B$70:$BA$70</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2-5F54-6843-BFD9-CAA09CBC43B7}"/>
            </c:ext>
          </c:extLst>
        </c:ser>
        <c:ser>
          <c:idx val="4"/>
          <c:order val="2"/>
          <c:tx>
            <c:strRef>
              <c:f>'Canal endémico'!$A$71</c:f>
              <c:strCache>
                <c:ptCount val="1"/>
                <c:pt idx="0">
                  <c:v>2021</c:v>
                </c:pt>
              </c:strCache>
            </c:strRef>
          </c:tx>
          <c:marker>
            <c:symbol val="none"/>
          </c:marker>
          <c:val>
            <c:numRef>
              <c:f>'Canal endémico'!$B$71:$BA$71</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0-7379-4470-A4F2-274209800CDB}"/>
            </c:ext>
          </c:extLst>
        </c:ser>
        <c:dLbls>
          <c:showLegendKey val="0"/>
          <c:showVal val="0"/>
          <c:showCatName val="0"/>
          <c:showSerName val="0"/>
          <c:showPercent val="0"/>
          <c:showBubbleSize val="0"/>
        </c:dLbls>
        <c:marker val="1"/>
        <c:smooth val="0"/>
        <c:axId val="97989760"/>
        <c:axId val="97991680"/>
      </c:lineChart>
      <c:catAx>
        <c:axId val="9798976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97991680"/>
        <c:crosses val="autoZero"/>
        <c:auto val="1"/>
        <c:lblAlgn val="ctr"/>
        <c:lblOffset val="100"/>
        <c:noMultiLvlLbl val="0"/>
      </c:catAx>
      <c:valAx>
        <c:axId val="97991680"/>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9798976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1"/>
          <c:order val="0"/>
          <c:tx>
            <c:strRef>
              <c:f>'Edad-CicloVital'!$N$3</c:f>
              <c:strCache>
                <c:ptCount val="1"/>
                <c:pt idx="0">
                  <c:v>% Casos</c:v>
                </c:pt>
              </c:strCache>
            </c:strRef>
          </c:tx>
          <c:spPr>
            <a:solidFill>
              <a:schemeClr val="tx2">
                <a:lumMod val="60000"/>
                <a:lumOff val="40000"/>
              </a:schemeClr>
            </a:solidFill>
          </c:spPr>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0.90090090090090091</c:v>
                </c:pt>
                <c:pt idx="1">
                  <c:v>12.252252252252251</c:v>
                </c:pt>
                <c:pt idx="2">
                  <c:v>25.765765765765764</c:v>
                </c:pt>
                <c:pt idx="3">
                  <c:v>18.738738738738739</c:v>
                </c:pt>
                <c:pt idx="4">
                  <c:v>14.234234234234233</c:v>
                </c:pt>
                <c:pt idx="5">
                  <c:v>7.9279279279279278</c:v>
                </c:pt>
                <c:pt idx="6">
                  <c:v>4.3243243243243246</c:v>
                </c:pt>
                <c:pt idx="7">
                  <c:v>5.2252252252252251</c:v>
                </c:pt>
                <c:pt idx="8">
                  <c:v>3.4234234234234231</c:v>
                </c:pt>
                <c:pt idx="9">
                  <c:v>2.5225225225225225</c:v>
                </c:pt>
                <c:pt idx="10">
                  <c:v>2.3423423423423424</c:v>
                </c:pt>
                <c:pt idx="11">
                  <c:v>0.72072072072072069</c:v>
                </c:pt>
                <c:pt idx="12">
                  <c:v>1.2612612612612613</c:v>
                </c:pt>
                <c:pt idx="13">
                  <c:v>0.36036036036036034</c:v>
                </c:pt>
              </c:numCache>
            </c:numRef>
          </c:val>
          <c:extLst>
            <c:ext xmlns:c16="http://schemas.microsoft.com/office/drawing/2014/chart" uri="{C3380CC4-5D6E-409C-BE32-E72D297353CC}">
              <c16:uniqueId val="{00000000-0307-4EB4-AE9D-5C5B95FFA58B}"/>
            </c:ext>
          </c:extLst>
        </c:ser>
        <c:dLbls>
          <c:showLegendKey val="0"/>
          <c:showVal val="0"/>
          <c:showCatName val="0"/>
          <c:showSerName val="0"/>
          <c:showPercent val="0"/>
          <c:showBubbleSize val="0"/>
        </c:dLbls>
        <c:gapWidth val="9"/>
        <c:axId val="105458304"/>
        <c:axId val="105464576"/>
      </c:barChart>
      <c:catAx>
        <c:axId val="105458304"/>
        <c:scaling>
          <c:orientation val="minMax"/>
        </c:scaling>
        <c:delete val="0"/>
        <c:axPos val="b"/>
        <c:title>
          <c:tx>
            <c:rich>
              <a:bodyPr/>
              <a:lstStyle/>
              <a:p>
                <a:pPr>
                  <a:defRPr sz="900"/>
                </a:pPr>
                <a:r>
                  <a:rPr lang="en-US" sz="900"/>
                  <a:t>Grupos de edad</a:t>
                </a:r>
              </a:p>
            </c:rich>
          </c:tx>
          <c:overlay val="0"/>
        </c:title>
        <c:numFmt formatCode="General" sourceLinked="0"/>
        <c:majorTickMark val="out"/>
        <c:minorTickMark val="none"/>
        <c:tickLblPos val="nextTo"/>
        <c:crossAx val="105464576"/>
        <c:crosses val="autoZero"/>
        <c:auto val="1"/>
        <c:lblAlgn val="ctr"/>
        <c:lblOffset val="100"/>
        <c:noMultiLvlLbl val="0"/>
      </c:catAx>
      <c:valAx>
        <c:axId val="105464576"/>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crossAx val="105458304"/>
        <c:crosses val="autoZero"/>
        <c:crossBetween val="between"/>
      </c:valAx>
      <c:dTable>
        <c:showHorzBorder val="1"/>
        <c:showVertBorder val="1"/>
        <c:showOutline val="1"/>
        <c:showKeys val="1"/>
        <c:txPr>
          <a:bodyPr/>
          <a:lstStyle/>
          <a:p>
            <a:pPr rtl="0">
              <a:defRPr sz="800"/>
            </a:pPr>
            <a:endParaRPr lang="en-US"/>
          </a:p>
        </c:txPr>
      </c:dTable>
    </c:plotArea>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FactoresASOCIADOS!$E$2</c:f>
              <c:strCache>
                <c:ptCount val="1"/>
                <c:pt idx="0">
                  <c:v>%</c:v>
                </c:pt>
              </c:strCache>
            </c:strRef>
          </c:tx>
          <c:invertIfNegative val="0"/>
          <c:dLbls>
            <c:spPr>
              <a:noFill/>
              <a:ln>
                <a:noFill/>
              </a:ln>
              <a:effectLst/>
            </c:spPr>
            <c:txPr>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FactoresASOCIADOS!$A$3:$A$12</c:f>
              <c:strCache>
                <c:ptCount val="10"/>
                <c:pt idx="0">
                  <c:v>Suicidio familiar amigo</c:v>
                </c:pt>
                <c:pt idx="1">
                  <c:v>Problema legal</c:v>
                </c:pt>
                <c:pt idx="2">
                  <c:v>Muerte de familiar</c:v>
                </c:pt>
                <c:pt idx="3">
                  <c:v>Problema laboral</c:v>
                </c:pt>
                <c:pt idx="4">
                  <c:v>Problema escolar/ educación</c:v>
                </c:pt>
                <c:pt idx="5">
                  <c:v>Maltrato físico, psicológico o sexual</c:v>
                </c:pt>
                <c:pt idx="6">
                  <c:v>Enf crónica dolorosa o discapacitante</c:v>
                </c:pt>
                <c:pt idx="7">
                  <c:v>Problemas económicos</c:v>
                </c:pt>
                <c:pt idx="8">
                  <c:v>Conflictos con pareja o expareja</c:v>
                </c:pt>
                <c:pt idx="9">
                  <c:v>Problemas familiares</c:v>
                </c:pt>
              </c:strCache>
            </c:strRef>
          </c:cat>
          <c:val>
            <c:numRef>
              <c:f>FactoresASOCIADOS!$E$3:$E$12</c:f>
              <c:numCache>
                <c:formatCode>0.0</c:formatCode>
                <c:ptCount val="10"/>
                <c:pt idx="0">
                  <c:v>0.47244094488188976</c:v>
                </c:pt>
                <c:pt idx="1">
                  <c:v>0.94488188976377951</c:v>
                </c:pt>
                <c:pt idx="2">
                  <c:v>4.7244094488188972</c:v>
                </c:pt>
                <c:pt idx="3">
                  <c:v>4.8818897637795278</c:v>
                </c:pt>
                <c:pt idx="4">
                  <c:v>5.0393700787401574</c:v>
                </c:pt>
                <c:pt idx="5">
                  <c:v>5.5118110236220472</c:v>
                </c:pt>
                <c:pt idx="6">
                  <c:v>8.1889763779527556</c:v>
                </c:pt>
                <c:pt idx="7">
                  <c:v>9.2913385826771648</c:v>
                </c:pt>
                <c:pt idx="8">
                  <c:v>28.031496062992129</c:v>
                </c:pt>
                <c:pt idx="9">
                  <c:v>32.913385826771652</c:v>
                </c:pt>
              </c:numCache>
            </c:numRef>
          </c:val>
          <c:extLst>
            <c:ext xmlns:c16="http://schemas.microsoft.com/office/drawing/2014/chart" uri="{C3380CC4-5D6E-409C-BE32-E72D297353CC}">
              <c16:uniqueId val="{00000000-3270-4C43-907C-037FAD45DCE0}"/>
            </c:ext>
          </c:extLst>
        </c:ser>
        <c:dLbls>
          <c:dLblPos val="outEnd"/>
          <c:showLegendKey val="0"/>
          <c:showVal val="1"/>
          <c:showCatName val="0"/>
          <c:showSerName val="0"/>
          <c:showPercent val="0"/>
          <c:showBubbleSize val="0"/>
        </c:dLbls>
        <c:gapWidth val="150"/>
        <c:axId val="105490304"/>
        <c:axId val="105784064"/>
      </c:barChart>
      <c:catAx>
        <c:axId val="105490304"/>
        <c:scaling>
          <c:orientation val="minMax"/>
        </c:scaling>
        <c:delete val="0"/>
        <c:axPos val="b"/>
        <c:numFmt formatCode="General" sourceLinked="0"/>
        <c:majorTickMark val="none"/>
        <c:minorTickMark val="none"/>
        <c:tickLblPos val="nextTo"/>
        <c:txPr>
          <a:bodyPr/>
          <a:lstStyle/>
          <a:p>
            <a:pPr>
              <a:defRPr sz="600"/>
            </a:pPr>
            <a:endParaRPr lang="en-US"/>
          </a:p>
        </c:txPr>
        <c:crossAx val="105784064"/>
        <c:crosses val="autoZero"/>
        <c:auto val="1"/>
        <c:lblAlgn val="ctr"/>
        <c:lblOffset val="100"/>
        <c:noMultiLvlLbl val="0"/>
      </c:catAx>
      <c:valAx>
        <c:axId val="105784064"/>
        <c:scaling>
          <c:orientation val="minMax"/>
        </c:scaling>
        <c:delete val="0"/>
        <c:axPos val="l"/>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700"/>
            </a:pPr>
            <a:endParaRPr lang="en-US"/>
          </a:p>
        </c:txPr>
        <c:crossAx val="105490304"/>
        <c:crosses val="autoZero"/>
        <c:crossBetween val="between"/>
      </c:valAx>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FactoresRiesgo!$E$3</c:f>
              <c:strCache>
                <c:ptCount val="1"/>
                <c:pt idx="0">
                  <c:v>%</c:v>
                </c:pt>
              </c:strCache>
            </c:strRef>
          </c:tx>
          <c:invertIfNegative val="0"/>
          <c:dLbls>
            <c:spPr>
              <a:noFill/>
              <a:ln>
                <a:noFill/>
              </a:ln>
              <a:effectLst/>
            </c:spPr>
            <c:txPr>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familiar</c:v>
                </c:pt>
                <c:pt idx="1">
                  <c:v>Abuso Alcohol</c:v>
                </c:pt>
                <c:pt idx="2">
                  <c:v>Antecedente violación abuso</c:v>
                </c:pt>
                <c:pt idx="3">
                  <c:v>Consumo de SPA</c:v>
                </c:pt>
                <c:pt idx="4">
                  <c:v>Plan suicida</c:v>
                </c:pt>
                <c:pt idx="5">
                  <c:v>Idea suicida</c:v>
                </c:pt>
                <c:pt idx="6">
                  <c:v>Trastornos psiquiatricos</c:v>
                </c:pt>
              </c:strCache>
            </c:strRef>
          </c:cat>
          <c:val>
            <c:numRef>
              <c:f>FactoresRiesgo!$E$4:$E$10</c:f>
              <c:numCache>
                <c:formatCode>0.0</c:formatCode>
                <c:ptCount val="7"/>
                <c:pt idx="0">
                  <c:v>2.5278058645096055</c:v>
                </c:pt>
                <c:pt idx="1">
                  <c:v>4.4489383215369056</c:v>
                </c:pt>
                <c:pt idx="2">
                  <c:v>4.5500505561172906</c:v>
                </c:pt>
                <c:pt idx="3">
                  <c:v>9.3023255813953494</c:v>
                </c:pt>
                <c:pt idx="4">
                  <c:v>15.06572295247725</c:v>
                </c:pt>
                <c:pt idx="5">
                  <c:v>26.390293225480281</c:v>
                </c:pt>
                <c:pt idx="6">
                  <c:v>37.714863498483311</c:v>
                </c:pt>
              </c:numCache>
            </c:numRef>
          </c:val>
          <c:extLst>
            <c:ext xmlns:c16="http://schemas.microsoft.com/office/drawing/2014/chart" uri="{C3380CC4-5D6E-409C-BE32-E72D297353CC}">
              <c16:uniqueId val="{00000000-6CAF-2345-88F6-86CD0DBCADF3}"/>
            </c:ext>
          </c:extLst>
        </c:ser>
        <c:dLbls>
          <c:dLblPos val="outEnd"/>
          <c:showLegendKey val="0"/>
          <c:showVal val="1"/>
          <c:showCatName val="0"/>
          <c:showSerName val="0"/>
          <c:showPercent val="0"/>
          <c:showBubbleSize val="0"/>
        </c:dLbls>
        <c:gapWidth val="150"/>
        <c:axId val="105807872"/>
        <c:axId val="105810944"/>
      </c:barChart>
      <c:catAx>
        <c:axId val="105807872"/>
        <c:scaling>
          <c:orientation val="minMax"/>
        </c:scaling>
        <c:delete val="0"/>
        <c:axPos val="b"/>
        <c:title>
          <c:tx>
            <c:rich>
              <a:bodyPr/>
              <a:lstStyle/>
              <a:p>
                <a:pPr>
                  <a:defRPr sz="800"/>
                </a:pPr>
                <a:r>
                  <a:rPr lang="en-US" sz="800"/>
                  <a:t>Factores de riesgo</a:t>
                </a:r>
              </a:p>
            </c:rich>
          </c:tx>
          <c:overlay val="0"/>
        </c:title>
        <c:numFmt formatCode="General" sourceLinked="0"/>
        <c:majorTickMark val="out"/>
        <c:minorTickMark val="none"/>
        <c:tickLblPos val="nextTo"/>
        <c:txPr>
          <a:bodyPr/>
          <a:lstStyle/>
          <a:p>
            <a:pPr>
              <a:defRPr sz="700"/>
            </a:pPr>
            <a:endParaRPr lang="en-US"/>
          </a:p>
        </c:txPr>
        <c:crossAx val="105810944"/>
        <c:crosses val="autoZero"/>
        <c:auto val="1"/>
        <c:lblAlgn val="ctr"/>
        <c:lblOffset val="100"/>
        <c:noMultiLvlLbl val="0"/>
      </c:catAx>
      <c:valAx>
        <c:axId val="105810944"/>
        <c:scaling>
          <c:orientation val="minMax"/>
        </c:scaling>
        <c:delete val="0"/>
        <c:axPos val="l"/>
        <c:title>
          <c:tx>
            <c:rich>
              <a:bodyPr/>
              <a:lstStyle/>
              <a:p>
                <a:pPr>
                  <a:defRPr sz="800"/>
                </a:pPr>
                <a:r>
                  <a:rPr lang="en-US" sz="800"/>
                  <a:t>Porcentaje</a:t>
                </a:r>
              </a:p>
            </c:rich>
          </c:tx>
          <c:overlay val="0"/>
        </c:title>
        <c:numFmt formatCode="0.0" sourceLinked="1"/>
        <c:majorTickMark val="out"/>
        <c:minorTickMark val="none"/>
        <c:tickLblPos val="nextTo"/>
        <c:txPr>
          <a:bodyPr/>
          <a:lstStyle/>
          <a:p>
            <a:pPr>
              <a:defRPr sz="800"/>
            </a:pPr>
            <a:endParaRPr lang="en-US"/>
          </a:p>
        </c:txPr>
        <c:crossAx val="105807872"/>
        <c:crosses val="autoZero"/>
        <c:crossBetween val="between"/>
      </c:valAx>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endémico'!$A$75</c:f>
              <c:strCache>
                <c:ptCount val="1"/>
                <c:pt idx="0">
                  <c:v>Percentil 75</c:v>
                </c:pt>
              </c:strCache>
            </c:strRef>
          </c:tx>
          <c:spPr>
            <a:solidFill>
              <a:srgbClr val="C00000"/>
            </a:solidFill>
            <a:ln w="25400">
              <a:solidFill>
                <a:srgbClr val="FF0000"/>
              </a:solidFill>
              <a:prstDash val="solid"/>
            </a:ln>
          </c:spPr>
          <c:val>
            <c:numRef>
              <c:f>'Canal endémico'!$B$75:$BA$75</c:f>
              <c:numCache>
                <c:formatCode>0.0</c:formatCode>
                <c:ptCount val="52"/>
                <c:pt idx="0">
                  <c:v>28</c:v>
                </c:pt>
                <c:pt idx="1">
                  <c:v>28.5</c:v>
                </c:pt>
                <c:pt idx="2">
                  <c:v>33</c:v>
                </c:pt>
                <c:pt idx="3">
                  <c:v>31</c:v>
                </c:pt>
                <c:pt idx="4">
                  <c:v>35</c:v>
                </c:pt>
                <c:pt idx="5">
                  <c:v>40</c:v>
                </c:pt>
                <c:pt idx="6">
                  <c:v>38.5</c:v>
                </c:pt>
                <c:pt idx="7">
                  <c:v>34.5</c:v>
                </c:pt>
                <c:pt idx="8">
                  <c:v>31.5</c:v>
                </c:pt>
                <c:pt idx="9">
                  <c:v>35.5</c:v>
                </c:pt>
                <c:pt idx="10">
                  <c:v>32</c:v>
                </c:pt>
                <c:pt idx="11">
                  <c:v>37</c:v>
                </c:pt>
                <c:pt idx="12">
                  <c:v>23</c:v>
                </c:pt>
                <c:pt idx="13">
                  <c:v>36</c:v>
                </c:pt>
                <c:pt idx="14">
                  <c:v>37.5</c:v>
                </c:pt>
                <c:pt idx="15">
                  <c:v>31</c:v>
                </c:pt>
                <c:pt idx="16">
                  <c:v>33.5</c:v>
                </c:pt>
                <c:pt idx="17">
                  <c:v>29</c:v>
                </c:pt>
                <c:pt idx="18">
                  <c:v>29</c:v>
                </c:pt>
                <c:pt idx="19">
                  <c:v>27.5</c:v>
                </c:pt>
                <c:pt idx="20">
                  <c:v>36.5</c:v>
                </c:pt>
                <c:pt idx="21">
                  <c:v>30</c:v>
                </c:pt>
                <c:pt idx="22">
                  <c:v>32</c:v>
                </c:pt>
                <c:pt idx="23">
                  <c:v>27.5</c:v>
                </c:pt>
                <c:pt idx="24">
                  <c:v>32</c:v>
                </c:pt>
                <c:pt idx="25">
                  <c:v>36</c:v>
                </c:pt>
                <c:pt idx="26">
                  <c:v>30</c:v>
                </c:pt>
                <c:pt idx="27">
                  <c:v>38.5</c:v>
                </c:pt>
                <c:pt idx="28">
                  <c:v>31.5</c:v>
                </c:pt>
                <c:pt idx="29">
                  <c:v>44.5</c:v>
                </c:pt>
                <c:pt idx="30">
                  <c:v>36.5</c:v>
                </c:pt>
                <c:pt idx="31">
                  <c:v>35</c:v>
                </c:pt>
                <c:pt idx="32">
                  <c:v>38</c:v>
                </c:pt>
                <c:pt idx="33">
                  <c:v>33</c:v>
                </c:pt>
                <c:pt idx="34">
                  <c:v>37</c:v>
                </c:pt>
                <c:pt idx="35">
                  <c:v>37.5</c:v>
                </c:pt>
                <c:pt idx="36">
                  <c:v>34.5</c:v>
                </c:pt>
                <c:pt idx="37">
                  <c:v>38</c:v>
                </c:pt>
                <c:pt idx="38">
                  <c:v>44.5</c:v>
                </c:pt>
                <c:pt idx="39">
                  <c:v>41</c:v>
                </c:pt>
                <c:pt idx="40">
                  <c:v>36.5</c:v>
                </c:pt>
                <c:pt idx="41">
                  <c:v>31.5</c:v>
                </c:pt>
                <c:pt idx="42">
                  <c:v>38</c:v>
                </c:pt>
                <c:pt idx="43">
                  <c:v>29.5</c:v>
                </c:pt>
                <c:pt idx="44">
                  <c:v>31</c:v>
                </c:pt>
                <c:pt idx="45">
                  <c:v>30</c:v>
                </c:pt>
                <c:pt idx="46">
                  <c:v>35.5</c:v>
                </c:pt>
                <c:pt idx="47">
                  <c:v>27.5</c:v>
                </c:pt>
                <c:pt idx="48">
                  <c:v>33</c:v>
                </c:pt>
                <c:pt idx="49">
                  <c:v>37.5</c:v>
                </c:pt>
                <c:pt idx="50">
                  <c:v>39.5</c:v>
                </c:pt>
                <c:pt idx="51">
                  <c:v>24.5</c:v>
                </c:pt>
              </c:numCache>
            </c:numRef>
          </c:val>
          <c:extLst>
            <c:ext xmlns:c16="http://schemas.microsoft.com/office/drawing/2014/chart" uri="{C3380CC4-5D6E-409C-BE32-E72D297353CC}">
              <c16:uniqueId val="{00000002-5A99-4791-8253-E45CCB0CC22F}"/>
            </c:ext>
          </c:extLst>
        </c:ser>
        <c:ser>
          <c:idx val="1"/>
          <c:order val="2"/>
          <c:tx>
            <c:strRef>
              <c:f>'Canal endémico'!$A$73</c:f>
              <c:strCache>
                <c:ptCount val="1"/>
                <c:pt idx="0">
                  <c:v>Mediana</c:v>
                </c:pt>
              </c:strCache>
            </c:strRef>
          </c:tx>
          <c:spPr>
            <a:ln w="28575" cap="rnd">
              <a:solidFill>
                <a:schemeClr val="accent4"/>
              </a:solidFill>
              <a:round/>
            </a:ln>
            <a:effectLst/>
          </c:spPr>
          <c:val>
            <c:numRef>
              <c:f>'Canal endémico'!$B$73:$BA$73</c:f>
              <c:numCache>
                <c:formatCode>0.0</c:formatCode>
                <c:ptCount val="52"/>
                <c:pt idx="0">
                  <c:v>25</c:v>
                </c:pt>
                <c:pt idx="1">
                  <c:v>24</c:v>
                </c:pt>
                <c:pt idx="2">
                  <c:v>28</c:v>
                </c:pt>
                <c:pt idx="3">
                  <c:v>29</c:v>
                </c:pt>
                <c:pt idx="4">
                  <c:v>30</c:v>
                </c:pt>
                <c:pt idx="5">
                  <c:v>38</c:v>
                </c:pt>
                <c:pt idx="6">
                  <c:v>34</c:v>
                </c:pt>
                <c:pt idx="7">
                  <c:v>32</c:v>
                </c:pt>
                <c:pt idx="8">
                  <c:v>30</c:v>
                </c:pt>
                <c:pt idx="9">
                  <c:v>31</c:v>
                </c:pt>
                <c:pt idx="10">
                  <c:v>31</c:v>
                </c:pt>
                <c:pt idx="11">
                  <c:v>22</c:v>
                </c:pt>
                <c:pt idx="12">
                  <c:v>20</c:v>
                </c:pt>
                <c:pt idx="13">
                  <c:v>29</c:v>
                </c:pt>
                <c:pt idx="14">
                  <c:v>24</c:v>
                </c:pt>
                <c:pt idx="15">
                  <c:v>19</c:v>
                </c:pt>
                <c:pt idx="16">
                  <c:v>27</c:v>
                </c:pt>
                <c:pt idx="17">
                  <c:v>24</c:v>
                </c:pt>
                <c:pt idx="18">
                  <c:v>23</c:v>
                </c:pt>
                <c:pt idx="19">
                  <c:v>22</c:v>
                </c:pt>
                <c:pt idx="20">
                  <c:v>27</c:v>
                </c:pt>
                <c:pt idx="21">
                  <c:v>23</c:v>
                </c:pt>
                <c:pt idx="22">
                  <c:v>27</c:v>
                </c:pt>
                <c:pt idx="23">
                  <c:v>25</c:v>
                </c:pt>
                <c:pt idx="24">
                  <c:v>32</c:v>
                </c:pt>
                <c:pt idx="25">
                  <c:v>29</c:v>
                </c:pt>
                <c:pt idx="26">
                  <c:v>28</c:v>
                </c:pt>
                <c:pt idx="27">
                  <c:v>33</c:v>
                </c:pt>
                <c:pt idx="28">
                  <c:v>25</c:v>
                </c:pt>
                <c:pt idx="29">
                  <c:v>31</c:v>
                </c:pt>
                <c:pt idx="30">
                  <c:v>33</c:v>
                </c:pt>
                <c:pt idx="31">
                  <c:v>30</c:v>
                </c:pt>
                <c:pt idx="32">
                  <c:v>34</c:v>
                </c:pt>
                <c:pt idx="33">
                  <c:v>30</c:v>
                </c:pt>
                <c:pt idx="34">
                  <c:v>35</c:v>
                </c:pt>
                <c:pt idx="35">
                  <c:v>35</c:v>
                </c:pt>
                <c:pt idx="36">
                  <c:v>28</c:v>
                </c:pt>
                <c:pt idx="37">
                  <c:v>35</c:v>
                </c:pt>
                <c:pt idx="38">
                  <c:v>38</c:v>
                </c:pt>
                <c:pt idx="39">
                  <c:v>39</c:v>
                </c:pt>
                <c:pt idx="40">
                  <c:v>29</c:v>
                </c:pt>
                <c:pt idx="41">
                  <c:v>28</c:v>
                </c:pt>
                <c:pt idx="42">
                  <c:v>29</c:v>
                </c:pt>
                <c:pt idx="43">
                  <c:v>27</c:v>
                </c:pt>
                <c:pt idx="44">
                  <c:v>24</c:v>
                </c:pt>
                <c:pt idx="45">
                  <c:v>23</c:v>
                </c:pt>
                <c:pt idx="46">
                  <c:v>31</c:v>
                </c:pt>
                <c:pt idx="47">
                  <c:v>25</c:v>
                </c:pt>
                <c:pt idx="48">
                  <c:v>28</c:v>
                </c:pt>
                <c:pt idx="49">
                  <c:v>31</c:v>
                </c:pt>
                <c:pt idx="50">
                  <c:v>31</c:v>
                </c:pt>
                <c:pt idx="51">
                  <c:v>23</c:v>
                </c:pt>
              </c:numCache>
            </c:numRef>
          </c:val>
          <c:extLst>
            <c:ext xmlns:c16="http://schemas.microsoft.com/office/drawing/2014/chart" uri="{C3380CC4-5D6E-409C-BE32-E72D297353CC}">
              <c16:uniqueId val="{00000000-5A99-4791-8253-E45CCB0CC22F}"/>
            </c:ext>
          </c:extLst>
        </c:ser>
        <c:ser>
          <c:idx val="2"/>
          <c:order val="3"/>
          <c:tx>
            <c:strRef>
              <c:f>'Canal endémico'!$A$74</c:f>
              <c:strCache>
                <c:ptCount val="1"/>
                <c:pt idx="0">
                  <c:v>Percentil 25</c:v>
                </c:pt>
              </c:strCache>
            </c:strRef>
          </c:tx>
          <c:spPr>
            <a:solidFill>
              <a:srgbClr val="92D050"/>
            </a:solidFill>
            <a:ln w="28575" cap="rnd">
              <a:solidFill>
                <a:schemeClr val="accent6"/>
              </a:solidFill>
              <a:round/>
            </a:ln>
            <a:effectLst/>
          </c:spPr>
          <c:val>
            <c:numRef>
              <c:f>'Canal endémico'!$B$74:$BA$74</c:f>
              <c:numCache>
                <c:formatCode>0.0</c:formatCode>
                <c:ptCount val="52"/>
                <c:pt idx="0">
                  <c:v>19</c:v>
                </c:pt>
                <c:pt idx="1">
                  <c:v>21</c:v>
                </c:pt>
                <c:pt idx="2">
                  <c:v>22.5</c:v>
                </c:pt>
                <c:pt idx="3">
                  <c:v>28.5</c:v>
                </c:pt>
                <c:pt idx="4">
                  <c:v>27</c:v>
                </c:pt>
                <c:pt idx="5">
                  <c:v>32.5</c:v>
                </c:pt>
                <c:pt idx="6">
                  <c:v>28.5</c:v>
                </c:pt>
                <c:pt idx="7">
                  <c:v>28.5</c:v>
                </c:pt>
                <c:pt idx="8">
                  <c:v>28</c:v>
                </c:pt>
                <c:pt idx="9">
                  <c:v>25</c:v>
                </c:pt>
                <c:pt idx="10">
                  <c:v>24.5</c:v>
                </c:pt>
                <c:pt idx="11">
                  <c:v>14.5</c:v>
                </c:pt>
                <c:pt idx="12">
                  <c:v>17.5</c:v>
                </c:pt>
                <c:pt idx="13">
                  <c:v>23</c:v>
                </c:pt>
                <c:pt idx="14">
                  <c:v>22</c:v>
                </c:pt>
                <c:pt idx="15">
                  <c:v>17</c:v>
                </c:pt>
                <c:pt idx="16">
                  <c:v>20</c:v>
                </c:pt>
                <c:pt idx="17">
                  <c:v>19</c:v>
                </c:pt>
                <c:pt idx="18">
                  <c:v>22</c:v>
                </c:pt>
                <c:pt idx="19">
                  <c:v>20.5</c:v>
                </c:pt>
                <c:pt idx="20">
                  <c:v>18</c:v>
                </c:pt>
                <c:pt idx="21">
                  <c:v>19</c:v>
                </c:pt>
                <c:pt idx="22">
                  <c:v>23</c:v>
                </c:pt>
                <c:pt idx="23">
                  <c:v>22</c:v>
                </c:pt>
                <c:pt idx="24">
                  <c:v>24.5</c:v>
                </c:pt>
                <c:pt idx="25">
                  <c:v>22</c:v>
                </c:pt>
                <c:pt idx="26">
                  <c:v>20.5</c:v>
                </c:pt>
                <c:pt idx="27">
                  <c:v>24.5</c:v>
                </c:pt>
                <c:pt idx="28">
                  <c:v>20.5</c:v>
                </c:pt>
                <c:pt idx="29">
                  <c:v>20.5</c:v>
                </c:pt>
                <c:pt idx="30">
                  <c:v>24</c:v>
                </c:pt>
                <c:pt idx="31">
                  <c:v>26.5</c:v>
                </c:pt>
                <c:pt idx="32">
                  <c:v>30</c:v>
                </c:pt>
                <c:pt idx="33">
                  <c:v>24.5</c:v>
                </c:pt>
                <c:pt idx="34">
                  <c:v>24.5</c:v>
                </c:pt>
                <c:pt idx="35">
                  <c:v>29.5</c:v>
                </c:pt>
                <c:pt idx="36">
                  <c:v>22.5</c:v>
                </c:pt>
                <c:pt idx="37">
                  <c:v>29.5</c:v>
                </c:pt>
                <c:pt idx="38">
                  <c:v>28.5</c:v>
                </c:pt>
                <c:pt idx="39">
                  <c:v>26</c:v>
                </c:pt>
                <c:pt idx="40">
                  <c:v>21.5</c:v>
                </c:pt>
                <c:pt idx="41">
                  <c:v>22.5</c:v>
                </c:pt>
                <c:pt idx="42">
                  <c:v>22</c:v>
                </c:pt>
                <c:pt idx="43">
                  <c:v>24</c:v>
                </c:pt>
                <c:pt idx="44">
                  <c:v>18</c:v>
                </c:pt>
                <c:pt idx="45">
                  <c:v>22</c:v>
                </c:pt>
                <c:pt idx="46">
                  <c:v>22.5</c:v>
                </c:pt>
                <c:pt idx="47">
                  <c:v>20</c:v>
                </c:pt>
                <c:pt idx="48">
                  <c:v>24</c:v>
                </c:pt>
                <c:pt idx="49">
                  <c:v>24.5</c:v>
                </c:pt>
                <c:pt idx="50">
                  <c:v>25.5</c:v>
                </c:pt>
                <c:pt idx="51">
                  <c:v>19</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104712064"/>
        <c:axId val="104722816"/>
      </c:areaChart>
      <c:scatterChart>
        <c:scatterStyle val="lineMarker"/>
        <c:varyColors val="0"/>
        <c:ser>
          <c:idx val="0"/>
          <c:order val="0"/>
          <c:tx>
            <c:strRef>
              <c:f>'Canal endémico'!$A$72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endémico'!$B$72:$BA$72</c:f>
              <c:numCache>
                <c:formatCode>General</c:formatCode>
                <c:ptCount val="52"/>
                <c:pt idx="0">
                  <c:v>23</c:v>
                </c:pt>
                <c:pt idx="1">
                  <c:v>26</c:v>
                </c:pt>
                <c:pt idx="2">
                  <c:v>31</c:v>
                </c:pt>
                <c:pt idx="3">
                  <c:v>37</c:v>
                </c:pt>
                <c:pt idx="4">
                  <c:v>37</c:v>
                </c:pt>
                <c:pt idx="5">
                  <c:v>49</c:v>
                </c:pt>
                <c:pt idx="6">
                  <c:v>44</c:v>
                </c:pt>
                <c:pt idx="7">
                  <c:v>43</c:v>
                </c:pt>
                <c:pt idx="8">
                  <c:v>45</c:v>
                </c:pt>
                <c:pt idx="9">
                  <c:v>47</c:v>
                </c:pt>
                <c:pt idx="10">
                  <c:v>38</c:v>
                </c:pt>
                <c:pt idx="11">
                  <c:v>22</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104712064"/>
        <c:axId val="104722816"/>
      </c:scatterChart>
      <c:catAx>
        <c:axId val="10471206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104722816"/>
        <c:crosses val="autoZero"/>
        <c:auto val="1"/>
        <c:lblAlgn val="ctr"/>
        <c:lblOffset val="100"/>
        <c:noMultiLvlLbl val="0"/>
      </c:catAx>
      <c:valAx>
        <c:axId val="104722816"/>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n-US"/>
          </a:p>
        </c:txPr>
        <c:crossAx val="104712064"/>
        <c:crosses val="autoZero"/>
        <c:crossBetween val="between"/>
      </c:valAx>
      <c:spPr>
        <a:noFill/>
        <a:ln w="25400">
          <a:noFill/>
        </a:ln>
      </c:spPr>
    </c:plotArea>
    <c:legend>
      <c:legendPos val="b"/>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endémico'!$A$72</c:f>
              <c:strCache>
                <c:ptCount val="1"/>
                <c:pt idx="0">
                  <c:v>2022</c:v>
                </c:pt>
              </c:strCache>
            </c:strRef>
          </c:tx>
          <c:spPr>
            <a:solidFill>
              <a:srgbClr val="0070C0"/>
            </a:solidFill>
          </c:spPr>
          <c:invertIfNegative val="0"/>
          <c:val>
            <c:numRef>
              <c:f>'Canal endémico'!$B$72:$BA$72</c:f>
              <c:numCache>
                <c:formatCode>General</c:formatCode>
                <c:ptCount val="52"/>
                <c:pt idx="0">
                  <c:v>23</c:v>
                </c:pt>
                <c:pt idx="1">
                  <c:v>26</c:v>
                </c:pt>
                <c:pt idx="2">
                  <c:v>31</c:v>
                </c:pt>
                <c:pt idx="3">
                  <c:v>37</c:v>
                </c:pt>
                <c:pt idx="4">
                  <c:v>37</c:v>
                </c:pt>
                <c:pt idx="5">
                  <c:v>49</c:v>
                </c:pt>
                <c:pt idx="6">
                  <c:v>44</c:v>
                </c:pt>
                <c:pt idx="7">
                  <c:v>43</c:v>
                </c:pt>
                <c:pt idx="8">
                  <c:v>45</c:v>
                </c:pt>
                <c:pt idx="9">
                  <c:v>47</c:v>
                </c:pt>
                <c:pt idx="10">
                  <c:v>38</c:v>
                </c:pt>
                <c:pt idx="11">
                  <c:v>22</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104764160"/>
        <c:axId val="104766080"/>
      </c:barChart>
      <c:lineChart>
        <c:grouping val="standard"/>
        <c:varyColors val="0"/>
        <c:ser>
          <c:idx val="1"/>
          <c:order val="0"/>
          <c:tx>
            <c:strRef>
              <c:f>'Canal endémico'!$A$71</c:f>
              <c:strCache>
                <c:ptCount val="1"/>
                <c:pt idx="0">
                  <c:v>2021</c:v>
                </c:pt>
              </c:strCache>
            </c:strRef>
          </c:tx>
          <c:marker>
            <c:symbol val="none"/>
          </c:marker>
          <c:val>
            <c:numRef>
              <c:f>'Canal endémico'!$B$71:$BA$71</c:f>
              <c:numCache>
                <c:formatCode>General</c:formatCode>
                <c:ptCount val="52"/>
                <c:pt idx="0">
                  <c:v>19</c:v>
                </c:pt>
                <c:pt idx="1">
                  <c:v>19</c:v>
                </c:pt>
                <c:pt idx="2">
                  <c:v>26</c:v>
                </c:pt>
                <c:pt idx="3">
                  <c:v>29</c:v>
                </c:pt>
                <c:pt idx="4">
                  <c:v>25</c:v>
                </c:pt>
                <c:pt idx="5">
                  <c:v>41</c:v>
                </c:pt>
                <c:pt idx="6">
                  <c:v>41</c:v>
                </c:pt>
                <c:pt idx="7">
                  <c:v>34</c:v>
                </c:pt>
                <c:pt idx="8">
                  <c:v>31</c:v>
                </c:pt>
                <c:pt idx="9">
                  <c:v>43</c:v>
                </c:pt>
                <c:pt idx="10">
                  <c:v>33</c:v>
                </c:pt>
                <c:pt idx="11">
                  <c:v>48</c:v>
                </c:pt>
                <c:pt idx="12">
                  <c:v>20</c:v>
                </c:pt>
                <c:pt idx="13">
                  <c:v>29</c:v>
                </c:pt>
                <c:pt idx="14">
                  <c:v>36</c:v>
                </c:pt>
                <c:pt idx="15">
                  <c:v>37</c:v>
                </c:pt>
                <c:pt idx="16">
                  <c:v>35</c:v>
                </c:pt>
                <c:pt idx="17">
                  <c:v>37</c:v>
                </c:pt>
                <c:pt idx="18">
                  <c:v>29</c:v>
                </c:pt>
                <c:pt idx="19">
                  <c:v>40</c:v>
                </c:pt>
                <c:pt idx="20">
                  <c:v>45</c:v>
                </c:pt>
                <c:pt idx="21">
                  <c:v>25</c:v>
                </c:pt>
                <c:pt idx="22">
                  <c:v>37</c:v>
                </c:pt>
                <c:pt idx="23">
                  <c:v>28</c:v>
                </c:pt>
                <c:pt idx="24">
                  <c:v>32</c:v>
                </c:pt>
                <c:pt idx="25">
                  <c:v>39</c:v>
                </c:pt>
                <c:pt idx="26">
                  <c:v>31</c:v>
                </c:pt>
                <c:pt idx="27">
                  <c:v>43</c:v>
                </c:pt>
                <c:pt idx="28">
                  <c:v>26</c:v>
                </c:pt>
                <c:pt idx="29">
                  <c:v>42</c:v>
                </c:pt>
                <c:pt idx="30">
                  <c:v>27</c:v>
                </c:pt>
                <c:pt idx="31">
                  <c:v>44</c:v>
                </c:pt>
                <c:pt idx="32">
                  <c:v>34</c:v>
                </c:pt>
                <c:pt idx="33">
                  <c:v>35</c:v>
                </c:pt>
                <c:pt idx="34">
                  <c:v>38</c:v>
                </c:pt>
                <c:pt idx="35">
                  <c:v>47</c:v>
                </c:pt>
                <c:pt idx="36">
                  <c:v>24</c:v>
                </c:pt>
                <c:pt idx="37">
                  <c:v>38</c:v>
                </c:pt>
                <c:pt idx="38">
                  <c:v>50</c:v>
                </c:pt>
                <c:pt idx="39">
                  <c:v>43</c:v>
                </c:pt>
                <c:pt idx="40">
                  <c:v>52</c:v>
                </c:pt>
                <c:pt idx="41">
                  <c:v>35</c:v>
                </c:pt>
                <c:pt idx="42">
                  <c:v>49</c:v>
                </c:pt>
                <c:pt idx="43">
                  <c:v>32</c:v>
                </c:pt>
                <c:pt idx="44">
                  <c:v>34</c:v>
                </c:pt>
                <c:pt idx="45">
                  <c:v>23</c:v>
                </c:pt>
                <c:pt idx="46">
                  <c:v>37</c:v>
                </c:pt>
                <c:pt idx="47">
                  <c:v>28</c:v>
                </c:pt>
                <c:pt idx="48">
                  <c:v>28</c:v>
                </c:pt>
                <c:pt idx="49">
                  <c:v>31</c:v>
                </c:pt>
                <c:pt idx="50">
                  <c:v>30</c:v>
                </c:pt>
                <c:pt idx="51">
                  <c:v>24</c:v>
                </c:pt>
              </c:numCache>
            </c:numRef>
          </c:val>
          <c:smooth val="0"/>
          <c:extLst>
            <c:ext xmlns:c16="http://schemas.microsoft.com/office/drawing/2014/chart" uri="{C3380CC4-5D6E-409C-BE32-E72D297353CC}">
              <c16:uniqueId val="{00000000-5F54-6843-BFD9-CAA09CBC43B7}"/>
            </c:ext>
          </c:extLst>
        </c:ser>
        <c:ser>
          <c:idx val="3"/>
          <c:order val="1"/>
          <c:tx>
            <c:strRef>
              <c:f>'Canal endémico'!$A$70</c:f>
              <c:strCache>
                <c:ptCount val="1"/>
                <c:pt idx="0">
                  <c:v>2020</c:v>
                </c:pt>
              </c:strCache>
            </c:strRef>
          </c:tx>
          <c:marker>
            <c:symbol val="none"/>
          </c:marker>
          <c:val>
            <c:numRef>
              <c:f>'Canal endémico'!$B$70:$BA$70</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2-5F54-6843-BFD9-CAA09CBC43B7}"/>
            </c:ext>
          </c:extLst>
        </c:ser>
        <c:ser>
          <c:idx val="0"/>
          <c:order val="2"/>
          <c:tx>
            <c:strRef>
              <c:f>'Canal endémico'!$A$69</c:f>
              <c:strCache>
                <c:ptCount val="1"/>
                <c:pt idx="0">
                  <c:v>2019</c:v>
                </c:pt>
              </c:strCache>
            </c:strRef>
          </c:tx>
          <c:marker>
            <c:symbol val="none"/>
          </c:marker>
          <c:val>
            <c:numRef>
              <c:f>'Canal endémico'!$B$69:$BA$69</c:f>
              <c:numCache>
                <c:formatCode>General</c:formatCode>
                <c:ptCount val="52"/>
                <c:pt idx="0">
                  <c:v>25</c:v>
                </c:pt>
                <c:pt idx="1">
                  <c:v>38</c:v>
                </c:pt>
                <c:pt idx="2">
                  <c:v>36</c:v>
                </c:pt>
                <c:pt idx="3">
                  <c:v>32</c:v>
                </c:pt>
                <c:pt idx="4">
                  <c:v>38</c:v>
                </c:pt>
                <c:pt idx="5">
                  <c:v>56</c:v>
                </c:pt>
                <c:pt idx="6">
                  <c:v>34</c:v>
                </c:pt>
                <c:pt idx="7">
                  <c:v>48</c:v>
                </c:pt>
                <c:pt idx="8">
                  <c:v>30</c:v>
                </c:pt>
                <c:pt idx="9">
                  <c:v>30</c:v>
                </c:pt>
                <c:pt idx="10">
                  <c:v>31</c:v>
                </c:pt>
                <c:pt idx="11">
                  <c:v>41</c:v>
                </c:pt>
                <c:pt idx="12">
                  <c:v>28</c:v>
                </c:pt>
                <c:pt idx="13">
                  <c:v>29</c:v>
                </c:pt>
                <c:pt idx="14">
                  <c:v>43</c:v>
                </c:pt>
                <c:pt idx="15">
                  <c:v>16</c:v>
                </c:pt>
                <c:pt idx="16">
                  <c:v>33</c:v>
                </c:pt>
                <c:pt idx="17">
                  <c:v>34</c:v>
                </c:pt>
                <c:pt idx="18">
                  <c:v>45</c:v>
                </c:pt>
                <c:pt idx="19">
                  <c:v>25</c:v>
                </c:pt>
                <c:pt idx="20">
                  <c:v>38</c:v>
                </c:pt>
                <c:pt idx="21">
                  <c:v>35</c:v>
                </c:pt>
                <c:pt idx="22">
                  <c:v>36</c:v>
                </c:pt>
                <c:pt idx="23">
                  <c:v>48</c:v>
                </c:pt>
                <c:pt idx="24">
                  <c:v>32</c:v>
                </c:pt>
                <c:pt idx="25">
                  <c:v>39</c:v>
                </c:pt>
                <c:pt idx="26">
                  <c:v>32</c:v>
                </c:pt>
                <c:pt idx="27">
                  <c:v>34</c:v>
                </c:pt>
                <c:pt idx="28">
                  <c:v>37</c:v>
                </c:pt>
                <c:pt idx="29">
                  <c:v>52</c:v>
                </c:pt>
                <c:pt idx="30">
                  <c:v>39</c:v>
                </c:pt>
                <c:pt idx="31">
                  <c:v>35</c:v>
                </c:pt>
                <c:pt idx="32">
                  <c:v>40</c:v>
                </c:pt>
                <c:pt idx="33">
                  <c:v>38</c:v>
                </c:pt>
                <c:pt idx="34">
                  <c:v>25</c:v>
                </c:pt>
                <c:pt idx="35">
                  <c:v>33</c:v>
                </c:pt>
                <c:pt idx="36">
                  <c:v>35</c:v>
                </c:pt>
                <c:pt idx="37">
                  <c:v>41</c:v>
                </c:pt>
                <c:pt idx="38">
                  <c:v>44</c:v>
                </c:pt>
                <c:pt idx="39">
                  <c:v>44</c:v>
                </c:pt>
                <c:pt idx="40">
                  <c:v>34</c:v>
                </c:pt>
                <c:pt idx="41">
                  <c:v>24</c:v>
                </c:pt>
                <c:pt idx="42">
                  <c:v>44</c:v>
                </c:pt>
                <c:pt idx="43">
                  <c:v>27</c:v>
                </c:pt>
                <c:pt idx="44">
                  <c:v>18</c:v>
                </c:pt>
                <c:pt idx="45">
                  <c:v>22</c:v>
                </c:pt>
                <c:pt idx="46">
                  <c:v>36</c:v>
                </c:pt>
                <c:pt idx="47">
                  <c:v>30</c:v>
                </c:pt>
                <c:pt idx="48">
                  <c:v>29</c:v>
                </c:pt>
                <c:pt idx="49">
                  <c:v>43</c:v>
                </c:pt>
                <c:pt idx="50">
                  <c:v>31</c:v>
                </c:pt>
                <c:pt idx="51">
                  <c:v>25</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104764160"/>
        <c:axId val="104766080"/>
      </c:lineChart>
      <c:catAx>
        <c:axId val="10476416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04766080"/>
        <c:crosses val="autoZero"/>
        <c:auto val="1"/>
        <c:lblAlgn val="ctr"/>
        <c:lblOffset val="100"/>
        <c:noMultiLvlLbl val="0"/>
      </c:catAx>
      <c:valAx>
        <c:axId val="104766080"/>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0476416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4.5248868778280542</c:v>
                </c:pt>
                <c:pt idx="1">
                  <c:v>16.742081447963798</c:v>
                </c:pt>
                <c:pt idx="2">
                  <c:v>26.47058823529412</c:v>
                </c:pt>
                <c:pt idx="3">
                  <c:v>52.262443438914033</c:v>
                </c:pt>
              </c:numCache>
            </c:numRef>
          </c:val>
          <c:extLst>
            <c:ext xmlns:c16="http://schemas.microsoft.com/office/drawing/2014/chart" uri="{C3380CC4-5D6E-409C-BE32-E72D297353CC}">
              <c16:uniqueId val="{00000000-3BCD-421A-BF19-B33710B55B84}"/>
            </c:ext>
          </c:extLst>
        </c:ser>
        <c:dLbls>
          <c:dLblPos val="outEnd"/>
          <c:showLegendKey val="0"/>
          <c:showVal val="1"/>
          <c:showCatName val="0"/>
          <c:showSerName val="0"/>
          <c:showPercent val="0"/>
          <c:showBubbleSize val="0"/>
        </c:dLbls>
        <c:gapWidth val="150"/>
        <c:axId val="104893056"/>
        <c:axId val="104895232"/>
      </c:barChart>
      <c:catAx>
        <c:axId val="104893056"/>
        <c:scaling>
          <c:orientation val="minMax"/>
        </c:scaling>
        <c:delete val="0"/>
        <c:axPos val="l"/>
        <c:title>
          <c:tx>
            <c:rich>
              <a:bodyPr rot="-5400000" vert="horz"/>
              <a:lstStyle/>
              <a:p>
                <a:pPr>
                  <a:defRPr sz="800"/>
                </a:pPr>
                <a:r>
                  <a:rPr lang="es-CO" sz="800"/>
                  <a:t>Tipo de prueba</a:t>
                </a:r>
              </a:p>
            </c:rich>
          </c:tx>
          <c:overlay val="0"/>
        </c:title>
        <c:numFmt formatCode="General" sourceLinked="0"/>
        <c:majorTickMark val="out"/>
        <c:minorTickMark val="none"/>
        <c:tickLblPos val="nextTo"/>
        <c:txPr>
          <a:bodyPr/>
          <a:lstStyle/>
          <a:p>
            <a:pPr>
              <a:defRPr sz="800"/>
            </a:pPr>
            <a:endParaRPr lang="en-US"/>
          </a:p>
        </c:txPr>
        <c:crossAx val="104895232"/>
        <c:crosses val="autoZero"/>
        <c:auto val="1"/>
        <c:lblAlgn val="ctr"/>
        <c:lblOffset val="100"/>
        <c:noMultiLvlLbl val="0"/>
      </c:catAx>
      <c:valAx>
        <c:axId val="104895232"/>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n-US"/>
          </a:p>
        </c:txPr>
        <c:crossAx val="104893056"/>
        <c:crosses val="autoZero"/>
        <c:crossBetween val="between"/>
      </c:valAx>
    </c:plotArea>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0.67873303167420818</c:v>
                </c:pt>
                <c:pt idx="1">
                  <c:v>5.6561085972850682</c:v>
                </c:pt>
                <c:pt idx="2">
                  <c:v>93.665158371040718</c:v>
                </c:pt>
              </c:numCache>
            </c:numRef>
          </c:val>
          <c:extLst>
            <c:ext xmlns:c16="http://schemas.microsoft.com/office/drawing/2014/chart" uri="{C3380CC4-5D6E-409C-BE32-E72D297353CC}">
              <c16:uniqueId val="{00000000-DB57-4F57-9DF2-7357BDF392A2}"/>
            </c:ext>
          </c:extLst>
        </c:ser>
        <c:dLbls>
          <c:dLblPos val="outEnd"/>
          <c:showLegendKey val="0"/>
          <c:showVal val="1"/>
          <c:showCatName val="0"/>
          <c:showSerName val="0"/>
          <c:showPercent val="0"/>
          <c:showBubbleSize val="0"/>
        </c:dLbls>
        <c:gapWidth val="150"/>
        <c:axId val="106304640"/>
        <c:axId val="106306560"/>
      </c:barChart>
      <c:catAx>
        <c:axId val="106304640"/>
        <c:scaling>
          <c:orientation val="minMax"/>
        </c:scaling>
        <c:delete val="0"/>
        <c:axPos val="b"/>
        <c:title>
          <c:tx>
            <c:rich>
              <a:bodyPr/>
              <a:lstStyle/>
              <a:p>
                <a:pPr>
                  <a:defRPr sz="900"/>
                </a:pPr>
                <a:r>
                  <a:rPr lang="en-US" sz="900"/>
                  <a:t>Estado clínico</a:t>
                </a:r>
              </a:p>
            </c:rich>
          </c:tx>
          <c:overlay val="0"/>
        </c:title>
        <c:numFmt formatCode="General" sourceLinked="0"/>
        <c:majorTickMark val="out"/>
        <c:minorTickMark val="none"/>
        <c:tickLblPos val="nextTo"/>
        <c:crossAx val="106306560"/>
        <c:crosses val="autoZero"/>
        <c:auto val="1"/>
        <c:lblAlgn val="ctr"/>
        <c:lblOffset val="100"/>
        <c:noMultiLvlLbl val="0"/>
      </c:catAx>
      <c:valAx>
        <c:axId val="106306560"/>
        <c:scaling>
          <c:orientation val="minMax"/>
        </c:scaling>
        <c:delete val="0"/>
        <c:axPos val="l"/>
        <c:title>
          <c:tx>
            <c:rich>
              <a:bodyPr rot="-5400000" vert="horz"/>
              <a:lstStyle/>
              <a:p>
                <a:pPr>
                  <a:defRPr sz="800"/>
                </a:pPr>
                <a:r>
                  <a:rPr lang="es-CO" sz="800"/>
                  <a:t>Porcentaje</a:t>
                </a:r>
              </a:p>
            </c:rich>
          </c:tx>
          <c:overlay val="0"/>
        </c:title>
        <c:numFmt formatCode="0.0" sourceLinked="1"/>
        <c:majorTickMark val="out"/>
        <c:minorTickMark val="none"/>
        <c:tickLblPos val="nextTo"/>
        <c:txPr>
          <a:bodyPr/>
          <a:lstStyle/>
          <a:p>
            <a:pPr>
              <a:defRPr sz="800"/>
            </a:pPr>
            <a:endParaRPr lang="en-US"/>
          </a:p>
        </c:txPr>
        <c:crossAx val="106304640"/>
        <c:crosses val="autoZero"/>
        <c:crossBetween val="between"/>
      </c:valAx>
    </c:plotArea>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c:v>
                </c:pt>
                <c:pt idx="1">
                  <c:v>0</c:v>
                </c:pt>
                <c:pt idx="2">
                  <c:v>0</c:v>
                </c:pt>
                <c:pt idx="3">
                  <c:v>4.751131221719457</c:v>
                </c:pt>
                <c:pt idx="4">
                  <c:v>22.171945701357465</c:v>
                </c:pt>
                <c:pt idx="5">
                  <c:v>23.755656108597282</c:v>
                </c:pt>
                <c:pt idx="6">
                  <c:v>17.873303167420815</c:v>
                </c:pt>
                <c:pt idx="7">
                  <c:v>11.76470588235294</c:v>
                </c:pt>
                <c:pt idx="8">
                  <c:v>6.5610859728506794</c:v>
                </c:pt>
                <c:pt idx="9">
                  <c:v>2.9411764705882351</c:v>
                </c:pt>
                <c:pt idx="10">
                  <c:v>2.9411764705882351</c:v>
                </c:pt>
                <c:pt idx="11">
                  <c:v>2.9411764705882351</c:v>
                </c:pt>
                <c:pt idx="12">
                  <c:v>2.4886877828054299</c:v>
                </c:pt>
                <c:pt idx="13">
                  <c:v>1.1312217194570136</c:v>
                </c:pt>
                <c:pt idx="14">
                  <c:v>0.67873303167420818</c:v>
                </c:pt>
              </c:numCache>
            </c:numRef>
          </c:val>
          <c:extLst>
            <c:ext xmlns:c16="http://schemas.microsoft.com/office/drawing/2014/chart" uri="{C3380CC4-5D6E-409C-BE32-E72D297353CC}">
              <c16:uniqueId val="{00000000-6BB9-4725-A576-E3BCDB925ABA}"/>
            </c:ext>
          </c:extLst>
        </c:ser>
        <c:dLbls>
          <c:showLegendKey val="0"/>
          <c:showVal val="0"/>
          <c:showCatName val="0"/>
          <c:showSerName val="0"/>
          <c:showPercent val="0"/>
          <c:showBubbleSize val="0"/>
        </c:dLbls>
        <c:gapWidth val="9"/>
        <c:axId val="106338944"/>
        <c:axId val="106341120"/>
      </c:barChart>
      <c:catAx>
        <c:axId val="106338944"/>
        <c:scaling>
          <c:orientation val="minMax"/>
        </c:scaling>
        <c:delete val="0"/>
        <c:axPos val="b"/>
        <c:title>
          <c:tx>
            <c:rich>
              <a:bodyPr/>
              <a:lstStyle/>
              <a:p>
                <a:pPr>
                  <a:defRPr sz="900"/>
                </a:pPr>
                <a:r>
                  <a:rPr lang="en-US" sz="900"/>
                  <a:t>Grupos de edad</a:t>
                </a:r>
              </a:p>
            </c:rich>
          </c:tx>
          <c:overlay val="0"/>
        </c:title>
        <c:numFmt formatCode="General" sourceLinked="0"/>
        <c:majorTickMark val="out"/>
        <c:minorTickMark val="none"/>
        <c:tickLblPos val="nextTo"/>
        <c:crossAx val="106341120"/>
        <c:crosses val="autoZero"/>
        <c:auto val="1"/>
        <c:lblAlgn val="ctr"/>
        <c:lblOffset val="100"/>
        <c:noMultiLvlLbl val="0"/>
      </c:catAx>
      <c:valAx>
        <c:axId val="106341120"/>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crossAx val="106338944"/>
        <c:crosses val="autoZero"/>
        <c:crossBetween val="between"/>
      </c:valAx>
      <c:dTable>
        <c:showHorzBorder val="1"/>
        <c:showVertBorder val="1"/>
        <c:showOutline val="1"/>
        <c:showKeys val="1"/>
        <c:txPr>
          <a:bodyPr/>
          <a:lstStyle/>
          <a:p>
            <a:pPr rtl="0">
              <a:defRPr sz="800"/>
            </a:pPr>
            <a:endParaRPr lang="en-US"/>
          </a:p>
        </c:txPr>
      </c:dTable>
    </c:plotArea>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0.34389140271493213</c:v>
                </c:pt>
                <c:pt idx="1">
                  <c:v>0.579185520361991</c:v>
                </c:pt>
                <c:pt idx="2">
                  <c:v>5.4298642533936653E-2</c:v>
                </c:pt>
                <c:pt idx="3">
                  <c:v>0</c:v>
                </c:pt>
                <c:pt idx="4">
                  <c:v>0</c:v>
                </c:pt>
                <c:pt idx="5">
                  <c:v>1.8099547511312219E-2</c:v>
                </c:pt>
                <c:pt idx="6">
                  <c:v>0</c:v>
                </c:pt>
                <c:pt idx="7">
                  <c:v>0</c:v>
                </c:pt>
                <c:pt idx="8">
                  <c:v>2.2624434389140274E-3</c:v>
                </c:pt>
                <c:pt idx="9">
                  <c:v>0</c:v>
                </c:pt>
                <c:pt idx="10">
                  <c:v>2.2624434389140274E-3</c:v>
                </c:pt>
              </c:numCache>
            </c:numRef>
          </c:val>
          <c:extLst>
            <c:ext xmlns:c16="http://schemas.microsoft.com/office/drawing/2014/chart" uri="{C3380CC4-5D6E-409C-BE32-E72D297353CC}">
              <c16:uniqueId val="{00000000-5353-4F8C-B115-B1273A10428B}"/>
            </c:ext>
          </c:extLst>
        </c:ser>
        <c:dLbls>
          <c:showLegendKey val="0"/>
          <c:showVal val="0"/>
          <c:showCatName val="0"/>
          <c:showSerName val="0"/>
          <c:showPercent val="0"/>
          <c:showBubbleSize val="0"/>
        </c:dLbls>
        <c:gapWidth val="150"/>
        <c:axId val="106378752"/>
        <c:axId val="106380288"/>
      </c:barChart>
      <c:catAx>
        <c:axId val="106378752"/>
        <c:scaling>
          <c:orientation val="minMax"/>
        </c:scaling>
        <c:delete val="0"/>
        <c:axPos val="b"/>
        <c:numFmt formatCode="General" sourceLinked="0"/>
        <c:majorTickMark val="none"/>
        <c:minorTickMark val="none"/>
        <c:tickLblPos val="nextTo"/>
        <c:txPr>
          <a:bodyPr/>
          <a:lstStyle/>
          <a:p>
            <a:pPr>
              <a:defRPr sz="800"/>
            </a:pPr>
            <a:endParaRPr lang="en-US"/>
          </a:p>
        </c:txPr>
        <c:crossAx val="106380288"/>
        <c:crosses val="autoZero"/>
        <c:auto val="1"/>
        <c:lblAlgn val="ctr"/>
        <c:lblOffset val="100"/>
        <c:noMultiLvlLbl val="0"/>
      </c:catAx>
      <c:valAx>
        <c:axId val="106380288"/>
        <c:scaling>
          <c:orientation val="minMax"/>
        </c:scaling>
        <c:delete val="0"/>
        <c:axPos val="l"/>
        <c:title>
          <c:tx>
            <c:rich>
              <a:bodyPr/>
              <a:lstStyle/>
              <a:p>
                <a:pPr>
                  <a:defRPr sz="800"/>
                </a:pPr>
                <a:r>
                  <a:rPr lang="es-CO" sz="800" baseline="0" dirty="0" smtClean="0"/>
                  <a:t>% </a:t>
                </a:r>
                <a:r>
                  <a:rPr lang="es-CO" sz="800" baseline="0" dirty="0"/>
                  <a:t>casos</a:t>
                </a:r>
              </a:p>
            </c:rich>
          </c:tx>
          <c:overlay val="0"/>
        </c:title>
        <c:numFmt formatCode="0.0%" sourceLinked="1"/>
        <c:majorTickMark val="none"/>
        <c:minorTickMark val="none"/>
        <c:tickLblPos val="nextTo"/>
        <c:txPr>
          <a:bodyPr/>
          <a:lstStyle/>
          <a:p>
            <a:pPr>
              <a:defRPr sz="800"/>
            </a:pPr>
            <a:endParaRPr lang="en-US"/>
          </a:p>
        </c:txPr>
        <c:crossAx val="106378752"/>
        <c:crosses val="autoZero"/>
        <c:crossBetween val="between"/>
      </c:valAx>
      <c:dTable>
        <c:showHorzBorder val="1"/>
        <c:showVertBorder val="1"/>
        <c:showOutline val="1"/>
        <c:showKeys val="1"/>
        <c:txPr>
          <a:bodyPr/>
          <a:lstStyle/>
          <a:p>
            <a:pPr rtl="0">
              <a:defRPr sz="800"/>
            </a:pPr>
            <a:endParaRPr lang="en-US"/>
          </a:p>
        </c:txPr>
      </c:dTable>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 (C)'!$A$72</c:f>
              <c:strCache>
                <c:ptCount val="1"/>
                <c:pt idx="0">
                  <c:v>2022</c:v>
                </c:pt>
              </c:strCache>
            </c:strRef>
          </c:tx>
          <c:spPr>
            <a:solidFill>
              <a:srgbClr val="0070C0"/>
            </a:solidFill>
          </c:spPr>
          <c:invertIfNegative val="0"/>
          <c:val>
            <c:numRef>
              <c:f>'Canal endémico (C)'!$B$72:$BA$72</c:f>
              <c:numCache>
                <c:formatCode>General</c:formatCode>
                <c:ptCount val="52"/>
                <c:pt idx="0">
                  <c:v>5</c:v>
                </c:pt>
                <c:pt idx="1">
                  <c:v>1</c:v>
                </c:pt>
                <c:pt idx="2">
                  <c:v>2</c:v>
                </c:pt>
                <c:pt idx="3">
                  <c:v>2</c:v>
                </c:pt>
                <c:pt idx="4">
                  <c:v>3</c:v>
                </c:pt>
                <c:pt idx="5">
                  <c:v>4</c:v>
                </c:pt>
                <c:pt idx="6">
                  <c:v>2</c:v>
                </c:pt>
                <c:pt idx="7">
                  <c:v>0</c:v>
                </c:pt>
                <c:pt idx="8">
                  <c:v>2</c:v>
                </c:pt>
                <c:pt idx="9">
                  <c:v>2</c:v>
                </c:pt>
                <c:pt idx="10">
                  <c:v>4</c:v>
                </c:pt>
                <c:pt idx="11">
                  <c:v>1</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93678592"/>
        <c:axId val="93684864"/>
      </c:barChart>
      <c:lineChart>
        <c:grouping val="standard"/>
        <c:varyColors val="0"/>
        <c:ser>
          <c:idx val="1"/>
          <c:order val="0"/>
          <c:tx>
            <c:strRef>
              <c:f>'Canal endémico (C)'!$A$71</c:f>
              <c:strCache>
                <c:ptCount val="1"/>
                <c:pt idx="0">
                  <c:v>2021</c:v>
                </c:pt>
              </c:strCache>
            </c:strRef>
          </c:tx>
          <c:spPr>
            <a:ln w="22225"/>
          </c:spPr>
          <c:marker>
            <c:symbol val="none"/>
          </c:marker>
          <c:val>
            <c:numRef>
              <c:f>'Canal endémico (C)'!$B$71:$BA$71</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0-5F54-6843-BFD9-CAA09CBC43B7}"/>
            </c:ext>
          </c:extLst>
        </c:ser>
        <c:ser>
          <c:idx val="3"/>
          <c:order val="1"/>
          <c:tx>
            <c:strRef>
              <c:f>'Canal endémico (C)'!$A$70</c:f>
              <c:strCache>
                <c:ptCount val="1"/>
                <c:pt idx="0">
                  <c:v>2020</c:v>
                </c:pt>
              </c:strCache>
            </c:strRef>
          </c:tx>
          <c:spPr>
            <a:ln w="22225"/>
          </c:spPr>
          <c:marker>
            <c:symbol val="none"/>
          </c:marker>
          <c:val>
            <c:numRef>
              <c:f>'Canal endémico (C)'!$B$70:$BA$70</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2-5F54-6843-BFD9-CAA09CBC43B7}"/>
            </c:ext>
          </c:extLst>
        </c:ser>
        <c:ser>
          <c:idx val="0"/>
          <c:order val="2"/>
          <c:tx>
            <c:strRef>
              <c:f>'Canal endémico (C)'!$A$69</c:f>
              <c:strCache>
                <c:ptCount val="1"/>
                <c:pt idx="0">
                  <c:v>2019</c:v>
                </c:pt>
              </c:strCache>
            </c:strRef>
          </c:tx>
          <c:spPr>
            <a:ln w="22225"/>
          </c:spPr>
          <c:marker>
            <c:symbol val="none"/>
          </c:marker>
          <c:val>
            <c:numRef>
              <c:f>'Canal endémico (C)'!$B$69:$BA$69</c:f>
              <c:numCache>
                <c:formatCode>General</c:formatCode>
                <c:ptCount val="52"/>
                <c:pt idx="0">
                  <c:v>1</c:v>
                </c:pt>
                <c:pt idx="1">
                  <c:v>0</c:v>
                </c:pt>
                <c:pt idx="2">
                  <c:v>6</c:v>
                </c:pt>
                <c:pt idx="3">
                  <c:v>4</c:v>
                </c:pt>
                <c:pt idx="4">
                  <c:v>1</c:v>
                </c:pt>
                <c:pt idx="5">
                  <c:v>0</c:v>
                </c:pt>
                <c:pt idx="6">
                  <c:v>5</c:v>
                </c:pt>
                <c:pt idx="7">
                  <c:v>1</c:v>
                </c:pt>
                <c:pt idx="8">
                  <c:v>2</c:v>
                </c:pt>
                <c:pt idx="9">
                  <c:v>2</c:v>
                </c:pt>
                <c:pt idx="10">
                  <c:v>2</c:v>
                </c:pt>
                <c:pt idx="11">
                  <c:v>3</c:v>
                </c:pt>
                <c:pt idx="12">
                  <c:v>4</c:v>
                </c:pt>
                <c:pt idx="13">
                  <c:v>5</c:v>
                </c:pt>
                <c:pt idx="14">
                  <c:v>6</c:v>
                </c:pt>
                <c:pt idx="15">
                  <c:v>4</c:v>
                </c:pt>
                <c:pt idx="16">
                  <c:v>6</c:v>
                </c:pt>
                <c:pt idx="17">
                  <c:v>5</c:v>
                </c:pt>
                <c:pt idx="18">
                  <c:v>4</c:v>
                </c:pt>
                <c:pt idx="19">
                  <c:v>8</c:v>
                </c:pt>
                <c:pt idx="20">
                  <c:v>4</c:v>
                </c:pt>
                <c:pt idx="21">
                  <c:v>5</c:v>
                </c:pt>
                <c:pt idx="22">
                  <c:v>2</c:v>
                </c:pt>
                <c:pt idx="23">
                  <c:v>4</c:v>
                </c:pt>
                <c:pt idx="24">
                  <c:v>5</c:v>
                </c:pt>
                <c:pt idx="25">
                  <c:v>3</c:v>
                </c:pt>
                <c:pt idx="26">
                  <c:v>3</c:v>
                </c:pt>
                <c:pt idx="27">
                  <c:v>0</c:v>
                </c:pt>
                <c:pt idx="28">
                  <c:v>2</c:v>
                </c:pt>
                <c:pt idx="29">
                  <c:v>3</c:v>
                </c:pt>
                <c:pt idx="30">
                  <c:v>5</c:v>
                </c:pt>
                <c:pt idx="31">
                  <c:v>1</c:v>
                </c:pt>
                <c:pt idx="32">
                  <c:v>1</c:v>
                </c:pt>
                <c:pt idx="33">
                  <c:v>2</c:v>
                </c:pt>
                <c:pt idx="34">
                  <c:v>1</c:v>
                </c:pt>
                <c:pt idx="35">
                  <c:v>4</c:v>
                </c:pt>
                <c:pt idx="36">
                  <c:v>1</c:v>
                </c:pt>
                <c:pt idx="37">
                  <c:v>3</c:v>
                </c:pt>
                <c:pt idx="38">
                  <c:v>3</c:v>
                </c:pt>
                <c:pt idx="39">
                  <c:v>6</c:v>
                </c:pt>
                <c:pt idx="40">
                  <c:v>2</c:v>
                </c:pt>
                <c:pt idx="41">
                  <c:v>3</c:v>
                </c:pt>
                <c:pt idx="42">
                  <c:v>2</c:v>
                </c:pt>
                <c:pt idx="43">
                  <c:v>2</c:v>
                </c:pt>
                <c:pt idx="44">
                  <c:v>2</c:v>
                </c:pt>
                <c:pt idx="45">
                  <c:v>4</c:v>
                </c:pt>
                <c:pt idx="46">
                  <c:v>1</c:v>
                </c:pt>
                <c:pt idx="47">
                  <c:v>5</c:v>
                </c:pt>
                <c:pt idx="48">
                  <c:v>4</c:v>
                </c:pt>
                <c:pt idx="49">
                  <c:v>3</c:v>
                </c:pt>
                <c:pt idx="50">
                  <c:v>4</c:v>
                </c:pt>
                <c:pt idx="51">
                  <c:v>2</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93678592"/>
        <c:axId val="93684864"/>
      </c:lineChart>
      <c:catAx>
        <c:axId val="93678592"/>
        <c:scaling>
          <c:orientation val="minMax"/>
        </c:scaling>
        <c:delete val="0"/>
        <c:axPos val="b"/>
        <c:title>
          <c:tx>
            <c:rich>
              <a:bodyPr/>
              <a:lstStyle/>
              <a:p>
                <a:pPr>
                  <a:defRPr sz="800"/>
                </a:pPr>
                <a:r>
                  <a:rPr lang="en-US" sz="800"/>
                  <a:t>Semana Epidemiológica</a:t>
                </a:r>
              </a:p>
            </c:rich>
          </c:tx>
          <c:overlay val="0"/>
        </c:title>
        <c:majorTickMark val="out"/>
        <c:minorTickMark val="none"/>
        <c:tickLblPos val="nextTo"/>
        <c:txPr>
          <a:bodyPr/>
          <a:lstStyle/>
          <a:p>
            <a:pPr>
              <a:defRPr sz="800"/>
            </a:pPr>
            <a:endParaRPr lang="en-US"/>
          </a:p>
        </c:txPr>
        <c:crossAx val="93684864"/>
        <c:crosses val="autoZero"/>
        <c:auto val="1"/>
        <c:lblAlgn val="ctr"/>
        <c:lblOffset val="100"/>
        <c:noMultiLvlLbl val="0"/>
      </c:catAx>
      <c:valAx>
        <c:axId val="93684864"/>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sz="900"/>
                </a:pPr>
                <a:r>
                  <a:rPr lang="en-US" sz="900"/>
                  <a:t>Casos</a:t>
                </a:r>
              </a:p>
            </c:rich>
          </c:tx>
          <c:overlay val="0"/>
        </c:title>
        <c:numFmt formatCode="General" sourceLinked="1"/>
        <c:majorTickMark val="out"/>
        <c:minorTickMark val="none"/>
        <c:tickLblPos val="nextTo"/>
        <c:txPr>
          <a:bodyPr/>
          <a:lstStyle/>
          <a:p>
            <a:pPr>
              <a:defRPr sz="800"/>
            </a:pPr>
            <a:endParaRPr lang="en-US"/>
          </a:p>
        </c:txPr>
        <c:crossAx val="93678592"/>
        <c:crosses val="autoZero"/>
        <c:crossBetween val="between"/>
      </c:valAx>
    </c:plotArea>
    <c:legend>
      <c:legendPos val="t"/>
      <c:overlay val="0"/>
      <c:txPr>
        <a:bodyPr/>
        <a:lstStyle/>
        <a:p>
          <a:pPr>
            <a:defRPr sz="8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cat>
            <c:strRef>
              <c:f>Hoja2!$A$2:$A$37</c:f>
              <c:strCache>
                <c:ptCount val="36"/>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pt idx="17">
                  <c:v>Corregimiento de Santa Elena</c:v>
                </c:pt>
                <c:pt idx="18">
                  <c:v>Corregimiento de San Cristóbal</c:v>
                </c:pt>
                <c:pt idx="29">
                  <c:v>primera infancia (0-5 años), </c:v>
                </c:pt>
                <c:pt idx="30">
                  <c:v>Infancia (6 - 11 años)</c:v>
                </c:pt>
                <c:pt idx="31">
                  <c:v>Adolescencia (12-18 años) </c:v>
                </c:pt>
                <c:pt idx="32">
                  <c:v>Juventud (14 - 26 años)</c:v>
                </c:pt>
                <c:pt idx="33">
                  <c:v>Adultez (27 - 59 años) </c:v>
                </c:pt>
                <c:pt idx="34">
                  <c:v>Vejez (60 años y más).</c:v>
                </c:pt>
                <c:pt idx="35">
                  <c:v>primera infancia (0-5 años), infancia (6 - 11 años), adolescencia (12-18 años), juventud (14 - 26 años), adultez (27 - 59 años) y vejez (60 años y más).</c:v>
                </c:pt>
              </c:strCache>
            </c:strRef>
          </c:cat>
          <c:val>
            <c:numRef>
              <c:f>Hoja2!$C$2:$C$18</c:f>
              <c:numCache>
                <c:formatCode>General</c:formatCode>
                <c:ptCount val="17"/>
                <c:pt idx="0">
                  <c:v>7</c:v>
                </c:pt>
                <c:pt idx="1">
                  <c:v>7</c:v>
                </c:pt>
                <c:pt idx="2">
                  <c:v>7</c:v>
                </c:pt>
                <c:pt idx="3">
                  <c:v>6</c:v>
                </c:pt>
                <c:pt idx="4">
                  <c:v>9</c:v>
                </c:pt>
                <c:pt idx="5">
                  <c:v>14</c:v>
                </c:pt>
                <c:pt idx="6">
                  <c:v>9</c:v>
                </c:pt>
                <c:pt idx="7">
                  <c:v>8</c:v>
                </c:pt>
                <c:pt idx="8">
                  <c:v>2</c:v>
                </c:pt>
                <c:pt idx="9">
                  <c:v>2</c:v>
                </c:pt>
                <c:pt idx="10">
                  <c:v>3</c:v>
                </c:pt>
                <c:pt idx="11">
                  <c:v>5</c:v>
                </c:pt>
                <c:pt idx="12">
                  <c:v>2</c:v>
                </c:pt>
                <c:pt idx="13">
                  <c:v>3</c:v>
                </c:pt>
                <c:pt idx="14">
                  <c:v>0</c:v>
                </c:pt>
                <c:pt idx="15">
                  <c:v>2</c:v>
                </c:pt>
                <c:pt idx="16">
                  <c:v>2</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148401152"/>
        <c:axId val="148398080"/>
      </c:barChart>
      <c:lineChart>
        <c:grouping val="standard"/>
        <c:varyColors val="0"/>
        <c:ser>
          <c:idx val="0"/>
          <c:order val="0"/>
          <c:tx>
            <c:v>TASA</c:v>
          </c:tx>
          <c:spPr>
            <a:ln w="19050"/>
          </c:spPr>
          <c:marker>
            <c:symbol val="none"/>
          </c:marker>
          <c:cat>
            <c:strRef>
              <c:f>Hoja2!$A$2:$A$18</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Hoja2!$B$2:$B$18</c:f>
              <c:numCache>
                <c:formatCode>0.0</c:formatCode>
                <c:ptCount val="17"/>
                <c:pt idx="0">
                  <c:v>4.7910749118784439</c:v>
                </c:pt>
                <c:pt idx="1">
                  <c:v>4.6788941767819905</c:v>
                </c:pt>
                <c:pt idx="2">
                  <c:v>4.5165952614463425</c:v>
                </c:pt>
                <c:pt idx="3">
                  <c:v>3.4574958510049787</c:v>
                </c:pt>
                <c:pt idx="4">
                  <c:v>4.6273683128100975</c:v>
                </c:pt>
                <c:pt idx="5">
                  <c:v>6.7484514714034365</c:v>
                </c:pt>
                <c:pt idx="6">
                  <c:v>4.7378644865470969</c:v>
                </c:pt>
                <c:pt idx="7">
                  <c:v>4.7772602412516418</c:v>
                </c:pt>
                <c:pt idx="8">
                  <c:v>1.3077365695454308</c:v>
                </c:pt>
                <c:pt idx="9">
                  <c:v>1.0687357390574819</c:v>
                </c:pt>
                <c:pt idx="10">
                  <c:v>1.5418536164176573</c:v>
                </c:pt>
                <c:pt idx="11">
                  <c:v>2.9979793619100725</c:v>
                </c:pt>
                <c:pt idx="12">
                  <c:v>1.562683126928937</c:v>
                </c:pt>
                <c:pt idx="13">
                  <c:v>3.1085827971028008</c:v>
                </c:pt>
                <c:pt idx="14">
                  <c:v>0</c:v>
                </c:pt>
                <c:pt idx="15">
                  <c:v>4.3719669479298737</c:v>
                </c:pt>
                <c:pt idx="16">
                  <c:v>4.1730131241262756</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148377984"/>
        <c:axId val="148379520"/>
      </c:lineChart>
      <c:catAx>
        <c:axId val="148377984"/>
        <c:scaling>
          <c:orientation val="minMax"/>
        </c:scaling>
        <c:delete val="0"/>
        <c:axPos val="b"/>
        <c:numFmt formatCode="General" sourceLinked="0"/>
        <c:majorTickMark val="none"/>
        <c:minorTickMark val="none"/>
        <c:tickLblPos val="nextTo"/>
        <c:txPr>
          <a:bodyPr/>
          <a:lstStyle/>
          <a:p>
            <a:pPr>
              <a:defRPr b="1"/>
            </a:pPr>
            <a:endParaRPr lang="en-US"/>
          </a:p>
        </c:txPr>
        <c:crossAx val="148379520"/>
        <c:crosses val="autoZero"/>
        <c:auto val="1"/>
        <c:lblAlgn val="ctr"/>
        <c:lblOffset val="100"/>
        <c:noMultiLvlLbl val="0"/>
      </c:catAx>
      <c:valAx>
        <c:axId val="148379520"/>
        <c:scaling>
          <c:orientation val="minMax"/>
        </c:scaling>
        <c:delete val="0"/>
        <c:axPos val="l"/>
        <c:majorGridlines/>
        <c:title>
          <c:tx>
            <c:rich>
              <a:bodyPr rot="-5400000" vert="horz"/>
              <a:lstStyle/>
              <a:p>
                <a:pPr>
                  <a:defRPr sz="700"/>
                </a:pPr>
                <a:r>
                  <a:rPr lang="es-CO" sz="700"/>
                  <a:t>Numero</a:t>
                </a:r>
                <a:r>
                  <a:rPr lang="es-CO" sz="700" baseline="0"/>
                  <a:t> de casos</a:t>
                </a:r>
                <a:endParaRPr lang="es-CO" sz="700"/>
              </a:p>
            </c:rich>
          </c:tx>
          <c:layout>
            <c:manualLayout>
              <c:xMode val="edge"/>
              <c:yMode val="edge"/>
              <c:x val="0.93752561975872417"/>
              <c:y val="0.34236864072727913"/>
            </c:manualLayout>
          </c:layout>
          <c:overlay val="0"/>
        </c:title>
        <c:numFmt formatCode="0.0" sourceLinked="1"/>
        <c:majorTickMark val="none"/>
        <c:minorTickMark val="none"/>
        <c:tickLblPos val="nextTo"/>
        <c:txPr>
          <a:bodyPr/>
          <a:lstStyle/>
          <a:p>
            <a:pPr>
              <a:defRPr sz="700" b="1"/>
            </a:pPr>
            <a:endParaRPr lang="en-US"/>
          </a:p>
        </c:txPr>
        <c:crossAx val="148377984"/>
        <c:crosses val="autoZero"/>
        <c:crossBetween val="between"/>
      </c:valAx>
      <c:valAx>
        <c:axId val="148398080"/>
        <c:scaling>
          <c:orientation val="minMax"/>
        </c:scaling>
        <c:delete val="0"/>
        <c:axPos val="r"/>
        <c:title>
          <c:tx>
            <c:rich>
              <a:bodyPr rot="-5400000" vert="horz"/>
              <a:lstStyle/>
              <a:p>
                <a:pPr>
                  <a:defRPr sz="700"/>
                </a:pPr>
                <a:r>
                  <a:rPr lang="es-CO" sz="700"/>
                  <a:t>tasa por 100.000</a:t>
                </a:r>
              </a:p>
            </c:rich>
          </c:tx>
          <c:layout>
            <c:manualLayout>
              <c:xMode val="edge"/>
              <c:yMode val="edge"/>
              <c:x val="9.0237818403319167E-2"/>
              <c:y val="0.28405026028942493"/>
            </c:manualLayout>
          </c:layout>
          <c:overlay val="0"/>
        </c:title>
        <c:numFmt formatCode="General" sourceLinked="1"/>
        <c:majorTickMark val="out"/>
        <c:minorTickMark val="none"/>
        <c:tickLblPos val="nextTo"/>
        <c:txPr>
          <a:bodyPr/>
          <a:lstStyle/>
          <a:p>
            <a:pPr>
              <a:defRPr sz="600" b="1"/>
            </a:pPr>
            <a:endParaRPr lang="en-US"/>
          </a:p>
        </c:txPr>
        <c:crossAx val="148401152"/>
        <c:crosses val="max"/>
        <c:crossBetween val="between"/>
      </c:valAx>
      <c:catAx>
        <c:axId val="148401152"/>
        <c:scaling>
          <c:orientation val="minMax"/>
        </c:scaling>
        <c:delete val="1"/>
        <c:axPos val="b"/>
        <c:numFmt formatCode="General" sourceLinked="1"/>
        <c:majorTickMark val="out"/>
        <c:minorTickMark val="none"/>
        <c:tickLblPos val="nextTo"/>
        <c:crossAx val="148398080"/>
        <c:crosses val="autoZero"/>
        <c:auto val="1"/>
        <c:lblAlgn val="ctr"/>
        <c:lblOffset val="100"/>
        <c:noMultiLvlLbl val="0"/>
      </c:catAx>
      <c:dTable>
        <c:showHorzBorder val="1"/>
        <c:showVertBorder val="1"/>
        <c:showOutline val="1"/>
        <c:showKeys val="1"/>
        <c:txPr>
          <a:bodyPr/>
          <a:lstStyle/>
          <a:p>
            <a:pPr rtl="0">
              <a:defRPr sz="500" b="1"/>
            </a:pPr>
            <a:endParaRPr lang="en-US"/>
          </a:p>
        </c:txPr>
      </c:dTable>
    </c:plotArea>
    <c:plotVisOnly val="1"/>
    <c:dispBlanksAs val="gap"/>
    <c:showDLblsOverMax val="0"/>
  </c:chart>
  <c:spPr>
    <a:ln>
      <a:noFill/>
    </a:ln>
  </c:spPr>
  <c:externalData r:id="rId1">
    <c:autoUpdate val="0"/>
  </c:externalData>
  <c:userShapes r:id="rId2"/>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v>Zona de Alerta</c:v>
          </c:tx>
          <c:spPr>
            <a:solidFill>
              <a:srgbClr val="C00000"/>
            </a:solidFill>
            <a:ln>
              <a:solidFill>
                <a:srgbClr val="FF0000"/>
              </a:solidFill>
            </a:ln>
          </c:spPr>
          <c:val>
            <c:numRef>
              <c:f>'SIN 2003-7-10'!$E$45:$BD$45</c:f>
              <c:numCache>
                <c:formatCode>General</c:formatCode>
                <c:ptCount val="52"/>
                <c:pt idx="0">
                  <c:v>24.547904337638165</c:v>
                </c:pt>
                <c:pt idx="1">
                  <c:v>43.949840882355247</c:v>
                </c:pt>
                <c:pt idx="2">
                  <c:v>34.317072110470995</c:v>
                </c:pt>
                <c:pt idx="3">
                  <c:v>25.784321862818352</c:v>
                </c:pt>
                <c:pt idx="4">
                  <c:v>27.234366325377682</c:v>
                </c:pt>
                <c:pt idx="5">
                  <c:v>33.511155352104581</c:v>
                </c:pt>
                <c:pt idx="6">
                  <c:v>29.930588459607442</c:v>
                </c:pt>
                <c:pt idx="7">
                  <c:v>22.289359584217998</c:v>
                </c:pt>
                <c:pt idx="8">
                  <c:v>23.523391519100933</c:v>
                </c:pt>
                <c:pt idx="9">
                  <c:v>23.65808383104293</c:v>
                </c:pt>
                <c:pt idx="10">
                  <c:v>21.29856279259177</c:v>
                </c:pt>
                <c:pt idx="11">
                  <c:v>21.070026295486336</c:v>
                </c:pt>
                <c:pt idx="12">
                  <c:v>19.901917853618826</c:v>
                </c:pt>
                <c:pt idx="13">
                  <c:v>20.971657232052259</c:v>
                </c:pt>
                <c:pt idx="14">
                  <c:v>18.661525529660544</c:v>
                </c:pt>
                <c:pt idx="15">
                  <c:v>18.156139599561136</c:v>
                </c:pt>
                <c:pt idx="16">
                  <c:v>23.641965246920559</c:v>
                </c:pt>
                <c:pt idx="17">
                  <c:v>23.646176155428861</c:v>
                </c:pt>
                <c:pt idx="18">
                  <c:v>18.533863133179604</c:v>
                </c:pt>
                <c:pt idx="19">
                  <c:v>24.326158785159453</c:v>
                </c:pt>
                <c:pt idx="20">
                  <c:v>22.462923461430901</c:v>
                </c:pt>
                <c:pt idx="21">
                  <c:v>20.795446976099281</c:v>
                </c:pt>
                <c:pt idx="22">
                  <c:v>25.339407190076777</c:v>
                </c:pt>
                <c:pt idx="23">
                  <c:v>22.108635487729806</c:v>
                </c:pt>
                <c:pt idx="24">
                  <c:v>23.475328125846666</c:v>
                </c:pt>
                <c:pt idx="25">
                  <c:v>23.669337101568118</c:v>
                </c:pt>
                <c:pt idx="26">
                  <c:v>31.286883187266696</c:v>
                </c:pt>
                <c:pt idx="27">
                  <c:v>31.07072423200135</c:v>
                </c:pt>
                <c:pt idx="28">
                  <c:v>29.266717908197073</c:v>
                </c:pt>
                <c:pt idx="29">
                  <c:v>22.126385059779007</c:v>
                </c:pt>
                <c:pt idx="30">
                  <c:v>23.144639264552541</c:v>
                </c:pt>
                <c:pt idx="31">
                  <c:v>27.873388621254094</c:v>
                </c:pt>
                <c:pt idx="32">
                  <c:v>26.299892756301276</c:v>
                </c:pt>
                <c:pt idx="33">
                  <c:v>31.873961859998857</c:v>
                </c:pt>
                <c:pt idx="34">
                  <c:v>34.428620534082825</c:v>
                </c:pt>
                <c:pt idx="35">
                  <c:v>26.106337590812906</c:v>
                </c:pt>
                <c:pt idx="36">
                  <c:v>23.13919548125353</c:v>
                </c:pt>
                <c:pt idx="37">
                  <c:v>34.223002562196342</c:v>
                </c:pt>
                <c:pt idx="38">
                  <c:v>35.090775820574471</c:v>
                </c:pt>
                <c:pt idx="39">
                  <c:v>31.984318509058667</c:v>
                </c:pt>
                <c:pt idx="40">
                  <c:v>26.673743499607649</c:v>
                </c:pt>
                <c:pt idx="41">
                  <c:v>25.67857036259544</c:v>
                </c:pt>
                <c:pt idx="42">
                  <c:v>24.130217557804315</c:v>
                </c:pt>
                <c:pt idx="43">
                  <c:v>17.486221170367195</c:v>
                </c:pt>
                <c:pt idx="44">
                  <c:v>26.147714594578403</c:v>
                </c:pt>
                <c:pt idx="45">
                  <c:v>17.334050432583723</c:v>
                </c:pt>
                <c:pt idx="46">
                  <c:v>31.966057704777299</c:v>
                </c:pt>
                <c:pt idx="47">
                  <c:v>22.467179032769437</c:v>
                </c:pt>
                <c:pt idx="48">
                  <c:v>17.935534012413218</c:v>
                </c:pt>
                <c:pt idx="49">
                  <c:v>23.338287705102609</c:v>
                </c:pt>
                <c:pt idx="50">
                  <c:v>18.644458427626539</c:v>
                </c:pt>
                <c:pt idx="51">
                  <c:v>19.570885871886155</c:v>
                </c:pt>
              </c:numCache>
            </c:numRef>
          </c:val>
          <c:extLst>
            <c:ext xmlns:c16="http://schemas.microsoft.com/office/drawing/2014/chart" uri="{C3380CC4-5D6E-409C-BE32-E72D297353CC}">
              <c16:uniqueId val="{00000000-D646-4E28-92BE-0DCD6DF27D51}"/>
            </c:ext>
          </c:extLst>
        </c:ser>
        <c:ser>
          <c:idx val="1"/>
          <c:order val="1"/>
          <c:tx>
            <c:v>Zona de Seguridad</c:v>
          </c:tx>
          <c:spPr>
            <a:solidFill>
              <a:schemeClr val="accent6">
                <a:lumMod val="75000"/>
              </a:schemeClr>
            </a:solidFill>
            <a:ln>
              <a:solidFill>
                <a:srgbClr val="FFC000"/>
              </a:solidFill>
            </a:ln>
          </c:spPr>
          <c:val>
            <c:numRef>
              <c:f>'SIN 2003-7-10'!$E$44:$BD$44</c:f>
              <c:numCache>
                <c:formatCode>General</c:formatCode>
                <c:ptCount val="52"/>
                <c:pt idx="0">
                  <c:v>21.381385766365955</c:v>
                </c:pt>
                <c:pt idx="1">
                  <c:v>38.11421189270051</c:v>
                </c:pt>
                <c:pt idx="2">
                  <c:v>30.466596925353965</c:v>
                </c:pt>
                <c:pt idx="3">
                  <c:v>20.505712948465256</c:v>
                </c:pt>
                <c:pt idx="4">
                  <c:v>21.635932402649825</c:v>
                </c:pt>
                <c:pt idx="5">
                  <c:v>27.382854555318225</c:v>
                </c:pt>
                <c:pt idx="6">
                  <c:v>26.309907724572383</c:v>
                </c:pt>
                <c:pt idx="7">
                  <c:v>17.599524971490432</c:v>
                </c:pt>
                <c:pt idx="8">
                  <c:v>21.209787577135689</c:v>
                </c:pt>
                <c:pt idx="9">
                  <c:v>20.779393345886632</c:v>
                </c:pt>
                <c:pt idx="10">
                  <c:v>18.489981374077107</c:v>
                </c:pt>
                <c:pt idx="11">
                  <c:v>16.251720430148282</c:v>
                </c:pt>
                <c:pt idx="12">
                  <c:v>13.414901971279198</c:v>
                </c:pt>
                <c:pt idx="13">
                  <c:v>16.678686150046005</c:v>
                </c:pt>
                <c:pt idx="14">
                  <c:v>13.216319282391799</c:v>
                </c:pt>
                <c:pt idx="15">
                  <c:v>9.4043065527522245</c:v>
                </c:pt>
                <c:pt idx="16">
                  <c:v>17.165009596490361</c:v>
                </c:pt>
                <c:pt idx="17">
                  <c:v>15.664414798400808</c:v>
                </c:pt>
                <c:pt idx="18">
                  <c:v>14.203583811004913</c:v>
                </c:pt>
                <c:pt idx="19">
                  <c:v>21.217606697983452</c:v>
                </c:pt>
                <c:pt idx="20">
                  <c:v>15.600209822354428</c:v>
                </c:pt>
                <c:pt idx="21">
                  <c:v>12.251137259192351</c:v>
                </c:pt>
                <c:pt idx="22">
                  <c:v>14.835288251805371</c:v>
                </c:pt>
                <c:pt idx="23">
                  <c:v>12.85111021470258</c:v>
                </c:pt>
                <c:pt idx="24">
                  <c:v>16.620600215843542</c:v>
                </c:pt>
                <c:pt idx="25">
                  <c:v>19.15475783513838</c:v>
                </c:pt>
                <c:pt idx="26">
                  <c:v>20.599263269704174</c:v>
                </c:pt>
                <c:pt idx="27">
                  <c:v>18.277709969879602</c:v>
                </c:pt>
                <c:pt idx="28">
                  <c:v>18.526520720195794</c:v>
                </c:pt>
                <c:pt idx="29">
                  <c:v>14.468567819577398</c:v>
                </c:pt>
                <c:pt idx="30">
                  <c:v>13.869374866887087</c:v>
                </c:pt>
                <c:pt idx="31">
                  <c:v>14.040307735924832</c:v>
                </c:pt>
                <c:pt idx="32">
                  <c:v>15.114020071733936</c:v>
                </c:pt>
                <c:pt idx="33">
                  <c:v>17.558589362361563</c:v>
                </c:pt>
                <c:pt idx="34">
                  <c:v>19.761364355064945</c:v>
                </c:pt>
                <c:pt idx="35">
                  <c:v>17.890674538566554</c:v>
                </c:pt>
                <c:pt idx="36">
                  <c:v>15.042641504692764</c:v>
                </c:pt>
                <c:pt idx="37">
                  <c:v>19.186518407143886</c:v>
                </c:pt>
                <c:pt idx="38">
                  <c:v>20.544580807819194</c:v>
                </c:pt>
                <c:pt idx="39">
                  <c:v>19.416194682396732</c:v>
                </c:pt>
                <c:pt idx="40">
                  <c:v>15.406515526165045</c:v>
                </c:pt>
                <c:pt idx="41">
                  <c:v>16.083855120714826</c:v>
                </c:pt>
                <c:pt idx="42">
                  <c:v>13.182113425349016</c:v>
                </c:pt>
                <c:pt idx="43">
                  <c:v>11.182184601281596</c:v>
                </c:pt>
                <c:pt idx="44">
                  <c:v>14.427723044799057</c:v>
                </c:pt>
                <c:pt idx="45">
                  <c:v>10.602705833486732</c:v>
                </c:pt>
                <c:pt idx="46">
                  <c:v>19.438102300725991</c:v>
                </c:pt>
                <c:pt idx="47">
                  <c:v>11.833048088019394</c:v>
                </c:pt>
                <c:pt idx="48">
                  <c:v>12.86716446164818</c:v>
                </c:pt>
                <c:pt idx="49">
                  <c:v>14.467566260852145</c:v>
                </c:pt>
                <c:pt idx="50">
                  <c:v>11.205819448618399</c:v>
                </c:pt>
                <c:pt idx="51">
                  <c:v>11.582628810508142</c:v>
                </c:pt>
              </c:numCache>
            </c:numRef>
          </c:val>
          <c:extLst>
            <c:ext xmlns:c16="http://schemas.microsoft.com/office/drawing/2014/chart" uri="{C3380CC4-5D6E-409C-BE32-E72D297353CC}">
              <c16:uniqueId val="{00000001-D646-4E28-92BE-0DCD6DF27D51}"/>
            </c:ext>
          </c:extLst>
        </c:ser>
        <c:ser>
          <c:idx val="2"/>
          <c:order val="2"/>
          <c:tx>
            <c:v>Zona de Exito</c:v>
          </c:tx>
          <c:spPr>
            <a:solidFill>
              <a:srgbClr val="206A32"/>
            </a:solidFill>
            <a:ln>
              <a:solidFill>
                <a:srgbClr val="92D050"/>
              </a:solidFill>
            </a:ln>
          </c:spPr>
          <c:val>
            <c:numRef>
              <c:f>'SIN 2003-7-10'!$E$43:$BD$43</c:f>
              <c:numCache>
                <c:formatCode>General</c:formatCode>
                <c:ptCount val="52"/>
                <c:pt idx="0">
                  <c:v>18.416889159485443</c:v>
                </c:pt>
                <c:pt idx="1">
                  <c:v>32.771881678751583</c:v>
                </c:pt>
                <c:pt idx="2">
                  <c:v>26.865713689281499</c:v>
                </c:pt>
                <c:pt idx="3">
                  <c:v>15.774860009092482</c:v>
                </c:pt>
                <c:pt idx="4">
                  <c:v>16.636564411720048</c:v>
                </c:pt>
                <c:pt idx="5">
                  <c:v>21.895489636994167</c:v>
                </c:pt>
                <c:pt idx="6">
                  <c:v>22.927512968645761</c:v>
                </c:pt>
                <c:pt idx="7">
                  <c:v>13.373966218957873</c:v>
                </c:pt>
                <c:pt idx="8">
                  <c:v>19.006304869204005</c:v>
                </c:pt>
                <c:pt idx="9">
                  <c:v>18.07071550383931</c:v>
                </c:pt>
                <c:pt idx="10">
                  <c:v>15.851464753102931</c:v>
                </c:pt>
                <c:pt idx="11">
                  <c:v>11.936421814915548</c:v>
                </c:pt>
                <c:pt idx="12">
                  <c:v>7.863309675813789</c:v>
                </c:pt>
                <c:pt idx="13">
                  <c:v>12.785869875028727</c:v>
                </c:pt>
                <c:pt idx="14">
                  <c:v>8.4488947801082439</c:v>
                </c:pt>
                <c:pt idx="15">
                  <c:v>2.4238290400294242</c:v>
                </c:pt>
                <c:pt idx="16">
                  <c:v>11.549001627491602</c:v>
                </c:pt>
                <c:pt idx="17">
                  <c:v>8.9900124447685865</c:v>
                </c:pt>
                <c:pt idx="18">
                  <c:v>10.303199355652778</c:v>
                </c:pt>
                <c:pt idx="19">
                  <c:v>18.30462156751133</c:v>
                </c:pt>
                <c:pt idx="20">
                  <c:v>9.7280192285426264</c:v>
                </c:pt>
                <c:pt idx="21">
                  <c:v>5.2980498850665674</c:v>
                </c:pt>
                <c:pt idx="22">
                  <c:v>6.5193470461693153</c:v>
                </c:pt>
                <c:pt idx="23">
                  <c:v>5.4095638330003935</c:v>
                </c:pt>
                <c:pt idx="24">
                  <c:v>10.733488485331028</c:v>
                </c:pt>
                <c:pt idx="25">
                  <c:v>15.058226025147158</c:v>
                </c:pt>
                <c:pt idx="26">
                  <c:v>11.937940606492786</c:v>
                </c:pt>
                <c:pt idx="27">
                  <c:v>8.399137914343159</c:v>
                </c:pt>
                <c:pt idx="28">
                  <c:v>9.9086640726618302</c:v>
                </c:pt>
                <c:pt idx="29">
                  <c:v>8.0528823455445444</c:v>
                </c:pt>
                <c:pt idx="30">
                  <c:v>6.3778971028366884</c:v>
                </c:pt>
                <c:pt idx="31">
                  <c:v>3.8205516921899378</c:v>
                </c:pt>
                <c:pt idx="32">
                  <c:v>6.3631999839291371</c:v>
                </c:pt>
                <c:pt idx="33">
                  <c:v>6.8410987438413802</c:v>
                </c:pt>
                <c:pt idx="34">
                  <c:v>8.7089132743889159</c:v>
                </c:pt>
                <c:pt idx="35">
                  <c:v>10.99355004114526</c:v>
                </c:pt>
                <c:pt idx="36">
                  <c:v>8.305464043217091</c:v>
                </c:pt>
                <c:pt idx="37">
                  <c:v>7.9622969462215885</c:v>
                </c:pt>
                <c:pt idx="38">
                  <c:v>9.5146425323803889</c:v>
                </c:pt>
                <c:pt idx="39">
                  <c:v>9.6159165075651618</c:v>
                </c:pt>
                <c:pt idx="40">
                  <c:v>6.592044226185604</c:v>
                </c:pt>
                <c:pt idx="41">
                  <c:v>8.3026338941751074</c:v>
                </c:pt>
                <c:pt idx="42">
                  <c:v>4.6694786267351169</c:v>
                </c:pt>
                <c:pt idx="43">
                  <c:v>5.8116736409075465</c:v>
                </c:pt>
                <c:pt idx="44">
                  <c:v>5.3888209109679055</c:v>
                </c:pt>
                <c:pt idx="45">
                  <c:v>4.9395490504738735</c:v>
                </c:pt>
                <c:pt idx="46">
                  <c:v>9.6612087249715746</c:v>
                </c:pt>
                <c:pt idx="47">
                  <c:v>3.5770601591931395</c:v>
                </c:pt>
                <c:pt idx="48">
                  <c:v>8.3959203792916686</c:v>
                </c:pt>
                <c:pt idx="49">
                  <c:v>7.2218992624469056</c:v>
                </c:pt>
                <c:pt idx="50">
                  <c:v>5.0325507537937453</c:v>
                </c:pt>
                <c:pt idx="51">
                  <c:v>5.023364491055478</c:v>
                </c:pt>
              </c:numCache>
            </c:numRef>
          </c:val>
          <c:extLst>
            <c:ext xmlns:c16="http://schemas.microsoft.com/office/drawing/2014/chart" uri="{C3380CC4-5D6E-409C-BE32-E72D297353CC}">
              <c16:uniqueId val="{00000002-D646-4E28-92BE-0DCD6DF27D51}"/>
            </c:ext>
          </c:extLst>
        </c:ser>
        <c:dLbls>
          <c:showLegendKey val="0"/>
          <c:showVal val="0"/>
          <c:showCatName val="0"/>
          <c:showSerName val="0"/>
          <c:showPercent val="0"/>
          <c:showBubbleSize val="0"/>
        </c:dLbls>
        <c:axId val="120492032"/>
        <c:axId val="120494336"/>
      </c:areaChart>
      <c:lineChart>
        <c:grouping val="standard"/>
        <c:varyColors val="0"/>
        <c:ser>
          <c:idx val="3"/>
          <c:order val="3"/>
          <c:tx>
            <c:v>Casos 2022</c:v>
          </c:tx>
          <c:spPr>
            <a:ln w="19050">
              <a:solidFill>
                <a:schemeClr val="tx1"/>
              </a:solidFill>
            </a:ln>
          </c:spPr>
          <c:marker>
            <c:symbol val="none"/>
          </c:marker>
          <c:val>
            <c:numRef>
              <c:f>'SIN 2003-7-10'!$E$47:$BD$47</c:f>
              <c:numCache>
                <c:formatCode>General</c:formatCode>
                <c:ptCount val="52"/>
                <c:pt idx="0">
                  <c:v>8</c:v>
                </c:pt>
                <c:pt idx="1">
                  <c:v>10</c:v>
                </c:pt>
                <c:pt idx="2">
                  <c:v>6</c:v>
                </c:pt>
                <c:pt idx="3">
                  <c:v>5</c:v>
                </c:pt>
                <c:pt idx="4">
                  <c:v>3</c:v>
                </c:pt>
                <c:pt idx="5">
                  <c:v>6</c:v>
                </c:pt>
                <c:pt idx="6">
                  <c:v>4</c:v>
                </c:pt>
                <c:pt idx="7">
                  <c:v>4</c:v>
                </c:pt>
                <c:pt idx="8">
                  <c:v>9</c:v>
                </c:pt>
                <c:pt idx="9">
                  <c:v>2</c:v>
                </c:pt>
                <c:pt idx="10">
                  <c:v>9</c:v>
                </c:pt>
                <c:pt idx="11">
                  <c:v>4</c:v>
                </c:pt>
              </c:numCache>
            </c:numRef>
          </c:val>
          <c:smooth val="0"/>
          <c:extLst>
            <c:ext xmlns:c16="http://schemas.microsoft.com/office/drawing/2014/chart" uri="{C3380CC4-5D6E-409C-BE32-E72D297353CC}">
              <c16:uniqueId val="{00000003-D646-4E28-92BE-0DCD6DF27D51}"/>
            </c:ext>
          </c:extLst>
        </c:ser>
        <c:dLbls>
          <c:showLegendKey val="0"/>
          <c:showVal val="0"/>
          <c:showCatName val="0"/>
          <c:showSerName val="0"/>
          <c:showPercent val="0"/>
          <c:showBubbleSize val="0"/>
        </c:dLbls>
        <c:marker val="1"/>
        <c:smooth val="0"/>
        <c:axId val="120492032"/>
        <c:axId val="120494336"/>
      </c:lineChart>
      <c:catAx>
        <c:axId val="120492032"/>
        <c:scaling>
          <c:orientation val="minMax"/>
        </c:scaling>
        <c:delete val="0"/>
        <c:axPos val="b"/>
        <c:title>
          <c:tx>
            <c:rich>
              <a:bodyPr/>
              <a:lstStyle/>
              <a:p>
                <a:pPr>
                  <a:defRPr sz="700"/>
                </a:pPr>
                <a:r>
                  <a:rPr lang="es-CO" sz="700" b="1" i="0" u="none" strike="noStrike" baseline="0"/>
                  <a:t>Semana Epidemiologica</a:t>
                </a:r>
                <a:endParaRPr lang="es-CO" sz="700"/>
              </a:p>
            </c:rich>
          </c:tx>
          <c:overlay val="0"/>
        </c:title>
        <c:majorTickMark val="out"/>
        <c:minorTickMark val="none"/>
        <c:tickLblPos val="nextTo"/>
        <c:txPr>
          <a:bodyPr/>
          <a:lstStyle/>
          <a:p>
            <a:pPr>
              <a:defRPr sz="500" b="1"/>
            </a:pPr>
            <a:endParaRPr lang="en-US"/>
          </a:p>
        </c:txPr>
        <c:crossAx val="120494336"/>
        <c:crosses val="autoZero"/>
        <c:auto val="1"/>
        <c:lblAlgn val="ctr"/>
        <c:lblOffset val="100"/>
        <c:noMultiLvlLbl val="0"/>
      </c:catAx>
      <c:valAx>
        <c:axId val="120494336"/>
        <c:scaling>
          <c:orientation val="minMax"/>
          <c:max val="50"/>
        </c:scaling>
        <c:delete val="0"/>
        <c:axPos val="l"/>
        <c:majorGridlines>
          <c:spPr>
            <a:ln>
              <a:solidFill>
                <a:schemeClr val="bg1">
                  <a:lumMod val="75000"/>
                </a:schemeClr>
              </a:solidFill>
              <a:prstDash val="sysDash"/>
            </a:ln>
          </c:spPr>
        </c:majorGridlines>
        <c:title>
          <c:tx>
            <c:rich>
              <a:bodyPr rot="-5400000" vert="horz"/>
              <a:lstStyle/>
              <a:p>
                <a:pPr>
                  <a:defRPr sz="700"/>
                </a:pPr>
                <a:r>
                  <a:rPr lang="es-CO" sz="700" b="1" i="0" u="none" strike="noStrike" baseline="0"/>
                  <a:t>Numero de Casos</a:t>
                </a:r>
                <a:endParaRPr lang="es-CO" sz="700"/>
              </a:p>
            </c:rich>
          </c:tx>
          <c:overlay val="0"/>
        </c:title>
        <c:numFmt formatCode="General" sourceLinked="1"/>
        <c:majorTickMark val="out"/>
        <c:minorTickMark val="none"/>
        <c:tickLblPos val="nextTo"/>
        <c:txPr>
          <a:bodyPr/>
          <a:lstStyle/>
          <a:p>
            <a:pPr>
              <a:defRPr sz="700"/>
            </a:pPr>
            <a:endParaRPr lang="en-US"/>
          </a:p>
        </c:txPr>
        <c:crossAx val="120492032"/>
        <c:crosses val="autoZero"/>
        <c:crossBetween val="between"/>
        <c:majorUnit val="10"/>
      </c:valAx>
    </c:plotArea>
    <c:legend>
      <c:legendPos val="b"/>
      <c:overlay val="0"/>
      <c:txPr>
        <a:bodyPr/>
        <a:lstStyle/>
        <a:p>
          <a:pPr>
            <a:defRPr sz="500" b="1"/>
          </a:pPr>
          <a:endParaRPr lang="en-US"/>
        </a:p>
      </c:txPr>
    </c:legend>
    <c:plotVisOnly val="1"/>
    <c:dispBlanksAs val="gap"/>
    <c:showDLblsOverMax val="0"/>
  </c:chart>
  <c:spPr>
    <a:ln>
      <a:noFill/>
    </a:ln>
  </c:sp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Linea!$G$3</c:f>
              <c:strCache>
                <c:ptCount val="1"/>
                <c:pt idx="0">
                  <c:v>2021 (56 casos)</c:v>
                </c:pt>
              </c:strCache>
            </c:strRef>
          </c:tx>
          <c:spPr>
            <a:solidFill>
              <a:srgbClr val="00B050"/>
            </a:solidFill>
          </c:spPr>
          <c:invertIfNegative val="0"/>
          <c:cat>
            <c:strRef>
              <c:f>Linea!$D$4:$D$55</c:f>
              <c:strCach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strCache>
            </c:strRef>
          </c:cat>
          <c:val>
            <c:numRef>
              <c:f>Linea!$G$4:$G$55</c:f>
              <c:numCache>
                <c:formatCode>General</c:formatCode>
                <c:ptCount val="52"/>
                <c:pt idx="0">
                  <c:v>4</c:v>
                </c:pt>
                <c:pt idx="1">
                  <c:v>7</c:v>
                </c:pt>
                <c:pt idx="2">
                  <c:v>5</c:v>
                </c:pt>
                <c:pt idx="3">
                  <c:v>5</c:v>
                </c:pt>
                <c:pt idx="4">
                  <c:v>7</c:v>
                </c:pt>
                <c:pt idx="5">
                  <c:v>7</c:v>
                </c:pt>
                <c:pt idx="6">
                  <c:v>3</c:v>
                </c:pt>
                <c:pt idx="7">
                  <c:v>5</c:v>
                </c:pt>
                <c:pt idx="8">
                  <c:v>4</c:v>
                </c:pt>
                <c:pt idx="9">
                  <c:v>5</c:v>
                </c:pt>
                <c:pt idx="10">
                  <c:v>0</c:v>
                </c:pt>
                <c:pt idx="11">
                  <c:v>4</c:v>
                </c:pt>
                <c:pt idx="12">
                  <c:v>1</c:v>
                </c:pt>
                <c:pt idx="13">
                  <c:v>8</c:v>
                </c:pt>
                <c:pt idx="14">
                  <c:v>4</c:v>
                </c:pt>
                <c:pt idx="15">
                  <c:v>1</c:v>
                </c:pt>
                <c:pt idx="16">
                  <c:v>2</c:v>
                </c:pt>
                <c:pt idx="17">
                  <c:v>4</c:v>
                </c:pt>
                <c:pt idx="18">
                  <c:v>4</c:v>
                </c:pt>
                <c:pt idx="19">
                  <c:v>3</c:v>
                </c:pt>
                <c:pt idx="20">
                  <c:v>4</c:v>
                </c:pt>
                <c:pt idx="21">
                  <c:v>1</c:v>
                </c:pt>
                <c:pt idx="22">
                  <c:v>1</c:v>
                </c:pt>
                <c:pt idx="23">
                  <c:v>3</c:v>
                </c:pt>
                <c:pt idx="24">
                  <c:v>5</c:v>
                </c:pt>
                <c:pt idx="25">
                  <c:v>5</c:v>
                </c:pt>
                <c:pt idx="26">
                  <c:v>5</c:v>
                </c:pt>
                <c:pt idx="27">
                  <c:v>4</c:v>
                </c:pt>
                <c:pt idx="28">
                  <c:v>5</c:v>
                </c:pt>
                <c:pt idx="29">
                  <c:v>9</c:v>
                </c:pt>
                <c:pt idx="30">
                  <c:v>3</c:v>
                </c:pt>
                <c:pt idx="31">
                  <c:v>4</c:v>
                </c:pt>
                <c:pt idx="32">
                  <c:v>4</c:v>
                </c:pt>
                <c:pt idx="33">
                  <c:v>10</c:v>
                </c:pt>
                <c:pt idx="34">
                  <c:v>3</c:v>
                </c:pt>
                <c:pt idx="35">
                  <c:v>4</c:v>
                </c:pt>
                <c:pt idx="36">
                  <c:v>3</c:v>
                </c:pt>
                <c:pt idx="37">
                  <c:v>3</c:v>
                </c:pt>
                <c:pt idx="38">
                  <c:v>6</c:v>
                </c:pt>
                <c:pt idx="39">
                  <c:v>8</c:v>
                </c:pt>
                <c:pt idx="40">
                  <c:v>5</c:v>
                </c:pt>
                <c:pt idx="41">
                  <c:v>4</c:v>
                </c:pt>
                <c:pt idx="42">
                  <c:v>6</c:v>
                </c:pt>
                <c:pt idx="43">
                  <c:v>4</c:v>
                </c:pt>
                <c:pt idx="44">
                  <c:v>7</c:v>
                </c:pt>
                <c:pt idx="45">
                  <c:v>12</c:v>
                </c:pt>
                <c:pt idx="46">
                  <c:v>8</c:v>
                </c:pt>
                <c:pt idx="47">
                  <c:v>3</c:v>
                </c:pt>
                <c:pt idx="48">
                  <c:v>6</c:v>
                </c:pt>
                <c:pt idx="49">
                  <c:v>4</c:v>
                </c:pt>
                <c:pt idx="50">
                  <c:v>4</c:v>
                </c:pt>
                <c:pt idx="51">
                  <c:v>1</c:v>
                </c:pt>
              </c:numCache>
            </c:numRef>
          </c:val>
          <c:extLst>
            <c:ext xmlns:c16="http://schemas.microsoft.com/office/drawing/2014/chart" uri="{C3380CC4-5D6E-409C-BE32-E72D297353CC}">
              <c16:uniqueId val="{00000000-8228-48D1-A38C-764F687B89FD}"/>
            </c:ext>
          </c:extLst>
        </c:ser>
        <c:dLbls>
          <c:showLegendKey val="0"/>
          <c:showVal val="0"/>
          <c:showCatName val="0"/>
          <c:showSerName val="0"/>
          <c:showPercent val="0"/>
          <c:showBubbleSize val="0"/>
        </c:dLbls>
        <c:gapWidth val="10"/>
        <c:overlap val="10"/>
        <c:axId val="112998656"/>
        <c:axId val="119882496"/>
      </c:barChart>
      <c:lineChart>
        <c:grouping val="standard"/>
        <c:varyColors val="0"/>
        <c:ser>
          <c:idx val="2"/>
          <c:order val="1"/>
          <c:tx>
            <c:strRef>
              <c:f>Linea!$H$3</c:f>
              <c:strCache>
                <c:ptCount val="1"/>
                <c:pt idx="0">
                  <c:v>2022 (71 casos)</c:v>
                </c:pt>
              </c:strCache>
            </c:strRef>
          </c:tx>
          <c:spPr>
            <a:ln w="19050">
              <a:solidFill>
                <a:srgbClr val="FF0000"/>
              </a:solidFill>
            </a:ln>
          </c:spPr>
          <c:marker>
            <c:symbol val="none"/>
          </c:marker>
          <c:cat>
            <c:strRef>
              <c:f>Linea!$D$4:$D$55</c:f>
              <c:strCach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strCache>
            </c:strRef>
          </c:cat>
          <c:val>
            <c:numRef>
              <c:f>Linea!$H$4:$H$55</c:f>
              <c:numCache>
                <c:formatCode>General</c:formatCode>
                <c:ptCount val="52"/>
                <c:pt idx="0">
                  <c:v>8</c:v>
                </c:pt>
                <c:pt idx="1">
                  <c:v>10</c:v>
                </c:pt>
                <c:pt idx="2">
                  <c:v>6</c:v>
                </c:pt>
                <c:pt idx="3">
                  <c:v>5</c:v>
                </c:pt>
                <c:pt idx="4">
                  <c:v>3</c:v>
                </c:pt>
                <c:pt idx="5">
                  <c:v>6</c:v>
                </c:pt>
                <c:pt idx="6">
                  <c:v>4</c:v>
                </c:pt>
                <c:pt idx="7">
                  <c:v>4</c:v>
                </c:pt>
                <c:pt idx="8">
                  <c:v>9</c:v>
                </c:pt>
                <c:pt idx="9">
                  <c:v>2</c:v>
                </c:pt>
                <c:pt idx="10">
                  <c:v>9</c:v>
                </c:pt>
                <c:pt idx="11">
                  <c:v>4</c:v>
                </c:pt>
              </c:numCache>
            </c:numRef>
          </c:val>
          <c:smooth val="0"/>
          <c:extLst>
            <c:ext xmlns:c16="http://schemas.microsoft.com/office/drawing/2014/chart" uri="{C3380CC4-5D6E-409C-BE32-E72D297353CC}">
              <c16:uniqueId val="{00000001-8228-48D1-A38C-764F687B89FD}"/>
            </c:ext>
          </c:extLst>
        </c:ser>
        <c:dLbls>
          <c:showLegendKey val="0"/>
          <c:showVal val="0"/>
          <c:showCatName val="0"/>
          <c:showSerName val="0"/>
          <c:showPercent val="0"/>
          <c:showBubbleSize val="0"/>
        </c:dLbls>
        <c:marker val="1"/>
        <c:smooth val="0"/>
        <c:axId val="112998656"/>
        <c:axId val="119882496"/>
      </c:lineChart>
      <c:catAx>
        <c:axId val="112998656"/>
        <c:scaling>
          <c:orientation val="minMax"/>
        </c:scaling>
        <c:delete val="0"/>
        <c:axPos val="b"/>
        <c:title>
          <c:tx>
            <c:rich>
              <a:bodyPr/>
              <a:lstStyle/>
              <a:p>
                <a:pPr>
                  <a:defRPr b="1"/>
                </a:pPr>
                <a:r>
                  <a:rPr lang="es-CO" b="1"/>
                  <a:t>Semana Epidemiologica</a:t>
                </a:r>
              </a:p>
            </c:rich>
          </c:tx>
          <c:overlay val="0"/>
        </c:title>
        <c:numFmt formatCode="General" sourceLinked="1"/>
        <c:majorTickMark val="none"/>
        <c:minorTickMark val="none"/>
        <c:tickLblPos val="nextTo"/>
        <c:txPr>
          <a:bodyPr rot="0" vert="horz"/>
          <a:lstStyle/>
          <a:p>
            <a:pPr>
              <a:defRPr b="1"/>
            </a:pPr>
            <a:endParaRPr lang="en-US"/>
          </a:p>
        </c:txPr>
        <c:crossAx val="119882496"/>
        <c:crosses val="autoZero"/>
        <c:auto val="1"/>
        <c:lblAlgn val="ctr"/>
        <c:lblOffset val="100"/>
        <c:noMultiLvlLbl val="0"/>
      </c:catAx>
      <c:valAx>
        <c:axId val="119882496"/>
        <c:scaling>
          <c:orientation val="minMax"/>
        </c:scaling>
        <c:delete val="0"/>
        <c:axPos val="l"/>
        <c:majorGridlines/>
        <c:title>
          <c:tx>
            <c:rich>
              <a:bodyPr/>
              <a:lstStyle/>
              <a:p>
                <a:pPr>
                  <a:defRPr/>
                </a:pPr>
                <a:r>
                  <a:rPr lang="es-CO"/>
                  <a:t>Numero de Casos</a:t>
                </a:r>
              </a:p>
            </c:rich>
          </c:tx>
          <c:overlay val="0"/>
        </c:title>
        <c:numFmt formatCode="General" sourceLinked="1"/>
        <c:majorTickMark val="out"/>
        <c:minorTickMark val="none"/>
        <c:tickLblPos val="nextTo"/>
        <c:txPr>
          <a:bodyPr rot="0" vert="horz"/>
          <a:lstStyle/>
          <a:p>
            <a:pPr>
              <a:defRPr/>
            </a:pPr>
            <a:endParaRPr lang="en-US"/>
          </a:p>
        </c:txPr>
        <c:crossAx val="112998656"/>
        <c:crosses val="autoZero"/>
        <c:crossBetween val="between"/>
      </c:valAx>
    </c:plotArea>
    <c:legend>
      <c:legendPos val="b"/>
      <c:layout>
        <c:manualLayout>
          <c:xMode val="edge"/>
          <c:yMode val="edge"/>
          <c:x val="0.31196100518022296"/>
          <c:y val="0.84859265744983958"/>
          <c:w val="0.38643680429752147"/>
          <c:h val="7.6429606532645286E-2"/>
        </c:manualLayout>
      </c:layout>
      <c:overlay val="0"/>
      <c:txPr>
        <a:bodyPr/>
        <a:lstStyle/>
        <a:p>
          <a:pPr>
            <a:defRPr b="1"/>
          </a:pPr>
          <a:endParaRPr lang="en-US"/>
        </a:p>
      </c:txPr>
    </c:legend>
    <c:plotVisOnly val="1"/>
    <c:dispBlanksAs val="gap"/>
    <c:showDLblsOverMax val="0"/>
  </c:chart>
  <c:txPr>
    <a:bodyPr/>
    <a:lstStyle/>
    <a:p>
      <a:pPr>
        <a:defRPr sz="6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1451808145419"/>
          <c:y val="7.7046276298866748E-2"/>
          <c:w val="0.83377392063607558"/>
          <c:h val="0.73640163556504645"/>
        </c:manualLayout>
      </c:layout>
      <c:barChart>
        <c:barDir val="col"/>
        <c:grouping val="clustered"/>
        <c:varyColors val="0"/>
        <c:ser>
          <c:idx val="0"/>
          <c:order val="0"/>
          <c:tx>
            <c:strRef>
              <c:f>'Semana '!$B$4</c:f>
              <c:strCache>
                <c:ptCount val="1"/>
                <c:pt idx="0">
                  <c:v>2021 (1159 casos)</c:v>
                </c:pt>
              </c:strCache>
            </c:strRef>
          </c:tx>
          <c:spPr>
            <a:solidFill>
              <a:srgbClr val="00B050"/>
            </a:solidFill>
          </c:spPr>
          <c:invertIfNegative val="0"/>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'!$B$5:$B$56</c:f>
              <c:numCache>
                <c:formatCode>General</c:formatCode>
                <c:ptCount val="52"/>
                <c:pt idx="0">
                  <c:v>84</c:v>
                </c:pt>
                <c:pt idx="1">
                  <c:v>94</c:v>
                </c:pt>
                <c:pt idx="2">
                  <c:v>89</c:v>
                </c:pt>
                <c:pt idx="3">
                  <c:v>82</c:v>
                </c:pt>
                <c:pt idx="4">
                  <c:v>92</c:v>
                </c:pt>
                <c:pt idx="5">
                  <c:v>95</c:v>
                </c:pt>
                <c:pt idx="6">
                  <c:v>94</c:v>
                </c:pt>
                <c:pt idx="7">
                  <c:v>110</c:v>
                </c:pt>
                <c:pt idx="8">
                  <c:v>116</c:v>
                </c:pt>
                <c:pt idx="9">
                  <c:v>83</c:v>
                </c:pt>
                <c:pt idx="10">
                  <c:v>102</c:v>
                </c:pt>
                <c:pt idx="11">
                  <c:v>118</c:v>
                </c:pt>
                <c:pt idx="12">
                  <c:v>102</c:v>
                </c:pt>
                <c:pt idx="13">
                  <c:v>95</c:v>
                </c:pt>
                <c:pt idx="14">
                  <c:v>84</c:v>
                </c:pt>
                <c:pt idx="15">
                  <c:v>87</c:v>
                </c:pt>
                <c:pt idx="16">
                  <c:v>75</c:v>
                </c:pt>
                <c:pt idx="17">
                  <c:v>82</c:v>
                </c:pt>
                <c:pt idx="18">
                  <c:v>83</c:v>
                </c:pt>
                <c:pt idx="19">
                  <c:v>96</c:v>
                </c:pt>
                <c:pt idx="20">
                  <c:v>82</c:v>
                </c:pt>
                <c:pt idx="21">
                  <c:v>87</c:v>
                </c:pt>
                <c:pt idx="22">
                  <c:v>75</c:v>
                </c:pt>
                <c:pt idx="23">
                  <c:v>94</c:v>
                </c:pt>
                <c:pt idx="24">
                  <c:v>81</c:v>
                </c:pt>
                <c:pt idx="25">
                  <c:v>91</c:v>
                </c:pt>
                <c:pt idx="26">
                  <c:v>87</c:v>
                </c:pt>
                <c:pt idx="27">
                  <c:v>88</c:v>
                </c:pt>
                <c:pt idx="28">
                  <c:v>93</c:v>
                </c:pt>
                <c:pt idx="29">
                  <c:v>71</c:v>
                </c:pt>
                <c:pt idx="30">
                  <c:v>104</c:v>
                </c:pt>
                <c:pt idx="31">
                  <c:v>91</c:v>
                </c:pt>
                <c:pt idx="32">
                  <c:v>97</c:v>
                </c:pt>
                <c:pt idx="33">
                  <c:v>105</c:v>
                </c:pt>
                <c:pt idx="34">
                  <c:v>115</c:v>
                </c:pt>
                <c:pt idx="35">
                  <c:v>112</c:v>
                </c:pt>
                <c:pt idx="36">
                  <c:v>106</c:v>
                </c:pt>
                <c:pt idx="37">
                  <c:v>95</c:v>
                </c:pt>
                <c:pt idx="38">
                  <c:v>86</c:v>
                </c:pt>
                <c:pt idx="39">
                  <c:v>98</c:v>
                </c:pt>
                <c:pt idx="40">
                  <c:v>112</c:v>
                </c:pt>
                <c:pt idx="41">
                  <c:v>102</c:v>
                </c:pt>
                <c:pt idx="42">
                  <c:v>117</c:v>
                </c:pt>
                <c:pt idx="43">
                  <c:v>122</c:v>
                </c:pt>
                <c:pt idx="44">
                  <c:v>94</c:v>
                </c:pt>
                <c:pt idx="45">
                  <c:v>93</c:v>
                </c:pt>
                <c:pt idx="46">
                  <c:v>92</c:v>
                </c:pt>
                <c:pt idx="47">
                  <c:v>114</c:v>
                </c:pt>
                <c:pt idx="48">
                  <c:v>100</c:v>
                </c:pt>
                <c:pt idx="49">
                  <c:v>90</c:v>
                </c:pt>
                <c:pt idx="50">
                  <c:v>121</c:v>
                </c:pt>
                <c:pt idx="51">
                  <c:v>104</c:v>
                </c:pt>
              </c:numCache>
            </c:numRef>
          </c:val>
          <c:extLst>
            <c:ext xmlns:c16="http://schemas.microsoft.com/office/drawing/2014/chart" uri="{C3380CC4-5D6E-409C-BE32-E72D297353CC}">
              <c16:uniqueId val="{00000000-13A6-4537-9F5E-946B1F770882}"/>
            </c:ext>
          </c:extLst>
        </c:ser>
        <c:dLbls>
          <c:showLegendKey val="0"/>
          <c:showVal val="0"/>
          <c:showCatName val="0"/>
          <c:showSerName val="0"/>
          <c:showPercent val="0"/>
          <c:showBubbleSize val="0"/>
        </c:dLbls>
        <c:gapWidth val="10"/>
        <c:overlap val="10"/>
        <c:axId val="63507840"/>
        <c:axId val="64955520"/>
      </c:barChart>
      <c:lineChart>
        <c:grouping val="standard"/>
        <c:varyColors val="0"/>
        <c:ser>
          <c:idx val="1"/>
          <c:order val="1"/>
          <c:tx>
            <c:strRef>
              <c:f>'Semana '!$C$4</c:f>
              <c:strCache>
                <c:ptCount val="1"/>
                <c:pt idx="0">
                  <c:v>2022( 1222 casos)</c:v>
                </c:pt>
              </c:strCache>
            </c:strRef>
          </c:tx>
          <c:marker>
            <c:symbol val="none"/>
          </c:marker>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'!$C$5:$C$56</c:f>
              <c:numCache>
                <c:formatCode>General</c:formatCode>
                <c:ptCount val="52"/>
                <c:pt idx="0">
                  <c:v>89</c:v>
                </c:pt>
                <c:pt idx="1">
                  <c:v>100</c:v>
                </c:pt>
                <c:pt idx="2">
                  <c:v>94</c:v>
                </c:pt>
                <c:pt idx="3">
                  <c:v>84</c:v>
                </c:pt>
                <c:pt idx="4">
                  <c:v>102</c:v>
                </c:pt>
                <c:pt idx="5">
                  <c:v>97</c:v>
                </c:pt>
                <c:pt idx="6">
                  <c:v>93</c:v>
                </c:pt>
                <c:pt idx="7">
                  <c:v>113</c:v>
                </c:pt>
                <c:pt idx="8">
                  <c:v>103</c:v>
                </c:pt>
                <c:pt idx="9">
                  <c:v>113</c:v>
                </c:pt>
                <c:pt idx="10">
                  <c:v>112</c:v>
                </c:pt>
                <c:pt idx="11">
                  <c:v>122</c:v>
                </c:pt>
              </c:numCache>
            </c:numRef>
          </c:val>
          <c:smooth val="0"/>
          <c:extLst>
            <c:ext xmlns:c16="http://schemas.microsoft.com/office/drawing/2014/chart" uri="{C3380CC4-5D6E-409C-BE32-E72D297353CC}">
              <c16:uniqueId val="{00000001-13A6-4537-9F5E-946B1F770882}"/>
            </c:ext>
          </c:extLst>
        </c:ser>
        <c:dLbls>
          <c:showLegendKey val="0"/>
          <c:showVal val="0"/>
          <c:showCatName val="0"/>
          <c:showSerName val="0"/>
          <c:showPercent val="0"/>
          <c:showBubbleSize val="0"/>
        </c:dLbls>
        <c:marker val="1"/>
        <c:smooth val="0"/>
        <c:axId val="63507840"/>
        <c:axId val="64955520"/>
      </c:lineChart>
      <c:catAx>
        <c:axId val="63507840"/>
        <c:scaling>
          <c:orientation val="minMax"/>
        </c:scaling>
        <c:delete val="0"/>
        <c:axPos val="b"/>
        <c:numFmt formatCode="General" sourceLinked="1"/>
        <c:majorTickMark val="none"/>
        <c:minorTickMark val="none"/>
        <c:tickLblPos val="nextTo"/>
        <c:crossAx val="64955520"/>
        <c:crosses val="autoZero"/>
        <c:auto val="1"/>
        <c:lblAlgn val="ctr"/>
        <c:lblOffset val="100"/>
        <c:noMultiLvlLbl val="0"/>
      </c:catAx>
      <c:valAx>
        <c:axId val="64955520"/>
        <c:scaling>
          <c:orientation val="minMax"/>
        </c:scaling>
        <c:delete val="0"/>
        <c:axPos val="l"/>
        <c:majorGridlines/>
        <c:title>
          <c:tx>
            <c:rich>
              <a:bodyPr/>
              <a:lstStyle/>
              <a:p>
                <a:pPr>
                  <a:defRPr sz="700"/>
                </a:pPr>
                <a:r>
                  <a:rPr lang="es-CO" sz="700"/>
                  <a:t>Numero de casos</a:t>
                </a:r>
              </a:p>
            </c:rich>
          </c:tx>
          <c:layout>
            <c:manualLayout>
              <c:xMode val="edge"/>
              <c:yMode val="edge"/>
              <c:x val="0.10381182322707819"/>
              <c:y val="0.19764623192575828"/>
            </c:manualLayout>
          </c:layout>
          <c:overlay val="0"/>
        </c:title>
        <c:numFmt formatCode="General" sourceLinked="1"/>
        <c:majorTickMark val="none"/>
        <c:minorTickMark val="none"/>
        <c:tickLblPos val="nextTo"/>
        <c:txPr>
          <a:bodyPr/>
          <a:lstStyle/>
          <a:p>
            <a:pPr>
              <a:defRPr sz="700" b="1"/>
            </a:pPr>
            <a:endParaRPr lang="en-US"/>
          </a:p>
        </c:txPr>
        <c:crossAx val="63507840"/>
        <c:crosses val="autoZero"/>
        <c:crossBetween val="between"/>
      </c:valAx>
      <c:dTable>
        <c:showHorzBorder val="1"/>
        <c:showVertBorder val="1"/>
        <c:showOutline val="1"/>
        <c:showKeys val="1"/>
        <c:txPr>
          <a:bodyPr/>
          <a:lstStyle/>
          <a:p>
            <a:pPr rtl="0">
              <a:defRPr sz="600"/>
            </a:pPr>
            <a:endParaRPr lang="en-US"/>
          </a:p>
        </c:txPr>
      </c:dTable>
    </c:plotArea>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dPt>
            <c:idx val="12"/>
            <c:invertIfNegative val="0"/>
            <c:bubble3D val="0"/>
            <c:spPr>
              <a:solidFill>
                <a:srgbClr val="FFC000"/>
              </a:solidFill>
            </c:spPr>
            <c:extLst>
              <c:ext xmlns:c16="http://schemas.microsoft.com/office/drawing/2014/chart" uri="{C3380CC4-5D6E-409C-BE32-E72D297353CC}">
                <c16:uniqueId val="{00000001-7D3C-4EC6-B65E-76F165C7C4DC}"/>
              </c:ext>
            </c:extLst>
          </c:dPt>
          <c:cat>
            <c:strRef>
              <c:f>Hoja2!$A$2:$A$38</c:f>
              <c:strCache>
                <c:ptCount val="3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30">
                  <c:v>primera infancia (0-5 años), </c:v>
                </c:pt>
                <c:pt idx="31">
                  <c:v>Infancia (6 - 11 años)</c:v>
                </c:pt>
                <c:pt idx="32">
                  <c:v>Adolescencia (12-18 años) </c:v>
                </c:pt>
                <c:pt idx="33">
                  <c:v>Juventud (14 - 26 años)</c:v>
                </c:pt>
                <c:pt idx="34">
                  <c:v>Adultez (27 - 59 años) </c:v>
                </c:pt>
                <c:pt idx="35">
                  <c:v>Vejez (60 años y más).</c:v>
                </c:pt>
                <c:pt idx="36">
                  <c:v>primera infancia (0-5 años), infancia (6 - 11 años), adolescencia (12-18 años), juventud (14 - 26 años), adultez (27 - 59 años) y vejez (60 años y más).</c:v>
                </c:pt>
              </c:strCache>
            </c:strRef>
          </c:cat>
          <c:val>
            <c:numRef>
              <c:f>Hoja2!$C$2:$C$14</c:f>
              <c:numCache>
                <c:formatCode>General</c:formatCode>
                <c:ptCount val="13"/>
                <c:pt idx="0">
                  <c:v>667</c:v>
                </c:pt>
                <c:pt idx="1">
                  <c:v>1789</c:v>
                </c:pt>
                <c:pt idx="2">
                  <c:v>2980</c:v>
                </c:pt>
                <c:pt idx="3">
                  <c:v>3525</c:v>
                </c:pt>
                <c:pt idx="4">
                  <c:v>3750</c:v>
                </c:pt>
                <c:pt idx="5">
                  <c:v>3717</c:v>
                </c:pt>
                <c:pt idx="6">
                  <c:v>5273</c:v>
                </c:pt>
                <c:pt idx="7">
                  <c:v>5830</c:v>
                </c:pt>
                <c:pt idx="8">
                  <c:v>6094</c:v>
                </c:pt>
                <c:pt idx="9">
                  <c:v>5610</c:v>
                </c:pt>
                <c:pt idx="10">
                  <c:v>4580</c:v>
                </c:pt>
                <c:pt idx="11">
                  <c:v>4982</c:v>
                </c:pt>
                <c:pt idx="12">
                  <c:v>1222</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65465728"/>
        <c:axId val="65463424"/>
      </c:barChart>
      <c:lineChart>
        <c:grouping val="standard"/>
        <c:varyColors val="0"/>
        <c:ser>
          <c:idx val="0"/>
          <c:order val="0"/>
          <c:tx>
            <c:v>Tasa </c:v>
          </c:tx>
          <c:marker>
            <c:symbol val="none"/>
          </c:marker>
          <c:cat>
            <c:numRef>
              <c:f>Hoja2!$A$2:$A$14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Hoja2!$B$2:$B$14</c:f>
              <c:numCache>
                <c:formatCode>General</c:formatCode>
                <c:ptCount val="13"/>
                <c:pt idx="0">
                  <c:v>29</c:v>
                </c:pt>
                <c:pt idx="1">
                  <c:v>76</c:v>
                </c:pt>
                <c:pt idx="2">
                  <c:v>125</c:v>
                </c:pt>
                <c:pt idx="3">
                  <c:v>146</c:v>
                </c:pt>
                <c:pt idx="4">
                  <c:v>154</c:v>
                </c:pt>
                <c:pt idx="5">
                  <c:v>150</c:v>
                </c:pt>
                <c:pt idx="6">
                  <c:v>212</c:v>
                </c:pt>
                <c:pt idx="7">
                  <c:v>232</c:v>
                </c:pt>
                <c:pt idx="8">
                  <c:v>251</c:v>
                </c:pt>
                <c:pt idx="9">
                  <c:v>225</c:v>
                </c:pt>
                <c:pt idx="10">
                  <c:v>180</c:v>
                </c:pt>
                <c:pt idx="11">
                  <c:v>202</c:v>
                </c:pt>
                <c:pt idx="12">
                  <c:v>50</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65025152"/>
        <c:axId val="65027072"/>
      </c:lineChart>
      <c:catAx>
        <c:axId val="65025152"/>
        <c:scaling>
          <c:orientation val="minMax"/>
        </c:scaling>
        <c:delete val="0"/>
        <c:axPos val="b"/>
        <c:numFmt formatCode="General" sourceLinked="0"/>
        <c:majorTickMark val="none"/>
        <c:minorTickMark val="none"/>
        <c:tickLblPos val="nextTo"/>
        <c:txPr>
          <a:bodyPr/>
          <a:lstStyle/>
          <a:p>
            <a:pPr>
              <a:defRPr b="1"/>
            </a:pPr>
            <a:endParaRPr lang="en-US"/>
          </a:p>
        </c:txPr>
        <c:crossAx val="65027072"/>
        <c:crosses val="autoZero"/>
        <c:auto val="1"/>
        <c:lblAlgn val="ctr"/>
        <c:lblOffset val="100"/>
        <c:noMultiLvlLbl val="0"/>
      </c:catAx>
      <c:valAx>
        <c:axId val="65027072"/>
        <c:scaling>
          <c:orientation val="minMax"/>
        </c:scaling>
        <c:delete val="0"/>
        <c:axPos val="l"/>
        <c:majorGridlines/>
        <c:title>
          <c:tx>
            <c:rich>
              <a:bodyPr rot="-5400000" vert="horz"/>
              <a:lstStyle/>
              <a:p>
                <a:pPr>
                  <a:defRPr sz="700"/>
                </a:pPr>
                <a:r>
                  <a:rPr lang="es-CO" sz="700"/>
                  <a:t>Numero</a:t>
                </a:r>
                <a:r>
                  <a:rPr lang="es-CO" sz="700" baseline="0"/>
                  <a:t> de casos</a:t>
                </a:r>
                <a:endParaRPr lang="es-CO" sz="700"/>
              </a:p>
            </c:rich>
          </c:tx>
          <c:layout>
            <c:manualLayout>
              <c:xMode val="edge"/>
              <c:yMode val="edge"/>
              <c:x val="0.94786050540927802"/>
              <c:y val="0.22376253543477728"/>
            </c:manualLayout>
          </c:layout>
          <c:overlay val="0"/>
        </c:title>
        <c:numFmt formatCode="General" sourceLinked="1"/>
        <c:majorTickMark val="none"/>
        <c:minorTickMark val="none"/>
        <c:tickLblPos val="nextTo"/>
        <c:txPr>
          <a:bodyPr/>
          <a:lstStyle/>
          <a:p>
            <a:pPr>
              <a:defRPr sz="700" b="1"/>
            </a:pPr>
            <a:endParaRPr lang="en-US"/>
          </a:p>
        </c:txPr>
        <c:crossAx val="65025152"/>
        <c:crosses val="autoZero"/>
        <c:crossBetween val="between"/>
      </c:valAx>
      <c:valAx>
        <c:axId val="65463424"/>
        <c:scaling>
          <c:orientation val="minMax"/>
        </c:scaling>
        <c:delete val="0"/>
        <c:axPos val="r"/>
        <c:title>
          <c:tx>
            <c:rich>
              <a:bodyPr rot="-5400000" vert="horz"/>
              <a:lstStyle/>
              <a:p>
                <a:pPr>
                  <a:defRPr sz="700"/>
                </a:pPr>
                <a:r>
                  <a:rPr lang="es-CO" sz="700"/>
                  <a:t>tasa por 100.000</a:t>
                </a:r>
              </a:p>
            </c:rich>
          </c:tx>
          <c:layout>
            <c:manualLayout>
              <c:xMode val="edge"/>
              <c:yMode val="edge"/>
              <c:x val="4.9340529829644132E-2"/>
              <c:y val="0.13707222977065581"/>
            </c:manualLayout>
          </c:layout>
          <c:overlay val="0"/>
        </c:title>
        <c:numFmt formatCode="General" sourceLinked="1"/>
        <c:majorTickMark val="out"/>
        <c:minorTickMark val="none"/>
        <c:tickLblPos val="nextTo"/>
        <c:txPr>
          <a:bodyPr/>
          <a:lstStyle/>
          <a:p>
            <a:pPr>
              <a:defRPr sz="700" b="1"/>
            </a:pPr>
            <a:endParaRPr lang="en-US"/>
          </a:p>
        </c:txPr>
        <c:crossAx val="65465728"/>
        <c:crosses val="max"/>
        <c:crossBetween val="between"/>
      </c:valAx>
      <c:catAx>
        <c:axId val="65465728"/>
        <c:scaling>
          <c:orientation val="minMax"/>
        </c:scaling>
        <c:delete val="1"/>
        <c:axPos val="b"/>
        <c:numFmt formatCode="General" sourceLinked="1"/>
        <c:majorTickMark val="out"/>
        <c:minorTickMark val="none"/>
        <c:tickLblPos val="nextTo"/>
        <c:crossAx val="65463424"/>
        <c:crosses val="autoZero"/>
        <c:auto val="1"/>
        <c:lblAlgn val="ctr"/>
        <c:lblOffset val="100"/>
        <c:noMultiLvlLbl val="0"/>
      </c:catAx>
      <c:dTable>
        <c:showHorzBorder val="1"/>
        <c:showVertBorder val="1"/>
        <c:showOutline val="1"/>
        <c:showKeys val="1"/>
        <c:txPr>
          <a:bodyPr/>
          <a:lstStyle/>
          <a:p>
            <a:pPr rtl="0">
              <a:defRPr sz="700" b="1"/>
            </a:pPr>
            <a:endParaRPr lang="en-US"/>
          </a:p>
        </c:txPr>
      </c:dTable>
    </c:plotArea>
    <c:plotVisOnly val="1"/>
    <c:dispBlanksAs val="gap"/>
    <c:showDLblsOverMax val="0"/>
  </c:chart>
  <c:spPr>
    <a:ln>
      <a:no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95823174387465E-2"/>
          <c:y val="3.7241151258204826E-2"/>
          <c:w val="0.82060791132072952"/>
          <c:h val="0.74894511313225864"/>
        </c:manualLayout>
      </c:layout>
      <c:barChart>
        <c:barDir val="col"/>
        <c:grouping val="clustered"/>
        <c:varyColors val="0"/>
        <c:ser>
          <c:idx val="1"/>
          <c:order val="1"/>
          <c:tx>
            <c:strRef>
              <c:f>Hoja2!$C$50</c:f>
              <c:strCache>
                <c:ptCount val="1"/>
                <c:pt idx="0">
                  <c:v>tasa</c:v>
                </c:pt>
              </c:strCache>
            </c:strRef>
          </c:tx>
          <c:spPr>
            <a:solidFill>
              <a:srgbClr val="00B050"/>
            </a:solidFill>
          </c:spPr>
          <c:invertIfNegative val="0"/>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Hoja2!$C$51:$C$67</c:f>
              <c:numCache>
                <c:formatCode>0.0</c:formatCode>
                <c:ptCount val="17"/>
                <c:pt idx="0">
                  <c:v>64.337291673796244</c:v>
                </c:pt>
                <c:pt idx="1">
                  <c:v>84.220095182075823</c:v>
                </c:pt>
                <c:pt idx="2">
                  <c:v>67.748928921695139</c:v>
                </c:pt>
                <c:pt idx="3">
                  <c:v>42.066199520560573</c:v>
                </c:pt>
                <c:pt idx="4">
                  <c:v>60.155788066531272</c:v>
                </c:pt>
                <c:pt idx="5">
                  <c:v>53.987611771227492</c:v>
                </c:pt>
                <c:pt idx="6">
                  <c:v>51.590079964623946</c:v>
                </c:pt>
                <c:pt idx="7">
                  <c:v>56.132807834706796</c:v>
                </c:pt>
                <c:pt idx="8">
                  <c:v>42.5014385102265</c:v>
                </c:pt>
                <c:pt idx="9">
                  <c:v>19.771611172563418</c:v>
                </c:pt>
                <c:pt idx="10">
                  <c:v>29.809169917408042</c:v>
                </c:pt>
                <c:pt idx="11">
                  <c:v>43.770498683887062</c:v>
                </c:pt>
                <c:pt idx="12">
                  <c:v>33.597687228972148</c:v>
                </c:pt>
                <c:pt idx="13">
                  <c:v>39.375382096635477</c:v>
                </c:pt>
                <c:pt idx="14">
                  <c:v>53.981548125368057</c:v>
                </c:pt>
                <c:pt idx="15">
                  <c:v>24.045818213614304</c:v>
                </c:pt>
                <c:pt idx="16">
                  <c:v>73.027729672209816</c:v>
                </c:pt>
              </c:numCache>
            </c:numRef>
          </c:val>
          <c:extLst>
            <c:ext xmlns:c16="http://schemas.microsoft.com/office/drawing/2014/chart" uri="{C3380CC4-5D6E-409C-BE32-E72D297353CC}">
              <c16:uniqueId val="{00000000-F80A-47D2-8EA7-AA4D44337C01}"/>
            </c:ext>
          </c:extLst>
        </c:ser>
        <c:dLbls>
          <c:showLegendKey val="0"/>
          <c:showVal val="0"/>
          <c:showCatName val="0"/>
          <c:showSerName val="0"/>
          <c:showPercent val="0"/>
          <c:showBubbleSize val="0"/>
        </c:dLbls>
        <c:gapWidth val="10"/>
        <c:overlap val="10"/>
        <c:axId val="115493504"/>
        <c:axId val="115491968"/>
      </c:barChart>
      <c:lineChart>
        <c:grouping val="standard"/>
        <c:varyColors val="0"/>
        <c:ser>
          <c:idx val="0"/>
          <c:order val="0"/>
          <c:tx>
            <c:strRef>
              <c:f>Hoja2!$B$50</c:f>
              <c:strCache>
                <c:ptCount val="1"/>
                <c:pt idx="0">
                  <c:v>casos</c:v>
                </c:pt>
              </c:strCache>
            </c:strRef>
          </c:tx>
          <c:marker>
            <c:symbol val="none"/>
          </c:marker>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Hoja2!$B$51:$B$67</c:f>
              <c:numCache>
                <c:formatCode>General</c:formatCode>
                <c:ptCount val="17"/>
                <c:pt idx="0">
                  <c:v>94</c:v>
                </c:pt>
                <c:pt idx="1">
                  <c:v>126</c:v>
                </c:pt>
                <c:pt idx="2">
                  <c:v>105</c:v>
                </c:pt>
                <c:pt idx="3">
                  <c:v>73</c:v>
                </c:pt>
                <c:pt idx="4">
                  <c:v>117</c:v>
                </c:pt>
                <c:pt idx="5">
                  <c:v>112</c:v>
                </c:pt>
                <c:pt idx="6">
                  <c:v>98</c:v>
                </c:pt>
                <c:pt idx="7">
                  <c:v>94</c:v>
                </c:pt>
                <c:pt idx="8">
                  <c:v>65</c:v>
                </c:pt>
                <c:pt idx="9">
                  <c:v>37</c:v>
                </c:pt>
                <c:pt idx="10">
                  <c:v>58</c:v>
                </c:pt>
                <c:pt idx="11">
                  <c:v>73</c:v>
                </c:pt>
                <c:pt idx="12">
                  <c:v>43</c:v>
                </c:pt>
                <c:pt idx="13">
                  <c:v>38</c:v>
                </c:pt>
                <c:pt idx="14">
                  <c:v>33</c:v>
                </c:pt>
                <c:pt idx="15">
                  <c:v>11</c:v>
                </c:pt>
                <c:pt idx="16">
                  <c:v>35</c:v>
                </c:pt>
              </c:numCache>
            </c:numRef>
          </c:val>
          <c:smooth val="0"/>
          <c:extLst>
            <c:ext xmlns:c16="http://schemas.microsoft.com/office/drawing/2014/chart" uri="{C3380CC4-5D6E-409C-BE32-E72D297353CC}">
              <c16:uniqueId val="{00000001-F80A-47D2-8EA7-AA4D44337C01}"/>
            </c:ext>
          </c:extLst>
        </c:ser>
        <c:dLbls>
          <c:showLegendKey val="0"/>
          <c:showVal val="0"/>
          <c:showCatName val="0"/>
          <c:showSerName val="0"/>
          <c:showPercent val="0"/>
          <c:showBubbleSize val="0"/>
        </c:dLbls>
        <c:marker val="1"/>
        <c:smooth val="0"/>
        <c:axId val="65920000"/>
        <c:axId val="114258688"/>
      </c:lineChart>
      <c:catAx>
        <c:axId val="65920000"/>
        <c:scaling>
          <c:orientation val="minMax"/>
        </c:scaling>
        <c:delete val="0"/>
        <c:axPos val="b"/>
        <c:numFmt formatCode="General" sourceLinked="0"/>
        <c:majorTickMark val="none"/>
        <c:minorTickMark val="none"/>
        <c:tickLblPos val="nextTo"/>
        <c:crossAx val="114258688"/>
        <c:crosses val="autoZero"/>
        <c:auto val="1"/>
        <c:lblAlgn val="ctr"/>
        <c:lblOffset val="100"/>
        <c:noMultiLvlLbl val="0"/>
      </c:catAx>
      <c:valAx>
        <c:axId val="114258688"/>
        <c:scaling>
          <c:orientation val="minMax"/>
        </c:scaling>
        <c:delete val="0"/>
        <c:axPos val="l"/>
        <c:title>
          <c:tx>
            <c:rich>
              <a:bodyPr/>
              <a:lstStyle/>
              <a:p>
                <a:pPr>
                  <a:defRPr sz="700"/>
                </a:pPr>
                <a:r>
                  <a:rPr lang="es-CO" sz="700"/>
                  <a:t>Numero de casos</a:t>
                </a:r>
              </a:p>
            </c:rich>
          </c:tx>
          <c:layout>
            <c:manualLayout>
              <c:xMode val="edge"/>
              <c:yMode val="edge"/>
              <c:x val="6.0477961700572354E-2"/>
              <c:y val="0.11564101138690459"/>
            </c:manualLayout>
          </c:layout>
          <c:overlay val="0"/>
        </c:title>
        <c:numFmt formatCode="General" sourceLinked="1"/>
        <c:majorTickMark val="none"/>
        <c:minorTickMark val="none"/>
        <c:tickLblPos val="nextTo"/>
        <c:txPr>
          <a:bodyPr/>
          <a:lstStyle/>
          <a:p>
            <a:pPr>
              <a:defRPr sz="700"/>
            </a:pPr>
            <a:endParaRPr lang="en-US"/>
          </a:p>
        </c:txPr>
        <c:crossAx val="65920000"/>
        <c:crosses val="autoZero"/>
        <c:crossBetween val="between"/>
      </c:valAx>
      <c:valAx>
        <c:axId val="115491968"/>
        <c:scaling>
          <c:orientation val="minMax"/>
        </c:scaling>
        <c:delete val="0"/>
        <c:axPos val="r"/>
        <c:numFmt formatCode="0.0" sourceLinked="1"/>
        <c:majorTickMark val="out"/>
        <c:minorTickMark val="none"/>
        <c:tickLblPos val="nextTo"/>
        <c:txPr>
          <a:bodyPr/>
          <a:lstStyle/>
          <a:p>
            <a:pPr>
              <a:defRPr sz="700"/>
            </a:pPr>
            <a:endParaRPr lang="en-US"/>
          </a:p>
        </c:txPr>
        <c:crossAx val="115493504"/>
        <c:crosses val="max"/>
        <c:crossBetween val="between"/>
      </c:valAx>
      <c:catAx>
        <c:axId val="115493504"/>
        <c:scaling>
          <c:orientation val="minMax"/>
        </c:scaling>
        <c:delete val="1"/>
        <c:axPos val="b"/>
        <c:numFmt formatCode="General" sourceLinked="1"/>
        <c:majorTickMark val="out"/>
        <c:minorTickMark val="none"/>
        <c:tickLblPos val="nextTo"/>
        <c:crossAx val="115491968"/>
        <c:crosses val="autoZero"/>
        <c:auto val="1"/>
        <c:lblAlgn val="ctr"/>
        <c:lblOffset val="100"/>
        <c:noMultiLvlLbl val="0"/>
      </c:catAx>
      <c:dTable>
        <c:showHorzBorder val="1"/>
        <c:showVertBorder val="1"/>
        <c:showOutline val="1"/>
        <c:showKeys val="1"/>
        <c:txPr>
          <a:bodyPr/>
          <a:lstStyle/>
          <a:p>
            <a:pPr rtl="0">
              <a:defRPr sz="700"/>
            </a:pPr>
            <a:endParaRPr lang="en-US"/>
          </a:p>
        </c:txPr>
      </c:dTable>
    </c:plotArea>
    <c:plotVisOnly val="1"/>
    <c:dispBlanksAs val="gap"/>
    <c:showDLblsOverMax val="0"/>
  </c:chart>
  <c:txPr>
    <a:bodyPr/>
    <a:lstStyle/>
    <a:p>
      <a:pPr algn="ctr" rtl="0">
        <a:defRPr lang="es-CO" sz="1000" b="1" i="0" u="none" strike="noStrike" kern="1200" baseline="0">
          <a:solidFill>
            <a:sysClr val="windowText" lastClr="000000"/>
          </a:solidFill>
          <a:latin typeface="+mn-lt"/>
          <a:ea typeface="+mn-ea"/>
          <a:cs typeface="+mn-cs"/>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'Semana '!$B$4</c:f>
              <c:strCache>
                <c:ptCount val="1"/>
                <c:pt idx="0">
                  <c:v>2021 (19 casos)</c:v>
                </c:pt>
              </c:strCache>
            </c:strRef>
          </c:tx>
          <c:spPr>
            <a:solidFill>
              <a:srgbClr val="00B050"/>
            </a:solidFill>
          </c:spPr>
          <c:invertIfNegative val="0"/>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'!$B$5:$B$56</c:f>
              <c:numCache>
                <c:formatCode>General</c:formatCode>
                <c:ptCount val="52"/>
                <c:pt idx="0">
                  <c:v>1</c:v>
                </c:pt>
                <c:pt idx="1">
                  <c:v>1</c:v>
                </c:pt>
                <c:pt idx="2">
                  <c:v>3</c:v>
                </c:pt>
                <c:pt idx="3">
                  <c:v>1</c:v>
                </c:pt>
                <c:pt idx="6">
                  <c:v>3</c:v>
                </c:pt>
                <c:pt idx="8">
                  <c:v>2</c:v>
                </c:pt>
                <c:pt idx="9">
                  <c:v>5</c:v>
                </c:pt>
                <c:pt idx="10">
                  <c:v>3</c:v>
                </c:pt>
                <c:pt idx="12">
                  <c:v>3</c:v>
                </c:pt>
                <c:pt idx="13">
                  <c:v>2</c:v>
                </c:pt>
                <c:pt idx="15">
                  <c:v>4</c:v>
                </c:pt>
                <c:pt idx="16">
                  <c:v>1</c:v>
                </c:pt>
                <c:pt idx="17">
                  <c:v>3</c:v>
                </c:pt>
                <c:pt idx="18">
                  <c:v>1</c:v>
                </c:pt>
                <c:pt idx="20">
                  <c:v>1</c:v>
                </c:pt>
                <c:pt idx="21">
                  <c:v>1</c:v>
                </c:pt>
                <c:pt idx="22">
                  <c:v>1</c:v>
                </c:pt>
                <c:pt idx="23">
                  <c:v>4</c:v>
                </c:pt>
                <c:pt idx="24">
                  <c:v>1</c:v>
                </c:pt>
                <c:pt idx="25">
                  <c:v>1</c:v>
                </c:pt>
                <c:pt idx="26">
                  <c:v>4</c:v>
                </c:pt>
                <c:pt idx="27">
                  <c:v>3</c:v>
                </c:pt>
                <c:pt idx="28">
                  <c:v>6</c:v>
                </c:pt>
                <c:pt idx="29">
                  <c:v>1</c:v>
                </c:pt>
                <c:pt idx="30">
                  <c:v>1</c:v>
                </c:pt>
                <c:pt idx="31">
                  <c:v>1</c:v>
                </c:pt>
                <c:pt idx="32">
                  <c:v>1</c:v>
                </c:pt>
                <c:pt idx="33">
                  <c:v>3</c:v>
                </c:pt>
                <c:pt idx="34">
                  <c:v>1</c:v>
                </c:pt>
                <c:pt idx="35">
                  <c:v>3</c:v>
                </c:pt>
                <c:pt idx="36">
                  <c:v>3</c:v>
                </c:pt>
                <c:pt idx="38">
                  <c:v>3</c:v>
                </c:pt>
                <c:pt idx="39">
                  <c:v>2</c:v>
                </c:pt>
                <c:pt idx="40">
                  <c:v>3</c:v>
                </c:pt>
                <c:pt idx="42">
                  <c:v>2</c:v>
                </c:pt>
                <c:pt idx="43">
                  <c:v>2</c:v>
                </c:pt>
                <c:pt idx="44">
                  <c:v>3</c:v>
                </c:pt>
                <c:pt idx="45">
                  <c:v>3</c:v>
                </c:pt>
                <c:pt idx="46">
                  <c:v>2</c:v>
                </c:pt>
                <c:pt idx="47">
                  <c:v>6</c:v>
                </c:pt>
                <c:pt idx="48">
                  <c:v>1</c:v>
                </c:pt>
                <c:pt idx="49">
                  <c:v>2</c:v>
                </c:pt>
                <c:pt idx="50">
                  <c:v>2</c:v>
                </c:pt>
                <c:pt idx="51">
                  <c:v>2</c:v>
                </c:pt>
              </c:numCache>
            </c:numRef>
          </c:val>
          <c:extLst>
            <c:ext xmlns:c16="http://schemas.microsoft.com/office/drawing/2014/chart" uri="{C3380CC4-5D6E-409C-BE32-E72D297353CC}">
              <c16:uniqueId val="{00000000-7DA1-4383-9394-6A9352C4F5D7}"/>
            </c:ext>
          </c:extLst>
        </c:ser>
        <c:dLbls>
          <c:showLegendKey val="0"/>
          <c:showVal val="0"/>
          <c:showCatName val="0"/>
          <c:showSerName val="0"/>
          <c:showPercent val="0"/>
          <c:showBubbleSize val="0"/>
        </c:dLbls>
        <c:gapWidth val="10"/>
        <c:overlap val="10"/>
        <c:axId val="108753280"/>
        <c:axId val="109171072"/>
      </c:barChart>
      <c:lineChart>
        <c:grouping val="standard"/>
        <c:varyColors val="0"/>
        <c:ser>
          <c:idx val="1"/>
          <c:order val="1"/>
          <c:tx>
            <c:strRef>
              <c:f>'Semana '!$C$4</c:f>
              <c:strCache>
                <c:ptCount val="1"/>
                <c:pt idx="0">
                  <c:v>2022( 38 casos)</c:v>
                </c:pt>
              </c:strCache>
            </c:strRef>
          </c:tx>
          <c:spPr>
            <a:ln w="19050"/>
          </c:spPr>
          <c:marker>
            <c:symbol val="none"/>
          </c:marker>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'!$C$5:$C$56</c:f>
              <c:numCache>
                <c:formatCode>General</c:formatCode>
                <c:ptCount val="52"/>
                <c:pt idx="0">
                  <c:v>1</c:v>
                </c:pt>
                <c:pt idx="1">
                  <c:v>1</c:v>
                </c:pt>
                <c:pt idx="2">
                  <c:v>3</c:v>
                </c:pt>
                <c:pt idx="3">
                  <c:v>2</c:v>
                </c:pt>
                <c:pt idx="4">
                  <c:v>2</c:v>
                </c:pt>
                <c:pt idx="5">
                  <c:v>1</c:v>
                </c:pt>
                <c:pt idx="6">
                  <c:v>2</c:v>
                </c:pt>
                <c:pt idx="7">
                  <c:v>7</c:v>
                </c:pt>
                <c:pt idx="8">
                  <c:v>6</c:v>
                </c:pt>
                <c:pt idx="9">
                  <c:v>4</c:v>
                </c:pt>
                <c:pt idx="10">
                  <c:v>8</c:v>
                </c:pt>
                <c:pt idx="11">
                  <c:v>1</c:v>
                </c:pt>
              </c:numCache>
            </c:numRef>
          </c:val>
          <c:smooth val="0"/>
          <c:extLst>
            <c:ext xmlns:c16="http://schemas.microsoft.com/office/drawing/2014/chart" uri="{C3380CC4-5D6E-409C-BE32-E72D297353CC}">
              <c16:uniqueId val="{00000001-7DA1-4383-9394-6A9352C4F5D7}"/>
            </c:ext>
          </c:extLst>
        </c:ser>
        <c:dLbls>
          <c:showLegendKey val="0"/>
          <c:showVal val="0"/>
          <c:showCatName val="0"/>
          <c:showSerName val="0"/>
          <c:showPercent val="0"/>
          <c:showBubbleSize val="0"/>
        </c:dLbls>
        <c:marker val="1"/>
        <c:smooth val="0"/>
        <c:axId val="108753280"/>
        <c:axId val="109171072"/>
      </c:lineChart>
      <c:catAx>
        <c:axId val="108753280"/>
        <c:scaling>
          <c:orientation val="minMax"/>
        </c:scaling>
        <c:delete val="0"/>
        <c:axPos val="b"/>
        <c:numFmt formatCode="General" sourceLinked="1"/>
        <c:majorTickMark val="none"/>
        <c:minorTickMark val="none"/>
        <c:tickLblPos val="nextTo"/>
        <c:crossAx val="109171072"/>
        <c:crosses val="autoZero"/>
        <c:auto val="1"/>
        <c:lblAlgn val="ctr"/>
        <c:lblOffset val="100"/>
        <c:noMultiLvlLbl val="0"/>
      </c:catAx>
      <c:valAx>
        <c:axId val="109171072"/>
        <c:scaling>
          <c:orientation val="minMax"/>
        </c:scaling>
        <c:delete val="0"/>
        <c:axPos val="l"/>
        <c:majorGridlines/>
        <c:title>
          <c:tx>
            <c:rich>
              <a:bodyPr/>
              <a:lstStyle/>
              <a:p>
                <a:pPr>
                  <a:defRPr sz="700"/>
                </a:pPr>
                <a:r>
                  <a:rPr lang="es-CO" sz="700"/>
                  <a:t>Numero de casos</a:t>
                </a:r>
              </a:p>
            </c:rich>
          </c:tx>
          <c:layout>
            <c:manualLayout>
              <c:xMode val="edge"/>
              <c:yMode val="edge"/>
              <c:x val="8.2225402764193989E-2"/>
              <c:y val="0.25218723543835375"/>
            </c:manualLayout>
          </c:layout>
          <c:overlay val="0"/>
        </c:title>
        <c:numFmt formatCode="General" sourceLinked="1"/>
        <c:majorTickMark val="none"/>
        <c:minorTickMark val="none"/>
        <c:tickLblPos val="nextTo"/>
        <c:txPr>
          <a:bodyPr/>
          <a:lstStyle/>
          <a:p>
            <a:pPr>
              <a:defRPr sz="700"/>
            </a:pPr>
            <a:endParaRPr lang="en-US"/>
          </a:p>
        </c:txPr>
        <c:crossAx val="108753280"/>
        <c:crosses val="autoZero"/>
        <c:crossBetween val="between"/>
      </c:valAx>
      <c:dTable>
        <c:showHorzBorder val="1"/>
        <c:showVertBorder val="1"/>
        <c:showOutline val="1"/>
        <c:showKeys val="1"/>
        <c:txPr>
          <a:bodyPr/>
          <a:lstStyle/>
          <a:p>
            <a:pPr rtl="0">
              <a:defRPr sz="600" b="1"/>
            </a:pPr>
            <a:endParaRPr lang="en-US"/>
          </a:p>
        </c:txPr>
      </c:dTable>
    </c:plotArea>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cat>
            <c:strRef>
              <c:f>Hoja2!$A$2:$A$38</c:f>
              <c:strCache>
                <c:ptCount val="3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30">
                  <c:v>primera infancia (0-5 años), </c:v>
                </c:pt>
                <c:pt idx="31">
                  <c:v>Infancia (6 - 11 años)</c:v>
                </c:pt>
                <c:pt idx="32">
                  <c:v>Adolescencia (12-18 años) </c:v>
                </c:pt>
                <c:pt idx="33">
                  <c:v>Juventud (14 - 26 años)</c:v>
                </c:pt>
                <c:pt idx="34">
                  <c:v>Adultez (27 - 59 años) </c:v>
                </c:pt>
                <c:pt idx="35">
                  <c:v>Vejez (60 años y más).</c:v>
                </c:pt>
                <c:pt idx="36">
                  <c:v>primera infancia (0-5 años), infancia (6 - 11 años), adolescencia (12-18 años), juventud (14 - 26 años), adultez (27 - 59 años) y vejez (60 años y más).</c:v>
                </c:pt>
              </c:strCache>
            </c:strRef>
          </c:cat>
          <c:val>
            <c:numRef>
              <c:f>Hoja2!$C$2:$C$14</c:f>
              <c:numCache>
                <c:formatCode>General</c:formatCode>
                <c:ptCount val="13"/>
                <c:pt idx="0">
                  <c:v>29</c:v>
                </c:pt>
                <c:pt idx="1">
                  <c:v>47</c:v>
                </c:pt>
                <c:pt idx="2">
                  <c:v>44</c:v>
                </c:pt>
                <c:pt idx="3">
                  <c:v>37</c:v>
                </c:pt>
                <c:pt idx="4">
                  <c:v>24</c:v>
                </c:pt>
                <c:pt idx="5">
                  <c:v>17</c:v>
                </c:pt>
                <c:pt idx="6">
                  <c:v>17</c:v>
                </c:pt>
                <c:pt idx="7">
                  <c:v>12</c:v>
                </c:pt>
                <c:pt idx="8">
                  <c:v>60</c:v>
                </c:pt>
                <c:pt idx="9">
                  <c:v>69</c:v>
                </c:pt>
                <c:pt idx="10">
                  <c:v>39</c:v>
                </c:pt>
                <c:pt idx="11">
                  <c:v>102</c:v>
                </c:pt>
                <c:pt idx="12">
                  <c:v>38</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112048000"/>
        <c:axId val="112046080"/>
      </c:barChart>
      <c:lineChart>
        <c:grouping val="standard"/>
        <c:varyColors val="0"/>
        <c:ser>
          <c:idx val="0"/>
          <c:order val="0"/>
          <c:tx>
            <c:v>Tasa </c:v>
          </c:tx>
          <c:spPr>
            <a:ln w="19050">
              <a:solidFill>
                <a:srgbClr val="FF0000"/>
              </a:solidFill>
            </a:ln>
          </c:spPr>
          <c:marker>
            <c:symbol val="none"/>
          </c:marker>
          <c:cat>
            <c:numRef>
              <c:f>Hoja2!$A$2:$A$14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Hoja2!$B$2:$B$14</c:f>
              <c:numCache>
                <c:formatCode>General</c:formatCode>
                <c:ptCount val="13"/>
                <c:pt idx="0">
                  <c:v>1.2</c:v>
                </c:pt>
                <c:pt idx="1">
                  <c:v>2</c:v>
                </c:pt>
                <c:pt idx="2">
                  <c:v>1.8</c:v>
                </c:pt>
                <c:pt idx="3">
                  <c:v>1.5</c:v>
                </c:pt>
                <c:pt idx="4">
                  <c:v>1</c:v>
                </c:pt>
                <c:pt idx="5">
                  <c:v>0.7</c:v>
                </c:pt>
                <c:pt idx="6">
                  <c:v>0.7</c:v>
                </c:pt>
                <c:pt idx="7">
                  <c:v>0.5</c:v>
                </c:pt>
                <c:pt idx="8">
                  <c:v>2.4</c:v>
                </c:pt>
                <c:pt idx="9">
                  <c:v>2.8</c:v>
                </c:pt>
                <c:pt idx="10">
                  <c:v>1.6</c:v>
                </c:pt>
                <c:pt idx="11">
                  <c:v>4.0999999999999996</c:v>
                </c:pt>
                <c:pt idx="12" formatCode="0.0">
                  <c:v>1.5</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112034176"/>
        <c:axId val="112035712"/>
      </c:lineChart>
      <c:catAx>
        <c:axId val="112034176"/>
        <c:scaling>
          <c:orientation val="minMax"/>
        </c:scaling>
        <c:delete val="0"/>
        <c:axPos val="b"/>
        <c:numFmt formatCode="General" sourceLinked="0"/>
        <c:majorTickMark val="none"/>
        <c:minorTickMark val="none"/>
        <c:tickLblPos val="nextTo"/>
        <c:txPr>
          <a:bodyPr/>
          <a:lstStyle/>
          <a:p>
            <a:pPr>
              <a:defRPr b="1"/>
            </a:pPr>
            <a:endParaRPr lang="en-US"/>
          </a:p>
        </c:txPr>
        <c:crossAx val="112035712"/>
        <c:crosses val="autoZero"/>
        <c:auto val="1"/>
        <c:lblAlgn val="ctr"/>
        <c:lblOffset val="100"/>
        <c:noMultiLvlLbl val="0"/>
      </c:catAx>
      <c:valAx>
        <c:axId val="112035712"/>
        <c:scaling>
          <c:orientation val="minMax"/>
        </c:scaling>
        <c:delete val="0"/>
        <c:axPos val="l"/>
        <c:majorGridlines/>
        <c:title>
          <c:tx>
            <c:rich>
              <a:bodyPr rot="-5400000" vert="horz"/>
              <a:lstStyle/>
              <a:p>
                <a:pPr>
                  <a:defRPr sz="700"/>
                </a:pPr>
                <a:r>
                  <a:rPr lang="es-CO" sz="700"/>
                  <a:t>Numero</a:t>
                </a:r>
                <a:r>
                  <a:rPr lang="es-CO" sz="700" baseline="0"/>
                  <a:t> de casos</a:t>
                </a:r>
                <a:endParaRPr lang="es-CO" sz="700"/>
              </a:p>
            </c:rich>
          </c:tx>
          <c:layout>
            <c:manualLayout>
              <c:xMode val="edge"/>
              <c:yMode val="edge"/>
              <c:x val="0.96344849012650147"/>
              <c:y val="0.31254623172103485"/>
            </c:manualLayout>
          </c:layout>
          <c:overlay val="0"/>
        </c:title>
        <c:numFmt formatCode="General" sourceLinked="1"/>
        <c:majorTickMark val="none"/>
        <c:minorTickMark val="none"/>
        <c:tickLblPos val="nextTo"/>
        <c:txPr>
          <a:bodyPr/>
          <a:lstStyle/>
          <a:p>
            <a:pPr>
              <a:defRPr sz="700" b="1"/>
            </a:pPr>
            <a:endParaRPr lang="en-US"/>
          </a:p>
        </c:txPr>
        <c:crossAx val="112034176"/>
        <c:crosses val="autoZero"/>
        <c:crossBetween val="between"/>
      </c:valAx>
      <c:valAx>
        <c:axId val="112046080"/>
        <c:scaling>
          <c:orientation val="minMax"/>
        </c:scaling>
        <c:delete val="0"/>
        <c:axPos val="r"/>
        <c:title>
          <c:tx>
            <c:rich>
              <a:bodyPr rot="-5400000" vert="horz"/>
              <a:lstStyle/>
              <a:p>
                <a:pPr>
                  <a:defRPr sz="700"/>
                </a:pPr>
                <a:r>
                  <a:rPr lang="es-CO" sz="700"/>
                  <a:t>tasa por 100.000</a:t>
                </a:r>
              </a:p>
            </c:rich>
          </c:tx>
          <c:layout>
            <c:manualLayout>
              <c:xMode val="edge"/>
              <c:yMode val="edge"/>
              <c:x val="5.4303013096663501E-2"/>
              <c:y val="0.27523369228059158"/>
            </c:manualLayout>
          </c:layout>
          <c:overlay val="0"/>
        </c:title>
        <c:numFmt formatCode="General" sourceLinked="1"/>
        <c:majorTickMark val="out"/>
        <c:minorTickMark val="none"/>
        <c:tickLblPos val="nextTo"/>
        <c:txPr>
          <a:bodyPr/>
          <a:lstStyle/>
          <a:p>
            <a:pPr>
              <a:defRPr sz="700" b="1"/>
            </a:pPr>
            <a:endParaRPr lang="en-US"/>
          </a:p>
        </c:txPr>
        <c:crossAx val="112048000"/>
        <c:crosses val="max"/>
        <c:crossBetween val="between"/>
      </c:valAx>
      <c:catAx>
        <c:axId val="112048000"/>
        <c:scaling>
          <c:orientation val="minMax"/>
        </c:scaling>
        <c:delete val="1"/>
        <c:axPos val="b"/>
        <c:numFmt formatCode="General" sourceLinked="1"/>
        <c:majorTickMark val="out"/>
        <c:minorTickMark val="none"/>
        <c:tickLblPos val="nextTo"/>
        <c:crossAx val="112046080"/>
        <c:crosses val="autoZero"/>
        <c:auto val="1"/>
        <c:lblAlgn val="ctr"/>
        <c:lblOffset val="100"/>
        <c:noMultiLvlLbl val="0"/>
      </c:catAx>
      <c:dTable>
        <c:showHorzBorder val="1"/>
        <c:showVertBorder val="1"/>
        <c:showOutline val="1"/>
        <c:showKeys val="1"/>
        <c:txPr>
          <a:bodyPr/>
          <a:lstStyle/>
          <a:p>
            <a:pPr rtl="0">
              <a:defRPr sz="700" b="1"/>
            </a:pPr>
            <a:endParaRPr lang="en-US"/>
          </a:p>
        </c:txPr>
      </c:dTable>
    </c:plotArea>
    <c:plotVisOnly val="1"/>
    <c:dispBlanksAs val="gap"/>
    <c:showDLblsOverMax val="0"/>
  </c:chart>
  <c:spPr>
    <a:ln>
      <a:noFill/>
    </a:ln>
  </c:sp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95823174387465E-2"/>
          <c:y val="3.7241151258204826E-2"/>
          <c:w val="0.82060791132072952"/>
          <c:h val="0.74894511313225864"/>
        </c:manualLayout>
      </c:layout>
      <c:barChart>
        <c:barDir val="col"/>
        <c:grouping val="clustered"/>
        <c:varyColors val="0"/>
        <c:ser>
          <c:idx val="1"/>
          <c:order val="1"/>
          <c:tx>
            <c:strRef>
              <c:f>Hoja2!$C$50</c:f>
              <c:strCache>
                <c:ptCount val="1"/>
                <c:pt idx="0">
                  <c:v>tasa</c:v>
                </c:pt>
              </c:strCache>
            </c:strRef>
          </c:tx>
          <c:spPr>
            <a:solidFill>
              <a:srgbClr val="00B050"/>
            </a:solidFill>
          </c:spPr>
          <c:invertIfNegative val="0"/>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Hoja2!$C$51:$C$67</c:f>
              <c:numCache>
                <c:formatCode>0.0</c:formatCode>
                <c:ptCount val="17"/>
                <c:pt idx="0">
                  <c:v>2.7377570925019676</c:v>
                </c:pt>
                <c:pt idx="1">
                  <c:v>0.66841345382599859</c:v>
                </c:pt>
                <c:pt idx="2">
                  <c:v>1.2904557889846693</c:v>
                </c:pt>
                <c:pt idx="3">
                  <c:v>1.1524986170016596</c:v>
                </c:pt>
                <c:pt idx="4">
                  <c:v>2.0566081390267104</c:v>
                </c:pt>
                <c:pt idx="5">
                  <c:v>1.9281289918295534</c:v>
                </c:pt>
                <c:pt idx="6">
                  <c:v>1.5792881621823656</c:v>
                </c:pt>
                <c:pt idx="7">
                  <c:v>2.3886301206258209</c:v>
                </c:pt>
                <c:pt idx="8">
                  <c:v>1.3077365695454308</c:v>
                </c:pt>
                <c:pt idx="9">
                  <c:v>0.53436786952874094</c:v>
                </c:pt>
                <c:pt idx="10">
                  <c:v>1.0279024109451049</c:v>
                </c:pt>
                <c:pt idx="11">
                  <c:v>1.199191744764029</c:v>
                </c:pt>
                <c:pt idx="12">
                  <c:v>1.562683126928937</c:v>
                </c:pt>
                <c:pt idx="13">
                  <c:v>1.0361942657009335</c:v>
                </c:pt>
                <c:pt idx="14">
                  <c:v>1.6358044886475169</c:v>
                </c:pt>
                <c:pt idx="15">
                  <c:v>2.1859834739649369</c:v>
                </c:pt>
                <c:pt idx="16">
                  <c:v>2.0865065620631378</c:v>
                </c:pt>
              </c:numCache>
            </c:numRef>
          </c:val>
          <c:extLst>
            <c:ext xmlns:c16="http://schemas.microsoft.com/office/drawing/2014/chart" uri="{C3380CC4-5D6E-409C-BE32-E72D297353CC}">
              <c16:uniqueId val="{00000000-9BEE-4E4B-9E96-57E015A76B51}"/>
            </c:ext>
          </c:extLst>
        </c:ser>
        <c:dLbls>
          <c:showLegendKey val="0"/>
          <c:showVal val="0"/>
          <c:showCatName val="0"/>
          <c:showSerName val="0"/>
          <c:showPercent val="0"/>
          <c:showBubbleSize val="0"/>
        </c:dLbls>
        <c:gapWidth val="10"/>
        <c:overlap val="10"/>
        <c:axId val="112093056"/>
        <c:axId val="112091520"/>
      </c:barChart>
      <c:lineChart>
        <c:grouping val="standard"/>
        <c:varyColors val="0"/>
        <c:ser>
          <c:idx val="0"/>
          <c:order val="0"/>
          <c:tx>
            <c:strRef>
              <c:f>Hoja2!$B$50</c:f>
              <c:strCache>
                <c:ptCount val="1"/>
                <c:pt idx="0">
                  <c:v>casos</c:v>
                </c:pt>
              </c:strCache>
            </c:strRef>
          </c:tx>
          <c:spPr>
            <a:ln w="19050">
              <a:solidFill>
                <a:srgbClr val="FF0000"/>
              </a:solidFill>
            </a:ln>
          </c:spPr>
          <c:marker>
            <c:symbol val="none"/>
          </c:marker>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Hoja2!$B$51:$B$67</c:f>
              <c:numCache>
                <c:formatCode>General</c:formatCode>
                <c:ptCount val="17"/>
                <c:pt idx="0">
                  <c:v>4</c:v>
                </c:pt>
                <c:pt idx="1">
                  <c:v>1</c:v>
                </c:pt>
                <c:pt idx="2">
                  <c:v>2</c:v>
                </c:pt>
                <c:pt idx="3">
                  <c:v>2</c:v>
                </c:pt>
                <c:pt idx="4">
                  <c:v>4</c:v>
                </c:pt>
                <c:pt idx="5">
                  <c:v>4</c:v>
                </c:pt>
                <c:pt idx="6">
                  <c:v>3</c:v>
                </c:pt>
                <c:pt idx="7">
                  <c:v>4</c:v>
                </c:pt>
                <c:pt idx="8">
                  <c:v>2</c:v>
                </c:pt>
                <c:pt idx="9">
                  <c:v>1</c:v>
                </c:pt>
                <c:pt idx="10">
                  <c:v>2</c:v>
                </c:pt>
                <c:pt idx="11">
                  <c:v>2</c:v>
                </c:pt>
                <c:pt idx="12">
                  <c:v>2</c:v>
                </c:pt>
                <c:pt idx="13">
                  <c:v>1</c:v>
                </c:pt>
                <c:pt idx="14">
                  <c:v>1</c:v>
                </c:pt>
                <c:pt idx="15">
                  <c:v>1</c:v>
                </c:pt>
                <c:pt idx="16">
                  <c:v>1</c:v>
                </c:pt>
              </c:numCache>
            </c:numRef>
          </c:val>
          <c:smooth val="0"/>
          <c:extLst>
            <c:ext xmlns:c16="http://schemas.microsoft.com/office/drawing/2014/chart" uri="{C3380CC4-5D6E-409C-BE32-E72D297353CC}">
              <c16:uniqueId val="{00000001-9BEE-4E4B-9E96-57E015A76B51}"/>
            </c:ext>
          </c:extLst>
        </c:ser>
        <c:dLbls>
          <c:showLegendKey val="0"/>
          <c:showVal val="0"/>
          <c:showCatName val="0"/>
          <c:showSerName val="0"/>
          <c:showPercent val="0"/>
          <c:showBubbleSize val="0"/>
        </c:dLbls>
        <c:marker val="1"/>
        <c:smooth val="0"/>
        <c:axId val="112083712"/>
        <c:axId val="112085248"/>
      </c:lineChart>
      <c:catAx>
        <c:axId val="112083712"/>
        <c:scaling>
          <c:orientation val="minMax"/>
        </c:scaling>
        <c:delete val="0"/>
        <c:axPos val="b"/>
        <c:numFmt formatCode="General" sourceLinked="0"/>
        <c:majorTickMark val="none"/>
        <c:minorTickMark val="none"/>
        <c:tickLblPos val="nextTo"/>
        <c:crossAx val="112085248"/>
        <c:crosses val="autoZero"/>
        <c:auto val="1"/>
        <c:lblAlgn val="ctr"/>
        <c:lblOffset val="100"/>
        <c:noMultiLvlLbl val="0"/>
      </c:catAx>
      <c:valAx>
        <c:axId val="112085248"/>
        <c:scaling>
          <c:orientation val="minMax"/>
        </c:scaling>
        <c:delete val="0"/>
        <c:axPos val="l"/>
        <c:title>
          <c:tx>
            <c:rich>
              <a:bodyPr/>
              <a:lstStyle/>
              <a:p>
                <a:pPr>
                  <a:defRPr sz="700"/>
                </a:pPr>
                <a:r>
                  <a:rPr lang="es-CO" sz="700"/>
                  <a:t>Numero de casos</a:t>
                </a:r>
              </a:p>
            </c:rich>
          </c:tx>
          <c:layout>
            <c:manualLayout>
              <c:xMode val="edge"/>
              <c:yMode val="edge"/>
              <c:x val="6.8178235574593182E-2"/>
              <c:y val="0.21645042463758579"/>
            </c:manualLayout>
          </c:layout>
          <c:overlay val="0"/>
        </c:title>
        <c:numFmt formatCode="General" sourceLinked="1"/>
        <c:majorTickMark val="none"/>
        <c:minorTickMark val="none"/>
        <c:tickLblPos val="nextTo"/>
        <c:txPr>
          <a:bodyPr/>
          <a:lstStyle/>
          <a:p>
            <a:pPr>
              <a:defRPr sz="700"/>
            </a:pPr>
            <a:endParaRPr lang="en-US"/>
          </a:p>
        </c:txPr>
        <c:crossAx val="112083712"/>
        <c:crosses val="autoZero"/>
        <c:crossBetween val="between"/>
      </c:valAx>
      <c:valAx>
        <c:axId val="112091520"/>
        <c:scaling>
          <c:orientation val="minMax"/>
        </c:scaling>
        <c:delete val="0"/>
        <c:axPos val="r"/>
        <c:numFmt formatCode="0.0" sourceLinked="1"/>
        <c:majorTickMark val="out"/>
        <c:minorTickMark val="none"/>
        <c:tickLblPos val="nextTo"/>
        <c:txPr>
          <a:bodyPr/>
          <a:lstStyle/>
          <a:p>
            <a:pPr>
              <a:defRPr sz="700"/>
            </a:pPr>
            <a:endParaRPr lang="en-US"/>
          </a:p>
        </c:txPr>
        <c:crossAx val="112093056"/>
        <c:crosses val="max"/>
        <c:crossBetween val="between"/>
      </c:valAx>
      <c:catAx>
        <c:axId val="112093056"/>
        <c:scaling>
          <c:orientation val="minMax"/>
        </c:scaling>
        <c:delete val="1"/>
        <c:axPos val="b"/>
        <c:numFmt formatCode="General" sourceLinked="1"/>
        <c:majorTickMark val="out"/>
        <c:minorTickMark val="none"/>
        <c:tickLblPos val="nextTo"/>
        <c:crossAx val="112091520"/>
        <c:crosses val="autoZero"/>
        <c:auto val="1"/>
        <c:lblAlgn val="ctr"/>
        <c:lblOffset val="100"/>
        <c:noMultiLvlLbl val="0"/>
      </c:catAx>
      <c:dTable>
        <c:showHorzBorder val="1"/>
        <c:showVertBorder val="1"/>
        <c:showOutline val="1"/>
        <c:showKeys val="1"/>
        <c:txPr>
          <a:bodyPr/>
          <a:lstStyle/>
          <a:p>
            <a:pPr rtl="0">
              <a:defRPr sz="600"/>
            </a:pPr>
            <a:endParaRPr lang="en-US"/>
          </a:p>
        </c:txPr>
      </c:dTable>
    </c:plotArea>
    <c:plotVisOnly val="1"/>
    <c:dispBlanksAs val="gap"/>
    <c:showDLblsOverMax val="0"/>
  </c:chart>
  <c:txPr>
    <a:bodyPr/>
    <a:lstStyle/>
    <a:p>
      <a:pPr algn="ctr" rtl="0">
        <a:defRPr lang="es-CO" sz="1000" b="1" i="0" u="none" strike="noStrike" kern="1200" baseline="0">
          <a:solidFill>
            <a:sysClr val="windowText" lastClr="000000"/>
          </a:solidFill>
          <a:latin typeface="+mn-lt"/>
          <a:ea typeface="+mn-ea"/>
          <a:cs typeface="+mn-cs"/>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983995664433963E-2"/>
          <c:y val="1.9385549319559586E-2"/>
          <c:w val="0.93496007384010904"/>
          <c:h val="0.74495893036542782"/>
        </c:manualLayout>
      </c:layout>
      <c:areaChart>
        <c:grouping val="standard"/>
        <c:varyColors val="0"/>
        <c:ser>
          <c:idx val="3"/>
          <c:order val="1"/>
          <c:tx>
            <c:strRef>
              <c:f>Violencias!$A$72</c:f>
              <c:strCache>
                <c:ptCount val="1"/>
                <c:pt idx="0">
                  <c:v>Percentil 75</c:v>
                </c:pt>
              </c:strCache>
            </c:strRef>
          </c:tx>
          <c:spPr>
            <a:solidFill>
              <a:srgbClr val="C00000"/>
            </a:solidFill>
            <a:ln w="25400">
              <a:solidFill>
                <a:srgbClr val="FF0000"/>
              </a:solidFill>
              <a:prstDash val="solid"/>
            </a:ln>
          </c:spPr>
          <c:val>
            <c:numRef>
              <c:f>Violencias!$B$72:$BA$72</c:f>
              <c:numCache>
                <c:formatCode>0.0</c:formatCode>
                <c:ptCount val="52"/>
                <c:pt idx="0">
                  <c:v>319</c:v>
                </c:pt>
                <c:pt idx="1">
                  <c:v>207</c:v>
                </c:pt>
                <c:pt idx="2">
                  <c:v>262</c:v>
                </c:pt>
                <c:pt idx="3">
                  <c:v>267</c:v>
                </c:pt>
                <c:pt idx="4">
                  <c:v>268</c:v>
                </c:pt>
                <c:pt idx="5">
                  <c:v>272</c:v>
                </c:pt>
                <c:pt idx="6">
                  <c:v>161</c:v>
                </c:pt>
                <c:pt idx="7">
                  <c:v>278</c:v>
                </c:pt>
                <c:pt idx="8">
                  <c:v>285</c:v>
                </c:pt>
                <c:pt idx="9">
                  <c:v>289</c:v>
                </c:pt>
                <c:pt idx="10">
                  <c:v>306</c:v>
                </c:pt>
                <c:pt idx="11">
                  <c:v>208</c:v>
                </c:pt>
                <c:pt idx="12">
                  <c:v>97.25</c:v>
                </c:pt>
                <c:pt idx="13">
                  <c:v>325.75</c:v>
                </c:pt>
                <c:pt idx="14">
                  <c:v>275</c:v>
                </c:pt>
                <c:pt idx="15">
                  <c:v>243</c:v>
                </c:pt>
                <c:pt idx="16">
                  <c:v>263.5</c:v>
                </c:pt>
                <c:pt idx="17">
                  <c:v>265.25</c:v>
                </c:pt>
                <c:pt idx="18">
                  <c:v>304.25</c:v>
                </c:pt>
                <c:pt idx="19">
                  <c:v>309.5</c:v>
                </c:pt>
                <c:pt idx="20">
                  <c:v>240</c:v>
                </c:pt>
                <c:pt idx="21">
                  <c:v>264.5</c:v>
                </c:pt>
                <c:pt idx="22">
                  <c:v>252</c:v>
                </c:pt>
                <c:pt idx="23">
                  <c:v>304</c:v>
                </c:pt>
                <c:pt idx="24">
                  <c:v>261.75</c:v>
                </c:pt>
                <c:pt idx="25">
                  <c:v>266.5</c:v>
                </c:pt>
                <c:pt idx="26">
                  <c:v>285</c:v>
                </c:pt>
                <c:pt idx="27">
                  <c:v>274.25</c:v>
                </c:pt>
                <c:pt idx="28">
                  <c:v>258</c:v>
                </c:pt>
                <c:pt idx="29">
                  <c:v>254.75</c:v>
                </c:pt>
                <c:pt idx="30">
                  <c:v>280.25</c:v>
                </c:pt>
                <c:pt idx="31">
                  <c:v>256.75</c:v>
                </c:pt>
                <c:pt idx="32">
                  <c:v>302.5</c:v>
                </c:pt>
                <c:pt idx="33">
                  <c:v>240</c:v>
                </c:pt>
                <c:pt idx="34">
                  <c:v>302.25</c:v>
                </c:pt>
                <c:pt idx="35">
                  <c:v>302.25</c:v>
                </c:pt>
                <c:pt idx="36">
                  <c:v>276.5</c:v>
                </c:pt>
                <c:pt idx="37">
                  <c:v>294.5</c:v>
                </c:pt>
                <c:pt idx="38">
                  <c:v>207</c:v>
                </c:pt>
                <c:pt idx="39">
                  <c:v>244.5</c:v>
                </c:pt>
                <c:pt idx="40">
                  <c:v>174</c:v>
                </c:pt>
                <c:pt idx="41">
                  <c:v>161.25</c:v>
                </c:pt>
                <c:pt idx="42">
                  <c:v>195.5</c:v>
                </c:pt>
                <c:pt idx="43">
                  <c:v>168</c:v>
                </c:pt>
                <c:pt idx="44">
                  <c:v>272.5</c:v>
                </c:pt>
                <c:pt idx="45">
                  <c:v>282.25</c:v>
                </c:pt>
                <c:pt idx="46">
                  <c:v>310.75</c:v>
                </c:pt>
                <c:pt idx="47">
                  <c:v>298.25</c:v>
                </c:pt>
                <c:pt idx="48">
                  <c:v>183.25</c:v>
                </c:pt>
                <c:pt idx="49">
                  <c:v>192.75</c:v>
                </c:pt>
                <c:pt idx="50">
                  <c:v>154.5</c:v>
                </c:pt>
                <c:pt idx="51">
                  <c:v>130</c:v>
                </c:pt>
              </c:numCache>
            </c:numRef>
          </c:val>
          <c:extLst>
            <c:ext xmlns:c16="http://schemas.microsoft.com/office/drawing/2014/chart" uri="{C3380CC4-5D6E-409C-BE32-E72D297353CC}">
              <c16:uniqueId val="{00000000-6BC8-4A09-91FF-2BA6A9F1B99C}"/>
            </c:ext>
          </c:extLst>
        </c:ser>
        <c:ser>
          <c:idx val="1"/>
          <c:order val="2"/>
          <c:tx>
            <c:strRef>
              <c:f>Violencias!$A$70</c:f>
              <c:strCache>
                <c:ptCount val="1"/>
                <c:pt idx="0">
                  <c:v>Mediana</c:v>
                </c:pt>
              </c:strCache>
            </c:strRef>
          </c:tx>
          <c:spPr>
            <a:ln w="28575" cap="rnd">
              <a:solidFill>
                <a:schemeClr val="accent4"/>
              </a:solidFill>
              <a:round/>
            </a:ln>
            <a:effectLst/>
          </c:spPr>
          <c:val>
            <c:numRef>
              <c:f>Violencias!$B$70:$BA$70</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122</c:v>
                </c:pt>
                <c:pt idx="13">
                  <c:v>231.5</c:v>
                </c:pt>
                <c:pt idx="14">
                  <c:v>192</c:v>
                </c:pt>
                <c:pt idx="15">
                  <c:v>181</c:v>
                </c:pt>
                <c:pt idx="16">
                  <c:v>237.5</c:v>
                </c:pt>
                <c:pt idx="17">
                  <c:v>243.5</c:v>
                </c:pt>
                <c:pt idx="18">
                  <c:v>286</c:v>
                </c:pt>
                <c:pt idx="19">
                  <c:v>278</c:v>
                </c:pt>
                <c:pt idx="20">
                  <c:v>256.5</c:v>
                </c:pt>
                <c:pt idx="21">
                  <c:v>253.5</c:v>
                </c:pt>
                <c:pt idx="22">
                  <c:v>231</c:v>
                </c:pt>
                <c:pt idx="23">
                  <c:v>272</c:v>
                </c:pt>
                <c:pt idx="24">
                  <c:v>242</c:v>
                </c:pt>
                <c:pt idx="25">
                  <c:v>240</c:v>
                </c:pt>
                <c:pt idx="26">
                  <c:v>261</c:v>
                </c:pt>
                <c:pt idx="27">
                  <c:v>257</c:v>
                </c:pt>
                <c:pt idx="28">
                  <c:v>225.5</c:v>
                </c:pt>
                <c:pt idx="29">
                  <c:v>209</c:v>
                </c:pt>
                <c:pt idx="30">
                  <c:v>238.5</c:v>
                </c:pt>
                <c:pt idx="31">
                  <c:v>170.5</c:v>
                </c:pt>
                <c:pt idx="32">
                  <c:v>195</c:v>
                </c:pt>
                <c:pt idx="33">
                  <c:v>156.5</c:v>
                </c:pt>
                <c:pt idx="34">
                  <c:v>186</c:v>
                </c:pt>
                <c:pt idx="35">
                  <c:v>179</c:v>
                </c:pt>
                <c:pt idx="36">
                  <c:v>209</c:v>
                </c:pt>
                <c:pt idx="37">
                  <c:v>219</c:v>
                </c:pt>
                <c:pt idx="38">
                  <c:v>207</c:v>
                </c:pt>
                <c:pt idx="39">
                  <c:v>190</c:v>
                </c:pt>
                <c:pt idx="40">
                  <c:v>130</c:v>
                </c:pt>
                <c:pt idx="41">
                  <c:v>140</c:v>
                </c:pt>
                <c:pt idx="42">
                  <c:v>278</c:v>
                </c:pt>
                <c:pt idx="43">
                  <c:v>168</c:v>
                </c:pt>
                <c:pt idx="44">
                  <c:v>211.5</c:v>
                </c:pt>
                <c:pt idx="45">
                  <c:v>200.5</c:v>
                </c:pt>
                <c:pt idx="46">
                  <c:v>222</c:v>
                </c:pt>
                <c:pt idx="47">
                  <c:v>214</c:v>
                </c:pt>
                <c:pt idx="48">
                  <c:v>159.5</c:v>
                </c:pt>
                <c:pt idx="49">
                  <c:v>141.5</c:v>
                </c:pt>
                <c:pt idx="50">
                  <c:v>126.5</c:v>
                </c:pt>
                <c:pt idx="51">
                  <c:v>115.5</c:v>
                </c:pt>
              </c:numCache>
            </c:numRef>
          </c:val>
          <c:extLst>
            <c:ext xmlns:c16="http://schemas.microsoft.com/office/drawing/2014/chart" uri="{C3380CC4-5D6E-409C-BE32-E72D297353CC}">
              <c16:uniqueId val="{00000001-6BC8-4A09-91FF-2BA6A9F1B99C}"/>
            </c:ext>
          </c:extLst>
        </c:ser>
        <c:ser>
          <c:idx val="2"/>
          <c:order val="3"/>
          <c:tx>
            <c:strRef>
              <c:f>Violencias!$A$71</c:f>
              <c:strCache>
                <c:ptCount val="1"/>
                <c:pt idx="0">
                  <c:v>Percentil 25</c:v>
                </c:pt>
              </c:strCache>
            </c:strRef>
          </c:tx>
          <c:spPr>
            <a:solidFill>
              <a:srgbClr val="92D050"/>
            </a:solidFill>
            <a:ln w="28575" cap="rnd">
              <a:solidFill>
                <a:schemeClr val="accent6"/>
              </a:solidFill>
              <a:round/>
            </a:ln>
            <a:effectLst/>
          </c:spPr>
          <c:val>
            <c:numRef>
              <c:f>Violencias!$B$71:$BA$71</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97.25</c:v>
                </c:pt>
                <c:pt idx="13">
                  <c:v>144.5</c:v>
                </c:pt>
                <c:pt idx="14">
                  <c:v>117.5</c:v>
                </c:pt>
                <c:pt idx="15">
                  <c:v>124.25</c:v>
                </c:pt>
                <c:pt idx="16">
                  <c:v>194</c:v>
                </c:pt>
                <c:pt idx="17">
                  <c:v>200.75</c:v>
                </c:pt>
                <c:pt idx="18">
                  <c:v>243.75</c:v>
                </c:pt>
                <c:pt idx="19">
                  <c:v>219</c:v>
                </c:pt>
                <c:pt idx="20">
                  <c:v>214.75</c:v>
                </c:pt>
                <c:pt idx="21">
                  <c:v>219.5</c:v>
                </c:pt>
                <c:pt idx="22">
                  <c:v>217</c:v>
                </c:pt>
                <c:pt idx="23">
                  <c:v>212.5</c:v>
                </c:pt>
                <c:pt idx="24">
                  <c:v>209.25</c:v>
                </c:pt>
                <c:pt idx="25">
                  <c:v>197.5</c:v>
                </c:pt>
                <c:pt idx="26">
                  <c:v>209.75</c:v>
                </c:pt>
                <c:pt idx="27">
                  <c:v>228.25</c:v>
                </c:pt>
                <c:pt idx="28">
                  <c:v>194</c:v>
                </c:pt>
                <c:pt idx="29">
                  <c:v>179</c:v>
                </c:pt>
                <c:pt idx="30">
                  <c:v>185.25</c:v>
                </c:pt>
                <c:pt idx="31">
                  <c:v>107.5</c:v>
                </c:pt>
                <c:pt idx="32">
                  <c:v>98.25</c:v>
                </c:pt>
                <c:pt idx="33">
                  <c:v>75</c:v>
                </c:pt>
                <c:pt idx="34">
                  <c:v>71</c:v>
                </c:pt>
                <c:pt idx="35">
                  <c:v>84.25</c:v>
                </c:pt>
                <c:pt idx="36">
                  <c:v>155.25</c:v>
                </c:pt>
                <c:pt idx="37">
                  <c:v>145.5</c:v>
                </c:pt>
                <c:pt idx="38">
                  <c:v>207</c:v>
                </c:pt>
                <c:pt idx="39">
                  <c:v>152.25</c:v>
                </c:pt>
                <c:pt idx="40">
                  <c:v>118</c:v>
                </c:pt>
                <c:pt idx="41">
                  <c:v>132.5</c:v>
                </c:pt>
                <c:pt idx="42">
                  <c:v>147.25</c:v>
                </c:pt>
                <c:pt idx="43">
                  <c:v>168</c:v>
                </c:pt>
                <c:pt idx="44">
                  <c:v>139.75</c:v>
                </c:pt>
                <c:pt idx="45">
                  <c:v>120.75</c:v>
                </c:pt>
                <c:pt idx="46">
                  <c:v>142</c:v>
                </c:pt>
                <c:pt idx="47">
                  <c:v>132</c:v>
                </c:pt>
                <c:pt idx="48">
                  <c:v>147</c:v>
                </c:pt>
                <c:pt idx="49">
                  <c:v>108.25</c:v>
                </c:pt>
                <c:pt idx="50">
                  <c:v>114.25</c:v>
                </c:pt>
                <c:pt idx="51">
                  <c:v>103.5</c:v>
                </c:pt>
              </c:numCache>
            </c:numRef>
          </c:val>
          <c:extLst>
            <c:ext xmlns:c16="http://schemas.microsoft.com/office/drawing/2014/chart" uri="{C3380CC4-5D6E-409C-BE32-E72D297353CC}">
              <c16:uniqueId val="{00000002-6BC8-4A09-91FF-2BA6A9F1B99C}"/>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Violencias!$A$69</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Violencias!$B$69:$BA$69</c:f>
              <c:numCache>
                <c:formatCode>General</c:formatCode>
                <c:ptCount val="52"/>
                <c:pt idx="0">
                  <c:v>116</c:v>
                </c:pt>
                <c:pt idx="1">
                  <c:v>84</c:v>
                </c:pt>
                <c:pt idx="2">
                  <c:v>127</c:v>
                </c:pt>
                <c:pt idx="3">
                  <c:v>129</c:v>
                </c:pt>
                <c:pt idx="4">
                  <c:v>147</c:v>
                </c:pt>
                <c:pt idx="5">
                  <c:v>135</c:v>
                </c:pt>
                <c:pt idx="6">
                  <c:v>161</c:v>
                </c:pt>
                <c:pt idx="7">
                  <c:v>177</c:v>
                </c:pt>
                <c:pt idx="8">
                  <c:v>167</c:v>
                </c:pt>
                <c:pt idx="9">
                  <c:v>157</c:v>
                </c:pt>
                <c:pt idx="10">
                  <c:v>159</c:v>
                </c:pt>
                <c:pt idx="11">
                  <c:v>190</c:v>
                </c:pt>
              </c:numCache>
            </c:numRef>
          </c:yVal>
          <c:smooth val="0"/>
          <c:extLst>
            <c:ext xmlns:c16="http://schemas.microsoft.com/office/drawing/2014/chart" uri="{C3380CC4-5D6E-409C-BE32-E72D297353CC}">
              <c16:uniqueId val="{00000003-6BC8-4A09-91FF-2BA6A9F1B99C}"/>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n-US"/>
          </a:p>
        </c:txPr>
        <c:crossAx val="1071786720"/>
        <c:crosses val="autoZero"/>
        <c:crossBetween val="between"/>
      </c:valAx>
      <c:spPr>
        <a:noFill/>
        <a:ln w="25400">
          <a:noFill/>
        </a:ln>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FR'!$A$9:$A$17</c:f>
              <c:strCache>
                <c:ptCount val="9"/>
                <c:pt idx="0">
                  <c:v>Convive con persona con HBsAg (+)</c:v>
                </c:pt>
                <c:pt idx="1">
                  <c:v>Recibió tratamiento de acupuntura</c:v>
                </c:pt>
                <c:pt idx="2">
                  <c:v>Antecedente de procedimiento estético</c:v>
                </c:pt>
                <c:pt idx="3">
                  <c:v>Bisexual</c:v>
                </c:pt>
                <c:pt idx="4">
                  <c:v>Contacto sexual con persona con diagnóstico de hepatitis B o C</c:v>
                </c:pt>
                <c:pt idx="5">
                  <c:v>Hijo de madre con HBsAg (+) o diagnóstico de hepatitis C</c:v>
                </c:pt>
                <c:pt idx="6">
                  <c:v>Personas que se inyectan drogas</c:v>
                </c:pt>
                <c:pt idx="7">
                  <c:v>Más de un compañero sexual</c:v>
                </c:pt>
                <c:pt idx="8">
                  <c:v>Hombres que tienen sexo con hombres (HSH)</c:v>
                </c:pt>
              </c:strCache>
            </c:strRef>
          </c:cat>
          <c:val>
            <c:numRef>
              <c:f>'Pobl y FR'!$G$9:$G$17</c:f>
              <c:numCache>
                <c:formatCode>0.0</c:formatCode>
                <c:ptCount val="9"/>
                <c:pt idx="0">
                  <c:v>1.9607843137254901</c:v>
                </c:pt>
                <c:pt idx="1">
                  <c:v>1.9607843137254901</c:v>
                </c:pt>
                <c:pt idx="2">
                  <c:v>1.9607843137254901</c:v>
                </c:pt>
                <c:pt idx="3">
                  <c:v>1.9607843137254901</c:v>
                </c:pt>
                <c:pt idx="4">
                  <c:v>3.9215686274509802</c:v>
                </c:pt>
                <c:pt idx="5">
                  <c:v>5.8823529411764701</c:v>
                </c:pt>
                <c:pt idx="6">
                  <c:v>9.8039215686274517</c:v>
                </c:pt>
                <c:pt idx="7">
                  <c:v>25.490196078431371</c:v>
                </c:pt>
                <c:pt idx="8">
                  <c:v>47.058823529411761</c:v>
                </c:pt>
              </c:numCache>
            </c:numRef>
          </c:val>
          <c:extLst>
            <c:ext xmlns:c16="http://schemas.microsoft.com/office/drawing/2014/chart" uri="{C3380CC4-5D6E-409C-BE32-E72D297353CC}">
              <c16:uniqueId val="{00000000-6F2C-4C92-AE78-28DDF11380EB}"/>
            </c:ext>
          </c:extLst>
        </c:ser>
        <c:dLbls>
          <c:dLblPos val="outEnd"/>
          <c:showLegendKey val="0"/>
          <c:showVal val="1"/>
          <c:showCatName val="0"/>
          <c:showSerName val="0"/>
          <c:showPercent val="0"/>
          <c:showBubbleSize val="0"/>
        </c:dLbls>
        <c:gapWidth val="150"/>
        <c:axId val="93604864"/>
        <c:axId val="93607040"/>
      </c:barChart>
      <c:catAx>
        <c:axId val="93604864"/>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93607040"/>
        <c:crosses val="autoZero"/>
        <c:auto val="1"/>
        <c:lblAlgn val="ctr"/>
        <c:lblOffset val="100"/>
        <c:noMultiLvlLbl val="0"/>
      </c:catAx>
      <c:valAx>
        <c:axId val="93607040"/>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93604864"/>
        <c:crosses val="autoZero"/>
        <c:crossBetween val="between"/>
      </c:valAx>
    </c:plotArea>
    <c:plotVisOnly val="1"/>
    <c:dispBlanksAs val="gap"/>
    <c:showDLblsOverMax val="0"/>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0FA3-4B6E-A309-D74228650C84}"/>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0FA3-4B6E-A309-D74228650C84}"/>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0FA3-4B6E-A309-D74228650C84}"/>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0FA3-4B6E-A309-D74228650C84}"/>
            </c:ext>
          </c:extLst>
        </c:ser>
        <c:ser>
          <c:idx val="2"/>
          <c:order val="4"/>
          <c:tx>
            <c:strRef>
              <c:f>Violencias!$A$69</c:f>
              <c:strCache>
                <c:ptCount val="1"/>
                <c:pt idx="0">
                  <c:v>2022</c:v>
                </c:pt>
              </c:strCache>
            </c:strRef>
          </c:tx>
          <c:marker>
            <c:symbol val="none"/>
          </c:marker>
          <c:val>
            <c:numRef>
              <c:f>Violencias!$B$69:$Y$69</c:f>
              <c:numCache>
                <c:formatCode>General</c:formatCode>
                <c:ptCount val="24"/>
                <c:pt idx="0">
                  <c:v>116</c:v>
                </c:pt>
                <c:pt idx="1">
                  <c:v>84</c:v>
                </c:pt>
                <c:pt idx="2">
                  <c:v>127</c:v>
                </c:pt>
                <c:pt idx="3">
                  <c:v>129</c:v>
                </c:pt>
                <c:pt idx="4">
                  <c:v>147</c:v>
                </c:pt>
                <c:pt idx="5">
                  <c:v>135</c:v>
                </c:pt>
                <c:pt idx="6">
                  <c:v>161</c:v>
                </c:pt>
                <c:pt idx="7">
                  <c:v>177</c:v>
                </c:pt>
                <c:pt idx="8">
                  <c:v>167</c:v>
                </c:pt>
                <c:pt idx="9">
                  <c:v>157</c:v>
                </c:pt>
                <c:pt idx="10">
                  <c:v>159</c:v>
                </c:pt>
                <c:pt idx="11">
                  <c:v>190</c:v>
                </c:pt>
              </c:numCache>
            </c:numRef>
          </c:val>
          <c:smooth val="0"/>
          <c:extLst>
            <c:ext xmlns:c16="http://schemas.microsoft.com/office/drawing/2014/chart" uri="{C3380CC4-5D6E-409C-BE32-E72D297353CC}">
              <c16:uniqueId val="{00000004-0FA3-4B6E-A309-D74228650C84}"/>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1325522576"/>
        <c:crosses val="autoZero"/>
        <c:crossBetween val="between"/>
      </c:valAx>
    </c:plotArea>
    <c:legend>
      <c:legendPos val="t"/>
      <c:overlay val="0"/>
      <c:txPr>
        <a:bodyPr/>
        <a:lstStyle/>
        <a:p>
          <a:pPr>
            <a:defRPr sz="11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 3 '!$A$29:$A$34</c:f>
              <c:strCache>
                <c:ptCount val="6"/>
                <c:pt idx="0">
                  <c:v>Menor o igual 5 años </c:v>
                </c:pt>
                <c:pt idx="1">
                  <c:v>6 a 11 años </c:v>
                </c:pt>
                <c:pt idx="2">
                  <c:v>12 a 18 años </c:v>
                </c:pt>
                <c:pt idx="3">
                  <c:v>19 a 26 años </c:v>
                </c:pt>
                <c:pt idx="4">
                  <c:v>27 a 59 años </c:v>
                </c:pt>
                <c:pt idx="5">
                  <c:v>Mayor de 60 años </c:v>
                </c:pt>
              </c:strCache>
            </c:strRef>
          </c:cat>
          <c:val>
            <c:numRef>
              <c:f>'GRAF 3 '!$B$29:$B$34</c:f>
              <c:numCache>
                <c:formatCode>General</c:formatCode>
                <c:ptCount val="6"/>
                <c:pt idx="0">
                  <c:v>57</c:v>
                </c:pt>
                <c:pt idx="1">
                  <c:v>22</c:v>
                </c:pt>
                <c:pt idx="2">
                  <c:v>31</c:v>
                </c:pt>
                <c:pt idx="3">
                  <c:v>78</c:v>
                </c:pt>
                <c:pt idx="4">
                  <c:v>155</c:v>
                </c:pt>
                <c:pt idx="5">
                  <c:v>5</c:v>
                </c:pt>
              </c:numCache>
            </c:numRef>
          </c:val>
          <c:extLst>
            <c:ext xmlns:c16="http://schemas.microsoft.com/office/drawing/2014/chart" uri="{C3380CC4-5D6E-409C-BE32-E72D297353CC}">
              <c16:uniqueId val="{00000000-24FB-48CD-812B-40C96C916E82}"/>
            </c:ext>
          </c:extLst>
        </c:ser>
        <c:dLbls>
          <c:showLegendKey val="0"/>
          <c:showVal val="0"/>
          <c:showCatName val="0"/>
          <c:showSerName val="0"/>
          <c:showPercent val="0"/>
          <c:showBubbleSize val="0"/>
        </c:dLbls>
        <c:gapWidth val="219"/>
        <c:overlap val="-27"/>
        <c:axId val="112452367"/>
        <c:axId val="112446127"/>
      </c:barChart>
      <c:catAx>
        <c:axId val="112452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12446127"/>
        <c:crosses val="autoZero"/>
        <c:auto val="1"/>
        <c:lblAlgn val="ctr"/>
        <c:lblOffset val="100"/>
        <c:noMultiLvlLbl val="0"/>
      </c:catAx>
      <c:valAx>
        <c:axId val="1124461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4523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16155962432404"/>
          <c:y val="6.8027174445779395E-2"/>
          <c:w val="0.64022226137395477"/>
          <c:h val="0.4576263015553583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 3 '!$C$29:$C$34</c:f>
              <c:strCache>
                <c:ptCount val="6"/>
                <c:pt idx="0">
                  <c:v>Menor o igual 5 años </c:v>
                </c:pt>
                <c:pt idx="1">
                  <c:v>6 a 11 años </c:v>
                </c:pt>
                <c:pt idx="2">
                  <c:v>12 a 18 años </c:v>
                </c:pt>
                <c:pt idx="3">
                  <c:v>19 a 26 años </c:v>
                </c:pt>
                <c:pt idx="4">
                  <c:v>27 a 59 años </c:v>
                </c:pt>
                <c:pt idx="5">
                  <c:v>Mayor de 60 años </c:v>
                </c:pt>
              </c:strCache>
            </c:strRef>
          </c:cat>
          <c:val>
            <c:numRef>
              <c:f>'GRAF 3 '!$D$29:$D$34</c:f>
              <c:numCache>
                <c:formatCode>General</c:formatCode>
                <c:ptCount val="6"/>
                <c:pt idx="0">
                  <c:v>34</c:v>
                </c:pt>
                <c:pt idx="1">
                  <c:v>64</c:v>
                </c:pt>
                <c:pt idx="2">
                  <c:v>160</c:v>
                </c:pt>
                <c:pt idx="3">
                  <c:v>53</c:v>
                </c:pt>
                <c:pt idx="4">
                  <c:v>51</c:v>
                </c:pt>
                <c:pt idx="5">
                  <c:v>7</c:v>
                </c:pt>
              </c:numCache>
            </c:numRef>
          </c:val>
          <c:extLst>
            <c:ext xmlns:c16="http://schemas.microsoft.com/office/drawing/2014/chart" uri="{C3380CC4-5D6E-409C-BE32-E72D297353CC}">
              <c16:uniqueId val="{00000000-AEE8-4034-B05B-091541646FBB}"/>
            </c:ext>
          </c:extLst>
        </c:ser>
        <c:dLbls>
          <c:showLegendKey val="0"/>
          <c:showVal val="0"/>
          <c:showCatName val="0"/>
          <c:showSerName val="0"/>
          <c:showPercent val="0"/>
          <c:showBubbleSize val="0"/>
        </c:dLbls>
        <c:gapWidth val="219"/>
        <c:overlap val="-27"/>
        <c:axId val="815093919"/>
        <c:axId val="805077263"/>
      </c:barChart>
      <c:catAx>
        <c:axId val="815093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05077263"/>
        <c:crosses val="autoZero"/>
        <c:auto val="1"/>
        <c:lblAlgn val="ctr"/>
        <c:lblOffset val="100"/>
        <c:noMultiLvlLbl val="0"/>
      </c:catAx>
      <c:valAx>
        <c:axId val="8050772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50939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Síndrome febril ictérico</c:v>
                </c:pt>
                <c:pt idx="3">
                  <c:v>Cirrosis hepática</c:v>
                </c:pt>
                <c:pt idx="4">
                  <c:v>Ninguna</c:v>
                </c:pt>
              </c:strCache>
            </c:strRef>
          </c:cat>
          <c:val>
            <c:numRef>
              <c:f>Complicaciones!$G$4:$G$8</c:f>
              <c:numCache>
                <c:formatCode>0.0</c:formatCode>
                <c:ptCount val="5"/>
                <c:pt idx="0">
                  <c:v>0</c:v>
                </c:pt>
                <c:pt idx="1">
                  <c:v>1.4925373134328357</c:v>
                </c:pt>
                <c:pt idx="2">
                  <c:v>10.44776119402985</c:v>
                </c:pt>
                <c:pt idx="3">
                  <c:v>16.417910447761194</c:v>
                </c:pt>
                <c:pt idx="4">
                  <c:v>71.641791044776113</c:v>
                </c:pt>
              </c:numCache>
            </c:numRef>
          </c:val>
          <c:extLst>
            <c:ext xmlns:c16="http://schemas.microsoft.com/office/drawing/2014/chart" uri="{C3380CC4-5D6E-409C-BE32-E72D297353CC}">
              <c16:uniqueId val="{00000000-9E5D-41A7-B58F-F7919934FF5C}"/>
            </c:ext>
          </c:extLst>
        </c:ser>
        <c:dLbls>
          <c:showLegendKey val="0"/>
          <c:showVal val="0"/>
          <c:showCatName val="0"/>
          <c:showSerName val="0"/>
          <c:showPercent val="0"/>
          <c:showBubbleSize val="0"/>
        </c:dLbls>
        <c:gapWidth val="150"/>
        <c:axId val="94458240"/>
        <c:axId val="94460160"/>
      </c:barChart>
      <c:catAx>
        <c:axId val="94458240"/>
        <c:scaling>
          <c:orientation val="minMax"/>
        </c:scaling>
        <c:delete val="0"/>
        <c:axPos val="l"/>
        <c:title>
          <c:tx>
            <c:rich>
              <a:bodyPr rot="-5400000" vert="horz"/>
              <a:lstStyle/>
              <a:p>
                <a:pPr>
                  <a:defRPr sz="900"/>
                </a:pPr>
                <a:r>
                  <a:rPr lang="en-US" sz="900"/>
                  <a:t>Complicaciones</a:t>
                </a:r>
              </a:p>
            </c:rich>
          </c:tx>
          <c:overlay val="0"/>
        </c:title>
        <c:numFmt formatCode="General" sourceLinked="0"/>
        <c:majorTickMark val="out"/>
        <c:minorTickMark val="none"/>
        <c:tickLblPos val="nextTo"/>
        <c:txPr>
          <a:bodyPr/>
          <a:lstStyle/>
          <a:p>
            <a:pPr>
              <a:defRPr sz="800"/>
            </a:pPr>
            <a:endParaRPr lang="en-US"/>
          </a:p>
        </c:txPr>
        <c:crossAx val="94460160"/>
        <c:crosses val="autoZero"/>
        <c:auto val="1"/>
        <c:lblAlgn val="ctr"/>
        <c:lblOffset val="100"/>
        <c:noMultiLvlLbl val="0"/>
      </c:catAx>
      <c:valAx>
        <c:axId val="94460160"/>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crossAx val="9445824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aguda</c:v>
                </c:pt>
                <c:pt idx="3">
                  <c:v>Hepatitis B crónica</c:v>
                </c:pt>
                <c:pt idx="4">
                  <c:v>Hepatitis B a clasificar</c:v>
                </c:pt>
                <c:pt idx="5">
                  <c:v>Hepatitis C</c:v>
                </c:pt>
              </c:strCache>
            </c:strRef>
          </c:cat>
          <c:val>
            <c:numRef>
              <c:f>'Clasif del caso'!$C$3:$C$8</c:f>
              <c:numCache>
                <c:formatCode>0.0</c:formatCode>
                <c:ptCount val="6"/>
                <c:pt idx="0">
                  <c:v>0</c:v>
                </c:pt>
                <c:pt idx="1">
                  <c:v>0</c:v>
                </c:pt>
                <c:pt idx="2">
                  <c:v>16.417910447761194</c:v>
                </c:pt>
                <c:pt idx="3">
                  <c:v>17.910447761194028</c:v>
                </c:pt>
                <c:pt idx="4">
                  <c:v>23.880597014925371</c:v>
                </c:pt>
                <c:pt idx="5">
                  <c:v>41.791044776119399</c:v>
                </c:pt>
              </c:numCache>
            </c:numRef>
          </c:val>
          <c:extLst>
            <c:ext xmlns:c16="http://schemas.microsoft.com/office/drawing/2014/chart" uri="{C3380CC4-5D6E-409C-BE32-E72D297353CC}">
              <c16:uniqueId val="{00000000-4D2A-409C-B2FA-A38E370E537E}"/>
            </c:ext>
          </c:extLst>
        </c:ser>
        <c:dLbls>
          <c:dLblPos val="outEnd"/>
          <c:showLegendKey val="0"/>
          <c:showVal val="1"/>
          <c:showCatName val="0"/>
          <c:showSerName val="0"/>
          <c:showPercent val="0"/>
          <c:showBubbleSize val="0"/>
        </c:dLbls>
        <c:gapWidth val="150"/>
        <c:axId val="94472832"/>
        <c:axId val="94487296"/>
      </c:barChart>
      <c:catAx>
        <c:axId val="94472832"/>
        <c:scaling>
          <c:orientation val="minMax"/>
        </c:scaling>
        <c:delete val="0"/>
        <c:axPos val="l"/>
        <c:title>
          <c:tx>
            <c:rich>
              <a:bodyPr rot="-5400000" vert="horz"/>
              <a:lstStyle/>
              <a:p>
                <a:pPr>
                  <a:defRPr sz="900"/>
                </a:pPr>
                <a:r>
                  <a:rPr lang="es-CO" sz="900" dirty="0"/>
                  <a:t>Tipo </a:t>
                </a:r>
                <a:r>
                  <a:rPr lang="es-CO" sz="900"/>
                  <a:t>de </a:t>
                </a:r>
                <a:r>
                  <a:rPr lang="es-CO" sz="900" smtClean="0"/>
                  <a:t>hepatitis</a:t>
                </a:r>
                <a:endParaRPr lang="es-CO" sz="900" dirty="0"/>
              </a:p>
            </c:rich>
          </c:tx>
          <c:overlay val="0"/>
        </c:title>
        <c:numFmt formatCode="General" sourceLinked="0"/>
        <c:majorTickMark val="out"/>
        <c:minorTickMark val="none"/>
        <c:tickLblPos val="nextTo"/>
        <c:txPr>
          <a:bodyPr/>
          <a:lstStyle/>
          <a:p>
            <a:pPr>
              <a:defRPr sz="900"/>
            </a:pPr>
            <a:endParaRPr lang="en-US"/>
          </a:p>
        </c:txPr>
        <c:crossAx val="94487296"/>
        <c:crosses val="autoZero"/>
        <c:auto val="1"/>
        <c:lblAlgn val="ctr"/>
        <c:lblOffset val="100"/>
        <c:noMultiLvlLbl val="0"/>
      </c:catAx>
      <c:valAx>
        <c:axId val="94487296"/>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n-US"/>
          </a:p>
        </c:txPr>
        <c:crossAx val="94472832"/>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84915303403056"/>
          <c:y val="5.3979226988698038E-2"/>
          <c:w val="0.84550639579141296"/>
          <c:h val="0.5840184704151915"/>
        </c:manualLayout>
      </c:layout>
      <c:areaChart>
        <c:grouping val="standard"/>
        <c:varyColors val="0"/>
        <c:ser>
          <c:idx val="3"/>
          <c:order val="1"/>
          <c:tx>
            <c:strRef>
              <c:f>IRA!$A$73</c:f>
              <c:strCache>
                <c:ptCount val="1"/>
                <c:pt idx="0">
                  <c:v>Percentil 75</c:v>
                </c:pt>
              </c:strCache>
            </c:strRef>
          </c:tx>
          <c:spPr>
            <a:solidFill>
              <a:srgbClr val="C00000"/>
            </a:solidFill>
            <a:ln w="25400">
              <a:solidFill>
                <a:srgbClr val="FF0000"/>
              </a:solidFill>
              <a:prstDash val="solid"/>
            </a:ln>
          </c:spPr>
          <c:val>
            <c:numRef>
              <c:f>IRA!$B$73:$BA$73</c:f>
              <c:numCache>
                <c:formatCode>0.0</c:formatCode>
                <c:ptCount val="52"/>
                <c:pt idx="0">
                  <c:v>12311.75</c:v>
                </c:pt>
                <c:pt idx="1">
                  <c:v>11807.75</c:v>
                </c:pt>
                <c:pt idx="2">
                  <c:v>10014.5</c:v>
                </c:pt>
                <c:pt idx="3">
                  <c:v>10716.25</c:v>
                </c:pt>
                <c:pt idx="4">
                  <c:v>11038.5</c:v>
                </c:pt>
                <c:pt idx="5">
                  <c:v>13232.75</c:v>
                </c:pt>
                <c:pt idx="6">
                  <c:v>11651</c:v>
                </c:pt>
                <c:pt idx="7">
                  <c:v>14124</c:v>
                </c:pt>
                <c:pt idx="8">
                  <c:v>13113.5</c:v>
                </c:pt>
                <c:pt idx="9">
                  <c:v>12696.25</c:v>
                </c:pt>
                <c:pt idx="10">
                  <c:v>12593</c:v>
                </c:pt>
                <c:pt idx="11">
                  <c:v>11443</c:v>
                </c:pt>
                <c:pt idx="12">
                  <c:v>13317.5</c:v>
                </c:pt>
                <c:pt idx="13">
                  <c:v>13000.5</c:v>
                </c:pt>
                <c:pt idx="14">
                  <c:v>11845.75</c:v>
                </c:pt>
                <c:pt idx="15">
                  <c:v>11684.5</c:v>
                </c:pt>
                <c:pt idx="16">
                  <c:v>11441.25</c:v>
                </c:pt>
                <c:pt idx="17">
                  <c:v>12032.25</c:v>
                </c:pt>
                <c:pt idx="18">
                  <c:v>13525.25</c:v>
                </c:pt>
                <c:pt idx="19">
                  <c:v>15271</c:v>
                </c:pt>
                <c:pt idx="20">
                  <c:v>13754.75</c:v>
                </c:pt>
                <c:pt idx="21">
                  <c:v>11705</c:v>
                </c:pt>
                <c:pt idx="22">
                  <c:v>13947.25</c:v>
                </c:pt>
                <c:pt idx="23">
                  <c:v>14984.75</c:v>
                </c:pt>
                <c:pt idx="24">
                  <c:v>12511</c:v>
                </c:pt>
                <c:pt idx="25">
                  <c:v>10835.75</c:v>
                </c:pt>
                <c:pt idx="26">
                  <c:v>12719.25</c:v>
                </c:pt>
                <c:pt idx="27">
                  <c:v>11804.75</c:v>
                </c:pt>
                <c:pt idx="28">
                  <c:v>11544.5</c:v>
                </c:pt>
                <c:pt idx="29">
                  <c:v>13120.25</c:v>
                </c:pt>
                <c:pt idx="30">
                  <c:v>13741.25</c:v>
                </c:pt>
                <c:pt idx="31">
                  <c:v>11849.25</c:v>
                </c:pt>
                <c:pt idx="32">
                  <c:v>13326.5</c:v>
                </c:pt>
                <c:pt idx="33">
                  <c:v>14662.75</c:v>
                </c:pt>
                <c:pt idx="34">
                  <c:v>13236.75</c:v>
                </c:pt>
                <c:pt idx="35">
                  <c:v>13933</c:v>
                </c:pt>
                <c:pt idx="36">
                  <c:v>13328</c:v>
                </c:pt>
                <c:pt idx="37">
                  <c:v>14975.5</c:v>
                </c:pt>
                <c:pt idx="38">
                  <c:v>14911.5</c:v>
                </c:pt>
                <c:pt idx="39">
                  <c:v>13346.5</c:v>
                </c:pt>
                <c:pt idx="40">
                  <c:v>12111</c:v>
                </c:pt>
                <c:pt idx="41">
                  <c:v>15718.25</c:v>
                </c:pt>
                <c:pt idx="42">
                  <c:v>12936.5</c:v>
                </c:pt>
                <c:pt idx="43">
                  <c:v>10638.75</c:v>
                </c:pt>
                <c:pt idx="44">
                  <c:v>12261.5</c:v>
                </c:pt>
                <c:pt idx="45">
                  <c:v>14346.25</c:v>
                </c:pt>
                <c:pt idx="46">
                  <c:v>15132.75</c:v>
                </c:pt>
                <c:pt idx="47">
                  <c:v>14037.75</c:v>
                </c:pt>
                <c:pt idx="48">
                  <c:v>15665.75</c:v>
                </c:pt>
                <c:pt idx="49">
                  <c:v>14540.5</c:v>
                </c:pt>
                <c:pt idx="50">
                  <c:v>12542.75</c:v>
                </c:pt>
                <c:pt idx="51">
                  <c:v>11201.5</c:v>
                </c:pt>
              </c:numCache>
            </c:numRef>
          </c:val>
          <c:extLst>
            <c:ext xmlns:c16="http://schemas.microsoft.com/office/drawing/2014/chart" uri="{C3380CC4-5D6E-409C-BE32-E72D297353CC}">
              <c16:uniqueId val="{00000002-5A99-4791-8253-E45CCB0CC22F}"/>
            </c:ext>
          </c:extLst>
        </c:ser>
        <c:ser>
          <c:idx val="1"/>
          <c:order val="2"/>
          <c:tx>
            <c:strRef>
              <c:f>IRA!$A$71</c:f>
              <c:strCache>
                <c:ptCount val="1"/>
                <c:pt idx="0">
                  <c:v>Mediana</c:v>
                </c:pt>
              </c:strCache>
            </c:strRef>
          </c:tx>
          <c:spPr>
            <a:ln w="28575" cap="rnd">
              <a:solidFill>
                <a:schemeClr val="accent4"/>
              </a:solidFill>
              <a:round/>
            </a:ln>
            <a:effectLst/>
          </c:spPr>
          <c:val>
            <c:numRef>
              <c:f>IRA!$B$71:$BA$71</c:f>
              <c:numCache>
                <c:formatCode>0.0</c:formatCode>
                <c:ptCount val="52"/>
                <c:pt idx="0">
                  <c:v>9731.5</c:v>
                </c:pt>
                <c:pt idx="1">
                  <c:v>11470.5</c:v>
                </c:pt>
                <c:pt idx="2">
                  <c:v>9818</c:v>
                </c:pt>
                <c:pt idx="3">
                  <c:v>9413</c:v>
                </c:pt>
                <c:pt idx="4">
                  <c:v>10195.5</c:v>
                </c:pt>
                <c:pt idx="5">
                  <c:v>11295</c:v>
                </c:pt>
                <c:pt idx="6">
                  <c:v>11288.5</c:v>
                </c:pt>
                <c:pt idx="7">
                  <c:v>12905.5</c:v>
                </c:pt>
                <c:pt idx="8">
                  <c:v>12364.5</c:v>
                </c:pt>
                <c:pt idx="9">
                  <c:v>12139.5</c:v>
                </c:pt>
                <c:pt idx="10">
                  <c:v>11117</c:v>
                </c:pt>
                <c:pt idx="11">
                  <c:v>10971</c:v>
                </c:pt>
                <c:pt idx="12">
                  <c:v>11279</c:v>
                </c:pt>
                <c:pt idx="13">
                  <c:v>11154</c:v>
                </c:pt>
                <c:pt idx="14">
                  <c:v>10599.5</c:v>
                </c:pt>
                <c:pt idx="15">
                  <c:v>11034</c:v>
                </c:pt>
                <c:pt idx="16">
                  <c:v>10627</c:v>
                </c:pt>
                <c:pt idx="17">
                  <c:v>11061</c:v>
                </c:pt>
                <c:pt idx="18">
                  <c:v>11523.5</c:v>
                </c:pt>
                <c:pt idx="19">
                  <c:v>14039</c:v>
                </c:pt>
                <c:pt idx="20">
                  <c:v>12050.5</c:v>
                </c:pt>
                <c:pt idx="21">
                  <c:v>11361</c:v>
                </c:pt>
                <c:pt idx="22">
                  <c:v>13307</c:v>
                </c:pt>
                <c:pt idx="23">
                  <c:v>12997.5</c:v>
                </c:pt>
                <c:pt idx="24">
                  <c:v>10884.5</c:v>
                </c:pt>
                <c:pt idx="25">
                  <c:v>10373</c:v>
                </c:pt>
                <c:pt idx="26">
                  <c:v>11556</c:v>
                </c:pt>
                <c:pt idx="27">
                  <c:v>11484</c:v>
                </c:pt>
                <c:pt idx="28">
                  <c:v>10864</c:v>
                </c:pt>
                <c:pt idx="29">
                  <c:v>12687.5</c:v>
                </c:pt>
                <c:pt idx="30">
                  <c:v>12534</c:v>
                </c:pt>
                <c:pt idx="31">
                  <c:v>11205</c:v>
                </c:pt>
                <c:pt idx="32">
                  <c:v>10579.5</c:v>
                </c:pt>
                <c:pt idx="33">
                  <c:v>14000</c:v>
                </c:pt>
                <c:pt idx="34">
                  <c:v>12400.5</c:v>
                </c:pt>
                <c:pt idx="35">
                  <c:v>12019.5</c:v>
                </c:pt>
                <c:pt idx="36">
                  <c:v>12674</c:v>
                </c:pt>
                <c:pt idx="37">
                  <c:v>13081.5</c:v>
                </c:pt>
                <c:pt idx="38">
                  <c:v>13789</c:v>
                </c:pt>
                <c:pt idx="39">
                  <c:v>12269.5</c:v>
                </c:pt>
                <c:pt idx="40">
                  <c:v>11757.5</c:v>
                </c:pt>
                <c:pt idx="41">
                  <c:v>13441.5</c:v>
                </c:pt>
                <c:pt idx="42">
                  <c:v>12175.5</c:v>
                </c:pt>
                <c:pt idx="43">
                  <c:v>9983</c:v>
                </c:pt>
                <c:pt idx="44">
                  <c:v>11811.5</c:v>
                </c:pt>
                <c:pt idx="45">
                  <c:v>13506</c:v>
                </c:pt>
                <c:pt idx="46">
                  <c:v>13880</c:v>
                </c:pt>
                <c:pt idx="47">
                  <c:v>12984.5</c:v>
                </c:pt>
                <c:pt idx="48">
                  <c:v>13151</c:v>
                </c:pt>
                <c:pt idx="49">
                  <c:v>13725</c:v>
                </c:pt>
                <c:pt idx="50">
                  <c:v>12154.5</c:v>
                </c:pt>
                <c:pt idx="51">
                  <c:v>11067.5</c:v>
                </c:pt>
              </c:numCache>
            </c:numRef>
          </c:val>
          <c:extLst>
            <c:ext xmlns:c16="http://schemas.microsoft.com/office/drawing/2014/chart" uri="{C3380CC4-5D6E-409C-BE32-E72D297353CC}">
              <c16:uniqueId val="{00000000-5A99-4791-8253-E45CCB0CC22F}"/>
            </c:ext>
          </c:extLst>
        </c:ser>
        <c:ser>
          <c:idx val="2"/>
          <c:order val="3"/>
          <c:tx>
            <c:strRef>
              <c:f>IRA!$A$72</c:f>
              <c:strCache>
                <c:ptCount val="1"/>
                <c:pt idx="0">
                  <c:v>Percentil 25</c:v>
                </c:pt>
              </c:strCache>
            </c:strRef>
          </c:tx>
          <c:spPr>
            <a:solidFill>
              <a:srgbClr val="92D050"/>
            </a:solidFill>
            <a:ln w="28575" cap="rnd">
              <a:solidFill>
                <a:schemeClr val="accent6"/>
              </a:solidFill>
              <a:round/>
            </a:ln>
            <a:effectLst/>
          </c:spPr>
          <c:val>
            <c:numRef>
              <c:f>IRA!$B$72:$BA$72</c:f>
              <c:numCache>
                <c:formatCode>0.0</c:formatCode>
                <c:ptCount val="52"/>
                <c:pt idx="0">
                  <c:v>9476.25</c:v>
                </c:pt>
                <c:pt idx="1">
                  <c:v>11014</c:v>
                </c:pt>
                <c:pt idx="2">
                  <c:v>9578</c:v>
                </c:pt>
                <c:pt idx="3">
                  <c:v>9194.25</c:v>
                </c:pt>
                <c:pt idx="4">
                  <c:v>9631.5</c:v>
                </c:pt>
                <c:pt idx="5">
                  <c:v>10915.75</c:v>
                </c:pt>
                <c:pt idx="6">
                  <c:v>10926</c:v>
                </c:pt>
                <c:pt idx="7">
                  <c:v>11670.5</c:v>
                </c:pt>
                <c:pt idx="8">
                  <c:v>11955.25</c:v>
                </c:pt>
                <c:pt idx="9">
                  <c:v>12013.25</c:v>
                </c:pt>
                <c:pt idx="10">
                  <c:v>9695.75</c:v>
                </c:pt>
                <c:pt idx="11">
                  <c:v>10679</c:v>
                </c:pt>
                <c:pt idx="12">
                  <c:v>9127.25</c:v>
                </c:pt>
                <c:pt idx="13">
                  <c:v>10137.75</c:v>
                </c:pt>
                <c:pt idx="14">
                  <c:v>10276.5</c:v>
                </c:pt>
                <c:pt idx="15">
                  <c:v>9908</c:v>
                </c:pt>
                <c:pt idx="16">
                  <c:v>10213.25</c:v>
                </c:pt>
                <c:pt idx="17">
                  <c:v>10242.75</c:v>
                </c:pt>
                <c:pt idx="18">
                  <c:v>10413.5</c:v>
                </c:pt>
                <c:pt idx="19">
                  <c:v>12024.75</c:v>
                </c:pt>
                <c:pt idx="20">
                  <c:v>11326.5</c:v>
                </c:pt>
                <c:pt idx="21">
                  <c:v>10528</c:v>
                </c:pt>
                <c:pt idx="22">
                  <c:v>13071</c:v>
                </c:pt>
                <c:pt idx="23">
                  <c:v>10606.75</c:v>
                </c:pt>
                <c:pt idx="24">
                  <c:v>8676</c:v>
                </c:pt>
                <c:pt idx="25">
                  <c:v>8855.75</c:v>
                </c:pt>
                <c:pt idx="26">
                  <c:v>10722.75</c:v>
                </c:pt>
                <c:pt idx="27">
                  <c:v>10929.25</c:v>
                </c:pt>
                <c:pt idx="28">
                  <c:v>10419</c:v>
                </c:pt>
                <c:pt idx="29">
                  <c:v>11576</c:v>
                </c:pt>
                <c:pt idx="30">
                  <c:v>10595.5</c:v>
                </c:pt>
                <c:pt idx="31">
                  <c:v>10854</c:v>
                </c:pt>
                <c:pt idx="32">
                  <c:v>10087.75</c:v>
                </c:pt>
                <c:pt idx="33">
                  <c:v>11517.75</c:v>
                </c:pt>
                <c:pt idx="34">
                  <c:v>11564.25</c:v>
                </c:pt>
                <c:pt idx="35">
                  <c:v>11318.75</c:v>
                </c:pt>
                <c:pt idx="36">
                  <c:v>11228</c:v>
                </c:pt>
                <c:pt idx="37">
                  <c:v>11622.5</c:v>
                </c:pt>
                <c:pt idx="38">
                  <c:v>11987</c:v>
                </c:pt>
                <c:pt idx="39">
                  <c:v>10960</c:v>
                </c:pt>
                <c:pt idx="40">
                  <c:v>9890.5</c:v>
                </c:pt>
                <c:pt idx="41">
                  <c:v>12475</c:v>
                </c:pt>
                <c:pt idx="42">
                  <c:v>11076.25</c:v>
                </c:pt>
                <c:pt idx="43">
                  <c:v>9278.5</c:v>
                </c:pt>
                <c:pt idx="44">
                  <c:v>11382.5</c:v>
                </c:pt>
                <c:pt idx="45">
                  <c:v>12497</c:v>
                </c:pt>
                <c:pt idx="46">
                  <c:v>13585.75</c:v>
                </c:pt>
                <c:pt idx="47">
                  <c:v>12282.25</c:v>
                </c:pt>
                <c:pt idx="48">
                  <c:v>12323.75</c:v>
                </c:pt>
                <c:pt idx="49">
                  <c:v>12847.25</c:v>
                </c:pt>
                <c:pt idx="50">
                  <c:v>11671</c:v>
                </c:pt>
                <c:pt idx="51">
                  <c:v>10773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298810016"/>
        <c:axId val="298808840"/>
      </c:areaChart>
      <c:scatterChart>
        <c:scatterStyle val="lineMarker"/>
        <c:varyColors val="0"/>
        <c:ser>
          <c:idx val="0"/>
          <c:order val="0"/>
          <c:tx>
            <c:strRef>
              <c:f>IRA!$A$70</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IRA!$B$70:$M$70</c:f>
              <c:numCache>
                <c:formatCode>General</c:formatCode>
                <c:ptCount val="12"/>
                <c:pt idx="0">
                  <c:v>22127</c:v>
                </c:pt>
                <c:pt idx="1">
                  <c:v>23141</c:v>
                </c:pt>
                <c:pt idx="2">
                  <c:v>15451</c:v>
                </c:pt>
                <c:pt idx="3">
                  <c:v>11751</c:v>
                </c:pt>
                <c:pt idx="4">
                  <c:v>9153</c:v>
                </c:pt>
                <c:pt idx="5">
                  <c:v>7739</c:v>
                </c:pt>
                <c:pt idx="6">
                  <c:v>8045</c:v>
                </c:pt>
                <c:pt idx="7">
                  <c:v>9607</c:v>
                </c:pt>
                <c:pt idx="8">
                  <c:v>9554</c:v>
                </c:pt>
                <c:pt idx="9">
                  <c:v>10013</c:v>
                </c:pt>
                <c:pt idx="10">
                  <c:v>8986</c:v>
                </c:pt>
                <c:pt idx="11">
                  <c:v>8902</c:v>
                </c:pt>
              </c:numCache>
            </c:numRef>
          </c:yVal>
          <c:smooth val="0"/>
          <c:extLst>
            <c:ext xmlns:c16="http://schemas.microsoft.com/office/drawing/2014/chart" uri="{C3380CC4-5D6E-409C-BE32-E72D297353CC}">
              <c16:uniqueId val="{00000003-5A99-4791-8253-E45CCB0CC22F}"/>
            </c:ext>
          </c:extLst>
        </c:ser>
        <c:ser>
          <c:idx val="4"/>
          <c:order val="4"/>
          <c:tx>
            <c:strRef>
              <c:f>IRA!$A$69</c:f>
              <c:strCache>
                <c:ptCount val="1"/>
                <c:pt idx="0">
                  <c:v>2021</c:v>
                </c:pt>
              </c:strCache>
            </c:strRef>
          </c:tx>
          <c:spPr>
            <a:ln>
              <a:solidFill>
                <a:schemeClr val="bg1">
                  <a:lumMod val="50000"/>
                </a:schemeClr>
              </a:solidFill>
              <a:prstDash val="sysDash"/>
            </a:ln>
          </c:spPr>
          <c:marker>
            <c:symbol val="none"/>
          </c:marker>
          <c:yVal>
            <c:numRef>
              <c:f>IRA!$B$69:$BA$69</c:f>
              <c:numCache>
                <c:formatCode>General</c:formatCode>
                <c:ptCount val="52"/>
                <c:pt idx="0">
                  <c:v>8719</c:v>
                </c:pt>
                <c:pt idx="1">
                  <c:v>9875</c:v>
                </c:pt>
                <c:pt idx="2">
                  <c:v>9139</c:v>
                </c:pt>
                <c:pt idx="3">
                  <c:v>5868</c:v>
                </c:pt>
                <c:pt idx="4">
                  <c:v>5714</c:v>
                </c:pt>
                <c:pt idx="5">
                  <c:v>7175</c:v>
                </c:pt>
                <c:pt idx="6">
                  <c:v>7171</c:v>
                </c:pt>
                <c:pt idx="7">
                  <c:v>7415</c:v>
                </c:pt>
                <c:pt idx="8">
                  <c:v>7777</c:v>
                </c:pt>
                <c:pt idx="9">
                  <c:v>8599</c:v>
                </c:pt>
                <c:pt idx="10">
                  <c:v>7986</c:v>
                </c:pt>
                <c:pt idx="11">
                  <c:v>9678</c:v>
                </c:pt>
                <c:pt idx="12">
                  <c:v>8454</c:v>
                </c:pt>
                <c:pt idx="13">
                  <c:v>8392</c:v>
                </c:pt>
                <c:pt idx="14">
                  <c:v>9217</c:v>
                </c:pt>
                <c:pt idx="15">
                  <c:v>8171</c:v>
                </c:pt>
                <c:pt idx="16">
                  <c:v>7988</c:v>
                </c:pt>
                <c:pt idx="17">
                  <c:v>6863</c:v>
                </c:pt>
                <c:pt idx="18">
                  <c:v>4939</c:v>
                </c:pt>
                <c:pt idx="19">
                  <c:v>6961</c:v>
                </c:pt>
                <c:pt idx="20">
                  <c:v>11241</c:v>
                </c:pt>
                <c:pt idx="21">
                  <c:v>6443</c:v>
                </c:pt>
                <c:pt idx="22">
                  <c:v>7558</c:v>
                </c:pt>
                <c:pt idx="23">
                  <c:v>8352</c:v>
                </c:pt>
                <c:pt idx="24">
                  <c:v>9484</c:v>
                </c:pt>
                <c:pt idx="25">
                  <c:v>8710</c:v>
                </c:pt>
                <c:pt idx="26">
                  <c:v>10760</c:v>
                </c:pt>
                <c:pt idx="27">
                  <c:v>11606</c:v>
                </c:pt>
                <c:pt idx="28">
                  <c:v>9721</c:v>
                </c:pt>
                <c:pt idx="29">
                  <c:v>9564</c:v>
                </c:pt>
                <c:pt idx="30">
                  <c:v>12168</c:v>
                </c:pt>
                <c:pt idx="31">
                  <c:v>8065</c:v>
                </c:pt>
                <c:pt idx="32">
                  <c:v>10893</c:v>
                </c:pt>
                <c:pt idx="33">
                  <c:v>12194</c:v>
                </c:pt>
                <c:pt idx="34">
                  <c:v>14549</c:v>
                </c:pt>
                <c:pt idx="35">
                  <c:v>14421</c:v>
                </c:pt>
                <c:pt idx="36">
                  <c:v>15663</c:v>
                </c:pt>
                <c:pt idx="37">
                  <c:v>14432</c:v>
                </c:pt>
                <c:pt idx="38">
                  <c:v>12010</c:v>
                </c:pt>
                <c:pt idx="39">
                  <c:v>14170</c:v>
                </c:pt>
                <c:pt idx="40">
                  <c:v>14119</c:v>
                </c:pt>
                <c:pt idx="41">
                  <c:v>11619</c:v>
                </c:pt>
                <c:pt idx="42">
                  <c:v>9472</c:v>
                </c:pt>
                <c:pt idx="43">
                  <c:v>13641</c:v>
                </c:pt>
                <c:pt idx="44">
                  <c:v>10334</c:v>
                </c:pt>
                <c:pt idx="45">
                  <c:v>13918</c:v>
                </c:pt>
                <c:pt idx="46">
                  <c:v>12749</c:v>
                </c:pt>
                <c:pt idx="47">
                  <c:v>13914</c:v>
                </c:pt>
                <c:pt idx="48">
                  <c:v>12211</c:v>
                </c:pt>
                <c:pt idx="49">
                  <c:v>16481</c:v>
                </c:pt>
                <c:pt idx="50">
                  <c:v>17367</c:v>
                </c:pt>
                <c:pt idx="51">
                  <c:v>20851</c:v>
                </c:pt>
              </c:numCache>
            </c:numRef>
          </c:yVal>
          <c:smooth val="0"/>
          <c:extLst>
            <c:ext xmlns:c16="http://schemas.microsoft.com/office/drawing/2014/chart" uri="{C3380CC4-5D6E-409C-BE32-E72D297353CC}">
              <c16:uniqueId val="{00000000-0757-4295-9C33-9406282ECD0D}"/>
            </c:ext>
          </c:extLst>
        </c:ser>
        <c:dLbls>
          <c:showLegendKey val="0"/>
          <c:showVal val="0"/>
          <c:showCatName val="0"/>
          <c:showSerName val="0"/>
          <c:showPercent val="0"/>
          <c:showBubbleSize val="0"/>
        </c:dLbls>
        <c:axId val="298810016"/>
        <c:axId val="298808840"/>
      </c:scatterChart>
      <c:catAx>
        <c:axId val="298810016"/>
        <c:scaling>
          <c:orientation val="minMax"/>
        </c:scaling>
        <c:delete val="0"/>
        <c:axPos val="b"/>
        <c:title>
          <c:tx>
            <c:rich>
              <a:bodyPr/>
              <a:lstStyle/>
              <a:p>
                <a:pPr>
                  <a:defRPr/>
                </a:pPr>
                <a:r>
                  <a:rPr lang="en-US"/>
                  <a:t>Semanas epidemiológicas</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98808840"/>
        <c:crosses val="autoZero"/>
        <c:auto val="1"/>
        <c:lblAlgn val="ctr"/>
        <c:lblOffset val="100"/>
        <c:noMultiLvlLbl val="0"/>
      </c:catAx>
      <c:valAx>
        <c:axId val="298808840"/>
        <c:scaling>
          <c:orientation val="minMax"/>
        </c:scaling>
        <c:delete val="0"/>
        <c:axPos val="l"/>
        <c:title>
          <c:tx>
            <c:rich>
              <a:bodyPr/>
              <a:lstStyle/>
              <a:p>
                <a:pPr>
                  <a:defRPr/>
                </a:pPr>
                <a:r>
                  <a:rPr lang="es-CO"/>
                  <a:t>Número de consultas</a:t>
                </a:r>
              </a:p>
            </c:rich>
          </c:tx>
          <c:layout>
            <c:manualLayout>
              <c:xMode val="edge"/>
              <c:yMode val="edge"/>
              <c:x val="1.5697753462419711E-3"/>
              <c:y val="0.10363713227583861"/>
            </c:manualLayout>
          </c:layout>
          <c:overlay val="0"/>
        </c:title>
        <c:numFmt formatCode="0" sourceLinked="0"/>
        <c:majorTickMark val="none"/>
        <c:minorTickMark val="none"/>
        <c:tickLblPos val="nextTo"/>
        <c:spPr>
          <a:ln w="6350">
            <a:noFill/>
          </a:ln>
        </c:spPr>
        <c:txPr>
          <a:bodyPr rot="-60000000" vert="horz"/>
          <a:lstStyle/>
          <a:p>
            <a:pPr>
              <a:defRPr/>
            </a:pPr>
            <a:endParaRPr lang="en-US"/>
          </a:p>
        </c:txPr>
        <c:crossAx val="298810016"/>
        <c:crosses val="autoZero"/>
        <c:crossBetween val="between"/>
      </c:valAx>
      <c:spPr>
        <a:noFill/>
        <a:ln w="25400">
          <a:noFill/>
        </a:ln>
      </c:spPr>
    </c:plotArea>
    <c:legend>
      <c:legendPos val="b"/>
      <c:overlay val="0"/>
      <c:spPr>
        <a:noFill/>
        <a:ln w="25400">
          <a:noFill/>
        </a:ln>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800">
          <a:solidFill>
            <a:sysClr val="windowText" lastClr="000000"/>
          </a:solidFill>
          <a:latin typeface="Arial Narrow" panose="020B060602020203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7021861295551"/>
          <c:y val="9.315021664126108E-2"/>
          <c:w val="0.79019873711599442"/>
          <c:h val="0.71442222692381707"/>
        </c:manualLayout>
      </c:layout>
      <c:barChart>
        <c:barDir val="col"/>
        <c:grouping val="clustered"/>
        <c:varyColors val="0"/>
        <c:ser>
          <c:idx val="1"/>
          <c:order val="1"/>
          <c:tx>
            <c:strRef>
              <c:f>'2021-2022'!$V$1</c:f>
              <c:strCache>
                <c:ptCount val="1"/>
                <c:pt idx="0">
                  <c:v>CONS EXTER 2022</c:v>
                </c:pt>
              </c:strCache>
            </c:strRef>
          </c:tx>
          <c:spPr>
            <a:solidFill>
              <a:srgbClr val="C00000"/>
            </a:solidFill>
            <a:ln w="9525" cap="flat" cmpd="sng" algn="ctr">
              <a:solidFill>
                <a:srgbClr val="0070C0"/>
              </a:solidFill>
              <a:round/>
            </a:ln>
            <a:effectLst>
              <a:outerShdw blurRad="40000" dist="20000" dir="5400000" rotWithShape="0">
                <a:srgbClr val="000000">
                  <a:alpha val="38000"/>
                </a:srgbClr>
              </a:outerShdw>
            </a:effectLst>
          </c:spPr>
          <c:invertIfNegative val="0"/>
          <c:val>
            <c:numRef>
              <c:f>'2021-2022'!$V$2:$V$53</c:f>
              <c:numCache>
                <c:formatCode>General</c:formatCode>
                <c:ptCount val="52"/>
                <c:pt idx="0">
                  <c:v>22127</c:v>
                </c:pt>
                <c:pt idx="1">
                  <c:v>23141</c:v>
                </c:pt>
                <c:pt idx="2">
                  <c:v>15451</c:v>
                </c:pt>
                <c:pt idx="3">
                  <c:v>11751</c:v>
                </c:pt>
                <c:pt idx="4">
                  <c:v>9153</c:v>
                </c:pt>
                <c:pt idx="5">
                  <c:v>7739</c:v>
                </c:pt>
                <c:pt idx="6">
                  <c:v>8045</c:v>
                </c:pt>
                <c:pt idx="7">
                  <c:v>9607</c:v>
                </c:pt>
                <c:pt idx="8">
                  <c:v>9554</c:v>
                </c:pt>
                <c:pt idx="9">
                  <c:v>10013</c:v>
                </c:pt>
                <c:pt idx="10">
                  <c:v>8986</c:v>
                </c:pt>
                <c:pt idx="11">
                  <c:v>8902</c:v>
                </c:pt>
              </c:numCache>
            </c:numRef>
          </c:val>
          <c:extLst>
            <c:ext xmlns:c16="http://schemas.microsoft.com/office/drawing/2014/chart" uri="{C3380CC4-5D6E-409C-BE32-E72D297353CC}">
              <c16:uniqueId val="{00000000-EDFE-4D3A-9481-54C1820925BA}"/>
            </c:ext>
          </c:extLst>
        </c:ser>
        <c:dLbls>
          <c:showLegendKey val="0"/>
          <c:showVal val="0"/>
          <c:showCatName val="0"/>
          <c:showSerName val="0"/>
          <c:showPercent val="0"/>
          <c:showBubbleSize val="0"/>
        </c:dLbls>
        <c:gapWidth val="15"/>
        <c:overlap val="40"/>
        <c:axId val="298809624"/>
        <c:axId val="298810800"/>
      </c:barChart>
      <c:lineChart>
        <c:grouping val="standard"/>
        <c:varyColors val="0"/>
        <c:ser>
          <c:idx val="0"/>
          <c:order val="0"/>
          <c:tx>
            <c:strRef>
              <c:f>'2021-2022'!$T$1</c:f>
              <c:strCache>
                <c:ptCount val="1"/>
                <c:pt idx="0">
                  <c:v>CONS EXTER 2021</c:v>
                </c:pt>
              </c:strCache>
            </c:strRef>
          </c:tx>
          <c:spPr>
            <a:ln w="15875" cap="rnd">
              <a:solidFill>
                <a:schemeClr val="accent1"/>
              </a:solidFill>
              <a:round/>
            </a:ln>
            <a:effectLst>
              <a:outerShdw blurRad="40000" dist="20000" dir="5400000" rotWithShape="0">
                <a:srgbClr val="000000">
                  <a:alpha val="38000"/>
                </a:srgbClr>
              </a:outerShdw>
            </a:effectLst>
          </c:spPr>
          <c:marker>
            <c:symbol val="none"/>
          </c:marker>
          <c:cat>
            <c:numRef>
              <c:f>'2020-2021'!$A$2:$A$53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'2021-2022'!$T$2:$T$53</c:f>
              <c:numCache>
                <c:formatCode>General</c:formatCode>
                <c:ptCount val="52"/>
                <c:pt idx="0">
                  <c:v>8719</c:v>
                </c:pt>
                <c:pt idx="1">
                  <c:v>9875</c:v>
                </c:pt>
                <c:pt idx="2">
                  <c:v>9139</c:v>
                </c:pt>
                <c:pt idx="3">
                  <c:v>5868</c:v>
                </c:pt>
                <c:pt idx="4">
                  <c:v>5714</c:v>
                </c:pt>
                <c:pt idx="5">
                  <c:v>7175</c:v>
                </c:pt>
                <c:pt idx="6">
                  <c:v>7171</c:v>
                </c:pt>
                <c:pt idx="7">
                  <c:v>7415</c:v>
                </c:pt>
                <c:pt idx="8">
                  <c:v>7777</c:v>
                </c:pt>
                <c:pt idx="9">
                  <c:v>8599</c:v>
                </c:pt>
                <c:pt idx="10">
                  <c:v>7986</c:v>
                </c:pt>
                <c:pt idx="11">
                  <c:v>9678</c:v>
                </c:pt>
                <c:pt idx="12">
                  <c:v>8454</c:v>
                </c:pt>
                <c:pt idx="13">
                  <c:v>8392</c:v>
                </c:pt>
                <c:pt idx="14">
                  <c:v>9217</c:v>
                </c:pt>
                <c:pt idx="15">
                  <c:v>8171</c:v>
                </c:pt>
                <c:pt idx="16">
                  <c:v>7988</c:v>
                </c:pt>
                <c:pt idx="17">
                  <c:v>6863</c:v>
                </c:pt>
                <c:pt idx="18">
                  <c:v>4939</c:v>
                </c:pt>
                <c:pt idx="19">
                  <c:v>6961</c:v>
                </c:pt>
                <c:pt idx="20">
                  <c:v>11241</c:v>
                </c:pt>
                <c:pt idx="21">
                  <c:v>6443</c:v>
                </c:pt>
                <c:pt idx="22">
                  <c:v>7558</c:v>
                </c:pt>
                <c:pt idx="23">
                  <c:v>8352</c:v>
                </c:pt>
                <c:pt idx="24">
                  <c:v>9484</c:v>
                </c:pt>
                <c:pt idx="25">
                  <c:v>8710</c:v>
                </c:pt>
                <c:pt idx="26">
                  <c:v>10760</c:v>
                </c:pt>
                <c:pt idx="27">
                  <c:v>11606</c:v>
                </c:pt>
                <c:pt idx="28">
                  <c:v>9721</c:v>
                </c:pt>
                <c:pt idx="29">
                  <c:v>9564</c:v>
                </c:pt>
                <c:pt idx="30">
                  <c:v>12168</c:v>
                </c:pt>
                <c:pt idx="31">
                  <c:v>8065</c:v>
                </c:pt>
                <c:pt idx="32">
                  <c:v>10893</c:v>
                </c:pt>
                <c:pt idx="33">
                  <c:v>12194</c:v>
                </c:pt>
                <c:pt idx="34">
                  <c:v>14549</c:v>
                </c:pt>
                <c:pt idx="35">
                  <c:v>14421</c:v>
                </c:pt>
                <c:pt idx="36">
                  <c:v>15663</c:v>
                </c:pt>
                <c:pt idx="37">
                  <c:v>14432</c:v>
                </c:pt>
                <c:pt idx="38">
                  <c:v>12010</c:v>
                </c:pt>
                <c:pt idx="39">
                  <c:v>14170</c:v>
                </c:pt>
                <c:pt idx="40">
                  <c:v>14119</c:v>
                </c:pt>
                <c:pt idx="41">
                  <c:v>11619</c:v>
                </c:pt>
                <c:pt idx="42">
                  <c:v>9472</c:v>
                </c:pt>
                <c:pt idx="43">
                  <c:v>13641</c:v>
                </c:pt>
                <c:pt idx="44">
                  <c:v>10334</c:v>
                </c:pt>
                <c:pt idx="45">
                  <c:v>13918</c:v>
                </c:pt>
                <c:pt idx="46">
                  <c:v>12749</c:v>
                </c:pt>
                <c:pt idx="47">
                  <c:v>13914</c:v>
                </c:pt>
                <c:pt idx="48">
                  <c:v>12211</c:v>
                </c:pt>
                <c:pt idx="49">
                  <c:v>16481</c:v>
                </c:pt>
                <c:pt idx="50">
                  <c:v>17367</c:v>
                </c:pt>
                <c:pt idx="51">
                  <c:v>20851</c:v>
                </c:pt>
              </c:numCache>
            </c:numRef>
          </c:val>
          <c:smooth val="0"/>
          <c:extLst>
            <c:ext xmlns:c16="http://schemas.microsoft.com/office/drawing/2014/chart" uri="{C3380CC4-5D6E-409C-BE32-E72D297353CC}">
              <c16:uniqueId val="{00000001-EDFE-4D3A-9481-54C1820925BA}"/>
            </c:ext>
          </c:extLst>
        </c:ser>
        <c:dLbls>
          <c:showLegendKey val="0"/>
          <c:showVal val="0"/>
          <c:showCatName val="0"/>
          <c:showSerName val="0"/>
          <c:showPercent val="0"/>
          <c:showBubbleSize val="0"/>
        </c:dLbls>
        <c:marker val="1"/>
        <c:smooth val="0"/>
        <c:axId val="298809624"/>
        <c:axId val="298810800"/>
      </c:lineChart>
      <c:catAx>
        <c:axId val="298809624"/>
        <c:scaling>
          <c:orientation val="minMax"/>
        </c:scaling>
        <c:delete val="0"/>
        <c:axPos val="b"/>
        <c:title>
          <c:tx>
            <c:rich>
              <a:bodyPr rot="0" vert="horz"/>
              <a:lstStyle/>
              <a:p>
                <a:pPr>
                  <a:defRPr sz="900"/>
                </a:pPr>
                <a:r>
                  <a:rPr lang="en-US" sz="900"/>
                  <a:t>Semanas epidemiológicas</a:t>
                </a:r>
              </a:p>
            </c:rich>
          </c:tx>
          <c:layout>
            <c:manualLayout>
              <c:xMode val="edge"/>
              <c:yMode val="edge"/>
              <c:x val="0.38459837003737057"/>
              <c:y val="0.9051474222656474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0"/>
            </a:pPr>
            <a:endParaRPr lang="en-US"/>
          </a:p>
        </c:txPr>
        <c:crossAx val="298810800"/>
        <c:crosses val="autoZero"/>
        <c:auto val="1"/>
        <c:lblAlgn val="ctr"/>
        <c:lblOffset val="100"/>
        <c:noMultiLvlLbl val="0"/>
      </c:catAx>
      <c:valAx>
        <c:axId val="298810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Número de casos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98809624"/>
        <c:crosses val="autoZero"/>
        <c:crossBetween val="between"/>
      </c:valAx>
      <c:spPr>
        <a:noFill/>
        <a:ln>
          <a:noFill/>
        </a:ln>
        <a:effectLst/>
      </c:spPr>
    </c:plotArea>
    <c:legend>
      <c:legendPos val="b"/>
      <c:layout>
        <c:manualLayout>
          <c:xMode val="edge"/>
          <c:yMode val="edge"/>
          <c:x val="0.2298762129339787"/>
          <c:y val="1.0530107094277449E-2"/>
          <c:w val="0.5692342375698336"/>
          <c:h val="0.12982561870401299"/>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0.21838</cdr:x>
      <cdr:y>0.72923</cdr:y>
    </cdr:from>
    <cdr:to>
      <cdr:x>0.81575</cdr:x>
      <cdr:y>0.79703</cdr:y>
    </cdr:to>
    <cdr:sp macro="" textlink="">
      <cdr:nvSpPr>
        <cdr:cNvPr id="5121" name="5 CuadroTexto"/>
        <cdr:cNvSpPr txBox="1">
          <a:spLocks xmlns:a="http://schemas.openxmlformats.org/drawingml/2006/main" noChangeArrowheads="1"/>
        </cdr:cNvSpPr>
      </cdr:nvSpPr>
      <cdr:spPr bwMode="auto">
        <a:xfrm xmlns:a="http://schemas.openxmlformats.org/drawingml/2006/main">
          <a:off x="1018692" y="2133277"/>
          <a:ext cx="2786614" cy="19834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8"/>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s-CO" sz="1000" b="1" i="0" u="none" strike="noStrike" baseline="0" dirty="0">
              <a:solidFill>
                <a:srgbClr val="000000"/>
              </a:solidFill>
              <a:latin typeface="Calibri"/>
            </a:rPr>
            <a:t> Semanas epidemiológicas</a:t>
          </a:r>
          <a:endParaRPr lang="es-CO" sz="1000" b="0" i="0" u="none" strike="noStrike" baseline="0" dirty="0">
            <a:solidFill>
              <a:srgbClr val="000000"/>
            </a:solidFill>
            <a:latin typeface="Calibri"/>
          </a:endParaRPr>
        </a:p>
        <a:p xmlns:a="http://schemas.openxmlformats.org/drawingml/2006/main">
          <a:pPr algn="ctr" rtl="0">
            <a:defRPr sz="1000"/>
          </a:pPr>
          <a:endParaRPr lang="es-CO" sz="1000" b="0" i="0" u="none" strike="noStrike" baseline="0" dirty="0">
            <a:solidFill>
              <a:srgbClr val="000000"/>
            </a:solidFill>
            <a:latin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0.18454</cdr:x>
      <cdr:y>0.46539</cdr:y>
    </cdr:from>
    <cdr:to>
      <cdr:x>0.89655</cdr:x>
      <cdr:y>0.46539</cdr:y>
    </cdr:to>
    <cdr:cxnSp macro="">
      <cdr:nvCxnSpPr>
        <cdr:cNvPr id="3" name="2 Conector recto de flecha">
          <a:extLst xmlns:a="http://schemas.openxmlformats.org/drawingml/2006/main">
            <a:ext uri="{FF2B5EF4-FFF2-40B4-BE49-F238E27FC236}">
              <a16:creationId xmlns:a16="http://schemas.microsoft.com/office/drawing/2014/main" id="{1A16B10F-027A-45CB-B9F9-FF010C3A2B47}"/>
            </a:ext>
          </a:extLst>
        </cdr:cNvPr>
        <cdr:cNvCxnSpPr/>
      </cdr:nvCxnSpPr>
      <cdr:spPr>
        <a:xfrm xmlns:a="http://schemas.openxmlformats.org/drawingml/2006/main">
          <a:off x="770727" y="1002973"/>
          <a:ext cx="2973689" cy="0"/>
        </a:xfrm>
        <a:prstGeom xmlns:a="http://schemas.openxmlformats.org/drawingml/2006/main" prst="straightConnector1">
          <a:avLst/>
        </a:prstGeom>
        <a:ln xmlns:a="http://schemas.openxmlformats.org/drawingml/2006/main" w="127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4820"/>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94" name="Google Shape;394;p1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1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No olvidar indicador de brotes</a:t>
            </a:r>
            <a:endParaRPr/>
          </a:p>
        </p:txBody>
      </p:sp>
      <p:sp>
        <p:nvSpPr>
          <p:cNvPr id="427" name="Google Shape;427;p1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05" name="Google Shape;505;p1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1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82" name="Google Shape;582;p1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19" name="Google Shape;619;p1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1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59" name="Google Shape;659;p1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1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41" name="Google Shape;741;p1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71" name="Google Shape;771;p1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92" name="Google Shape;792;p1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1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64" name="Google Shape;864;p1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1" name="Google Shape;101;p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2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40" name="Google Shape;940;p2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2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71" name="Google Shape;971;p2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2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65" name="Google Shape;1065;p2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2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25" name="Google Shape;1125;p2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2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47" name="Google Shape;1147;p2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2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82" name="Google Shape;1182;p2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p2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22" name="Google Shape;1222;p2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2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57" name="Google Shape;1257;p2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2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92" name="Google Shape;1292;p2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p2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48" name="Google Shape;1348;p2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4" name="Google Shape;114;p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p3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69" name="Google Shape;1369;p3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p3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429" name="Google Shape;1429;p3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p3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8" name="Google Shape;1488;p3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489" name="Google Shape;1489;p3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p3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5" name="Google Shape;1565;p3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66" name="Google Shape;1566;p3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p3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7" name="Google Shape;1597;p3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98" name="Google Shape;1598;p3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p3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629" name="Google Shape;1629;p3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p3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659" name="Google Shape;1659;p3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p3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33" name="Google Shape;1733;p3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p3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74" name="Google Shape;1774;p3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p3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01" name="Google Shape;1801;p3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p4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81" name="Google Shape;1881;p4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7" name="Shape 1897"/>
        <p:cNvGrpSpPr/>
        <p:nvPr/>
      </p:nvGrpSpPr>
      <p:grpSpPr>
        <a:xfrm>
          <a:off x="0" y="0"/>
          <a:ext cx="0" cy="0"/>
          <a:chOff x="0" y="0"/>
          <a:chExt cx="0" cy="0"/>
        </a:xfrm>
      </p:grpSpPr>
      <p:sp>
        <p:nvSpPr>
          <p:cNvPr id="1898" name="Google Shape;1898;p4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99" name="Google Shape;1899;p4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4" name="Shape 1934"/>
        <p:cNvGrpSpPr/>
        <p:nvPr/>
      </p:nvGrpSpPr>
      <p:grpSpPr>
        <a:xfrm>
          <a:off x="0" y="0"/>
          <a:ext cx="0" cy="0"/>
          <a:chOff x="0" y="0"/>
          <a:chExt cx="0" cy="0"/>
        </a:xfrm>
      </p:grpSpPr>
      <p:sp>
        <p:nvSpPr>
          <p:cNvPr id="1935" name="Google Shape;1935;p4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936" name="Google Shape;1936;p4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p4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992" name="Google Shape;1992;p4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2" name="Shape 2022"/>
        <p:cNvGrpSpPr/>
        <p:nvPr/>
      </p:nvGrpSpPr>
      <p:grpSpPr>
        <a:xfrm>
          <a:off x="0" y="0"/>
          <a:ext cx="0" cy="0"/>
          <a:chOff x="0" y="0"/>
          <a:chExt cx="0" cy="0"/>
        </a:xfrm>
      </p:grpSpPr>
      <p:sp>
        <p:nvSpPr>
          <p:cNvPr id="2023" name="Google Shape;2023;p4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024" name="Google Shape;2024;p4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p4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081" name="Google Shape;2081;p4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5" name="Shape 2115"/>
        <p:cNvGrpSpPr/>
        <p:nvPr/>
      </p:nvGrpSpPr>
      <p:grpSpPr>
        <a:xfrm>
          <a:off x="0" y="0"/>
          <a:ext cx="0" cy="0"/>
          <a:chOff x="0" y="0"/>
          <a:chExt cx="0" cy="0"/>
        </a:xfrm>
      </p:grpSpPr>
      <p:sp>
        <p:nvSpPr>
          <p:cNvPr id="2116" name="Google Shape;2116;p4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117" name="Google Shape;2117;p4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2" name="Shape 2172"/>
        <p:cNvGrpSpPr/>
        <p:nvPr/>
      </p:nvGrpSpPr>
      <p:grpSpPr>
        <a:xfrm>
          <a:off x="0" y="0"/>
          <a:ext cx="0" cy="0"/>
          <a:chOff x="0" y="0"/>
          <a:chExt cx="0" cy="0"/>
        </a:xfrm>
      </p:grpSpPr>
      <p:sp>
        <p:nvSpPr>
          <p:cNvPr id="2173" name="Google Shape;2173;p4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4" name="Google Shape;2174;p47: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2175" name="Google Shape;2175;p47: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8" name="Shape 2218"/>
        <p:cNvGrpSpPr/>
        <p:nvPr/>
      </p:nvGrpSpPr>
      <p:grpSpPr>
        <a:xfrm>
          <a:off x="0" y="0"/>
          <a:ext cx="0" cy="0"/>
          <a:chOff x="0" y="0"/>
          <a:chExt cx="0" cy="0"/>
        </a:xfrm>
      </p:grpSpPr>
      <p:sp>
        <p:nvSpPr>
          <p:cNvPr id="2219" name="Google Shape;2219;p4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0" name="Google Shape;2220;p48: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2221" name="Google Shape;2221;p48: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4" name="Shape 2274"/>
        <p:cNvGrpSpPr/>
        <p:nvPr/>
      </p:nvGrpSpPr>
      <p:grpSpPr>
        <a:xfrm>
          <a:off x="0" y="0"/>
          <a:ext cx="0" cy="0"/>
          <a:chOff x="0" y="0"/>
          <a:chExt cx="0" cy="0"/>
        </a:xfrm>
      </p:grpSpPr>
      <p:sp>
        <p:nvSpPr>
          <p:cNvPr id="2275" name="Google Shape;2275;p4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6" name="Google Shape;2276;p49: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2277" name="Google Shape;2277;p49: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6" name="Google Shape;156;p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p5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331" name="Google Shape;2331;p5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2" name="Shape 2372"/>
        <p:cNvGrpSpPr/>
        <p:nvPr/>
      </p:nvGrpSpPr>
      <p:grpSpPr>
        <a:xfrm>
          <a:off x="0" y="0"/>
          <a:ext cx="0" cy="0"/>
          <a:chOff x="0" y="0"/>
          <a:chExt cx="0" cy="0"/>
        </a:xfrm>
      </p:grpSpPr>
      <p:sp>
        <p:nvSpPr>
          <p:cNvPr id="2373" name="Google Shape;2373;p5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374" name="Google Shape;2374;p5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5" name="Shape 2425"/>
        <p:cNvGrpSpPr/>
        <p:nvPr/>
      </p:nvGrpSpPr>
      <p:grpSpPr>
        <a:xfrm>
          <a:off x="0" y="0"/>
          <a:ext cx="0" cy="0"/>
          <a:chOff x="0" y="0"/>
          <a:chExt cx="0" cy="0"/>
        </a:xfrm>
      </p:grpSpPr>
      <p:sp>
        <p:nvSpPr>
          <p:cNvPr id="2426" name="Google Shape;2426;p5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427" name="Google Shape;2427;p5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2" name="Shape 2502"/>
        <p:cNvGrpSpPr/>
        <p:nvPr/>
      </p:nvGrpSpPr>
      <p:grpSpPr>
        <a:xfrm>
          <a:off x="0" y="0"/>
          <a:ext cx="0" cy="0"/>
          <a:chOff x="0" y="0"/>
          <a:chExt cx="0" cy="0"/>
        </a:xfrm>
      </p:grpSpPr>
      <p:sp>
        <p:nvSpPr>
          <p:cNvPr id="2503" name="Google Shape;2503;p5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04" name="Google Shape;2504;p5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p5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82" name="Google Shape;2582;p5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1" name="Shape 2601"/>
        <p:cNvGrpSpPr/>
        <p:nvPr/>
      </p:nvGrpSpPr>
      <p:grpSpPr>
        <a:xfrm>
          <a:off x="0" y="0"/>
          <a:ext cx="0" cy="0"/>
          <a:chOff x="0" y="0"/>
          <a:chExt cx="0" cy="0"/>
        </a:xfrm>
      </p:grpSpPr>
      <p:sp>
        <p:nvSpPr>
          <p:cNvPr id="2602" name="Google Shape;2602;p5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03" name="Google Shape;2603;p5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7" name="Shape 2667"/>
        <p:cNvGrpSpPr/>
        <p:nvPr/>
      </p:nvGrpSpPr>
      <p:grpSpPr>
        <a:xfrm>
          <a:off x="0" y="0"/>
          <a:ext cx="0" cy="0"/>
          <a:chOff x="0" y="0"/>
          <a:chExt cx="0" cy="0"/>
        </a:xfrm>
      </p:grpSpPr>
      <p:sp>
        <p:nvSpPr>
          <p:cNvPr id="2668" name="Google Shape;2668;p5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69" name="Google Shape;2669;p5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5" name="Shape 2705"/>
        <p:cNvGrpSpPr/>
        <p:nvPr/>
      </p:nvGrpSpPr>
      <p:grpSpPr>
        <a:xfrm>
          <a:off x="0" y="0"/>
          <a:ext cx="0" cy="0"/>
          <a:chOff x="0" y="0"/>
          <a:chExt cx="0" cy="0"/>
        </a:xfrm>
      </p:grpSpPr>
      <p:sp>
        <p:nvSpPr>
          <p:cNvPr id="2706" name="Google Shape;2706;p5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07" name="Google Shape;2707;p5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p5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90" name="Google Shape;2790;p5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p5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47" name="Google Shape;2847;p5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1" name="Google Shape;221;p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0" name="Shape 2890"/>
        <p:cNvGrpSpPr/>
        <p:nvPr/>
      </p:nvGrpSpPr>
      <p:grpSpPr>
        <a:xfrm>
          <a:off x="0" y="0"/>
          <a:ext cx="0" cy="0"/>
          <a:chOff x="0" y="0"/>
          <a:chExt cx="0" cy="0"/>
        </a:xfrm>
      </p:grpSpPr>
      <p:sp>
        <p:nvSpPr>
          <p:cNvPr id="2891" name="Google Shape;2891;p6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92" name="Google Shape;2892;p6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7" name="Shape 2947"/>
        <p:cNvGrpSpPr/>
        <p:nvPr/>
      </p:nvGrpSpPr>
      <p:grpSpPr>
        <a:xfrm>
          <a:off x="0" y="0"/>
          <a:ext cx="0" cy="0"/>
          <a:chOff x="0" y="0"/>
          <a:chExt cx="0" cy="0"/>
        </a:xfrm>
      </p:grpSpPr>
      <p:sp>
        <p:nvSpPr>
          <p:cNvPr id="2948" name="Google Shape;2948;p6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9" name="Google Shape;2949;p6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50" name="Google Shape;2950;p6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3" name="Shape 2963"/>
        <p:cNvGrpSpPr/>
        <p:nvPr/>
      </p:nvGrpSpPr>
      <p:grpSpPr>
        <a:xfrm>
          <a:off x="0" y="0"/>
          <a:ext cx="0" cy="0"/>
          <a:chOff x="0" y="0"/>
          <a:chExt cx="0" cy="0"/>
        </a:xfrm>
      </p:grpSpPr>
      <p:sp>
        <p:nvSpPr>
          <p:cNvPr id="2964" name="Google Shape;2964;p6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5" name="Google Shape;2965;p6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66" name="Google Shape;2966;p6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8" name="Shape 2978"/>
        <p:cNvGrpSpPr/>
        <p:nvPr/>
      </p:nvGrpSpPr>
      <p:grpSpPr>
        <a:xfrm>
          <a:off x="0" y="0"/>
          <a:ext cx="0" cy="0"/>
          <a:chOff x="0" y="0"/>
          <a:chExt cx="0" cy="0"/>
        </a:xfrm>
      </p:grpSpPr>
      <p:sp>
        <p:nvSpPr>
          <p:cNvPr id="2979" name="Google Shape;2979;p6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0" name="Google Shape;2980;p6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81" name="Google Shape;2981;p6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3" name="Shape 2993"/>
        <p:cNvGrpSpPr/>
        <p:nvPr/>
      </p:nvGrpSpPr>
      <p:grpSpPr>
        <a:xfrm>
          <a:off x="0" y="0"/>
          <a:ext cx="0" cy="0"/>
          <a:chOff x="0" y="0"/>
          <a:chExt cx="0" cy="0"/>
        </a:xfrm>
      </p:grpSpPr>
      <p:sp>
        <p:nvSpPr>
          <p:cNvPr id="2994" name="Google Shape;2994;p6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5" name="Google Shape;2995;p6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96" name="Google Shape;2996;p6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7: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No olvidar ajustar los indicadores</a:t>
            </a:r>
            <a:endParaRPr/>
          </a:p>
        </p:txBody>
      </p:sp>
      <p:sp>
        <p:nvSpPr>
          <p:cNvPr id="249" name="Google Shape;249;p7: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9" name="Google Shape;289;p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9: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32" name="Google Shape;332;p9: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5" name="Shape 15"/>
        <p:cNvGrpSpPr/>
        <p:nvPr/>
      </p:nvGrpSpPr>
      <p:grpSpPr>
        <a:xfrm>
          <a:off x="0" y="0"/>
          <a:ext cx="0" cy="0"/>
          <a:chOff x="0" y="0"/>
          <a:chExt cx="0" cy="0"/>
        </a:xfrm>
      </p:grpSpPr>
      <p:sp>
        <p:nvSpPr>
          <p:cNvPr id="16" name="Google Shape;16;p66"/>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6"/>
          <p:cNvSpPr txBox="1"/>
          <p:nvPr>
            <p:ph idx="1" type="body"/>
          </p:nvPr>
        </p:nvSpPr>
        <p:spPr>
          <a:xfrm>
            <a:off x="360045" y="2133603"/>
            <a:ext cx="6480810" cy="603461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66"/>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6"/>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6"/>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75"/>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5"/>
          <p:cNvSpPr txBox="1"/>
          <p:nvPr>
            <p:ph idx="1" type="body"/>
          </p:nvPr>
        </p:nvSpPr>
        <p:spPr>
          <a:xfrm rot="5400000">
            <a:off x="583142" y="1910506"/>
            <a:ext cx="6034617" cy="648081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75"/>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5"/>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5"/>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76"/>
          <p:cNvSpPr txBox="1"/>
          <p:nvPr>
            <p:ph type="title"/>
          </p:nvPr>
        </p:nvSpPr>
        <p:spPr>
          <a:xfrm rot="5400000">
            <a:off x="2129738" y="3457103"/>
            <a:ext cx="7802033" cy="1620202"/>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6"/>
          <p:cNvSpPr txBox="1"/>
          <p:nvPr>
            <p:ph idx="1" type="body"/>
          </p:nvPr>
        </p:nvSpPr>
        <p:spPr>
          <a:xfrm rot="5400000">
            <a:off x="-1170676" y="1896908"/>
            <a:ext cx="7802033" cy="474059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6"/>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6"/>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6"/>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1" name="Shape 21"/>
        <p:cNvGrpSpPr/>
        <p:nvPr/>
      </p:nvGrpSpPr>
      <p:grpSpPr>
        <a:xfrm>
          <a:off x="0" y="0"/>
          <a:ext cx="0" cy="0"/>
          <a:chOff x="0" y="0"/>
          <a:chExt cx="0" cy="0"/>
        </a:xfrm>
      </p:grpSpPr>
      <p:sp>
        <p:nvSpPr>
          <p:cNvPr id="22" name="Google Shape;22;p67"/>
          <p:cNvSpPr txBox="1"/>
          <p:nvPr>
            <p:ph type="ctrTitle"/>
          </p:nvPr>
        </p:nvSpPr>
        <p:spPr>
          <a:xfrm>
            <a:off x="540068" y="2840569"/>
            <a:ext cx="6120765" cy="196003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7"/>
          <p:cNvSpPr txBox="1"/>
          <p:nvPr>
            <p:ph idx="1" type="subTitle"/>
          </p:nvPr>
        </p:nvSpPr>
        <p:spPr>
          <a:xfrm>
            <a:off x="1080135" y="5181600"/>
            <a:ext cx="5040630" cy="23368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67"/>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7"/>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7"/>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68"/>
          <p:cNvSpPr txBox="1"/>
          <p:nvPr>
            <p:ph type="title"/>
          </p:nvPr>
        </p:nvSpPr>
        <p:spPr>
          <a:xfrm>
            <a:off x="568822" y="5875867"/>
            <a:ext cx="6120765" cy="18161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8"/>
          <p:cNvSpPr txBox="1"/>
          <p:nvPr>
            <p:ph idx="1" type="body"/>
          </p:nvPr>
        </p:nvSpPr>
        <p:spPr>
          <a:xfrm>
            <a:off x="568822" y="3875620"/>
            <a:ext cx="6120765" cy="2000249"/>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68"/>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8"/>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8"/>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69"/>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9"/>
          <p:cNvSpPr txBox="1"/>
          <p:nvPr>
            <p:ph idx="1" type="body"/>
          </p:nvPr>
        </p:nvSpPr>
        <p:spPr>
          <a:xfrm>
            <a:off x="360045" y="2133603"/>
            <a:ext cx="3180398" cy="6034617"/>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9"/>
          <p:cNvSpPr txBox="1"/>
          <p:nvPr>
            <p:ph idx="2" type="body"/>
          </p:nvPr>
        </p:nvSpPr>
        <p:spPr>
          <a:xfrm>
            <a:off x="3660457" y="2133603"/>
            <a:ext cx="3180398" cy="6034617"/>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9"/>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9"/>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9"/>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70"/>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0"/>
          <p:cNvSpPr txBox="1"/>
          <p:nvPr>
            <p:ph idx="1" type="body"/>
          </p:nvPr>
        </p:nvSpPr>
        <p:spPr>
          <a:xfrm>
            <a:off x="360046" y="2046817"/>
            <a:ext cx="3181648" cy="85301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0"/>
          <p:cNvSpPr txBox="1"/>
          <p:nvPr>
            <p:ph idx="2" type="body"/>
          </p:nvPr>
        </p:nvSpPr>
        <p:spPr>
          <a:xfrm>
            <a:off x="360046" y="2899833"/>
            <a:ext cx="3181648" cy="5268384"/>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0"/>
          <p:cNvSpPr txBox="1"/>
          <p:nvPr>
            <p:ph idx="3" type="body"/>
          </p:nvPr>
        </p:nvSpPr>
        <p:spPr>
          <a:xfrm>
            <a:off x="3657958" y="2046817"/>
            <a:ext cx="3182898" cy="85301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0"/>
          <p:cNvSpPr txBox="1"/>
          <p:nvPr>
            <p:ph idx="4" type="body"/>
          </p:nvPr>
        </p:nvSpPr>
        <p:spPr>
          <a:xfrm>
            <a:off x="3657958" y="2899833"/>
            <a:ext cx="3182898" cy="5268384"/>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0"/>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0"/>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0"/>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49" name="Shape 49"/>
        <p:cNvGrpSpPr/>
        <p:nvPr/>
      </p:nvGrpSpPr>
      <p:grpSpPr>
        <a:xfrm>
          <a:off x="0" y="0"/>
          <a:ext cx="0" cy="0"/>
          <a:chOff x="0" y="0"/>
          <a:chExt cx="0" cy="0"/>
        </a:xfrm>
      </p:grpSpPr>
      <p:sp>
        <p:nvSpPr>
          <p:cNvPr id="50" name="Google Shape;50;p71"/>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1"/>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1"/>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1"/>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4" name="Shape 54"/>
        <p:cNvGrpSpPr/>
        <p:nvPr/>
      </p:nvGrpSpPr>
      <p:grpSpPr>
        <a:xfrm>
          <a:off x="0" y="0"/>
          <a:ext cx="0" cy="0"/>
          <a:chOff x="0" y="0"/>
          <a:chExt cx="0" cy="0"/>
        </a:xfrm>
      </p:grpSpPr>
      <p:sp>
        <p:nvSpPr>
          <p:cNvPr id="55" name="Google Shape;55;p72"/>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2"/>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2"/>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73"/>
          <p:cNvSpPr txBox="1"/>
          <p:nvPr>
            <p:ph type="title"/>
          </p:nvPr>
        </p:nvSpPr>
        <p:spPr>
          <a:xfrm>
            <a:off x="360046" y="364067"/>
            <a:ext cx="2369047" cy="1549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3"/>
          <p:cNvSpPr txBox="1"/>
          <p:nvPr>
            <p:ph idx="1" type="body"/>
          </p:nvPr>
        </p:nvSpPr>
        <p:spPr>
          <a:xfrm>
            <a:off x="2815353" y="364069"/>
            <a:ext cx="4025504" cy="7804151"/>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73"/>
          <p:cNvSpPr txBox="1"/>
          <p:nvPr>
            <p:ph idx="2" type="body"/>
          </p:nvPr>
        </p:nvSpPr>
        <p:spPr>
          <a:xfrm>
            <a:off x="360046" y="1913469"/>
            <a:ext cx="2369047" cy="6254751"/>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73"/>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3"/>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73"/>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74"/>
          <p:cNvSpPr txBox="1"/>
          <p:nvPr>
            <p:ph type="title"/>
          </p:nvPr>
        </p:nvSpPr>
        <p:spPr>
          <a:xfrm>
            <a:off x="1411426" y="6400802"/>
            <a:ext cx="4320540" cy="7556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4"/>
          <p:cNvSpPr/>
          <p:nvPr>
            <p:ph idx="2" type="pic"/>
          </p:nvPr>
        </p:nvSpPr>
        <p:spPr>
          <a:xfrm>
            <a:off x="1411426" y="817033"/>
            <a:ext cx="4320540" cy="5486400"/>
          </a:xfrm>
          <a:prstGeom prst="rect">
            <a:avLst/>
          </a:prstGeom>
          <a:noFill/>
          <a:ln>
            <a:noFill/>
          </a:ln>
        </p:spPr>
      </p:sp>
      <p:sp>
        <p:nvSpPr>
          <p:cNvPr id="68" name="Google Shape;68;p74"/>
          <p:cNvSpPr txBox="1"/>
          <p:nvPr>
            <p:ph idx="1" type="body"/>
          </p:nvPr>
        </p:nvSpPr>
        <p:spPr>
          <a:xfrm>
            <a:off x="1411426" y="7156453"/>
            <a:ext cx="4320540" cy="1073149"/>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74"/>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4"/>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4"/>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5"/>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5"/>
          <p:cNvSpPr txBox="1"/>
          <p:nvPr>
            <p:ph idx="1" type="body"/>
          </p:nvPr>
        </p:nvSpPr>
        <p:spPr>
          <a:xfrm>
            <a:off x="360045" y="2133603"/>
            <a:ext cx="6480810" cy="6034617"/>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5"/>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5"/>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5"/>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34.png"/><Relationship Id="rId7" Type="http://schemas.openxmlformats.org/officeDocument/2006/relationships/image" Target="../media/image30.png"/><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6.png"/><Relationship Id="rId10" Type="http://schemas.openxmlformats.org/officeDocument/2006/relationships/image" Target="../media/image40.png"/><Relationship Id="rId9" Type="http://schemas.openxmlformats.org/officeDocument/2006/relationships/image" Target="../media/image205.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27.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37.png"/><Relationship Id="rId5" Type="http://schemas.openxmlformats.org/officeDocument/2006/relationships/image" Target="../media/image77.png"/><Relationship Id="rId6" Type="http://schemas.openxmlformats.org/officeDocument/2006/relationships/image" Target="../media/image39.png"/><Relationship Id="rId7" Type="http://schemas.openxmlformats.org/officeDocument/2006/relationships/image" Target="../media/image46.png"/><Relationship Id="rId8"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54.png"/><Relationship Id="rId5" Type="http://schemas.openxmlformats.org/officeDocument/2006/relationships/image" Target="../media/image1.pn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47.png"/><Relationship Id="rId10" Type="http://schemas.openxmlformats.org/officeDocument/2006/relationships/image" Target="../media/image61.png"/><Relationship Id="rId9" Type="http://schemas.openxmlformats.org/officeDocument/2006/relationships/image" Target="../media/image102.png"/><Relationship Id="rId5" Type="http://schemas.openxmlformats.org/officeDocument/2006/relationships/image" Target="../media/image48.png"/><Relationship Id="rId6" Type="http://schemas.openxmlformats.org/officeDocument/2006/relationships/image" Target="../media/image24.png"/><Relationship Id="rId7" Type="http://schemas.openxmlformats.org/officeDocument/2006/relationships/image" Target="../media/image51.png"/><Relationship Id="rId8"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64.png"/><Relationship Id="rId5" Type="http://schemas.openxmlformats.org/officeDocument/2006/relationships/image" Target="../media/image1.png"/><Relationship Id="rId6" Type="http://schemas.openxmlformats.org/officeDocument/2006/relationships/chart" Target="../charts/chart1.xml"/><Relationship Id="rId7" Type="http://schemas.openxmlformats.org/officeDocument/2006/relationships/chart" Target="../charts/chart2.xml"/><Relationship Id="rId8"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4.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47.png"/><Relationship Id="rId9" Type="http://schemas.openxmlformats.org/officeDocument/2006/relationships/image" Target="../media/image69.png"/><Relationship Id="rId5" Type="http://schemas.openxmlformats.org/officeDocument/2006/relationships/image" Target="../media/image48.png"/><Relationship Id="rId6" Type="http://schemas.openxmlformats.org/officeDocument/2006/relationships/image" Target="../media/image24.png"/><Relationship Id="rId7" Type="http://schemas.openxmlformats.org/officeDocument/2006/relationships/image" Target="../media/image51.png"/><Relationship Id="rId8"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8.png"/><Relationship Id="rId4" Type="http://schemas.openxmlformats.org/officeDocument/2006/relationships/image" Target="../media/image47.png"/><Relationship Id="rId11" Type="http://schemas.openxmlformats.org/officeDocument/2006/relationships/chart" Target="../charts/chart5.xml"/><Relationship Id="rId10" Type="http://schemas.openxmlformats.org/officeDocument/2006/relationships/image" Target="../media/image63.png"/><Relationship Id="rId9" Type="http://schemas.openxmlformats.org/officeDocument/2006/relationships/image" Target="../media/image58.png"/><Relationship Id="rId5" Type="http://schemas.openxmlformats.org/officeDocument/2006/relationships/image" Target="../media/image9.png"/><Relationship Id="rId6" Type="http://schemas.openxmlformats.org/officeDocument/2006/relationships/image" Target="../media/image24.png"/><Relationship Id="rId7" Type="http://schemas.openxmlformats.org/officeDocument/2006/relationships/image" Target="../media/image51.png"/><Relationship Id="rId8"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0.png"/><Relationship Id="rId4" Type="http://schemas.openxmlformats.org/officeDocument/2006/relationships/chart" Target="../charts/chart6.xml"/><Relationship Id="rId5" Type="http://schemas.openxmlformats.org/officeDocument/2006/relationships/chart" Target="../charts/chart7.xml"/></Relationships>
</file>

<file path=ppt/slides/_rels/slide21.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72.png"/><Relationship Id="rId13" Type="http://schemas.openxmlformats.org/officeDocument/2006/relationships/image" Target="../media/image74.png"/><Relationship Id="rId12"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68.png"/><Relationship Id="rId15" Type="http://schemas.openxmlformats.org/officeDocument/2006/relationships/image" Target="../media/image81.png"/><Relationship Id="rId14" Type="http://schemas.openxmlformats.org/officeDocument/2006/relationships/image" Target="../media/image90.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65.png"/><Relationship Id="rId8" Type="http://schemas.openxmlformats.org/officeDocument/2006/relationships/image" Target="../media/image67.png"/></Relationships>
</file>

<file path=ppt/slides/_rels/slide22.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82.png"/><Relationship Id="rId12"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80.png"/><Relationship Id="rId9" Type="http://schemas.openxmlformats.org/officeDocument/2006/relationships/image" Target="../media/image79.png"/><Relationship Id="rId5" Type="http://schemas.openxmlformats.org/officeDocument/2006/relationships/image" Target="../media/image1.png"/><Relationship Id="rId6" Type="http://schemas.openxmlformats.org/officeDocument/2006/relationships/image" Target="../media/image78.png"/><Relationship Id="rId7" Type="http://schemas.openxmlformats.org/officeDocument/2006/relationships/image" Target="../media/image9.png"/><Relationship Id="rId8" Type="http://schemas.openxmlformats.org/officeDocument/2006/relationships/image" Target="../media/image7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0.png"/><Relationship Id="rId4" Type="http://schemas.openxmlformats.org/officeDocument/2006/relationships/image" Target="../media/image83.png"/><Relationship Id="rId5" Type="http://schemas.openxmlformats.org/officeDocument/2006/relationships/image" Target="../media/image8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8.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10" Type="http://schemas.openxmlformats.org/officeDocument/2006/relationships/chart" Target="../charts/chart12.xml"/><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4.png"/><Relationship Id="rId4" Type="http://schemas.openxmlformats.org/officeDocument/2006/relationships/image" Target="../media/image6.png"/><Relationship Id="rId9" Type="http://schemas.openxmlformats.org/officeDocument/2006/relationships/chart" Target="../charts/chart11.xml"/><Relationship Id="rId5" Type="http://schemas.openxmlformats.org/officeDocument/2006/relationships/image" Target="../media/image1.png"/><Relationship Id="rId6" Type="http://schemas.openxmlformats.org/officeDocument/2006/relationships/chart" Target="../charts/chart8.xml"/><Relationship Id="rId7" Type="http://schemas.openxmlformats.org/officeDocument/2006/relationships/chart" Target="../charts/chart9.xml"/><Relationship Id="rId8" Type="http://schemas.openxmlformats.org/officeDocument/2006/relationships/chart" Target="../charts/char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4.png"/><Relationship Id="rId4" Type="http://schemas.openxmlformats.org/officeDocument/2006/relationships/image" Target="../media/image6.png"/><Relationship Id="rId9" Type="http://schemas.openxmlformats.org/officeDocument/2006/relationships/chart" Target="../charts/chart16.xml"/><Relationship Id="rId5" Type="http://schemas.openxmlformats.org/officeDocument/2006/relationships/image" Target="../media/image1.png"/><Relationship Id="rId6" Type="http://schemas.openxmlformats.org/officeDocument/2006/relationships/chart" Target="../charts/chart13.xml"/><Relationship Id="rId7" Type="http://schemas.openxmlformats.org/officeDocument/2006/relationships/chart" Target="../charts/chart14.xml"/><Relationship Id="rId8" Type="http://schemas.openxmlformats.org/officeDocument/2006/relationships/chart" Target="../charts/char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4.png"/><Relationship Id="rId4" Type="http://schemas.openxmlformats.org/officeDocument/2006/relationships/image" Target="../media/image6.png"/><Relationship Id="rId9" Type="http://schemas.openxmlformats.org/officeDocument/2006/relationships/chart" Target="../charts/chart20.xml"/><Relationship Id="rId5" Type="http://schemas.openxmlformats.org/officeDocument/2006/relationships/image" Target="../media/image1.png"/><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s/_rels/slide28.xml.rels><?xml version="1.0" encoding="UTF-8" standalone="yes"?><Relationships xmlns="http://schemas.openxmlformats.org/package/2006/relationships"><Relationship Id="rId11" Type="http://schemas.openxmlformats.org/officeDocument/2006/relationships/chart" Target="../charts/chart22.xml"/><Relationship Id="rId10" Type="http://schemas.openxmlformats.org/officeDocument/2006/relationships/chart" Target="../charts/chart21.xml"/><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4.png"/><Relationship Id="rId4" Type="http://schemas.openxmlformats.org/officeDocument/2006/relationships/image" Target="../media/image6.png"/><Relationship Id="rId9" Type="http://schemas.openxmlformats.org/officeDocument/2006/relationships/image" Target="../media/image42.png"/><Relationship Id="rId5" Type="http://schemas.openxmlformats.org/officeDocument/2006/relationships/image" Target="../media/image1.png"/><Relationship Id="rId6" Type="http://schemas.openxmlformats.org/officeDocument/2006/relationships/image" Target="../media/image85.png"/><Relationship Id="rId7" Type="http://schemas.openxmlformats.org/officeDocument/2006/relationships/image" Target="../media/image9.png"/><Relationship Id="rId8"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chart" Target="../charts/chart23.xml"/><Relationship Id="rId4" Type="http://schemas.openxmlformats.org/officeDocument/2006/relationships/chart" Target="../charts/char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30.xml.rels><?xml version="1.0" encoding="UTF-8" standalone="yes"?><Relationships xmlns="http://schemas.openxmlformats.org/package/2006/relationships"><Relationship Id="rId11" Type="http://schemas.openxmlformats.org/officeDocument/2006/relationships/chart" Target="../charts/chart25.xml"/><Relationship Id="rId10"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4.png"/><Relationship Id="rId4" Type="http://schemas.openxmlformats.org/officeDocument/2006/relationships/image" Target="../media/image6.png"/><Relationship Id="rId9" Type="http://schemas.openxmlformats.org/officeDocument/2006/relationships/image" Target="../media/image94.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3.png"/><Relationship Id="rId8" Type="http://schemas.openxmlformats.org/officeDocument/2006/relationships/image" Target="../media/image92.png"/></Relationships>
</file>

<file path=ppt/slides/_rels/slide31.xml.rels><?xml version="1.0" encoding="UTF-8" standalone="yes"?><Relationships xmlns="http://schemas.openxmlformats.org/package/2006/relationships"><Relationship Id="rId10" Type="http://schemas.openxmlformats.org/officeDocument/2006/relationships/image" Target="../media/image199.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98.png"/><Relationship Id="rId5" Type="http://schemas.openxmlformats.org/officeDocument/2006/relationships/image" Target="../media/image1.png"/><Relationship Id="rId6" Type="http://schemas.openxmlformats.org/officeDocument/2006/relationships/image" Target="../media/image132.png"/><Relationship Id="rId7" Type="http://schemas.openxmlformats.org/officeDocument/2006/relationships/image" Target="../media/image9.png"/><Relationship Id="rId8" Type="http://schemas.openxmlformats.org/officeDocument/2006/relationships/chart" Target="../charts/chart26.xml"/></Relationships>
</file>

<file path=ppt/slides/_rels/slide32.xml.rels><?xml version="1.0" encoding="UTF-8" standalone="yes"?><Relationships xmlns="http://schemas.openxmlformats.org/package/2006/relationships"><Relationship Id="rId10"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9.png"/><Relationship Id="rId4" Type="http://schemas.openxmlformats.org/officeDocument/2006/relationships/image" Target="../media/image6.png"/><Relationship Id="rId9" Type="http://schemas.openxmlformats.org/officeDocument/2006/relationships/image" Target="../media/image101.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48.png"/><Relationship Id="rId8" Type="http://schemas.openxmlformats.org/officeDocument/2006/relationships/image" Target="../media/image1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24.png"/><Relationship Id="rId4" Type="http://schemas.openxmlformats.org/officeDocument/2006/relationships/chart" Target="../charts/char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4.png"/><Relationship Id="rId4" Type="http://schemas.openxmlformats.org/officeDocument/2006/relationships/chart" Target="../charts/char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chart" Target="../charts/chart29.xml"/><Relationship Id="rId7" Type="http://schemas.openxmlformats.org/officeDocument/2006/relationships/chart" Target="../charts/char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47.png"/><Relationship Id="rId9" Type="http://schemas.openxmlformats.org/officeDocument/2006/relationships/image" Target="../media/image113.png"/><Relationship Id="rId5" Type="http://schemas.openxmlformats.org/officeDocument/2006/relationships/image" Target="../media/image48.png"/><Relationship Id="rId6" Type="http://schemas.openxmlformats.org/officeDocument/2006/relationships/image" Target="../media/image24.png"/><Relationship Id="rId7" Type="http://schemas.openxmlformats.org/officeDocument/2006/relationships/image" Target="../media/image51.png"/><Relationship Id="rId8"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3.png"/><Relationship Id="rId4" Type="http://schemas.openxmlformats.org/officeDocument/2006/relationships/image" Target="../media/image107.png"/><Relationship Id="rId9" Type="http://schemas.openxmlformats.org/officeDocument/2006/relationships/chart" Target="../charts/chart33.xml"/><Relationship Id="rId5" Type="http://schemas.openxmlformats.org/officeDocument/2006/relationships/image" Target="../media/image106.png"/><Relationship Id="rId6" Type="http://schemas.openxmlformats.org/officeDocument/2006/relationships/image" Target="../media/image108.png"/><Relationship Id="rId7" Type="http://schemas.openxmlformats.org/officeDocument/2006/relationships/chart" Target="../charts/chart31.xml"/><Relationship Id="rId8" Type="http://schemas.openxmlformats.org/officeDocument/2006/relationships/chart" Target="../charts/char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09.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chart" Target="../charts/chart34.xml"/><Relationship Id="rId7" Type="http://schemas.openxmlformats.org/officeDocument/2006/relationships/chart" Target="../charts/chart35.xml"/></Relationships>
</file>

<file path=ppt/slides/_rels/slide39.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6.png"/><Relationship Id="rId5" Type="http://schemas.openxmlformats.org/officeDocument/2006/relationships/image" Target="../media/image112.png"/><Relationship Id="rId6" Type="http://schemas.openxmlformats.org/officeDocument/2006/relationships/image" Target="../media/image9.png"/><Relationship Id="rId7" Type="http://schemas.openxmlformats.org/officeDocument/2006/relationships/image" Target="../media/image24.png"/><Relationship Id="rId8"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chart" Target="../charts/chart36.xml"/><Relationship Id="rId4" Type="http://schemas.openxmlformats.org/officeDocument/2006/relationships/chart" Target="../charts/chart37.xml"/><Relationship Id="rId5" Type="http://schemas.openxmlformats.org/officeDocument/2006/relationships/chart" Target="../charts/chart38.xml"/><Relationship Id="rId6" Type="http://schemas.openxmlformats.org/officeDocument/2006/relationships/chart" Target="../charts/chart39.xml"/></Relationships>
</file>

<file path=ppt/slides/_rels/slide41.xml.rels><?xml version="1.0" encoding="UTF-8" standalone="yes"?><Relationships xmlns="http://schemas.openxmlformats.org/package/2006/relationships"><Relationship Id="rId11" Type="http://schemas.openxmlformats.org/officeDocument/2006/relationships/image" Target="../media/image122.png"/><Relationship Id="rId10"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18.png"/><Relationship Id="rId5" Type="http://schemas.openxmlformats.org/officeDocument/2006/relationships/image" Target="../media/image129.png"/><Relationship Id="rId6" Type="http://schemas.openxmlformats.org/officeDocument/2006/relationships/chart" Target="../charts/chart40.xml"/><Relationship Id="rId7" Type="http://schemas.openxmlformats.org/officeDocument/2006/relationships/chart" Target="../charts/chart41.xml"/><Relationship Id="rId8" Type="http://schemas.openxmlformats.org/officeDocument/2006/relationships/chart" Target="../charts/chart42.xml"/></Relationships>
</file>

<file path=ppt/slides/_rels/slide42.xml.rels><?xml version="1.0" encoding="UTF-8" standalone="yes"?><Relationships xmlns="http://schemas.openxmlformats.org/package/2006/relationships"><Relationship Id="rId10"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126.png"/><Relationship Id="rId5" Type="http://schemas.openxmlformats.org/officeDocument/2006/relationships/image" Target="../media/image92.png"/><Relationship Id="rId6" Type="http://schemas.openxmlformats.org/officeDocument/2006/relationships/image" Target="../media/image94.png"/><Relationship Id="rId7" Type="http://schemas.openxmlformats.org/officeDocument/2006/relationships/image" Target="../media/image123.jpg"/><Relationship Id="rId8" Type="http://schemas.openxmlformats.org/officeDocument/2006/relationships/image" Target="../media/image1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28.jpg"/><Relationship Id="rId4" Type="http://schemas.openxmlformats.org/officeDocument/2006/relationships/chart" Target="../charts/chart43.xml"/><Relationship Id="rId5" Type="http://schemas.openxmlformats.org/officeDocument/2006/relationships/image" Target="../media/image149.png"/><Relationship Id="rId6" Type="http://schemas.openxmlformats.org/officeDocument/2006/relationships/chart" Target="../charts/chart44.xml"/><Relationship Id="rId7" Type="http://schemas.openxmlformats.org/officeDocument/2006/relationships/chart" Target="../charts/chart45.xml"/></Relationships>
</file>

<file path=ppt/slides/_rels/slide44.xml.rels><?xml version="1.0" encoding="UTF-8" standalone="yes"?><Relationships xmlns="http://schemas.openxmlformats.org/package/2006/relationships"><Relationship Id="rId11" Type="http://schemas.openxmlformats.org/officeDocument/2006/relationships/image" Target="../media/image131.png"/><Relationship Id="rId10"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png"/><Relationship Id="rId4" Type="http://schemas.openxmlformats.org/officeDocument/2006/relationships/image" Target="../media/image92.png"/><Relationship Id="rId9" Type="http://schemas.openxmlformats.org/officeDocument/2006/relationships/image" Target="../media/image133.png"/><Relationship Id="rId5" Type="http://schemas.openxmlformats.org/officeDocument/2006/relationships/image" Target="../media/image94.png"/><Relationship Id="rId6" Type="http://schemas.openxmlformats.org/officeDocument/2006/relationships/image" Target="../media/image128.jpg"/><Relationship Id="rId7" Type="http://schemas.openxmlformats.org/officeDocument/2006/relationships/image" Target="../media/image138.png"/><Relationship Id="rId8" Type="http://schemas.openxmlformats.org/officeDocument/2006/relationships/image" Target="../media/image1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43.png"/><Relationship Id="rId5" Type="http://schemas.openxmlformats.org/officeDocument/2006/relationships/image" Target="../media/image134.jpg"/><Relationship Id="rId6" Type="http://schemas.openxmlformats.org/officeDocument/2006/relationships/chart" Target="../charts/chart46.xml"/><Relationship Id="rId7" Type="http://schemas.openxmlformats.org/officeDocument/2006/relationships/chart" Target="../charts/chart47.xml"/><Relationship Id="rId8" Type="http://schemas.openxmlformats.org/officeDocument/2006/relationships/chart" Target="../charts/chart48.xml"/></Relationships>
</file>

<file path=ppt/slides/_rels/slide46.xml.rels><?xml version="1.0" encoding="UTF-8" standalone="yes"?><Relationships xmlns="http://schemas.openxmlformats.org/package/2006/relationships"><Relationship Id="rId11" Type="http://schemas.openxmlformats.org/officeDocument/2006/relationships/image" Target="../media/image134.jpg"/><Relationship Id="rId10"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141.png"/><Relationship Id="rId5" Type="http://schemas.openxmlformats.org/officeDocument/2006/relationships/image" Target="../media/image92.png"/><Relationship Id="rId6" Type="http://schemas.openxmlformats.org/officeDocument/2006/relationships/image" Target="../media/image94.png"/><Relationship Id="rId7" Type="http://schemas.openxmlformats.org/officeDocument/2006/relationships/image" Target="../media/image138.png"/><Relationship Id="rId8" Type="http://schemas.openxmlformats.org/officeDocument/2006/relationships/image" Target="../media/image135.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39.png"/><Relationship Id="rId4" Type="http://schemas.openxmlformats.org/officeDocument/2006/relationships/image" Target="../media/image6.png"/><Relationship Id="rId9" Type="http://schemas.openxmlformats.org/officeDocument/2006/relationships/image" Target="../media/image148.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47.png"/><Relationship Id="rId8" Type="http://schemas.openxmlformats.org/officeDocument/2006/relationships/image" Target="../media/image2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39.png"/><Relationship Id="rId4" Type="http://schemas.openxmlformats.org/officeDocument/2006/relationships/image" Target="../media/image6.png"/><Relationship Id="rId9" Type="http://schemas.openxmlformats.org/officeDocument/2006/relationships/image" Target="../media/image206.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47.png"/><Relationship Id="rId8" Type="http://schemas.openxmlformats.org/officeDocument/2006/relationships/image" Target="../media/image24.png"/></Relationships>
</file>

<file path=ppt/slides/_rels/slide49.xml.rels><?xml version="1.0" encoding="UTF-8" standalone="yes"?><Relationships xmlns="http://schemas.openxmlformats.org/package/2006/relationships"><Relationship Id="rId11" Type="http://schemas.openxmlformats.org/officeDocument/2006/relationships/image" Target="../media/image208.png"/><Relationship Id="rId10" Type="http://schemas.openxmlformats.org/officeDocument/2006/relationships/image" Target="../media/image207.png"/><Relationship Id="rId12"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42.png"/><Relationship Id="rId4" Type="http://schemas.openxmlformats.org/officeDocument/2006/relationships/image" Target="../media/image6.png"/><Relationship Id="rId9" Type="http://schemas.openxmlformats.org/officeDocument/2006/relationships/image" Target="../media/image145.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47.png"/><Relationship Id="rId8"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44.png"/><Relationship Id="rId7" Type="http://schemas.openxmlformats.org/officeDocument/2006/relationships/image" Target="../media/image59.png"/><Relationship Id="rId8" Type="http://schemas.openxmlformats.org/officeDocument/2006/relationships/image" Target="../media/image14.png"/></Relationships>
</file>

<file path=ppt/slides/_rels/slide50.xml.rels><?xml version="1.0" encoding="UTF-8" standalone="yes"?><Relationships xmlns="http://schemas.openxmlformats.org/package/2006/relationships"><Relationship Id="rId11" Type="http://schemas.openxmlformats.org/officeDocument/2006/relationships/image" Target="../media/image160.png"/><Relationship Id="rId10"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png"/><Relationship Id="rId4" Type="http://schemas.openxmlformats.org/officeDocument/2006/relationships/image" Target="../media/image153.png"/><Relationship Id="rId9" Type="http://schemas.openxmlformats.org/officeDocument/2006/relationships/image" Target="../media/image51.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47.png"/><Relationship Id="rId8"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50.png"/><Relationship Id="rId4" Type="http://schemas.openxmlformats.org/officeDocument/2006/relationships/image" Target="../media/image6.png"/><Relationship Id="rId9" Type="http://schemas.openxmlformats.org/officeDocument/2006/relationships/image" Target="../media/image158.png"/><Relationship Id="rId5" Type="http://schemas.openxmlformats.org/officeDocument/2006/relationships/image" Target="../media/image1.png"/><Relationship Id="rId6" Type="http://schemas.openxmlformats.org/officeDocument/2006/relationships/image" Target="../media/image48.png"/><Relationship Id="rId7" Type="http://schemas.openxmlformats.org/officeDocument/2006/relationships/image" Target="../media/image9.png"/><Relationship Id="rId8" Type="http://schemas.openxmlformats.org/officeDocument/2006/relationships/image" Target="../media/image212.png"/></Relationships>
</file>

<file path=ppt/slides/_rels/slide52.xml.rels><?xml version="1.0" encoding="UTF-8" standalone="yes"?><Relationships xmlns="http://schemas.openxmlformats.org/package/2006/relationships"><Relationship Id="rId11" Type="http://schemas.openxmlformats.org/officeDocument/2006/relationships/image" Target="../media/image210.png"/><Relationship Id="rId10"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48.png"/><Relationship Id="rId7" Type="http://schemas.openxmlformats.org/officeDocument/2006/relationships/image" Target="../media/image51.png"/><Relationship Id="rId8" Type="http://schemas.openxmlformats.org/officeDocument/2006/relationships/image" Target="../media/image3.png"/></Relationships>
</file>

<file path=ppt/slides/_rels/slide53.xml.rels><?xml version="1.0" encoding="UTF-8" standalone="yes"?><Relationships xmlns="http://schemas.openxmlformats.org/package/2006/relationships"><Relationship Id="rId10" Type="http://schemas.openxmlformats.org/officeDocument/2006/relationships/image" Target="../media/image211.png"/><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159.png"/><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154.png"/><Relationship Id="rId8" Type="http://schemas.openxmlformats.org/officeDocument/2006/relationships/image" Target="../media/image1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9.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chart" Target="../charts/chart49.xml"/><Relationship Id="rId7" Type="http://schemas.openxmlformats.org/officeDocument/2006/relationships/chart" Target="../charts/chart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png"/><Relationship Id="rId4" Type="http://schemas.openxmlformats.org/officeDocument/2006/relationships/image" Target="../media/image24.png"/><Relationship Id="rId5" Type="http://schemas.openxmlformats.org/officeDocument/2006/relationships/image" Target="../media/image51.png"/><Relationship Id="rId6" Type="http://schemas.openxmlformats.org/officeDocument/2006/relationships/image" Target="../media/image3.png"/><Relationship Id="rId7" Type="http://schemas.openxmlformats.org/officeDocument/2006/relationships/image" Target="../media/image18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67.png"/><Relationship Id="rId4" Type="http://schemas.openxmlformats.org/officeDocument/2006/relationships/image" Target="../media/image165.png"/><Relationship Id="rId5" Type="http://schemas.openxmlformats.org/officeDocument/2006/relationships/image" Target="../media/image163.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chart" Target="../charts/chart51.xml"/></Relationships>
</file>

<file path=ppt/slides/_rels/slide57.xml.rels><?xml version="1.0" encoding="UTF-8" standalone="yes"?><Relationships xmlns="http://schemas.openxmlformats.org/package/2006/relationships"><Relationship Id="rId10" Type="http://schemas.openxmlformats.org/officeDocument/2006/relationships/chart" Target="../charts/chart52.xml"/><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png"/><Relationship Id="rId4" Type="http://schemas.openxmlformats.org/officeDocument/2006/relationships/image" Target="../media/image47.png"/><Relationship Id="rId9" Type="http://schemas.openxmlformats.org/officeDocument/2006/relationships/image" Target="../media/image164.png"/><Relationship Id="rId5" Type="http://schemas.openxmlformats.org/officeDocument/2006/relationships/image" Target="../media/image48.png"/><Relationship Id="rId6" Type="http://schemas.openxmlformats.org/officeDocument/2006/relationships/image" Target="../media/image24.png"/><Relationship Id="rId7" Type="http://schemas.openxmlformats.org/officeDocument/2006/relationships/image" Target="../media/image51.png"/><Relationship Id="rId8" Type="http://schemas.openxmlformats.org/officeDocument/2006/relationships/image" Target="../media/image3.png"/></Relationships>
</file>

<file path=ppt/slides/_rels/slide58.xml.rels><?xml version="1.0" encoding="UTF-8" standalone="yes"?><Relationships xmlns="http://schemas.openxmlformats.org/package/2006/relationships"><Relationship Id="rId20" Type="http://schemas.openxmlformats.org/officeDocument/2006/relationships/image" Target="../media/image176.png"/><Relationship Id="rId11" Type="http://schemas.openxmlformats.org/officeDocument/2006/relationships/image" Target="../media/image169.png"/><Relationship Id="rId10" Type="http://schemas.openxmlformats.org/officeDocument/2006/relationships/image" Target="../media/image201.png"/><Relationship Id="rId13" Type="http://schemas.openxmlformats.org/officeDocument/2006/relationships/image" Target="../media/image170.png"/><Relationship Id="rId12" Type="http://schemas.openxmlformats.org/officeDocument/2006/relationships/image" Target="../media/image194.png"/><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66.png"/><Relationship Id="rId4" Type="http://schemas.openxmlformats.org/officeDocument/2006/relationships/image" Target="../media/image1.png"/><Relationship Id="rId9" Type="http://schemas.openxmlformats.org/officeDocument/2006/relationships/image" Target="../media/image168.png"/><Relationship Id="rId15" Type="http://schemas.openxmlformats.org/officeDocument/2006/relationships/image" Target="../media/image171.png"/><Relationship Id="rId14" Type="http://schemas.openxmlformats.org/officeDocument/2006/relationships/image" Target="../media/image172.png"/><Relationship Id="rId17" Type="http://schemas.openxmlformats.org/officeDocument/2006/relationships/image" Target="../media/image181.png"/><Relationship Id="rId16" Type="http://schemas.openxmlformats.org/officeDocument/2006/relationships/image" Target="../media/image173.png"/><Relationship Id="rId5" Type="http://schemas.openxmlformats.org/officeDocument/2006/relationships/image" Target="../media/image48.png"/><Relationship Id="rId19" Type="http://schemas.openxmlformats.org/officeDocument/2006/relationships/image" Target="../media/image177.png"/><Relationship Id="rId6" Type="http://schemas.openxmlformats.org/officeDocument/2006/relationships/image" Target="../media/image47.png"/><Relationship Id="rId18" Type="http://schemas.openxmlformats.org/officeDocument/2006/relationships/image" Target="../media/image175.png"/><Relationship Id="rId7" Type="http://schemas.openxmlformats.org/officeDocument/2006/relationships/image" Target="../media/image151.png"/><Relationship Id="rId8" Type="http://schemas.openxmlformats.org/officeDocument/2006/relationships/image" Target="../media/image11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2.png"/><Relationship Id="rId4" Type="http://schemas.openxmlformats.org/officeDocument/2006/relationships/image" Target="../media/image174.png"/><Relationship Id="rId5" Type="http://schemas.openxmlformats.org/officeDocument/2006/relationships/image" Target="../media/image151.png"/><Relationship Id="rId6" Type="http://schemas.openxmlformats.org/officeDocument/2006/relationships/image" Target="../media/image179.png"/><Relationship Id="rId7" Type="http://schemas.openxmlformats.org/officeDocument/2006/relationships/image" Target="../media/image178.png"/><Relationship Id="rId8" Type="http://schemas.openxmlformats.org/officeDocument/2006/relationships/image" Target="../media/image18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11" Type="http://schemas.openxmlformats.org/officeDocument/2006/relationships/image" Target="../media/image190.png"/><Relationship Id="rId10" Type="http://schemas.openxmlformats.org/officeDocument/2006/relationships/image" Target="../media/image203.png"/><Relationship Id="rId13" Type="http://schemas.openxmlformats.org/officeDocument/2006/relationships/image" Target="../media/image192.png"/><Relationship Id="rId12" Type="http://schemas.openxmlformats.org/officeDocument/2006/relationships/image" Target="../media/image188.png"/><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202.jp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187.png"/><Relationship Id="rId8" Type="http://schemas.openxmlformats.org/officeDocument/2006/relationships/image" Target="../media/image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89.png"/><Relationship Id="rId4" Type="http://schemas.openxmlformats.org/officeDocument/2006/relationships/image" Target="../media/image8.jpg"/><Relationship Id="rId5" Type="http://schemas.openxmlformats.org/officeDocument/2006/relationships/image" Target="../media/image1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89.png"/><Relationship Id="rId4" Type="http://schemas.openxmlformats.org/officeDocument/2006/relationships/image" Target="../media/image8.jpg"/><Relationship Id="rId5" Type="http://schemas.openxmlformats.org/officeDocument/2006/relationships/image" Target="../media/image19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89.png"/><Relationship Id="rId4" Type="http://schemas.openxmlformats.org/officeDocument/2006/relationships/image" Target="../media/image8.jpg"/><Relationship Id="rId5" Type="http://schemas.openxmlformats.org/officeDocument/2006/relationships/image" Target="../media/image1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95.png"/><Relationship Id="rId4" Type="http://schemas.openxmlformats.org/officeDocument/2006/relationships/image" Target="../media/image204.jpg"/><Relationship Id="rId5"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41.png"/><Relationship Id="rId7" Type="http://schemas.openxmlformats.org/officeDocument/2006/relationships/image" Target="../media/image25.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2.png"/><Relationship Id="rId7" Type="http://schemas.openxmlformats.org/officeDocument/2006/relationships/image" Target="../media/image35.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216074" y="2617734"/>
            <a:ext cx="6840760"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a:t>
            </a:r>
            <a:r>
              <a:rPr b="1" lang="es-ES" sz="1200">
                <a:solidFill>
                  <a:schemeClr val="dk1"/>
                </a:solidFill>
                <a:latin typeface="Arial Narrow"/>
                <a:ea typeface="Arial Narrow"/>
                <a:cs typeface="Arial Narrow"/>
                <a:sym typeface="Arial Narrow"/>
              </a:rPr>
              <a:t>Boletín de Período Epidemiológico </a:t>
            </a:r>
            <a:r>
              <a:rPr lang="es-ES" sz="120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Subsecretaria de Salud Pública</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Programa Vigilancia Epidemiológica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Líder de Programa: </a:t>
            </a:r>
            <a:r>
              <a:rPr lang="es-ES" sz="1200">
                <a:solidFill>
                  <a:schemeClr val="dk1"/>
                </a:solidFill>
                <a:latin typeface="Arial Narrow"/>
                <a:ea typeface="Arial Narrow"/>
                <a:cs typeface="Arial Narrow"/>
                <a:sym typeface="Arial Narrow"/>
              </a:rPr>
              <a:t>Rita Elena Almanza Payares</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Epidemiólogos</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Fernando Nicolás Montes Zuluaga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Carlos Julio Montes Zuluaga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Johana María Vélez Lopera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Maria Alejandra Roa López</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Isabel Cristina Vallejo Zapata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José José Arteaga García </a:t>
            </a:r>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Ximena Ríos</a:t>
            </a:r>
            <a:endParaRPr>
              <a:solidFill>
                <a:schemeClr val="dk1"/>
              </a:solidFill>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Maritza Rodríguez</a:t>
            </a:r>
            <a:endParaRPr>
              <a:solidFill>
                <a:schemeClr val="dk1"/>
              </a:solidFill>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Sebastián Villada</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a:t>
            </a:r>
            <a:endParaRPr b="1"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90" name="Google Shape;90;p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a:t>
            </a:r>
            <a:endParaRPr b="1" sz="1050">
              <a:solidFill>
                <a:schemeClr val="dk1"/>
              </a:solidFill>
              <a:latin typeface="Arial Narrow"/>
              <a:ea typeface="Arial Narrow"/>
              <a:cs typeface="Arial Narrow"/>
              <a:sym typeface="Arial Narrow"/>
            </a:endParaRPr>
          </a:p>
        </p:txBody>
      </p:sp>
      <p:sp>
        <p:nvSpPr>
          <p:cNvPr id="91" name="Google Shape;91;p1"/>
          <p:cNvSpPr txBox="1"/>
          <p:nvPr>
            <p:ph type="title"/>
          </p:nvPr>
        </p:nvSpPr>
        <p:spPr>
          <a:xfrm>
            <a:off x="144066" y="2267744"/>
            <a:ext cx="2037476" cy="48461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Presentación</a:t>
            </a:r>
            <a:endParaRPr b="1" sz="2000">
              <a:latin typeface="Arial Narrow"/>
              <a:ea typeface="Arial Narrow"/>
              <a:cs typeface="Arial Narrow"/>
              <a:sym typeface="Arial Narrow"/>
            </a:endParaRPr>
          </a:p>
        </p:txBody>
      </p:sp>
      <p:grpSp>
        <p:nvGrpSpPr>
          <p:cNvPr id="92" name="Google Shape;92;p1"/>
          <p:cNvGrpSpPr/>
          <p:nvPr/>
        </p:nvGrpSpPr>
        <p:grpSpPr>
          <a:xfrm>
            <a:off x="0" y="14519"/>
            <a:ext cx="7200898" cy="2121549"/>
            <a:chOff x="0" y="14519"/>
            <a:chExt cx="7200898" cy="2121549"/>
          </a:xfrm>
        </p:grpSpPr>
        <p:sp>
          <p:nvSpPr>
            <p:cNvPr id="93" name="Google Shape;93;p1"/>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03 de 2022 - Reporte Semanas 1 a 12 (Hasta Marzo 26 de 2022) </a:t>
              </a:r>
              <a:r>
                <a:rPr b="1" lang="es-ES" sz="9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94" name="Google Shape;94;p1"/>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95" name="Google Shape;95;p1"/>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96" name="Google Shape;96;p1"/>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97" name="Google Shape;97;p1"/>
          <p:cNvSpPr/>
          <p:nvPr/>
        </p:nvSpPr>
        <p:spPr>
          <a:xfrm>
            <a:off x="2736354" y="6423387"/>
            <a:ext cx="4392488" cy="24929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Profesionales Vigilancia Epidemiológica  y Sistemas de Información</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Wilson Restrepo Manrique</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Priscila Ramírez García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Laura Osorno Arias </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María Cecilia Ospina Mejía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Catalina María Vargas Guzmán </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Adiela María Yepes Pemberthy</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Jonathan Zuleta Betancur</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Andrés Felipe Montoya Giraldo</a:t>
            </a:r>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10"/>
          <p:cNvPicPr preferRelativeResize="0"/>
          <p:nvPr/>
        </p:nvPicPr>
        <p:blipFill rotWithShape="1">
          <a:blip r:embed="rId3">
            <a:alphaModFix/>
          </a:blip>
          <a:srcRect b="0" l="0" r="0" t="0"/>
          <a:stretch/>
        </p:blipFill>
        <p:spPr>
          <a:xfrm>
            <a:off x="4395" y="-7142"/>
            <a:ext cx="2227828" cy="2845121"/>
          </a:xfrm>
          <a:prstGeom prst="rect">
            <a:avLst/>
          </a:prstGeom>
          <a:noFill/>
          <a:ln>
            <a:noFill/>
          </a:ln>
        </p:spPr>
      </p:pic>
      <p:pic>
        <p:nvPicPr>
          <p:cNvPr id="397" name="Google Shape;397;p10"/>
          <p:cNvPicPr preferRelativeResize="0"/>
          <p:nvPr/>
        </p:nvPicPr>
        <p:blipFill rotWithShape="1">
          <a:blip r:embed="rId4">
            <a:alphaModFix/>
          </a:blip>
          <a:srcRect b="0" l="0" r="0" t="51431"/>
          <a:stretch/>
        </p:blipFill>
        <p:spPr>
          <a:xfrm>
            <a:off x="0" y="2824179"/>
            <a:ext cx="2232223" cy="2666962"/>
          </a:xfrm>
          <a:prstGeom prst="rect">
            <a:avLst/>
          </a:prstGeom>
          <a:noFill/>
          <a:ln>
            <a:noFill/>
          </a:ln>
        </p:spPr>
      </p:pic>
      <p:sp>
        <p:nvSpPr>
          <p:cNvPr id="398" name="Google Shape;398;p10"/>
          <p:cNvSpPr txBox="1"/>
          <p:nvPr/>
        </p:nvSpPr>
        <p:spPr>
          <a:xfrm>
            <a:off x="-28186" y="623805"/>
            <a:ext cx="24045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sp>
        <p:nvSpPr>
          <p:cNvPr id="399" name="Google Shape;399;p10"/>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varicela. Medellín, a Periodo epidemiológico 03 acumulado  de 2022. </a:t>
            </a:r>
            <a:endParaRPr sz="1100">
              <a:solidFill>
                <a:schemeClr val="dk1"/>
              </a:solidFill>
              <a:latin typeface="Arial Narrow"/>
              <a:ea typeface="Arial Narrow"/>
              <a:cs typeface="Arial Narrow"/>
              <a:sym typeface="Arial Narrow"/>
            </a:endParaRPr>
          </a:p>
        </p:txBody>
      </p:sp>
      <p:grpSp>
        <p:nvGrpSpPr>
          <p:cNvPr id="400" name="Google Shape;400;p10"/>
          <p:cNvGrpSpPr/>
          <p:nvPr/>
        </p:nvGrpSpPr>
        <p:grpSpPr>
          <a:xfrm>
            <a:off x="179214" y="4211960"/>
            <a:ext cx="1892650" cy="488476"/>
            <a:chOff x="2397524" y="3379972"/>
            <a:chExt cx="4508500" cy="904875"/>
          </a:xfrm>
        </p:grpSpPr>
        <p:pic>
          <p:nvPicPr>
            <p:cNvPr id="401" name="Google Shape;401;p10"/>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402" name="Google Shape;402;p10"/>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281</a:t>
              </a:r>
              <a:endParaRPr b="1" sz="1800">
                <a:solidFill>
                  <a:schemeClr val="dk1"/>
                </a:solidFill>
                <a:latin typeface="Arial Narrow"/>
                <a:ea typeface="Arial Narrow"/>
                <a:cs typeface="Arial Narrow"/>
                <a:sym typeface="Arial Narrow"/>
              </a:endParaRPr>
            </a:p>
          </p:txBody>
        </p:sp>
      </p:grpSp>
      <p:sp>
        <p:nvSpPr>
          <p:cNvPr id="403" name="Google Shape;403;p10"/>
          <p:cNvSpPr txBox="1"/>
          <p:nvPr/>
        </p:nvSpPr>
        <p:spPr>
          <a:xfrm>
            <a:off x="329621" y="4720973"/>
            <a:ext cx="1911052"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s-ES" sz="1200">
                <a:solidFill>
                  <a:schemeClr val="dk1"/>
                </a:solidFill>
                <a:latin typeface="Arial Narrow"/>
                <a:ea typeface="Arial Narrow"/>
                <a:cs typeface="Arial Narrow"/>
                <a:sym typeface="Arial Narrow"/>
              </a:rPr>
              <a:t>Variación porcentual de 57,87% más, respecto al mismo periodo del año anterior</a:t>
            </a:r>
            <a:endParaRPr b="1" sz="1200">
              <a:solidFill>
                <a:schemeClr val="dk1"/>
              </a:solidFill>
              <a:latin typeface="Arial Narrow"/>
              <a:ea typeface="Arial Narrow"/>
              <a:cs typeface="Arial Narrow"/>
              <a:sym typeface="Arial Narrow"/>
            </a:endParaRPr>
          </a:p>
        </p:txBody>
      </p:sp>
      <p:sp>
        <p:nvSpPr>
          <p:cNvPr id="404" name="Google Shape;404;p10"/>
          <p:cNvSpPr/>
          <p:nvPr/>
        </p:nvSpPr>
        <p:spPr>
          <a:xfrm>
            <a:off x="99238"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10"/>
          <p:cNvSpPr/>
          <p:nvPr/>
        </p:nvSpPr>
        <p:spPr>
          <a:xfrm>
            <a:off x="2240673" y="4860032"/>
            <a:ext cx="483637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varicela. Medellín, a Periodo epidemiológico 03 acumulado de 2020-2022.</a:t>
            </a:r>
            <a:endParaRPr sz="1100">
              <a:solidFill>
                <a:schemeClr val="dk1"/>
              </a:solidFill>
              <a:latin typeface="Arial Narrow"/>
              <a:ea typeface="Arial Narrow"/>
              <a:cs typeface="Arial Narrow"/>
              <a:sym typeface="Arial Narrow"/>
            </a:endParaRPr>
          </a:p>
        </p:txBody>
      </p:sp>
      <p:grpSp>
        <p:nvGrpSpPr>
          <p:cNvPr id="406" name="Google Shape;406;p10"/>
          <p:cNvGrpSpPr/>
          <p:nvPr/>
        </p:nvGrpSpPr>
        <p:grpSpPr>
          <a:xfrm>
            <a:off x="2448322" y="74775"/>
            <a:ext cx="3446504" cy="276999"/>
            <a:chOff x="2448322" y="74775"/>
            <a:chExt cx="3446504" cy="276999"/>
          </a:xfrm>
        </p:grpSpPr>
        <p:sp>
          <p:nvSpPr>
            <p:cNvPr id="407" name="Google Shape;407;p1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08" name="Google Shape;408;p10"/>
            <p:cNvCxnSpPr>
              <a:stCxn id="4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09" name="Google Shape;409;p1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410" name="Google Shape;410;p10"/>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11" name="Google Shape;411;p10"/>
          <p:cNvGrpSpPr/>
          <p:nvPr/>
        </p:nvGrpSpPr>
        <p:grpSpPr>
          <a:xfrm>
            <a:off x="277404" y="5621632"/>
            <a:ext cx="3446504" cy="276999"/>
            <a:chOff x="2448322" y="74775"/>
            <a:chExt cx="3446504" cy="276999"/>
          </a:xfrm>
        </p:grpSpPr>
        <p:sp>
          <p:nvSpPr>
            <p:cNvPr id="412" name="Google Shape;412;p1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13" name="Google Shape;413;p10"/>
            <p:cNvCxnSpPr>
              <a:stCxn id="41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14" name="Google Shape;414;p1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415" name="Google Shape;415;p10"/>
          <p:cNvSpPr txBox="1"/>
          <p:nvPr/>
        </p:nvSpPr>
        <p:spPr>
          <a:xfrm>
            <a:off x="494426" y="2843808"/>
            <a:ext cx="12202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416" name="Google Shape;416;p1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10</a:t>
            </a:r>
            <a:endParaRPr b="1" sz="1050">
              <a:solidFill>
                <a:schemeClr val="dk1"/>
              </a:solidFill>
              <a:latin typeface="Arial Narrow"/>
              <a:ea typeface="Arial Narrow"/>
              <a:cs typeface="Arial Narrow"/>
              <a:sym typeface="Arial Narrow"/>
            </a:endParaRPr>
          </a:p>
        </p:txBody>
      </p:sp>
      <p:sp>
        <p:nvSpPr>
          <p:cNvPr id="417" name="Google Shape;417;p10"/>
          <p:cNvSpPr txBox="1"/>
          <p:nvPr>
            <p:ph type="ctrTitle"/>
          </p:nvPr>
        </p:nvSpPr>
        <p:spPr>
          <a:xfrm>
            <a:off x="85115" y="74775"/>
            <a:ext cx="2075175" cy="52322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Varicela</a:t>
            </a:r>
            <a:endParaRPr b="1" sz="2800">
              <a:solidFill>
                <a:srgbClr val="C00000"/>
              </a:solidFill>
              <a:latin typeface="Arial Narrow"/>
              <a:ea typeface="Arial Narrow"/>
              <a:cs typeface="Arial Narrow"/>
              <a:sym typeface="Arial Narrow"/>
            </a:endParaRPr>
          </a:p>
        </p:txBody>
      </p:sp>
      <p:sp>
        <p:nvSpPr>
          <p:cNvPr id="418" name="Google Shape;418;p10"/>
          <p:cNvSpPr/>
          <p:nvPr/>
        </p:nvSpPr>
        <p:spPr>
          <a:xfrm>
            <a:off x="-14673" y="8388806"/>
            <a:ext cx="3615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puntos. Medellín, a Periodo epidemiológico 03 acumulado  de 2022 </a:t>
            </a:r>
            <a:endParaRPr sz="1100">
              <a:solidFill>
                <a:schemeClr val="dk1"/>
              </a:solidFill>
              <a:latin typeface="Arial Narrow"/>
              <a:ea typeface="Arial Narrow"/>
              <a:cs typeface="Arial Narrow"/>
              <a:sym typeface="Arial Narrow"/>
            </a:endParaRPr>
          </a:p>
        </p:txBody>
      </p:sp>
      <p:sp>
        <p:nvSpPr>
          <p:cNvPr id="419" name="Google Shape;419;p10"/>
          <p:cNvSpPr/>
          <p:nvPr/>
        </p:nvSpPr>
        <p:spPr>
          <a:xfrm>
            <a:off x="3604966" y="8388805"/>
            <a:ext cx="3615123" cy="6924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densidad por kilómetro cuadrado de varicela. Medellín, a Periodo epidemiológico 03 acumulado  de 2022 </a:t>
            </a:r>
            <a:endParaRPr sz="1100">
              <a:solidFill>
                <a:schemeClr val="dk1"/>
              </a:solidFill>
              <a:latin typeface="Arial Narrow"/>
              <a:ea typeface="Arial Narrow"/>
              <a:cs typeface="Arial Narrow"/>
              <a:sym typeface="Arial Narrow"/>
            </a:endParaRPr>
          </a:p>
        </p:txBody>
      </p:sp>
      <p:pic>
        <p:nvPicPr>
          <p:cNvPr id="420" name="Google Shape;420;p10"/>
          <p:cNvPicPr preferRelativeResize="0"/>
          <p:nvPr/>
        </p:nvPicPr>
        <p:blipFill rotWithShape="1">
          <a:blip r:embed="rId6">
            <a:alphaModFix/>
          </a:blip>
          <a:srcRect b="0" l="0" r="0" t="0"/>
          <a:stretch/>
        </p:blipFill>
        <p:spPr>
          <a:xfrm>
            <a:off x="-14674" y="5994937"/>
            <a:ext cx="3471107" cy="2393868"/>
          </a:xfrm>
          <a:prstGeom prst="rect">
            <a:avLst/>
          </a:prstGeom>
          <a:noFill/>
          <a:ln>
            <a:noFill/>
          </a:ln>
        </p:spPr>
      </p:pic>
      <p:pic>
        <p:nvPicPr>
          <p:cNvPr id="421" name="Google Shape;421;p10"/>
          <p:cNvPicPr preferRelativeResize="0"/>
          <p:nvPr/>
        </p:nvPicPr>
        <p:blipFill rotWithShape="1">
          <a:blip r:embed="rId7">
            <a:alphaModFix/>
          </a:blip>
          <a:srcRect b="0" l="0" r="0" t="0"/>
          <a:stretch/>
        </p:blipFill>
        <p:spPr>
          <a:xfrm>
            <a:off x="3600450" y="6001827"/>
            <a:ext cx="3600448" cy="2386977"/>
          </a:xfrm>
          <a:prstGeom prst="rect">
            <a:avLst/>
          </a:prstGeom>
          <a:noFill/>
          <a:ln>
            <a:noFill/>
          </a:ln>
        </p:spPr>
      </p:pic>
      <p:pic>
        <p:nvPicPr>
          <p:cNvPr id="422" name="Google Shape;422;p10"/>
          <p:cNvPicPr preferRelativeResize="0"/>
          <p:nvPr/>
        </p:nvPicPr>
        <p:blipFill rotWithShape="1">
          <a:blip r:embed="rId8">
            <a:alphaModFix/>
          </a:blip>
          <a:srcRect b="0" l="0" r="0" t="0"/>
          <a:stretch/>
        </p:blipFill>
        <p:spPr>
          <a:xfrm>
            <a:off x="2232223" y="385826"/>
            <a:ext cx="4968675" cy="1828663"/>
          </a:xfrm>
          <a:prstGeom prst="rect">
            <a:avLst/>
          </a:prstGeom>
          <a:noFill/>
          <a:ln>
            <a:noFill/>
          </a:ln>
        </p:spPr>
      </p:pic>
      <p:pic>
        <p:nvPicPr>
          <p:cNvPr id="423" name="Google Shape;423;p10"/>
          <p:cNvPicPr preferRelativeResize="0"/>
          <p:nvPr/>
        </p:nvPicPr>
        <p:blipFill rotWithShape="1">
          <a:blip r:embed="rId9">
            <a:alphaModFix/>
          </a:blip>
          <a:srcRect b="0" l="0" r="0" t="0"/>
          <a:stretch/>
        </p:blipFill>
        <p:spPr>
          <a:xfrm>
            <a:off x="2258876" y="2664355"/>
            <a:ext cx="4942022" cy="22110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11"/>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30" name="Google Shape;430;p11"/>
          <p:cNvGrpSpPr/>
          <p:nvPr/>
        </p:nvGrpSpPr>
        <p:grpSpPr>
          <a:xfrm>
            <a:off x="277404" y="137149"/>
            <a:ext cx="3446504" cy="276999"/>
            <a:chOff x="2448322" y="74775"/>
            <a:chExt cx="3446504" cy="276999"/>
          </a:xfrm>
        </p:grpSpPr>
        <p:sp>
          <p:nvSpPr>
            <p:cNvPr id="431" name="Google Shape;431;p1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32" name="Google Shape;432;p11"/>
            <p:cNvCxnSpPr>
              <a:stCxn id="43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33" name="Google Shape;433;p1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434" name="Google Shape;434;p11"/>
          <p:cNvSpPr/>
          <p:nvPr/>
        </p:nvSpPr>
        <p:spPr>
          <a:xfrm>
            <a:off x="24257" y="4177757"/>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35" name="Google Shape;435;p11"/>
          <p:cNvGrpSpPr/>
          <p:nvPr/>
        </p:nvGrpSpPr>
        <p:grpSpPr>
          <a:xfrm>
            <a:off x="277404" y="4298980"/>
            <a:ext cx="3446504" cy="276999"/>
            <a:chOff x="2448322" y="74775"/>
            <a:chExt cx="3446504" cy="276999"/>
          </a:xfrm>
        </p:grpSpPr>
        <p:sp>
          <p:nvSpPr>
            <p:cNvPr id="436" name="Google Shape;436;p1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37" name="Google Shape;437;p11"/>
            <p:cNvCxnSpPr>
              <a:stCxn id="43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38" name="Google Shape;438;p1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brotes</a:t>
              </a:r>
              <a:endParaRPr b="1" sz="1200">
                <a:solidFill>
                  <a:schemeClr val="dk1"/>
                </a:solidFill>
                <a:latin typeface="Arial Narrow"/>
                <a:ea typeface="Arial Narrow"/>
                <a:cs typeface="Arial Narrow"/>
                <a:sym typeface="Arial Narrow"/>
              </a:endParaRPr>
            </a:p>
          </p:txBody>
        </p:sp>
      </p:grpSp>
      <p:sp>
        <p:nvSpPr>
          <p:cNvPr id="439" name="Google Shape;439;p1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11</a:t>
            </a:r>
            <a:endParaRPr b="1" sz="1050">
              <a:solidFill>
                <a:schemeClr val="dk1"/>
              </a:solidFill>
              <a:latin typeface="Arial Narrow"/>
              <a:ea typeface="Arial Narrow"/>
              <a:cs typeface="Arial Narrow"/>
              <a:sym typeface="Arial Narrow"/>
            </a:endParaRPr>
          </a:p>
        </p:txBody>
      </p:sp>
      <p:pic>
        <p:nvPicPr>
          <p:cNvPr id="440" name="Google Shape;440;p11"/>
          <p:cNvPicPr preferRelativeResize="0"/>
          <p:nvPr/>
        </p:nvPicPr>
        <p:blipFill rotWithShape="1">
          <a:blip r:embed="rId3">
            <a:alphaModFix/>
          </a:blip>
          <a:srcRect b="0" l="0" r="0" t="0"/>
          <a:stretch/>
        </p:blipFill>
        <p:spPr>
          <a:xfrm>
            <a:off x="6171850" y="865485"/>
            <a:ext cx="438131" cy="716941"/>
          </a:xfrm>
          <a:prstGeom prst="rect">
            <a:avLst/>
          </a:prstGeom>
          <a:noFill/>
          <a:ln>
            <a:noFill/>
          </a:ln>
        </p:spPr>
      </p:pic>
      <p:sp>
        <p:nvSpPr>
          <p:cNvPr id="441" name="Google Shape;441;p11"/>
          <p:cNvSpPr/>
          <p:nvPr/>
        </p:nvSpPr>
        <p:spPr>
          <a:xfrm>
            <a:off x="744567" y="4872680"/>
            <a:ext cx="2644371" cy="39635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Distribución de los Brotes</a:t>
            </a:r>
            <a:endParaRPr b="1" sz="1600">
              <a:solidFill>
                <a:schemeClr val="dk1"/>
              </a:solidFill>
              <a:latin typeface="Arial Narrow"/>
              <a:ea typeface="Arial Narrow"/>
              <a:cs typeface="Arial Narrow"/>
              <a:sym typeface="Arial Narrow"/>
            </a:endParaRPr>
          </a:p>
        </p:txBody>
      </p:sp>
      <p:cxnSp>
        <p:nvCxnSpPr>
          <p:cNvPr id="442" name="Google Shape;442;p11"/>
          <p:cNvCxnSpPr>
            <a:stCxn id="441" idx="2"/>
          </p:cNvCxnSpPr>
          <p:nvPr/>
        </p:nvCxnSpPr>
        <p:spPr>
          <a:xfrm flipH="1" rot="-5400000">
            <a:off x="1918403" y="5417380"/>
            <a:ext cx="297300" cy="600"/>
          </a:xfrm>
          <a:prstGeom prst="bentConnector3">
            <a:avLst>
              <a:gd fmla="val 49994" name="adj1"/>
            </a:avLst>
          </a:prstGeom>
          <a:noFill/>
          <a:ln cap="flat" cmpd="sng" w="28575">
            <a:solidFill>
              <a:schemeClr val="dk1"/>
            </a:solidFill>
            <a:prstDash val="solid"/>
            <a:round/>
            <a:headEnd len="sm" w="sm" type="none"/>
            <a:tailEnd len="med" w="med" type="stealth"/>
          </a:ln>
        </p:spPr>
      </p:cxnSp>
      <p:graphicFrame>
        <p:nvGraphicFramePr>
          <p:cNvPr id="443" name="Google Shape;443;p11"/>
          <p:cNvGraphicFramePr/>
          <p:nvPr/>
        </p:nvGraphicFramePr>
        <p:xfrm>
          <a:off x="808849" y="5580236"/>
          <a:ext cx="3000000" cy="3000000"/>
        </p:xfrm>
        <a:graphic>
          <a:graphicData uri="http://schemas.openxmlformats.org/drawingml/2006/table">
            <a:tbl>
              <a:tblPr bandRow="1" firstRow="1">
                <a:noFill/>
                <a:tableStyleId>{19FDE448-C046-481A-B73C-E5AFFC58227B}</a:tableStyleId>
              </a:tblPr>
              <a:tblGrid>
                <a:gridCol w="1822200"/>
                <a:gridCol w="858550"/>
              </a:tblGrid>
              <a:tr h="292200">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Lugar</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Total brotes</a:t>
                      </a:r>
                      <a:endParaRPr sz="1000">
                        <a:latin typeface="Arial Narrow"/>
                        <a:ea typeface="Arial Narrow"/>
                        <a:cs typeface="Arial Narrow"/>
                        <a:sym typeface="Arial Narrow"/>
                      </a:endParaRPr>
                    </a:p>
                  </a:txBody>
                  <a:tcPr marT="45725" marB="45725" marR="91450" marL="91450"/>
                </a:tc>
              </a:tr>
              <a:tr h="178575">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Sector educativo</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405850">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Centro Penitenciario- Estación</a:t>
                      </a:r>
                      <a:r>
                        <a:rPr lang="es-ES" sz="1000">
                          <a:latin typeface="Arial Narrow"/>
                          <a:ea typeface="Arial Narrow"/>
                          <a:cs typeface="Arial Narrow"/>
                          <a:sym typeface="Arial Narrow"/>
                        </a:rPr>
                        <a:t> de Policía- Batallón</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292200">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Otro </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183975">
                <a:tc>
                  <a:txBody>
                    <a:bodyPr/>
                    <a:lstStyle/>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Familiares</a:t>
                      </a:r>
                      <a:endParaRPr sz="1000">
                        <a:solidFill>
                          <a:schemeClr val="dk1"/>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solidFill>
                            <a:schemeClr val="dk1"/>
                          </a:solidFill>
                          <a:latin typeface="Arial Narrow"/>
                          <a:ea typeface="Arial Narrow"/>
                          <a:cs typeface="Arial Narrow"/>
                          <a:sym typeface="Arial Narrow"/>
                        </a:rPr>
                        <a:t>0</a:t>
                      </a:r>
                      <a:endParaRPr sz="1000">
                        <a:solidFill>
                          <a:schemeClr val="dk1"/>
                        </a:solidFill>
                        <a:latin typeface="Arial Narrow"/>
                        <a:ea typeface="Arial Narrow"/>
                        <a:cs typeface="Arial Narrow"/>
                        <a:sym typeface="Arial Narrow"/>
                      </a:endParaRPr>
                    </a:p>
                  </a:txBody>
                  <a:tcPr marT="45725" marB="45725" marR="91450" marL="91450"/>
                </a:tc>
              </a:tr>
            </a:tbl>
          </a:graphicData>
        </a:graphic>
      </p:graphicFrame>
      <p:sp>
        <p:nvSpPr>
          <p:cNvPr id="444" name="Google Shape;444;p11"/>
          <p:cNvSpPr txBox="1"/>
          <p:nvPr/>
        </p:nvSpPr>
        <p:spPr>
          <a:xfrm>
            <a:off x="95983" y="3075922"/>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a:t>
            </a:r>
            <a:endParaRPr/>
          </a:p>
        </p:txBody>
      </p:sp>
      <p:cxnSp>
        <p:nvCxnSpPr>
          <p:cNvPr id="445" name="Google Shape;445;p11"/>
          <p:cNvCxnSpPr/>
          <p:nvPr/>
        </p:nvCxnSpPr>
        <p:spPr>
          <a:xfrm>
            <a:off x="4479067" y="3982770"/>
            <a:ext cx="2582164" cy="0"/>
          </a:xfrm>
          <a:prstGeom prst="straightConnector1">
            <a:avLst/>
          </a:prstGeom>
          <a:noFill/>
          <a:ln cap="flat" cmpd="sng" w="9525">
            <a:solidFill>
              <a:srgbClr val="002060"/>
            </a:solidFill>
            <a:prstDash val="solid"/>
            <a:round/>
            <a:headEnd len="sm" w="sm" type="none"/>
            <a:tailEnd len="med" w="med" type="oval"/>
          </a:ln>
        </p:spPr>
      </p:cxnSp>
      <p:cxnSp>
        <p:nvCxnSpPr>
          <p:cNvPr id="446" name="Google Shape;446;p11"/>
          <p:cNvCxnSpPr/>
          <p:nvPr/>
        </p:nvCxnSpPr>
        <p:spPr>
          <a:xfrm rot="10800000">
            <a:off x="107240" y="3982770"/>
            <a:ext cx="2571615" cy="0"/>
          </a:xfrm>
          <a:prstGeom prst="straightConnector1">
            <a:avLst/>
          </a:prstGeom>
          <a:noFill/>
          <a:ln cap="flat" cmpd="sng" w="9525">
            <a:solidFill>
              <a:srgbClr val="002060"/>
            </a:solidFill>
            <a:prstDash val="solid"/>
            <a:round/>
            <a:headEnd len="sm" w="sm" type="none"/>
            <a:tailEnd len="med" w="med" type="oval"/>
          </a:ln>
        </p:spPr>
      </p:cxnSp>
      <p:sp>
        <p:nvSpPr>
          <p:cNvPr id="447" name="Google Shape;447;p11"/>
          <p:cNvSpPr txBox="1"/>
          <p:nvPr/>
        </p:nvSpPr>
        <p:spPr>
          <a:xfrm>
            <a:off x="114500" y="3413763"/>
            <a:ext cx="224131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10,75 x 100 mil habitantes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281</a:t>
            </a:r>
            <a:endParaRPr b="1" sz="1400">
              <a:solidFill>
                <a:schemeClr val="dk1"/>
              </a:solidFill>
              <a:latin typeface="Arial Narrow"/>
              <a:ea typeface="Arial Narrow"/>
              <a:cs typeface="Arial Narrow"/>
              <a:sym typeface="Arial Narrow"/>
            </a:endParaRPr>
          </a:p>
        </p:txBody>
      </p:sp>
      <p:sp>
        <p:nvSpPr>
          <p:cNvPr id="448" name="Google Shape;448;p11"/>
          <p:cNvSpPr txBox="1"/>
          <p:nvPr/>
        </p:nvSpPr>
        <p:spPr>
          <a:xfrm>
            <a:off x="4928257" y="3091688"/>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Brotes con investigación de campo</a:t>
            </a:r>
            <a:endParaRPr/>
          </a:p>
        </p:txBody>
      </p:sp>
      <p:sp>
        <p:nvSpPr>
          <p:cNvPr id="449" name="Google Shape;449;p11"/>
          <p:cNvSpPr txBox="1"/>
          <p:nvPr/>
        </p:nvSpPr>
        <p:spPr>
          <a:xfrm>
            <a:off x="5837701" y="3375364"/>
            <a:ext cx="85792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NA</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brotes)</a:t>
            </a:r>
            <a:endParaRPr b="1" sz="1400">
              <a:solidFill>
                <a:schemeClr val="dk1"/>
              </a:solidFill>
              <a:latin typeface="Arial Narrow"/>
              <a:ea typeface="Arial Narrow"/>
              <a:cs typeface="Arial Narrow"/>
              <a:sym typeface="Arial Narrow"/>
            </a:endParaRPr>
          </a:p>
        </p:txBody>
      </p:sp>
      <p:sp>
        <p:nvSpPr>
          <p:cNvPr id="450" name="Google Shape;450;p11"/>
          <p:cNvSpPr txBox="1"/>
          <p:nvPr/>
        </p:nvSpPr>
        <p:spPr>
          <a:xfrm>
            <a:off x="2500736" y="3033754"/>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5 años</a:t>
            </a:r>
            <a:endParaRPr b="1" sz="1050">
              <a:solidFill>
                <a:schemeClr val="dk1"/>
              </a:solidFill>
              <a:latin typeface="Arial Narrow"/>
              <a:ea typeface="Arial Narrow"/>
              <a:cs typeface="Arial Narrow"/>
              <a:sym typeface="Arial Narrow"/>
            </a:endParaRPr>
          </a:p>
        </p:txBody>
      </p:sp>
      <p:sp>
        <p:nvSpPr>
          <p:cNvPr id="451" name="Google Shape;451;p11"/>
          <p:cNvSpPr txBox="1"/>
          <p:nvPr/>
        </p:nvSpPr>
        <p:spPr>
          <a:xfrm>
            <a:off x="2761092" y="3446511"/>
            <a:ext cx="207781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52,43 x 100 mil &lt; 5 años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78 casos</a:t>
            </a:r>
            <a:endParaRPr b="1" sz="1400">
              <a:solidFill>
                <a:schemeClr val="dk1"/>
              </a:solidFill>
              <a:latin typeface="Arial Narrow"/>
              <a:ea typeface="Arial Narrow"/>
              <a:cs typeface="Arial Narrow"/>
              <a:sym typeface="Arial Narrow"/>
            </a:endParaRPr>
          </a:p>
        </p:txBody>
      </p:sp>
      <p:grpSp>
        <p:nvGrpSpPr>
          <p:cNvPr id="452" name="Google Shape;452;p11"/>
          <p:cNvGrpSpPr/>
          <p:nvPr/>
        </p:nvGrpSpPr>
        <p:grpSpPr>
          <a:xfrm>
            <a:off x="-143966" y="760028"/>
            <a:ext cx="1258607" cy="1651732"/>
            <a:chOff x="-143966" y="539552"/>
            <a:chExt cx="1258607" cy="1651732"/>
          </a:xfrm>
        </p:grpSpPr>
        <p:pic>
          <p:nvPicPr>
            <p:cNvPr id="453" name="Google Shape;453;p11"/>
            <p:cNvPicPr preferRelativeResize="0"/>
            <p:nvPr/>
          </p:nvPicPr>
          <p:blipFill rotWithShape="1">
            <a:blip r:embed="rId4">
              <a:alphaModFix/>
            </a:blip>
            <a:srcRect b="0" l="0" r="85225" t="0"/>
            <a:stretch/>
          </p:blipFill>
          <p:spPr>
            <a:xfrm>
              <a:off x="148822" y="539552"/>
              <a:ext cx="702032" cy="850900"/>
            </a:xfrm>
            <a:prstGeom prst="rect">
              <a:avLst/>
            </a:prstGeom>
            <a:noFill/>
            <a:ln>
              <a:noFill/>
            </a:ln>
          </p:spPr>
        </p:pic>
        <p:sp>
          <p:nvSpPr>
            <p:cNvPr id="454" name="Google Shape;454;p11"/>
            <p:cNvSpPr/>
            <p:nvPr/>
          </p:nvSpPr>
          <p:spPr>
            <a:xfrm>
              <a:off x="110784" y="1579196"/>
              <a:ext cx="838897"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49,11%</a:t>
              </a:r>
              <a:endParaRPr b="1" sz="1600">
                <a:solidFill>
                  <a:schemeClr val="dk1"/>
                </a:solidFill>
                <a:latin typeface="Arial Narrow"/>
                <a:ea typeface="Arial Narrow"/>
                <a:cs typeface="Arial Narrow"/>
                <a:sym typeface="Arial Narrow"/>
              </a:endParaRPr>
            </a:p>
          </p:txBody>
        </p:sp>
        <p:sp>
          <p:nvSpPr>
            <p:cNvPr id="455" name="Google Shape;455;p11"/>
            <p:cNvSpPr txBox="1"/>
            <p:nvPr/>
          </p:nvSpPr>
          <p:spPr>
            <a:xfrm>
              <a:off x="-143966" y="191428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138 Casos</a:t>
              </a:r>
              <a:endParaRPr b="1" sz="1200">
                <a:solidFill>
                  <a:schemeClr val="dk1"/>
                </a:solidFill>
                <a:latin typeface="Arial Narrow"/>
                <a:ea typeface="Arial Narrow"/>
                <a:cs typeface="Arial Narrow"/>
                <a:sym typeface="Arial Narrow"/>
              </a:endParaRPr>
            </a:p>
          </p:txBody>
        </p:sp>
        <p:sp>
          <p:nvSpPr>
            <p:cNvPr id="456" name="Google Shape;456;p11"/>
            <p:cNvSpPr txBox="1"/>
            <p:nvPr/>
          </p:nvSpPr>
          <p:spPr>
            <a:xfrm>
              <a:off x="-114966" y="130546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grpSp>
      <p:grpSp>
        <p:nvGrpSpPr>
          <p:cNvPr id="457" name="Google Shape;457;p11"/>
          <p:cNvGrpSpPr/>
          <p:nvPr/>
        </p:nvGrpSpPr>
        <p:grpSpPr>
          <a:xfrm>
            <a:off x="949682" y="863250"/>
            <a:ext cx="1282616" cy="1594010"/>
            <a:chOff x="767312" y="601726"/>
            <a:chExt cx="1282616" cy="1594010"/>
          </a:xfrm>
        </p:grpSpPr>
        <p:sp>
          <p:nvSpPr>
            <p:cNvPr id="458" name="Google Shape;458;p11"/>
            <p:cNvSpPr/>
            <p:nvPr/>
          </p:nvSpPr>
          <p:spPr>
            <a:xfrm>
              <a:off x="922645" y="1573062"/>
              <a:ext cx="835216"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50,89%</a:t>
              </a:r>
              <a:endParaRPr b="1" sz="1600">
                <a:solidFill>
                  <a:schemeClr val="dk1"/>
                </a:solidFill>
                <a:latin typeface="Arial Narrow"/>
                <a:ea typeface="Arial Narrow"/>
                <a:cs typeface="Arial Narrow"/>
                <a:sym typeface="Arial Narrow"/>
              </a:endParaRPr>
            </a:p>
          </p:txBody>
        </p:sp>
        <p:sp>
          <p:nvSpPr>
            <p:cNvPr id="459" name="Google Shape;459;p11"/>
            <p:cNvSpPr txBox="1"/>
            <p:nvPr/>
          </p:nvSpPr>
          <p:spPr>
            <a:xfrm>
              <a:off x="820321" y="19187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143 Casos</a:t>
              </a:r>
              <a:endParaRPr b="1" sz="1200">
                <a:solidFill>
                  <a:schemeClr val="dk1"/>
                </a:solidFill>
                <a:latin typeface="Arial Narrow"/>
                <a:ea typeface="Arial Narrow"/>
                <a:cs typeface="Arial Narrow"/>
                <a:sym typeface="Arial Narrow"/>
              </a:endParaRPr>
            </a:p>
          </p:txBody>
        </p:sp>
        <p:pic>
          <p:nvPicPr>
            <p:cNvPr id="460" name="Google Shape;460;p11"/>
            <p:cNvPicPr preferRelativeResize="0"/>
            <p:nvPr/>
          </p:nvPicPr>
          <p:blipFill rotWithShape="1">
            <a:blip r:embed="rId4">
              <a:alphaModFix/>
            </a:blip>
            <a:srcRect b="0" l="30557" r="55507" t="0"/>
            <a:stretch/>
          </p:blipFill>
          <p:spPr>
            <a:xfrm>
              <a:off x="1052788" y="601726"/>
              <a:ext cx="662151" cy="850900"/>
            </a:xfrm>
            <a:prstGeom prst="rect">
              <a:avLst/>
            </a:prstGeom>
            <a:noFill/>
            <a:ln>
              <a:noFill/>
            </a:ln>
          </p:spPr>
        </p:pic>
        <p:sp>
          <p:nvSpPr>
            <p:cNvPr id="461" name="Google Shape;461;p11"/>
            <p:cNvSpPr txBox="1"/>
            <p:nvPr/>
          </p:nvSpPr>
          <p:spPr>
            <a:xfrm>
              <a:off x="767312" y="13141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grpSp>
      <p:grpSp>
        <p:nvGrpSpPr>
          <p:cNvPr id="462" name="Google Shape;462;p11"/>
          <p:cNvGrpSpPr/>
          <p:nvPr/>
        </p:nvGrpSpPr>
        <p:grpSpPr>
          <a:xfrm>
            <a:off x="1944266" y="757458"/>
            <a:ext cx="1414263" cy="1638535"/>
            <a:chOff x="1700534" y="536982"/>
            <a:chExt cx="1414263" cy="1638535"/>
          </a:xfrm>
        </p:grpSpPr>
        <p:sp>
          <p:nvSpPr>
            <p:cNvPr id="463" name="Google Shape;463;p11"/>
            <p:cNvSpPr/>
            <p:nvPr/>
          </p:nvSpPr>
          <p:spPr>
            <a:xfrm>
              <a:off x="2047806" y="1571104"/>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0,71%</a:t>
              </a:r>
              <a:endParaRPr b="1" sz="1600">
                <a:solidFill>
                  <a:schemeClr val="dk1"/>
                </a:solidFill>
                <a:latin typeface="Arial Narrow"/>
                <a:ea typeface="Arial Narrow"/>
                <a:cs typeface="Arial Narrow"/>
                <a:sym typeface="Arial Narrow"/>
              </a:endParaRPr>
            </a:p>
          </p:txBody>
        </p:sp>
        <p:pic>
          <p:nvPicPr>
            <p:cNvPr id="464" name="Google Shape;464;p11"/>
            <p:cNvPicPr preferRelativeResize="0"/>
            <p:nvPr/>
          </p:nvPicPr>
          <p:blipFill rotWithShape="1">
            <a:blip r:embed="rId4">
              <a:alphaModFix/>
            </a:blip>
            <a:srcRect b="0" l="59204" r="26197" t="0"/>
            <a:stretch/>
          </p:blipFill>
          <p:spPr>
            <a:xfrm>
              <a:off x="2088282" y="536982"/>
              <a:ext cx="693683" cy="850900"/>
            </a:xfrm>
            <a:prstGeom prst="rect">
              <a:avLst/>
            </a:prstGeom>
            <a:noFill/>
            <a:ln>
              <a:noFill/>
            </a:ln>
          </p:spPr>
        </p:pic>
        <p:sp>
          <p:nvSpPr>
            <p:cNvPr id="465" name="Google Shape;465;p11"/>
            <p:cNvSpPr txBox="1"/>
            <p:nvPr/>
          </p:nvSpPr>
          <p:spPr>
            <a:xfrm>
              <a:off x="1700534" y="1311622"/>
              <a:ext cx="14142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Afrodescendiente</a:t>
              </a:r>
              <a:endParaRPr b="1" sz="1200" u="sng">
                <a:solidFill>
                  <a:schemeClr val="dk1"/>
                </a:solidFill>
                <a:latin typeface="Arial Narrow"/>
                <a:ea typeface="Arial Narrow"/>
                <a:cs typeface="Arial Narrow"/>
                <a:sym typeface="Arial Narrow"/>
              </a:endParaRPr>
            </a:p>
          </p:txBody>
        </p:sp>
        <p:sp>
          <p:nvSpPr>
            <p:cNvPr id="466" name="Google Shape;466;p11"/>
            <p:cNvSpPr txBox="1"/>
            <p:nvPr/>
          </p:nvSpPr>
          <p:spPr>
            <a:xfrm>
              <a:off x="1792861" y="18985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 Casos</a:t>
              </a:r>
              <a:endParaRPr b="1" sz="1200">
                <a:solidFill>
                  <a:schemeClr val="dk1"/>
                </a:solidFill>
                <a:latin typeface="Arial Narrow"/>
                <a:ea typeface="Arial Narrow"/>
                <a:cs typeface="Arial Narrow"/>
                <a:sym typeface="Arial Narrow"/>
              </a:endParaRPr>
            </a:p>
          </p:txBody>
        </p:sp>
      </p:grpSp>
      <p:grpSp>
        <p:nvGrpSpPr>
          <p:cNvPr id="467" name="Google Shape;467;p11"/>
          <p:cNvGrpSpPr/>
          <p:nvPr/>
        </p:nvGrpSpPr>
        <p:grpSpPr>
          <a:xfrm>
            <a:off x="3168402" y="836172"/>
            <a:ext cx="1246394" cy="1621088"/>
            <a:chOff x="2858112" y="554428"/>
            <a:chExt cx="1246394" cy="1621088"/>
          </a:xfrm>
        </p:grpSpPr>
        <p:sp>
          <p:nvSpPr>
            <p:cNvPr id="468" name="Google Shape;468;p11"/>
            <p:cNvSpPr txBox="1"/>
            <p:nvPr/>
          </p:nvSpPr>
          <p:spPr>
            <a:xfrm>
              <a:off x="2858112" y="1315874"/>
              <a:ext cx="1229607" cy="251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chemeClr val="dk1"/>
                </a:solidFill>
                <a:latin typeface="Arial Narrow"/>
                <a:ea typeface="Arial Narrow"/>
                <a:cs typeface="Arial Narrow"/>
                <a:sym typeface="Arial Narrow"/>
              </a:endParaRPr>
            </a:p>
          </p:txBody>
        </p:sp>
        <p:grpSp>
          <p:nvGrpSpPr>
            <p:cNvPr id="469" name="Google Shape;469;p11"/>
            <p:cNvGrpSpPr/>
            <p:nvPr/>
          </p:nvGrpSpPr>
          <p:grpSpPr>
            <a:xfrm>
              <a:off x="2874899" y="554428"/>
              <a:ext cx="1229607" cy="1621088"/>
              <a:chOff x="2850938" y="554428"/>
              <a:chExt cx="1229607" cy="1621088"/>
            </a:xfrm>
          </p:grpSpPr>
          <p:sp>
            <p:nvSpPr>
              <p:cNvPr id="470" name="Google Shape;470;p11"/>
              <p:cNvSpPr/>
              <p:nvPr/>
            </p:nvSpPr>
            <p:spPr>
              <a:xfrm>
                <a:off x="3071349" y="1566970"/>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0,36%</a:t>
                </a:r>
                <a:endParaRPr b="1" sz="1600">
                  <a:solidFill>
                    <a:schemeClr val="dk1"/>
                  </a:solidFill>
                  <a:latin typeface="Arial Narrow"/>
                  <a:ea typeface="Arial Narrow"/>
                  <a:cs typeface="Arial Narrow"/>
                  <a:sym typeface="Arial Narrow"/>
                </a:endParaRPr>
              </a:p>
            </p:txBody>
          </p:sp>
          <p:pic>
            <p:nvPicPr>
              <p:cNvPr id="471" name="Google Shape;471;p11"/>
              <p:cNvPicPr preferRelativeResize="0"/>
              <p:nvPr/>
            </p:nvPicPr>
            <p:blipFill rotWithShape="1">
              <a:blip r:embed="rId4">
                <a:alphaModFix/>
              </a:blip>
              <a:srcRect b="0" l="87297" r="0" t="0"/>
              <a:stretch/>
            </p:blipFill>
            <p:spPr>
              <a:xfrm>
                <a:off x="3155364" y="554428"/>
                <a:ext cx="603573" cy="850900"/>
              </a:xfrm>
              <a:prstGeom prst="rect">
                <a:avLst/>
              </a:prstGeom>
              <a:noFill/>
              <a:ln>
                <a:noFill/>
              </a:ln>
            </p:spPr>
          </p:pic>
          <p:sp>
            <p:nvSpPr>
              <p:cNvPr id="472" name="Google Shape;472;p11"/>
              <p:cNvSpPr txBox="1"/>
              <p:nvPr/>
            </p:nvSpPr>
            <p:spPr>
              <a:xfrm>
                <a:off x="2850938" y="18985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b="1" sz="1200">
                  <a:solidFill>
                    <a:schemeClr val="dk1"/>
                  </a:solidFill>
                  <a:latin typeface="Arial Narrow"/>
                  <a:ea typeface="Arial Narrow"/>
                  <a:cs typeface="Arial Narrow"/>
                  <a:sym typeface="Arial Narrow"/>
                </a:endParaRPr>
              </a:p>
            </p:txBody>
          </p:sp>
        </p:grpSp>
      </p:grpSp>
      <p:grpSp>
        <p:nvGrpSpPr>
          <p:cNvPr id="473" name="Google Shape;473;p11"/>
          <p:cNvGrpSpPr/>
          <p:nvPr/>
        </p:nvGrpSpPr>
        <p:grpSpPr>
          <a:xfrm>
            <a:off x="5622828" y="1573146"/>
            <a:ext cx="1610597" cy="855621"/>
            <a:chOff x="5622828" y="1311622"/>
            <a:chExt cx="1610597" cy="855621"/>
          </a:xfrm>
        </p:grpSpPr>
        <p:sp>
          <p:nvSpPr>
            <p:cNvPr id="474" name="Google Shape;474;p11"/>
            <p:cNvSpPr txBox="1"/>
            <p:nvPr/>
          </p:nvSpPr>
          <p:spPr>
            <a:xfrm>
              <a:off x="5622828" y="1311622"/>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475" name="Google Shape;475;p11"/>
            <p:cNvSpPr/>
            <p:nvPr/>
          </p:nvSpPr>
          <p:spPr>
            <a:xfrm>
              <a:off x="6058092" y="1558697"/>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0,71%</a:t>
              </a:r>
              <a:endParaRPr b="1" sz="1600">
                <a:solidFill>
                  <a:schemeClr val="dk1"/>
                </a:solidFill>
                <a:latin typeface="Arial Narrow"/>
                <a:ea typeface="Arial Narrow"/>
                <a:cs typeface="Arial Narrow"/>
                <a:sym typeface="Arial Narrow"/>
              </a:endParaRPr>
            </a:p>
          </p:txBody>
        </p:sp>
        <p:sp>
          <p:nvSpPr>
            <p:cNvPr id="476" name="Google Shape;476;p11"/>
            <p:cNvSpPr txBox="1"/>
            <p:nvPr/>
          </p:nvSpPr>
          <p:spPr>
            <a:xfrm>
              <a:off x="5837681" y="189024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 Casos</a:t>
              </a:r>
              <a:endParaRPr b="1" sz="1200">
                <a:solidFill>
                  <a:schemeClr val="dk1"/>
                </a:solidFill>
                <a:latin typeface="Arial Narrow"/>
                <a:ea typeface="Arial Narrow"/>
                <a:cs typeface="Arial Narrow"/>
                <a:sym typeface="Arial Narrow"/>
              </a:endParaRPr>
            </a:p>
          </p:txBody>
        </p:sp>
      </p:grpSp>
      <p:grpSp>
        <p:nvGrpSpPr>
          <p:cNvPr id="477" name="Google Shape;477;p11"/>
          <p:cNvGrpSpPr/>
          <p:nvPr/>
        </p:nvGrpSpPr>
        <p:grpSpPr>
          <a:xfrm>
            <a:off x="4248522" y="945092"/>
            <a:ext cx="1610597" cy="1516901"/>
            <a:chOff x="4078085" y="683568"/>
            <a:chExt cx="1610597" cy="1516901"/>
          </a:xfrm>
        </p:grpSpPr>
        <p:pic>
          <p:nvPicPr>
            <p:cNvPr id="478" name="Google Shape;478;p11"/>
            <p:cNvPicPr preferRelativeResize="0"/>
            <p:nvPr/>
          </p:nvPicPr>
          <p:blipFill rotWithShape="1">
            <a:blip r:embed="rId5">
              <a:alphaModFix/>
            </a:blip>
            <a:srcRect b="0" l="0" r="48966" t="0"/>
            <a:stretch/>
          </p:blipFill>
          <p:spPr>
            <a:xfrm>
              <a:off x="4361548" y="683568"/>
              <a:ext cx="1039102" cy="763541"/>
            </a:xfrm>
            <a:prstGeom prst="rect">
              <a:avLst/>
            </a:prstGeom>
            <a:noFill/>
            <a:ln>
              <a:noFill/>
            </a:ln>
          </p:spPr>
        </p:pic>
        <p:sp>
          <p:nvSpPr>
            <p:cNvPr id="479" name="Google Shape;479;p11"/>
            <p:cNvSpPr/>
            <p:nvPr/>
          </p:nvSpPr>
          <p:spPr>
            <a:xfrm>
              <a:off x="4434758" y="1592873"/>
              <a:ext cx="893884" cy="36004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0,00%</a:t>
              </a:r>
              <a:endParaRPr b="1" sz="1600">
                <a:solidFill>
                  <a:schemeClr val="dk1"/>
                </a:solidFill>
                <a:latin typeface="Arial Narrow"/>
                <a:ea typeface="Arial Narrow"/>
                <a:cs typeface="Arial Narrow"/>
                <a:sym typeface="Arial Narrow"/>
              </a:endParaRPr>
            </a:p>
          </p:txBody>
        </p:sp>
        <p:sp>
          <p:nvSpPr>
            <p:cNvPr id="480" name="Google Shape;480;p11"/>
            <p:cNvSpPr txBox="1"/>
            <p:nvPr/>
          </p:nvSpPr>
          <p:spPr>
            <a:xfrm>
              <a:off x="4078085" y="1331640"/>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p:txBody>
        </p:sp>
        <p:sp>
          <p:nvSpPr>
            <p:cNvPr id="481" name="Google Shape;481;p11"/>
            <p:cNvSpPr txBox="1"/>
            <p:nvPr/>
          </p:nvSpPr>
          <p:spPr>
            <a:xfrm>
              <a:off x="4266295" y="192347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482" name="Google Shape;482;p11"/>
          <p:cNvSpPr/>
          <p:nvPr/>
        </p:nvSpPr>
        <p:spPr>
          <a:xfrm>
            <a:off x="1963" y="24813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83" name="Google Shape;483;p11"/>
          <p:cNvGrpSpPr/>
          <p:nvPr/>
        </p:nvGrpSpPr>
        <p:grpSpPr>
          <a:xfrm>
            <a:off x="276968" y="2594884"/>
            <a:ext cx="3446504" cy="276999"/>
            <a:chOff x="2448322" y="74775"/>
            <a:chExt cx="3446504" cy="276999"/>
          </a:xfrm>
        </p:grpSpPr>
        <p:sp>
          <p:nvSpPr>
            <p:cNvPr id="484" name="Google Shape;484;p1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85" name="Google Shape;485;p11"/>
            <p:cNvCxnSpPr>
              <a:stCxn id="48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86" name="Google Shape;486;p1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487" name="Google Shape;487;p11"/>
          <p:cNvSpPr/>
          <p:nvPr/>
        </p:nvSpPr>
        <p:spPr>
          <a:xfrm>
            <a:off x="50" y="7340677"/>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88" name="Google Shape;488;p11"/>
          <p:cNvGrpSpPr/>
          <p:nvPr/>
        </p:nvGrpSpPr>
        <p:grpSpPr>
          <a:xfrm>
            <a:off x="192088" y="7405566"/>
            <a:ext cx="3446504" cy="276999"/>
            <a:chOff x="2448322" y="33831"/>
            <a:chExt cx="3446504" cy="276999"/>
          </a:xfrm>
        </p:grpSpPr>
        <p:sp>
          <p:nvSpPr>
            <p:cNvPr id="489" name="Google Shape;489;p11"/>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90" name="Google Shape;490;p11"/>
            <p:cNvCxnSpPr>
              <a:stCxn id="489"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491" name="Google Shape;491;p11"/>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492" name="Google Shape;492;p11"/>
          <p:cNvSpPr txBox="1"/>
          <p:nvPr/>
        </p:nvSpPr>
        <p:spPr>
          <a:xfrm>
            <a:off x="102988" y="7723509"/>
            <a:ext cx="7045505"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comportamiento de la varicela  hasta semana epidemiológica 12 ha estado en aumento. Se observa un número de casos  por encima de lo esperado en comparación  con el año anterior. El curso de vida con mayor número de casos fue el de primera infancia con el 27,76%. En promedio se notificaron 23 casos por semana epidemiológica. </a:t>
            </a:r>
            <a:endParaRPr sz="1400">
              <a:solidFill>
                <a:schemeClr val="dk1"/>
              </a:solidFill>
              <a:latin typeface="Arial Narrow"/>
              <a:ea typeface="Arial Narrow"/>
              <a:cs typeface="Arial Narrow"/>
              <a:sym typeface="Arial Narrow"/>
            </a:endParaRPr>
          </a:p>
        </p:txBody>
      </p:sp>
      <p:grpSp>
        <p:nvGrpSpPr>
          <p:cNvPr id="493" name="Google Shape;493;p11"/>
          <p:cNvGrpSpPr/>
          <p:nvPr/>
        </p:nvGrpSpPr>
        <p:grpSpPr>
          <a:xfrm>
            <a:off x="144066" y="517803"/>
            <a:ext cx="1642872" cy="453798"/>
            <a:chOff x="402094" y="486270"/>
            <a:chExt cx="2369636" cy="453798"/>
          </a:xfrm>
        </p:grpSpPr>
        <p:sp>
          <p:nvSpPr>
            <p:cNvPr id="494" name="Google Shape;494;p11"/>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11"/>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496" name="Google Shape;496;p11"/>
          <p:cNvGrpSpPr/>
          <p:nvPr/>
        </p:nvGrpSpPr>
        <p:grpSpPr>
          <a:xfrm>
            <a:off x="2223152" y="513131"/>
            <a:ext cx="1809346" cy="436842"/>
            <a:chOff x="3060727" y="484500"/>
            <a:chExt cx="2369636" cy="436842"/>
          </a:xfrm>
        </p:grpSpPr>
        <p:sp>
          <p:nvSpPr>
            <p:cNvPr id="497" name="Google Shape;497;p1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11"/>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grpSp>
        <p:nvGrpSpPr>
          <p:cNvPr id="499" name="Google Shape;499;p11"/>
          <p:cNvGrpSpPr/>
          <p:nvPr/>
        </p:nvGrpSpPr>
        <p:grpSpPr>
          <a:xfrm>
            <a:off x="4573030" y="537991"/>
            <a:ext cx="2771836" cy="436842"/>
            <a:chOff x="2849287" y="484500"/>
            <a:chExt cx="2777877" cy="436842"/>
          </a:xfrm>
        </p:grpSpPr>
        <p:sp>
          <p:nvSpPr>
            <p:cNvPr id="500" name="Google Shape;500;p1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11"/>
            <p:cNvSpPr txBox="1"/>
            <p:nvPr/>
          </p:nvSpPr>
          <p:spPr>
            <a:xfrm>
              <a:off x="2849287" y="484500"/>
              <a:ext cx="277787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Población especiales</a:t>
              </a:r>
              <a:endParaRPr b="1" sz="1600">
                <a:solidFill>
                  <a:schemeClr val="dk1"/>
                </a:solidFill>
                <a:latin typeface="Arial Narrow"/>
                <a:ea typeface="Arial Narrow"/>
                <a:cs typeface="Arial Narrow"/>
                <a:sym typeface="Arial Narrow"/>
              </a:endParaRPr>
            </a:p>
          </p:txBody>
        </p:sp>
      </p:grpSp>
      <p:pic>
        <p:nvPicPr>
          <p:cNvPr id="502" name="Google Shape;502;p11"/>
          <p:cNvPicPr preferRelativeResize="0"/>
          <p:nvPr/>
        </p:nvPicPr>
        <p:blipFill rotWithShape="1">
          <a:blip r:embed="rId6">
            <a:alphaModFix/>
          </a:blip>
          <a:srcRect b="0" l="0" r="0" t="0"/>
          <a:stretch/>
        </p:blipFill>
        <p:spPr>
          <a:xfrm>
            <a:off x="3574131" y="4699571"/>
            <a:ext cx="3574361" cy="25352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12"/>
          <p:cNvPicPr preferRelativeResize="0"/>
          <p:nvPr/>
        </p:nvPicPr>
        <p:blipFill rotWithShape="1">
          <a:blip r:embed="rId3">
            <a:alphaModFix/>
          </a:blip>
          <a:srcRect b="0" l="0" r="0" t="0"/>
          <a:stretch/>
        </p:blipFill>
        <p:spPr>
          <a:xfrm>
            <a:off x="0" y="0"/>
            <a:ext cx="2214045" cy="2824179"/>
          </a:xfrm>
          <a:prstGeom prst="rect">
            <a:avLst/>
          </a:prstGeom>
          <a:noFill/>
          <a:ln>
            <a:noFill/>
          </a:ln>
        </p:spPr>
      </p:pic>
      <p:pic>
        <p:nvPicPr>
          <p:cNvPr id="508" name="Google Shape;508;p12"/>
          <p:cNvPicPr preferRelativeResize="0"/>
          <p:nvPr/>
        </p:nvPicPr>
        <p:blipFill rotWithShape="1">
          <a:blip r:embed="rId4">
            <a:alphaModFix/>
          </a:blip>
          <a:srcRect b="10826" l="0" r="0" t="51432"/>
          <a:stretch/>
        </p:blipFill>
        <p:spPr>
          <a:xfrm>
            <a:off x="0" y="2824179"/>
            <a:ext cx="2232223" cy="2072433"/>
          </a:xfrm>
          <a:prstGeom prst="rect">
            <a:avLst/>
          </a:prstGeom>
          <a:noFill/>
          <a:ln>
            <a:noFill/>
          </a:ln>
        </p:spPr>
      </p:pic>
      <p:sp>
        <p:nvSpPr>
          <p:cNvPr id="509" name="Google Shape;509;p12"/>
          <p:cNvSpPr txBox="1"/>
          <p:nvPr/>
        </p:nvSpPr>
        <p:spPr>
          <a:xfrm>
            <a:off x="0" y="623805"/>
            <a:ext cx="224097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3  - 2022</a:t>
            </a:r>
            <a:endParaRPr b="1" sz="1200">
              <a:solidFill>
                <a:schemeClr val="dk1"/>
              </a:solidFill>
              <a:latin typeface="Arial Narrow"/>
              <a:ea typeface="Arial Narrow"/>
              <a:cs typeface="Arial Narrow"/>
              <a:sym typeface="Arial Narrow"/>
            </a:endParaRPr>
          </a:p>
        </p:txBody>
      </p:sp>
      <p:sp>
        <p:nvSpPr>
          <p:cNvPr id="510" name="Google Shape;510;p12"/>
          <p:cNvSpPr/>
          <p:nvPr/>
        </p:nvSpPr>
        <p:spPr>
          <a:xfrm>
            <a:off x="2274078" y="1816532"/>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Meningitis  por  Meningococo. Medellín, a Periodo epidemiológico 3 de 2021. </a:t>
            </a:r>
            <a:endParaRPr sz="1100">
              <a:solidFill>
                <a:schemeClr val="dk1"/>
              </a:solidFill>
              <a:latin typeface="Arial Narrow"/>
              <a:ea typeface="Arial Narrow"/>
              <a:cs typeface="Arial Narrow"/>
              <a:sym typeface="Arial Narrow"/>
            </a:endParaRPr>
          </a:p>
        </p:txBody>
      </p:sp>
      <p:grpSp>
        <p:nvGrpSpPr>
          <p:cNvPr id="511" name="Google Shape;511;p12"/>
          <p:cNvGrpSpPr/>
          <p:nvPr/>
        </p:nvGrpSpPr>
        <p:grpSpPr>
          <a:xfrm>
            <a:off x="179214" y="4067944"/>
            <a:ext cx="1892650" cy="488476"/>
            <a:chOff x="2397524" y="3379972"/>
            <a:chExt cx="4508500" cy="904875"/>
          </a:xfrm>
        </p:grpSpPr>
        <p:pic>
          <p:nvPicPr>
            <p:cNvPr id="512" name="Google Shape;512;p12"/>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513" name="Google Shape;513;p12"/>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13</a:t>
              </a:r>
              <a:endParaRPr b="1" sz="2000">
                <a:solidFill>
                  <a:schemeClr val="dk1"/>
                </a:solidFill>
                <a:latin typeface="Arial Narrow"/>
                <a:ea typeface="Arial Narrow"/>
                <a:cs typeface="Arial Narrow"/>
                <a:sym typeface="Arial Narrow"/>
              </a:endParaRPr>
            </a:p>
          </p:txBody>
        </p:sp>
      </p:grpSp>
      <p:grpSp>
        <p:nvGrpSpPr>
          <p:cNvPr id="514" name="Google Shape;514;p12"/>
          <p:cNvGrpSpPr/>
          <p:nvPr/>
        </p:nvGrpSpPr>
        <p:grpSpPr>
          <a:xfrm>
            <a:off x="2448322" y="74775"/>
            <a:ext cx="3446504" cy="276999"/>
            <a:chOff x="2448322" y="74775"/>
            <a:chExt cx="3446504" cy="276999"/>
          </a:xfrm>
        </p:grpSpPr>
        <p:sp>
          <p:nvSpPr>
            <p:cNvPr id="515" name="Google Shape;515;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16" name="Google Shape;516;p12"/>
            <p:cNvCxnSpPr>
              <a:stCxn id="51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17" name="Google Shape;517;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518" name="Google Shape;518;p12"/>
          <p:cNvSpPr/>
          <p:nvPr/>
        </p:nvSpPr>
        <p:spPr>
          <a:xfrm>
            <a:off x="0" y="5035466"/>
            <a:ext cx="7200900" cy="376880"/>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19" name="Google Shape;519;p12"/>
          <p:cNvGrpSpPr/>
          <p:nvPr/>
        </p:nvGrpSpPr>
        <p:grpSpPr>
          <a:xfrm>
            <a:off x="277404" y="5035466"/>
            <a:ext cx="3446504" cy="276999"/>
            <a:chOff x="2448322" y="74775"/>
            <a:chExt cx="3446504" cy="276999"/>
          </a:xfrm>
        </p:grpSpPr>
        <p:sp>
          <p:nvSpPr>
            <p:cNvPr id="520" name="Google Shape;520;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21" name="Google Shape;521;p12"/>
            <p:cNvCxnSpPr>
              <a:stCxn id="52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22" name="Google Shape;522;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grpSp>
        <p:nvGrpSpPr>
          <p:cNvPr id="523" name="Google Shape;523;p12"/>
          <p:cNvGrpSpPr/>
          <p:nvPr/>
        </p:nvGrpSpPr>
        <p:grpSpPr>
          <a:xfrm>
            <a:off x="5114767" y="5049366"/>
            <a:ext cx="3526243" cy="276999"/>
            <a:chOff x="2448322" y="74775"/>
            <a:chExt cx="3526243" cy="276999"/>
          </a:xfrm>
        </p:grpSpPr>
        <p:sp>
          <p:nvSpPr>
            <p:cNvPr id="524" name="Google Shape;524;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25" name="Google Shape;525;p12"/>
            <p:cNvCxnSpPr>
              <a:stCxn id="52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26" name="Google Shape;526;p12"/>
            <p:cNvSpPr txBox="1"/>
            <p:nvPr/>
          </p:nvSpPr>
          <p:spPr>
            <a:xfrm>
              <a:off x="3382277"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527" name="Google Shape;527;p12"/>
          <p:cNvSpPr txBox="1"/>
          <p:nvPr/>
        </p:nvSpPr>
        <p:spPr>
          <a:xfrm>
            <a:off x="3302537" y="5436096"/>
            <a:ext cx="1882089"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meningitis bacterianas  en población general</a:t>
            </a:r>
            <a:endParaRPr/>
          </a:p>
        </p:txBody>
      </p:sp>
      <p:cxnSp>
        <p:nvCxnSpPr>
          <p:cNvPr id="528" name="Google Shape;528;p12"/>
          <p:cNvCxnSpPr/>
          <p:nvPr/>
        </p:nvCxnSpPr>
        <p:spPr>
          <a:xfrm>
            <a:off x="4875924" y="6388169"/>
            <a:ext cx="2222505" cy="0"/>
          </a:xfrm>
          <a:prstGeom prst="straightConnector1">
            <a:avLst/>
          </a:prstGeom>
          <a:noFill/>
          <a:ln cap="flat" cmpd="sng" w="9525">
            <a:solidFill>
              <a:srgbClr val="002060"/>
            </a:solidFill>
            <a:prstDash val="solid"/>
            <a:round/>
            <a:headEnd len="sm" w="sm" type="none"/>
            <a:tailEnd len="med" w="med" type="oval"/>
          </a:ln>
        </p:spPr>
      </p:cxnSp>
      <p:cxnSp>
        <p:nvCxnSpPr>
          <p:cNvPr id="529" name="Google Shape;529;p12"/>
          <p:cNvCxnSpPr/>
          <p:nvPr/>
        </p:nvCxnSpPr>
        <p:spPr>
          <a:xfrm rot="10800000">
            <a:off x="2987251" y="6388169"/>
            <a:ext cx="2259337" cy="0"/>
          </a:xfrm>
          <a:prstGeom prst="straightConnector1">
            <a:avLst/>
          </a:prstGeom>
          <a:noFill/>
          <a:ln cap="flat" cmpd="sng" w="9525">
            <a:solidFill>
              <a:srgbClr val="002060"/>
            </a:solidFill>
            <a:prstDash val="solid"/>
            <a:round/>
            <a:headEnd len="sm" w="sm" type="none"/>
            <a:tailEnd len="med" w="med" type="oval"/>
          </a:ln>
        </p:spPr>
      </p:cxnSp>
      <p:sp>
        <p:nvSpPr>
          <p:cNvPr id="530" name="Google Shape;530;p12"/>
          <p:cNvSpPr txBox="1"/>
          <p:nvPr/>
        </p:nvSpPr>
        <p:spPr>
          <a:xfrm>
            <a:off x="3756884" y="5909531"/>
            <a:ext cx="100897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0,49* 100 mil</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13 casos</a:t>
            </a:r>
            <a:endParaRPr b="1" sz="1200">
              <a:solidFill>
                <a:schemeClr val="dk1"/>
              </a:solidFill>
              <a:latin typeface="Arial Narrow"/>
              <a:ea typeface="Arial Narrow"/>
              <a:cs typeface="Arial Narrow"/>
              <a:sym typeface="Arial Narrow"/>
            </a:endParaRPr>
          </a:p>
        </p:txBody>
      </p:sp>
      <p:sp>
        <p:nvSpPr>
          <p:cNvPr id="531" name="Google Shape;531;p12"/>
          <p:cNvSpPr txBox="1"/>
          <p:nvPr/>
        </p:nvSpPr>
        <p:spPr>
          <a:xfrm>
            <a:off x="3871173" y="6510624"/>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Brotes con investigación de campo</a:t>
            </a:r>
            <a:endParaRPr/>
          </a:p>
        </p:txBody>
      </p:sp>
      <p:sp>
        <p:nvSpPr>
          <p:cNvPr id="532" name="Google Shape;532;p12"/>
          <p:cNvSpPr txBox="1"/>
          <p:nvPr/>
        </p:nvSpPr>
        <p:spPr>
          <a:xfrm>
            <a:off x="4171741" y="6772234"/>
            <a:ext cx="206017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0 Brotes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(sin brotes  hasta este periodo)</a:t>
            </a:r>
            <a:endParaRPr b="1" sz="1200">
              <a:solidFill>
                <a:schemeClr val="dk1"/>
              </a:solidFill>
              <a:latin typeface="Arial Narrow"/>
              <a:ea typeface="Arial Narrow"/>
              <a:cs typeface="Arial Narrow"/>
              <a:sym typeface="Arial Narrow"/>
            </a:endParaRPr>
          </a:p>
        </p:txBody>
      </p:sp>
      <p:sp>
        <p:nvSpPr>
          <p:cNvPr id="533" name="Google Shape;533;p12"/>
          <p:cNvSpPr txBox="1"/>
          <p:nvPr/>
        </p:nvSpPr>
        <p:spPr>
          <a:xfrm>
            <a:off x="5114766" y="5436096"/>
            <a:ext cx="208242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Proporción de incidencia de meningitis bacterianas  en menores de 5 años</a:t>
            </a:r>
            <a:endParaRPr b="1" sz="1000">
              <a:solidFill>
                <a:schemeClr val="dk1"/>
              </a:solidFill>
              <a:latin typeface="Arial Narrow"/>
              <a:ea typeface="Arial Narrow"/>
              <a:cs typeface="Arial Narrow"/>
              <a:sym typeface="Arial Narrow"/>
            </a:endParaRPr>
          </a:p>
        </p:txBody>
      </p:sp>
      <p:sp>
        <p:nvSpPr>
          <p:cNvPr id="534" name="Google Shape;534;p12"/>
          <p:cNvSpPr txBox="1"/>
          <p:nvPr/>
        </p:nvSpPr>
        <p:spPr>
          <a:xfrm>
            <a:off x="219514" y="2843808"/>
            <a:ext cx="17700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Casos -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535" name="Google Shape;535;p1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12</a:t>
            </a:r>
            <a:endParaRPr b="1" sz="1050">
              <a:solidFill>
                <a:schemeClr val="dk1"/>
              </a:solidFill>
              <a:latin typeface="Arial Narrow"/>
              <a:ea typeface="Arial Narrow"/>
              <a:cs typeface="Arial Narrow"/>
              <a:sym typeface="Arial Narrow"/>
            </a:endParaRPr>
          </a:p>
        </p:txBody>
      </p:sp>
      <p:sp>
        <p:nvSpPr>
          <p:cNvPr id="536" name="Google Shape;536;p12"/>
          <p:cNvSpPr txBox="1"/>
          <p:nvPr>
            <p:ph type="ctrTitle"/>
          </p:nvPr>
        </p:nvSpPr>
        <p:spPr>
          <a:xfrm>
            <a:off x="85115" y="105553"/>
            <a:ext cx="2075175" cy="46166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Meningitis</a:t>
            </a:r>
            <a:endParaRPr b="1" sz="2400">
              <a:solidFill>
                <a:srgbClr val="C00000"/>
              </a:solidFill>
              <a:latin typeface="Arial Narrow"/>
              <a:ea typeface="Arial Narrow"/>
              <a:cs typeface="Arial Narrow"/>
              <a:sym typeface="Arial Narrow"/>
            </a:endParaRPr>
          </a:p>
        </p:txBody>
      </p:sp>
      <p:sp>
        <p:nvSpPr>
          <p:cNvPr id="537" name="Google Shape;537;p12"/>
          <p:cNvSpPr txBox="1"/>
          <p:nvPr/>
        </p:nvSpPr>
        <p:spPr>
          <a:xfrm>
            <a:off x="5702060" y="5895726"/>
            <a:ext cx="98135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4,04 * 100 mil</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 casos</a:t>
            </a:r>
            <a:endParaRPr b="1" sz="1200">
              <a:solidFill>
                <a:schemeClr val="dk1"/>
              </a:solidFill>
              <a:latin typeface="Arial Narrow"/>
              <a:ea typeface="Arial Narrow"/>
              <a:cs typeface="Arial Narrow"/>
              <a:sym typeface="Arial Narrow"/>
            </a:endParaRPr>
          </a:p>
        </p:txBody>
      </p:sp>
      <p:sp>
        <p:nvSpPr>
          <p:cNvPr id="538" name="Google Shape;538;p12"/>
          <p:cNvSpPr/>
          <p:nvPr/>
        </p:nvSpPr>
        <p:spPr>
          <a:xfrm>
            <a:off x="0" y="6948264"/>
            <a:ext cx="3529933" cy="4924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Casos de meningitis bacteriana, enfermedad meningocócica y otros agentes, Medellin, periodo epidemiológico 3, 2022</a:t>
            </a:r>
            <a:r>
              <a:rPr lang="es-ES" sz="1000">
                <a:solidFill>
                  <a:schemeClr val="dk1"/>
                </a:solidFill>
                <a:latin typeface="Arial Narrow"/>
                <a:ea typeface="Arial Narrow"/>
                <a:cs typeface="Arial Narrow"/>
                <a:sym typeface="Arial Narrow"/>
              </a:rPr>
              <a:t>. </a:t>
            </a:r>
            <a:endParaRPr sz="1000">
              <a:solidFill>
                <a:schemeClr val="dk1"/>
              </a:solidFill>
              <a:latin typeface="Arial Narrow"/>
              <a:ea typeface="Arial Narrow"/>
              <a:cs typeface="Arial Narrow"/>
              <a:sym typeface="Arial Narrow"/>
            </a:endParaRPr>
          </a:p>
        </p:txBody>
      </p:sp>
      <p:sp>
        <p:nvSpPr>
          <p:cNvPr id="539" name="Google Shape;539;p12"/>
          <p:cNvSpPr/>
          <p:nvPr/>
        </p:nvSpPr>
        <p:spPr>
          <a:xfrm>
            <a:off x="2240972" y="2387050"/>
            <a:ext cx="4959928"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40" name="Google Shape;540;p12"/>
          <p:cNvGrpSpPr/>
          <p:nvPr/>
        </p:nvGrpSpPr>
        <p:grpSpPr>
          <a:xfrm>
            <a:off x="2518376" y="2490476"/>
            <a:ext cx="3446504" cy="276999"/>
            <a:chOff x="2448322" y="74775"/>
            <a:chExt cx="3446504" cy="276999"/>
          </a:xfrm>
        </p:grpSpPr>
        <p:sp>
          <p:nvSpPr>
            <p:cNvPr id="541" name="Google Shape;541;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42" name="Google Shape;542;p12"/>
            <p:cNvCxnSpPr>
              <a:stCxn id="54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43" name="Google Shape;543;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grpSp>
        <p:nvGrpSpPr>
          <p:cNvPr id="544" name="Google Shape;544;p12"/>
          <p:cNvGrpSpPr/>
          <p:nvPr/>
        </p:nvGrpSpPr>
        <p:grpSpPr>
          <a:xfrm>
            <a:off x="2543435" y="4103409"/>
            <a:ext cx="1252369" cy="877901"/>
            <a:chOff x="-36884" y="7072716"/>
            <a:chExt cx="1252369" cy="877901"/>
          </a:xfrm>
        </p:grpSpPr>
        <p:sp>
          <p:nvSpPr>
            <p:cNvPr id="545" name="Google Shape;545;p1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546" name="Google Shape;546;p12"/>
            <p:cNvSpPr/>
            <p:nvPr/>
          </p:nvSpPr>
          <p:spPr>
            <a:xfrm>
              <a:off x="82073" y="7363321"/>
              <a:ext cx="86754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 casos</a:t>
              </a:r>
              <a:endParaRPr b="1" sz="1400">
                <a:solidFill>
                  <a:schemeClr val="dk1"/>
                </a:solidFill>
                <a:latin typeface="Arial Narrow"/>
                <a:ea typeface="Arial Narrow"/>
                <a:cs typeface="Arial Narrow"/>
                <a:sym typeface="Arial Narrow"/>
              </a:endParaRPr>
            </a:p>
          </p:txBody>
        </p:sp>
        <p:sp>
          <p:nvSpPr>
            <p:cNvPr id="547" name="Google Shape;547;p12"/>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a:p>
          </p:txBody>
        </p:sp>
      </p:grpSp>
      <p:pic>
        <p:nvPicPr>
          <p:cNvPr id="548" name="Google Shape;548;p12"/>
          <p:cNvPicPr preferRelativeResize="0"/>
          <p:nvPr/>
        </p:nvPicPr>
        <p:blipFill rotWithShape="1">
          <a:blip r:embed="rId6">
            <a:alphaModFix/>
          </a:blip>
          <a:srcRect b="0" l="0" r="83073" t="0"/>
          <a:stretch/>
        </p:blipFill>
        <p:spPr>
          <a:xfrm>
            <a:off x="2772737" y="3342424"/>
            <a:ext cx="804283" cy="850900"/>
          </a:xfrm>
          <a:prstGeom prst="rect">
            <a:avLst/>
          </a:prstGeom>
          <a:noFill/>
          <a:ln>
            <a:noFill/>
          </a:ln>
        </p:spPr>
      </p:pic>
      <p:pic>
        <p:nvPicPr>
          <p:cNvPr id="549" name="Google Shape;549;p12"/>
          <p:cNvPicPr preferRelativeResize="0"/>
          <p:nvPr/>
        </p:nvPicPr>
        <p:blipFill rotWithShape="1">
          <a:blip r:embed="rId6">
            <a:alphaModFix/>
          </a:blip>
          <a:srcRect b="1382" l="28990" r="53580" t="-1382"/>
          <a:stretch/>
        </p:blipFill>
        <p:spPr>
          <a:xfrm>
            <a:off x="3831795" y="3331261"/>
            <a:ext cx="828105" cy="850900"/>
          </a:xfrm>
          <a:prstGeom prst="rect">
            <a:avLst/>
          </a:prstGeom>
          <a:noFill/>
          <a:ln>
            <a:noFill/>
          </a:ln>
        </p:spPr>
      </p:pic>
      <p:grpSp>
        <p:nvGrpSpPr>
          <p:cNvPr id="550" name="Google Shape;550;p12"/>
          <p:cNvGrpSpPr/>
          <p:nvPr/>
        </p:nvGrpSpPr>
        <p:grpSpPr>
          <a:xfrm>
            <a:off x="3646317" y="4103409"/>
            <a:ext cx="1229607" cy="877901"/>
            <a:chOff x="-14122" y="7072716"/>
            <a:chExt cx="1229607" cy="877901"/>
          </a:xfrm>
        </p:grpSpPr>
        <p:sp>
          <p:nvSpPr>
            <p:cNvPr id="551" name="Google Shape;551;p1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552" name="Google Shape;552;p12"/>
            <p:cNvSpPr/>
            <p:nvPr/>
          </p:nvSpPr>
          <p:spPr>
            <a:xfrm>
              <a:off x="156035" y="7363321"/>
              <a:ext cx="89587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 casos</a:t>
              </a:r>
              <a:endParaRPr b="1" sz="1400">
                <a:solidFill>
                  <a:schemeClr val="dk1"/>
                </a:solidFill>
                <a:latin typeface="Arial Narrow"/>
                <a:ea typeface="Arial Narrow"/>
                <a:cs typeface="Arial Narrow"/>
                <a:sym typeface="Arial Narrow"/>
              </a:endParaRPr>
            </a:p>
          </p:txBody>
        </p:sp>
        <p:sp>
          <p:nvSpPr>
            <p:cNvPr id="553" name="Google Shape;553;p1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pic>
        <p:nvPicPr>
          <p:cNvPr id="554" name="Google Shape;554;p12"/>
          <p:cNvPicPr preferRelativeResize="0"/>
          <p:nvPr/>
        </p:nvPicPr>
        <p:blipFill rotWithShape="1">
          <a:blip r:embed="rId7">
            <a:alphaModFix/>
          </a:blip>
          <a:srcRect b="0" l="13773" r="11756" t="0"/>
          <a:stretch/>
        </p:blipFill>
        <p:spPr>
          <a:xfrm>
            <a:off x="5993195" y="3447360"/>
            <a:ext cx="762489" cy="737854"/>
          </a:xfrm>
          <a:prstGeom prst="rect">
            <a:avLst/>
          </a:prstGeom>
          <a:noFill/>
          <a:ln>
            <a:noFill/>
          </a:ln>
        </p:spPr>
      </p:pic>
      <p:pic>
        <p:nvPicPr>
          <p:cNvPr descr="https://www.comb.cat/Upload/Imatges/2979.JPG" id="555" name="Google Shape;555;p12"/>
          <p:cNvPicPr preferRelativeResize="0"/>
          <p:nvPr/>
        </p:nvPicPr>
        <p:blipFill rotWithShape="1">
          <a:blip r:embed="rId8">
            <a:alphaModFix/>
          </a:blip>
          <a:srcRect b="12182" l="20417" r="28520" t="9029"/>
          <a:stretch/>
        </p:blipFill>
        <p:spPr>
          <a:xfrm>
            <a:off x="4948070" y="3356567"/>
            <a:ext cx="831338" cy="808094"/>
          </a:xfrm>
          <a:prstGeom prst="rect">
            <a:avLst/>
          </a:prstGeom>
          <a:noFill/>
          <a:ln>
            <a:noFill/>
          </a:ln>
        </p:spPr>
      </p:pic>
      <p:grpSp>
        <p:nvGrpSpPr>
          <p:cNvPr id="556" name="Google Shape;556;p12"/>
          <p:cNvGrpSpPr/>
          <p:nvPr/>
        </p:nvGrpSpPr>
        <p:grpSpPr>
          <a:xfrm>
            <a:off x="4765855" y="4074086"/>
            <a:ext cx="1229607" cy="877901"/>
            <a:chOff x="-14122" y="7072716"/>
            <a:chExt cx="1229607" cy="877901"/>
          </a:xfrm>
        </p:grpSpPr>
        <p:sp>
          <p:nvSpPr>
            <p:cNvPr id="557" name="Google Shape;557;p1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&lt; 5 años</a:t>
              </a:r>
              <a:endParaRPr b="1" sz="1200" u="sng">
                <a:solidFill>
                  <a:schemeClr val="dk1"/>
                </a:solidFill>
                <a:latin typeface="Arial Narrow"/>
                <a:ea typeface="Arial Narrow"/>
                <a:cs typeface="Arial Narrow"/>
                <a:sym typeface="Arial Narrow"/>
              </a:endParaRPr>
            </a:p>
          </p:txBody>
        </p:sp>
        <p:sp>
          <p:nvSpPr>
            <p:cNvPr id="558" name="Google Shape;558;p12"/>
            <p:cNvSpPr/>
            <p:nvPr/>
          </p:nvSpPr>
          <p:spPr>
            <a:xfrm>
              <a:off x="195897" y="7376969"/>
              <a:ext cx="905303"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 caso</a:t>
              </a:r>
              <a:endParaRPr b="1" sz="1400">
                <a:solidFill>
                  <a:schemeClr val="dk1"/>
                </a:solidFill>
                <a:latin typeface="Arial Narrow"/>
                <a:ea typeface="Arial Narrow"/>
                <a:cs typeface="Arial Narrow"/>
                <a:sym typeface="Arial Narrow"/>
              </a:endParaRPr>
            </a:p>
          </p:txBody>
        </p:sp>
        <p:sp>
          <p:nvSpPr>
            <p:cNvPr id="559" name="Google Shape;559;p1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grpSp>
        <p:nvGrpSpPr>
          <p:cNvPr id="560" name="Google Shape;560;p12"/>
          <p:cNvGrpSpPr/>
          <p:nvPr/>
        </p:nvGrpSpPr>
        <p:grpSpPr>
          <a:xfrm>
            <a:off x="5823459" y="4064492"/>
            <a:ext cx="1229607" cy="877901"/>
            <a:chOff x="-14122" y="7072716"/>
            <a:chExt cx="1229607" cy="877901"/>
          </a:xfrm>
        </p:grpSpPr>
        <p:sp>
          <p:nvSpPr>
            <p:cNvPr id="561" name="Google Shape;561;p1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&gt; 65 años</a:t>
              </a:r>
              <a:endParaRPr b="1" sz="1200" u="sng">
                <a:solidFill>
                  <a:schemeClr val="dk1"/>
                </a:solidFill>
                <a:latin typeface="Arial Narrow"/>
                <a:ea typeface="Arial Narrow"/>
                <a:cs typeface="Arial Narrow"/>
                <a:sym typeface="Arial Narrow"/>
              </a:endParaRPr>
            </a:p>
          </p:txBody>
        </p:sp>
        <p:sp>
          <p:nvSpPr>
            <p:cNvPr id="562" name="Google Shape;562;p12"/>
            <p:cNvSpPr/>
            <p:nvPr/>
          </p:nvSpPr>
          <p:spPr>
            <a:xfrm>
              <a:off x="209546" y="7376969"/>
              <a:ext cx="82971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 caso</a:t>
              </a:r>
              <a:endParaRPr/>
            </a:p>
          </p:txBody>
        </p:sp>
        <p:sp>
          <p:nvSpPr>
            <p:cNvPr id="563" name="Google Shape;563;p1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sp>
        <p:nvSpPr>
          <p:cNvPr id="564" name="Google Shape;564;p12"/>
          <p:cNvSpPr/>
          <p:nvPr/>
        </p:nvSpPr>
        <p:spPr>
          <a:xfrm>
            <a:off x="-4561" y="7461173"/>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65" name="Google Shape;565;p12"/>
          <p:cNvGrpSpPr/>
          <p:nvPr/>
        </p:nvGrpSpPr>
        <p:grpSpPr>
          <a:xfrm>
            <a:off x="192088" y="7514089"/>
            <a:ext cx="3446504" cy="276999"/>
            <a:chOff x="2448322" y="33831"/>
            <a:chExt cx="3446504" cy="276999"/>
          </a:xfrm>
        </p:grpSpPr>
        <p:sp>
          <p:nvSpPr>
            <p:cNvPr id="566" name="Google Shape;566;p12"/>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67" name="Google Shape;567;p12"/>
            <p:cNvCxnSpPr>
              <a:stCxn id="566"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568" name="Google Shape;568;p12"/>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569" name="Google Shape;569;p12"/>
          <p:cNvSpPr txBox="1"/>
          <p:nvPr/>
        </p:nvSpPr>
        <p:spPr>
          <a:xfrm>
            <a:off x="-4949" y="8100392"/>
            <a:ext cx="7180824" cy="4001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En relación a las Meningitis Bacterianas, no se encontró causada por el Meningococo, Se presentaron 3 muertes, una por otro agente bacteriano, una por Neumococo y una por Meningococo en menor con procedencia extranjera.</a:t>
            </a:r>
            <a:endParaRPr sz="1000">
              <a:solidFill>
                <a:schemeClr val="dk1"/>
              </a:solidFill>
              <a:latin typeface="Arial Narrow"/>
              <a:ea typeface="Arial Narrow"/>
              <a:cs typeface="Arial Narrow"/>
              <a:sym typeface="Arial Narrow"/>
            </a:endParaRPr>
          </a:p>
        </p:txBody>
      </p:sp>
      <p:sp>
        <p:nvSpPr>
          <p:cNvPr id="570" name="Google Shape;570;p12"/>
          <p:cNvSpPr txBox="1"/>
          <p:nvPr/>
        </p:nvSpPr>
        <p:spPr>
          <a:xfrm>
            <a:off x="-49429" y="4535034"/>
            <a:ext cx="2331087"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Confirmados y pendientes de clasificación </a:t>
            </a:r>
            <a:endParaRPr b="1" sz="1000">
              <a:solidFill>
                <a:schemeClr val="dk1"/>
              </a:solidFill>
              <a:latin typeface="Arial Narrow"/>
              <a:ea typeface="Arial Narrow"/>
              <a:cs typeface="Arial Narrow"/>
              <a:sym typeface="Arial Narrow"/>
            </a:endParaRPr>
          </a:p>
        </p:txBody>
      </p:sp>
      <p:grpSp>
        <p:nvGrpSpPr>
          <p:cNvPr id="571" name="Google Shape;571;p12"/>
          <p:cNvGrpSpPr/>
          <p:nvPr/>
        </p:nvGrpSpPr>
        <p:grpSpPr>
          <a:xfrm>
            <a:off x="2674054" y="2923234"/>
            <a:ext cx="1642872" cy="453798"/>
            <a:chOff x="402094" y="486270"/>
            <a:chExt cx="2369636" cy="453798"/>
          </a:xfrm>
        </p:grpSpPr>
        <p:sp>
          <p:nvSpPr>
            <p:cNvPr id="572" name="Google Shape;572;p12"/>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12"/>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574" name="Google Shape;574;p12"/>
          <p:cNvGrpSpPr/>
          <p:nvPr/>
        </p:nvGrpSpPr>
        <p:grpSpPr>
          <a:xfrm>
            <a:off x="4887448" y="2918562"/>
            <a:ext cx="1809346" cy="436842"/>
            <a:chOff x="3060727" y="484500"/>
            <a:chExt cx="2369636" cy="436842"/>
          </a:xfrm>
        </p:grpSpPr>
        <p:sp>
          <p:nvSpPr>
            <p:cNvPr id="575" name="Google Shape;575;p1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12"/>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Edad</a:t>
              </a:r>
              <a:endParaRPr b="1" sz="1600">
                <a:solidFill>
                  <a:schemeClr val="dk1"/>
                </a:solidFill>
                <a:latin typeface="Arial Narrow"/>
                <a:ea typeface="Arial Narrow"/>
                <a:cs typeface="Arial Narrow"/>
                <a:sym typeface="Arial Narrow"/>
              </a:endParaRPr>
            </a:p>
          </p:txBody>
        </p:sp>
      </p:grpSp>
      <p:pic>
        <p:nvPicPr>
          <p:cNvPr id="577" name="Google Shape;577;p12"/>
          <p:cNvPicPr preferRelativeResize="0"/>
          <p:nvPr/>
        </p:nvPicPr>
        <p:blipFill rotWithShape="1">
          <a:blip r:embed="rId9">
            <a:alphaModFix/>
          </a:blip>
          <a:srcRect b="0" l="0" r="0" t="0"/>
          <a:stretch/>
        </p:blipFill>
        <p:spPr>
          <a:xfrm>
            <a:off x="2071864" y="325073"/>
            <a:ext cx="5042926" cy="1546390"/>
          </a:xfrm>
          <a:prstGeom prst="rect">
            <a:avLst/>
          </a:prstGeom>
          <a:noFill/>
          <a:ln>
            <a:noFill/>
          </a:ln>
        </p:spPr>
      </p:pic>
      <p:pic>
        <p:nvPicPr>
          <p:cNvPr id="578" name="Google Shape;578;p12"/>
          <p:cNvPicPr preferRelativeResize="0"/>
          <p:nvPr/>
        </p:nvPicPr>
        <p:blipFill rotWithShape="1">
          <a:blip r:embed="rId10">
            <a:alphaModFix/>
          </a:blip>
          <a:srcRect b="0" l="0" r="0" t="0"/>
          <a:stretch/>
        </p:blipFill>
        <p:spPr>
          <a:xfrm>
            <a:off x="-66576" y="5326365"/>
            <a:ext cx="3521056" cy="16622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13"/>
          <p:cNvPicPr preferRelativeResize="0"/>
          <p:nvPr/>
        </p:nvPicPr>
        <p:blipFill rotWithShape="1">
          <a:blip r:embed="rId3">
            <a:alphaModFix/>
          </a:blip>
          <a:srcRect b="0" l="0" r="0" t="0"/>
          <a:stretch/>
        </p:blipFill>
        <p:spPr>
          <a:xfrm>
            <a:off x="3593226" y="3128211"/>
            <a:ext cx="1735416" cy="2235877"/>
          </a:xfrm>
          <a:prstGeom prst="rect">
            <a:avLst/>
          </a:prstGeom>
          <a:noFill/>
          <a:ln>
            <a:noFill/>
          </a:ln>
        </p:spPr>
      </p:pic>
      <p:pic>
        <p:nvPicPr>
          <p:cNvPr id="585" name="Google Shape;585;p13"/>
          <p:cNvPicPr preferRelativeResize="0"/>
          <p:nvPr/>
        </p:nvPicPr>
        <p:blipFill rotWithShape="1">
          <a:blip r:embed="rId4">
            <a:alphaModFix/>
          </a:blip>
          <a:srcRect b="0" l="0" r="0" t="0"/>
          <a:stretch/>
        </p:blipFill>
        <p:spPr>
          <a:xfrm>
            <a:off x="3592815" y="516134"/>
            <a:ext cx="1735827" cy="2373282"/>
          </a:xfrm>
          <a:prstGeom prst="rect">
            <a:avLst/>
          </a:prstGeom>
          <a:noFill/>
          <a:ln>
            <a:noFill/>
          </a:ln>
        </p:spPr>
      </p:pic>
      <p:sp>
        <p:nvSpPr>
          <p:cNvPr id="586" name="Google Shape;586;p13"/>
          <p:cNvSpPr/>
          <p:nvPr/>
        </p:nvSpPr>
        <p:spPr>
          <a:xfrm>
            <a:off x="-2"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7" name="Google Shape;587;p1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13</a:t>
            </a:r>
            <a:endParaRPr b="1" sz="1050">
              <a:solidFill>
                <a:schemeClr val="dk1"/>
              </a:solidFill>
              <a:latin typeface="Arial Narrow"/>
              <a:ea typeface="Arial Narrow"/>
              <a:cs typeface="Arial Narrow"/>
              <a:sym typeface="Arial Narrow"/>
            </a:endParaRPr>
          </a:p>
        </p:txBody>
      </p:sp>
      <p:grpSp>
        <p:nvGrpSpPr>
          <p:cNvPr id="588" name="Google Shape;588;p13"/>
          <p:cNvGrpSpPr/>
          <p:nvPr/>
        </p:nvGrpSpPr>
        <p:grpSpPr>
          <a:xfrm>
            <a:off x="126430" y="59386"/>
            <a:ext cx="4338116" cy="276999"/>
            <a:chOff x="2448322" y="74775"/>
            <a:chExt cx="4338116" cy="276999"/>
          </a:xfrm>
        </p:grpSpPr>
        <p:sp>
          <p:nvSpPr>
            <p:cNvPr id="589" name="Google Shape;589;p1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90" name="Google Shape;590;p13"/>
            <p:cNvCxnSpPr>
              <a:stCxn id="58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91" name="Google Shape;591;p13"/>
            <p:cNvSpPr txBox="1"/>
            <p:nvPr/>
          </p:nvSpPr>
          <p:spPr>
            <a:xfrm>
              <a:off x="3302538" y="74775"/>
              <a:ext cx="34839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Otros eventos inmunoprevenibles de baja frecuencia</a:t>
              </a:r>
              <a:endParaRPr b="1" sz="1200">
                <a:solidFill>
                  <a:schemeClr val="dk1"/>
                </a:solidFill>
                <a:latin typeface="Arial Narrow"/>
                <a:ea typeface="Arial Narrow"/>
                <a:cs typeface="Arial Narrow"/>
                <a:sym typeface="Arial Narrow"/>
              </a:endParaRPr>
            </a:p>
          </p:txBody>
        </p:sp>
      </p:grpSp>
      <p:pic>
        <p:nvPicPr>
          <p:cNvPr id="592" name="Google Shape;592;p13"/>
          <p:cNvPicPr preferRelativeResize="0"/>
          <p:nvPr/>
        </p:nvPicPr>
        <p:blipFill rotWithShape="1">
          <a:blip r:embed="rId5">
            <a:alphaModFix/>
          </a:blip>
          <a:srcRect b="0" l="0" r="0" t="0"/>
          <a:stretch/>
        </p:blipFill>
        <p:spPr>
          <a:xfrm>
            <a:off x="-33844" y="504056"/>
            <a:ext cx="1971345" cy="2514596"/>
          </a:xfrm>
          <a:prstGeom prst="rect">
            <a:avLst/>
          </a:prstGeom>
          <a:noFill/>
          <a:ln>
            <a:noFill/>
          </a:ln>
        </p:spPr>
      </p:pic>
      <p:sp>
        <p:nvSpPr>
          <p:cNvPr id="593" name="Google Shape;593;p13"/>
          <p:cNvSpPr txBox="1"/>
          <p:nvPr/>
        </p:nvSpPr>
        <p:spPr>
          <a:xfrm>
            <a:off x="50" y="1043608"/>
            <a:ext cx="20957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100">
                <a:solidFill>
                  <a:schemeClr val="dk1"/>
                </a:solidFill>
                <a:latin typeface="Arial Narrow"/>
                <a:ea typeface="Arial Narrow"/>
                <a:cs typeface="Arial Narrow"/>
                <a:sym typeface="Arial Narrow"/>
              </a:rPr>
              <a:t>Periodo epidemiológico 3  - 2022</a:t>
            </a:r>
            <a:endParaRPr b="1" sz="1100">
              <a:solidFill>
                <a:schemeClr val="dk1"/>
              </a:solidFill>
              <a:latin typeface="Arial Narrow"/>
              <a:ea typeface="Arial Narrow"/>
              <a:cs typeface="Arial Narrow"/>
              <a:sym typeface="Arial Narrow"/>
            </a:endParaRPr>
          </a:p>
        </p:txBody>
      </p:sp>
      <p:sp>
        <p:nvSpPr>
          <p:cNvPr id="594" name="Google Shape;594;p13"/>
          <p:cNvSpPr txBox="1"/>
          <p:nvPr/>
        </p:nvSpPr>
        <p:spPr>
          <a:xfrm>
            <a:off x="72058" y="772124"/>
            <a:ext cx="1905130"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Parálisis Flácida</a:t>
            </a:r>
            <a:endParaRPr b="1" sz="1600">
              <a:solidFill>
                <a:srgbClr val="C00000"/>
              </a:solidFill>
              <a:latin typeface="Arial Narrow"/>
              <a:ea typeface="Arial Narrow"/>
              <a:cs typeface="Arial Narrow"/>
              <a:sym typeface="Arial Narrow"/>
            </a:endParaRPr>
          </a:p>
        </p:txBody>
      </p:sp>
      <p:sp>
        <p:nvSpPr>
          <p:cNvPr id="595" name="Google Shape;595;p13"/>
          <p:cNvSpPr/>
          <p:nvPr/>
        </p:nvSpPr>
        <p:spPr>
          <a:xfrm>
            <a:off x="-37977" y="2910722"/>
            <a:ext cx="7257607" cy="210893"/>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13"/>
          <p:cNvSpPr txBox="1"/>
          <p:nvPr/>
        </p:nvSpPr>
        <p:spPr>
          <a:xfrm>
            <a:off x="3456434" y="459993"/>
            <a:ext cx="1951371" cy="1015663"/>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Síndrome de rubeola congénita</a:t>
            </a:r>
            <a:endParaRPr/>
          </a:p>
        </p:txBody>
      </p:sp>
      <p:pic>
        <p:nvPicPr>
          <p:cNvPr id="597" name="Google Shape;597;p13"/>
          <p:cNvPicPr preferRelativeResize="0"/>
          <p:nvPr/>
        </p:nvPicPr>
        <p:blipFill rotWithShape="1">
          <a:blip r:embed="rId6">
            <a:alphaModFix/>
          </a:blip>
          <a:srcRect b="0" l="0" r="0" t="0"/>
          <a:stretch/>
        </p:blipFill>
        <p:spPr>
          <a:xfrm>
            <a:off x="-41080" y="3128211"/>
            <a:ext cx="1978581" cy="2391474"/>
          </a:xfrm>
          <a:prstGeom prst="rect">
            <a:avLst/>
          </a:prstGeom>
          <a:noFill/>
          <a:ln>
            <a:noFill/>
          </a:ln>
        </p:spPr>
      </p:pic>
      <p:sp>
        <p:nvSpPr>
          <p:cNvPr id="598" name="Google Shape;598;p13"/>
          <p:cNvSpPr/>
          <p:nvPr/>
        </p:nvSpPr>
        <p:spPr>
          <a:xfrm>
            <a:off x="-26344" y="5364088"/>
            <a:ext cx="7227244" cy="19461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13"/>
          <p:cNvSpPr txBox="1"/>
          <p:nvPr/>
        </p:nvSpPr>
        <p:spPr>
          <a:xfrm>
            <a:off x="-77910" y="3750238"/>
            <a:ext cx="1902957"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Periodo epidemiológico 3  - 2022</a:t>
            </a:r>
            <a:endParaRPr b="1" sz="1000">
              <a:solidFill>
                <a:schemeClr val="dk1"/>
              </a:solidFill>
              <a:latin typeface="Arial Narrow"/>
              <a:ea typeface="Arial Narrow"/>
              <a:cs typeface="Arial Narrow"/>
              <a:sym typeface="Arial Narrow"/>
            </a:endParaRPr>
          </a:p>
        </p:txBody>
      </p:sp>
      <p:sp>
        <p:nvSpPr>
          <p:cNvPr id="600" name="Google Shape;600;p13"/>
          <p:cNvSpPr txBox="1"/>
          <p:nvPr/>
        </p:nvSpPr>
        <p:spPr>
          <a:xfrm>
            <a:off x="-77910" y="3121615"/>
            <a:ext cx="2022176" cy="707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Tétanos accidental</a:t>
            </a:r>
            <a:endParaRPr b="1" sz="2000">
              <a:solidFill>
                <a:srgbClr val="C00000"/>
              </a:solidFill>
              <a:latin typeface="Arial Narrow"/>
              <a:ea typeface="Arial Narrow"/>
              <a:cs typeface="Arial Narrow"/>
              <a:sym typeface="Arial Narrow"/>
            </a:endParaRPr>
          </a:p>
        </p:txBody>
      </p:sp>
      <p:sp>
        <p:nvSpPr>
          <p:cNvPr id="601" name="Google Shape;601;p13"/>
          <p:cNvSpPr txBox="1"/>
          <p:nvPr/>
        </p:nvSpPr>
        <p:spPr>
          <a:xfrm>
            <a:off x="1925089" y="1269820"/>
            <a:ext cx="1668137"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12 se ha notificado 1 caso probable para este evento en residente en Medellín, a la fecha continua en estudio. </a:t>
            </a:r>
            <a:endParaRPr sz="1200">
              <a:solidFill>
                <a:schemeClr val="dk1"/>
              </a:solidFill>
              <a:latin typeface="Arial Narrow"/>
              <a:ea typeface="Arial Narrow"/>
              <a:cs typeface="Arial Narrow"/>
              <a:sym typeface="Arial Narrow"/>
            </a:endParaRPr>
          </a:p>
        </p:txBody>
      </p:sp>
      <p:sp>
        <p:nvSpPr>
          <p:cNvPr id="602" name="Google Shape;602;p13"/>
          <p:cNvSpPr txBox="1"/>
          <p:nvPr/>
        </p:nvSpPr>
        <p:spPr>
          <a:xfrm>
            <a:off x="3464655" y="3614115"/>
            <a:ext cx="1951371"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Periodo epidemiológico 3-2022</a:t>
            </a:r>
            <a:endParaRPr b="1" sz="1050">
              <a:solidFill>
                <a:schemeClr val="dk1"/>
              </a:solidFill>
              <a:latin typeface="Arial Narrow"/>
              <a:ea typeface="Arial Narrow"/>
              <a:cs typeface="Arial Narrow"/>
              <a:sym typeface="Arial Narrow"/>
            </a:endParaRPr>
          </a:p>
        </p:txBody>
      </p:sp>
      <p:sp>
        <p:nvSpPr>
          <p:cNvPr id="603" name="Google Shape;603;p13"/>
          <p:cNvSpPr txBox="1"/>
          <p:nvPr/>
        </p:nvSpPr>
        <p:spPr>
          <a:xfrm>
            <a:off x="3240338" y="3128211"/>
            <a:ext cx="2423395" cy="46166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EAPV</a:t>
            </a:r>
            <a:endParaRPr b="1" sz="2400">
              <a:solidFill>
                <a:srgbClr val="C00000"/>
              </a:solidFill>
              <a:latin typeface="Arial Narrow"/>
              <a:ea typeface="Arial Narrow"/>
              <a:cs typeface="Arial Narrow"/>
              <a:sym typeface="Arial Narrow"/>
            </a:endParaRPr>
          </a:p>
        </p:txBody>
      </p:sp>
      <p:sp>
        <p:nvSpPr>
          <p:cNvPr id="604" name="Google Shape;604;p13"/>
          <p:cNvSpPr txBox="1"/>
          <p:nvPr/>
        </p:nvSpPr>
        <p:spPr>
          <a:xfrm>
            <a:off x="5293435" y="622509"/>
            <a:ext cx="1907463" cy="212365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Hasta la semana epidemiológica 12 se notificaron siete (7) casos  sospechosos de síndrome de rubeola congénita en residentes de la ciudad, para una proporción de notificación de 4,67 casos por 10,000 nacidos vivos y se cumple con la meta de notificación proporcional para este evento que debería estar en 1 por cada 10000 nacidos vivos. Los casos fueron descartados.</a:t>
            </a:r>
            <a:endParaRPr/>
          </a:p>
        </p:txBody>
      </p:sp>
      <p:sp>
        <p:nvSpPr>
          <p:cNvPr id="605" name="Google Shape;605;p13"/>
          <p:cNvSpPr txBox="1"/>
          <p:nvPr/>
        </p:nvSpPr>
        <p:spPr>
          <a:xfrm>
            <a:off x="1937501" y="3475558"/>
            <a:ext cx="1623594"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12 no se han notificado  casos ni probables, ni confirmados por clínica para este evento en residentes en Medellín.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606" name="Google Shape;606;p13"/>
          <p:cNvSpPr txBox="1"/>
          <p:nvPr/>
        </p:nvSpPr>
        <p:spPr>
          <a:xfrm>
            <a:off x="5300063" y="3470511"/>
            <a:ext cx="1753183"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8  notificaron 16 casos de EAPV notificados en la ciudad, pendientes de clasificación</a:t>
            </a:r>
            <a:endParaRPr/>
          </a:p>
        </p:txBody>
      </p:sp>
      <p:pic>
        <p:nvPicPr>
          <p:cNvPr id="607" name="Google Shape;607;p13"/>
          <p:cNvPicPr preferRelativeResize="0"/>
          <p:nvPr/>
        </p:nvPicPr>
        <p:blipFill rotWithShape="1">
          <a:blip r:embed="rId7">
            <a:alphaModFix/>
          </a:blip>
          <a:srcRect b="0" l="0" r="0" t="0"/>
          <a:stretch/>
        </p:blipFill>
        <p:spPr>
          <a:xfrm>
            <a:off x="-43996" y="5558706"/>
            <a:ext cx="1965732" cy="2272884"/>
          </a:xfrm>
          <a:prstGeom prst="rect">
            <a:avLst/>
          </a:prstGeom>
          <a:noFill/>
          <a:ln>
            <a:noFill/>
          </a:ln>
        </p:spPr>
      </p:pic>
      <p:sp>
        <p:nvSpPr>
          <p:cNvPr id="608" name="Google Shape;608;p13"/>
          <p:cNvSpPr txBox="1"/>
          <p:nvPr/>
        </p:nvSpPr>
        <p:spPr>
          <a:xfrm>
            <a:off x="32148" y="5985910"/>
            <a:ext cx="1882405"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Periodo epidemiológico 3 - 2022</a:t>
            </a:r>
            <a:endParaRPr b="1" sz="1050">
              <a:solidFill>
                <a:schemeClr val="dk1"/>
              </a:solidFill>
              <a:latin typeface="Arial Narrow"/>
              <a:ea typeface="Arial Narrow"/>
              <a:cs typeface="Arial Narrow"/>
              <a:sym typeface="Arial Narrow"/>
            </a:endParaRPr>
          </a:p>
        </p:txBody>
      </p:sp>
      <p:sp>
        <p:nvSpPr>
          <p:cNvPr id="609" name="Google Shape;609;p13"/>
          <p:cNvSpPr txBox="1"/>
          <p:nvPr/>
        </p:nvSpPr>
        <p:spPr>
          <a:xfrm>
            <a:off x="-174906" y="5592451"/>
            <a:ext cx="2253996" cy="40011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Difteria</a:t>
            </a:r>
            <a:endParaRPr b="1" sz="2000">
              <a:solidFill>
                <a:srgbClr val="C00000"/>
              </a:solidFill>
              <a:latin typeface="Arial Narrow"/>
              <a:ea typeface="Arial Narrow"/>
              <a:cs typeface="Arial Narrow"/>
              <a:sym typeface="Arial Narrow"/>
            </a:endParaRPr>
          </a:p>
        </p:txBody>
      </p:sp>
      <p:sp>
        <p:nvSpPr>
          <p:cNvPr id="610" name="Google Shape;610;p13"/>
          <p:cNvSpPr/>
          <p:nvPr/>
        </p:nvSpPr>
        <p:spPr>
          <a:xfrm>
            <a:off x="-13172" y="7859249"/>
            <a:ext cx="5341814" cy="25202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13"/>
          <p:cNvSpPr txBox="1"/>
          <p:nvPr/>
        </p:nvSpPr>
        <p:spPr>
          <a:xfrm>
            <a:off x="1954958" y="6079909"/>
            <a:ext cx="1645490"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8 no se han notificado  casos ni probables, ni confirmados por clínica para este evento en residentes en Medellín.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pic>
        <p:nvPicPr>
          <p:cNvPr id="612" name="Google Shape;612;p13"/>
          <p:cNvPicPr preferRelativeResize="0"/>
          <p:nvPr/>
        </p:nvPicPr>
        <p:blipFill rotWithShape="1">
          <a:blip r:embed="rId8">
            <a:alphaModFix/>
          </a:blip>
          <a:srcRect b="0" l="0" r="0" t="0"/>
          <a:stretch/>
        </p:blipFill>
        <p:spPr>
          <a:xfrm>
            <a:off x="3613563" y="5558706"/>
            <a:ext cx="1715080" cy="2272884"/>
          </a:xfrm>
          <a:prstGeom prst="rect">
            <a:avLst/>
          </a:prstGeom>
          <a:noFill/>
          <a:ln>
            <a:noFill/>
          </a:ln>
        </p:spPr>
      </p:pic>
      <p:sp>
        <p:nvSpPr>
          <p:cNvPr id="613" name="Google Shape;613;p13"/>
          <p:cNvSpPr txBox="1"/>
          <p:nvPr/>
        </p:nvSpPr>
        <p:spPr>
          <a:xfrm>
            <a:off x="3544599" y="6170339"/>
            <a:ext cx="188634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Periodo epidemiológico 3 - 2022</a:t>
            </a:r>
            <a:endParaRPr b="1" sz="1050">
              <a:solidFill>
                <a:schemeClr val="dk1"/>
              </a:solidFill>
              <a:latin typeface="Arial Narrow"/>
              <a:ea typeface="Arial Narrow"/>
              <a:cs typeface="Arial Narrow"/>
              <a:sym typeface="Arial Narrow"/>
            </a:endParaRPr>
          </a:p>
        </p:txBody>
      </p:sp>
      <p:sp>
        <p:nvSpPr>
          <p:cNvPr id="614" name="Google Shape;614;p13"/>
          <p:cNvSpPr txBox="1"/>
          <p:nvPr/>
        </p:nvSpPr>
        <p:spPr>
          <a:xfrm>
            <a:off x="3546187" y="5519685"/>
            <a:ext cx="1782455" cy="707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Sarampión y Rubeola</a:t>
            </a:r>
            <a:endParaRPr b="1" sz="2000">
              <a:solidFill>
                <a:srgbClr val="C00000"/>
              </a:solidFill>
              <a:latin typeface="Arial Narrow"/>
              <a:ea typeface="Arial Narrow"/>
              <a:cs typeface="Arial Narrow"/>
              <a:sym typeface="Arial Narrow"/>
            </a:endParaRPr>
          </a:p>
        </p:txBody>
      </p:sp>
      <p:sp>
        <p:nvSpPr>
          <p:cNvPr id="615" name="Google Shape;615;p13"/>
          <p:cNvSpPr txBox="1"/>
          <p:nvPr/>
        </p:nvSpPr>
        <p:spPr>
          <a:xfrm>
            <a:off x="5303833" y="5554812"/>
            <a:ext cx="1796418"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12 se notificaron en residentes de la ciudad 3 casos como sospechosos de Rubeola  y 8 casos sospechosos de sarampión  para una proporción de notificación de 0,65 casos por cada 100.000 habitantes, no se cumple con la meta de notificación de Sarampión / Rubeola  proporcional en este periodo y</a:t>
            </a:r>
            <a:endParaRPr sz="1200">
              <a:solidFill>
                <a:schemeClr val="dk1"/>
              </a:solidFill>
              <a:latin typeface="Arial Narrow"/>
              <a:ea typeface="Arial Narrow"/>
              <a:cs typeface="Arial Narrow"/>
              <a:sym typeface="Arial Narrow"/>
            </a:endParaRPr>
          </a:p>
        </p:txBody>
      </p:sp>
      <p:sp>
        <p:nvSpPr>
          <p:cNvPr id="616" name="Google Shape;616;p13"/>
          <p:cNvSpPr/>
          <p:nvPr/>
        </p:nvSpPr>
        <p:spPr>
          <a:xfrm>
            <a:off x="32148" y="8188012"/>
            <a:ext cx="7092912"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que para el país deber ser mayor a 2 casos por cada 100.000 habitantes durante un año.  Adicionalmente,  todos los casos de Rubeola y de sarampión fueron descartados después de haber realizado lo establecido por laboratorio e investigación de campo. No se han confirmado casos de sarampión, ni de rubeola este año en la ciudad. Sin embargo, se debe estar alerta por la situación epidemiológica de estas enfermedades en el país y en todo el mundo.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pic>
        <p:nvPicPr>
          <p:cNvPr id="621" name="Google Shape;621;p14"/>
          <p:cNvPicPr preferRelativeResize="0"/>
          <p:nvPr/>
        </p:nvPicPr>
        <p:blipFill rotWithShape="1">
          <a:blip r:embed="rId3">
            <a:alphaModFix/>
          </a:blip>
          <a:srcRect b="0" l="0" r="1301" t="0"/>
          <a:stretch/>
        </p:blipFill>
        <p:spPr>
          <a:xfrm>
            <a:off x="4078" y="-1"/>
            <a:ext cx="2148327" cy="2824179"/>
          </a:xfrm>
          <a:prstGeom prst="rect">
            <a:avLst/>
          </a:prstGeom>
          <a:noFill/>
          <a:ln>
            <a:noFill/>
          </a:ln>
        </p:spPr>
      </p:pic>
      <p:pic>
        <p:nvPicPr>
          <p:cNvPr id="622" name="Google Shape;622;p14"/>
          <p:cNvPicPr preferRelativeResize="0"/>
          <p:nvPr/>
        </p:nvPicPr>
        <p:blipFill rotWithShape="1">
          <a:blip r:embed="rId4">
            <a:alphaModFix/>
          </a:blip>
          <a:srcRect b="0" l="0" r="0" t="51431"/>
          <a:stretch/>
        </p:blipFill>
        <p:spPr>
          <a:xfrm>
            <a:off x="0" y="2824179"/>
            <a:ext cx="2180731" cy="2666962"/>
          </a:xfrm>
          <a:prstGeom prst="rect">
            <a:avLst/>
          </a:prstGeom>
          <a:noFill/>
          <a:ln>
            <a:noFill/>
          </a:ln>
        </p:spPr>
      </p:pic>
      <p:sp>
        <p:nvSpPr>
          <p:cNvPr id="623" name="Google Shape;623;p14"/>
          <p:cNvSpPr txBox="1"/>
          <p:nvPr/>
        </p:nvSpPr>
        <p:spPr>
          <a:xfrm>
            <a:off x="-29712" y="755576"/>
            <a:ext cx="220888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sp>
        <p:nvSpPr>
          <p:cNvPr id="624" name="Google Shape;624;p14"/>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A. Medellín, a Periodo epidemiológico 03 acumulado  de 2022. </a:t>
            </a:r>
            <a:endParaRPr sz="1100">
              <a:solidFill>
                <a:schemeClr val="dk1"/>
              </a:solidFill>
              <a:latin typeface="Arial Narrow"/>
              <a:ea typeface="Arial Narrow"/>
              <a:cs typeface="Arial Narrow"/>
              <a:sym typeface="Arial Narrow"/>
            </a:endParaRPr>
          </a:p>
        </p:txBody>
      </p:sp>
      <p:grpSp>
        <p:nvGrpSpPr>
          <p:cNvPr id="625" name="Google Shape;625;p14"/>
          <p:cNvGrpSpPr/>
          <p:nvPr/>
        </p:nvGrpSpPr>
        <p:grpSpPr>
          <a:xfrm>
            <a:off x="179214" y="4211960"/>
            <a:ext cx="1892650" cy="488476"/>
            <a:chOff x="2397524" y="3379972"/>
            <a:chExt cx="4508500" cy="904875"/>
          </a:xfrm>
        </p:grpSpPr>
        <p:pic>
          <p:nvPicPr>
            <p:cNvPr id="626" name="Google Shape;626;p14"/>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627" name="Google Shape;627;p14"/>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64</a:t>
              </a:r>
              <a:endParaRPr b="1" sz="2000">
                <a:solidFill>
                  <a:schemeClr val="dk1"/>
                </a:solidFill>
                <a:latin typeface="Arial Narrow"/>
                <a:ea typeface="Arial Narrow"/>
                <a:cs typeface="Arial Narrow"/>
                <a:sym typeface="Arial Narrow"/>
              </a:endParaRPr>
            </a:p>
          </p:txBody>
        </p:sp>
      </p:grpSp>
      <p:sp>
        <p:nvSpPr>
          <p:cNvPr id="628" name="Google Shape;628;p14"/>
          <p:cNvSpPr txBox="1"/>
          <p:nvPr/>
        </p:nvSpPr>
        <p:spPr>
          <a:xfrm>
            <a:off x="317056" y="4739632"/>
            <a:ext cx="194421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de 82,86% más respecto al mismo periodo del año anterior</a:t>
            </a:r>
            <a:endParaRPr b="1" sz="1200">
              <a:solidFill>
                <a:schemeClr val="dk1"/>
              </a:solidFill>
              <a:latin typeface="Arial Narrow"/>
              <a:ea typeface="Arial Narrow"/>
              <a:cs typeface="Arial Narrow"/>
              <a:sym typeface="Arial Narrow"/>
            </a:endParaRPr>
          </a:p>
        </p:txBody>
      </p:sp>
      <p:sp>
        <p:nvSpPr>
          <p:cNvPr id="629" name="Google Shape;629;p14"/>
          <p:cNvSpPr/>
          <p:nvPr/>
        </p:nvSpPr>
        <p:spPr>
          <a:xfrm>
            <a:off x="43792" y="480075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14"/>
          <p:cNvSpPr/>
          <p:nvPr/>
        </p:nvSpPr>
        <p:spPr>
          <a:xfrm>
            <a:off x="2254887" y="4932040"/>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Hepatitis A. Medellín, a Periodo epidemiológico 03 acumulado de 2020-2022. </a:t>
            </a:r>
            <a:endParaRPr sz="1100">
              <a:solidFill>
                <a:schemeClr val="dk1"/>
              </a:solidFill>
              <a:latin typeface="Arial Narrow"/>
              <a:ea typeface="Arial Narrow"/>
              <a:cs typeface="Arial Narrow"/>
              <a:sym typeface="Arial Narrow"/>
            </a:endParaRPr>
          </a:p>
        </p:txBody>
      </p:sp>
      <p:grpSp>
        <p:nvGrpSpPr>
          <p:cNvPr id="631" name="Google Shape;631;p14"/>
          <p:cNvGrpSpPr/>
          <p:nvPr/>
        </p:nvGrpSpPr>
        <p:grpSpPr>
          <a:xfrm>
            <a:off x="2448322" y="74775"/>
            <a:ext cx="3446504" cy="276999"/>
            <a:chOff x="2448322" y="74775"/>
            <a:chExt cx="3446504" cy="276999"/>
          </a:xfrm>
        </p:grpSpPr>
        <p:sp>
          <p:nvSpPr>
            <p:cNvPr id="632" name="Google Shape;632;p1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33" name="Google Shape;633;p14"/>
            <p:cNvCxnSpPr>
              <a:stCxn id="63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34" name="Google Shape;634;p1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635" name="Google Shape;635;p14"/>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36" name="Google Shape;636;p14"/>
          <p:cNvGrpSpPr/>
          <p:nvPr/>
        </p:nvGrpSpPr>
        <p:grpSpPr>
          <a:xfrm>
            <a:off x="277404" y="5621632"/>
            <a:ext cx="3446504" cy="276999"/>
            <a:chOff x="2448322" y="74775"/>
            <a:chExt cx="3446504" cy="276999"/>
          </a:xfrm>
        </p:grpSpPr>
        <p:sp>
          <p:nvSpPr>
            <p:cNvPr id="637" name="Google Shape;637;p1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38" name="Google Shape;638;p14"/>
            <p:cNvCxnSpPr>
              <a:stCxn id="63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39" name="Google Shape;639;p1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640" name="Google Shape;640;p1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14</a:t>
            </a:r>
            <a:endParaRPr b="1" sz="1050">
              <a:solidFill>
                <a:schemeClr val="dk1"/>
              </a:solidFill>
              <a:latin typeface="Arial Narrow"/>
              <a:ea typeface="Arial Narrow"/>
              <a:cs typeface="Arial Narrow"/>
              <a:sym typeface="Arial Narrow"/>
            </a:endParaRPr>
          </a:p>
        </p:txBody>
      </p:sp>
      <p:sp>
        <p:nvSpPr>
          <p:cNvPr id="641" name="Google Shape;641;p14"/>
          <p:cNvSpPr txBox="1"/>
          <p:nvPr>
            <p:ph type="ctrTitle"/>
          </p:nvPr>
        </p:nvSpPr>
        <p:spPr>
          <a:xfrm>
            <a:off x="-29713" y="216762"/>
            <a:ext cx="2208885"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Hepatitis A</a:t>
            </a:r>
            <a:endParaRPr b="1" sz="2500">
              <a:solidFill>
                <a:srgbClr val="C00000"/>
              </a:solidFill>
              <a:latin typeface="Arial Narrow"/>
              <a:ea typeface="Arial Narrow"/>
              <a:cs typeface="Arial Narrow"/>
              <a:sym typeface="Arial Narrow"/>
            </a:endParaRPr>
          </a:p>
        </p:txBody>
      </p:sp>
      <p:grpSp>
        <p:nvGrpSpPr>
          <p:cNvPr id="642" name="Google Shape;642;p14"/>
          <p:cNvGrpSpPr/>
          <p:nvPr/>
        </p:nvGrpSpPr>
        <p:grpSpPr>
          <a:xfrm>
            <a:off x="5114767" y="5635532"/>
            <a:ext cx="3526243" cy="276999"/>
            <a:chOff x="2448322" y="74775"/>
            <a:chExt cx="3526243" cy="276999"/>
          </a:xfrm>
        </p:grpSpPr>
        <p:sp>
          <p:nvSpPr>
            <p:cNvPr id="643" name="Google Shape;643;p1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44" name="Google Shape;644;p14"/>
            <p:cNvCxnSpPr>
              <a:stCxn id="64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45" name="Google Shape;645;p14"/>
            <p:cNvSpPr txBox="1"/>
            <p:nvPr/>
          </p:nvSpPr>
          <p:spPr>
            <a:xfrm>
              <a:off x="3382277"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pic>
        <p:nvPicPr>
          <p:cNvPr id="646" name="Google Shape;646;p14"/>
          <p:cNvPicPr preferRelativeResize="0"/>
          <p:nvPr/>
        </p:nvPicPr>
        <p:blipFill rotWithShape="1">
          <a:blip r:embed="rId6">
            <a:alphaModFix/>
          </a:blip>
          <a:srcRect b="50000" l="50000" r="8707" t="4286"/>
          <a:stretch/>
        </p:blipFill>
        <p:spPr>
          <a:xfrm>
            <a:off x="299945" y="1032575"/>
            <a:ext cx="1448718" cy="1603802"/>
          </a:xfrm>
          <a:prstGeom prst="rect">
            <a:avLst/>
          </a:prstGeom>
          <a:noFill/>
          <a:ln>
            <a:noFill/>
          </a:ln>
        </p:spPr>
      </p:pic>
      <p:sp>
        <p:nvSpPr>
          <p:cNvPr id="647" name="Google Shape;647;p14"/>
          <p:cNvSpPr/>
          <p:nvPr/>
        </p:nvSpPr>
        <p:spPr>
          <a:xfrm>
            <a:off x="87842" y="8722678"/>
            <a:ext cx="6896984"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proporción de hepatitis A. Medellín, a Periodo epidemiológico 03 acumulado  de  2022. </a:t>
            </a:r>
            <a:endParaRPr sz="1100">
              <a:solidFill>
                <a:schemeClr val="dk1"/>
              </a:solidFill>
              <a:latin typeface="Arial Narrow"/>
              <a:ea typeface="Arial Narrow"/>
              <a:cs typeface="Arial Narrow"/>
              <a:sym typeface="Arial Narrow"/>
            </a:endParaRPr>
          </a:p>
        </p:txBody>
      </p:sp>
      <p:sp>
        <p:nvSpPr>
          <p:cNvPr id="648" name="Google Shape;648;p14"/>
          <p:cNvSpPr txBox="1"/>
          <p:nvPr/>
        </p:nvSpPr>
        <p:spPr>
          <a:xfrm>
            <a:off x="4869555" y="6444208"/>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x 100,000 habitantes</a:t>
            </a:r>
            <a:endParaRPr b="1" sz="1100">
              <a:solidFill>
                <a:schemeClr val="dk1"/>
              </a:solidFill>
              <a:latin typeface="Arial Narrow"/>
              <a:ea typeface="Arial Narrow"/>
              <a:cs typeface="Arial Narrow"/>
              <a:sym typeface="Arial Narrow"/>
            </a:endParaRPr>
          </a:p>
        </p:txBody>
      </p:sp>
      <p:cxnSp>
        <p:nvCxnSpPr>
          <p:cNvPr id="649" name="Google Shape;649;p14"/>
          <p:cNvCxnSpPr/>
          <p:nvPr/>
        </p:nvCxnSpPr>
        <p:spPr>
          <a:xfrm>
            <a:off x="4939618" y="8604448"/>
            <a:ext cx="2222505" cy="0"/>
          </a:xfrm>
          <a:prstGeom prst="straightConnector1">
            <a:avLst/>
          </a:prstGeom>
          <a:noFill/>
          <a:ln cap="flat" cmpd="sng" w="9525">
            <a:solidFill>
              <a:srgbClr val="002060"/>
            </a:solidFill>
            <a:prstDash val="solid"/>
            <a:round/>
            <a:headEnd len="sm" w="sm" type="none"/>
            <a:tailEnd len="med" w="med" type="oval"/>
          </a:ln>
        </p:spPr>
      </p:cxnSp>
      <p:cxnSp>
        <p:nvCxnSpPr>
          <p:cNvPr id="650" name="Google Shape;650;p14"/>
          <p:cNvCxnSpPr/>
          <p:nvPr/>
        </p:nvCxnSpPr>
        <p:spPr>
          <a:xfrm rot="10800000">
            <a:off x="4869505" y="7380312"/>
            <a:ext cx="2259337" cy="0"/>
          </a:xfrm>
          <a:prstGeom prst="straightConnector1">
            <a:avLst/>
          </a:prstGeom>
          <a:noFill/>
          <a:ln cap="flat" cmpd="sng" w="9525">
            <a:solidFill>
              <a:srgbClr val="002060"/>
            </a:solidFill>
            <a:prstDash val="solid"/>
            <a:round/>
            <a:headEnd len="sm" w="sm" type="none"/>
            <a:tailEnd len="med" w="med" type="oval"/>
          </a:ln>
        </p:spPr>
      </p:cxnSp>
      <p:sp>
        <p:nvSpPr>
          <p:cNvPr id="651" name="Google Shape;651;p14"/>
          <p:cNvSpPr txBox="1"/>
          <p:nvPr/>
        </p:nvSpPr>
        <p:spPr>
          <a:xfrm>
            <a:off x="5164059" y="6804248"/>
            <a:ext cx="166423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2,45 * cada 100 mil</a:t>
            </a:r>
            <a:endParaRPr/>
          </a:p>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64 casos</a:t>
            </a:r>
            <a:endParaRPr b="1" sz="1400">
              <a:solidFill>
                <a:srgbClr val="C00000"/>
              </a:solidFill>
              <a:latin typeface="Arial Narrow"/>
              <a:ea typeface="Arial Narrow"/>
              <a:cs typeface="Arial Narrow"/>
              <a:sym typeface="Arial Narrow"/>
            </a:endParaRPr>
          </a:p>
        </p:txBody>
      </p:sp>
      <p:sp>
        <p:nvSpPr>
          <p:cNvPr id="652" name="Google Shape;652;p14"/>
          <p:cNvSpPr txBox="1"/>
          <p:nvPr/>
        </p:nvSpPr>
        <p:spPr>
          <a:xfrm>
            <a:off x="4746354" y="7524328"/>
            <a:ext cx="2382488"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1 año </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100,000 habitantes</a:t>
            </a:r>
            <a:endParaRPr b="1" sz="1050">
              <a:solidFill>
                <a:schemeClr val="dk1"/>
              </a:solidFill>
              <a:latin typeface="Arial Narrow"/>
              <a:ea typeface="Arial Narrow"/>
              <a:cs typeface="Arial Narrow"/>
              <a:sym typeface="Arial Narrow"/>
            </a:endParaRPr>
          </a:p>
        </p:txBody>
      </p:sp>
      <p:sp>
        <p:nvSpPr>
          <p:cNvPr id="653" name="Google Shape;653;p14"/>
          <p:cNvSpPr txBox="1"/>
          <p:nvPr/>
        </p:nvSpPr>
        <p:spPr>
          <a:xfrm>
            <a:off x="5319326" y="8100218"/>
            <a:ext cx="143180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 cada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casos</a:t>
            </a:r>
            <a:endParaRPr b="1" sz="1400">
              <a:solidFill>
                <a:schemeClr val="dk1"/>
              </a:solidFill>
              <a:latin typeface="Arial Narrow"/>
              <a:ea typeface="Arial Narrow"/>
              <a:cs typeface="Arial Narrow"/>
              <a:sym typeface="Arial Narrow"/>
            </a:endParaRPr>
          </a:p>
        </p:txBody>
      </p:sp>
      <p:pic>
        <p:nvPicPr>
          <p:cNvPr id="654" name="Google Shape;654;p14"/>
          <p:cNvPicPr preferRelativeResize="0"/>
          <p:nvPr/>
        </p:nvPicPr>
        <p:blipFill rotWithShape="1">
          <a:blip r:embed="rId7">
            <a:alphaModFix/>
          </a:blip>
          <a:srcRect b="0" l="0" r="0" t="0"/>
          <a:stretch/>
        </p:blipFill>
        <p:spPr>
          <a:xfrm>
            <a:off x="-18144" y="6001962"/>
            <a:ext cx="4764497" cy="2720716"/>
          </a:xfrm>
          <a:prstGeom prst="rect">
            <a:avLst/>
          </a:prstGeom>
          <a:noFill/>
          <a:ln>
            <a:noFill/>
          </a:ln>
        </p:spPr>
      </p:pic>
      <p:pic>
        <p:nvPicPr>
          <p:cNvPr id="655" name="Google Shape;655;p14"/>
          <p:cNvPicPr preferRelativeResize="0"/>
          <p:nvPr/>
        </p:nvPicPr>
        <p:blipFill rotWithShape="1">
          <a:blip r:embed="rId8">
            <a:alphaModFix/>
          </a:blip>
          <a:srcRect b="0" l="0" r="0" t="0"/>
          <a:stretch/>
        </p:blipFill>
        <p:spPr>
          <a:xfrm>
            <a:off x="2165039" y="406829"/>
            <a:ext cx="4997084" cy="1775044"/>
          </a:xfrm>
          <a:prstGeom prst="rect">
            <a:avLst/>
          </a:prstGeom>
          <a:noFill/>
          <a:ln>
            <a:noFill/>
          </a:ln>
        </p:spPr>
      </p:pic>
      <p:pic>
        <p:nvPicPr>
          <p:cNvPr id="656" name="Google Shape;656;p14"/>
          <p:cNvPicPr preferRelativeResize="0"/>
          <p:nvPr/>
        </p:nvPicPr>
        <p:blipFill rotWithShape="1">
          <a:blip r:embed="rId9">
            <a:alphaModFix/>
          </a:blip>
          <a:srcRect b="0" l="0" r="0" t="0"/>
          <a:stretch/>
        </p:blipFill>
        <p:spPr>
          <a:xfrm>
            <a:off x="2179172" y="2690225"/>
            <a:ext cx="4982951" cy="22725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5"/>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62" name="Google Shape;662;p15"/>
          <p:cNvGrpSpPr/>
          <p:nvPr/>
        </p:nvGrpSpPr>
        <p:grpSpPr>
          <a:xfrm>
            <a:off x="277404" y="137149"/>
            <a:ext cx="3446504" cy="276999"/>
            <a:chOff x="2448322" y="74775"/>
            <a:chExt cx="3446504" cy="276999"/>
          </a:xfrm>
        </p:grpSpPr>
        <p:sp>
          <p:nvSpPr>
            <p:cNvPr id="663" name="Google Shape;663;p1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64" name="Google Shape;664;p15"/>
            <p:cNvCxnSpPr>
              <a:stCxn id="66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65" name="Google Shape;665;p1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666" name="Google Shape;666;p15"/>
          <p:cNvSpPr/>
          <p:nvPr/>
        </p:nvSpPr>
        <p:spPr>
          <a:xfrm>
            <a:off x="0" y="4178552"/>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67" name="Google Shape;667;p15"/>
          <p:cNvGrpSpPr/>
          <p:nvPr/>
        </p:nvGrpSpPr>
        <p:grpSpPr>
          <a:xfrm>
            <a:off x="277404" y="4224158"/>
            <a:ext cx="5047355" cy="276999"/>
            <a:chOff x="2448322" y="74775"/>
            <a:chExt cx="5047355" cy="276999"/>
          </a:xfrm>
        </p:grpSpPr>
        <p:sp>
          <p:nvSpPr>
            <p:cNvPr id="668" name="Google Shape;668;p1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69" name="Google Shape;669;p15"/>
            <p:cNvCxnSpPr>
              <a:stCxn id="66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70" name="Google Shape;670;p15"/>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Factores y curso de vida</a:t>
              </a:r>
              <a:endParaRPr b="1" sz="1200">
                <a:solidFill>
                  <a:schemeClr val="dk1"/>
                </a:solidFill>
                <a:latin typeface="Arial Narrow"/>
                <a:ea typeface="Arial Narrow"/>
                <a:cs typeface="Arial Narrow"/>
                <a:sym typeface="Arial Narrow"/>
              </a:endParaRPr>
            </a:p>
          </p:txBody>
        </p:sp>
      </p:grpSp>
      <p:sp>
        <p:nvSpPr>
          <p:cNvPr id="671" name="Google Shape;671;p1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15</a:t>
            </a:r>
            <a:endParaRPr b="1" sz="1050">
              <a:solidFill>
                <a:schemeClr val="dk1"/>
              </a:solidFill>
              <a:latin typeface="Arial Narrow"/>
              <a:ea typeface="Arial Narrow"/>
              <a:cs typeface="Arial Narrow"/>
              <a:sym typeface="Arial Narrow"/>
            </a:endParaRPr>
          </a:p>
        </p:txBody>
      </p:sp>
      <p:grpSp>
        <p:nvGrpSpPr>
          <p:cNvPr id="672" name="Google Shape;672;p15"/>
          <p:cNvGrpSpPr/>
          <p:nvPr/>
        </p:nvGrpSpPr>
        <p:grpSpPr>
          <a:xfrm>
            <a:off x="168022" y="910500"/>
            <a:ext cx="840140" cy="1573268"/>
            <a:chOff x="1032118" y="553075"/>
            <a:chExt cx="840140" cy="1573268"/>
          </a:xfrm>
        </p:grpSpPr>
        <p:pic>
          <p:nvPicPr>
            <p:cNvPr id="673" name="Google Shape;673;p15"/>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674" name="Google Shape;674;p15"/>
            <p:cNvSpPr/>
            <p:nvPr/>
          </p:nvSpPr>
          <p:spPr>
            <a:xfrm>
              <a:off x="1032118" y="1520368"/>
              <a:ext cx="823233"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71,88%</a:t>
              </a:r>
              <a:endParaRPr b="1" sz="1600">
                <a:solidFill>
                  <a:schemeClr val="dk1"/>
                </a:solidFill>
                <a:latin typeface="Arial Narrow"/>
                <a:ea typeface="Arial Narrow"/>
                <a:cs typeface="Arial Narrow"/>
                <a:sym typeface="Arial Narrow"/>
              </a:endParaRPr>
            </a:p>
          </p:txBody>
        </p:sp>
        <p:sp>
          <p:nvSpPr>
            <p:cNvPr id="675" name="Google Shape;675;p15"/>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676" name="Google Shape;676;p15"/>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46 casos</a:t>
              </a:r>
              <a:endParaRPr sz="1200">
                <a:solidFill>
                  <a:schemeClr val="dk1"/>
                </a:solidFill>
                <a:latin typeface="Calibri"/>
                <a:ea typeface="Calibri"/>
                <a:cs typeface="Calibri"/>
                <a:sym typeface="Calibri"/>
              </a:endParaRPr>
            </a:p>
          </p:txBody>
        </p:sp>
      </p:grpSp>
      <p:grpSp>
        <p:nvGrpSpPr>
          <p:cNvPr id="677" name="Google Shape;677;p15"/>
          <p:cNvGrpSpPr/>
          <p:nvPr/>
        </p:nvGrpSpPr>
        <p:grpSpPr>
          <a:xfrm>
            <a:off x="1117971" y="913240"/>
            <a:ext cx="812752" cy="1594295"/>
            <a:chOff x="1825139" y="1057131"/>
            <a:chExt cx="812752" cy="1594295"/>
          </a:xfrm>
        </p:grpSpPr>
        <p:sp>
          <p:nvSpPr>
            <p:cNvPr id="678" name="Google Shape;678;p15"/>
            <p:cNvSpPr/>
            <p:nvPr/>
          </p:nvSpPr>
          <p:spPr>
            <a:xfrm>
              <a:off x="1846951" y="2010776"/>
              <a:ext cx="7909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28,13%</a:t>
              </a:r>
              <a:endParaRPr b="1" sz="1600">
                <a:solidFill>
                  <a:schemeClr val="dk1"/>
                </a:solidFill>
                <a:latin typeface="Arial Narrow"/>
                <a:ea typeface="Arial Narrow"/>
                <a:cs typeface="Arial Narrow"/>
                <a:sym typeface="Arial Narrow"/>
              </a:endParaRPr>
            </a:p>
          </p:txBody>
        </p:sp>
        <p:sp>
          <p:nvSpPr>
            <p:cNvPr id="679" name="Google Shape;679;p15"/>
            <p:cNvSpPr/>
            <p:nvPr/>
          </p:nvSpPr>
          <p:spPr>
            <a:xfrm>
              <a:off x="1825139" y="1737476"/>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680" name="Google Shape;680;p15"/>
            <p:cNvSpPr/>
            <p:nvPr/>
          </p:nvSpPr>
          <p:spPr>
            <a:xfrm>
              <a:off x="1891954" y="2374427"/>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18 casos</a:t>
              </a:r>
              <a:endParaRPr sz="1200">
                <a:solidFill>
                  <a:schemeClr val="dk1"/>
                </a:solidFill>
                <a:latin typeface="Calibri"/>
                <a:ea typeface="Calibri"/>
                <a:cs typeface="Calibri"/>
                <a:sym typeface="Calibri"/>
              </a:endParaRPr>
            </a:p>
          </p:txBody>
        </p:sp>
        <p:pic>
          <p:nvPicPr>
            <p:cNvPr id="681" name="Google Shape;681;p15"/>
            <p:cNvPicPr preferRelativeResize="0"/>
            <p:nvPr/>
          </p:nvPicPr>
          <p:blipFill rotWithShape="1">
            <a:blip r:embed="rId3">
              <a:alphaModFix/>
            </a:blip>
            <a:srcRect b="0" l="29313" r="56038" t="7366"/>
            <a:stretch/>
          </p:blipFill>
          <p:spPr>
            <a:xfrm>
              <a:off x="1851354" y="1057131"/>
              <a:ext cx="696035" cy="748294"/>
            </a:xfrm>
            <a:prstGeom prst="rect">
              <a:avLst/>
            </a:prstGeom>
            <a:noFill/>
            <a:ln>
              <a:noFill/>
            </a:ln>
          </p:spPr>
        </p:pic>
      </p:grpSp>
      <p:grpSp>
        <p:nvGrpSpPr>
          <p:cNvPr id="682" name="Google Shape;682;p15"/>
          <p:cNvGrpSpPr/>
          <p:nvPr/>
        </p:nvGrpSpPr>
        <p:grpSpPr>
          <a:xfrm>
            <a:off x="2210241" y="879878"/>
            <a:ext cx="1152880" cy="1582804"/>
            <a:chOff x="3115290" y="1057131"/>
            <a:chExt cx="1152880" cy="1582804"/>
          </a:xfrm>
        </p:grpSpPr>
        <p:grpSp>
          <p:nvGrpSpPr>
            <p:cNvPr id="683" name="Google Shape;683;p15"/>
            <p:cNvGrpSpPr/>
            <p:nvPr/>
          </p:nvGrpSpPr>
          <p:grpSpPr>
            <a:xfrm>
              <a:off x="3115290" y="1781104"/>
              <a:ext cx="1152880" cy="858831"/>
              <a:chOff x="3744466" y="1301912"/>
              <a:chExt cx="1152880" cy="858831"/>
            </a:xfrm>
          </p:grpSpPr>
          <p:sp>
            <p:nvSpPr>
              <p:cNvPr id="684" name="Google Shape;684;p15"/>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685" name="Google Shape;685;p15"/>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686" name="Google Shape;686;p15"/>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687" name="Google Shape;687;p15"/>
            <p:cNvPicPr preferRelativeResize="0"/>
            <p:nvPr/>
          </p:nvPicPr>
          <p:blipFill rotWithShape="1">
            <a:blip r:embed="rId3">
              <a:alphaModFix/>
            </a:blip>
            <a:srcRect b="0" l="59057" r="25145" t="8806"/>
            <a:stretch/>
          </p:blipFill>
          <p:spPr>
            <a:xfrm>
              <a:off x="3328608" y="1057131"/>
              <a:ext cx="750627" cy="775969"/>
            </a:xfrm>
            <a:prstGeom prst="rect">
              <a:avLst/>
            </a:prstGeom>
            <a:noFill/>
            <a:ln>
              <a:noFill/>
            </a:ln>
          </p:spPr>
        </p:pic>
      </p:grpSp>
      <p:grpSp>
        <p:nvGrpSpPr>
          <p:cNvPr id="688" name="Google Shape;688;p15"/>
          <p:cNvGrpSpPr/>
          <p:nvPr/>
        </p:nvGrpSpPr>
        <p:grpSpPr>
          <a:xfrm>
            <a:off x="3371476" y="879878"/>
            <a:ext cx="740068" cy="1574421"/>
            <a:chOff x="4588574" y="1057131"/>
            <a:chExt cx="740068" cy="1574421"/>
          </a:xfrm>
        </p:grpSpPr>
        <p:grpSp>
          <p:nvGrpSpPr>
            <p:cNvPr id="689" name="Google Shape;689;p15"/>
            <p:cNvGrpSpPr/>
            <p:nvPr/>
          </p:nvGrpSpPr>
          <p:grpSpPr>
            <a:xfrm>
              <a:off x="4588574" y="1751628"/>
              <a:ext cx="740068" cy="879924"/>
              <a:chOff x="5245046" y="1274868"/>
              <a:chExt cx="740068" cy="879924"/>
            </a:xfrm>
          </p:grpSpPr>
          <p:sp>
            <p:nvSpPr>
              <p:cNvPr id="690" name="Google Shape;690;p15"/>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691" name="Google Shape;691;p15"/>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692" name="Google Shape;692;p15"/>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693" name="Google Shape;693;p15"/>
            <p:cNvPicPr preferRelativeResize="0"/>
            <p:nvPr/>
          </p:nvPicPr>
          <p:blipFill rotWithShape="1">
            <a:blip r:embed="rId3">
              <a:alphaModFix/>
            </a:blip>
            <a:srcRect b="0" l="86761" r="0" t="0"/>
            <a:stretch/>
          </p:blipFill>
          <p:spPr>
            <a:xfrm>
              <a:off x="4668287" y="1057131"/>
              <a:ext cx="629046" cy="784558"/>
            </a:xfrm>
            <a:prstGeom prst="rect">
              <a:avLst/>
            </a:prstGeom>
            <a:noFill/>
            <a:ln>
              <a:noFill/>
            </a:ln>
          </p:spPr>
        </p:pic>
      </p:grpSp>
      <p:sp>
        <p:nvSpPr>
          <p:cNvPr id="694" name="Google Shape;694;p15"/>
          <p:cNvSpPr/>
          <p:nvPr/>
        </p:nvSpPr>
        <p:spPr>
          <a:xfrm>
            <a:off x="20117" y="7095275"/>
            <a:ext cx="4950964"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Curso de vida de los casos notificados de hepatitis A. Periodo epidemiológico 03. 2022. </a:t>
            </a:r>
            <a:endParaRPr sz="1050">
              <a:solidFill>
                <a:schemeClr val="dk1"/>
              </a:solidFill>
              <a:latin typeface="Arial Narrow"/>
              <a:ea typeface="Arial Narrow"/>
              <a:cs typeface="Arial Narrow"/>
              <a:sym typeface="Arial Narrow"/>
            </a:endParaRPr>
          </a:p>
        </p:txBody>
      </p:sp>
      <p:pic>
        <p:nvPicPr>
          <p:cNvPr id="695" name="Google Shape;695;p15"/>
          <p:cNvPicPr preferRelativeResize="0"/>
          <p:nvPr/>
        </p:nvPicPr>
        <p:blipFill rotWithShape="1">
          <a:blip r:embed="rId4">
            <a:alphaModFix/>
          </a:blip>
          <a:srcRect b="0" l="0" r="0" t="0"/>
          <a:stretch/>
        </p:blipFill>
        <p:spPr>
          <a:xfrm>
            <a:off x="4684183" y="2631204"/>
            <a:ext cx="942975" cy="771525"/>
          </a:xfrm>
          <a:prstGeom prst="rect">
            <a:avLst/>
          </a:prstGeom>
          <a:noFill/>
          <a:ln>
            <a:noFill/>
          </a:ln>
        </p:spPr>
      </p:pic>
      <p:grpSp>
        <p:nvGrpSpPr>
          <p:cNvPr id="696" name="Google Shape;696;p15"/>
          <p:cNvGrpSpPr/>
          <p:nvPr/>
        </p:nvGrpSpPr>
        <p:grpSpPr>
          <a:xfrm>
            <a:off x="4330367" y="3245950"/>
            <a:ext cx="1720560" cy="877901"/>
            <a:chOff x="-36884" y="7072716"/>
            <a:chExt cx="1305446" cy="877901"/>
          </a:xfrm>
        </p:grpSpPr>
        <p:sp>
          <p:nvSpPr>
            <p:cNvPr id="697" name="Google Shape;697;p15"/>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698" name="Google Shape;698;p15"/>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100,00%</a:t>
              </a:r>
              <a:endParaRPr b="1" sz="1600">
                <a:solidFill>
                  <a:schemeClr val="dk1"/>
                </a:solidFill>
                <a:latin typeface="Arial Narrow"/>
                <a:ea typeface="Arial Narrow"/>
                <a:cs typeface="Arial Narrow"/>
                <a:sym typeface="Arial Narrow"/>
              </a:endParaRPr>
            </a:p>
          </p:txBody>
        </p:sp>
        <p:sp>
          <p:nvSpPr>
            <p:cNvPr id="699" name="Google Shape;699;p15"/>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64 casos</a:t>
              </a:r>
              <a:endParaRPr b="1" sz="1200">
                <a:solidFill>
                  <a:schemeClr val="dk1"/>
                </a:solidFill>
                <a:latin typeface="Arial Narrow"/>
                <a:ea typeface="Arial Narrow"/>
                <a:cs typeface="Arial Narrow"/>
                <a:sym typeface="Arial Narrow"/>
              </a:endParaRPr>
            </a:p>
          </p:txBody>
        </p:sp>
      </p:grpSp>
      <p:pic>
        <p:nvPicPr>
          <p:cNvPr id="700" name="Google Shape;700;p15"/>
          <p:cNvPicPr preferRelativeResize="0"/>
          <p:nvPr/>
        </p:nvPicPr>
        <p:blipFill rotWithShape="1">
          <a:blip r:embed="rId5">
            <a:alphaModFix/>
          </a:blip>
          <a:srcRect b="0" l="0" r="0" t="0"/>
          <a:stretch/>
        </p:blipFill>
        <p:spPr>
          <a:xfrm>
            <a:off x="508961" y="2659779"/>
            <a:ext cx="933450" cy="742950"/>
          </a:xfrm>
          <a:prstGeom prst="rect">
            <a:avLst/>
          </a:prstGeom>
          <a:noFill/>
          <a:ln>
            <a:noFill/>
          </a:ln>
        </p:spPr>
      </p:pic>
      <p:grpSp>
        <p:nvGrpSpPr>
          <p:cNvPr id="701" name="Google Shape;701;p15"/>
          <p:cNvGrpSpPr/>
          <p:nvPr/>
        </p:nvGrpSpPr>
        <p:grpSpPr>
          <a:xfrm>
            <a:off x="173594" y="2738085"/>
            <a:ext cx="3180160" cy="978490"/>
            <a:chOff x="-14122" y="6517843"/>
            <a:chExt cx="2412893" cy="978490"/>
          </a:xfrm>
        </p:grpSpPr>
        <p:sp>
          <p:nvSpPr>
            <p:cNvPr id="702" name="Google Shape;702;p15"/>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703" name="Google Shape;703;p15"/>
            <p:cNvSpPr/>
            <p:nvPr/>
          </p:nvSpPr>
          <p:spPr>
            <a:xfrm>
              <a:off x="1062597" y="6517843"/>
              <a:ext cx="1336174" cy="97849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contributivo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79,69% - 51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a:t>
              </a:r>
              <a:r>
                <a:rPr b="1" lang="es-ES" sz="1600">
                  <a:solidFill>
                    <a:schemeClr val="dk1"/>
                  </a:solidFill>
                  <a:latin typeface="Arial Narrow"/>
                  <a:ea typeface="Arial Narrow"/>
                  <a:cs typeface="Arial Narrow"/>
                  <a:sym typeface="Arial Narrow"/>
                </a:rPr>
                <a:t> </a:t>
              </a:r>
              <a:r>
                <a:rPr b="1" lang="es-ES" sz="1200">
                  <a:solidFill>
                    <a:schemeClr val="dk1"/>
                  </a:solidFill>
                  <a:latin typeface="Arial Narrow"/>
                  <a:ea typeface="Arial Narrow"/>
                  <a:cs typeface="Arial Narrow"/>
                  <a:sym typeface="Arial Narrow"/>
                </a:rPr>
                <a:t> subsidiado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15,63% - 10 casos</a:t>
              </a:r>
              <a:endParaRPr b="1" sz="1600">
                <a:solidFill>
                  <a:schemeClr val="dk1"/>
                </a:solidFill>
                <a:latin typeface="Arial Narrow"/>
                <a:ea typeface="Arial Narrow"/>
                <a:cs typeface="Arial Narrow"/>
                <a:sym typeface="Arial Narrow"/>
              </a:endParaRPr>
            </a:p>
          </p:txBody>
        </p:sp>
      </p:grpSp>
      <p:grpSp>
        <p:nvGrpSpPr>
          <p:cNvPr id="704" name="Google Shape;704;p15"/>
          <p:cNvGrpSpPr/>
          <p:nvPr/>
        </p:nvGrpSpPr>
        <p:grpSpPr>
          <a:xfrm>
            <a:off x="4329256" y="982183"/>
            <a:ext cx="874090" cy="1513653"/>
            <a:chOff x="2507826" y="2585355"/>
            <a:chExt cx="874090" cy="1513653"/>
          </a:xfrm>
        </p:grpSpPr>
        <p:sp>
          <p:nvSpPr>
            <p:cNvPr id="705" name="Google Shape;705;p15"/>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pic>
          <p:nvPicPr>
            <p:cNvPr id="706" name="Google Shape;706;p15"/>
            <p:cNvPicPr preferRelativeResize="0"/>
            <p:nvPr/>
          </p:nvPicPr>
          <p:blipFill rotWithShape="1">
            <a:blip r:embed="rId6">
              <a:alphaModFix/>
            </a:blip>
            <a:srcRect b="0" l="0" r="0" t="0"/>
            <a:stretch/>
          </p:blipFill>
          <p:spPr>
            <a:xfrm>
              <a:off x="2782185" y="2585355"/>
              <a:ext cx="477234" cy="780927"/>
            </a:xfrm>
            <a:prstGeom prst="rect">
              <a:avLst/>
            </a:prstGeom>
            <a:noFill/>
            <a:ln>
              <a:noFill/>
            </a:ln>
          </p:spPr>
        </p:pic>
        <p:sp>
          <p:nvSpPr>
            <p:cNvPr id="707" name="Google Shape;707;p15"/>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708" name="Google Shape;708;p15"/>
            <p:cNvSpPr/>
            <p:nvPr/>
          </p:nvSpPr>
          <p:spPr>
            <a:xfrm>
              <a:off x="2648170" y="3822009"/>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grpSp>
        <p:nvGrpSpPr>
          <p:cNvPr id="709" name="Google Shape;709;p15"/>
          <p:cNvGrpSpPr/>
          <p:nvPr/>
        </p:nvGrpSpPr>
        <p:grpSpPr>
          <a:xfrm>
            <a:off x="6355281" y="988099"/>
            <a:ext cx="789881" cy="1519436"/>
            <a:chOff x="3826683" y="2682487"/>
            <a:chExt cx="789881" cy="1519436"/>
          </a:xfrm>
        </p:grpSpPr>
        <p:grpSp>
          <p:nvGrpSpPr>
            <p:cNvPr id="710" name="Google Shape;710;p15"/>
            <p:cNvGrpSpPr/>
            <p:nvPr/>
          </p:nvGrpSpPr>
          <p:grpSpPr>
            <a:xfrm>
              <a:off x="3826683" y="3306763"/>
              <a:ext cx="789881" cy="895160"/>
              <a:chOff x="2507826" y="3203848"/>
              <a:chExt cx="789881" cy="895160"/>
            </a:xfrm>
          </p:grpSpPr>
          <p:sp>
            <p:nvSpPr>
              <p:cNvPr id="711" name="Google Shape;711;p15"/>
              <p:cNvSpPr/>
              <p:nvPr/>
            </p:nvSpPr>
            <p:spPr>
              <a:xfrm>
                <a:off x="2507826" y="3472120"/>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4,69%</a:t>
                </a:r>
                <a:endParaRPr b="1" sz="1600">
                  <a:solidFill>
                    <a:schemeClr val="dk1"/>
                  </a:solidFill>
                  <a:latin typeface="Arial Narrow"/>
                  <a:ea typeface="Arial Narrow"/>
                  <a:cs typeface="Arial Narrow"/>
                  <a:sym typeface="Arial Narrow"/>
                </a:endParaRPr>
              </a:p>
            </p:txBody>
          </p:sp>
          <p:sp>
            <p:nvSpPr>
              <p:cNvPr id="712" name="Google Shape;712;p15"/>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713" name="Google Shape;713;p15"/>
              <p:cNvSpPr/>
              <p:nvPr/>
            </p:nvSpPr>
            <p:spPr>
              <a:xfrm>
                <a:off x="2648170" y="382200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pic>
          <p:nvPicPr>
            <p:cNvPr id="714" name="Google Shape;714;p15"/>
            <p:cNvPicPr preferRelativeResize="0"/>
            <p:nvPr/>
          </p:nvPicPr>
          <p:blipFill rotWithShape="1">
            <a:blip r:embed="rId7">
              <a:alphaModFix/>
            </a:blip>
            <a:srcRect b="0" l="0" r="0" t="0"/>
            <a:stretch/>
          </p:blipFill>
          <p:spPr>
            <a:xfrm>
              <a:off x="3945025" y="2682487"/>
              <a:ext cx="587628" cy="678570"/>
            </a:xfrm>
            <a:prstGeom prst="rect">
              <a:avLst/>
            </a:prstGeom>
            <a:noFill/>
            <a:ln>
              <a:noFill/>
            </a:ln>
          </p:spPr>
        </p:pic>
      </p:grpSp>
      <p:grpSp>
        <p:nvGrpSpPr>
          <p:cNvPr id="715" name="Google Shape;715;p15"/>
          <p:cNvGrpSpPr/>
          <p:nvPr/>
        </p:nvGrpSpPr>
        <p:grpSpPr>
          <a:xfrm>
            <a:off x="5112618" y="932914"/>
            <a:ext cx="1380071" cy="1567357"/>
            <a:chOff x="1963587" y="2618404"/>
            <a:chExt cx="1380071" cy="1567357"/>
          </a:xfrm>
        </p:grpSpPr>
        <p:pic>
          <p:nvPicPr>
            <p:cNvPr id="716" name="Google Shape;716;p15"/>
            <p:cNvPicPr preferRelativeResize="0"/>
            <p:nvPr/>
          </p:nvPicPr>
          <p:blipFill rotWithShape="1">
            <a:blip r:embed="rId8">
              <a:alphaModFix/>
            </a:blip>
            <a:srcRect b="0" l="0" r="48966" t="0"/>
            <a:stretch/>
          </p:blipFill>
          <p:spPr>
            <a:xfrm>
              <a:off x="2148657" y="2618404"/>
              <a:ext cx="995527" cy="731522"/>
            </a:xfrm>
            <a:prstGeom prst="rect">
              <a:avLst/>
            </a:prstGeom>
            <a:noFill/>
            <a:ln>
              <a:noFill/>
            </a:ln>
          </p:spPr>
        </p:pic>
        <p:grpSp>
          <p:nvGrpSpPr>
            <p:cNvPr id="717" name="Google Shape;717;p15"/>
            <p:cNvGrpSpPr/>
            <p:nvPr/>
          </p:nvGrpSpPr>
          <p:grpSpPr>
            <a:xfrm>
              <a:off x="1963587" y="3189889"/>
              <a:ext cx="1380071" cy="995872"/>
              <a:chOff x="-325073" y="6955842"/>
              <a:chExt cx="1612468" cy="995872"/>
            </a:xfrm>
          </p:grpSpPr>
          <p:sp>
            <p:nvSpPr>
              <p:cNvPr id="718" name="Google Shape;718;p15"/>
              <p:cNvSpPr txBox="1"/>
              <p:nvPr/>
            </p:nvSpPr>
            <p:spPr>
              <a:xfrm>
                <a:off x="-325073" y="6955842"/>
                <a:ext cx="1612468"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b="1" sz="1200" u="sng">
                  <a:solidFill>
                    <a:schemeClr val="dk1"/>
                  </a:solidFill>
                  <a:latin typeface="Arial Narrow"/>
                  <a:ea typeface="Arial Narrow"/>
                  <a:cs typeface="Arial Narrow"/>
                  <a:sym typeface="Arial Narrow"/>
                </a:endParaRPr>
              </a:p>
            </p:txBody>
          </p:sp>
          <p:sp>
            <p:nvSpPr>
              <p:cNvPr id="719" name="Google Shape;719;p15"/>
              <p:cNvSpPr/>
              <p:nvPr/>
            </p:nvSpPr>
            <p:spPr>
              <a:xfrm>
                <a:off x="-36885" y="7363321"/>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720" name="Google Shape;720;p15"/>
              <p:cNvSpPr txBox="1"/>
              <p:nvPr/>
            </p:nvSpPr>
            <p:spPr>
              <a:xfrm>
                <a:off x="-142058" y="767471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sp>
        <p:nvSpPr>
          <p:cNvPr id="721" name="Google Shape;721;p15"/>
          <p:cNvSpPr/>
          <p:nvPr/>
        </p:nvSpPr>
        <p:spPr>
          <a:xfrm>
            <a:off x="3723908" y="6614023"/>
            <a:ext cx="3396228"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inusual para hepatitis A. Periodo epidemiológico 03. 2022. </a:t>
            </a:r>
            <a:endParaRPr sz="1050">
              <a:solidFill>
                <a:schemeClr val="dk1"/>
              </a:solidFill>
              <a:latin typeface="Arial Narrow"/>
              <a:ea typeface="Arial Narrow"/>
              <a:cs typeface="Arial Narrow"/>
              <a:sym typeface="Arial Narrow"/>
            </a:endParaRPr>
          </a:p>
        </p:txBody>
      </p:sp>
      <p:sp>
        <p:nvSpPr>
          <p:cNvPr id="722" name="Google Shape;722;p15"/>
          <p:cNvSpPr/>
          <p:nvPr/>
        </p:nvSpPr>
        <p:spPr>
          <a:xfrm>
            <a:off x="7644" y="8100392"/>
            <a:ext cx="7230095"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La Hepatitis A se observa en el canal endémico en comportamiento esperado por debajo de los casos usuales. Durante este año no se supera el número de casos de los dos últimos años durante las semanas epidemiológicas evaluadas. Se evidencia un aumento del 82,86% en relación con el mismo periodo de año anterior. Los cursos de vida de adolescencia,  juventud y  adultez con el 95% de los casos, una mayor frecuencia de casos en hombres.  </a:t>
            </a:r>
            <a:endParaRPr sz="1100">
              <a:solidFill>
                <a:schemeClr val="dk1"/>
              </a:solidFill>
              <a:latin typeface="Arial Narrow"/>
              <a:ea typeface="Arial Narrow"/>
              <a:cs typeface="Arial Narrow"/>
              <a:sym typeface="Arial Narrow"/>
            </a:endParaRPr>
          </a:p>
        </p:txBody>
      </p:sp>
      <p:sp>
        <p:nvSpPr>
          <p:cNvPr id="723" name="Google Shape;723;p15"/>
          <p:cNvSpPr/>
          <p:nvPr/>
        </p:nvSpPr>
        <p:spPr>
          <a:xfrm>
            <a:off x="-50" y="7493532"/>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24" name="Google Shape;724;p15"/>
          <p:cNvGrpSpPr/>
          <p:nvPr/>
        </p:nvGrpSpPr>
        <p:grpSpPr>
          <a:xfrm>
            <a:off x="160381" y="7558421"/>
            <a:ext cx="3446504" cy="276999"/>
            <a:chOff x="2448322" y="33831"/>
            <a:chExt cx="3446504" cy="276999"/>
          </a:xfrm>
        </p:grpSpPr>
        <p:sp>
          <p:nvSpPr>
            <p:cNvPr id="725" name="Google Shape;725;p15"/>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26" name="Google Shape;726;p15"/>
            <p:cNvCxnSpPr>
              <a:stCxn id="725"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727" name="Google Shape;727;p15"/>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grpSp>
        <p:nvGrpSpPr>
          <p:cNvPr id="728" name="Google Shape;728;p15"/>
          <p:cNvGrpSpPr/>
          <p:nvPr/>
        </p:nvGrpSpPr>
        <p:grpSpPr>
          <a:xfrm>
            <a:off x="2338822" y="534761"/>
            <a:ext cx="1847617" cy="436842"/>
            <a:chOff x="3060727" y="484500"/>
            <a:chExt cx="2369636" cy="436842"/>
          </a:xfrm>
        </p:grpSpPr>
        <p:sp>
          <p:nvSpPr>
            <p:cNvPr id="729" name="Google Shape;729;p1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15"/>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b="1" sz="1400">
                <a:solidFill>
                  <a:schemeClr val="dk1"/>
                </a:solidFill>
                <a:latin typeface="Arial Narrow"/>
                <a:ea typeface="Arial Narrow"/>
                <a:cs typeface="Arial Narrow"/>
                <a:sym typeface="Arial Narrow"/>
              </a:endParaRPr>
            </a:p>
          </p:txBody>
        </p:sp>
      </p:grpSp>
      <p:grpSp>
        <p:nvGrpSpPr>
          <p:cNvPr id="731" name="Google Shape;731;p15"/>
          <p:cNvGrpSpPr/>
          <p:nvPr/>
        </p:nvGrpSpPr>
        <p:grpSpPr>
          <a:xfrm>
            <a:off x="205725" y="534759"/>
            <a:ext cx="1852274" cy="436842"/>
            <a:chOff x="3054754" y="484500"/>
            <a:chExt cx="2375609" cy="436842"/>
          </a:xfrm>
        </p:grpSpPr>
        <p:sp>
          <p:nvSpPr>
            <p:cNvPr id="732" name="Google Shape;732;p1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3" name="Google Shape;733;p15"/>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b="1" sz="1400">
                <a:solidFill>
                  <a:schemeClr val="dk1"/>
                </a:solidFill>
                <a:latin typeface="Arial Narrow"/>
                <a:ea typeface="Arial Narrow"/>
                <a:cs typeface="Arial Narrow"/>
                <a:sym typeface="Arial Narrow"/>
              </a:endParaRPr>
            </a:p>
          </p:txBody>
        </p:sp>
      </p:grpSp>
      <p:grpSp>
        <p:nvGrpSpPr>
          <p:cNvPr id="734" name="Google Shape;734;p15"/>
          <p:cNvGrpSpPr/>
          <p:nvPr/>
        </p:nvGrpSpPr>
        <p:grpSpPr>
          <a:xfrm>
            <a:off x="4410694" y="596925"/>
            <a:ext cx="2722458" cy="436842"/>
            <a:chOff x="3060727" y="484500"/>
            <a:chExt cx="2369637" cy="436842"/>
          </a:xfrm>
        </p:grpSpPr>
        <p:sp>
          <p:nvSpPr>
            <p:cNvPr id="735" name="Google Shape;735;p1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36" name="Google Shape;736;p15"/>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b="1" sz="1400">
                <a:solidFill>
                  <a:schemeClr val="dk1"/>
                </a:solidFill>
                <a:latin typeface="Arial Narrow"/>
                <a:ea typeface="Arial Narrow"/>
                <a:cs typeface="Arial Narrow"/>
                <a:sym typeface="Arial Narrow"/>
              </a:endParaRPr>
            </a:p>
          </p:txBody>
        </p:sp>
      </p:grpSp>
      <p:pic>
        <p:nvPicPr>
          <p:cNvPr id="737" name="Google Shape;737;p15"/>
          <p:cNvPicPr preferRelativeResize="0"/>
          <p:nvPr/>
        </p:nvPicPr>
        <p:blipFill rotWithShape="1">
          <a:blip r:embed="rId9">
            <a:alphaModFix/>
          </a:blip>
          <a:srcRect b="0" l="0" r="0" t="0"/>
          <a:stretch/>
        </p:blipFill>
        <p:spPr>
          <a:xfrm>
            <a:off x="7643" y="4580621"/>
            <a:ext cx="3599241" cy="2536038"/>
          </a:xfrm>
          <a:prstGeom prst="rect">
            <a:avLst/>
          </a:prstGeom>
          <a:noFill/>
          <a:ln>
            <a:noFill/>
          </a:ln>
        </p:spPr>
      </p:pic>
      <p:pic>
        <p:nvPicPr>
          <p:cNvPr id="738" name="Google Shape;738;p15"/>
          <p:cNvPicPr preferRelativeResize="0"/>
          <p:nvPr/>
        </p:nvPicPr>
        <p:blipFill rotWithShape="1">
          <a:blip r:embed="rId10">
            <a:alphaModFix/>
          </a:blip>
          <a:srcRect b="0" l="0" r="0" t="0"/>
          <a:stretch/>
        </p:blipFill>
        <p:spPr>
          <a:xfrm>
            <a:off x="3600400" y="4584612"/>
            <a:ext cx="3600450" cy="213378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16"/>
          <p:cNvPicPr preferRelativeResize="0"/>
          <p:nvPr/>
        </p:nvPicPr>
        <p:blipFill rotWithShape="1">
          <a:blip r:embed="rId3">
            <a:alphaModFix/>
          </a:blip>
          <a:srcRect b="1" l="0" r="0" t="73034"/>
          <a:stretch/>
        </p:blipFill>
        <p:spPr>
          <a:xfrm>
            <a:off x="50" y="6876256"/>
            <a:ext cx="2172322" cy="2267744"/>
          </a:xfrm>
          <a:prstGeom prst="rect">
            <a:avLst/>
          </a:prstGeom>
          <a:noFill/>
          <a:ln>
            <a:noFill/>
          </a:ln>
        </p:spPr>
      </p:pic>
      <p:pic>
        <p:nvPicPr>
          <p:cNvPr id="744" name="Google Shape;744;p16"/>
          <p:cNvPicPr preferRelativeResize="0"/>
          <p:nvPr/>
        </p:nvPicPr>
        <p:blipFill rotWithShape="1">
          <a:blip r:embed="rId4">
            <a:alphaModFix/>
          </a:blip>
          <a:srcRect b="37555" l="33160" r="52563" t="16888"/>
          <a:stretch/>
        </p:blipFill>
        <p:spPr>
          <a:xfrm>
            <a:off x="-23417" y="13742"/>
            <a:ext cx="2175822" cy="3905250"/>
          </a:xfrm>
          <a:prstGeom prst="rect">
            <a:avLst/>
          </a:prstGeom>
          <a:noFill/>
          <a:ln>
            <a:noFill/>
          </a:ln>
        </p:spPr>
      </p:pic>
      <p:pic>
        <p:nvPicPr>
          <p:cNvPr id="745" name="Google Shape;745;p16"/>
          <p:cNvPicPr preferRelativeResize="0"/>
          <p:nvPr/>
        </p:nvPicPr>
        <p:blipFill rotWithShape="1">
          <a:blip r:embed="rId3">
            <a:alphaModFix/>
          </a:blip>
          <a:srcRect b="0" l="0" r="0" t="55451"/>
          <a:stretch/>
        </p:blipFill>
        <p:spPr>
          <a:xfrm>
            <a:off x="0" y="3419872"/>
            <a:ext cx="2180731" cy="3487638"/>
          </a:xfrm>
          <a:prstGeom prst="rect">
            <a:avLst/>
          </a:prstGeom>
          <a:noFill/>
          <a:ln>
            <a:noFill/>
          </a:ln>
        </p:spPr>
      </p:pic>
      <p:sp>
        <p:nvSpPr>
          <p:cNvPr id="746" name="Google Shape;746;p16"/>
          <p:cNvSpPr txBox="1"/>
          <p:nvPr/>
        </p:nvSpPr>
        <p:spPr>
          <a:xfrm>
            <a:off x="-90045" y="1026284"/>
            <a:ext cx="23090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sp>
        <p:nvSpPr>
          <p:cNvPr id="747" name="Google Shape;747;p16"/>
          <p:cNvSpPr/>
          <p:nvPr/>
        </p:nvSpPr>
        <p:spPr>
          <a:xfrm>
            <a:off x="2179172" y="2968660"/>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B. Medellín, a Periodo epidemiológico 03  acumulado de 2022. </a:t>
            </a:r>
            <a:endParaRPr sz="1100">
              <a:solidFill>
                <a:schemeClr val="dk1"/>
              </a:solidFill>
              <a:latin typeface="Arial Narrow"/>
              <a:ea typeface="Arial Narrow"/>
              <a:cs typeface="Arial Narrow"/>
              <a:sym typeface="Arial Narrow"/>
            </a:endParaRPr>
          </a:p>
        </p:txBody>
      </p:sp>
      <p:grpSp>
        <p:nvGrpSpPr>
          <p:cNvPr id="748" name="Google Shape;748;p16"/>
          <p:cNvGrpSpPr/>
          <p:nvPr/>
        </p:nvGrpSpPr>
        <p:grpSpPr>
          <a:xfrm>
            <a:off x="179214" y="5091636"/>
            <a:ext cx="1892650" cy="488476"/>
            <a:chOff x="2397524" y="3379972"/>
            <a:chExt cx="4508500" cy="904875"/>
          </a:xfrm>
        </p:grpSpPr>
        <p:pic>
          <p:nvPicPr>
            <p:cNvPr id="749" name="Google Shape;749;p16"/>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750" name="Google Shape;750;p16"/>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39</a:t>
              </a:r>
              <a:endParaRPr b="1" sz="1800">
                <a:solidFill>
                  <a:schemeClr val="dk1"/>
                </a:solidFill>
                <a:latin typeface="Arial Narrow"/>
                <a:ea typeface="Arial Narrow"/>
                <a:cs typeface="Arial Narrow"/>
                <a:sym typeface="Arial Narrow"/>
              </a:endParaRPr>
            </a:p>
          </p:txBody>
        </p:sp>
      </p:grpSp>
      <p:sp>
        <p:nvSpPr>
          <p:cNvPr id="751" name="Google Shape;751;p16"/>
          <p:cNvSpPr txBox="1"/>
          <p:nvPr/>
        </p:nvSpPr>
        <p:spPr>
          <a:xfrm>
            <a:off x="16447" y="5541203"/>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39,2%</a:t>
            </a:r>
            <a:endParaRPr b="1" sz="1200">
              <a:solidFill>
                <a:schemeClr val="dk1"/>
              </a:solidFill>
              <a:latin typeface="Arial Narrow"/>
              <a:ea typeface="Arial Narrow"/>
              <a:cs typeface="Arial Narrow"/>
              <a:sym typeface="Arial Narrow"/>
            </a:endParaRPr>
          </a:p>
        </p:txBody>
      </p:sp>
      <p:grpSp>
        <p:nvGrpSpPr>
          <p:cNvPr id="752" name="Google Shape;752;p16"/>
          <p:cNvGrpSpPr/>
          <p:nvPr/>
        </p:nvGrpSpPr>
        <p:grpSpPr>
          <a:xfrm>
            <a:off x="2448322" y="74775"/>
            <a:ext cx="3446504" cy="276999"/>
            <a:chOff x="2448322" y="74775"/>
            <a:chExt cx="3446504" cy="276999"/>
          </a:xfrm>
        </p:grpSpPr>
        <p:sp>
          <p:nvSpPr>
            <p:cNvPr id="753" name="Google Shape;753;p1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54" name="Google Shape;754;p16"/>
            <p:cNvCxnSpPr>
              <a:stCxn id="75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755" name="Google Shape;755;p1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756" name="Google Shape;756;p1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Pág..16 </a:t>
            </a:r>
            <a:endParaRPr b="1" sz="1050">
              <a:solidFill>
                <a:schemeClr val="dk1"/>
              </a:solidFill>
              <a:latin typeface="Arial Narrow"/>
              <a:ea typeface="Arial Narrow"/>
              <a:cs typeface="Arial Narrow"/>
              <a:sym typeface="Arial Narrow"/>
            </a:endParaRPr>
          </a:p>
        </p:txBody>
      </p:sp>
      <p:sp>
        <p:nvSpPr>
          <p:cNvPr id="757" name="Google Shape;757;p16"/>
          <p:cNvSpPr txBox="1"/>
          <p:nvPr>
            <p:ph type="ctrTitle"/>
          </p:nvPr>
        </p:nvSpPr>
        <p:spPr>
          <a:xfrm>
            <a:off x="-18971" y="403841"/>
            <a:ext cx="2208885"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Hepatitis B y C</a:t>
            </a:r>
            <a:endParaRPr b="1" sz="2500">
              <a:solidFill>
                <a:srgbClr val="C00000"/>
              </a:solidFill>
              <a:latin typeface="Arial Narrow"/>
              <a:ea typeface="Arial Narrow"/>
              <a:cs typeface="Arial Narrow"/>
              <a:sym typeface="Arial Narrow"/>
            </a:endParaRPr>
          </a:p>
        </p:txBody>
      </p:sp>
      <p:sp>
        <p:nvSpPr>
          <p:cNvPr id="758" name="Google Shape;758;p16"/>
          <p:cNvSpPr/>
          <p:nvPr/>
        </p:nvSpPr>
        <p:spPr>
          <a:xfrm>
            <a:off x="2179172" y="6084168"/>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C. Medellín, a Periodo epidemiológico 03  acumulado de 2022. </a:t>
            </a:r>
            <a:endParaRPr sz="1100">
              <a:solidFill>
                <a:schemeClr val="dk1"/>
              </a:solidFill>
              <a:latin typeface="Arial Narrow"/>
              <a:ea typeface="Arial Narrow"/>
              <a:cs typeface="Arial Narrow"/>
              <a:sym typeface="Arial Narrow"/>
            </a:endParaRPr>
          </a:p>
        </p:txBody>
      </p:sp>
      <p:sp>
        <p:nvSpPr>
          <p:cNvPr id="759" name="Google Shape;759;p16"/>
          <p:cNvSpPr/>
          <p:nvPr/>
        </p:nvSpPr>
        <p:spPr>
          <a:xfrm>
            <a:off x="2181225" y="8553451"/>
            <a:ext cx="494395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4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B. Medellín, a Periodo epidemiológico 03   acumulado de 2019-2022. </a:t>
            </a:r>
            <a:endParaRPr sz="1000">
              <a:solidFill>
                <a:schemeClr val="dk1"/>
              </a:solidFill>
              <a:latin typeface="Arial Narrow"/>
              <a:ea typeface="Arial Narrow"/>
              <a:cs typeface="Arial Narrow"/>
              <a:sym typeface="Arial Narrow"/>
            </a:endParaRPr>
          </a:p>
        </p:txBody>
      </p:sp>
      <p:sp>
        <p:nvSpPr>
          <p:cNvPr id="760" name="Google Shape;760;p16"/>
          <p:cNvSpPr txBox="1"/>
          <p:nvPr/>
        </p:nvSpPr>
        <p:spPr>
          <a:xfrm flipH="1">
            <a:off x="544821" y="4845571"/>
            <a:ext cx="12554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Hepatitis B</a:t>
            </a:r>
            <a:endParaRPr b="1" sz="1400">
              <a:solidFill>
                <a:schemeClr val="dk1"/>
              </a:solidFill>
              <a:latin typeface="Calibri"/>
              <a:ea typeface="Calibri"/>
              <a:cs typeface="Calibri"/>
              <a:sym typeface="Calibri"/>
            </a:endParaRPr>
          </a:p>
        </p:txBody>
      </p:sp>
      <p:grpSp>
        <p:nvGrpSpPr>
          <p:cNvPr id="761" name="Google Shape;761;p16"/>
          <p:cNvGrpSpPr/>
          <p:nvPr/>
        </p:nvGrpSpPr>
        <p:grpSpPr>
          <a:xfrm>
            <a:off x="144066" y="6618265"/>
            <a:ext cx="1892650" cy="488476"/>
            <a:chOff x="2397524" y="3379972"/>
            <a:chExt cx="4508500" cy="904875"/>
          </a:xfrm>
        </p:grpSpPr>
        <p:pic>
          <p:nvPicPr>
            <p:cNvPr id="762" name="Google Shape;762;p16"/>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763" name="Google Shape;763;p16"/>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28</a:t>
              </a:r>
              <a:endParaRPr b="1" sz="1800">
                <a:solidFill>
                  <a:schemeClr val="dk1"/>
                </a:solidFill>
                <a:latin typeface="Arial Narrow"/>
                <a:ea typeface="Arial Narrow"/>
                <a:cs typeface="Arial Narrow"/>
                <a:sym typeface="Arial Narrow"/>
              </a:endParaRPr>
            </a:p>
          </p:txBody>
        </p:sp>
      </p:grpSp>
      <p:sp>
        <p:nvSpPr>
          <p:cNvPr id="764" name="Google Shape;764;p16"/>
          <p:cNvSpPr txBox="1"/>
          <p:nvPr/>
        </p:nvSpPr>
        <p:spPr>
          <a:xfrm flipH="1">
            <a:off x="509673" y="6372200"/>
            <a:ext cx="12554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Hepatitis C</a:t>
            </a:r>
            <a:endParaRPr b="1" sz="1400">
              <a:solidFill>
                <a:schemeClr val="dk1"/>
              </a:solidFill>
              <a:latin typeface="Calibri"/>
              <a:ea typeface="Calibri"/>
              <a:cs typeface="Calibri"/>
              <a:sym typeface="Calibri"/>
            </a:endParaRPr>
          </a:p>
        </p:txBody>
      </p:sp>
      <p:sp>
        <p:nvSpPr>
          <p:cNvPr id="765" name="Google Shape;765;p16"/>
          <p:cNvSpPr txBox="1"/>
          <p:nvPr/>
        </p:nvSpPr>
        <p:spPr>
          <a:xfrm>
            <a:off x="50" y="7125379"/>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86,6%</a:t>
            </a:r>
            <a:endParaRPr b="1" sz="1200">
              <a:solidFill>
                <a:schemeClr val="dk1"/>
              </a:solidFill>
              <a:latin typeface="Arial Narrow"/>
              <a:ea typeface="Arial Narrow"/>
              <a:cs typeface="Arial Narrow"/>
              <a:sym typeface="Arial Narrow"/>
            </a:endParaRPr>
          </a:p>
        </p:txBody>
      </p:sp>
      <p:graphicFrame>
        <p:nvGraphicFramePr>
          <p:cNvPr id="766" name="Google Shape;766;p16"/>
          <p:cNvGraphicFramePr/>
          <p:nvPr/>
        </p:nvGraphicFramePr>
        <p:xfrm>
          <a:off x="2219033" y="351774"/>
          <a:ext cx="4906150" cy="2708058"/>
        </p:xfrm>
        <a:graphic>
          <a:graphicData uri="http://schemas.openxmlformats.org/drawingml/2006/chart">
            <c:chart r:id="rId6"/>
          </a:graphicData>
        </a:graphic>
      </p:graphicFrame>
      <p:graphicFrame>
        <p:nvGraphicFramePr>
          <p:cNvPr id="767" name="Google Shape;767;p16"/>
          <p:cNvGraphicFramePr/>
          <p:nvPr/>
        </p:nvGraphicFramePr>
        <p:xfrm>
          <a:off x="2236967" y="3491880"/>
          <a:ext cx="4963931" cy="2664296"/>
        </p:xfrm>
        <a:graphic>
          <a:graphicData uri="http://schemas.openxmlformats.org/drawingml/2006/chart">
            <c:chart r:id="rId7"/>
          </a:graphicData>
        </a:graphic>
      </p:graphicFrame>
      <p:graphicFrame>
        <p:nvGraphicFramePr>
          <p:cNvPr id="768" name="Google Shape;768;p16"/>
          <p:cNvGraphicFramePr/>
          <p:nvPr/>
        </p:nvGraphicFramePr>
        <p:xfrm>
          <a:off x="2448322" y="6507013"/>
          <a:ext cx="4464496" cy="2207673"/>
        </p:xfrm>
        <a:graphic>
          <a:graphicData uri="http://schemas.openxmlformats.org/drawingml/2006/chart">
            <c:chart r:id="rId8"/>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7"/>
          <p:cNvSpPr/>
          <p:nvPr/>
        </p:nvSpPr>
        <p:spPr>
          <a:xfrm>
            <a:off x="0" y="19077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1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Pág..17 </a:t>
            </a:r>
            <a:endParaRPr b="1" sz="1050">
              <a:solidFill>
                <a:schemeClr val="dk1"/>
              </a:solidFill>
              <a:latin typeface="Arial Narrow"/>
              <a:ea typeface="Arial Narrow"/>
              <a:cs typeface="Arial Narrow"/>
              <a:sym typeface="Arial Narrow"/>
            </a:endParaRPr>
          </a:p>
        </p:txBody>
      </p:sp>
      <p:sp>
        <p:nvSpPr>
          <p:cNvPr id="775" name="Google Shape;775;p17"/>
          <p:cNvSpPr/>
          <p:nvPr/>
        </p:nvSpPr>
        <p:spPr>
          <a:xfrm>
            <a:off x="0" y="3407126"/>
            <a:ext cx="7177588" cy="37278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6" name="Google Shape;776;p17"/>
          <p:cNvSpPr/>
          <p:nvPr/>
        </p:nvSpPr>
        <p:spPr>
          <a:xfrm>
            <a:off x="151139" y="2035624"/>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77" name="Google Shape;777;p17"/>
          <p:cNvCxnSpPr>
            <a:stCxn id="776" idx="6"/>
          </p:cNvCxnSpPr>
          <p:nvPr/>
        </p:nvCxnSpPr>
        <p:spPr>
          <a:xfrm>
            <a:off x="439171" y="2166429"/>
            <a:ext cx="648000" cy="0"/>
          </a:xfrm>
          <a:prstGeom prst="straightConnector1">
            <a:avLst/>
          </a:prstGeom>
          <a:noFill/>
          <a:ln cap="flat" cmpd="sng" w="28575">
            <a:solidFill>
              <a:srgbClr val="C00000"/>
            </a:solidFill>
            <a:prstDash val="solid"/>
            <a:round/>
            <a:headEnd len="sm" w="sm" type="none"/>
            <a:tailEnd len="sm" w="sm" type="none"/>
          </a:ln>
        </p:spPr>
      </p:cxnSp>
      <p:sp>
        <p:nvSpPr>
          <p:cNvPr id="778" name="Google Shape;778;p17"/>
          <p:cNvSpPr txBox="1"/>
          <p:nvPr/>
        </p:nvSpPr>
        <p:spPr>
          <a:xfrm>
            <a:off x="1005355" y="2035624"/>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a:p>
        </p:txBody>
      </p:sp>
      <p:sp>
        <p:nvSpPr>
          <p:cNvPr id="779" name="Google Shape;779;p17"/>
          <p:cNvSpPr txBox="1"/>
          <p:nvPr/>
        </p:nvSpPr>
        <p:spPr>
          <a:xfrm>
            <a:off x="864146" y="2607459"/>
            <a:ext cx="259228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de Hepatitis B en población general por 100.000 habitantes</a:t>
            </a:r>
            <a:endParaRPr b="1" sz="1100">
              <a:solidFill>
                <a:schemeClr val="dk1"/>
              </a:solidFill>
              <a:latin typeface="Arial Narrow"/>
              <a:ea typeface="Arial Narrow"/>
              <a:cs typeface="Arial Narrow"/>
              <a:sym typeface="Arial Narrow"/>
            </a:endParaRPr>
          </a:p>
        </p:txBody>
      </p:sp>
      <p:sp>
        <p:nvSpPr>
          <p:cNvPr id="780" name="Google Shape;780;p17"/>
          <p:cNvSpPr txBox="1"/>
          <p:nvPr/>
        </p:nvSpPr>
        <p:spPr>
          <a:xfrm>
            <a:off x="1533332" y="3059832"/>
            <a:ext cx="114326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1,4 * 100 mil</a:t>
            </a:r>
            <a:endParaRPr/>
          </a:p>
        </p:txBody>
      </p:sp>
      <p:sp>
        <p:nvSpPr>
          <p:cNvPr id="781" name="Google Shape;781;p17"/>
          <p:cNvSpPr txBox="1"/>
          <p:nvPr/>
        </p:nvSpPr>
        <p:spPr>
          <a:xfrm>
            <a:off x="3967732" y="2628945"/>
            <a:ext cx="259228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de Hepatitis C en población general por 100.000 habitantes</a:t>
            </a:r>
            <a:endParaRPr b="1" sz="1100">
              <a:solidFill>
                <a:schemeClr val="dk1"/>
              </a:solidFill>
              <a:latin typeface="Arial Narrow"/>
              <a:ea typeface="Arial Narrow"/>
              <a:cs typeface="Arial Narrow"/>
              <a:sym typeface="Arial Narrow"/>
            </a:endParaRPr>
          </a:p>
        </p:txBody>
      </p:sp>
      <p:sp>
        <p:nvSpPr>
          <p:cNvPr id="782" name="Google Shape;782;p17"/>
          <p:cNvSpPr txBox="1"/>
          <p:nvPr/>
        </p:nvSpPr>
        <p:spPr>
          <a:xfrm>
            <a:off x="4660161" y="3081318"/>
            <a:ext cx="109677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1,0* 100 mil</a:t>
            </a:r>
            <a:endParaRPr/>
          </a:p>
        </p:txBody>
      </p:sp>
      <p:sp>
        <p:nvSpPr>
          <p:cNvPr id="783" name="Google Shape;783;p17"/>
          <p:cNvSpPr/>
          <p:nvPr/>
        </p:nvSpPr>
        <p:spPr>
          <a:xfrm>
            <a:off x="118769" y="3455019"/>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84" name="Google Shape;784;p17"/>
          <p:cNvCxnSpPr>
            <a:stCxn id="783" idx="6"/>
          </p:cNvCxnSpPr>
          <p:nvPr/>
        </p:nvCxnSpPr>
        <p:spPr>
          <a:xfrm>
            <a:off x="406801" y="3585824"/>
            <a:ext cx="648000" cy="0"/>
          </a:xfrm>
          <a:prstGeom prst="straightConnector1">
            <a:avLst/>
          </a:prstGeom>
          <a:noFill/>
          <a:ln cap="flat" cmpd="sng" w="28575">
            <a:solidFill>
              <a:srgbClr val="C00000"/>
            </a:solidFill>
            <a:prstDash val="solid"/>
            <a:round/>
            <a:headEnd len="sm" w="sm" type="none"/>
            <a:tailEnd len="sm" w="sm" type="none"/>
          </a:ln>
        </p:spPr>
      </p:cxnSp>
      <p:sp>
        <p:nvSpPr>
          <p:cNvPr id="785" name="Google Shape;785;p17"/>
          <p:cNvSpPr txBox="1"/>
          <p:nvPr/>
        </p:nvSpPr>
        <p:spPr>
          <a:xfrm>
            <a:off x="972985" y="3455019"/>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sp>
        <p:nvSpPr>
          <p:cNvPr id="786" name="Google Shape;786;p17"/>
          <p:cNvSpPr/>
          <p:nvPr/>
        </p:nvSpPr>
        <p:spPr>
          <a:xfrm>
            <a:off x="0" y="8656711"/>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B. Medellín, a Periodo epidemiológico 03 acumulado  de  2022. </a:t>
            </a:r>
            <a:endParaRPr sz="700">
              <a:solidFill>
                <a:schemeClr val="dk1"/>
              </a:solidFill>
              <a:latin typeface="Arial Narrow"/>
              <a:ea typeface="Arial Narrow"/>
              <a:cs typeface="Arial Narrow"/>
              <a:sym typeface="Arial Narrow"/>
            </a:endParaRPr>
          </a:p>
        </p:txBody>
      </p:sp>
      <p:sp>
        <p:nvSpPr>
          <p:cNvPr id="787" name="Google Shape;787;p17"/>
          <p:cNvSpPr/>
          <p:nvPr/>
        </p:nvSpPr>
        <p:spPr>
          <a:xfrm>
            <a:off x="257175" y="628650"/>
            <a:ext cx="1903115"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sz="4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C. Medellín, a Periodo epidemiológico 03   acumulado de 2019-2022. </a:t>
            </a:r>
            <a:endParaRPr sz="1000">
              <a:solidFill>
                <a:schemeClr val="dk1"/>
              </a:solidFill>
              <a:latin typeface="Arial Narrow"/>
              <a:ea typeface="Arial Narrow"/>
              <a:cs typeface="Arial Narrow"/>
              <a:sym typeface="Arial Narrow"/>
            </a:endParaRPr>
          </a:p>
        </p:txBody>
      </p:sp>
      <p:graphicFrame>
        <p:nvGraphicFramePr>
          <p:cNvPr id="788" name="Google Shape;788;p17"/>
          <p:cNvGraphicFramePr/>
          <p:nvPr/>
        </p:nvGraphicFramePr>
        <p:xfrm>
          <a:off x="2105549" y="12504"/>
          <a:ext cx="3727149" cy="2023120"/>
        </p:xfrm>
        <a:graphic>
          <a:graphicData uri="http://schemas.openxmlformats.org/drawingml/2006/chart">
            <c:chart r:id="rId3"/>
          </a:graphicData>
        </a:graphic>
      </p:graphicFrame>
      <p:pic>
        <p:nvPicPr>
          <p:cNvPr id="789" name="Google Shape;789;p17"/>
          <p:cNvPicPr preferRelativeResize="0"/>
          <p:nvPr/>
        </p:nvPicPr>
        <p:blipFill rotWithShape="1">
          <a:blip r:embed="rId4">
            <a:alphaModFix/>
          </a:blip>
          <a:srcRect b="5444" l="13811" r="12186" t="9777"/>
          <a:stretch/>
        </p:blipFill>
        <p:spPr>
          <a:xfrm>
            <a:off x="17194" y="3923927"/>
            <a:ext cx="7096158" cy="45729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8"/>
          <p:cNvSpPr/>
          <p:nvPr/>
        </p:nvSpPr>
        <p:spPr>
          <a:xfrm>
            <a:off x="0"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95" name="Google Shape;795;p18"/>
          <p:cNvGrpSpPr/>
          <p:nvPr/>
        </p:nvGrpSpPr>
        <p:grpSpPr>
          <a:xfrm>
            <a:off x="122078" y="6179675"/>
            <a:ext cx="841843" cy="1132310"/>
            <a:chOff x="1030415" y="748098"/>
            <a:chExt cx="841843" cy="1132310"/>
          </a:xfrm>
        </p:grpSpPr>
        <p:pic>
          <p:nvPicPr>
            <p:cNvPr id="796" name="Google Shape;796;p18"/>
            <p:cNvPicPr preferRelativeResize="0"/>
            <p:nvPr/>
          </p:nvPicPr>
          <p:blipFill rotWithShape="1">
            <a:blip r:embed="rId3">
              <a:alphaModFix/>
            </a:blip>
            <a:srcRect b="0" l="0" r="84474" t="10614"/>
            <a:stretch/>
          </p:blipFill>
          <p:spPr>
            <a:xfrm>
              <a:off x="1252052" y="748098"/>
              <a:ext cx="554199" cy="541398"/>
            </a:xfrm>
            <a:prstGeom prst="rect">
              <a:avLst/>
            </a:prstGeom>
            <a:noFill/>
            <a:ln>
              <a:noFill/>
            </a:ln>
          </p:spPr>
        </p:pic>
        <p:sp>
          <p:nvSpPr>
            <p:cNvPr id="797" name="Google Shape;797;p18"/>
            <p:cNvSpPr/>
            <p:nvPr/>
          </p:nvSpPr>
          <p:spPr>
            <a:xfrm>
              <a:off x="1030415" y="1520368"/>
              <a:ext cx="824936"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76,92%</a:t>
              </a:r>
              <a:endParaRPr b="1" sz="1600">
                <a:solidFill>
                  <a:schemeClr val="dk1"/>
                </a:solidFill>
                <a:latin typeface="Arial Narrow"/>
                <a:ea typeface="Arial Narrow"/>
                <a:cs typeface="Arial Narrow"/>
                <a:sym typeface="Arial Narrow"/>
              </a:endParaRPr>
            </a:p>
          </p:txBody>
        </p:sp>
        <p:sp>
          <p:nvSpPr>
            <p:cNvPr id="798" name="Google Shape;798;p18"/>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grpSp>
      <p:grpSp>
        <p:nvGrpSpPr>
          <p:cNvPr id="799" name="Google Shape;799;p18"/>
          <p:cNvGrpSpPr/>
          <p:nvPr/>
        </p:nvGrpSpPr>
        <p:grpSpPr>
          <a:xfrm>
            <a:off x="1017033" y="6209407"/>
            <a:ext cx="827642" cy="1091720"/>
            <a:chOff x="1825139" y="815810"/>
            <a:chExt cx="827642" cy="1091720"/>
          </a:xfrm>
        </p:grpSpPr>
        <p:sp>
          <p:nvSpPr>
            <p:cNvPr id="800" name="Google Shape;800;p18"/>
            <p:cNvSpPr/>
            <p:nvPr/>
          </p:nvSpPr>
          <p:spPr>
            <a:xfrm>
              <a:off x="1846951" y="1547490"/>
              <a:ext cx="80583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23,08%</a:t>
              </a:r>
              <a:endParaRPr b="1" sz="1600">
                <a:solidFill>
                  <a:schemeClr val="dk1"/>
                </a:solidFill>
                <a:latin typeface="Arial Narrow"/>
                <a:ea typeface="Arial Narrow"/>
                <a:cs typeface="Arial Narrow"/>
                <a:sym typeface="Arial Narrow"/>
              </a:endParaRPr>
            </a:p>
          </p:txBody>
        </p:sp>
        <p:sp>
          <p:nvSpPr>
            <p:cNvPr id="801" name="Google Shape;801;p18"/>
            <p:cNvSpPr/>
            <p:nvPr/>
          </p:nvSpPr>
          <p:spPr>
            <a:xfrm>
              <a:off x="1825139" y="127419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pic>
          <p:nvPicPr>
            <p:cNvPr id="802" name="Google Shape;802;p18"/>
            <p:cNvPicPr preferRelativeResize="0"/>
            <p:nvPr/>
          </p:nvPicPr>
          <p:blipFill rotWithShape="1">
            <a:blip r:embed="rId3">
              <a:alphaModFix/>
            </a:blip>
            <a:srcRect b="0" l="29313" r="56038" t="7366"/>
            <a:stretch/>
          </p:blipFill>
          <p:spPr>
            <a:xfrm>
              <a:off x="1975931" y="815810"/>
              <a:ext cx="489570" cy="526328"/>
            </a:xfrm>
            <a:prstGeom prst="rect">
              <a:avLst/>
            </a:prstGeom>
            <a:noFill/>
            <a:ln>
              <a:noFill/>
            </a:ln>
          </p:spPr>
        </p:pic>
      </p:grpSp>
      <p:grpSp>
        <p:nvGrpSpPr>
          <p:cNvPr id="803" name="Google Shape;803;p18"/>
          <p:cNvGrpSpPr/>
          <p:nvPr/>
        </p:nvGrpSpPr>
        <p:grpSpPr>
          <a:xfrm>
            <a:off x="2126041" y="6213471"/>
            <a:ext cx="1152880" cy="1113356"/>
            <a:chOff x="2107178" y="815810"/>
            <a:chExt cx="1152880" cy="1113356"/>
          </a:xfrm>
        </p:grpSpPr>
        <p:grpSp>
          <p:nvGrpSpPr>
            <p:cNvPr id="804" name="Google Shape;804;p18"/>
            <p:cNvGrpSpPr/>
            <p:nvPr/>
          </p:nvGrpSpPr>
          <p:grpSpPr>
            <a:xfrm>
              <a:off x="2107178" y="1317818"/>
              <a:ext cx="1152880" cy="611348"/>
              <a:chOff x="3744466" y="1301912"/>
              <a:chExt cx="1152880" cy="611348"/>
            </a:xfrm>
          </p:grpSpPr>
          <p:sp>
            <p:nvSpPr>
              <p:cNvPr id="805" name="Google Shape;805;p18"/>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7,69%</a:t>
                </a:r>
                <a:endParaRPr b="1" sz="1600">
                  <a:solidFill>
                    <a:schemeClr val="dk1"/>
                  </a:solidFill>
                  <a:latin typeface="Arial Narrow"/>
                  <a:ea typeface="Arial Narrow"/>
                  <a:cs typeface="Arial Narrow"/>
                  <a:sym typeface="Arial Narrow"/>
                </a:endParaRPr>
              </a:p>
            </p:txBody>
          </p:sp>
          <p:sp>
            <p:nvSpPr>
              <p:cNvPr id="806" name="Google Shape;806;p18"/>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pic>
          <p:nvPicPr>
            <p:cNvPr id="807" name="Google Shape;807;p18"/>
            <p:cNvPicPr preferRelativeResize="0"/>
            <p:nvPr/>
          </p:nvPicPr>
          <p:blipFill rotWithShape="1">
            <a:blip r:embed="rId3">
              <a:alphaModFix/>
            </a:blip>
            <a:srcRect b="0" l="59057" r="25145" t="8806"/>
            <a:stretch/>
          </p:blipFill>
          <p:spPr>
            <a:xfrm>
              <a:off x="2376314" y="815810"/>
              <a:ext cx="535911" cy="554004"/>
            </a:xfrm>
            <a:prstGeom prst="rect">
              <a:avLst/>
            </a:prstGeom>
            <a:noFill/>
            <a:ln>
              <a:noFill/>
            </a:ln>
          </p:spPr>
        </p:pic>
      </p:grpSp>
      <p:grpSp>
        <p:nvGrpSpPr>
          <p:cNvPr id="808" name="Google Shape;808;p18"/>
          <p:cNvGrpSpPr/>
          <p:nvPr/>
        </p:nvGrpSpPr>
        <p:grpSpPr>
          <a:xfrm>
            <a:off x="3206913" y="6232761"/>
            <a:ext cx="740068" cy="1110282"/>
            <a:chOff x="3580462" y="815810"/>
            <a:chExt cx="740068" cy="1110282"/>
          </a:xfrm>
        </p:grpSpPr>
        <p:grpSp>
          <p:nvGrpSpPr>
            <p:cNvPr id="809" name="Google Shape;809;p18"/>
            <p:cNvGrpSpPr/>
            <p:nvPr/>
          </p:nvGrpSpPr>
          <p:grpSpPr>
            <a:xfrm>
              <a:off x="3580462" y="1288342"/>
              <a:ext cx="740068" cy="637750"/>
              <a:chOff x="5245046" y="1274868"/>
              <a:chExt cx="740068" cy="637750"/>
            </a:xfrm>
          </p:grpSpPr>
          <p:sp>
            <p:nvSpPr>
              <p:cNvPr id="810" name="Google Shape;810;p18"/>
              <p:cNvSpPr/>
              <p:nvPr/>
            </p:nvSpPr>
            <p:spPr>
              <a:xfrm>
                <a:off x="5245046" y="1561312"/>
                <a:ext cx="740068" cy="351306"/>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811" name="Google Shape;811;p18"/>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812" name="Google Shape;812;p18"/>
            <p:cNvPicPr preferRelativeResize="0"/>
            <p:nvPr/>
          </p:nvPicPr>
          <p:blipFill rotWithShape="1">
            <a:blip r:embed="rId3">
              <a:alphaModFix/>
            </a:blip>
            <a:srcRect b="0" l="86761" r="0" t="0"/>
            <a:stretch/>
          </p:blipFill>
          <p:spPr>
            <a:xfrm>
              <a:off x="3727050" y="815810"/>
              <a:ext cx="451077" cy="562592"/>
            </a:xfrm>
            <a:prstGeom prst="rect">
              <a:avLst/>
            </a:prstGeom>
            <a:noFill/>
            <a:ln>
              <a:noFill/>
            </a:ln>
          </p:spPr>
        </p:pic>
      </p:grpSp>
      <p:pic>
        <p:nvPicPr>
          <p:cNvPr id="813" name="Google Shape;813;p18"/>
          <p:cNvPicPr preferRelativeResize="0"/>
          <p:nvPr/>
        </p:nvPicPr>
        <p:blipFill rotWithShape="1">
          <a:blip r:embed="rId4">
            <a:alphaModFix/>
          </a:blip>
          <a:srcRect b="0" l="0" r="0" t="0"/>
          <a:stretch/>
        </p:blipFill>
        <p:spPr>
          <a:xfrm>
            <a:off x="4840293" y="7447480"/>
            <a:ext cx="721930" cy="590670"/>
          </a:xfrm>
          <a:prstGeom prst="rect">
            <a:avLst/>
          </a:prstGeom>
          <a:noFill/>
          <a:ln>
            <a:noFill/>
          </a:ln>
        </p:spPr>
      </p:pic>
      <p:grpSp>
        <p:nvGrpSpPr>
          <p:cNvPr id="814" name="Google Shape;814;p18"/>
          <p:cNvGrpSpPr/>
          <p:nvPr/>
        </p:nvGrpSpPr>
        <p:grpSpPr>
          <a:xfrm>
            <a:off x="4301137" y="7901115"/>
            <a:ext cx="1690560" cy="650645"/>
            <a:chOff x="-14122" y="7072716"/>
            <a:chExt cx="1282684" cy="650645"/>
          </a:xfrm>
        </p:grpSpPr>
        <p:sp>
          <p:nvSpPr>
            <p:cNvPr id="815" name="Google Shape;815;p1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816" name="Google Shape;816;p18"/>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97,44%</a:t>
              </a:r>
              <a:endParaRPr b="1" sz="1600">
                <a:solidFill>
                  <a:schemeClr val="dk1"/>
                </a:solidFill>
                <a:latin typeface="Arial Narrow"/>
                <a:ea typeface="Arial Narrow"/>
                <a:cs typeface="Arial Narrow"/>
                <a:sym typeface="Arial Narrow"/>
              </a:endParaRPr>
            </a:p>
          </p:txBody>
        </p:sp>
      </p:grpSp>
      <p:pic>
        <p:nvPicPr>
          <p:cNvPr id="817" name="Google Shape;817;p18"/>
          <p:cNvPicPr preferRelativeResize="0"/>
          <p:nvPr/>
        </p:nvPicPr>
        <p:blipFill rotWithShape="1">
          <a:blip r:embed="rId5">
            <a:alphaModFix/>
          </a:blip>
          <a:srcRect b="0" l="0" r="0" t="0"/>
          <a:stretch/>
        </p:blipFill>
        <p:spPr>
          <a:xfrm>
            <a:off x="1780820" y="7430207"/>
            <a:ext cx="514828" cy="409761"/>
          </a:xfrm>
          <a:prstGeom prst="rect">
            <a:avLst/>
          </a:prstGeom>
          <a:noFill/>
          <a:ln>
            <a:noFill/>
          </a:ln>
        </p:spPr>
      </p:pic>
      <p:grpSp>
        <p:nvGrpSpPr>
          <p:cNvPr id="818" name="Google Shape;818;p18"/>
          <p:cNvGrpSpPr/>
          <p:nvPr/>
        </p:nvGrpSpPr>
        <p:grpSpPr>
          <a:xfrm>
            <a:off x="1049891" y="7771259"/>
            <a:ext cx="1995317" cy="905197"/>
            <a:chOff x="-188366" y="7072716"/>
            <a:chExt cx="1513913" cy="905197"/>
          </a:xfrm>
        </p:grpSpPr>
        <p:sp>
          <p:nvSpPr>
            <p:cNvPr id="819" name="Google Shape;819;p1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820" name="Google Shape;820;p18"/>
            <p:cNvSpPr/>
            <p:nvPr/>
          </p:nvSpPr>
          <p:spPr>
            <a:xfrm>
              <a:off x="-188366" y="7363320"/>
              <a:ext cx="1513913" cy="489897"/>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69,23%</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17,95%</a:t>
              </a:r>
              <a:endParaRPr b="1" sz="1200">
                <a:solidFill>
                  <a:schemeClr val="dk1"/>
                </a:solidFill>
                <a:latin typeface="Arial Narrow"/>
                <a:ea typeface="Arial Narrow"/>
                <a:cs typeface="Arial Narrow"/>
                <a:sym typeface="Arial Narrow"/>
              </a:endParaRPr>
            </a:p>
          </p:txBody>
        </p:sp>
        <p:sp>
          <p:nvSpPr>
            <p:cNvPr id="821" name="Google Shape;821;p18"/>
            <p:cNvSpPr txBox="1"/>
            <p:nvPr/>
          </p:nvSpPr>
          <p:spPr>
            <a:xfrm>
              <a:off x="-3688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822" name="Google Shape;822;p18"/>
          <p:cNvGrpSpPr/>
          <p:nvPr/>
        </p:nvGrpSpPr>
        <p:grpSpPr>
          <a:xfrm>
            <a:off x="5241863" y="6264784"/>
            <a:ext cx="874090" cy="1056602"/>
            <a:chOff x="2507826" y="2775558"/>
            <a:chExt cx="874090" cy="1056602"/>
          </a:xfrm>
        </p:grpSpPr>
        <p:sp>
          <p:nvSpPr>
            <p:cNvPr id="823" name="Google Shape;823;p18"/>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4,76%</a:t>
              </a:r>
              <a:endParaRPr b="1" sz="1600">
                <a:solidFill>
                  <a:schemeClr val="dk1"/>
                </a:solidFill>
                <a:latin typeface="Arial Narrow"/>
                <a:ea typeface="Arial Narrow"/>
                <a:cs typeface="Arial Narrow"/>
                <a:sym typeface="Arial Narrow"/>
              </a:endParaRPr>
            </a:p>
          </p:txBody>
        </p:sp>
        <p:pic>
          <p:nvPicPr>
            <p:cNvPr id="824" name="Google Shape;824;p18"/>
            <p:cNvPicPr preferRelativeResize="0"/>
            <p:nvPr/>
          </p:nvPicPr>
          <p:blipFill rotWithShape="1">
            <a:blip r:embed="rId6">
              <a:alphaModFix/>
            </a:blip>
            <a:srcRect b="0" l="0" r="0" t="0"/>
            <a:stretch/>
          </p:blipFill>
          <p:spPr>
            <a:xfrm>
              <a:off x="2810491" y="2775558"/>
              <a:ext cx="354332" cy="543426"/>
            </a:xfrm>
            <a:prstGeom prst="rect">
              <a:avLst/>
            </a:prstGeom>
            <a:noFill/>
            <a:ln>
              <a:noFill/>
            </a:ln>
          </p:spPr>
        </p:pic>
        <p:sp>
          <p:nvSpPr>
            <p:cNvPr id="825" name="Google Shape;825;p18"/>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grpSp>
      <p:grpSp>
        <p:nvGrpSpPr>
          <p:cNvPr id="826" name="Google Shape;826;p18"/>
          <p:cNvGrpSpPr/>
          <p:nvPr/>
        </p:nvGrpSpPr>
        <p:grpSpPr>
          <a:xfrm>
            <a:off x="4287033" y="6211979"/>
            <a:ext cx="874090" cy="1127234"/>
            <a:chOff x="4542245" y="835972"/>
            <a:chExt cx="874090" cy="1127234"/>
          </a:xfrm>
        </p:grpSpPr>
        <p:grpSp>
          <p:nvGrpSpPr>
            <p:cNvPr id="827" name="Google Shape;827;p18"/>
            <p:cNvGrpSpPr/>
            <p:nvPr/>
          </p:nvGrpSpPr>
          <p:grpSpPr>
            <a:xfrm>
              <a:off x="4542245" y="1334894"/>
              <a:ext cx="874090" cy="628312"/>
              <a:chOff x="2507826" y="3203848"/>
              <a:chExt cx="874090" cy="628312"/>
            </a:xfrm>
          </p:grpSpPr>
          <p:sp>
            <p:nvSpPr>
              <p:cNvPr id="828" name="Google Shape;828;p18"/>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7,14%</a:t>
                </a:r>
                <a:endParaRPr b="1" sz="1600">
                  <a:solidFill>
                    <a:schemeClr val="dk1"/>
                  </a:solidFill>
                  <a:latin typeface="Arial Narrow"/>
                  <a:ea typeface="Arial Narrow"/>
                  <a:cs typeface="Arial Narrow"/>
                  <a:sym typeface="Arial Narrow"/>
                </a:endParaRPr>
              </a:p>
            </p:txBody>
          </p:sp>
          <p:sp>
            <p:nvSpPr>
              <p:cNvPr id="829" name="Google Shape;829;p18"/>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830" name="Google Shape;830;p18"/>
            <p:cNvPicPr preferRelativeResize="0"/>
            <p:nvPr/>
          </p:nvPicPr>
          <p:blipFill rotWithShape="1">
            <a:blip r:embed="rId7">
              <a:alphaModFix/>
            </a:blip>
            <a:srcRect b="0" l="0" r="0" t="0"/>
            <a:stretch/>
          </p:blipFill>
          <p:spPr>
            <a:xfrm>
              <a:off x="4769141" y="835972"/>
              <a:ext cx="479073" cy="553215"/>
            </a:xfrm>
            <a:prstGeom prst="rect">
              <a:avLst/>
            </a:prstGeom>
            <a:noFill/>
            <a:ln>
              <a:noFill/>
            </a:ln>
          </p:spPr>
        </p:pic>
      </p:grpSp>
      <p:grpSp>
        <p:nvGrpSpPr>
          <p:cNvPr id="831" name="Google Shape;831;p18"/>
          <p:cNvGrpSpPr/>
          <p:nvPr/>
        </p:nvGrpSpPr>
        <p:grpSpPr>
          <a:xfrm>
            <a:off x="5991697" y="6108613"/>
            <a:ext cx="1290798" cy="1202122"/>
            <a:chOff x="9455421" y="903990"/>
            <a:chExt cx="1290798" cy="1202122"/>
          </a:xfrm>
        </p:grpSpPr>
        <p:pic>
          <p:nvPicPr>
            <p:cNvPr id="832" name="Google Shape;832;p18"/>
            <p:cNvPicPr preferRelativeResize="0"/>
            <p:nvPr/>
          </p:nvPicPr>
          <p:blipFill rotWithShape="1">
            <a:blip r:embed="rId8">
              <a:alphaModFix/>
            </a:blip>
            <a:srcRect b="0" l="0" r="48966" t="0"/>
            <a:stretch/>
          </p:blipFill>
          <p:spPr>
            <a:xfrm>
              <a:off x="9749565" y="903990"/>
              <a:ext cx="680837" cy="500286"/>
            </a:xfrm>
            <a:prstGeom prst="rect">
              <a:avLst/>
            </a:prstGeom>
            <a:noFill/>
            <a:ln>
              <a:noFill/>
            </a:ln>
          </p:spPr>
        </p:pic>
        <p:grpSp>
          <p:nvGrpSpPr>
            <p:cNvPr id="833" name="Google Shape;833;p18"/>
            <p:cNvGrpSpPr/>
            <p:nvPr/>
          </p:nvGrpSpPr>
          <p:grpSpPr>
            <a:xfrm>
              <a:off x="9455421" y="1311975"/>
              <a:ext cx="1290798" cy="794137"/>
              <a:chOff x="-344103" y="6929224"/>
              <a:chExt cx="1508162" cy="794137"/>
            </a:xfrm>
          </p:grpSpPr>
          <p:sp>
            <p:nvSpPr>
              <p:cNvPr id="834" name="Google Shape;834;p18"/>
              <p:cNvSpPr txBox="1"/>
              <p:nvPr/>
            </p:nvSpPr>
            <p:spPr>
              <a:xfrm>
                <a:off x="-344103" y="6929224"/>
                <a:ext cx="150816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835" name="Google Shape;835;p18"/>
              <p:cNvSpPr/>
              <p:nvPr/>
            </p:nvSpPr>
            <p:spPr>
              <a:xfrm>
                <a:off x="-103304" y="7363321"/>
                <a:ext cx="102418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grpSp>
      </p:grpSp>
      <p:grpSp>
        <p:nvGrpSpPr>
          <p:cNvPr id="836" name="Google Shape;836;p18"/>
          <p:cNvGrpSpPr/>
          <p:nvPr/>
        </p:nvGrpSpPr>
        <p:grpSpPr>
          <a:xfrm>
            <a:off x="2172466" y="5827943"/>
            <a:ext cx="1847617" cy="436842"/>
            <a:chOff x="3060727" y="484500"/>
            <a:chExt cx="2369636" cy="436842"/>
          </a:xfrm>
        </p:grpSpPr>
        <p:sp>
          <p:nvSpPr>
            <p:cNvPr id="837" name="Google Shape;837;p18"/>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18"/>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839" name="Google Shape;839;p18"/>
          <p:cNvGrpSpPr/>
          <p:nvPr/>
        </p:nvGrpSpPr>
        <p:grpSpPr>
          <a:xfrm>
            <a:off x="20877" y="5816081"/>
            <a:ext cx="1852274" cy="436842"/>
            <a:chOff x="3054754" y="484500"/>
            <a:chExt cx="2375609" cy="436842"/>
          </a:xfrm>
        </p:grpSpPr>
        <p:sp>
          <p:nvSpPr>
            <p:cNvPr id="840" name="Google Shape;840;p18"/>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18"/>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842" name="Google Shape;842;p18"/>
          <p:cNvGrpSpPr/>
          <p:nvPr/>
        </p:nvGrpSpPr>
        <p:grpSpPr>
          <a:xfrm>
            <a:off x="4351910" y="5846641"/>
            <a:ext cx="2722458" cy="436842"/>
            <a:chOff x="3060727" y="484500"/>
            <a:chExt cx="2369637" cy="436842"/>
          </a:xfrm>
        </p:grpSpPr>
        <p:sp>
          <p:nvSpPr>
            <p:cNvPr id="843" name="Google Shape;843;p18"/>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18"/>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845" name="Google Shape;845;p1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Pág..18 </a:t>
            </a:r>
            <a:endParaRPr b="1" sz="1050">
              <a:solidFill>
                <a:schemeClr val="dk1"/>
              </a:solidFill>
              <a:latin typeface="Arial Narrow"/>
              <a:ea typeface="Arial Narrow"/>
              <a:cs typeface="Arial Narrow"/>
              <a:sym typeface="Arial Narrow"/>
            </a:endParaRPr>
          </a:p>
        </p:txBody>
      </p:sp>
      <p:sp>
        <p:nvSpPr>
          <p:cNvPr id="846" name="Google Shape;846;p18"/>
          <p:cNvSpPr/>
          <p:nvPr/>
        </p:nvSpPr>
        <p:spPr>
          <a:xfrm>
            <a:off x="3252012" y="7280827"/>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47" name="Google Shape;847;p18"/>
          <p:cNvSpPr/>
          <p:nvPr/>
        </p:nvSpPr>
        <p:spPr>
          <a:xfrm>
            <a:off x="2339359" y="7291708"/>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sp>
        <p:nvSpPr>
          <p:cNvPr id="848" name="Google Shape;848;p18"/>
          <p:cNvSpPr/>
          <p:nvPr/>
        </p:nvSpPr>
        <p:spPr>
          <a:xfrm>
            <a:off x="184508" y="7288390"/>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30 casos</a:t>
            </a:r>
            <a:endParaRPr sz="1200">
              <a:solidFill>
                <a:schemeClr val="dk1"/>
              </a:solidFill>
              <a:latin typeface="Calibri"/>
              <a:ea typeface="Calibri"/>
              <a:cs typeface="Calibri"/>
              <a:sym typeface="Calibri"/>
            </a:endParaRPr>
          </a:p>
        </p:txBody>
      </p:sp>
      <p:sp>
        <p:nvSpPr>
          <p:cNvPr id="849" name="Google Shape;849;p18"/>
          <p:cNvSpPr/>
          <p:nvPr/>
        </p:nvSpPr>
        <p:spPr>
          <a:xfrm>
            <a:off x="1087841" y="7280827"/>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9 casos</a:t>
            </a:r>
            <a:endParaRPr sz="1200">
              <a:solidFill>
                <a:schemeClr val="dk1"/>
              </a:solidFill>
              <a:latin typeface="Calibri"/>
              <a:ea typeface="Calibri"/>
              <a:cs typeface="Calibri"/>
              <a:sym typeface="Calibri"/>
            </a:endParaRPr>
          </a:p>
        </p:txBody>
      </p:sp>
      <p:sp>
        <p:nvSpPr>
          <p:cNvPr id="850" name="Google Shape;850;p18"/>
          <p:cNvSpPr/>
          <p:nvPr/>
        </p:nvSpPr>
        <p:spPr>
          <a:xfrm>
            <a:off x="4399309" y="7294727"/>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sp>
        <p:nvSpPr>
          <p:cNvPr id="851" name="Google Shape;851;p18"/>
          <p:cNvSpPr/>
          <p:nvPr/>
        </p:nvSpPr>
        <p:spPr>
          <a:xfrm>
            <a:off x="5354139" y="728838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sp>
        <p:nvSpPr>
          <p:cNvPr id="852" name="Google Shape;852;p18"/>
          <p:cNvSpPr/>
          <p:nvPr/>
        </p:nvSpPr>
        <p:spPr>
          <a:xfrm>
            <a:off x="6317141" y="7280826"/>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53" name="Google Shape;853;p18"/>
          <p:cNvSpPr/>
          <p:nvPr/>
        </p:nvSpPr>
        <p:spPr>
          <a:xfrm>
            <a:off x="126295" y="113528"/>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854" name="Google Shape;854;p18"/>
          <p:cNvCxnSpPr>
            <a:stCxn id="853" idx="6"/>
          </p:cNvCxnSpPr>
          <p:nvPr/>
        </p:nvCxnSpPr>
        <p:spPr>
          <a:xfrm>
            <a:off x="414327" y="244333"/>
            <a:ext cx="648000" cy="0"/>
          </a:xfrm>
          <a:prstGeom prst="straightConnector1">
            <a:avLst/>
          </a:prstGeom>
          <a:noFill/>
          <a:ln cap="flat" cmpd="sng" w="28575">
            <a:solidFill>
              <a:srgbClr val="C00000"/>
            </a:solidFill>
            <a:prstDash val="solid"/>
            <a:round/>
            <a:headEnd len="sm" w="sm" type="none"/>
            <a:tailEnd len="sm" w="sm" type="none"/>
          </a:ln>
        </p:spPr>
      </p:cxnSp>
      <p:sp>
        <p:nvSpPr>
          <p:cNvPr id="855" name="Google Shape;855;p18"/>
          <p:cNvSpPr txBox="1"/>
          <p:nvPr/>
        </p:nvSpPr>
        <p:spPr>
          <a:xfrm>
            <a:off x="1080170" y="118537"/>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sp>
        <p:nvSpPr>
          <p:cNvPr id="856" name="Google Shape;856;p18"/>
          <p:cNvSpPr/>
          <p:nvPr/>
        </p:nvSpPr>
        <p:spPr>
          <a:xfrm>
            <a:off x="0" y="523008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7" name="Google Shape;857;p18"/>
          <p:cNvSpPr/>
          <p:nvPr/>
        </p:nvSpPr>
        <p:spPr>
          <a:xfrm>
            <a:off x="126295" y="5343616"/>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858" name="Google Shape;858;p18"/>
          <p:cNvCxnSpPr>
            <a:stCxn id="857" idx="6"/>
          </p:cNvCxnSpPr>
          <p:nvPr/>
        </p:nvCxnSpPr>
        <p:spPr>
          <a:xfrm>
            <a:off x="414327" y="5474421"/>
            <a:ext cx="648000" cy="0"/>
          </a:xfrm>
          <a:prstGeom prst="straightConnector1">
            <a:avLst/>
          </a:prstGeom>
          <a:noFill/>
          <a:ln cap="flat" cmpd="sng" w="28575">
            <a:solidFill>
              <a:srgbClr val="C00000"/>
            </a:solidFill>
            <a:prstDash val="solid"/>
            <a:round/>
            <a:headEnd len="sm" w="sm" type="none"/>
            <a:tailEnd len="sm" w="sm" type="none"/>
          </a:ln>
        </p:spPr>
      </p:cxnSp>
      <p:sp>
        <p:nvSpPr>
          <p:cNvPr id="859" name="Google Shape;859;p18"/>
          <p:cNvSpPr txBox="1"/>
          <p:nvPr/>
        </p:nvSpPr>
        <p:spPr>
          <a:xfrm>
            <a:off x="980511" y="5234944"/>
            <a:ext cx="259228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 Hepatitis B</a:t>
            </a:r>
            <a:endParaRPr b="1" sz="1200">
              <a:solidFill>
                <a:schemeClr val="dk1"/>
              </a:solidFill>
              <a:latin typeface="Arial Narrow"/>
              <a:ea typeface="Arial Narrow"/>
              <a:cs typeface="Arial Narrow"/>
              <a:sym typeface="Arial Narrow"/>
            </a:endParaRPr>
          </a:p>
        </p:txBody>
      </p:sp>
      <p:sp>
        <p:nvSpPr>
          <p:cNvPr id="860" name="Google Shape;860;p18"/>
          <p:cNvSpPr/>
          <p:nvPr/>
        </p:nvSpPr>
        <p:spPr>
          <a:xfrm>
            <a:off x="29741" y="4840287"/>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C. Medellín, a Periodo epidemiológico 03 acumulado  de  2022. </a:t>
            </a:r>
            <a:endParaRPr sz="700">
              <a:solidFill>
                <a:schemeClr val="dk1"/>
              </a:solidFill>
              <a:latin typeface="Arial Narrow"/>
              <a:ea typeface="Arial Narrow"/>
              <a:cs typeface="Arial Narrow"/>
              <a:sym typeface="Arial Narrow"/>
            </a:endParaRPr>
          </a:p>
        </p:txBody>
      </p:sp>
      <p:pic>
        <p:nvPicPr>
          <p:cNvPr id="861" name="Google Shape;861;p18"/>
          <p:cNvPicPr preferRelativeResize="0"/>
          <p:nvPr/>
        </p:nvPicPr>
        <p:blipFill rotWithShape="1">
          <a:blip r:embed="rId9">
            <a:alphaModFix/>
          </a:blip>
          <a:srcRect b="5351" l="13949" r="12313" t="10111"/>
          <a:stretch/>
        </p:blipFill>
        <p:spPr>
          <a:xfrm>
            <a:off x="275578" y="537591"/>
            <a:ext cx="6710758" cy="43276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9"/>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867" name="Google Shape;867;p19"/>
          <p:cNvGrpSpPr/>
          <p:nvPr/>
        </p:nvGrpSpPr>
        <p:grpSpPr>
          <a:xfrm>
            <a:off x="1070784" y="2796492"/>
            <a:ext cx="1881594" cy="1358120"/>
            <a:chOff x="3232545" y="2931806"/>
            <a:chExt cx="1881594" cy="1358120"/>
          </a:xfrm>
        </p:grpSpPr>
        <p:pic>
          <p:nvPicPr>
            <p:cNvPr id="868" name="Google Shape;868;p19"/>
            <p:cNvPicPr preferRelativeResize="0"/>
            <p:nvPr/>
          </p:nvPicPr>
          <p:blipFill rotWithShape="1">
            <a:blip r:embed="rId3">
              <a:alphaModFix/>
            </a:blip>
            <a:srcRect b="0" l="0" r="0" t="0"/>
            <a:stretch/>
          </p:blipFill>
          <p:spPr>
            <a:xfrm>
              <a:off x="3685453" y="2931806"/>
              <a:ext cx="933450" cy="742950"/>
            </a:xfrm>
            <a:prstGeom prst="rect">
              <a:avLst/>
            </a:prstGeom>
            <a:noFill/>
            <a:ln>
              <a:noFill/>
            </a:ln>
          </p:spPr>
        </p:pic>
        <p:grpSp>
          <p:nvGrpSpPr>
            <p:cNvPr id="869" name="Google Shape;869;p19"/>
            <p:cNvGrpSpPr/>
            <p:nvPr/>
          </p:nvGrpSpPr>
          <p:grpSpPr>
            <a:xfrm>
              <a:off x="3232545" y="3564985"/>
              <a:ext cx="1881594" cy="724941"/>
              <a:chOff x="-103304" y="7072716"/>
              <a:chExt cx="1427628" cy="724941"/>
            </a:xfrm>
          </p:grpSpPr>
          <p:sp>
            <p:nvSpPr>
              <p:cNvPr id="870" name="Google Shape;870;p1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Afiliación al SGSS</a:t>
                </a:r>
                <a:endParaRPr/>
              </a:p>
            </p:txBody>
          </p:sp>
          <p:sp>
            <p:nvSpPr>
              <p:cNvPr id="871" name="Google Shape;871;p19"/>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rgbClr val="000000"/>
                    </a:solidFill>
                    <a:latin typeface="Arial Narrow"/>
                    <a:ea typeface="Arial Narrow"/>
                    <a:cs typeface="Arial Narrow"/>
                    <a:sym typeface="Arial Narrow"/>
                  </a:rPr>
                  <a:t>Régimen contributivo: 82,14%</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rgbClr val="000000"/>
                    </a:solidFill>
                    <a:latin typeface="Arial Narrow"/>
                    <a:ea typeface="Arial Narrow"/>
                    <a:cs typeface="Arial Narrow"/>
                    <a:sym typeface="Arial Narrow"/>
                  </a:rPr>
                  <a:t>Régimen subsidiado: 14,29%</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t/>
                </a:r>
                <a:endParaRPr b="1" sz="1400">
                  <a:solidFill>
                    <a:srgbClr val="000000"/>
                  </a:solidFill>
                  <a:latin typeface="Arial Narrow"/>
                  <a:ea typeface="Arial Narrow"/>
                  <a:cs typeface="Arial Narrow"/>
                  <a:sym typeface="Arial Narrow"/>
                </a:endParaRPr>
              </a:p>
            </p:txBody>
          </p:sp>
        </p:grpSp>
      </p:grpSp>
      <p:grpSp>
        <p:nvGrpSpPr>
          <p:cNvPr id="872" name="Google Shape;872;p19"/>
          <p:cNvGrpSpPr/>
          <p:nvPr/>
        </p:nvGrpSpPr>
        <p:grpSpPr>
          <a:xfrm>
            <a:off x="4430170" y="2764717"/>
            <a:ext cx="1690560" cy="1385678"/>
            <a:chOff x="5322204" y="2849006"/>
            <a:chExt cx="1690560" cy="1385678"/>
          </a:xfrm>
        </p:grpSpPr>
        <p:pic>
          <p:nvPicPr>
            <p:cNvPr id="873" name="Google Shape;873;p19"/>
            <p:cNvPicPr preferRelativeResize="0"/>
            <p:nvPr/>
          </p:nvPicPr>
          <p:blipFill rotWithShape="1">
            <a:blip r:embed="rId4">
              <a:alphaModFix/>
            </a:blip>
            <a:srcRect b="0" l="0" r="0" t="0"/>
            <a:stretch/>
          </p:blipFill>
          <p:spPr>
            <a:xfrm>
              <a:off x="5575328" y="2849006"/>
              <a:ext cx="942975" cy="771525"/>
            </a:xfrm>
            <a:prstGeom prst="rect">
              <a:avLst/>
            </a:prstGeom>
            <a:noFill/>
            <a:ln>
              <a:noFill/>
            </a:ln>
          </p:spPr>
        </p:pic>
        <p:grpSp>
          <p:nvGrpSpPr>
            <p:cNvPr id="874" name="Google Shape;874;p19"/>
            <p:cNvGrpSpPr/>
            <p:nvPr/>
          </p:nvGrpSpPr>
          <p:grpSpPr>
            <a:xfrm>
              <a:off x="5322204" y="3584039"/>
              <a:ext cx="1690560" cy="650645"/>
              <a:chOff x="-14122" y="7072716"/>
              <a:chExt cx="1282684" cy="650645"/>
            </a:xfrm>
          </p:grpSpPr>
          <p:sp>
            <p:nvSpPr>
              <p:cNvPr id="875" name="Google Shape;875;p1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Área de ocurrencia</a:t>
                </a:r>
                <a:endParaRPr/>
              </a:p>
            </p:txBody>
          </p:sp>
          <p:sp>
            <p:nvSpPr>
              <p:cNvPr id="876" name="Google Shape;876;p19"/>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96,43%</a:t>
                </a:r>
                <a:endParaRPr b="1" sz="1600">
                  <a:solidFill>
                    <a:srgbClr val="000000"/>
                  </a:solidFill>
                  <a:latin typeface="Arial Narrow"/>
                  <a:ea typeface="Arial Narrow"/>
                  <a:cs typeface="Arial Narrow"/>
                  <a:sym typeface="Arial Narrow"/>
                </a:endParaRPr>
              </a:p>
            </p:txBody>
          </p:sp>
        </p:grpSp>
      </p:grpSp>
      <p:sp>
        <p:nvSpPr>
          <p:cNvPr id="877" name="Google Shape;877;p1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rgbClr val="000000"/>
                </a:solidFill>
                <a:latin typeface="Arial Narrow"/>
                <a:ea typeface="Arial Narrow"/>
                <a:cs typeface="Arial Narrow"/>
                <a:sym typeface="Arial Narrow"/>
              </a:rPr>
              <a:t>Pág..19 </a:t>
            </a:r>
            <a:endParaRPr b="1" sz="1050">
              <a:solidFill>
                <a:srgbClr val="000000"/>
              </a:solidFill>
              <a:latin typeface="Arial Narrow"/>
              <a:ea typeface="Arial Narrow"/>
              <a:cs typeface="Arial Narrow"/>
              <a:sym typeface="Arial Narrow"/>
            </a:endParaRPr>
          </a:p>
        </p:txBody>
      </p:sp>
      <p:grpSp>
        <p:nvGrpSpPr>
          <p:cNvPr id="878" name="Google Shape;878;p19"/>
          <p:cNvGrpSpPr/>
          <p:nvPr/>
        </p:nvGrpSpPr>
        <p:grpSpPr>
          <a:xfrm>
            <a:off x="160662" y="75973"/>
            <a:ext cx="936032" cy="261610"/>
            <a:chOff x="2448322" y="74775"/>
            <a:chExt cx="936032" cy="261610"/>
          </a:xfrm>
        </p:grpSpPr>
        <p:sp>
          <p:nvSpPr>
            <p:cNvPr id="879" name="Google Shape;879;p1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Narrow"/>
                <a:ea typeface="Arial Narrow"/>
                <a:cs typeface="Arial Narrow"/>
                <a:sym typeface="Arial Narrow"/>
              </a:endParaRPr>
            </a:p>
          </p:txBody>
        </p:sp>
        <p:cxnSp>
          <p:nvCxnSpPr>
            <p:cNvPr id="880" name="Google Shape;880;p19"/>
            <p:cNvCxnSpPr>
              <a:stCxn id="87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sp>
        <p:nvSpPr>
          <p:cNvPr id="881" name="Google Shape;881;p19"/>
          <p:cNvSpPr/>
          <p:nvPr/>
        </p:nvSpPr>
        <p:spPr>
          <a:xfrm>
            <a:off x="-2" y="43559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882" name="Google Shape;882;p19"/>
          <p:cNvGrpSpPr/>
          <p:nvPr/>
        </p:nvGrpSpPr>
        <p:grpSpPr>
          <a:xfrm>
            <a:off x="30478" y="4469504"/>
            <a:ext cx="936032" cy="261610"/>
            <a:chOff x="2448322" y="74775"/>
            <a:chExt cx="936032" cy="261610"/>
          </a:xfrm>
        </p:grpSpPr>
        <p:sp>
          <p:nvSpPr>
            <p:cNvPr id="883" name="Google Shape;883;p1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Narrow"/>
                <a:ea typeface="Arial Narrow"/>
                <a:cs typeface="Arial Narrow"/>
                <a:sym typeface="Arial Narrow"/>
              </a:endParaRPr>
            </a:p>
          </p:txBody>
        </p:sp>
        <p:cxnSp>
          <p:nvCxnSpPr>
            <p:cNvPr id="884" name="Google Shape;884;p19"/>
            <p:cNvCxnSpPr>
              <a:stCxn id="88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grpSp>
        <p:nvGrpSpPr>
          <p:cNvPr id="885" name="Google Shape;885;p19"/>
          <p:cNvGrpSpPr/>
          <p:nvPr/>
        </p:nvGrpSpPr>
        <p:grpSpPr>
          <a:xfrm>
            <a:off x="180838" y="920327"/>
            <a:ext cx="850854" cy="1573970"/>
            <a:chOff x="1068833" y="553075"/>
            <a:chExt cx="850854" cy="1573970"/>
          </a:xfrm>
        </p:grpSpPr>
        <p:pic>
          <p:nvPicPr>
            <p:cNvPr id="886" name="Google Shape;886;p19"/>
            <p:cNvPicPr preferRelativeResize="0"/>
            <p:nvPr/>
          </p:nvPicPr>
          <p:blipFill rotWithShape="1">
            <a:blip r:embed="rId5">
              <a:alphaModFix/>
            </a:blip>
            <a:srcRect b="0" l="0" r="84474" t="10614"/>
            <a:stretch/>
          </p:blipFill>
          <p:spPr>
            <a:xfrm>
              <a:off x="1131620" y="553075"/>
              <a:ext cx="737696" cy="720656"/>
            </a:xfrm>
            <a:prstGeom prst="rect">
              <a:avLst/>
            </a:prstGeom>
            <a:noFill/>
            <a:ln>
              <a:noFill/>
            </a:ln>
          </p:spPr>
        </p:pic>
        <p:sp>
          <p:nvSpPr>
            <p:cNvPr id="887" name="Google Shape;887;p19"/>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78,57%</a:t>
              </a:r>
              <a:endParaRPr b="1" sz="1600">
                <a:solidFill>
                  <a:srgbClr val="000000"/>
                </a:solidFill>
                <a:latin typeface="Arial Narrow"/>
                <a:ea typeface="Arial Narrow"/>
                <a:cs typeface="Arial Narrow"/>
                <a:sym typeface="Arial Narrow"/>
              </a:endParaRPr>
            </a:p>
          </p:txBody>
        </p:sp>
        <p:sp>
          <p:nvSpPr>
            <p:cNvPr id="888" name="Google Shape;888;p19"/>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889" name="Google Shape;889;p19"/>
            <p:cNvSpPr/>
            <p:nvPr/>
          </p:nvSpPr>
          <p:spPr>
            <a:xfrm>
              <a:off x="1136020" y="185004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22 casos</a:t>
              </a:r>
              <a:endParaRPr sz="1200">
                <a:solidFill>
                  <a:srgbClr val="000000"/>
                </a:solidFill>
                <a:latin typeface="Calibri"/>
                <a:ea typeface="Calibri"/>
                <a:cs typeface="Calibri"/>
                <a:sym typeface="Calibri"/>
              </a:endParaRPr>
            </a:p>
          </p:txBody>
        </p:sp>
      </p:grpSp>
      <p:grpSp>
        <p:nvGrpSpPr>
          <p:cNvPr id="890" name="Google Shape;890;p19"/>
          <p:cNvGrpSpPr/>
          <p:nvPr/>
        </p:nvGrpSpPr>
        <p:grpSpPr>
          <a:xfrm>
            <a:off x="1175708" y="920327"/>
            <a:ext cx="811840" cy="1560887"/>
            <a:chOff x="1752268" y="1227775"/>
            <a:chExt cx="811840" cy="1560887"/>
          </a:xfrm>
        </p:grpSpPr>
        <p:sp>
          <p:nvSpPr>
            <p:cNvPr id="891" name="Google Shape;891;p19"/>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21,43%</a:t>
              </a:r>
              <a:endParaRPr b="1" sz="1600">
                <a:solidFill>
                  <a:srgbClr val="000000"/>
                </a:solidFill>
                <a:latin typeface="Arial Narrow"/>
                <a:ea typeface="Arial Narrow"/>
                <a:cs typeface="Arial Narrow"/>
                <a:sym typeface="Arial Narrow"/>
              </a:endParaRPr>
            </a:p>
          </p:txBody>
        </p:sp>
        <p:sp>
          <p:nvSpPr>
            <p:cNvPr id="892" name="Google Shape;892;p19"/>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893" name="Google Shape;893;p19"/>
            <p:cNvSpPr/>
            <p:nvPr/>
          </p:nvSpPr>
          <p:spPr>
            <a:xfrm>
              <a:off x="1816937" y="251166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6 casos</a:t>
              </a:r>
              <a:endParaRPr sz="1200">
                <a:solidFill>
                  <a:srgbClr val="000000"/>
                </a:solidFill>
                <a:latin typeface="Calibri"/>
                <a:ea typeface="Calibri"/>
                <a:cs typeface="Calibri"/>
                <a:sym typeface="Calibri"/>
              </a:endParaRPr>
            </a:p>
          </p:txBody>
        </p:sp>
        <p:pic>
          <p:nvPicPr>
            <p:cNvPr id="894" name="Google Shape;894;p19"/>
            <p:cNvPicPr preferRelativeResize="0"/>
            <p:nvPr/>
          </p:nvPicPr>
          <p:blipFill rotWithShape="1">
            <a:blip r:embed="rId5">
              <a:alphaModFix/>
            </a:blip>
            <a:srcRect b="0" l="29313" r="56038" t="7366"/>
            <a:stretch/>
          </p:blipFill>
          <p:spPr>
            <a:xfrm>
              <a:off x="1782238" y="1227775"/>
              <a:ext cx="696035" cy="748294"/>
            </a:xfrm>
            <a:prstGeom prst="rect">
              <a:avLst/>
            </a:prstGeom>
            <a:noFill/>
            <a:ln>
              <a:noFill/>
            </a:ln>
          </p:spPr>
        </p:pic>
      </p:grpSp>
      <p:grpSp>
        <p:nvGrpSpPr>
          <p:cNvPr id="895" name="Google Shape;895;p19"/>
          <p:cNvGrpSpPr/>
          <p:nvPr/>
        </p:nvGrpSpPr>
        <p:grpSpPr>
          <a:xfrm>
            <a:off x="125886" y="560287"/>
            <a:ext cx="1852274" cy="436842"/>
            <a:chOff x="3054754" y="484500"/>
            <a:chExt cx="2375609" cy="436842"/>
          </a:xfrm>
        </p:grpSpPr>
        <p:sp>
          <p:nvSpPr>
            <p:cNvPr id="896" name="Google Shape;896;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97" name="Google Shape;897;p19"/>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Sexo</a:t>
              </a:r>
              <a:endParaRPr/>
            </a:p>
          </p:txBody>
        </p:sp>
      </p:grpSp>
      <p:grpSp>
        <p:nvGrpSpPr>
          <p:cNvPr id="898" name="Google Shape;898;p19"/>
          <p:cNvGrpSpPr/>
          <p:nvPr/>
        </p:nvGrpSpPr>
        <p:grpSpPr>
          <a:xfrm>
            <a:off x="2070944" y="857976"/>
            <a:ext cx="874090" cy="1631193"/>
            <a:chOff x="2507826" y="2454167"/>
            <a:chExt cx="874090" cy="1631193"/>
          </a:xfrm>
        </p:grpSpPr>
        <p:sp>
          <p:nvSpPr>
            <p:cNvPr id="899" name="Google Shape;899;p19"/>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pic>
          <p:nvPicPr>
            <p:cNvPr id="900" name="Google Shape;900;p19"/>
            <p:cNvPicPr preferRelativeResize="0"/>
            <p:nvPr/>
          </p:nvPicPr>
          <p:blipFill rotWithShape="1">
            <a:blip r:embed="rId6">
              <a:alphaModFix/>
            </a:blip>
            <a:srcRect b="0" l="0" r="0" t="0"/>
            <a:stretch/>
          </p:blipFill>
          <p:spPr>
            <a:xfrm>
              <a:off x="2702014" y="2454167"/>
              <a:ext cx="557405" cy="912116"/>
            </a:xfrm>
            <a:prstGeom prst="rect">
              <a:avLst/>
            </a:prstGeom>
            <a:noFill/>
            <a:ln>
              <a:noFill/>
            </a:ln>
          </p:spPr>
        </p:pic>
        <p:sp>
          <p:nvSpPr>
            <p:cNvPr id="901" name="Google Shape;901;p19"/>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sp>
          <p:nvSpPr>
            <p:cNvPr id="902" name="Google Shape;902;p19"/>
            <p:cNvSpPr/>
            <p:nvPr/>
          </p:nvSpPr>
          <p:spPr>
            <a:xfrm>
              <a:off x="2620874" y="380836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03" name="Google Shape;903;p19"/>
          <p:cNvGrpSpPr/>
          <p:nvPr/>
        </p:nvGrpSpPr>
        <p:grpSpPr>
          <a:xfrm>
            <a:off x="3039937" y="950012"/>
            <a:ext cx="874090" cy="1519436"/>
            <a:chOff x="3826683" y="2822224"/>
            <a:chExt cx="874090" cy="1519436"/>
          </a:xfrm>
        </p:grpSpPr>
        <p:grpSp>
          <p:nvGrpSpPr>
            <p:cNvPr id="904" name="Google Shape;904;p19"/>
            <p:cNvGrpSpPr/>
            <p:nvPr/>
          </p:nvGrpSpPr>
          <p:grpSpPr>
            <a:xfrm>
              <a:off x="3826683" y="3446500"/>
              <a:ext cx="874090" cy="895160"/>
              <a:chOff x="2507826" y="3203848"/>
              <a:chExt cx="874090" cy="895160"/>
            </a:xfrm>
          </p:grpSpPr>
          <p:sp>
            <p:nvSpPr>
              <p:cNvPr id="905" name="Google Shape;905;p19"/>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3,57%</a:t>
                </a:r>
                <a:endParaRPr b="1" sz="1600">
                  <a:solidFill>
                    <a:srgbClr val="000000"/>
                  </a:solidFill>
                  <a:latin typeface="Arial Narrow"/>
                  <a:ea typeface="Arial Narrow"/>
                  <a:cs typeface="Arial Narrow"/>
                  <a:sym typeface="Arial Narrow"/>
                </a:endParaRPr>
              </a:p>
            </p:txBody>
          </p:sp>
          <p:sp>
            <p:nvSpPr>
              <p:cNvPr id="906" name="Google Shape;906;p19"/>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907" name="Google Shape;907;p19"/>
              <p:cNvSpPr/>
              <p:nvPr/>
            </p:nvSpPr>
            <p:spPr>
              <a:xfrm>
                <a:off x="2648170" y="3822009"/>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1 caso</a:t>
                </a:r>
                <a:endParaRPr sz="1200">
                  <a:solidFill>
                    <a:srgbClr val="000000"/>
                  </a:solidFill>
                  <a:latin typeface="Calibri"/>
                  <a:ea typeface="Calibri"/>
                  <a:cs typeface="Calibri"/>
                  <a:sym typeface="Calibri"/>
                </a:endParaRPr>
              </a:p>
            </p:txBody>
          </p:sp>
        </p:grpSp>
        <p:pic>
          <p:nvPicPr>
            <p:cNvPr id="908" name="Google Shape;908;p19"/>
            <p:cNvPicPr preferRelativeResize="0"/>
            <p:nvPr/>
          </p:nvPicPr>
          <p:blipFill rotWithShape="1">
            <a:blip r:embed="rId7">
              <a:alphaModFix/>
            </a:blip>
            <a:srcRect b="0" l="0" r="0" t="0"/>
            <a:stretch/>
          </p:blipFill>
          <p:spPr>
            <a:xfrm>
              <a:off x="3945025" y="2822224"/>
              <a:ext cx="587628" cy="678570"/>
            </a:xfrm>
            <a:prstGeom prst="rect">
              <a:avLst/>
            </a:prstGeom>
            <a:noFill/>
            <a:ln>
              <a:noFill/>
            </a:ln>
          </p:spPr>
        </p:pic>
      </p:grpSp>
      <p:grpSp>
        <p:nvGrpSpPr>
          <p:cNvPr id="909" name="Google Shape;909;p19"/>
          <p:cNvGrpSpPr/>
          <p:nvPr/>
        </p:nvGrpSpPr>
        <p:grpSpPr>
          <a:xfrm>
            <a:off x="3914027" y="1550561"/>
            <a:ext cx="1275167" cy="891591"/>
            <a:chOff x="-177188" y="7086322"/>
            <a:chExt cx="1489900" cy="891591"/>
          </a:xfrm>
        </p:grpSpPr>
        <p:sp>
          <p:nvSpPr>
            <p:cNvPr id="910" name="Google Shape;910;p19"/>
            <p:cNvSpPr txBox="1"/>
            <p:nvPr/>
          </p:nvSpPr>
          <p:spPr>
            <a:xfrm>
              <a:off x="-177188" y="7086322"/>
              <a:ext cx="14899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sp>
          <p:nvSpPr>
            <p:cNvPr id="911" name="Google Shape;911;p19"/>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3,57%</a:t>
              </a:r>
              <a:endParaRPr b="1" sz="1600">
                <a:solidFill>
                  <a:srgbClr val="000000"/>
                </a:solidFill>
                <a:latin typeface="Arial Narrow"/>
                <a:ea typeface="Arial Narrow"/>
                <a:cs typeface="Arial Narrow"/>
                <a:sym typeface="Arial Narrow"/>
              </a:endParaRPr>
            </a:p>
          </p:txBody>
        </p:sp>
        <p:sp>
          <p:nvSpPr>
            <p:cNvPr id="912" name="Google Shape;912;p19"/>
            <p:cNvSpPr txBox="1"/>
            <p:nvPr/>
          </p:nvSpPr>
          <p:spPr>
            <a:xfrm>
              <a:off x="-16445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1 caso</a:t>
              </a:r>
              <a:endParaRPr b="1" sz="1200">
                <a:solidFill>
                  <a:srgbClr val="000000"/>
                </a:solidFill>
                <a:latin typeface="Arial Narrow"/>
                <a:ea typeface="Arial Narrow"/>
                <a:cs typeface="Arial Narrow"/>
                <a:sym typeface="Arial Narrow"/>
              </a:endParaRPr>
            </a:p>
          </p:txBody>
        </p:sp>
      </p:grpSp>
      <p:grpSp>
        <p:nvGrpSpPr>
          <p:cNvPr id="913" name="Google Shape;913;p19"/>
          <p:cNvGrpSpPr/>
          <p:nvPr/>
        </p:nvGrpSpPr>
        <p:grpSpPr>
          <a:xfrm>
            <a:off x="2282181" y="528496"/>
            <a:ext cx="2722458" cy="436842"/>
            <a:chOff x="3060727" y="484500"/>
            <a:chExt cx="2369637" cy="436842"/>
          </a:xfrm>
        </p:grpSpPr>
        <p:sp>
          <p:nvSpPr>
            <p:cNvPr id="914" name="Google Shape;914;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15" name="Google Shape;915;p19"/>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Poblaciones especiales</a:t>
              </a:r>
              <a:endParaRPr/>
            </a:p>
          </p:txBody>
        </p:sp>
      </p:grpSp>
      <p:grpSp>
        <p:nvGrpSpPr>
          <p:cNvPr id="916" name="Google Shape;916;p19"/>
          <p:cNvGrpSpPr/>
          <p:nvPr/>
        </p:nvGrpSpPr>
        <p:grpSpPr>
          <a:xfrm>
            <a:off x="5098921" y="528496"/>
            <a:ext cx="2129010" cy="1936247"/>
            <a:chOff x="616494" y="2584689"/>
            <a:chExt cx="2129010" cy="1936247"/>
          </a:xfrm>
        </p:grpSpPr>
        <p:grpSp>
          <p:nvGrpSpPr>
            <p:cNvPr id="917" name="Google Shape;917;p19"/>
            <p:cNvGrpSpPr/>
            <p:nvPr/>
          </p:nvGrpSpPr>
          <p:grpSpPr>
            <a:xfrm>
              <a:off x="616494" y="2934239"/>
              <a:ext cx="1152880" cy="1582804"/>
              <a:chOff x="3115290" y="1227775"/>
              <a:chExt cx="1152880" cy="1582804"/>
            </a:xfrm>
          </p:grpSpPr>
          <p:grpSp>
            <p:nvGrpSpPr>
              <p:cNvPr id="918" name="Google Shape;918;p19"/>
              <p:cNvGrpSpPr/>
              <p:nvPr/>
            </p:nvGrpSpPr>
            <p:grpSpPr>
              <a:xfrm>
                <a:off x="3115290" y="1951748"/>
                <a:ext cx="1152880" cy="858831"/>
                <a:chOff x="3744466" y="1301912"/>
                <a:chExt cx="1152880" cy="858831"/>
              </a:xfrm>
            </p:grpSpPr>
            <p:sp>
              <p:nvSpPr>
                <p:cNvPr id="919" name="Google Shape;919;p19"/>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sp>
              <p:nvSpPr>
                <p:cNvPr id="920" name="Google Shape;920;p19"/>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921" name="Google Shape;921;p19"/>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22" name="Google Shape;922;p19"/>
              <p:cNvPicPr preferRelativeResize="0"/>
              <p:nvPr/>
            </p:nvPicPr>
            <p:blipFill rotWithShape="1">
              <a:blip r:embed="rId5">
                <a:alphaModFix/>
              </a:blip>
              <a:srcRect b="0" l="59057" r="25145" t="8806"/>
              <a:stretch/>
            </p:blipFill>
            <p:spPr>
              <a:xfrm>
                <a:off x="3328608" y="1227775"/>
                <a:ext cx="750627" cy="775969"/>
              </a:xfrm>
              <a:prstGeom prst="rect">
                <a:avLst/>
              </a:prstGeom>
              <a:noFill/>
              <a:ln>
                <a:noFill/>
              </a:ln>
            </p:spPr>
          </p:pic>
        </p:grpSp>
        <p:grpSp>
          <p:nvGrpSpPr>
            <p:cNvPr id="923" name="Google Shape;923;p19"/>
            <p:cNvGrpSpPr/>
            <p:nvPr/>
          </p:nvGrpSpPr>
          <p:grpSpPr>
            <a:xfrm>
              <a:off x="1741326" y="3641012"/>
              <a:ext cx="1004178" cy="879924"/>
              <a:chOff x="5245046" y="1274868"/>
              <a:chExt cx="1004178" cy="879924"/>
            </a:xfrm>
          </p:grpSpPr>
          <p:sp>
            <p:nvSpPr>
              <p:cNvPr id="924" name="Google Shape;924;p19"/>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sp>
            <p:nvSpPr>
              <p:cNvPr id="925" name="Google Shape;925;p19"/>
              <p:cNvSpPr/>
              <p:nvPr/>
            </p:nvSpPr>
            <p:spPr>
              <a:xfrm>
                <a:off x="5272675" y="1274868"/>
                <a:ext cx="97654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Rom - Gitano</a:t>
                </a:r>
                <a:endParaRPr b="1" sz="1200" u="sng">
                  <a:solidFill>
                    <a:srgbClr val="000000"/>
                  </a:solidFill>
                  <a:latin typeface="Arial Narrow"/>
                  <a:ea typeface="Arial Narrow"/>
                  <a:cs typeface="Arial Narrow"/>
                  <a:sym typeface="Arial Narrow"/>
                </a:endParaRPr>
              </a:p>
            </p:txBody>
          </p:sp>
          <p:sp>
            <p:nvSpPr>
              <p:cNvPr id="926" name="Google Shape;926;p19"/>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27" name="Google Shape;927;p19"/>
            <p:cNvGrpSpPr/>
            <p:nvPr/>
          </p:nvGrpSpPr>
          <p:grpSpPr>
            <a:xfrm>
              <a:off x="734175" y="2584689"/>
              <a:ext cx="1847617" cy="436842"/>
              <a:chOff x="3060727" y="484500"/>
              <a:chExt cx="2369636" cy="436842"/>
            </a:xfrm>
          </p:grpSpPr>
          <p:sp>
            <p:nvSpPr>
              <p:cNvPr id="928" name="Google Shape;928;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29" name="Google Shape;929;p19"/>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Etnia</a:t>
                </a:r>
                <a:endParaRPr/>
              </a:p>
            </p:txBody>
          </p:sp>
        </p:grpSp>
      </p:grpSp>
      <p:pic>
        <p:nvPicPr>
          <p:cNvPr id="930" name="Google Shape;930;p19"/>
          <p:cNvPicPr preferRelativeResize="0"/>
          <p:nvPr/>
        </p:nvPicPr>
        <p:blipFill rotWithShape="1">
          <a:blip r:embed="rId8">
            <a:alphaModFix/>
          </a:blip>
          <a:srcRect b="0" l="0" r="0" t="0"/>
          <a:stretch/>
        </p:blipFill>
        <p:spPr>
          <a:xfrm>
            <a:off x="6487755" y="930627"/>
            <a:ext cx="503801" cy="677030"/>
          </a:xfrm>
          <a:prstGeom prst="rect">
            <a:avLst/>
          </a:prstGeom>
          <a:noFill/>
          <a:ln>
            <a:noFill/>
          </a:ln>
        </p:spPr>
      </p:pic>
      <p:pic>
        <p:nvPicPr>
          <p:cNvPr id="931" name="Google Shape;931;p19"/>
          <p:cNvPicPr preferRelativeResize="0"/>
          <p:nvPr/>
        </p:nvPicPr>
        <p:blipFill rotWithShape="1">
          <a:blip r:embed="rId9">
            <a:alphaModFix/>
          </a:blip>
          <a:srcRect b="0" l="0" r="0" t="0"/>
          <a:stretch/>
        </p:blipFill>
        <p:spPr>
          <a:xfrm>
            <a:off x="3849300" y="930961"/>
            <a:ext cx="1203640" cy="716671"/>
          </a:xfrm>
          <a:prstGeom prst="rect">
            <a:avLst/>
          </a:prstGeom>
          <a:noFill/>
          <a:ln>
            <a:noFill/>
          </a:ln>
        </p:spPr>
      </p:pic>
      <p:sp>
        <p:nvSpPr>
          <p:cNvPr id="932" name="Google Shape;932;p19"/>
          <p:cNvSpPr/>
          <p:nvPr/>
        </p:nvSpPr>
        <p:spPr>
          <a:xfrm>
            <a:off x="11918" y="7956376"/>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rgbClr val="000000"/>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Poblaciones y factores de riesgo de los casos notificados de Hepatitis B, C y Coinfecciòn/Superinfección B - Delta. Periodo epidemiológico 03. 2022</a:t>
            </a:r>
            <a:r>
              <a:rPr lang="es-ES" sz="700">
                <a:solidFill>
                  <a:srgbClr val="000000"/>
                </a:solidFill>
                <a:latin typeface="Arial Narrow"/>
                <a:ea typeface="Arial Narrow"/>
                <a:cs typeface="Arial Narrow"/>
                <a:sym typeface="Arial Narrow"/>
              </a:rPr>
              <a:t>. </a:t>
            </a:r>
            <a:endParaRPr sz="700">
              <a:solidFill>
                <a:srgbClr val="000000"/>
              </a:solidFill>
              <a:latin typeface="Arial Narrow"/>
              <a:ea typeface="Arial Narrow"/>
              <a:cs typeface="Arial Narrow"/>
              <a:sym typeface="Arial Narrow"/>
            </a:endParaRPr>
          </a:p>
        </p:txBody>
      </p:sp>
      <p:sp>
        <p:nvSpPr>
          <p:cNvPr id="933" name="Google Shape;933;p19"/>
          <p:cNvSpPr txBox="1"/>
          <p:nvPr/>
        </p:nvSpPr>
        <p:spPr>
          <a:xfrm>
            <a:off x="1080170" y="-66129"/>
            <a:ext cx="259228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 Hepatitis C</a:t>
            </a:r>
            <a:endParaRPr/>
          </a:p>
        </p:txBody>
      </p:sp>
      <p:sp>
        <p:nvSpPr>
          <p:cNvPr id="934" name="Google Shape;934;p19"/>
          <p:cNvSpPr txBox="1"/>
          <p:nvPr/>
        </p:nvSpPr>
        <p:spPr>
          <a:xfrm>
            <a:off x="936154" y="4427984"/>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pic>
        <p:nvPicPr>
          <p:cNvPr id="935" name="Google Shape;935;p19"/>
          <p:cNvPicPr preferRelativeResize="0"/>
          <p:nvPr/>
        </p:nvPicPr>
        <p:blipFill rotWithShape="1">
          <a:blip r:embed="rId10">
            <a:alphaModFix/>
          </a:blip>
          <a:srcRect b="35333" l="65937" r="29313" t="56778"/>
          <a:stretch/>
        </p:blipFill>
        <p:spPr>
          <a:xfrm>
            <a:off x="5652632" y="5652121"/>
            <a:ext cx="937120" cy="875468"/>
          </a:xfrm>
          <a:prstGeom prst="rect">
            <a:avLst/>
          </a:prstGeom>
          <a:noFill/>
          <a:ln>
            <a:noFill/>
          </a:ln>
        </p:spPr>
      </p:pic>
      <p:sp>
        <p:nvSpPr>
          <p:cNvPr id="936" name="Google Shape;936;p19"/>
          <p:cNvSpPr/>
          <p:nvPr/>
        </p:nvSpPr>
        <p:spPr>
          <a:xfrm>
            <a:off x="5189193" y="6660232"/>
            <a:ext cx="1725328" cy="504056"/>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Sin vacunación previa para Hepatitis B</a:t>
            </a:r>
            <a:endParaRPr b="1" sz="12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100%</a:t>
            </a:r>
            <a:endParaRPr b="1" sz="1600">
              <a:solidFill>
                <a:srgbClr val="000000"/>
              </a:solidFill>
              <a:latin typeface="Arial Narrow"/>
              <a:ea typeface="Arial Narrow"/>
              <a:cs typeface="Arial Narrow"/>
              <a:sym typeface="Arial Narrow"/>
            </a:endParaRPr>
          </a:p>
        </p:txBody>
      </p:sp>
      <p:graphicFrame>
        <p:nvGraphicFramePr>
          <p:cNvPr id="937" name="Google Shape;937;p19"/>
          <p:cNvGraphicFramePr/>
          <p:nvPr/>
        </p:nvGraphicFramePr>
        <p:xfrm>
          <a:off x="37062" y="5288632"/>
          <a:ext cx="4572000" cy="2743200"/>
        </p:xfrm>
        <a:graphic>
          <a:graphicData uri="http://schemas.openxmlformats.org/drawingml/2006/chart">
            <c:chart r:id="rId1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a:t>
            </a:r>
            <a:endParaRPr b="1" sz="1050">
              <a:solidFill>
                <a:schemeClr val="dk1"/>
              </a:solidFill>
              <a:latin typeface="Arial Narrow"/>
              <a:ea typeface="Arial Narrow"/>
              <a:cs typeface="Arial Narrow"/>
              <a:sym typeface="Arial Narrow"/>
            </a:endParaRPr>
          </a:p>
        </p:txBody>
      </p:sp>
      <p:sp>
        <p:nvSpPr>
          <p:cNvPr id="104" name="Google Shape;104;p2"/>
          <p:cNvSpPr txBox="1"/>
          <p:nvPr>
            <p:ph type="title"/>
          </p:nvPr>
        </p:nvSpPr>
        <p:spPr>
          <a:xfrm>
            <a:off x="216073" y="3030174"/>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Contenido</a:t>
            </a:r>
            <a:endParaRPr b="1" sz="2000">
              <a:latin typeface="Arial Narrow"/>
              <a:ea typeface="Arial Narrow"/>
              <a:cs typeface="Arial Narrow"/>
              <a:sym typeface="Arial Narrow"/>
            </a:endParaRPr>
          </a:p>
        </p:txBody>
      </p:sp>
      <p:grpSp>
        <p:nvGrpSpPr>
          <p:cNvPr id="105" name="Google Shape;105;p2"/>
          <p:cNvGrpSpPr/>
          <p:nvPr/>
        </p:nvGrpSpPr>
        <p:grpSpPr>
          <a:xfrm>
            <a:off x="0" y="107504"/>
            <a:ext cx="7200898" cy="1987144"/>
            <a:chOff x="0" y="14519"/>
            <a:chExt cx="7200898" cy="2078230"/>
          </a:xfrm>
        </p:grpSpPr>
        <p:sp>
          <p:nvSpPr>
            <p:cNvPr id="106" name="Google Shape;106;p2"/>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107" name="Google Shape;107;p2"/>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108" name="Google Shape;108;p2"/>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09" name="Google Shape;109;p2"/>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03 de 2022 - Reporte Semanas 01 a 12 (Hasta Marzo 26 de 2022) </a:t>
            </a:r>
            <a:r>
              <a:rPr b="1" lang="es-ES" sz="9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aphicFrame>
        <p:nvGraphicFramePr>
          <p:cNvPr id="110" name="Google Shape;110;p2"/>
          <p:cNvGraphicFramePr/>
          <p:nvPr/>
        </p:nvGraphicFramePr>
        <p:xfrm>
          <a:off x="216073" y="3656318"/>
          <a:ext cx="3000000" cy="3000000"/>
        </p:xfrm>
        <a:graphic>
          <a:graphicData uri="http://schemas.openxmlformats.org/drawingml/2006/table">
            <a:tbl>
              <a:tblPr>
                <a:noFill/>
                <a:tableStyleId>{3FA88417-4C01-4F78-ACC9-46CD140F2501}</a:tableStyleId>
              </a:tblPr>
              <a:tblGrid>
                <a:gridCol w="1483275"/>
                <a:gridCol w="1483275"/>
                <a:gridCol w="1483275"/>
                <a:gridCol w="1483275"/>
                <a:gridCol w="356175"/>
                <a:gridCol w="356175"/>
              </a:tblGrid>
              <a:tr h="137125">
                <a:tc>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Tuberculosis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1797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INMUNOPREVENENIBLES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Tosferina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7</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Parotiditis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8</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Varicela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10</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Meningitis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12</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Parálisis flácida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Síndrome de rubéola congénita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Tétanos accidental</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EAPV</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Difteria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Sarampión y rubéola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Hepatitis A</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14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Hepatitis B</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16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Hepatitis C</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16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INTOXICACIONES</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418725">
                <a:tc gridSpan="2">
                  <a:txBody>
                    <a:bodyPr/>
                    <a:lstStyle/>
                    <a:p>
                      <a:pPr indent="0" lvl="0" marL="0" marR="0" rtl="0" algn="l">
                        <a:spcBef>
                          <a:spcPts val="0"/>
                        </a:spcBef>
                        <a:spcAft>
                          <a:spcPts val="0"/>
                        </a:spcAft>
                        <a:buNone/>
                      </a:pPr>
                      <a:r>
                        <a:rPr b="1" i="0" lang="es-ES" sz="1100" u="none" strike="noStrike">
                          <a:solidFill>
                            <a:schemeClr val="dk1"/>
                          </a:solidFill>
                          <a:latin typeface="Arial Narrow"/>
                          <a:ea typeface="Arial Narrow"/>
                          <a:cs typeface="Arial Narrow"/>
                          <a:sym typeface="Arial Narrow"/>
                        </a:rPr>
                        <a:t>Enfermedades Transmitidas por Alimentos ETA y vehiculizadas por agua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22</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20"/>
          <p:cNvSpPr/>
          <p:nvPr/>
        </p:nvSpPr>
        <p:spPr>
          <a:xfrm>
            <a:off x="14436" y="15338"/>
            <a:ext cx="7200900"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43" name="Google Shape;943;p20"/>
          <p:cNvGrpSpPr/>
          <p:nvPr/>
        </p:nvGrpSpPr>
        <p:grpSpPr>
          <a:xfrm>
            <a:off x="291840" y="87346"/>
            <a:ext cx="5701151" cy="288032"/>
            <a:chOff x="2448322" y="33255"/>
            <a:chExt cx="5701151" cy="288032"/>
          </a:xfrm>
        </p:grpSpPr>
        <p:sp>
          <p:nvSpPr>
            <p:cNvPr id="944" name="Google Shape;944;p20"/>
            <p:cNvSpPr/>
            <p:nvPr/>
          </p:nvSpPr>
          <p:spPr>
            <a:xfrm>
              <a:off x="2448322" y="3325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45" name="Google Shape;945;p20"/>
            <p:cNvCxnSpPr>
              <a:stCxn id="944" idx="6"/>
            </p:cNvCxnSpPr>
            <p:nvPr/>
          </p:nvCxnSpPr>
          <p:spPr>
            <a:xfrm>
              <a:off x="2736354" y="164060"/>
              <a:ext cx="648000" cy="0"/>
            </a:xfrm>
            <a:prstGeom prst="straightConnector1">
              <a:avLst/>
            </a:prstGeom>
            <a:noFill/>
            <a:ln cap="flat" cmpd="sng" w="28575">
              <a:solidFill>
                <a:srgbClr val="C00000"/>
              </a:solidFill>
              <a:prstDash val="solid"/>
              <a:round/>
              <a:headEnd len="sm" w="sm" type="none"/>
              <a:tailEnd len="sm" w="sm" type="none"/>
            </a:ln>
          </p:spPr>
        </p:cxnSp>
        <p:sp>
          <p:nvSpPr>
            <p:cNvPr id="946" name="Google Shape;946;p20"/>
            <p:cNvSpPr txBox="1"/>
            <p:nvPr/>
          </p:nvSpPr>
          <p:spPr>
            <a:xfrm>
              <a:off x="3302536" y="44288"/>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947" name="Google Shape;947;p2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Pág..20 </a:t>
            </a:r>
            <a:endParaRPr b="1" sz="1050">
              <a:solidFill>
                <a:schemeClr val="dk1"/>
              </a:solidFill>
              <a:latin typeface="Arial Narrow"/>
              <a:ea typeface="Arial Narrow"/>
              <a:cs typeface="Arial Narrow"/>
              <a:sym typeface="Arial Narrow"/>
            </a:endParaRPr>
          </a:p>
        </p:txBody>
      </p:sp>
      <p:sp>
        <p:nvSpPr>
          <p:cNvPr id="948" name="Google Shape;948;p20"/>
          <p:cNvSpPr/>
          <p:nvPr/>
        </p:nvSpPr>
        <p:spPr>
          <a:xfrm>
            <a:off x="245381" y="4860032"/>
            <a:ext cx="6924326"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Complicaciones de los casos notificados de Hepatitis B, C y Coinfección/superinfección Hepatitis B-Delta. Periodo epidemiológico 03. 2022. </a:t>
            </a:r>
            <a:endParaRPr sz="700">
              <a:solidFill>
                <a:schemeClr val="dk1"/>
              </a:solidFill>
              <a:latin typeface="Arial Narrow"/>
              <a:ea typeface="Arial Narrow"/>
              <a:cs typeface="Arial Narrow"/>
              <a:sym typeface="Arial Narrow"/>
            </a:endParaRPr>
          </a:p>
        </p:txBody>
      </p:sp>
      <p:sp>
        <p:nvSpPr>
          <p:cNvPr id="949" name="Google Shape;949;p20"/>
          <p:cNvSpPr txBox="1"/>
          <p:nvPr/>
        </p:nvSpPr>
        <p:spPr>
          <a:xfrm>
            <a:off x="1619805" y="1835696"/>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 casos</a:t>
            </a:r>
            <a:endParaRPr/>
          </a:p>
        </p:txBody>
      </p:sp>
      <p:sp>
        <p:nvSpPr>
          <p:cNvPr id="950" name="Google Shape;950;p20"/>
          <p:cNvSpPr txBox="1"/>
          <p:nvPr/>
        </p:nvSpPr>
        <p:spPr>
          <a:xfrm>
            <a:off x="3996069" y="181708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a:p>
        </p:txBody>
      </p:sp>
      <p:sp>
        <p:nvSpPr>
          <p:cNvPr id="951" name="Google Shape;951;p20"/>
          <p:cNvSpPr txBox="1"/>
          <p:nvPr/>
        </p:nvSpPr>
        <p:spPr>
          <a:xfrm>
            <a:off x="2844198" y="181708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49 casos</a:t>
            </a:r>
            <a:endParaRPr/>
          </a:p>
        </p:txBody>
      </p:sp>
      <p:sp>
        <p:nvSpPr>
          <p:cNvPr id="952" name="Google Shape;952;p20"/>
          <p:cNvSpPr/>
          <p:nvPr/>
        </p:nvSpPr>
        <p:spPr>
          <a:xfrm>
            <a:off x="14436" y="7360567"/>
            <a:ext cx="687612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Clasificación del caso Hepatitis B, C Coinfección/Superinfecciòn B-Delta. Periodo epidemiológico 03. 2022. </a:t>
            </a:r>
            <a:endParaRPr sz="700">
              <a:solidFill>
                <a:schemeClr val="dk1"/>
              </a:solidFill>
              <a:latin typeface="Arial Narrow"/>
              <a:ea typeface="Arial Narrow"/>
              <a:cs typeface="Arial Narrow"/>
              <a:sym typeface="Arial Narrow"/>
            </a:endParaRPr>
          </a:p>
        </p:txBody>
      </p:sp>
      <p:sp>
        <p:nvSpPr>
          <p:cNvPr id="953" name="Google Shape;953;p20"/>
          <p:cNvSpPr/>
          <p:nvPr/>
        </p:nvSpPr>
        <p:spPr>
          <a:xfrm>
            <a:off x="-27139" y="7924844"/>
            <a:ext cx="7135004" cy="122341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una vacuna segura y eficaz que confiere una protección del 98% al 100% contra la enfermedad de la hepatitis B, lo que conlleva a evitar las complicaciones que pueden derivarse de la enfermedad.  La relación hombre: mujer es de aproximadamente 3 hombres por cada mujer. Los grupos de edad en los que más se presenta el evento se ubican entre los 25 y los 44 años con un 67,2%. El principal mecanismo de transmisión es el sexual, por lo que se hace vital la orientación de las estrategias hacia la promoción de la salud sexual y reproductiva. No se han notificado casos de Hepatitis B-Delta. Nota: Los datos del presente boletín corresponden a cifras preliminares.</a:t>
            </a:r>
            <a:endParaRPr sz="1050">
              <a:solidFill>
                <a:schemeClr val="dk1"/>
              </a:solidFill>
              <a:latin typeface="Arial Narrow"/>
              <a:ea typeface="Arial Narrow"/>
              <a:cs typeface="Arial Narrow"/>
              <a:sym typeface="Arial Narrow"/>
            </a:endParaRPr>
          </a:p>
        </p:txBody>
      </p:sp>
      <p:sp>
        <p:nvSpPr>
          <p:cNvPr id="954" name="Google Shape;954;p20"/>
          <p:cNvSpPr/>
          <p:nvPr/>
        </p:nvSpPr>
        <p:spPr>
          <a:xfrm>
            <a:off x="-1849" y="7645552"/>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55" name="Google Shape;955;p20"/>
          <p:cNvGrpSpPr/>
          <p:nvPr/>
        </p:nvGrpSpPr>
        <p:grpSpPr>
          <a:xfrm>
            <a:off x="190189" y="7663143"/>
            <a:ext cx="3446504" cy="276999"/>
            <a:chOff x="2448322" y="33831"/>
            <a:chExt cx="3446504" cy="276999"/>
          </a:xfrm>
        </p:grpSpPr>
        <p:sp>
          <p:nvSpPr>
            <p:cNvPr id="956" name="Google Shape;956;p20"/>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57" name="Google Shape;957;p20"/>
            <p:cNvCxnSpPr>
              <a:stCxn id="956"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958" name="Google Shape;958;p20"/>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descr="https://i1.wp.com/periodicovictoria.mx/wp-content/uploads/2016/04/1-infografi%CC%81a-suicidio.jpg?fit=1403%2C1500" id="959" name="Google Shape;959;p20"/>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0" name="Google Shape;960;p20"/>
          <p:cNvSpPr/>
          <p:nvPr/>
        </p:nvSpPr>
        <p:spPr>
          <a:xfrm>
            <a:off x="1830187" y="2124700"/>
            <a:ext cx="3507593"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Mecanismo probable de transmisión de Hepatitis B, C y Coinfección/superinfección B-Delta. Periodo epidemiológico 03  2022 </a:t>
            </a:r>
            <a:endParaRPr sz="900">
              <a:solidFill>
                <a:schemeClr val="dk1"/>
              </a:solidFill>
              <a:latin typeface="Arial Narrow"/>
              <a:ea typeface="Arial Narrow"/>
              <a:cs typeface="Arial Narrow"/>
              <a:sym typeface="Arial Narrow"/>
            </a:endParaRPr>
          </a:p>
        </p:txBody>
      </p:sp>
      <p:sp>
        <p:nvSpPr>
          <p:cNvPr id="961" name="Google Shape;961;p20"/>
          <p:cNvSpPr/>
          <p:nvPr/>
        </p:nvSpPr>
        <p:spPr>
          <a:xfrm>
            <a:off x="1981961"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10,45%</a:t>
            </a:r>
            <a:endParaRPr b="1" sz="1400">
              <a:solidFill>
                <a:schemeClr val="dk1"/>
              </a:solidFill>
              <a:latin typeface="Arial Narrow"/>
              <a:ea typeface="Arial Narrow"/>
              <a:cs typeface="Arial Narrow"/>
              <a:sym typeface="Arial Narrow"/>
            </a:endParaRPr>
          </a:p>
        </p:txBody>
      </p:sp>
      <p:sp>
        <p:nvSpPr>
          <p:cNvPr id="962" name="Google Shape;962;p20"/>
          <p:cNvSpPr/>
          <p:nvPr/>
        </p:nvSpPr>
        <p:spPr>
          <a:xfrm>
            <a:off x="3310557"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73,13%</a:t>
            </a:r>
            <a:endParaRPr b="1" sz="1400">
              <a:solidFill>
                <a:schemeClr val="dk1"/>
              </a:solidFill>
              <a:latin typeface="Arial Narrow"/>
              <a:ea typeface="Arial Narrow"/>
              <a:cs typeface="Arial Narrow"/>
              <a:sym typeface="Arial Narrow"/>
            </a:endParaRPr>
          </a:p>
        </p:txBody>
      </p:sp>
      <p:pic>
        <p:nvPicPr>
          <p:cNvPr id="963" name="Google Shape;963;p20"/>
          <p:cNvPicPr preferRelativeResize="0"/>
          <p:nvPr/>
        </p:nvPicPr>
        <p:blipFill rotWithShape="1">
          <a:blip r:embed="rId3">
            <a:alphaModFix/>
          </a:blip>
          <a:srcRect b="51667" l="56813" r="37500" t="36222"/>
          <a:stretch/>
        </p:blipFill>
        <p:spPr>
          <a:xfrm>
            <a:off x="3364889" y="666852"/>
            <a:ext cx="579224" cy="693796"/>
          </a:xfrm>
          <a:prstGeom prst="rect">
            <a:avLst/>
          </a:prstGeom>
          <a:noFill/>
          <a:ln>
            <a:noFill/>
          </a:ln>
        </p:spPr>
      </p:pic>
      <p:pic>
        <p:nvPicPr>
          <p:cNvPr id="964" name="Google Shape;964;p20"/>
          <p:cNvPicPr preferRelativeResize="0"/>
          <p:nvPr/>
        </p:nvPicPr>
        <p:blipFill rotWithShape="1">
          <a:blip r:embed="rId3">
            <a:alphaModFix/>
          </a:blip>
          <a:srcRect b="51667" l="31926" r="56249" t="33444"/>
          <a:stretch/>
        </p:blipFill>
        <p:spPr>
          <a:xfrm>
            <a:off x="1906804" y="629434"/>
            <a:ext cx="1119923" cy="793229"/>
          </a:xfrm>
          <a:prstGeom prst="rect">
            <a:avLst/>
          </a:prstGeom>
          <a:noFill/>
          <a:ln>
            <a:noFill/>
          </a:ln>
        </p:spPr>
      </p:pic>
      <p:pic>
        <p:nvPicPr>
          <p:cNvPr id="965" name="Google Shape;965;p20"/>
          <p:cNvPicPr preferRelativeResize="0"/>
          <p:nvPr/>
        </p:nvPicPr>
        <p:blipFill rotWithShape="1">
          <a:blip r:embed="rId3">
            <a:alphaModFix/>
          </a:blip>
          <a:srcRect b="52222" l="76875" r="16561" t="32666"/>
          <a:stretch/>
        </p:blipFill>
        <p:spPr>
          <a:xfrm>
            <a:off x="4551282" y="663074"/>
            <a:ext cx="556360" cy="720618"/>
          </a:xfrm>
          <a:prstGeom prst="rect">
            <a:avLst/>
          </a:prstGeom>
          <a:noFill/>
          <a:ln>
            <a:noFill/>
          </a:ln>
        </p:spPr>
      </p:pic>
      <p:sp>
        <p:nvSpPr>
          <p:cNvPr id="966" name="Google Shape;966;p20"/>
          <p:cNvSpPr/>
          <p:nvPr/>
        </p:nvSpPr>
        <p:spPr>
          <a:xfrm>
            <a:off x="4409385"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0,0%</a:t>
            </a:r>
            <a:endParaRPr b="1" sz="1400">
              <a:solidFill>
                <a:schemeClr val="dk1"/>
              </a:solidFill>
              <a:latin typeface="Arial Narrow"/>
              <a:ea typeface="Arial Narrow"/>
              <a:cs typeface="Arial Narrow"/>
              <a:sym typeface="Arial Narrow"/>
            </a:endParaRPr>
          </a:p>
        </p:txBody>
      </p:sp>
      <p:graphicFrame>
        <p:nvGraphicFramePr>
          <p:cNvPr id="967" name="Google Shape;967;p20"/>
          <p:cNvGraphicFramePr/>
          <p:nvPr/>
        </p:nvGraphicFramePr>
        <p:xfrm>
          <a:off x="1099522" y="2753812"/>
          <a:ext cx="4158953" cy="2232248"/>
        </p:xfrm>
        <a:graphic>
          <a:graphicData uri="http://schemas.openxmlformats.org/drawingml/2006/chart">
            <c:chart r:id="rId4"/>
          </a:graphicData>
        </a:graphic>
      </p:graphicFrame>
      <p:graphicFrame>
        <p:nvGraphicFramePr>
          <p:cNvPr id="968" name="Google Shape;968;p20"/>
          <p:cNvGraphicFramePr/>
          <p:nvPr/>
        </p:nvGraphicFramePr>
        <p:xfrm>
          <a:off x="1298892" y="5134743"/>
          <a:ext cx="4173766" cy="2379712"/>
        </p:xfrm>
        <a:graphic>
          <a:graphicData uri="http://schemas.openxmlformats.org/drawingml/2006/chart">
            <c:chart r:id="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21"/>
          <p:cNvPicPr preferRelativeResize="0"/>
          <p:nvPr/>
        </p:nvPicPr>
        <p:blipFill rotWithShape="1">
          <a:blip r:embed="rId3">
            <a:alphaModFix/>
          </a:blip>
          <a:srcRect b="0" l="0" r="0" t="0"/>
          <a:stretch/>
        </p:blipFill>
        <p:spPr>
          <a:xfrm>
            <a:off x="-8298" y="-2118"/>
            <a:ext cx="2228231" cy="2824179"/>
          </a:xfrm>
          <a:prstGeom prst="rect">
            <a:avLst/>
          </a:prstGeom>
          <a:noFill/>
          <a:ln>
            <a:noFill/>
          </a:ln>
        </p:spPr>
      </p:pic>
      <p:pic>
        <p:nvPicPr>
          <p:cNvPr id="974" name="Google Shape;974;p21"/>
          <p:cNvPicPr preferRelativeResize="0"/>
          <p:nvPr/>
        </p:nvPicPr>
        <p:blipFill rotWithShape="1">
          <a:blip r:embed="rId4">
            <a:alphaModFix/>
          </a:blip>
          <a:srcRect b="0" l="0" r="0" t="51431"/>
          <a:stretch/>
        </p:blipFill>
        <p:spPr>
          <a:xfrm>
            <a:off x="0" y="2808413"/>
            <a:ext cx="2232223" cy="2666962"/>
          </a:xfrm>
          <a:prstGeom prst="rect">
            <a:avLst/>
          </a:prstGeom>
          <a:noFill/>
          <a:ln>
            <a:noFill/>
          </a:ln>
        </p:spPr>
      </p:pic>
      <p:sp>
        <p:nvSpPr>
          <p:cNvPr id="975" name="Google Shape;975;p21"/>
          <p:cNvSpPr txBox="1"/>
          <p:nvPr/>
        </p:nvSpPr>
        <p:spPr>
          <a:xfrm>
            <a:off x="-30097" y="617076"/>
            <a:ext cx="225002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grpSp>
        <p:nvGrpSpPr>
          <p:cNvPr id="976" name="Google Shape;976;p21"/>
          <p:cNvGrpSpPr/>
          <p:nvPr/>
        </p:nvGrpSpPr>
        <p:grpSpPr>
          <a:xfrm>
            <a:off x="179214" y="4211960"/>
            <a:ext cx="1892650" cy="488476"/>
            <a:chOff x="2397524" y="3379972"/>
            <a:chExt cx="4508500" cy="904875"/>
          </a:xfrm>
        </p:grpSpPr>
        <p:pic>
          <p:nvPicPr>
            <p:cNvPr id="977" name="Google Shape;977;p21"/>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978" name="Google Shape;978;p21"/>
            <p:cNvSpPr txBox="1"/>
            <p:nvPr/>
          </p:nvSpPr>
          <p:spPr>
            <a:xfrm>
              <a:off x="3290517" y="3478755"/>
              <a:ext cx="172431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340</a:t>
              </a:r>
              <a:endParaRPr b="1" sz="2000">
                <a:solidFill>
                  <a:schemeClr val="dk1"/>
                </a:solidFill>
                <a:latin typeface="Arial Narrow"/>
                <a:ea typeface="Arial Narrow"/>
                <a:cs typeface="Arial Narrow"/>
                <a:sym typeface="Arial Narrow"/>
              </a:endParaRPr>
            </a:p>
          </p:txBody>
        </p:sp>
      </p:grpSp>
      <p:sp>
        <p:nvSpPr>
          <p:cNvPr id="979" name="Google Shape;979;p21"/>
          <p:cNvSpPr txBox="1"/>
          <p:nvPr/>
        </p:nvSpPr>
        <p:spPr>
          <a:xfrm>
            <a:off x="-16906" y="4716016"/>
            <a:ext cx="213531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disminuyó en un 9,33%.</a:t>
            </a:r>
            <a:endParaRPr b="1" sz="1200">
              <a:solidFill>
                <a:schemeClr val="dk1"/>
              </a:solidFill>
              <a:latin typeface="Arial Narrow"/>
              <a:ea typeface="Arial Narrow"/>
              <a:cs typeface="Arial Narrow"/>
              <a:sym typeface="Arial Narrow"/>
            </a:endParaRPr>
          </a:p>
        </p:txBody>
      </p:sp>
      <p:sp>
        <p:nvSpPr>
          <p:cNvPr id="980" name="Google Shape;980;p21"/>
          <p:cNvSpPr/>
          <p:nvPr/>
        </p:nvSpPr>
        <p:spPr>
          <a:xfrm>
            <a:off x="2231041" y="2085526"/>
            <a:ext cx="4946011"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intoxicaciones. Medellín, a Periodo epidemiológico 03 acumulado  de 2017-2022. </a:t>
            </a:r>
            <a:endParaRPr sz="1050">
              <a:solidFill>
                <a:schemeClr val="dk1"/>
              </a:solidFill>
              <a:latin typeface="Arial Narrow"/>
              <a:ea typeface="Arial Narrow"/>
              <a:cs typeface="Arial Narrow"/>
              <a:sym typeface="Arial Narrow"/>
            </a:endParaRPr>
          </a:p>
        </p:txBody>
      </p:sp>
      <p:grpSp>
        <p:nvGrpSpPr>
          <p:cNvPr id="981" name="Google Shape;981;p21"/>
          <p:cNvGrpSpPr/>
          <p:nvPr/>
        </p:nvGrpSpPr>
        <p:grpSpPr>
          <a:xfrm>
            <a:off x="2448322" y="74775"/>
            <a:ext cx="3446504" cy="276999"/>
            <a:chOff x="2448322" y="74775"/>
            <a:chExt cx="3446504" cy="276999"/>
          </a:xfrm>
        </p:grpSpPr>
        <p:sp>
          <p:nvSpPr>
            <p:cNvPr id="982" name="Google Shape;982;p2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83" name="Google Shape;983;p21"/>
            <p:cNvCxnSpPr>
              <a:stCxn id="98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984" name="Google Shape;984;p2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985" name="Google Shape;985;p21"/>
          <p:cNvSpPr/>
          <p:nvPr/>
        </p:nvSpPr>
        <p:spPr>
          <a:xfrm>
            <a:off x="2223346" y="3706456"/>
            <a:ext cx="4961400" cy="3604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86" name="Google Shape;986;p21"/>
          <p:cNvGrpSpPr/>
          <p:nvPr/>
        </p:nvGrpSpPr>
        <p:grpSpPr>
          <a:xfrm>
            <a:off x="2516904" y="3736932"/>
            <a:ext cx="3446504" cy="286016"/>
            <a:chOff x="2448322" y="-7125"/>
            <a:chExt cx="3446504" cy="286016"/>
          </a:xfrm>
        </p:grpSpPr>
        <p:sp>
          <p:nvSpPr>
            <p:cNvPr id="987" name="Google Shape;987;p21"/>
            <p:cNvSpPr/>
            <p:nvPr/>
          </p:nvSpPr>
          <p:spPr>
            <a:xfrm>
              <a:off x="2448322" y="1728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88" name="Google Shape;988;p21"/>
            <p:cNvCxnSpPr>
              <a:stCxn id="987" idx="6"/>
            </p:cNvCxnSpPr>
            <p:nvPr/>
          </p:nvCxnSpPr>
          <p:spPr>
            <a:xfrm>
              <a:off x="2736354" y="148086"/>
              <a:ext cx="648000" cy="0"/>
            </a:xfrm>
            <a:prstGeom prst="straightConnector1">
              <a:avLst/>
            </a:prstGeom>
            <a:noFill/>
            <a:ln cap="flat" cmpd="sng" w="28575">
              <a:solidFill>
                <a:srgbClr val="C00000"/>
              </a:solidFill>
              <a:prstDash val="solid"/>
              <a:round/>
              <a:headEnd len="sm" w="sm" type="none"/>
              <a:tailEnd len="sm" w="sm" type="none"/>
            </a:ln>
          </p:spPr>
        </p:cxnSp>
        <p:sp>
          <p:nvSpPr>
            <p:cNvPr id="989" name="Google Shape;989;p21"/>
            <p:cNvSpPr txBox="1"/>
            <p:nvPr/>
          </p:nvSpPr>
          <p:spPr>
            <a:xfrm>
              <a:off x="3302538" y="-712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990" name="Google Shape;990;p2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21 </a:t>
            </a:r>
            <a:endParaRPr b="1" sz="1050">
              <a:solidFill>
                <a:schemeClr val="dk1"/>
              </a:solidFill>
              <a:latin typeface="Arial Narrow"/>
              <a:ea typeface="Arial Narrow"/>
              <a:cs typeface="Arial Narrow"/>
              <a:sym typeface="Arial Narrow"/>
            </a:endParaRPr>
          </a:p>
        </p:txBody>
      </p:sp>
      <p:sp>
        <p:nvSpPr>
          <p:cNvPr id="991" name="Google Shape;991;p21"/>
          <p:cNvSpPr txBox="1"/>
          <p:nvPr>
            <p:ph type="ctrTitle"/>
          </p:nvPr>
        </p:nvSpPr>
        <p:spPr>
          <a:xfrm>
            <a:off x="-30096" y="177934"/>
            <a:ext cx="2208885" cy="40011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Intoxicaciones</a:t>
            </a:r>
            <a:endParaRPr b="1" sz="2000">
              <a:solidFill>
                <a:srgbClr val="C00000"/>
              </a:solidFill>
              <a:latin typeface="Arial Narrow"/>
              <a:ea typeface="Arial Narrow"/>
              <a:cs typeface="Arial Narrow"/>
              <a:sym typeface="Arial Narrow"/>
            </a:endParaRPr>
          </a:p>
        </p:txBody>
      </p:sp>
      <p:grpSp>
        <p:nvGrpSpPr>
          <p:cNvPr id="992" name="Google Shape;992;p21"/>
          <p:cNvGrpSpPr/>
          <p:nvPr/>
        </p:nvGrpSpPr>
        <p:grpSpPr>
          <a:xfrm>
            <a:off x="2274030" y="4873984"/>
            <a:ext cx="833825" cy="904648"/>
            <a:chOff x="1038433" y="1243369"/>
            <a:chExt cx="833825" cy="904648"/>
          </a:xfrm>
        </p:grpSpPr>
        <p:sp>
          <p:nvSpPr>
            <p:cNvPr id="993" name="Google Shape;993;p21"/>
            <p:cNvSpPr/>
            <p:nvPr/>
          </p:nvSpPr>
          <p:spPr>
            <a:xfrm>
              <a:off x="1038433" y="1520368"/>
              <a:ext cx="81691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59,71%</a:t>
              </a:r>
              <a:endParaRPr b="1" sz="1600">
                <a:solidFill>
                  <a:schemeClr val="dk1"/>
                </a:solidFill>
                <a:latin typeface="Arial Narrow"/>
                <a:ea typeface="Arial Narrow"/>
                <a:cs typeface="Arial Narrow"/>
                <a:sym typeface="Arial Narrow"/>
              </a:endParaRPr>
            </a:p>
          </p:txBody>
        </p:sp>
        <p:sp>
          <p:nvSpPr>
            <p:cNvPr id="994" name="Google Shape;994;p21"/>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995" name="Google Shape;995;p21"/>
            <p:cNvSpPr/>
            <p:nvPr/>
          </p:nvSpPr>
          <p:spPr>
            <a:xfrm>
              <a:off x="1064280" y="1871018"/>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203 casos</a:t>
              </a:r>
              <a:endParaRPr sz="1200">
                <a:solidFill>
                  <a:schemeClr val="dk1"/>
                </a:solidFill>
                <a:latin typeface="Calibri"/>
                <a:ea typeface="Calibri"/>
                <a:cs typeface="Calibri"/>
                <a:sym typeface="Calibri"/>
              </a:endParaRPr>
            </a:p>
          </p:txBody>
        </p:sp>
      </p:grpSp>
      <p:grpSp>
        <p:nvGrpSpPr>
          <p:cNvPr id="996" name="Google Shape;996;p21"/>
          <p:cNvGrpSpPr/>
          <p:nvPr/>
        </p:nvGrpSpPr>
        <p:grpSpPr>
          <a:xfrm>
            <a:off x="4522309" y="6596400"/>
            <a:ext cx="855577" cy="883043"/>
            <a:chOff x="1033171" y="8262441"/>
            <a:chExt cx="855577" cy="883043"/>
          </a:xfrm>
        </p:grpSpPr>
        <p:sp>
          <p:nvSpPr>
            <p:cNvPr id="997" name="Google Shape;997;p21"/>
            <p:cNvSpPr/>
            <p:nvPr/>
          </p:nvSpPr>
          <p:spPr>
            <a:xfrm>
              <a:off x="1068351" y="8535741"/>
              <a:ext cx="817939"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37,06%</a:t>
              </a:r>
              <a:endParaRPr b="1" sz="1600">
                <a:solidFill>
                  <a:schemeClr val="dk1"/>
                </a:solidFill>
                <a:latin typeface="Arial Narrow"/>
                <a:ea typeface="Arial Narrow"/>
                <a:cs typeface="Arial Narrow"/>
                <a:sym typeface="Arial Narrow"/>
              </a:endParaRPr>
            </a:p>
          </p:txBody>
        </p:sp>
        <p:sp>
          <p:nvSpPr>
            <p:cNvPr id="998" name="Google Shape;998;p21"/>
            <p:cNvSpPr/>
            <p:nvPr/>
          </p:nvSpPr>
          <p:spPr>
            <a:xfrm>
              <a:off x="1033171" y="8262441"/>
              <a:ext cx="85311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Vía pública</a:t>
              </a:r>
              <a:endParaRPr b="1" sz="1200" u="sng">
                <a:solidFill>
                  <a:srgbClr val="000000"/>
                </a:solidFill>
                <a:latin typeface="Arial Narrow"/>
                <a:ea typeface="Arial Narrow"/>
                <a:cs typeface="Arial Narrow"/>
                <a:sym typeface="Arial Narrow"/>
              </a:endParaRPr>
            </a:p>
          </p:txBody>
        </p:sp>
        <p:sp>
          <p:nvSpPr>
            <p:cNvPr id="999" name="Google Shape;999;p21"/>
            <p:cNvSpPr/>
            <p:nvPr/>
          </p:nvSpPr>
          <p:spPr>
            <a:xfrm>
              <a:off x="1098147" y="8868485"/>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126 casos</a:t>
              </a:r>
              <a:endParaRPr sz="1200">
                <a:solidFill>
                  <a:schemeClr val="dk1"/>
                </a:solidFill>
                <a:latin typeface="Calibri"/>
                <a:ea typeface="Calibri"/>
                <a:cs typeface="Calibri"/>
                <a:sym typeface="Calibri"/>
              </a:endParaRPr>
            </a:p>
          </p:txBody>
        </p:sp>
      </p:grpSp>
      <p:pic>
        <p:nvPicPr>
          <p:cNvPr id="1000" name="Google Shape;1000;p21"/>
          <p:cNvPicPr preferRelativeResize="0"/>
          <p:nvPr/>
        </p:nvPicPr>
        <p:blipFill rotWithShape="1">
          <a:blip r:embed="rId6">
            <a:alphaModFix/>
          </a:blip>
          <a:srcRect b="0" l="0" r="84474" t="10614"/>
          <a:stretch/>
        </p:blipFill>
        <p:spPr>
          <a:xfrm>
            <a:off x="2442384" y="4383828"/>
            <a:ext cx="542252" cy="529727"/>
          </a:xfrm>
          <a:prstGeom prst="rect">
            <a:avLst/>
          </a:prstGeom>
          <a:noFill/>
          <a:ln>
            <a:noFill/>
          </a:ln>
        </p:spPr>
      </p:pic>
      <p:sp>
        <p:nvSpPr>
          <p:cNvPr id="1001" name="Google Shape;1001;p21"/>
          <p:cNvSpPr/>
          <p:nvPr/>
        </p:nvSpPr>
        <p:spPr>
          <a:xfrm>
            <a:off x="26911" y="7668344"/>
            <a:ext cx="5556050"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Secretaría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grupo de sustancia, intoxicaciones, a Periodo epidemiológico 03 acumulado. Medellín 2022</a:t>
            </a:r>
            <a:endParaRPr sz="1100">
              <a:solidFill>
                <a:schemeClr val="dk1"/>
              </a:solidFill>
              <a:latin typeface="Arial Narrow"/>
              <a:ea typeface="Arial Narrow"/>
              <a:cs typeface="Arial Narrow"/>
              <a:sym typeface="Arial Narrow"/>
            </a:endParaRPr>
          </a:p>
        </p:txBody>
      </p:sp>
      <p:grpSp>
        <p:nvGrpSpPr>
          <p:cNvPr id="1002" name="Google Shape;1002;p21"/>
          <p:cNvGrpSpPr/>
          <p:nvPr/>
        </p:nvGrpSpPr>
        <p:grpSpPr>
          <a:xfrm>
            <a:off x="4905808" y="4866208"/>
            <a:ext cx="877163" cy="894649"/>
            <a:chOff x="5265956" y="1265576"/>
            <a:chExt cx="877163" cy="894649"/>
          </a:xfrm>
        </p:grpSpPr>
        <p:sp>
          <p:nvSpPr>
            <p:cNvPr id="1003" name="Google Shape;1003;p21"/>
            <p:cNvSpPr/>
            <p:nvPr/>
          </p:nvSpPr>
          <p:spPr>
            <a:xfrm>
              <a:off x="5327048" y="1561312"/>
              <a:ext cx="781202"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9,12%</a:t>
              </a:r>
              <a:endParaRPr b="1" sz="1600">
                <a:solidFill>
                  <a:schemeClr val="dk1"/>
                </a:solidFill>
                <a:latin typeface="Arial Narrow"/>
                <a:ea typeface="Arial Narrow"/>
                <a:cs typeface="Arial Narrow"/>
                <a:sym typeface="Arial Narrow"/>
              </a:endParaRPr>
            </a:p>
          </p:txBody>
        </p:sp>
        <p:sp>
          <p:nvSpPr>
            <p:cNvPr id="1004" name="Google Shape;1004;p21"/>
            <p:cNvSpPr/>
            <p:nvPr/>
          </p:nvSpPr>
          <p:spPr>
            <a:xfrm>
              <a:off x="5265956" y="1265576"/>
              <a:ext cx="8771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&lt; de 5 años</a:t>
              </a:r>
              <a:endParaRPr b="1" sz="1200" u="sng">
                <a:solidFill>
                  <a:srgbClr val="000000"/>
                </a:solidFill>
                <a:latin typeface="Arial Narrow"/>
                <a:ea typeface="Arial Narrow"/>
                <a:cs typeface="Arial Narrow"/>
                <a:sym typeface="Arial Narrow"/>
              </a:endParaRPr>
            </a:p>
          </p:txBody>
        </p:sp>
        <p:sp>
          <p:nvSpPr>
            <p:cNvPr id="1005" name="Google Shape;1005;p21"/>
            <p:cNvSpPr/>
            <p:nvPr/>
          </p:nvSpPr>
          <p:spPr>
            <a:xfrm>
              <a:off x="5298050" y="188322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31 casos</a:t>
              </a:r>
              <a:endParaRPr sz="1200">
                <a:solidFill>
                  <a:schemeClr val="dk1"/>
                </a:solidFill>
                <a:latin typeface="Calibri"/>
                <a:ea typeface="Calibri"/>
                <a:cs typeface="Calibri"/>
                <a:sym typeface="Calibri"/>
              </a:endParaRPr>
            </a:p>
          </p:txBody>
        </p:sp>
      </p:grpSp>
      <p:grpSp>
        <p:nvGrpSpPr>
          <p:cNvPr id="1006" name="Google Shape;1006;p21"/>
          <p:cNvGrpSpPr/>
          <p:nvPr/>
        </p:nvGrpSpPr>
        <p:grpSpPr>
          <a:xfrm>
            <a:off x="5986396" y="4877806"/>
            <a:ext cx="1253869" cy="895160"/>
            <a:chOff x="2370037" y="3162904"/>
            <a:chExt cx="1253869" cy="895160"/>
          </a:xfrm>
        </p:grpSpPr>
        <p:sp>
          <p:nvSpPr>
            <p:cNvPr id="1007" name="Google Shape;1007;p21"/>
            <p:cNvSpPr/>
            <p:nvPr/>
          </p:nvSpPr>
          <p:spPr>
            <a:xfrm>
              <a:off x="2576066" y="3431176"/>
              <a:ext cx="874090"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Oral</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58,24%</a:t>
              </a:r>
              <a:endParaRPr b="1" sz="1600">
                <a:solidFill>
                  <a:schemeClr val="dk1"/>
                </a:solidFill>
                <a:latin typeface="Arial Narrow"/>
                <a:ea typeface="Arial Narrow"/>
                <a:cs typeface="Arial Narrow"/>
                <a:sym typeface="Arial Narrow"/>
              </a:endParaRPr>
            </a:p>
          </p:txBody>
        </p:sp>
        <p:sp>
          <p:nvSpPr>
            <p:cNvPr id="1008" name="Google Shape;1008;p21"/>
            <p:cNvSpPr/>
            <p:nvPr/>
          </p:nvSpPr>
          <p:spPr>
            <a:xfrm>
              <a:off x="2370037" y="3162904"/>
              <a:ext cx="125386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Vía de exposición</a:t>
              </a:r>
              <a:endParaRPr b="1" sz="1200" u="sng">
                <a:solidFill>
                  <a:srgbClr val="000000"/>
                </a:solidFill>
                <a:latin typeface="Arial Narrow"/>
                <a:ea typeface="Arial Narrow"/>
                <a:cs typeface="Arial Narrow"/>
                <a:sym typeface="Arial Narrow"/>
              </a:endParaRPr>
            </a:p>
          </p:txBody>
        </p:sp>
        <p:sp>
          <p:nvSpPr>
            <p:cNvPr id="1009" name="Google Shape;1009;p21"/>
            <p:cNvSpPr/>
            <p:nvPr/>
          </p:nvSpPr>
          <p:spPr>
            <a:xfrm>
              <a:off x="2716410" y="3781065"/>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198 casos</a:t>
              </a:r>
              <a:endParaRPr sz="1200">
                <a:solidFill>
                  <a:schemeClr val="dk1"/>
                </a:solidFill>
                <a:latin typeface="Calibri"/>
                <a:ea typeface="Calibri"/>
                <a:cs typeface="Calibri"/>
                <a:sym typeface="Calibri"/>
              </a:endParaRPr>
            </a:p>
          </p:txBody>
        </p:sp>
      </p:grpSp>
      <p:sp>
        <p:nvSpPr>
          <p:cNvPr id="1010" name="Google Shape;1010;p21"/>
          <p:cNvSpPr txBox="1"/>
          <p:nvPr/>
        </p:nvSpPr>
        <p:spPr>
          <a:xfrm>
            <a:off x="1989184" y="2911116"/>
            <a:ext cx="233134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Incidencia en población general x 100,000 habitantes</a:t>
            </a:r>
            <a:endParaRPr b="1" sz="1050">
              <a:solidFill>
                <a:schemeClr val="dk1"/>
              </a:solidFill>
              <a:latin typeface="Arial Narrow"/>
              <a:ea typeface="Arial Narrow"/>
              <a:cs typeface="Arial Narrow"/>
              <a:sym typeface="Arial Narrow"/>
            </a:endParaRPr>
          </a:p>
        </p:txBody>
      </p:sp>
      <p:sp>
        <p:nvSpPr>
          <p:cNvPr id="1011" name="Google Shape;1011;p21"/>
          <p:cNvSpPr txBox="1"/>
          <p:nvPr/>
        </p:nvSpPr>
        <p:spPr>
          <a:xfrm>
            <a:off x="2329383" y="3271156"/>
            <a:ext cx="157286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13,01 * cada 100 mil</a:t>
            </a:r>
            <a:endParaRPr/>
          </a:p>
        </p:txBody>
      </p:sp>
      <p:sp>
        <p:nvSpPr>
          <p:cNvPr id="1012" name="Google Shape;1012;p21"/>
          <p:cNvSpPr txBox="1"/>
          <p:nvPr/>
        </p:nvSpPr>
        <p:spPr>
          <a:xfrm>
            <a:off x="4083293" y="2911116"/>
            <a:ext cx="1605389"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Casos confirmados por laboratorio de intoxicación por metanol</a:t>
            </a:r>
            <a:endParaRPr b="1" sz="1050">
              <a:solidFill>
                <a:schemeClr val="dk1"/>
              </a:solidFill>
              <a:latin typeface="Arial Narrow"/>
              <a:ea typeface="Arial Narrow"/>
              <a:cs typeface="Arial Narrow"/>
              <a:sym typeface="Arial Narrow"/>
            </a:endParaRPr>
          </a:p>
        </p:txBody>
      </p:sp>
      <p:sp>
        <p:nvSpPr>
          <p:cNvPr id="1013" name="Google Shape;1013;p21"/>
          <p:cNvSpPr txBox="1"/>
          <p:nvPr/>
        </p:nvSpPr>
        <p:spPr>
          <a:xfrm>
            <a:off x="4703339" y="3449170"/>
            <a:ext cx="39786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0%</a:t>
            </a:r>
            <a:endParaRPr/>
          </a:p>
        </p:txBody>
      </p:sp>
      <p:sp>
        <p:nvSpPr>
          <p:cNvPr id="1014" name="Google Shape;1014;p21"/>
          <p:cNvSpPr/>
          <p:nvPr/>
        </p:nvSpPr>
        <p:spPr>
          <a:xfrm>
            <a:off x="2235549" y="2533188"/>
            <a:ext cx="4965349"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15" name="Google Shape;1015;p21"/>
          <p:cNvGrpSpPr/>
          <p:nvPr/>
        </p:nvGrpSpPr>
        <p:grpSpPr>
          <a:xfrm>
            <a:off x="2424996" y="2603074"/>
            <a:ext cx="3446504" cy="276999"/>
            <a:chOff x="2448322" y="74775"/>
            <a:chExt cx="3446504" cy="276999"/>
          </a:xfrm>
        </p:grpSpPr>
        <p:sp>
          <p:nvSpPr>
            <p:cNvPr id="1016" name="Google Shape;1016;p2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17" name="Google Shape;1017;p21"/>
            <p:cNvCxnSpPr>
              <a:stCxn id="101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018" name="Google Shape;1018;p2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019" name="Google Shape;1019;p21"/>
          <p:cNvSpPr txBox="1"/>
          <p:nvPr/>
        </p:nvSpPr>
        <p:spPr>
          <a:xfrm>
            <a:off x="5894826" y="2920771"/>
            <a:ext cx="1282226"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brotes en población confinada</a:t>
            </a:r>
            <a:endParaRPr b="1" sz="1050">
              <a:solidFill>
                <a:schemeClr val="dk1"/>
              </a:solidFill>
              <a:latin typeface="Arial Narrow"/>
              <a:ea typeface="Arial Narrow"/>
              <a:cs typeface="Arial Narrow"/>
              <a:sym typeface="Arial Narrow"/>
            </a:endParaRPr>
          </a:p>
        </p:txBody>
      </p:sp>
      <p:pic>
        <p:nvPicPr>
          <p:cNvPr id="1020" name="Google Shape;1020;p21"/>
          <p:cNvPicPr preferRelativeResize="0"/>
          <p:nvPr/>
        </p:nvPicPr>
        <p:blipFill rotWithShape="1">
          <a:blip r:embed="rId7">
            <a:alphaModFix/>
          </a:blip>
          <a:srcRect b="0" l="0" r="0" t="14231"/>
          <a:stretch/>
        </p:blipFill>
        <p:spPr>
          <a:xfrm>
            <a:off x="4270803" y="4456042"/>
            <a:ext cx="508027" cy="482577"/>
          </a:xfrm>
          <a:prstGeom prst="rect">
            <a:avLst/>
          </a:prstGeom>
          <a:noFill/>
          <a:ln>
            <a:noFill/>
          </a:ln>
        </p:spPr>
      </p:pic>
      <p:pic>
        <p:nvPicPr>
          <p:cNvPr id="1021" name="Google Shape;1021;p21"/>
          <p:cNvPicPr preferRelativeResize="0"/>
          <p:nvPr/>
        </p:nvPicPr>
        <p:blipFill rotWithShape="1">
          <a:blip r:embed="rId8">
            <a:alphaModFix/>
          </a:blip>
          <a:srcRect b="0" l="0" r="0" t="0"/>
          <a:stretch/>
        </p:blipFill>
        <p:spPr>
          <a:xfrm>
            <a:off x="5094423" y="4375173"/>
            <a:ext cx="458010" cy="520466"/>
          </a:xfrm>
          <a:prstGeom prst="rect">
            <a:avLst/>
          </a:prstGeom>
          <a:noFill/>
          <a:ln>
            <a:noFill/>
          </a:ln>
        </p:spPr>
      </p:pic>
      <p:pic>
        <p:nvPicPr>
          <p:cNvPr id="1022" name="Google Shape;1022;p21"/>
          <p:cNvPicPr preferRelativeResize="0"/>
          <p:nvPr/>
        </p:nvPicPr>
        <p:blipFill rotWithShape="1">
          <a:blip r:embed="rId9">
            <a:alphaModFix/>
          </a:blip>
          <a:srcRect b="0" l="0" r="0" t="0"/>
          <a:stretch/>
        </p:blipFill>
        <p:spPr>
          <a:xfrm>
            <a:off x="6151745" y="4189418"/>
            <a:ext cx="935931" cy="713784"/>
          </a:xfrm>
          <a:prstGeom prst="rect">
            <a:avLst/>
          </a:prstGeom>
          <a:noFill/>
          <a:ln>
            <a:noFill/>
          </a:ln>
        </p:spPr>
      </p:pic>
      <p:pic>
        <p:nvPicPr>
          <p:cNvPr id="1023" name="Google Shape;1023;p21"/>
          <p:cNvPicPr preferRelativeResize="0"/>
          <p:nvPr/>
        </p:nvPicPr>
        <p:blipFill rotWithShape="1">
          <a:blip r:embed="rId10">
            <a:alphaModFix/>
          </a:blip>
          <a:srcRect b="0" l="0" r="0" t="0"/>
          <a:stretch/>
        </p:blipFill>
        <p:spPr>
          <a:xfrm>
            <a:off x="3802389" y="6025389"/>
            <a:ext cx="642392" cy="636332"/>
          </a:xfrm>
          <a:prstGeom prst="rect">
            <a:avLst/>
          </a:prstGeom>
          <a:noFill/>
          <a:ln>
            <a:noFill/>
          </a:ln>
        </p:spPr>
      </p:pic>
      <p:pic>
        <p:nvPicPr>
          <p:cNvPr id="1024" name="Google Shape;1024;p21"/>
          <p:cNvPicPr preferRelativeResize="0"/>
          <p:nvPr/>
        </p:nvPicPr>
        <p:blipFill rotWithShape="1">
          <a:blip r:embed="rId11">
            <a:alphaModFix/>
          </a:blip>
          <a:srcRect b="0" l="0" r="0" t="0"/>
          <a:stretch/>
        </p:blipFill>
        <p:spPr>
          <a:xfrm>
            <a:off x="4636123" y="6009827"/>
            <a:ext cx="623710" cy="601234"/>
          </a:xfrm>
          <a:prstGeom prst="rect">
            <a:avLst/>
          </a:prstGeom>
          <a:noFill/>
          <a:ln>
            <a:noFill/>
          </a:ln>
        </p:spPr>
      </p:pic>
      <p:grpSp>
        <p:nvGrpSpPr>
          <p:cNvPr id="1025" name="Google Shape;1025;p21"/>
          <p:cNvGrpSpPr/>
          <p:nvPr/>
        </p:nvGrpSpPr>
        <p:grpSpPr>
          <a:xfrm>
            <a:off x="3702805" y="6605790"/>
            <a:ext cx="823641" cy="882974"/>
            <a:chOff x="1073622" y="1243369"/>
            <a:chExt cx="823641" cy="882974"/>
          </a:xfrm>
        </p:grpSpPr>
        <p:sp>
          <p:nvSpPr>
            <p:cNvPr id="1026" name="Google Shape;1026;p21"/>
            <p:cNvSpPr/>
            <p:nvPr/>
          </p:nvSpPr>
          <p:spPr>
            <a:xfrm>
              <a:off x="1073622" y="1520368"/>
              <a:ext cx="781729"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43,82%</a:t>
              </a:r>
              <a:endParaRPr b="1" sz="1600">
                <a:solidFill>
                  <a:schemeClr val="dk1"/>
                </a:solidFill>
                <a:latin typeface="Arial Narrow"/>
                <a:ea typeface="Arial Narrow"/>
                <a:cs typeface="Arial Narrow"/>
                <a:sym typeface="Arial Narrow"/>
              </a:endParaRPr>
            </a:p>
          </p:txBody>
        </p:sp>
        <p:sp>
          <p:nvSpPr>
            <p:cNvPr id="1027" name="Google Shape;1027;p21"/>
            <p:cNvSpPr/>
            <p:nvPr/>
          </p:nvSpPr>
          <p:spPr>
            <a:xfrm>
              <a:off x="1180698" y="1243369"/>
              <a:ext cx="550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Hogar</a:t>
              </a:r>
              <a:endParaRPr b="1" sz="1200" u="sng">
                <a:solidFill>
                  <a:srgbClr val="000000"/>
                </a:solidFill>
                <a:latin typeface="Arial Narrow"/>
                <a:ea typeface="Arial Narrow"/>
                <a:cs typeface="Arial Narrow"/>
                <a:sym typeface="Arial Narrow"/>
              </a:endParaRPr>
            </a:p>
          </p:txBody>
        </p:sp>
        <p:sp>
          <p:nvSpPr>
            <p:cNvPr id="1028" name="Google Shape;1028;p21"/>
            <p:cNvSpPr/>
            <p:nvPr/>
          </p:nvSpPr>
          <p:spPr>
            <a:xfrm>
              <a:off x="1073623" y="1849344"/>
              <a:ext cx="8236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149 casos</a:t>
              </a:r>
              <a:endParaRPr sz="1200">
                <a:solidFill>
                  <a:schemeClr val="dk1"/>
                </a:solidFill>
                <a:latin typeface="Calibri"/>
                <a:ea typeface="Calibri"/>
                <a:cs typeface="Calibri"/>
                <a:sym typeface="Calibri"/>
              </a:endParaRPr>
            </a:p>
          </p:txBody>
        </p:sp>
      </p:grpSp>
      <p:grpSp>
        <p:nvGrpSpPr>
          <p:cNvPr id="1029" name="Google Shape;1029;p21"/>
          <p:cNvGrpSpPr/>
          <p:nvPr/>
        </p:nvGrpSpPr>
        <p:grpSpPr>
          <a:xfrm>
            <a:off x="4013888" y="4872449"/>
            <a:ext cx="867545" cy="883043"/>
            <a:chOff x="1033171" y="8262441"/>
            <a:chExt cx="867545" cy="883043"/>
          </a:xfrm>
        </p:grpSpPr>
        <p:sp>
          <p:nvSpPr>
            <p:cNvPr id="1030" name="Google Shape;1030;p21"/>
            <p:cNvSpPr/>
            <p:nvPr/>
          </p:nvSpPr>
          <p:spPr>
            <a:xfrm>
              <a:off x="1073490" y="8535741"/>
              <a:ext cx="826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15,59%</a:t>
              </a:r>
              <a:endParaRPr b="1" sz="1600">
                <a:solidFill>
                  <a:schemeClr val="dk1"/>
                </a:solidFill>
                <a:latin typeface="Arial Narrow"/>
                <a:ea typeface="Arial Narrow"/>
                <a:cs typeface="Arial Narrow"/>
                <a:sym typeface="Arial Narrow"/>
              </a:endParaRPr>
            </a:p>
          </p:txBody>
        </p:sp>
        <p:sp>
          <p:nvSpPr>
            <p:cNvPr id="1031" name="Google Shape;1031;p21"/>
            <p:cNvSpPr/>
            <p:nvPr/>
          </p:nvSpPr>
          <p:spPr>
            <a:xfrm>
              <a:off x="1033171" y="8262441"/>
              <a:ext cx="86754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5 a 18 años</a:t>
              </a:r>
              <a:endParaRPr b="1" sz="1200" u="sng">
                <a:solidFill>
                  <a:srgbClr val="000000"/>
                </a:solidFill>
                <a:latin typeface="Arial Narrow"/>
                <a:ea typeface="Arial Narrow"/>
                <a:cs typeface="Arial Narrow"/>
                <a:sym typeface="Arial Narrow"/>
              </a:endParaRPr>
            </a:p>
          </p:txBody>
        </p:sp>
        <p:sp>
          <p:nvSpPr>
            <p:cNvPr id="1032" name="Google Shape;1032;p21"/>
            <p:cNvSpPr/>
            <p:nvPr/>
          </p:nvSpPr>
          <p:spPr>
            <a:xfrm>
              <a:off x="1146985" y="886848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53 casos</a:t>
              </a:r>
              <a:endParaRPr sz="1200">
                <a:solidFill>
                  <a:schemeClr val="dk1"/>
                </a:solidFill>
                <a:latin typeface="Calibri"/>
                <a:ea typeface="Calibri"/>
                <a:cs typeface="Calibri"/>
                <a:sym typeface="Calibri"/>
              </a:endParaRPr>
            </a:p>
          </p:txBody>
        </p:sp>
      </p:grpSp>
      <p:pic>
        <p:nvPicPr>
          <p:cNvPr id="1033" name="Google Shape;1033;p21"/>
          <p:cNvPicPr preferRelativeResize="0"/>
          <p:nvPr/>
        </p:nvPicPr>
        <p:blipFill rotWithShape="1">
          <a:blip r:embed="rId12">
            <a:alphaModFix/>
          </a:blip>
          <a:srcRect b="0" l="0" r="0" t="0"/>
          <a:stretch/>
        </p:blipFill>
        <p:spPr>
          <a:xfrm>
            <a:off x="6454409" y="5996223"/>
            <a:ext cx="687960" cy="663390"/>
          </a:xfrm>
          <a:prstGeom prst="rect">
            <a:avLst/>
          </a:prstGeom>
          <a:noFill/>
          <a:ln>
            <a:noFill/>
          </a:ln>
        </p:spPr>
      </p:pic>
      <p:grpSp>
        <p:nvGrpSpPr>
          <p:cNvPr id="1034" name="Google Shape;1034;p21"/>
          <p:cNvGrpSpPr/>
          <p:nvPr/>
        </p:nvGrpSpPr>
        <p:grpSpPr>
          <a:xfrm>
            <a:off x="6383433" y="6588420"/>
            <a:ext cx="774775" cy="903208"/>
            <a:chOff x="5327048" y="1270665"/>
            <a:chExt cx="774775" cy="903208"/>
          </a:xfrm>
        </p:grpSpPr>
        <p:sp>
          <p:nvSpPr>
            <p:cNvPr id="1035" name="Google Shape;1035;p21"/>
            <p:cNvSpPr/>
            <p:nvPr/>
          </p:nvSpPr>
          <p:spPr>
            <a:xfrm>
              <a:off x="5327048"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5,59%</a:t>
              </a:r>
              <a:endParaRPr b="1" sz="1600">
                <a:solidFill>
                  <a:schemeClr val="dk1"/>
                </a:solidFill>
                <a:latin typeface="Arial Narrow"/>
                <a:ea typeface="Arial Narrow"/>
                <a:cs typeface="Arial Narrow"/>
                <a:sym typeface="Arial Narrow"/>
              </a:endParaRPr>
            </a:p>
          </p:txBody>
        </p:sp>
        <p:sp>
          <p:nvSpPr>
            <p:cNvPr id="1036" name="Google Shape;1036;p21"/>
            <p:cNvSpPr/>
            <p:nvPr/>
          </p:nvSpPr>
          <p:spPr>
            <a:xfrm>
              <a:off x="5338616" y="1270665"/>
              <a:ext cx="6698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Trabajo </a:t>
              </a:r>
              <a:endParaRPr b="1" sz="1200" u="sng">
                <a:solidFill>
                  <a:srgbClr val="000000"/>
                </a:solidFill>
                <a:latin typeface="Arial Narrow"/>
                <a:ea typeface="Arial Narrow"/>
                <a:cs typeface="Arial Narrow"/>
                <a:sym typeface="Arial Narrow"/>
              </a:endParaRPr>
            </a:p>
          </p:txBody>
        </p:sp>
        <p:sp>
          <p:nvSpPr>
            <p:cNvPr id="1037" name="Google Shape;1037;p21"/>
            <p:cNvSpPr/>
            <p:nvPr/>
          </p:nvSpPr>
          <p:spPr>
            <a:xfrm>
              <a:off x="5381754" y="189687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19 casos</a:t>
              </a:r>
              <a:endParaRPr sz="1200">
                <a:solidFill>
                  <a:schemeClr val="dk1"/>
                </a:solidFill>
                <a:latin typeface="Calibri"/>
                <a:ea typeface="Calibri"/>
                <a:cs typeface="Calibri"/>
                <a:sym typeface="Calibri"/>
              </a:endParaRPr>
            </a:p>
          </p:txBody>
        </p:sp>
      </p:grpSp>
      <p:pic>
        <p:nvPicPr>
          <p:cNvPr id="1038" name="Google Shape;1038;p21"/>
          <p:cNvPicPr preferRelativeResize="0"/>
          <p:nvPr/>
        </p:nvPicPr>
        <p:blipFill rotWithShape="1">
          <a:blip r:embed="rId13">
            <a:alphaModFix/>
          </a:blip>
          <a:srcRect b="0" l="0" r="0" t="0"/>
          <a:stretch/>
        </p:blipFill>
        <p:spPr>
          <a:xfrm>
            <a:off x="5600783" y="6036718"/>
            <a:ext cx="493788" cy="633211"/>
          </a:xfrm>
          <a:prstGeom prst="rect">
            <a:avLst/>
          </a:prstGeom>
          <a:noFill/>
          <a:ln>
            <a:noFill/>
          </a:ln>
        </p:spPr>
      </p:pic>
      <p:grpSp>
        <p:nvGrpSpPr>
          <p:cNvPr id="1039" name="Google Shape;1039;p21"/>
          <p:cNvGrpSpPr/>
          <p:nvPr/>
        </p:nvGrpSpPr>
        <p:grpSpPr>
          <a:xfrm>
            <a:off x="5309646" y="6613815"/>
            <a:ext cx="1144763" cy="895160"/>
            <a:chOff x="2420491" y="3162904"/>
            <a:chExt cx="1144763" cy="895160"/>
          </a:xfrm>
        </p:grpSpPr>
        <p:sp>
          <p:nvSpPr>
            <p:cNvPr id="1040" name="Google Shape;1040;p21"/>
            <p:cNvSpPr/>
            <p:nvPr/>
          </p:nvSpPr>
          <p:spPr>
            <a:xfrm>
              <a:off x="2571341" y="3431176"/>
              <a:ext cx="8045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10,59%</a:t>
              </a:r>
              <a:endParaRPr b="1" sz="1600">
                <a:solidFill>
                  <a:schemeClr val="dk1"/>
                </a:solidFill>
                <a:latin typeface="Arial Narrow"/>
                <a:ea typeface="Arial Narrow"/>
                <a:cs typeface="Arial Narrow"/>
                <a:sym typeface="Arial Narrow"/>
              </a:endParaRPr>
            </a:p>
          </p:txBody>
        </p:sp>
        <p:sp>
          <p:nvSpPr>
            <p:cNvPr id="1041" name="Google Shape;1041;p21"/>
            <p:cNvSpPr/>
            <p:nvPr/>
          </p:nvSpPr>
          <p:spPr>
            <a:xfrm>
              <a:off x="2420491" y="3162904"/>
              <a:ext cx="11447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Bares/Tabernas</a:t>
              </a:r>
              <a:endParaRPr b="1" sz="1200" u="sng">
                <a:solidFill>
                  <a:srgbClr val="000000"/>
                </a:solidFill>
                <a:latin typeface="Arial Narrow"/>
                <a:ea typeface="Arial Narrow"/>
                <a:cs typeface="Arial Narrow"/>
                <a:sym typeface="Arial Narrow"/>
              </a:endParaRPr>
            </a:p>
          </p:txBody>
        </p:sp>
        <p:sp>
          <p:nvSpPr>
            <p:cNvPr id="1042" name="Google Shape;1042;p21"/>
            <p:cNvSpPr/>
            <p:nvPr/>
          </p:nvSpPr>
          <p:spPr>
            <a:xfrm>
              <a:off x="2606048" y="378106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36 casos</a:t>
              </a:r>
              <a:endParaRPr sz="1200">
                <a:solidFill>
                  <a:schemeClr val="dk1"/>
                </a:solidFill>
                <a:latin typeface="Calibri"/>
                <a:ea typeface="Calibri"/>
                <a:cs typeface="Calibri"/>
                <a:sym typeface="Calibri"/>
              </a:endParaRPr>
            </a:p>
          </p:txBody>
        </p:sp>
      </p:grpSp>
      <p:sp>
        <p:nvSpPr>
          <p:cNvPr id="1043" name="Google Shape;1043;p21"/>
          <p:cNvSpPr txBox="1"/>
          <p:nvPr/>
        </p:nvSpPr>
        <p:spPr>
          <a:xfrm>
            <a:off x="5902928" y="3440403"/>
            <a:ext cx="123944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No hubo casos</a:t>
            </a:r>
            <a:endParaRPr/>
          </a:p>
        </p:txBody>
      </p:sp>
      <p:grpSp>
        <p:nvGrpSpPr>
          <p:cNvPr id="1044" name="Google Shape;1044;p21"/>
          <p:cNvGrpSpPr/>
          <p:nvPr/>
        </p:nvGrpSpPr>
        <p:grpSpPr>
          <a:xfrm>
            <a:off x="2405662" y="4024402"/>
            <a:ext cx="2480324" cy="436842"/>
            <a:chOff x="3054754" y="484500"/>
            <a:chExt cx="2375609" cy="436842"/>
          </a:xfrm>
        </p:grpSpPr>
        <p:sp>
          <p:nvSpPr>
            <p:cNvPr id="1045" name="Google Shape;1045;p2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46" name="Google Shape;1046;p21"/>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 y Edad</a:t>
              </a:r>
              <a:endParaRPr b="1" sz="1400">
                <a:solidFill>
                  <a:schemeClr val="dk1"/>
                </a:solidFill>
                <a:latin typeface="Arial Narrow"/>
                <a:ea typeface="Arial Narrow"/>
                <a:cs typeface="Arial Narrow"/>
                <a:sym typeface="Arial Narrow"/>
              </a:endParaRPr>
            </a:p>
          </p:txBody>
        </p:sp>
      </p:grpSp>
      <p:grpSp>
        <p:nvGrpSpPr>
          <p:cNvPr id="1047" name="Google Shape;1047;p21"/>
          <p:cNvGrpSpPr/>
          <p:nvPr/>
        </p:nvGrpSpPr>
        <p:grpSpPr>
          <a:xfrm>
            <a:off x="3861366" y="5640349"/>
            <a:ext cx="3281002" cy="436842"/>
            <a:chOff x="3054754" y="484500"/>
            <a:chExt cx="2375609" cy="436842"/>
          </a:xfrm>
        </p:grpSpPr>
        <p:sp>
          <p:nvSpPr>
            <p:cNvPr id="1048" name="Google Shape;1048;p21"/>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49" name="Google Shape;1049;p21"/>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Lugar de exposición</a:t>
              </a:r>
              <a:endParaRPr b="1" sz="1400">
                <a:solidFill>
                  <a:schemeClr val="dk1"/>
                </a:solidFill>
                <a:latin typeface="Arial Narrow"/>
                <a:ea typeface="Arial Narrow"/>
                <a:cs typeface="Arial Narrow"/>
                <a:sym typeface="Arial Narrow"/>
              </a:endParaRPr>
            </a:p>
          </p:txBody>
        </p:sp>
      </p:grpSp>
      <p:sp>
        <p:nvSpPr>
          <p:cNvPr id="1050" name="Google Shape;1050;p21"/>
          <p:cNvSpPr/>
          <p:nvPr/>
        </p:nvSpPr>
        <p:spPr>
          <a:xfrm>
            <a:off x="-11503" y="8429079"/>
            <a:ext cx="7135004"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El comportamiento de la notificación tuvo una disminución del 9,33% respecto al mismo periodo del año anterior.</a:t>
            </a:r>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Alrededor del 60,59% de las notificaciones relacionadas con las intoxicaciones corresponden aquellas notificadas por sustancias psicoactivas, principalmente en los hombres y dichas exposiciones ocurrieron en el hogar. </a:t>
            </a:r>
            <a:endParaRPr sz="1200">
              <a:solidFill>
                <a:srgbClr val="FF0000"/>
              </a:solidFill>
              <a:latin typeface="Arial Narrow"/>
              <a:ea typeface="Arial Narrow"/>
              <a:cs typeface="Arial Narrow"/>
              <a:sym typeface="Arial Narrow"/>
            </a:endParaRPr>
          </a:p>
        </p:txBody>
      </p:sp>
      <p:sp>
        <p:nvSpPr>
          <p:cNvPr id="1051" name="Google Shape;1051;p21"/>
          <p:cNvSpPr/>
          <p:nvPr/>
        </p:nvSpPr>
        <p:spPr>
          <a:xfrm>
            <a:off x="-1849" y="8013308"/>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52" name="Google Shape;1052;p21"/>
          <p:cNvGrpSpPr/>
          <p:nvPr/>
        </p:nvGrpSpPr>
        <p:grpSpPr>
          <a:xfrm>
            <a:off x="93859" y="8056850"/>
            <a:ext cx="3446504" cy="276999"/>
            <a:chOff x="2448322" y="33831"/>
            <a:chExt cx="3446504" cy="276999"/>
          </a:xfrm>
        </p:grpSpPr>
        <p:sp>
          <p:nvSpPr>
            <p:cNvPr id="1053" name="Google Shape;1053;p21"/>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54" name="Google Shape;1054;p21"/>
            <p:cNvCxnSpPr>
              <a:stCxn id="1053"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055" name="Google Shape;1055;p21"/>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grpSp>
        <p:nvGrpSpPr>
          <p:cNvPr id="1056" name="Google Shape;1056;p21"/>
          <p:cNvGrpSpPr/>
          <p:nvPr/>
        </p:nvGrpSpPr>
        <p:grpSpPr>
          <a:xfrm>
            <a:off x="3132745" y="4419182"/>
            <a:ext cx="879488" cy="1377146"/>
            <a:chOff x="1708524" y="1209162"/>
            <a:chExt cx="1075155" cy="1830651"/>
          </a:xfrm>
        </p:grpSpPr>
        <p:sp>
          <p:nvSpPr>
            <p:cNvPr id="1057" name="Google Shape;1057;p21"/>
            <p:cNvSpPr/>
            <p:nvPr/>
          </p:nvSpPr>
          <p:spPr>
            <a:xfrm>
              <a:off x="1708524" y="2181418"/>
              <a:ext cx="966980" cy="44279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40,29%</a:t>
              </a:r>
              <a:endParaRPr b="1" sz="1600">
                <a:solidFill>
                  <a:schemeClr val="dk1"/>
                </a:solidFill>
                <a:latin typeface="Arial Narrow"/>
                <a:ea typeface="Arial Narrow"/>
                <a:cs typeface="Arial Narrow"/>
                <a:sym typeface="Arial Narrow"/>
              </a:endParaRPr>
            </a:p>
          </p:txBody>
        </p:sp>
        <p:sp>
          <p:nvSpPr>
            <p:cNvPr id="1058" name="Google Shape;1058;p21"/>
            <p:cNvSpPr/>
            <p:nvPr/>
          </p:nvSpPr>
          <p:spPr>
            <a:xfrm>
              <a:off x="1715245" y="1803779"/>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059" name="Google Shape;1059;p21"/>
            <p:cNvSpPr/>
            <p:nvPr/>
          </p:nvSpPr>
          <p:spPr>
            <a:xfrm>
              <a:off x="1817186" y="2671596"/>
              <a:ext cx="966493" cy="368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137 casos</a:t>
              </a:r>
              <a:endParaRPr sz="1200">
                <a:solidFill>
                  <a:schemeClr val="dk1"/>
                </a:solidFill>
                <a:latin typeface="Calibri"/>
                <a:ea typeface="Calibri"/>
                <a:cs typeface="Calibri"/>
                <a:sym typeface="Calibri"/>
              </a:endParaRPr>
            </a:p>
          </p:txBody>
        </p:sp>
        <p:pic>
          <p:nvPicPr>
            <p:cNvPr id="1060" name="Google Shape;1060;p21"/>
            <p:cNvPicPr preferRelativeResize="0"/>
            <p:nvPr/>
          </p:nvPicPr>
          <p:blipFill rotWithShape="1">
            <a:blip r:embed="rId6">
              <a:alphaModFix/>
            </a:blip>
            <a:srcRect b="0" l="29313" r="56038" t="7366"/>
            <a:stretch/>
          </p:blipFill>
          <p:spPr>
            <a:xfrm>
              <a:off x="1875394" y="1209162"/>
              <a:ext cx="530003" cy="699844"/>
            </a:xfrm>
            <a:prstGeom prst="rect">
              <a:avLst/>
            </a:prstGeom>
            <a:noFill/>
            <a:ln>
              <a:noFill/>
            </a:ln>
          </p:spPr>
        </p:pic>
      </p:grpSp>
      <p:pic>
        <p:nvPicPr>
          <p:cNvPr id="1061" name="Google Shape;1061;p21"/>
          <p:cNvPicPr preferRelativeResize="0"/>
          <p:nvPr/>
        </p:nvPicPr>
        <p:blipFill rotWithShape="1">
          <a:blip r:embed="rId14">
            <a:alphaModFix/>
          </a:blip>
          <a:srcRect b="0" l="0" r="0" t="0"/>
          <a:stretch/>
        </p:blipFill>
        <p:spPr>
          <a:xfrm>
            <a:off x="2247796" y="346102"/>
            <a:ext cx="4875574" cy="1759416"/>
          </a:xfrm>
          <a:prstGeom prst="rect">
            <a:avLst/>
          </a:prstGeom>
          <a:noFill/>
          <a:ln>
            <a:noFill/>
          </a:ln>
        </p:spPr>
      </p:pic>
      <p:pic>
        <p:nvPicPr>
          <p:cNvPr id="1062" name="Google Shape;1062;p21"/>
          <p:cNvPicPr preferRelativeResize="0"/>
          <p:nvPr/>
        </p:nvPicPr>
        <p:blipFill rotWithShape="1">
          <a:blip r:embed="rId15">
            <a:alphaModFix/>
          </a:blip>
          <a:srcRect b="0" l="0" r="0" t="0"/>
          <a:stretch/>
        </p:blipFill>
        <p:spPr>
          <a:xfrm>
            <a:off x="23217" y="5740785"/>
            <a:ext cx="3612793" cy="19178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pic>
        <p:nvPicPr>
          <p:cNvPr id="1067" name="Google Shape;1067;p22"/>
          <p:cNvPicPr preferRelativeResize="0"/>
          <p:nvPr/>
        </p:nvPicPr>
        <p:blipFill rotWithShape="1">
          <a:blip r:embed="rId3">
            <a:alphaModFix/>
          </a:blip>
          <a:srcRect b="0" l="0" r="0" t="75483"/>
          <a:stretch/>
        </p:blipFill>
        <p:spPr>
          <a:xfrm>
            <a:off x="568" y="4771410"/>
            <a:ext cx="2180731" cy="1439461"/>
          </a:xfrm>
          <a:prstGeom prst="rect">
            <a:avLst/>
          </a:prstGeom>
          <a:noFill/>
          <a:ln>
            <a:noFill/>
          </a:ln>
        </p:spPr>
      </p:pic>
      <p:pic>
        <p:nvPicPr>
          <p:cNvPr id="1068" name="Google Shape;1068;p22"/>
          <p:cNvPicPr preferRelativeResize="0"/>
          <p:nvPr/>
        </p:nvPicPr>
        <p:blipFill rotWithShape="1">
          <a:blip r:embed="rId4">
            <a:alphaModFix/>
          </a:blip>
          <a:srcRect b="0" l="0" r="0" t="0"/>
          <a:stretch/>
        </p:blipFill>
        <p:spPr>
          <a:xfrm>
            <a:off x="-14180" y="0"/>
            <a:ext cx="2166585" cy="2824178"/>
          </a:xfrm>
          <a:prstGeom prst="rect">
            <a:avLst/>
          </a:prstGeom>
          <a:noFill/>
          <a:ln>
            <a:noFill/>
          </a:ln>
        </p:spPr>
      </p:pic>
      <p:pic>
        <p:nvPicPr>
          <p:cNvPr id="1069" name="Google Shape;1069;p22"/>
          <p:cNvPicPr preferRelativeResize="0"/>
          <p:nvPr/>
        </p:nvPicPr>
        <p:blipFill rotWithShape="1">
          <a:blip r:embed="rId3">
            <a:alphaModFix/>
          </a:blip>
          <a:srcRect b="0" l="0" r="0" t="51431"/>
          <a:stretch/>
        </p:blipFill>
        <p:spPr>
          <a:xfrm>
            <a:off x="0" y="2824178"/>
            <a:ext cx="2180731" cy="2851629"/>
          </a:xfrm>
          <a:prstGeom prst="rect">
            <a:avLst/>
          </a:prstGeom>
          <a:noFill/>
          <a:ln>
            <a:noFill/>
          </a:ln>
        </p:spPr>
      </p:pic>
      <p:sp>
        <p:nvSpPr>
          <p:cNvPr id="1070" name="Google Shape;1070;p22"/>
          <p:cNvSpPr txBox="1"/>
          <p:nvPr/>
        </p:nvSpPr>
        <p:spPr>
          <a:xfrm>
            <a:off x="-28154" y="2367583"/>
            <a:ext cx="22514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grpSp>
        <p:nvGrpSpPr>
          <p:cNvPr id="1071" name="Google Shape;1071;p22"/>
          <p:cNvGrpSpPr/>
          <p:nvPr/>
        </p:nvGrpSpPr>
        <p:grpSpPr>
          <a:xfrm>
            <a:off x="144066" y="4161193"/>
            <a:ext cx="1892650" cy="488476"/>
            <a:chOff x="2397524" y="3379972"/>
            <a:chExt cx="4508500" cy="904875"/>
          </a:xfrm>
        </p:grpSpPr>
        <p:pic>
          <p:nvPicPr>
            <p:cNvPr id="1072" name="Google Shape;1072;p22"/>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073" name="Google Shape;1073;p22"/>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269</a:t>
              </a:r>
              <a:endParaRPr b="1" sz="1800">
                <a:solidFill>
                  <a:schemeClr val="dk1"/>
                </a:solidFill>
                <a:latin typeface="Arial Narrow"/>
                <a:ea typeface="Arial Narrow"/>
                <a:cs typeface="Arial Narrow"/>
                <a:sym typeface="Arial Narrow"/>
              </a:endParaRPr>
            </a:p>
          </p:txBody>
        </p:sp>
      </p:grpSp>
      <p:grpSp>
        <p:nvGrpSpPr>
          <p:cNvPr id="1074" name="Google Shape;1074;p22"/>
          <p:cNvGrpSpPr/>
          <p:nvPr/>
        </p:nvGrpSpPr>
        <p:grpSpPr>
          <a:xfrm>
            <a:off x="2448322" y="74775"/>
            <a:ext cx="3446504" cy="276999"/>
            <a:chOff x="2448322" y="74775"/>
            <a:chExt cx="3446504" cy="276999"/>
          </a:xfrm>
        </p:grpSpPr>
        <p:sp>
          <p:nvSpPr>
            <p:cNvPr id="1075" name="Google Shape;1075;p2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76" name="Google Shape;1076;p22"/>
            <p:cNvCxnSpPr>
              <a:stCxn id="107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077" name="Google Shape;1077;p2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1078" name="Google Shape;1078;p2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22</a:t>
            </a:r>
            <a:endParaRPr b="1" sz="1050">
              <a:solidFill>
                <a:schemeClr val="dk1"/>
              </a:solidFill>
              <a:latin typeface="Arial Narrow"/>
              <a:ea typeface="Arial Narrow"/>
              <a:cs typeface="Arial Narrow"/>
              <a:sym typeface="Arial Narrow"/>
            </a:endParaRPr>
          </a:p>
        </p:txBody>
      </p:sp>
      <p:sp>
        <p:nvSpPr>
          <p:cNvPr id="1079" name="Google Shape;1079;p22"/>
          <p:cNvSpPr txBox="1"/>
          <p:nvPr>
            <p:ph type="ctrTitle"/>
          </p:nvPr>
        </p:nvSpPr>
        <p:spPr>
          <a:xfrm>
            <a:off x="-28154" y="14590"/>
            <a:ext cx="2208885" cy="1323439"/>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Enfermedad transmitida por alimentos ETA</a:t>
            </a:r>
            <a:br>
              <a:rPr b="1" lang="es-ES" sz="2000">
                <a:solidFill>
                  <a:srgbClr val="C00000"/>
                </a:solidFill>
                <a:latin typeface="Arial Narrow"/>
                <a:ea typeface="Arial Narrow"/>
                <a:cs typeface="Arial Narrow"/>
                <a:sym typeface="Arial Narrow"/>
              </a:rPr>
            </a:br>
            <a:endParaRPr b="1" sz="2000">
              <a:solidFill>
                <a:srgbClr val="C00000"/>
              </a:solidFill>
              <a:latin typeface="Arial Narrow"/>
              <a:ea typeface="Arial Narrow"/>
              <a:cs typeface="Arial Narrow"/>
              <a:sym typeface="Arial Narrow"/>
            </a:endParaRPr>
          </a:p>
        </p:txBody>
      </p:sp>
      <p:pic>
        <p:nvPicPr>
          <p:cNvPr id="1080" name="Google Shape;1080;p22"/>
          <p:cNvPicPr preferRelativeResize="0"/>
          <p:nvPr/>
        </p:nvPicPr>
        <p:blipFill rotWithShape="1">
          <a:blip r:embed="rId6">
            <a:alphaModFix/>
          </a:blip>
          <a:srcRect b="0" l="0" r="0" t="0"/>
          <a:stretch/>
        </p:blipFill>
        <p:spPr>
          <a:xfrm>
            <a:off x="288082" y="1043608"/>
            <a:ext cx="1519238" cy="1323975"/>
          </a:xfrm>
          <a:prstGeom prst="rect">
            <a:avLst/>
          </a:prstGeom>
          <a:noFill/>
          <a:ln>
            <a:noFill/>
          </a:ln>
        </p:spPr>
      </p:pic>
      <p:sp>
        <p:nvSpPr>
          <p:cNvPr id="1081" name="Google Shape;1081;p22"/>
          <p:cNvSpPr/>
          <p:nvPr/>
        </p:nvSpPr>
        <p:spPr>
          <a:xfrm>
            <a:off x="2152405" y="4950692"/>
            <a:ext cx="4895141"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Mapa temático de densidad de ETA. Medellín, a Periodo epidemiológico 03 acumulado  de  2022.</a:t>
            </a:r>
            <a:endParaRPr b="1" sz="1000">
              <a:solidFill>
                <a:schemeClr val="dk1"/>
              </a:solidFill>
              <a:latin typeface="Arial Narrow"/>
              <a:ea typeface="Arial Narrow"/>
              <a:cs typeface="Arial Narrow"/>
              <a:sym typeface="Arial Narrow"/>
            </a:endParaRPr>
          </a:p>
        </p:txBody>
      </p:sp>
      <p:sp>
        <p:nvSpPr>
          <p:cNvPr id="1082" name="Google Shape;1082;p22"/>
          <p:cNvSpPr/>
          <p:nvPr/>
        </p:nvSpPr>
        <p:spPr>
          <a:xfrm>
            <a:off x="-16570" y="622818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83" name="Google Shape;1083;p22"/>
          <p:cNvGrpSpPr/>
          <p:nvPr/>
        </p:nvGrpSpPr>
        <p:grpSpPr>
          <a:xfrm>
            <a:off x="260834" y="6355360"/>
            <a:ext cx="3446504" cy="276999"/>
            <a:chOff x="2448322" y="74775"/>
            <a:chExt cx="3446504" cy="276999"/>
          </a:xfrm>
        </p:grpSpPr>
        <p:sp>
          <p:nvSpPr>
            <p:cNvPr id="1084" name="Google Shape;1084;p2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85" name="Google Shape;1085;p22"/>
            <p:cNvCxnSpPr>
              <a:stCxn id="108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086" name="Google Shape;1086;p2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grpSp>
        <p:nvGrpSpPr>
          <p:cNvPr id="1087" name="Google Shape;1087;p22"/>
          <p:cNvGrpSpPr/>
          <p:nvPr/>
        </p:nvGrpSpPr>
        <p:grpSpPr>
          <a:xfrm>
            <a:off x="473331" y="6875809"/>
            <a:ext cx="873454" cy="1573268"/>
            <a:chOff x="1059074" y="553075"/>
            <a:chExt cx="873454" cy="1573268"/>
          </a:xfrm>
        </p:grpSpPr>
        <p:pic>
          <p:nvPicPr>
            <p:cNvPr id="1088" name="Google Shape;1088;p22"/>
            <p:cNvPicPr preferRelativeResize="0"/>
            <p:nvPr/>
          </p:nvPicPr>
          <p:blipFill rotWithShape="1">
            <a:blip r:embed="rId7">
              <a:alphaModFix/>
            </a:blip>
            <a:srcRect b="0" l="0" r="84474" t="10614"/>
            <a:stretch/>
          </p:blipFill>
          <p:spPr>
            <a:xfrm>
              <a:off x="1131620" y="553075"/>
              <a:ext cx="737696" cy="720656"/>
            </a:xfrm>
            <a:prstGeom prst="rect">
              <a:avLst/>
            </a:prstGeom>
            <a:noFill/>
            <a:ln>
              <a:noFill/>
            </a:ln>
          </p:spPr>
        </p:pic>
        <p:sp>
          <p:nvSpPr>
            <p:cNvPr id="1089" name="Google Shape;1089;p22"/>
            <p:cNvSpPr/>
            <p:nvPr/>
          </p:nvSpPr>
          <p:spPr>
            <a:xfrm>
              <a:off x="1059074" y="1520368"/>
              <a:ext cx="796277"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47,58%</a:t>
              </a:r>
              <a:endParaRPr b="1" sz="1600">
                <a:solidFill>
                  <a:schemeClr val="dk1"/>
                </a:solidFill>
                <a:latin typeface="Arial Narrow"/>
                <a:ea typeface="Arial Narrow"/>
                <a:cs typeface="Arial Narrow"/>
                <a:sym typeface="Arial Narrow"/>
              </a:endParaRPr>
            </a:p>
          </p:txBody>
        </p:sp>
        <p:sp>
          <p:nvSpPr>
            <p:cNvPr id="1090" name="Google Shape;1090;p22"/>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1091" name="Google Shape;1091;p22"/>
            <p:cNvSpPr/>
            <p:nvPr/>
          </p:nvSpPr>
          <p:spPr>
            <a:xfrm>
              <a:off x="1141927" y="1849344"/>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128 casos</a:t>
              </a:r>
              <a:endParaRPr sz="1200">
                <a:solidFill>
                  <a:schemeClr val="dk1"/>
                </a:solidFill>
                <a:latin typeface="Calibri"/>
                <a:ea typeface="Calibri"/>
                <a:cs typeface="Calibri"/>
                <a:sym typeface="Calibri"/>
              </a:endParaRPr>
            </a:p>
          </p:txBody>
        </p:sp>
      </p:grpSp>
      <p:grpSp>
        <p:nvGrpSpPr>
          <p:cNvPr id="1092" name="Google Shape;1092;p22"/>
          <p:cNvGrpSpPr/>
          <p:nvPr/>
        </p:nvGrpSpPr>
        <p:grpSpPr>
          <a:xfrm>
            <a:off x="1352672" y="6885689"/>
            <a:ext cx="826373" cy="1582088"/>
            <a:chOff x="3159269" y="6660232"/>
            <a:chExt cx="826373" cy="1582088"/>
          </a:xfrm>
        </p:grpSpPr>
        <p:sp>
          <p:nvSpPr>
            <p:cNvPr id="1093" name="Google Shape;1093;p22"/>
            <p:cNvSpPr/>
            <p:nvPr/>
          </p:nvSpPr>
          <p:spPr>
            <a:xfrm>
              <a:off x="3171391" y="7613877"/>
              <a:ext cx="79514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52,42%</a:t>
              </a:r>
              <a:endParaRPr b="1" sz="1600">
                <a:solidFill>
                  <a:schemeClr val="dk1"/>
                </a:solidFill>
                <a:latin typeface="Arial Narrow"/>
                <a:ea typeface="Arial Narrow"/>
                <a:cs typeface="Arial Narrow"/>
                <a:sym typeface="Arial Narrow"/>
              </a:endParaRPr>
            </a:p>
          </p:txBody>
        </p:sp>
        <p:sp>
          <p:nvSpPr>
            <p:cNvPr id="1094" name="Google Shape;1094;p22"/>
            <p:cNvSpPr/>
            <p:nvPr/>
          </p:nvSpPr>
          <p:spPr>
            <a:xfrm>
              <a:off x="3204659" y="7340577"/>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095" name="Google Shape;1095;p22"/>
            <p:cNvSpPr/>
            <p:nvPr/>
          </p:nvSpPr>
          <p:spPr>
            <a:xfrm>
              <a:off x="3159269" y="7965321"/>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141 casos</a:t>
              </a:r>
              <a:endParaRPr sz="1200">
                <a:solidFill>
                  <a:schemeClr val="dk1"/>
                </a:solidFill>
                <a:latin typeface="Calibri"/>
                <a:ea typeface="Calibri"/>
                <a:cs typeface="Calibri"/>
                <a:sym typeface="Calibri"/>
              </a:endParaRPr>
            </a:p>
          </p:txBody>
        </p:sp>
        <p:pic>
          <p:nvPicPr>
            <p:cNvPr id="1096" name="Google Shape;1096;p22"/>
            <p:cNvPicPr preferRelativeResize="0"/>
            <p:nvPr/>
          </p:nvPicPr>
          <p:blipFill rotWithShape="1">
            <a:blip r:embed="rId7">
              <a:alphaModFix/>
            </a:blip>
            <a:srcRect b="0" l="29313" r="56038" t="7366"/>
            <a:stretch/>
          </p:blipFill>
          <p:spPr>
            <a:xfrm>
              <a:off x="3230874" y="6660232"/>
              <a:ext cx="696035" cy="748294"/>
            </a:xfrm>
            <a:prstGeom prst="rect">
              <a:avLst/>
            </a:prstGeom>
            <a:noFill/>
            <a:ln>
              <a:noFill/>
            </a:ln>
          </p:spPr>
        </p:pic>
      </p:grpSp>
      <p:grpSp>
        <p:nvGrpSpPr>
          <p:cNvPr id="1097" name="Google Shape;1097;p22"/>
          <p:cNvGrpSpPr/>
          <p:nvPr/>
        </p:nvGrpSpPr>
        <p:grpSpPr>
          <a:xfrm>
            <a:off x="3694124" y="6997057"/>
            <a:ext cx="816548" cy="1463375"/>
            <a:chOff x="838588" y="8382748"/>
            <a:chExt cx="816548" cy="1463375"/>
          </a:xfrm>
        </p:grpSpPr>
        <p:pic>
          <p:nvPicPr>
            <p:cNvPr id="1098" name="Google Shape;1098;p22"/>
            <p:cNvPicPr preferRelativeResize="0"/>
            <p:nvPr/>
          </p:nvPicPr>
          <p:blipFill rotWithShape="1">
            <a:blip r:embed="rId8">
              <a:alphaModFix/>
            </a:blip>
            <a:srcRect b="0" l="0" r="0" t="0"/>
            <a:stretch/>
          </p:blipFill>
          <p:spPr>
            <a:xfrm>
              <a:off x="882863" y="8382748"/>
              <a:ext cx="642392" cy="636332"/>
            </a:xfrm>
            <a:prstGeom prst="rect">
              <a:avLst/>
            </a:prstGeom>
            <a:noFill/>
            <a:ln>
              <a:noFill/>
            </a:ln>
          </p:spPr>
        </p:pic>
        <p:grpSp>
          <p:nvGrpSpPr>
            <p:cNvPr id="1099" name="Google Shape;1099;p22"/>
            <p:cNvGrpSpPr/>
            <p:nvPr/>
          </p:nvGrpSpPr>
          <p:grpSpPr>
            <a:xfrm>
              <a:off x="838588" y="8963149"/>
              <a:ext cx="816548" cy="882974"/>
              <a:chOff x="1115283" y="1243369"/>
              <a:chExt cx="816548" cy="882974"/>
            </a:xfrm>
          </p:grpSpPr>
          <p:sp>
            <p:nvSpPr>
              <p:cNvPr id="1100" name="Google Shape;1100;p22"/>
              <p:cNvSpPr/>
              <p:nvPr/>
            </p:nvSpPr>
            <p:spPr>
              <a:xfrm>
                <a:off x="1115283" y="1520368"/>
                <a:ext cx="81654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13,01%</a:t>
                </a:r>
                <a:endParaRPr b="1" sz="1600">
                  <a:solidFill>
                    <a:schemeClr val="dk1"/>
                  </a:solidFill>
                  <a:latin typeface="Arial Narrow"/>
                  <a:ea typeface="Arial Narrow"/>
                  <a:cs typeface="Arial Narrow"/>
                  <a:sym typeface="Arial Narrow"/>
                </a:endParaRPr>
              </a:p>
            </p:txBody>
          </p:sp>
          <p:sp>
            <p:nvSpPr>
              <p:cNvPr id="1101" name="Google Shape;1101;p22"/>
              <p:cNvSpPr/>
              <p:nvPr/>
            </p:nvSpPr>
            <p:spPr>
              <a:xfrm>
                <a:off x="1180698" y="1243369"/>
                <a:ext cx="550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Hogar</a:t>
                </a:r>
                <a:endParaRPr b="1" sz="1200" u="sng">
                  <a:solidFill>
                    <a:srgbClr val="000000"/>
                  </a:solidFill>
                  <a:latin typeface="Arial Narrow"/>
                  <a:ea typeface="Arial Narrow"/>
                  <a:cs typeface="Arial Narrow"/>
                  <a:sym typeface="Arial Narrow"/>
                </a:endParaRPr>
              </a:p>
            </p:txBody>
          </p:sp>
          <p:sp>
            <p:nvSpPr>
              <p:cNvPr id="1102" name="Google Shape;1102;p22"/>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35 casos</a:t>
                </a:r>
                <a:endParaRPr sz="1200">
                  <a:solidFill>
                    <a:schemeClr val="dk1"/>
                  </a:solidFill>
                  <a:latin typeface="Calibri"/>
                  <a:ea typeface="Calibri"/>
                  <a:cs typeface="Calibri"/>
                  <a:sym typeface="Calibri"/>
                </a:endParaRPr>
              </a:p>
            </p:txBody>
          </p:sp>
        </p:grpSp>
      </p:grpSp>
      <p:grpSp>
        <p:nvGrpSpPr>
          <p:cNvPr id="1103" name="Google Shape;1103;p22"/>
          <p:cNvGrpSpPr/>
          <p:nvPr/>
        </p:nvGrpSpPr>
        <p:grpSpPr>
          <a:xfrm>
            <a:off x="5894826" y="6883495"/>
            <a:ext cx="915635" cy="1545833"/>
            <a:chOff x="2206271" y="8300359"/>
            <a:chExt cx="915635" cy="1545833"/>
          </a:xfrm>
        </p:grpSpPr>
        <p:grpSp>
          <p:nvGrpSpPr>
            <p:cNvPr id="1104" name="Google Shape;1104;p22"/>
            <p:cNvGrpSpPr/>
            <p:nvPr/>
          </p:nvGrpSpPr>
          <p:grpSpPr>
            <a:xfrm>
              <a:off x="2206271" y="8963149"/>
              <a:ext cx="915635" cy="883043"/>
              <a:chOff x="1033171" y="8262441"/>
              <a:chExt cx="915635" cy="883043"/>
            </a:xfrm>
          </p:grpSpPr>
          <p:sp>
            <p:nvSpPr>
              <p:cNvPr id="1105" name="Google Shape;1105;p22"/>
              <p:cNvSpPr/>
              <p:nvPr/>
            </p:nvSpPr>
            <p:spPr>
              <a:xfrm>
                <a:off x="1101982" y="8535741"/>
                <a:ext cx="84453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2,23%</a:t>
                </a:r>
                <a:endParaRPr b="1" sz="1600">
                  <a:solidFill>
                    <a:schemeClr val="dk1"/>
                  </a:solidFill>
                  <a:latin typeface="Arial Narrow"/>
                  <a:ea typeface="Arial Narrow"/>
                  <a:cs typeface="Arial Narrow"/>
                  <a:sym typeface="Arial Narrow"/>
                </a:endParaRPr>
              </a:p>
            </p:txBody>
          </p:sp>
          <p:sp>
            <p:nvSpPr>
              <p:cNvPr id="1106" name="Google Shape;1106;p22"/>
              <p:cNvSpPr/>
              <p:nvPr/>
            </p:nvSpPr>
            <p:spPr>
              <a:xfrm>
                <a:off x="1033171" y="8262441"/>
                <a:ext cx="91563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Restaurante</a:t>
                </a:r>
                <a:endParaRPr b="1" sz="1200" u="sng">
                  <a:solidFill>
                    <a:srgbClr val="000000"/>
                  </a:solidFill>
                  <a:latin typeface="Arial Narrow"/>
                  <a:ea typeface="Arial Narrow"/>
                  <a:cs typeface="Arial Narrow"/>
                  <a:sym typeface="Arial Narrow"/>
                </a:endParaRPr>
              </a:p>
            </p:txBody>
          </p:sp>
          <p:sp>
            <p:nvSpPr>
              <p:cNvPr id="1107" name="Google Shape;1107;p22"/>
              <p:cNvSpPr/>
              <p:nvPr/>
            </p:nvSpPr>
            <p:spPr>
              <a:xfrm>
                <a:off x="1146985" y="8868485"/>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 casos</a:t>
                </a:r>
                <a:endParaRPr sz="1200">
                  <a:solidFill>
                    <a:schemeClr val="dk1"/>
                  </a:solidFill>
                  <a:latin typeface="Calibri"/>
                  <a:ea typeface="Calibri"/>
                  <a:cs typeface="Calibri"/>
                  <a:sym typeface="Calibri"/>
                </a:endParaRPr>
              </a:p>
            </p:txBody>
          </p:sp>
        </p:grpSp>
        <p:pic>
          <p:nvPicPr>
            <p:cNvPr id="1108" name="Google Shape;1108;p22"/>
            <p:cNvPicPr preferRelativeResize="0"/>
            <p:nvPr/>
          </p:nvPicPr>
          <p:blipFill rotWithShape="1">
            <a:blip r:embed="rId9">
              <a:alphaModFix/>
            </a:blip>
            <a:srcRect b="0" l="0" r="13735" t="5974"/>
            <a:stretch/>
          </p:blipFill>
          <p:spPr>
            <a:xfrm>
              <a:off x="2357954" y="8300359"/>
              <a:ext cx="672937" cy="733488"/>
            </a:xfrm>
            <a:prstGeom prst="rect">
              <a:avLst/>
            </a:prstGeom>
            <a:noFill/>
            <a:ln>
              <a:noFill/>
            </a:ln>
          </p:spPr>
        </p:pic>
      </p:grpSp>
      <p:grpSp>
        <p:nvGrpSpPr>
          <p:cNvPr id="1109" name="Google Shape;1109;p22"/>
          <p:cNvGrpSpPr/>
          <p:nvPr/>
        </p:nvGrpSpPr>
        <p:grpSpPr>
          <a:xfrm>
            <a:off x="4818108" y="6876256"/>
            <a:ext cx="861100" cy="1584176"/>
            <a:chOff x="3633824" y="8315126"/>
            <a:chExt cx="861100" cy="1584176"/>
          </a:xfrm>
        </p:grpSpPr>
        <p:grpSp>
          <p:nvGrpSpPr>
            <p:cNvPr id="1110" name="Google Shape;1110;p22"/>
            <p:cNvGrpSpPr/>
            <p:nvPr/>
          </p:nvGrpSpPr>
          <p:grpSpPr>
            <a:xfrm>
              <a:off x="3633824" y="8987827"/>
              <a:ext cx="861100" cy="911475"/>
              <a:chOff x="5301781" y="1270665"/>
              <a:chExt cx="861100" cy="911475"/>
            </a:xfrm>
          </p:grpSpPr>
          <p:sp>
            <p:nvSpPr>
              <p:cNvPr id="1111" name="Google Shape;1111;p22"/>
              <p:cNvSpPr/>
              <p:nvPr/>
            </p:nvSpPr>
            <p:spPr>
              <a:xfrm>
                <a:off x="5327048" y="1561312"/>
                <a:ext cx="832562"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71,38%</a:t>
                </a:r>
                <a:endParaRPr b="1" sz="1600">
                  <a:solidFill>
                    <a:schemeClr val="dk1"/>
                  </a:solidFill>
                  <a:latin typeface="Arial Narrow"/>
                  <a:ea typeface="Arial Narrow"/>
                  <a:cs typeface="Arial Narrow"/>
                  <a:sym typeface="Arial Narrow"/>
                </a:endParaRPr>
              </a:p>
            </p:txBody>
          </p:sp>
          <p:sp>
            <p:nvSpPr>
              <p:cNvPr id="1112" name="Google Shape;1112;p22"/>
              <p:cNvSpPr/>
              <p:nvPr/>
            </p:nvSpPr>
            <p:spPr>
              <a:xfrm>
                <a:off x="5338616" y="1270665"/>
                <a:ext cx="82426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Educación</a:t>
                </a:r>
                <a:endParaRPr b="1" sz="1200" u="sng">
                  <a:solidFill>
                    <a:srgbClr val="000000"/>
                  </a:solidFill>
                  <a:latin typeface="Arial Narrow"/>
                  <a:ea typeface="Arial Narrow"/>
                  <a:cs typeface="Arial Narrow"/>
                  <a:sym typeface="Arial Narrow"/>
                </a:endParaRPr>
              </a:p>
            </p:txBody>
          </p:sp>
          <p:sp>
            <p:nvSpPr>
              <p:cNvPr id="1113" name="Google Shape;1113;p22"/>
              <p:cNvSpPr/>
              <p:nvPr/>
            </p:nvSpPr>
            <p:spPr>
              <a:xfrm>
                <a:off x="5301781" y="1905141"/>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192 casos</a:t>
                </a:r>
                <a:endParaRPr sz="1200">
                  <a:solidFill>
                    <a:schemeClr val="dk1"/>
                  </a:solidFill>
                  <a:latin typeface="Calibri"/>
                  <a:ea typeface="Calibri"/>
                  <a:cs typeface="Calibri"/>
                  <a:sym typeface="Calibri"/>
                </a:endParaRPr>
              </a:p>
            </p:txBody>
          </p:sp>
        </p:grpSp>
        <p:pic>
          <p:nvPicPr>
            <p:cNvPr id="1114" name="Google Shape;1114;p22"/>
            <p:cNvPicPr preferRelativeResize="0"/>
            <p:nvPr/>
          </p:nvPicPr>
          <p:blipFill rotWithShape="1">
            <a:blip r:embed="rId10">
              <a:alphaModFix/>
            </a:blip>
            <a:srcRect b="0" l="0" r="0" t="0"/>
            <a:stretch/>
          </p:blipFill>
          <p:spPr>
            <a:xfrm>
              <a:off x="3636992" y="8315126"/>
              <a:ext cx="854661" cy="785265"/>
            </a:xfrm>
            <a:prstGeom prst="rect">
              <a:avLst/>
            </a:prstGeom>
            <a:noFill/>
            <a:ln>
              <a:noFill/>
            </a:ln>
          </p:spPr>
        </p:pic>
      </p:grpSp>
      <p:grpSp>
        <p:nvGrpSpPr>
          <p:cNvPr id="1115" name="Google Shape;1115;p22"/>
          <p:cNvGrpSpPr/>
          <p:nvPr/>
        </p:nvGrpSpPr>
        <p:grpSpPr>
          <a:xfrm>
            <a:off x="2128575" y="6929556"/>
            <a:ext cx="1465466" cy="1519521"/>
            <a:chOff x="4557698" y="6783372"/>
            <a:chExt cx="1465466" cy="1519521"/>
          </a:xfrm>
        </p:grpSpPr>
        <p:grpSp>
          <p:nvGrpSpPr>
            <p:cNvPr id="1116" name="Google Shape;1116;p22"/>
            <p:cNvGrpSpPr/>
            <p:nvPr/>
          </p:nvGrpSpPr>
          <p:grpSpPr>
            <a:xfrm>
              <a:off x="4557698" y="7444062"/>
              <a:ext cx="1465466" cy="858831"/>
              <a:chOff x="3600450" y="1301912"/>
              <a:chExt cx="1465466" cy="858831"/>
            </a:xfrm>
          </p:grpSpPr>
          <p:sp>
            <p:nvSpPr>
              <p:cNvPr id="1117" name="Google Shape;1117;p22"/>
              <p:cNvSpPr/>
              <p:nvPr/>
            </p:nvSpPr>
            <p:spPr>
              <a:xfrm>
                <a:off x="3912518" y="1553220"/>
                <a:ext cx="783017"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4,83%</a:t>
                </a:r>
                <a:endParaRPr b="1" sz="1600">
                  <a:solidFill>
                    <a:schemeClr val="dk1"/>
                  </a:solidFill>
                  <a:latin typeface="Arial Narrow"/>
                  <a:ea typeface="Arial Narrow"/>
                  <a:cs typeface="Arial Narrow"/>
                  <a:sym typeface="Arial Narrow"/>
                </a:endParaRPr>
              </a:p>
            </p:txBody>
          </p:sp>
          <p:sp>
            <p:nvSpPr>
              <p:cNvPr id="1118" name="Google Shape;1118;p22"/>
              <p:cNvSpPr/>
              <p:nvPr/>
            </p:nvSpPr>
            <p:spPr>
              <a:xfrm>
                <a:off x="3600450" y="1301912"/>
                <a:ext cx="146546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Privado de la libertad</a:t>
                </a:r>
                <a:endParaRPr b="1" sz="1200" u="sng">
                  <a:solidFill>
                    <a:srgbClr val="000000"/>
                  </a:solidFill>
                  <a:latin typeface="Arial Narrow"/>
                  <a:ea typeface="Arial Narrow"/>
                  <a:cs typeface="Arial Narrow"/>
                  <a:sym typeface="Arial Narrow"/>
                </a:endParaRPr>
              </a:p>
            </p:txBody>
          </p:sp>
          <p:sp>
            <p:nvSpPr>
              <p:cNvPr id="1119" name="Google Shape;1119;p22"/>
              <p:cNvSpPr/>
              <p:nvPr/>
            </p:nvSpPr>
            <p:spPr>
              <a:xfrm>
                <a:off x="3920197" y="18837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pic>
          <p:nvPicPr>
            <p:cNvPr id="1120" name="Google Shape;1120;p22"/>
            <p:cNvPicPr preferRelativeResize="0"/>
            <p:nvPr/>
          </p:nvPicPr>
          <p:blipFill rotWithShape="1">
            <a:blip r:embed="rId11">
              <a:alphaModFix/>
            </a:blip>
            <a:srcRect b="0" l="0" r="48966" t="0"/>
            <a:stretch/>
          </p:blipFill>
          <p:spPr>
            <a:xfrm>
              <a:off x="4816320" y="6783372"/>
              <a:ext cx="946782" cy="695704"/>
            </a:xfrm>
            <a:prstGeom prst="rect">
              <a:avLst/>
            </a:prstGeom>
            <a:noFill/>
            <a:ln>
              <a:noFill/>
            </a:ln>
          </p:spPr>
        </p:pic>
      </p:grpSp>
      <p:sp>
        <p:nvSpPr>
          <p:cNvPr id="1121" name="Google Shape;1121;p22"/>
          <p:cNvSpPr txBox="1"/>
          <p:nvPr/>
        </p:nvSpPr>
        <p:spPr>
          <a:xfrm>
            <a:off x="-16570" y="4771410"/>
            <a:ext cx="209575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Total de personas por brotes</a:t>
            </a:r>
            <a:endParaRPr/>
          </a:p>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232 Personas</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Total de personas reporte individual </a:t>
            </a:r>
            <a:endParaRPr/>
          </a:p>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37 Personas</a:t>
            </a:r>
            <a:endParaRPr b="1" sz="1600">
              <a:solidFill>
                <a:srgbClr val="C00000"/>
              </a:solidFill>
              <a:latin typeface="Arial Narrow"/>
              <a:ea typeface="Arial Narrow"/>
              <a:cs typeface="Arial Narrow"/>
              <a:sym typeface="Arial Narrow"/>
            </a:endParaRPr>
          </a:p>
        </p:txBody>
      </p:sp>
      <p:pic>
        <p:nvPicPr>
          <p:cNvPr id="1122" name="Google Shape;1122;p22"/>
          <p:cNvPicPr preferRelativeResize="0"/>
          <p:nvPr/>
        </p:nvPicPr>
        <p:blipFill rotWithShape="1">
          <a:blip r:embed="rId12">
            <a:alphaModFix/>
          </a:blip>
          <a:srcRect b="0" l="0" r="0" t="0"/>
          <a:stretch/>
        </p:blipFill>
        <p:spPr>
          <a:xfrm>
            <a:off x="2166379" y="1209780"/>
            <a:ext cx="5017951" cy="36555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23"/>
          <p:cNvSpPr/>
          <p:nvPr/>
        </p:nvSpPr>
        <p:spPr>
          <a:xfrm>
            <a:off x="-2" y="26642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28" name="Google Shape;1128;p23"/>
          <p:cNvGrpSpPr/>
          <p:nvPr/>
        </p:nvGrpSpPr>
        <p:grpSpPr>
          <a:xfrm>
            <a:off x="277402" y="379948"/>
            <a:ext cx="5047355" cy="276999"/>
            <a:chOff x="2448322" y="74775"/>
            <a:chExt cx="5047355" cy="276999"/>
          </a:xfrm>
        </p:grpSpPr>
        <p:sp>
          <p:nvSpPr>
            <p:cNvPr id="1129" name="Google Shape;1129;p2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4</a:t>
              </a:r>
              <a:endParaRPr sz="1800">
                <a:solidFill>
                  <a:schemeClr val="lt1"/>
                </a:solidFill>
                <a:latin typeface="Arial Narrow"/>
                <a:ea typeface="Arial Narrow"/>
                <a:cs typeface="Arial Narrow"/>
                <a:sym typeface="Arial Narrow"/>
              </a:endParaRPr>
            </a:p>
          </p:txBody>
        </p:sp>
        <p:cxnSp>
          <p:nvCxnSpPr>
            <p:cNvPr id="1130" name="Google Shape;1130;p23"/>
            <p:cNvCxnSpPr>
              <a:stCxn id="112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31" name="Google Shape;1131;p23"/>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agente identificado en la muestra</a:t>
              </a:r>
              <a:endParaRPr b="1" sz="1200">
                <a:solidFill>
                  <a:schemeClr val="dk1"/>
                </a:solidFill>
                <a:latin typeface="Arial Narrow"/>
                <a:ea typeface="Arial Narrow"/>
                <a:cs typeface="Arial Narrow"/>
                <a:sym typeface="Arial Narrow"/>
              </a:endParaRPr>
            </a:p>
          </p:txBody>
        </p:sp>
      </p:grpSp>
      <p:sp>
        <p:nvSpPr>
          <p:cNvPr id="1132" name="Google Shape;1132;p2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23 </a:t>
            </a:r>
            <a:endParaRPr b="1" sz="1050">
              <a:solidFill>
                <a:schemeClr val="dk1"/>
              </a:solidFill>
              <a:latin typeface="Arial Narrow"/>
              <a:ea typeface="Arial Narrow"/>
              <a:cs typeface="Arial Narrow"/>
              <a:sym typeface="Arial Narrow"/>
            </a:endParaRPr>
          </a:p>
        </p:txBody>
      </p:sp>
      <p:sp>
        <p:nvSpPr>
          <p:cNvPr id="1133" name="Google Shape;1133;p23"/>
          <p:cNvSpPr/>
          <p:nvPr/>
        </p:nvSpPr>
        <p:spPr>
          <a:xfrm>
            <a:off x="77562" y="4093862"/>
            <a:ext cx="6902777"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por grupos de edad de los casos notificados de ETA. Periodo epidemiológico 03 de 2022. </a:t>
            </a:r>
            <a:endParaRPr sz="1050">
              <a:solidFill>
                <a:schemeClr val="dk1"/>
              </a:solidFill>
              <a:latin typeface="Arial Narrow"/>
              <a:ea typeface="Arial Narrow"/>
              <a:cs typeface="Arial Narrow"/>
              <a:sym typeface="Arial Narrow"/>
            </a:endParaRPr>
          </a:p>
        </p:txBody>
      </p:sp>
      <p:sp>
        <p:nvSpPr>
          <p:cNvPr descr="https://encrypted-tbn0.gstatic.com/images?q=tbn:ANd9GcQmYAaqrmXHMkh6n_3D5aU9FAfS3KwTjfrPHPkhV7BM2n6lGzte" id="1134" name="Google Shape;1134;p23"/>
          <p:cNvSpPr/>
          <p:nvPr/>
        </p:nvSpPr>
        <p:spPr>
          <a:xfrm>
            <a:off x="155623" y="107565"/>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5" name="Google Shape;1135;p23"/>
          <p:cNvSpPr/>
          <p:nvPr/>
        </p:nvSpPr>
        <p:spPr>
          <a:xfrm>
            <a:off x="-11281" y="8095313"/>
            <a:ext cx="362015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Alimentos implicados en brotes ETA. Periodo epidemiológico 03 de 2022. </a:t>
            </a:r>
            <a:endParaRPr sz="1050">
              <a:solidFill>
                <a:schemeClr val="dk1"/>
              </a:solidFill>
              <a:latin typeface="Arial Narrow"/>
              <a:ea typeface="Arial Narrow"/>
              <a:cs typeface="Arial Narrow"/>
              <a:sym typeface="Arial Narrow"/>
            </a:endParaRPr>
          </a:p>
        </p:txBody>
      </p:sp>
      <p:sp>
        <p:nvSpPr>
          <p:cNvPr id="1136" name="Google Shape;1136;p23"/>
          <p:cNvSpPr/>
          <p:nvPr/>
        </p:nvSpPr>
        <p:spPr>
          <a:xfrm>
            <a:off x="36243" y="464400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37" name="Google Shape;1137;p23"/>
          <p:cNvGrpSpPr/>
          <p:nvPr/>
        </p:nvGrpSpPr>
        <p:grpSpPr>
          <a:xfrm>
            <a:off x="313647" y="4757536"/>
            <a:ext cx="5047355" cy="276999"/>
            <a:chOff x="2448322" y="74775"/>
            <a:chExt cx="5047355" cy="276999"/>
          </a:xfrm>
        </p:grpSpPr>
        <p:sp>
          <p:nvSpPr>
            <p:cNvPr id="1138" name="Google Shape;1138;p2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39" name="Google Shape;1139;p23"/>
            <p:cNvCxnSpPr>
              <a:stCxn id="113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40" name="Google Shape;1140;p23"/>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Tipo de alimento y síntomas</a:t>
              </a:r>
              <a:endParaRPr b="1" sz="1200">
                <a:solidFill>
                  <a:schemeClr val="dk1"/>
                </a:solidFill>
                <a:latin typeface="Arial Narrow"/>
                <a:ea typeface="Arial Narrow"/>
                <a:cs typeface="Arial Narrow"/>
                <a:sym typeface="Arial Narrow"/>
              </a:endParaRPr>
            </a:p>
          </p:txBody>
        </p:sp>
      </p:grpSp>
      <p:sp>
        <p:nvSpPr>
          <p:cNvPr id="1141" name="Google Shape;1141;p23"/>
          <p:cNvSpPr/>
          <p:nvPr/>
        </p:nvSpPr>
        <p:spPr>
          <a:xfrm>
            <a:off x="3714879" y="8095313"/>
            <a:ext cx="3460378"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Síntomas en pacientes. ETA. Periodo epidemiológico 03 de 2022. </a:t>
            </a:r>
            <a:endParaRPr sz="1050">
              <a:solidFill>
                <a:schemeClr val="dk1"/>
              </a:solidFill>
              <a:latin typeface="Arial Narrow"/>
              <a:ea typeface="Arial Narrow"/>
              <a:cs typeface="Arial Narrow"/>
              <a:sym typeface="Arial Narrow"/>
            </a:endParaRPr>
          </a:p>
        </p:txBody>
      </p:sp>
      <p:pic>
        <p:nvPicPr>
          <p:cNvPr id="1142" name="Google Shape;1142;p23"/>
          <p:cNvPicPr preferRelativeResize="0"/>
          <p:nvPr/>
        </p:nvPicPr>
        <p:blipFill rotWithShape="1">
          <a:blip r:embed="rId3">
            <a:alphaModFix/>
          </a:blip>
          <a:srcRect b="0" l="0" r="0" t="0"/>
          <a:stretch/>
        </p:blipFill>
        <p:spPr>
          <a:xfrm>
            <a:off x="77562" y="860844"/>
            <a:ext cx="7097694" cy="3233018"/>
          </a:xfrm>
          <a:prstGeom prst="rect">
            <a:avLst/>
          </a:prstGeom>
          <a:noFill/>
          <a:ln>
            <a:noFill/>
          </a:ln>
        </p:spPr>
      </p:pic>
      <p:pic>
        <p:nvPicPr>
          <p:cNvPr id="1143" name="Google Shape;1143;p23"/>
          <p:cNvPicPr preferRelativeResize="0"/>
          <p:nvPr/>
        </p:nvPicPr>
        <p:blipFill rotWithShape="1">
          <a:blip r:embed="rId4">
            <a:alphaModFix/>
          </a:blip>
          <a:srcRect b="0" l="0" r="0" t="0"/>
          <a:stretch/>
        </p:blipFill>
        <p:spPr>
          <a:xfrm>
            <a:off x="12703" y="5278868"/>
            <a:ext cx="3596175" cy="2816445"/>
          </a:xfrm>
          <a:prstGeom prst="rect">
            <a:avLst/>
          </a:prstGeom>
          <a:noFill/>
          <a:ln>
            <a:noFill/>
          </a:ln>
        </p:spPr>
      </p:pic>
      <p:pic>
        <p:nvPicPr>
          <p:cNvPr id="1144" name="Google Shape;1144;p23"/>
          <p:cNvPicPr preferRelativeResize="0"/>
          <p:nvPr/>
        </p:nvPicPr>
        <p:blipFill rotWithShape="1">
          <a:blip r:embed="rId5">
            <a:alphaModFix/>
          </a:blip>
          <a:srcRect b="0" l="0" r="0" t="0"/>
          <a:stretch/>
        </p:blipFill>
        <p:spPr>
          <a:xfrm>
            <a:off x="3632862" y="5278868"/>
            <a:ext cx="3542394" cy="28164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24"/>
          <p:cNvSpPr/>
          <p:nvPr/>
        </p:nvSpPr>
        <p:spPr>
          <a:xfrm>
            <a:off x="-50" y="1439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50" name="Google Shape;1150;p24"/>
          <p:cNvGrpSpPr/>
          <p:nvPr/>
        </p:nvGrpSpPr>
        <p:grpSpPr>
          <a:xfrm>
            <a:off x="277354" y="127920"/>
            <a:ext cx="936032" cy="261610"/>
            <a:chOff x="2448322" y="74775"/>
            <a:chExt cx="936032" cy="261610"/>
          </a:xfrm>
        </p:grpSpPr>
        <p:sp>
          <p:nvSpPr>
            <p:cNvPr id="1151" name="Google Shape;1151;p2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52" name="Google Shape;1152;p24"/>
            <p:cNvCxnSpPr>
              <a:stCxn id="115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sp>
        <p:nvSpPr>
          <p:cNvPr id="1153" name="Google Shape;1153;p2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24 </a:t>
            </a:r>
            <a:endParaRPr b="1" sz="1050">
              <a:solidFill>
                <a:schemeClr val="dk1"/>
              </a:solidFill>
              <a:latin typeface="Arial Narrow"/>
              <a:ea typeface="Arial Narrow"/>
              <a:cs typeface="Arial Narrow"/>
              <a:sym typeface="Arial Narrow"/>
            </a:endParaRPr>
          </a:p>
        </p:txBody>
      </p:sp>
      <p:sp>
        <p:nvSpPr>
          <p:cNvPr descr="https://encrypted-tbn0.gstatic.com/images?q=tbn:ANd9GcQmYAaqrmXHMkh6n_3D5aU9FAfS3KwTjfrPHPkhV7BM2n6lGzte" id="1154" name="Google Shape;1154;p2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55" name="Google Shape;1155;p24"/>
          <p:cNvPicPr preferRelativeResize="0"/>
          <p:nvPr/>
        </p:nvPicPr>
        <p:blipFill rotWithShape="1">
          <a:blip r:embed="rId3">
            <a:alphaModFix/>
          </a:blip>
          <a:srcRect b="0" l="0" r="0" t="0"/>
          <a:stretch/>
        </p:blipFill>
        <p:spPr>
          <a:xfrm>
            <a:off x="1126293" y="114180"/>
            <a:ext cx="2597121" cy="323116"/>
          </a:xfrm>
          <a:prstGeom prst="rect">
            <a:avLst/>
          </a:prstGeom>
          <a:noFill/>
          <a:ln>
            <a:noFill/>
          </a:ln>
        </p:spPr>
      </p:pic>
      <p:sp>
        <p:nvSpPr>
          <p:cNvPr id="1156" name="Google Shape;1156;p24"/>
          <p:cNvSpPr/>
          <p:nvPr/>
        </p:nvSpPr>
        <p:spPr>
          <a:xfrm>
            <a:off x="196649" y="4367042"/>
            <a:ext cx="4946011"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ETA. Medellín, a Periodo epidemiológico 03 acumulado de 2022. </a:t>
            </a:r>
            <a:endParaRPr sz="1050">
              <a:solidFill>
                <a:schemeClr val="dk1"/>
              </a:solidFill>
              <a:latin typeface="Arial Narrow"/>
              <a:ea typeface="Arial Narrow"/>
              <a:cs typeface="Arial Narrow"/>
              <a:sym typeface="Arial Narrow"/>
            </a:endParaRPr>
          </a:p>
        </p:txBody>
      </p:sp>
      <p:sp>
        <p:nvSpPr>
          <p:cNvPr id="1157" name="Google Shape;1157;p24"/>
          <p:cNvSpPr/>
          <p:nvPr/>
        </p:nvSpPr>
        <p:spPr>
          <a:xfrm>
            <a:off x="9418" y="4795018"/>
            <a:ext cx="7201344"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58" name="Google Shape;1158;p24"/>
          <p:cNvGrpSpPr/>
          <p:nvPr/>
        </p:nvGrpSpPr>
        <p:grpSpPr>
          <a:xfrm>
            <a:off x="286822" y="4922194"/>
            <a:ext cx="3446504" cy="276999"/>
            <a:chOff x="2448322" y="74775"/>
            <a:chExt cx="3446504" cy="276999"/>
          </a:xfrm>
        </p:grpSpPr>
        <p:sp>
          <p:nvSpPr>
            <p:cNvPr id="1159" name="Google Shape;1159;p2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60" name="Google Shape;1160;p24"/>
            <p:cNvCxnSpPr>
              <a:stCxn id="115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61" name="Google Shape;1161;p2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162" name="Google Shape;1162;p24"/>
          <p:cNvSpPr txBox="1"/>
          <p:nvPr/>
        </p:nvSpPr>
        <p:spPr>
          <a:xfrm>
            <a:off x="945066" y="5365661"/>
            <a:ext cx="2578141"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de notificación inmediata notificados oportunamente</a:t>
            </a:r>
            <a:endParaRPr b="1" sz="1050">
              <a:solidFill>
                <a:schemeClr val="dk1"/>
              </a:solidFill>
              <a:latin typeface="Arial Narrow"/>
              <a:ea typeface="Arial Narrow"/>
              <a:cs typeface="Arial Narrow"/>
              <a:sym typeface="Arial Narrow"/>
            </a:endParaRPr>
          </a:p>
        </p:txBody>
      </p:sp>
      <p:sp>
        <p:nvSpPr>
          <p:cNvPr id="1163" name="Google Shape;1163;p24"/>
          <p:cNvSpPr txBox="1"/>
          <p:nvPr/>
        </p:nvSpPr>
        <p:spPr>
          <a:xfrm>
            <a:off x="1065973" y="6316205"/>
            <a:ext cx="224121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a los que se les detecto modo de transmisión</a:t>
            </a:r>
            <a:endParaRPr b="1" sz="1050">
              <a:solidFill>
                <a:schemeClr val="dk1"/>
              </a:solidFill>
              <a:latin typeface="Arial Narrow"/>
              <a:ea typeface="Arial Narrow"/>
              <a:cs typeface="Arial Narrow"/>
              <a:sym typeface="Arial Narrow"/>
            </a:endParaRPr>
          </a:p>
        </p:txBody>
      </p:sp>
      <p:sp>
        <p:nvSpPr>
          <p:cNvPr id="1164" name="Google Shape;1164;p24"/>
          <p:cNvSpPr txBox="1"/>
          <p:nvPr/>
        </p:nvSpPr>
        <p:spPr>
          <a:xfrm>
            <a:off x="1615255" y="6676374"/>
            <a:ext cx="82907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40,00%</a:t>
            </a:r>
            <a:endParaRPr/>
          </a:p>
        </p:txBody>
      </p:sp>
      <p:sp>
        <p:nvSpPr>
          <p:cNvPr id="1165" name="Google Shape;1165;p24"/>
          <p:cNvSpPr txBox="1"/>
          <p:nvPr/>
        </p:nvSpPr>
        <p:spPr>
          <a:xfrm>
            <a:off x="3528442" y="5365661"/>
            <a:ext cx="224121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con identificación de agente etiológico</a:t>
            </a:r>
            <a:endParaRPr/>
          </a:p>
        </p:txBody>
      </p:sp>
      <p:sp>
        <p:nvSpPr>
          <p:cNvPr id="1166" name="Google Shape;1166;p24"/>
          <p:cNvSpPr txBox="1"/>
          <p:nvPr/>
        </p:nvSpPr>
        <p:spPr>
          <a:xfrm>
            <a:off x="4202569" y="5747941"/>
            <a:ext cx="77617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0,00% </a:t>
            </a:r>
            <a:endParaRPr b="1" sz="1800">
              <a:solidFill>
                <a:srgbClr val="C00000"/>
              </a:solidFill>
              <a:latin typeface="Arial Narrow"/>
              <a:ea typeface="Arial Narrow"/>
              <a:cs typeface="Arial Narrow"/>
              <a:sym typeface="Arial Narrow"/>
            </a:endParaRPr>
          </a:p>
        </p:txBody>
      </p:sp>
      <p:sp>
        <p:nvSpPr>
          <p:cNvPr id="1167" name="Google Shape;1167;p24"/>
          <p:cNvSpPr txBox="1"/>
          <p:nvPr/>
        </p:nvSpPr>
        <p:spPr>
          <a:xfrm>
            <a:off x="3470055" y="6317883"/>
            <a:ext cx="2241210" cy="45704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con toma de muestra</a:t>
            </a:r>
            <a:endParaRPr/>
          </a:p>
        </p:txBody>
      </p:sp>
      <p:sp>
        <p:nvSpPr>
          <p:cNvPr id="1168" name="Google Shape;1168;p24"/>
          <p:cNvSpPr txBox="1"/>
          <p:nvPr/>
        </p:nvSpPr>
        <p:spPr>
          <a:xfrm>
            <a:off x="4176123" y="6684045"/>
            <a:ext cx="82907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16,67%</a:t>
            </a:r>
            <a:endParaRPr/>
          </a:p>
        </p:txBody>
      </p:sp>
      <p:cxnSp>
        <p:nvCxnSpPr>
          <p:cNvPr id="1169" name="Google Shape;1169;p24"/>
          <p:cNvCxnSpPr/>
          <p:nvPr/>
        </p:nvCxnSpPr>
        <p:spPr>
          <a:xfrm rot="10800000">
            <a:off x="1103436" y="6189281"/>
            <a:ext cx="4724027" cy="0"/>
          </a:xfrm>
          <a:prstGeom prst="straightConnector1">
            <a:avLst/>
          </a:prstGeom>
          <a:noFill/>
          <a:ln cap="flat" cmpd="sng" w="9525">
            <a:solidFill>
              <a:srgbClr val="002060"/>
            </a:solidFill>
            <a:prstDash val="solid"/>
            <a:round/>
            <a:headEnd len="sm" w="sm" type="none"/>
            <a:tailEnd len="med" w="med" type="oval"/>
          </a:ln>
        </p:spPr>
      </p:cxnSp>
      <p:sp>
        <p:nvSpPr>
          <p:cNvPr id="1170" name="Google Shape;1170;p24"/>
          <p:cNvSpPr txBox="1"/>
          <p:nvPr/>
        </p:nvSpPr>
        <p:spPr>
          <a:xfrm>
            <a:off x="1527559" y="5753362"/>
            <a:ext cx="88197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23,33% </a:t>
            </a:r>
            <a:endParaRPr b="1" sz="1800">
              <a:solidFill>
                <a:srgbClr val="C00000"/>
              </a:solidFill>
              <a:latin typeface="Arial Narrow"/>
              <a:ea typeface="Arial Narrow"/>
              <a:cs typeface="Arial Narrow"/>
              <a:sym typeface="Arial Narrow"/>
            </a:endParaRPr>
          </a:p>
        </p:txBody>
      </p:sp>
      <p:sp>
        <p:nvSpPr>
          <p:cNvPr id="1171" name="Google Shape;1171;p24"/>
          <p:cNvSpPr/>
          <p:nvPr/>
        </p:nvSpPr>
        <p:spPr>
          <a:xfrm>
            <a:off x="-494" y="7574340"/>
            <a:ext cx="7171815"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 nivel individual el sitio de mayor ocurrencia de las ETA son las instituciones educativas.</a:t>
            </a:r>
            <a:endParaRPr sz="1200">
              <a:solidFill>
                <a:srgbClr val="FF0000"/>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Los alimentos más involucrados son los alimentos que contiene productos mixtos  y la sintomatología más predominante es la enfermedad gastrointestinal.</a:t>
            </a:r>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 pesar de todas las acciones  y esfuerzos se ve demora en la notificación,  lo que no permite en muchas  ocasiones un estudio más asertivo con la afectación de los indicadores para el evento como: oportunidad, toma de muestras e identificación del agente causal</a:t>
            </a:r>
            <a:endParaRPr/>
          </a:p>
        </p:txBody>
      </p:sp>
      <p:sp>
        <p:nvSpPr>
          <p:cNvPr id="1172" name="Google Shape;1172;p24"/>
          <p:cNvSpPr/>
          <p:nvPr/>
        </p:nvSpPr>
        <p:spPr>
          <a:xfrm>
            <a:off x="0" y="7093007"/>
            <a:ext cx="7200900" cy="42111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73" name="Google Shape;1173;p24"/>
          <p:cNvGrpSpPr/>
          <p:nvPr/>
        </p:nvGrpSpPr>
        <p:grpSpPr>
          <a:xfrm>
            <a:off x="192038" y="7147421"/>
            <a:ext cx="3446504" cy="304699"/>
            <a:chOff x="2448322" y="33831"/>
            <a:chExt cx="3446504" cy="276999"/>
          </a:xfrm>
        </p:grpSpPr>
        <p:sp>
          <p:nvSpPr>
            <p:cNvPr id="1174" name="Google Shape;1174;p24"/>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75" name="Google Shape;1175;p24"/>
            <p:cNvCxnSpPr>
              <a:stCxn id="1174"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176" name="Google Shape;1176;p24"/>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Finales</a:t>
              </a:r>
              <a:endParaRPr b="1" sz="1200">
                <a:solidFill>
                  <a:schemeClr val="dk1"/>
                </a:solidFill>
                <a:latin typeface="Arial Narrow"/>
                <a:ea typeface="Arial Narrow"/>
                <a:cs typeface="Arial Narrow"/>
                <a:sym typeface="Arial Narrow"/>
              </a:endParaRPr>
            </a:p>
          </p:txBody>
        </p:sp>
      </p:grpSp>
      <p:pic>
        <p:nvPicPr>
          <p:cNvPr id="1177" name="Google Shape;1177;p24"/>
          <p:cNvPicPr preferRelativeResize="0"/>
          <p:nvPr/>
        </p:nvPicPr>
        <p:blipFill rotWithShape="1">
          <a:blip r:embed="rId4">
            <a:alphaModFix/>
          </a:blip>
          <a:srcRect b="0" l="0" r="0" t="0"/>
          <a:stretch/>
        </p:blipFill>
        <p:spPr>
          <a:xfrm>
            <a:off x="9417" y="635504"/>
            <a:ext cx="7161903" cy="3616268"/>
          </a:xfrm>
          <a:prstGeom prst="rect">
            <a:avLst/>
          </a:prstGeom>
          <a:noFill/>
          <a:ln>
            <a:noFill/>
          </a:ln>
        </p:spPr>
      </p:pic>
      <p:sp>
        <p:nvSpPr>
          <p:cNvPr id="1178" name="Google Shape;1178;p24"/>
          <p:cNvSpPr/>
          <p:nvPr/>
        </p:nvSpPr>
        <p:spPr>
          <a:xfrm>
            <a:off x="2960210" y="4387334"/>
            <a:ext cx="128047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Calibri"/>
                <a:ea typeface="Calibri"/>
                <a:cs typeface="Calibri"/>
                <a:sym typeface="Calibri"/>
              </a:rPr>
              <a:t>UCI adultos</a:t>
            </a:r>
            <a:endParaRPr/>
          </a:p>
        </p:txBody>
      </p:sp>
      <p:sp>
        <p:nvSpPr>
          <p:cNvPr id="1179" name="Google Shape;1179;p24"/>
          <p:cNvSpPr/>
          <p:nvPr/>
        </p:nvSpPr>
        <p:spPr>
          <a:xfrm>
            <a:off x="2960210" y="4387334"/>
            <a:ext cx="128047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Calibri"/>
                <a:ea typeface="Calibri"/>
                <a:cs typeface="Calibri"/>
                <a:sym typeface="Calibri"/>
              </a:rPr>
              <a:t>UCI adultos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pic>
        <p:nvPicPr>
          <p:cNvPr id="1184" name="Google Shape;1184;p25"/>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185" name="Google Shape;1185;p25"/>
          <p:cNvPicPr preferRelativeResize="0"/>
          <p:nvPr/>
        </p:nvPicPr>
        <p:blipFill rotWithShape="1">
          <a:blip r:embed="rId4">
            <a:alphaModFix/>
          </a:blip>
          <a:srcRect b="0" l="0" r="0" t="51431"/>
          <a:stretch/>
        </p:blipFill>
        <p:spPr>
          <a:xfrm>
            <a:off x="0" y="2800429"/>
            <a:ext cx="2232223" cy="2666962"/>
          </a:xfrm>
          <a:prstGeom prst="rect">
            <a:avLst/>
          </a:prstGeom>
          <a:noFill/>
          <a:ln>
            <a:noFill/>
          </a:ln>
        </p:spPr>
      </p:pic>
      <p:sp>
        <p:nvSpPr>
          <p:cNvPr id="1186" name="Google Shape;1186;p25"/>
          <p:cNvSpPr txBox="1"/>
          <p:nvPr/>
        </p:nvSpPr>
        <p:spPr>
          <a:xfrm>
            <a:off x="-13889" y="741756"/>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b="1" sz="1200">
              <a:solidFill>
                <a:schemeClr val="dk1"/>
              </a:solidFill>
              <a:latin typeface="Arial Narrow"/>
              <a:ea typeface="Arial Narrow"/>
              <a:cs typeface="Arial Narrow"/>
              <a:sym typeface="Arial Narrow"/>
            </a:endParaRPr>
          </a:p>
        </p:txBody>
      </p:sp>
      <p:sp>
        <p:nvSpPr>
          <p:cNvPr id="1187" name="Google Shape;1187;p25"/>
          <p:cNvSpPr/>
          <p:nvPr/>
        </p:nvSpPr>
        <p:spPr>
          <a:xfrm>
            <a:off x="2274078" y="2167727"/>
            <a:ext cx="4946011"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 ambulatorios. Medellín, a Periodo 3 acumulado de 2022. </a:t>
            </a:r>
            <a:endParaRPr sz="1100">
              <a:solidFill>
                <a:schemeClr val="dk1"/>
              </a:solidFill>
              <a:latin typeface="Arial Narrow"/>
              <a:ea typeface="Arial Narrow"/>
              <a:cs typeface="Arial Narrow"/>
              <a:sym typeface="Arial Narrow"/>
            </a:endParaRPr>
          </a:p>
        </p:txBody>
      </p:sp>
      <p:grpSp>
        <p:nvGrpSpPr>
          <p:cNvPr id="1188" name="Google Shape;1188;p25"/>
          <p:cNvGrpSpPr/>
          <p:nvPr/>
        </p:nvGrpSpPr>
        <p:grpSpPr>
          <a:xfrm>
            <a:off x="110974" y="4211962"/>
            <a:ext cx="1981076" cy="488476"/>
            <a:chOff x="2234969" y="3379972"/>
            <a:chExt cx="4719140" cy="904874"/>
          </a:xfrm>
        </p:grpSpPr>
        <p:pic>
          <p:nvPicPr>
            <p:cNvPr id="1189" name="Google Shape;1189;p25"/>
            <p:cNvPicPr preferRelativeResize="0"/>
            <p:nvPr/>
          </p:nvPicPr>
          <p:blipFill rotWithShape="1">
            <a:blip r:embed="rId5">
              <a:alphaModFix/>
            </a:blip>
            <a:srcRect b="0" l="0" r="0" t="0"/>
            <a:stretch/>
          </p:blipFill>
          <p:spPr>
            <a:xfrm>
              <a:off x="2234969" y="3379972"/>
              <a:ext cx="4719140" cy="904874"/>
            </a:xfrm>
            <a:prstGeom prst="rect">
              <a:avLst/>
            </a:prstGeom>
            <a:noFill/>
            <a:ln>
              <a:noFill/>
            </a:ln>
          </p:spPr>
        </p:pic>
        <p:sp>
          <p:nvSpPr>
            <p:cNvPr id="1190" name="Google Shape;1190;p25"/>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144.469 </a:t>
              </a:r>
              <a:endParaRPr b="1" sz="1400">
                <a:solidFill>
                  <a:schemeClr val="dk1"/>
                </a:solidFill>
                <a:latin typeface="Arial Narrow"/>
                <a:ea typeface="Arial Narrow"/>
                <a:cs typeface="Arial Narrow"/>
                <a:sym typeface="Arial Narrow"/>
              </a:endParaRPr>
            </a:p>
          </p:txBody>
        </p:sp>
      </p:grpSp>
      <p:sp>
        <p:nvSpPr>
          <p:cNvPr id="1191" name="Google Shape;1191;p25"/>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52%</a:t>
            </a:r>
            <a:endParaRPr b="1" sz="1200">
              <a:solidFill>
                <a:schemeClr val="dk1"/>
              </a:solidFill>
              <a:latin typeface="Arial Narrow"/>
              <a:ea typeface="Arial Narrow"/>
              <a:cs typeface="Arial Narrow"/>
              <a:sym typeface="Arial Narrow"/>
            </a:endParaRPr>
          </a:p>
        </p:txBody>
      </p:sp>
      <p:sp>
        <p:nvSpPr>
          <p:cNvPr id="1192" name="Google Shape;1192;p25"/>
          <p:cNvSpPr/>
          <p:nvPr/>
        </p:nvSpPr>
        <p:spPr>
          <a:xfrm>
            <a:off x="2295483" y="4843626"/>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consultas por IRA ambulatorias, Medellín, a Periodo epidemiológico 3 acumulado, años 2021-2022. </a:t>
            </a:r>
            <a:endParaRPr sz="1100">
              <a:solidFill>
                <a:schemeClr val="dk1"/>
              </a:solidFill>
              <a:latin typeface="Arial Narrow"/>
              <a:ea typeface="Arial Narrow"/>
              <a:cs typeface="Arial Narrow"/>
              <a:sym typeface="Arial Narrow"/>
            </a:endParaRPr>
          </a:p>
        </p:txBody>
      </p:sp>
      <p:grpSp>
        <p:nvGrpSpPr>
          <p:cNvPr id="1193" name="Google Shape;1193;p25"/>
          <p:cNvGrpSpPr/>
          <p:nvPr/>
        </p:nvGrpSpPr>
        <p:grpSpPr>
          <a:xfrm>
            <a:off x="2448322" y="74775"/>
            <a:ext cx="3446504" cy="276999"/>
            <a:chOff x="2448322" y="74775"/>
            <a:chExt cx="3446504" cy="276999"/>
          </a:xfrm>
        </p:grpSpPr>
        <p:sp>
          <p:nvSpPr>
            <p:cNvPr id="1194" name="Google Shape;1194;p2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95" name="Google Shape;1195;p25"/>
            <p:cNvCxnSpPr>
              <a:stCxn id="119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96" name="Google Shape;1196;p2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197" name="Google Shape;1197;p25"/>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98" name="Google Shape;1198;p25"/>
          <p:cNvGrpSpPr/>
          <p:nvPr/>
        </p:nvGrpSpPr>
        <p:grpSpPr>
          <a:xfrm>
            <a:off x="277404" y="5621632"/>
            <a:ext cx="3446504" cy="276999"/>
            <a:chOff x="2448322" y="74775"/>
            <a:chExt cx="3446504" cy="276999"/>
          </a:xfrm>
        </p:grpSpPr>
        <p:sp>
          <p:nvSpPr>
            <p:cNvPr id="1199" name="Google Shape;1199;p2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00" name="Google Shape;1200;p25"/>
            <p:cNvCxnSpPr>
              <a:stCxn id="119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01" name="Google Shape;1201;p2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202" name="Google Shape;1202;p25"/>
          <p:cNvGrpSpPr/>
          <p:nvPr/>
        </p:nvGrpSpPr>
        <p:grpSpPr>
          <a:xfrm>
            <a:off x="4752578" y="5635532"/>
            <a:ext cx="3446504" cy="276999"/>
            <a:chOff x="2448322" y="74775"/>
            <a:chExt cx="3446504" cy="276999"/>
          </a:xfrm>
        </p:grpSpPr>
        <p:sp>
          <p:nvSpPr>
            <p:cNvPr id="1203" name="Google Shape;1203;p2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04" name="Google Shape;1204;p25"/>
            <p:cNvCxnSpPr>
              <a:stCxn id="120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05" name="Google Shape;1205;p2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206" name="Google Shape;1206;p25"/>
          <p:cNvSpPr/>
          <p:nvPr/>
        </p:nvSpPr>
        <p:spPr>
          <a:xfrm>
            <a:off x="36911" y="7766119"/>
            <a:ext cx="435759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consulta ambulatoria. Medellín, a Periodo epidemiológico 3 acumulado de 2022. </a:t>
            </a:r>
            <a:endParaRPr sz="1000">
              <a:solidFill>
                <a:schemeClr val="dk1"/>
              </a:solidFill>
              <a:latin typeface="Arial Narrow"/>
              <a:ea typeface="Arial Narrow"/>
              <a:cs typeface="Arial Narrow"/>
              <a:sym typeface="Arial Narrow"/>
            </a:endParaRPr>
          </a:p>
        </p:txBody>
      </p:sp>
      <p:sp>
        <p:nvSpPr>
          <p:cNvPr id="1207" name="Google Shape;1207;p2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Pág..25 </a:t>
            </a:r>
            <a:endParaRPr b="1" sz="1050">
              <a:solidFill>
                <a:schemeClr val="dk1"/>
              </a:solidFill>
              <a:latin typeface="Arial Narrow"/>
              <a:ea typeface="Arial Narrow"/>
              <a:cs typeface="Arial Narrow"/>
              <a:sym typeface="Arial Narrow"/>
            </a:endParaRPr>
          </a:p>
        </p:txBody>
      </p:sp>
      <p:sp>
        <p:nvSpPr>
          <p:cNvPr id="1208" name="Google Shape;1208;p25"/>
          <p:cNvSpPr txBox="1"/>
          <p:nvPr>
            <p:ph type="ctrTitle"/>
          </p:nvPr>
        </p:nvSpPr>
        <p:spPr>
          <a:xfrm>
            <a:off x="85115" y="-31714"/>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respiratoria aguda IRA</a:t>
            </a:r>
            <a:endParaRPr b="1" sz="1800">
              <a:solidFill>
                <a:srgbClr val="C00000"/>
              </a:solidFill>
              <a:latin typeface="Arial Narrow"/>
              <a:ea typeface="Arial Narrow"/>
              <a:cs typeface="Arial Narrow"/>
              <a:sym typeface="Arial Narrow"/>
            </a:endParaRPr>
          </a:p>
        </p:txBody>
      </p:sp>
      <p:sp>
        <p:nvSpPr>
          <p:cNvPr id="1209" name="Google Shape;1209;p25"/>
          <p:cNvSpPr/>
          <p:nvPr/>
        </p:nvSpPr>
        <p:spPr>
          <a:xfrm>
            <a:off x="24751" y="2452420"/>
            <a:ext cx="212109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Consulta ambulatoria</a:t>
            </a:r>
            <a:endParaRPr b="1" sz="1800">
              <a:solidFill>
                <a:schemeClr val="dk1"/>
              </a:solidFill>
              <a:latin typeface="Arial Narrow"/>
              <a:ea typeface="Arial Narrow"/>
              <a:cs typeface="Arial Narrow"/>
              <a:sym typeface="Arial Narrow"/>
            </a:endParaRPr>
          </a:p>
        </p:txBody>
      </p:sp>
      <p:sp>
        <p:nvSpPr>
          <p:cNvPr id="1210" name="Google Shape;1210;p25"/>
          <p:cNvSpPr/>
          <p:nvPr/>
        </p:nvSpPr>
        <p:spPr>
          <a:xfrm>
            <a:off x="4464546" y="7166029"/>
            <a:ext cx="2808313" cy="4770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 </a:t>
            </a:r>
            <a:endParaRPr sz="6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  ambulatorios, por grupos de edad a Periodo epidemiológico 3 acumulado, 2022</a:t>
            </a:r>
            <a:endParaRPr sz="900">
              <a:solidFill>
                <a:schemeClr val="dk1"/>
              </a:solidFill>
              <a:latin typeface="Arial Narrow"/>
              <a:ea typeface="Arial Narrow"/>
              <a:cs typeface="Arial Narrow"/>
              <a:sym typeface="Arial Narrow"/>
            </a:endParaRPr>
          </a:p>
        </p:txBody>
      </p:sp>
      <p:sp>
        <p:nvSpPr>
          <p:cNvPr id="1211" name="Google Shape;1211;p25"/>
          <p:cNvSpPr txBox="1"/>
          <p:nvPr/>
        </p:nvSpPr>
        <p:spPr>
          <a:xfrm>
            <a:off x="85115" y="8540792"/>
            <a:ext cx="140124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715 Muertes</a:t>
            </a:r>
            <a:endParaRPr b="1" sz="1400">
              <a:solidFill>
                <a:schemeClr val="dk1"/>
              </a:solidFill>
              <a:latin typeface="Arial Narrow"/>
              <a:ea typeface="Arial Narrow"/>
              <a:cs typeface="Arial Narrow"/>
              <a:sym typeface="Arial Narrow"/>
            </a:endParaRPr>
          </a:p>
        </p:txBody>
      </p:sp>
      <p:cxnSp>
        <p:nvCxnSpPr>
          <p:cNvPr id="1212" name="Google Shape;1212;p25"/>
          <p:cNvCxnSpPr/>
          <p:nvPr/>
        </p:nvCxnSpPr>
        <p:spPr>
          <a:xfrm>
            <a:off x="4177681" y="8581667"/>
            <a:ext cx="216822" cy="3006"/>
          </a:xfrm>
          <a:prstGeom prst="straightConnector1">
            <a:avLst/>
          </a:prstGeom>
          <a:noFill/>
          <a:ln cap="flat" cmpd="sng" w="28575">
            <a:solidFill>
              <a:srgbClr val="C00000"/>
            </a:solidFill>
            <a:prstDash val="solid"/>
            <a:round/>
            <a:headEnd len="sm" w="sm" type="none"/>
            <a:tailEnd len="med" w="med" type="stealth"/>
          </a:ln>
        </p:spPr>
      </p:cxnSp>
      <p:sp>
        <p:nvSpPr>
          <p:cNvPr id="1213" name="Google Shape;1213;p25"/>
          <p:cNvSpPr/>
          <p:nvPr/>
        </p:nvSpPr>
        <p:spPr>
          <a:xfrm>
            <a:off x="1436652" y="8309961"/>
            <a:ext cx="2782095"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El mayor porcentaje se registró en el  grupo mayor de 60 años (84,6%).  La mayoría corresponden a pacientes con otras comorbilidades. Se han notificado 12 muertes en menores de 5 años.</a:t>
            </a:r>
            <a:endParaRPr/>
          </a:p>
        </p:txBody>
      </p:sp>
      <p:sp>
        <p:nvSpPr>
          <p:cNvPr id="1214" name="Google Shape;1214;p25"/>
          <p:cNvSpPr/>
          <p:nvPr/>
        </p:nvSpPr>
        <p:spPr>
          <a:xfrm>
            <a:off x="4464546" y="8599086"/>
            <a:ext cx="2726007" cy="48474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Figura. Proporción  de muertes por  IRAG,   por grupos de edad a Periodo epidemiológico 3 acumulado, 2022</a:t>
            </a:r>
            <a:endParaRPr sz="850">
              <a:solidFill>
                <a:schemeClr val="dk1"/>
              </a:solidFill>
              <a:latin typeface="Arial Narrow"/>
              <a:ea typeface="Arial Narrow"/>
              <a:cs typeface="Arial Narrow"/>
              <a:sym typeface="Arial Narrow"/>
            </a:endParaRPr>
          </a:p>
        </p:txBody>
      </p:sp>
      <p:graphicFrame>
        <p:nvGraphicFramePr>
          <p:cNvPr id="1215" name="Google Shape;1215;p25"/>
          <p:cNvGraphicFramePr/>
          <p:nvPr/>
        </p:nvGraphicFramePr>
        <p:xfrm>
          <a:off x="2201031" y="351774"/>
          <a:ext cx="5008997" cy="1815953"/>
        </p:xfrm>
        <a:graphic>
          <a:graphicData uri="http://schemas.openxmlformats.org/drawingml/2006/chart">
            <c:chart r:id="rId6"/>
          </a:graphicData>
        </a:graphic>
      </p:graphicFrame>
      <p:graphicFrame>
        <p:nvGraphicFramePr>
          <p:cNvPr id="1216" name="Google Shape;1216;p25"/>
          <p:cNvGraphicFramePr/>
          <p:nvPr/>
        </p:nvGraphicFramePr>
        <p:xfrm>
          <a:off x="2448322" y="2668128"/>
          <a:ext cx="4591861" cy="2070290"/>
        </p:xfrm>
        <a:graphic>
          <a:graphicData uri="http://schemas.openxmlformats.org/drawingml/2006/chart">
            <c:chart r:id="rId7"/>
          </a:graphicData>
        </a:graphic>
      </p:graphicFrame>
      <p:graphicFrame>
        <p:nvGraphicFramePr>
          <p:cNvPr id="1217" name="Google Shape;1217;p25"/>
          <p:cNvGraphicFramePr/>
          <p:nvPr/>
        </p:nvGraphicFramePr>
        <p:xfrm>
          <a:off x="24751" y="6066077"/>
          <a:ext cx="3978517" cy="1721004"/>
        </p:xfrm>
        <a:graphic>
          <a:graphicData uri="http://schemas.openxmlformats.org/drawingml/2006/chart">
            <c:chart r:id="rId8"/>
          </a:graphicData>
        </a:graphic>
      </p:graphicFrame>
      <p:graphicFrame>
        <p:nvGraphicFramePr>
          <p:cNvPr id="1218" name="Google Shape;1218;p25"/>
          <p:cNvGraphicFramePr/>
          <p:nvPr/>
        </p:nvGraphicFramePr>
        <p:xfrm>
          <a:off x="4394503" y="7611457"/>
          <a:ext cx="2734339" cy="1053366"/>
        </p:xfrm>
        <a:graphic>
          <a:graphicData uri="http://schemas.openxmlformats.org/drawingml/2006/chart">
            <c:chart r:id="rId9"/>
          </a:graphicData>
        </a:graphic>
      </p:graphicFrame>
      <p:graphicFrame>
        <p:nvGraphicFramePr>
          <p:cNvPr id="1219" name="Google Shape;1219;p25"/>
          <p:cNvGraphicFramePr/>
          <p:nvPr/>
        </p:nvGraphicFramePr>
        <p:xfrm>
          <a:off x="4194820" y="6018544"/>
          <a:ext cx="2934021" cy="1276514"/>
        </p:xfrm>
        <a:graphic>
          <a:graphicData uri="http://schemas.openxmlformats.org/drawingml/2006/chart">
            <c:chart r:id="rId10"/>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pic>
        <p:nvPicPr>
          <p:cNvPr id="1224" name="Google Shape;1224;p26"/>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225" name="Google Shape;1225;p26"/>
          <p:cNvPicPr preferRelativeResize="0"/>
          <p:nvPr/>
        </p:nvPicPr>
        <p:blipFill rotWithShape="1">
          <a:blip r:embed="rId4">
            <a:alphaModFix/>
          </a:blip>
          <a:srcRect b="0" l="0" r="0" t="51431"/>
          <a:stretch/>
        </p:blipFill>
        <p:spPr>
          <a:xfrm>
            <a:off x="0" y="2781646"/>
            <a:ext cx="2232223" cy="2726457"/>
          </a:xfrm>
          <a:prstGeom prst="rect">
            <a:avLst/>
          </a:prstGeom>
          <a:noFill/>
          <a:ln>
            <a:noFill/>
          </a:ln>
        </p:spPr>
      </p:pic>
      <p:sp>
        <p:nvSpPr>
          <p:cNvPr id="1226" name="Google Shape;1226;p26"/>
          <p:cNvSpPr txBox="1"/>
          <p:nvPr/>
        </p:nvSpPr>
        <p:spPr>
          <a:xfrm>
            <a:off x="-3666" y="741756"/>
            <a:ext cx="22315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b="1" sz="1200">
              <a:solidFill>
                <a:schemeClr val="dk1"/>
              </a:solidFill>
              <a:latin typeface="Arial Narrow"/>
              <a:ea typeface="Arial Narrow"/>
              <a:cs typeface="Arial Narrow"/>
              <a:sym typeface="Arial Narrow"/>
            </a:endParaRPr>
          </a:p>
        </p:txBody>
      </p:sp>
      <p:sp>
        <p:nvSpPr>
          <p:cNvPr id="1227" name="Google Shape;1227;p26"/>
          <p:cNvSpPr/>
          <p:nvPr/>
        </p:nvSpPr>
        <p:spPr>
          <a:xfrm>
            <a:off x="2274078" y="2304207"/>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 - Hospitalización. Medellín, a Periodo epidemiológico 3 acumulado de 2022. </a:t>
            </a:r>
            <a:endParaRPr sz="1100">
              <a:solidFill>
                <a:schemeClr val="dk1"/>
              </a:solidFill>
              <a:latin typeface="Arial Narrow"/>
              <a:ea typeface="Arial Narrow"/>
              <a:cs typeface="Arial Narrow"/>
              <a:sym typeface="Arial Narrow"/>
            </a:endParaRPr>
          </a:p>
        </p:txBody>
      </p:sp>
      <p:grpSp>
        <p:nvGrpSpPr>
          <p:cNvPr id="1228" name="Google Shape;1228;p26"/>
          <p:cNvGrpSpPr/>
          <p:nvPr/>
        </p:nvGrpSpPr>
        <p:grpSpPr>
          <a:xfrm>
            <a:off x="179214" y="4211960"/>
            <a:ext cx="1892650" cy="488476"/>
            <a:chOff x="2397524" y="3379972"/>
            <a:chExt cx="4508500" cy="904875"/>
          </a:xfrm>
        </p:grpSpPr>
        <p:pic>
          <p:nvPicPr>
            <p:cNvPr id="1229" name="Google Shape;1229;p26"/>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230" name="Google Shape;1230;p26"/>
            <p:cNvSpPr txBox="1"/>
            <p:nvPr/>
          </p:nvSpPr>
          <p:spPr>
            <a:xfrm>
              <a:off x="3317545" y="3478755"/>
              <a:ext cx="1593562" cy="5701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6.063</a:t>
              </a:r>
              <a:endParaRPr b="1" sz="1400">
                <a:solidFill>
                  <a:schemeClr val="dk1"/>
                </a:solidFill>
                <a:latin typeface="Arial Narrow"/>
                <a:ea typeface="Arial Narrow"/>
                <a:cs typeface="Arial Narrow"/>
                <a:sym typeface="Arial Narrow"/>
              </a:endParaRPr>
            </a:p>
          </p:txBody>
        </p:sp>
      </p:grpSp>
      <p:sp>
        <p:nvSpPr>
          <p:cNvPr id="1231" name="Google Shape;1231;p26"/>
          <p:cNvSpPr txBox="1"/>
          <p:nvPr/>
        </p:nvSpPr>
        <p:spPr>
          <a:xfrm>
            <a:off x="-34895" y="4708900"/>
            <a:ext cx="224333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17%</a:t>
            </a:r>
            <a:endParaRPr b="1" sz="1200">
              <a:solidFill>
                <a:schemeClr val="dk1"/>
              </a:solidFill>
              <a:latin typeface="Arial Narrow"/>
              <a:ea typeface="Arial Narrow"/>
              <a:cs typeface="Arial Narrow"/>
              <a:sym typeface="Arial Narrow"/>
            </a:endParaRPr>
          </a:p>
        </p:txBody>
      </p:sp>
      <p:sp>
        <p:nvSpPr>
          <p:cNvPr id="1232" name="Google Shape;1232;p26"/>
          <p:cNvSpPr/>
          <p:nvPr/>
        </p:nvSpPr>
        <p:spPr>
          <a:xfrm>
            <a:off x="2230463" y="4964775"/>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Hospitalizaciones por IRAG, Medellín, a Periodo epidemiológico 3  acumulado.</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 Años  2021-2022. </a:t>
            </a:r>
            <a:endParaRPr sz="1100">
              <a:solidFill>
                <a:schemeClr val="dk1"/>
              </a:solidFill>
              <a:latin typeface="Arial Narrow"/>
              <a:ea typeface="Arial Narrow"/>
              <a:cs typeface="Arial Narrow"/>
              <a:sym typeface="Arial Narrow"/>
            </a:endParaRPr>
          </a:p>
        </p:txBody>
      </p:sp>
      <p:grpSp>
        <p:nvGrpSpPr>
          <p:cNvPr id="1233" name="Google Shape;1233;p26"/>
          <p:cNvGrpSpPr/>
          <p:nvPr/>
        </p:nvGrpSpPr>
        <p:grpSpPr>
          <a:xfrm>
            <a:off x="2448322" y="74775"/>
            <a:ext cx="3446504" cy="276999"/>
            <a:chOff x="2448322" y="74775"/>
            <a:chExt cx="3446504" cy="276999"/>
          </a:xfrm>
        </p:grpSpPr>
        <p:sp>
          <p:nvSpPr>
            <p:cNvPr id="1234" name="Google Shape;1234;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35" name="Google Shape;1235;p26"/>
            <p:cNvCxnSpPr>
              <a:stCxn id="123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36" name="Google Shape;1236;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237" name="Google Shape;1237;p26"/>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38" name="Google Shape;1238;p26"/>
          <p:cNvGrpSpPr/>
          <p:nvPr/>
        </p:nvGrpSpPr>
        <p:grpSpPr>
          <a:xfrm>
            <a:off x="277404" y="5621632"/>
            <a:ext cx="3446504" cy="276999"/>
            <a:chOff x="2448322" y="74775"/>
            <a:chExt cx="3446504" cy="276999"/>
          </a:xfrm>
        </p:grpSpPr>
        <p:sp>
          <p:nvSpPr>
            <p:cNvPr id="1239" name="Google Shape;1239;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40" name="Google Shape;1240;p26"/>
            <p:cNvCxnSpPr>
              <a:stCxn id="123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41" name="Google Shape;1241;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242" name="Google Shape;1242;p26"/>
          <p:cNvGrpSpPr/>
          <p:nvPr/>
        </p:nvGrpSpPr>
        <p:grpSpPr>
          <a:xfrm>
            <a:off x="4752578" y="5635532"/>
            <a:ext cx="3446504" cy="276999"/>
            <a:chOff x="2448322" y="74775"/>
            <a:chExt cx="3446504" cy="276999"/>
          </a:xfrm>
        </p:grpSpPr>
        <p:sp>
          <p:nvSpPr>
            <p:cNvPr id="1243" name="Google Shape;1243;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44" name="Google Shape;1244;p26"/>
            <p:cNvCxnSpPr>
              <a:stCxn id="124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45" name="Google Shape;1245;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246" name="Google Shape;1246;p26"/>
          <p:cNvSpPr/>
          <p:nvPr/>
        </p:nvSpPr>
        <p:spPr>
          <a:xfrm>
            <a:off x="85115" y="8123236"/>
            <a:ext cx="435759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Comportamiento inusual de la IRA hospitalización. Medellín, a Periodo epidemiológico 3 acumulado de 2022</a:t>
            </a:r>
            <a:endParaRPr sz="1050">
              <a:solidFill>
                <a:schemeClr val="dk1"/>
              </a:solidFill>
              <a:latin typeface="Arial Narrow"/>
              <a:ea typeface="Arial Narrow"/>
              <a:cs typeface="Arial Narrow"/>
              <a:sym typeface="Arial Narrow"/>
            </a:endParaRPr>
          </a:p>
        </p:txBody>
      </p:sp>
      <p:sp>
        <p:nvSpPr>
          <p:cNvPr id="1247" name="Google Shape;1247;p2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Pág..26 </a:t>
            </a:r>
            <a:endParaRPr b="1" sz="1050">
              <a:solidFill>
                <a:schemeClr val="dk1"/>
              </a:solidFill>
              <a:latin typeface="Arial Narrow"/>
              <a:ea typeface="Arial Narrow"/>
              <a:cs typeface="Arial Narrow"/>
              <a:sym typeface="Arial Narrow"/>
            </a:endParaRPr>
          </a:p>
        </p:txBody>
      </p:sp>
      <p:sp>
        <p:nvSpPr>
          <p:cNvPr id="1248" name="Google Shape;1248;p26"/>
          <p:cNvSpPr txBox="1"/>
          <p:nvPr>
            <p:ph type="ctrTitle"/>
          </p:nvPr>
        </p:nvSpPr>
        <p:spPr>
          <a:xfrm>
            <a:off x="85115" y="-79012"/>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 Infección respiratoria aguda IRA</a:t>
            </a:r>
            <a:endParaRPr/>
          </a:p>
        </p:txBody>
      </p:sp>
      <p:sp>
        <p:nvSpPr>
          <p:cNvPr id="1249" name="Google Shape;1249;p26"/>
          <p:cNvSpPr/>
          <p:nvPr/>
        </p:nvSpPr>
        <p:spPr>
          <a:xfrm>
            <a:off x="298067" y="2452420"/>
            <a:ext cx="157446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Hospitalizados </a:t>
            </a:r>
            <a:endParaRPr b="1" sz="1800">
              <a:solidFill>
                <a:schemeClr val="dk1"/>
              </a:solidFill>
              <a:latin typeface="Arial Narrow"/>
              <a:ea typeface="Arial Narrow"/>
              <a:cs typeface="Arial Narrow"/>
              <a:sym typeface="Arial Narrow"/>
            </a:endParaRPr>
          </a:p>
        </p:txBody>
      </p:sp>
      <p:sp>
        <p:nvSpPr>
          <p:cNvPr id="1250" name="Google Shape;1250;p26"/>
          <p:cNvSpPr/>
          <p:nvPr/>
        </p:nvSpPr>
        <p:spPr>
          <a:xfrm>
            <a:off x="4396669" y="7618991"/>
            <a:ext cx="2723564" cy="6617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Proporción  de pacientes de IRA  hospitalizados en sala general por grupos de edad, a Periodo epidemiológico 3 acumulado, 2022</a:t>
            </a:r>
            <a:endParaRPr sz="1000">
              <a:solidFill>
                <a:schemeClr val="dk1"/>
              </a:solidFill>
              <a:latin typeface="Arial Narrow"/>
              <a:ea typeface="Arial Narrow"/>
              <a:cs typeface="Arial Narrow"/>
              <a:sym typeface="Arial Narrow"/>
            </a:endParaRPr>
          </a:p>
        </p:txBody>
      </p:sp>
      <p:graphicFrame>
        <p:nvGraphicFramePr>
          <p:cNvPr id="1251" name="Google Shape;1251;p26"/>
          <p:cNvGraphicFramePr/>
          <p:nvPr/>
        </p:nvGraphicFramePr>
        <p:xfrm>
          <a:off x="2334045" y="351774"/>
          <a:ext cx="4786188" cy="1952433"/>
        </p:xfrm>
        <a:graphic>
          <a:graphicData uri="http://schemas.openxmlformats.org/drawingml/2006/chart">
            <c:chart r:id="rId6"/>
          </a:graphicData>
        </a:graphic>
      </p:graphicFrame>
      <p:graphicFrame>
        <p:nvGraphicFramePr>
          <p:cNvPr id="1252" name="Google Shape;1252;p26"/>
          <p:cNvGraphicFramePr/>
          <p:nvPr/>
        </p:nvGraphicFramePr>
        <p:xfrm>
          <a:off x="2284075" y="2821752"/>
          <a:ext cx="4892399" cy="2182291"/>
        </p:xfrm>
        <a:graphic>
          <a:graphicData uri="http://schemas.openxmlformats.org/drawingml/2006/chart">
            <c:chart r:id="rId7"/>
          </a:graphicData>
        </a:graphic>
      </p:graphicFrame>
      <p:graphicFrame>
        <p:nvGraphicFramePr>
          <p:cNvPr id="1253" name="Google Shape;1253;p26"/>
          <p:cNvGraphicFramePr/>
          <p:nvPr/>
        </p:nvGraphicFramePr>
        <p:xfrm>
          <a:off x="-3666" y="6012160"/>
          <a:ext cx="4180180" cy="1950785"/>
        </p:xfrm>
        <a:graphic>
          <a:graphicData uri="http://schemas.openxmlformats.org/drawingml/2006/chart">
            <c:chart r:id="rId8"/>
          </a:graphicData>
        </a:graphic>
      </p:graphicFrame>
      <p:graphicFrame>
        <p:nvGraphicFramePr>
          <p:cNvPr id="1254" name="Google Shape;1254;p26"/>
          <p:cNvGraphicFramePr/>
          <p:nvPr/>
        </p:nvGraphicFramePr>
        <p:xfrm>
          <a:off x="4104506" y="6018419"/>
          <a:ext cx="3115583" cy="1600572"/>
        </p:xfrm>
        <a:graphic>
          <a:graphicData uri="http://schemas.openxmlformats.org/drawingml/2006/chart">
            <c:chart r:id="rId9"/>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pic>
        <p:nvPicPr>
          <p:cNvPr id="1259" name="Google Shape;1259;p27"/>
          <p:cNvPicPr preferRelativeResize="0"/>
          <p:nvPr/>
        </p:nvPicPr>
        <p:blipFill rotWithShape="1">
          <a:blip r:embed="rId3">
            <a:alphaModFix/>
          </a:blip>
          <a:srcRect b="0" l="0" r="0" t="4235"/>
          <a:stretch/>
        </p:blipFill>
        <p:spPr>
          <a:xfrm>
            <a:off x="3790" y="10387"/>
            <a:ext cx="2214563" cy="2792664"/>
          </a:xfrm>
          <a:prstGeom prst="rect">
            <a:avLst/>
          </a:prstGeom>
          <a:noFill/>
          <a:ln>
            <a:noFill/>
          </a:ln>
        </p:spPr>
      </p:pic>
      <p:pic>
        <p:nvPicPr>
          <p:cNvPr id="1260" name="Google Shape;1260;p27"/>
          <p:cNvPicPr preferRelativeResize="0"/>
          <p:nvPr/>
        </p:nvPicPr>
        <p:blipFill rotWithShape="1">
          <a:blip r:embed="rId4">
            <a:alphaModFix/>
          </a:blip>
          <a:srcRect b="0" l="0" r="0" t="51431"/>
          <a:stretch/>
        </p:blipFill>
        <p:spPr>
          <a:xfrm>
            <a:off x="0" y="2805169"/>
            <a:ext cx="2232223" cy="2685972"/>
          </a:xfrm>
          <a:prstGeom prst="rect">
            <a:avLst/>
          </a:prstGeom>
          <a:noFill/>
          <a:ln>
            <a:noFill/>
          </a:ln>
        </p:spPr>
      </p:pic>
      <p:sp>
        <p:nvSpPr>
          <p:cNvPr id="1261" name="Google Shape;1261;p27"/>
          <p:cNvSpPr txBox="1"/>
          <p:nvPr/>
        </p:nvSpPr>
        <p:spPr>
          <a:xfrm>
            <a:off x="-65136" y="741756"/>
            <a:ext cx="230425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b="1" sz="1200">
              <a:solidFill>
                <a:schemeClr val="dk1"/>
              </a:solidFill>
              <a:latin typeface="Arial Narrow"/>
              <a:ea typeface="Arial Narrow"/>
              <a:cs typeface="Arial Narrow"/>
              <a:sym typeface="Arial Narrow"/>
            </a:endParaRPr>
          </a:p>
        </p:txBody>
      </p:sp>
      <p:sp>
        <p:nvSpPr>
          <p:cNvPr id="1262" name="Google Shape;1262;p27"/>
          <p:cNvSpPr/>
          <p:nvPr/>
        </p:nvSpPr>
        <p:spPr>
          <a:xfrm>
            <a:off x="2274078" y="2317855"/>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IRA-UCI. Medellín, a Periodo epidemiológico 3 acumulado de 2022 </a:t>
            </a:r>
            <a:endParaRPr sz="1100">
              <a:solidFill>
                <a:schemeClr val="dk1"/>
              </a:solidFill>
              <a:latin typeface="Arial Narrow"/>
              <a:ea typeface="Arial Narrow"/>
              <a:cs typeface="Arial Narrow"/>
              <a:sym typeface="Arial Narrow"/>
            </a:endParaRPr>
          </a:p>
        </p:txBody>
      </p:sp>
      <p:grpSp>
        <p:nvGrpSpPr>
          <p:cNvPr id="1263" name="Google Shape;1263;p27"/>
          <p:cNvGrpSpPr/>
          <p:nvPr/>
        </p:nvGrpSpPr>
        <p:grpSpPr>
          <a:xfrm>
            <a:off x="179214" y="4211960"/>
            <a:ext cx="1892650" cy="488476"/>
            <a:chOff x="2397524" y="3379972"/>
            <a:chExt cx="4508500" cy="904875"/>
          </a:xfrm>
        </p:grpSpPr>
        <p:pic>
          <p:nvPicPr>
            <p:cNvPr id="1264" name="Google Shape;1264;p2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265" name="Google Shape;1265;p27"/>
            <p:cNvSpPr txBox="1"/>
            <p:nvPr/>
          </p:nvSpPr>
          <p:spPr>
            <a:xfrm>
              <a:off x="3317545" y="3478755"/>
              <a:ext cx="1593562" cy="5701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1607</a:t>
              </a:r>
              <a:endParaRPr b="1" sz="1400">
                <a:solidFill>
                  <a:schemeClr val="dk1"/>
                </a:solidFill>
                <a:latin typeface="Arial Narrow"/>
                <a:ea typeface="Arial Narrow"/>
                <a:cs typeface="Arial Narrow"/>
                <a:sym typeface="Arial Narrow"/>
              </a:endParaRPr>
            </a:p>
          </p:txBody>
        </p:sp>
      </p:grpSp>
      <p:sp>
        <p:nvSpPr>
          <p:cNvPr id="1266" name="Google Shape;1266;p27"/>
          <p:cNvSpPr txBox="1"/>
          <p:nvPr/>
        </p:nvSpPr>
        <p:spPr>
          <a:xfrm>
            <a:off x="0" y="4724560"/>
            <a:ext cx="218073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disminuyó en un 33%.</a:t>
            </a:r>
            <a:endParaRPr b="1" sz="1200">
              <a:solidFill>
                <a:schemeClr val="dk1"/>
              </a:solidFill>
              <a:latin typeface="Arial Narrow"/>
              <a:ea typeface="Arial Narrow"/>
              <a:cs typeface="Arial Narrow"/>
              <a:sym typeface="Arial Narrow"/>
            </a:endParaRPr>
          </a:p>
        </p:txBody>
      </p:sp>
      <p:sp>
        <p:nvSpPr>
          <p:cNvPr id="1267" name="Google Shape;1267;p27"/>
          <p:cNvSpPr/>
          <p:nvPr/>
        </p:nvSpPr>
        <p:spPr>
          <a:xfrm>
            <a:off x="2295483" y="4912876"/>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Hospitalizaciones en UCI por IRAG, Medellín, a  Periodo epidemiológico 3 acumulado  Años  2021-2022</a:t>
            </a:r>
            <a:endParaRPr/>
          </a:p>
        </p:txBody>
      </p:sp>
      <p:grpSp>
        <p:nvGrpSpPr>
          <p:cNvPr id="1268" name="Google Shape;1268;p27"/>
          <p:cNvGrpSpPr/>
          <p:nvPr/>
        </p:nvGrpSpPr>
        <p:grpSpPr>
          <a:xfrm>
            <a:off x="2448322" y="74775"/>
            <a:ext cx="3446504" cy="276999"/>
            <a:chOff x="2448322" y="74775"/>
            <a:chExt cx="3446504" cy="276999"/>
          </a:xfrm>
        </p:grpSpPr>
        <p:sp>
          <p:nvSpPr>
            <p:cNvPr id="1269" name="Google Shape;1269;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70" name="Google Shape;1270;p27"/>
            <p:cNvCxnSpPr>
              <a:stCxn id="126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71" name="Google Shape;1271;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272" name="Google Shape;1272;p27"/>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73" name="Google Shape;1273;p27"/>
          <p:cNvGrpSpPr/>
          <p:nvPr/>
        </p:nvGrpSpPr>
        <p:grpSpPr>
          <a:xfrm>
            <a:off x="277404" y="5621632"/>
            <a:ext cx="3446504" cy="276999"/>
            <a:chOff x="2448322" y="74775"/>
            <a:chExt cx="3446504" cy="276999"/>
          </a:xfrm>
        </p:grpSpPr>
        <p:sp>
          <p:nvSpPr>
            <p:cNvPr id="1274" name="Google Shape;1274;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75" name="Google Shape;1275;p27"/>
            <p:cNvCxnSpPr>
              <a:stCxn id="127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76" name="Google Shape;1276;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277" name="Google Shape;1277;p27"/>
          <p:cNvGrpSpPr/>
          <p:nvPr/>
        </p:nvGrpSpPr>
        <p:grpSpPr>
          <a:xfrm>
            <a:off x="4752578" y="5635532"/>
            <a:ext cx="3446504" cy="276999"/>
            <a:chOff x="2448322" y="74775"/>
            <a:chExt cx="3446504" cy="276999"/>
          </a:xfrm>
        </p:grpSpPr>
        <p:sp>
          <p:nvSpPr>
            <p:cNvPr id="1278" name="Google Shape;1278;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79" name="Google Shape;1279;p27"/>
            <p:cNvCxnSpPr>
              <a:stCxn id="127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80" name="Google Shape;1280;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281" name="Google Shape;1281;p27"/>
          <p:cNvSpPr/>
          <p:nvPr/>
        </p:nvSpPr>
        <p:spPr>
          <a:xfrm>
            <a:off x="47604" y="8040974"/>
            <a:ext cx="4357592"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hospitalización en UCI. Medellín, a Periodo epidemiológico 3 acumulado de 2022. </a:t>
            </a:r>
            <a:endParaRPr sz="1000">
              <a:solidFill>
                <a:schemeClr val="dk1"/>
              </a:solidFill>
              <a:latin typeface="Arial Narrow"/>
              <a:ea typeface="Arial Narrow"/>
              <a:cs typeface="Arial Narrow"/>
              <a:sym typeface="Arial Narrow"/>
            </a:endParaRPr>
          </a:p>
        </p:txBody>
      </p:sp>
      <p:sp>
        <p:nvSpPr>
          <p:cNvPr id="1282" name="Google Shape;1282;p2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Pág..27 </a:t>
            </a:r>
            <a:endParaRPr b="1" sz="1050">
              <a:solidFill>
                <a:schemeClr val="dk1"/>
              </a:solidFill>
              <a:latin typeface="Arial Narrow"/>
              <a:ea typeface="Arial Narrow"/>
              <a:cs typeface="Arial Narrow"/>
              <a:sym typeface="Arial Narrow"/>
            </a:endParaRPr>
          </a:p>
        </p:txBody>
      </p:sp>
      <p:sp>
        <p:nvSpPr>
          <p:cNvPr id="1283" name="Google Shape;1283;p27"/>
          <p:cNvSpPr txBox="1"/>
          <p:nvPr>
            <p:ph type="ctrTitle"/>
          </p:nvPr>
        </p:nvSpPr>
        <p:spPr>
          <a:xfrm>
            <a:off x="85115" y="-79012"/>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respiratoria aguda IRA</a:t>
            </a:r>
            <a:endParaRPr/>
          </a:p>
        </p:txBody>
      </p:sp>
      <p:sp>
        <p:nvSpPr>
          <p:cNvPr id="1284" name="Google Shape;1284;p27"/>
          <p:cNvSpPr/>
          <p:nvPr/>
        </p:nvSpPr>
        <p:spPr>
          <a:xfrm>
            <a:off x="-1695" y="2452420"/>
            <a:ext cx="217399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Hospitalizados en UCI</a:t>
            </a:r>
            <a:endParaRPr b="1" sz="1800">
              <a:solidFill>
                <a:schemeClr val="dk1"/>
              </a:solidFill>
              <a:latin typeface="Arial Narrow"/>
              <a:ea typeface="Arial Narrow"/>
              <a:cs typeface="Arial Narrow"/>
              <a:sym typeface="Arial Narrow"/>
            </a:endParaRPr>
          </a:p>
        </p:txBody>
      </p:sp>
      <p:sp>
        <p:nvSpPr>
          <p:cNvPr id="1285" name="Google Shape;1285;p27"/>
          <p:cNvSpPr/>
          <p:nvPr/>
        </p:nvSpPr>
        <p:spPr>
          <a:xfrm>
            <a:off x="4320530" y="7480299"/>
            <a:ext cx="2824952" cy="61555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IRAG  Hospitalizados en UCI por grupos de edad, a Periodo epidemiológico 3 acumulado de 2022</a:t>
            </a:r>
            <a:endParaRPr sz="900">
              <a:solidFill>
                <a:schemeClr val="dk1"/>
              </a:solidFill>
              <a:latin typeface="Arial Narrow"/>
              <a:ea typeface="Arial Narrow"/>
              <a:cs typeface="Arial Narrow"/>
              <a:sym typeface="Arial Narrow"/>
            </a:endParaRPr>
          </a:p>
        </p:txBody>
      </p:sp>
      <p:graphicFrame>
        <p:nvGraphicFramePr>
          <p:cNvPr id="1286" name="Google Shape;1286;p27"/>
          <p:cNvGraphicFramePr/>
          <p:nvPr/>
        </p:nvGraphicFramePr>
        <p:xfrm>
          <a:off x="2274078" y="467544"/>
          <a:ext cx="4871404" cy="1850311"/>
        </p:xfrm>
        <a:graphic>
          <a:graphicData uri="http://schemas.openxmlformats.org/drawingml/2006/chart">
            <c:chart r:id="rId6"/>
          </a:graphicData>
        </a:graphic>
      </p:graphicFrame>
      <p:graphicFrame>
        <p:nvGraphicFramePr>
          <p:cNvPr id="1287" name="Google Shape;1287;p27"/>
          <p:cNvGraphicFramePr/>
          <p:nvPr/>
        </p:nvGraphicFramePr>
        <p:xfrm>
          <a:off x="2239198" y="2707327"/>
          <a:ext cx="4740284" cy="2216129"/>
        </p:xfrm>
        <a:graphic>
          <a:graphicData uri="http://schemas.openxmlformats.org/drawingml/2006/chart">
            <c:chart r:id="rId7"/>
          </a:graphicData>
        </a:graphic>
      </p:graphicFrame>
      <p:graphicFrame>
        <p:nvGraphicFramePr>
          <p:cNvPr id="1288" name="Google Shape;1288;p27"/>
          <p:cNvGraphicFramePr/>
          <p:nvPr/>
        </p:nvGraphicFramePr>
        <p:xfrm>
          <a:off x="108354" y="6084167"/>
          <a:ext cx="3996152" cy="1872209"/>
        </p:xfrm>
        <a:graphic>
          <a:graphicData uri="http://schemas.openxmlformats.org/drawingml/2006/chart">
            <c:chart r:id="rId8"/>
          </a:graphicData>
        </a:graphic>
      </p:graphicFrame>
      <p:graphicFrame>
        <p:nvGraphicFramePr>
          <p:cNvPr id="1289" name="Google Shape;1289;p27"/>
          <p:cNvGraphicFramePr/>
          <p:nvPr/>
        </p:nvGraphicFramePr>
        <p:xfrm>
          <a:off x="4154289" y="6012160"/>
          <a:ext cx="3046611" cy="1500322"/>
        </p:xfrm>
        <a:graphic>
          <a:graphicData uri="http://schemas.openxmlformats.org/drawingml/2006/chart">
            <c:chart r:id="rId9"/>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pic>
        <p:nvPicPr>
          <p:cNvPr id="1294" name="Google Shape;1294;p28"/>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295" name="Google Shape;1295;p28"/>
          <p:cNvPicPr preferRelativeResize="0"/>
          <p:nvPr/>
        </p:nvPicPr>
        <p:blipFill rotWithShape="1">
          <a:blip r:embed="rId4">
            <a:alphaModFix/>
          </a:blip>
          <a:srcRect b="0" l="0" r="0" t="51431"/>
          <a:stretch/>
        </p:blipFill>
        <p:spPr>
          <a:xfrm>
            <a:off x="0" y="2751189"/>
            <a:ext cx="2232223" cy="2739952"/>
          </a:xfrm>
          <a:prstGeom prst="rect">
            <a:avLst/>
          </a:prstGeom>
          <a:noFill/>
          <a:ln>
            <a:noFill/>
          </a:ln>
        </p:spPr>
      </p:pic>
      <p:sp>
        <p:nvSpPr>
          <p:cNvPr id="1296" name="Google Shape;1296;p28"/>
          <p:cNvSpPr txBox="1"/>
          <p:nvPr/>
        </p:nvSpPr>
        <p:spPr>
          <a:xfrm>
            <a:off x="-46293" y="741756"/>
            <a:ext cx="220658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b="1" sz="1200">
              <a:solidFill>
                <a:schemeClr val="dk1"/>
              </a:solidFill>
              <a:latin typeface="Arial Narrow"/>
              <a:ea typeface="Arial Narrow"/>
              <a:cs typeface="Arial Narrow"/>
              <a:sym typeface="Arial Narrow"/>
            </a:endParaRPr>
          </a:p>
        </p:txBody>
      </p:sp>
      <p:sp>
        <p:nvSpPr>
          <p:cNvPr id="1297" name="Google Shape;1297;p28"/>
          <p:cNvSpPr/>
          <p:nvPr/>
        </p:nvSpPr>
        <p:spPr>
          <a:xfrm>
            <a:off x="2274078" y="2167727"/>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casos de IRAG notificados por la unidad centinela al SIVIGILA a Periodo epidemiológico 3 acumulado, 2021-2022. </a:t>
            </a:r>
            <a:endParaRPr sz="1100">
              <a:solidFill>
                <a:schemeClr val="dk1"/>
              </a:solidFill>
              <a:latin typeface="Arial Narrow"/>
              <a:ea typeface="Arial Narrow"/>
              <a:cs typeface="Arial Narrow"/>
              <a:sym typeface="Arial Narrow"/>
            </a:endParaRPr>
          </a:p>
        </p:txBody>
      </p:sp>
      <p:grpSp>
        <p:nvGrpSpPr>
          <p:cNvPr id="1298" name="Google Shape;1298;p28"/>
          <p:cNvGrpSpPr/>
          <p:nvPr/>
        </p:nvGrpSpPr>
        <p:grpSpPr>
          <a:xfrm>
            <a:off x="72058" y="4067944"/>
            <a:ext cx="2071864" cy="635617"/>
            <a:chOff x="2397524" y="3379972"/>
            <a:chExt cx="4508500" cy="904875"/>
          </a:xfrm>
        </p:grpSpPr>
        <p:pic>
          <p:nvPicPr>
            <p:cNvPr id="1299" name="Google Shape;1299;p2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300" name="Google Shape;1300;p28"/>
            <p:cNvSpPr txBox="1"/>
            <p:nvPr/>
          </p:nvSpPr>
          <p:spPr>
            <a:xfrm>
              <a:off x="3317545" y="3519041"/>
              <a:ext cx="1593561" cy="4819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165</a:t>
              </a:r>
              <a:endParaRPr b="1" sz="1600">
                <a:solidFill>
                  <a:schemeClr val="dk1"/>
                </a:solidFill>
                <a:latin typeface="Arial Narrow"/>
                <a:ea typeface="Arial Narrow"/>
                <a:cs typeface="Arial Narrow"/>
                <a:sym typeface="Arial Narrow"/>
              </a:endParaRPr>
            </a:p>
          </p:txBody>
        </p:sp>
      </p:grpSp>
      <p:sp>
        <p:nvSpPr>
          <p:cNvPr id="1301" name="Google Shape;1301;p28"/>
          <p:cNvSpPr/>
          <p:nvPr/>
        </p:nvSpPr>
        <p:spPr>
          <a:xfrm>
            <a:off x="2304306" y="4815607"/>
            <a:ext cx="4946011" cy="723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muestras captadas por la unidad centinela HUSVF, para  estudio  de circulación viral y bacteriana, a Periodo epidemiológico 3 acumulado, Medellín 2022</a:t>
            </a:r>
            <a:endParaRPr/>
          </a:p>
          <a:p>
            <a:pPr indent="0" lvl="0" marL="0" marR="0" rtl="0" algn="just">
              <a:spcBef>
                <a:spcPts val="0"/>
              </a:spcBef>
              <a:spcAft>
                <a:spcPts val="0"/>
              </a:spcAft>
              <a:buNone/>
            </a:pPr>
            <a:r>
              <a:t/>
            </a:r>
            <a:endParaRPr sz="1100">
              <a:solidFill>
                <a:schemeClr val="dk1"/>
              </a:solidFill>
              <a:latin typeface="Arial Narrow"/>
              <a:ea typeface="Arial Narrow"/>
              <a:cs typeface="Arial Narrow"/>
              <a:sym typeface="Arial Narrow"/>
            </a:endParaRPr>
          </a:p>
        </p:txBody>
      </p:sp>
      <p:grpSp>
        <p:nvGrpSpPr>
          <p:cNvPr id="1302" name="Google Shape;1302;p28"/>
          <p:cNvGrpSpPr/>
          <p:nvPr/>
        </p:nvGrpSpPr>
        <p:grpSpPr>
          <a:xfrm>
            <a:off x="2448322" y="74775"/>
            <a:ext cx="3446504" cy="276999"/>
            <a:chOff x="2448322" y="74775"/>
            <a:chExt cx="3446504" cy="276999"/>
          </a:xfrm>
        </p:grpSpPr>
        <p:sp>
          <p:nvSpPr>
            <p:cNvPr id="1303" name="Google Shape;1303;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04" name="Google Shape;1304;p28"/>
            <p:cNvCxnSpPr>
              <a:stCxn id="130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05" name="Google Shape;1305;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306" name="Google Shape;1306;p28"/>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07" name="Google Shape;1307;p28"/>
          <p:cNvGrpSpPr/>
          <p:nvPr/>
        </p:nvGrpSpPr>
        <p:grpSpPr>
          <a:xfrm>
            <a:off x="277404" y="5621632"/>
            <a:ext cx="3446504" cy="276999"/>
            <a:chOff x="2448322" y="74775"/>
            <a:chExt cx="3446504" cy="276999"/>
          </a:xfrm>
        </p:grpSpPr>
        <p:sp>
          <p:nvSpPr>
            <p:cNvPr id="1308" name="Google Shape;1308;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09" name="Google Shape;1309;p28"/>
            <p:cNvCxnSpPr>
              <a:stCxn id="130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10" name="Google Shape;1310;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311" name="Google Shape;1311;p2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Pág..28 </a:t>
            </a:r>
            <a:endParaRPr b="1" sz="1050">
              <a:solidFill>
                <a:schemeClr val="dk1"/>
              </a:solidFill>
              <a:latin typeface="Arial Narrow"/>
              <a:ea typeface="Arial Narrow"/>
              <a:cs typeface="Arial Narrow"/>
              <a:sym typeface="Arial Narrow"/>
            </a:endParaRPr>
          </a:p>
        </p:txBody>
      </p:sp>
      <p:sp>
        <p:nvSpPr>
          <p:cNvPr id="1312" name="Google Shape;1312;p28"/>
          <p:cNvSpPr txBox="1"/>
          <p:nvPr>
            <p:ph type="ctrTitle"/>
          </p:nvPr>
        </p:nvSpPr>
        <p:spPr>
          <a:xfrm>
            <a:off x="85115" y="-94400"/>
            <a:ext cx="2075175" cy="954107"/>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ESI – IRAG Centinela</a:t>
            </a:r>
            <a:endParaRPr b="1" sz="2800">
              <a:solidFill>
                <a:srgbClr val="C00000"/>
              </a:solidFill>
              <a:latin typeface="Arial Narrow"/>
              <a:ea typeface="Arial Narrow"/>
              <a:cs typeface="Arial Narrow"/>
              <a:sym typeface="Arial Narrow"/>
            </a:endParaRPr>
          </a:p>
        </p:txBody>
      </p:sp>
      <p:sp>
        <p:nvSpPr>
          <p:cNvPr id="1313" name="Google Shape;1313;p28"/>
          <p:cNvSpPr txBox="1"/>
          <p:nvPr/>
        </p:nvSpPr>
        <p:spPr>
          <a:xfrm>
            <a:off x="113975" y="4716016"/>
            <a:ext cx="201607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10%</a:t>
            </a:r>
            <a:endParaRPr b="1" sz="1200">
              <a:solidFill>
                <a:schemeClr val="dk1"/>
              </a:solidFill>
              <a:latin typeface="Arial Narrow"/>
              <a:ea typeface="Arial Narrow"/>
              <a:cs typeface="Arial Narrow"/>
              <a:sym typeface="Arial Narrow"/>
            </a:endParaRPr>
          </a:p>
        </p:txBody>
      </p:sp>
      <p:pic>
        <p:nvPicPr>
          <p:cNvPr id="1314" name="Google Shape;1314;p28"/>
          <p:cNvPicPr preferRelativeResize="0"/>
          <p:nvPr/>
        </p:nvPicPr>
        <p:blipFill rotWithShape="1">
          <a:blip r:embed="rId6">
            <a:alphaModFix/>
          </a:blip>
          <a:srcRect b="0" l="0" r="0" t="0"/>
          <a:stretch/>
        </p:blipFill>
        <p:spPr>
          <a:xfrm>
            <a:off x="72058" y="6382190"/>
            <a:ext cx="1089717" cy="904875"/>
          </a:xfrm>
          <a:prstGeom prst="rect">
            <a:avLst/>
          </a:prstGeom>
          <a:noFill/>
          <a:ln>
            <a:noFill/>
          </a:ln>
        </p:spPr>
      </p:pic>
      <p:grpSp>
        <p:nvGrpSpPr>
          <p:cNvPr id="1315" name="Google Shape;1315;p28"/>
          <p:cNvGrpSpPr/>
          <p:nvPr/>
        </p:nvGrpSpPr>
        <p:grpSpPr>
          <a:xfrm>
            <a:off x="1051937" y="6726660"/>
            <a:ext cx="1252369" cy="877901"/>
            <a:chOff x="-36884" y="7072716"/>
            <a:chExt cx="1252369" cy="877901"/>
          </a:xfrm>
        </p:grpSpPr>
        <p:sp>
          <p:nvSpPr>
            <p:cNvPr id="1316" name="Google Shape;1316;p2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317" name="Google Shape;1317;p28"/>
            <p:cNvSpPr/>
            <p:nvPr/>
          </p:nvSpPr>
          <p:spPr>
            <a:xfrm>
              <a:off x="209546" y="7363321"/>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50%</a:t>
              </a:r>
              <a:endParaRPr b="1" sz="1600">
                <a:solidFill>
                  <a:schemeClr val="dk1"/>
                </a:solidFill>
                <a:latin typeface="Arial Narrow"/>
                <a:ea typeface="Arial Narrow"/>
                <a:cs typeface="Arial Narrow"/>
                <a:sym typeface="Arial Narrow"/>
              </a:endParaRPr>
            </a:p>
          </p:txBody>
        </p:sp>
        <p:sp>
          <p:nvSpPr>
            <p:cNvPr id="1318" name="Google Shape;1318;p28"/>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83 Casos</a:t>
              </a:r>
              <a:endParaRPr b="1" sz="1200">
                <a:solidFill>
                  <a:schemeClr val="dk1"/>
                </a:solidFill>
                <a:latin typeface="Arial Narrow"/>
                <a:ea typeface="Arial Narrow"/>
                <a:cs typeface="Arial Narrow"/>
                <a:sym typeface="Arial Narrow"/>
              </a:endParaRPr>
            </a:p>
          </p:txBody>
        </p:sp>
      </p:grpSp>
      <p:pic>
        <p:nvPicPr>
          <p:cNvPr id="1319" name="Google Shape;1319;p28"/>
          <p:cNvPicPr preferRelativeResize="0"/>
          <p:nvPr/>
        </p:nvPicPr>
        <p:blipFill rotWithShape="1">
          <a:blip r:embed="rId7">
            <a:alphaModFix/>
          </a:blip>
          <a:srcRect b="1" l="0" r="83073" t="8462"/>
          <a:stretch/>
        </p:blipFill>
        <p:spPr>
          <a:xfrm>
            <a:off x="1269027" y="6025808"/>
            <a:ext cx="804283" cy="778892"/>
          </a:xfrm>
          <a:prstGeom prst="rect">
            <a:avLst/>
          </a:prstGeom>
          <a:noFill/>
          <a:ln>
            <a:noFill/>
          </a:ln>
        </p:spPr>
      </p:pic>
      <p:grpSp>
        <p:nvGrpSpPr>
          <p:cNvPr id="1320" name="Google Shape;1320;p28"/>
          <p:cNvGrpSpPr/>
          <p:nvPr/>
        </p:nvGrpSpPr>
        <p:grpSpPr>
          <a:xfrm>
            <a:off x="-58310" y="7244599"/>
            <a:ext cx="1241624" cy="1071817"/>
            <a:chOff x="-14122" y="7072716"/>
            <a:chExt cx="1241624" cy="1071817"/>
          </a:xfrm>
        </p:grpSpPr>
        <p:sp>
          <p:nvSpPr>
            <p:cNvPr id="1321" name="Google Shape;1321;p28"/>
            <p:cNvSpPr txBox="1"/>
            <p:nvPr/>
          </p:nvSpPr>
          <p:spPr>
            <a:xfrm>
              <a:off x="-14122" y="7072716"/>
              <a:ext cx="122960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Confirmados por laboratorio</a:t>
              </a:r>
              <a:endParaRPr b="1" sz="1200" u="sng">
                <a:solidFill>
                  <a:schemeClr val="dk1"/>
                </a:solidFill>
                <a:latin typeface="Arial Narrow"/>
                <a:ea typeface="Arial Narrow"/>
                <a:cs typeface="Arial Narrow"/>
                <a:sym typeface="Arial Narrow"/>
              </a:endParaRPr>
            </a:p>
          </p:txBody>
        </p:sp>
        <p:sp>
          <p:nvSpPr>
            <p:cNvPr id="1322" name="Google Shape;1322;p28"/>
            <p:cNvSpPr/>
            <p:nvPr/>
          </p:nvSpPr>
          <p:spPr>
            <a:xfrm>
              <a:off x="242917" y="7543341"/>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35%</a:t>
              </a:r>
              <a:endParaRPr b="1" sz="1600">
                <a:solidFill>
                  <a:schemeClr val="dk1"/>
                </a:solidFill>
                <a:latin typeface="Arial Narrow"/>
                <a:ea typeface="Arial Narrow"/>
                <a:cs typeface="Arial Narrow"/>
                <a:sym typeface="Arial Narrow"/>
              </a:endParaRPr>
            </a:p>
          </p:txBody>
        </p:sp>
        <p:sp>
          <p:nvSpPr>
            <p:cNvPr id="1323" name="Google Shape;1323;p28"/>
            <p:cNvSpPr txBox="1"/>
            <p:nvPr/>
          </p:nvSpPr>
          <p:spPr>
            <a:xfrm>
              <a:off x="-2105" y="786753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58 Casos</a:t>
              </a:r>
              <a:endParaRPr b="1" sz="1200">
                <a:solidFill>
                  <a:schemeClr val="dk1"/>
                </a:solidFill>
                <a:latin typeface="Arial Narrow"/>
                <a:ea typeface="Arial Narrow"/>
                <a:cs typeface="Arial Narrow"/>
                <a:sym typeface="Arial Narrow"/>
              </a:endParaRPr>
            </a:p>
          </p:txBody>
        </p:sp>
      </p:grpSp>
      <p:pic>
        <p:nvPicPr>
          <p:cNvPr id="1324" name="Google Shape;1324;p28"/>
          <p:cNvPicPr preferRelativeResize="0"/>
          <p:nvPr/>
        </p:nvPicPr>
        <p:blipFill rotWithShape="1">
          <a:blip r:embed="rId7">
            <a:alphaModFix/>
          </a:blip>
          <a:srcRect b="1381" l="28990" r="53580" t="5393"/>
          <a:stretch/>
        </p:blipFill>
        <p:spPr>
          <a:xfrm>
            <a:off x="2124273" y="6025808"/>
            <a:ext cx="828105" cy="793252"/>
          </a:xfrm>
          <a:prstGeom prst="rect">
            <a:avLst/>
          </a:prstGeom>
          <a:noFill/>
          <a:ln>
            <a:noFill/>
          </a:ln>
        </p:spPr>
      </p:pic>
      <p:grpSp>
        <p:nvGrpSpPr>
          <p:cNvPr id="1325" name="Google Shape;1325;p28"/>
          <p:cNvGrpSpPr/>
          <p:nvPr/>
        </p:nvGrpSpPr>
        <p:grpSpPr>
          <a:xfrm>
            <a:off x="1938795" y="6726660"/>
            <a:ext cx="1229607" cy="877901"/>
            <a:chOff x="-14122" y="7072716"/>
            <a:chExt cx="1229607" cy="877901"/>
          </a:xfrm>
        </p:grpSpPr>
        <p:sp>
          <p:nvSpPr>
            <p:cNvPr id="1326" name="Google Shape;1326;p2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327" name="Google Shape;1327;p28"/>
            <p:cNvSpPr/>
            <p:nvPr/>
          </p:nvSpPr>
          <p:spPr>
            <a:xfrm>
              <a:off x="209546" y="7363321"/>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50%</a:t>
              </a:r>
              <a:endParaRPr b="1" sz="1600">
                <a:solidFill>
                  <a:schemeClr val="dk1"/>
                </a:solidFill>
                <a:latin typeface="Arial Narrow"/>
                <a:ea typeface="Arial Narrow"/>
                <a:cs typeface="Arial Narrow"/>
                <a:sym typeface="Arial Narrow"/>
              </a:endParaRPr>
            </a:p>
          </p:txBody>
        </p:sp>
        <p:sp>
          <p:nvSpPr>
            <p:cNvPr id="1328" name="Google Shape;1328;p28"/>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82 Casos</a:t>
              </a:r>
              <a:endParaRPr b="1" sz="1200">
                <a:solidFill>
                  <a:schemeClr val="dk1"/>
                </a:solidFill>
                <a:latin typeface="Arial Narrow"/>
                <a:ea typeface="Arial Narrow"/>
                <a:cs typeface="Arial Narrow"/>
                <a:sym typeface="Arial Narrow"/>
              </a:endParaRPr>
            </a:p>
          </p:txBody>
        </p:sp>
      </p:grpSp>
      <p:pic>
        <p:nvPicPr>
          <p:cNvPr id="1329" name="Google Shape;1329;p28"/>
          <p:cNvPicPr preferRelativeResize="0"/>
          <p:nvPr/>
        </p:nvPicPr>
        <p:blipFill rotWithShape="1">
          <a:blip r:embed="rId8">
            <a:alphaModFix/>
          </a:blip>
          <a:srcRect b="0" l="13773" r="11756" t="0"/>
          <a:stretch/>
        </p:blipFill>
        <p:spPr>
          <a:xfrm>
            <a:off x="2094883" y="7695354"/>
            <a:ext cx="762489" cy="737854"/>
          </a:xfrm>
          <a:prstGeom prst="rect">
            <a:avLst/>
          </a:prstGeom>
          <a:noFill/>
          <a:ln>
            <a:noFill/>
          </a:ln>
        </p:spPr>
      </p:pic>
      <p:pic>
        <p:nvPicPr>
          <p:cNvPr descr="https://www.comb.cat/Upload/Imatges/2979.JPG" id="1330" name="Google Shape;1330;p28"/>
          <p:cNvPicPr preferRelativeResize="0"/>
          <p:nvPr/>
        </p:nvPicPr>
        <p:blipFill rotWithShape="1">
          <a:blip r:embed="rId9">
            <a:alphaModFix/>
          </a:blip>
          <a:srcRect b="12182" l="20417" r="28520" t="9029"/>
          <a:stretch/>
        </p:blipFill>
        <p:spPr>
          <a:xfrm>
            <a:off x="1216367" y="7604561"/>
            <a:ext cx="831338" cy="808094"/>
          </a:xfrm>
          <a:prstGeom prst="rect">
            <a:avLst/>
          </a:prstGeom>
          <a:noFill/>
          <a:ln>
            <a:noFill/>
          </a:ln>
        </p:spPr>
      </p:pic>
      <p:grpSp>
        <p:nvGrpSpPr>
          <p:cNvPr id="1331" name="Google Shape;1331;p28"/>
          <p:cNvGrpSpPr/>
          <p:nvPr/>
        </p:nvGrpSpPr>
        <p:grpSpPr>
          <a:xfrm>
            <a:off x="1034152" y="8322080"/>
            <a:ext cx="1229607" cy="877901"/>
            <a:chOff x="-14122" y="7072716"/>
            <a:chExt cx="1229607" cy="877901"/>
          </a:xfrm>
        </p:grpSpPr>
        <p:sp>
          <p:nvSpPr>
            <p:cNvPr id="1332" name="Google Shape;1332;p2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&lt; 5 años</a:t>
              </a:r>
              <a:endParaRPr b="1" sz="1200" u="sng">
                <a:solidFill>
                  <a:schemeClr val="dk1"/>
                </a:solidFill>
                <a:latin typeface="Arial Narrow"/>
                <a:ea typeface="Arial Narrow"/>
                <a:cs typeface="Arial Narrow"/>
                <a:sym typeface="Arial Narrow"/>
              </a:endParaRPr>
            </a:p>
          </p:txBody>
        </p:sp>
        <p:sp>
          <p:nvSpPr>
            <p:cNvPr id="1333" name="Google Shape;1333;p28"/>
            <p:cNvSpPr/>
            <p:nvPr/>
          </p:nvSpPr>
          <p:spPr>
            <a:xfrm>
              <a:off x="209546" y="7363321"/>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84%</a:t>
              </a:r>
              <a:endParaRPr b="1" sz="1600">
                <a:solidFill>
                  <a:schemeClr val="dk1"/>
                </a:solidFill>
                <a:latin typeface="Arial Narrow"/>
                <a:ea typeface="Arial Narrow"/>
                <a:cs typeface="Arial Narrow"/>
                <a:sym typeface="Arial Narrow"/>
              </a:endParaRPr>
            </a:p>
          </p:txBody>
        </p:sp>
        <p:sp>
          <p:nvSpPr>
            <p:cNvPr id="1334" name="Google Shape;1334;p28"/>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138 Casos</a:t>
              </a:r>
              <a:endParaRPr b="1" sz="1200">
                <a:solidFill>
                  <a:schemeClr val="dk1"/>
                </a:solidFill>
                <a:latin typeface="Arial Narrow"/>
                <a:ea typeface="Arial Narrow"/>
                <a:cs typeface="Arial Narrow"/>
                <a:sym typeface="Arial Narrow"/>
              </a:endParaRPr>
            </a:p>
          </p:txBody>
        </p:sp>
      </p:grpSp>
      <p:grpSp>
        <p:nvGrpSpPr>
          <p:cNvPr id="1335" name="Google Shape;1335;p28"/>
          <p:cNvGrpSpPr/>
          <p:nvPr/>
        </p:nvGrpSpPr>
        <p:grpSpPr>
          <a:xfrm>
            <a:off x="1925147" y="8312486"/>
            <a:ext cx="1229607" cy="877901"/>
            <a:chOff x="-14122" y="7072716"/>
            <a:chExt cx="1229607" cy="877901"/>
          </a:xfrm>
        </p:grpSpPr>
        <p:sp>
          <p:nvSpPr>
            <p:cNvPr id="1336" name="Google Shape;1336;p2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&gt; 65 años</a:t>
              </a:r>
              <a:endParaRPr b="1" sz="1200" u="sng">
                <a:solidFill>
                  <a:schemeClr val="dk1"/>
                </a:solidFill>
                <a:latin typeface="Arial Narrow"/>
                <a:ea typeface="Arial Narrow"/>
                <a:cs typeface="Arial Narrow"/>
                <a:sym typeface="Arial Narrow"/>
              </a:endParaRPr>
            </a:p>
          </p:txBody>
        </p:sp>
        <p:sp>
          <p:nvSpPr>
            <p:cNvPr id="1337" name="Google Shape;1337;p28"/>
            <p:cNvSpPr/>
            <p:nvPr/>
          </p:nvSpPr>
          <p:spPr>
            <a:xfrm>
              <a:off x="209546"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a:t>
              </a:r>
              <a:endParaRPr b="1" sz="1600">
                <a:solidFill>
                  <a:schemeClr val="dk1"/>
                </a:solidFill>
                <a:latin typeface="Arial Narrow"/>
                <a:ea typeface="Arial Narrow"/>
                <a:cs typeface="Arial Narrow"/>
                <a:sym typeface="Arial Narrow"/>
              </a:endParaRPr>
            </a:p>
          </p:txBody>
        </p:sp>
        <p:sp>
          <p:nvSpPr>
            <p:cNvPr id="1338" name="Google Shape;1338;p28"/>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 Casos</a:t>
              </a:r>
              <a:endParaRPr b="1" sz="1200">
                <a:solidFill>
                  <a:schemeClr val="dk1"/>
                </a:solidFill>
                <a:latin typeface="Arial Narrow"/>
                <a:ea typeface="Arial Narrow"/>
                <a:cs typeface="Arial Narrow"/>
                <a:sym typeface="Arial Narrow"/>
              </a:endParaRPr>
            </a:p>
          </p:txBody>
        </p:sp>
      </p:grpSp>
      <p:grpSp>
        <p:nvGrpSpPr>
          <p:cNvPr id="1339" name="Google Shape;1339;p28"/>
          <p:cNvGrpSpPr/>
          <p:nvPr/>
        </p:nvGrpSpPr>
        <p:grpSpPr>
          <a:xfrm>
            <a:off x="3528442" y="5635532"/>
            <a:ext cx="3446504" cy="276999"/>
            <a:chOff x="2448322" y="74775"/>
            <a:chExt cx="3446504" cy="276999"/>
          </a:xfrm>
        </p:grpSpPr>
        <p:sp>
          <p:nvSpPr>
            <p:cNvPr id="1340" name="Google Shape;1340;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41" name="Google Shape;1341;p28"/>
            <p:cNvCxnSpPr>
              <a:stCxn id="134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42" name="Google Shape;1342;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1343" name="Google Shape;1343;p28"/>
          <p:cNvSpPr/>
          <p:nvPr/>
        </p:nvSpPr>
        <p:spPr>
          <a:xfrm>
            <a:off x="3272261" y="6012160"/>
            <a:ext cx="3889130" cy="17543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unidad centinela Hospital Universitario San Vicente Fundación, captó  en promedio por semana 14 muestras  para el estudio de circulación viral y bacteriana. Se espera captar 5 muestras por semana según lineamientos del evento 345 del INS, lo que denota que ha cumplido con la meta propuesta.</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Se captaron 165 muestras estudiadas en la unidad centinela, se tienen resultados a la fecha del 75% de las cuales se han confirmado por laboratorio el 35%.</a:t>
            </a:r>
            <a:endParaRPr sz="1200">
              <a:solidFill>
                <a:schemeClr val="dk1"/>
              </a:solidFill>
              <a:latin typeface="Arial Narrow"/>
              <a:ea typeface="Arial Narrow"/>
              <a:cs typeface="Arial Narrow"/>
              <a:sym typeface="Arial Narrow"/>
            </a:endParaRPr>
          </a:p>
        </p:txBody>
      </p:sp>
      <p:graphicFrame>
        <p:nvGraphicFramePr>
          <p:cNvPr id="1344" name="Google Shape;1344;p28"/>
          <p:cNvGraphicFramePr/>
          <p:nvPr/>
        </p:nvGraphicFramePr>
        <p:xfrm>
          <a:off x="2232222" y="336386"/>
          <a:ext cx="4929169" cy="1831342"/>
        </p:xfrm>
        <a:graphic>
          <a:graphicData uri="http://schemas.openxmlformats.org/drawingml/2006/chart">
            <c:chart r:id="rId10"/>
          </a:graphicData>
        </a:graphic>
      </p:graphicFrame>
      <p:graphicFrame>
        <p:nvGraphicFramePr>
          <p:cNvPr id="1345" name="Google Shape;1345;p28"/>
          <p:cNvGraphicFramePr/>
          <p:nvPr/>
        </p:nvGraphicFramePr>
        <p:xfrm>
          <a:off x="2143921" y="2696344"/>
          <a:ext cx="5017469" cy="2119263"/>
        </p:xfrm>
        <a:graphic>
          <a:graphicData uri="http://schemas.openxmlformats.org/drawingml/2006/chart">
            <c:chart r:id="rId11"/>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sp>
        <p:nvSpPr>
          <p:cNvPr id="1350" name="Google Shape;1350;p29"/>
          <p:cNvSpPr/>
          <p:nvPr/>
        </p:nvSpPr>
        <p:spPr>
          <a:xfrm>
            <a:off x="0" y="23621"/>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51" name="Google Shape;1351;p29"/>
          <p:cNvGrpSpPr/>
          <p:nvPr/>
        </p:nvGrpSpPr>
        <p:grpSpPr>
          <a:xfrm>
            <a:off x="277404" y="137149"/>
            <a:ext cx="3446504" cy="276999"/>
            <a:chOff x="2448322" y="74775"/>
            <a:chExt cx="3446504" cy="276999"/>
          </a:xfrm>
        </p:grpSpPr>
        <p:sp>
          <p:nvSpPr>
            <p:cNvPr id="1352" name="Google Shape;1352;p2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53" name="Google Shape;1353;p29"/>
            <p:cNvCxnSpPr>
              <a:stCxn id="135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54" name="Google Shape;1354;p2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Circulación viral</a:t>
              </a:r>
              <a:endParaRPr b="1" sz="1200">
                <a:solidFill>
                  <a:schemeClr val="dk1"/>
                </a:solidFill>
                <a:latin typeface="Arial Narrow"/>
                <a:ea typeface="Arial Narrow"/>
                <a:cs typeface="Arial Narrow"/>
                <a:sym typeface="Arial Narrow"/>
              </a:endParaRPr>
            </a:p>
          </p:txBody>
        </p:sp>
      </p:grpSp>
      <p:sp>
        <p:nvSpPr>
          <p:cNvPr id="1355" name="Google Shape;1355;p29"/>
          <p:cNvSpPr/>
          <p:nvPr/>
        </p:nvSpPr>
        <p:spPr>
          <a:xfrm>
            <a:off x="0" y="428396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56" name="Google Shape;1356;p29"/>
          <p:cNvGrpSpPr/>
          <p:nvPr/>
        </p:nvGrpSpPr>
        <p:grpSpPr>
          <a:xfrm>
            <a:off x="277404" y="4397496"/>
            <a:ext cx="3446504" cy="276999"/>
            <a:chOff x="2448322" y="74775"/>
            <a:chExt cx="3446504" cy="276999"/>
          </a:xfrm>
        </p:grpSpPr>
        <p:sp>
          <p:nvSpPr>
            <p:cNvPr id="1357" name="Google Shape;1357;p2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58" name="Google Shape;1358;p29"/>
            <p:cNvCxnSpPr>
              <a:stCxn id="135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59" name="Google Shape;1359;p2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circulación viral</a:t>
              </a:r>
              <a:endParaRPr b="1" sz="1200">
                <a:solidFill>
                  <a:schemeClr val="dk1"/>
                </a:solidFill>
                <a:latin typeface="Arial Narrow"/>
                <a:ea typeface="Arial Narrow"/>
                <a:cs typeface="Arial Narrow"/>
                <a:sym typeface="Arial Narrow"/>
              </a:endParaRPr>
            </a:p>
          </p:txBody>
        </p:sp>
      </p:grpSp>
      <p:sp>
        <p:nvSpPr>
          <p:cNvPr id="1360" name="Google Shape;1360;p2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29</a:t>
            </a:r>
            <a:endParaRPr b="1" sz="1050">
              <a:solidFill>
                <a:schemeClr val="dk1"/>
              </a:solidFill>
              <a:latin typeface="Arial Narrow"/>
              <a:ea typeface="Arial Narrow"/>
              <a:cs typeface="Arial Narrow"/>
              <a:sym typeface="Arial Narrow"/>
            </a:endParaRPr>
          </a:p>
        </p:txBody>
      </p:sp>
      <p:sp>
        <p:nvSpPr>
          <p:cNvPr id="1361" name="Google Shape;1361;p29"/>
          <p:cNvSpPr/>
          <p:nvPr/>
        </p:nvSpPr>
        <p:spPr>
          <a:xfrm>
            <a:off x="288082" y="3704129"/>
            <a:ext cx="6912816" cy="3616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2019.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Comportamiento de la  Circulación viral por semana epidemiológica, Medellín a Periodo epidemiológico 3 acumulado de 2022</a:t>
            </a:r>
            <a:endParaRPr sz="1050">
              <a:solidFill>
                <a:schemeClr val="dk1"/>
              </a:solidFill>
              <a:latin typeface="Arial Narrow"/>
              <a:ea typeface="Arial Narrow"/>
              <a:cs typeface="Arial Narrow"/>
              <a:sym typeface="Arial Narrow"/>
            </a:endParaRPr>
          </a:p>
        </p:txBody>
      </p:sp>
      <p:sp>
        <p:nvSpPr>
          <p:cNvPr id="1362" name="Google Shape;1362;p29"/>
          <p:cNvSpPr/>
          <p:nvPr/>
        </p:nvSpPr>
        <p:spPr>
          <a:xfrm>
            <a:off x="288082" y="8540311"/>
            <a:ext cx="645541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2018.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Número de muestras positivas  por virus respiratorios, según grupo de edad, Medellín a Periodo epidemiológico 3 acumulado de 2022</a:t>
            </a:r>
            <a:endParaRPr sz="1050">
              <a:solidFill>
                <a:schemeClr val="dk1"/>
              </a:solidFill>
              <a:latin typeface="Arial Narrow"/>
              <a:ea typeface="Arial Narrow"/>
              <a:cs typeface="Arial Narrow"/>
              <a:sym typeface="Arial Narrow"/>
            </a:endParaRPr>
          </a:p>
        </p:txBody>
      </p:sp>
      <p:sp>
        <p:nvSpPr>
          <p:cNvPr id="1363" name="Google Shape;1363;p29"/>
          <p:cNvSpPr txBox="1"/>
          <p:nvPr/>
        </p:nvSpPr>
        <p:spPr>
          <a:xfrm>
            <a:off x="5112618" y="1115616"/>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4" name="Google Shape;1364;p29"/>
          <p:cNvSpPr/>
          <p:nvPr/>
        </p:nvSpPr>
        <p:spPr>
          <a:xfrm>
            <a:off x="4680569" y="615330"/>
            <a:ext cx="2480821" cy="263149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Para conocer la circulación viral en la Ciudad, se tuvo en cuenta además de los casos evaluados en la unidad centinela,  los casos notificados como IRAG inusitados por las demás IPS de la ciudad, y los resultados del LDSP de los pacientes atendidos en las IPS de la ciudad.  De un total de 64.481 muestras confirmadas por laboratorio para virus respiratorios, los virus de mayor circulación son el Covid-19 con 63.963 y el VSR con 466 casos. Se han diagnosticado además, 7 casos de influenza AH1N1,   2 casos de Influenza A,  4 casos  Influenza B,,  18 casos de Parainfluenza, 12 casos de adenovirus y  9 casos de  Metaneumovirus.</a:t>
            </a:r>
            <a:endParaRPr sz="1100">
              <a:solidFill>
                <a:srgbClr val="FF0000"/>
              </a:solidFill>
              <a:latin typeface="Arial Narrow"/>
              <a:ea typeface="Arial Narrow"/>
              <a:cs typeface="Arial Narrow"/>
              <a:sym typeface="Arial Narrow"/>
            </a:endParaRPr>
          </a:p>
        </p:txBody>
      </p:sp>
      <p:graphicFrame>
        <p:nvGraphicFramePr>
          <p:cNvPr id="1365" name="Google Shape;1365;p29"/>
          <p:cNvGraphicFramePr/>
          <p:nvPr/>
        </p:nvGraphicFramePr>
        <p:xfrm>
          <a:off x="15765" y="638523"/>
          <a:ext cx="4664804" cy="2925365"/>
        </p:xfrm>
        <a:graphic>
          <a:graphicData uri="http://schemas.openxmlformats.org/drawingml/2006/chart">
            <c:chart r:id="rId3"/>
          </a:graphicData>
        </a:graphic>
      </p:graphicFrame>
      <p:graphicFrame>
        <p:nvGraphicFramePr>
          <p:cNvPr id="1366" name="Google Shape;1366;p29"/>
          <p:cNvGraphicFramePr/>
          <p:nvPr/>
        </p:nvGraphicFramePr>
        <p:xfrm>
          <a:off x="0" y="4805300"/>
          <a:ext cx="7200900" cy="3801329"/>
        </p:xfrm>
        <a:graphic>
          <a:graphicData uri="http://schemas.openxmlformats.org/drawingml/2006/chart">
            <c:chart r:id="rId4"/>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a:t>
            </a:r>
            <a:endParaRPr b="1" sz="1050">
              <a:solidFill>
                <a:schemeClr val="dk1"/>
              </a:solidFill>
              <a:latin typeface="Arial Narrow"/>
              <a:ea typeface="Arial Narrow"/>
              <a:cs typeface="Arial Narrow"/>
              <a:sym typeface="Arial Narrow"/>
            </a:endParaRPr>
          </a:p>
        </p:txBody>
      </p:sp>
      <p:sp>
        <p:nvSpPr>
          <p:cNvPr id="117" name="Google Shape;117;p3"/>
          <p:cNvSpPr txBox="1"/>
          <p:nvPr>
            <p:ph type="title"/>
          </p:nvPr>
        </p:nvSpPr>
        <p:spPr>
          <a:xfrm>
            <a:off x="205739" y="2937799"/>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Contenido</a:t>
            </a:r>
            <a:endParaRPr b="1" sz="2000">
              <a:latin typeface="Arial Narrow"/>
              <a:ea typeface="Arial Narrow"/>
              <a:cs typeface="Arial Narrow"/>
              <a:sym typeface="Arial Narrow"/>
            </a:endParaRPr>
          </a:p>
        </p:txBody>
      </p:sp>
      <p:grpSp>
        <p:nvGrpSpPr>
          <p:cNvPr id="118" name="Google Shape;118;p3"/>
          <p:cNvGrpSpPr/>
          <p:nvPr/>
        </p:nvGrpSpPr>
        <p:grpSpPr>
          <a:xfrm>
            <a:off x="0" y="107504"/>
            <a:ext cx="7200898" cy="1987144"/>
            <a:chOff x="0" y="14519"/>
            <a:chExt cx="7200898" cy="2078230"/>
          </a:xfrm>
        </p:grpSpPr>
        <p:sp>
          <p:nvSpPr>
            <p:cNvPr id="119" name="Google Shape;119;p3"/>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120" name="Google Shape;120;p3"/>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121" name="Google Shape;121;p3"/>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2" name="Google Shape;122;p3"/>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03 de 2022 - Reporte Semanas 01 a 12 (Hasta Marzo 26 de 2022)</a:t>
            </a:r>
            <a:endParaRPr sz="1200">
              <a:solidFill>
                <a:schemeClr val="dk1"/>
              </a:solidFill>
              <a:latin typeface="Times New Roman"/>
              <a:ea typeface="Times New Roman"/>
              <a:cs typeface="Times New Roman"/>
              <a:sym typeface="Times New Roman"/>
            </a:endParaRPr>
          </a:p>
        </p:txBody>
      </p:sp>
      <p:graphicFrame>
        <p:nvGraphicFramePr>
          <p:cNvPr id="123" name="Google Shape;123;p3"/>
          <p:cNvGraphicFramePr/>
          <p:nvPr/>
        </p:nvGraphicFramePr>
        <p:xfrm>
          <a:off x="288082" y="3347864"/>
          <a:ext cx="3000000" cy="3000000"/>
        </p:xfrm>
        <a:graphic>
          <a:graphicData uri="http://schemas.openxmlformats.org/drawingml/2006/table">
            <a:tbl>
              <a:tblPr>
                <a:noFill/>
                <a:tableStyleId>{3FA88417-4C01-4F78-ACC9-46CD140F2501}</a:tableStyleId>
              </a:tblPr>
              <a:tblGrid>
                <a:gridCol w="2966575"/>
                <a:gridCol w="2966575"/>
                <a:gridCol w="712350"/>
              </a:tblGrid>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IRA-Consulta ambulatoria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25</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a:t>
                      </a:r>
                      <a:r>
                        <a:rPr b="1" i="0" lang="es-ES" sz="1100" u="none" strike="noStrike">
                          <a:solidFill>
                            <a:schemeClr val="dk1"/>
                          </a:solidFill>
                          <a:latin typeface="Arial Narrow"/>
                          <a:ea typeface="Arial Narrow"/>
                          <a:cs typeface="Arial Narrow"/>
                          <a:sym typeface="Arial Narrow"/>
                        </a:rPr>
                        <a:t>-Hospitalizados</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a:t>
                      </a:r>
                      <a:r>
                        <a:rPr b="1" i="0" lang="es-ES" sz="1100" u="none" strike="noStrike">
                          <a:solidFill>
                            <a:schemeClr val="dk1"/>
                          </a:solidFill>
                          <a:latin typeface="Arial Narrow"/>
                          <a:ea typeface="Arial Narrow"/>
                          <a:cs typeface="Arial Narrow"/>
                          <a:sym typeface="Arial Narrow"/>
                        </a:rPr>
                        <a:t>-Hospitalizados en UCI</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25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ESI – IRAG Centinela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4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Grave Inusitada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30</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8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Infección asociadas a dispositivos en UCI</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Infección de sitio quirúrgico- ISQ</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32</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UCI adultos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33</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Hospitalización adultos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Intento de suicidio</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35</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0075">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VIH</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Calibri"/>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0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Dengue</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Agresiones por animales potencialmente transmisor de Rabia</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43</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Leptospirosis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45</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Mortalidad materna- MM</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Morbilidad materna extrema - MME</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Mortalidad perinatal y neonatal tardía MPNNT</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49</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Sífilis Gestacional SG</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50</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Sífilis Congénita  SC</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522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Gestantes con diagnóstico de VIH y Trasmisión Materno Infantil TMI de VIH.</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52</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Gestantes con diagnóstico de Hepatitis B y Trasmisión Materno Infantil TMI de la Hepatitis B.</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53</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Violencia de género e intrafamiliar</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Cáncer en menor de 18 años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Exposición a flúor</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60</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Búsqueda Activa Institucional BAI</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61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pic>
        <p:nvPicPr>
          <p:cNvPr id="1371" name="Google Shape;1371;p30"/>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372" name="Google Shape;1372;p30"/>
          <p:cNvPicPr preferRelativeResize="0"/>
          <p:nvPr/>
        </p:nvPicPr>
        <p:blipFill rotWithShape="1">
          <a:blip r:embed="rId4">
            <a:alphaModFix/>
          </a:blip>
          <a:srcRect b="0" l="0" r="0" t="51431"/>
          <a:stretch/>
        </p:blipFill>
        <p:spPr>
          <a:xfrm>
            <a:off x="4287" y="2805169"/>
            <a:ext cx="2232223" cy="2666962"/>
          </a:xfrm>
          <a:prstGeom prst="rect">
            <a:avLst/>
          </a:prstGeom>
          <a:noFill/>
          <a:ln>
            <a:noFill/>
          </a:ln>
        </p:spPr>
      </p:pic>
      <p:sp>
        <p:nvSpPr>
          <p:cNvPr id="1373" name="Google Shape;1373;p30"/>
          <p:cNvSpPr txBox="1"/>
          <p:nvPr/>
        </p:nvSpPr>
        <p:spPr>
          <a:xfrm>
            <a:off x="-1" y="741756"/>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b="1" sz="1200">
              <a:solidFill>
                <a:schemeClr val="dk1"/>
              </a:solidFill>
              <a:latin typeface="Arial Narrow"/>
              <a:ea typeface="Arial Narrow"/>
              <a:cs typeface="Arial Narrow"/>
              <a:sym typeface="Arial Narrow"/>
            </a:endParaRPr>
          </a:p>
        </p:txBody>
      </p:sp>
      <p:sp>
        <p:nvSpPr>
          <p:cNvPr id="1374" name="Google Shape;1374;p30"/>
          <p:cNvSpPr/>
          <p:nvPr/>
        </p:nvSpPr>
        <p:spPr>
          <a:xfrm>
            <a:off x="2254889" y="2300959"/>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casos de IRAG inusitado, notificados al SIVIGILA,  Medellín  a Periodo epidemiológico 3 acumulado, 2021-2022. </a:t>
            </a:r>
            <a:endParaRPr sz="1100">
              <a:solidFill>
                <a:schemeClr val="dk1"/>
              </a:solidFill>
              <a:latin typeface="Arial Narrow"/>
              <a:ea typeface="Arial Narrow"/>
              <a:cs typeface="Arial Narrow"/>
              <a:sym typeface="Arial Narrow"/>
            </a:endParaRPr>
          </a:p>
        </p:txBody>
      </p:sp>
      <p:grpSp>
        <p:nvGrpSpPr>
          <p:cNvPr id="1375" name="Google Shape;1375;p30"/>
          <p:cNvGrpSpPr/>
          <p:nvPr/>
        </p:nvGrpSpPr>
        <p:grpSpPr>
          <a:xfrm>
            <a:off x="149112" y="4139952"/>
            <a:ext cx="1892650" cy="488476"/>
            <a:chOff x="2397524" y="3379972"/>
            <a:chExt cx="4508500" cy="904875"/>
          </a:xfrm>
        </p:grpSpPr>
        <p:pic>
          <p:nvPicPr>
            <p:cNvPr id="1376" name="Google Shape;1376;p30"/>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377" name="Google Shape;1377;p30"/>
            <p:cNvSpPr txBox="1"/>
            <p:nvPr/>
          </p:nvSpPr>
          <p:spPr>
            <a:xfrm>
              <a:off x="3317545" y="3478755"/>
              <a:ext cx="1593562"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16</a:t>
              </a:r>
              <a:endParaRPr b="1" sz="1400">
                <a:solidFill>
                  <a:schemeClr val="dk1"/>
                </a:solidFill>
                <a:latin typeface="Arial Narrow"/>
                <a:ea typeface="Arial Narrow"/>
                <a:cs typeface="Arial Narrow"/>
                <a:sym typeface="Arial Narrow"/>
              </a:endParaRPr>
            </a:p>
          </p:txBody>
        </p:sp>
      </p:grpSp>
      <p:sp>
        <p:nvSpPr>
          <p:cNvPr id="1378" name="Google Shape;1378;p30"/>
          <p:cNvSpPr txBox="1"/>
          <p:nvPr/>
        </p:nvSpPr>
        <p:spPr>
          <a:xfrm>
            <a:off x="2259382" y="4230831"/>
            <a:ext cx="483555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Según los ajustes realizados, se notificaron 16 casos como IRAG inusitada, atendidos, notificados y residentes en Medellín, de los cuales se han descartado 10 casos. </a:t>
            </a:r>
            <a:endParaRPr sz="1100">
              <a:solidFill>
                <a:schemeClr val="dk1"/>
              </a:solidFill>
              <a:latin typeface="Arial Narrow"/>
              <a:ea typeface="Arial Narrow"/>
              <a:cs typeface="Arial Narrow"/>
              <a:sym typeface="Arial Narrow"/>
            </a:endParaRPr>
          </a:p>
        </p:txBody>
      </p:sp>
      <p:grpSp>
        <p:nvGrpSpPr>
          <p:cNvPr id="1379" name="Google Shape;1379;p30"/>
          <p:cNvGrpSpPr/>
          <p:nvPr/>
        </p:nvGrpSpPr>
        <p:grpSpPr>
          <a:xfrm>
            <a:off x="2448322" y="74775"/>
            <a:ext cx="3446504" cy="276999"/>
            <a:chOff x="2448322" y="74775"/>
            <a:chExt cx="3446504" cy="276999"/>
          </a:xfrm>
        </p:grpSpPr>
        <p:sp>
          <p:nvSpPr>
            <p:cNvPr id="1380" name="Google Shape;1380;p3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81" name="Google Shape;1381;p30"/>
            <p:cNvCxnSpPr>
              <a:stCxn id="138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82" name="Google Shape;1382;p3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383" name="Google Shape;1383;p30"/>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84" name="Google Shape;1384;p30"/>
          <p:cNvGrpSpPr/>
          <p:nvPr/>
        </p:nvGrpSpPr>
        <p:grpSpPr>
          <a:xfrm>
            <a:off x="277404" y="5621632"/>
            <a:ext cx="3446504" cy="276999"/>
            <a:chOff x="2448322" y="74775"/>
            <a:chExt cx="3446504" cy="276999"/>
          </a:xfrm>
        </p:grpSpPr>
        <p:sp>
          <p:nvSpPr>
            <p:cNvPr id="1385" name="Google Shape;1385;p3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86" name="Google Shape;1386;p30"/>
            <p:cNvCxnSpPr>
              <a:stCxn id="138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87" name="Google Shape;1387;p3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388" name="Google Shape;1388;p3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Pág..30 </a:t>
            </a:r>
            <a:endParaRPr b="1" sz="1050">
              <a:solidFill>
                <a:schemeClr val="dk1"/>
              </a:solidFill>
              <a:latin typeface="Arial Narrow"/>
              <a:ea typeface="Arial Narrow"/>
              <a:cs typeface="Arial Narrow"/>
              <a:sym typeface="Arial Narrow"/>
            </a:endParaRPr>
          </a:p>
        </p:txBody>
      </p:sp>
      <p:sp>
        <p:nvSpPr>
          <p:cNvPr id="1389" name="Google Shape;1389;p30"/>
          <p:cNvSpPr txBox="1"/>
          <p:nvPr>
            <p:ph type="ctrTitle"/>
          </p:nvPr>
        </p:nvSpPr>
        <p:spPr>
          <a:xfrm>
            <a:off x="85115" y="90265"/>
            <a:ext cx="207517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Infección Respiratoria Aguda Grave Inusitada</a:t>
            </a:r>
            <a:endParaRPr b="1" sz="1600">
              <a:solidFill>
                <a:srgbClr val="C00000"/>
              </a:solidFill>
              <a:latin typeface="Arial Narrow"/>
              <a:ea typeface="Arial Narrow"/>
              <a:cs typeface="Arial Narrow"/>
              <a:sym typeface="Arial Narrow"/>
            </a:endParaRPr>
          </a:p>
        </p:txBody>
      </p:sp>
      <p:grpSp>
        <p:nvGrpSpPr>
          <p:cNvPr id="1390" name="Google Shape;1390;p30"/>
          <p:cNvGrpSpPr/>
          <p:nvPr/>
        </p:nvGrpSpPr>
        <p:grpSpPr>
          <a:xfrm>
            <a:off x="437570" y="6848803"/>
            <a:ext cx="1252369" cy="877901"/>
            <a:chOff x="-36884" y="7072716"/>
            <a:chExt cx="1252369" cy="877901"/>
          </a:xfrm>
        </p:grpSpPr>
        <p:sp>
          <p:nvSpPr>
            <p:cNvPr id="1391" name="Google Shape;1391;p3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392" name="Google Shape;1392;p30"/>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9 casos</a:t>
              </a:r>
              <a:endParaRPr b="1" sz="1200">
                <a:solidFill>
                  <a:schemeClr val="dk1"/>
                </a:solidFill>
                <a:latin typeface="Arial Narrow"/>
                <a:ea typeface="Arial Narrow"/>
                <a:cs typeface="Arial Narrow"/>
                <a:sym typeface="Arial Narrow"/>
              </a:endParaRPr>
            </a:p>
          </p:txBody>
        </p:sp>
        <p:sp>
          <p:nvSpPr>
            <p:cNvPr id="1393" name="Google Shape;1393;p30"/>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1394" name="Google Shape;1394;p30"/>
          <p:cNvPicPr preferRelativeResize="0"/>
          <p:nvPr/>
        </p:nvPicPr>
        <p:blipFill rotWithShape="1">
          <a:blip r:embed="rId6">
            <a:alphaModFix/>
          </a:blip>
          <a:srcRect b="0" l="0" r="83073" t="0"/>
          <a:stretch/>
        </p:blipFill>
        <p:spPr>
          <a:xfrm>
            <a:off x="654660" y="6062295"/>
            <a:ext cx="804283" cy="850900"/>
          </a:xfrm>
          <a:prstGeom prst="rect">
            <a:avLst/>
          </a:prstGeom>
          <a:noFill/>
          <a:ln>
            <a:noFill/>
          </a:ln>
        </p:spPr>
      </p:pic>
      <p:pic>
        <p:nvPicPr>
          <p:cNvPr id="1395" name="Google Shape;1395;p30"/>
          <p:cNvPicPr preferRelativeResize="0"/>
          <p:nvPr/>
        </p:nvPicPr>
        <p:blipFill rotWithShape="1">
          <a:blip r:embed="rId6">
            <a:alphaModFix/>
          </a:blip>
          <a:srcRect b="1382" l="28990" r="53580" t="-1382"/>
          <a:stretch/>
        </p:blipFill>
        <p:spPr>
          <a:xfrm>
            <a:off x="1725930" y="6076655"/>
            <a:ext cx="828105" cy="850900"/>
          </a:xfrm>
          <a:prstGeom prst="rect">
            <a:avLst/>
          </a:prstGeom>
          <a:noFill/>
          <a:ln>
            <a:noFill/>
          </a:ln>
        </p:spPr>
      </p:pic>
      <p:grpSp>
        <p:nvGrpSpPr>
          <p:cNvPr id="1396" name="Google Shape;1396;p30"/>
          <p:cNvGrpSpPr/>
          <p:nvPr/>
        </p:nvGrpSpPr>
        <p:grpSpPr>
          <a:xfrm>
            <a:off x="1540452" y="6848803"/>
            <a:ext cx="1229607" cy="877901"/>
            <a:chOff x="-14122" y="7072716"/>
            <a:chExt cx="1229607" cy="877901"/>
          </a:xfrm>
        </p:grpSpPr>
        <p:sp>
          <p:nvSpPr>
            <p:cNvPr id="1397" name="Google Shape;1397;p3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398" name="Google Shape;1398;p30"/>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 casos</a:t>
              </a:r>
              <a:endParaRPr b="1" sz="1200">
                <a:solidFill>
                  <a:schemeClr val="dk1"/>
                </a:solidFill>
                <a:latin typeface="Arial Narrow"/>
                <a:ea typeface="Arial Narrow"/>
                <a:cs typeface="Arial Narrow"/>
                <a:sym typeface="Arial Narrow"/>
              </a:endParaRPr>
            </a:p>
          </p:txBody>
        </p:sp>
        <p:sp>
          <p:nvSpPr>
            <p:cNvPr id="1399" name="Google Shape;1399;p30"/>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400" name="Google Shape;1400;p30"/>
          <p:cNvGrpSpPr/>
          <p:nvPr/>
        </p:nvGrpSpPr>
        <p:grpSpPr>
          <a:xfrm>
            <a:off x="190340" y="7806669"/>
            <a:ext cx="2237424" cy="1105852"/>
            <a:chOff x="-788022" y="6983264"/>
            <a:chExt cx="2237424" cy="1105852"/>
          </a:xfrm>
        </p:grpSpPr>
        <p:sp>
          <p:nvSpPr>
            <p:cNvPr id="1401" name="Google Shape;1401;p30"/>
            <p:cNvSpPr txBox="1"/>
            <p:nvPr/>
          </p:nvSpPr>
          <p:spPr>
            <a:xfrm>
              <a:off x="-788022" y="6983264"/>
              <a:ext cx="223742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Antecedentes de viaje internacional</a:t>
              </a:r>
              <a:endParaRPr b="1" sz="1200" u="sng">
                <a:solidFill>
                  <a:schemeClr val="dk1"/>
                </a:solidFill>
                <a:latin typeface="Arial Narrow"/>
                <a:ea typeface="Arial Narrow"/>
                <a:cs typeface="Arial Narrow"/>
                <a:sym typeface="Arial Narrow"/>
              </a:endParaRPr>
            </a:p>
          </p:txBody>
        </p:sp>
        <p:sp>
          <p:nvSpPr>
            <p:cNvPr id="1402" name="Google Shape;1402;p30"/>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1403" name="Google Shape;1403;p30"/>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404" name="Google Shape;1404;p30"/>
          <p:cNvGrpSpPr/>
          <p:nvPr/>
        </p:nvGrpSpPr>
        <p:grpSpPr>
          <a:xfrm>
            <a:off x="5019370" y="7920176"/>
            <a:ext cx="1857467" cy="877901"/>
            <a:chOff x="-14122" y="7072716"/>
            <a:chExt cx="1857467" cy="877901"/>
          </a:xfrm>
        </p:grpSpPr>
        <p:sp>
          <p:nvSpPr>
            <p:cNvPr id="1405" name="Google Shape;1405;p30"/>
            <p:cNvSpPr txBox="1"/>
            <p:nvPr/>
          </p:nvSpPr>
          <p:spPr>
            <a:xfrm>
              <a:off x="-14122" y="707271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Contacto con aves o cerdos</a:t>
              </a:r>
              <a:endParaRPr b="1" sz="1200" u="sng">
                <a:solidFill>
                  <a:schemeClr val="dk1"/>
                </a:solidFill>
                <a:latin typeface="Arial Narrow"/>
                <a:ea typeface="Arial Narrow"/>
                <a:cs typeface="Arial Narrow"/>
                <a:sym typeface="Arial Narrow"/>
              </a:endParaRPr>
            </a:p>
          </p:txBody>
        </p:sp>
        <p:sp>
          <p:nvSpPr>
            <p:cNvPr id="1406" name="Google Shape;1406;p30"/>
            <p:cNvSpPr/>
            <p:nvPr/>
          </p:nvSpPr>
          <p:spPr>
            <a:xfrm>
              <a:off x="47645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1407" name="Google Shape;1407;p30"/>
            <p:cNvSpPr txBox="1"/>
            <p:nvPr/>
          </p:nvSpPr>
          <p:spPr>
            <a:xfrm>
              <a:off x="231681"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1408" name="Google Shape;1408;p30"/>
          <p:cNvSpPr/>
          <p:nvPr/>
        </p:nvSpPr>
        <p:spPr>
          <a:xfrm>
            <a:off x="2412645" y="2858322"/>
            <a:ext cx="4668876"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Número de casos de IRAG inusitados, residentes en Medellín, a Periodo epidemiológico 3 acumulado, 2022</a:t>
            </a:r>
            <a:endParaRPr sz="1050">
              <a:solidFill>
                <a:schemeClr val="dk1"/>
              </a:solidFill>
              <a:latin typeface="Arial Narrow"/>
              <a:ea typeface="Arial Narrow"/>
              <a:cs typeface="Arial Narrow"/>
              <a:sym typeface="Arial Narrow"/>
            </a:endParaRPr>
          </a:p>
        </p:txBody>
      </p:sp>
      <p:pic>
        <p:nvPicPr>
          <p:cNvPr id="1409" name="Google Shape;1409;p30"/>
          <p:cNvPicPr preferRelativeResize="0"/>
          <p:nvPr/>
        </p:nvPicPr>
        <p:blipFill rotWithShape="1">
          <a:blip r:embed="rId7">
            <a:alphaModFix/>
          </a:blip>
          <a:srcRect b="0" l="0" r="50000" t="0"/>
          <a:stretch/>
        </p:blipFill>
        <p:spPr>
          <a:xfrm>
            <a:off x="5438539" y="6073446"/>
            <a:ext cx="998542" cy="874818"/>
          </a:xfrm>
          <a:prstGeom prst="rect">
            <a:avLst/>
          </a:prstGeom>
          <a:noFill/>
          <a:ln>
            <a:noFill/>
          </a:ln>
        </p:spPr>
      </p:pic>
      <p:pic>
        <p:nvPicPr>
          <p:cNvPr id="1410" name="Google Shape;1410;p30"/>
          <p:cNvPicPr preferRelativeResize="0"/>
          <p:nvPr/>
        </p:nvPicPr>
        <p:blipFill rotWithShape="1">
          <a:blip r:embed="rId7">
            <a:alphaModFix/>
          </a:blip>
          <a:srcRect b="0" l="50528" r="0" t="0"/>
          <a:stretch/>
        </p:blipFill>
        <p:spPr>
          <a:xfrm>
            <a:off x="2041762" y="7904185"/>
            <a:ext cx="949056" cy="840331"/>
          </a:xfrm>
          <a:prstGeom prst="rect">
            <a:avLst/>
          </a:prstGeom>
          <a:noFill/>
          <a:ln>
            <a:noFill/>
          </a:ln>
        </p:spPr>
      </p:pic>
      <p:pic>
        <p:nvPicPr>
          <p:cNvPr id="1411" name="Google Shape;1411;p30"/>
          <p:cNvPicPr preferRelativeResize="0"/>
          <p:nvPr/>
        </p:nvPicPr>
        <p:blipFill rotWithShape="1">
          <a:blip r:embed="rId8">
            <a:alphaModFix/>
          </a:blip>
          <a:srcRect b="0" l="10893" r="64411" t="0"/>
          <a:stretch/>
        </p:blipFill>
        <p:spPr>
          <a:xfrm>
            <a:off x="3045857" y="6162832"/>
            <a:ext cx="904106" cy="743198"/>
          </a:xfrm>
          <a:prstGeom prst="rect">
            <a:avLst/>
          </a:prstGeom>
          <a:noFill/>
          <a:ln>
            <a:noFill/>
          </a:ln>
        </p:spPr>
      </p:pic>
      <p:grpSp>
        <p:nvGrpSpPr>
          <p:cNvPr id="1412" name="Google Shape;1412;p30"/>
          <p:cNvGrpSpPr/>
          <p:nvPr/>
        </p:nvGrpSpPr>
        <p:grpSpPr>
          <a:xfrm>
            <a:off x="2874133" y="6840926"/>
            <a:ext cx="1229607" cy="747277"/>
            <a:chOff x="-14122" y="7072716"/>
            <a:chExt cx="1229607" cy="747277"/>
          </a:xfrm>
        </p:grpSpPr>
        <p:sp>
          <p:nvSpPr>
            <p:cNvPr id="1413" name="Google Shape;1413;p3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1414" name="Google Shape;1414;p30"/>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16 casos</a:t>
              </a:r>
              <a:endParaRPr b="1" sz="1200">
                <a:solidFill>
                  <a:schemeClr val="dk1"/>
                </a:solidFill>
                <a:latin typeface="Arial Narrow"/>
                <a:ea typeface="Arial Narrow"/>
                <a:cs typeface="Arial Narrow"/>
                <a:sym typeface="Arial Narrow"/>
              </a:endParaRPr>
            </a:p>
          </p:txBody>
        </p:sp>
      </p:grpSp>
      <p:pic>
        <p:nvPicPr>
          <p:cNvPr id="1415" name="Google Shape;1415;p30"/>
          <p:cNvPicPr preferRelativeResize="0"/>
          <p:nvPr/>
        </p:nvPicPr>
        <p:blipFill rotWithShape="1">
          <a:blip r:embed="rId9">
            <a:alphaModFix/>
          </a:blip>
          <a:srcRect b="0" l="55406" r="19476" t="0"/>
          <a:stretch/>
        </p:blipFill>
        <p:spPr>
          <a:xfrm>
            <a:off x="4108267" y="6219530"/>
            <a:ext cx="844527" cy="708025"/>
          </a:xfrm>
          <a:prstGeom prst="rect">
            <a:avLst/>
          </a:prstGeom>
          <a:noFill/>
          <a:ln>
            <a:noFill/>
          </a:ln>
        </p:spPr>
      </p:pic>
      <p:grpSp>
        <p:nvGrpSpPr>
          <p:cNvPr id="1416" name="Google Shape;1416;p30"/>
          <p:cNvGrpSpPr/>
          <p:nvPr/>
        </p:nvGrpSpPr>
        <p:grpSpPr>
          <a:xfrm>
            <a:off x="3965962" y="6848803"/>
            <a:ext cx="1229607" cy="650645"/>
            <a:chOff x="-14122" y="7072716"/>
            <a:chExt cx="1229607" cy="650645"/>
          </a:xfrm>
        </p:grpSpPr>
        <p:sp>
          <p:nvSpPr>
            <p:cNvPr id="1417" name="Google Shape;1417;p3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1418" name="Google Shape;1418;p30"/>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1419" name="Google Shape;1419;p30"/>
          <p:cNvGrpSpPr/>
          <p:nvPr/>
        </p:nvGrpSpPr>
        <p:grpSpPr>
          <a:xfrm>
            <a:off x="4974074" y="6852567"/>
            <a:ext cx="1794728" cy="631184"/>
            <a:chOff x="-14122" y="7072716"/>
            <a:chExt cx="1794728" cy="631184"/>
          </a:xfrm>
        </p:grpSpPr>
        <p:sp>
          <p:nvSpPr>
            <p:cNvPr id="1420" name="Google Shape;1420;p30"/>
            <p:cNvSpPr txBox="1"/>
            <p:nvPr/>
          </p:nvSpPr>
          <p:spPr>
            <a:xfrm>
              <a:off x="-14122" y="7072716"/>
              <a:ext cx="179472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Trabajadores de la salud</a:t>
              </a:r>
              <a:endParaRPr b="1" sz="1200" u="sng">
                <a:solidFill>
                  <a:schemeClr val="dk1"/>
                </a:solidFill>
                <a:latin typeface="Arial Narrow"/>
                <a:ea typeface="Arial Narrow"/>
                <a:cs typeface="Arial Narrow"/>
                <a:sym typeface="Arial Narrow"/>
              </a:endParaRPr>
            </a:p>
          </p:txBody>
        </p:sp>
        <p:sp>
          <p:nvSpPr>
            <p:cNvPr id="1421" name="Google Shape;1421;p30"/>
            <p:cNvSpPr/>
            <p:nvPr/>
          </p:nvSpPr>
          <p:spPr>
            <a:xfrm>
              <a:off x="537468" y="7343860"/>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pic>
        <p:nvPicPr>
          <p:cNvPr id="1422" name="Google Shape;1422;p30"/>
          <p:cNvPicPr preferRelativeResize="0"/>
          <p:nvPr/>
        </p:nvPicPr>
        <p:blipFill rotWithShape="1">
          <a:blip r:embed="rId10">
            <a:alphaModFix/>
          </a:blip>
          <a:srcRect b="0" l="0" r="0" t="0"/>
          <a:stretch/>
        </p:blipFill>
        <p:spPr>
          <a:xfrm>
            <a:off x="4146244" y="7906739"/>
            <a:ext cx="904875" cy="788987"/>
          </a:xfrm>
          <a:prstGeom prst="rect">
            <a:avLst/>
          </a:prstGeom>
          <a:noFill/>
          <a:ln>
            <a:noFill/>
          </a:ln>
        </p:spPr>
      </p:pic>
      <p:sp>
        <p:nvSpPr>
          <p:cNvPr id="1423" name="Google Shape;1423;p30"/>
          <p:cNvSpPr txBox="1"/>
          <p:nvPr/>
        </p:nvSpPr>
        <p:spPr>
          <a:xfrm>
            <a:off x="-1" y="4635320"/>
            <a:ext cx="215341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La variación porcentual con respecto al mismo periodo del año anterior aumentó en un 45%</a:t>
            </a:r>
            <a:endParaRPr b="1" sz="9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aphicFrame>
        <p:nvGraphicFramePr>
          <p:cNvPr id="1424" name="Google Shape;1424;p30"/>
          <p:cNvGraphicFramePr/>
          <p:nvPr/>
        </p:nvGraphicFramePr>
        <p:xfrm>
          <a:off x="2452470" y="3248656"/>
          <a:ext cx="3000000" cy="3000000"/>
        </p:xfrm>
        <a:graphic>
          <a:graphicData uri="http://schemas.openxmlformats.org/drawingml/2006/table">
            <a:tbl>
              <a:tblPr bandRow="1" firstCol="1" firstRow="1">
                <a:noFill/>
                <a:tableStyleId>{3FA88417-4C01-4F78-ACC9-46CD140F2501}</a:tableStyleId>
              </a:tblPr>
              <a:tblGrid>
                <a:gridCol w="1075975"/>
                <a:gridCol w="864100"/>
                <a:gridCol w="907300"/>
                <a:gridCol w="848600"/>
                <a:gridCol w="554475"/>
              </a:tblGrid>
              <a:tr h="409075">
                <a:tc>
                  <a:txBody>
                    <a:bodyPr/>
                    <a:lstStyle/>
                    <a:p>
                      <a:pPr indent="0" lvl="0" marL="0" marR="0" rtl="0" algn="l">
                        <a:spcBef>
                          <a:spcPts val="0"/>
                        </a:spcBef>
                        <a:spcAft>
                          <a:spcPts val="0"/>
                        </a:spcAft>
                        <a:buNone/>
                      </a:pPr>
                      <a:r>
                        <a:rPr lang="es-ES" sz="900"/>
                        <a:t>TIPO DE CASO</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CONF. LABORATORIO</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DESCARTADOS</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PROBABLES</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TOTAL</a:t>
                      </a:r>
                      <a:endParaRPr sz="1200">
                        <a:solidFill>
                          <a:srgbClr val="365F91"/>
                        </a:solidFill>
                        <a:latin typeface="Cambria"/>
                        <a:ea typeface="Cambria"/>
                        <a:cs typeface="Cambria"/>
                        <a:sym typeface="Cambria"/>
                      </a:endParaRPr>
                    </a:p>
                  </a:txBody>
                  <a:tcPr marT="0" marB="0" marR="68575" marL="68575"/>
                </a:tc>
              </a:tr>
              <a:tr h="272725">
                <a:tc>
                  <a:txBody>
                    <a:bodyPr/>
                    <a:lstStyle/>
                    <a:p>
                      <a:pPr indent="0" lvl="0" marL="0" marR="0" rtl="0" algn="l">
                        <a:spcBef>
                          <a:spcPts val="0"/>
                        </a:spcBef>
                        <a:spcAft>
                          <a:spcPts val="0"/>
                        </a:spcAft>
                        <a:buNone/>
                      </a:pPr>
                      <a:r>
                        <a:rPr lang="es-ES" sz="900"/>
                        <a:t>IRAG INUSITADA</a:t>
                      </a:r>
                      <a:r>
                        <a:rPr lang="es-ES" sz="900"/>
                        <a:t> </a:t>
                      </a:r>
                      <a:r>
                        <a:rPr lang="es-ES" sz="900"/>
                        <a:t>(348)</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t>6</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solidFill>
                            <a:schemeClr val="dk1"/>
                          </a:solidFill>
                          <a:latin typeface="Calibri"/>
                          <a:ea typeface="Calibri"/>
                          <a:cs typeface="Calibri"/>
                          <a:sym typeface="Calibri"/>
                        </a:rPr>
                        <a:t>10</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solidFill>
                            <a:schemeClr val="dk1"/>
                          </a:solidFill>
                          <a:latin typeface="Calibri"/>
                          <a:ea typeface="Calibri"/>
                          <a:cs typeface="Calibri"/>
                          <a:sym typeface="Calibri"/>
                        </a:rPr>
                        <a:t>0</a:t>
                      </a:r>
                      <a:endParaRPr sz="900">
                        <a:solidFill>
                          <a:schemeClr val="dk1"/>
                        </a:solidFill>
                        <a:latin typeface="Calibri"/>
                        <a:ea typeface="Calibri"/>
                        <a:cs typeface="Calibri"/>
                        <a:sym typeface="Calibri"/>
                      </a:endParaRPr>
                    </a:p>
                  </a:txBody>
                  <a:tcPr marT="0" marB="0" marR="68575" marL="68575" anchor="b"/>
                </a:tc>
                <a:tc>
                  <a:txBody>
                    <a:bodyPr/>
                    <a:lstStyle/>
                    <a:p>
                      <a:pPr indent="0" lvl="0" marL="0" marR="0" rtl="0" algn="ctr">
                        <a:spcBef>
                          <a:spcPts val="0"/>
                        </a:spcBef>
                        <a:spcAft>
                          <a:spcPts val="0"/>
                        </a:spcAft>
                        <a:buNone/>
                      </a:pPr>
                      <a:r>
                        <a:rPr lang="es-ES" sz="900"/>
                        <a:t>16</a:t>
                      </a:r>
                      <a:endParaRPr sz="1200">
                        <a:solidFill>
                          <a:srgbClr val="365F91"/>
                        </a:solidFill>
                        <a:latin typeface="Cambria"/>
                        <a:ea typeface="Cambria"/>
                        <a:cs typeface="Cambria"/>
                        <a:sym typeface="Cambria"/>
                      </a:endParaRPr>
                    </a:p>
                  </a:txBody>
                  <a:tcPr marT="0" marB="0" marR="68575" marL="68575" anchor="b"/>
                </a:tc>
              </a:tr>
            </a:tbl>
          </a:graphicData>
        </a:graphic>
      </p:graphicFrame>
      <p:sp>
        <p:nvSpPr>
          <p:cNvPr id="1425" name="Google Shape;1425;p30"/>
          <p:cNvSpPr/>
          <p:nvPr/>
        </p:nvSpPr>
        <p:spPr>
          <a:xfrm>
            <a:off x="2371688" y="3927158"/>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graphicFrame>
        <p:nvGraphicFramePr>
          <p:cNvPr id="1426" name="Google Shape;1426;p30"/>
          <p:cNvGraphicFramePr/>
          <p:nvPr/>
        </p:nvGraphicFramePr>
        <p:xfrm>
          <a:off x="2236510" y="401144"/>
          <a:ext cx="4964388" cy="1899815"/>
        </p:xfrm>
        <a:graphic>
          <a:graphicData uri="http://schemas.openxmlformats.org/drawingml/2006/chart">
            <c:chart r:id="rId11"/>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pic>
        <p:nvPicPr>
          <p:cNvPr id="1431" name="Google Shape;1431;p31"/>
          <p:cNvPicPr preferRelativeResize="0"/>
          <p:nvPr/>
        </p:nvPicPr>
        <p:blipFill rotWithShape="1">
          <a:blip r:embed="rId3">
            <a:alphaModFix/>
          </a:blip>
          <a:srcRect b="0" l="0" r="0" t="0"/>
          <a:stretch/>
        </p:blipFill>
        <p:spPr>
          <a:xfrm>
            <a:off x="-21678" y="5592"/>
            <a:ext cx="2174084" cy="2818587"/>
          </a:xfrm>
          <a:prstGeom prst="rect">
            <a:avLst/>
          </a:prstGeom>
          <a:noFill/>
          <a:ln>
            <a:noFill/>
          </a:ln>
        </p:spPr>
      </p:pic>
      <p:pic>
        <p:nvPicPr>
          <p:cNvPr id="1432" name="Google Shape;1432;p31"/>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1433" name="Google Shape;1433;p31"/>
          <p:cNvSpPr txBox="1"/>
          <p:nvPr/>
        </p:nvSpPr>
        <p:spPr>
          <a:xfrm>
            <a:off x="72058" y="766609"/>
            <a:ext cx="216024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Medellín, marzo 2022</a:t>
            </a:r>
            <a:endParaRPr/>
          </a:p>
        </p:txBody>
      </p:sp>
      <p:grpSp>
        <p:nvGrpSpPr>
          <p:cNvPr id="1434" name="Google Shape;1434;p31"/>
          <p:cNvGrpSpPr/>
          <p:nvPr/>
        </p:nvGrpSpPr>
        <p:grpSpPr>
          <a:xfrm>
            <a:off x="179214" y="4211960"/>
            <a:ext cx="1892650" cy="488476"/>
            <a:chOff x="2397524" y="3379972"/>
            <a:chExt cx="4508500" cy="904875"/>
          </a:xfrm>
        </p:grpSpPr>
        <p:pic>
          <p:nvPicPr>
            <p:cNvPr id="1435" name="Google Shape;1435;p31"/>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436" name="Google Shape;1436;p31"/>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238</a:t>
              </a:r>
              <a:endParaRPr/>
            </a:p>
          </p:txBody>
        </p:sp>
      </p:grpSp>
      <p:sp>
        <p:nvSpPr>
          <p:cNvPr id="1437" name="Google Shape;1437;p31"/>
          <p:cNvSpPr txBox="1"/>
          <p:nvPr/>
        </p:nvSpPr>
        <p:spPr>
          <a:xfrm>
            <a:off x="179214" y="4704713"/>
            <a:ext cx="200151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de -46% respecto al mismo periodo del año anterior</a:t>
            </a:r>
            <a:endParaRPr/>
          </a:p>
        </p:txBody>
      </p:sp>
      <p:grpSp>
        <p:nvGrpSpPr>
          <p:cNvPr id="1438" name="Google Shape;1438;p31"/>
          <p:cNvGrpSpPr/>
          <p:nvPr/>
        </p:nvGrpSpPr>
        <p:grpSpPr>
          <a:xfrm>
            <a:off x="2448322" y="74775"/>
            <a:ext cx="3446504" cy="276999"/>
            <a:chOff x="2448322" y="74775"/>
            <a:chExt cx="3446504" cy="276999"/>
          </a:xfrm>
        </p:grpSpPr>
        <p:sp>
          <p:nvSpPr>
            <p:cNvPr id="1439" name="Google Shape;1439;p3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1</a:t>
              </a:r>
              <a:endParaRPr/>
            </a:p>
          </p:txBody>
        </p:sp>
        <p:cxnSp>
          <p:nvCxnSpPr>
            <p:cNvPr id="1440" name="Google Shape;1440;p31"/>
            <p:cNvCxnSpPr>
              <a:stCxn id="143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41" name="Google Shape;1441;p3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grpSp>
        <p:nvGrpSpPr>
          <p:cNvPr id="1442" name="Google Shape;1442;p31"/>
          <p:cNvGrpSpPr/>
          <p:nvPr/>
        </p:nvGrpSpPr>
        <p:grpSpPr>
          <a:xfrm>
            <a:off x="634478" y="5575662"/>
            <a:ext cx="6398766" cy="461665"/>
            <a:chOff x="2448322" y="28805"/>
            <a:chExt cx="6539760" cy="461665"/>
          </a:xfrm>
        </p:grpSpPr>
        <p:sp>
          <p:nvSpPr>
            <p:cNvPr id="1443" name="Google Shape;1443;p3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3</a:t>
              </a:r>
              <a:endParaRPr/>
            </a:p>
          </p:txBody>
        </p:sp>
        <p:cxnSp>
          <p:nvCxnSpPr>
            <p:cNvPr id="1444" name="Google Shape;1444;p31"/>
            <p:cNvCxnSpPr>
              <a:stCxn id="144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45" name="Google Shape;1445;p31"/>
            <p:cNvSpPr txBox="1"/>
            <p:nvPr/>
          </p:nvSpPr>
          <p:spPr>
            <a:xfrm>
              <a:off x="3384426" y="28805"/>
              <a:ext cx="560365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Tasas de incidencia, porcentajes de uso de dispositivos en UCI y microorganismos asociados a IAD a marzo 2022*</a:t>
              </a:r>
              <a:endParaRPr/>
            </a:p>
          </p:txBody>
        </p:sp>
      </p:grpSp>
      <p:sp>
        <p:nvSpPr>
          <p:cNvPr id="1446" name="Google Shape;1446;p3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31</a:t>
            </a:r>
            <a:endParaRPr b="1" sz="1050">
              <a:solidFill>
                <a:schemeClr val="dk1"/>
              </a:solidFill>
              <a:latin typeface="Arial Narrow"/>
              <a:ea typeface="Arial Narrow"/>
              <a:cs typeface="Arial Narrow"/>
              <a:sym typeface="Arial Narrow"/>
            </a:endParaRPr>
          </a:p>
        </p:txBody>
      </p:sp>
      <p:sp>
        <p:nvSpPr>
          <p:cNvPr id="1447" name="Google Shape;1447;p31"/>
          <p:cNvSpPr txBox="1"/>
          <p:nvPr>
            <p:ph type="ctrTitle"/>
          </p:nvPr>
        </p:nvSpPr>
        <p:spPr>
          <a:xfrm>
            <a:off x="-29713" y="132123"/>
            <a:ext cx="2208885"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asociadas a dispositivos en UCI</a:t>
            </a:r>
            <a:endParaRPr/>
          </a:p>
        </p:txBody>
      </p:sp>
      <p:sp>
        <p:nvSpPr>
          <p:cNvPr id="1448" name="Google Shape;1448;p31"/>
          <p:cNvSpPr/>
          <p:nvPr/>
        </p:nvSpPr>
        <p:spPr>
          <a:xfrm>
            <a:off x="2180731" y="3117758"/>
            <a:ext cx="5020169" cy="39052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49" name="Google Shape;1449;p31"/>
          <p:cNvGrpSpPr/>
          <p:nvPr/>
        </p:nvGrpSpPr>
        <p:grpSpPr>
          <a:xfrm>
            <a:off x="4405873" y="3186190"/>
            <a:ext cx="3446504" cy="276999"/>
            <a:chOff x="2448322" y="74775"/>
            <a:chExt cx="3446504" cy="276999"/>
          </a:xfrm>
        </p:grpSpPr>
        <p:sp>
          <p:nvSpPr>
            <p:cNvPr id="1450" name="Google Shape;1450;p3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2</a:t>
              </a:r>
              <a:endParaRPr/>
            </a:p>
          </p:txBody>
        </p:sp>
        <p:cxnSp>
          <p:nvCxnSpPr>
            <p:cNvPr id="1451" name="Google Shape;1451;p31"/>
            <p:cNvCxnSpPr>
              <a:stCxn id="145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52" name="Google Shape;1452;p3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Definiciones y percentiles</a:t>
              </a:r>
              <a:endParaRPr/>
            </a:p>
          </p:txBody>
        </p:sp>
      </p:grpSp>
      <p:sp>
        <p:nvSpPr>
          <p:cNvPr id="1453" name="Google Shape;1453;p31"/>
          <p:cNvSpPr txBox="1"/>
          <p:nvPr/>
        </p:nvSpPr>
        <p:spPr>
          <a:xfrm>
            <a:off x="2175772" y="3542727"/>
            <a:ext cx="1716226"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Infección del torrente sanguíneo asociada a catéter – ITS-AC</a:t>
            </a:r>
            <a:endParaRPr/>
          </a:p>
          <a:p>
            <a:pPr indent="0" lvl="0" marL="0" marR="0" rtl="0" algn="ctr">
              <a:spcBef>
                <a:spcPts val="0"/>
              </a:spcBef>
              <a:spcAft>
                <a:spcPts val="0"/>
              </a:spcAft>
              <a:buNone/>
            </a:pPr>
            <a:r>
              <a:t/>
            </a:r>
            <a:endParaRPr b="1" sz="1100" u="sng">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Combinación de criterios clínicos y de laboratorios aplicados en pacientes para clasificar las infecciones del torrente sanguíneo primarias derivadas del catéter central.</a:t>
            </a:r>
            <a:endParaRPr/>
          </a:p>
        </p:txBody>
      </p:sp>
      <p:sp>
        <p:nvSpPr>
          <p:cNvPr id="1454" name="Google Shape;1454;p31"/>
          <p:cNvSpPr txBox="1"/>
          <p:nvPr/>
        </p:nvSpPr>
        <p:spPr>
          <a:xfrm>
            <a:off x="5577320" y="3554669"/>
            <a:ext cx="1582548" cy="13388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Neumonía asociada a ventilador - NAV</a:t>
            </a:r>
            <a:endParaRPr/>
          </a:p>
          <a:p>
            <a:pPr indent="0" lvl="0" marL="0" marR="0" rtl="0" algn="ctr">
              <a:spcBef>
                <a:spcPts val="0"/>
              </a:spcBef>
              <a:spcAft>
                <a:spcPts val="0"/>
              </a:spcAft>
              <a:buNone/>
            </a:pPr>
            <a:r>
              <a:t/>
            </a:r>
            <a:endParaRPr b="1" sz="1100" u="sng">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Combinación de criterios radiológicos, clínicos y de laboratorio para Neumonía en un paciente que estuvo intubado y ventilado en el momento o dentro de las 48 horas previas al inicio del evento.</a:t>
            </a:r>
            <a:endParaRPr/>
          </a:p>
        </p:txBody>
      </p:sp>
      <p:cxnSp>
        <p:nvCxnSpPr>
          <p:cNvPr id="1455" name="Google Shape;1455;p31"/>
          <p:cNvCxnSpPr/>
          <p:nvPr/>
        </p:nvCxnSpPr>
        <p:spPr>
          <a:xfrm>
            <a:off x="3888482" y="3557550"/>
            <a:ext cx="0" cy="1878546"/>
          </a:xfrm>
          <a:prstGeom prst="straightConnector1">
            <a:avLst/>
          </a:prstGeom>
          <a:noFill/>
          <a:ln cap="flat" cmpd="sng" w="9525">
            <a:solidFill>
              <a:schemeClr val="dk1"/>
            </a:solidFill>
            <a:prstDash val="dashDot"/>
            <a:round/>
            <a:headEnd len="sm" w="sm" type="none"/>
            <a:tailEnd len="sm" w="sm" type="none"/>
          </a:ln>
        </p:spPr>
      </p:cxnSp>
      <p:cxnSp>
        <p:nvCxnSpPr>
          <p:cNvPr id="1456" name="Google Shape;1456;p31"/>
          <p:cNvCxnSpPr/>
          <p:nvPr/>
        </p:nvCxnSpPr>
        <p:spPr>
          <a:xfrm>
            <a:off x="5505146" y="3535582"/>
            <a:ext cx="0" cy="1878546"/>
          </a:xfrm>
          <a:prstGeom prst="straightConnector1">
            <a:avLst/>
          </a:prstGeom>
          <a:noFill/>
          <a:ln cap="flat" cmpd="sng" w="9525">
            <a:solidFill>
              <a:schemeClr val="dk1"/>
            </a:solidFill>
            <a:prstDash val="dashDot"/>
            <a:round/>
            <a:headEnd len="sm" w="sm" type="none"/>
            <a:tailEnd len="sm" w="sm" type="none"/>
          </a:ln>
        </p:spPr>
      </p:cxnSp>
      <p:sp>
        <p:nvSpPr>
          <p:cNvPr id="1457" name="Google Shape;1457;p31"/>
          <p:cNvSpPr txBox="1"/>
          <p:nvPr/>
        </p:nvSpPr>
        <p:spPr>
          <a:xfrm>
            <a:off x="3809999" y="3510277"/>
            <a:ext cx="1732261"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Infección sintomática de tracto urinario asociada a catéter – ISTU-AC</a:t>
            </a:r>
            <a:endParaRPr/>
          </a:p>
          <a:p>
            <a:pPr indent="0" lvl="0" marL="0" marR="0" rtl="0" algn="ctr">
              <a:spcBef>
                <a:spcPts val="0"/>
              </a:spcBef>
              <a:spcAft>
                <a:spcPts val="0"/>
              </a:spcAft>
              <a:buNone/>
            </a:pPr>
            <a:r>
              <a:t/>
            </a:r>
            <a:endParaRPr b="1" sz="1100" u="sng">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Combinación de criterios clínicos y de laboratorio aplicados en pacientes con infección sintomática del tracto urinario quienes tienen o estuvieron expuestos a sonda vesical 48 horas antes del inicio del evento.</a:t>
            </a:r>
            <a:endParaRPr/>
          </a:p>
        </p:txBody>
      </p:sp>
      <p:pic>
        <p:nvPicPr>
          <p:cNvPr id="1458" name="Google Shape;1458;p31"/>
          <p:cNvPicPr preferRelativeResize="0"/>
          <p:nvPr/>
        </p:nvPicPr>
        <p:blipFill rotWithShape="1">
          <a:blip r:embed="rId6">
            <a:alphaModFix/>
          </a:blip>
          <a:srcRect b="0" l="8316" r="59526" t="0"/>
          <a:stretch/>
        </p:blipFill>
        <p:spPr>
          <a:xfrm>
            <a:off x="504106" y="6016697"/>
            <a:ext cx="1231717" cy="3090897"/>
          </a:xfrm>
          <a:prstGeom prst="rect">
            <a:avLst/>
          </a:prstGeom>
          <a:noFill/>
          <a:ln>
            <a:noFill/>
          </a:ln>
        </p:spPr>
      </p:pic>
      <p:sp>
        <p:nvSpPr>
          <p:cNvPr id="1459" name="Google Shape;1459;p31"/>
          <p:cNvSpPr/>
          <p:nvPr/>
        </p:nvSpPr>
        <p:spPr>
          <a:xfrm>
            <a:off x="2232298" y="6084168"/>
            <a:ext cx="1353561" cy="527569"/>
          </a:xfrm>
          <a:prstGeom prst="roundRect">
            <a:avLst>
              <a:gd fmla="val 16667" name="adj"/>
            </a:avLst>
          </a:prstGeom>
          <a:solidFill>
            <a:srgbClr val="E5B8B7"/>
          </a:solidFill>
          <a:ln cap="flat" cmpd="sng" w="25400">
            <a:solidFill>
              <a:srgbClr val="E5B8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Tasa de Infección del torrente sanguíneo asociado al catéter venoso central </a:t>
            </a:r>
            <a:endParaRPr/>
          </a:p>
        </p:txBody>
      </p:sp>
      <p:sp>
        <p:nvSpPr>
          <p:cNvPr id="1460" name="Google Shape;1460;p31"/>
          <p:cNvSpPr/>
          <p:nvPr/>
        </p:nvSpPr>
        <p:spPr>
          <a:xfrm>
            <a:off x="2254840" y="7485235"/>
            <a:ext cx="1331019" cy="504055"/>
          </a:xfrm>
          <a:prstGeom prst="roundRect">
            <a:avLst>
              <a:gd fmla="val 16667" name="adj"/>
            </a:avLst>
          </a:prstGeom>
          <a:solidFill>
            <a:srgbClr val="B6DDE7"/>
          </a:solidFill>
          <a:ln cap="flat" cmpd="sng" w="254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Tasa de Neumonía asociada al </a:t>
            </a:r>
            <a:endParaRPr/>
          </a:p>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ventilador</a:t>
            </a:r>
            <a:endParaRPr/>
          </a:p>
        </p:txBody>
      </p:sp>
      <p:sp>
        <p:nvSpPr>
          <p:cNvPr id="1461" name="Google Shape;1461;p31"/>
          <p:cNvSpPr/>
          <p:nvPr/>
        </p:nvSpPr>
        <p:spPr>
          <a:xfrm>
            <a:off x="4809734" y="6100116"/>
            <a:ext cx="1166980" cy="511622"/>
          </a:xfrm>
          <a:prstGeom prst="roundRect">
            <a:avLst>
              <a:gd fmla="val 16667" name="adj"/>
            </a:avLst>
          </a:prstGeom>
          <a:solidFill>
            <a:srgbClr val="D4F7A9"/>
          </a:solidFill>
          <a:ln cap="flat" cmpd="sng" w="25400">
            <a:solidFill>
              <a:srgbClr val="D4F7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Tasa de Infección del tracto urinario asociado a sonda vesical </a:t>
            </a:r>
            <a:endParaRPr/>
          </a:p>
        </p:txBody>
      </p:sp>
      <p:sp>
        <p:nvSpPr>
          <p:cNvPr id="1462" name="Google Shape;1462;p31"/>
          <p:cNvSpPr/>
          <p:nvPr/>
        </p:nvSpPr>
        <p:spPr>
          <a:xfrm>
            <a:off x="6234464" y="8383438"/>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43%</a:t>
            </a:r>
            <a:endParaRPr/>
          </a:p>
        </p:txBody>
      </p:sp>
      <p:grpSp>
        <p:nvGrpSpPr>
          <p:cNvPr id="1463" name="Google Shape;1463;p31"/>
          <p:cNvGrpSpPr/>
          <p:nvPr/>
        </p:nvGrpSpPr>
        <p:grpSpPr>
          <a:xfrm>
            <a:off x="5328642" y="7427967"/>
            <a:ext cx="803425" cy="1327333"/>
            <a:chOff x="1068833" y="553075"/>
            <a:chExt cx="803425" cy="1327333"/>
          </a:xfrm>
        </p:grpSpPr>
        <p:pic>
          <p:nvPicPr>
            <p:cNvPr id="1464" name="Google Shape;1464;p31"/>
            <p:cNvPicPr preferRelativeResize="0"/>
            <p:nvPr/>
          </p:nvPicPr>
          <p:blipFill rotWithShape="1">
            <a:blip r:embed="rId7">
              <a:alphaModFix/>
            </a:blip>
            <a:srcRect b="0" l="0" r="84474" t="10614"/>
            <a:stretch/>
          </p:blipFill>
          <p:spPr>
            <a:xfrm>
              <a:off x="1131620" y="553075"/>
              <a:ext cx="737696" cy="720656"/>
            </a:xfrm>
            <a:prstGeom prst="rect">
              <a:avLst/>
            </a:prstGeom>
            <a:noFill/>
            <a:ln>
              <a:noFill/>
            </a:ln>
          </p:spPr>
        </p:pic>
        <p:sp>
          <p:nvSpPr>
            <p:cNvPr id="1465" name="Google Shape;1465;p31"/>
            <p:cNvSpPr/>
            <p:nvPr/>
          </p:nvSpPr>
          <p:spPr>
            <a:xfrm>
              <a:off x="1115283" y="1520368"/>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57%</a:t>
              </a:r>
              <a:endParaRPr/>
            </a:p>
          </p:txBody>
        </p:sp>
        <p:sp>
          <p:nvSpPr>
            <p:cNvPr id="1466" name="Google Shape;1466;p31"/>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grpSp>
      <p:sp>
        <p:nvSpPr>
          <p:cNvPr id="1467" name="Google Shape;1467;p31"/>
          <p:cNvSpPr/>
          <p:nvPr/>
        </p:nvSpPr>
        <p:spPr>
          <a:xfrm>
            <a:off x="6222528" y="8090421"/>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pic>
        <p:nvPicPr>
          <p:cNvPr id="1468" name="Google Shape;1468;p31"/>
          <p:cNvPicPr preferRelativeResize="0"/>
          <p:nvPr/>
        </p:nvPicPr>
        <p:blipFill rotWithShape="1">
          <a:blip r:embed="rId7">
            <a:alphaModFix/>
          </a:blip>
          <a:srcRect b="0" l="29313" r="56038" t="7366"/>
          <a:stretch/>
        </p:blipFill>
        <p:spPr>
          <a:xfrm>
            <a:off x="6220141" y="7409281"/>
            <a:ext cx="696035" cy="748294"/>
          </a:xfrm>
          <a:prstGeom prst="rect">
            <a:avLst/>
          </a:prstGeom>
          <a:noFill/>
          <a:ln>
            <a:noFill/>
          </a:ln>
        </p:spPr>
      </p:pic>
      <p:sp>
        <p:nvSpPr>
          <p:cNvPr id="1469" name="Google Shape;1469;p31"/>
          <p:cNvSpPr txBox="1"/>
          <p:nvPr/>
        </p:nvSpPr>
        <p:spPr>
          <a:xfrm>
            <a:off x="2256810" y="6613675"/>
            <a:ext cx="1343640"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2,8*           </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2,2*</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Neonatal:       3,7*</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 </a:t>
            </a:r>
            <a:r>
              <a:rPr b="1" lang="es-ES" sz="800">
                <a:solidFill>
                  <a:schemeClr val="dk1"/>
                </a:solidFill>
                <a:latin typeface="Arial Narrow"/>
                <a:ea typeface="Arial Narrow"/>
                <a:cs typeface="Arial Narrow"/>
                <a:sym typeface="Arial Narrow"/>
              </a:rPr>
              <a:t>*Casos por 1000 días de uso de catéter venoso central</a:t>
            </a:r>
            <a:endParaRPr/>
          </a:p>
        </p:txBody>
      </p:sp>
      <p:sp>
        <p:nvSpPr>
          <p:cNvPr id="1470" name="Google Shape;1470;p31"/>
          <p:cNvSpPr txBox="1"/>
          <p:nvPr/>
        </p:nvSpPr>
        <p:spPr>
          <a:xfrm>
            <a:off x="4727031" y="6621323"/>
            <a:ext cx="1393699"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2,3**</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3,8*</a:t>
            </a:r>
            <a:endParaRPr/>
          </a:p>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 </a:t>
            </a:r>
            <a:r>
              <a:rPr b="1" lang="es-ES" sz="800">
                <a:solidFill>
                  <a:schemeClr val="dk1"/>
                </a:solidFill>
                <a:latin typeface="Arial Narrow"/>
                <a:ea typeface="Arial Narrow"/>
                <a:cs typeface="Arial Narrow"/>
                <a:sym typeface="Arial Narrow"/>
              </a:rPr>
              <a:t>***Casos por 1000 días de uso de catéter urinario</a:t>
            </a:r>
            <a:endParaRPr/>
          </a:p>
        </p:txBody>
      </p:sp>
      <p:sp>
        <p:nvSpPr>
          <p:cNvPr id="1471" name="Google Shape;1471;p31"/>
          <p:cNvSpPr txBox="1"/>
          <p:nvPr/>
        </p:nvSpPr>
        <p:spPr>
          <a:xfrm>
            <a:off x="2232298" y="7989290"/>
            <a:ext cx="1343639" cy="8233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4,4**</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1,5**</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Neonatal: 	0**</a:t>
            </a:r>
            <a:endParaRPr/>
          </a:p>
          <a:p>
            <a:pPr indent="0" lvl="0" marL="0" marR="0" rtl="0" algn="l">
              <a:spcBef>
                <a:spcPts val="0"/>
              </a:spcBef>
              <a:spcAft>
                <a:spcPts val="0"/>
              </a:spcAft>
              <a:buNone/>
            </a:pPr>
            <a:r>
              <a:rPr b="1" lang="es-ES" sz="800">
                <a:solidFill>
                  <a:schemeClr val="dk1"/>
                </a:solidFill>
                <a:latin typeface="Arial Narrow"/>
                <a:ea typeface="Arial Narrow"/>
                <a:cs typeface="Arial Narrow"/>
                <a:sym typeface="Arial Narrow"/>
              </a:rPr>
              <a:t> **Casos por 1000 días de uso de ventilador</a:t>
            </a:r>
            <a:endParaRPr/>
          </a:p>
        </p:txBody>
      </p:sp>
      <p:sp>
        <p:nvSpPr>
          <p:cNvPr id="1472" name="Google Shape;1472;p31"/>
          <p:cNvSpPr txBox="1"/>
          <p:nvPr/>
        </p:nvSpPr>
        <p:spPr>
          <a:xfrm>
            <a:off x="50" y="2643753"/>
            <a:ext cx="2180731" cy="200055"/>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700"/>
              <a:buFont typeface="Arial"/>
              <a:buChar char="•"/>
            </a:pPr>
            <a:r>
              <a:rPr b="1" lang="es-ES" sz="700">
                <a:solidFill>
                  <a:schemeClr val="dk1"/>
                </a:solidFill>
                <a:latin typeface="Arial Narrow"/>
                <a:ea typeface="Arial Narrow"/>
                <a:cs typeface="Arial Narrow"/>
                <a:sym typeface="Arial Narrow"/>
              </a:rPr>
              <a:t>UCI= Unidad de cuidado intensivo</a:t>
            </a:r>
            <a:endParaRPr/>
          </a:p>
        </p:txBody>
      </p:sp>
      <p:sp>
        <p:nvSpPr>
          <p:cNvPr id="1473" name="Google Shape;1473;p31"/>
          <p:cNvSpPr/>
          <p:nvPr/>
        </p:nvSpPr>
        <p:spPr>
          <a:xfrm>
            <a:off x="3638508" y="6084169"/>
            <a:ext cx="1114070" cy="527568"/>
          </a:xfrm>
          <a:prstGeom prst="roundRect">
            <a:avLst>
              <a:gd fmla="val 16667" name="adj"/>
            </a:avLst>
          </a:prstGeom>
          <a:solidFill>
            <a:srgbClr val="E5B8B7"/>
          </a:solidFill>
          <a:ln cap="flat" cmpd="sng" w="25400">
            <a:solidFill>
              <a:srgbClr val="E5B8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Porcentaje de uso de catéter venoso central</a:t>
            </a:r>
            <a:endParaRPr/>
          </a:p>
        </p:txBody>
      </p:sp>
      <p:sp>
        <p:nvSpPr>
          <p:cNvPr id="1474" name="Google Shape;1474;p31"/>
          <p:cNvSpPr/>
          <p:nvPr/>
        </p:nvSpPr>
        <p:spPr>
          <a:xfrm>
            <a:off x="6048722" y="6084170"/>
            <a:ext cx="1139528" cy="527568"/>
          </a:xfrm>
          <a:prstGeom prst="roundRect">
            <a:avLst>
              <a:gd fmla="val 16667" name="adj"/>
            </a:avLst>
          </a:prstGeom>
          <a:solidFill>
            <a:srgbClr val="D4F7A9"/>
          </a:solidFill>
          <a:ln cap="flat" cmpd="sng" w="25400">
            <a:solidFill>
              <a:srgbClr val="D4F7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Porcentaje de uso de sonda vesical</a:t>
            </a:r>
            <a:endParaRPr/>
          </a:p>
        </p:txBody>
      </p:sp>
      <p:sp>
        <p:nvSpPr>
          <p:cNvPr id="1475" name="Google Shape;1475;p31"/>
          <p:cNvSpPr/>
          <p:nvPr/>
        </p:nvSpPr>
        <p:spPr>
          <a:xfrm>
            <a:off x="3638509" y="7485235"/>
            <a:ext cx="1114070" cy="504055"/>
          </a:xfrm>
          <a:prstGeom prst="roundRect">
            <a:avLst>
              <a:gd fmla="val 16667" name="adj"/>
            </a:avLst>
          </a:prstGeom>
          <a:solidFill>
            <a:srgbClr val="B6DDE7"/>
          </a:solidFill>
          <a:ln cap="flat" cmpd="sng" w="254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Porcentaje de uso de </a:t>
            </a:r>
            <a:endParaRPr/>
          </a:p>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ventilador</a:t>
            </a:r>
            <a:endParaRPr/>
          </a:p>
        </p:txBody>
      </p:sp>
      <p:sp>
        <p:nvSpPr>
          <p:cNvPr id="1476" name="Google Shape;1476;p31"/>
          <p:cNvSpPr txBox="1"/>
          <p:nvPr/>
        </p:nvSpPr>
        <p:spPr>
          <a:xfrm>
            <a:off x="3474896" y="6613675"/>
            <a:ext cx="1565714"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56,8%           </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49,7%</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Neonatal:   45,8%     </a:t>
            </a:r>
            <a:endParaRPr/>
          </a:p>
        </p:txBody>
      </p:sp>
      <p:sp>
        <p:nvSpPr>
          <p:cNvPr id="1477" name="Google Shape;1477;p31"/>
          <p:cNvSpPr txBox="1"/>
          <p:nvPr/>
        </p:nvSpPr>
        <p:spPr>
          <a:xfrm>
            <a:off x="5956124" y="6613675"/>
            <a:ext cx="1558305"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62,2%</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Pediátrica:29,6%</a:t>
            </a:r>
            <a:endParaRPr/>
          </a:p>
        </p:txBody>
      </p:sp>
      <p:sp>
        <p:nvSpPr>
          <p:cNvPr id="1478" name="Google Shape;1478;p31"/>
          <p:cNvSpPr txBox="1"/>
          <p:nvPr/>
        </p:nvSpPr>
        <p:spPr>
          <a:xfrm>
            <a:off x="3600450" y="8024058"/>
            <a:ext cx="1976870"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49,8%</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30,1%</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Neonatal:   18,1%</a:t>
            </a:r>
            <a:endParaRPr/>
          </a:p>
        </p:txBody>
      </p:sp>
      <p:sp>
        <p:nvSpPr>
          <p:cNvPr id="1479" name="Google Shape;1479;p31"/>
          <p:cNvSpPr txBox="1"/>
          <p:nvPr/>
        </p:nvSpPr>
        <p:spPr>
          <a:xfrm>
            <a:off x="0" y="6012160"/>
            <a:ext cx="2071864"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Número de agentes causales por tipo de IAD</a:t>
            </a:r>
            <a:endParaRPr/>
          </a:p>
        </p:txBody>
      </p:sp>
      <p:sp>
        <p:nvSpPr>
          <p:cNvPr id="1480" name="Google Shape;1480;p31"/>
          <p:cNvSpPr txBox="1"/>
          <p:nvPr/>
        </p:nvSpPr>
        <p:spPr>
          <a:xfrm>
            <a:off x="-22594" y="8980457"/>
            <a:ext cx="1845028"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700">
                <a:solidFill>
                  <a:schemeClr val="dk1"/>
                </a:solidFill>
                <a:latin typeface="Arial Narrow"/>
                <a:ea typeface="Arial Narrow"/>
                <a:cs typeface="Arial Narrow"/>
                <a:sym typeface="Arial Narrow"/>
              </a:rPr>
              <a:t>Fuente: SIVIGILA</a:t>
            </a:r>
            <a:endParaRPr/>
          </a:p>
        </p:txBody>
      </p:sp>
      <p:sp>
        <p:nvSpPr>
          <p:cNvPr id="1481" name="Google Shape;1481;p31"/>
          <p:cNvSpPr/>
          <p:nvPr/>
        </p:nvSpPr>
        <p:spPr>
          <a:xfrm>
            <a:off x="2254840" y="2411760"/>
            <a:ext cx="4946011" cy="6309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Comportamiento de la notificación de Infección asociada a dispositivo -IAD en UCI. Medellín, a marzo de 2022(acumulado) de 2020-2021-2022 </a:t>
            </a:r>
            <a:r>
              <a:rPr lang="es-ES" sz="900" u="sng">
                <a:solidFill>
                  <a:schemeClr val="dk1"/>
                </a:solidFill>
                <a:latin typeface="Arial Narrow"/>
                <a:ea typeface="Arial Narrow"/>
                <a:cs typeface="Arial Narrow"/>
                <a:sym typeface="Arial Narrow"/>
              </a:rPr>
              <a:t>Nota: el número de IADs notificadas puede verse incrementado por que incrementaron el número de UPGD notificadoras debido a expansión de camas de UCI</a:t>
            </a:r>
            <a:endParaRPr/>
          </a:p>
        </p:txBody>
      </p:sp>
      <p:sp>
        <p:nvSpPr>
          <p:cNvPr id="1482" name="Google Shape;1482;p31"/>
          <p:cNvSpPr/>
          <p:nvPr/>
        </p:nvSpPr>
        <p:spPr>
          <a:xfrm rot="10800000">
            <a:off x="288082" y="5159105"/>
            <a:ext cx="206344" cy="255023"/>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aphicFrame>
        <p:nvGraphicFramePr>
          <p:cNvPr id="1483" name="Google Shape;1483;p31"/>
          <p:cNvGraphicFramePr/>
          <p:nvPr/>
        </p:nvGraphicFramePr>
        <p:xfrm>
          <a:off x="2193602" y="476957"/>
          <a:ext cx="5020169" cy="1972712"/>
        </p:xfrm>
        <a:graphic>
          <a:graphicData uri="http://schemas.openxmlformats.org/drawingml/2006/chart">
            <c:chart r:id="rId8"/>
          </a:graphicData>
        </a:graphic>
      </p:graphicFrame>
      <p:pic>
        <p:nvPicPr>
          <p:cNvPr id="1484" name="Google Shape;1484;p31"/>
          <p:cNvPicPr preferRelativeResize="0"/>
          <p:nvPr/>
        </p:nvPicPr>
        <p:blipFill rotWithShape="1">
          <a:blip r:embed="rId9">
            <a:alphaModFix/>
          </a:blip>
          <a:srcRect b="0" l="0" r="0" t="0"/>
          <a:stretch/>
        </p:blipFill>
        <p:spPr>
          <a:xfrm>
            <a:off x="60319" y="6516216"/>
            <a:ext cx="2169037" cy="2268141"/>
          </a:xfrm>
          <a:prstGeom prst="rect">
            <a:avLst/>
          </a:prstGeom>
          <a:noFill/>
          <a:ln>
            <a:noFill/>
          </a:ln>
        </p:spPr>
      </p:pic>
      <p:pic>
        <p:nvPicPr>
          <p:cNvPr id="1485" name="Google Shape;1485;p31"/>
          <p:cNvPicPr preferRelativeResize="0"/>
          <p:nvPr/>
        </p:nvPicPr>
        <p:blipFill rotWithShape="1">
          <a:blip r:embed="rId10">
            <a:alphaModFix/>
          </a:blip>
          <a:srcRect b="0" l="0" r="0" t="0"/>
          <a:stretch/>
        </p:blipFill>
        <p:spPr>
          <a:xfrm>
            <a:off x="2193602" y="4992521"/>
            <a:ext cx="5007298" cy="64067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pic>
        <p:nvPicPr>
          <p:cNvPr id="1491" name="Google Shape;1491;p32"/>
          <p:cNvPicPr preferRelativeResize="0"/>
          <p:nvPr/>
        </p:nvPicPr>
        <p:blipFill rotWithShape="1">
          <a:blip r:embed="rId3">
            <a:alphaModFix/>
          </a:blip>
          <a:srcRect b="0" l="0" r="0" t="0"/>
          <a:stretch/>
        </p:blipFill>
        <p:spPr>
          <a:xfrm>
            <a:off x="6284" y="0"/>
            <a:ext cx="2146121" cy="2836870"/>
          </a:xfrm>
          <a:prstGeom prst="rect">
            <a:avLst/>
          </a:prstGeom>
          <a:noFill/>
          <a:ln>
            <a:noFill/>
          </a:ln>
        </p:spPr>
      </p:pic>
      <p:pic>
        <p:nvPicPr>
          <p:cNvPr id="1492" name="Google Shape;1492;p32"/>
          <p:cNvPicPr preferRelativeResize="0"/>
          <p:nvPr/>
        </p:nvPicPr>
        <p:blipFill rotWithShape="1">
          <a:blip r:embed="rId4">
            <a:alphaModFix/>
          </a:blip>
          <a:srcRect b="0" l="0" r="0" t="51431"/>
          <a:stretch/>
        </p:blipFill>
        <p:spPr>
          <a:xfrm>
            <a:off x="1" y="2824178"/>
            <a:ext cx="2160574" cy="2844467"/>
          </a:xfrm>
          <a:prstGeom prst="rect">
            <a:avLst/>
          </a:prstGeom>
          <a:noFill/>
          <a:ln>
            <a:noFill/>
          </a:ln>
        </p:spPr>
      </p:pic>
      <p:sp>
        <p:nvSpPr>
          <p:cNvPr id="1493" name="Google Shape;1493;p32"/>
          <p:cNvSpPr txBox="1"/>
          <p:nvPr/>
        </p:nvSpPr>
        <p:spPr>
          <a:xfrm>
            <a:off x="56655" y="827584"/>
            <a:ext cx="219818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Marzo 2022</a:t>
            </a:r>
            <a:endParaRPr/>
          </a:p>
        </p:txBody>
      </p:sp>
      <p:grpSp>
        <p:nvGrpSpPr>
          <p:cNvPr id="1494" name="Google Shape;1494;p32"/>
          <p:cNvGrpSpPr/>
          <p:nvPr/>
        </p:nvGrpSpPr>
        <p:grpSpPr>
          <a:xfrm>
            <a:off x="179214" y="4211960"/>
            <a:ext cx="1892650" cy="488476"/>
            <a:chOff x="2397524" y="3379972"/>
            <a:chExt cx="4508500" cy="904875"/>
          </a:xfrm>
        </p:grpSpPr>
        <p:pic>
          <p:nvPicPr>
            <p:cNvPr id="1495" name="Google Shape;1495;p32"/>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496" name="Google Shape;1496;p32"/>
            <p:cNvSpPr txBox="1"/>
            <p:nvPr/>
          </p:nvSpPr>
          <p:spPr>
            <a:xfrm>
              <a:off x="3293200"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51</a:t>
              </a:r>
              <a:endParaRPr/>
            </a:p>
          </p:txBody>
        </p:sp>
      </p:grpSp>
      <p:sp>
        <p:nvSpPr>
          <p:cNvPr id="1497" name="Google Shape;1497;p32"/>
          <p:cNvSpPr txBox="1"/>
          <p:nvPr/>
        </p:nvSpPr>
        <p:spPr>
          <a:xfrm>
            <a:off x="494426" y="4716016"/>
            <a:ext cx="168630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de --15% menos respecto al mismo periodo del año anterior</a:t>
            </a:r>
            <a:endParaRPr/>
          </a:p>
        </p:txBody>
      </p:sp>
      <p:sp>
        <p:nvSpPr>
          <p:cNvPr id="1498" name="Google Shape;1498;p32"/>
          <p:cNvSpPr/>
          <p:nvPr/>
        </p:nvSpPr>
        <p:spPr>
          <a:xfrm rot="10800000">
            <a:off x="99238"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9" name="Google Shape;1499;p32"/>
          <p:cNvSpPr/>
          <p:nvPr/>
        </p:nvSpPr>
        <p:spPr>
          <a:xfrm>
            <a:off x="2145189" y="1980556"/>
            <a:ext cx="494601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NOTA: La notificación inicia en mayo de 2018 y desde el 2019 se evidencia aumento en la notificación,  para el año 2020 el inicio de la pandemia por SARS 2 disminuyó el número de cirugías programadas, se espera aumento para el 2022 con el levantamiento de todas las medidas restrictivas.</a:t>
            </a:r>
            <a:endParaRPr/>
          </a:p>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Comportamiento mensual de la notificación de Infección sitio quirúrgico. Medellín, Marzo (acumulado) de 2020-2021-2022. </a:t>
            </a:r>
            <a:endParaRPr/>
          </a:p>
        </p:txBody>
      </p:sp>
      <p:grpSp>
        <p:nvGrpSpPr>
          <p:cNvPr id="1500" name="Google Shape;1500;p32"/>
          <p:cNvGrpSpPr/>
          <p:nvPr/>
        </p:nvGrpSpPr>
        <p:grpSpPr>
          <a:xfrm>
            <a:off x="2448322" y="74775"/>
            <a:ext cx="3446504" cy="276999"/>
            <a:chOff x="2448322" y="74775"/>
            <a:chExt cx="3446504" cy="276999"/>
          </a:xfrm>
        </p:grpSpPr>
        <p:sp>
          <p:nvSpPr>
            <p:cNvPr id="1501" name="Google Shape;1501;p3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1</a:t>
              </a:r>
              <a:endParaRPr/>
            </a:p>
          </p:txBody>
        </p:sp>
        <p:cxnSp>
          <p:nvCxnSpPr>
            <p:cNvPr id="1502" name="Google Shape;1502;p32"/>
            <p:cNvCxnSpPr>
              <a:stCxn id="150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03" name="Google Shape;1503;p3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1504" name="Google Shape;1504;p32"/>
          <p:cNvSpPr/>
          <p:nvPr/>
        </p:nvSpPr>
        <p:spPr>
          <a:xfrm>
            <a:off x="0" y="5652120"/>
            <a:ext cx="7200851" cy="32986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05" name="Google Shape;1505;p32"/>
          <p:cNvGrpSpPr/>
          <p:nvPr/>
        </p:nvGrpSpPr>
        <p:grpSpPr>
          <a:xfrm>
            <a:off x="277404" y="5652120"/>
            <a:ext cx="3557998" cy="295999"/>
            <a:chOff x="2448322" y="40386"/>
            <a:chExt cx="3557998" cy="295999"/>
          </a:xfrm>
        </p:grpSpPr>
        <p:sp>
          <p:nvSpPr>
            <p:cNvPr id="1506" name="Google Shape;1506;p3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3</a:t>
              </a:r>
              <a:endParaRPr/>
            </a:p>
          </p:txBody>
        </p:sp>
        <p:cxnSp>
          <p:nvCxnSpPr>
            <p:cNvPr id="1507" name="Google Shape;1507;p32"/>
            <p:cNvCxnSpPr>
              <a:stCxn id="150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08" name="Google Shape;1508;p32"/>
            <p:cNvSpPr txBox="1"/>
            <p:nvPr/>
          </p:nvSpPr>
          <p:spPr>
            <a:xfrm>
              <a:off x="3302537" y="40386"/>
              <a:ext cx="27037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1509" name="Google Shape;1509;p3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32</a:t>
            </a:r>
            <a:endParaRPr b="1" sz="1050">
              <a:solidFill>
                <a:schemeClr val="dk1"/>
              </a:solidFill>
              <a:latin typeface="Arial Narrow"/>
              <a:ea typeface="Arial Narrow"/>
              <a:cs typeface="Arial Narrow"/>
              <a:sym typeface="Arial Narrow"/>
            </a:endParaRPr>
          </a:p>
        </p:txBody>
      </p:sp>
      <p:sp>
        <p:nvSpPr>
          <p:cNvPr id="1510" name="Google Shape;1510;p32"/>
          <p:cNvSpPr txBox="1"/>
          <p:nvPr>
            <p:ph type="ctrTitle"/>
          </p:nvPr>
        </p:nvSpPr>
        <p:spPr>
          <a:xfrm>
            <a:off x="-29713" y="132122"/>
            <a:ext cx="2208885"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de sitio quirúrgico- ISQ</a:t>
            </a:r>
            <a:endParaRPr/>
          </a:p>
        </p:txBody>
      </p:sp>
      <p:cxnSp>
        <p:nvCxnSpPr>
          <p:cNvPr id="1511" name="Google Shape;1511;p32"/>
          <p:cNvCxnSpPr/>
          <p:nvPr/>
        </p:nvCxnSpPr>
        <p:spPr>
          <a:xfrm>
            <a:off x="2160574" y="5652120"/>
            <a:ext cx="5040277" cy="0"/>
          </a:xfrm>
          <a:prstGeom prst="straightConnector1">
            <a:avLst/>
          </a:prstGeom>
          <a:noFill/>
          <a:ln cap="flat" cmpd="sng" w="9525">
            <a:solidFill>
              <a:srgbClr val="002060"/>
            </a:solidFill>
            <a:prstDash val="solid"/>
            <a:round/>
            <a:headEnd len="sm" w="sm" type="none"/>
            <a:tailEnd len="med" w="med" type="oval"/>
          </a:ln>
        </p:spPr>
      </p:cxnSp>
      <p:cxnSp>
        <p:nvCxnSpPr>
          <p:cNvPr id="1512" name="Google Shape;1512;p32"/>
          <p:cNvCxnSpPr/>
          <p:nvPr/>
        </p:nvCxnSpPr>
        <p:spPr>
          <a:xfrm flipH="1">
            <a:off x="2152405" y="4217897"/>
            <a:ext cx="4946061" cy="2364"/>
          </a:xfrm>
          <a:prstGeom prst="straightConnector1">
            <a:avLst/>
          </a:prstGeom>
          <a:noFill/>
          <a:ln cap="flat" cmpd="sng" w="9525">
            <a:solidFill>
              <a:srgbClr val="002060"/>
            </a:solidFill>
            <a:prstDash val="solid"/>
            <a:round/>
            <a:headEnd len="sm" w="sm" type="none"/>
            <a:tailEnd len="med" w="med" type="oval"/>
          </a:ln>
        </p:spPr>
      </p:cxnSp>
      <p:sp>
        <p:nvSpPr>
          <p:cNvPr id="1513" name="Google Shape;1513;p32"/>
          <p:cNvSpPr/>
          <p:nvPr/>
        </p:nvSpPr>
        <p:spPr>
          <a:xfrm>
            <a:off x="2201231" y="2860330"/>
            <a:ext cx="5020169" cy="25202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14" name="Google Shape;1514;p32"/>
          <p:cNvGrpSpPr/>
          <p:nvPr/>
        </p:nvGrpSpPr>
        <p:grpSpPr>
          <a:xfrm>
            <a:off x="3682338" y="2861166"/>
            <a:ext cx="3446504" cy="276999"/>
            <a:chOff x="2448322" y="146783"/>
            <a:chExt cx="3446504" cy="276999"/>
          </a:xfrm>
        </p:grpSpPr>
        <p:sp>
          <p:nvSpPr>
            <p:cNvPr id="1515" name="Google Shape;1515;p32"/>
            <p:cNvSpPr/>
            <p:nvPr/>
          </p:nvSpPr>
          <p:spPr>
            <a:xfrm>
              <a:off x="2448322" y="146783"/>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2</a:t>
              </a:r>
              <a:endParaRPr/>
            </a:p>
          </p:txBody>
        </p:sp>
        <p:cxnSp>
          <p:nvCxnSpPr>
            <p:cNvPr id="1516" name="Google Shape;1516;p32"/>
            <p:cNvCxnSpPr>
              <a:stCxn id="1515" idx="6"/>
            </p:cNvCxnSpPr>
            <p:nvPr/>
          </p:nvCxnSpPr>
          <p:spPr>
            <a:xfrm>
              <a:off x="2736354" y="277588"/>
              <a:ext cx="648000" cy="0"/>
            </a:xfrm>
            <a:prstGeom prst="straightConnector1">
              <a:avLst/>
            </a:prstGeom>
            <a:noFill/>
            <a:ln cap="flat" cmpd="sng" w="28575">
              <a:solidFill>
                <a:srgbClr val="C00000"/>
              </a:solidFill>
              <a:prstDash val="solid"/>
              <a:round/>
              <a:headEnd len="sm" w="sm" type="none"/>
              <a:tailEnd len="sm" w="sm" type="none"/>
            </a:ln>
          </p:spPr>
        </p:cxnSp>
        <p:sp>
          <p:nvSpPr>
            <p:cNvPr id="1517" name="Google Shape;1517;p32"/>
            <p:cNvSpPr txBox="1"/>
            <p:nvPr/>
          </p:nvSpPr>
          <p:spPr>
            <a:xfrm>
              <a:off x="3302538" y="146783"/>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 mes de marzo 2022</a:t>
              </a:r>
              <a:endParaRPr/>
            </a:p>
          </p:txBody>
        </p:sp>
      </p:grpSp>
      <p:sp>
        <p:nvSpPr>
          <p:cNvPr id="1518" name="Google Shape;1518;p32"/>
          <p:cNvSpPr txBox="1"/>
          <p:nvPr/>
        </p:nvSpPr>
        <p:spPr>
          <a:xfrm>
            <a:off x="2060147" y="4465341"/>
            <a:ext cx="148424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Proporción incidencia de ISQ  Colecistectomía </a:t>
            </a:r>
            <a:endParaRPr b="1" sz="1200">
              <a:solidFill>
                <a:schemeClr val="dk1"/>
              </a:solidFill>
              <a:latin typeface="Arial Narrow"/>
              <a:ea typeface="Arial Narrow"/>
              <a:cs typeface="Arial Narrow"/>
              <a:sym typeface="Arial Narrow"/>
            </a:endParaRPr>
          </a:p>
        </p:txBody>
      </p:sp>
      <p:sp>
        <p:nvSpPr>
          <p:cNvPr id="1519" name="Google Shape;1519;p32"/>
          <p:cNvSpPr txBox="1"/>
          <p:nvPr/>
        </p:nvSpPr>
        <p:spPr>
          <a:xfrm>
            <a:off x="3431336" y="4411833"/>
            <a:ext cx="143894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0,12%</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casos/2538</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colecistectomías</a:t>
            </a:r>
            <a:endParaRPr/>
          </a:p>
        </p:txBody>
      </p:sp>
      <p:sp>
        <p:nvSpPr>
          <p:cNvPr id="1520" name="Google Shape;1520;p32"/>
          <p:cNvSpPr txBox="1"/>
          <p:nvPr/>
        </p:nvSpPr>
        <p:spPr>
          <a:xfrm>
            <a:off x="4641045" y="3330269"/>
            <a:ext cx="13456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Proporción incidencia de ISQ   Herniorrafia </a:t>
            </a:r>
            <a:endParaRPr b="1" sz="1200">
              <a:solidFill>
                <a:schemeClr val="dk1"/>
              </a:solidFill>
              <a:latin typeface="Arial Narrow"/>
              <a:ea typeface="Arial Narrow"/>
              <a:cs typeface="Arial Narrow"/>
              <a:sym typeface="Arial Narrow"/>
            </a:endParaRPr>
          </a:p>
        </p:txBody>
      </p:sp>
      <p:sp>
        <p:nvSpPr>
          <p:cNvPr id="1521" name="Google Shape;1521;p32"/>
          <p:cNvSpPr txBox="1"/>
          <p:nvPr/>
        </p:nvSpPr>
        <p:spPr>
          <a:xfrm>
            <a:off x="5850790" y="3290950"/>
            <a:ext cx="163809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0,18%</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 casos/3402 herniorrafias</a:t>
            </a:r>
            <a:endParaRPr/>
          </a:p>
        </p:txBody>
      </p:sp>
      <p:sp>
        <p:nvSpPr>
          <p:cNvPr id="1522" name="Google Shape;1522;p32"/>
          <p:cNvSpPr txBox="1"/>
          <p:nvPr/>
        </p:nvSpPr>
        <p:spPr>
          <a:xfrm>
            <a:off x="4643489" y="4429751"/>
            <a:ext cx="1345610"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incidencia de ISQ   Revascularización miocárdica con</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incisión torácica y del sitio donante</a:t>
            </a:r>
            <a:endParaRPr b="1" sz="1100">
              <a:solidFill>
                <a:schemeClr val="dk1"/>
              </a:solidFill>
              <a:latin typeface="Arial Narrow"/>
              <a:ea typeface="Arial Narrow"/>
              <a:cs typeface="Arial Narrow"/>
              <a:sym typeface="Arial Narrow"/>
            </a:endParaRPr>
          </a:p>
        </p:txBody>
      </p:sp>
      <p:sp>
        <p:nvSpPr>
          <p:cNvPr id="1523" name="Google Shape;1523;p32"/>
          <p:cNvSpPr txBox="1"/>
          <p:nvPr/>
        </p:nvSpPr>
        <p:spPr>
          <a:xfrm>
            <a:off x="6024358" y="4571285"/>
            <a:ext cx="1248500"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3,03%</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 casos/198</a:t>
            </a:r>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Revascularizaciones</a:t>
            </a:r>
            <a:endParaRPr/>
          </a:p>
        </p:txBody>
      </p:sp>
      <p:sp>
        <p:nvSpPr>
          <p:cNvPr id="1524" name="Google Shape;1524;p32"/>
          <p:cNvSpPr/>
          <p:nvPr/>
        </p:nvSpPr>
        <p:spPr>
          <a:xfrm>
            <a:off x="3396716" y="3395095"/>
            <a:ext cx="226431" cy="288129"/>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5" name="Google Shape;1525;p32"/>
          <p:cNvSpPr/>
          <p:nvPr/>
        </p:nvSpPr>
        <p:spPr>
          <a:xfrm>
            <a:off x="3384426" y="4590933"/>
            <a:ext cx="226431" cy="288129"/>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6" name="Google Shape;1526;p32"/>
          <p:cNvSpPr/>
          <p:nvPr/>
        </p:nvSpPr>
        <p:spPr>
          <a:xfrm>
            <a:off x="5986655" y="3381611"/>
            <a:ext cx="226431" cy="288129"/>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7" name="Google Shape;1527;p32"/>
          <p:cNvSpPr/>
          <p:nvPr/>
        </p:nvSpPr>
        <p:spPr>
          <a:xfrm>
            <a:off x="5945385" y="4590933"/>
            <a:ext cx="226431" cy="288129"/>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28" name="Google Shape;1528;p32"/>
          <p:cNvGrpSpPr/>
          <p:nvPr/>
        </p:nvGrpSpPr>
        <p:grpSpPr>
          <a:xfrm>
            <a:off x="3181993" y="5994995"/>
            <a:ext cx="781070" cy="1629105"/>
            <a:chOff x="1944266" y="6012160"/>
            <a:chExt cx="781070" cy="1629105"/>
          </a:xfrm>
        </p:grpSpPr>
        <p:sp>
          <p:nvSpPr>
            <p:cNvPr id="1529" name="Google Shape;1529;p32"/>
            <p:cNvSpPr/>
            <p:nvPr/>
          </p:nvSpPr>
          <p:spPr>
            <a:xfrm>
              <a:off x="1966078" y="6965805"/>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46,6%</a:t>
              </a:r>
              <a:endParaRPr/>
            </a:p>
          </p:txBody>
        </p:sp>
        <p:sp>
          <p:nvSpPr>
            <p:cNvPr id="1530" name="Google Shape;1530;p32"/>
            <p:cNvSpPr/>
            <p:nvPr/>
          </p:nvSpPr>
          <p:spPr>
            <a:xfrm>
              <a:off x="1944266" y="6692505"/>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531" name="Google Shape;1531;p32"/>
            <p:cNvSpPr/>
            <p:nvPr/>
          </p:nvSpPr>
          <p:spPr>
            <a:xfrm>
              <a:off x="1944266" y="7310405"/>
              <a:ext cx="781070" cy="3308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7 casos</a:t>
              </a:r>
              <a:endParaRPr/>
            </a:p>
            <a:p>
              <a:pPr indent="0" lvl="0" marL="0" marR="0" rtl="0" algn="ctr">
                <a:spcBef>
                  <a:spcPts val="0"/>
                </a:spcBef>
                <a:spcAft>
                  <a:spcPts val="0"/>
                </a:spcAft>
                <a:buNone/>
              </a:pPr>
              <a:r>
                <a:t/>
              </a:r>
              <a:endParaRPr sz="500">
                <a:solidFill>
                  <a:schemeClr val="dk1"/>
                </a:solidFill>
                <a:latin typeface="Calibri"/>
                <a:ea typeface="Calibri"/>
                <a:cs typeface="Calibri"/>
                <a:sym typeface="Calibri"/>
              </a:endParaRPr>
            </a:p>
          </p:txBody>
        </p:sp>
        <p:pic>
          <p:nvPicPr>
            <p:cNvPr id="1532" name="Google Shape;1532;p32"/>
            <p:cNvPicPr preferRelativeResize="0"/>
            <p:nvPr/>
          </p:nvPicPr>
          <p:blipFill rotWithShape="1">
            <a:blip r:embed="rId6">
              <a:alphaModFix/>
            </a:blip>
            <a:srcRect b="0" l="29313" r="56038" t="7366"/>
            <a:stretch/>
          </p:blipFill>
          <p:spPr>
            <a:xfrm>
              <a:off x="1970481" y="6012160"/>
              <a:ext cx="696035" cy="748294"/>
            </a:xfrm>
            <a:prstGeom prst="rect">
              <a:avLst/>
            </a:prstGeom>
            <a:noFill/>
            <a:ln>
              <a:noFill/>
            </a:ln>
          </p:spPr>
        </p:pic>
      </p:grpSp>
      <p:grpSp>
        <p:nvGrpSpPr>
          <p:cNvPr id="1533" name="Google Shape;1533;p32"/>
          <p:cNvGrpSpPr/>
          <p:nvPr/>
        </p:nvGrpSpPr>
        <p:grpSpPr>
          <a:xfrm>
            <a:off x="4006944" y="5986206"/>
            <a:ext cx="740068" cy="1587880"/>
            <a:chOff x="4737493" y="6457800"/>
            <a:chExt cx="740068" cy="1587880"/>
          </a:xfrm>
        </p:grpSpPr>
        <p:grpSp>
          <p:nvGrpSpPr>
            <p:cNvPr id="1534" name="Google Shape;1534;p32"/>
            <p:cNvGrpSpPr/>
            <p:nvPr/>
          </p:nvGrpSpPr>
          <p:grpSpPr>
            <a:xfrm>
              <a:off x="4737493" y="7134937"/>
              <a:ext cx="740068" cy="910743"/>
              <a:chOff x="5245046" y="1343108"/>
              <a:chExt cx="740068" cy="910743"/>
            </a:xfrm>
          </p:grpSpPr>
          <p:sp>
            <p:nvSpPr>
              <p:cNvPr id="1535" name="Google Shape;1535;p32"/>
              <p:cNvSpPr/>
              <p:nvPr/>
            </p:nvSpPr>
            <p:spPr>
              <a:xfrm>
                <a:off x="5245046" y="1615904"/>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a:p>
            </p:txBody>
          </p:sp>
          <p:sp>
            <p:nvSpPr>
              <p:cNvPr id="1536" name="Google Shape;1536;p32"/>
              <p:cNvSpPr/>
              <p:nvPr/>
            </p:nvSpPr>
            <p:spPr>
              <a:xfrm>
                <a:off x="5245379" y="134310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1537" name="Google Shape;1537;p32"/>
              <p:cNvSpPr/>
              <p:nvPr/>
            </p:nvSpPr>
            <p:spPr>
              <a:xfrm>
                <a:off x="5269277" y="1999935"/>
                <a:ext cx="58702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0 casos</a:t>
                </a:r>
                <a:endParaRPr sz="1050">
                  <a:solidFill>
                    <a:schemeClr val="dk1"/>
                  </a:solidFill>
                  <a:latin typeface="Calibri"/>
                  <a:ea typeface="Calibri"/>
                  <a:cs typeface="Calibri"/>
                  <a:sym typeface="Calibri"/>
                </a:endParaRPr>
              </a:p>
            </p:txBody>
          </p:sp>
        </p:grpSp>
        <p:pic>
          <p:nvPicPr>
            <p:cNvPr id="1538" name="Google Shape;1538;p32"/>
            <p:cNvPicPr preferRelativeResize="0"/>
            <p:nvPr/>
          </p:nvPicPr>
          <p:blipFill rotWithShape="1">
            <a:blip r:embed="rId6">
              <a:alphaModFix/>
            </a:blip>
            <a:srcRect b="0" l="86761" r="0" t="0"/>
            <a:stretch/>
          </p:blipFill>
          <p:spPr>
            <a:xfrm>
              <a:off x="4817600" y="6457800"/>
              <a:ext cx="560412" cy="698957"/>
            </a:xfrm>
            <a:prstGeom prst="rect">
              <a:avLst/>
            </a:prstGeom>
            <a:noFill/>
            <a:ln>
              <a:noFill/>
            </a:ln>
          </p:spPr>
        </p:pic>
      </p:grpSp>
      <p:pic>
        <p:nvPicPr>
          <p:cNvPr id="1539" name="Google Shape;1539;p32"/>
          <p:cNvPicPr preferRelativeResize="0"/>
          <p:nvPr/>
        </p:nvPicPr>
        <p:blipFill rotWithShape="1">
          <a:blip r:embed="rId7">
            <a:alphaModFix/>
          </a:blip>
          <a:srcRect b="0" l="0" r="0" t="0"/>
          <a:stretch/>
        </p:blipFill>
        <p:spPr>
          <a:xfrm>
            <a:off x="2005519" y="5994995"/>
            <a:ext cx="813003" cy="704752"/>
          </a:xfrm>
          <a:prstGeom prst="rect">
            <a:avLst/>
          </a:prstGeom>
          <a:noFill/>
          <a:ln>
            <a:noFill/>
          </a:ln>
        </p:spPr>
      </p:pic>
      <p:grpSp>
        <p:nvGrpSpPr>
          <p:cNvPr id="1540" name="Google Shape;1540;p32"/>
          <p:cNvGrpSpPr/>
          <p:nvPr/>
        </p:nvGrpSpPr>
        <p:grpSpPr>
          <a:xfrm>
            <a:off x="1656234" y="6659140"/>
            <a:ext cx="1518502" cy="930335"/>
            <a:chOff x="-80477" y="7090575"/>
            <a:chExt cx="1322828" cy="930335"/>
          </a:xfrm>
        </p:grpSpPr>
        <p:sp>
          <p:nvSpPr>
            <p:cNvPr id="1541" name="Google Shape;1541;p32"/>
            <p:cNvSpPr txBox="1"/>
            <p:nvPr/>
          </p:nvSpPr>
          <p:spPr>
            <a:xfrm>
              <a:off x="-14122" y="709057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1542" name="Google Shape;1542;p32"/>
            <p:cNvSpPr/>
            <p:nvPr/>
          </p:nvSpPr>
          <p:spPr>
            <a:xfrm>
              <a:off x="-80477" y="7392456"/>
              <a:ext cx="1313348" cy="347659"/>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contributivo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54,9%</a:t>
              </a:r>
              <a:endParaRPr/>
            </a:p>
          </p:txBody>
        </p:sp>
        <p:sp>
          <p:nvSpPr>
            <p:cNvPr id="1543" name="Google Shape;1543;p32"/>
            <p:cNvSpPr txBox="1"/>
            <p:nvPr/>
          </p:nvSpPr>
          <p:spPr>
            <a:xfrm>
              <a:off x="12744" y="7759300"/>
              <a:ext cx="1229607"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28 casos</a:t>
              </a:r>
              <a:endParaRPr/>
            </a:p>
          </p:txBody>
        </p:sp>
      </p:grpSp>
      <p:grpSp>
        <p:nvGrpSpPr>
          <p:cNvPr id="1544" name="Google Shape;1544;p32"/>
          <p:cNvGrpSpPr/>
          <p:nvPr/>
        </p:nvGrpSpPr>
        <p:grpSpPr>
          <a:xfrm>
            <a:off x="5749295" y="6009980"/>
            <a:ext cx="1523563" cy="930826"/>
            <a:chOff x="5422559" y="6082599"/>
            <a:chExt cx="1523563" cy="930826"/>
          </a:xfrm>
        </p:grpSpPr>
        <p:sp>
          <p:nvSpPr>
            <p:cNvPr id="1545" name="Google Shape;1545;p32"/>
            <p:cNvSpPr/>
            <p:nvPr/>
          </p:nvSpPr>
          <p:spPr>
            <a:xfrm>
              <a:off x="5622458" y="6355395"/>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47%</a:t>
              </a:r>
              <a:endParaRPr/>
            </a:p>
          </p:txBody>
        </p:sp>
        <p:sp>
          <p:nvSpPr>
            <p:cNvPr id="1546" name="Google Shape;1546;p32"/>
            <p:cNvSpPr/>
            <p:nvPr/>
          </p:nvSpPr>
          <p:spPr>
            <a:xfrm>
              <a:off x="5422559" y="6082599"/>
              <a:ext cx="152356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00" u="sng">
                  <a:solidFill>
                    <a:schemeClr val="dk1"/>
                  </a:solidFill>
                  <a:latin typeface="Arial Narrow"/>
                  <a:ea typeface="Arial Narrow"/>
                  <a:cs typeface="Arial Narrow"/>
                  <a:sym typeface="Arial Narrow"/>
                </a:rPr>
                <a:t>Electiva</a:t>
              </a:r>
              <a:endParaRPr b="1" sz="1000" u="sng">
                <a:solidFill>
                  <a:srgbClr val="000000"/>
                </a:solidFill>
                <a:latin typeface="Arial Narrow"/>
                <a:ea typeface="Arial Narrow"/>
                <a:cs typeface="Arial Narrow"/>
                <a:sym typeface="Arial Narrow"/>
              </a:endParaRPr>
            </a:p>
          </p:txBody>
        </p:sp>
        <p:sp>
          <p:nvSpPr>
            <p:cNvPr id="1547" name="Google Shape;1547;p32"/>
            <p:cNvSpPr/>
            <p:nvPr/>
          </p:nvSpPr>
          <p:spPr>
            <a:xfrm>
              <a:off x="5640561" y="673642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24 casos</a:t>
              </a:r>
              <a:endParaRPr sz="1200">
                <a:solidFill>
                  <a:schemeClr val="dk1"/>
                </a:solidFill>
                <a:latin typeface="Calibri"/>
                <a:ea typeface="Calibri"/>
                <a:cs typeface="Calibri"/>
                <a:sym typeface="Calibri"/>
              </a:endParaRPr>
            </a:p>
          </p:txBody>
        </p:sp>
      </p:grpSp>
      <p:grpSp>
        <p:nvGrpSpPr>
          <p:cNvPr id="1548" name="Google Shape;1548;p32"/>
          <p:cNvGrpSpPr/>
          <p:nvPr/>
        </p:nvGrpSpPr>
        <p:grpSpPr>
          <a:xfrm>
            <a:off x="4824586" y="6017222"/>
            <a:ext cx="1234015" cy="1939154"/>
            <a:chOff x="4730544" y="5604597"/>
            <a:chExt cx="1091680" cy="2816008"/>
          </a:xfrm>
        </p:grpSpPr>
        <p:pic>
          <p:nvPicPr>
            <p:cNvPr id="1549" name="Google Shape;1549;p32"/>
            <p:cNvPicPr preferRelativeResize="0"/>
            <p:nvPr/>
          </p:nvPicPr>
          <p:blipFill rotWithShape="1">
            <a:blip r:embed="rId8">
              <a:alphaModFix/>
            </a:blip>
            <a:srcRect b="0" l="0" r="0" t="0"/>
            <a:stretch/>
          </p:blipFill>
          <p:spPr>
            <a:xfrm>
              <a:off x="4760429" y="6201698"/>
              <a:ext cx="595014" cy="409071"/>
            </a:xfrm>
            <a:prstGeom prst="rect">
              <a:avLst/>
            </a:prstGeom>
            <a:noFill/>
            <a:ln>
              <a:noFill/>
            </a:ln>
          </p:spPr>
        </p:pic>
        <p:sp>
          <p:nvSpPr>
            <p:cNvPr id="1550" name="Google Shape;1550;p32"/>
            <p:cNvSpPr/>
            <p:nvPr/>
          </p:nvSpPr>
          <p:spPr>
            <a:xfrm>
              <a:off x="4730544" y="6652739"/>
              <a:ext cx="1091680" cy="46143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u="sng">
                  <a:solidFill>
                    <a:schemeClr val="dk1"/>
                  </a:solidFill>
                  <a:latin typeface="Arial Narrow"/>
                  <a:ea typeface="Arial Narrow"/>
                  <a:cs typeface="Arial Narrow"/>
                  <a:sym typeface="Arial Narrow"/>
                </a:rPr>
                <a:t>Tipo de procedimiento</a:t>
              </a:r>
              <a:endParaRPr b="1" sz="1050" u="sng">
                <a:solidFill>
                  <a:srgbClr val="000000"/>
                </a:solidFill>
                <a:latin typeface="Arial Narrow"/>
                <a:ea typeface="Arial Narrow"/>
                <a:cs typeface="Arial Narrow"/>
                <a:sym typeface="Arial Narrow"/>
              </a:endParaRPr>
            </a:p>
          </p:txBody>
        </p:sp>
        <p:sp>
          <p:nvSpPr>
            <p:cNvPr id="1551" name="Google Shape;1551;p32"/>
            <p:cNvSpPr/>
            <p:nvPr/>
          </p:nvSpPr>
          <p:spPr>
            <a:xfrm>
              <a:off x="5436682" y="5604597"/>
              <a:ext cx="240655" cy="2816008"/>
            </a:xfrm>
            <a:prstGeom prst="rightBrace">
              <a:avLst>
                <a:gd fmla="val 8333" name="adj1"/>
                <a:gd fmla="val 50000" name="adj2"/>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52" name="Google Shape;1552;p32"/>
          <p:cNvGrpSpPr/>
          <p:nvPr/>
        </p:nvGrpSpPr>
        <p:grpSpPr>
          <a:xfrm>
            <a:off x="5955241" y="7156632"/>
            <a:ext cx="830793" cy="921751"/>
            <a:chOff x="5513607" y="6082599"/>
            <a:chExt cx="830793" cy="921751"/>
          </a:xfrm>
        </p:grpSpPr>
        <p:sp>
          <p:nvSpPr>
            <p:cNvPr id="1553" name="Google Shape;1553;p32"/>
            <p:cNvSpPr/>
            <p:nvPr/>
          </p:nvSpPr>
          <p:spPr>
            <a:xfrm>
              <a:off x="5540570" y="6355395"/>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51%</a:t>
              </a:r>
              <a:endParaRPr/>
            </a:p>
          </p:txBody>
        </p:sp>
        <p:sp>
          <p:nvSpPr>
            <p:cNvPr id="1554" name="Google Shape;1554;p32"/>
            <p:cNvSpPr/>
            <p:nvPr/>
          </p:nvSpPr>
          <p:spPr>
            <a:xfrm>
              <a:off x="5513607" y="6082599"/>
              <a:ext cx="77777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00" u="sng">
                  <a:solidFill>
                    <a:schemeClr val="dk1"/>
                  </a:solidFill>
                  <a:latin typeface="Arial Narrow"/>
                  <a:ea typeface="Arial Narrow"/>
                  <a:cs typeface="Arial Narrow"/>
                  <a:sym typeface="Arial Narrow"/>
                </a:rPr>
                <a:t>Emergencia</a:t>
              </a:r>
              <a:endParaRPr b="1" sz="1000" u="sng">
                <a:solidFill>
                  <a:srgbClr val="000000"/>
                </a:solidFill>
                <a:latin typeface="Arial Narrow"/>
                <a:ea typeface="Arial Narrow"/>
                <a:cs typeface="Arial Narrow"/>
                <a:sym typeface="Arial Narrow"/>
              </a:endParaRPr>
            </a:p>
          </p:txBody>
        </p:sp>
        <p:sp>
          <p:nvSpPr>
            <p:cNvPr id="1555" name="Google Shape;1555;p32"/>
            <p:cNvSpPr/>
            <p:nvPr/>
          </p:nvSpPr>
          <p:spPr>
            <a:xfrm>
              <a:off x="5589065" y="6727351"/>
              <a:ext cx="75533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26 casos</a:t>
              </a:r>
              <a:endParaRPr sz="1200">
                <a:solidFill>
                  <a:schemeClr val="dk1"/>
                </a:solidFill>
                <a:latin typeface="Calibri"/>
                <a:ea typeface="Calibri"/>
                <a:cs typeface="Calibri"/>
                <a:sym typeface="Calibri"/>
              </a:endParaRPr>
            </a:p>
          </p:txBody>
        </p:sp>
      </p:grpSp>
      <p:sp>
        <p:nvSpPr>
          <p:cNvPr id="1556" name="Google Shape;1556;p32"/>
          <p:cNvSpPr/>
          <p:nvPr/>
        </p:nvSpPr>
        <p:spPr>
          <a:xfrm>
            <a:off x="5112618" y="8748464"/>
            <a:ext cx="201622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Características de la ISQ Medellín,  marzo (acumulado) 2022</a:t>
            </a:r>
            <a:endParaRPr/>
          </a:p>
        </p:txBody>
      </p:sp>
      <p:sp>
        <p:nvSpPr>
          <p:cNvPr id="1557" name="Google Shape;1557;p32"/>
          <p:cNvSpPr txBox="1"/>
          <p:nvPr/>
        </p:nvSpPr>
        <p:spPr>
          <a:xfrm>
            <a:off x="3350484" y="3339216"/>
            <a:ext cx="144844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1,15%</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36 casos/3138</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cesáreas</a:t>
            </a:r>
            <a:endParaRPr/>
          </a:p>
        </p:txBody>
      </p:sp>
      <p:sp>
        <p:nvSpPr>
          <p:cNvPr id="1558" name="Google Shape;1558;p32"/>
          <p:cNvSpPr txBox="1"/>
          <p:nvPr/>
        </p:nvSpPr>
        <p:spPr>
          <a:xfrm>
            <a:off x="2044649" y="3371658"/>
            <a:ext cx="134561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Proporción incidencia de ISQ Cesárea</a:t>
            </a:r>
            <a:endParaRPr b="1" sz="1200">
              <a:solidFill>
                <a:schemeClr val="dk1"/>
              </a:solidFill>
              <a:latin typeface="Arial Narrow"/>
              <a:ea typeface="Arial Narrow"/>
              <a:cs typeface="Arial Narrow"/>
              <a:sym typeface="Arial Narrow"/>
            </a:endParaRPr>
          </a:p>
        </p:txBody>
      </p:sp>
      <p:sp>
        <p:nvSpPr>
          <p:cNvPr id="1559" name="Google Shape;1559;p32"/>
          <p:cNvSpPr txBox="1"/>
          <p:nvPr/>
        </p:nvSpPr>
        <p:spPr>
          <a:xfrm>
            <a:off x="50316" y="2589892"/>
            <a:ext cx="2204523"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Siglas:  ISQ -Infección de sitio quirúrgico, </a:t>
            </a:r>
            <a:endParaRPr/>
          </a:p>
        </p:txBody>
      </p:sp>
      <p:sp>
        <p:nvSpPr>
          <p:cNvPr id="1560" name="Google Shape;1560;p32"/>
          <p:cNvSpPr txBox="1"/>
          <p:nvPr/>
        </p:nvSpPr>
        <p:spPr>
          <a:xfrm>
            <a:off x="-254270" y="7408585"/>
            <a:ext cx="2375301"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Proporción de agentes causales de ISO</a:t>
            </a:r>
            <a:endParaRPr/>
          </a:p>
        </p:txBody>
      </p:sp>
      <p:pic>
        <p:nvPicPr>
          <p:cNvPr id="1561" name="Google Shape;1561;p32"/>
          <p:cNvPicPr preferRelativeResize="0"/>
          <p:nvPr/>
        </p:nvPicPr>
        <p:blipFill rotWithShape="1">
          <a:blip r:embed="rId9">
            <a:alphaModFix/>
          </a:blip>
          <a:srcRect b="0" l="0" r="0" t="0"/>
          <a:stretch/>
        </p:blipFill>
        <p:spPr>
          <a:xfrm>
            <a:off x="2188402" y="367562"/>
            <a:ext cx="5011346" cy="1612994"/>
          </a:xfrm>
          <a:prstGeom prst="rect">
            <a:avLst/>
          </a:prstGeom>
          <a:noFill/>
          <a:ln>
            <a:noFill/>
          </a:ln>
        </p:spPr>
      </p:pic>
      <p:pic>
        <p:nvPicPr>
          <p:cNvPr id="1562" name="Google Shape;1562;p32"/>
          <p:cNvPicPr preferRelativeResize="0"/>
          <p:nvPr/>
        </p:nvPicPr>
        <p:blipFill rotWithShape="1">
          <a:blip r:embed="rId10">
            <a:alphaModFix/>
          </a:blip>
          <a:srcRect b="0" l="0" r="0" t="0"/>
          <a:stretch/>
        </p:blipFill>
        <p:spPr>
          <a:xfrm>
            <a:off x="54886" y="7639417"/>
            <a:ext cx="2133516" cy="144199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33"/>
          <p:cNvSpPr/>
          <p:nvPr/>
        </p:nvSpPr>
        <p:spPr>
          <a:xfrm>
            <a:off x="-13385" y="2856770"/>
            <a:ext cx="2138700" cy="2795349"/>
          </a:xfrm>
          <a:prstGeom prst="rect">
            <a:avLst/>
          </a:prstGeom>
          <a:solidFill>
            <a:srgbClr val="FB995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solidFill>
                  <a:srgbClr val="C00000"/>
                </a:solidFill>
                <a:latin typeface="Calibri"/>
                <a:ea typeface="Calibri"/>
                <a:cs typeface="Calibri"/>
                <a:sym typeface="Calibri"/>
              </a:rPr>
              <a:t>UCI adultos</a:t>
            </a:r>
            <a:endParaRPr/>
          </a:p>
        </p:txBody>
      </p:sp>
      <p:pic>
        <p:nvPicPr>
          <p:cNvPr id="1569" name="Google Shape;1569;p33"/>
          <p:cNvPicPr preferRelativeResize="0"/>
          <p:nvPr/>
        </p:nvPicPr>
        <p:blipFill rotWithShape="1">
          <a:blip r:embed="rId3">
            <a:alphaModFix/>
          </a:blip>
          <a:srcRect b="26533" l="0" r="0" t="0"/>
          <a:stretch/>
        </p:blipFill>
        <p:spPr>
          <a:xfrm>
            <a:off x="0" y="1950"/>
            <a:ext cx="2129908" cy="2867570"/>
          </a:xfrm>
          <a:prstGeom prst="rect">
            <a:avLst/>
          </a:prstGeom>
          <a:noFill/>
          <a:ln>
            <a:noFill/>
          </a:ln>
        </p:spPr>
      </p:pic>
      <p:sp>
        <p:nvSpPr>
          <p:cNvPr id="1570" name="Google Shape;1570;p33"/>
          <p:cNvSpPr txBox="1"/>
          <p:nvPr/>
        </p:nvSpPr>
        <p:spPr>
          <a:xfrm>
            <a:off x="1874313" y="1201033"/>
            <a:ext cx="345222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Información acumulada a semana 17 de 2022</a:t>
            </a:r>
            <a:endParaRPr/>
          </a:p>
        </p:txBody>
      </p:sp>
      <p:sp>
        <p:nvSpPr>
          <p:cNvPr id="1571" name="Google Shape;1571;p33"/>
          <p:cNvSpPr txBox="1"/>
          <p:nvPr/>
        </p:nvSpPr>
        <p:spPr>
          <a:xfrm>
            <a:off x="447069" y="4057543"/>
            <a:ext cx="153287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La molécula de mayor consumo es piperacilina</a:t>
            </a:r>
            <a:endParaRPr/>
          </a:p>
        </p:txBody>
      </p:sp>
      <p:sp>
        <p:nvSpPr>
          <p:cNvPr id="1572" name="Google Shape;1572;p33"/>
          <p:cNvSpPr/>
          <p:nvPr/>
        </p:nvSpPr>
        <p:spPr>
          <a:xfrm>
            <a:off x="72368" y="4251360"/>
            <a:ext cx="370108" cy="854870"/>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3" name="Google Shape;1573;p33"/>
          <p:cNvSpPr/>
          <p:nvPr/>
        </p:nvSpPr>
        <p:spPr>
          <a:xfrm>
            <a:off x="2180682" y="1729167"/>
            <a:ext cx="50201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NOTA: ajustar el reporte de gramos consumidos teniendo en cuenta devoluciones, solo servicios de adultos excluye urgencias y salas de cirugía, verificar  número de camas reportadas</a:t>
            </a:r>
            <a:endParaRPr sz="900">
              <a:solidFill>
                <a:schemeClr val="dk1"/>
              </a:solidFill>
              <a:latin typeface="Arial Narrow"/>
              <a:ea typeface="Arial Narrow"/>
              <a:cs typeface="Arial Narrow"/>
              <a:sym typeface="Arial Narrow"/>
            </a:endParaRPr>
          </a:p>
        </p:txBody>
      </p:sp>
      <p:grpSp>
        <p:nvGrpSpPr>
          <p:cNvPr id="1574" name="Google Shape;1574;p33"/>
          <p:cNvGrpSpPr/>
          <p:nvPr/>
        </p:nvGrpSpPr>
        <p:grpSpPr>
          <a:xfrm>
            <a:off x="2448322" y="74775"/>
            <a:ext cx="3446504" cy="276999"/>
            <a:chOff x="2448322" y="74775"/>
            <a:chExt cx="3446504" cy="276999"/>
          </a:xfrm>
        </p:grpSpPr>
        <p:sp>
          <p:nvSpPr>
            <p:cNvPr id="1575" name="Google Shape;1575;p3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1</a:t>
              </a:r>
              <a:endParaRPr/>
            </a:p>
          </p:txBody>
        </p:sp>
        <p:cxnSp>
          <p:nvCxnSpPr>
            <p:cNvPr id="1576" name="Google Shape;1576;p33"/>
            <p:cNvCxnSpPr>
              <a:stCxn id="157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77" name="Google Shape;1577;p3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de la notificación</a:t>
              </a:r>
              <a:endParaRPr/>
            </a:p>
          </p:txBody>
        </p:sp>
      </p:grpSp>
      <p:sp>
        <p:nvSpPr>
          <p:cNvPr id="1578" name="Google Shape;1578;p33"/>
          <p:cNvSpPr/>
          <p:nvPr/>
        </p:nvSpPr>
        <p:spPr>
          <a:xfrm>
            <a:off x="0" y="6762414"/>
            <a:ext cx="7200851" cy="32986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79" name="Google Shape;1579;p33"/>
          <p:cNvGrpSpPr/>
          <p:nvPr/>
        </p:nvGrpSpPr>
        <p:grpSpPr>
          <a:xfrm>
            <a:off x="277404" y="6762414"/>
            <a:ext cx="3557998" cy="295999"/>
            <a:chOff x="2448322" y="40386"/>
            <a:chExt cx="3557998" cy="295999"/>
          </a:xfrm>
        </p:grpSpPr>
        <p:sp>
          <p:nvSpPr>
            <p:cNvPr id="1580" name="Google Shape;1580;p3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3</a:t>
              </a:r>
              <a:endParaRPr/>
            </a:p>
          </p:txBody>
        </p:sp>
        <p:cxnSp>
          <p:nvCxnSpPr>
            <p:cNvPr id="1581" name="Google Shape;1581;p33"/>
            <p:cNvCxnSpPr>
              <a:stCxn id="158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82" name="Google Shape;1582;p33"/>
            <p:cNvSpPr txBox="1"/>
            <p:nvPr/>
          </p:nvSpPr>
          <p:spPr>
            <a:xfrm>
              <a:off x="3302537" y="40386"/>
              <a:ext cx="27037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Percentiles</a:t>
              </a:r>
              <a:endParaRPr/>
            </a:p>
          </p:txBody>
        </p:sp>
      </p:grpSp>
      <p:sp>
        <p:nvSpPr>
          <p:cNvPr id="1583" name="Google Shape;1583;p3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33</a:t>
            </a:r>
            <a:endParaRPr b="1" sz="1050">
              <a:solidFill>
                <a:schemeClr val="dk1"/>
              </a:solidFill>
              <a:latin typeface="Arial Narrow"/>
              <a:ea typeface="Arial Narrow"/>
              <a:cs typeface="Arial Narrow"/>
              <a:sym typeface="Arial Narrow"/>
            </a:endParaRPr>
          </a:p>
        </p:txBody>
      </p:sp>
      <p:sp>
        <p:nvSpPr>
          <p:cNvPr id="1584" name="Google Shape;1584;p33"/>
          <p:cNvSpPr txBox="1"/>
          <p:nvPr>
            <p:ph type="ctrTitle"/>
          </p:nvPr>
        </p:nvSpPr>
        <p:spPr>
          <a:xfrm>
            <a:off x="2160574" y="541513"/>
            <a:ext cx="4752244" cy="707886"/>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Consumo de antibióticos en el ámbito hospitalario, Medellín marzo de 2022 </a:t>
            </a:r>
            <a:endParaRPr/>
          </a:p>
        </p:txBody>
      </p:sp>
      <p:cxnSp>
        <p:nvCxnSpPr>
          <p:cNvPr id="1585" name="Google Shape;1585;p33"/>
          <p:cNvCxnSpPr/>
          <p:nvPr/>
        </p:nvCxnSpPr>
        <p:spPr>
          <a:xfrm>
            <a:off x="79809" y="6762414"/>
            <a:ext cx="7121042" cy="0"/>
          </a:xfrm>
          <a:prstGeom prst="straightConnector1">
            <a:avLst/>
          </a:prstGeom>
          <a:noFill/>
          <a:ln cap="flat" cmpd="sng" w="9525">
            <a:solidFill>
              <a:srgbClr val="002060"/>
            </a:solidFill>
            <a:prstDash val="solid"/>
            <a:round/>
            <a:headEnd len="sm" w="sm" type="none"/>
            <a:tailEnd len="med" w="med" type="oval"/>
          </a:ln>
        </p:spPr>
      </p:cxnSp>
      <p:sp>
        <p:nvSpPr>
          <p:cNvPr id="1586" name="Google Shape;1586;p33"/>
          <p:cNvSpPr/>
          <p:nvPr/>
        </p:nvSpPr>
        <p:spPr>
          <a:xfrm>
            <a:off x="2180731" y="2565692"/>
            <a:ext cx="5020169" cy="25202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87" name="Google Shape;1587;p33"/>
          <p:cNvGrpSpPr/>
          <p:nvPr/>
        </p:nvGrpSpPr>
        <p:grpSpPr>
          <a:xfrm>
            <a:off x="2601432" y="2566809"/>
            <a:ext cx="4527409" cy="276999"/>
            <a:chOff x="2448322" y="146783"/>
            <a:chExt cx="3446504" cy="276999"/>
          </a:xfrm>
        </p:grpSpPr>
        <p:sp>
          <p:nvSpPr>
            <p:cNvPr id="1588" name="Google Shape;1588;p33"/>
            <p:cNvSpPr/>
            <p:nvPr/>
          </p:nvSpPr>
          <p:spPr>
            <a:xfrm>
              <a:off x="2448322" y="146783"/>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2</a:t>
              </a:r>
              <a:endParaRPr/>
            </a:p>
          </p:txBody>
        </p:sp>
        <p:cxnSp>
          <p:nvCxnSpPr>
            <p:cNvPr id="1589" name="Google Shape;1589;p33"/>
            <p:cNvCxnSpPr>
              <a:stCxn id="1588" idx="6"/>
            </p:cNvCxnSpPr>
            <p:nvPr/>
          </p:nvCxnSpPr>
          <p:spPr>
            <a:xfrm>
              <a:off x="2736354" y="277588"/>
              <a:ext cx="648000" cy="0"/>
            </a:xfrm>
            <a:prstGeom prst="straightConnector1">
              <a:avLst/>
            </a:prstGeom>
            <a:noFill/>
            <a:ln cap="flat" cmpd="sng" w="28575">
              <a:solidFill>
                <a:srgbClr val="C00000"/>
              </a:solidFill>
              <a:prstDash val="solid"/>
              <a:round/>
              <a:headEnd len="sm" w="sm" type="none"/>
              <a:tailEnd len="sm" w="sm" type="none"/>
            </a:ln>
          </p:spPr>
        </p:cxnSp>
        <p:sp>
          <p:nvSpPr>
            <p:cNvPr id="1590" name="Google Shape;1590;p33"/>
            <p:cNvSpPr txBox="1"/>
            <p:nvPr/>
          </p:nvSpPr>
          <p:spPr>
            <a:xfrm>
              <a:off x="3302538" y="146783"/>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Tendencia de DDD por cada 100 pacientes en UCI </a:t>
              </a:r>
              <a:endParaRPr/>
            </a:p>
          </p:txBody>
        </p:sp>
      </p:grpSp>
      <p:sp>
        <p:nvSpPr>
          <p:cNvPr id="1591" name="Google Shape;1591;p33"/>
          <p:cNvSpPr/>
          <p:nvPr/>
        </p:nvSpPr>
        <p:spPr>
          <a:xfrm>
            <a:off x="4752578" y="8748464"/>
            <a:ext cx="2376264"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 y boletín INS año 2021</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Características del CAB en Medellín,  semana 17 de 2022</a:t>
            </a:r>
            <a:endParaRPr/>
          </a:p>
        </p:txBody>
      </p:sp>
      <p:sp>
        <p:nvSpPr>
          <p:cNvPr id="1592" name="Google Shape;1592;p33"/>
          <p:cNvSpPr txBox="1"/>
          <p:nvPr/>
        </p:nvSpPr>
        <p:spPr>
          <a:xfrm>
            <a:off x="-47504" y="5710847"/>
            <a:ext cx="21387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Siglas: DDD dosis día definida, CEF: Ceftriaxona, ERT: ertapenem, MEM: meropenem, PTZ: Piperacilina, VAN: Vancomicina, FEP: cefepime, %OCUP: porcentaje de ocupación</a:t>
            </a:r>
            <a:endParaRPr/>
          </a:p>
        </p:txBody>
      </p:sp>
      <p:graphicFrame>
        <p:nvGraphicFramePr>
          <p:cNvPr id="1593" name="Google Shape;1593;p33"/>
          <p:cNvGraphicFramePr/>
          <p:nvPr/>
        </p:nvGraphicFramePr>
        <p:xfrm>
          <a:off x="2124582" y="3084457"/>
          <a:ext cx="5076318" cy="3580661"/>
        </p:xfrm>
        <a:graphic>
          <a:graphicData uri="http://schemas.openxmlformats.org/drawingml/2006/chart">
            <c:chart r:id="rId4"/>
          </a:graphicData>
        </a:graphic>
      </p:graphicFrame>
      <p:graphicFrame>
        <p:nvGraphicFramePr>
          <p:cNvPr id="1594" name="Google Shape;1594;p33"/>
          <p:cNvGraphicFramePr/>
          <p:nvPr/>
        </p:nvGraphicFramePr>
        <p:xfrm>
          <a:off x="357307" y="7308304"/>
          <a:ext cx="3000000" cy="3000000"/>
        </p:xfrm>
        <a:graphic>
          <a:graphicData uri="http://schemas.openxmlformats.org/drawingml/2006/table">
            <a:tbl>
              <a:tblPr>
                <a:noFill/>
                <a:tableStyleId>{C584D556-3B84-4250-A47C-85389ED28142}</a:tableStyleId>
              </a:tblPr>
              <a:tblGrid>
                <a:gridCol w="648550"/>
                <a:gridCol w="575600"/>
                <a:gridCol w="691800"/>
                <a:gridCol w="778275"/>
                <a:gridCol w="843125"/>
                <a:gridCol w="705300"/>
                <a:gridCol w="799900"/>
                <a:gridCol w="702600"/>
                <a:gridCol w="735025"/>
              </a:tblGrid>
              <a:tr h="170400">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Servicio</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Item</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ceftriaxona</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ertapenem</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meropenem</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piperacilina</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vancomicina</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cefepime</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%OCUP</a:t>
                      </a:r>
                      <a:endParaRPr/>
                    </a:p>
                  </a:txBody>
                  <a:tcPr marT="0" marB="0" marR="0" marL="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r>
              <a:tr h="162275">
                <a:tc rowSpan="5">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UCI adultos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Medellín</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2,08</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11,70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13,59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5,12</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5,64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7,65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622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p10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0,67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2,37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0,53</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0,44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622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Promedio</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1,87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0,11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12,69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13,19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5,17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6,91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0,75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622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P75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2,45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17,25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16,20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7,93</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8,49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622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P90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3,48</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0,26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22,81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21,82</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12,40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13,27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62275">
                <a:tc rowSpan="2">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Datos del año 2021</a:t>
                      </a:r>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Antioquia</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4,80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0,40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12,90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12,20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9,40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12,90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sin dato</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70400">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INS</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9,20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0,40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18,00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14,50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11,90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7,30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sin dato</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34"/>
          <p:cNvSpPr/>
          <p:nvPr/>
        </p:nvSpPr>
        <p:spPr>
          <a:xfrm>
            <a:off x="-13385" y="2856770"/>
            <a:ext cx="2138700" cy="2795349"/>
          </a:xfrm>
          <a:prstGeom prst="rect">
            <a:avLst/>
          </a:prstGeom>
          <a:solidFill>
            <a:srgbClr val="FB995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2400">
              <a:solidFill>
                <a:srgbClr val="C00000"/>
              </a:solidFill>
              <a:latin typeface="Calibri"/>
              <a:ea typeface="Calibri"/>
              <a:cs typeface="Calibri"/>
              <a:sym typeface="Calibri"/>
            </a:endParaRPr>
          </a:p>
          <a:p>
            <a:pPr indent="0" lvl="0" marL="0" marR="0" rtl="0" algn="ctr">
              <a:spcBef>
                <a:spcPts val="0"/>
              </a:spcBef>
              <a:spcAft>
                <a:spcPts val="0"/>
              </a:spcAft>
              <a:buNone/>
            </a:pPr>
            <a:r>
              <a:rPr b="1" lang="es-ES" sz="2400">
                <a:solidFill>
                  <a:srgbClr val="C00000"/>
                </a:solidFill>
                <a:latin typeface="Calibri"/>
                <a:ea typeface="Calibri"/>
                <a:cs typeface="Calibri"/>
                <a:sym typeface="Calibri"/>
              </a:rPr>
              <a:t>Hospitalización adultos</a:t>
            </a:r>
            <a:endParaRPr/>
          </a:p>
        </p:txBody>
      </p:sp>
      <p:pic>
        <p:nvPicPr>
          <p:cNvPr id="1601" name="Google Shape;1601;p34"/>
          <p:cNvPicPr preferRelativeResize="0"/>
          <p:nvPr/>
        </p:nvPicPr>
        <p:blipFill rotWithShape="1">
          <a:blip r:embed="rId3">
            <a:alphaModFix/>
          </a:blip>
          <a:srcRect b="26533" l="0" r="0" t="0"/>
          <a:stretch/>
        </p:blipFill>
        <p:spPr>
          <a:xfrm>
            <a:off x="0" y="1950"/>
            <a:ext cx="2129908" cy="2867570"/>
          </a:xfrm>
          <a:prstGeom prst="rect">
            <a:avLst/>
          </a:prstGeom>
          <a:noFill/>
          <a:ln>
            <a:noFill/>
          </a:ln>
        </p:spPr>
      </p:pic>
      <p:sp>
        <p:nvSpPr>
          <p:cNvPr id="1602" name="Google Shape;1602;p34"/>
          <p:cNvSpPr txBox="1"/>
          <p:nvPr/>
        </p:nvSpPr>
        <p:spPr>
          <a:xfrm>
            <a:off x="1979946" y="1194399"/>
            <a:ext cx="309218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Información acumulada a semana 17 2022</a:t>
            </a:r>
            <a:endParaRPr/>
          </a:p>
        </p:txBody>
      </p:sp>
      <p:sp>
        <p:nvSpPr>
          <p:cNvPr id="1603" name="Google Shape;1603;p34"/>
          <p:cNvSpPr txBox="1"/>
          <p:nvPr/>
        </p:nvSpPr>
        <p:spPr>
          <a:xfrm>
            <a:off x="447069" y="4057543"/>
            <a:ext cx="153287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La molécula de mayor consumo es piperacilina</a:t>
            </a:r>
            <a:endParaRPr/>
          </a:p>
        </p:txBody>
      </p:sp>
      <p:sp>
        <p:nvSpPr>
          <p:cNvPr id="1604" name="Google Shape;1604;p34"/>
          <p:cNvSpPr/>
          <p:nvPr/>
        </p:nvSpPr>
        <p:spPr>
          <a:xfrm>
            <a:off x="72368" y="4251360"/>
            <a:ext cx="370108" cy="854870"/>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05" name="Google Shape;1605;p34"/>
          <p:cNvGrpSpPr/>
          <p:nvPr/>
        </p:nvGrpSpPr>
        <p:grpSpPr>
          <a:xfrm>
            <a:off x="2448322" y="74775"/>
            <a:ext cx="3446504" cy="276999"/>
            <a:chOff x="2448322" y="74775"/>
            <a:chExt cx="3446504" cy="276999"/>
          </a:xfrm>
        </p:grpSpPr>
        <p:sp>
          <p:nvSpPr>
            <p:cNvPr id="1606" name="Google Shape;1606;p3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1</a:t>
              </a:r>
              <a:endParaRPr/>
            </a:p>
          </p:txBody>
        </p:sp>
        <p:cxnSp>
          <p:nvCxnSpPr>
            <p:cNvPr id="1607" name="Google Shape;1607;p34"/>
            <p:cNvCxnSpPr>
              <a:stCxn id="160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08" name="Google Shape;1608;p3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de la notificación</a:t>
              </a:r>
              <a:endParaRPr/>
            </a:p>
          </p:txBody>
        </p:sp>
      </p:grpSp>
      <p:sp>
        <p:nvSpPr>
          <p:cNvPr id="1609" name="Google Shape;1609;p34"/>
          <p:cNvSpPr/>
          <p:nvPr/>
        </p:nvSpPr>
        <p:spPr>
          <a:xfrm>
            <a:off x="0" y="6762414"/>
            <a:ext cx="7200851" cy="32986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10" name="Google Shape;1610;p34"/>
          <p:cNvGrpSpPr/>
          <p:nvPr/>
        </p:nvGrpSpPr>
        <p:grpSpPr>
          <a:xfrm>
            <a:off x="277404" y="6762414"/>
            <a:ext cx="3557998" cy="295999"/>
            <a:chOff x="2448322" y="40386"/>
            <a:chExt cx="3557998" cy="295999"/>
          </a:xfrm>
        </p:grpSpPr>
        <p:sp>
          <p:nvSpPr>
            <p:cNvPr id="1611" name="Google Shape;1611;p3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3</a:t>
              </a:r>
              <a:endParaRPr/>
            </a:p>
          </p:txBody>
        </p:sp>
        <p:cxnSp>
          <p:nvCxnSpPr>
            <p:cNvPr id="1612" name="Google Shape;1612;p34"/>
            <p:cNvCxnSpPr>
              <a:stCxn id="161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13" name="Google Shape;1613;p34"/>
            <p:cNvSpPr txBox="1"/>
            <p:nvPr/>
          </p:nvSpPr>
          <p:spPr>
            <a:xfrm>
              <a:off x="3302537" y="40386"/>
              <a:ext cx="27037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Percentiles</a:t>
              </a:r>
              <a:endParaRPr/>
            </a:p>
          </p:txBody>
        </p:sp>
      </p:grpSp>
      <p:sp>
        <p:nvSpPr>
          <p:cNvPr id="1614" name="Google Shape;1614;p3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34</a:t>
            </a:r>
            <a:endParaRPr b="1" sz="1050">
              <a:solidFill>
                <a:schemeClr val="dk1"/>
              </a:solidFill>
              <a:latin typeface="Arial Narrow"/>
              <a:ea typeface="Arial Narrow"/>
              <a:cs typeface="Arial Narrow"/>
              <a:sym typeface="Arial Narrow"/>
            </a:endParaRPr>
          </a:p>
        </p:txBody>
      </p:sp>
      <p:sp>
        <p:nvSpPr>
          <p:cNvPr id="1615" name="Google Shape;1615;p34"/>
          <p:cNvSpPr txBox="1"/>
          <p:nvPr>
            <p:ph type="ctrTitle"/>
          </p:nvPr>
        </p:nvSpPr>
        <p:spPr>
          <a:xfrm>
            <a:off x="2160574" y="541513"/>
            <a:ext cx="4824252" cy="707886"/>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Consumo de antibióticos en el ámbito hospitalario, Medellín a marzo de 2022</a:t>
            </a:r>
            <a:endParaRPr/>
          </a:p>
        </p:txBody>
      </p:sp>
      <p:cxnSp>
        <p:nvCxnSpPr>
          <p:cNvPr id="1616" name="Google Shape;1616;p34"/>
          <p:cNvCxnSpPr/>
          <p:nvPr/>
        </p:nvCxnSpPr>
        <p:spPr>
          <a:xfrm>
            <a:off x="79809" y="6762414"/>
            <a:ext cx="7121042" cy="0"/>
          </a:xfrm>
          <a:prstGeom prst="straightConnector1">
            <a:avLst/>
          </a:prstGeom>
          <a:noFill/>
          <a:ln cap="flat" cmpd="sng" w="9525">
            <a:solidFill>
              <a:srgbClr val="002060"/>
            </a:solidFill>
            <a:prstDash val="solid"/>
            <a:round/>
            <a:headEnd len="sm" w="sm" type="none"/>
            <a:tailEnd len="med" w="med" type="oval"/>
          </a:ln>
        </p:spPr>
      </p:cxnSp>
      <p:sp>
        <p:nvSpPr>
          <p:cNvPr id="1617" name="Google Shape;1617;p34"/>
          <p:cNvSpPr/>
          <p:nvPr/>
        </p:nvSpPr>
        <p:spPr>
          <a:xfrm>
            <a:off x="2125315" y="2540000"/>
            <a:ext cx="5075586" cy="309670"/>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18" name="Google Shape;1618;p34"/>
          <p:cNvGrpSpPr/>
          <p:nvPr/>
        </p:nvGrpSpPr>
        <p:grpSpPr>
          <a:xfrm>
            <a:off x="2601432" y="2485509"/>
            <a:ext cx="4617224" cy="646331"/>
            <a:chOff x="2448322" y="65483"/>
            <a:chExt cx="3514876" cy="646331"/>
          </a:xfrm>
        </p:grpSpPr>
        <p:sp>
          <p:nvSpPr>
            <p:cNvPr id="1619" name="Google Shape;1619;p34"/>
            <p:cNvSpPr/>
            <p:nvPr/>
          </p:nvSpPr>
          <p:spPr>
            <a:xfrm>
              <a:off x="2448322" y="146783"/>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2</a:t>
              </a:r>
              <a:endParaRPr/>
            </a:p>
          </p:txBody>
        </p:sp>
        <p:cxnSp>
          <p:nvCxnSpPr>
            <p:cNvPr id="1620" name="Google Shape;1620;p34"/>
            <p:cNvCxnSpPr>
              <a:stCxn id="1619" idx="6"/>
            </p:cNvCxnSpPr>
            <p:nvPr/>
          </p:nvCxnSpPr>
          <p:spPr>
            <a:xfrm>
              <a:off x="2736354" y="277588"/>
              <a:ext cx="648000" cy="0"/>
            </a:xfrm>
            <a:prstGeom prst="straightConnector1">
              <a:avLst/>
            </a:prstGeom>
            <a:noFill/>
            <a:ln cap="flat" cmpd="sng" w="28575">
              <a:solidFill>
                <a:srgbClr val="C00000"/>
              </a:solidFill>
              <a:prstDash val="solid"/>
              <a:round/>
              <a:headEnd len="sm" w="sm" type="none"/>
              <a:tailEnd len="sm" w="sm" type="none"/>
            </a:ln>
          </p:spPr>
        </p:cxnSp>
        <p:sp>
          <p:nvSpPr>
            <p:cNvPr id="1621" name="Google Shape;1621;p34"/>
            <p:cNvSpPr txBox="1"/>
            <p:nvPr/>
          </p:nvSpPr>
          <p:spPr>
            <a:xfrm>
              <a:off x="3370910" y="65483"/>
              <a:ext cx="259228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Tendencia de DDD por cada 100 pacientes en hospitalización adultos</a:t>
              </a:r>
              <a:endParaRPr/>
            </a:p>
            <a:p>
              <a:pPr indent="0" lvl="0" marL="0" marR="0" rtl="0" algn="l">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1622" name="Google Shape;1622;p34"/>
          <p:cNvSpPr/>
          <p:nvPr/>
        </p:nvSpPr>
        <p:spPr>
          <a:xfrm>
            <a:off x="4608562" y="8748464"/>
            <a:ext cx="2520280"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 y Boletín INS año 2021</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Características del CAB en Medellín,  semana 17 de 2022</a:t>
            </a:r>
            <a:endParaRPr/>
          </a:p>
        </p:txBody>
      </p:sp>
      <p:sp>
        <p:nvSpPr>
          <p:cNvPr id="1623" name="Google Shape;1623;p34"/>
          <p:cNvSpPr txBox="1"/>
          <p:nvPr/>
        </p:nvSpPr>
        <p:spPr>
          <a:xfrm>
            <a:off x="-47504" y="5710847"/>
            <a:ext cx="21387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Siglas: DDD dosis día definida, CEF: Ceftriaxona, ERT: ertapenem, MEM: meropenem, PTZ: Piperacilina, VAN: Vancomicina, FEP: cefepime, %OCUP: porcentaje de ocupación</a:t>
            </a:r>
            <a:endParaRPr/>
          </a:p>
        </p:txBody>
      </p:sp>
      <p:graphicFrame>
        <p:nvGraphicFramePr>
          <p:cNvPr id="1624" name="Google Shape;1624;p34"/>
          <p:cNvGraphicFramePr/>
          <p:nvPr/>
        </p:nvGraphicFramePr>
        <p:xfrm>
          <a:off x="2211067" y="3044442"/>
          <a:ext cx="4917466" cy="3570670"/>
        </p:xfrm>
        <a:graphic>
          <a:graphicData uri="http://schemas.openxmlformats.org/drawingml/2006/chart">
            <c:chart r:id="rId4"/>
          </a:graphicData>
        </a:graphic>
      </p:graphicFrame>
      <p:graphicFrame>
        <p:nvGraphicFramePr>
          <p:cNvPr id="1625" name="Google Shape;1625;p34"/>
          <p:cNvGraphicFramePr/>
          <p:nvPr/>
        </p:nvGraphicFramePr>
        <p:xfrm>
          <a:off x="2170744" y="1708667"/>
          <a:ext cx="3000000" cy="3000000"/>
        </p:xfrm>
        <a:graphic>
          <a:graphicData uri="http://schemas.openxmlformats.org/drawingml/2006/table">
            <a:tbl>
              <a:tblPr>
                <a:noFill/>
                <a:tableStyleId>{C584D556-3B84-4250-A47C-85389ED28142}</a:tableStyleId>
              </a:tblPr>
              <a:tblGrid>
                <a:gridCol w="357325"/>
                <a:gridCol w="279900"/>
                <a:gridCol w="381150"/>
                <a:gridCol w="428775"/>
                <a:gridCol w="464525"/>
                <a:gridCol w="388575"/>
                <a:gridCol w="440700"/>
                <a:gridCol w="387100"/>
                <a:gridCol w="404950"/>
                <a:gridCol w="317125"/>
                <a:gridCol w="393050"/>
                <a:gridCol w="357325"/>
                <a:gridCol w="357325"/>
              </a:tblGrid>
              <a:tr h="122675">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mes</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ene</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feb</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mar</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abr</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may</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jun</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jul</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ago</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sep</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oct</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nov</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dic</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385550">
                <a:tc>
                  <a:txBody>
                    <a:bodyPr/>
                    <a:lstStyle/>
                    <a:p>
                      <a:pPr indent="0" lvl="0" marL="0" marR="0" rtl="0" algn="ctr">
                        <a:spcBef>
                          <a:spcPts val="0"/>
                        </a:spcBef>
                        <a:spcAft>
                          <a:spcPts val="0"/>
                        </a:spcAft>
                        <a:buNone/>
                      </a:pPr>
                      <a:r>
                        <a:rPr b="0" i="0" lang="es-ES" sz="500" u="none" strike="noStrike">
                          <a:solidFill>
                            <a:srgbClr val="000000"/>
                          </a:solidFill>
                          <a:latin typeface="Arial"/>
                          <a:ea typeface="Arial"/>
                          <a:cs typeface="Arial"/>
                          <a:sym typeface="Arial"/>
                        </a:rPr>
                        <a:t>% cumplimiento en la notificación ficha 354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100</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100</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100</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 </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1626" name="Google Shape;1626;p34"/>
          <p:cNvGraphicFramePr/>
          <p:nvPr/>
        </p:nvGraphicFramePr>
        <p:xfrm>
          <a:off x="285949" y="7236296"/>
          <a:ext cx="3000000" cy="3000000"/>
        </p:xfrm>
        <a:graphic>
          <a:graphicData uri="http://schemas.openxmlformats.org/drawingml/2006/table">
            <a:tbl>
              <a:tblPr>
                <a:noFill/>
                <a:tableStyleId>{C584D556-3B84-4250-A47C-85389ED28142}</a:tableStyleId>
              </a:tblPr>
              <a:tblGrid>
                <a:gridCol w="595650"/>
                <a:gridCol w="528650"/>
                <a:gridCol w="635350"/>
                <a:gridCol w="714775"/>
                <a:gridCol w="774350"/>
                <a:gridCol w="647775"/>
                <a:gridCol w="734625"/>
                <a:gridCol w="645300"/>
                <a:gridCol w="675075"/>
                <a:gridCol w="528650"/>
              </a:tblGrid>
              <a:tr h="156550">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Servicio</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Item</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ceftriaxona</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ciprofloxacina</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ertapenem</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meropenem</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piperacilina</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vancomicina</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cefepime</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%OCUP</a:t>
                      </a:r>
                      <a:endParaRPr/>
                    </a:p>
                  </a:txBody>
                  <a:tcPr marT="0" marB="0" marR="0" marL="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r>
              <a:tr h="149075">
                <a:tc rowSpan="5">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No UCI adultos</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Medellín</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2,37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0,30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2,51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7,65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1,58</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1,56</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1,58</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490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p10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0,71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490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Promedio</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4,28</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0,37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3,07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7,39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1,61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2,25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0,88</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490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P75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2,09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4,29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0,50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4,34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10,72</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2,37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2,49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490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P90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3,40</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7,17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6,16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14,19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4,11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5,69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49075">
                <a:tc rowSpan="2">
                  <a:txBody>
                    <a:bodyPr/>
                    <a:lstStyle/>
                    <a:p>
                      <a:pPr indent="0" lvl="0" marL="0" marR="0" rtl="0" algn="ctr">
                        <a:spcBef>
                          <a:spcPts val="0"/>
                        </a:spcBef>
                        <a:spcAft>
                          <a:spcPts val="0"/>
                        </a:spcAft>
                        <a:buNone/>
                      </a:pPr>
                      <a:r>
                        <a:rPr b="1" i="0" lang="es-ES" sz="800" u="none" strike="noStrike">
                          <a:solidFill>
                            <a:srgbClr val="000000"/>
                          </a:solidFill>
                          <a:latin typeface="Calibri"/>
                          <a:ea typeface="Calibri"/>
                          <a:cs typeface="Calibri"/>
                          <a:sym typeface="Calibri"/>
                        </a:rPr>
                        <a:t>Datos del año 2021</a:t>
                      </a:r>
                      <a:endParaRPr/>
                    </a:p>
                  </a:txBody>
                  <a:tcPr marT="0" marB="0" marR="0" marL="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Antioquia</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3,2</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7,85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3,2</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6,4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2,3</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sin dato</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56550">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INS</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11,8</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9,9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5,8</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sin dato</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0" name="Shape 1630"/>
        <p:cNvGrpSpPr/>
        <p:nvPr/>
      </p:nvGrpSpPr>
      <p:grpSpPr>
        <a:xfrm>
          <a:off x="0" y="0"/>
          <a:ext cx="0" cy="0"/>
          <a:chOff x="0" y="0"/>
          <a:chExt cx="0" cy="0"/>
        </a:xfrm>
      </p:grpSpPr>
      <p:pic>
        <p:nvPicPr>
          <p:cNvPr id="1631" name="Google Shape;1631;p35"/>
          <p:cNvPicPr preferRelativeResize="0"/>
          <p:nvPr/>
        </p:nvPicPr>
        <p:blipFill rotWithShape="1">
          <a:blip r:embed="rId3">
            <a:alphaModFix/>
          </a:blip>
          <a:srcRect b="0" l="0" r="1301" t="0"/>
          <a:stretch/>
        </p:blipFill>
        <p:spPr>
          <a:xfrm>
            <a:off x="-9669" y="10266"/>
            <a:ext cx="2148327" cy="3913662"/>
          </a:xfrm>
          <a:prstGeom prst="rect">
            <a:avLst/>
          </a:prstGeom>
          <a:noFill/>
          <a:ln>
            <a:noFill/>
          </a:ln>
        </p:spPr>
      </p:pic>
      <p:pic>
        <p:nvPicPr>
          <p:cNvPr id="1632" name="Google Shape;1632;p35"/>
          <p:cNvPicPr preferRelativeResize="0"/>
          <p:nvPr/>
        </p:nvPicPr>
        <p:blipFill rotWithShape="1">
          <a:blip r:embed="rId4">
            <a:alphaModFix/>
          </a:blip>
          <a:srcRect b="0" l="0" r="0" t="51431"/>
          <a:stretch/>
        </p:blipFill>
        <p:spPr>
          <a:xfrm>
            <a:off x="0" y="3938064"/>
            <a:ext cx="2180731" cy="3086602"/>
          </a:xfrm>
          <a:prstGeom prst="rect">
            <a:avLst/>
          </a:prstGeom>
          <a:noFill/>
          <a:ln>
            <a:noFill/>
          </a:ln>
        </p:spPr>
      </p:pic>
      <p:sp>
        <p:nvSpPr>
          <p:cNvPr id="1633" name="Google Shape;1633;p35"/>
          <p:cNvSpPr txBox="1"/>
          <p:nvPr/>
        </p:nvSpPr>
        <p:spPr>
          <a:xfrm>
            <a:off x="-90045" y="1026284"/>
            <a:ext cx="23090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sp>
        <p:nvSpPr>
          <p:cNvPr id="1634" name="Google Shape;1634;p35"/>
          <p:cNvSpPr/>
          <p:nvPr/>
        </p:nvSpPr>
        <p:spPr>
          <a:xfrm>
            <a:off x="2179172" y="3520957"/>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intento de suicidio. Medellín, a Periodo epidemiológico 03  acumulado de 2022. </a:t>
            </a:r>
            <a:endParaRPr sz="1100">
              <a:solidFill>
                <a:schemeClr val="dk1"/>
              </a:solidFill>
              <a:latin typeface="Arial Narrow"/>
              <a:ea typeface="Arial Narrow"/>
              <a:cs typeface="Arial Narrow"/>
              <a:sym typeface="Arial Narrow"/>
            </a:endParaRPr>
          </a:p>
        </p:txBody>
      </p:sp>
      <p:grpSp>
        <p:nvGrpSpPr>
          <p:cNvPr id="1635" name="Google Shape;1635;p35"/>
          <p:cNvGrpSpPr/>
          <p:nvPr/>
        </p:nvGrpSpPr>
        <p:grpSpPr>
          <a:xfrm>
            <a:off x="179214" y="5325845"/>
            <a:ext cx="1892650" cy="488476"/>
            <a:chOff x="2397524" y="3379972"/>
            <a:chExt cx="4508500" cy="904875"/>
          </a:xfrm>
        </p:grpSpPr>
        <p:pic>
          <p:nvPicPr>
            <p:cNvPr id="1636" name="Google Shape;1636;p35"/>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637" name="Google Shape;1637;p35"/>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555</a:t>
              </a:r>
              <a:endParaRPr b="1" sz="1800">
                <a:solidFill>
                  <a:schemeClr val="dk1"/>
                </a:solidFill>
                <a:latin typeface="Arial Narrow"/>
                <a:ea typeface="Arial Narrow"/>
                <a:cs typeface="Arial Narrow"/>
                <a:sym typeface="Arial Narrow"/>
              </a:endParaRPr>
            </a:p>
          </p:txBody>
        </p:sp>
      </p:grpSp>
      <p:sp>
        <p:nvSpPr>
          <p:cNvPr id="1638" name="Google Shape;1638;p35"/>
          <p:cNvSpPr txBox="1"/>
          <p:nvPr/>
        </p:nvSpPr>
        <p:spPr>
          <a:xfrm>
            <a:off x="16447" y="5980058"/>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18,3%</a:t>
            </a:r>
            <a:endParaRPr b="1" sz="1200">
              <a:solidFill>
                <a:schemeClr val="dk1"/>
              </a:solidFill>
              <a:latin typeface="Arial Narrow"/>
              <a:ea typeface="Arial Narrow"/>
              <a:cs typeface="Arial Narrow"/>
              <a:sym typeface="Arial Narrow"/>
            </a:endParaRPr>
          </a:p>
        </p:txBody>
      </p:sp>
      <p:sp>
        <p:nvSpPr>
          <p:cNvPr id="1639" name="Google Shape;1639;p35"/>
          <p:cNvSpPr/>
          <p:nvPr/>
        </p:nvSpPr>
        <p:spPr>
          <a:xfrm>
            <a:off x="2163040" y="6504491"/>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del intento de suicidio. Medellín, a Periodo epidemiológico 03   acumulado de 2019-2022. </a:t>
            </a:r>
            <a:endParaRPr sz="1100">
              <a:solidFill>
                <a:schemeClr val="dk1"/>
              </a:solidFill>
              <a:latin typeface="Arial Narrow"/>
              <a:ea typeface="Arial Narrow"/>
              <a:cs typeface="Arial Narrow"/>
              <a:sym typeface="Arial Narrow"/>
            </a:endParaRPr>
          </a:p>
        </p:txBody>
      </p:sp>
      <p:grpSp>
        <p:nvGrpSpPr>
          <p:cNvPr id="1640" name="Google Shape;1640;p35"/>
          <p:cNvGrpSpPr/>
          <p:nvPr/>
        </p:nvGrpSpPr>
        <p:grpSpPr>
          <a:xfrm>
            <a:off x="2448322" y="74775"/>
            <a:ext cx="3446504" cy="276999"/>
            <a:chOff x="2448322" y="74775"/>
            <a:chExt cx="3446504" cy="276999"/>
          </a:xfrm>
        </p:grpSpPr>
        <p:sp>
          <p:nvSpPr>
            <p:cNvPr id="1641" name="Google Shape;1641;p3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42" name="Google Shape;1642;p35"/>
            <p:cNvCxnSpPr>
              <a:stCxn id="164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43" name="Google Shape;1643;p3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1644" name="Google Shape;1644;p3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35</a:t>
            </a:r>
            <a:endParaRPr b="1" sz="1050">
              <a:solidFill>
                <a:schemeClr val="dk1"/>
              </a:solidFill>
              <a:latin typeface="Arial Narrow"/>
              <a:ea typeface="Arial Narrow"/>
              <a:cs typeface="Arial Narrow"/>
              <a:sym typeface="Arial Narrow"/>
            </a:endParaRPr>
          </a:p>
        </p:txBody>
      </p:sp>
      <p:sp>
        <p:nvSpPr>
          <p:cNvPr id="1645" name="Google Shape;1645;p35"/>
          <p:cNvSpPr txBox="1"/>
          <p:nvPr>
            <p:ph type="ctrTitle"/>
          </p:nvPr>
        </p:nvSpPr>
        <p:spPr>
          <a:xfrm>
            <a:off x="-18971" y="211481"/>
            <a:ext cx="2208885" cy="86177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Intento de suicidio</a:t>
            </a:r>
            <a:endParaRPr/>
          </a:p>
        </p:txBody>
      </p:sp>
      <p:sp>
        <p:nvSpPr>
          <p:cNvPr id="1646" name="Google Shape;1646;p35"/>
          <p:cNvSpPr txBox="1"/>
          <p:nvPr/>
        </p:nvSpPr>
        <p:spPr>
          <a:xfrm>
            <a:off x="879294" y="7889918"/>
            <a:ext cx="248707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por 100.000 habitantes</a:t>
            </a:r>
            <a:endParaRPr b="1" sz="1100">
              <a:solidFill>
                <a:schemeClr val="dk1"/>
              </a:solidFill>
              <a:latin typeface="Arial Narrow"/>
              <a:ea typeface="Arial Narrow"/>
              <a:cs typeface="Arial Narrow"/>
              <a:sym typeface="Arial Narrow"/>
            </a:endParaRPr>
          </a:p>
        </p:txBody>
      </p:sp>
      <p:sp>
        <p:nvSpPr>
          <p:cNvPr id="1647" name="Google Shape;1647;p35"/>
          <p:cNvSpPr txBox="1"/>
          <p:nvPr/>
        </p:nvSpPr>
        <p:spPr>
          <a:xfrm>
            <a:off x="1396775" y="8342291"/>
            <a:ext cx="12362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21,2 * 100 mil</a:t>
            </a:r>
            <a:endParaRPr/>
          </a:p>
        </p:txBody>
      </p:sp>
      <p:sp>
        <p:nvSpPr>
          <p:cNvPr id="1648" name="Google Shape;1648;p35"/>
          <p:cNvSpPr txBox="1"/>
          <p:nvPr/>
        </p:nvSpPr>
        <p:spPr>
          <a:xfrm>
            <a:off x="3456434" y="7889918"/>
            <a:ext cx="2314792"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Cobertura de visita de campo</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Acciones de vigilancia</a:t>
            </a:r>
            <a:endParaRPr b="1" sz="1100">
              <a:solidFill>
                <a:schemeClr val="dk1"/>
              </a:solidFill>
              <a:latin typeface="Arial Narrow"/>
              <a:ea typeface="Arial Narrow"/>
              <a:cs typeface="Arial Narrow"/>
              <a:sym typeface="Arial Narrow"/>
            </a:endParaRPr>
          </a:p>
        </p:txBody>
      </p:sp>
      <p:sp>
        <p:nvSpPr>
          <p:cNvPr id="1649" name="Google Shape;1649;p35"/>
          <p:cNvSpPr txBox="1"/>
          <p:nvPr/>
        </p:nvSpPr>
        <p:spPr>
          <a:xfrm>
            <a:off x="3600750" y="8342291"/>
            <a:ext cx="213612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59% ( 328 visitas)</a:t>
            </a:r>
            <a:endParaRPr b="1" sz="1600">
              <a:solidFill>
                <a:srgbClr val="C00000"/>
              </a:solidFill>
              <a:latin typeface="Arial Narrow"/>
              <a:ea typeface="Arial Narrow"/>
              <a:cs typeface="Arial Narrow"/>
              <a:sym typeface="Arial Narrow"/>
            </a:endParaRPr>
          </a:p>
        </p:txBody>
      </p:sp>
      <p:sp>
        <p:nvSpPr>
          <p:cNvPr id="1650" name="Google Shape;1650;p35"/>
          <p:cNvSpPr/>
          <p:nvPr/>
        </p:nvSpPr>
        <p:spPr>
          <a:xfrm>
            <a:off x="23310" y="7050336"/>
            <a:ext cx="7177588" cy="37278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51" name="Google Shape;1651;p35"/>
          <p:cNvGrpSpPr/>
          <p:nvPr/>
        </p:nvGrpSpPr>
        <p:grpSpPr>
          <a:xfrm>
            <a:off x="97999" y="7076361"/>
            <a:ext cx="3446504" cy="276999"/>
            <a:chOff x="2448322" y="74775"/>
            <a:chExt cx="3446504" cy="276999"/>
          </a:xfrm>
        </p:grpSpPr>
        <p:sp>
          <p:nvSpPr>
            <p:cNvPr id="1652" name="Google Shape;1652;p3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53" name="Google Shape;1653;p35"/>
            <p:cNvCxnSpPr>
              <a:stCxn id="165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54" name="Google Shape;1654;p3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a:p>
          </p:txBody>
        </p:sp>
      </p:grpSp>
      <p:graphicFrame>
        <p:nvGraphicFramePr>
          <p:cNvPr id="1655" name="Google Shape;1655;p35"/>
          <p:cNvGraphicFramePr/>
          <p:nvPr/>
        </p:nvGraphicFramePr>
        <p:xfrm>
          <a:off x="1960375" y="539552"/>
          <a:ext cx="5312483" cy="2981405"/>
        </p:xfrm>
        <a:graphic>
          <a:graphicData uri="http://schemas.openxmlformats.org/drawingml/2006/chart">
            <c:chart r:id="rId6"/>
          </a:graphicData>
        </a:graphic>
      </p:graphicFrame>
      <p:graphicFrame>
        <p:nvGraphicFramePr>
          <p:cNvPr id="1656" name="Google Shape;1656;p35"/>
          <p:cNvGraphicFramePr/>
          <p:nvPr/>
        </p:nvGraphicFramePr>
        <p:xfrm>
          <a:off x="2071864" y="4059566"/>
          <a:ext cx="5053320" cy="2706535"/>
        </p:xfrm>
        <a:graphic>
          <a:graphicData uri="http://schemas.openxmlformats.org/drawingml/2006/chart">
            <c:chart r:id="rId7"/>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36"/>
          <p:cNvSpPr/>
          <p:nvPr/>
        </p:nvSpPr>
        <p:spPr>
          <a:xfrm>
            <a:off x="0" y="5840406"/>
            <a:ext cx="7200900" cy="37017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62" name="Google Shape;1662;p36"/>
          <p:cNvSpPr/>
          <p:nvPr/>
        </p:nvSpPr>
        <p:spPr>
          <a:xfrm>
            <a:off x="0"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63" name="Google Shape;1663;p36"/>
          <p:cNvGrpSpPr/>
          <p:nvPr/>
        </p:nvGrpSpPr>
        <p:grpSpPr>
          <a:xfrm>
            <a:off x="277404" y="127176"/>
            <a:ext cx="3446504" cy="276999"/>
            <a:chOff x="2448322" y="74775"/>
            <a:chExt cx="3446504" cy="276999"/>
          </a:xfrm>
        </p:grpSpPr>
        <p:sp>
          <p:nvSpPr>
            <p:cNvPr id="1664" name="Google Shape;1664;p3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65" name="Google Shape;1665;p36"/>
            <p:cNvCxnSpPr>
              <a:stCxn id="166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66" name="Google Shape;1666;p3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sp>
        <p:nvSpPr>
          <p:cNvPr id="1667" name="Google Shape;1667;p36"/>
          <p:cNvSpPr/>
          <p:nvPr/>
        </p:nvSpPr>
        <p:spPr>
          <a:xfrm>
            <a:off x="0" y="5215609"/>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intento de suicidio. Medellín, a Periodo epidemiológico 03 acumulado  de  2022. </a:t>
            </a:r>
            <a:endParaRPr sz="700">
              <a:solidFill>
                <a:schemeClr val="dk1"/>
              </a:solidFill>
              <a:latin typeface="Arial Narrow"/>
              <a:ea typeface="Arial Narrow"/>
              <a:cs typeface="Arial Narrow"/>
              <a:sym typeface="Arial Narrow"/>
            </a:endParaRPr>
          </a:p>
        </p:txBody>
      </p:sp>
      <p:grpSp>
        <p:nvGrpSpPr>
          <p:cNvPr id="1668" name="Google Shape;1668;p36"/>
          <p:cNvGrpSpPr/>
          <p:nvPr/>
        </p:nvGrpSpPr>
        <p:grpSpPr>
          <a:xfrm>
            <a:off x="277404" y="5868144"/>
            <a:ext cx="3446504" cy="276999"/>
            <a:chOff x="2448322" y="74775"/>
            <a:chExt cx="3446504" cy="276999"/>
          </a:xfrm>
        </p:grpSpPr>
        <p:sp>
          <p:nvSpPr>
            <p:cNvPr id="1669" name="Google Shape;1669;p3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70" name="Google Shape;1670;p36"/>
            <p:cNvCxnSpPr>
              <a:stCxn id="166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71" name="Google Shape;1671;p3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grpSp>
        <p:nvGrpSpPr>
          <p:cNvPr id="1672" name="Google Shape;1672;p36"/>
          <p:cNvGrpSpPr/>
          <p:nvPr/>
        </p:nvGrpSpPr>
        <p:grpSpPr>
          <a:xfrm>
            <a:off x="155575" y="6559629"/>
            <a:ext cx="841843" cy="1132310"/>
            <a:chOff x="1030415" y="748098"/>
            <a:chExt cx="841843" cy="1132310"/>
          </a:xfrm>
        </p:grpSpPr>
        <p:pic>
          <p:nvPicPr>
            <p:cNvPr id="1673" name="Google Shape;1673;p36"/>
            <p:cNvPicPr preferRelativeResize="0"/>
            <p:nvPr/>
          </p:nvPicPr>
          <p:blipFill rotWithShape="1">
            <a:blip r:embed="rId3">
              <a:alphaModFix/>
            </a:blip>
            <a:srcRect b="0" l="0" r="84474" t="10614"/>
            <a:stretch/>
          </p:blipFill>
          <p:spPr>
            <a:xfrm>
              <a:off x="1252052" y="748098"/>
              <a:ext cx="554199" cy="541398"/>
            </a:xfrm>
            <a:prstGeom prst="rect">
              <a:avLst/>
            </a:prstGeom>
            <a:noFill/>
            <a:ln>
              <a:noFill/>
            </a:ln>
          </p:spPr>
        </p:pic>
        <p:sp>
          <p:nvSpPr>
            <p:cNvPr id="1674" name="Google Shape;1674;p36"/>
            <p:cNvSpPr/>
            <p:nvPr/>
          </p:nvSpPr>
          <p:spPr>
            <a:xfrm>
              <a:off x="1030415" y="1520368"/>
              <a:ext cx="824936"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33,33%</a:t>
              </a:r>
              <a:endParaRPr b="1" sz="1600">
                <a:solidFill>
                  <a:schemeClr val="dk1"/>
                </a:solidFill>
                <a:latin typeface="Arial Narrow"/>
                <a:ea typeface="Arial Narrow"/>
                <a:cs typeface="Arial Narrow"/>
                <a:sym typeface="Arial Narrow"/>
              </a:endParaRPr>
            </a:p>
          </p:txBody>
        </p:sp>
        <p:sp>
          <p:nvSpPr>
            <p:cNvPr id="1675" name="Google Shape;1675;p36"/>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grpSp>
      <p:grpSp>
        <p:nvGrpSpPr>
          <p:cNvPr id="1676" name="Google Shape;1676;p36"/>
          <p:cNvGrpSpPr/>
          <p:nvPr/>
        </p:nvGrpSpPr>
        <p:grpSpPr>
          <a:xfrm>
            <a:off x="1050530" y="6589361"/>
            <a:ext cx="827642" cy="1091720"/>
            <a:chOff x="1825139" y="815810"/>
            <a:chExt cx="827642" cy="1091720"/>
          </a:xfrm>
        </p:grpSpPr>
        <p:sp>
          <p:nvSpPr>
            <p:cNvPr id="1677" name="Google Shape;1677;p36"/>
            <p:cNvSpPr/>
            <p:nvPr/>
          </p:nvSpPr>
          <p:spPr>
            <a:xfrm>
              <a:off x="1846951" y="1547490"/>
              <a:ext cx="80583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66,67%</a:t>
              </a:r>
              <a:endParaRPr b="1" sz="1600">
                <a:solidFill>
                  <a:schemeClr val="dk1"/>
                </a:solidFill>
                <a:latin typeface="Arial Narrow"/>
                <a:ea typeface="Arial Narrow"/>
                <a:cs typeface="Arial Narrow"/>
                <a:sym typeface="Arial Narrow"/>
              </a:endParaRPr>
            </a:p>
          </p:txBody>
        </p:sp>
        <p:sp>
          <p:nvSpPr>
            <p:cNvPr id="1678" name="Google Shape;1678;p36"/>
            <p:cNvSpPr/>
            <p:nvPr/>
          </p:nvSpPr>
          <p:spPr>
            <a:xfrm>
              <a:off x="1825139" y="127419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pic>
          <p:nvPicPr>
            <p:cNvPr id="1679" name="Google Shape;1679;p36"/>
            <p:cNvPicPr preferRelativeResize="0"/>
            <p:nvPr/>
          </p:nvPicPr>
          <p:blipFill rotWithShape="1">
            <a:blip r:embed="rId3">
              <a:alphaModFix/>
            </a:blip>
            <a:srcRect b="0" l="29313" r="56038" t="7366"/>
            <a:stretch/>
          </p:blipFill>
          <p:spPr>
            <a:xfrm>
              <a:off x="1975931" y="815810"/>
              <a:ext cx="489570" cy="526328"/>
            </a:xfrm>
            <a:prstGeom prst="rect">
              <a:avLst/>
            </a:prstGeom>
            <a:noFill/>
            <a:ln>
              <a:noFill/>
            </a:ln>
          </p:spPr>
        </p:pic>
      </p:grpSp>
      <p:grpSp>
        <p:nvGrpSpPr>
          <p:cNvPr id="1680" name="Google Shape;1680;p36"/>
          <p:cNvGrpSpPr/>
          <p:nvPr/>
        </p:nvGrpSpPr>
        <p:grpSpPr>
          <a:xfrm>
            <a:off x="2159538" y="6593425"/>
            <a:ext cx="1152880" cy="1113356"/>
            <a:chOff x="2107178" y="815810"/>
            <a:chExt cx="1152880" cy="1113356"/>
          </a:xfrm>
        </p:grpSpPr>
        <p:grpSp>
          <p:nvGrpSpPr>
            <p:cNvPr id="1681" name="Google Shape;1681;p36"/>
            <p:cNvGrpSpPr/>
            <p:nvPr/>
          </p:nvGrpSpPr>
          <p:grpSpPr>
            <a:xfrm>
              <a:off x="2107178" y="1317818"/>
              <a:ext cx="1152880" cy="611348"/>
              <a:chOff x="3744466" y="1301912"/>
              <a:chExt cx="1152880" cy="611348"/>
            </a:xfrm>
          </p:grpSpPr>
          <p:sp>
            <p:nvSpPr>
              <p:cNvPr id="1682" name="Google Shape;1682;p36"/>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0,2%</a:t>
                </a:r>
                <a:endParaRPr b="1" sz="1600">
                  <a:solidFill>
                    <a:schemeClr val="dk1"/>
                  </a:solidFill>
                  <a:latin typeface="Arial Narrow"/>
                  <a:ea typeface="Arial Narrow"/>
                  <a:cs typeface="Arial Narrow"/>
                  <a:sym typeface="Arial Narrow"/>
                </a:endParaRPr>
              </a:p>
            </p:txBody>
          </p:sp>
          <p:sp>
            <p:nvSpPr>
              <p:cNvPr id="1683" name="Google Shape;1683;p36"/>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pic>
          <p:nvPicPr>
            <p:cNvPr id="1684" name="Google Shape;1684;p36"/>
            <p:cNvPicPr preferRelativeResize="0"/>
            <p:nvPr/>
          </p:nvPicPr>
          <p:blipFill rotWithShape="1">
            <a:blip r:embed="rId3">
              <a:alphaModFix/>
            </a:blip>
            <a:srcRect b="0" l="59057" r="25145" t="8806"/>
            <a:stretch/>
          </p:blipFill>
          <p:spPr>
            <a:xfrm>
              <a:off x="2376314" y="815810"/>
              <a:ext cx="535911" cy="554004"/>
            </a:xfrm>
            <a:prstGeom prst="rect">
              <a:avLst/>
            </a:prstGeom>
            <a:noFill/>
            <a:ln>
              <a:noFill/>
            </a:ln>
          </p:spPr>
        </p:pic>
      </p:grpSp>
      <p:grpSp>
        <p:nvGrpSpPr>
          <p:cNvPr id="1685" name="Google Shape;1685;p36"/>
          <p:cNvGrpSpPr/>
          <p:nvPr/>
        </p:nvGrpSpPr>
        <p:grpSpPr>
          <a:xfrm>
            <a:off x="3240410" y="6612715"/>
            <a:ext cx="740068" cy="1110282"/>
            <a:chOff x="3580462" y="815810"/>
            <a:chExt cx="740068" cy="1110282"/>
          </a:xfrm>
        </p:grpSpPr>
        <p:grpSp>
          <p:nvGrpSpPr>
            <p:cNvPr id="1686" name="Google Shape;1686;p36"/>
            <p:cNvGrpSpPr/>
            <p:nvPr/>
          </p:nvGrpSpPr>
          <p:grpSpPr>
            <a:xfrm>
              <a:off x="3580462" y="1288342"/>
              <a:ext cx="740068" cy="637750"/>
              <a:chOff x="5245046" y="1274868"/>
              <a:chExt cx="740068" cy="637750"/>
            </a:xfrm>
          </p:grpSpPr>
          <p:sp>
            <p:nvSpPr>
              <p:cNvPr id="1687" name="Google Shape;1687;p36"/>
              <p:cNvSpPr/>
              <p:nvPr/>
            </p:nvSpPr>
            <p:spPr>
              <a:xfrm>
                <a:off x="5245046" y="1561312"/>
                <a:ext cx="740068" cy="351306"/>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1688" name="Google Shape;1688;p36"/>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1689" name="Google Shape;1689;p36"/>
            <p:cNvPicPr preferRelativeResize="0"/>
            <p:nvPr/>
          </p:nvPicPr>
          <p:blipFill rotWithShape="1">
            <a:blip r:embed="rId3">
              <a:alphaModFix/>
            </a:blip>
            <a:srcRect b="0" l="86761" r="0" t="0"/>
            <a:stretch/>
          </p:blipFill>
          <p:spPr>
            <a:xfrm>
              <a:off x="3727050" y="815810"/>
              <a:ext cx="451077" cy="562592"/>
            </a:xfrm>
            <a:prstGeom prst="rect">
              <a:avLst/>
            </a:prstGeom>
            <a:noFill/>
            <a:ln>
              <a:noFill/>
            </a:ln>
          </p:spPr>
        </p:pic>
      </p:grpSp>
      <p:pic>
        <p:nvPicPr>
          <p:cNvPr id="1690" name="Google Shape;1690;p36"/>
          <p:cNvPicPr preferRelativeResize="0"/>
          <p:nvPr/>
        </p:nvPicPr>
        <p:blipFill rotWithShape="1">
          <a:blip r:embed="rId4">
            <a:alphaModFix/>
          </a:blip>
          <a:srcRect b="0" l="0" r="0" t="0"/>
          <a:stretch/>
        </p:blipFill>
        <p:spPr>
          <a:xfrm>
            <a:off x="4873790" y="7827434"/>
            <a:ext cx="721930" cy="590670"/>
          </a:xfrm>
          <a:prstGeom prst="rect">
            <a:avLst/>
          </a:prstGeom>
          <a:noFill/>
          <a:ln>
            <a:noFill/>
          </a:ln>
        </p:spPr>
      </p:pic>
      <p:grpSp>
        <p:nvGrpSpPr>
          <p:cNvPr id="1691" name="Google Shape;1691;p36"/>
          <p:cNvGrpSpPr/>
          <p:nvPr/>
        </p:nvGrpSpPr>
        <p:grpSpPr>
          <a:xfrm>
            <a:off x="4334634" y="8281069"/>
            <a:ext cx="1690560" cy="650645"/>
            <a:chOff x="-14122" y="7072716"/>
            <a:chExt cx="1282684" cy="650645"/>
          </a:xfrm>
        </p:grpSpPr>
        <p:sp>
          <p:nvSpPr>
            <p:cNvPr id="1692" name="Google Shape;1692;p3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1693" name="Google Shape;1693;p36"/>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98,4%</a:t>
              </a:r>
              <a:endParaRPr b="1" sz="1600">
                <a:solidFill>
                  <a:schemeClr val="dk1"/>
                </a:solidFill>
                <a:latin typeface="Arial Narrow"/>
                <a:ea typeface="Arial Narrow"/>
                <a:cs typeface="Arial Narrow"/>
                <a:sym typeface="Arial Narrow"/>
              </a:endParaRPr>
            </a:p>
          </p:txBody>
        </p:sp>
      </p:grpSp>
      <p:pic>
        <p:nvPicPr>
          <p:cNvPr id="1694" name="Google Shape;1694;p36"/>
          <p:cNvPicPr preferRelativeResize="0"/>
          <p:nvPr/>
        </p:nvPicPr>
        <p:blipFill rotWithShape="1">
          <a:blip r:embed="rId5">
            <a:alphaModFix/>
          </a:blip>
          <a:srcRect b="0" l="0" r="0" t="0"/>
          <a:stretch/>
        </p:blipFill>
        <p:spPr>
          <a:xfrm>
            <a:off x="1814317" y="7810161"/>
            <a:ext cx="514828" cy="409761"/>
          </a:xfrm>
          <a:prstGeom prst="rect">
            <a:avLst/>
          </a:prstGeom>
          <a:noFill/>
          <a:ln>
            <a:noFill/>
          </a:ln>
        </p:spPr>
      </p:pic>
      <p:grpSp>
        <p:nvGrpSpPr>
          <p:cNvPr id="1695" name="Google Shape;1695;p36"/>
          <p:cNvGrpSpPr/>
          <p:nvPr/>
        </p:nvGrpSpPr>
        <p:grpSpPr>
          <a:xfrm>
            <a:off x="1083388" y="8151213"/>
            <a:ext cx="1995317" cy="905197"/>
            <a:chOff x="-188366" y="7072716"/>
            <a:chExt cx="1513913" cy="905197"/>
          </a:xfrm>
        </p:grpSpPr>
        <p:sp>
          <p:nvSpPr>
            <p:cNvPr id="1696" name="Google Shape;1696;p3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1697" name="Google Shape;1697;p36"/>
            <p:cNvSpPr/>
            <p:nvPr/>
          </p:nvSpPr>
          <p:spPr>
            <a:xfrm>
              <a:off x="-188366" y="7363320"/>
              <a:ext cx="1513913" cy="489897"/>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65,41%</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29,19%</a:t>
              </a:r>
              <a:endParaRPr b="1" sz="1200">
                <a:solidFill>
                  <a:schemeClr val="dk1"/>
                </a:solidFill>
                <a:latin typeface="Arial Narrow"/>
                <a:ea typeface="Arial Narrow"/>
                <a:cs typeface="Arial Narrow"/>
                <a:sym typeface="Arial Narrow"/>
              </a:endParaRPr>
            </a:p>
          </p:txBody>
        </p:sp>
        <p:sp>
          <p:nvSpPr>
            <p:cNvPr id="1698" name="Google Shape;1698;p36"/>
            <p:cNvSpPr txBox="1"/>
            <p:nvPr/>
          </p:nvSpPr>
          <p:spPr>
            <a:xfrm>
              <a:off x="-3688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699" name="Google Shape;1699;p36"/>
          <p:cNvGrpSpPr/>
          <p:nvPr/>
        </p:nvGrpSpPr>
        <p:grpSpPr>
          <a:xfrm>
            <a:off x="5275360" y="6644738"/>
            <a:ext cx="874090" cy="1056602"/>
            <a:chOff x="2507826" y="2775558"/>
            <a:chExt cx="874090" cy="1056602"/>
          </a:xfrm>
        </p:grpSpPr>
        <p:sp>
          <p:nvSpPr>
            <p:cNvPr id="1700" name="Google Shape;1700;p36"/>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0,35%</a:t>
              </a:r>
              <a:endParaRPr b="1" sz="1600">
                <a:solidFill>
                  <a:schemeClr val="dk1"/>
                </a:solidFill>
                <a:latin typeface="Arial Narrow"/>
                <a:ea typeface="Arial Narrow"/>
                <a:cs typeface="Arial Narrow"/>
                <a:sym typeface="Arial Narrow"/>
              </a:endParaRPr>
            </a:p>
          </p:txBody>
        </p:sp>
        <p:pic>
          <p:nvPicPr>
            <p:cNvPr id="1701" name="Google Shape;1701;p36"/>
            <p:cNvPicPr preferRelativeResize="0"/>
            <p:nvPr/>
          </p:nvPicPr>
          <p:blipFill rotWithShape="1">
            <a:blip r:embed="rId6">
              <a:alphaModFix/>
            </a:blip>
            <a:srcRect b="0" l="0" r="0" t="0"/>
            <a:stretch/>
          </p:blipFill>
          <p:spPr>
            <a:xfrm>
              <a:off x="2810491" y="2775558"/>
              <a:ext cx="354332" cy="543426"/>
            </a:xfrm>
            <a:prstGeom prst="rect">
              <a:avLst/>
            </a:prstGeom>
            <a:noFill/>
            <a:ln>
              <a:noFill/>
            </a:ln>
          </p:spPr>
        </p:pic>
        <p:sp>
          <p:nvSpPr>
            <p:cNvPr id="1702" name="Google Shape;1702;p36"/>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grpSp>
      <p:grpSp>
        <p:nvGrpSpPr>
          <p:cNvPr id="1703" name="Google Shape;1703;p36"/>
          <p:cNvGrpSpPr/>
          <p:nvPr/>
        </p:nvGrpSpPr>
        <p:grpSpPr>
          <a:xfrm>
            <a:off x="4320530" y="6591933"/>
            <a:ext cx="874090" cy="1127234"/>
            <a:chOff x="4542245" y="835972"/>
            <a:chExt cx="874090" cy="1127234"/>
          </a:xfrm>
        </p:grpSpPr>
        <p:grpSp>
          <p:nvGrpSpPr>
            <p:cNvPr id="1704" name="Google Shape;1704;p36"/>
            <p:cNvGrpSpPr/>
            <p:nvPr/>
          </p:nvGrpSpPr>
          <p:grpSpPr>
            <a:xfrm>
              <a:off x="4542245" y="1334894"/>
              <a:ext cx="874090" cy="628312"/>
              <a:chOff x="2507826" y="3203848"/>
              <a:chExt cx="874090" cy="628312"/>
            </a:xfrm>
          </p:grpSpPr>
          <p:sp>
            <p:nvSpPr>
              <p:cNvPr id="1705" name="Google Shape;1705;p36"/>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0,35%</a:t>
                </a:r>
                <a:endParaRPr b="1" sz="1600">
                  <a:solidFill>
                    <a:schemeClr val="dk1"/>
                  </a:solidFill>
                  <a:latin typeface="Arial Narrow"/>
                  <a:ea typeface="Arial Narrow"/>
                  <a:cs typeface="Arial Narrow"/>
                  <a:sym typeface="Arial Narrow"/>
                </a:endParaRPr>
              </a:p>
            </p:txBody>
          </p:sp>
          <p:sp>
            <p:nvSpPr>
              <p:cNvPr id="1706" name="Google Shape;1706;p36"/>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1707" name="Google Shape;1707;p36"/>
            <p:cNvPicPr preferRelativeResize="0"/>
            <p:nvPr/>
          </p:nvPicPr>
          <p:blipFill rotWithShape="1">
            <a:blip r:embed="rId7">
              <a:alphaModFix/>
            </a:blip>
            <a:srcRect b="0" l="0" r="0" t="0"/>
            <a:stretch/>
          </p:blipFill>
          <p:spPr>
            <a:xfrm>
              <a:off x="4769141" y="835972"/>
              <a:ext cx="479073" cy="553215"/>
            </a:xfrm>
            <a:prstGeom prst="rect">
              <a:avLst/>
            </a:prstGeom>
            <a:noFill/>
            <a:ln>
              <a:noFill/>
            </a:ln>
          </p:spPr>
        </p:pic>
      </p:grpSp>
      <p:grpSp>
        <p:nvGrpSpPr>
          <p:cNvPr id="1708" name="Google Shape;1708;p36"/>
          <p:cNvGrpSpPr/>
          <p:nvPr/>
        </p:nvGrpSpPr>
        <p:grpSpPr>
          <a:xfrm>
            <a:off x="6025194" y="6488567"/>
            <a:ext cx="1290798" cy="1202122"/>
            <a:chOff x="9455421" y="903990"/>
            <a:chExt cx="1290798" cy="1202122"/>
          </a:xfrm>
        </p:grpSpPr>
        <p:pic>
          <p:nvPicPr>
            <p:cNvPr id="1709" name="Google Shape;1709;p36"/>
            <p:cNvPicPr preferRelativeResize="0"/>
            <p:nvPr/>
          </p:nvPicPr>
          <p:blipFill rotWithShape="1">
            <a:blip r:embed="rId8">
              <a:alphaModFix/>
            </a:blip>
            <a:srcRect b="0" l="0" r="48966" t="0"/>
            <a:stretch/>
          </p:blipFill>
          <p:spPr>
            <a:xfrm>
              <a:off x="9749565" y="903990"/>
              <a:ext cx="680837" cy="500286"/>
            </a:xfrm>
            <a:prstGeom prst="rect">
              <a:avLst/>
            </a:prstGeom>
            <a:noFill/>
            <a:ln>
              <a:noFill/>
            </a:ln>
          </p:spPr>
        </p:pic>
        <p:grpSp>
          <p:nvGrpSpPr>
            <p:cNvPr id="1710" name="Google Shape;1710;p36"/>
            <p:cNvGrpSpPr/>
            <p:nvPr/>
          </p:nvGrpSpPr>
          <p:grpSpPr>
            <a:xfrm>
              <a:off x="9455421" y="1311975"/>
              <a:ext cx="1290798" cy="794137"/>
              <a:chOff x="-344103" y="6929224"/>
              <a:chExt cx="1508162" cy="794137"/>
            </a:xfrm>
          </p:grpSpPr>
          <p:sp>
            <p:nvSpPr>
              <p:cNvPr id="1711" name="Google Shape;1711;p36"/>
              <p:cNvSpPr txBox="1"/>
              <p:nvPr/>
            </p:nvSpPr>
            <p:spPr>
              <a:xfrm>
                <a:off x="-344103" y="6929224"/>
                <a:ext cx="150816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1712" name="Google Shape;1712;p36"/>
              <p:cNvSpPr/>
              <p:nvPr/>
            </p:nvSpPr>
            <p:spPr>
              <a:xfrm>
                <a:off x="-103304" y="7363321"/>
                <a:ext cx="102418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0,18%</a:t>
                </a:r>
                <a:endParaRPr b="1" sz="1600">
                  <a:solidFill>
                    <a:schemeClr val="dk1"/>
                  </a:solidFill>
                  <a:latin typeface="Arial Narrow"/>
                  <a:ea typeface="Arial Narrow"/>
                  <a:cs typeface="Arial Narrow"/>
                  <a:sym typeface="Arial Narrow"/>
                </a:endParaRPr>
              </a:p>
            </p:txBody>
          </p:sp>
        </p:grpSp>
      </p:grpSp>
      <p:grpSp>
        <p:nvGrpSpPr>
          <p:cNvPr id="1713" name="Google Shape;1713;p36"/>
          <p:cNvGrpSpPr/>
          <p:nvPr/>
        </p:nvGrpSpPr>
        <p:grpSpPr>
          <a:xfrm>
            <a:off x="2205963" y="6207897"/>
            <a:ext cx="1847617" cy="436842"/>
            <a:chOff x="3060727" y="484500"/>
            <a:chExt cx="2369636" cy="436842"/>
          </a:xfrm>
        </p:grpSpPr>
        <p:sp>
          <p:nvSpPr>
            <p:cNvPr id="1714" name="Google Shape;1714;p3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715" name="Google Shape;1715;p36"/>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1716" name="Google Shape;1716;p36"/>
          <p:cNvGrpSpPr/>
          <p:nvPr/>
        </p:nvGrpSpPr>
        <p:grpSpPr>
          <a:xfrm>
            <a:off x="54374" y="6196035"/>
            <a:ext cx="1852274" cy="436842"/>
            <a:chOff x="3054754" y="484500"/>
            <a:chExt cx="2375609" cy="436842"/>
          </a:xfrm>
        </p:grpSpPr>
        <p:sp>
          <p:nvSpPr>
            <p:cNvPr id="1717" name="Google Shape;1717;p3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718" name="Google Shape;1718;p36"/>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1719" name="Google Shape;1719;p36"/>
          <p:cNvGrpSpPr/>
          <p:nvPr/>
        </p:nvGrpSpPr>
        <p:grpSpPr>
          <a:xfrm>
            <a:off x="4385407" y="6226595"/>
            <a:ext cx="2722458" cy="436841"/>
            <a:chOff x="3060727" y="484500"/>
            <a:chExt cx="2369637" cy="436842"/>
          </a:xfrm>
        </p:grpSpPr>
        <p:sp>
          <p:nvSpPr>
            <p:cNvPr id="1720" name="Google Shape;1720;p3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721" name="Google Shape;1721;p36"/>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1722" name="Google Shape;1722;p3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36</a:t>
            </a:r>
            <a:endParaRPr b="1" sz="1050">
              <a:solidFill>
                <a:schemeClr val="dk1"/>
              </a:solidFill>
              <a:latin typeface="Arial Narrow"/>
              <a:ea typeface="Arial Narrow"/>
              <a:cs typeface="Arial Narrow"/>
              <a:sym typeface="Arial Narrow"/>
            </a:endParaRPr>
          </a:p>
        </p:txBody>
      </p:sp>
      <p:sp>
        <p:nvSpPr>
          <p:cNvPr id="1723" name="Google Shape;1723;p36"/>
          <p:cNvSpPr/>
          <p:nvPr/>
        </p:nvSpPr>
        <p:spPr>
          <a:xfrm>
            <a:off x="3285509" y="766078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1724" name="Google Shape;1724;p36"/>
          <p:cNvSpPr/>
          <p:nvPr/>
        </p:nvSpPr>
        <p:spPr>
          <a:xfrm>
            <a:off x="2372856" y="7671662"/>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1725" name="Google Shape;1725;p36"/>
          <p:cNvSpPr/>
          <p:nvPr/>
        </p:nvSpPr>
        <p:spPr>
          <a:xfrm>
            <a:off x="218005" y="7668344"/>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185 casos</a:t>
            </a:r>
            <a:endParaRPr sz="1200">
              <a:solidFill>
                <a:schemeClr val="dk1"/>
              </a:solidFill>
              <a:latin typeface="Calibri"/>
              <a:ea typeface="Calibri"/>
              <a:cs typeface="Calibri"/>
              <a:sym typeface="Calibri"/>
            </a:endParaRPr>
          </a:p>
        </p:txBody>
      </p:sp>
      <p:sp>
        <p:nvSpPr>
          <p:cNvPr id="1726" name="Google Shape;1726;p36"/>
          <p:cNvSpPr/>
          <p:nvPr/>
        </p:nvSpPr>
        <p:spPr>
          <a:xfrm>
            <a:off x="1121338" y="7660781"/>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370 casos</a:t>
            </a:r>
            <a:endParaRPr sz="1200">
              <a:solidFill>
                <a:schemeClr val="dk1"/>
              </a:solidFill>
              <a:latin typeface="Calibri"/>
              <a:ea typeface="Calibri"/>
              <a:cs typeface="Calibri"/>
              <a:sym typeface="Calibri"/>
            </a:endParaRPr>
          </a:p>
        </p:txBody>
      </p:sp>
      <p:sp>
        <p:nvSpPr>
          <p:cNvPr id="1727" name="Google Shape;1727;p36"/>
          <p:cNvSpPr/>
          <p:nvPr/>
        </p:nvSpPr>
        <p:spPr>
          <a:xfrm>
            <a:off x="4432806" y="767468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sp>
        <p:nvSpPr>
          <p:cNvPr id="1728" name="Google Shape;1728;p36"/>
          <p:cNvSpPr/>
          <p:nvPr/>
        </p:nvSpPr>
        <p:spPr>
          <a:xfrm>
            <a:off x="5387636" y="766834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sp>
        <p:nvSpPr>
          <p:cNvPr id="1729" name="Google Shape;1729;p36"/>
          <p:cNvSpPr/>
          <p:nvPr/>
        </p:nvSpPr>
        <p:spPr>
          <a:xfrm>
            <a:off x="6350638" y="7660780"/>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pic>
        <p:nvPicPr>
          <p:cNvPr id="1730" name="Google Shape;1730;p36"/>
          <p:cNvPicPr preferRelativeResize="0"/>
          <p:nvPr/>
        </p:nvPicPr>
        <p:blipFill rotWithShape="1">
          <a:blip r:embed="rId9">
            <a:alphaModFix/>
          </a:blip>
          <a:srcRect b="5134" l="13933" r="12187" t="9778"/>
          <a:stretch/>
        </p:blipFill>
        <p:spPr>
          <a:xfrm>
            <a:off x="-16327" y="528440"/>
            <a:ext cx="7235129" cy="468716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4" name="Shape 1734"/>
        <p:cNvGrpSpPr/>
        <p:nvPr/>
      </p:nvGrpSpPr>
      <p:grpSpPr>
        <a:xfrm>
          <a:off x="0" y="0"/>
          <a:ext cx="0" cy="0"/>
          <a:chOff x="0" y="0"/>
          <a:chExt cx="0" cy="0"/>
        </a:xfrm>
      </p:grpSpPr>
      <p:sp>
        <p:nvSpPr>
          <p:cNvPr id="1735" name="Google Shape;1735;p37"/>
          <p:cNvSpPr/>
          <p:nvPr/>
        </p:nvSpPr>
        <p:spPr>
          <a:xfrm>
            <a:off x="14436" y="15338"/>
            <a:ext cx="7200900"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36" name="Google Shape;1736;p37"/>
          <p:cNvGrpSpPr/>
          <p:nvPr/>
        </p:nvGrpSpPr>
        <p:grpSpPr>
          <a:xfrm>
            <a:off x="291840" y="87346"/>
            <a:ext cx="5701151" cy="288032"/>
            <a:chOff x="2448322" y="33255"/>
            <a:chExt cx="5701151" cy="288032"/>
          </a:xfrm>
        </p:grpSpPr>
        <p:sp>
          <p:nvSpPr>
            <p:cNvPr id="1737" name="Google Shape;1737;p37"/>
            <p:cNvSpPr/>
            <p:nvPr/>
          </p:nvSpPr>
          <p:spPr>
            <a:xfrm>
              <a:off x="2448322" y="3325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38" name="Google Shape;1738;p37"/>
            <p:cNvCxnSpPr>
              <a:stCxn id="1737" idx="6"/>
            </p:cNvCxnSpPr>
            <p:nvPr/>
          </p:nvCxnSpPr>
          <p:spPr>
            <a:xfrm>
              <a:off x="2736354" y="164060"/>
              <a:ext cx="648000" cy="0"/>
            </a:xfrm>
            <a:prstGeom prst="straightConnector1">
              <a:avLst/>
            </a:prstGeom>
            <a:noFill/>
            <a:ln cap="flat" cmpd="sng" w="28575">
              <a:solidFill>
                <a:srgbClr val="C00000"/>
              </a:solidFill>
              <a:prstDash val="solid"/>
              <a:round/>
              <a:headEnd len="sm" w="sm" type="none"/>
              <a:tailEnd len="sm" w="sm" type="none"/>
            </a:ln>
          </p:spPr>
        </p:cxnSp>
        <p:sp>
          <p:nvSpPr>
            <p:cNvPr id="1739" name="Google Shape;1739;p37"/>
            <p:cNvSpPr txBox="1"/>
            <p:nvPr/>
          </p:nvSpPr>
          <p:spPr>
            <a:xfrm>
              <a:off x="3302536" y="44288"/>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740" name="Google Shape;1740;p3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37</a:t>
            </a:r>
            <a:endParaRPr b="1" sz="1050">
              <a:solidFill>
                <a:schemeClr val="dk1"/>
              </a:solidFill>
              <a:latin typeface="Arial Narrow"/>
              <a:ea typeface="Arial Narrow"/>
              <a:cs typeface="Arial Narrow"/>
              <a:sym typeface="Arial Narrow"/>
            </a:endParaRPr>
          </a:p>
        </p:txBody>
      </p:sp>
      <p:sp>
        <p:nvSpPr>
          <p:cNvPr id="1741" name="Google Shape;1741;p37"/>
          <p:cNvSpPr/>
          <p:nvPr/>
        </p:nvSpPr>
        <p:spPr>
          <a:xfrm>
            <a:off x="239512" y="4829476"/>
            <a:ext cx="318135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Curso de vida de los casos notificados de intento de suicidio. Periodo epidemiológico 03. 2022. </a:t>
            </a:r>
            <a:endParaRPr sz="700">
              <a:solidFill>
                <a:schemeClr val="dk1"/>
              </a:solidFill>
              <a:latin typeface="Arial Narrow"/>
              <a:ea typeface="Arial Narrow"/>
              <a:cs typeface="Arial Narrow"/>
              <a:sym typeface="Arial Narrow"/>
            </a:endParaRPr>
          </a:p>
        </p:txBody>
      </p:sp>
      <p:grpSp>
        <p:nvGrpSpPr>
          <p:cNvPr id="1742" name="Google Shape;1742;p37"/>
          <p:cNvGrpSpPr/>
          <p:nvPr/>
        </p:nvGrpSpPr>
        <p:grpSpPr>
          <a:xfrm>
            <a:off x="1566124" y="614149"/>
            <a:ext cx="3599812" cy="1558333"/>
            <a:chOff x="201462" y="-3092190"/>
            <a:chExt cx="5615467" cy="2421116"/>
          </a:xfrm>
        </p:grpSpPr>
        <p:pic>
          <p:nvPicPr>
            <p:cNvPr id="1743" name="Google Shape;1743;p37"/>
            <p:cNvPicPr preferRelativeResize="0"/>
            <p:nvPr/>
          </p:nvPicPr>
          <p:blipFill rotWithShape="1">
            <a:blip r:embed="rId3">
              <a:alphaModFix/>
            </a:blip>
            <a:srcRect b="0" l="0" r="0" t="0"/>
            <a:stretch/>
          </p:blipFill>
          <p:spPr>
            <a:xfrm>
              <a:off x="201462" y="-3092190"/>
              <a:ext cx="1171575" cy="1076325"/>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1744" name="Google Shape;1744;p37"/>
            <p:cNvPicPr preferRelativeResize="0"/>
            <p:nvPr/>
          </p:nvPicPr>
          <p:blipFill rotWithShape="1">
            <a:blip r:embed="rId4">
              <a:alphaModFix/>
            </a:blip>
            <a:srcRect b="0" l="0" r="0" t="0"/>
            <a:stretch/>
          </p:blipFill>
          <p:spPr>
            <a:xfrm>
              <a:off x="367005" y="-1890274"/>
              <a:ext cx="1028699" cy="121920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1745" name="Google Shape;1745;p37"/>
            <p:cNvPicPr preferRelativeResize="0"/>
            <p:nvPr/>
          </p:nvPicPr>
          <p:blipFill rotWithShape="1">
            <a:blip r:embed="rId5">
              <a:alphaModFix/>
            </a:blip>
            <a:srcRect b="0" l="0" r="0" t="0"/>
            <a:stretch/>
          </p:blipFill>
          <p:spPr>
            <a:xfrm>
              <a:off x="3217961" y="-1883222"/>
              <a:ext cx="1029111" cy="1177304"/>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1746" name="Google Shape;1746;p37"/>
            <p:cNvSpPr/>
            <p:nvPr/>
          </p:nvSpPr>
          <p:spPr>
            <a:xfrm rot="10800000">
              <a:off x="1444980" y="-2715136"/>
              <a:ext cx="269965" cy="352089"/>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747" name="Google Shape;1747;p37"/>
            <p:cNvSpPr/>
            <p:nvPr/>
          </p:nvSpPr>
          <p:spPr>
            <a:xfrm>
              <a:off x="1813500" y="-2825077"/>
              <a:ext cx="1238547" cy="576003"/>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68,84%</a:t>
              </a:r>
              <a:endParaRPr b="1" sz="1400">
                <a:solidFill>
                  <a:schemeClr val="dk1"/>
                </a:solidFill>
                <a:latin typeface="Arial Narrow"/>
                <a:ea typeface="Arial Narrow"/>
                <a:cs typeface="Arial Narrow"/>
                <a:sym typeface="Arial Narrow"/>
              </a:endParaRPr>
            </a:p>
          </p:txBody>
        </p:sp>
        <p:sp>
          <p:nvSpPr>
            <p:cNvPr id="1748" name="Google Shape;1748;p37"/>
            <p:cNvSpPr/>
            <p:nvPr/>
          </p:nvSpPr>
          <p:spPr>
            <a:xfrm rot="10800000">
              <a:off x="4276386" y="-2735518"/>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749" name="Google Shape;1749;p37"/>
            <p:cNvSpPr/>
            <p:nvPr/>
          </p:nvSpPr>
          <p:spPr>
            <a:xfrm>
              <a:off x="4644907" y="-2845458"/>
              <a:ext cx="1172022" cy="576003"/>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17,42%</a:t>
              </a:r>
              <a:endParaRPr b="1" sz="1400">
                <a:solidFill>
                  <a:schemeClr val="dk1"/>
                </a:solidFill>
                <a:latin typeface="Arial Narrow"/>
                <a:ea typeface="Arial Narrow"/>
                <a:cs typeface="Arial Narrow"/>
                <a:sym typeface="Arial Narrow"/>
              </a:endParaRPr>
            </a:p>
          </p:txBody>
        </p:sp>
        <p:sp>
          <p:nvSpPr>
            <p:cNvPr id="1750" name="Google Shape;1750;p37"/>
            <p:cNvSpPr/>
            <p:nvPr/>
          </p:nvSpPr>
          <p:spPr>
            <a:xfrm rot="10800000">
              <a:off x="1440801" y="-1456720"/>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751" name="Google Shape;1751;p37"/>
            <p:cNvSpPr/>
            <p:nvPr/>
          </p:nvSpPr>
          <p:spPr>
            <a:xfrm>
              <a:off x="1809321" y="-1566661"/>
              <a:ext cx="1124063" cy="576005"/>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4,52%</a:t>
              </a:r>
              <a:endParaRPr b="1" sz="1400">
                <a:solidFill>
                  <a:schemeClr val="dk1"/>
                </a:solidFill>
                <a:latin typeface="Arial Narrow"/>
                <a:ea typeface="Arial Narrow"/>
                <a:cs typeface="Arial Narrow"/>
                <a:sym typeface="Arial Narrow"/>
              </a:endParaRPr>
            </a:p>
          </p:txBody>
        </p:sp>
        <p:sp>
          <p:nvSpPr>
            <p:cNvPr id="1752" name="Google Shape;1752;p37"/>
            <p:cNvSpPr/>
            <p:nvPr/>
          </p:nvSpPr>
          <p:spPr>
            <a:xfrm rot="10800000">
              <a:off x="4365499" y="-1491264"/>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753" name="Google Shape;1753;p37"/>
            <p:cNvSpPr/>
            <p:nvPr/>
          </p:nvSpPr>
          <p:spPr>
            <a:xfrm>
              <a:off x="4734017" y="-1601205"/>
              <a:ext cx="1082910" cy="576005"/>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5,53%</a:t>
              </a:r>
              <a:endParaRPr b="1" sz="1400">
                <a:solidFill>
                  <a:schemeClr val="dk1"/>
                </a:solidFill>
                <a:latin typeface="Arial Narrow"/>
                <a:ea typeface="Arial Narrow"/>
                <a:cs typeface="Arial Narrow"/>
                <a:sym typeface="Arial Narrow"/>
              </a:endParaRPr>
            </a:p>
          </p:txBody>
        </p:sp>
      </p:grpSp>
      <p:sp>
        <p:nvSpPr>
          <p:cNvPr id="1754" name="Google Shape;1754;p37"/>
          <p:cNvSpPr txBox="1"/>
          <p:nvPr/>
        </p:nvSpPr>
        <p:spPr>
          <a:xfrm>
            <a:off x="2195869" y="1110754"/>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411 casos</a:t>
            </a:r>
            <a:endParaRPr/>
          </a:p>
        </p:txBody>
      </p:sp>
      <p:sp>
        <p:nvSpPr>
          <p:cNvPr id="1755" name="Google Shape;1755;p37"/>
          <p:cNvSpPr txBox="1"/>
          <p:nvPr/>
        </p:nvSpPr>
        <p:spPr>
          <a:xfrm>
            <a:off x="3996069" y="1156864"/>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104 casos</a:t>
            </a:r>
            <a:endParaRPr/>
          </a:p>
        </p:txBody>
      </p:sp>
      <p:sp>
        <p:nvSpPr>
          <p:cNvPr id="1756" name="Google Shape;1756;p37"/>
          <p:cNvSpPr txBox="1"/>
          <p:nvPr/>
        </p:nvSpPr>
        <p:spPr>
          <a:xfrm>
            <a:off x="2069427" y="1966785"/>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27 casos</a:t>
            </a:r>
            <a:endParaRPr/>
          </a:p>
        </p:txBody>
      </p:sp>
      <p:sp>
        <p:nvSpPr>
          <p:cNvPr id="1757" name="Google Shape;1757;p37"/>
          <p:cNvSpPr txBox="1"/>
          <p:nvPr/>
        </p:nvSpPr>
        <p:spPr>
          <a:xfrm>
            <a:off x="4032498" y="199642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33 casos</a:t>
            </a:r>
            <a:endParaRPr/>
          </a:p>
        </p:txBody>
      </p:sp>
      <p:sp>
        <p:nvSpPr>
          <p:cNvPr id="1758" name="Google Shape;1758;p37"/>
          <p:cNvSpPr/>
          <p:nvPr/>
        </p:nvSpPr>
        <p:spPr>
          <a:xfrm>
            <a:off x="3732411" y="4963406"/>
            <a:ext cx="35075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Factores desencadenantes de intento de suicidio. Periodo epidemiológico 03. 2022. </a:t>
            </a:r>
            <a:endParaRPr sz="700">
              <a:solidFill>
                <a:schemeClr val="dk1"/>
              </a:solidFill>
              <a:latin typeface="Arial Narrow"/>
              <a:ea typeface="Arial Narrow"/>
              <a:cs typeface="Arial Narrow"/>
              <a:sym typeface="Arial Narrow"/>
            </a:endParaRPr>
          </a:p>
        </p:txBody>
      </p:sp>
      <p:sp>
        <p:nvSpPr>
          <p:cNvPr id="1759" name="Google Shape;1759;p37"/>
          <p:cNvSpPr/>
          <p:nvPr/>
        </p:nvSpPr>
        <p:spPr>
          <a:xfrm>
            <a:off x="1925567" y="7380312"/>
            <a:ext cx="35204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Factores de riesgo de intento de suicidio. Periodo epidemiológico 03. 2022. </a:t>
            </a:r>
            <a:endParaRPr sz="700">
              <a:solidFill>
                <a:schemeClr val="dk1"/>
              </a:solidFill>
              <a:latin typeface="Arial Narrow"/>
              <a:ea typeface="Arial Narrow"/>
              <a:cs typeface="Arial Narrow"/>
              <a:sym typeface="Arial Narrow"/>
            </a:endParaRPr>
          </a:p>
        </p:txBody>
      </p:sp>
      <p:sp>
        <p:nvSpPr>
          <p:cNvPr id="1760" name="Google Shape;1760;p37"/>
          <p:cNvSpPr/>
          <p:nvPr/>
        </p:nvSpPr>
        <p:spPr>
          <a:xfrm>
            <a:off x="-27139" y="7924844"/>
            <a:ext cx="7135004" cy="122341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familiares, problemas con la pareja o expareja, problemas económicos y judiciales, violencia física o sexual, entre otras. La relación hombre: mujer es de aproximadamente 2 mujeres por cada hombre, en tanto que de acuerdo al curso de vida, las personas más afectadas se encuentran entre los 15 y los 29 años de edad, siendo el 58,7% del total de los casos. La cobertura de las visitas de campo que realizan los psicólogos de la secretaría de salud es del 59</a:t>
            </a:r>
            <a:r>
              <a:rPr b="1" lang="es-ES" sz="1050">
                <a:solidFill>
                  <a:schemeClr val="dk1"/>
                </a:solidFill>
                <a:latin typeface="Arial Narrow"/>
                <a:ea typeface="Arial Narrow"/>
                <a:cs typeface="Arial Narrow"/>
                <a:sym typeface="Arial Narrow"/>
              </a:rPr>
              <a:t>%, </a:t>
            </a:r>
            <a:r>
              <a:rPr lang="es-ES" sz="1050">
                <a:solidFill>
                  <a:schemeClr val="dk1"/>
                </a:solidFill>
                <a:latin typeface="Arial Narrow"/>
                <a:ea typeface="Arial Narrow"/>
                <a:cs typeface="Arial Narrow"/>
                <a:sym typeface="Arial Narrow"/>
              </a:rPr>
              <a:t>con respecto a los casos notificados hasta el período epidemiológico 3. El evento se está registrando desde la primera infancia, situación que debe ser tenida en cuenta al momento de diseñar estrategias de prevención.</a:t>
            </a:r>
            <a:endParaRPr sz="1050">
              <a:solidFill>
                <a:schemeClr val="dk1"/>
              </a:solidFill>
              <a:latin typeface="Arial Narrow"/>
              <a:ea typeface="Arial Narrow"/>
              <a:cs typeface="Arial Narrow"/>
              <a:sym typeface="Arial Narrow"/>
            </a:endParaRPr>
          </a:p>
        </p:txBody>
      </p:sp>
      <p:sp>
        <p:nvSpPr>
          <p:cNvPr id="1761" name="Google Shape;1761;p37"/>
          <p:cNvSpPr/>
          <p:nvPr/>
        </p:nvSpPr>
        <p:spPr>
          <a:xfrm>
            <a:off x="-1849" y="7645552"/>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62" name="Google Shape;1762;p37"/>
          <p:cNvGrpSpPr/>
          <p:nvPr/>
        </p:nvGrpSpPr>
        <p:grpSpPr>
          <a:xfrm>
            <a:off x="190189" y="7663143"/>
            <a:ext cx="3446504" cy="276999"/>
            <a:chOff x="2448322" y="33831"/>
            <a:chExt cx="3446504" cy="276999"/>
          </a:xfrm>
        </p:grpSpPr>
        <p:sp>
          <p:nvSpPr>
            <p:cNvPr id="1763" name="Google Shape;1763;p37"/>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64" name="Google Shape;1764;p37"/>
            <p:cNvCxnSpPr>
              <a:stCxn id="1763"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765" name="Google Shape;1765;p37"/>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descr="https://i1.wp.com/periodicovictoria.mx/wp-content/uploads/2016/04/1-infografi%CC%81a-suicidio.jpg?fit=1403%2C1500" id="1766" name="Google Shape;1766;p3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67" name="Google Shape;1767;p37"/>
          <p:cNvPicPr preferRelativeResize="0"/>
          <p:nvPr/>
        </p:nvPicPr>
        <p:blipFill rotWithShape="1">
          <a:blip r:embed="rId6">
            <a:alphaModFix/>
          </a:blip>
          <a:srcRect b="0" l="0" r="0" t="0"/>
          <a:stretch/>
        </p:blipFill>
        <p:spPr>
          <a:xfrm>
            <a:off x="3420861" y="706877"/>
            <a:ext cx="704106" cy="375523"/>
          </a:xfrm>
          <a:prstGeom prst="rect">
            <a:avLst/>
          </a:prstGeom>
          <a:noFill/>
          <a:ln>
            <a:noFill/>
          </a:ln>
        </p:spPr>
      </p:pic>
      <p:sp>
        <p:nvSpPr>
          <p:cNvPr id="1768" name="Google Shape;1768;p37"/>
          <p:cNvSpPr/>
          <p:nvPr/>
        </p:nvSpPr>
        <p:spPr>
          <a:xfrm>
            <a:off x="1786566" y="2239347"/>
            <a:ext cx="3507593" cy="4154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Mecanismo de intento de suicidio. Periodo epidemiológico 03  2022 </a:t>
            </a:r>
            <a:endParaRPr sz="1050">
              <a:solidFill>
                <a:schemeClr val="dk1"/>
              </a:solidFill>
              <a:latin typeface="Arial Narrow"/>
              <a:ea typeface="Arial Narrow"/>
              <a:cs typeface="Arial Narrow"/>
              <a:sym typeface="Arial Narrow"/>
            </a:endParaRPr>
          </a:p>
        </p:txBody>
      </p:sp>
      <p:graphicFrame>
        <p:nvGraphicFramePr>
          <p:cNvPr id="1769" name="Google Shape;1769;p37"/>
          <p:cNvGraphicFramePr/>
          <p:nvPr/>
        </p:nvGraphicFramePr>
        <p:xfrm>
          <a:off x="23429" y="2654845"/>
          <a:ext cx="3836431" cy="2273700"/>
        </p:xfrm>
        <a:graphic>
          <a:graphicData uri="http://schemas.openxmlformats.org/drawingml/2006/chart">
            <c:chart r:id="rId7"/>
          </a:graphicData>
        </a:graphic>
      </p:graphicFrame>
      <p:graphicFrame>
        <p:nvGraphicFramePr>
          <p:cNvPr id="1770" name="Google Shape;1770;p37"/>
          <p:cNvGraphicFramePr/>
          <p:nvPr/>
        </p:nvGraphicFramePr>
        <p:xfrm>
          <a:off x="3732411" y="2555776"/>
          <a:ext cx="3482925" cy="2561518"/>
        </p:xfrm>
        <a:graphic>
          <a:graphicData uri="http://schemas.openxmlformats.org/drawingml/2006/chart">
            <c:chart r:id="rId8"/>
          </a:graphicData>
        </a:graphic>
      </p:graphicFrame>
      <p:graphicFrame>
        <p:nvGraphicFramePr>
          <p:cNvPr id="1771" name="Google Shape;1771;p37"/>
          <p:cNvGraphicFramePr/>
          <p:nvPr/>
        </p:nvGraphicFramePr>
        <p:xfrm>
          <a:off x="334205" y="5364088"/>
          <a:ext cx="6146565" cy="2170112"/>
        </p:xfrm>
        <a:graphic>
          <a:graphicData uri="http://schemas.openxmlformats.org/drawingml/2006/chart">
            <c:chart r:id="rId9"/>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pic>
        <p:nvPicPr>
          <p:cNvPr id="1776" name="Google Shape;1776;p38"/>
          <p:cNvPicPr preferRelativeResize="0"/>
          <p:nvPr/>
        </p:nvPicPr>
        <p:blipFill rotWithShape="1">
          <a:blip r:embed="rId3">
            <a:alphaModFix/>
          </a:blip>
          <a:srcRect b="0" l="0" r="0" t="0"/>
          <a:stretch/>
        </p:blipFill>
        <p:spPr>
          <a:xfrm>
            <a:off x="-628" y="-756"/>
            <a:ext cx="2259818" cy="3636652"/>
          </a:xfrm>
          <a:prstGeom prst="rect">
            <a:avLst/>
          </a:prstGeom>
          <a:noFill/>
          <a:ln>
            <a:noFill/>
          </a:ln>
        </p:spPr>
      </p:pic>
      <p:sp>
        <p:nvSpPr>
          <p:cNvPr id="1777" name="Google Shape;1777;p38"/>
          <p:cNvSpPr/>
          <p:nvPr/>
        </p:nvSpPr>
        <p:spPr>
          <a:xfrm>
            <a:off x="670424" y="467544"/>
            <a:ext cx="5004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C00000"/>
                </a:solidFill>
                <a:latin typeface="Arial Narrow"/>
                <a:ea typeface="Arial Narrow"/>
                <a:cs typeface="Arial Narrow"/>
                <a:sym typeface="Arial Narrow"/>
              </a:rPr>
              <a:t>VIH</a:t>
            </a:r>
            <a:endParaRPr sz="1800">
              <a:solidFill>
                <a:schemeClr val="dk1"/>
              </a:solidFill>
              <a:latin typeface="Calibri"/>
              <a:ea typeface="Calibri"/>
              <a:cs typeface="Calibri"/>
              <a:sym typeface="Calibri"/>
            </a:endParaRPr>
          </a:p>
        </p:txBody>
      </p:sp>
      <p:sp>
        <p:nvSpPr>
          <p:cNvPr id="1778" name="Google Shape;1778;p38"/>
          <p:cNvSpPr txBox="1"/>
          <p:nvPr/>
        </p:nvSpPr>
        <p:spPr>
          <a:xfrm>
            <a:off x="-629" y="3275856"/>
            <a:ext cx="22209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pic>
        <p:nvPicPr>
          <p:cNvPr id="1779" name="Google Shape;1779;p38"/>
          <p:cNvPicPr preferRelativeResize="0"/>
          <p:nvPr/>
        </p:nvPicPr>
        <p:blipFill rotWithShape="1">
          <a:blip r:embed="rId4">
            <a:alphaModFix/>
          </a:blip>
          <a:srcRect b="0" l="0" r="0" t="51431"/>
          <a:stretch/>
        </p:blipFill>
        <p:spPr>
          <a:xfrm>
            <a:off x="-628" y="3635896"/>
            <a:ext cx="2295053" cy="3722567"/>
          </a:xfrm>
          <a:prstGeom prst="rect">
            <a:avLst/>
          </a:prstGeom>
          <a:noFill/>
          <a:ln>
            <a:noFill/>
          </a:ln>
        </p:spPr>
      </p:pic>
      <p:grpSp>
        <p:nvGrpSpPr>
          <p:cNvPr id="1780" name="Google Shape;1780;p38"/>
          <p:cNvGrpSpPr/>
          <p:nvPr/>
        </p:nvGrpSpPr>
        <p:grpSpPr>
          <a:xfrm>
            <a:off x="109142" y="5846294"/>
            <a:ext cx="1892650" cy="488476"/>
            <a:chOff x="2397524" y="3379972"/>
            <a:chExt cx="4508500" cy="904875"/>
          </a:xfrm>
        </p:grpSpPr>
        <p:pic>
          <p:nvPicPr>
            <p:cNvPr id="1781" name="Google Shape;1781;p3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782" name="Google Shape;1782;p38"/>
            <p:cNvSpPr txBox="1"/>
            <p:nvPr/>
          </p:nvSpPr>
          <p:spPr>
            <a:xfrm>
              <a:off x="3213823" y="3478755"/>
              <a:ext cx="19067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442</a:t>
              </a:r>
              <a:endParaRPr b="1" sz="1800">
                <a:solidFill>
                  <a:schemeClr val="dk1"/>
                </a:solidFill>
                <a:latin typeface="Arial Narrow"/>
                <a:ea typeface="Arial Narrow"/>
                <a:cs typeface="Arial Narrow"/>
                <a:sym typeface="Arial Narrow"/>
              </a:endParaRPr>
            </a:p>
          </p:txBody>
        </p:sp>
      </p:grpSp>
      <p:sp>
        <p:nvSpPr>
          <p:cNvPr id="1783" name="Google Shape;1783;p38"/>
          <p:cNvSpPr/>
          <p:nvPr/>
        </p:nvSpPr>
        <p:spPr>
          <a:xfrm>
            <a:off x="2171614" y="3260571"/>
            <a:ext cx="49460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Canal endémico de VIH. Medellín, a Periodo epidemiológico 03  acumulado  de 2022. </a:t>
            </a:r>
            <a:endParaRPr sz="700">
              <a:solidFill>
                <a:schemeClr val="dk1"/>
              </a:solidFill>
              <a:latin typeface="Arial"/>
              <a:ea typeface="Arial"/>
              <a:cs typeface="Arial"/>
              <a:sym typeface="Arial"/>
            </a:endParaRPr>
          </a:p>
        </p:txBody>
      </p:sp>
      <p:sp>
        <p:nvSpPr>
          <p:cNvPr id="1784" name="Google Shape;1784;p3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1785" name="Google Shape;1785;p3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cxnSp>
        <p:nvCxnSpPr>
          <p:cNvPr id="1786" name="Google Shape;1786;p38"/>
          <p:cNvCxnSpPr/>
          <p:nvPr/>
        </p:nvCxnSpPr>
        <p:spPr>
          <a:xfrm>
            <a:off x="2736354" y="205580"/>
            <a:ext cx="648072" cy="0"/>
          </a:xfrm>
          <a:prstGeom prst="straightConnector1">
            <a:avLst/>
          </a:prstGeom>
          <a:noFill/>
          <a:ln cap="flat" cmpd="sng" w="28575">
            <a:solidFill>
              <a:srgbClr val="C00000"/>
            </a:solidFill>
            <a:prstDash val="solid"/>
            <a:round/>
            <a:headEnd len="sm" w="sm" type="none"/>
            <a:tailEnd len="sm" w="sm" type="none"/>
          </a:ln>
        </p:spPr>
      </p:cxnSp>
      <p:sp>
        <p:nvSpPr>
          <p:cNvPr id="1787" name="Google Shape;1787;p38"/>
          <p:cNvSpPr/>
          <p:nvPr/>
        </p:nvSpPr>
        <p:spPr>
          <a:xfrm>
            <a:off x="2259190" y="6935461"/>
            <a:ext cx="494601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Figura. Comportamiento de VIH. Medellín, a Periodo epidemiológico 03  acumulado de 2019-2022. </a:t>
            </a:r>
            <a:endParaRPr sz="800">
              <a:solidFill>
                <a:schemeClr val="dk1"/>
              </a:solidFill>
              <a:latin typeface="Arial Narrow"/>
              <a:ea typeface="Arial Narrow"/>
              <a:cs typeface="Arial Narrow"/>
              <a:sym typeface="Arial Narrow"/>
            </a:endParaRPr>
          </a:p>
        </p:txBody>
      </p:sp>
      <p:sp>
        <p:nvSpPr>
          <p:cNvPr id="1788" name="Google Shape;1788;p38"/>
          <p:cNvSpPr txBox="1"/>
          <p:nvPr/>
        </p:nvSpPr>
        <p:spPr>
          <a:xfrm>
            <a:off x="7150" y="6519963"/>
            <a:ext cx="224357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incrementó en un 7,2%</a:t>
            </a:r>
            <a:endParaRPr b="1" sz="1200">
              <a:solidFill>
                <a:schemeClr val="dk1"/>
              </a:solidFill>
              <a:latin typeface="Arial Narrow"/>
              <a:ea typeface="Arial Narrow"/>
              <a:cs typeface="Arial Narrow"/>
              <a:sym typeface="Arial Narrow"/>
            </a:endParaRPr>
          </a:p>
        </p:txBody>
      </p:sp>
      <p:sp>
        <p:nvSpPr>
          <p:cNvPr id="1789" name="Google Shape;1789;p3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38</a:t>
            </a:r>
            <a:endParaRPr b="1" sz="1050">
              <a:solidFill>
                <a:schemeClr val="dk1"/>
              </a:solidFill>
              <a:latin typeface="Arial Narrow"/>
              <a:ea typeface="Arial Narrow"/>
              <a:cs typeface="Arial Narrow"/>
              <a:sym typeface="Arial Narrow"/>
            </a:endParaRPr>
          </a:p>
        </p:txBody>
      </p:sp>
      <p:sp>
        <p:nvSpPr>
          <p:cNvPr id="1790" name="Google Shape;1790;p38"/>
          <p:cNvSpPr/>
          <p:nvPr/>
        </p:nvSpPr>
        <p:spPr>
          <a:xfrm>
            <a:off x="21382" y="738031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91" name="Google Shape;1791;p38"/>
          <p:cNvGrpSpPr/>
          <p:nvPr/>
        </p:nvGrpSpPr>
        <p:grpSpPr>
          <a:xfrm>
            <a:off x="144066" y="7493840"/>
            <a:ext cx="3446504" cy="276999"/>
            <a:chOff x="2448322" y="74775"/>
            <a:chExt cx="3446504" cy="276999"/>
          </a:xfrm>
        </p:grpSpPr>
        <p:sp>
          <p:nvSpPr>
            <p:cNvPr id="1792" name="Google Shape;1792;p3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93" name="Google Shape;1793;p38"/>
            <p:cNvCxnSpPr>
              <a:stCxn id="17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94" name="Google Shape;1794;p3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795" name="Google Shape;1795;p38"/>
          <p:cNvSpPr txBox="1"/>
          <p:nvPr/>
        </p:nvSpPr>
        <p:spPr>
          <a:xfrm>
            <a:off x="2294426" y="8139590"/>
            <a:ext cx="248707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por 100.000 habitantes</a:t>
            </a:r>
            <a:endParaRPr b="1" sz="1100">
              <a:solidFill>
                <a:schemeClr val="dk1"/>
              </a:solidFill>
              <a:latin typeface="Arial Narrow"/>
              <a:ea typeface="Arial Narrow"/>
              <a:cs typeface="Arial Narrow"/>
              <a:sym typeface="Arial Narrow"/>
            </a:endParaRPr>
          </a:p>
        </p:txBody>
      </p:sp>
      <p:sp>
        <p:nvSpPr>
          <p:cNvPr id="1796" name="Google Shape;1796;p38"/>
          <p:cNvSpPr txBox="1"/>
          <p:nvPr/>
        </p:nvSpPr>
        <p:spPr>
          <a:xfrm>
            <a:off x="2811907" y="8591963"/>
            <a:ext cx="12362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16,9 * 100 mil</a:t>
            </a:r>
            <a:endParaRPr/>
          </a:p>
        </p:txBody>
      </p:sp>
      <p:graphicFrame>
        <p:nvGraphicFramePr>
          <p:cNvPr id="1797" name="Google Shape;1797;p38"/>
          <p:cNvGraphicFramePr/>
          <p:nvPr/>
        </p:nvGraphicFramePr>
        <p:xfrm>
          <a:off x="2259537" y="401379"/>
          <a:ext cx="4592277" cy="3013080"/>
        </p:xfrm>
        <a:graphic>
          <a:graphicData uri="http://schemas.openxmlformats.org/drawingml/2006/chart">
            <c:chart r:id="rId6"/>
          </a:graphicData>
        </a:graphic>
      </p:graphicFrame>
      <p:graphicFrame>
        <p:nvGraphicFramePr>
          <p:cNvPr id="1798" name="Google Shape;1798;p38"/>
          <p:cNvGraphicFramePr/>
          <p:nvPr/>
        </p:nvGraphicFramePr>
        <p:xfrm>
          <a:off x="2171614" y="3851920"/>
          <a:ext cx="5033587" cy="3083541"/>
        </p:xfrm>
        <a:graphic>
          <a:graphicData uri="http://schemas.openxmlformats.org/drawingml/2006/chart">
            <c:chart r:id="rId7"/>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39"/>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04" name="Google Shape;1804;p39"/>
          <p:cNvGrpSpPr/>
          <p:nvPr/>
        </p:nvGrpSpPr>
        <p:grpSpPr>
          <a:xfrm>
            <a:off x="2491847" y="2792275"/>
            <a:ext cx="1881594" cy="1358120"/>
            <a:chOff x="3232545" y="2931806"/>
            <a:chExt cx="1881594" cy="1358120"/>
          </a:xfrm>
        </p:grpSpPr>
        <p:pic>
          <p:nvPicPr>
            <p:cNvPr id="1805" name="Google Shape;1805;p39"/>
            <p:cNvPicPr preferRelativeResize="0"/>
            <p:nvPr/>
          </p:nvPicPr>
          <p:blipFill rotWithShape="1">
            <a:blip r:embed="rId3">
              <a:alphaModFix/>
            </a:blip>
            <a:srcRect b="0" l="0" r="0" t="0"/>
            <a:stretch/>
          </p:blipFill>
          <p:spPr>
            <a:xfrm>
              <a:off x="3685453" y="2931806"/>
              <a:ext cx="933450" cy="742950"/>
            </a:xfrm>
            <a:prstGeom prst="rect">
              <a:avLst/>
            </a:prstGeom>
            <a:noFill/>
            <a:ln>
              <a:noFill/>
            </a:ln>
          </p:spPr>
        </p:pic>
        <p:grpSp>
          <p:nvGrpSpPr>
            <p:cNvPr id="1806" name="Google Shape;1806;p39"/>
            <p:cNvGrpSpPr/>
            <p:nvPr/>
          </p:nvGrpSpPr>
          <p:grpSpPr>
            <a:xfrm>
              <a:off x="3232545" y="3564985"/>
              <a:ext cx="1881594" cy="724941"/>
              <a:chOff x="-103304" y="7072716"/>
              <a:chExt cx="1427628" cy="724941"/>
            </a:xfrm>
          </p:grpSpPr>
          <p:sp>
            <p:nvSpPr>
              <p:cNvPr id="1807" name="Google Shape;1807;p3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1808" name="Google Shape;1808;p39"/>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60,86%</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27,15%</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grpSp>
        <p:nvGrpSpPr>
          <p:cNvPr id="1809" name="Google Shape;1809;p39"/>
          <p:cNvGrpSpPr/>
          <p:nvPr/>
        </p:nvGrpSpPr>
        <p:grpSpPr>
          <a:xfrm>
            <a:off x="5004639" y="2764717"/>
            <a:ext cx="1690560" cy="1385678"/>
            <a:chOff x="5322204" y="2849006"/>
            <a:chExt cx="1690560" cy="1385678"/>
          </a:xfrm>
        </p:grpSpPr>
        <p:pic>
          <p:nvPicPr>
            <p:cNvPr id="1810" name="Google Shape;1810;p39"/>
            <p:cNvPicPr preferRelativeResize="0"/>
            <p:nvPr/>
          </p:nvPicPr>
          <p:blipFill rotWithShape="1">
            <a:blip r:embed="rId4">
              <a:alphaModFix/>
            </a:blip>
            <a:srcRect b="0" l="0" r="0" t="0"/>
            <a:stretch/>
          </p:blipFill>
          <p:spPr>
            <a:xfrm>
              <a:off x="5575328" y="2849006"/>
              <a:ext cx="942975" cy="771525"/>
            </a:xfrm>
            <a:prstGeom prst="rect">
              <a:avLst/>
            </a:prstGeom>
            <a:noFill/>
            <a:ln>
              <a:noFill/>
            </a:ln>
          </p:spPr>
        </p:pic>
        <p:grpSp>
          <p:nvGrpSpPr>
            <p:cNvPr id="1811" name="Google Shape;1811;p39"/>
            <p:cNvGrpSpPr/>
            <p:nvPr/>
          </p:nvGrpSpPr>
          <p:grpSpPr>
            <a:xfrm>
              <a:off x="5322204" y="3584039"/>
              <a:ext cx="1690560" cy="650645"/>
              <a:chOff x="-14122" y="7072716"/>
              <a:chExt cx="1282684" cy="650645"/>
            </a:xfrm>
          </p:grpSpPr>
          <p:sp>
            <p:nvSpPr>
              <p:cNvPr id="1812" name="Google Shape;1812;p3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1813" name="Google Shape;1813;p39"/>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98,42%</a:t>
                </a:r>
                <a:endParaRPr b="1" sz="1600">
                  <a:solidFill>
                    <a:schemeClr val="dk1"/>
                  </a:solidFill>
                  <a:latin typeface="Arial Narrow"/>
                  <a:ea typeface="Arial Narrow"/>
                  <a:cs typeface="Arial Narrow"/>
                  <a:sym typeface="Arial Narrow"/>
                </a:endParaRPr>
              </a:p>
            </p:txBody>
          </p:sp>
        </p:grpSp>
      </p:grpSp>
      <p:grpSp>
        <p:nvGrpSpPr>
          <p:cNvPr id="1814" name="Google Shape;1814;p39"/>
          <p:cNvGrpSpPr/>
          <p:nvPr/>
        </p:nvGrpSpPr>
        <p:grpSpPr>
          <a:xfrm>
            <a:off x="787056" y="2483768"/>
            <a:ext cx="957314" cy="1846065"/>
            <a:chOff x="691281" y="4516650"/>
            <a:chExt cx="957314" cy="1846065"/>
          </a:xfrm>
        </p:grpSpPr>
        <p:grpSp>
          <p:nvGrpSpPr>
            <p:cNvPr id="1815" name="Google Shape;1815;p39"/>
            <p:cNvGrpSpPr/>
            <p:nvPr/>
          </p:nvGrpSpPr>
          <p:grpSpPr>
            <a:xfrm>
              <a:off x="691281" y="4516650"/>
              <a:ext cx="957314" cy="1238542"/>
              <a:chOff x="525339" y="2886622"/>
              <a:chExt cx="957314" cy="1238542"/>
            </a:xfrm>
          </p:grpSpPr>
          <p:pic>
            <p:nvPicPr>
              <p:cNvPr id="1816" name="Google Shape;1816;p39"/>
              <p:cNvPicPr preferRelativeResize="0"/>
              <p:nvPr/>
            </p:nvPicPr>
            <p:blipFill rotWithShape="1">
              <a:blip r:embed="rId5">
                <a:alphaModFix/>
              </a:blip>
              <a:srcRect b="0" l="0" r="0" t="0"/>
              <a:stretch/>
            </p:blipFill>
            <p:spPr>
              <a:xfrm>
                <a:off x="646430" y="2886622"/>
                <a:ext cx="704850" cy="971550"/>
              </a:xfrm>
              <a:prstGeom prst="rect">
                <a:avLst/>
              </a:prstGeom>
              <a:noFill/>
              <a:ln>
                <a:noFill/>
              </a:ln>
            </p:spPr>
          </p:pic>
          <p:sp>
            <p:nvSpPr>
              <p:cNvPr id="1817" name="Google Shape;1817;p39"/>
              <p:cNvSpPr/>
              <p:nvPr/>
            </p:nvSpPr>
            <p:spPr>
              <a:xfrm>
                <a:off x="525339" y="3848165"/>
                <a:ext cx="95731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Donó sangre</a:t>
                </a:r>
                <a:endParaRPr b="1" sz="1200" u="sng">
                  <a:solidFill>
                    <a:srgbClr val="000000"/>
                  </a:solidFill>
                  <a:latin typeface="Arial Narrow"/>
                  <a:ea typeface="Arial Narrow"/>
                  <a:cs typeface="Arial Narrow"/>
                  <a:sym typeface="Arial Narrow"/>
                </a:endParaRPr>
              </a:p>
            </p:txBody>
          </p:sp>
        </p:grpSp>
        <p:sp>
          <p:nvSpPr>
            <p:cNvPr id="1818" name="Google Shape;1818;p39"/>
            <p:cNvSpPr/>
            <p:nvPr/>
          </p:nvSpPr>
          <p:spPr>
            <a:xfrm>
              <a:off x="784547" y="5755192"/>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0,7%</a:t>
              </a:r>
              <a:endParaRPr b="1" sz="1600">
                <a:solidFill>
                  <a:schemeClr val="dk1"/>
                </a:solidFill>
                <a:latin typeface="Arial Narrow"/>
                <a:ea typeface="Arial Narrow"/>
                <a:cs typeface="Arial Narrow"/>
                <a:sym typeface="Arial Narrow"/>
              </a:endParaRPr>
            </a:p>
          </p:txBody>
        </p:sp>
        <p:sp>
          <p:nvSpPr>
            <p:cNvPr id="1819" name="Google Shape;1819;p39"/>
            <p:cNvSpPr/>
            <p:nvPr/>
          </p:nvSpPr>
          <p:spPr>
            <a:xfrm>
              <a:off x="829812" y="6085716"/>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sp>
        <p:nvSpPr>
          <p:cNvPr id="1820" name="Google Shape;1820;p3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39</a:t>
            </a:r>
            <a:endParaRPr b="1" sz="1050">
              <a:solidFill>
                <a:schemeClr val="dk1"/>
              </a:solidFill>
              <a:latin typeface="Arial Narrow"/>
              <a:ea typeface="Arial Narrow"/>
              <a:cs typeface="Arial Narrow"/>
              <a:sym typeface="Arial Narrow"/>
            </a:endParaRPr>
          </a:p>
        </p:txBody>
      </p:sp>
      <p:grpSp>
        <p:nvGrpSpPr>
          <p:cNvPr id="1821" name="Google Shape;1821;p39"/>
          <p:cNvGrpSpPr/>
          <p:nvPr/>
        </p:nvGrpSpPr>
        <p:grpSpPr>
          <a:xfrm>
            <a:off x="160662" y="75973"/>
            <a:ext cx="3446504" cy="276999"/>
            <a:chOff x="2448322" y="74775"/>
            <a:chExt cx="3446504" cy="276999"/>
          </a:xfrm>
        </p:grpSpPr>
        <p:sp>
          <p:nvSpPr>
            <p:cNvPr id="1822" name="Google Shape;1822;p3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23" name="Google Shape;1823;p39"/>
            <p:cNvCxnSpPr>
              <a:stCxn id="182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24" name="Google Shape;1824;p3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1825" name="Google Shape;1825;p39"/>
          <p:cNvSpPr/>
          <p:nvPr/>
        </p:nvSpPr>
        <p:spPr>
          <a:xfrm>
            <a:off x="-2" y="43559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26" name="Google Shape;1826;p39"/>
          <p:cNvGrpSpPr/>
          <p:nvPr/>
        </p:nvGrpSpPr>
        <p:grpSpPr>
          <a:xfrm>
            <a:off x="30478" y="4469504"/>
            <a:ext cx="3446504" cy="276999"/>
            <a:chOff x="2448322" y="74775"/>
            <a:chExt cx="3446504" cy="276999"/>
          </a:xfrm>
        </p:grpSpPr>
        <p:sp>
          <p:nvSpPr>
            <p:cNvPr id="1827" name="Google Shape;1827;p3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28" name="Google Shape;1828;p39"/>
            <p:cNvCxnSpPr>
              <a:stCxn id="182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29" name="Google Shape;1829;p3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grpSp>
        <p:nvGrpSpPr>
          <p:cNvPr id="1830" name="Google Shape;1830;p39"/>
          <p:cNvGrpSpPr/>
          <p:nvPr/>
        </p:nvGrpSpPr>
        <p:grpSpPr>
          <a:xfrm>
            <a:off x="180838" y="920327"/>
            <a:ext cx="857788" cy="1573970"/>
            <a:chOff x="1068833" y="553075"/>
            <a:chExt cx="857788" cy="1573970"/>
          </a:xfrm>
        </p:grpSpPr>
        <p:pic>
          <p:nvPicPr>
            <p:cNvPr id="1831" name="Google Shape;1831;p39"/>
            <p:cNvPicPr preferRelativeResize="0"/>
            <p:nvPr/>
          </p:nvPicPr>
          <p:blipFill rotWithShape="1">
            <a:blip r:embed="rId6">
              <a:alphaModFix/>
            </a:blip>
            <a:srcRect b="0" l="0" r="84474" t="10614"/>
            <a:stretch/>
          </p:blipFill>
          <p:spPr>
            <a:xfrm>
              <a:off x="1131620" y="553075"/>
              <a:ext cx="737696" cy="720656"/>
            </a:xfrm>
            <a:prstGeom prst="rect">
              <a:avLst/>
            </a:prstGeom>
            <a:noFill/>
            <a:ln>
              <a:noFill/>
            </a:ln>
          </p:spPr>
        </p:pic>
        <p:sp>
          <p:nvSpPr>
            <p:cNvPr id="1832" name="Google Shape;1832;p39"/>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86,2%</a:t>
              </a:r>
              <a:endParaRPr b="1" sz="1600">
                <a:solidFill>
                  <a:schemeClr val="dk1"/>
                </a:solidFill>
                <a:latin typeface="Arial Narrow"/>
                <a:ea typeface="Arial Narrow"/>
                <a:cs typeface="Arial Narrow"/>
                <a:sym typeface="Arial Narrow"/>
              </a:endParaRPr>
            </a:p>
          </p:txBody>
        </p:sp>
        <p:sp>
          <p:nvSpPr>
            <p:cNvPr id="1833" name="Google Shape;1833;p39"/>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1834" name="Google Shape;1834;p39"/>
            <p:cNvSpPr/>
            <p:nvPr/>
          </p:nvSpPr>
          <p:spPr>
            <a:xfrm>
              <a:off x="1136020" y="1850046"/>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381 casos</a:t>
              </a:r>
              <a:endParaRPr sz="1200">
                <a:solidFill>
                  <a:schemeClr val="dk1"/>
                </a:solidFill>
                <a:latin typeface="Calibri"/>
                <a:ea typeface="Calibri"/>
                <a:cs typeface="Calibri"/>
                <a:sym typeface="Calibri"/>
              </a:endParaRPr>
            </a:p>
          </p:txBody>
        </p:sp>
      </p:grpSp>
      <p:grpSp>
        <p:nvGrpSpPr>
          <p:cNvPr id="1835" name="Google Shape;1835;p39"/>
          <p:cNvGrpSpPr/>
          <p:nvPr/>
        </p:nvGrpSpPr>
        <p:grpSpPr>
          <a:xfrm>
            <a:off x="1175708" y="920327"/>
            <a:ext cx="811840" cy="1560887"/>
            <a:chOff x="1752268" y="1227775"/>
            <a:chExt cx="811840" cy="1560887"/>
          </a:xfrm>
        </p:grpSpPr>
        <p:sp>
          <p:nvSpPr>
            <p:cNvPr id="1836" name="Google Shape;1836;p39"/>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13,8%</a:t>
              </a:r>
              <a:endParaRPr b="1" sz="1600">
                <a:solidFill>
                  <a:schemeClr val="dk1"/>
                </a:solidFill>
                <a:latin typeface="Arial Narrow"/>
                <a:ea typeface="Arial Narrow"/>
                <a:cs typeface="Arial Narrow"/>
                <a:sym typeface="Arial Narrow"/>
              </a:endParaRPr>
            </a:p>
          </p:txBody>
        </p:sp>
        <p:sp>
          <p:nvSpPr>
            <p:cNvPr id="1837" name="Google Shape;1837;p39"/>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838" name="Google Shape;1838;p39"/>
            <p:cNvSpPr/>
            <p:nvPr/>
          </p:nvSpPr>
          <p:spPr>
            <a:xfrm>
              <a:off x="1816937" y="2511663"/>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61 casos</a:t>
              </a:r>
              <a:endParaRPr sz="1200">
                <a:solidFill>
                  <a:schemeClr val="dk1"/>
                </a:solidFill>
                <a:latin typeface="Calibri"/>
                <a:ea typeface="Calibri"/>
                <a:cs typeface="Calibri"/>
                <a:sym typeface="Calibri"/>
              </a:endParaRPr>
            </a:p>
          </p:txBody>
        </p:sp>
        <p:pic>
          <p:nvPicPr>
            <p:cNvPr id="1839" name="Google Shape;1839;p39"/>
            <p:cNvPicPr preferRelativeResize="0"/>
            <p:nvPr/>
          </p:nvPicPr>
          <p:blipFill rotWithShape="1">
            <a:blip r:embed="rId6">
              <a:alphaModFix/>
            </a:blip>
            <a:srcRect b="0" l="29313" r="56038" t="7366"/>
            <a:stretch/>
          </p:blipFill>
          <p:spPr>
            <a:xfrm>
              <a:off x="1782238" y="1227775"/>
              <a:ext cx="696035" cy="748294"/>
            </a:xfrm>
            <a:prstGeom prst="rect">
              <a:avLst/>
            </a:prstGeom>
            <a:noFill/>
            <a:ln>
              <a:noFill/>
            </a:ln>
          </p:spPr>
        </p:pic>
      </p:grpSp>
      <p:grpSp>
        <p:nvGrpSpPr>
          <p:cNvPr id="1840" name="Google Shape;1840;p39"/>
          <p:cNvGrpSpPr/>
          <p:nvPr/>
        </p:nvGrpSpPr>
        <p:grpSpPr>
          <a:xfrm>
            <a:off x="125886" y="560287"/>
            <a:ext cx="1852274" cy="436842"/>
            <a:chOff x="3054754" y="484500"/>
            <a:chExt cx="2375609" cy="436842"/>
          </a:xfrm>
        </p:grpSpPr>
        <p:sp>
          <p:nvSpPr>
            <p:cNvPr id="1841" name="Google Shape;1841;p3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42" name="Google Shape;1842;p39"/>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1843" name="Google Shape;1843;p39"/>
          <p:cNvGrpSpPr/>
          <p:nvPr/>
        </p:nvGrpSpPr>
        <p:grpSpPr>
          <a:xfrm>
            <a:off x="2070944" y="857976"/>
            <a:ext cx="874090" cy="1631193"/>
            <a:chOff x="2507826" y="2454167"/>
            <a:chExt cx="874090" cy="1631193"/>
          </a:xfrm>
        </p:grpSpPr>
        <p:sp>
          <p:nvSpPr>
            <p:cNvPr id="1844" name="Google Shape;1844;p39"/>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1,53%</a:t>
              </a:r>
              <a:endParaRPr b="1" sz="1600">
                <a:solidFill>
                  <a:schemeClr val="dk1"/>
                </a:solidFill>
                <a:latin typeface="Arial Narrow"/>
                <a:ea typeface="Arial Narrow"/>
                <a:cs typeface="Arial Narrow"/>
                <a:sym typeface="Arial Narrow"/>
              </a:endParaRPr>
            </a:p>
          </p:txBody>
        </p:sp>
        <p:pic>
          <p:nvPicPr>
            <p:cNvPr id="1845" name="Google Shape;1845;p39"/>
            <p:cNvPicPr preferRelativeResize="0"/>
            <p:nvPr/>
          </p:nvPicPr>
          <p:blipFill rotWithShape="1">
            <a:blip r:embed="rId7">
              <a:alphaModFix/>
            </a:blip>
            <a:srcRect b="0" l="0" r="0" t="0"/>
            <a:stretch/>
          </p:blipFill>
          <p:spPr>
            <a:xfrm>
              <a:off x="2702014" y="2454167"/>
              <a:ext cx="557405" cy="912116"/>
            </a:xfrm>
            <a:prstGeom prst="rect">
              <a:avLst/>
            </a:prstGeom>
            <a:noFill/>
            <a:ln>
              <a:noFill/>
            </a:ln>
          </p:spPr>
        </p:pic>
        <p:sp>
          <p:nvSpPr>
            <p:cNvPr id="1846" name="Google Shape;1846;p39"/>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sp>
          <p:nvSpPr>
            <p:cNvPr id="1847" name="Google Shape;1847;p39"/>
            <p:cNvSpPr/>
            <p:nvPr/>
          </p:nvSpPr>
          <p:spPr>
            <a:xfrm>
              <a:off x="2620874" y="380836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grpSp>
      <p:grpSp>
        <p:nvGrpSpPr>
          <p:cNvPr id="1848" name="Google Shape;1848;p39"/>
          <p:cNvGrpSpPr/>
          <p:nvPr/>
        </p:nvGrpSpPr>
        <p:grpSpPr>
          <a:xfrm>
            <a:off x="3039937" y="950012"/>
            <a:ext cx="874090" cy="1519436"/>
            <a:chOff x="3826683" y="2822224"/>
            <a:chExt cx="874090" cy="1519436"/>
          </a:xfrm>
        </p:grpSpPr>
        <p:grpSp>
          <p:nvGrpSpPr>
            <p:cNvPr id="1849" name="Google Shape;1849;p39"/>
            <p:cNvGrpSpPr/>
            <p:nvPr/>
          </p:nvGrpSpPr>
          <p:grpSpPr>
            <a:xfrm>
              <a:off x="3826683" y="3446500"/>
              <a:ext cx="874090" cy="895160"/>
              <a:chOff x="2507826" y="3203848"/>
              <a:chExt cx="874090" cy="895160"/>
            </a:xfrm>
          </p:grpSpPr>
          <p:sp>
            <p:nvSpPr>
              <p:cNvPr id="1850" name="Google Shape;1850;p39"/>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10,28%</a:t>
                </a:r>
                <a:endParaRPr b="1" sz="1600">
                  <a:solidFill>
                    <a:schemeClr val="dk1"/>
                  </a:solidFill>
                  <a:latin typeface="Arial Narrow"/>
                  <a:ea typeface="Arial Narrow"/>
                  <a:cs typeface="Arial Narrow"/>
                  <a:sym typeface="Arial Narrow"/>
                </a:endParaRPr>
              </a:p>
            </p:txBody>
          </p:sp>
          <p:sp>
            <p:nvSpPr>
              <p:cNvPr id="1851" name="Google Shape;1851;p39"/>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1852" name="Google Shape;1852;p39"/>
              <p:cNvSpPr/>
              <p:nvPr/>
            </p:nvSpPr>
            <p:spPr>
              <a:xfrm>
                <a:off x="2648170" y="3822009"/>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47 casos</a:t>
                </a:r>
                <a:endParaRPr sz="1200">
                  <a:solidFill>
                    <a:schemeClr val="dk1"/>
                  </a:solidFill>
                  <a:latin typeface="Calibri"/>
                  <a:ea typeface="Calibri"/>
                  <a:cs typeface="Calibri"/>
                  <a:sym typeface="Calibri"/>
                </a:endParaRPr>
              </a:p>
            </p:txBody>
          </p:sp>
        </p:grpSp>
        <p:pic>
          <p:nvPicPr>
            <p:cNvPr id="1853" name="Google Shape;1853;p39"/>
            <p:cNvPicPr preferRelativeResize="0"/>
            <p:nvPr/>
          </p:nvPicPr>
          <p:blipFill rotWithShape="1">
            <a:blip r:embed="rId8">
              <a:alphaModFix/>
            </a:blip>
            <a:srcRect b="0" l="0" r="0" t="0"/>
            <a:stretch/>
          </p:blipFill>
          <p:spPr>
            <a:xfrm>
              <a:off x="3945025" y="2822224"/>
              <a:ext cx="587628" cy="678570"/>
            </a:xfrm>
            <a:prstGeom prst="rect">
              <a:avLst/>
            </a:prstGeom>
            <a:noFill/>
            <a:ln>
              <a:noFill/>
            </a:ln>
          </p:spPr>
        </p:pic>
      </p:grpSp>
      <p:grpSp>
        <p:nvGrpSpPr>
          <p:cNvPr id="1854" name="Google Shape;1854;p39"/>
          <p:cNvGrpSpPr/>
          <p:nvPr/>
        </p:nvGrpSpPr>
        <p:grpSpPr>
          <a:xfrm>
            <a:off x="3914027" y="1550561"/>
            <a:ext cx="1275167" cy="891591"/>
            <a:chOff x="-177188" y="7086322"/>
            <a:chExt cx="1489900" cy="891591"/>
          </a:xfrm>
        </p:grpSpPr>
        <p:sp>
          <p:nvSpPr>
            <p:cNvPr id="1855" name="Google Shape;1855;p39"/>
            <p:cNvSpPr txBox="1"/>
            <p:nvPr/>
          </p:nvSpPr>
          <p:spPr>
            <a:xfrm>
              <a:off x="-177188" y="7086322"/>
              <a:ext cx="14899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chemeClr val="dk1"/>
                </a:solidFill>
                <a:latin typeface="Arial Narrow"/>
                <a:ea typeface="Arial Narrow"/>
                <a:cs typeface="Arial Narrow"/>
                <a:sym typeface="Arial Narrow"/>
              </a:endParaRPr>
            </a:p>
          </p:txBody>
        </p:sp>
        <p:sp>
          <p:nvSpPr>
            <p:cNvPr id="1856" name="Google Shape;1856;p39"/>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1,53%</a:t>
              </a:r>
              <a:endParaRPr b="1" sz="1600">
                <a:solidFill>
                  <a:schemeClr val="dk1"/>
                </a:solidFill>
                <a:latin typeface="Arial Narrow"/>
                <a:ea typeface="Arial Narrow"/>
                <a:cs typeface="Arial Narrow"/>
                <a:sym typeface="Arial Narrow"/>
              </a:endParaRPr>
            </a:p>
          </p:txBody>
        </p:sp>
        <p:sp>
          <p:nvSpPr>
            <p:cNvPr id="1857" name="Google Shape;1857;p39"/>
            <p:cNvSpPr txBox="1"/>
            <p:nvPr/>
          </p:nvSpPr>
          <p:spPr>
            <a:xfrm>
              <a:off x="-90500"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 casos</a:t>
              </a:r>
              <a:endParaRPr b="1" sz="1200">
                <a:solidFill>
                  <a:schemeClr val="dk1"/>
                </a:solidFill>
                <a:latin typeface="Arial Narrow"/>
                <a:ea typeface="Arial Narrow"/>
                <a:cs typeface="Arial Narrow"/>
                <a:sym typeface="Arial Narrow"/>
              </a:endParaRPr>
            </a:p>
          </p:txBody>
        </p:sp>
      </p:grpSp>
      <p:grpSp>
        <p:nvGrpSpPr>
          <p:cNvPr id="1858" name="Google Shape;1858;p39"/>
          <p:cNvGrpSpPr/>
          <p:nvPr/>
        </p:nvGrpSpPr>
        <p:grpSpPr>
          <a:xfrm>
            <a:off x="2282181" y="528496"/>
            <a:ext cx="2722458" cy="436842"/>
            <a:chOff x="3060727" y="484500"/>
            <a:chExt cx="2369637" cy="436842"/>
          </a:xfrm>
        </p:grpSpPr>
        <p:sp>
          <p:nvSpPr>
            <p:cNvPr id="1859" name="Google Shape;1859;p3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60" name="Google Shape;1860;p39"/>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grpSp>
        <p:nvGrpSpPr>
          <p:cNvPr id="1861" name="Google Shape;1861;p39"/>
          <p:cNvGrpSpPr/>
          <p:nvPr/>
        </p:nvGrpSpPr>
        <p:grpSpPr>
          <a:xfrm>
            <a:off x="5098921" y="528496"/>
            <a:ext cx="2129010" cy="1936247"/>
            <a:chOff x="616494" y="2584689"/>
            <a:chExt cx="2129010" cy="1936247"/>
          </a:xfrm>
        </p:grpSpPr>
        <p:grpSp>
          <p:nvGrpSpPr>
            <p:cNvPr id="1862" name="Google Shape;1862;p39"/>
            <p:cNvGrpSpPr/>
            <p:nvPr/>
          </p:nvGrpSpPr>
          <p:grpSpPr>
            <a:xfrm>
              <a:off x="616494" y="2934239"/>
              <a:ext cx="1152880" cy="1582804"/>
              <a:chOff x="3115290" y="1227775"/>
              <a:chExt cx="1152880" cy="1582804"/>
            </a:xfrm>
          </p:grpSpPr>
          <p:grpSp>
            <p:nvGrpSpPr>
              <p:cNvPr id="1863" name="Google Shape;1863;p39"/>
              <p:cNvGrpSpPr/>
              <p:nvPr/>
            </p:nvGrpSpPr>
            <p:grpSpPr>
              <a:xfrm>
                <a:off x="3115290" y="1951748"/>
                <a:ext cx="1152880" cy="858831"/>
                <a:chOff x="3744466" y="1301912"/>
                <a:chExt cx="1152880" cy="858831"/>
              </a:xfrm>
            </p:grpSpPr>
            <p:sp>
              <p:nvSpPr>
                <p:cNvPr id="1864" name="Google Shape;1864;p39"/>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0,7%</a:t>
                  </a:r>
                  <a:endParaRPr b="1" sz="1600">
                    <a:solidFill>
                      <a:schemeClr val="dk1"/>
                    </a:solidFill>
                    <a:latin typeface="Arial Narrow"/>
                    <a:ea typeface="Arial Narrow"/>
                    <a:cs typeface="Arial Narrow"/>
                    <a:sym typeface="Arial Narrow"/>
                  </a:endParaRPr>
                </a:p>
              </p:txBody>
            </p:sp>
            <p:sp>
              <p:nvSpPr>
                <p:cNvPr id="1865" name="Google Shape;1865;p39"/>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1866" name="Google Shape;1866;p39"/>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pic>
            <p:nvPicPr>
              <p:cNvPr id="1867" name="Google Shape;1867;p39"/>
              <p:cNvPicPr preferRelativeResize="0"/>
              <p:nvPr/>
            </p:nvPicPr>
            <p:blipFill rotWithShape="1">
              <a:blip r:embed="rId6">
                <a:alphaModFix/>
              </a:blip>
              <a:srcRect b="0" l="59057" r="25145" t="8806"/>
              <a:stretch/>
            </p:blipFill>
            <p:spPr>
              <a:xfrm>
                <a:off x="3328608" y="1227775"/>
                <a:ext cx="750627" cy="775969"/>
              </a:xfrm>
              <a:prstGeom prst="rect">
                <a:avLst/>
              </a:prstGeom>
              <a:noFill/>
              <a:ln>
                <a:noFill/>
              </a:ln>
            </p:spPr>
          </p:pic>
        </p:grpSp>
        <p:grpSp>
          <p:nvGrpSpPr>
            <p:cNvPr id="1868" name="Google Shape;1868;p39"/>
            <p:cNvGrpSpPr/>
            <p:nvPr/>
          </p:nvGrpSpPr>
          <p:grpSpPr>
            <a:xfrm>
              <a:off x="1768955" y="3641012"/>
              <a:ext cx="976549" cy="879924"/>
              <a:chOff x="5272675" y="1274868"/>
              <a:chExt cx="976549" cy="879924"/>
            </a:xfrm>
          </p:grpSpPr>
          <p:sp>
            <p:nvSpPr>
              <p:cNvPr id="1869" name="Google Shape;1869;p39"/>
              <p:cNvSpPr/>
              <p:nvPr/>
            </p:nvSpPr>
            <p:spPr>
              <a:xfrm>
                <a:off x="5410067"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0,2%</a:t>
                </a:r>
                <a:endParaRPr b="1" sz="1600">
                  <a:solidFill>
                    <a:schemeClr val="dk1"/>
                  </a:solidFill>
                  <a:latin typeface="Arial Narrow"/>
                  <a:ea typeface="Arial Narrow"/>
                  <a:cs typeface="Arial Narrow"/>
                  <a:sym typeface="Arial Narrow"/>
                </a:endParaRPr>
              </a:p>
            </p:txBody>
          </p:sp>
          <p:sp>
            <p:nvSpPr>
              <p:cNvPr id="1870" name="Google Shape;1870;p39"/>
              <p:cNvSpPr/>
              <p:nvPr/>
            </p:nvSpPr>
            <p:spPr>
              <a:xfrm>
                <a:off x="5272675" y="1274868"/>
                <a:ext cx="97654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Rom - Gitano</a:t>
                </a:r>
                <a:endParaRPr b="1" sz="1200" u="sng">
                  <a:solidFill>
                    <a:srgbClr val="000000"/>
                  </a:solidFill>
                  <a:latin typeface="Arial Narrow"/>
                  <a:ea typeface="Arial Narrow"/>
                  <a:cs typeface="Arial Narrow"/>
                  <a:sym typeface="Arial Narrow"/>
                </a:endParaRPr>
              </a:p>
            </p:txBody>
          </p:sp>
          <p:sp>
            <p:nvSpPr>
              <p:cNvPr id="1871" name="Google Shape;1871;p39"/>
              <p:cNvSpPr/>
              <p:nvPr/>
            </p:nvSpPr>
            <p:spPr>
              <a:xfrm>
                <a:off x="5571130"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1872" name="Google Shape;1872;p39"/>
            <p:cNvGrpSpPr/>
            <p:nvPr/>
          </p:nvGrpSpPr>
          <p:grpSpPr>
            <a:xfrm>
              <a:off x="734175" y="2584689"/>
              <a:ext cx="1847617" cy="436842"/>
              <a:chOff x="3060727" y="484500"/>
              <a:chExt cx="2369636" cy="436842"/>
            </a:xfrm>
          </p:grpSpPr>
          <p:sp>
            <p:nvSpPr>
              <p:cNvPr id="1873" name="Google Shape;1873;p3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74" name="Google Shape;1874;p39"/>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pic>
        <p:nvPicPr>
          <p:cNvPr id="1875" name="Google Shape;1875;p39"/>
          <p:cNvPicPr preferRelativeResize="0"/>
          <p:nvPr/>
        </p:nvPicPr>
        <p:blipFill rotWithShape="1">
          <a:blip r:embed="rId9">
            <a:alphaModFix/>
          </a:blip>
          <a:srcRect b="0" l="0" r="0" t="0"/>
          <a:stretch/>
        </p:blipFill>
        <p:spPr>
          <a:xfrm>
            <a:off x="6487755" y="930627"/>
            <a:ext cx="503801" cy="677030"/>
          </a:xfrm>
          <a:prstGeom prst="rect">
            <a:avLst/>
          </a:prstGeom>
          <a:noFill/>
          <a:ln>
            <a:noFill/>
          </a:ln>
        </p:spPr>
      </p:pic>
      <p:pic>
        <p:nvPicPr>
          <p:cNvPr id="1876" name="Google Shape;1876;p39"/>
          <p:cNvPicPr preferRelativeResize="0"/>
          <p:nvPr/>
        </p:nvPicPr>
        <p:blipFill rotWithShape="1">
          <a:blip r:embed="rId10">
            <a:alphaModFix/>
          </a:blip>
          <a:srcRect b="0" l="0" r="0" t="0"/>
          <a:stretch/>
        </p:blipFill>
        <p:spPr>
          <a:xfrm>
            <a:off x="3849300" y="930961"/>
            <a:ext cx="1203640" cy="716671"/>
          </a:xfrm>
          <a:prstGeom prst="rect">
            <a:avLst/>
          </a:prstGeom>
          <a:noFill/>
          <a:ln>
            <a:noFill/>
          </a:ln>
        </p:spPr>
      </p:pic>
      <p:sp>
        <p:nvSpPr>
          <p:cNvPr id="1877" name="Google Shape;1877;p39"/>
          <p:cNvSpPr/>
          <p:nvPr/>
        </p:nvSpPr>
        <p:spPr>
          <a:xfrm>
            <a:off x="-20700" y="8836223"/>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VIH. Medellín, a Periodo epidemiológico 03 acumulado  de  2022. </a:t>
            </a:r>
            <a:endParaRPr sz="700">
              <a:solidFill>
                <a:schemeClr val="dk1"/>
              </a:solidFill>
              <a:latin typeface="Arial Narrow"/>
              <a:ea typeface="Arial Narrow"/>
              <a:cs typeface="Arial Narrow"/>
              <a:sym typeface="Arial Narrow"/>
            </a:endParaRPr>
          </a:p>
        </p:txBody>
      </p:sp>
      <p:pic>
        <p:nvPicPr>
          <p:cNvPr id="1878" name="Google Shape;1878;p39"/>
          <p:cNvPicPr preferRelativeResize="0"/>
          <p:nvPr/>
        </p:nvPicPr>
        <p:blipFill rotWithShape="1">
          <a:blip r:embed="rId11">
            <a:alphaModFix/>
          </a:blip>
          <a:srcRect b="5444" l="13973" r="12374" t="9889"/>
          <a:stretch/>
        </p:blipFill>
        <p:spPr>
          <a:xfrm>
            <a:off x="463592" y="4857761"/>
            <a:ext cx="6377218" cy="40347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b="0" l="0" r="0" t="0"/>
          <a:stretch/>
        </p:blipFill>
        <p:spPr>
          <a:xfrm>
            <a:off x="0" y="0"/>
            <a:ext cx="2232223" cy="5491141"/>
          </a:xfrm>
          <a:prstGeom prst="rect">
            <a:avLst/>
          </a:prstGeom>
          <a:noFill/>
          <a:ln>
            <a:noFill/>
          </a:ln>
        </p:spPr>
      </p:pic>
      <p:sp>
        <p:nvSpPr>
          <p:cNvPr id="129" name="Google Shape;129;p4"/>
          <p:cNvSpPr txBox="1"/>
          <p:nvPr/>
        </p:nvSpPr>
        <p:spPr>
          <a:xfrm>
            <a:off x="0" y="623805"/>
            <a:ext cx="223865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sp>
        <p:nvSpPr>
          <p:cNvPr id="130" name="Google Shape;130;p4"/>
          <p:cNvSpPr/>
          <p:nvPr/>
        </p:nvSpPr>
        <p:spPr>
          <a:xfrm>
            <a:off x="2274078" y="2305199"/>
            <a:ext cx="49460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Canal endémico de los casos notificados de tuberculosis todas las formas Medellín, a Periodo epidemiológico 03  acumulado de 2022. </a:t>
            </a:r>
            <a:endParaRPr sz="800">
              <a:solidFill>
                <a:schemeClr val="dk1"/>
              </a:solidFill>
              <a:latin typeface="Arial Narrow"/>
              <a:ea typeface="Arial Narrow"/>
              <a:cs typeface="Arial Narrow"/>
              <a:sym typeface="Arial Narrow"/>
            </a:endParaRPr>
          </a:p>
        </p:txBody>
      </p:sp>
      <p:grpSp>
        <p:nvGrpSpPr>
          <p:cNvPr id="131" name="Google Shape;131;p4"/>
          <p:cNvGrpSpPr/>
          <p:nvPr/>
        </p:nvGrpSpPr>
        <p:grpSpPr>
          <a:xfrm>
            <a:off x="179214" y="4211965"/>
            <a:ext cx="1892650" cy="488477"/>
            <a:chOff x="2397524" y="3379972"/>
            <a:chExt cx="4508500" cy="904875"/>
          </a:xfrm>
        </p:grpSpPr>
        <p:pic>
          <p:nvPicPr>
            <p:cNvPr id="132" name="Google Shape;132;p4"/>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133" name="Google Shape;133;p4"/>
            <p:cNvSpPr txBox="1"/>
            <p:nvPr/>
          </p:nvSpPr>
          <p:spPr>
            <a:xfrm>
              <a:off x="3171452" y="3478755"/>
              <a:ext cx="1936622" cy="7411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520</a:t>
              </a:r>
              <a:endParaRPr b="1" sz="2000">
                <a:solidFill>
                  <a:schemeClr val="dk1"/>
                </a:solidFill>
                <a:latin typeface="Arial Narrow"/>
                <a:ea typeface="Arial Narrow"/>
                <a:cs typeface="Arial Narrow"/>
                <a:sym typeface="Arial Narrow"/>
              </a:endParaRPr>
            </a:p>
          </p:txBody>
        </p:sp>
      </p:grpSp>
      <p:sp>
        <p:nvSpPr>
          <p:cNvPr id="134" name="Google Shape;134;p4"/>
          <p:cNvSpPr txBox="1"/>
          <p:nvPr/>
        </p:nvSpPr>
        <p:spPr>
          <a:xfrm>
            <a:off x="-19190" y="4861773"/>
            <a:ext cx="229326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32,65%</a:t>
            </a:r>
            <a:endParaRPr b="1" sz="1200">
              <a:solidFill>
                <a:schemeClr val="dk1"/>
              </a:solidFill>
              <a:latin typeface="Arial Narrow"/>
              <a:ea typeface="Arial Narrow"/>
              <a:cs typeface="Arial Narrow"/>
              <a:sym typeface="Arial Narrow"/>
            </a:endParaRPr>
          </a:p>
        </p:txBody>
      </p:sp>
      <p:sp>
        <p:nvSpPr>
          <p:cNvPr id="135" name="Google Shape;135;p4"/>
          <p:cNvSpPr/>
          <p:nvPr/>
        </p:nvSpPr>
        <p:spPr>
          <a:xfrm>
            <a:off x="2295483" y="4974431"/>
            <a:ext cx="49460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Comportamiento de los casos notificados semanalmente de tuberculosis todas las formas Medellín, a Periodo epidemiológico 03 acumulado de 2018-2022. </a:t>
            </a:r>
            <a:endParaRPr sz="800">
              <a:solidFill>
                <a:schemeClr val="dk1"/>
              </a:solidFill>
              <a:latin typeface="Arial Narrow"/>
              <a:ea typeface="Arial Narrow"/>
              <a:cs typeface="Arial Narrow"/>
              <a:sym typeface="Arial Narrow"/>
            </a:endParaRPr>
          </a:p>
        </p:txBody>
      </p:sp>
      <p:grpSp>
        <p:nvGrpSpPr>
          <p:cNvPr id="136" name="Google Shape;136;p4"/>
          <p:cNvGrpSpPr/>
          <p:nvPr/>
        </p:nvGrpSpPr>
        <p:grpSpPr>
          <a:xfrm>
            <a:off x="2448322" y="74775"/>
            <a:ext cx="3446504" cy="276999"/>
            <a:chOff x="2448322" y="74775"/>
            <a:chExt cx="3446504" cy="276999"/>
          </a:xfrm>
        </p:grpSpPr>
        <p:sp>
          <p:nvSpPr>
            <p:cNvPr id="137" name="Google Shape;137;p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8" name="Google Shape;138;p4"/>
            <p:cNvCxnSpPr>
              <a:stCxn id="13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9" name="Google Shape;139;p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40" name="Google Shape;140;p4"/>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1" name="Google Shape;141;p4"/>
          <p:cNvGrpSpPr/>
          <p:nvPr/>
        </p:nvGrpSpPr>
        <p:grpSpPr>
          <a:xfrm>
            <a:off x="277404" y="5621632"/>
            <a:ext cx="3446504" cy="276999"/>
            <a:chOff x="2448322" y="74775"/>
            <a:chExt cx="3446504" cy="276999"/>
          </a:xfrm>
        </p:grpSpPr>
        <p:sp>
          <p:nvSpPr>
            <p:cNvPr id="142" name="Google Shape;142;p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3" name="Google Shape;143;p4"/>
            <p:cNvCxnSpPr>
              <a:stCxn id="14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4" name="Google Shape;144;p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145" name="Google Shape;145;p4"/>
          <p:cNvSpPr/>
          <p:nvPr/>
        </p:nvSpPr>
        <p:spPr>
          <a:xfrm>
            <a:off x="1" y="8388424"/>
            <a:ext cx="36004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Mapa temático de proporción de tuberculosis todas las formas. Medellín, a Periodo epidemiológico 03 acumulado de 2022. </a:t>
            </a:r>
            <a:endParaRPr sz="800">
              <a:solidFill>
                <a:schemeClr val="dk1"/>
              </a:solidFill>
              <a:latin typeface="Arial Narrow"/>
              <a:ea typeface="Arial Narrow"/>
              <a:cs typeface="Arial Narrow"/>
              <a:sym typeface="Arial Narrow"/>
            </a:endParaRPr>
          </a:p>
        </p:txBody>
      </p:sp>
      <p:sp>
        <p:nvSpPr>
          <p:cNvPr id="146" name="Google Shape;146;p4"/>
          <p:cNvSpPr txBox="1"/>
          <p:nvPr/>
        </p:nvSpPr>
        <p:spPr>
          <a:xfrm>
            <a:off x="-31766" y="2811293"/>
            <a:ext cx="2216557" cy="4462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1,34 </a:t>
            </a:r>
            <a:r>
              <a:rPr b="1" lang="es-ES" sz="1100">
                <a:solidFill>
                  <a:schemeClr val="dk1"/>
                </a:solidFill>
                <a:latin typeface="Arial Narrow"/>
                <a:ea typeface="Arial Narrow"/>
                <a:cs typeface="Arial Narrow"/>
                <a:sym typeface="Arial Narrow"/>
              </a:rPr>
              <a:t>Mortalidad por 100.000 hab. (35 casos)</a:t>
            </a:r>
            <a:endParaRPr b="1" sz="1100">
              <a:solidFill>
                <a:schemeClr val="dk1"/>
              </a:solidFill>
              <a:latin typeface="Arial Narrow"/>
              <a:ea typeface="Arial Narrow"/>
              <a:cs typeface="Arial Narrow"/>
              <a:sym typeface="Arial Narrow"/>
            </a:endParaRPr>
          </a:p>
        </p:txBody>
      </p:sp>
      <p:sp>
        <p:nvSpPr>
          <p:cNvPr id="147" name="Google Shape;147;p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a:t>
            </a:r>
            <a:endParaRPr b="1" sz="1050">
              <a:solidFill>
                <a:schemeClr val="dk1"/>
              </a:solidFill>
              <a:latin typeface="Arial Narrow"/>
              <a:ea typeface="Arial Narrow"/>
              <a:cs typeface="Arial Narrow"/>
              <a:sym typeface="Arial Narrow"/>
            </a:endParaRPr>
          </a:p>
        </p:txBody>
      </p:sp>
      <p:sp>
        <p:nvSpPr>
          <p:cNvPr id="148" name="Google Shape;148;p4"/>
          <p:cNvSpPr txBox="1"/>
          <p:nvPr>
            <p:ph type="ctrTitle"/>
          </p:nvPr>
        </p:nvSpPr>
        <p:spPr>
          <a:xfrm>
            <a:off x="85115" y="136330"/>
            <a:ext cx="2075175" cy="40011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Tuberculosis</a:t>
            </a:r>
            <a:endParaRPr b="1" sz="2000">
              <a:solidFill>
                <a:srgbClr val="C00000"/>
              </a:solidFill>
              <a:latin typeface="Arial Narrow"/>
              <a:ea typeface="Arial Narrow"/>
              <a:cs typeface="Arial Narrow"/>
              <a:sym typeface="Arial Narrow"/>
            </a:endParaRPr>
          </a:p>
        </p:txBody>
      </p:sp>
      <p:sp>
        <p:nvSpPr>
          <p:cNvPr id="149" name="Google Shape;149;p4"/>
          <p:cNvSpPr/>
          <p:nvPr/>
        </p:nvSpPr>
        <p:spPr>
          <a:xfrm>
            <a:off x="3564753" y="8389778"/>
            <a:ext cx="36004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Mapa temático de densidad de tuberculosis todas las formas. Medellín, a Periodo epidemiológico 03 acumulado de 2022 </a:t>
            </a:r>
            <a:endParaRPr sz="800">
              <a:solidFill>
                <a:schemeClr val="dk1"/>
              </a:solidFill>
              <a:latin typeface="Arial Narrow"/>
              <a:ea typeface="Arial Narrow"/>
              <a:cs typeface="Arial Narrow"/>
              <a:sym typeface="Arial Narrow"/>
            </a:endParaRPr>
          </a:p>
        </p:txBody>
      </p:sp>
      <p:pic>
        <p:nvPicPr>
          <p:cNvPr id="150" name="Google Shape;150;p4"/>
          <p:cNvPicPr preferRelativeResize="0"/>
          <p:nvPr/>
        </p:nvPicPr>
        <p:blipFill rotWithShape="1">
          <a:blip r:embed="rId5">
            <a:alphaModFix/>
          </a:blip>
          <a:srcRect b="0" l="0" r="0" t="0"/>
          <a:stretch/>
        </p:blipFill>
        <p:spPr>
          <a:xfrm>
            <a:off x="31095" y="6033355"/>
            <a:ext cx="3692813" cy="2388891"/>
          </a:xfrm>
          <a:prstGeom prst="rect">
            <a:avLst/>
          </a:prstGeom>
          <a:noFill/>
          <a:ln>
            <a:noFill/>
          </a:ln>
        </p:spPr>
      </p:pic>
      <p:pic>
        <p:nvPicPr>
          <p:cNvPr id="151" name="Google Shape;151;p4"/>
          <p:cNvPicPr preferRelativeResize="0"/>
          <p:nvPr/>
        </p:nvPicPr>
        <p:blipFill rotWithShape="1">
          <a:blip r:embed="rId6">
            <a:alphaModFix/>
          </a:blip>
          <a:srcRect b="0" l="0" r="0" t="0"/>
          <a:stretch/>
        </p:blipFill>
        <p:spPr>
          <a:xfrm>
            <a:off x="3739438" y="6012160"/>
            <a:ext cx="3480652" cy="2253637"/>
          </a:xfrm>
          <a:prstGeom prst="rect">
            <a:avLst/>
          </a:prstGeom>
          <a:noFill/>
          <a:ln>
            <a:noFill/>
          </a:ln>
        </p:spPr>
      </p:pic>
      <p:pic>
        <p:nvPicPr>
          <p:cNvPr id="152" name="Google Shape;152;p4"/>
          <p:cNvPicPr preferRelativeResize="0"/>
          <p:nvPr/>
        </p:nvPicPr>
        <p:blipFill rotWithShape="1">
          <a:blip r:embed="rId7">
            <a:alphaModFix/>
          </a:blip>
          <a:srcRect b="0" l="0" r="0" t="0"/>
          <a:stretch/>
        </p:blipFill>
        <p:spPr>
          <a:xfrm>
            <a:off x="2197419" y="373784"/>
            <a:ext cx="4967784" cy="1957484"/>
          </a:xfrm>
          <a:prstGeom prst="rect">
            <a:avLst/>
          </a:prstGeom>
          <a:noFill/>
          <a:ln>
            <a:noFill/>
          </a:ln>
        </p:spPr>
      </p:pic>
      <p:pic>
        <p:nvPicPr>
          <p:cNvPr id="153" name="Google Shape;153;p4"/>
          <p:cNvPicPr preferRelativeResize="0"/>
          <p:nvPr/>
        </p:nvPicPr>
        <p:blipFill rotWithShape="1">
          <a:blip r:embed="rId8">
            <a:alphaModFix/>
          </a:blip>
          <a:srcRect b="0" l="0" r="0" t="0"/>
          <a:stretch/>
        </p:blipFill>
        <p:spPr>
          <a:xfrm>
            <a:off x="2213300" y="2679832"/>
            <a:ext cx="4951903" cy="22932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2" name="Shape 1882"/>
        <p:cNvGrpSpPr/>
        <p:nvPr/>
      </p:nvGrpSpPr>
      <p:grpSpPr>
        <a:xfrm>
          <a:off x="0" y="0"/>
          <a:ext cx="0" cy="0"/>
          <a:chOff x="0" y="0"/>
          <a:chExt cx="0" cy="0"/>
        </a:xfrm>
      </p:grpSpPr>
      <p:sp>
        <p:nvSpPr>
          <p:cNvPr id="1883" name="Google Shape;1883;p40"/>
          <p:cNvSpPr/>
          <p:nvPr/>
        </p:nvSpPr>
        <p:spPr>
          <a:xfrm>
            <a:off x="116253" y="2843808"/>
            <a:ext cx="360044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Tabla. Distribución de pruebas realizadas en diagnóstico VIH, a Periodo epidemiológico 03  de 2022. </a:t>
            </a:r>
            <a:endParaRPr sz="900">
              <a:solidFill>
                <a:schemeClr val="dk1"/>
              </a:solidFill>
              <a:latin typeface="Arial Narrow"/>
              <a:ea typeface="Arial Narrow"/>
              <a:cs typeface="Arial Narrow"/>
              <a:sym typeface="Arial Narrow"/>
            </a:endParaRPr>
          </a:p>
        </p:txBody>
      </p:sp>
      <p:sp>
        <p:nvSpPr>
          <p:cNvPr id="1884" name="Google Shape;1884;p40"/>
          <p:cNvSpPr/>
          <p:nvPr/>
        </p:nvSpPr>
        <p:spPr>
          <a:xfrm>
            <a:off x="3873226" y="3097722"/>
            <a:ext cx="310598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Tabla. Distribución de estado Clínico en diagnóstico VIH, a Periodo epidemiológico 03  de 2022. </a:t>
            </a:r>
            <a:endParaRPr sz="900">
              <a:solidFill>
                <a:schemeClr val="dk1"/>
              </a:solidFill>
              <a:latin typeface="Arial Narrow"/>
              <a:ea typeface="Arial Narrow"/>
              <a:cs typeface="Arial Narrow"/>
              <a:sym typeface="Arial Narrow"/>
            </a:endParaRPr>
          </a:p>
        </p:txBody>
      </p:sp>
      <p:sp>
        <p:nvSpPr>
          <p:cNvPr id="1885" name="Google Shape;1885;p40"/>
          <p:cNvSpPr/>
          <p:nvPr/>
        </p:nvSpPr>
        <p:spPr>
          <a:xfrm>
            <a:off x="-2" y="-649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86" name="Google Shape;1886;p40"/>
          <p:cNvGrpSpPr/>
          <p:nvPr/>
        </p:nvGrpSpPr>
        <p:grpSpPr>
          <a:xfrm>
            <a:off x="30478" y="107029"/>
            <a:ext cx="5655484" cy="276999"/>
            <a:chOff x="2448322" y="74775"/>
            <a:chExt cx="5655484" cy="276999"/>
          </a:xfrm>
        </p:grpSpPr>
        <p:sp>
          <p:nvSpPr>
            <p:cNvPr id="1887" name="Google Shape;1887;p4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88" name="Google Shape;1888;p40"/>
            <p:cNvCxnSpPr>
              <a:stCxn id="188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89" name="Google Shape;1889;p40"/>
            <p:cNvSpPr txBox="1"/>
            <p:nvPr/>
          </p:nvSpPr>
          <p:spPr>
            <a:xfrm>
              <a:off x="3302538" y="74775"/>
              <a:ext cx="480126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890" name="Google Shape;1890;p40"/>
          <p:cNvSpPr/>
          <p:nvPr/>
        </p:nvSpPr>
        <p:spPr>
          <a:xfrm>
            <a:off x="1401941" y="5963815"/>
            <a:ext cx="468052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notificados de VIH. Periodo epidemiológico 03. 2022. </a:t>
            </a:r>
            <a:endParaRPr sz="1000">
              <a:solidFill>
                <a:schemeClr val="dk1"/>
              </a:solidFill>
              <a:latin typeface="Arial Narrow"/>
              <a:ea typeface="Arial Narrow"/>
              <a:cs typeface="Arial Narrow"/>
              <a:sym typeface="Arial Narrow"/>
            </a:endParaRPr>
          </a:p>
        </p:txBody>
      </p:sp>
      <p:graphicFrame>
        <p:nvGraphicFramePr>
          <p:cNvPr id="1891" name="Google Shape;1891;p40"/>
          <p:cNvGraphicFramePr/>
          <p:nvPr/>
        </p:nvGraphicFramePr>
        <p:xfrm>
          <a:off x="-143966" y="497557"/>
          <a:ext cx="3744414" cy="2528802"/>
        </p:xfrm>
        <a:graphic>
          <a:graphicData uri="http://schemas.openxmlformats.org/drawingml/2006/chart">
            <c:chart r:id="rId3"/>
          </a:graphicData>
        </a:graphic>
      </p:graphicFrame>
      <p:graphicFrame>
        <p:nvGraphicFramePr>
          <p:cNvPr id="1892" name="Google Shape;1892;p40"/>
          <p:cNvGraphicFramePr/>
          <p:nvPr/>
        </p:nvGraphicFramePr>
        <p:xfrm>
          <a:off x="3635518" y="556369"/>
          <a:ext cx="3581404" cy="2664297"/>
        </p:xfrm>
        <a:graphic>
          <a:graphicData uri="http://schemas.openxmlformats.org/drawingml/2006/chart">
            <c:chart r:id="rId4"/>
          </a:graphicData>
        </a:graphic>
      </p:graphicFrame>
      <p:graphicFrame>
        <p:nvGraphicFramePr>
          <p:cNvPr id="1893" name="Google Shape;1893;p40"/>
          <p:cNvGraphicFramePr/>
          <p:nvPr/>
        </p:nvGraphicFramePr>
        <p:xfrm>
          <a:off x="667672" y="3605553"/>
          <a:ext cx="5688632" cy="2507005"/>
        </p:xfrm>
        <a:graphic>
          <a:graphicData uri="http://schemas.openxmlformats.org/drawingml/2006/chart">
            <c:chart r:id="rId5"/>
          </a:graphicData>
        </a:graphic>
      </p:graphicFrame>
      <p:graphicFrame>
        <p:nvGraphicFramePr>
          <p:cNvPr id="1894" name="Google Shape;1894;p40"/>
          <p:cNvGraphicFramePr/>
          <p:nvPr/>
        </p:nvGraphicFramePr>
        <p:xfrm>
          <a:off x="708424" y="6344319"/>
          <a:ext cx="5362321" cy="2471935"/>
        </p:xfrm>
        <a:graphic>
          <a:graphicData uri="http://schemas.openxmlformats.org/drawingml/2006/chart">
            <c:chart r:id="rId6"/>
          </a:graphicData>
        </a:graphic>
      </p:graphicFrame>
      <p:sp>
        <p:nvSpPr>
          <p:cNvPr id="1895" name="Google Shape;1895;p40"/>
          <p:cNvSpPr/>
          <p:nvPr/>
        </p:nvSpPr>
        <p:spPr>
          <a:xfrm>
            <a:off x="945068" y="8731026"/>
            <a:ext cx="468052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Mecanismo probable de transmisión de VIH. Periodo epidemiológico 03. 2022. </a:t>
            </a:r>
            <a:endParaRPr sz="1000">
              <a:solidFill>
                <a:schemeClr val="dk1"/>
              </a:solidFill>
              <a:latin typeface="Arial Narrow"/>
              <a:ea typeface="Arial Narrow"/>
              <a:cs typeface="Arial Narrow"/>
              <a:sym typeface="Arial Narrow"/>
            </a:endParaRPr>
          </a:p>
        </p:txBody>
      </p:sp>
      <p:sp>
        <p:nvSpPr>
          <p:cNvPr id="1896" name="Google Shape;1896;p4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40</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pic>
        <p:nvPicPr>
          <p:cNvPr id="1901" name="Google Shape;1901;p41"/>
          <p:cNvPicPr preferRelativeResize="0"/>
          <p:nvPr/>
        </p:nvPicPr>
        <p:blipFill rotWithShape="1">
          <a:blip r:embed="rId3">
            <a:alphaModFix/>
          </a:blip>
          <a:srcRect b="0" l="0" r="0" t="51431"/>
          <a:stretch/>
        </p:blipFill>
        <p:spPr>
          <a:xfrm>
            <a:off x="0" y="2800429"/>
            <a:ext cx="2232223" cy="2666962"/>
          </a:xfrm>
          <a:prstGeom prst="rect">
            <a:avLst/>
          </a:prstGeom>
          <a:noFill/>
          <a:ln>
            <a:noFill/>
          </a:ln>
        </p:spPr>
      </p:pic>
      <p:sp>
        <p:nvSpPr>
          <p:cNvPr id="1902" name="Google Shape;1902;p41"/>
          <p:cNvSpPr/>
          <p:nvPr/>
        </p:nvSpPr>
        <p:spPr>
          <a:xfrm>
            <a:off x="2634168" y="2470016"/>
            <a:ext cx="4566732"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Canal endémico de Dengue. Medellín, a Periodo 3 acumulado de 2022. </a:t>
            </a:r>
            <a:endParaRPr/>
          </a:p>
        </p:txBody>
      </p:sp>
      <p:grpSp>
        <p:nvGrpSpPr>
          <p:cNvPr id="1903" name="Google Shape;1903;p41"/>
          <p:cNvGrpSpPr/>
          <p:nvPr/>
        </p:nvGrpSpPr>
        <p:grpSpPr>
          <a:xfrm>
            <a:off x="110974" y="4211962"/>
            <a:ext cx="1981076" cy="488476"/>
            <a:chOff x="2234969" y="3379972"/>
            <a:chExt cx="4719140" cy="904874"/>
          </a:xfrm>
        </p:grpSpPr>
        <p:pic>
          <p:nvPicPr>
            <p:cNvPr id="1904" name="Google Shape;1904;p41"/>
            <p:cNvPicPr preferRelativeResize="0"/>
            <p:nvPr/>
          </p:nvPicPr>
          <p:blipFill rotWithShape="1">
            <a:blip r:embed="rId4">
              <a:alphaModFix/>
            </a:blip>
            <a:srcRect b="0" l="0" r="0" t="0"/>
            <a:stretch/>
          </p:blipFill>
          <p:spPr>
            <a:xfrm>
              <a:off x="2234969" y="3379972"/>
              <a:ext cx="4719140" cy="904874"/>
            </a:xfrm>
            <a:prstGeom prst="rect">
              <a:avLst/>
            </a:prstGeom>
            <a:noFill/>
            <a:ln>
              <a:noFill/>
            </a:ln>
          </p:spPr>
        </p:pic>
        <p:sp>
          <p:nvSpPr>
            <p:cNvPr id="1905" name="Google Shape;1905;p41"/>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71</a:t>
              </a:r>
              <a:endParaRPr b="1" sz="1400">
                <a:solidFill>
                  <a:schemeClr val="dk1"/>
                </a:solidFill>
                <a:latin typeface="Arial Narrow"/>
                <a:ea typeface="Arial Narrow"/>
                <a:cs typeface="Arial Narrow"/>
                <a:sym typeface="Arial Narrow"/>
              </a:endParaRPr>
            </a:p>
          </p:txBody>
        </p:sp>
      </p:grpSp>
      <p:sp>
        <p:nvSpPr>
          <p:cNvPr id="1906" name="Google Shape;1906;p41"/>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19,8% </a:t>
            </a:r>
            <a:endParaRPr b="1" sz="1200">
              <a:solidFill>
                <a:schemeClr val="dk1"/>
              </a:solidFill>
              <a:latin typeface="Arial Narrow"/>
              <a:ea typeface="Arial Narrow"/>
              <a:cs typeface="Arial Narrow"/>
              <a:sym typeface="Arial Narrow"/>
            </a:endParaRPr>
          </a:p>
        </p:txBody>
      </p:sp>
      <p:sp>
        <p:nvSpPr>
          <p:cNvPr id="1907" name="Google Shape;1907;p41"/>
          <p:cNvSpPr/>
          <p:nvPr/>
        </p:nvSpPr>
        <p:spPr>
          <a:xfrm>
            <a:off x="2259497" y="4976931"/>
            <a:ext cx="495833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Dengue, Medellín, a Periodo epidemiológico 3,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1908" name="Google Shape;1908;p41"/>
          <p:cNvGrpSpPr/>
          <p:nvPr/>
        </p:nvGrpSpPr>
        <p:grpSpPr>
          <a:xfrm>
            <a:off x="2448322" y="74775"/>
            <a:ext cx="3446504" cy="276999"/>
            <a:chOff x="2448322" y="74775"/>
            <a:chExt cx="3446504" cy="276999"/>
          </a:xfrm>
        </p:grpSpPr>
        <p:sp>
          <p:nvSpPr>
            <p:cNvPr id="1909" name="Google Shape;1909;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10" name="Google Shape;1910;p41"/>
            <p:cNvCxnSpPr>
              <a:stCxn id="190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11" name="Google Shape;1911;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912" name="Google Shape;1912;p41"/>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13" name="Google Shape;1913;p41"/>
          <p:cNvGrpSpPr/>
          <p:nvPr/>
        </p:nvGrpSpPr>
        <p:grpSpPr>
          <a:xfrm>
            <a:off x="277404" y="5621632"/>
            <a:ext cx="3446504" cy="276999"/>
            <a:chOff x="2448322" y="74775"/>
            <a:chExt cx="3446504" cy="276999"/>
          </a:xfrm>
        </p:grpSpPr>
        <p:sp>
          <p:nvSpPr>
            <p:cNvPr id="1914" name="Google Shape;1914;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15" name="Google Shape;1915;p41"/>
            <p:cNvCxnSpPr>
              <a:stCxn id="191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16" name="Google Shape;1916;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917" name="Google Shape;1917;p41"/>
          <p:cNvGrpSpPr/>
          <p:nvPr/>
        </p:nvGrpSpPr>
        <p:grpSpPr>
          <a:xfrm>
            <a:off x="4752578" y="5635532"/>
            <a:ext cx="3446504" cy="276999"/>
            <a:chOff x="2448322" y="74775"/>
            <a:chExt cx="3446504" cy="276999"/>
          </a:xfrm>
        </p:grpSpPr>
        <p:sp>
          <p:nvSpPr>
            <p:cNvPr id="1918" name="Google Shape;1918;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19" name="Google Shape;1919;p41"/>
            <p:cNvCxnSpPr>
              <a:stCxn id="191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20" name="Google Shape;1920;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921" name="Google Shape;1921;p41"/>
          <p:cNvSpPr/>
          <p:nvPr/>
        </p:nvSpPr>
        <p:spPr>
          <a:xfrm>
            <a:off x="146095" y="8604448"/>
            <a:ext cx="6625534" cy="3616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Dengue, Zika y Chikungunya hasta periodo 3 Colombia 2022</a:t>
            </a:r>
            <a:endParaRPr b="1" i="1" sz="900">
              <a:solidFill>
                <a:srgbClr val="000000"/>
              </a:solidFill>
              <a:latin typeface="Calibri"/>
              <a:ea typeface="Calibri"/>
              <a:cs typeface="Calibri"/>
              <a:sym typeface="Calibri"/>
            </a:endParaRPr>
          </a:p>
        </p:txBody>
      </p:sp>
      <p:pic>
        <p:nvPicPr>
          <p:cNvPr id="1922" name="Google Shape;1922;p41"/>
          <p:cNvPicPr preferRelativeResize="0"/>
          <p:nvPr/>
        </p:nvPicPr>
        <p:blipFill rotWithShape="1">
          <a:blip r:embed="rId5">
            <a:alphaModFix/>
          </a:blip>
          <a:srcRect b="0" l="0" r="0" t="0"/>
          <a:stretch/>
        </p:blipFill>
        <p:spPr>
          <a:xfrm>
            <a:off x="61163" y="311281"/>
            <a:ext cx="2411411" cy="1812447"/>
          </a:xfrm>
          <a:prstGeom prst="rect">
            <a:avLst/>
          </a:prstGeom>
          <a:noFill/>
          <a:ln>
            <a:noFill/>
          </a:ln>
        </p:spPr>
      </p:pic>
      <p:sp>
        <p:nvSpPr>
          <p:cNvPr id="1923" name="Google Shape;1923;p41"/>
          <p:cNvSpPr txBox="1"/>
          <p:nvPr/>
        </p:nvSpPr>
        <p:spPr>
          <a:xfrm>
            <a:off x="97386" y="2447445"/>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3-de 2022</a:t>
            </a:r>
            <a:endParaRPr b="1" sz="1200">
              <a:solidFill>
                <a:schemeClr val="dk1"/>
              </a:solidFill>
              <a:latin typeface="Arial Narrow"/>
              <a:ea typeface="Arial Narrow"/>
              <a:cs typeface="Arial Narrow"/>
              <a:sym typeface="Arial Narrow"/>
            </a:endParaRPr>
          </a:p>
        </p:txBody>
      </p:sp>
      <p:sp>
        <p:nvSpPr>
          <p:cNvPr id="1924" name="Google Shape;1924;p41"/>
          <p:cNvSpPr txBox="1"/>
          <p:nvPr/>
        </p:nvSpPr>
        <p:spPr>
          <a:xfrm>
            <a:off x="175920" y="2126846"/>
            <a:ext cx="2075175" cy="36933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Dengue</a:t>
            </a:r>
            <a:endParaRPr b="1" sz="1800">
              <a:solidFill>
                <a:srgbClr val="C00000"/>
              </a:solidFill>
              <a:latin typeface="Arial Narrow"/>
              <a:ea typeface="Arial Narrow"/>
              <a:cs typeface="Arial Narrow"/>
              <a:sym typeface="Arial Narrow"/>
            </a:endParaRPr>
          </a:p>
        </p:txBody>
      </p:sp>
      <p:sp>
        <p:nvSpPr>
          <p:cNvPr id="1925" name="Google Shape;1925;p41"/>
          <p:cNvSpPr/>
          <p:nvPr/>
        </p:nvSpPr>
        <p:spPr>
          <a:xfrm>
            <a:off x="3384426" y="6069563"/>
            <a:ext cx="3600450"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Dengue por grupo de edad. Medellín hasta periodo epidemiológico 3 de 2022</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p:txBody>
      </p:sp>
      <p:sp>
        <p:nvSpPr>
          <p:cNvPr id="1926" name="Google Shape;1926;p41"/>
          <p:cNvSpPr txBox="1"/>
          <p:nvPr/>
        </p:nvSpPr>
        <p:spPr>
          <a:xfrm flipH="1">
            <a:off x="5369869" y="7079643"/>
            <a:ext cx="927900"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00">
                <a:solidFill>
                  <a:schemeClr val="dk1"/>
                </a:solidFill>
                <a:latin typeface="Calibri"/>
                <a:ea typeface="Calibri"/>
                <a:cs typeface="Calibri"/>
                <a:sym typeface="Calibri"/>
              </a:rPr>
              <a:t>Tasa total: 3,6</a:t>
            </a:r>
            <a:endParaRPr b="1" sz="1000">
              <a:solidFill>
                <a:schemeClr val="dk1"/>
              </a:solidFill>
              <a:latin typeface="Calibri"/>
              <a:ea typeface="Calibri"/>
              <a:cs typeface="Calibri"/>
              <a:sym typeface="Calibri"/>
            </a:endParaRPr>
          </a:p>
        </p:txBody>
      </p:sp>
      <p:graphicFrame>
        <p:nvGraphicFramePr>
          <p:cNvPr id="1927" name="Google Shape;1927;p41"/>
          <p:cNvGraphicFramePr/>
          <p:nvPr/>
        </p:nvGraphicFramePr>
        <p:xfrm>
          <a:off x="2788220" y="6417315"/>
          <a:ext cx="4504780" cy="2155101"/>
        </p:xfrm>
        <a:graphic>
          <a:graphicData uri="http://schemas.openxmlformats.org/drawingml/2006/chart">
            <c:chart r:id="rId6"/>
          </a:graphicData>
        </a:graphic>
      </p:graphicFrame>
      <p:graphicFrame>
        <p:nvGraphicFramePr>
          <p:cNvPr id="1928" name="Google Shape;1928;p41"/>
          <p:cNvGraphicFramePr/>
          <p:nvPr/>
        </p:nvGraphicFramePr>
        <p:xfrm>
          <a:off x="2448322" y="351774"/>
          <a:ext cx="4680520" cy="2095671"/>
        </p:xfrm>
        <a:graphic>
          <a:graphicData uri="http://schemas.openxmlformats.org/drawingml/2006/chart">
            <c:chart r:id="rId7"/>
          </a:graphicData>
        </a:graphic>
      </p:graphicFrame>
      <p:graphicFrame>
        <p:nvGraphicFramePr>
          <p:cNvPr id="1929" name="Google Shape;1929;p41"/>
          <p:cNvGraphicFramePr/>
          <p:nvPr/>
        </p:nvGraphicFramePr>
        <p:xfrm>
          <a:off x="2052048" y="2857299"/>
          <a:ext cx="4904036" cy="2201987"/>
        </p:xfrm>
        <a:graphic>
          <a:graphicData uri="http://schemas.openxmlformats.org/drawingml/2006/chart">
            <c:chart r:id="rId8"/>
          </a:graphicData>
        </a:graphic>
      </p:graphicFrame>
      <p:pic>
        <p:nvPicPr>
          <p:cNvPr id="1930" name="Google Shape;1930;p41"/>
          <p:cNvPicPr preferRelativeResize="0"/>
          <p:nvPr/>
        </p:nvPicPr>
        <p:blipFill rotWithShape="1">
          <a:blip r:embed="rId9">
            <a:alphaModFix/>
          </a:blip>
          <a:srcRect b="0" l="0" r="0" t="0"/>
          <a:stretch/>
        </p:blipFill>
        <p:spPr>
          <a:xfrm>
            <a:off x="175919" y="6102224"/>
            <a:ext cx="2848467" cy="771818"/>
          </a:xfrm>
          <a:prstGeom prst="rect">
            <a:avLst/>
          </a:prstGeom>
          <a:noFill/>
          <a:ln>
            <a:noFill/>
          </a:ln>
        </p:spPr>
      </p:pic>
      <p:pic>
        <p:nvPicPr>
          <p:cNvPr id="1931" name="Google Shape;1931;p41"/>
          <p:cNvPicPr preferRelativeResize="0"/>
          <p:nvPr/>
        </p:nvPicPr>
        <p:blipFill rotWithShape="1">
          <a:blip r:embed="rId10">
            <a:alphaModFix/>
          </a:blip>
          <a:srcRect b="0" l="0" r="0" t="0"/>
          <a:stretch/>
        </p:blipFill>
        <p:spPr>
          <a:xfrm>
            <a:off x="175919" y="7776370"/>
            <a:ext cx="2884470" cy="828078"/>
          </a:xfrm>
          <a:prstGeom prst="rect">
            <a:avLst/>
          </a:prstGeom>
          <a:noFill/>
          <a:ln>
            <a:noFill/>
          </a:ln>
        </p:spPr>
      </p:pic>
      <p:pic>
        <p:nvPicPr>
          <p:cNvPr id="1932" name="Google Shape;1932;p41"/>
          <p:cNvPicPr preferRelativeResize="0"/>
          <p:nvPr/>
        </p:nvPicPr>
        <p:blipFill rotWithShape="1">
          <a:blip r:embed="rId11">
            <a:alphaModFix/>
          </a:blip>
          <a:srcRect b="0" l="0" r="0" t="0"/>
          <a:stretch/>
        </p:blipFill>
        <p:spPr>
          <a:xfrm>
            <a:off x="175920" y="6964764"/>
            <a:ext cx="2848465" cy="722200"/>
          </a:xfrm>
          <a:prstGeom prst="rect">
            <a:avLst/>
          </a:prstGeom>
          <a:noFill/>
          <a:ln>
            <a:noFill/>
          </a:ln>
        </p:spPr>
      </p:pic>
      <p:sp>
        <p:nvSpPr>
          <p:cNvPr id="1933" name="Google Shape;1933;p4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41</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grpSp>
        <p:nvGrpSpPr>
          <p:cNvPr id="1938" name="Google Shape;1938;p42"/>
          <p:cNvGrpSpPr/>
          <p:nvPr/>
        </p:nvGrpSpPr>
        <p:grpSpPr>
          <a:xfrm>
            <a:off x="2448322" y="74775"/>
            <a:ext cx="3446504" cy="276999"/>
            <a:chOff x="2448322" y="74775"/>
            <a:chExt cx="3446504" cy="276999"/>
          </a:xfrm>
        </p:grpSpPr>
        <p:sp>
          <p:nvSpPr>
            <p:cNvPr id="1939" name="Google Shape;1939;p4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40" name="Google Shape;1940;p42"/>
            <p:cNvCxnSpPr>
              <a:stCxn id="193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41" name="Google Shape;1941;p4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942" name="Google Shape;1942;p42"/>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43" name="Google Shape;1943;p42"/>
          <p:cNvGrpSpPr/>
          <p:nvPr/>
        </p:nvGrpSpPr>
        <p:grpSpPr>
          <a:xfrm>
            <a:off x="277404" y="5606243"/>
            <a:ext cx="3446504" cy="276999"/>
            <a:chOff x="2448322" y="74775"/>
            <a:chExt cx="3446504" cy="276999"/>
          </a:xfrm>
        </p:grpSpPr>
        <p:sp>
          <p:nvSpPr>
            <p:cNvPr id="1944" name="Google Shape;1944;p4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45" name="Google Shape;1945;p42"/>
            <p:cNvCxnSpPr>
              <a:stCxn id="194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46" name="Google Shape;1946;p4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947" name="Google Shape;1947;p4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42</a:t>
            </a:r>
            <a:endParaRPr b="1" sz="1050">
              <a:solidFill>
                <a:schemeClr val="dk1"/>
              </a:solidFill>
              <a:latin typeface="Arial Narrow"/>
              <a:ea typeface="Arial Narrow"/>
              <a:cs typeface="Arial Narrow"/>
              <a:sym typeface="Arial Narrow"/>
            </a:endParaRPr>
          </a:p>
        </p:txBody>
      </p:sp>
      <p:grpSp>
        <p:nvGrpSpPr>
          <p:cNvPr id="1948" name="Google Shape;1948;p42"/>
          <p:cNvGrpSpPr/>
          <p:nvPr/>
        </p:nvGrpSpPr>
        <p:grpSpPr>
          <a:xfrm>
            <a:off x="437570" y="6848803"/>
            <a:ext cx="1252369" cy="877901"/>
            <a:chOff x="-36884" y="7072716"/>
            <a:chExt cx="1252369" cy="877901"/>
          </a:xfrm>
        </p:grpSpPr>
        <p:sp>
          <p:nvSpPr>
            <p:cNvPr id="1949" name="Google Shape;1949;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950" name="Google Shape;1950;p42"/>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57,7</a:t>
              </a:r>
              <a:endParaRPr b="1" sz="1200">
                <a:solidFill>
                  <a:schemeClr val="dk1"/>
                </a:solidFill>
                <a:latin typeface="Arial Narrow"/>
                <a:ea typeface="Arial Narrow"/>
                <a:cs typeface="Arial Narrow"/>
                <a:sym typeface="Arial Narrow"/>
              </a:endParaRPr>
            </a:p>
          </p:txBody>
        </p:sp>
        <p:sp>
          <p:nvSpPr>
            <p:cNvPr id="1951" name="Google Shape;1951;p42"/>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1952" name="Google Shape;1952;p42"/>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1953" name="Google Shape;1953;p42"/>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1954" name="Google Shape;1954;p42"/>
          <p:cNvGrpSpPr/>
          <p:nvPr/>
        </p:nvGrpSpPr>
        <p:grpSpPr>
          <a:xfrm>
            <a:off x="1540452" y="6848803"/>
            <a:ext cx="1229607" cy="877901"/>
            <a:chOff x="-14122" y="7072716"/>
            <a:chExt cx="1229607" cy="877901"/>
          </a:xfrm>
        </p:grpSpPr>
        <p:sp>
          <p:nvSpPr>
            <p:cNvPr id="1955" name="Google Shape;1955;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956" name="Google Shape;1956;p42"/>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30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42,3%</a:t>
              </a:r>
              <a:endParaRPr b="1" sz="1200">
                <a:solidFill>
                  <a:schemeClr val="dk1"/>
                </a:solidFill>
                <a:latin typeface="Arial Narrow"/>
                <a:ea typeface="Arial Narrow"/>
                <a:cs typeface="Arial Narrow"/>
                <a:sym typeface="Arial Narrow"/>
              </a:endParaRPr>
            </a:p>
          </p:txBody>
        </p:sp>
        <p:sp>
          <p:nvSpPr>
            <p:cNvPr id="1957" name="Google Shape;1957;p4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958" name="Google Shape;1958;p42"/>
          <p:cNvGrpSpPr/>
          <p:nvPr/>
        </p:nvGrpSpPr>
        <p:grpSpPr>
          <a:xfrm>
            <a:off x="190340" y="7806669"/>
            <a:ext cx="2237424" cy="1105852"/>
            <a:chOff x="-788022" y="6983264"/>
            <a:chExt cx="2237424" cy="1105852"/>
          </a:xfrm>
        </p:grpSpPr>
        <p:sp>
          <p:nvSpPr>
            <p:cNvPr id="1959" name="Google Shape;1959;p42"/>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Dengue Grave</a:t>
              </a:r>
              <a:endParaRPr b="1" sz="1200" u="sng">
                <a:solidFill>
                  <a:schemeClr val="dk1"/>
                </a:solidFill>
                <a:latin typeface="Arial Narrow"/>
                <a:ea typeface="Arial Narrow"/>
                <a:cs typeface="Arial Narrow"/>
                <a:sym typeface="Arial Narrow"/>
              </a:endParaRPr>
            </a:p>
          </p:txBody>
        </p:sp>
        <p:sp>
          <p:nvSpPr>
            <p:cNvPr id="1960" name="Google Shape;1960;p42"/>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 caso</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0,6%</a:t>
              </a:r>
              <a:endParaRPr b="1" sz="1100">
                <a:solidFill>
                  <a:schemeClr val="dk1"/>
                </a:solidFill>
                <a:latin typeface="Arial Narrow"/>
                <a:ea typeface="Arial Narrow"/>
                <a:cs typeface="Arial Narrow"/>
                <a:sym typeface="Arial Narrow"/>
              </a:endParaRPr>
            </a:p>
          </p:txBody>
        </p:sp>
        <p:sp>
          <p:nvSpPr>
            <p:cNvPr id="1961" name="Google Shape;1961;p42"/>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962" name="Google Shape;1962;p42"/>
          <p:cNvGrpSpPr/>
          <p:nvPr/>
        </p:nvGrpSpPr>
        <p:grpSpPr>
          <a:xfrm>
            <a:off x="5082109" y="7749116"/>
            <a:ext cx="1857467" cy="821705"/>
            <a:chOff x="48617" y="6901656"/>
            <a:chExt cx="1857467" cy="821705"/>
          </a:xfrm>
        </p:grpSpPr>
        <p:sp>
          <p:nvSpPr>
            <p:cNvPr id="1963" name="Google Shape;1963;p42"/>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 por laboratorio</a:t>
              </a:r>
              <a:endParaRPr b="1" sz="1200" u="sng">
                <a:solidFill>
                  <a:schemeClr val="dk1"/>
                </a:solidFill>
                <a:latin typeface="Arial Narrow"/>
                <a:ea typeface="Arial Narrow"/>
                <a:cs typeface="Arial Narrow"/>
                <a:sym typeface="Arial Narrow"/>
              </a:endParaRPr>
            </a:p>
          </p:txBody>
        </p:sp>
        <p:sp>
          <p:nvSpPr>
            <p:cNvPr id="1964" name="Google Shape;1964;p42"/>
            <p:cNvSpPr/>
            <p:nvPr/>
          </p:nvSpPr>
          <p:spPr>
            <a:xfrm>
              <a:off x="61791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29 casos</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40,8%</a:t>
              </a:r>
              <a:endParaRPr b="1" sz="1600">
                <a:solidFill>
                  <a:schemeClr val="dk1"/>
                </a:solidFill>
                <a:latin typeface="Arial Narrow"/>
                <a:ea typeface="Arial Narrow"/>
                <a:cs typeface="Arial Narrow"/>
                <a:sym typeface="Arial Narrow"/>
              </a:endParaRPr>
            </a:p>
          </p:txBody>
        </p:sp>
      </p:grpSp>
      <p:sp>
        <p:nvSpPr>
          <p:cNvPr id="1965" name="Google Shape;1965;p42"/>
          <p:cNvSpPr/>
          <p:nvPr/>
        </p:nvSpPr>
        <p:spPr>
          <a:xfrm>
            <a:off x="413232" y="4932040"/>
            <a:ext cx="6283561"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Dengue por comuna. Medellín hasta periodo epidemiológico 3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1966" name="Google Shape;1966;p42"/>
          <p:cNvPicPr preferRelativeResize="0"/>
          <p:nvPr/>
        </p:nvPicPr>
        <p:blipFill rotWithShape="1">
          <a:blip r:embed="rId4">
            <a:alphaModFix/>
          </a:blip>
          <a:srcRect b="0" l="0" r="50000" t="0"/>
          <a:stretch/>
        </p:blipFill>
        <p:spPr>
          <a:xfrm>
            <a:off x="5438539" y="6012160"/>
            <a:ext cx="998542" cy="874818"/>
          </a:xfrm>
          <a:prstGeom prst="rect">
            <a:avLst/>
          </a:prstGeom>
          <a:noFill/>
          <a:ln>
            <a:noFill/>
          </a:ln>
        </p:spPr>
      </p:pic>
      <p:pic>
        <p:nvPicPr>
          <p:cNvPr id="1967" name="Google Shape;1967;p42"/>
          <p:cNvPicPr preferRelativeResize="0"/>
          <p:nvPr/>
        </p:nvPicPr>
        <p:blipFill rotWithShape="1">
          <a:blip r:embed="rId5">
            <a:alphaModFix/>
          </a:blip>
          <a:srcRect b="0" l="10893" r="64411" t="0"/>
          <a:stretch/>
        </p:blipFill>
        <p:spPr>
          <a:xfrm>
            <a:off x="3045857" y="6162832"/>
            <a:ext cx="904106" cy="743198"/>
          </a:xfrm>
          <a:prstGeom prst="rect">
            <a:avLst/>
          </a:prstGeom>
          <a:noFill/>
          <a:ln>
            <a:noFill/>
          </a:ln>
        </p:spPr>
      </p:pic>
      <p:grpSp>
        <p:nvGrpSpPr>
          <p:cNvPr id="1968" name="Google Shape;1968;p42"/>
          <p:cNvGrpSpPr/>
          <p:nvPr/>
        </p:nvGrpSpPr>
        <p:grpSpPr>
          <a:xfrm>
            <a:off x="2874133" y="6840926"/>
            <a:ext cx="1229607" cy="747277"/>
            <a:chOff x="-14122" y="7072716"/>
            <a:chExt cx="1229607" cy="747277"/>
          </a:xfrm>
        </p:grpSpPr>
        <p:sp>
          <p:nvSpPr>
            <p:cNvPr id="1969" name="Google Shape;1969;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1970" name="Google Shape;1970;p42"/>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32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45.1%</a:t>
              </a:r>
              <a:endParaRPr b="1" sz="1200">
                <a:solidFill>
                  <a:schemeClr val="dk1"/>
                </a:solidFill>
                <a:latin typeface="Arial Narrow"/>
                <a:ea typeface="Arial Narrow"/>
                <a:cs typeface="Arial Narrow"/>
                <a:sym typeface="Arial Narrow"/>
              </a:endParaRPr>
            </a:p>
          </p:txBody>
        </p:sp>
      </p:grpSp>
      <p:pic>
        <p:nvPicPr>
          <p:cNvPr id="1971" name="Google Shape;1971;p42"/>
          <p:cNvPicPr preferRelativeResize="0"/>
          <p:nvPr/>
        </p:nvPicPr>
        <p:blipFill rotWithShape="1">
          <a:blip r:embed="rId6">
            <a:alphaModFix/>
          </a:blip>
          <a:srcRect b="0" l="55406" r="19476" t="0"/>
          <a:stretch/>
        </p:blipFill>
        <p:spPr>
          <a:xfrm>
            <a:off x="4108267" y="6219530"/>
            <a:ext cx="844527" cy="708025"/>
          </a:xfrm>
          <a:prstGeom prst="rect">
            <a:avLst/>
          </a:prstGeom>
          <a:noFill/>
          <a:ln>
            <a:noFill/>
          </a:ln>
        </p:spPr>
      </p:pic>
      <p:grpSp>
        <p:nvGrpSpPr>
          <p:cNvPr id="1972" name="Google Shape;1972;p42"/>
          <p:cNvGrpSpPr/>
          <p:nvPr/>
        </p:nvGrpSpPr>
        <p:grpSpPr>
          <a:xfrm>
            <a:off x="3983878" y="6840925"/>
            <a:ext cx="1229607" cy="658523"/>
            <a:chOff x="3794" y="7064838"/>
            <a:chExt cx="1229607" cy="658523"/>
          </a:xfrm>
        </p:grpSpPr>
        <p:sp>
          <p:nvSpPr>
            <p:cNvPr id="1973" name="Google Shape;1973;p42"/>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1974" name="Google Shape;1974;p42"/>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1975" name="Google Shape;1975;p42"/>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33 casos (37,5%)</a:t>
            </a:r>
            <a:endParaRPr b="1" sz="1200">
              <a:solidFill>
                <a:schemeClr val="lt1"/>
              </a:solidFill>
              <a:latin typeface="Calibri"/>
              <a:ea typeface="Calibri"/>
              <a:cs typeface="Calibri"/>
              <a:sym typeface="Calibri"/>
            </a:endParaRPr>
          </a:p>
        </p:txBody>
      </p:sp>
      <p:sp>
        <p:nvSpPr>
          <p:cNvPr id="1976" name="Google Shape;1976;p42"/>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pic>
        <p:nvPicPr>
          <p:cNvPr descr="http://www.lavoz901.com/imgnoticias/_241839_tapa_1622016_105211.JPG" id="1977" name="Google Shape;1977;p42"/>
          <p:cNvPicPr preferRelativeResize="0"/>
          <p:nvPr/>
        </p:nvPicPr>
        <p:blipFill rotWithShape="1">
          <a:blip r:embed="rId7">
            <a:alphaModFix/>
          </a:blip>
          <a:srcRect b="0" l="0" r="0" t="0"/>
          <a:stretch/>
        </p:blipFill>
        <p:spPr>
          <a:xfrm>
            <a:off x="1855321" y="7967305"/>
            <a:ext cx="1219907" cy="721635"/>
          </a:xfrm>
          <a:prstGeom prst="rect">
            <a:avLst/>
          </a:prstGeom>
          <a:noFill/>
          <a:ln>
            <a:noFill/>
          </a:ln>
        </p:spPr>
      </p:pic>
      <p:sp>
        <p:nvSpPr>
          <p:cNvPr descr="C:\Users\98493498\Desktop\Laboratorio-Cli%CC%81nico.webp" id="1978" name="Google Shape;1978;p4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1979" name="Google Shape;1979;p42"/>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80" name="Google Shape;1980;p42"/>
          <p:cNvPicPr preferRelativeResize="0"/>
          <p:nvPr/>
        </p:nvPicPr>
        <p:blipFill rotWithShape="1">
          <a:blip r:embed="rId8">
            <a:alphaModFix/>
          </a:blip>
          <a:srcRect b="0" l="0" r="0" t="0"/>
          <a:stretch/>
        </p:blipFill>
        <p:spPr>
          <a:xfrm>
            <a:off x="93227" y="70714"/>
            <a:ext cx="1772946" cy="1332569"/>
          </a:xfrm>
          <a:prstGeom prst="rect">
            <a:avLst/>
          </a:prstGeom>
          <a:noFill/>
          <a:ln>
            <a:noFill/>
          </a:ln>
        </p:spPr>
      </p:pic>
      <p:sp>
        <p:nvSpPr>
          <p:cNvPr id="1981" name="Google Shape;1981;p42"/>
          <p:cNvSpPr txBox="1"/>
          <p:nvPr/>
        </p:nvSpPr>
        <p:spPr>
          <a:xfrm>
            <a:off x="3100160" y="681591"/>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 de 2022</a:t>
            </a:r>
            <a:endParaRPr b="1" sz="1200">
              <a:solidFill>
                <a:schemeClr val="dk1"/>
              </a:solidFill>
              <a:latin typeface="Arial Narrow"/>
              <a:ea typeface="Arial Narrow"/>
              <a:cs typeface="Arial Narrow"/>
              <a:sym typeface="Arial Narrow"/>
            </a:endParaRPr>
          </a:p>
        </p:txBody>
      </p:sp>
      <p:sp>
        <p:nvSpPr>
          <p:cNvPr id="1982" name="Google Shape;1982;p42"/>
          <p:cNvSpPr txBox="1"/>
          <p:nvPr/>
        </p:nvSpPr>
        <p:spPr>
          <a:xfrm>
            <a:off x="3060390" y="380616"/>
            <a:ext cx="2075175"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DENGUE</a:t>
            </a:r>
            <a:endParaRPr b="1" sz="1600">
              <a:solidFill>
                <a:srgbClr val="C00000"/>
              </a:solidFill>
              <a:latin typeface="Arial Narrow"/>
              <a:ea typeface="Arial Narrow"/>
              <a:cs typeface="Arial Narrow"/>
              <a:sym typeface="Arial Narrow"/>
            </a:endParaRPr>
          </a:p>
        </p:txBody>
      </p:sp>
      <p:pic>
        <p:nvPicPr>
          <p:cNvPr id="1983" name="Google Shape;1983;p42"/>
          <p:cNvPicPr preferRelativeResize="0"/>
          <p:nvPr/>
        </p:nvPicPr>
        <p:blipFill rotWithShape="1">
          <a:blip r:embed="rId9">
            <a:alphaModFix/>
          </a:blip>
          <a:srcRect b="4882" l="8568" r="37043" t="18330"/>
          <a:stretch/>
        </p:blipFill>
        <p:spPr>
          <a:xfrm>
            <a:off x="2874133" y="1603965"/>
            <a:ext cx="3350849" cy="2660990"/>
          </a:xfrm>
          <a:prstGeom prst="rect">
            <a:avLst/>
          </a:prstGeom>
          <a:noFill/>
          <a:ln>
            <a:noFill/>
          </a:ln>
        </p:spPr>
      </p:pic>
      <p:grpSp>
        <p:nvGrpSpPr>
          <p:cNvPr id="1984" name="Google Shape;1984;p42"/>
          <p:cNvGrpSpPr/>
          <p:nvPr/>
        </p:nvGrpSpPr>
        <p:grpSpPr>
          <a:xfrm>
            <a:off x="3081089" y="7837875"/>
            <a:ext cx="2237424" cy="1105852"/>
            <a:chOff x="-788022" y="6983264"/>
            <a:chExt cx="2237424" cy="1105852"/>
          </a:xfrm>
        </p:grpSpPr>
        <p:sp>
          <p:nvSpPr>
            <p:cNvPr id="1985" name="Google Shape;1985;p42"/>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Descartados</a:t>
              </a:r>
              <a:endParaRPr b="1" sz="1200" u="sng">
                <a:solidFill>
                  <a:schemeClr val="dk1"/>
                </a:solidFill>
                <a:latin typeface="Arial Narrow"/>
                <a:ea typeface="Arial Narrow"/>
                <a:cs typeface="Arial Narrow"/>
                <a:sym typeface="Arial Narrow"/>
              </a:endParaRPr>
            </a:p>
          </p:txBody>
        </p:sp>
        <p:sp>
          <p:nvSpPr>
            <p:cNvPr id="1986" name="Google Shape;1986;p42"/>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33 casos</a:t>
              </a:r>
              <a:endParaRPr b="1" sz="1100">
                <a:solidFill>
                  <a:schemeClr val="dk1"/>
                </a:solidFill>
                <a:latin typeface="Arial Narrow"/>
                <a:ea typeface="Arial Narrow"/>
                <a:cs typeface="Arial Narrow"/>
                <a:sym typeface="Arial Narrow"/>
              </a:endParaRPr>
            </a:p>
          </p:txBody>
        </p:sp>
        <p:sp>
          <p:nvSpPr>
            <p:cNvPr id="1987" name="Google Shape;1987;p42"/>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1988" name="Google Shape;1988;p42"/>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 signos de alarma</a:t>
            </a:r>
            <a:endParaRPr b="1" sz="1200" u="sng">
              <a:solidFill>
                <a:schemeClr val="dk1"/>
              </a:solidFill>
              <a:latin typeface="Arial Narrow"/>
              <a:ea typeface="Arial Narrow"/>
              <a:cs typeface="Arial Narrow"/>
              <a:sym typeface="Arial Narrow"/>
            </a:endParaRPr>
          </a:p>
        </p:txBody>
      </p:sp>
      <p:pic>
        <p:nvPicPr>
          <p:cNvPr id="1989" name="Google Shape;1989;p42"/>
          <p:cNvPicPr preferRelativeResize="0"/>
          <p:nvPr/>
        </p:nvPicPr>
        <p:blipFill rotWithShape="1">
          <a:blip r:embed="rId10">
            <a:alphaModFix/>
          </a:blip>
          <a:srcRect b="0" l="0" r="0" t="0"/>
          <a:stretch/>
        </p:blipFill>
        <p:spPr>
          <a:xfrm>
            <a:off x="271108" y="1691680"/>
            <a:ext cx="2305920" cy="266429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43"/>
          <p:cNvSpPr/>
          <p:nvPr/>
        </p:nvSpPr>
        <p:spPr>
          <a:xfrm>
            <a:off x="2520256" y="2250532"/>
            <a:ext cx="3990618"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Casos de Agresiones por animales potencialmente transmisor de Rabia. Medellín, 2010 a 2022 Periodo 3 acumulado </a:t>
            </a:r>
            <a:endParaRPr b="1" i="1" sz="900">
              <a:solidFill>
                <a:srgbClr val="000000"/>
              </a:solidFill>
              <a:latin typeface="Calibri"/>
              <a:ea typeface="Calibri"/>
              <a:cs typeface="Calibri"/>
              <a:sym typeface="Calibri"/>
            </a:endParaRPr>
          </a:p>
        </p:txBody>
      </p:sp>
      <p:sp>
        <p:nvSpPr>
          <p:cNvPr id="1995" name="Google Shape;1995;p43"/>
          <p:cNvSpPr txBox="1"/>
          <p:nvPr/>
        </p:nvSpPr>
        <p:spPr>
          <a:xfrm>
            <a:off x="5073915" y="7956376"/>
            <a:ext cx="1610486"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La variación  con respecto al mismo periodo del año anterior aumentó en un 5,2% </a:t>
            </a:r>
            <a:endParaRPr b="1" sz="1000">
              <a:solidFill>
                <a:schemeClr val="dk1"/>
              </a:solidFill>
              <a:latin typeface="Arial Narrow"/>
              <a:ea typeface="Arial Narrow"/>
              <a:cs typeface="Arial Narrow"/>
              <a:sym typeface="Arial Narrow"/>
            </a:endParaRPr>
          </a:p>
        </p:txBody>
      </p:sp>
      <p:sp>
        <p:nvSpPr>
          <p:cNvPr id="1996" name="Google Shape;1996;p43"/>
          <p:cNvSpPr/>
          <p:nvPr/>
        </p:nvSpPr>
        <p:spPr>
          <a:xfrm>
            <a:off x="648048" y="4942395"/>
            <a:ext cx="495833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Agresiones por animales potencialmente transmisor de Rabia, Medellín, por semana Epidemiologica  a Periodo 3,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1997" name="Google Shape;1997;p43"/>
          <p:cNvGrpSpPr/>
          <p:nvPr/>
        </p:nvGrpSpPr>
        <p:grpSpPr>
          <a:xfrm>
            <a:off x="2448322" y="74775"/>
            <a:ext cx="3446504" cy="276999"/>
            <a:chOff x="2448322" y="74775"/>
            <a:chExt cx="3446504" cy="276999"/>
          </a:xfrm>
        </p:grpSpPr>
        <p:sp>
          <p:nvSpPr>
            <p:cNvPr id="1998" name="Google Shape;1998;p4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99" name="Google Shape;1999;p43"/>
            <p:cNvCxnSpPr>
              <a:stCxn id="199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00" name="Google Shape;2000;p4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001" name="Google Shape;2001;p43"/>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02" name="Google Shape;2002;p43"/>
          <p:cNvGrpSpPr/>
          <p:nvPr/>
        </p:nvGrpSpPr>
        <p:grpSpPr>
          <a:xfrm>
            <a:off x="277404" y="5621632"/>
            <a:ext cx="3446504" cy="276999"/>
            <a:chOff x="2448322" y="74775"/>
            <a:chExt cx="3446504" cy="276999"/>
          </a:xfrm>
        </p:grpSpPr>
        <p:sp>
          <p:nvSpPr>
            <p:cNvPr id="2003" name="Google Shape;2003;p4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04" name="Google Shape;2004;p43"/>
            <p:cNvCxnSpPr>
              <a:stCxn id="200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05" name="Google Shape;2005;p4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2006" name="Google Shape;2006;p43"/>
          <p:cNvGrpSpPr/>
          <p:nvPr/>
        </p:nvGrpSpPr>
        <p:grpSpPr>
          <a:xfrm>
            <a:off x="4752578" y="5635532"/>
            <a:ext cx="3446504" cy="276999"/>
            <a:chOff x="2448322" y="74775"/>
            <a:chExt cx="3446504" cy="276999"/>
          </a:xfrm>
        </p:grpSpPr>
        <p:sp>
          <p:nvSpPr>
            <p:cNvPr id="2007" name="Google Shape;2007;p4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08" name="Google Shape;2008;p43"/>
            <p:cNvCxnSpPr>
              <a:stCxn id="20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09" name="Google Shape;2009;p4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010" name="Google Shape;2010;p43"/>
          <p:cNvSpPr/>
          <p:nvPr/>
        </p:nvSpPr>
        <p:spPr>
          <a:xfrm>
            <a:off x="4629477" y="7164288"/>
            <a:ext cx="2499365" cy="63863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Agresiones por animales potencialmente transmisor de Rabia, hasta periodo 3 Colombia 2022</a:t>
            </a:r>
            <a:endParaRPr b="1" i="1" sz="900">
              <a:solidFill>
                <a:srgbClr val="000000"/>
              </a:solidFill>
              <a:latin typeface="Calibri"/>
              <a:ea typeface="Calibri"/>
              <a:cs typeface="Calibri"/>
              <a:sym typeface="Calibri"/>
            </a:endParaRPr>
          </a:p>
        </p:txBody>
      </p:sp>
      <p:sp>
        <p:nvSpPr>
          <p:cNvPr id="2011" name="Google Shape;2011;p43"/>
          <p:cNvSpPr txBox="1"/>
          <p:nvPr/>
        </p:nvSpPr>
        <p:spPr>
          <a:xfrm>
            <a:off x="97387" y="2462811"/>
            <a:ext cx="223224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1.222 casos</a:t>
            </a:r>
            <a:endParaRPr b="1" sz="1200">
              <a:solidFill>
                <a:schemeClr val="dk1"/>
              </a:solidFill>
              <a:latin typeface="Arial Narrow"/>
              <a:ea typeface="Arial Narrow"/>
              <a:cs typeface="Arial Narrow"/>
              <a:sym typeface="Arial Narrow"/>
            </a:endParaRPr>
          </a:p>
        </p:txBody>
      </p:sp>
      <p:sp>
        <p:nvSpPr>
          <p:cNvPr id="2012" name="Google Shape;2012;p43"/>
          <p:cNvSpPr txBox="1"/>
          <p:nvPr/>
        </p:nvSpPr>
        <p:spPr>
          <a:xfrm>
            <a:off x="8789" y="1758090"/>
            <a:ext cx="2223436" cy="7386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Agresiones por animales potencialmente transmisor de Rabia</a:t>
            </a:r>
            <a:endParaRPr b="1" sz="1400">
              <a:solidFill>
                <a:srgbClr val="C00000"/>
              </a:solidFill>
              <a:latin typeface="Arial Narrow"/>
              <a:ea typeface="Arial Narrow"/>
              <a:cs typeface="Arial Narrow"/>
              <a:sym typeface="Arial Narrow"/>
            </a:endParaRPr>
          </a:p>
        </p:txBody>
      </p:sp>
      <p:sp>
        <p:nvSpPr>
          <p:cNvPr id="2013" name="Google Shape;2013;p43"/>
          <p:cNvSpPr/>
          <p:nvPr/>
        </p:nvSpPr>
        <p:spPr>
          <a:xfrm>
            <a:off x="143745" y="8279619"/>
            <a:ext cx="371901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Agresiones por animales potencialmente transmisor de Rabia por grupo de edad. Medellín hasta periodo epidemiológico 3 de 2022</a:t>
            </a:r>
            <a:endParaRPr sz="1800">
              <a:solidFill>
                <a:schemeClr val="dk1"/>
              </a:solidFill>
              <a:latin typeface="Arial Narrow"/>
              <a:ea typeface="Arial Narrow"/>
              <a:cs typeface="Arial Narrow"/>
              <a:sym typeface="Arial Narrow"/>
            </a:endParaRPr>
          </a:p>
        </p:txBody>
      </p:sp>
      <p:pic>
        <p:nvPicPr>
          <p:cNvPr descr="rabies" id="2014" name="Google Shape;2014;p43"/>
          <p:cNvPicPr preferRelativeResize="0"/>
          <p:nvPr/>
        </p:nvPicPr>
        <p:blipFill rotWithShape="1">
          <a:blip r:embed="rId3">
            <a:alphaModFix/>
          </a:blip>
          <a:srcRect b="0" l="0" r="0" t="0"/>
          <a:stretch/>
        </p:blipFill>
        <p:spPr>
          <a:xfrm>
            <a:off x="277404" y="74775"/>
            <a:ext cx="1725848" cy="1718318"/>
          </a:xfrm>
          <a:prstGeom prst="rect">
            <a:avLst/>
          </a:prstGeom>
          <a:noFill/>
          <a:ln>
            <a:noFill/>
          </a:ln>
        </p:spPr>
      </p:pic>
      <p:graphicFrame>
        <p:nvGraphicFramePr>
          <p:cNvPr id="2015" name="Google Shape;2015;p43"/>
          <p:cNvGraphicFramePr/>
          <p:nvPr/>
        </p:nvGraphicFramePr>
        <p:xfrm>
          <a:off x="-434877" y="2742975"/>
          <a:ext cx="7635777" cy="2307704"/>
        </p:xfrm>
        <a:graphic>
          <a:graphicData uri="http://schemas.openxmlformats.org/drawingml/2006/chart">
            <c:chart r:id="rId4"/>
          </a:graphicData>
        </a:graphic>
      </p:graphicFrame>
      <p:pic>
        <p:nvPicPr>
          <p:cNvPr id="2016" name="Google Shape;2016;p43"/>
          <p:cNvPicPr preferRelativeResize="0"/>
          <p:nvPr/>
        </p:nvPicPr>
        <p:blipFill rotWithShape="1">
          <a:blip r:embed="rId5">
            <a:alphaModFix/>
          </a:blip>
          <a:srcRect b="0" l="0" r="0" t="0"/>
          <a:stretch/>
        </p:blipFill>
        <p:spPr>
          <a:xfrm>
            <a:off x="4715273" y="6108671"/>
            <a:ext cx="2382616" cy="1014818"/>
          </a:xfrm>
          <a:prstGeom prst="rect">
            <a:avLst/>
          </a:prstGeom>
          <a:noFill/>
          <a:ln>
            <a:noFill/>
          </a:ln>
        </p:spPr>
      </p:pic>
      <p:graphicFrame>
        <p:nvGraphicFramePr>
          <p:cNvPr id="2017" name="Google Shape;2017;p43"/>
          <p:cNvGraphicFramePr/>
          <p:nvPr/>
        </p:nvGraphicFramePr>
        <p:xfrm>
          <a:off x="1985756" y="336383"/>
          <a:ext cx="5143086" cy="1914149"/>
        </p:xfrm>
        <a:graphic>
          <a:graphicData uri="http://schemas.openxmlformats.org/drawingml/2006/chart">
            <c:chart r:id="rId6"/>
          </a:graphicData>
        </a:graphic>
      </p:graphicFrame>
      <p:graphicFrame>
        <p:nvGraphicFramePr>
          <p:cNvPr id="2018" name="Google Shape;2018;p43"/>
          <p:cNvGraphicFramePr/>
          <p:nvPr/>
        </p:nvGraphicFramePr>
        <p:xfrm>
          <a:off x="-215975" y="6074755"/>
          <a:ext cx="4845451" cy="2158620"/>
        </p:xfrm>
        <a:graphic>
          <a:graphicData uri="http://schemas.openxmlformats.org/drawingml/2006/chart">
            <c:chart r:id="rId7"/>
          </a:graphicData>
        </a:graphic>
      </p:graphicFrame>
      <p:cxnSp>
        <p:nvCxnSpPr>
          <p:cNvPr id="2019" name="Google Shape;2019;p43"/>
          <p:cNvCxnSpPr/>
          <p:nvPr/>
        </p:nvCxnSpPr>
        <p:spPr>
          <a:xfrm>
            <a:off x="648048" y="6804248"/>
            <a:ext cx="3744416" cy="0"/>
          </a:xfrm>
          <a:prstGeom prst="straightConnector1">
            <a:avLst/>
          </a:prstGeom>
          <a:noFill/>
          <a:ln cap="flat" cmpd="sng" w="12700">
            <a:solidFill>
              <a:srgbClr val="FF0000"/>
            </a:solidFill>
            <a:prstDash val="solid"/>
            <a:round/>
            <a:headEnd len="sm" w="sm" type="none"/>
            <a:tailEnd len="med" w="med" type="stealth"/>
          </a:ln>
        </p:spPr>
      </p:cxnSp>
      <p:sp>
        <p:nvSpPr>
          <p:cNvPr id="2020" name="Google Shape;2020;p43"/>
          <p:cNvSpPr txBox="1"/>
          <p:nvPr/>
        </p:nvSpPr>
        <p:spPr>
          <a:xfrm>
            <a:off x="3127213" y="6400636"/>
            <a:ext cx="758541"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800">
                <a:solidFill>
                  <a:schemeClr val="dk1"/>
                </a:solidFill>
                <a:latin typeface="Calibri"/>
                <a:ea typeface="Calibri"/>
                <a:cs typeface="Calibri"/>
                <a:sym typeface="Calibri"/>
              </a:rPr>
              <a:t>Tasa total: 50</a:t>
            </a:r>
            <a:endParaRPr b="1" sz="800">
              <a:solidFill>
                <a:schemeClr val="dk1"/>
              </a:solidFill>
              <a:latin typeface="Calibri"/>
              <a:ea typeface="Calibri"/>
              <a:cs typeface="Calibri"/>
              <a:sym typeface="Calibri"/>
            </a:endParaRPr>
          </a:p>
        </p:txBody>
      </p:sp>
      <p:sp>
        <p:nvSpPr>
          <p:cNvPr id="2021" name="Google Shape;2021;p4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43</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5" name="Shape 2025"/>
        <p:cNvGrpSpPr/>
        <p:nvPr/>
      </p:nvGrpSpPr>
      <p:grpSpPr>
        <a:xfrm>
          <a:off x="0" y="0"/>
          <a:ext cx="0" cy="0"/>
          <a:chOff x="0" y="0"/>
          <a:chExt cx="0" cy="0"/>
        </a:xfrm>
      </p:grpSpPr>
      <p:grpSp>
        <p:nvGrpSpPr>
          <p:cNvPr id="2026" name="Google Shape;2026;p44"/>
          <p:cNvGrpSpPr/>
          <p:nvPr/>
        </p:nvGrpSpPr>
        <p:grpSpPr>
          <a:xfrm>
            <a:off x="2448322" y="74775"/>
            <a:ext cx="3446504" cy="276999"/>
            <a:chOff x="2448322" y="74775"/>
            <a:chExt cx="3446504" cy="276999"/>
          </a:xfrm>
        </p:grpSpPr>
        <p:sp>
          <p:nvSpPr>
            <p:cNvPr id="2027" name="Google Shape;2027;p4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28" name="Google Shape;2028;p44"/>
            <p:cNvCxnSpPr>
              <a:stCxn id="202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29" name="Google Shape;2029;p4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030" name="Google Shape;2030;p44"/>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31" name="Google Shape;2031;p44"/>
          <p:cNvGrpSpPr/>
          <p:nvPr/>
        </p:nvGrpSpPr>
        <p:grpSpPr>
          <a:xfrm>
            <a:off x="277404" y="5606243"/>
            <a:ext cx="3446504" cy="276999"/>
            <a:chOff x="2448322" y="74775"/>
            <a:chExt cx="3446504" cy="276999"/>
          </a:xfrm>
        </p:grpSpPr>
        <p:sp>
          <p:nvSpPr>
            <p:cNvPr id="2032" name="Google Shape;2032;p4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33" name="Google Shape;2033;p44"/>
            <p:cNvCxnSpPr>
              <a:stCxn id="203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34" name="Google Shape;2034;p4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035" name="Google Shape;2035;p4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Pág..44 </a:t>
            </a:r>
            <a:endParaRPr b="1" sz="1050">
              <a:solidFill>
                <a:schemeClr val="dk1"/>
              </a:solidFill>
              <a:latin typeface="Arial Narrow"/>
              <a:ea typeface="Arial Narrow"/>
              <a:cs typeface="Arial Narrow"/>
              <a:sym typeface="Arial Narrow"/>
            </a:endParaRPr>
          </a:p>
        </p:txBody>
      </p:sp>
      <p:grpSp>
        <p:nvGrpSpPr>
          <p:cNvPr id="2036" name="Google Shape;2036;p44"/>
          <p:cNvGrpSpPr/>
          <p:nvPr/>
        </p:nvGrpSpPr>
        <p:grpSpPr>
          <a:xfrm>
            <a:off x="437570" y="6848803"/>
            <a:ext cx="1252369" cy="877901"/>
            <a:chOff x="-36884" y="7072716"/>
            <a:chExt cx="1252369" cy="877901"/>
          </a:xfrm>
        </p:grpSpPr>
        <p:sp>
          <p:nvSpPr>
            <p:cNvPr id="2037" name="Google Shape;2037;p44"/>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2038" name="Google Shape;2038;p44"/>
            <p:cNvSpPr/>
            <p:nvPr/>
          </p:nvSpPr>
          <p:spPr>
            <a:xfrm>
              <a:off x="60879" y="7363321"/>
              <a:ext cx="1005119"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564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46,2%</a:t>
              </a:r>
              <a:endParaRPr b="1" sz="1200">
                <a:solidFill>
                  <a:schemeClr val="dk1"/>
                </a:solidFill>
                <a:latin typeface="Arial Narrow"/>
                <a:ea typeface="Arial Narrow"/>
                <a:cs typeface="Arial Narrow"/>
                <a:sym typeface="Arial Narrow"/>
              </a:endParaRPr>
            </a:p>
          </p:txBody>
        </p:sp>
        <p:sp>
          <p:nvSpPr>
            <p:cNvPr id="2039" name="Google Shape;2039;p44"/>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2040" name="Google Shape;2040;p44"/>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2041" name="Google Shape;2041;p44"/>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2042" name="Google Shape;2042;p44"/>
          <p:cNvGrpSpPr/>
          <p:nvPr/>
        </p:nvGrpSpPr>
        <p:grpSpPr>
          <a:xfrm>
            <a:off x="1540452" y="6848803"/>
            <a:ext cx="1229607" cy="877901"/>
            <a:chOff x="-14122" y="7072716"/>
            <a:chExt cx="1229607" cy="877901"/>
          </a:xfrm>
        </p:grpSpPr>
        <p:sp>
          <p:nvSpPr>
            <p:cNvPr id="2043" name="Google Shape;2043;p44"/>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2044" name="Google Shape;2044;p44"/>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658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53,8%</a:t>
              </a:r>
              <a:endParaRPr b="1" sz="1200">
                <a:solidFill>
                  <a:schemeClr val="dk1"/>
                </a:solidFill>
                <a:latin typeface="Arial Narrow"/>
                <a:ea typeface="Arial Narrow"/>
                <a:cs typeface="Arial Narrow"/>
                <a:sym typeface="Arial Narrow"/>
              </a:endParaRPr>
            </a:p>
          </p:txBody>
        </p:sp>
        <p:sp>
          <p:nvSpPr>
            <p:cNvPr id="2045" name="Google Shape;2045;p44"/>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046" name="Google Shape;2046;p44"/>
          <p:cNvGrpSpPr/>
          <p:nvPr/>
        </p:nvGrpSpPr>
        <p:grpSpPr>
          <a:xfrm>
            <a:off x="190340" y="7806669"/>
            <a:ext cx="2038768" cy="1105852"/>
            <a:chOff x="-788022" y="6983264"/>
            <a:chExt cx="2038768" cy="1105852"/>
          </a:xfrm>
        </p:grpSpPr>
        <p:sp>
          <p:nvSpPr>
            <p:cNvPr id="2047" name="Google Shape;2047;p44"/>
            <p:cNvSpPr txBox="1"/>
            <p:nvPr/>
          </p:nvSpPr>
          <p:spPr>
            <a:xfrm>
              <a:off x="-788022" y="6983264"/>
              <a:ext cx="20387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Observable</a:t>
              </a:r>
              <a:endParaRPr b="1" sz="1200" u="sng">
                <a:solidFill>
                  <a:schemeClr val="dk1"/>
                </a:solidFill>
                <a:latin typeface="Arial Narrow"/>
                <a:ea typeface="Arial Narrow"/>
                <a:cs typeface="Arial Narrow"/>
                <a:sym typeface="Arial Narrow"/>
              </a:endParaRPr>
            </a:p>
          </p:txBody>
        </p:sp>
        <p:sp>
          <p:nvSpPr>
            <p:cNvPr id="2048" name="Google Shape;2048;p44"/>
            <p:cNvSpPr/>
            <p:nvPr/>
          </p:nvSpPr>
          <p:spPr>
            <a:xfrm>
              <a:off x="-51253" y="7444929"/>
              <a:ext cx="922100"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1,152 casos</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94,2%</a:t>
              </a:r>
              <a:endParaRPr b="1" sz="1100">
                <a:solidFill>
                  <a:schemeClr val="dk1"/>
                </a:solidFill>
                <a:latin typeface="Arial Narrow"/>
                <a:ea typeface="Arial Narrow"/>
                <a:cs typeface="Arial Narrow"/>
                <a:sym typeface="Arial Narrow"/>
              </a:endParaRPr>
            </a:p>
          </p:txBody>
        </p:sp>
        <p:sp>
          <p:nvSpPr>
            <p:cNvPr id="2049" name="Google Shape;2049;p44"/>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050" name="Google Shape;2050;p44"/>
          <p:cNvGrpSpPr/>
          <p:nvPr/>
        </p:nvGrpSpPr>
        <p:grpSpPr>
          <a:xfrm>
            <a:off x="5082109" y="7749116"/>
            <a:ext cx="1857467" cy="821705"/>
            <a:chOff x="48617" y="6901656"/>
            <a:chExt cx="1857467" cy="821705"/>
          </a:xfrm>
        </p:grpSpPr>
        <p:sp>
          <p:nvSpPr>
            <p:cNvPr id="2051" name="Google Shape;2051;p44"/>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Agresion Mordedura</a:t>
              </a:r>
              <a:endParaRPr b="1" sz="1200" u="sng">
                <a:solidFill>
                  <a:schemeClr val="dk1"/>
                </a:solidFill>
                <a:latin typeface="Arial Narrow"/>
                <a:ea typeface="Arial Narrow"/>
                <a:cs typeface="Arial Narrow"/>
                <a:sym typeface="Arial Narrow"/>
              </a:endParaRPr>
            </a:p>
          </p:txBody>
        </p:sp>
        <p:sp>
          <p:nvSpPr>
            <p:cNvPr id="2052" name="Google Shape;2052;p44"/>
            <p:cNvSpPr/>
            <p:nvPr/>
          </p:nvSpPr>
          <p:spPr>
            <a:xfrm>
              <a:off x="617910" y="7363321"/>
              <a:ext cx="973383"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1.147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93,8%</a:t>
              </a:r>
              <a:endParaRPr b="1" sz="1600">
                <a:solidFill>
                  <a:schemeClr val="dk1"/>
                </a:solidFill>
                <a:latin typeface="Arial Narrow"/>
                <a:ea typeface="Arial Narrow"/>
                <a:cs typeface="Arial Narrow"/>
                <a:sym typeface="Arial Narrow"/>
              </a:endParaRPr>
            </a:p>
          </p:txBody>
        </p:sp>
      </p:grpSp>
      <p:sp>
        <p:nvSpPr>
          <p:cNvPr id="2053" name="Google Shape;2053;p44"/>
          <p:cNvSpPr/>
          <p:nvPr/>
        </p:nvSpPr>
        <p:spPr>
          <a:xfrm>
            <a:off x="242645" y="4795572"/>
            <a:ext cx="6283561"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Agresiones por animales potencialmente transmisor de Rabia por comuna. Medellín hasta periodo epidemiológico 3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2054" name="Google Shape;2054;p44"/>
          <p:cNvPicPr preferRelativeResize="0"/>
          <p:nvPr/>
        </p:nvPicPr>
        <p:blipFill rotWithShape="1">
          <a:blip r:embed="rId4">
            <a:alphaModFix/>
          </a:blip>
          <a:srcRect b="0" l="10893" r="64411" t="0"/>
          <a:stretch/>
        </p:blipFill>
        <p:spPr>
          <a:xfrm>
            <a:off x="3045857" y="6162832"/>
            <a:ext cx="904106" cy="743198"/>
          </a:xfrm>
          <a:prstGeom prst="rect">
            <a:avLst/>
          </a:prstGeom>
          <a:noFill/>
          <a:ln>
            <a:noFill/>
          </a:ln>
        </p:spPr>
      </p:pic>
      <p:grpSp>
        <p:nvGrpSpPr>
          <p:cNvPr id="2055" name="Google Shape;2055;p44"/>
          <p:cNvGrpSpPr/>
          <p:nvPr/>
        </p:nvGrpSpPr>
        <p:grpSpPr>
          <a:xfrm>
            <a:off x="2874133" y="6840926"/>
            <a:ext cx="1374389" cy="766092"/>
            <a:chOff x="-14122" y="7072716"/>
            <a:chExt cx="1229607" cy="766092"/>
          </a:xfrm>
        </p:grpSpPr>
        <p:sp>
          <p:nvSpPr>
            <p:cNvPr id="2056" name="Google Shape;2056;p44"/>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No Exposicion</a:t>
              </a:r>
              <a:endParaRPr b="1" sz="1200" u="sng">
                <a:solidFill>
                  <a:schemeClr val="dk1"/>
                </a:solidFill>
                <a:latin typeface="Arial Narrow"/>
                <a:ea typeface="Arial Narrow"/>
                <a:cs typeface="Arial Narrow"/>
                <a:sym typeface="Arial Narrow"/>
              </a:endParaRPr>
            </a:p>
          </p:txBody>
        </p:sp>
        <p:sp>
          <p:nvSpPr>
            <p:cNvPr id="2057" name="Google Shape;2057;p44"/>
            <p:cNvSpPr/>
            <p:nvPr/>
          </p:nvSpPr>
          <p:spPr>
            <a:xfrm>
              <a:off x="80705" y="7382135"/>
              <a:ext cx="898015"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1.070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87,5%</a:t>
              </a:r>
              <a:endParaRPr b="1" sz="1200">
                <a:solidFill>
                  <a:schemeClr val="dk1"/>
                </a:solidFill>
                <a:latin typeface="Arial Narrow"/>
                <a:ea typeface="Arial Narrow"/>
                <a:cs typeface="Arial Narrow"/>
                <a:sym typeface="Arial Narrow"/>
              </a:endParaRPr>
            </a:p>
          </p:txBody>
        </p:sp>
      </p:grpSp>
      <p:pic>
        <p:nvPicPr>
          <p:cNvPr id="2058" name="Google Shape;2058;p44"/>
          <p:cNvPicPr preferRelativeResize="0"/>
          <p:nvPr/>
        </p:nvPicPr>
        <p:blipFill rotWithShape="1">
          <a:blip r:embed="rId5">
            <a:alphaModFix/>
          </a:blip>
          <a:srcRect b="0" l="55406" r="19476" t="0"/>
          <a:stretch/>
        </p:blipFill>
        <p:spPr>
          <a:xfrm>
            <a:off x="5588578" y="6271398"/>
            <a:ext cx="844527" cy="708025"/>
          </a:xfrm>
          <a:prstGeom prst="rect">
            <a:avLst/>
          </a:prstGeom>
          <a:noFill/>
          <a:ln>
            <a:noFill/>
          </a:ln>
        </p:spPr>
      </p:pic>
      <p:grpSp>
        <p:nvGrpSpPr>
          <p:cNvPr id="2059" name="Google Shape;2059;p44"/>
          <p:cNvGrpSpPr/>
          <p:nvPr/>
        </p:nvGrpSpPr>
        <p:grpSpPr>
          <a:xfrm>
            <a:off x="3983878" y="6840925"/>
            <a:ext cx="1229607" cy="658523"/>
            <a:chOff x="3794" y="7064838"/>
            <a:chExt cx="1229607" cy="658523"/>
          </a:xfrm>
        </p:grpSpPr>
        <p:sp>
          <p:nvSpPr>
            <p:cNvPr id="2060" name="Google Shape;2060;p44"/>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Leve</a:t>
              </a:r>
              <a:endParaRPr b="1" sz="1200" u="sng">
                <a:solidFill>
                  <a:schemeClr val="dk1"/>
                </a:solidFill>
                <a:latin typeface="Arial Narrow"/>
                <a:ea typeface="Arial Narrow"/>
                <a:cs typeface="Arial Narrow"/>
                <a:sym typeface="Arial Narrow"/>
              </a:endParaRPr>
            </a:p>
          </p:txBody>
        </p:sp>
        <p:sp>
          <p:nvSpPr>
            <p:cNvPr id="2061" name="Google Shape;2061;p44"/>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134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10,9%</a:t>
              </a:r>
              <a:endParaRPr b="1" sz="1200">
                <a:solidFill>
                  <a:schemeClr val="dk1"/>
                </a:solidFill>
                <a:latin typeface="Arial Narrow"/>
                <a:ea typeface="Arial Narrow"/>
                <a:cs typeface="Arial Narrow"/>
                <a:sym typeface="Arial Narrow"/>
              </a:endParaRPr>
            </a:p>
          </p:txBody>
        </p:sp>
      </p:grpSp>
      <p:sp>
        <p:nvSpPr>
          <p:cNvPr id="2062" name="Google Shape;2062;p44"/>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18 casos (1,5%)</a:t>
            </a:r>
            <a:endParaRPr b="1" sz="1200">
              <a:solidFill>
                <a:schemeClr val="lt1"/>
              </a:solidFill>
              <a:latin typeface="Calibri"/>
              <a:ea typeface="Calibri"/>
              <a:cs typeface="Calibri"/>
              <a:sym typeface="Calibri"/>
            </a:endParaRPr>
          </a:p>
        </p:txBody>
      </p:sp>
      <p:sp>
        <p:nvSpPr>
          <p:cNvPr id="2063" name="Google Shape;2063;p44"/>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sp>
        <p:nvSpPr>
          <p:cNvPr descr="C:\Users\98493498\Desktop\Laboratorio-Cli%CC%81nico.webp" id="2064" name="Google Shape;2064;p4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2065" name="Google Shape;2065;p4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6" name="Google Shape;2066;p44"/>
          <p:cNvSpPr txBox="1"/>
          <p:nvPr/>
        </p:nvSpPr>
        <p:spPr>
          <a:xfrm>
            <a:off x="3409557" y="639295"/>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b="1" sz="1200">
              <a:solidFill>
                <a:schemeClr val="dk1"/>
              </a:solidFill>
              <a:latin typeface="Arial Narrow"/>
              <a:ea typeface="Arial Narrow"/>
              <a:cs typeface="Arial Narrow"/>
              <a:sym typeface="Arial Narrow"/>
            </a:endParaRPr>
          </a:p>
        </p:txBody>
      </p:sp>
      <p:sp>
        <p:nvSpPr>
          <p:cNvPr id="2067" name="Google Shape;2067;p44"/>
          <p:cNvSpPr txBox="1"/>
          <p:nvPr/>
        </p:nvSpPr>
        <p:spPr>
          <a:xfrm>
            <a:off x="2004035" y="336385"/>
            <a:ext cx="5107782"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Agresiones por animales potencialmente transmisor de Rabia</a:t>
            </a:r>
            <a:endParaRPr b="1" sz="1600">
              <a:solidFill>
                <a:srgbClr val="C00000"/>
              </a:solidFill>
              <a:latin typeface="Arial Narrow"/>
              <a:ea typeface="Arial Narrow"/>
              <a:cs typeface="Arial Narrow"/>
              <a:sym typeface="Arial Narrow"/>
            </a:endParaRPr>
          </a:p>
        </p:txBody>
      </p:sp>
      <p:grpSp>
        <p:nvGrpSpPr>
          <p:cNvPr id="2068" name="Google Shape;2068;p44"/>
          <p:cNvGrpSpPr/>
          <p:nvPr/>
        </p:nvGrpSpPr>
        <p:grpSpPr>
          <a:xfrm>
            <a:off x="3081089" y="7837875"/>
            <a:ext cx="2237424" cy="1105852"/>
            <a:chOff x="-788022" y="6983264"/>
            <a:chExt cx="2237424" cy="1105852"/>
          </a:xfrm>
        </p:grpSpPr>
        <p:sp>
          <p:nvSpPr>
            <p:cNvPr id="2069" name="Google Shape;2069;p44"/>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Desconocidos</a:t>
              </a:r>
              <a:endParaRPr b="1" sz="1200" u="sng">
                <a:solidFill>
                  <a:schemeClr val="dk1"/>
                </a:solidFill>
                <a:latin typeface="Arial Narrow"/>
                <a:ea typeface="Arial Narrow"/>
                <a:cs typeface="Arial Narrow"/>
                <a:sym typeface="Arial Narrow"/>
              </a:endParaRPr>
            </a:p>
          </p:txBody>
        </p:sp>
        <p:sp>
          <p:nvSpPr>
            <p:cNvPr id="2070" name="Google Shape;2070;p44"/>
            <p:cNvSpPr/>
            <p:nvPr/>
          </p:nvSpPr>
          <p:spPr>
            <a:xfrm>
              <a:off x="-51253" y="7444929"/>
              <a:ext cx="922100"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62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5.1%</a:t>
              </a:r>
              <a:endParaRPr b="1" sz="1100">
                <a:solidFill>
                  <a:schemeClr val="dk1"/>
                </a:solidFill>
                <a:latin typeface="Arial Narrow"/>
                <a:ea typeface="Arial Narrow"/>
                <a:cs typeface="Arial Narrow"/>
                <a:sym typeface="Arial Narrow"/>
              </a:endParaRPr>
            </a:p>
          </p:txBody>
        </p:sp>
        <p:sp>
          <p:nvSpPr>
            <p:cNvPr id="2071" name="Google Shape;2071;p44"/>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2072" name="Google Shape;2072;p44"/>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Grave</a:t>
            </a:r>
            <a:endParaRPr b="1" sz="1200" u="sng">
              <a:solidFill>
                <a:schemeClr val="dk1"/>
              </a:solidFill>
              <a:latin typeface="Arial Narrow"/>
              <a:ea typeface="Arial Narrow"/>
              <a:cs typeface="Arial Narrow"/>
              <a:sym typeface="Arial Narrow"/>
            </a:endParaRPr>
          </a:p>
        </p:txBody>
      </p:sp>
      <p:pic>
        <p:nvPicPr>
          <p:cNvPr descr="rabies" id="2073" name="Google Shape;2073;p44"/>
          <p:cNvPicPr preferRelativeResize="0"/>
          <p:nvPr/>
        </p:nvPicPr>
        <p:blipFill rotWithShape="1">
          <a:blip r:embed="rId6">
            <a:alphaModFix/>
          </a:blip>
          <a:srcRect b="0" l="0" r="0" t="0"/>
          <a:stretch/>
        </p:blipFill>
        <p:spPr>
          <a:xfrm>
            <a:off x="223599" y="84652"/>
            <a:ext cx="1725452" cy="1717924"/>
          </a:xfrm>
          <a:prstGeom prst="rect">
            <a:avLst/>
          </a:prstGeom>
          <a:noFill/>
          <a:ln>
            <a:noFill/>
          </a:ln>
        </p:spPr>
      </p:pic>
      <p:pic>
        <p:nvPicPr>
          <p:cNvPr id="2074" name="Google Shape;2074;p44"/>
          <p:cNvPicPr preferRelativeResize="0"/>
          <p:nvPr/>
        </p:nvPicPr>
        <p:blipFill rotWithShape="1">
          <a:blip r:embed="rId7">
            <a:alphaModFix/>
          </a:blip>
          <a:srcRect b="4882" l="8568" r="37043" t="18330"/>
          <a:stretch/>
        </p:blipFill>
        <p:spPr>
          <a:xfrm>
            <a:off x="2379735" y="2089801"/>
            <a:ext cx="2218946" cy="1762119"/>
          </a:xfrm>
          <a:prstGeom prst="rect">
            <a:avLst/>
          </a:prstGeom>
          <a:noFill/>
          <a:ln>
            <a:noFill/>
          </a:ln>
        </p:spPr>
      </p:pic>
      <p:pic>
        <p:nvPicPr>
          <p:cNvPr id="2075" name="Google Shape;2075;p44"/>
          <p:cNvPicPr preferRelativeResize="0"/>
          <p:nvPr/>
        </p:nvPicPr>
        <p:blipFill rotWithShape="1">
          <a:blip r:embed="rId8">
            <a:alphaModFix/>
          </a:blip>
          <a:srcRect b="32752" l="32261" r="27836" t="31137"/>
          <a:stretch/>
        </p:blipFill>
        <p:spPr>
          <a:xfrm>
            <a:off x="1926760" y="7932174"/>
            <a:ext cx="1119098" cy="569693"/>
          </a:xfrm>
          <a:prstGeom prst="rect">
            <a:avLst/>
          </a:prstGeom>
          <a:noFill/>
          <a:ln>
            <a:noFill/>
          </a:ln>
        </p:spPr>
      </p:pic>
      <p:pic>
        <p:nvPicPr>
          <p:cNvPr id="2076" name="Google Shape;2076;p44"/>
          <p:cNvPicPr preferRelativeResize="0"/>
          <p:nvPr/>
        </p:nvPicPr>
        <p:blipFill rotWithShape="1">
          <a:blip r:embed="rId9">
            <a:alphaModFix/>
          </a:blip>
          <a:srcRect b="37856" l="43351" r="39073" t="37894"/>
          <a:stretch/>
        </p:blipFill>
        <p:spPr>
          <a:xfrm>
            <a:off x="4199801" y="6169039"/>
            <a:ext cx="867231" cy="673000"/>
          </a:xfrm>
          <a:prstGeom prst="rect">
            <a:avLst/>
          </a:prstGeom>
          <a:noFill/>
          <a:ln>
            <a:noFill/>
          </a:ln>
        </p:spPr>
      </p:pic>
      <p:pic>
        <p:nvPicPr>
          <p:cNvPr id="2077" name="Google Shape;2077;p44"/>
          <p:cNvPicPr preferRelativeResize="0"/>
          <p:nvPr/>
        </p:nvPicPr>
        <p:blipFill rotWithShape="1">
          <a:blip r:embed="rId10">
            <a:alphaModFix/>
          </a:blip>
          <a:srcRect b="0" l="0" r="0" t="0"/>
          <a:stretch/>
        </p:blipFill>
        <p:spPr>
          <a:xfrm>
            <a:off x="80671" y="1979712"/>
            <a:ext cx="2258105" cy="2535188"/>
          </a:xfrm>
          <a:prstGeom prst="rect">
            <a:avLst/>
          </a:prstGeom>
          <a:noFill/>
          <a:ln>
            <a:noFill/>
          </a:ln>
        </p:spPr>
      </p:pic>
      <p:pic>
        <p:nvPicPr>
          <p:cNvPr id="2078" name="Google Shape;2078;p44"/>
          <p:cNvPicPr preferRelativeResize="0"/>
          <p:nvPr/>
        </p:nvPicPr>
        <p:blipFill rotWithShape="1">
          <a:blip r:embed="rId11">
            <a:alphaModFix/>
          </a:blip>
          <a:srcRect b="0" l="0" r="0" t="0"/>
          <a:stretch/>
        </p:blipFill>
        <p:spPr>
          <a:xfrm>
            <a:off x="4735370" y="2214776"/>
            <a:ext cx="2318911" cy="151216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2" name="Shape 2082"/>
        <p:cNvGrpSpPr/>
        <p:nvPr/>
      </p:nvGrpSpPr>
      <p:grpSpPr>
        <a:xfrm>
          <a:off x="0" y="0"/>
          <a:ext cx="0" cy="0"/>
          <a:chOff x="0" y="0"/>
          <a:chExt cx="0" cy="0"/>
        </a:xfrm>
      </p:grpSpPr>
      <p:pic>
        <p:nvPicPr>
          <p:cNvPr id="2083" name="Google Shape;2083;p45"/>
          <p:cNvPicPr preferRelativeResize="0"/>
          <p:nvPr/>
        </p:nvPicPr>
        <p:blipFill rotWithShape="1">
          <a:blip r:embed="rId3">
            <a:alphaModFix/>
          </a:blip>
          <a:srcRect b="0" l="0" r="0" t="51431"/>
          <a:stretch/>
        </p:blipFill>
        <p:spPr>
          <a:xfrm>
            <a:off x="0" y="2800429"/>
            <a:ext cx="2232223" cy="2666962"/>
          </a:xfrm>
          <a:prstGeom prst="rect">
            <a:avLst/>
          </a:prstGeom>
          <a:noFill/>
          <a:ln>
            <a:noFill/>
          </a:ln>
        </p:spPr>
      </p:pic>
      <p:sp>
        <p:nvSpPr>
          <p:cNvPr id="2084" name="Google Shape;2084;p45"/>
          <p:cNvSpPr/>
          <p:nvPr/>
        </p:nvSpPr>
        <p:spPr>
          <a:xfrm>
            <a:off x="2634168" y="2470016"/>
            <a:ext cx="3990618"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Casos de Leptospirosis. Medellín, 2010 a 2022 Periodo 3 acumulado de</a:t>
            </a:r>
            <a:endParaRPr b="1" i="1" sz="900">
              <a:solidFill>
                <a:srgbClr val="000000"/>
              </a:solidFill>
              <a:latin typeface="Calibri"/>
              <a:ea typeface="Calibri"/>
              <a:cs typeface="Calibri"/>
              <a:sym typeface="Calibri"/>
            </a:endParaRPr>
          </a:p>
        </p:txBody>
      </p:sp>
      <p:grpSp>
        <p:nvGrpSpPr>
          <p:cNvPr id="2085" name="Google Shape;2085;p45"/>
          <p:cNvGrpSpPr/>
          <p:nvPr/>
        </p:nvGrpSpPr>
        <p:grpSpPr>
          <a:xfrm>
            <a:off x="110974" y="4211962"/>
            <a:ext cx="1981076" cy="488476"/>
            <a:chOff x="2234969" y="3379972"/>
            <a:chExt cx="4719140" cy="904874"/>
          </a:xfrm>
        </p:grpSpPr>
        <p:pic>
          <p:nvPicPr>
            <p:cNvPr id="2086" name="Google Shape;2086;p45"/>
            <p:cNvPicPr preferRelativeResize="0"/>
            <p:nvPr/>
          </p:nvPicPr>
          <p:blipFill rotWithShape="1">
            <a:blip r:embed="rId4">
              <a:alphaModFix/>
            </a:blip>
            <a:srcRect b="0" l="0" r="0" t="0"/>
            <a:stretch/>
          </p:blipFill>
          <p:spPr>
            <a:xfrm>
              <a:off x="2234969" y="3379972"/>
              <a:ext cx="4719140" cy="904874"/>
            </a:xfrm>
            <a:prstGeom prst="rect">
              <a:avLst/>
            </a:prstGeom>
            <a:noFill/>
            <a:ln>
              <a:noFill/>
            </a:ln>
          </p:spPr>
        </p:pic>
        <p:sp>
          <p:nvSpPr>
            <p:cNvPr id="2087" name="Google Shape;2087;p45"/>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38</a:t>
              </a:r>
              <a:endParaRPr b="1" sz="1400">
                <a:solidFill>
                  <a:schemeClr val="dk1"/>
                </a:solidFill>
                <a:latin typeface="Arial Narrow"/>
                <a:ea typeface="Arial Narrow"/>
                <a:cs typeface="Arial Narrow"/>
                <a:sym typeface="Arial Narrow"/>
              </a:endParaRPr>
            </a:p>
          </p:txBody>
        </p:sp>
      </p:grpSp>
      <p:sp>
        <p:nvSpPr>
          <p:cNvPr id="2088" name="Google Shape;2088;p45"/>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50% </a:t>
            </a:r>
            <a:endParaRPr b="1" sz="1200">
              <a:solidFill>
                <a:schemeClr val="dk1"/>
              </a:solidFill>
              <a:latin typeface="Arial Narrow"/>
              <a:ea typeface="Arial Narrow"/>
              <a:cs typeface="Arial Narrow"/>
              <a:sym typeface="Arial Narrow"/>
            </a:endParaRPr>
          </a:p>
        </p:txBody>
      </p:sp>
      <p:sp>
        <p:nvSpPr>
          <p:cNvPr id="2089" name="Google Shape;2089;p45"/>
          <p:cNvSpPr/>
          <p:nvPr/>
        </p:nvSpPr>
        <p:spPr>
          <a:xfrm>
            <a:off x="2232224" y="4843626"/>
            <a:ext cx="495833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Leptospirosis, Medellín, a Periodo epidemiológico 3 ,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2090" name="Google Shape;2090;p45"/>
          <p:cNvGrpSpPr/>
          <p:nvPr/>
        </p:nvGrpSpPr>
        <p:grpSpPr>
          <a:xfrm>
            <a:off x="2448322" y="74775"/>
            <a:ext cx="3446504" cy="276999"/>
            <a:chOff x="2448322" y="74775"/>
            <a:chExt cx="3446504" cy="276999"/>
          </a:xfrm>
        </p:grpSpPr>
        <p:sp>
          <p:nvSpPr>
            <p:cNvPr id="2091" name="Google Shape;2091;p4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92" name="Google Shape;2092;p45"/>
            <p:cNvCxnSpPr>
              <a:stCxn id="209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93" name="Google Shape;2093;p4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094" name="Google Shape;2094;p45"/>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95" name="Google Shape;2095;p45"/>
          <p:cNvGrpSpPr/>
          <p:nvPr/>
        </p:nvGrpSpPr>
        <p:grpSpPr>
          <a:xfrm>
            <a:off x="277404" y="5621632"/>
            <a:ext cx="3446504" cy="276999"/>
            <a:chOff x="2448322" y="74775"/>
            <a:chExt cx="3446504" cy="276999"/>
          </a:xfrm>
        </p:grpSpPr>
        <p:sp>
          <p:nvSpPr>
            <p:cNvPr id="2096" name="Google Shape;2096;p4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97" name="Google Shape;2097;p45"/>
            <p:cNvCxnSpPr>
              <a:stCxn id="209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98" name="Google Shape;2098;p4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2099" name="Google Shape;2099;p45"/>
          <p:cNvGrpSpPr/>
          <p:nvPr/>
        </p:nvGrpSpPr>
        <p:grpSpPr>
          <a:xfrm>
            <a:off x="4752578" y="5635532"/>
            <a:ext cx="3446504" cy="276999"/>
            <a:chOff x="2448322" y="74775"/>
            <a:chExt cx="3446504" cy="276999"/>
          </a:xfrm>
        </p:grpSpPr>
        <p:sp>
          <p:nvSpPr>
            <p:cNvPr id="2100" name="Google Shape;2100;p4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01" name="Google Shape;2101;p45"/>
            <p:cNvCxnSpPr>
              <a:stCxn id="210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02" name="Google Shape;2102;p4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103" name="Google Shape;2103;p45"/>
          <p:cNvSpPr/>
          <p:nvPr/>
        </p:nvSpPr>
        <p:spPr>
          <a:xfrm>
            <a:off x="4248298" y="7350893"/>
            <a:ext cx="2880768" cy="5001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Leptospirosis, hasta periodo 3 Colombia 2022</a:t>
            </a:r>
            <a:endParaRPr b="1" i="1" sz="900">
              <a:solidFill>
                <a:srgbClr val="000000"/>
              </a:solidFill>
              <a:latin typeface="Calibri"/>
              <a:ea typeface="Calibri"/>
              <a:cs typeface="Calibri"/>
              <a:sym typeface="Calibri"/>
            </a:endParaRPr>
          </a:p>
        </p:txBody>
      </p:sp>
      <p:sp>
        <p:nvSpPr>
          <p:cNvPr id="2104" name="Google Shape;2104;p45"/>
          <p:cNvSpPr txBox="1"/>
          <p:nvPr/>
        </p:nvSpPr>
        <p:spPr>
          <a:xfrm>
            <a:off x="97386" y="2447445"/>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b="1" sz="1200">
              <a:solidFill>
                <a:schemeClr val="dk1"/>
              </a:solidFill>
              <a:latin typeface="Arial Narrow"/>
              <a:ea typeface="Arial Narrow"/>
              <a:cs typeface="Arial Narrow"/>
              <a:sym typeface="Arial Narrow"/>
            </a:endParaRPr>
          </a:p>
        </p:txBody>
      </p:sp>
      <p:sp>
        <p:nvSpPr>
          <p:cNvPr id="2105" name="Google Shape;2105;p45"/>
          <p:cNvSpPr txBox="1"/>
          <p:nvPr/>
        </p:nvSpPr>
        <p:spPr>
          <a:xfrm>
            <a:off x="175920" y="2126846"/>
            <a:ext cx="2075175" cy="36933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Leptospirosis</a:t>
            </a:r>
            <a:endParaRPr b="1" sz="1800">
              <a:solidFill>
                <a:srgbClr val="C00000"/>
              </a:solidFill>
              <a:latin typeface="Arial Narrow"/>
              <a:ea typeface="Arial Narrow"/>
              <a:cs typeface="Arial Narrow"/>
              <a:sym typeface="Arial Narrow"/>
            </a:endParaRPr>
          </a:p>
        </p:txBody>
      </p:sp>
      <p:sp>
        <p:nvSpPr>
          <p:cNvPr id="2106" name="Google Shape;2106;p45"/>
          <p:cNvSpPr/>
          <p:nvPr/>
        </p:nvSpPr>
        <p:spPr>
          <a:xfrm>
            <a:off x="175920" y="8675876"/>
            <a:ext cx="4792682"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Leptospirosis por grupo de edad. Medellín hasta periodo epidemiológico 3  de 2022</a:t>
            </a:r>
            <a:endParaRPr sz="1800">
              <a:solidFill>
                <a:schemeClr val="dk1"/>
              </a:solidFill>
              <a:latin typeface="Arial Narrow"/>
              <a:ea typeface="Arial Narrow"/>
              <a:cs typeface="Arial Narrow"/>
              <a:sym typeface="Arial Narrow"/>
            </a:endParaRPr>
          </a:p>
        </p:txBody>
      </p:sp>
      <p:pic>
        <p:nvPicPr>
          <p:cNvPr descr="http://contrastes.com.co/web/images/leptospirosis.jpg" id="2107" name="Google Shape;2107;p45"/>
          <p:cNvPicPr preferRelativeResize="0"/>
          <p:nvPr/>
        </p:nvPicPr>
        <p:blipFill rotWithShape="1">
          <a:blip r:embed="rId5">
            <a:alphaModFix/>
          </a:blip>
          <a:srcRect b="0" l="0" r="0" t="0"/>
          <a:stretch/>
        </p:blipFill>
        <p:spPr>
          <a:xfrm>
            <a:off x="199396" y="395536"/>
            <a:ext cx="2392942" cy="1794706"/>
          </a:xfrm>
          <a:prstGeom prst="rect">
            <a:avLst/>
          </a:prstGeom>
          <a:noFill/>
          <a:ln>
            <a:noFill/>
          </a:ln>
        </p:spPr>
      </p:pic>
      <p:sp>
        <p:nvSpPr>
          <p:cNvPr id="2108" name="Google Shape;2108;p45"/>
          <p:cNvSpPr txBox="1"/>
          <p:nvPr/>
        </p:nvSpPr>
        <p:spPr>
          <a:xfrm>
            <a:off x="2770448" y="6727115"/>
            <a:ext cx="83000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800">
                <a:solidFill>
                  <a:schemeClr val="dk1"/>
                </a:solidFill>
                <a:latin typeface="Calibri"/>
                <a:ea typeface="Calibri"/>
                <a:cs typeface="Calibri"/>
                <a:sym typeface="Calibri"/>
              </a:rPr>
              <a:t>Tasa total: 1,5</a:t>
            </a:r>
            <a:endParaRPr b="1" sz="800">
              <a:solidFill>
                <a:schemeClr val="dk1"/>
              </a:solidFill>
              <a:latin typeface="Calibri"/>
              <a:ea typeface="Calibri"/>
              <a:cs typeface="Calibri"/>
              <a:sym typeface="Calibri"/>
            </a:endParaRPr>
          </a:p>
        </p:txBody>
      </p:sp>
      <p:graphicFrame>
        <p:nvGraphicFramePr>
          <p:cNvPr id="2109" name="Google Shape;2109;p45"/>
          <p:cNvGraphicFramePr/>
          <p:nvPr/>
        </p:nvGraphicFramePr>
        <p:xfrm>
          <a:off x="1872258" y="2823958"/>
          <a:ext cx="5256808" cy="2019667"/>
        </p:xfrm>
        <a:graphic>
          <a:graphicData uri="http://schemas.openxmlformats.org/drawingml/2006/chart">
            <c:chart r:id="rId6"/>
          </a:graphicData>
        </a:graphic>
      </p:graphicFrame>
      <p:graphicFrame>
        <p:nvGraphicFramePr>
          <p:cNvPr id="2110" name="Google Shape;2110;p45"/>
          <p:cNvGraphicFramePr/>
          <p:nvPr/>
        </p:nvGraphicFramePr>
        <p:xfrm>
          <a:off x="2443024" y="380944"/>
          <a:ext cx="4536728" cy="2089072"/>
        </p:xfrm>
        <a:graphic>
          <a:graphicData uri="http://schemas.openxmlformats.org/drawingml/2006/chart">
            <c:chart r:id="rId7"/>
          </a:graphicData>
        </a:graphic>
      </p:graphicFrame>
      <p:graphicFrame>
        <p:nvGraphicFramePr>
          <p:cNvPr id="2111" name="Google Shape;2111;p45"/>
          <p:cNvGraphicFramePr/>
          <p:nvPr/>
        </p:nvGraphicFramePr>
        <p:xfrm>
          <a:off x="-3832" y="6165647"/>
          <a:ext cx="4286873" cy="2370492"/>
        </p:xfrm>
        <a:graphic>
          <a:graphicData uri="http://schemas.openxmlformats.org/drawingml/2006/chart">
            <c:chart r:id="rId8"/>
          </a:graphicData>
        </a:graphic>
      </p:graphicFrame>
      <p:cxnSp>
        <p:nvCxnSpPr>
          <p:cNvPr id="2112" name="Google Shape;2112;p45"/>
          <p:cNvCxnSpPr/>
          <p:nvPr/>
        </p:nvCxnSpPr>
        <p:spPr>
          <a:xfrm>
            <a:off x="750665" y="7104484"/>
            <a:ext cx="3354198" cy="0"/>
          </a:xfrm>
          <a:prstGeom prst="straightConnector1">
            <a:avLst/>
          </a:prstGeom>
          <a:noFill/>
          <a:ln cap="flat" cmpd="sng" w="12700">
            <a:solidFill>
              <a:srgbClr val="FF0000"/>
            </a:solidFill>
            <a:prstDash val="solid"/>
            <a:round/>
            <a:headEnd len="sm" w="sm" type="none"/>
            <a:tailEnd len="med" w="med" type="stealth"/>
          </a:ln>
        </p:spPr>
      </p:cxnSp>
      <p:pic>
        <p:nvPicPr>
          <p:cNvPr id="2113" name="Google Shape;2113;p45"/>
          <p:cNvPicPr preferRelativeResize="0"/>
          <p:nvPr/>
        </p:nvPicPr>
        <p:blipFill rotWithShape="1">
          <a:blip r:embed="rId9">
            <a:alphaModFix/>
          </a:blip>
          <a:srcRect b="0" l="0" r="0" t="0"/>
          <a:stretch/>
        </p:blipFill>
        <p:spPr>
          <a:xfrm>
            <a:off x="4460388" y="6313234"/>
            <a:ext cx="2442550" cy="791249"/>
          </a:xfrm>
          <a:prstGeom prst="rect">
            <a:avLst/>
          </a:prstGeom>
          <a:noFill/>
          <a:ln>
            <a:noFill/>
          </a:ln>
        </p:spPr>
      </p:pic>
      <p:sp>
        <p:nvSpPr>
          <p:cNvPr id="2114" name="Google Shape;2114;p4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45</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8" name="Shape 2118"/>
        <p:cNvGrpSpPr/>
        <p:nvPr/>
      </p:nvGrpSpPr>
      <p:grpSpPr>
        <a:xfrm>
          <a:off x="0" y="0"/>
          <a:ext cx="0" cy="0"/>
          <a:chOff x="0" y="0"/>
          <a:chExt cx="0" cy="0"/>
        </a:xfrm>
      </p:grpSpPr>
      <p:grpSp>
        <p:nvGrpSpPr>
          <p:cNvPr id="2119" name="Google Shape;2119;p46"/>
          <p:cNvGrpSpPr/>
          <p:nvPr/>
        </p:nvGrpSpPr>
        <p:grpSpPr>
          <a:xfrm>
            <a:off x="2448322" y="74775"/>
            <a:ext cx="3446504" cy="276999"/>
            <a:chOff x="2448322" y="74775"/>
            <a:chExt cx="3446504" cy="276999"/>
          </a:xfrm>
        </p:grpSpPr>
        <p:sp>
          <p:nvSpPr>
            <p:cNvPr id="2120" name="Google Shape;2120;p4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21" name="Google Shape;2121;p46"/>
            <p:cNvCxnSpPr>
              <a:stCxn id="212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22" name="Google Shape;2122;p4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123" name="Google Shape;2123;p46"/>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24" name="Google Shape;2124;p46"/>
          <p:cNvGrpSpPr/>
          <p:nvPr/>
        </p:nvGrpSpPr>
        <p:grpSpPr>
          <a:xfrm>
            <a:off x="277404" y="5606243"/>
            <a:ext cx="3446504" cy="276999"/>
            <a:chOff x="2448322" y="74775"/>
            <a:chExt cx="3446504" cy="276999"/>
          </a:xfrm>
        </p:grpSpPr>
        <p:sp>
          <p:nvSpPr>
            <p:cNvPr id="2125" name="Google Shape;2125;p4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26" name="Google Shape;2126;p46"/>
            <p:cNvCxnSpPr>
              <a:stCxn id="212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27" name="Google Shape;2127;p4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128" name="Google Shape;2128;p4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46</a:t>
            </a:r>
            <a:endParaRPr b="1" sz="1050">
              <a:solidFill>
                <a:schemeClr val="dk1"/>
              </a:solidFill>
              <a:latin typeface="Arial Narrow"/>
              <a:ea typeface="Arial Narrow"/>
              <a:cs typeface="Arial Narrow"/>
              <a:sym typeface="Arial Narrow"/>
            </a:endParaRPr>
          </a:p>
        </p:txBody>
      </p:sp>
      <p:grpSp>
        <p:nvGrpSpPr>
          <p:cNvPr id="2129" name="Google Shape;2129;p46"/>
          <p:cNvGrpSpPr/>
          <p:nvPr/>
        </p:nvGrpSpPr>
        <p:grpSpPr>
          <a:xfrm>
            <a:off x="437570" y="6848803"/>
            <a:ext cx="1252369" cy="877901"/>
            <a:chOff x="-36884" y="7072716"/>
            <a:chExt cx="1252369" cy="877901"/>
          </a:xfrm>
        </p:grpSpPr>
        <p:sp>
          <p:nvSpPr>
            <p:cNvPr id="2130" name="Google Shape;2130;p4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2131" name="Google Shape;2131;p46"/>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23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60,5%</a:t>
              </a:r>
              <a:endParaRPr b="1" sz="1200">
                <a:solidFill>
                  <a:schemeClr val="dk1"/>
                </a:solidFill>
                <a:latin typeface="Arial Narrow"/>
                <a:ea typeface="Arial Narrow"/>
                <a:cs typeface="Arial Narrow"/>
                <a:sym typeface="Arial Narrow"/>
              </a:endParaRPr>
            </a:p>
          </p:txBody>
        </p:sp>
        <p:sp>
          <p:nvSpPr>
            <p:cNvPr id="2132" name="Google Shape;2132;p46"/>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2133" name="Google Shape;2133;p46"/>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2134" name="Google Shape;2134;p46"/>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2135" name="Google Shape;2135;p46"/>
          <p:cNvGrpSpPr/>
          <p:nvPr/>
        </p:nvGrpSpPr>
        <p:grpSpPr>
          <a:xfrm>
            <a:off x="1540452" y="6848803"/>
            <a:ext cx="1229607" cy="877901"/>
            <a:chOff x="-14122" y="7072716"/>
            <a:chExt cx="1229607" cy="877901"/>
          </a:xfrm>
        </p:grpSpPr>
        <p:sp>
          <p:nvSpPr>
            <p:cNvPr id="2136" name="Google Shape;2136;p4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2137" name="Google Shape;2137;p46"/>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15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39,5%</a:t>
              </a:r>
              <a:endParaRPr b="1" sz="1200">
                <a:solidFill>
                  <a:schemeClr val="dk1"/>
                </a:solidFill>
                <a:latin typeface="Arial Narrow"/>
                <a:ea typeface="Arial Narrow"/>
                <a:cs typeface="Arial Narrow"/>
                <a:sym typeface="Arial Narrow"/>
              </a:endParaRPr>
            </a:p>
          </p:txBody>
        </p:sp>
        <p:sp>
          <p:nvSpPr>
            <p:cNvPr id="2138" name="Google Shape;2138;p46"/>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139" name="Google Shape;2139;p46"/>
          <p:cNvGrpSpPr/>
          <p:nvPr/>
        </p:nvGrpSpPr>
        <p:grpSpPr>
          <a:xfrm>
            <a:off x="190340" y="7806669"/>
            <a:ext cx="2237424" cy="1105852"/>
            <a:chOff x="-788022" y="6983264"/>
            <a:chExt cx="2237424" cy="1105852"/>
          </a:xfrm>
        </p:grpSpPr>
        <p:sp>
          <p:nvSpPr>
            <p:cNvPr id="2140" name="Google Shape;2140;p46"/>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Sospechosos</a:t>
              </a:r>
              <a:endParaRPr b="1" sz="1200" u="sng">
                <a:solidFill>
                  <a:schemeClr val="dk1"/>
                </a:solidFill>
                <a:latin typeface="Arial Narrow"/>
                <a:ea typeface="Arial Narrow"/>
                <a:cs typeface="Arial Narrow"/>
                <a:sym typeface="Arial Narrow"/>
              </a:endParaRPr>
            </a:p>
          </p:txBody>
        </p:sp>
        <p:sp>
          <p:nvSpPr>
            <p:cNvPr id="2141" name="Google Shape;2141;p46"/>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21 caso</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55,2%</a:t>
              </a:r>
              <a:endParaRPr b="1" sz="1100">
                <a:solidFill>
                  <a:schemeClr val="dk1"/>
                </a:solidFill>
                <a:latin typeface="Arial Narrow"/>
                <a:ea typeface="Arial Narrow"/>
                <a:cs typeface="Arial Narrow"/>
                <a:sym typeface="Arial Narrow"/>
              </a:endParaRPr>
            </a:p>
          </p:txBody>
        </p:sp>
        <p:sp>
          <p:nvSpPr>
            <p:cNvPr id="2142" name="Google Shape;2142;p46"/>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143" name="Google Shape;2143;p46"/>
          <p:cNvGrpSpPr/>
          <p:nvPr/>
        </p:nvGrpSpPr>
        <p:grpSpPr>
          <a:xfrm>
            <a:off x="5082109" y="7749116"/>
            <a:ext cx="1857467" cy="821705"/>
            <a:chOff x="48617" y="6901656"/>
            <a:chExt cx="1857467" cy="821705"/>
          </a:xfrm>
        </p:grpSpPr>
        <p:sp>
          <p:nvSpPr>
            <p:cNvPr id="2144" name="Google Shape;2144;p46"/>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 por laboratorio</a:t>
              </a:r>
              <a:endParaRPr b="1" sz="1200" u="sng">
                <a:solidFill>
                  <a:schemeClr val="dk1"/>
                </a:solidFill>
                <a:latin typeface="Arial Narrow"/>
                <a:ea typeface="Arial Narrow"/>
                <a:cs typeface="Arial Narrow"/>
                <a:sym typeface="Arial Narrow"/>
              </a:endParaRPr>
            </a:p>
          </p:txBody>
        </p:sp>
        <p:sp>
          <p:nvSpPr>
            <p:cNvPr id="2145" name="Google Shape;2145;p46"/>
            <p:cNvSpPr/>
            <p:nvPr/>
          </p:nvSpPr>
          <p:spPr>
            <a:xfrm>
              <a:off x="61791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17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44,8%</a:t>
              </a:r>
              <a:endParaRPr b="1" sz="1600">
                <a:solidFill>
                  <a:schemeClr val="dk1"/>
                </a:solidFill>
                <a:latin typeface="Arial Narrow"/>
                <a:ea typeface="Arial Narrow"/>
                <a:cs typeface="Arial Narrow"/>
                <a:sym typeface="Arial Narrow"/>
              </a:endParaRPr>
            </a:p>
          </p:txBody>
        </p:sp>
      </p:grpSp>
      <p:sp>
        <p:nvSpPr>
          <p:cNvPr id="2146" name="Google Shape;2146;p46"/>
          <p:cNvSpPr/>
          <p:nvPr/>
        </p:nvSpPr>
        <p:spPr>
          <a:xfrm>
            <a:off x="242645" y="4795572"/>
            <a:ext cx="6283561"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Leptospirosis por comuna. Medellín hasta periodo epidemiológico 3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2147" name="Google Shape;2147;p46"/>
          <p:cNvPicPr preferRelativeResize="0"/>
          <p:nvPr/>
        </p:nvPicPr>
        <p:blipFill rotWithShape="1">
          <a:blip r:embed="rId4">
            <a:alphaModFix/>
          </a:blip>
          <a:srcRect b="0" l="0" r="50000" t="0"/>
          <a:stretch/>
        </p:blipFill>
        <p:spPr>
          <a:xfrm>
            <a:off x="1949051" y="7830925"/>
            <a:ext cx="998542" cy="874818"/>
          </a:xfrm>
          <a:prstGeom prst="rect">
            <a:avLst/>
          </a:prstGeom>
          <a:noFill/>
          <a:ln>
            <a:noFill/>
          </a:ln>
        </p:spPr>
      </p:pic>
      <p:pic>
        <p:nvPicPr>
          <p:cNvPr id="2148" name="Google Shape;2148;p46"/>
          <p:cNvPicPr preferRelativeResize="0"/>
          <p:nvPr/>
        </p:nvPicPr>
        <p:blipFill rotWithShape="1">
          <a:blip r:embed="rId5">
            <a:alphaModFix/>
          </a:blip>
          <a:srcRect b="0" l="10893" r="64411" t="0"/>
          <a:stretch/>
        </p:blipFill>
        <p:spPr>
          <a:xfrm>
            <a:off x="3045857" y="6162832"/>
            <a:ext cx="904106" cy="743198"/>
          </a:xfrm>
          <a:prstGeom prst="rect">
            <a:avLst/>
          </a:prstGeom>
          <a:noFill/>
          <a:ln>
            <a:noFill/>
          </a:ln>
        </p:spPr>
      </p:pic>
      <p:grpSp>
        <p:nvGrpSpPr>
          <p:cNvPr id="2149" name="Google Shape;2149;p46"/>
          <p:cNvGrpSpPr/>
          <p:nvPr/>
        </p:nvGrpSpPr>
        <p:grpSpPr>
          <a:xfrm>
            <a:off x="2874133" y="6840926"/>
            <a:ext cx="1229607" cy="747277"/>
            <a:chOff x="-14122" y="7072716"/>
            <a:chExt cx="1229607" cy="747277"/>
          </a:xfrm>
        </p:grpSpPr>
        <p:sp>
          <p:nvSpPr>
            <p:cNvPr id="2150" name="Google Shape;2150;p4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2151" name="Google Shape;2151;p46"/>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81,5%</a:t>
              </a:r>
              <a:endParaRPr b="1" sz="1200">
                <a:solidFill>
                  <a:schemeClr val="dk1"/>
                </a:solidFill>
                <a:latin typeface="Arial Narrow"/>
                <a:ea typeface="Arial Narrow"/>
                <a:cs typeface="Arial Narrow"/>
                <a:sym typeface="Arial Narrow"/>
              </a:endParaRPr>
            </a:p>
          </p:txBody>
        </p:sp>
      </p:grpSp>
      <p:pic>
        <p:nvPicPr>
          <p:cNvPr id="2152" name="Google Shape;2152;p46"/>
          <p:cNvPicPr preferRelativeResize="0"/>
          <p:nvPr/>
        </p:nvPicPr>
        <p:blipFill rotWithShape="1">
          <a:blip r:embed="rId6">
            <a:alphaModFix/>
          </a:blip>
          <a:srcRect b="0" l="55406" r="19476" t="0"/>
          <a:stretch/>
        </p:blipFill>
        <p:spPr>
          <a:xfrm>
            <a:off x="4108267" y="6219530"/>
            <a:ext cx="844527" cy="708025"/>
          </a:xfrm>
          <a:prstGeom prst="rect">
            <a:avLst/>
          </a:prstGeom>
          <a:noFill/>
          <a:ln>
            <a:noFill/>
          </a:ln>
        </p:spPr>
      </p:pic>
      <p:grpSp>
        <p:nvGrpSpPr>
          <p:cNvPr id="2153" name="Google Shape;2153;p46"/>
          <p:cNvGrpSpPr/>
          <p:nvPr/>
        </p:nvGrpSpPr>
        <p:grpSpPr>
          <a:xfrm>
            <a:off x="3983878" y="6840925"/>
            <a:ext cx="1229607" cy="658523"/>
            <a:chOff x="3794" y="7064838"/>
            <a:chExt cx="1229607" cy="658523"/>
          </a:xfrm>
        </p:grpSpPr>
        <p:sp>
          <p:nvSpPr>
            <p:cNvPr id="2154" name="Google Shape;2154;p46"/>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2155" name="Google Shape;2155;p46"/>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2,6%</a:t>
              </a:r>
              <a:endParaRPr b="1" sz="1200">
                <a:solidFill>
                  <a:schemeClr val="dk1"/>
                </a:solidFill>
                <a:latin typeface="Arial Narrow"/>
                <a:ea typeface="Arial Narrow"/>
                <a:cs typeface="Arial Narrow"/>
                <a:sym typeface="Arial Narrow"/>
              </a:endParaRPr>
            </a:p>
          </p:txBody>
        </p:sp>
      </p:grpSp>
      <p:sp>
        <p:nvSpPr>
          <p:cNvPr id="2156" name="Google Shape;2156;p46"/>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18 casos (47,3%)</a:t>
            </a:r>
            <a:endParaRPr b="1" sz="1200">
              <a:solidFill>
                <a:schemeClr val="lt1"/>
              </a:solidFill>
              <a:latin typeface="Calibri"/>
              <a:ea typeface="Calibri"/>
              <a:cs typeface="Calibri"/>
              <a:sym typeface="Calibri"/>
            </a:endParaRPr>
          </a:p>
        </p:txBody>
      </p:sp>
      <p:sp>
        <p:nvSpPr>
          <p:cNvPr id="2157" name="Google Shape;2157;p46"/>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sp>
        <p:nvSpPr>
          <p:cNvPr descr="C:\Users\98493498\Desktop\Laboratorio-Cli%CC%81nico.webp" id="2158" name="Google Shape;2158;p4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2159" name="Google Shape;2159;p4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0" name="Google Shape;2160;p46"/>
          <p:cNvSpPr txBox="1"/>
          <p:nvPr/>
        </p:nvSpPr>
        <p:spPr>
          <a:xfrm>
            <a:off x="3100160" y="681591"/>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3-2022</a:t>
            </a:r>
            <a:endParaRPr b="1" sz="1200">
              <a:solidFill>
                <a:schemeClr val="dk1"/>
              </a:solidFill>
              <a:latin typeface="Arial Narrow"/>
              <a:ea typeface="Arial Narrow"/>
              <a:cs typeface="Arial Narrow"/>
              <a:sym typeface="Arial Narrow"/>
            </a:endParaRPr>
          </a:p>
        </p:txBody>
      </p:sp>
      <p:sp>
        <p:nvSpPr>
          <p:cNvPr id="2161" name="Google Shape;2161;p46"/>
          <p:cNvSpPr txBox="1"/>
          <p:nvPr/>
        </p:nvSpPr>
        <p:spPr>
          <a:xfrm>
            <a:off x="3060390" y="380616"/>
            <a:ext cx="2075175"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Leptospirosis</a:t>
            </a:r>
            <a:endParaRPr b="1" sz="1600">
              <a:solidFill>
                <a:srgbClr val="C00000"/>
              </a:solidFill>
              <a:latin typeface="Arial Narrow"/>
              <a:ea typeface="Arial Narrow"/>
              <a:cs typeface="Arial Narrow"/>
              <a:sym typeface="Arial Narrow"/>
            </a:endParaRPr>
          </a:p>
        </p:txBody>
      </p:sp>
      <p:pic>
        <p:nvPicPr>
          <p:cNvPr id="2162" name="Google Shape;2162;p46"/>
          <p:cNvPicPr preferRelativeResize="0"/>
          <p:nvPr/>
        </p:nvPicPr>
        <p:blipFill rotWithShape="1">
          <a:blip r:embed="rId7">
            <a:alphaModFix/>
          </a:blip>
          <a:srcRect b="4882" l="8568" r="37043" t="18330"/>
          <a:stretch/>
        </p:blipFill>
        <p:spPr>
          <a:xfrm>
            <a:off x="2344426" y="1948088"/>
            <a:ext cx="1864234" cy="1480434"/>
          </a:xfrm>
          <a:prstGeom prst="rect">
            <a:avLst/>
          </a:prstGeom>
          <a:noFill/>
          <a:ln>
            <a:noFill/>
          </a:ln>
        </p:spPr>
      </p:pic>
      <p:grpSp>
        <p:nvGrpSpPr>
          <p:cNvPr id="2163" name="Google Shape;2163;p46"/>
          <p:cNvGrpSpPr/>
          <p:nvPr/>
        </p:nvGrpSpPr>
        <p:grpSpPr>
          <a:xfrm>
            <a:off x="3081089" y="7837875"/>
            <a:ext cx="2237424" cy="1105852"/>
            <a:chOff x="-788022" y="6983264"/>
            <a:chExt cx="2237424" cy="1105852"/>
          </a:xfrm>
        </p:grpSpPr>
        <p:sp>
          <p:nvSpPr>
            <p:cNvPr id="2164" name="Google Shape;2164;p46"/>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Descartados</a:t>
              </a:r>
              <a:endParaRPr b="1" sz="1200" u="sng">
                <a:solidFill>
                  <a:schemeClr val="dk1"/>
                </a:solidFill>
                <a:latin typeface="Arial Narrow"/>
                <a:ea typeface="Arial Narrow"/>
                <a:cs typeface="Arial Narrow"/>
                <a:sym typeface="Arial Narrow"/>
              </a:endParaRPr>
            </a:p>
          </p:txBody>
        </p:sp>
        <p:sp>
          <p:nvSpPr>
            <p:cNvPr id="2165" name="Google Shape;2165;p46"/>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7 casos</a:t>
              </a:r>
              <a:endParaRPr b="1" sz="1100">
                <a:solidFill>
                  <a:schemeClr val="dk1"/>
                </a:solidFill>
                <a:latin typeface="Arial Narrow"/>
                <a:ea typeface="Arial Narrow"/>
                <a:cs typeface="Arial Narrow"/>
                <a:sym typeface="Arial Narrow"/>
              </a:endParaRPr>
            </a:p>
          </p:txBody>
        </p:sp>
        <p:sp>
          <p:nvSpPr>
            <p:cNvPr id="2166" name="Google Shape;2166;p46"/>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2167" name="Google Shape;2167;p46"/>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Con Hictericia</a:t>
            </a:r>
            <a:endParaRPr b="1" sz="1200" u="sng">
              <a:solidFill>
                <a:schemeClr val="dk1"/>
              </a:solidFill>
              <a:latin typeface="Arial Narrow"/>
              <a:ea typeface="Arial Narrow"/>
              <a:cs typeface="Arial Narrow"/>
              <a:sym typeface="Arial Narrow"/>
            </a:endParaRPr>
          </a:p>
        </p:txBody>
      </p:sp>
      <p:pic>
        <p:nvPicPr>
          <p:cNvPr descr="http://cached.imagescaler.hbpl.co.uk/resize/scaleWidth/393/?sURL=http://offlinehbpl.hbpl.co.uk/News/PGH/49F18050-C0F3-DE90-E8A67A4C73063A63.gif" id="2168" name="Google Shape;2168;p46"/>
          <p:cNvPicPr preferRelativeResize="0"/>
          <p:nvPr/>
        </p:nvPicPr>
        <p:blipFill rotWithShape="1">
          <a:blip r:embed="rId8">
            <a:alphaModFix/>
          </a:blip>
          <a:srcRect b="0" l="0" r="0" t="0"/>
          <a:stretch/>
        </p:blipFill>
        <p:spPr>
          <a:xfrm>
            <a:off x="5651403" y="6263454"/>
            <a:ext cx="934195" cy="622797"/>
          </a:xfrm>
          <a:prstGeom prst="rect">
            <a:avLst/>
          </a:prstGeom>
          <a:noFill/>
          <a:ln>
            <a:noFill/>
          </a:ln>
        </p:spPr>
      </p:pic>
      <p:pic>
        <p:nvPicPr>
          <p:cNvPr id="2169" name="Google Shape;2169;p46"/>
          <p:cNvPicPr preferRelativeResize="0"/>
          <p:nvPr/>
        </p:nvPicPr>
        <p:blipFill rotWithShape="1">
          <a:blip r:embed="rId9">
            <a:alphaModFix/>
          </a:blip>
          <a:srcRect b="0" l="0" r="0" t="0"/>
          <a:stretch/>
        </p:blipFill>
        <p:spPr>
          <a:xfrm>
            <a:off x="88433" y="1751586"/>
            <a:ext cx="2250150" cy="2132087"/>
          </a:xfrm>
          <a:prstGeom prst="rect">
            <a:avLst/>
          </a:prstGeom>
          <a:noFill/>
          <a:ln>
            <a:noFill/>
          </a:ln>
        </p:spPr>
      </p:pic>
      <p:pic>
        <p:nvPicPr>
          <p:cNvPr id="2170" name="Google Shape;2170;p46"/>
          <p:cNvPicPr preferRelativeResize="0"/>
          <p:nvPr/>
        </p:nvPicPr>
        <p:blipFill rotWithShape="1">
          <a:blip r:embed="rId10">
            <a:alphaModFix/>
          </a:blip>
          <a:srcRect b="0" l="0" r="0" t="0"/>
          <a:stretch/>
        </p:blipFill>
        <p:spPr>
          <a:xfrm>
            <a:off x="4374736" y="1785855"/>
            <a:ext cx="2526716" cy="2570121"/>
          </a:xfrm>
          <a:prstGeom prst="rect">
            <a:avLst/>
          </a:prstGeom>
          <a:noFill/>
          <a:ln>
            <a:noFill/>
          </a:ln>
        </p:spPr>
      </p:pic>
      <p:pic>
        <p:nvPicPr>
          <p:cNvPr descr="http://contrastes.com.co/web/images/leptospirosis.jpg" id="2171" name="Google Shape;2171;p46"/>
          <p:cNvPicPr preferRelativeResize="0"/>
          <p:nvPr/>
        </p:nvPicPr>
        <p:blipFill rotWithShape="1">
          <a:blip r:embed="rId11">
            <a:alphaModFix/>
          </a:blip>
          <a:srcRect b="0" l="0" r="0" t="0"/>
          <a:stretch/>
        </p:blipFill>
        <p:spPr>
          <a:xfrm>
            <a:off x="83625" y="-16344"/>
            <a:ext cx="2145482" cy="160911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pic>
        <p:nvPicPr>
          <p:cNvPr id="2177" name="Google Shape;2177;p47"/>
          <p:cNvPicPr preferRelativeResize="0"/>
          <p:nvPr/>
        </p:nvPicPr>
        <p:blipFill rotWithShape="1">
          <a:blip r:embed="rId3">
            <a:alphaModFix/>
          </a:blip>
          <a:srcRect b="0" l="0" r="0" t="0"/>
          <a:stretch/>
        </p:blipFill>
        <p:spPr>
          <a:xfrm>
            <a:off x="1" y="-21028"/>
            <a:ext cx="2167808" cy="2845205"/>
          </a:xfrm>
          <a:prstGeom prst="rect">
            <a:avLst/>
          </a:prstGeom>
          <a:noFill/>
          <a:ln>
            <a:noFill/>
          </a:ln>
        </p:spPr>
      </p:pic>
      <p:pic>
        <p:nvPicPr>
          <p:cNvPr id="2178" name="Google Shape;2178;p47"/>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179" name="Google Shape;2179;p47"/>
          <p:cNvSpPr txBox="1"/>
          <p:nvPr/>
        </p:nvSpPr>
        <p:spPr>
          <a:xfrm>
            <a:off x="-39943" y="766609"/>
            <a:ext cx="22077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3 - 2022</a:t>
            </a:r>
            <a:endParaRPr b="1" sz="1200">
              <a:solidFill>
                <a:schemeClr val="dk1"/>
              </a:solidFill>
              <a:latin typeface="Arial Narrow"/>
              <a:ea typeface="Arial Narrow"/>
              <a:cs typeface="Arial Narrow"/>
              <a:sym typeface="Arial Narrow"/>
            </a:endParaRPr>
          </a:p>
        </p:txBody>
      </p:sp>
      <p:grpSp>
        <p:nvGrpSpPr>
          <p:cNvPr id="2180" name="Google Shape;2180;p47"/>
          <p:cNvGrpSpPr/>
          <p:nvPr/>
        </p:nvGrpSpPr>
        <p:grpSpPr>
          <a:xfrm>
            <a:off x="179214" y="4211960"/>
            <a:ext cx="1892650" cy="488476"/>
            <a:chOff x="2397524" y="3379972"/>
            <a:chExt cx="4508500" cy="904875"/>
          </a:xfrm>
        </p:grpSpPr>
        <p:pic>
          <p:nvPicPr>
            <p:cNvPr id="2181" name="Google Shape;2181;p4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182" name="Google Shape;2182;p47"/>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a:t>
              </a:r>
              <a:endParaRPr b="1" sz="2000">
                <a:solidFill>
                  <a:schemeClr val="dk1"/>
                </a:solidFill>
                <a:latin typeface="Arial Narrow"/>
                <a:ea typeface="Arial Narrow"/>
                <a:cs typeface="Arial Narrow"/>
                <a:sym typeface="Arial Narrow"/>
              </a:endParaRPr>
            </a:p>
          </p:txBody>
        </p:sp>
      </p:grpSp>
      <p:sp>
        <p:nvSpPr>
          <p:cNvPr id="2183" name="Google Shape;2183;p47"/>
          <p:cNvSpPr txBox="1"/>
          <p:nvPr/>
        </p:nvSpPr>
        <p:spPr>
          <a:xfrm>
            <a:off x="-52866" y="4799603"/>
            <a:ext cx="222067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se presentó  variación porcentual respecto al mismo período del año anterior</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t>
            </a:r>
            <a:endParaRPr b="1" sz="1200">
              <a:solidFill>
                <a:schemeClr val="dk1"/>
              </a:solidFill>
              <a:latin typeface="Arial Narrow"/>
              <a:ea typeface="Arial Narrow"/>
              <a:cs typeface="Arial Narrow"/>
              <a:sym typeface="Arial Narrow"/>
            </a:endParaRPr>
          </a:p>
        </p:txBody>
      </p:sp>
      <p:grpSp>
        <p:nvGrpSpPr>
          <p:cNvPr id="2184" name="Google Shape;2184;p47"/>
          <p:cNvGrpSpPr/>
          <p:nvPr/>
        </p:nvGrpSpPr>
        <p:grpSpPr>
          <a:xfrm>
            <a:off x="2448322" y="74775"/>
            <a:ext cx="3446504" cy="276999"/>
            <a:chOff x="2448322" y="74775"/>
            <a:chExt cx="3446504" cy="276999"/>
          </a:xfrm>
        </p:grpSpPr>
        <p:sp>
          <p:nvSpPr>
            <p:cNvPr id="2185" name="Google Shape;2185;p4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86" name="Google Shape;2186;p47"/>
            <p:cNvCxnSpPr>
              <a:stCxn id="218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87" name="Google Shape;2187;p4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188" name="Google Shape;2188;p47"/>
          <p:cNvSpPr/>
          <p:nvPr/>
        </p:nvSpPr>
        <p:spPr>
          <a:xfrm>
            <a:off x="0" y="61561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89" name="Google Shape;2189;p47"/>
          <p:cNvGrpSpPr/>
          <p:nvPr/>
        </p:nvGrpSpPr>
        <p:grpSpPr>
          <a:xfrm>
            <a:off x="263756" y="6256056"/>
            <a:ext cx="5971403" cy="340261"/>
            <a:chOff x="2448322" y="74775"/>
            <a:chExt cx="3513839" cy="266582"/>
          </a:xfrm>
        </p:grpSpPr>
        <p:sp>
          <p:nvSpPr>
            <p:cNvPr id="2190" name="Google Shape;2190;p47"/>
            <p:cNvSpPr/>
            <p:nvPr/>
          </p:nvSpPr>
          <p:spPr>
            <a:xfrm>
              <a:off x="2448322" y="74775"/>
              <a:ext cx="218596"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91" name="Google Shape;2191;p47"/>
            <p:cNvCxnSpPr>
              <a:stCxn id="2190" idx="6"/>
            </p:cNvCxnSpPr>
            <p:nvPr/>
          </p:nvCxnSpPr>
          <p:spPr>
            <a:xfrm>
              <a:off x="2666918" y="205580"/>
              <a:ext cx="717600" cy="0"/>
            </a:xfrm>
            <a:prstGeom prst="straightConnector1">
              <a:avLst/>
            </a:prstGeom>
            <a:noFill/>
            <a:ln cap="flat" cmpd="sng" w="28575">
              <a:solidFill>
                <a:srgbClr val="C00000"/>
              </a:solidFill>
              <a:prstDash val="solid"/>
              <a:round/>
              <a:headEnd len="sm" w="sm" type="none"/>
              <a:tailEnd len="sm" w="sm" type="none"/>
            </a:ln>
          </p:spPr>
        </p:cxnSp>
        <p:sp>
          <p:nvSpPr>
            <p:cNvPr id="2192" name="Google Shape;2192;p47"/>
            <p:cNvSpPr txBox="1"/>
            <p:nvPr/>
          </p:nvSpPr>
          <p:spPr>
            <a:xfrm>
              <a:off x="3369873" y="76112"/>
              <a:ext cx="2592288" cy="2652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Arial Narrow"/>
                  <a:ea typeface="Arial Narrow"/>
                  <a:cs typeface="Arial Narrow"/>
                  <a:sym typeface="Arial Narrow"/>
                </a:rPr>
                <a:t>Variables de interés</a:t>
              </a:r>
              <a:endParaRPr b="1" sz="1600">
                <a:solidFill>
                  <a:schemeClr val="dk1"/>
                </a:solidFill>
                <a:latin typeface="Arial Narrow"/>
                <a:ea typeface="Arial Narrow"/>
                <a:cs typeface="Arial Narrow"/>
                <a:sym typeface="Arial Narrow"/>
              </a:endParaRPr>
            </a:p>
          </p:txBody>
        </p:sp>
      </p:grpSp>
      <p:sp>
        <p:nvSpPr>
          <p:cNvPr id="2193" name="Google Shape;2193;p4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Pág..47 </a:t>
            </a:r>
            <a:endParaRPr b="1" sz="1050">
              <a:solidFill>
                <a:schemeClr val="dk1"/>
              </a:solidFill>
              <a:latin typeface="Arial Narrow"/>
              <a:ea typeface="Arial Narrow"/>
              <a:cs typeface="Arial Narrow"/>
              <a:sym typeface="Arial Narrow"/>
            </a:endParaRPr>
          </a:p>
        </p:txBody>
      </p:sp>
      <p:sp>
        <p:nvSpPr>
          <p:cNvPr id="2194" name="Google Shape;2194;p47"/>
          <p:cNvSpPr txBox="1"/>
          <p:nvPr>
            <p:ph type="ctrTitle"/>
          </p:nvPr>
        </p:nvSpPr>
        <p:spPr>
          <a:xfrm>
            <a:off x="-29713" y="286011"/>
            <a:ext cx="2208885" cy="3385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Mortalidad materna- MM</a:t>
            </a:r>
            <a:endParaRPr b="1" sz="1600">
              <a:solidFill>
                <a:srgbClr val="C00000"/>
              </a:solidFill>
              <a:latin typeface="Arial Narrow"/>
              <a:ea typeface="Arial Narrow"/>
              <a:cs typeface="Arial Narrow"/>
              <a:sym typeface="Arial Narrow"/>
            </a:endParaRPr>
          </a:p>
        </p:txBody>
      </p:sp>
      <p:grpSp>
        <p:nvGrpSpPr>
          <p:cNvPr id="2195" name="Google Shape;2195;p47"/>
          <p:cNvGrpSpPr/>
          <p:nvPr/>
        </p:nvGrpSpPr>
        <p:grpSpPr>
          <a:xfrm>
            <a:off x="2410562" y="7703262"/>
            <a:ext cx="757840" cy="646484"/>
            <a:chOff x="5227274" y="1274868"/>
            <a:chExt cx="757840" cy="646484"/>
          </a:xfrm>
        </p:grpSpPr>
        <p:sp>
          <p:nvSpPr>
            <p:cNvPr id="2196" name="Google Shape;2196;p47"/>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2197" name="Google Shape;2197;p47"/>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2198" name="Google Shape;2198;p47"/>
          <p:cNvPicPr preferRelativeResize="0"/>
          <p:nvPr/>
        </p:nvPicPr>
        <p:blipFill rotWithShape="1">
          <a:blip r:embed="rId6">
            <a:alphaModFix/>
          </a:blip>
          <a:srcRect b="0" l="86761" r="0" t="0"/>
          <a:stretch/>
        </p:blipFill>
        <p:spPr>
          <a:xfrm>
            <a:off x="2529565" y="7108318"/>
            <a:ext cx="537606" cy="670512"/>
          </a:xfrm>
          <a:prstGeom prst="rect">
            <a:avLst/>
          </a:prstGeom>
          <a:noFill/>
          <a:ln>
            <a:noFill/>
          </a:ln>
        </p:spPr>
      </p:pic>
      <p:pic>
        <p:nvPicPr>
          <p:cNvPr id="2199" name="Google Shape;2199;p47"/>
          <p:cNvPicPr preferRelativeResize="0"/>
          <p:nvPr/>
        </p:nvPicPr>
        <p:blipFill rotWithShape="1">
          <a:blip r:embed="rId7">
            <a:alphaModFix/>
          </a:blip>
          <a:srcRect b="0" l="0" r="0" t="0"/>
          <a:stretch/>
        </p:blipFill>
        <p:spPr>
          <a:xfrm>
            <a:off x="470011" y="7111801"/>
            <a:ext cx="942975" cy="771525"/>
          </a:xfrm>
          <a:prstGeom prst="rect">
            <a:avLst/>
          </a:prstGeom>
          <a:noFill/>
          <a:ln>
            <a:noFill/>
          </a:ln>
        </p:spPr>
      </p:pic>
      <p:grpSp>
        <p:nvGrpSpPr>
          <p:cNvPr id="2200" name="Google Shape;2200;p47"/>
          <p:cNvGrpSpPr/>
          <p:nvPr/>
        </p:nvGrpSpPr>
        <p:grpSpPr>
          <a:xfrm>
            <a:off x="116195" y="7726547"/>
            <a:ext cx="1720560" cy="877901"/>
            <a:chOff x="-36884" y="7072716"/>
            <a:chExt cx="1305446" cy="877901"/>
          </a:xfrm>
        </p:grpSpPr>
        <p:sp>
          <p:nvSpPr>
            <p:cNvPr id="2201" name="Google Shape;2201;p47"/>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202" name="Google Shape;2202;p47"/>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100%</a:t>
              </a:r>
              <a:endParaRPr b="1" sz="1600">
                <a:solidFill>
                  <a:schemeClr val="dk1"/>
                </a:solidFill>
                <a:latin typeface="Arial Narrow"/>
                <a:ea typeface="Arial Narrow"/>
                <a:cs typeface="Arial Narrow"/>
                <a:sym typeface="Arial Narrow"/>
              </a:endParaRPr>
            </a:p>
          </p:txBody>
        </p:sp>
        <p:sp>
          <p:nvSpPr>
            <p:cNvPr id="2203" name="Google Shape;2203;p47"/>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grpSp>
        <p:nvGrpSpPr>
          <p:cNvPr id="2204" name="Google Shape;2204;p47"/>
          <p:cNvGrpSpPr/>
          <p:nvPr/>
        </p:nvGrpSpPr>
        <p:grpSpPr>
          <a:xfrm>
            <a:off x="2251078" y="2928469"/>
            <a:ext cx="2203493" cy="1580707"/>
            <a:chOff x="-2126797" y="7102671"/>
            <a:chExt cx="1561980" cy="494356"/>
          </a:xfrm>
        </p:grpSpPr>
        <p:sp>
          <p:nvSpPr>
            <p:cNvPr id="2205" name="Google Shape;2205;p47"/>
            <p:cNvSpPr txBox="1"/>
            <p:nvPr/>
          </p:nvSpPr>
          <p:spPr>
            <a:xfrm>
              <a:off x="-2073520" y="7102671"/>
              <a:ext cx="1229607" cy="1215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Afiliación al SGSS</a:t>
              </a:r>
              <a:endParaRPr b="1" sz="1000" u="sng">
                <a:solidFill>
                  <a:schemeClr val="dk1"/>
                </a:solidFill>
                <a:latin typeface="Arial Narrow"/>
                <a:ea typeface="Arial Narrow"/>
                <a:cs typeface="Arial Narrow"/>
                <a:sym typeface="Arial Narrow"/>
              </a:endParaRPr>
            </a:p>
          </p:txBody>
        </p:sp>
        <p:sp>
          <p:nvSpPr>
            <p:cNvPr id="2206" name="Google Shape;2206;p47"/>
            <p:cNvSpPr/>
            <p:nvPr/>
          </p:nvSpPr>
          <p:spPr>
            <a:xfrm>
              <a:off x="-2126797" y="7178843"/>
              <a:ext cx="1561980" cy="41818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 0</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Afiliado: 1 caso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Contributivo: 0</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Excepción – especial : 0</a:t>
              </a:r>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2207" name="Google Shape;2207;p47"/>
          <p:cNvSpPr txBox="1"/>
          <p:nvPr/>
        </p:nvSpPr>
        <p:spPr>
          <a:xfrm>
            <a:off x="2372884" y="4684179"/>
            <a:ext cx="224121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Muertes maternas tardías</a:t>
            </a:r>
            <a:endParaRPr b="1" sz="1400">
              <a:solidFill>
                <a:schemeClr val="dk1"/>
              </a:solidFill>
              <a:latin typeface="Arial Narrow"/>
              <a:ea typeface="Arial Narrow"/>
              <a:cs typeface="Arial Narrow"/>
              <a:sym typeface="Arial Narrow"/>
            </a:endParaRPr>
          </a:p>
        </p:txBody>
      </p:sp>
      <p:sp>
        <p:nvSpPr>
          <p:cNvPr id="2208" name="Google Shape;2208;p47"/>
          <p:cNvSpPr txBox="1"/>
          <p:nvPr/>
        </p:nvSpPr>
        <p:spPr>
          <a:xfrm>
            <a:off x="2633295" y="5006518"/>
            <a:ext cx="173316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 caso</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Afiliada a Sura EPS</a:t>
            </a:r>
            <a:endParaRPr/>
          </a:p>
        </p:txBody>
      </p:sp>
      <p:cxnSp>
        <p:nvCxnSpPr>
          <p:cNvPr id="2209" name="Google Shape;2209;p47"/>
          <p:cNvCxnSpPr/>
          <p:nvPr/>
        </p:nvCxnSpPr>
        <p:spPr>
          <a:xfrm rot="10800000">
            <a:off x="2299807" y="4665396"/>
            <a:ext cx="2154764" cy="0"/>
          </a:xfrm>
          <a:prstGeom prst="straightConnector1">
            <a:avLst/>
          </a:prstGeom>
          <a:noFill/>
          <a:ln cap="flat" cmpd="sng" w="9525">
            <a:solidFill>
              <a:srgbClr val="002060"/>
            </a:solidFill>
            <a:prstDash val="solid"/>
            <a:round/>
            <a:headEnd len="sm" w="sm" type="none"/>
            <a:tailEnd len="med" w="med" type="oval"/>
          </a:ln>
        </p:spPr>
      </p:cxnSp>
      <p:sp>
        <p:nvSpPr>
          <p:cNvPr id="2210" name="Google Shape;2210;p47"/>
          <p:cNvSpPr txBox="1"/>
          <p:nvPr/>
        </p:nvSpPr>
        <p:spPr>
          <a:xfrm>
            <a:off x="4739178" y="3285032"/>
            <a:ext cx="224121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Razón MM temprana</a:t>
            </a:r>
            <a:endParaRPr b="1" sz="1200">
              <a:solidFill>
                <a:schemeClr val="dk1"/>
              </a:solidFill>
              <a:latin typeface="Arial Narrow"/>
              <a:ea typeface="Arial Narrow"/>
              <a:cs typeface="Arial Narrow"/>
              <a:sym typeface="Arial Narrow"/>
            </a:endParaRPr>
          </a:p>
        </p:txBody>
      </p:sp>
      <p:sp>
        <p:nvSpPr>
          <p:cNvPr id="2211" name="Google Shape;2211;p47"/>
          <p:cNvSpPr txBox="1"/>
          <p:nvPr/>
        </p:nvSpPr>
        <p:spPr>
          <a:xfrm>
            <a:off x="4724709" y="3627188"/>
            <a:ext cx="2270173" cy="16312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16,9 por mil nacidos vivos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Muerte en puerperio, </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antes de llegar al servicio </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de urgencias, </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en estudio por el Instituto</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Nacional de Medicina Legal.</a:t>
            </a:r>
            <a:br>
              <a:rPr b="1" lang="es-ES" sz="1400">
                <a:solidFill>
                  <a:schemeClr val="dk1"/>
                </a:solidFill>
                <a:latin typeface="Arial Narrow"/>
                <a:ea typeface="Arial Narrow"/>
                <a:cs typeface="Arial Narrow"/>
                <a:sym typeface="Arial Narrow"/>
              </a:rPr>
            </a:br>
            <a:r>
              <a:rPr b="1" lang="es-ES" sz="1400">
                <a:solidFill>
                  <a:schemeClr val="dk1"/>
                </a:solidFill>
                <a:latin typeface="Arial Narrow"/>
                <a:ea typeface="Arial Narrow"/>
                <a:cs typeface="Arial Narrow"/>
                <a:sym typeface="Arial Narrow"/>
              </a:rPr>
              <a:t>Evitabilidad no evaluable.</a:t>
            </a:r>
            <a:endParaRPr/>
          </a:p>
        </p:txBody>
      </p:sp>
      <p:cxnSp>
        <p:nvCxnSpPr>
          <p:cNvPr id="2212" name="Google Shape;2212;p47"/>
          <p:cNvCxnSpPr/>
          <p:nvPr/>
        </p:nvCxnSpPr>
        <p:spPr>
          <a:xfrm rot="10800000">
            <a:off x="3613116" y="2896506"/>
            <a:ext cx="2154764" cy="0"/>
          </a:xfrm>
          <a:prstGeom prst="straightConnector1">
            <a:avLst/>
          </a:prstGeom>
          <a:noFill/>
          <a:ln cap="flat" cmpd="sng" w="9525">
            <a:solidFill>
              <a:srgbClr val="002060"/>
            </a:solidFill>
            <a:prstDash val="solid"/>
            <a:round/>
            <a:headEnd len="sm" w="sm" type="none"/>
            <a:tailEnd len="med" w="med" type="oval"/>
          </a:ln>
        </p:spPr>
      </p:cxnSp>
      <p:sp>
        <p:nvSpPr>
          <p:cNvPr id="2213" name="Google Shape;2213;p47"/>
          <p:cNvSpPr/>
          <p:nvPr/>
        </p:nvSpPr>
        <p:spPr>
          <a:xfrm>
            <a:off x="2277456" y="2195736"/>
            <a:ext cx="4923444" cy="74379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Calibri"/>
                <a:ea typeface="Calibri"/>
                <a:cs typeface="Calibri"/>
                <a:sym typeface="Calibri"/>
              </a:rPr>
              <a:t>Canal endémico para mortalidad materna, datos preliminares. Residentes en Medellín. Acumulado al tercer periodo epidemiológico de 2022.</a:t>
            </a:r>
            <a:endParaRPr b="1" sz="1000">
              <a:solidFill>
                <a:schemeClr val="dk1"/>
              </a:solidFill>
              <a:latin typeface="Arial"/>
              <a:ea typeface="Arial"/>
              <a:cs typeface="Arial"/>
              <a:sym typeface="Arial"/>
            </a:endParaRPr>
          </a:p>
          <a:p>
            <a:pPr indent="0" lvl="0" marL="0" marR="0" rtl="0" algn="just">
              <a:spcBef>
                <a:spcPts val="1000"/>
              </a:spcBef>
              <a:spcAft>
                <a:spcPts val="0"/>
              </a:spcAft>
              <a:buNone/>
            </a:pPr>
            <a:r>
              <a:rPr lang="es-ES" sz="700">
                <a:solidFill>
                  <a:schemeClr val="dk1"/>
                </a:solidFill>
                <a:latin typeface="Arial"/>
                <a:ea typeface="Arial"/>
                <a:cs typeface="Arial"/>
                <a:sym typeface="Arial"/>
              </a:rPr>
              <a:t>Fuente: Proceso de vigilancia epidemiológica de morbilidad materna extrema y Sivigila. Medellín, 2022. Fecha de corte: 26/03/2022.</a:t>
            </a:r>
            <a:endParaRPr sz="600">
              <a:solidFill>
                <a:schemeClr val="dk1"/>
              </a:solidFill>
              <a:latin typeface="Calibri"/>
              <a:ea typeface="Calibri"/>
              <a:cs typeface="Calibri"/>
              <a:sym typeface="Calibri"/>
            </a:endParaRPr>
          </a:p>
        </p:txBody>
      </p:sp>
      <p:pic>
        <p:nvPicPr>
          <p:cNvPr id="2214" name="Google Shape;2214;p47"/>
          <p:cNvPicPr preferRelativeResize="0"/>
          <p:nvPr/>
        </p:nvPicPr>
        <p:blipFill rotWithShape="1">
          <a:blip r:embed="rId8">
            <a:alphaModFix/>
          </a:blip>
          <a:srcRect b="0" l="0" r="0" t="0"/>
          <a:stretch/>
        </p:blipFill>
        <p:spPr>
          <a:xfrm>
            <a:off x="4536554" y="7125256"/>
            <a:ext cx="557405" cy="912116"/>
          </a:xfrm>
          <a:prstGeom prst="rect">
            <a:avLst/>
          </a:prstGeom>
          <a:noFill/>
          <a:ln>
            <a:noFill/>
          </a:ln>
        </p:spPr>
      </p:pic>
      <p:sp>
        <p:nvSpPr>
          <p:cNvPr id="2215" name="Google Shape;2215;p47"/>
          <p:cNvSpPr/>
          <p:nvPr/>
        </p:nvSpPr>
        <p:spPr>
          <a:xfrm>
            <a:off x="4032498" y="7993832"/>
            <a:ext cx="1690560"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Grupo de edad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 a 19 años: 1</a:t>
            </a:r>
            <a:endParaRPr b="1" sz="1600">
              <a:solidFill>
                <a:schemeClr val="dk1"/>
              </a:solidFill>
              <a:latin typeface="Arial Narrow"/>
              <a:ea typeface="Arial Narrow"/>
              <a:cs typeface="Arial Narrow"/>
              <a:sym typeface="Arial Narrow"/>
            </a:endParaRPr>
          </a:p>
        </p:txBody>
      </p:sp>
      <p:sp>
        <p:nvSpPr>
          <p:cNvPr id="2216" name="Google Shape;2216;p47"/>
          <p:cNvSpPr/>
          <p:nvPr/>
        </p:nvSpPr>
        <p:spPr>
          <a:xfrm>
            <a:off x="135900" y="8604448"/>
            <a:ext cx="1711149" cy="46021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Sitio de ocurrencia: casa 1</a:t>
            </a:r>
            <a:endParaRPr b="1" sz="1600">
              <a:solidFill>
                <a:schemeClr val="dk1"/>
              </a:solidFill>
              <a:latin typeface="Arial Narrow"/>
              <a:ea typeface="Arial Narrow"/>
              <a:cs typeface="Arial Narrow"/>
              <a:sym typeface="Arial Narrow"/>
            </a:endParaRPr>
          </a:p>
        </p:txBody>
      </p:sp>
      <p:pic>
        <p:nvPicPr>
          <p:cNvPr id="2217" name="Google Shape;2217;p47"/>
          <p:cNvPicPr preferRelativeResize="0"/>
          <p:nvPr/>
        </p:nvPicPr>
        <p:blipFill rotWithShape="1">
          <a:blip r:embed="rId9">
            <a:alphaModFix/>
          </a:blip>
          <a:srcRect b="0" l="0" r="0" t="0"/>
          <a:stretch/>
        </p:blipFill>
        <p:spPr>
          <a:xfrm>
            <a:off x="2736354" y="343860"/>
            <a:ext cx="3712590" cy="179864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2" name="Shape 2222"/>
        <p:cNvGrpSpPr/>
        <p:nvPr/>
      </p:nvGrpSpPr>
      <p:grpSpPr>
        <a:xfrm>
          <a:off x="0" y="0"/>
          <a:ext cx="0" cy="0"/>
          <a:chOff x="0" y="0"/>
          <a:chExt cx="0" cy="0"/>
        </a:xfrm>
      </p:grpSpPr>
      <p:pic>
        <p:nvPicPr>
          <p:cNvPr id="2223" name="Google Shape;2223;p48"/>
          <p:cNvPicPr preferRelativeResize="0"/>
          <p:nvPr/>
        </p:nvPicPr>
        <p:blipFill rotWithShape="1">
          <a:blip r:embed="rId3">
            <a:alphaModFix/>
          </a:blip>
          <a:srcRect b="0" l="0" r="0" t="0"/>
          <a:stretch/>
        </p:blipFill>
        <p:spPr>
          <a:xfrm>
            <a:off x="1" y="-21028"/>
            <a:ext cx="2167808" cy="2845205"/>
          </a:xfrm>
          <a:prstGeom prst="rect">
            <a:avLst/>
          </a:prstGeom>
          <a:noFill/>
          <a:ln>
            <a:noFill/>
          </a:ln>
        </p:spPr>
      </p:pic>
      <p:pic>
        <p:nvPicPr>
          <p:cNvPr id="2224" name="Google Shape;2224;p48"/>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225" name="Google Shape;2225;p48"/>
          <p:cNvSpPr txBox="1"/>
          <p:nvPr/>
        </p:nvSpPr>
        <p:spPr>
          <a:xfrm>
            <a:off x="-39943" y="766609"/>
            <a:ext cx="22077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3 - 2022</a:t>
            </a:r>
            <a:endParaRPr b="1" sz="1200">
              <a:solidFill>
                <a:schemeClr val="dk1"/>
              </a:solidFill>
              <a:latin typeface="Arial Narrow"/>
              <a:ea typeface="Arial Narrow"/>
              <a:cs typeface="Arial Narrow"/>
              <a:sym typeface="Arial Narrow"/>
            </a:endParaRPr>
          </a:p>
        </p:txBody>
      </p:sp>
      <p:grpSp>
        <p:nvGrpSpPr>
          <p:cNvPr id="2226" name="Google Shape;2226;p48"/>
          <p:cNvGrpSpPr/>
          <p:nvPr/>
        </p:nvGrpSpPr>
        <p:grpSpPr>
          <a:xfrm>
            <a:off x="179214" y="4211960"/>
            <a:ext cx="1892650" cy="488476"/>
            <a:chOff x="2397524" y="3379972"/>
            <a:chExt cx="4508500" cy="904875"/>
          </a:xfrm>
        </p:grpSpPr>
        <p:pic>
          <p:nvPicPr>
            <p:cNvPr id="2227" name="Google Shape;2227;p4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228" name="Google Shape;2228;p48"/>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300</a:t>
              </a:r>
              <a:endParaRPr b="1" sz="2000">
                <a:solidFill>
                  <a:schemeClr val="dk1"/>
                </a:solidFill>
                <a:latin typeface="Arial Narrow"/>
                <a:ea typeface="Arial Narrow"/>
                <a:cs typeface="Arial Narrow"/>
                <a:sym typeface="Arial Narrow"/>
              </a:endParaRPr>
            </a:p>
          </p:txBody>
        </p:sp>
      </p:grpSp>
      <p:sp>
        <p:nvSpPr>
          <p:cNvPr id="2229" name="Google Shape;2229;p48"/>
          <p:cNvSpPr txBox="1"/>
          <p:nvPr/>
        </p:nvSpPr>
        <p:spPr>
          <a:xfrm>
            <a:off x="-52866" y="4799603"/>
            <a:ext cx="222067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respecto al mismo período del año anterior</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aumentó en un 26%</a:t>
            </a:r>
            <a:endParaRPr b="1" sz="1200">
              <a:solidFill>
                <a:schemeClr val="dk1"/>
              </a:solidFill>
              <a:latin typeface="Arial Narrow"/>
              <a:ea typeface="Arial Narrow"/>
              <a:cs typeface="Arial Narrow"/>
              <a:sym typeface="Arial Narrow"/>
            </a:endParaRPr>
          </a:p>
        </p:txBody>
      </p:sp>
      <p:grpSp>
        <p:nvGrpSpPr>
          <p:cNvPr id="2230" name="Google Shape;2230;p48"/>
          <p:cNvGrpSpPr/>
          <p:nvPr/>
        </p:nvGrpSpPr>
        <p:grpSpPr>
          <a:xfrm>
            <a:off x="2448322" y="74775"/>
            <a:ext cx="3446504" cy="276999"/>
            <a:chOff x="2448322" y="74775"/>
            <a:chExt cx="3446504" cy="276999"/>
          </a:xfrm>
        </p:grpSpPr>
        <p:sp>
          <p:nvSpPr>
            <p:cNvPr id="2231" name="Google Shape;2231;p4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32" name="Google Shape;2232;p48"/>
            <p:cNvCxnSpPr>
              <a:stCxn id="223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33" name="Google Shape;2233;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234" name="Google Shape;2234;p48"/>
          <p:cNvSpPr/>
          <p:nvPr/>
        </p:nvSpPr>
        <p:spPr>
          <a:xfrm>
            <a:off x="0" y="554904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35" name="Google Shape;2235;p48"/>
          <p:cNvGrpSpPr/>
          <p:nvPr/>
        </p:nvGrpSpPr>
        <p:grpSpPr>
          <a:xfrm>
            <a:off x="263756" y="5648928"/>
            <a:ext cx="3446504" cy="276999"/>
            <a:chOff x="2448322" y="74775"/>
            <a:chExt cx="3446504" cy="276999"/>
          </a:xfrm>
        </p:grpSpPr>
        <p:sp>
          <p:nvSpPr>
            <p:cNvPr id="2236" name="Google Shape;2236;p4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37" name="Google Shape;2237;p48"/>
            <p:cNvCxnSpPr>
              <a:stCxn id="223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38" name="Google Shape;2238;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239" name="Google Shape;2239;p4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Pág..48 </a:t>
            </a:r>
            <a:endParaRPr b="1" sz="1050">
              <a:solidFill>
                <a:schemeClr val="dk1"/>
              </a:solidFill>
              <a:latin typeface="Arial Narrow"/>
              <a:ea typeface="Arial Narrow"/>
              <a:cs typeface="Arial Narrow"/>
              <a:sym typeface="Arial Narrow"/>
            </a:endParaRPr>
          </a:p>
        </p:txBody>
      </p:sp>
      <p:sp>
        <p:nvSpPr>
          <p:cNvPr id="2240" name="Google Shape;2240;p48"/>
          <p:cNvSpPr txBox="1"/>
          <p:nvPr>
            <p:ph type="ctrTitle"/>
          </p:nvPr>
        </p:nvSpPr>
        <p:spPr>
          <a:xfrm>
            <a:off x="-29713" y="16290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Morbilidad materna extrema - MME</a:t>
            </a:r>
            <a:endParaRPr b="1" sz="1600">
              <a:solidFill>
                <a:srgbClr val="C00000"/>
              </a:solidFill>
              <a:latin typeface="Arial Narrow"/>
              <a:ea typeface="Arial Narrow"/>
              <a:cs typeface="Arial Narrow"/>
              <a:sym typeface="Arial Narrow"/>
            </a:endParaRPr>
          </a:p>
        </p:txBody>
      </p:sp>
      <p:grpSp>
        <p:nvGrpSpPr>
          <p:cNvPr id="2241" name="Google Shape;2241;p48"/>
          <p:cNvGrpSpPr/>
          <p:nvPr/>
        </p:nvGrpSpPr>
        <p:grpSpPr>
          <a:xfrm>
            <a:off x="2053097" y="6684285"/>
            <a:ext cx="757840" cy="646484"/>
            <a:chOff x="5227274" y="1274868"/>
            <a:chExt cx="757840" cy="646484"/>
          </a:xfrm>
        </p:grpSpPr>
        <p:sp>
          <p:nvSpPr>
            <p:cNvPr id="2242" name="Google Shape;2242;p48"/>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a:t>
              </a:r>
              <a:endParaRPr b="1" sz="1600">
                <a:solidFill>
                  <a:schemeClr val="dk1"/>
                </a:solidFill>
                <a:latin typeface="Arial Narrow"/>
                <a:ea typeface="Arial Narrow"/>
                <a:cs typeface="Arial Narrow"/>
                <a:sym typeface="Arial Narrow"/>
              </a:endParaRPr>
            </a:p>
          </p:txBody>
        </p:sp>
        <p:sp>
          <p:nvSpPr>
            <p:cNvPr id="2243" name="Google Shape;2243;p48"/>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2244" name="Google Shape;2244;p48"/>
          <p:cNvPicPr preferRelativeResize="0"/>
          <p:nvPr/>
        </p:nvPicPr>
        <p:blipFill rotWithShape="1">
          <a:blip r:embed="rId6">
            <a:alphaModFix/>
          </a:blip>
          <a:srcRect b="0" l="86761" r="0" t="0"/>
          <a:stretch/>
        </p:blipFill>
        <p:spPr>
          <a:xfrm>
            <a:off x="2172100" y="6089341"/>
            <a:ext cx="537606" cy="670512"/>
          </a:xfrm>
          <a:prstGeom prst="rect">
            <a:avLst/>
          </a:prstGeom>
          <a:noFill/>
          <a:ln>
            <a:noFill/>
          </a:ln>
        </p:spPr>
      </p:pic>
      <p:pic>
        <p:nvPicPr>
          <p:cNvPr id="2245" name="Google Shape;2245;p48"/>
          <p:cNvPicPr preferRelativeResize="0"/>
          <p:nvPr/>
        </p:nvPicPr>
        <p:blipFill rotWithShape="1">
          <a:blip r:embed="rId7">
            <a:alphaModFix/>
          </a:blip>
          <a:srcRect b="0" l="0" r="0" t="0"/>
          <a:stretch/>
        </p:blipFill>
        <p:spPr>
          <a:xfrm>
            <a:off x="470011" y="6092824"/>
            <a:ext cx="942975" cy="771525"/>
          </a:xfrm>
          <a:prstGeom prst="rect">
            <a:avLst/>
          </a:prstGeom>
          <a:noFill/>
          <a:ln>
            <a:noFill/>
          </a:ln>
        </p:spPr>
      </p:pic>
      <p:grpSp>
        <p:nvGrpSpPr>
          <p:cNvPr id="2246" name="Google Shape;2246;p48"/>
          <p:cNvGrpSpPr/>
          <p:nvPr/>
        </p:nvGrpSpPr>
        <p:grpSpPr>
          <a:xfrm>
            <a:off x="116195" y="6707570"/>
            <a:ext cx="1720560" cy="877901"/>
            <a:chOff x="-36884" y="7072716"/>
            <a:chExt cx="1305446" cy="877901"/>
          </a:xfrm>
        </p:grpSpPr>
        <p:sp>
          <p:nvSpPr>
            <p:cNvPr id="2247" name="Google Shape;2247;p4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248" name="Google Shape;2248;p48"/>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97,3%</a:t>
              </a:r>
              <a:endParaRPr b="1" sz="1600">
                <a:solidFill>
                  <a:schemeClr val="dk1"/>
                </a:solidFill>
                <a:latin typeface="Arial Narrow"/>
                <a:ea typeface="Arial Narrow"/>
                <a:cs typeface="Arial Narrow"/>
                <a:sym typeface="Arial Narrow"/>
              </a:endParaRPr>
            </a:p>
          </p:txBody>
        </p:sp>
        <p:sp>
          <p:nvSpPr>
            <p:cNvPr id="2249" name="Google Shape;2249;p48"/>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grpSp>
        <p:nvGrpSpPr>
          <p:cNvPr id="2250" name="Google Shape;2250;p48"/>
          <p:cNvGrpSpPr/>
          <p:nvPr/>
        </p:nvGrpSpPr>
        <p:grpSpPr>
          <a:xfrm>
            <a:off x="2352285" y="3351333"/>
            <a:ext cx="2203493" cy="1580707"/>
            <a:chOff x="-2126797" y="7102671"/>
            <a:chExt cx="1561980" cy="494356"/>
          </a:xfrm>
        </p:grpSpPr>
        <p:sp>
          <p:nvSpPr>
            <p:cNvPr id="2251" name="Google Shape;2251;p48"/>
            <p:cNvSpPr txBox="1"/>
            <p:nvPr/>
          </p:nvSpPr>
          <p:spPr>
            <a:xfrm>
              <a:off x="-2073520" y="7102671"/>
              <a:ext cx="1229607" cy="1215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Afiliación al SGSS</a:t>
              </a:r>
              <a:endParaRPr b="1" sz="1000" u="sng">
                <a:solidFill>
                  <a:schemeClr val="dk1"/>
                </a:solidFill>
                <a:latin typeface="Arial Narrow"/>
                <a:ea typeface="Arial Narrow"/>
                <a:cs typeface="Arial Narrow"/>
                <a:sym typeface="Arial Narrow"/>
              </a:endParaRPr>
            </a:p>
          </p:txBody>
        </p:sp>
        <p:sp>
          <p:nvSpPr>
            <p:cNvPr id="2252" name="Google Shape;2252;p48"/>
            <p:cNvSpPr/>
            <p:nvPr/>
          </p:nvSpPr>
          <p:spPr>
            <a:xfrm>
              <a:off x="-2126797" y="7178843"/>
              <a:ext cx="1561980" cy="41818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 28,7%</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Afiliado: 9,7%</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Contributivo: 59,7%</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Excepción – especial : 2%</a:t>
              </a:r>
              <a:endParaRPr/>
            </a:p>
          </p:txBody>
        </p:sp>
      </p:grpSp>
      <p:sp>
        <p:nvSpPr>
          <p:cNvPr id="2253" name="Google Shape;2253;p48"/>
          <p:cNvSpPr/>
          <p:nvPr/>
        </p:nvSpPr>
        <p:spPr>
          <a:xfrm>
            <a:off x="778015" y="8118196"/>
            <a:ext cx="356964" cy="372311"/>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54" name="Google Shape;2254;p48"/>
          <p:cNvGrpSpPr/>
          <p:nvPr/>
        </p:nvGrpSpPr>
        <p:grpSpPr>
          <a:xfrm>
            <a:off x="-39943" y="7494269"/>
            <a:ext cx="3822393" cy="1573279"/>
            <a:chOff x="-39943" y="7494269"/>
            <a:chExt cx="3822393" cy="1573279"/>
          </a:xfrm>
        </p:grpSpPr>
        <p:grpSp>
          <p:nvGrpSpPr>
            <p:cNvPr id="2255" name="Google Shape;2255;p48"/>
            <p:cNvGrpSpPr/>
            <p:nvPr/>
          </p:nvGrpSpPr>
          <p:grpSpPr>
            <a:xfrm>
              <a:off x="-39943" y="7494269"/>
              <a:ext cx="3796415" cy="1570985"/>
              <a:chOff x="2127781" y="2180567"/>
              <a:chExt cx="3796415" cy="1570985"/>
            </a:xfrm>
          </p:grpSpPr>
          <p:sp>
            <p:nvSpPr>
              <p:cNvPr id="2256" name="Google Shape;2256;p48"/>
              <p:cNvSpPr/>
              <p:nvPr/>
            </p:nvSpPr>
            <p:spPr>
              <a:xfrm>
                <a:off x="3381915" y="2180567"/>
                <a:ext cx="2542281" cy="524235"/>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Trastornos Hipertensivos: </a:t>
                </a:r>
                <a:r>
                  <a:rPr b="1" lang="es-ES" sz="1600">
                    <a:solidFill>
                      <a:srgbClr val="C00000"/>
                    </a:solidFill>
                    <a:latin typeface="Arial Narrow"/>
                    <a:ea typeface="Arial Narrow"/>
                    <a:cs typeface="Arial Narrow"/>
                    <a:sym typeface="Arial Narrow"/>
                  </a:rPr>
                  <a:t>67%</a:t>
                </a:r>
                <a:endParaRPr b="1" sz="1600">
                  <a:solidFill>
                    <a:srgbClr val="C00000"/>
                  </a:solidFill>
                  <a:latin typeface="Arial Narrow"/>
                  <a:ea typeface="Arial Narrow"/>
                  <a:cs typeface="Arial Narrow"/>
                  <a:sym typeface="Arial Narrow"/>
                </a:endParaRPr>
              </a:p>
            </p:txBody>
          </p:sp>
          <p:pic>
            <p:nvPicPr>
              <p:cNvPr id="2257" name="Google Shape;2257;p48"/>
              <p:cNvPicPr preferRelativeResize="0"/>
              <p:nvPr/>
            </p:nvPicPr>
            <p:blipFill rotWithShape="1">
              <a:blip r:embed="rId8">
                <a:alphaModFix/>
              </a:blip>
              <a:srcRect b="0" l="0" r="0" t="0"/>
              <a:stretch/>
            </p:blipFill>
            <p:spPr>
              <a:xfrm>
                <a:off x="2283919" y="2344762"/>
                <a:ext cx="557405" cy="912116"/>
              </a:xfrm>
              <a:prstGeom prst="rect">
                <a:avLst/>
              </a:prstGeom>
              <a:noFill/>
              <a:ln>
                <a:noFill/>
              </a:ln>
            </p:spPr>
          </p:pic>
          <p:sp>
            <p:nvSpPr>
              <p:cNvPr id="2258" name="Google Shape;2258;p48"/>
              <p:cNvSpPr/>
              <p:nvPr/>
            </p:nvSpPr>
            <p:spPr>
              <a:xfrm>
                <a:off x="2127781" y="3197554"/>
                <a:ext cx="125413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Causas agrupadas de</a:t>
                </a:r>
                <a:endParaRPr/>
              </a:p>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morbilidad materna</a:t>
                </a:r>
                <a:endParaRPr/>
              </a:p>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extrema</a:t>
                </a:r>
                <a:endParaRPr b="1" sz="1000" u="sng">
                  <a:solidFill>
                    <a:srgbClr val="000000"/>
                  </a:solidFill>
                  <a:latin typeface="Arial Narrow"/>
                  <a:ea typeface="Arial Narrow"/>
                  <a:cs typeface="Arial Narrow"/>
                  <a:sym typeface="Arial Narrow"/>
                </a:endParaRPr>
              </a:p>
            </p:txBody>
          </p:sp>
        </p:grpSp>
        <p:sp>
          <p:nvSpPr>
            <p:cNvPr id="2259" name="Google Shape;2259;p48"/>
            <p:cNvSpPr/>
            <p:nvPr/>
          </p:nvSpPr>
          <p:spPr>
            <a:xfrm>
              <a:off x="1234406" y="8088130"/>
              <a:ext cx="2499154" cy="510194"/>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Complicaciones</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hemorrágicas: </a:t>
              </a:r>
              <a:r>
                <a:rPr b="1" lang="es-ES" sz="1600">
                  <a:solidFill>
                    <a:srgbClr val="C00000"/>
                  </a:solidFill>
                  <a:latin typeface="Arial Narrow"/>
                  <a:ea typeface="Arial Narrow"/>
                  <a:cs typeface="Arial Narrow"/>
                  <a:sym typeface="Arial Narrow"/>
                </a:rPr>
                <a:t>23,7%</a:t>
              </a:r>
              <a:endParaRPr b="1" sz="1600">
                <a:solidFill>
                  <a:srgbClr val="C00000"/>
                </a:solidFill>
                <a:latin typeface="Arial Narrow"/>
                <a:ea typeface="Arial Narrow"/>
                <a:cs typeface="Arial Narrow"/>
                <a:sym typeface="Arial Narrow"/>
              </a:endParaRPr>
            </a:p>
          </p:txBody>
        </p:sp>
        <p:sp>
          <p:nvSpPr>
            <p:cNvPr id="2260" name="Google Shape;2260;p48"/>
            <p:cNvSpPr/>
            <p:nvPr/>
          </p:nvSpPr>
          <p:spPr>
            <a:xfrm>
              <a:off x="1240169" y="8707508"/>
              <a:ext cx="2542281"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Sepsis relacionada con el embarazo: </a:t>
              </a:r>
              <a:r>
                <a:rPr b="1" lang="es-ES" sz="1600">
                  <a:solidFill>
                    <a:srgbClr val="C00000"/>
                  </a:solidFill>
                  <a:latin typeface="Arial Narrow"/>
                  <a:ea typeface="Arial Narrow"/>
                  <a:cs typeface="Arial Narrow"/>
                  <a:sym typeface="Arial Narrow"/>
                </a:rPr>
                <a:t>2%</a:t>
              </a:r>
              <a:endParaRPr b="1" sz="1600">
                <a:solidFill>
                  <a:srgbClr val="C00000"/>
                </a:solidFill>
                <a:latin typeface="Arial Narrow"/>
                <a:ea typeface="Arial Narrow"/>
                <a:cs typeface="Arial Narrow"/>
                <a:sym typeface="Arial Narrow"/>
              </a:endParaRPr>
            </a:p>
          </p:txBody>
        </p:sp>
      </p:grpSp>
      <p:sp>
        <p:nvSpPr>
          <p:cNvPr id="2261" name="Google Shape;2261;p48"/>
          <p:cNvSpPr txBox="1"/>
          <p:nvPr/>
        </p:nvSpPr>
        <p:spPr>
          <a:xfrm>
            <a:off x="4821817" y="4190796"/>
            <a:ext cx="224121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casos con 3 o más criterios </a:t>
            </a:r>
            <a:endParaRPr b="1" sz="1050">
              <a:solidFill>
                <a:schemeClr val="dk1"/>
              </a:solidFill>
              <a:latin typeface="Arial Narrow"/>
              <a:ea typeface="Arial Narrow"/>
              <a:cs typeface="Arial Narrow"/>
              <a:sym typeface="Arial Narrow"/>
            </a:endParaRPr>
          </a:p>
        </p:txBody>
      </p:sp>
      <p:sp>
        <p:nvSpPr>
          <p:cNvPr id="2262" name="Google Shape;2262;p48"/>
          <p:cNvSpPr txBox="1"/>
          <p:nvPr/>
        </p:nvSpPr>
        <p:spPr>
          <a:xfrm>
            <a:off x="5644906" y="4586865"/>
            <a:ext cx="51969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28%</a:t>
            </a:r>
            <a:endParaRPr/>
          </a:p>
        </p:txBody>
      </p:sp>
      <p:cxnSp>
        <p:nvCxnSpPr>
          <p:cNvPr id="2263" name="Google Shape;2263;p48"/>
          <p:cNvCxnSpPr/>
          <p:nvPr/>
        </p:nvCxnSpPr>
        <p:spPr>
          <a:xfrm rot="10800000">
            <a:off x="4895020" y="4033350"/>
            <a:ext cx="2154764" cy="0"/>
          </a:xfrm>
          <a:prstGeom prst="straightConnector1">
            <a:avLst/>
          </a:prstGeom>
          <a:noFill/>
          <a:ln cap="flat" cmpd="sng" w="9525">
            <a:solidFill>
              <a:srgbClr val="002060"/>
            </a:solidFill>
            <a:prstDash val="solid"/>
            <a:round/>
            <a:headEnd len="sm" w="sm" type="none"/>
            <a:tailEnd len="med" w="med" type="oval"/>
          </a:ln>
        </p:spPr>
      </p:cxnSp>
      <p:sp>
        <p:nvSpPr>
          <p:cNvPr id="2264" name="Google Shape;2264;p48"/>
          <p:cNvSpPr txBox="1"/>
          <p:nvPr/>
        </p:nvSpPr>
        <p:spPr>
          <a:xfrm>
            <a:off x="4831563" y="3501056"/>
            <a:ext cx="224121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Razón MME</a:t>
            </a:r>
            <a:endParaRPr b="1" sz="1050">
              <a:solidFill>
                <a:schemeClr val="dk1"/>
              </a:solidFill>
              <a:latin typeface="Arial Narrow"/>
              <a:ea typeface="Arial Narrow"/>
              <a:cs typeface="Arial Narrow"/>
              <a:sym typeface="Arial Narrow"/>
            </a:endParaRPr>
          </a:p>
        </p:txBody>
      </p:sp>
      <p:sp>
        <p:nvSpPr>
          <p:cNvPr id="2265" name="Google Shape;2265;p48"/>
          <p:cNvSpPr txBox="1"/>
          <p:nvPr/>
        </p:nvSpPr>
        <p:spPr>
          <a:xfrm>
            <a:off x="4817084" y="3694796"/>
            <a:ext cx="2270173"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50,7 por mil nacidos vivos</a:t>
            </a:r>
            <a:endParaRPr b="1" sz="1600">
              <a:solidFill>
                <a:srgbClr val="C00000"/>
              </a:solidFill>
              <a:latin typeface="Arial Narrow"/>
              <a:ea typeface="Arial Narrow"/>
              <a:cs typeface="Arial Narrow"/>
              <a:sym typeface="Arial Narrow"/>
            </a:endParaRPr>
          </a:p>
        </p:txBody>
      </p:sp>
      <p:cxnSp>
        <p:nvCxnSpPr>
          <p:cNvPr id="2266" name="Google Shape;2266;p48"/>
          <p:cNvCxnSpPr/>
          <p:nvPr/>
        </p:nvCxnSpPr>
        <p:spPr>
          <a:xfrm rot="10800000">
            <a:off x="4865040" y="3481581"/>
            <a:ext cx="2154764" cy="0"/>
          </a:xfrm>
          <a:prstGeom prst="straightConnector1">
            <a:avLst/>
          </a:prstGeom>
          <a:noFill/>
          <a:ln cap="flat" cmpd="sng" w="9525">
            <a:solidFill>
              <a:srgbClr val="002060"/>
            </a:solidFill>
            <a:prstDash val="solid"/>
            <a:round/>
            <a:headEnd len="sm" w="sm" type="none"/>
            <a:tailEnd len="med" w="med" type="oval"/>
          </a:ln>
        </p:spPr>
      </p:cxnSp>
      <p:grpSp>
        <p:nvGrpSpPr>
          <p:cNvPr id="2267" name="Google Shape;2267;p48"/>
          <p:cNvGrpSpPr/>
          <p:nvPr/>
        </p:nvGrpSpPr>
        <p:grpSpPr>
          <a:xfrm>
            <a:off x="3754394" y="5641233"/>
            <a:ext cx="3446504" cy="276999"/>
            <a:chOff x="2448322" y="74775"/>
            <a:chExt cx="3446504" cy="276999"/>
          </a:xfrm>
        </p:grpSpPr>
        <p:sp>
          <p:nvSpPr>
            <p:cNvPr id="2268" name="Google Shape;2268;p4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69" name="Google Shape;2269;p48"/>
            <p:cNvCxnSpPr>
              <a:stCxn id="226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70" name="Google Shape;2270;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271" name="Google Shape;2271;p48"/>
          <p:cNvSpPr/>
          <p:nvPr/>
        </p:nvSpPr>
        <p:spPr>
          <a:xfrm>
            <a:off x="3918671" y="6075468"/>
            <a:ext cx="3158190"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Protocolo fue actualizado a marzo de 2022; los casos se reportan con un criterio excepto en sepsis. Se clasifican en relacionados con: -disfunción de órgano, -enfermedad específica, -el manejo.</a:t>
            </a:r>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notificación es inmediata, desde el momento en que se confirma el diagnóstico.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notificación </a:t>
            </a:r>
            <a:r>
              <a:rPr b="1" lang="es-ES" sz="1200">
                <a:solidFill>
                  <a:schemeClr val="dk1"/>
                </a:solidFill>
                <a:latin typeface="Arial Narrow"/>
                <a:ea typeface="Arial Narrow"/>
                <a:cs typeface="Arial Narrow"/>
                <a:sym typeface="Arial Narrow"/>
              </a:rPr>
              <a:t>super inmediata </a:t>
            </a:r>
            <a:r>
              <a:rPr lang="es-ES" sz="1200">
                <a:solidFill>
                  <a:schemeClr val="dk1"/>
                </a:solidFill>
                <a:latin typeface="Arial Narrow"/>
                <a:ea typeface="Arial Narrow"/>
                <a:cs typeface="Arial Narrow"/>
                <a:sym typeface="Arial Narrow"/>
              </a:rPr>
              <a:t>en morbilidad materna extrema está configurada para los casos con al menos uno de los siguientes criterios: -</a:t>
            </a:r>
            <a:r>
              <a:rPr b="1" lang="es-ES" sz="1200">
                <a:solidFill>
                  <a:schemeClr val="dk1"/>
                </a:solidFill>
                <a:latin typeface="Arial Narrow"/>
                <a:ea typeface="Arial Narrow"/>
                <a:cs typeface="Arial Narrow"/>
                <a:sym typeface="Arial Narrow"/>
              </a:rPr>
              <a:t>pre-eclampsia severa, -eclampsia y -hemorragia obstétrica severa.</a:t>
            </a:r>
            <a:endParaRPr b="1"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2272" name="Google Shape;2272;p48"/>
          <p:cNvSpPr/>
          <p:nvPr/>
        </p:nvSpPr>
        <p:spPr>
          <a:xfrm>
            <a:off x="2277456" y="2195736"/>
            <a:ext cx="4923444" cy="71301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900">
                <a:solidFill>
                  <a:schemeClr val="dk1"/>
                </a:solidFill>
                <a:latin typeface="Arial"/>
                <a:ea typeface="Arial"/>
                <a:cs typeface="Arial"/>
                <a:sym typeface="Arial"/>
              </a:rPr>
              <a:t>Razones esperadas y observadas para morbilidad materna extrema. Mujeres residentes en Medellín. acumulado al tercer periodo epidemiológico de 2022.</a:t>
            </a:r>
            <a:endParaRPr/>
          </a:p>
          <a:p>
            <a:pPr indent="0" lvl="0" marL="0" marR="0" rtl="0" algn="just">
              <a:spcBef>
                <a:spcPts val="1000"/>
              </a:spcBef>
              <a:spcAft>
                <a:spcPts val="0"/>
              </a:spcAft>
              <a:buNone/>
            </a:pPr>
            <a:r>
              <a:rPr lang="es-ES" sz="700">
                <a:solidFill>
                  <a:schemeClr val="dk1"/>
                </a:solidFill>
                <a:latin typeface="Arial"/>
                <a:ea typeface="Arial"/>
                <a:cs typeface="Arial"/>
                <a:sym typeface="Arial"/>
              </a:rPr>
              <a:t>Fuente: Proceso de vigilancia epidemiológica de morbilidad materna extrema y Sivigila. Medellín, 2022. Fecha de corte: 26/03/2022.</a:t>
            </a:r>
            <a:endParaRPr sz="600">
              <a:solidFill>
                <a:schemeClr val="dk1"/>
              </a:solidFill>
              <a:latin typeface="Calibri"/>
              <a:ea typeface="Calibri"/>
              <a:cs typeface="Calibri"/>
              <a:sym typeface="Calibri"/>
            </a:endParaRPr>
          </a:p>
        </p:txBody>
      </p:sp>
      <p:pic>
        <p:nvPicPr>
          <p:cNvPr id="2273" name="Google Shape;2273;p48"/>
          <p:cNvPicPr preferRelativeResize="0"/>
          <p:nvPr/>
        </p:nvPicPr>
        <p:blipFill rotWithShape="1">
          <a:blip r:embed="rId9">
            <a:alphaModFix/>
          </a:blip>
          <a:srcRect b="20569" l="10183" r="11829" t="36660"/>
          <a:stretch/>
        </p:blipFill>
        <p:spPr>
          <a:xfrm>
            <a:off x="2367493" y="514799"/>
            <a:ext cx="4652311" cy="155776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pic>
        <p:nvPicPr>
          <p:cNvPr id="2279" name="Google Shape;2279;p49"/>
          <p:cNvPicPr preferRelativeResize="0"/>
          <p:nvPr/>
        </p:nvPicPr>
        <p:blipFill rotWithShape="1">
          <a:blip r:embed="rId3">
            <a:alphaModFix/>
          </a:blip>
          <a:srcRect b="0" l="0" r="0" t="0"/>
          <a:stretch/>
        </p:blipFill>
        <p:spPr>
          <a:xfrm>
            <a:off x="2" y="-16504"/>
            <a:ext cx="2167806" cy="2840682"/>
          </a:xfrm>
          <a:prstGeom prst="rect">
            <a:avLst/>
          </a:prstGeom>
          <a:noFill/>
          <a:ln>
            <a:noFill/>
          </a:ln>
        </p:spPr>
      </p:pic>
      <p:pic>
        <p:nvPicPr>
          <p:cNvPr id="2280" name="Google Shape;2280;p49"/>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281" name="Google Shape;2281;p49"/>
          <p:cNvSpPr txBox="1"/>
          <p:nvPr/>
        </p:nvSpPr>
        <p:spPr>
          <a:xfrm>
            <a:off x="2241" y="838617"/>
            <a:ext cx="223005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3 - 2022</a:t>
            </a:r>
            <a:endParaRPr b="1" sz="1200">
              <a:solidFill>
                <a:schemeClr val="dk1"/>
              </a:solidFill>
              <a:latin typeface="Arial Narrow"/>
              <a:ea typeface="Arial Narrow"/>
              <a:cs typeface="Arial Narrow"/>
              <a:sym typeface="Arial Narrow"/>
            </a:endParaRPr>
          </a:p>
        </p:txBody>
      </p:sp>
      <p:grpSp>
        <p:nvGrpSpPr>
          <p:cNvPr id="2282" name="Google Shape;2282;p49"/>
          <p:cNvGrpSpPr/>
          <p:nvPr/>
        </p:nvGrpSpPr>
        <p:grpSpPr>
          <a:xfrm>
            <a:off x="179214" y="4211960"/>
            <a:ext cx="1892650" cy="488476"/>
            <a:chOff x="2397524" y="3379972"/>
            <a:chExt cx="4508500" cy="904875"/>
          </a:xfrm>
        </p:grpSpPr>
        <p:pic>
          <p:nvPicPr>
            <p:cNvPr id="2283" name="Google Shape;2283;p49"/>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284" name="Google Shape;2284;p49"/>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68</a:t>
              </a:r>
              <a:endParaRPr b="1" sz="2000">
                <a:solidFill>
                  <a:schemeClr val="dk1"/>
                </a:solidFill>
                <a:latin typeface="Arial Narrow"/>
                <a:ea typeface="Arial Narrow"/>
                <a:cs typeface="Arial Narrow"/>
                <a:sym typeface="Arial Narrow"/>
              </a:endParaRPr>
            </a:p>
          </p:txBody>
        </p:sp>
      </p:grpSp>
      <p:grpSp>
        <p:nvGrpSpPr>
          <p:cNvPr id="2285" name="Google Shape;2285;p49"/>
          <p:cNvGrpSpPr/>
          <p:nvPr/>
        </p:nvGrpSpPr>
        <p:grpSpPr>
          <a:xfrm>
            <a:off x="2448322" y="35496"/>
            <a:ext cx="3446504" cy="276999"/>
            <a:chOff x="2448322" y="74775"/>
            <a:chExt cx="3446504" cy="276999"/>
          </a:xfrm>
        </p:grpSpPr>
        <p:sp>
          <p:nvSpPr>
            <p:cNvPr id="2286" name="Google Shape;2286;p4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87" name="Google Shape;2287;p49"/>
            <p:cNvCxnSpPr>
              <a:stCxn id="228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88" name="Google Shape;2288;p4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289" name="Google Shape;2289;p4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49</a:t>
            </a:r>
            <a:endParaRPr b="1" sz="1050">
              <a:solidFill>
                <a:schemeClr val="dk1"/>
              </a:solidFill>
              <a:latin typeface="Arial Narrow"/>
              <a:ea typeface="Arial Narrow"/>
              <a:cs typeface="Arial Narrow"/>
              <a:sym typeface="Arial Narrow"/>
            </a:endParaRPr>
          </a:p>
        </p:txBody>
      </p:sp>
      <p:sp>
        <p:nvSpPr>
          <p:cNvPr id="2290" name="Google Shape;2290;p49"/>
          <p:cNvSpPr txBox="1"/>
          <p:nvPr>
            <p:ph type="ctrTitle"/>
          </p:nvPr>
        </p:nvSpPr>
        <p:spPr>
          <a:xfrm>
            <a:off x="-29713" y="16290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Mortalidad perinatal y neonatal tardía MPNNT</a:t>
            </a:r>
            <a:endParaRPr b="1" sz="1600">
              <a:solidFill>
                <a:srgbClr val="C00000"/>
              </a:solidFill>
              <a:latin typeface="Arial Narrow"/>
              <a:ea typeface="Arial Narrow"/>
              <a:cs typeface="Arial Narrow"/>
              <a:sym typeface="Arial Narrow"/>
            </a:endParaRPr>
          </a:p>
        </p:txBody>
      </p:sp>
      <p:grpSp>
        <p:nvGrpSpPr>
          <p:cNvPr id="2291" name="Google Shape;2291;p49"/>
          <p:cNvGrpSpPr/>
          <p:nvPr/>
        </p:nvGrpSpPr>
        <p:grpSpPr>
          <a:xfrm>
            <a:off x="4523761" y="4941157"/>
            <a:ext cx="757840" cy="1359035"/>
            <a:chOff x="4830630" y="3075226"/>
            <a:chExt cx="757840" cy="1359035"/>
          </a:xfrm>
        </p:grpSpPr>
        <p:grpSp>
          <p:nvGrpSpPr>
            <p:cNvPr id="2292" name="Google Shape;2292;p49"/>
            <p:cNvGrpSpPr/>
            <p:nvPr/>
          </p:nvGrpSpPr>
          <p:grpSpPr>
            <a:xfrm>
              <a:off x="4830630" y="3554337"/>
              <a:ext cx="757840" cy="879924"/>
              <a:chOff x="5227274" y="1274868"/>
              <a:chExt cx="757840" cy="879924"/>
            </a:xfrm>
          </p:grpSpPr>
          <p:sp>
            <p:nvSpPr>
              <p:cNvPr id="2293" name="Google Shape;2293;p49"/>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a:t>
                </a:r>
                <a:endParaRPr b="1" sz="1600">
                  <a:solidFill>
                    <a:schemeClr val="dk1"/>
                  </a:solidFill>
                  <a:latin typeface="Arial Narrow"/>
                  <a:ea typeface="Arial Narrow"/>
                  <a:cs typeface="Arial Narrow"/>
                  <a:sym typeface="Arial Narrow"/>
                </a:endParaRPr>
              </a:p>
            </p:txBody>
          </p:sp>
          <p:sp>
            <p:nvSpPr>
              <p:cNvPr id="2294" name="Google Shape;2294;p49"/>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2295" name="Google Shape;2295;p49"/>
              <p:cNvSpPr/>
              <p:nvPr/>
            </p:nvSpPr>
            <p:spPr>
              <a:xfrm>
                <a:off x="5286277"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pic>
          <p:nvPicPr>
            <p:cNvPr id="2296" name="Google Shape;2296;p49"/>
            <p:cNvPicPr preferRelativeResize="0"/>
            <p:nvPr/>
          </p:nvPicPr>
          <p:blipFill rotWithShape="1">
            <a:blip r:embed="rId6">
              <a:alphaModFix/>
            </a:blip>
            <a:srcRect b="0" l="86761" r="0" t="0"/>
            <a:stretch/>
          </p:blipFill>
          <p:spPr>
            <a:xfrm>
              <a:off x="4977133" y="3075226"/>
              <a:ext cx="409613" cy="510877"/>
            </a:xfrm>
            <a:prstGeom prst="rect">
              <a:avLst/>
            </a:prstGeom>
            <a:noFill/>
            <a:ln>
              <a:noFill/>
            </a:ln>
          </p:spPr>
        </p:pic>
      </p:grpSp>
      <p:grpSp>
        <p:nvGrpSpPr>
          <p:cNvPr id="2297" name="Google Shape;2297;p49"/>
          <p:cNvGrpSpPr/>
          <p:nvPr/>
        </p:nvGrpSpPr>
        <p:grpSpPr>
          <a:xfrm>
            <a:off x="5536980" y="4911864"/>
            <a:ext cx="1230222" cy="1604352"/>
            <a:chOff x="5754604" y="2996813"/>
            <a:chExt cx="1230222" cy="1604352"/>
          </a:xfrm>
        </p:grpSpPr>
        <p:pic>
          <p:nvPicPr>
            <p:cNvPr id="2298" name="Google Shape;2298;p49"/>
            <p:cNvPicPr preferRelativeResize="0"/>
            <p:nvPr/>
          </p:nvPicPr>
          <p:blipFill rotWithShape="1">
            <a:blip r:embed="rId7">
              <a:alphaModFix/>
            </a:blip>
            <a:srcRect b="0" l="0" r="0" t="0"/>
            <a:stretch/>
          </p:blipFill>
          <p:spPr>
            <a:xfrm>
              <a:off x="6140200" y="2996813"/>
              <a:ext cx="503333" cy="457313"/>
            </a:xfrm>
            <a:prstGeom prst="rect">
              <a:avLst/>
            </a:prstGeom>
            <a:noFill/>
            <a:ln>
              <a:noFill/>
            </a:ln>
          </p:spPr>
        </p:pic>
        <p:grpSp>
          <p:nvGrpSpPr>
            <p:cNvPr id="2299" name="Google Shape;2299;p49"/>
            <p:cNvGrpSpPr/>
            <p:nvPr/>
          </p:nvGrpSpPr>
          <p:grpSpPr>
            <a:xfrm>
              <a:off x="5754604" y="3314759"/>
              <a:ext cx="1230222" cy="1286406"/>
              <a:chOff x="-14122" y="7072716"/>
              <a:chExt cx="1282684" cy="1286406"/>
            </a:xfrm>
          </p:grpSpPr>
          <p:sp>
            <p:nvSpPr>
              <p:cNvPr id="2300" name="Google Shape;2300;p49"/>
              <p:cNvSpPr txBox="1"/>
              <p:nvPr/>
            </p:nvSpPr>
            <p:spPr>
              <a:xfrm>
                <a:off x="-14122" y="7072716"/>
                <a:ext cx="128268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301" name="Google Shape;2301;p49"/>
              <p:cNvSpPr/>
              <p:nvPr/>
            </p:nvSpPr>
            <p:spPr>
              <a:xfrm>
                <a:off x="-14122" y="7502904"/>
                <a:ext cx="1282684" cy="600939"/>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89,7%</a:t>
                </a:r>
                <a:endParaRPr b="1" sz="1600">
                  <a:solidFill>
                    <a:schemeClr val="dk1"/>
                  </a:solidFill>
                  <a:latin typeface="Arial Narrow"/>
                  <a:ea typeface="Arial Narrow"/>
                  <a:cs typeface="Arial Narrow"/>
                  <a:sym typeface="Arial Narrow"/>
                </a:endParaRPr>
              </a:p>
            </p:txBody>
          </p:sp>
          <p:sp>
            <p:nvSpPr>
              <p:cNvPr id="2302" name="Google Shape;2302;p49"/>
              <p:cNvSpPr txBox="1"/>
              <p:nvPr/>
            </p:nvSpPr>
            <p:spPr>
              <a:xfrm>
                <a:off x="-14122" y="808212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61 casos</a:t>
                </a:r>
                <a:endParaRPr b="1" sz="1200">
                  <a:solidFill>
                    <a:schemeClr val="dk1"/>
                  </a:solidFill>
                  <a:latin typeface="Arial Narrow"/>
                  <a:ea typeface="Arial Narrow"/>
                  <a:cs typeface="Arial Narrow"/>
                  <a:sym typeface="Arial Narrow"/>
                </a:endParaRPr>
              </a:p>
            </p:txBody>
          </p:sp>
        </p:grpSp>
      </p:grpSp>
      <p:pic>
        <p:nvPicPr>
          <p:cNvPr id="2303" name="Google Shape;2303;p49"/>
          <p:cNvPicPr preferRelativeResize="0"/>
          <p:nvPr/>
        </p:nvPicPr>
        <p:blipFill rotWithShape="1">
          <a:blip r:embed="rId8">
            <a:alphaModFix/>
          </a:blip>
          <a:srcRect b="0" l="0" r="0" t="0"/>
          <a:stretch/>
        </p:blipFill>
        <p:spPr>
          <a:xfrm>
            <a:off x="235700" y="5600855"/>
            <a:ext cx="933450" cy="751093"/>
          </a:xfrm>
          <a:prstGeom prst="rect">
            <a:avLst/>
          </a:prstGeom>
          <a:noFill/>
          <a:ln>
            <a:noFill/>
          </a:ln>
        </p:spPr>
      </p:pic>
      <p:grpSp>
        <p:nvGrpSpPr>
          <p:cNvPr id="2304" name="Google Shape;2304;p49"/>
          <p:cNvGrpSpPr/>
          <p:nvPr/>
        </p:nvGrpSpPr>
        <p:grpSpPr>
          <a:xfrm>
            <a:off x="32738" y="6408556"/>
            <a:ext cx="1761059" cy="1216993"/>
            <a:chOff x="-103304" y="7072716"/>
            <a:chExt cx="1336174" cy="1111115"/>
          </a:xfrm>
        </p:grpSpPr>
        <p:sp>
          <p:nvSpPr>
            <p:cNvPr id="2305" name="Google Shape;2305;p4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306" name="Google Shape;2306;p49"/>
            <p:cNvSpPr/>
            <p:nvPr/>
          </p:nvSpPr>
          <p:spPr>
            <a:xfrm>
              <a:off x="-103304" y="7363319"/>
              <a:ext cx="1336174" cy="82051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Régimen contributivo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52,9% - 36casos</a:t>
              </a:r>
              <a:endParaRPr b="1" sz="9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Régimen subsidiado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36,8% - 25 casos</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No afiliado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8,8% - 6 casos</a:t>
              </a:r>
              <a:endParaRPr/>
            </a:p>
          </p:txBody>
        </p:sp>
      </p:grpSp>
      <p:sp>
        <p:nvSpPr>
          <p:cNvPr id="2307" name="Google Shape;2307;p49"/>
          <p:cNvSpPr txBox="1"/>
          <p:nvPr/>
        </p:nvSpPr>
        <p:spPr>
          <a:xfrm>
            <a:off x="0" y="4716016"/>
            <a:ext cx="218073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 disminuyó en un 1,4%</a:t>
            </a:r>
            <a:endParaRPr b="1" sz="1200">
              <a:solidFill>
                <a:schemeClr val="dk1"/>
              </a:solidFill>
              <a:latin typeface="Arial Narrow"/>
              <a:ea typeface="Arial Narrow"/>
              <a:cs typeface="Arial Narrow"/>
              <a:sym typeface="Arial Narrow"/>
            </a:endParaRPr>
          </a:p>
        </p:txBody>
      </p:sp>
      <p:sp>
        <p:nvSpPr>
          <p:cNvPr id="2308" name="Google Shape;2308;p49"/>
          <p:cNvSpPr/>
          <p:nvPr/>
        </p:nvSpPr>
        <p:spPr>
          <a:xfrm>
            <a:off x="2186603" y="4469505"/>
            <a:ext cx="5020169"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09" name="Google Shape;2309;p49"/>
          <p:cNvGrpSpPr/>
          <p:nvPr/>
        </p:nvGrpSpPr>
        <p:grpSpPr>
          <a:xfrm>
            <a:off x="44269" y="7612216"/>
            <a:ext cx="1832623" cy="1483932"/>
            <a:chOff x="1979044" y="5443169"/>
            <a:chExt cx="1832623" cy="1483932"/>
          </a:xfrm>
        </p:grpSpPr>
        <p:pic>
          <p:nvPicPr>
            <p:cNvPr id="2310" name="Google Shape;2310;p49"/>
            <p:cNvPicPr preferRelativeResize="0"/>
            <p:nvPr/>
          </p:nvPicPr>
          <p:blipFill rotWithShape="1">
            <a:blip r:embed="rId9">
              <a:alphaModFix/>
            </a:blip>
            <a:srcRect b="0" l="0" r="0" t="0"/>
            <a:stretch/>
          </p:blipFill>
          <p:spPr>
            <a:xfrm>
              <a:off x="2567526" y="5443169"/>
              <a:ext cx="529058" cy="612280"/>
            </a:xfrm>
            <a:prstGeom prst="rect">
              <a:avLst/>
            </a:prstGeom>
            <a:noFill/>
            <a:ln>
              <a:noFill/>
            </a:ln>
          </p:spPr>
        </p:pic>
        <p:grpSp>
          <p:nvGrpSpPr>
            <p:cNvPr id="2311" name="Google Shape;2311;p49"/>
            <p:cNvGrpSpPr/>
            <p:nvPr/>
          </p:nvGrpSpPr>
          <p:grpSpPr>
            <a:xfrm>
              <a:off x="1979044" y="5875217"/>
              <a:ext cx="1832623" cy="1051884"/>
              <a:chOff x="4697795" y="895031"/>
              <a:chExt cx="1832623" cy="1051884"/>
            </a:xfrm>
          </p:grpSpPr>
          <p:sp>
            <p:nvSpPr>
              <p:cNvPr id="2312" name="Google Shape;2312;p49"/>
              <p:cNvSpPr/>
              <p:nvPr/>
            </p:nvSpPr>
            <p:spPr>
              <a:xfrm>
                <a:off x="4697795" y="1356697"/>
                <a:ext cx="1832623" cy="590218"/>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700">
                    <a:solidFill>
                      <a:srgbClr val="7030A0"/>
                    </a:solidFill>
                    <a:latin typeface="Arial Narrow"/>
                    <a:ea typeface="Arial Narrow"/>
                    <a:cs typeface="Arial Narrow"/>
                    <a:sym typeface="Arial Narrow"/>
                  </a:rPr>
                  <a:t>Fetales: </a:t>
                </a:r>
                <a:endParaRPr/>
              </a:p>
              <a:p>
                <a:pPr indent="0" lvl="0" marL="0" marR="0" rtl="0" algn="ctr">
                  <a:spcBef>
                    <a:spcPts val="0"/>
                  </a:spcBef>
                  <a:spcAft>
                    <a:spcPts val="0"/>
                  </a:spcAft>
                  <a:buNone/>
                </a:pPr>
                <a:r>
                  <a:rPr b="1" lang="es-ES" sz="700">
                    <a:solidFill>
                      <a:schemeClr val="dk1"/>
                    </a:solidFill>
                    <a:latin typeface="Arial Narrow"/>
                    <a:ea typeface="Arial Narrow"/>
                    <a:cs typeface="Arial Narrow"/>
                    <a:sym typeface="Arial Narrow"/>
                  </a:rPr>
                  <a:t>Ante parto 51,4% (35) – Intra parto 4,4% (3)</a:t>
                </a:r>
                <a:endParaRPr/>
              </a:p>
            </p:txBody>
          </p:sp>
          <p:sp>
            <p:nvSpPr>
              <p:cNvPr id="2313" name="Google Shape;2313;p49"/>
              <p:cNvSpPr/>
              <p:nvPr/>
            </p:nvSpPr>
            <p:spPr>
              <a:xfrm>
                <a:off x="4697795" y="895031"/>
                <a:ext cx="18162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Momento de ocurrencia </a:t>
                </a:r>
                <a:endParaRPr/>
              </a:p>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 la muerte</a:t>
                </a:r>
                <a:endParaRPr b="1" sz="1200" u="sng">
                  <a:solidFill>
                    <a:srgbClr val="000000"/>
                  </a:solidFill>
                  <a:latin typeface="Arial Narrow"/>
                  <a:ea typeface="Arial Narrow"/>
                  <a:cs typeface="Arial Narrow"/>
                  <a:sym typeface="Arial Narrow"/>
                </a:endParaRPr>
              </a:p>
            </p:txBody>
          </p:sp>
        </p:grpSp>
      </p:grpSp>
      <p:grpSp>
        <p:nvGrpSpPr>
          <p:cNvPr id="2314" name="Google Shape;2314;p49"/>
          <p:cNvGrpSpPr/>
          <p:nvPr/>
        </p:nvGrpSpPr>
        <p:grpSpPr>
          <a:xfrm>
            <a:off x="2505747" y="4559503"/>
            <a:ext cx="3446504" cy="276999"/>
            <a:chOff x="2448322" y="74775"/>
            <a:chExt cx="3446504" cy="276999"/>
          </a:xfrm>
        </p:grpSpPr>
        <p:sp>
          <p:nvSpPr>
            <p:cNvPr id="2315" name="Google Shape;2315;p49"/>
            <p:cNvSpPr/>
            <p:nvPr/>
          </p:nvSpPr>
          <p:spPr>
            <a:xfrm>
              <a:off x="2448322" y="76700"/>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16" name="Google Shape;2316;p49"/>
            <p:cNvCxnSpPr>
              <a:stCxn id="2315" idx="6"/>
            </p:cNvCxnSpPr>
            <p:nvPr/>
          </p:nvCxnSpPr>
          <p:spPr>
            <a:xfrm>
              <a:off x="2736354" y="207505"/>
              <a:ext cx="648000" cy="0"/>
            </a:xfrm>
            <a:prstGeom prst="straightConnector1">
              <a:avLst/>
            </a:prstGeom>
            <a:noFill/>
            <a:ln cap="flat" cmpd="sng" w="28575">
              <a:solidFill>
                <a:srgbClr val="C00000"/>
              </a:solidFill>
              <a:prstDash val="solid"/>
              <a:round/>
              <a:headEnd len="sm" w="sm" type="none"/>
              <a:tailEnd len="sm" w="sm" type="none"/>
            </a:ln>
          </p:spPr>
        </p:cxnSp>
        <p:sp>
          <p:nvSpPr>
            <p:cNvPr id="2317" name="Google Shape;2317;p4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 e indicadores</a:t>
              </a:r>
              <a:endParaRPr b="1" sz="1200">
                <a:solidFill>
                  <a:schemeClr val="dk1"/>
                </a:solidFill>
                <a:latin typeface="Arial Narrow"/>
                <a:ea typeface="Arial Narrow"/>
                <a:cs typeface="Arial Narrow"/>
                <a:sym typeface="Arial Narrow"/>
              </a:endParaRPr>
            </a:p>
          </p:txBody>
        </p:sp>
      </p:grpSp>
      <p:sp>
        <p:nvSpPr>
          <p:cNvPr id="2318" name="Google Shape;2318;p49"/>
          <p:cNvSpPr txBox="1"/>
          <p:nvPr/>
        </p:nvSpPr>
        <p:spPr>
          <a:xfrm>
            <a:off x="2153639" y="5606534"/>
            <a:ext cx="224121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Razón de mortalidad neonatal tardía</a:t>
            </a:r>
            <a:endParaRPr/>
          </a:p>
        </p:txBody>
      </p:sp>
      <p:sp>
        <p:nvSpPr>
          <p:cNvPr id="2319" name="Google Shape;2319;p49"/>
          <p:cNvSpPr txBox="1"/>
          <p:nvPr/>
        </p:nvSpPr>
        <p:spPr>
          <a:xfrm>
            <a:off x="2206193" y="5795616"/>
            <a:ext cx="207166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2,4 muertes por cada 1000 nacidos vivos y muertos (14/5.956) *1000</a:t>
            </a:r>
            <a:endParaRPr b="1" sz="1200">
              <a:solidFill>
                <a:srgbClr val="C00000"/>
              </a:solidFill>
              <a:latin typeface="Arial Narrow"/>
              <a:ea typeface="Arial Narrow"/>
              <a:cs typeface="Arial Narrow"/>
              <a:sym typeface="Arial Narrow"/>
            </a:endParaRPr>
          </a:p>
        </p:txBody>
      </p:sp>
      <p:sp>
        <p:nvSpPr>
          <p:cNvPr id="2320" name="Google Shape;2320;p49"/>
          <p:cNvSpPr txBox="1"/>
          <p:nvPr/>
        </p:nvSpPr>
        <p:spPr>
          <a:xfrm>
            <a:off x="2032035" y="4814446"/>
            <a:ext cx="224121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Razón de mortalidad perinatal</a:t>
            </a:r>
            <a:endParaRPr b="1" sz="1100">
              <a:solidFill>
                <a:schemeClr val="dk1"/>
              </a:solidFill>
              <a:latin typeface="Arial Narrow"/>
              <a:ea typeface="Arial Narrow"/>
              <a:cs typeface="Arial Narrow"/>
              <a:sym typeface="Arial Narrow"/>
            </a:endParaRPr>
          </a:p>
        </p:txBody>
      </p:sp>
      <p:sp>
        <p:nvSpPr>
          <p:cNvPr id="2321" name="Google Shape;2321;p49"/>
          <p:cNvSpPr txBox="1"/>
          <p:nvPr/>
        </p:nvSpPr>
        <p:spPr>
          <a:xfrm>
            <a:off x="2279929" y="5005789"/>
            <a:ext cx="191234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9,1 muertes por cada 1000 nacidos vivos y muertos (54/5.956) *1000</a:t>
            </a:r>
            <a:endParaRPr b="1" sz="1200">
              <a:solidFill>
                <a:srgbClr val="C00000"/>
              </a:solidFill>
              <a:latin typeface="Arial Narrow"/>
              <a:ea typeface="Arial Narrow"/>
              <a:cs typeface="Arial Narrow"/>
              <a:sym typeface="Arial Narrow"/>
            </a:endParaRPr>
          </a:p>
        </p:txBody>
      </p:sp>
      <p:sp>
        <p:nvSpPr>
          <p:cNvPr id="2322" name="Google Shape;2322;p49"/>
          <p:cNvSpPr/>
          <p:nvPr/>
        </p:nvSpPr>
        <p:spPr>
          <a:xfrm>
            <a:off x="2192780" y="1895231"/>
            <a:ext cx="5076142" cy="80021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Canal endémico para muerte perinatal, datos preliminares. Residentes en Medellín. Acumulado al   tercer período epidemiológico de 2022.</a:t>
            </a:r>
            <a:endParaRPr i="1" sz="1050">
              <a:solidFill>
                <a:schemeClr val="dk1"/>
              </a:solidFill>
              <a:latin typeface="Calibri"/>
              <a:ea typeface="Calibri"/>
              <a:cs typeface="Calibri"/>
              <a:sym typeface="Calibri"/>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Fuente: Seguimiento de muerte perinatal 2016 - 2022, Sivigila. Medellín. Fecha de corte: 26/03/2022.</a:t>
            </a:r>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000">
              <a:solidFill>
                <a:schemeClr val="dk1"/>
              </a:solidFill>
              <a:latin typeface="Calibri"/>
              <a:ea typeface="Calibri"/>
              <a:cs typeface="Calibri"/>
              <a:sym typeface="Calibri"/>
            </a:endParaRPr>
          </a:p>
        </p:txBody>
      </p:sp>
      <p:sp>
        <p:nvSpPr>
          <p:cNvPr id="2323" name="Google Shape;2323;p49"/>
          <p:cNvSpPr/>
          <p:nvPr/>
        </p:nvSpPr>
        <p:spPr>
          <a:xfrm>
            <a:off x="2106679" y="3779912"/>
            <a:ext cx="5076142"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Canal endémico para muerte neonatal, datos preliminares. Residentes en Medellín. Acumulado al tercer periodo epidemiológico de 2022.</a:t>
            </a:r>
            <a:endParaRPr i="1"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Fuente: Seguimiento de muerte perinatal 2016 - 2022, Sivigila. Medellín. Fecha de corte: 26/03/2022.</a:t>
            </a:r>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000">
              <a:solidFill>
                <a:schemeClr val="dk1"/>
              </a:solidFill>
              <a:latin typeface="Calibri"/>
              <a:ea typeface="Calibri"/>
              <a:cs typeface="Calibri"/>
              <a:sym typeface="Calibri"/>
            </a:endParaRPr>
          </a:p>
        </p:txBody>
      </p:sp>
      <p:sp>
        <p:nvSpPr>
          <p:cNvPr id="2324" name="Google Shape;2324;p49"/>
          <p:cNvSpPr/>
          <p:nvPr/>
        </p:nvSpPr>
        <p:spPr>
          <a:xfrm>
            <a:off x="2348369" y="6394266"/>
            <a:ext cx="3600450"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Razón de mortalidad perinatal y neonatal tardía según peso y momento de la muerte. Residentes en Medellín, al tercer periodo epidemiológico de 2022.</a:t>
            </a:r>
            <a:endParaRPr sz="900">
              <a:solidFill>
                <a:schemeClr val="dk1"/>
              </a:solidFill>
              <a:latin typeface="Calibri"/>
              <a:ea typeface="Calibri"/>
              <a:cs typeface="Calibri"/>
              <a:sym typeface="Calibri"/>
            </a:endParaRPr>
          </a:p>
        </p:txBody>
      </p:sp>
      <p:sp>
        <p:nvSpPr>
          <p:cNvPr id="2325" name="Google Shape;2325;p49"/>
          <p:cNvSpPr/>
          <p:nvPr/>
        </p:nvSpPr>
        <p:spPr>
          <a:xfrm>
            <a:off x="2043722" y="8949509"/>
            <a:ext cx="5305929" cy="21621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s-ES" sz="700">
                <a:solidFill>
                  <a:schemeClr val="dk1"/>
                </a:solidFill>
                <a:latin typeface="Arial"/>
                <a:ea typeface="Arial"/>
                <a:cs typeface="Arial"/>
                <a:sym typeface="Arial"/>
              </a:rPr>
              <a:t>Fuente: Seguimiento de muertes perinatales y neonatales tardías, Sivigila y RUAF ND. Medellín. Fecha de corte: 26/03/2022</a:t>
            </a:r>
            <a:r>
              <a:rPr lang="es-ES" sz="600">
                <a:solidFill>
                  <a:schemeClr val="dk1"/>
                </a:solidFill>
                <a:latin typeface="Arial"/>
                <a:ea typeface="Arial"/>
                <a:cs typeface="Arial"/>
                <a:sym typeface="Arial"/>
              </a:rPr>
              <a:t>.</a:t>
            </a:r>
            <a:endParaRPr sz="500">
              <a:solidFill>
                <a:schemeClr val="dk1"/>
              </a:solidFill>
              <a:latin typeface="Calibri"/>
              <a:ea typeface="Calibri"/>
              <a:cs typeface="Calibri"/>
              <a:sym typeface="Calibri"/>
            </a:endParaRPr>
          </a:p>
        </p:txBody>
      </p:sp>
      <p:pic>
        <p:nvPicPr>
          <p:cNvPr id="2326" name="Google Shape;2326;p49"/>
          <p:cNvPicPr preferRelativeResize="0"/>
          <p:nvPr/>
        </p:nvPicPr>
        <p:blipFill rotWithShape="1">
          <a:blip r:embed="rId10">
            <a:alphaModFix/>
          </a:blip>
          <a:srcRect b="20569" l="10438" r="11575" t="35132"/>
          <a:stretch/>
        </p:blipFill>
        <p:spPr>
          <a:xfrm>
            <a:off x="2448322" y="551090"/>
            <a:ext cx="3988433" cy="1270025"/>
          </a:xfrm>
          <a:prstGeom prst="rect">
            <a:avLst/>
          </a:prstGeom>
          <a:noFill/>
          <a:ln>
            <a:noFill/>
          </a:ln>
        </p:spPr>
      </p:pic>
      <p:pic>
        <p:nvPicPr>
          <p:cNvPr id="2327" name="Google Shape;2327;p49"/>
          <p:cNvPicPr preferRelativeResize="0"/>
          <p:nvPr/>
        </p:nvPicPr>
        <p:blipFill rotWithShape="1">
          <a:blip r:embed="rId11">
            <a:alphaModFix/>
          </a:blip>
          <a:srcRect b="19680" l="9845" r="11812" t="37932"/>
          <a:stretch/>
        </p:blipFill>
        <p:spPr>
          <a:xfrm>
            <a:off x="2537831" y="2573205"/>
            <a:ext cx="3750147" cy="1258254"/>
          </a:xfrm>
          <a:prstGeom prst="rect">
            <a:avLst/>
          </a:prstGeom>
          <a:noFill/>
          <a:ln>
            <a:noFill/>
          </a:ln>
        </p:spPr>
      </p:pic>
      <p:pic>
        <p:nvPicPr>
          <p:cNvPr id="2328" name="Google Shape;2328;p49"/>
          <p:cNvPicPr preferRelativeResize="0"/>
          <p:nvPr/>
        </p:nvPicPr>
        <p:blipFill rotWithShape="1">
          <a:blip r:embed="rId12">
            <a:alphaModFix/>
          </a:blip>
          <a:srcRect b="0" l="0" r="0" t="0"/>
          <a:stretch/>
        </p:blipFill>
        <p:spPr>
          <a:xfrm>
            <a:off x="2432253" y="6941933"/>
            <a:ext cx="3390900" cy="2066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5"/>
          <p:cNvSpPr/>
          <p:nvPr/>
        </p:nvSpPr>
        <p:spPr>
          <a:xfrm>
            <a:off x="0" y="23621"/>
            <a:ext cx="7200900" cy="460879"/>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9" name="Google Shape;159;p5"/>
          <p:cNvGrpSpPr/>
          <p:nvPr/>
        </p:nvGrpSpPr>
        <p:grpSpPr>
          <a:xfrm>
            <a:off x="277404" y="105617"/>
            <a:ext cx="3446504" cy="276999"/>
            <a:chOff x="2448322" y="74775"/>
            <a:chExt cx="3446504" cy="276999"/>
          </a:xfrm>
        </p:grpSpPr>
        <p:sp>
          <p:nvSpPr>
            <p:cNvPr id="160" name="Google Shape;160;p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1" name="Google Shape;161;p5"/>
            <p:cNvCxnSpPr>
              <a:stCxn id="16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2" name="Google Shape;162;p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pic>
        <p:nvPicPr>
          <p:cNvPr id="163" name="Google Shape;163;p5"/>
          <p:cNvPicPr preferRelativeResize="0"/>
          <p:nvPr/>
        </p:nvPicPr>
        <p:blipFill rotWithShape="1">
          <a:blip r:embed="rId3">
            <a:alphaModFix/>
          </a:blip>
          <a:srcRect b="0" l="31453" r="56934" t="7635"/>
          <a:stretch/>
        </p:blipFill>
        <p:spPr>
          <a:xfrm>
            <a:off x="1934415" y="828686"/>
            <a:ext cx="551793" cy="785935"/>
          </a:xfrm>
          <a:prstGeom prst="rect">
            <a:avLst/>
          </a:prstGeom>
          <a:noFill/>
          <a:ln>
            <a:noFill/>
          </a:ln>
        </p:spPr>
      </p:pic>
      <p:sp>
        <p:nvSpPr>
          <p:cNvPr id="164" name="Google Shape;164;p5"/>
          <p:cNvSpPr/>
          <p:nvPr/>
        </p:nvSpPr>
        <p:spPr>
          <a:xfrm>
            <a:off x="419910" y="1741916"/>
            <a:ext cx="790983"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62,50%</a:t>
            </a:r>
            <a:endParaRPr b="1" sz="1600">
              <a:solidFill>
                <a:schemeClr val="dk1"/>
              </a:solidFill>
              <a:latin typeface="Arial Narrow"/>
              <a:ea typeface="Arial Narrow"/>
              <a:cs typeface="Arial Narrow"/>
              <a:sym typeface="Arial Narrow"/>
            </a:endParaRPr>
          </a:p>
        </p:txBody>
      </p:sp>
      <p:sp>
        <p:nvSpPr>
          <p:cNvPr id="165" name="Google Shape;165;p5"/>
          <p:cNvSpPr/>
          <p:nvPr/>
        </p:nvSpPr>
        <p:spPr>
          <a:xfrm>
            <a:off x="1787995" y="1741916"/>
            <a:ext cx="81103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37,50%</a:t>
            </a:r>
            <a:endParaRPr b="1" sz="1600">
              <a:solidFill>
                <a:schemeClr val="dk1"/>
              </a:solidFill>
              <a:latin typeface="Arial Narrow"/>
              <a:ea typeface="Arial Narrow"/>
              <a:cs typeface="Arial Narrow"/>
              <a:sym typeface="Arial Narrow"/>
            </a:endParaRPr>
          </a:p>
        </p:txBody>
      </p:sp>
      <p:sp>
        <p:nvSpPr>
          <p:cNvPr id="166" name="Google Shape;166;p5"/>
          <p:cNvSpPr/>
          <p:nvPr/>
        </p:nvSpPr>
        <p:spPr>
          <a:xfrm>
            <a:off x="3227117" y="1765356"/>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0,58%</a:t>
            </a:r>
            <a:endParaRPr b="1" sz="1600">
              <a:solidFill>
                <a:schemeClr val="dk1"/>
              </a:solidFill>
              <a:latin typeface="Arial Narrow"/>
              <a:ea typeface="Arial Narrow"/>
              <a:cs typeface="Arial Narrow"/>
              <a:sym typeface="Arial Narrow"/>
            </a:endParaRPr>
          </a:p>
        </p:txBody>
      </p:sp>
      <p:sp>
        <p:nvSpPr>
          <p:cNvPr id="167" name="Google Shape;167;p5"/>
          <p:cNvSpPr/>
          <p:nvPr/>
        </p:nvSpPr>
        <p:spPr>
          <a:xfrm>
            <a:off x="4559644" y="1789214"/>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0,19%</a:t>
            </a:r>
            <a:endParaRPr b="1" sz="1600">
              <a:solidFill>
                <a:schemeClr val="dk1"/>
              </a:solidFill>
              <a:latin typeface="Arial Narrow"/>
              <a:ea typeface="Arial Narrow"/>
              <a:cs typeface="Arial Narrow"/>
              <a:sym typeface="Arial Narrow"/>
            </a:endParaRPr>
          </a:p>
        </p:txBody>
      </p:sp>
      <p:pic>
        <p:nvPicPr>
          <p:cNvPr id="168" name="Google Shape;168;p5"/>
          <p:cNvPicPr preferRelativeResize="0"/>
          <p:nvPr/>
        </p:nvPicPr>
        <p:blipFill rotWithShape="1">
          <a:blip r:embed="rId4">
            <a:alphaModFix/>
          </a:blip>
          <a:srcRect b="0" l="58247" r="0" t="0"/>
          <a:stretch/>
        </p:blipFill>
        <p:spPr>
          <a:xfrm>
            <a:off x="1964656" y="2510820"/>
            <a:ext cx="1157125" cy="1039258"/>
          </a:xfrm>
          <a:prstGeom prst="rect">
            <a:avLst/>
          </a:prstGeom>
          <a:noFill/>
          <a:ln>
            <a:noFill/>
          </a:ln>
        </p:spPr>
      </p:pic>
      <p:pic>
        <p:nvPicPr>
          <p:cNvPr id="169" name="Google Shape;169;p5"/>
          <p:cNvPicPr preferRelativeResize="0"/>
          <p:nvPr/>
        </p:nvPicPr>
        <p:blipFill rotWithShape="1">
          <a:blip r:embed="rId5">
            <a:alphaModFix/>
          </a:blip>
          <a:srcRect b="0" l="0" r="50000" t="0"/>
          <a:stretch/>
        </p:blipFill>
        <p:spPr>
          <a:xfrm>
            <a:off x="3700336" y="2411760"/>
            <a:ext cx="1268412" cy="1111250"/>
          </a:xfrm>
          <a:prstGeom prst="rect">
            <a:avLst/>
          </a:prstGeom>
          <a:noFill/>
          <a:ln>
            <a:noFill/>
          </a:ln>
        </p:spPr>
      </p:pic>
      <p:pic>
        <p:nvPicPr>
          <p:cNvPr id="170" name="Google Shape;170;p5"/>
          <p:cNvPicPr preferRelativeResize="0"/>
          <p:nvPr/>
        </p:nvPicPr>
        <p:blipFill rotWithShape="1">
          <a:blip r:embed="rId4">
            <a:alphaModFix/>
          </a:blip>
          <a:srcRect b="0" l="0" r="48966" t="0"/>
          <a:stretch/>
        </p:blipFill>
        <p:spPr>
          <a:xfrm>
            <a:off x="332260" y="2650922"/>
            <a:ext cx="1306822" cy="960264"/>
          </a:xfrm>
          <a:prstGeom prst="rect">
            <a:avLst/>
          </a:prstGeom>
          <a:noFill/>
          <a:ln>
            <a:noFill/>
          </a:ln>
        </p:spPr>
      </p:pic>
      <p:pic>
        <p:nvPicPr>
          <p:cNvPr id="171" name="Google Shape;171;p5"/>
          <p:cNvPicPr preferRelativeResize="0"/>
          <p:nvPr/>
        </p:nvPicPr>
        <p:blipFill rotWithShape="1">
          <a:blip r:embed="rId5">
            <a:alphaModFix/>
          </a:blip>
          <a:srcRect b="0" l="50528" r="0" t="0"/>
          <a:stretch/>
        </p:blipFill>
        <p:spPr>
          <a:xfrm>
            <a:off x="5497770" y="2465642"/>
            <a:ext cx="1255027" cy="1111250"/>
          </a:xfrm>
          <a:prstGeom prst="rect">
            <a:avLst/>
          </a:prstGeom>
          <a:noFill/>
          <a:ln>
            <a:noFill/>
          </a:ln>
        </p:spPr>
      </p:pic>
      <p:graphicFrame>
        <p:nvGraphicFramePr>
          <p:cNvPr id="172" name="Google Shape;172;p5"/>
          <p:cNvGraphicFramePr/>
          <p:nvPr/>
        </p:nvGraphicFramePr>
        <p:xfrm>
          <a:off x="144066" y="3523010"/>
          <a:ext cx="3000000" cy="3000000"/>
        </p:xfrm>
        <a:graphic>
          <a:graphicData uri="http://schemas.openxmlformats.org/drawingml/2006/table">
            <a:tbl>
              <a:tblPr bandRow="1" firstRow="1">
                <a:noFill/>
                <a:tableStyleId>{26B4421D-EF5C-4FEF-92B0-C6C2EE609610}</a:tableStyleId>
              </a:tblPr>
              <a:tblGrid>
                <a:gridCol w="1631400"/>
                <a:gridCol w="1664025"/>
                <a:gridCol w="1822500"/>
                <a:gridCol w="1866850"/>
              </a:tblGrid>
              <a:tr h="370850">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Habitante</a:t>
                      </a:r>
                      <a:r>
                        <a:rPr b="1" lang="es-ES" sz="1200" u="sng">
                          <a:latin typeface="Arial Narrow"/>
                          <a:ea typeface="Arial Narrow"/>
                          <a:cs typeface="Arial Narrow"/>
                          <a:sym typeface="Arial Narrow"/>
                        </a:rPr>
                        <a:t> de calle</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Profesionales de la</a:t>
                      </a:r>
                      <a:r>
                        <a:rPr b="1" lang="es-ES" sz="1200" u="sng">
                          <a:latin typeface="Arial Narrow"/>
                          <a:ea typeface="Arial Narrow"/>
                          <a:cs typeface="Arial Narrow"/>
                          <a:sym typeface="Arial Narrow"/>
                        </a:rPr>
                        <a:t> salud</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Procedentes del exterior</a:t>
                      </a:r>
                      <a:endParaRPr b="1" sz="1200" u="sng">
                        <a:solidFill>
                          <a:srgbClr val="000000"/>
                        </a:solidFill>
                        <a:latin typeface="Arial Narrow"/>
                        <a:ea typeface="Arial Narrow"/>
                        <a:cs typeface="Arial Narrow"/>
                        <a:sym typeface="Arial Narrow"/>
                      </a:endParaRPr>
                    </a:p>
                  </a:txBody>
                  <a:tcPr marT="45725" marB="45725" marR="91450" marL="91450"/>
                </a:tc>
              </a:tr>
            </a:tbl>
          </a:graphicData>
        </a:graphic>
      </p:graphicFrame>
      <p:sp>
        <p:nvSpPr>
          <p:cNvPr id="173" name="Google Shape;173;p5"/>
          <p:cNvSpPr/>
          <p:nvPr/>
        </p:nvSpPr>
        <p:spPr>
          <a:xfrm>
            <a:off x="529379" y="3801192"/>
            <a:ext cx="89388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 casos</a:t>
            </a:r>
            <a:endParaRPr b="1" sz="1400">
              <a:solidFill>
                <a:schemeClr val="dk1"/>
              </a:solidFill>
              <a:latin typeface="Arial Narrow"/>
              <a:ea typeface="Arial Narrow"/>
              <a:cs typeface="Arial Narrow"/>
              <a:sym typeface="Arial Narrow"/>
            </a:endParaRPr>
          </a:p>
        </p:txBody>
      </p:sp>
      <p:sp>
        <p:nvSpPr>
          <p:cNvPr id="174" name="Google Shape;174;p5"/>
          <p:cNvSpPr/>
          <p:nvPr/>
        </p:nvSpPr>
        <p:spPr>
          <a:xfrm>
            <a:off x="2079654" y="3801192"/>
            <a:ext cx="971485"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30 casos</a:t>
            </a:r>
            <a:endParaRPr b="1" sz="1400">
              <a:solidFill>
                <a:schemeClr val="dk1"/>
              </a:solidFill>
              <a:latin typeface="Arial Narrow"/>
              <a:ea typeface="Arial Narrow"/>
              <a:cs typeface="Arial Narrow"/>
              <a:sym typeface="Arial Narrow"/>
            </a:endParaRPr>
          </a:p>
        </p:txBody>
      </p:sp>
      <p:sp>
        <p:nvSpPr>
          <p:cNvPr id="175" name="Google Shape;175;p5"/>
          <p:cNvSpPr/>
          <p:nvPr/>
        </p:nvSpPr>
        <p:spPr>
          <a:xfrm>
            <a:off x="3964508" y="3793100"/>
            <a:ext cx="880066"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 casos</a:t>
            </a:r>
            <a:endParaRPr b="1" sz="1400">
              <a:solidFill>
                <a:schemeClr val="dk1"/>
              </a:solidFill>
              <a:latin typeface="Arial Narrow"/>
              <a:ea typeface="Arial Narrow"/>
              <a:cs typeface="Arial Narrow"/>
              <a:sym typeface="Arial Narrow"/>
            </a:endParaRPr>
          </a:p>
        </p:txBody>
      </p:sp>
      <p:sp>
        <p:nvSpPr>
          <p:cNvPr id="176" name="Google Shape;176;p5"/>
          <p:cNvSpPr/>
          <p:nvPr/>
        </p:nvSpPr>
        <p:spPr>
          <a:xfrm>
            <a:off x="5803688" y="3801192"/>
            <a:ext cx="893106"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24 casos</a:t>
            </a:r>
            <a:endParaRPr b="1" sz="1400">
              <a:solidFill>
                <a:schemeClr val="dk1"/>
              </a:solidFill>
              <a:latin typeface="Arial Narrow"/>
              <a:ea typeface="Arial Narrow"/>
              <a:cs typeface="Arial Narrow"/>
              <a:sym typeface="Arial Narrow"/>
            </a:endParaRPr>
          </a:p>
        </p:txBody>
      </p:sp>
      <p:pic>
        <p:nvPicPr>
          <p:cNvPr id="177" name="Google Shape;177;p5"/>
          <p:cNvPicPr preferRelativeResize="0"/>
          <p:nvPr/>
        </p:nvPicPr>
        <p:blipFill rotWithShape="1">
          <a:blip r:embed="rId6">
            <a:alphaModFix/>
          </a:blip>
          <a:srcRect b="0" l="0" r="0" t="0"/>
          <a:stretch/>
        </p:blipFill>
        <p:spPr>
          <a:xfrm>
            <a:off x="5688682" y="942404"/>
            <a:ext cx="1344613" cy="650082"/>
          </a:xfrm>
          <a:prstGeom prst="rect">
            <a:avLst/>
          </a:prstGeom>
          <a:noFill/>
          <a:ln>
            <a:noFill/>
          </a:ln>
        </p:spPr>
      </p:pic>
      <p:sp>
        <p:nvSpPr>
          <p:cNvPr id="178" name="Google Shape;178;p5"/>
          <p:cNvSpPr txBox="1"/>
          <p:nvPr/>
        </p:nvSpPr>
        <p:spPr>
          <a:xfrm>
            <a:off x="5899235" y="1509082"/>
            <a:ext cx="122960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Coinfección</a:t>
            </a:r>
            <a:endParaRPr b="1" sz="1200" u="sng">
              <a:solidFill>
                <a:schemeClr val="dk1"/>
              </a:solidFill>
              <a:latin typeface="Arial Narrow"/>
              <a:ea typeface="Arial Narrow"/>
              <a:cs typeface="Arial Narrow"/>
              <a:sym typeface="Arial Narrow"/>
            </a:endParaRPr>
          </a:p>
        </p:txBody>
      </p:sp>
      <p:sp>
        <p:nvSpPr>
          <p:cNvPr id="179" name="Google Shape;179;p5"/>
          <p:cNvSpPr/>
          <p:nvPr/>
        </p:nvSpPr>
        <p:spPr>
          <a:xfrm>
            <a:off x="5944799" y="1766114"/>
            <a:ext cx="80799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18,46%</a:t>
            </a:r>
            <a:endParaRPr b="1" sz="1600">
              <a:solidFill>
                <a:schemeClr val="dk1"/>
              </a:solidFill>
              <a:latin typeface="Arial Narrow"/>
              <a:ea typeface="Arial Narrow"/>
              <a:cs typeface="Arial Narrow"/>
              <a:sym typeface="Arial Narrow"/>
            </a:endParaRPr>
          </a:p>
        </p:txBody>
      </p:sp>
      <p:sp>
        <p:nvSpPr>
          <p:cNvPr id="180" name="Google Shape;180;p5"/>
          <p:cNvSpPr txBox="1"/>
          <p:nvPr/>
        </p:nvSpPr>
        <p:spPr>
          <a:xfrm>
            <a:off x="5746184" y="2097021"/>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96 casos</a:t>
            </a:r>
            <a:endParaRPr b="1" sz="1200">
              <a:solidFill>
                <a:schemeClr val="dk1"/>
              </a:solidFill>
              <a:latin typeface="Arial Narrow"/>
              <a:ea typeface="Arial Narrow"/>
              <a:cs typeface="Arial Narrow"/>
              <a:sym typeface="Arial Narrow"/>
            </a:endParaRPr>
          </a:p>
        </p:txBody>
      </p:sp>
      <p:sp>
        <p:nvSpPr>
          <p:cNvPr id="181" name="Google Shape;181;p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a:t>
            </a:r>
            <a:endParaRPr b="1" sz="1050">
              <a:solidFill>
                <a:schemeClr val="dk1"/>
              </a:solidFill>
              <a:latin typeface="Arial Narrow"/>
              <a:ea typeface="Arial Narrow"/>
              <a:cs typeface="Arial Narrow"/>
              <a:sym typeface="Arial Narrow"/>
            </a:endParaRPr>
          </a:p>
        </p:txBody>
      </p:sp>
      <p:sp>
        <p:nvSpPr>
          <p:cNvPr id="182" name="Google Shape;182;p5"/>
          <p:cNvSpPr txBox="1"/>
          <p:nvPr/>
        </p:nvSpPr>
        <p:spPr>
          <a:xfrm>
            <a:off x="655206" y="4806760"/>
            <a:ext cx="23313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Porcentaje de casos de tuberculosis</a:t>
            </a:r>
            <a:endParaRPr/>
          </a:p>
        </p:txBody>
      </p:sp>
      <p:cxnSp>
        <p:nvCxnSpPr>
          <p:cNvPr id="183" name="Google Shape;183;p5"/>
          <p:cNvCxnSpPr/>
          <p:nvPr/>
        </p:nvCxnSpPr>
        <p:spPr>
          <a:xfrm>
            <a:off x="4247918" y="5804229"/>
            <a:ext cx="2222505" cy="0"/>
          </a:xfrm>
          <a:prstGeom prst="straightConnector1">
            <a:avLst/>
          </a:prstGeom>
          <a:noFill/>
          <a:ln cap="flat" cmpd="sng" w="9525">
            <a:solidFill>
              <a:srgbClr val="002060"/>
            </a:solidFill>
            <a:prstDash val="solid"/>
            <a:round/>
            <a:headEnd len="sm" w="sm" type="none"/>
            <a:tailEnd len="med" w="med" type="oval"/>
          </a:ln>
        </p:spPr>
      </p:cxnSp>
      <p:cxnSp>
        <p:nvCxnSpPr>
          <p:cNvPr id="184" name="Google Shape;184;p5"/>
          <p:cNvCxnSpPr/>
          <p:nvPr/>
        </p:nvCxnSpPr>
        <p:spPr>
          <a:xfrm rot="10800000">
            <a:off x="745292" y="5804229"/>
            <a:ext cx="2259337" cy="0"/>
          </a:xfrm>
          <a:prstGeom prst="straightConnector1">
            <a:avLst/>
          </a:prstGeom>
          <a:noFill/>
          <a:ln cap="flat" cmpd="sng" w="9525">
            <a:solidFill>
              <a:srgbClr val="002060"/>
            </a:solidFill>
            <a:prstDash val="solid"/>
            <a:round/>
            <a:headEnd len="sm" w="sm" type="none"/>
            <a:tailEnd len="med" w="med" type="oval"/>
          </a:ln>
        </p:spPr>
      </p:cxnSp>
      <p:sp>
        <p:nvSpPr>
          <p:cNvPr id="185" name="Google Shape;185;p5"/>
          <p:cNvSpPr txBox="1"/>
          <p:nvPr/>
        </p:nvSpPr>
        <p:spPr>
          <a:xfrm>
            <a:off x="683841" y="5229646"/>
            <a:ext cx="86433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84,04%</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Pulmonar</a:t>
            </a:r>
            <a:endParaRPr b="1" sz="1400">
              <a:solidFill>
                <a:schemeClr val="dk1"/>
              </a:solidFill>
              <a:latin typeface="Arial Narrow"/>
              <a:ea typeface="Arial Narrow"/>
              <a:cs typeface="Arial Narrow"/>
              <a:sym typeface="Arial Narrow"/>
            </a:endParaRPr>
          </a:p>
        </p:txBody>
      </p:sp>
      <p:sp>
        <p:nvSpPr>
          <p:cNvPr id="186" name="Google Shape;186;p5"/>
          <p:cNvSpPr txBox="1"/>
          <p:nvPr/>
        </p:nvSpPr>
        <p:spPr>
          <a:xfrm>
            <a:off x="1750759" y="5229646"/>
            <a:ext cx="1225015"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15,96%</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Extrapulmonar</a:t>
            </a:r>
            <a:endParaRPr b="1" sz="1400">
              <a:solidFill>
                <a:schemeClr val="dk1"/>
              </a:solidFill>
              <a:latin typeface="Arial Narrow"/>
              <a:ea typeface="Arial Narrow"/>
              <a:cs typeface="Arial Narrow"/>
              <a:sym typeface="Arial Narrow"/>
            </a:endParaRPr>
          </a:p>
        </p:txBody>
      </p:sp>
      <p:sp>
        <p:nvSpPr>
          <p:cNvPr id="187" name="Google Shape;187;p5"/>
          <p:cNvSpPr txBox="1"/>
          <p:nvPr/>
        </p:nvSpPr>
        <p:spPr>
          <a:xfrm>
            <a:off x="3924902" y="4811251"/>
            <a:ext cx="248718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Porcentaje de antecedente de tratamiento</a:t>
            </a:r>
            <a:endParaRPr/>
          </a:p>
        </p:txBody>
      </p:sp>
      <p:sp>
        <p:nvSpPr>
          <p:cNvPr id="188" name="Google Shape;188;p5"/>
          <p:cNvSpPr txBox="1"/>
          <p:nvPr/>
        </p:nvSpPr>
        <p:spPr>
          <a:xfrm>
            <a:off x="4110431" y="5241858"/>
            <a:ext cx="752130"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87,31%</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Nuevo</a:t>
            </a:r>
            <a:endParaRPr b="1" sz="1400">
              <a:solidFill>
                <a:schemeClr val="dk1"/>
              </a:solidFill>
              <a:latin typeface="Arial Narrow"/>
              <a:ea typeface="Arial Narrow"/>
              <a:cs typeface="Arial Narrow"/>
              <a:sym typeface="Arial Narrow"/>
            </a:endParaRPr>
          </a:p>
        </p:txBody>
      </p:sp>
      <p:sp>
        <p:nvSpPr>
          <p:cNvPr id="189" name="Google Shape;189;p5"/>
          <p:cNvSpPr txBox="1"/>
          <p:nvPr/>
        </p:nvSpPr>
        <p:spPr>
          <a:xfrm>
            <a:off x="4867099" y="5243542"/>
            <a:ext cx="1603324"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12,69%</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Previamente tratado</a:t>
            </a:r>
            <a:endParaRPr b="1" sz="1400">
              <a:solidFill>
                <a:schemeClr val="dk1"/>
              </a:solidFill>
              <a:latin typeface="Arial Narrow"/>
              <a:ea typeface="Arial Narrow"/>
              <a:cs typeface="Arial Narrow"/>
              <a:sym typeface="Arial Narrow"/>
            </a:endParaRPr>
          </a:p>
        </p:txBody>
      </p:sp>
      <p:sp>
        <p:nvSpPr>
          <p:cNvPr id="190" name="Google Shape;190;p5"/>
          <p:cNvSpPr/>
          <p:nvPr/>
        </p:nvSpPr>
        <p:spPr>
          <a:xfrm>
            <a:off x="-3736" y="428021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1" name="Google Shape;191;p5"/>
          <p:cNvGrpSpPr/>
          <p:nvPr/>
        </p:nvGrpSpPr>
        <p:grpSpPr>
          <a:xfrm>
            <a:off x="242311" y="4362212"/>
            <a:ext cx="3486389" cy="276999"/>
            <a:chOff x="2448322" y="74775"/>
            <a:chExt cx="3486389" cy="276999"/>
          </a:xfrm>
        </p:grpSpPr>
        <p:sp>
          <p:nvSpPr>
            <p:cNvPr id="192" name="Google Shape;192;p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3" name="Google Shape;193;p5"/>
            <p:cNvCxnSpPr>
              <a:stCxn id="1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4" name="Google Shape;194;p5"/>
            <p:cNvSpPr txBox="1"/>
            <p:nvPr/>
          </p:nvSpPr>
          <p:spPr>
            <a:xfrm>
              <a:off x="3342423"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95" name="Google Shape;195;p5"/>
          <p:cNvSpPr/>
          <p:nvPr/>
        </p:nvSpPr>
        <p:spPr>
          <a:xfrm>
            <a:off x="65647" y="8634840"/>
            <a:ext cx="3390787"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Formas de tuberculosis extrapulmonar acumulado a Periodo epidemiológico 03 Medellín 2022</a:t>
            </a:r>
            <a:endParaRPr sz="1050">
              <a:solidFill>
                <a:schemeClr val="dk1"/>
              </a:solidFill>
              <a:latin typeface="Arial Narrow"/>
              <a:ea typeface="Arial Narrow"/>
              <a:cs typeface="Arial Narrow"/>
              <a:sym typeface="Arial Narrow"/>
            </a:endParaRPr>
          </a:p>
        </p:txBody>
      </p:sp>
      <p:sp>
        <p:nvSpPr>
          <p:cNvPr id="196" name="Google Shape;196;p5"/>
          <p:cNvSpPr/>
          <p:nvPr/>
        </p:nvSpPr>
        <p:spPr>
          <a:xfrm>
            <a:off x="3585004" y="8634840"/>
            <a:ext cx="3390787"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Distribución porcentual de la tuberculosis por ciclo de vida, Periodo epidemiológico 03 Medellín 2022</a:t>
            </a:r>
            <a:endParaRPr sz="1050">
              <a:solidFill>
                <a:schemeClr val="dk1"/>
              </a:solidFill>
              <a:latin typeface="Arial Narrow"/>
              <a:ea typeface="Arial Narrow"/>
              <a:cs typeface="Arial Narrow"/>
              <a:sym typeface="Arial Narrow"/>
            </a:endParaRPr>
          </a:p>
        </p:txBody>
      </p:sp>
      <p:grpSp>
        <p:nvGrpSpPr>
          <p:cNvPr id="197" name="Google Shape;197;p5"/>
          <p:cNvGrpSpPr/>
          <p:nvPr/>
        </p:nvGrpSpPr>
        <p:grpSpPr>
          <a:xfrm>
            <a:off x="402094" y="460370"/>
            <a:ext cx="2369636" cy="453798"/>
            <a:chOff x="402094" y="486270"/>
            <a:chExt cx="2369636" cy="453798"/>
          </a:xfrm>
        </p:grpSpPr>
        <p:sp>
          <p:nvSpPr>
            <p:cNvPr id="198" name="Google Shape;198;p5"/>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5"/>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sp>
        <p:nvSpPr>
          <p:cNvPr id="200" name="Google Shape;200;p5"/>
          <p:cNvSpPr/>
          <p:nvPr/>
        </p:nvSpPr>
        <p:spPr>
          <a:xfrm>
            <a:off x="420292" y="2089658"/>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325 casos</a:t>
            </a:r>
            <a:endParaRPr/>
          </a:p>
        </p:txBody>
      </p:sp>
      <p:sp>
        <p:nvSpPr>
          <p:cNvPr id="201" name="Google Shape;201;p5"/>
          <p:cNvSpPr/>
          <p:nvPr/>
        </p:nvSpPr>
        <p:spPr>
          <a:xfrm>
            <a:off x="1833698" y="2089247"/>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195 casos</a:t>
            </a:r>
            <a:endParaRPr/>
          </a:p>
        </p:txBody>
      </p:sp>
      <p:sp>
        <p:nvSpPr>
          <p:cNvPr id="202" name="Google Shape;202;p5"/>
          <p:cNvSpPr/>
          <p:nvPr/>
        </p:nvSpPr>
        <p:spPr>
          <a:xfrm>
            <a:off x="3201413" y="209967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a:p>
        </p:txBody>
      </p:sp>
      <p:sp>
        <p:nvSpPr>
          <p:cNvPr id="203" name="Google Shape;203;p5"/>
          <p:cNvSpPr/>
          <p:nvPr/>
        </p:nvSpPr>
        <p:spPr>
          <a:xfrm>
            <a:off x="4607097" y="210782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casos</a:t>
            </a:r>
            <a:endParaRPr b="1" sz="1200">
              <a:solidFill>
                <a:schemeClr val="dk1"/>
              </a:solidFill>
              <a:latin typeface="Arial Narrow"/>
              <a:ea typeface="Arial Narrow"/>
              <a:cs typeface="Arial Narrow"/>
              <a:sym typeface="Arial Narrow"/>
            </a:endParaRPr>
          </a:p>
        </p:txBody>
      </p:sp>
      <p:pic>
        <p:nvPicPr>
          <p:cNvPr id="204" name="Google Shape;204;p5"/>
          <p:cNvPicPr preferRelativeResize="0"/>
          <p:nvPr/>
        </p:nvPicPr>
        <p:blipFill rotWithShape="1">
          <a:blip r:embed="rId3">
            <a:alphaModFix/>
          </a:blip>
          <a:srcRect b="0" l="59909" r="27482" t="12083"/>
          <a:stretch/>
        </p:blipFill>
        <p:spPr>
          <a:xfrm>
            <a:off x="3264060" y="844294"/>
            <a:ext cx="599090" cy="748088"/>
          </a:xfrm>
          <a:prstGeom prst="rect">
            <a:avLst/>
          </a:prstGeom>
          <a:noFill/>
          <a:ln>
            <a:noFill/>
          </a:ln>
        </p:spPr>
      </p:pic>
      <p:pic>
        <p:nvPicPr>
          <p:cNvPr id="205" name="Google Shape;205;p5"/>
          <p:cNvPicPr preferRelativeResize="0"/>
          <p:nvPr/>
        </p:nvPicPr>
        <p:blipFill rotWithShape="1">
          <a:blip r:embed="rId3">
            <a:alphaModFix/>
          </a:blip>
          <a:srcRect b="0" l="87770" r="0" t="0"/>
          <a:stretch/>
        </p:blipFill>
        <p:spPr>
          <a:xfrm>
            <a:off x="4663615" y="795253"/>
            <a:ext cx="581113" cy="850900"/>
          </a:xfrm>
          <a:prstGeom prst="rect">
            <a:avLst/>
          </a:prstGeom>
          <a:noFill/>
          <a:ln>
            <a:noFill/>
          </a:ln>
        </p:spPr>
      </p:pic>
      <p:pic>
        <p:nvPicPr>
          <p:cNvPr id="206" name="Google Shape;206;p5"/>
          <p:cNvPicPr preferRelativeResize="0"/>
          <p:nvPr/>
        </p:nvPicPr>
        <p:blipFill rotWithShape="1">
          <a:blip r:embed="rId3">
            <a:alphaModFix/>
          </a:blip>
          <a:srcRect b="0" l="0" r="86146" t="12580"/>
          <a:stretch/>
        </p:blipFill>
        <p:spPr>
          <a:xfrm>
            <a:off x="477736" y="830744"/>
            <a:ext cx="658263" cy="743858"/>
          </a:xfrm>
          <a:prstGeom prst="rect">
            <a:avLst/>
          </a:prstGeom>
          <a:noFill/>
          <a:ln>
            <a:noFill/>
          </a:ln>
        </p:spPr>
      </p:pic>
      <p:sp>
        <p:nvSpPr>
          <p:cNvPr id="207" name="Google Shape;207;p5"/>
          <p:cNvSpPr/>
          <p:nvPr/>
        </p:nvSpPr>
        <p:spPr>
          <a:xfrm>
            <a:off x="370561" y="1409280"/>
            <a:ext cx="8563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Masculino</a:t>
            </a:r>
            <a:endParaRPr/>
          </a:p>
        </p:txBody>
      </p:sp>
      <p:sp>
        <p:nvSpPr>
          <p:cNvPr id="208" name="Google Shape;208;p5"/>
          <p:cNvSpPr/>
          <p:nvPr/>
        </p:nvSpPr>
        <p:spPr>
          <a:xfrm>
            <a:off x="1791306" y="1393514"/>
            <a:ext cx="85632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grpSp>
        <p:nvGrpSpPr>
          <p:cNvPr id="209" name="Google Shape;209;p5"/>
          <p:cNvGrpSpPr/>
          <p:nvPr/>
        </p:nvGrpSpPr>
        <p:grpSpPr>
          <a:xfrm>
            <a:off x="3060727" y="458600"/>
            <a:ext cx="2369636" cy="436842"/>
            <a:chOff x="3060727" y="484500"/>
            <a:chExt cx="2369636" cy="436842"/>
          </a:xfrm>
        </p:grpSpPr>
        <p:sp>
          <p:nvSpPr>
            <p:cNvPr id="210" name="Google Shape;210;p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5"/>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sp>
        <p:nvSpPr>
          <p:cNvPr id="212" name="Google Shape;212;p5"/>
          <p:cNvSpPr/>
          <p:nvPr/>
        </p:nvSpPr>
        <p:spPr>
          <a:xfrm>
            <a:off x="2960715" y="1461784"/>
            <a:ext cx="120577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13" name="Google Shape;213;p5"/>
          <p:cNvSpPr/>
          <p:nvPr/>
        </p:nvSpPr>
        <p:spPr>
          <a:xfrm>
            <a:off x="4560025" y="1509082"/>
            <a:ext cx="7393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t>
            </a: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nvGrpSpPr>
          <p:cNvPr id="214" name="Google Shape;214;p5"/>
          <p:cNvGrpSpPr/>
          <p:nvPr/>
        </p:nvGrpSpPr>
        <p:grpSpPr>
          <a:xfrm>
            <a:off x="432098" y="2303427"/>
            <a:ext cx="2369637" cy="436842"/>
            <a:chOff x="3060726" y="484500"/>
            <a:chExt cx="2369637" cy="436842"/>
          </a:xfrm>
        </p:grpSpPr>
        <p:sp>
          <p:nvSpPr>
            <p:cNvPr id="215" name="Google Shape;215;p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5"/>
            <p:cNvSpPr txBox="1"/>
            <p:nvPr/>
          </p:nvSpPr>
          <p:spPr>
            <a:xfrm>
              <a:off x="3060726" y="484500"/>
              <a:ext cx="232023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Poblaciones especiales</a:t>
              </a:r>
              <a:endParaRPr b="1" sz="1600">
                <a:solidFill>
                  <a:schemeClr val="dk1"/>
                </a:solidFill>
                <a:latin typeface="Arial Narrow"/>
                <a:ea typeface="Arial Narrow"/>
                <a:cs typeface="Arial Narrow"/>
                <a:sym typeface="Arial Narrow"/>
              </a:endParaRPr>
            </a:p>
          </p:txBody>
        </p:sp>
      </p:grpSp>
      <p:pic>
        <p:nvPicPr>
          <p:cNvPr id="217" name="Google Shape;217;p5"/>
          <p:cNvPicPr preferRelativeResize="0"/>
          <p:nvPr/>
        </p:nvPicPr>
        <p:blipFill rotWithShape="1">
          <a:blip r:embed="rId7">
            <a:alphaModFix/>
          </a:blip>
          <a:srcRect b="0" l="0" r="0" t="0"/>
          <a:stretch/>
        </p:blipFill>
        <p:spPr>
          <a:xfrm>
            <a:off x="17064" y="6044213"/>
            <a:ext cx="3454959" cy="2595375"/>
          </a:xfrm>
          <a:prstGeom prst="rect">
            <a:avLst/>
          </a:prstGeom>
          <a:noFill/>
          <a:ln>
            <a:noFill/>
          </a:ln>
        </p:spPr>
      </p:pic>
      <p:pic>
        <p:nvPicPr>
          <p:cNvPr id="218" name="Google Shape;218;p5"/>
          <p:cNvPicPr preferRelativeResize="0"/>
          <p:nvPr/>
        </p:nvPicPr>
        <p:blipFill rotWithShape="1">
          <a:blip r:embed="rId8">
            <a:alphaModFix/>
          </a:blip>
          <a:srcRect b="0" l="0" r="0" t="0"/>
          <a:stretch/>
        </p:blipFill>
        <p:spPr>
          <a:xfrm>
            <a:off x="3519253" y="6049236"/>
            <a:ext cx="3609588" cy="25903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pic>
        <p:nvPicPr>
          <p:cNvPr id="2333" name="Google Shape;2333;p50"/>
          <p:cNvPicPr preferRelativeResize="0"/>
          <p:nvPr/>
        </p:nvPicPr>
        <p:blipFill rotWithShape="1">
          <a:blip r:embed="rId3">
            <a:alphaModFix/>
          </a:blip>
          <a:srcRect b="0" l="59057" r="25145" t="8806"/>
          <a:stretch/>
        </p:blipFill>
        <p:spPr>
          <a:xfrm>
            <a:off x="5189590" y="3835654"/>
            <a:ext cx="486249" cy="502665"/>
          </a:xfrm>
          <a:prstGeom prst="rect">
            <a:avLst/>
          </a:prstGeom>
          <a:noFill/>
          <a:ln>
            <a:noFill/>
          </a:ln>
        </p:spPr>
      </p:pic>
      <p:pic>
        <p:nvPicPr>
          <p:cNvPr id="2334" name="Google Shape;2334;p50"/>
          <p:cNvPicPr preferRelativeResize="0"/>
          <p:nvPr/>
        </p:nvPicPr>
        <p:blipFill rotWithShape="1">
          <a:blip r:embed="rId4">
            <a:alphaModFix/>
          </a:blip>
          <a:srcRect b="0" l="0" r="0" t="0"/>
          <a:stretch/>
        </p:blipFill>
        <p:spPr>
          <a:xfrm>
            <a:off x="-11287" y="-32726"/>
            <a:ext cx="2192018" cy="2856904"/>
          </a:xfrm>
          <a:prstGeom prst="rect">
            <a:avLst/>
          </a:prstGeom>
          <a:noFill/>
          <a:ln>
            <a:noFill/>
          </a:ln>
        </p:spPr>
      </p:pic>
      <p:pic>
        <p:nvPicPr>
          <p:cNvPr id="2335" name="Google Shape;2335;p50"/>
          <p:cNvPicPr preferRelativeResize="0"/>
          <p:nvPr/>
        </p:nvPicPr>
        <p:blipFill rotWithShape="1">
          <a:blip r:embed="rId5">
            <a:alphaModFix/>
          </a:blip>
          <a:srcRect b="0" l="0" r="0" t="51431"/>
          <a:stretch/>
        </p:blipFill>
        <p:spPr>
          <a:xfrm>
            <a:off x="0" y="2824178"/>
            <a:ext cx="2180731" cy="2724869"/>
          </a:xfrm>
          <a:prstGeom prst="rect">
            <a:avLst/>
          </a:prstGeom>
          <a:noFill/>
          <a:ln>
            <a:noFill/>
          </a:ln>
        </p:spPr>
      </p:pic>
      <p:sp>
        <p:nvSpPr>
          <p:cNvPr id="2336" name="Google Shape;2336;p50"/>
          <p:cNvSpPr txBox="1"/>
          <p:nvPr/>
        </p:nvSpPr>
        <p:spPr>
          <a:xfrm>
            <a:off x="-11287" y="766609"/>
            <a:ext cx="217909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3- 2022</a:t>
            </a:r>
            <a:endParaRPr b="1" sz="1200">
              <a:solidFill>
                <a:schemeClr val="dk1"/>
              </a:solidFill>
              <a:latin typeface="Arial Narrow"/>
              <a:ea typeface="Arial Narrow"/>
              <a:cs typeface="Arial Narrow"/>
              <a:sym typeface="Arial Narrow"/>
            </a:endParaRPr>
          </a:p>
        </p:txBody>
      </p:sp>
      <p:grpSp>
        <p:nvGrpSpPr>
          <p:cNvPr id="2337" name="Google Shape;2337;p50"/>
          <p:cNvGrpSpPr/>
          <p:nvPr/>
        </p:nvGrpSpPr>
        <p:grpSpPr>
          <a:xfrm>
            <a:off x="179214" y="4211960"/>
            <a:ext cx="1892650" cy="488476"/>
            <a:chOff x="2397524" y="3379972"/>
            <a:chExt cx="4508500" cy="904875"/>
          </a:xfrm>
        </p:grpSpPr>
        <p:pic>
          <p:nvPicPr>
            <p:cNvPr id="2338" name="Google Shape;2338;p50"/>
            <p:cNvPicPr preferRelativeResize="0"/>
            <p:nvPr/>
          </p:nvPicPr>
          <p:blipFill rotWithShape="1">
            <a:blip r:embed="rId6">
              <a:alphaModFix/>
            </a:blip>
            <a:srcRect b="0" l="0" r="0" t="0"/>
            <a:stretch/>
          </p:blipFill>
          <p:spPr>
            <a:xfrm>
              <a:off x="2397524" y="3379972"/>
              <a:ext cx="4508500" cy="904875"/>
            </a:xfrm>
            <a:prstGeom prst="rect">
              <a:avLst/>
            </a:prstGeom>
            <a:noFill/>
            <a:ln>
              <a:noFill/>
            </a:ln>
          </p:spPr>
        </p:pic>
        <p:sp>
          <p:nvSpPr>
            <p:cNvPr id="2339" name="Google Shape;2339;p50"/>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157</a:t>
              </a:r>
              <a:endParaRPr b="1" sz="2000">
                <a:solidFill>
                  <a:schemeClr val="dk1"/>
                </a:solidFill>
                <a:latin typeface="Arial Narrow"/>
                <a:ea typeface="Arial Narrow"/>
                <a:cs typeface="Arial Narrow"/>
                <a:sym typeface="Arial Narrow"/>
              </a:endParaRPr>
            </a:p>
          </p:txBody>
        </p:sp>
      </p:grpSp>
      <p:sp>
        <p:nvSpPr>
          <p:cNvPr id="2340" name="Google Shape;2340;p50"/>
          <p:cNvSpPr txBox="1"/>
          <p:nvPr/>
        </p:nvSpPr>
        <p:spPr>
          <a:xfrm>
            <a:off x="0" y="4716016"/>
            <a:ext cx="218073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aumentó en un 33%</a:t>
            </a:r>
            <a:endParaRPr b="1" sz="1200">
              <a:solidFill>
                <a:schemeClr val="dk1"/>
              </a:solidFill>
              <a:latin typeface="Arial Narrow"/>
              <a:ea typeface="Arial Narrow"/>
              <a:cs typeface="Arial Narrow"/>
              <a:sym typeface="Arial Narrow"/>
            </a:endParaRPr>
          </a:p>
        </p:txBody>
      </p:sp>
      <p:grpSp>
        <p:nvGrpSpPr>
          <p:cNvPr id="2341" name="Google Shape;2341;p50"/>
          <p:cNvGrpSpPr/>
          <p:nvPr/>
        </p:nvGrpSpPr>
        <p:grpSpPr>
          <a:xfrm>
            <a:off x="2448322" y="74775"/>
            <a:ext cx="3446504" cy="276999"/>
            <a:chOff x="2448322" y="74775"/>
            <a:chExt cx="3446504" cy="276999"/>
          </a:xfrm>
        </p:grpSpPr>
        <p:sp>
          <p:nvSpPr>
            <p:cNvPr id="2342" name="Google Shape;2342;p5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43" name="Google Shape;2343;p50"/>
            <p:cNvCxnSpPr>
              <a:stCxn id="234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44" name="Google Shape;2344;p5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345" name="Google Shape;2345;p5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50</a:t>
            </a:r>
            <a:endParaRPr b="1" sz="1050">
              <a:solidFill>
                <a:schemeClr val="dk1"/>
              </a:solidFill>
              <a:latin typeface="Arial Narrow"/>
              <a:ea typeface="Arial Narrow"/>
              <a:cs typeface="Arial Narrow"/>
              <a:sym typeface="Arial Narrow"/>
            </a:endParaRPr>
          </a:p>
        </p:txBody>
      </p:sp>
      <p:sp>
        <p:nvSpPr>
          <p:cNvPr id="2346" name="Google Shape;2346;p50"/>
          <p:cNvSpPr txBox="1"/>
          <p:nvPr>
            <p:ph type="ctrTitle"/>
          </p:nvPr>
        </p:nvSpPr>
        <p:spPr>
          <a:xfrm>
            <a:off x="-29713" y="101346"/>
            <a:ext cx="2208885" cy="707886"/>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Sífilis Gestacional SG</a:t>
            </a:r>
            <a:endParaRPr/>
          </a:p>
        </p:txBody>
      </p:sp>
      <p:pic>
        <p:nvPicPr>
          <p:cNvPr id="2347" name="Google Shape;2347;p50"/>
          <p:cNvPicPr preferRelativeResize="0"/>
          <p:nvPr/>
        </p:nvPicPr>
        <p:blipFill rotWithShape="1">
          <a:blip r:embed="rId7">
            <a:alphaModFix/>
          </a:blip>
          <a:srcRect b="0" l="0" r="0" t="0"/>
          <a:stretch/>
        </p:blipFill>
        <p:spPr>
          <a:xfrm>
            <a:off x="2507697" y="3699915"/>
            <a:ext cx="739835" cy="605319"/>
          </a:xfrm>
          <a:prstGeom prst="rect">
            <a:avLst/>
          </a:prstGeom>
          <a:noFill/>
          <a:ln>
            <a:noFill/>
          </a:ln>
        </p:spPr>
      </p:pic>
      <p:grpSp>
        <p:nvGrpSpPr>
          <p:cNvPr id="2348" name="Google Shape;2348;p50"/>
          <p:cNvGrpSpPr/>
          <p:nvPr/>
        </p:nvGrpSpPr>
        <p:grpSpPr>
          <a:xfrm>
            <a:off x="2121823" y="4222949"/>
            <a:ext cx="1475707" cy="1125647"/>
            <a:chOff x="-14122" y="7072716"/>
            <a:chExt cx="1229607" cy="972579"/>
          </a:xfrm>
        </p:grpSpPr>
        <p:sp>
          <p:nvSpPr>
            <p:cNvPr id="2349" name="Google Shape;2349;p50"/>
            <p:cNvSpPr txBox="1"/>
            <p:nvPr/>
          </p:nvSpPr>
          <p:spPr>
            <a:xfrm>
              <a:off x="-14122" y="7072716"/>
              <a:ext cx="1229607" cy="2193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Área de residencia</a:t>
              </a:r>
              <a:endParaRPr b="1" sz="1050" u="sng">
                <a:solidFill>
                  <a:schemeClr val="dk1"/>
                </a:solidFill>
                <a:latin typeface="Arial Narrow"/>
                <a:ea typeface="Arial Narrow"/>
                <a:cs typeface="Arial Narrow"/>
                <a:sym typeface="Arial Narrow"/>
              </a:endParaRPr>
            </a:p>
          </p:txBody>
        </p:sp>
        <p:sp>
          <p:nvSpPr>
            <p:cNvPr id="2350" name="Google Shape;2350;p50"/>
            <p:cNvSpPr/>
            <p:nvPr/>
          </p:nvSpPr>
          <p:spPr>
            <a:xfrm>
              <a:off x="137916" y="7295136"/>
              <a:ext cx="980978" cy="750159"/>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Cabecera 95,5% (150)</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Rural </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1,3% (2)</a:t>
              </a:r>
              <a:endParaRPr b="1" sz="1200">
                <a:solidFill>
                  <a:schemeClr val="dk1"/>
                </a:solidFill>
                <a:latin typeface="Arial Narrow"/>
                <a:ea typeface="Arial Narrow"/>
                <a:cs typeface="Arial Narrow"/>
                <a:sym typeface="Arial Narrow"/>
              </a:endParaRPr>
            </a:p>
          </p:txBody>
        </p:sp>
      </p:grpSp>
      <p:pic>
        <p:nvPicPr>
          <p:cNvPr id="2351" name="Google Shape;2351;p50"/>
          <p:cNvPicPr preferRelativeResize="0"/>
          <p:nvPr/>
        </p:nvPicPr>
        <p:blipFill rotWithShape="1">
          <a:blip r:embed="rId8">
            <a:alphaModFix/>
          </a:blip>
          <a:srcRect b="0" l="0" r="0" t="0"/>
          <a:stretch/>
        </p:blipFill>
        <p:spPr>
          <a:xfrm>
            <a:off x="3725404" y="3688040"/>
            <a:ext cx="751217" cy="597908"/>
          </a:xfrm>
          <a:prstGeom prst="rect">
            <a:avLst/>
          </a:prstGeom>
          <a:noFill/>
          <a:ln>
            <a:noFill/>
          </a:ln>
        </p:spPr>
      </p:pic>
      <p:grpSp>
        <p:nvGrpSpPr>
          <p:cNvPr id="2352" name="Google Shape;2352;p50"/>
          <p:cNvGrpSpPr/>
          <p:nvPr/>
        </p:nvGrpSpPr>
        <p:grpSpPr>
          <a:xfrm>
            <a:off x="3411381" y="4204729"/>
            <a:ext cx="1475706" cy="1129832"/>
            <a:chOff x="-14122" y="7072716"/>
            <a:chExt cx="1229607" cy="1347068"/>
          </a:xfrm>
        </p:grpSpPr>
        <p:sp>
          <p:nvSpPr>
            <p:cNvPr id="2353" name="Google Shape;2353;p50"/>
            <p:cNvSpPr txBox="1"/>
            <p:nvPr/>
          </p:nvSpPr>
          <p:spPr>
            <a:xfrm>
              <a:off x="-14122" y="7072716"/>
              <a:ext cx="1229607" cy="3119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Afiliación al SGSS</a:t>
              </a:r>
              <a:endParaRPr b="1" sz="1050" u="sng">
                <a:solidFill>
                  <a:schemeClr val="dk1"/>
                </a:solidFill>
                <a:latin typeface="Arial Narrow"/>
                <a:ea typeface="Arial Narrow"/>
                <a:cs typeface="Arial Narrow"/>
                <a:sym typeface="Arial Narrow"/>
              </a:endParaRPr>
            </a:p>
          </p:txBody>
        </p:sp>
        <p:sp>
          <p:nvSpPr>
            <p:cNvPr id="2354" name="Google Shape;2354;p50"/>
            <p:cNvSpPr/>
            <p:nvPr/>
          </p:nvSpPr>
          <p:spPr>
            <a:xfrm>
              <a:off x="177666" y="7363318"/>
              <a:ext cx="804648" cy="1056466"/>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Subsidiado 35% (5)</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No afiliadas 37,6% (59)</a:t>
              </a:r>
              <a:endParaRPr b="1" sz="1200">
                <a:solidFill>
                  <a:schemeClr val="dk1"/>
                </a:solidFill>
                <a:latin typeface="Arial Narrow"/>
                <a:ea typeface="Arial Narrow"/>
                <a:cs typeface="Arial Narrow"/>
                <a:sym typeface="Arial Narrow"/>
              </a:endParaRPr>
            </a:p>
          </p:txBody>
        </p:sp>
      </p:grpSp>
      <p:grpSp>
        <p:nvGrpSpPr>
          <p:cNvPr id="2355" name="Google Shape;2355;p50"/>
          <p:cNvGrpSpPr/>
          <p:nvPr/>
        </p:nvGrpSpPr>
        <p:grpSpPr>
          <a:xfrm>
            <a:off x="4783707" y="4665976"/>
            <a:ext cx="1069524" cy="690771"/>
            <a:chOff x="3744466" y="1160332"/>
            <a:chExt cx="1174540" cy="823587"/>
          </a:xfrm>
        </p:grpSpPr>
        <p:sp>
          <p:nvSpPr>
            <p:cNvPr id="2356" name="Google Shape;2356;p50"/>
            <p:cNvSpPr/>
            <p:nvPr/>
          </p:nvSpPr>
          <p:spPr>
            <a:xfrm>
              <a:off x="3957784" y="1465903"/>
              <a:ext cx="804183" cy="518016"/>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4,5% (7) </a:t>
              </a:r>
              <a:endParaRPr b="1" sz="1200">
                <a:solidFill>
                  <a:schemeClr val="dk1"/>
                </a:solidFill>
                <a:latin typeface="Arial Narrow"/>
                <a:ea typeface="Arial Narrow"/>
                <a:cs typeface="Arial Narrow"/>
                <a:sym typeface="Arial Narrow"/>
              </a:endParaRPr>
            </a:p>
          </p:txBody>
        </p:sp>
        <p:sp>
          <p:nvSpPr>
            <p:cNvPr id="2357" name="Google Shape;2357;p50"/>
            <p:cNvSpPr/>
            <p:nvPr/>
          </p:nvSpPr>
          <p:spPr>
            <a:xfrm>
              <a:off x="3744466" y="1160332"/>
              <a:ext cx="1174540" cy="3119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u="sng">
                  <a:solidFill>
                    <a:schemeClr val="dk1"/>
                  </a:solidFill>
                  <a:latin typeface="Arial Narrow"/>
                  <a:ea typeface="Arial Narrow"/>
                  <a:cs typeface="Arial Narrow"/>
                  <a:sym typeface="Arial Narrow"/>
                </a:rPr>
                <a:t>Afrocolombiano</a:t>
              </a:r>
              <a:endParaRPr b="1" sz="1050" u="sng">
                <a:solidFill>
                  <a:srgbClr val="000000"/>
                </a:solidFill>
                <a:latin typeface="Arial Narrow"/>
                <a:ea typeface="Arial Narrow"/>
                <a:cs typeface="Arial Narrow"/>
                <a:sym typeface="Arial Narrow"/>
              </a:endParaRPr>
            </a:p>
          </p:txBody>
        </p:sp>
      </p:grpSp>
      <p:sp>
        <p:nvSpPr>
          <p:cNvPr id="2358" name="Google Shape;2358;p50"/>
          <p:cNvSpPr/>
          <p:nvPr/>
        </p:nvSpPr>
        <p:spPr>
          <a:xfrm>
            <a:off x="2180731" y="2843808"/>
            <a:ext cx="5020167"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59" name="Google Shape;2359;p50"/>
          <p:cNvGrpSpPr/>
          <p:nvPr/>
        </p:nvGrpSpPr>
        <p:grpSpPr>
          <a:xfrm>
            <a:off x="2279119" y="2957336"/>
            <a:ext cx="3446504" cy="276999"/>
            <a:chOff x="2448322" y="74775"/>
            <a:chExt cx="3446504" cy="276999"/>
          </a:xfrm>
        </p:grpSpPr>
        <p:sp>
          <p:nvSpPr>
            <p:cNvPr id="2360" name="Google Shape;2360;p5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61" name="Google Shape;2361;p50"/>
            <p:cNvCxnSpPr>
              <a:stCxn id="236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62" name="Google Shape;2362;p5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grpSp>
        <p:nvGrpSpPr>
          <p:cNvPr id="2363" name="Google Shape;2363;p50"/>
          <p:cNvGrpSpPr/>
          <p:nvPr/>
        </p:nvGrpSpPr>
        <p:grpSpPr>
          <a:xfrm>
            <a:off x="6143346" y="4665976"/>
            <a:ext cx="818862" cy="698112"/>
            <a:chOff x="2507826" y="3203848"/>
            <a:chExt cx="874090" cy="698112"/>
          </a:xfrm>
        </p:grpSpPr>
        <p:sp>
          <p:nvSpPr>
            <p:cNvPr id="2364" name="Google Shape;2364;p50"/>
            <p:cNvSpPr/>
            <p:nvPr/>
          </p:nvSpPr>
          <p:spPr>
            <a:xfrm>
              <a:off x="2507826" y="3472120"/>
              <a:ext cx="874090" cy="4298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31,2% </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(49)</a:t>
              </a:r>
              <a:endParaRPr b="1" sz="1100">
                <a:solidFill>
                  <a:schemeClr val="dk1"/>
                </a:solidFill>
                <a:latin typeface="Arial Narrow"/>
                <a:ea typeface="Arial Narrow"/>
                <a:cs typeface="Arial Narrow"/>
                <a:sym typeface="Arial Narrow"/>
              </a:endParaRPr>
            </a:p>
          </p:txBody>
        </p:sp>
        <p:sp>
          <p:nvSpPr>
            <p:cNvPr id="2365" name="Google Shape;2365;p50"/>
            <p:cNvSpPr/>
            <p:nvPr/>
          </p:nvSpPr>
          <p:spPr>
            <a:xfrm>
              <a:off x="2595947" y="3203848"/>
              <a:ext cx="665567"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Migrante</a:t>
              </a:r>
              <a:endParaRPr b="1" sz="1100" u="sng">
                <a:solidFill>
                  <a:srgbClr val="000000"/>
                </a:solidFill>
                <a:latin typeface="Arial Narrow"/>
                <a:ea typeface="Arial Narrow"/>
                <a:cs typeface="Arial Narrow"/>
                <a:sym typeface="Arial Narrow"/>
              </a:endParaRPr>
            </a:p>
          </p:txBody>
        </p:sp>
      </p:grpSp>
      <p:pic>
        <p:nvPicPr>
          <p:cNvPr id="2366" name="Google Shape;2366;p50"/>
          <p:cNvPicPr preferRelativeResize="0"/>
          <p:nvPr/>
        </p:nvPicPr>
        <p:blipFill rotWithShape="1">
          <a:blip r:embed="rId9">
            <a:alphaModFix/>
          </a:blip>
          <a:srcRect b="0" l="0" r="0" t="0"/>
          <a:stretch/>
        </p:blipFill>
        <p:spPr>
          <a:xfrm>
            <a:off x="6486050" y="3791867"/>
            <a:ext cx="414384" cy="478515"/>
          </a:xfrm>
          <a:prstGeom prst="rect">
            <a:avLst/>
          </a:prstGeom>
          <a:noFill/>
          <a:ln>
            <a:noFill/>
          </a:ln>
        </p:spPr>
      </p:pic>
      <p:sp>
        <p:nvSpPr>
          <p:cNvPr id="2367" name="Google Shape;2367;p50"/>
          <p:cNvSpPr/>
          <p:nvPr/>
        </p:nvSpPr>
        <p:spPr>
          <a:xfrm>
            <a:off x="2167808" y="1640009"/>
            <a:ext cx="5031855" cy="6771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Canal endémico para sífilis gestacional, datos preliminares. Mujeres residentes en Medellín. Acumulado al tercer periodo epidemiológico de 2022. </a:t>
            </a:r>
            <a:endParaRPr i="1" sz="6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Fuente: Seguimiento de sífilis gestacional, Sivigila. Medellín. Fecha de corte: 26/03/22.</a:t>
            </a:r>
            <a:endParaRPr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Nota: método utilizado medias geométricas (método Bortman).</a:t>
            </a:r>
            <a:endParaRPr sz="1600">
              <a:solidFill>
                <a:schemeClr val="dk1"/>
              </a:solidFill>
              <a:latin typeface="Calibri"/>
              <a:ea typeface="Calibri"/>
              <a:cs typeface="Calibri"/>
              <a:sym typeface="Calibri"/>
            </a:endParaRPr>
          </a:p>
        </p:txBody>
      </p:sp>
      <p:sp>
        <p:nvSpPr>
          <p:cNvPr id="2368" name="Google Shape;2368;p50"/>
          <p:cNvSpPr/>
          <p:nvPr/>
        </p:nvSpPr>
        <p:spPr>
          <a:xfrm>
            <a:off x="4030707" y="5742997"/>
            <a:ext cx="2920160" cy="17697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200">
                <a:solidFill>
                  <a:schemeClr val="dk1"/>
                </a:solidFill>
                <a:latin typeface="Arial"/>
                <a:ea typeface="Arial"/>
                <a:cs typeface="Arial"/>
                <a:sym typeface="Arial"/>
              </a:rPr>
              <a:t>Cascada de atención de la sífilis gestacional, residentes de Medellín, al tercer periodo epidemiológico del 2022.</a:t>
            </a:r>
            <a:endParaRPr/>
          </a:p>
          <a:p>
            <a:pPr indent="0" lvl="0" marL="0" marR="0" rtl="0" algn="just">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*Tratamiento: se consideró como “si”, aquellos casos que al menos habían recibido una dosis.</a:t>
            </a:r>
            <a:endParaRPr/>
          </a:p>
          <a:p>
            <a:pPr indent="0" lvl="0" marL="0" marR="0" rtl="0" algn="just">
              <a:spcBef>
                <a:spcPts val="0"/>
              </a:spcBef>
              <a:spcAft>
                <a:spcPts val="0"/>
              </a:spcAft>
              <a:buNone/>
            </a:pPr>
            <a:r>
              <a:t/>
            </a:r>
            <a:endParaRPr sz="900">
              <a:solidFill>
                <a:schemeClr val="dk1"/>
              </a:solidFill>
              <a:latin typeface="Arial"/>
              <a:ea typeface="Arial"/>
              <a:cs typeface="Arial"/>
              <a:sym typeface="Arial"/>
            </a:endParaRPr>
          </a:p>
          <a:p>
            <a:pPr indent="0" lvl="0" marL="0" marR="0" rtl="0" algn="just">
              <a:spcBef>
                <a:spcPts val="0"/>
              </a:spcBef>
              <a:spcAft>
                <a:spcPts val="0"/>
              </a:spcAft>
              <a:buNone/>
            </a:pPr>
            <a:r>
              <a:t/>
            </a:r>
            <a:endParaRPr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Fuente: Seguimiento de sífilis gestacional, Sivigila. Medellín. Fecha de corte: 26/03/22.</a:t>
            </a:r>
            <a:endParaRPr sz="800">
              <a:solidFill>
                <a:schemeClr val="dk1"/>
              </a:solidFill>
              <a:latin typeface="Calibri"/>
              <a:ea typeface="Calibri"/>
              <a:cs typeface="Calibri"/>
              <a:sym typeface="Calibri"/>
            </a:endParaRPr>
          </a:p>
        </p:txBody>
      </p:sp>
      <p:pic>
        <p:nvPicPr>
          <p:cNvPr id="2369" name="Google Shape;2369;p50"/>
          <p:cNvPicPr preferRelativeResize="0"/>
          <p:nvPr/>
        </p:nvPicPr>
        <p:blipFill rotWithShape="1">
          <a:blip r:embed="rId10">
            <a:alphaModFix/>
          </a:blip>
          <a:srcRect b="19424" l="10101" r="11811" t="37169"/>
          <a:stretch/>
        </p:blipFill>
        <p:spPr>
          <a:xfrm>
            <a:off x="2511216" y="408322"/>
            <a:ext cx="4041561" cy="1246871"/>
          </a:xfrm>
          <a:prstGeom prst="rect">
            <a:avLst/>
          </a:prstGeom>
          <a:noFill/>
          <a:ln>
            <a:noFill/>
          </a:ln>
        </p:spPr>
      </p:pic>
      <p:pic>
        <p:nvPicPr>
          <p:cNvPr id="2370" name="Google Shape;2370;p50"/>
          <p:cNvPicPr preferRelativeResize="0"/>
          <p:nvPr/>
        </p:nvPicPr>
        <p:blipFill rotWithShape="1">
          <a:blip r:embed="rId11">
            <a:alphaModFix/>
          </a:blip>
          <a:srcRect b="0" l="0" r="0" t="0"/>
          <a:stretch/>
        </p:blipFill>
        <p:spPr>
          <a:xfrm>
            <a:off x="50" y="5622187"/>
            <a:ext cx="3890724" cy="3414309"/>
          </a:xfrm>
          <a:prstGeom prst="rect">
            <a:avLst/>
          </a:prstGeom>
          <a:noFill/>
          <a:ln>
            <a:noFill/>
          </a:ln>
        </p:spPr>
      </p:pic>
      <p:cxnSp>
        <p:nvCxnSpPr>
          <p:cNvPr id="2371" name="Google Shape;2371;p50"/>
          <p:cNvCxnSpPr/>
          <p:nvPr/>
        </p:nvCxnSpPr>
        <p:spPr>
          <a:xfrm rot="10800000">
            <a:off x="2567151" y="5547013"/>
            <a:ext cx="3985626" cy="0"/>
          </a:xfrm>
          <a:prstGeom prst="straightConnector1">
            <a:avLst/>
          </a:prstGeom>
          <a:noFill/>
          <a:ln cap="flat" cmpd="sng" w="9525">
            <a:solidFill>
              <a:srgbClr val="002060"/>
            </a:solidFill>
            <a:prstDash val="solid"/>
            <a:round/>
            <a:headEnd len="sm" w="sm" type="none"/>
            <a:tailEnd len="med" w="med" type="oval"/>
          </a:ln>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5" name="Shape 2375"/>
        <p:cNvGrpSpPr/>
        <p:nvPr/>
      </p:nvGrpSpPr>
      <p:grpSpPr>
        <a:xfrm>
          <a:off x="0" y="0"/>
          <a:ext cx="0" cy="0"/>
          <a:chOff x="0" y="0"/>
          <a:chExt cx="0" cy="0"/>
        </a:xfrm>
      </p:grpSpPr>
      <p:pic>
        <p:nvPicPr>
          <p:cNvPr id="2376" name="Google Shape;2376;p51"/>
          <p:cNvPicPr preferRelativeResize="0"/>
          <p:nvPr/>
        </p:nvPicPr>
        <p:blipFill rotWithShape="1">
          <a:blip r:embed="rId3">
            <a:alphaModFix/>
          </a:blip>
          <a:srcRect b="0" l="0" r="0" t="0"/>
          <a:stretch/>
        </p:blipFill>
        <p:spPr>
          <a:xfrm>
            <a:off x="-15289" y="-29810"/>
            <a:ext cx="2183097" cy="2853988"/>
          </a:xfrm>
          <a:prstGeom prst="rect">
            <a:avLst/>
          </a:prstGeom>
          <a:noFill/>
          <a:ln>
            <a:noFill/>
          </a:ln>
        </p:spPr>
      </p:pic>
      <p:pic>
        <p:nvPicPr>
          <p:cNvPr id="2377" name="Google Shape;2377;p51"/>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378" name="Google Shape;2378;p51"/>
          <p:cNvSpPr txBox="1"/>
          <p:nvPr/>
        </p:nvSpPr>
        <p:spPr>
          <a:xfrm>
            <a:off x="-15289" y="766609"/>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3 - 2022</a:t>
            </a:r>
            <a:endParaRPr b="1" sz="1200">
              <a:solidFill>
                <a:schemeClr val="dk1"/>
              </a:solidFill>
              <a:latin typeface="Arial Narrow"/>
              <a:ea typeface="Arial Narrow"/>
              <a:cs typeface="Arial Narrow"/>
              <a:sym typeface="Arial Narrow"/>
            </a:endParaRPr>
          </a:p>
        </p:txBody>
      </p:sp>
      <p:grpSp>
        <p:nvGrpSpPr>
          <p:cNvPr id="2379" name="Google Shape;2379;p51"/>
          <p:cNvGrpSpPr/>
          <p:nvPr/>
        </p:nvGrpSpPr>
        <p:grpSpPr>
          <a:xfrm>
            <a:off x="179214" y="4211960"/>
            <a:ext cx="1892650" cy="488476"/>
            <a:chOff x="2397524" y="3379972"/>
            <a:chExt cx="4508500" cy="904875"/>
          </a:xfrm>
        </p:grpSpPr>
        <p:pic>
          <p:nvPicPr>
            <p:cNvPr id="2380" name="Google Shape;2380;p51"/>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381" name="Google Shape;2381;p51"/>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21</a:t>
              </a:r>
              <a:endParaRPr b="1" sz="2000">
                <a:solidFill>
                  <a:schemeClr val="dk1"/>
                </a:solidFill>
                <a:latin typeface="Arial Narrow"/>
                <a:ea typeface="Arial Narrow"/>
                <a:cs typeface="Arial Narrow"/>
                <a:sym typeface="Arial Narrow"/>
              </a:endParaRPr>
            </a:p>
          </p:txBody>
        </p:sp>
      </p:grpSp>
      <p:sp>
        <p:nvSpPr>
          <p:cNvPr id="2382" name="Google Shape;2382;p51"/>
          <p:cNvSpPr txBox="1"/>
          <p:nvPr/>
        </p:nvSpPr>
        <p:spPr>
          <a:xfrm>
            <a:off x="0" y="4716016"/>
            <a:ext cx="218073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se presentó  variación porcentual  respecto al mismo periodo del año anterior</a:t>
            </a:r>
            <a:endParaRPr b="1" sz="1200">
              <a:solidFill>
                <a:srgbClr val="FF0000"/>
              </a:solidFill>
              <a:latin typeface="Arial Narrow"/>
              <a:ea typeface="Arial Narrow"/>
              <a:cs typeface="Arial Narrow"/>
              <a:sym typeface="Arial Narrow"/>
            </a:endParaRPr>
          </a:p>
        </p:txBody>
      </p:sp>
      <p:grpSp>
        <p:nvGrpSpPr>
          <p:cNvPr id="2383" name="Google Shape;2383;p51"/>
          <p:cNvGrpSpPr/>
          <p:nvPr/>
        </p:nvGrpSpPr>
        <p:grpSpPr>
          <a:xfrm>
            <a:off x="2448322" y="74775"/>
            <a:ext cx="3446504" cy="276999"/>
            <a:chOff x="2448322" y="74775"/>
            <a:chExt cx="3446504" cy="276999"/>
          </a:xfrm>
        </p:grpSpPr>
        <p:sp>
          <p:nvSpPr>
            <p:cNvPr id="2384" name="Google Shape;2384;p5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85" name="Google Shape;2385;p51"/>
            <p:cNvCxnSpPr>
              <a:stCxn id="238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86" name="Google Shape;2386;p5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387" name="Google Shape;2387;p51"/>
          <p:cNvSpPr/>
          <p:nvPr/>
        </p:nvSpPr>
        <p:spPr>
          <a:xfrm>
            <a:off x="-19798" y="607310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88" name="Google Shape;2388;p51"/>
          <p:cNvGrpSpPr/>
          <p:nvPr/>
        </p:nvGrpSpPr>
        <p:grpSpPr>
          <a:xfrm>
            <a:off x="159474" y="6128328"/>
            <a:ext cx="3446504" cy="276999"/>
            <a:chOff x="2448322" y="74775"/>
            <a:chExt cx="3446504" cy="276999"/>
          </a:xfrm>
        </p:grpSpPr>
        <p:sp>
          <p:nvSpPr>
            <p:cNvPr id="2389" name="Google Shape;2389;p5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90" name="Google Shape;2390;p51"/>
            <p:cNvCxnSpPr>
              <a:stCxn id="238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91" name="Google Shape;2391;p5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392" name="Google Shape;2392;p5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Pág..51 </a:t>
            </a:r>
            <a:endParaRPr b="1" sz="1050">
              <a:solidFill>
                <a:schemeClr val="dk1"/>
              </a:solidFill>
              <a:latin typeface="Arial Narrow"/>
              <a:ea typeface="Arial Narrow"/>
              <a:cs typeface="Arial Narrow"/>
              <a:sym typeface="Arial Narrow"/>
            </a:endParaRPr>
          </a:p>
        </p:txBody>
      </p:sp>
      <p:sp>
        <p:nvSpPr>
          <p:cNvPr id="2393" name="Google Shape;2393;p51"/>
          <p:cNvSpPr txBox="1"/>
          <p:nvPr>
            <p:ph type="ctrTitle"/>
          </p:nvPr>
        </p:nvSpPr>
        <p:spPr>
          <a:xfrm>
            <a:off x="-29713" y="101346"/>
            <a:ext cx="2208885" cy="707886"/>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Sífilis Congénita  SC</a:t>
            </a:r>
            <a:endParaRPr/>
          </a:p>
        </p:txBody>
      </p:sp>
      <p:grpSp>
        <p:nvGrpSpPr>
          <p:cNvPr id="2394" name="Google Shape;2394;p51"/>
          <p:cNvGrpSpPr/>
          <p:nvPr/>
        </p:nvGrpSpPr>
        <p:grpSpPr>
          <a:xfrm>
            <a:off x="116195" y="6647989"/>
            <a:ext cx="1720560" cy="984780"/>
            <a:chOff x="-36884" y="6965837"/>
            <a:chExt cx="1305446" cy="984780"/>
          </a:xfrm>
        </p:grpSpPr>
        <p:sp>
          <p:nvSpPr>
            <p:cNvPr id="2395" name="Google Shape;2395;p51"/>
            <p:cNvSpPr txBox="1"/>
            <p:nvPr/>
          </p:nvSpPr>
          <p:spPr>
            <a:xfrm>
              <a:off x="-34820" y="69658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396" name="Google Shape;2396;p51"/>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100%</a:t>
              </a:r>
              <a:endParaRPr b="1" sz="1600">
                <a:solidFill>
                  <a:schemeClr val="dk1"/>
                </a:solidFill>
                <a:latin typeface="Arial Narrow"/>
                <a:ea typeface="Arial Narrow"/>
                <a:cs typeface="Arial Narrow"/>
                <a:sym typeface="Arial Narrow"/>
              </a:endParaRPr>
            </a:p>
          </p:txBody>
        </p:sp>
        <p:sp>
          <p:nvSpPr>
            <p:cNvPr id="2397" name="Google Shape;2397;p51"/>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21 casos</a:t>
              </a:r>
              <a:endParaRPr b="1" sz="1200">
                <a:solidFill>
                  <a:schemeClr val="dk1"/>
                </a:solidFill>
                <a:latin typeface="Arial Narrow"/>
                <a:ea typeface="Arial Narrow"/>
                <a:cs typeface="Arial Narrow"/>
                <a:sym typeface="Arial Narrow"/>
              </a:endParaRPr>
            </a:p>
          </p:txBody>
        </p:sp>
      </p:grpSp>
      <p:pic>
        <p:nvPicPr>
          <p:cNvPr id="2398" name="Google Shape;2398;p51"/>
          <p:cNvPicPr preferRelativeResize="0"/>
          <p:nvPr/>
        </p:nvPicPr>
        <p:blipFill rotWithShape="1">
          <a:blip r:embed="rId6">
            <a:alphaModFix/>
          </a:blip>
          <a:srcRect b="0" l="0" r="0" t="0"/>
          <a:stretch/>
        </p:blipFill>
        <p:spPr>
          <a:xfrm>
            <a:off x="2834634" y="7516725"/>
            <a:ext cx="933450" cy="742950"/>
          </a:xfrm>
          <a:prstGeom prst="rect">
            <a:avLst/>
          </a:prstGeom>
          <a:noFill/>
          <a:ln>
            <a:noFill/>
          </a:ln>
        </p:spPr>
      </p:pic>
      <p:grpSp>
        <p:nvGrpSpPr>
          <p:cNvPr id="2399" name="Google Shape;2399;p51"/>
          <p:cNvGrpSpPr/>
          <p:nvPr/>
        </p:nvGrpSpPr>
        <p:grpSpPr>
          <a:xfrm>
            <a:off x="2429055" y="8195241"/>
            <a:ext cx="1761059" cy="755977"/>
            <a:chOff x="-103304" y="7072716"/>
            <a:chExt cx="1336174" cy="755977"/>
          </a:xfrm>
        </p:grpSpPr>
        <p:sp>
          <p:nvSpPr>
            <p:cNvPr id="2400" name="Google Shape;2400;p51"/>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401" name="Google Shape;2401;p51"/>
            <p:cNvSpPr/>
            <p:nvPr/>
          </p:nvSpPr>
          <p:spPr>
            <a:xfrm>
              <a:off x="-103304" y="7363321"/>
              <a:ext cx="1336174" cy="46537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Subsidiado 71,4% - 15</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afiliadas 9,5% - 2</a:t>
              </a:r>
              <a:endParaRPr b="1" sz="1600">
                <a:solidFill>
                  <a:schemeClr val="dk1"/>
                </a:solidFill>
                <a:latin typeface="Arial Narrow"/>
                <a:ea typeface="Arial Narrow"/>
                <a:cs typeface="Arial Narrow"/>
                <a:sym typeface="Arial Narrow"/>
              </a:endParaRPr>
            </a:p>
          </p:txBody>
        </p:sp>
      </p:grpSp>
      <p:grpSp>
        <p:nvGrpSpPr>
          <p:cNvPr id="2402" name="Google Shape;2402;p51"/>
          <p:cNvGrpSpPr/>
          <p:nvPr/>
        </p:nvGrpSpPr>
        <p:grpSpPr>
          <a:xfrm>
            <a:off x="312062" y="7596336"/>
            <a:ext cx="911150" cy="1573268"/>
            <a:chOff x="1008590" y="553075"/>
            <a:chExt cx="911150" cy="1573268"/>
          </a:xfrm>
        </p:grpSpPr>
        <p:pic>
          <p:nvPicPr>
            <p:cNvPr id="2403" name="Google Shape;2403;p51"/>
            <p:cNvPicPr preferRelativeResize="0"/>
            <p:nvPr/>
          </p:nvPicPr>
          <p:blipFill rotWithShape="1">
            <a:blip r:embed="rId7">
              <a:alphaModFix/>
            </a:blip>
            <a:srcRect b="0" l="0" r="84474" t="10614"/>
            <a:stretch/>
          </p:blipFill>
          <p:spPr>
            <a:xfrm>
              <a:off x="1131620" y="553075"/>
              <a:ext cx="737696" cy="720656"/>
            </a:xfrm>
            <a:prstGeom prst="rect">
              <a:avLst/>
            </a:prstGeom>
            <a:noFill/>
            <a:ln>
              <a:noFill/>
            </a:ln>
          </p:spPr>
        </p:pic>
        <p:sp>
          <p:nvSpPr>
            <p:cNvPr id="2404" name="Google Shape;2404;p51"/>
            <p:cNvSpPr/>
            <p:nvPr/>
          </p:nvSpPr>
          <p:spPr>
            <a:xfrm>
              <a:off x="1008590" y="1520368"/>
              <a:ext cx="911150"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45%</a:t>
              </a:r>
              <a:endParaRPr b="1" sz="1600">
                <a:solidFill>
                  <a:schemeClr val="dk1"/>
                </a:solidFill>
                <a:latin typeface="Arial Narrow"/>
                <a:ea typeface="Arial Narrow"/>
                <a:cs typeface="Arial Narrow"/>
                <a:sym typeface="Arial Narrow"/>
              </a:endParaRPr>
            </a:p>
          </p:txBody>
        </p:sp>
        <p:sp>
          <p:nvSpPr>
            <p:cNvPr id="2405" name="Google Shape;2405;p51"/>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406" name="Google Shape;2406;p51"/>
            <p:cNvSpPr/>
            <p:nvPr/>
          </p:nvSpPr>
          <p:spPr>
            <a:xfrm>
              <a:off x="1141927" y="18493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9 casos</a:t>
              </a:r>
              <a:endParaRPr sz="1200">
                <a:solidFill>
                  <a:schemeClr val="dk1"/>
                </a:solidFill>
                <a:latin typeface="Calibri"/>
                <a:ea typeface="Calibri"/>
                <a:cs typeface="Calibri"/>
                <a:sym typeface="Calibri"/>
              </a:endParaRPr>
            </a:p>
          </p:txBody>
        </p:sp>
      </p:grpSp>
      <p:grpSp>
        <p:nvGrpSpPr>
          <p:cNvPr id="2407" name="Google Shape;2407;p51"/>
          <p:cNvGrpSpPr/>
          <p:nvPr/>
        </p:nvGrpSpPr>
        <p:grpSpPr>
          <a:xfrm>
            <a:off x="1431777" y="7606216"/>
            <a:ext cx="901898" cy="1563388"/>
            <a:chOff x="1512218" y="7507641"/>
            <a:chExt cx="901898" cy="1563388"/>
          </a:xfrm>
        </p:grpSpPr>
        <p:sp>
          <p:nvSpPr>
            <p:cNvPr id="2408" name="Google Shape;2408;p51"/>
            <p:cNvSpPr/>
            <p:nvPr/>
          </p:nvSpPr>
          <p:spPr>
            <a:xfrm>
              <a:off x="1512218" y="8461286"/>
              <a:ext cx="90189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55%</a:t>
              </a:r>
              <a:endParaRPr b="1" sz="1600">
                <a:solidFill>
                  <a:schemeClr val="dk1"/>
                </a:solidFill>
                <a:latin typeface="Arial Narrow"/>
                <a:ea typeface="Arial Narrow"/>
                <a:cs typeface="Arial Narrow"/>
                <a:sym typeface="Arial Narrow"/>
              </a:endParaRPr>
            </a:p>
          </p:txBody>
        </p:sp>
        <p:sp>
          <p:nvSpPr>
            <p:cNvPr id="2409" name="Google Shape;2409;p51"/>
            <p:cNvSpPr/>
            <p:nvPr/>
          </p:nvSpPr>
          <p:spPr>
            <a:xfrm>
              <a:off x="1595331" y="8187986"/>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410" name="Google Shape;2410;p51"/>
            <p:cNvSpPr/>
            <p:nvPr/>
          </p:nvSpPr>
          <p:spPr>
            <a:xfrm>
              <a:off x="1592659" y="8794030"/>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12 casos</a:t>
              </a:r>
              <a:endParaRPr sz="1200">
                <a:solidFill>
                  <a:schemeClr val="dk1"/>
                </a:solidFill>
                <a:latin typeface="Calibri"/>
                <a:ea typeface="Calibri"/>
                <a:cs typeface="Calibri"/>
                <a:sym typeface="Calibri"/>
              </a:endParaRPr>
            </a:p>
          </p:txBody>
        </p:sp>
        <p:pic>
          <p:nvPicPr>
            <p:cNvPr id="2411" name="Google Shape;2411;p51"/>
            <p:cNvPicPr preferRelativeResize="0"/>
            <p:nvPr/>
          </p:nvPicPr>
          <p:blipFill rotWithShape="1">
            <a:blip r:embed="rId7">
              <a:alphaModFix/>
            </a:blip>
            <a:srcRect b="0" l="29313" r="56038" t="7366"/>
            <a:stretch/>
          </p:blipFill>
          <p:spPr>
            <a:xfrm>
              <a:off x="1584226" y="7507641"/>
              <a:ext cx="696035" cy="748294"/>
            </a:xfrm>
            <a:prstGeom prst="rect">
              <a:avLst/>
            </a:prstGeom>
            <a:noFill/>
            <a:ln>
              <a:noFill/>
            </a:ln>
          </p:spPr>
        </p:pic>
      </p:grpSp>
      <p:grpSp>
        <p:nvGrpSpPr>
          <p:cNvPr id="2412" name="Google Shape;2412;p51"/>
          <p:cNvGrpSpPr/>
          <p:nvPr/>
        </p:nvGrpSpPr>
        <p:grpSpPr>
          <a:xfrm>
            <a:off x="1994950" y="6656658"/>
            <a:ext cx="1651450" cy="837611"/>
            <a:chOff x="-1330354" y="2862231"/>
            <a:chExt cx="1651450" cy="837611"/>
          </a:xfrm>
        </p:grpSpPr>
        <p:sp>
          <p:nvSpPr>
            <p:cNvPr id="2413" name="Google Shape;2413;p51"/>
            <p:cNvSpPr/>
            <p:nvPr/>
          </p:nvSpPr>
          <p:spPr>
            <a:xfrm>
              <a:off x="-1138856" y="3339802"/>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14,3%</a:t>
              </a:r>
              <a:endParaRPr b="1" sz="1600">
                <a:solidFill>
                  <a:schemeClr val="dk1"/>
                </a:solidFill>
                <a:latin typeface="Arial Narrow"/>
                <a:ea typeface="Arial Narrow"/>
                <a:cs typeface="Arial Narrow"/>
                <a:sym typeface="Arial Narrow"/>
              </a:endParaRPr>
            </a:p>
          </p:txBody>
        </p:sp>
        <p:sp>
          <p:nvSpPr>
            <p:cNvPr id="2414" name="Google Shape;2414;p51"/>
            <p:cNvSpPr/>
            <p:nvPr/>
          </p:nvSpPr>
          <p:spPr>
            <a:xfrm>
              <a:off x="-1330354" y="2862231"/>
              <a:ext cx="112723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Madre migrante</a:t>
              </a:r>
              <a:endParaRPr b="1" sz="1200" u="sng">
                <a:solidFill>
                  <a:srgbClr val="000000"/>
                </a:solidFill>
                <a:latin typeface="Arial Narrow"/>
                <a:ea typeface="Arial Narrow"/>
                <a:cs typeface="Arial Narrow"/>
                <a:sym typeface="Arial Narrow"/>
              </a:endParaRPr>
            </a:p>
          </p:txBody>
        </p:sp>
        <p:sp>
          <p:nvSpPr>
            <p:cNvPr id="2415" name="Google Shape;2415;p51"/>
            <p:cNvSpPr/>
            <p:nvPr/>
          </p:nvSpPr>
          <p:spPr>
            <a:xfrm>
              <a:off x="-328441" y="3390626"/>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grpSp>
      <p:sp>
        <p:nvSpPr>
          <p:cNvPr id="2416" name="Google Shape;2416;p51"/>
          <p:cNvSpPr txBox="1"/>
          <p:nvPr/>
        </p:nvSpPr>
        <p:spPr>
          <a:xfrm>
            <a:off x="4410150" y="7042408"/>
            <a:ext cx="224121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Tasa de incidencia </a:t>
            </a:r>
            <a:endParaRPr b="1" sz="1400">
              <a:solidFill>
                <a:schemeClr val="dk1"/>
              </a:solidFill>
              <a:latin typeface="Arial Narrow"/>
              <a:ea typeface="Arial Narrow"/>
              <a:cs typeface="Arial Narrow"/>
              <a:sym typeface="Arial Narrow"/>
            </a:endParaRPr>
          </a:p>
        </p:txBody>
      </p:sp>
      <p:sp>
        <p:nvSpPr>
          <p:cNvPr id="2417" name="Google Shape;2417;p51"/>
          <p:cNvSpPr txBox="1"/>
          <p:nvPr/>
        </p:nvSpPr>
        <p:spPr>
          <a:xfrm>
            <a:off x="4214643" y="7572513"/>
            <a:ext cx="2698175" cy="5078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3,4 casos por mil nacidos vivos</a:t>
            </a:r>
            <a:endParaRPr/>
          </a:p>
          <a:p>
            <a:pPr indent="0" lvl="0" marL="0" marR="0" rtl="0" algn="ctr">
              <a:spcBef>
                <a:spcPts val="0"/>
              </a:spcBef>
              <a:spcAft>
                <a:spcPts val="0"/>
              </a:spcAft>
              <a:buNone/>
            </a:pPr>
            <a:r>
              <a:t/>
            </a:r>
            <a:endParaRPr b="1" sz="1100">
              <a:solidFill>
                <a:srgbClr val="C00000"/>
              </a:solidFill>
              <a:latin typeface="Arial Narrow"/>
              <a:ea typeface="Arial Narrow"/>
              <a:cs typeface="Arial Narrow"/>
              <a:sym typeface="Arial Narrow"/>
            </a:endParaRPr>
          </a:p>
        </p:txBody>
      </p:sp>
      <p:cxnSp>
        <p:nvCxnSpPr>
          <p:cNvPr id="2418" name="Google Shape;2418;p51"/>
          <p:cNvCxnSpPr/>
          <p:nvPr/>
        </p:nvCxnSpPr>
        <p:spPr>
          <a:xfrm rot="10800000">
            <a:off x="4398013" y="7980363"/>
            <a:ext cx="2154764" cy="0"/>
          </a:xfrm>
          <a:prstGeom prst="straightConnector1">
            <a:avLst/>
          </a:prstGeom>
          <a:noFill/>
          <a:ln cap="flat" cmpd="sng" w="9525">
            <a:solidFill>
              <a:srgbClr val="002060"/>
            </a:solidFill>
            <a:prstDash val="solid"/>
            <a:round/>
            <a:headEnd len="sm" w="sm" type="none"/>
            <a:tailEnd len="med" w="med" type="oval"/>
          </a:ln>
        </p:spPr>
      </p:cxnSp>
      <p:cxnSp>
        <p:nvCxnSpPr>
          <p:cNvPr id="2419" name="Google Shape;2419;p51"/>
          <p:cNvCxnSpPr/>
          <p:nvPr/>
        </p:nvCxnSpPr>
        <p:spPr>
          <a:xfrm rot="10800000">
            <a:off x="2834634" y="2854982"/>
            <a:ext cx="2154764" cy="0"/>
          </a:xfrm>
          <a:prstGeom prst="straightConnector1">
            <a:avLst/>
          </a:prstGeom>
          <a:noFill/>
          <a:ln cap="flat" cmpd="sng" w="9525">
            <a:solidFill>
              <a:srgbClr val="002060"/>
            </a:solidFill>
            <a:prstDash val="solid"/>
            <a:round/>
            <a:headEnd len="sm" w="sm" type="none"/>
            <a:tailEnd len="med" w="med" type="oval"/>
          </a:ln>
        </p:spPr>
      </p:cxnSp>
      <p:sp>
        <p:nvSpPr>
          <p:cNvPr id="2420" name="Google Shape;2420;p51"/>
          <p:cNvSpPr/>
          <p:nvPr/>
        </p:nvSpPr>
        <p:spPr>
          <a:xfrm>
            <a:off x="2174369" y="1808542"/>
            <a:ext cx="4906995" cy="104644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Canal endémico para casos confirmados de sífilis congénita, datos preliminares. Residentes en Medellín. Acumulado al primer periodo epidemiológico de 2022.</a:t>
            </a:r>
            <a:endParaRPr i="1"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1000">
                <a:solidFill>
                  <a:schemeClr val="dk1"/>
                </a:solidFill>
                <a:latin typeface="Arial"/>
                <a:ea typeface="Arial"/>
                <a:cs typeface="Arial"/>
                <a:sym typeface="Arial"/>
              </a:rPr>
              <a:t>Fuente: Seguimiento de sífilis congénita 2016 - 2022, Sivigila. Medellín. Fecha de corte: 26/03/22.</a:t>
            </a:r>
            <a:endParaRPr sz="11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900">
              <a:solidFill>
                <a:schemeClr val="dk1"/>
              </a:solidFill>
              <a:latin typeface="Calibri"/>
              <a:ea typeface="Calibri"/>
              <a:cs typeface="Calibri"/>
              <a:sym typeface="Calibri"/>
            </a:endParaRPr>
          </a:p>
        </p:txBody>
      </p:sp>
      <p:sp>
        <p:nvSpPr>
          <p:cNvPr id="2421" name="Google Shape;2421;p51"/>
          <p:cNvSpPr/>
          <p:nvPr/>
        </p:nvSpPr>
        <p:spPr>
          <a:xfrm>
            <a:off x="1172788" y="5559330"/>
            <a:ext cx="6122908"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Sífilis congénita en residentes en Medellín según sexo del bebé y semanas de gestación de la madre al nacimiento (agrupada). Residentes en Medellín, al sexto periodo epidemiológico de 2022.</a:t>
            </a:r>
            <a:endParaRPr i="1" sz="600">
              <a:solidFill>
                <a:schemeClr val="dk1"/>
              </a:solidFill>
              <a:latin typeface="Cambria"/>
              <a:ea typeface="Cambria"/>
              <a:cs typeface="Cambria"/>
              <a:sym typeface="Cambria"/>
            </a:endParaRPr>
          </a:p>
          <a:p>
            <a:pPr indent="0" lvl="0" marL="0" marR="0" rtl="0" algn="just">
              <a:spcBef>
                <a:spcPts val="0"/>
              </a:spcBef>
              <a:spcAft>
                <a:spcPts val="0"/>
              </a:spcAft>
              <a:buNone/>
            </a:pPr>
            <a:r>
              <a:rPr lang="es-ES" sz="1000">
                <a:solidFill>
                  <a:schemeClr val="dk1"/>
                </a:solidFill>
                <a:latin typeface="Arial"/>
                <a:ea typeface="Arial"/>
                <a:cs typeface="Arial"/>
                <a:sym typeface="Arial"/>
              </a:rPr>
              <a:t>Fuente: Seguimiento de sífilis congénita, Sivigila y RUAF ND. Medellín. Fecha de corte: 18/06/22.</a:t>
            </a:r>
            <a:endParaRPr sz="900">
              <a:solidFill>
                <a:schemeClr val="dk1"/>
              </a:solidFill>
              <a:latin typeface="Calibri"/>
              <a:ea typeface="Calibri"/>
              <a:cs typeface="Calibri"/>
              <a:sym typeface="Calibri"/>
            </a:endParaRPr>
          </a:p>
        </p:txBody>
      </p:sp>
      <p:cxnSp>
        <p:nvCxnSpPr>
          <p:cNvPr id="2422" name="Google Shape;2422;p51"/>
          <p:cNvCxnSpPr/>
          <p:nvPr/>
        </p:nvCxnSpPr>
        <p:spPr>
          <a:xfrm rot="10800000">
            <a:off x="4410150" y="6907535"/>
            <a:ext cx="2154764" cy="0"/>
          </a:xfrm>
          <a:prstGeom prst="straightConnector1">
            <a:avLst/>
          </a:prstGeom>
          <a:noFill/>
          <a:ln cap="flat" cmpd="sng" w="9525">
            <a:solidFill>
              <a:srgbClr val="002060"/>
            </a:solidFill>
            <a:prstDash val="solid"/>
            <a:round/>
            <a:headEnd len="sm" w="sm" type="none"/>
            <a:tailEnd len="med" w="med" type="oval"/>
          </a:ln>
        </p:spPr>
      </p:cxnSp>
      <p:pic>
        <p:nvPicPr>
          <p:cNvPr id="2423" name="Google Shape;2423;p51"/>
          <p:cNvPicPr preferRelativeResize="0"/>
          <p:nvPr/>
        </p:nvPicPr>
        <p:blipFill rotWithShape="1">
          <a:blip r:embed="rId8">
            <a:alphaModFix/>
          </a:blip>
          <a:srcRect b="20443" l="6367" r="11641" t="37931"/>
          <a:stretch/>
        </p:blipFill>
        <p:spPr>
          <a:xfrm>
            <a:off x="2361785" y="459926"/>
            <a:ext cx="4632211" cy="1342458"/>
          </a:xfrm>
          <a:prstGeom prst="rect">
            <a:avLst/>
          </a:prstGeom>
          <a:noFill/>
          <a:ln>
            <a:noFill/>
          </a:ln>
        </p:spPr>
      </p:pic>
      <p:pic>
        <p:nvPicPr>
          <p:cNvPr id="2424" name="Google Shape;2424;p51"/>
          <p:cNvPicPr preferRelativeResize="0"/>
          <p:nvPr/>
        </p:nvPicPr>
        <p:blipFill rotWithShape="1">
          <a:blip r:embed="rId9">
            <a:alphaModFix/>
          </a:blip>
          <a:srcRect b="0" l="0" r="0" t="0"/>
          <a:stretch/>
        </p:blipFill>
        <p:spPr>
          <a:xfrm>
            <a:off x="2358719" y="3106378"/>
            <a:ext cx="4629001" cy="227488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pic>
        <p:nvPicPr>
          <p:cNvPr id="2429" name="Google Shape;2429;p52"/>
          <p:cNvPicPr preferRelativeResize="0"/>
          <p:nvPr/>
        </p:nvPicPr>
        <p:blipFill rotWithShape="1">
          <a:blip r:embed="rId3">
            <a:alphaModFix/>
          </a:blip>
          <a:srcRect b="0" l="0" r="0" t="51431"/>
          <a:stretch/>
        </p:blipFill>
        <p:spPr>
          <a:xfrm>
            <a:off x="0" y="2824178"/>
            <a:ext cx="2180731" cy="2724869"/>
          </a:xfrm>
          <a:prstGeom prst="rect">
            <a:avLst/>
          </a:prstGeom>
          <a:noFill/>
          <a:ln>
            <a:noFill/>
          </a:ln>
        </p:spPr>
      </p:pic>
      <p:grpSp>
        <p:nvGrpSpPr>
          <p:cNvPr id="2430" name="Google Shape;2430;p52"/>
          <p:cNvGrpSpPr/>
          <p:nvPr/>
        </p:nvGrpSpPr>
        <p:grpSpPr>
          <a:xfrm>
            <a:off x="179214" y="4211960"/>
            <a:ext cx="1892650" cy="488476"/>
            <a:chOff x="2397524" y="3379972"/>
            <a:chExt cx="4508500" cy="904875"/>
          </a:xfrm>
        </p:grpSpPr>
        <p:pic>
          <p:nvPicPr>
            <p:cNvPr id="2431" name="Google Shape;2431;p52"/>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432" name="Google Shape;2432;p52"/>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16</a:t>
              </a:r>
              <a:endParaRPr b="1" sz="2000">
                <a:solidFill>
                  <a:schemeClr val="dk1"/>
                </a:solidFill>
                <a:latin typeface="Arial Narrow"/>
                <a:ea typeface="Arial Narrow"/>
                <a:cs typeface="Arial Narrow"/>
                <a:sym typeface="Arial Narrow"/>
              </a:endParaRPr>
            </a:p>
          </p:txBody>
        </p:sp>
      </p:grpSp>
      <p:grpSp>
        <p:nvGrpSpPr>
          <p:cNvPr id="2433" name="Google Shape;2433;p52"/>
          <p:cNvGrpSpPr/>
          <p:nvPr/>
        </p:nvGrpSpPr>
        <p:grpSpPr>
          <a:xfrm>
            <a:off x="2448322" y="74775"/>
            <a:ext cx="3446504" cy="276999"/>
            <a:chOff x="2448322" y="74775"/>
            <a:chExt cx="3446504" cy="276999"/>
          </a:xfrm>
        </p:grpSpPr>
        <p:sp>
          <p:nvSpPr>
            <p:cNvPr id="2434" name="Google Shape;2434;p5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35" name="Google Shape;2435;p52"/>
            <p:cNvCxnSpPr>
              <a:stCxn id="243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36" name="Google Shape;2436;p5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437" name="Google Shape;2437;p52"/>
          <p:cNvSpPr/>
          <p:nvPr/>
        </p:nvSpPr>
        <p:spPr>
          <a:xfrm>
            <a:off x="2149285" y="2987824"/>
            <a:ext cx="5033092"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38" name="Google Shape;2438;p52"/>
          <p:cNvGrpSpPr/>
          <p:nvPr/>
        </p:nvGrpSpPr>
        <p:grpSpPr>
          <a:xfrm>
            <a:off x="2458085" y="3087897"/>
            <a:ext cx="3446504" cy="276999"/>
            <a:chOff x="2448322" y="74775"/>
            <a:chExt cx="3446504" cy="276999"/>
          </a:xfrm>
        </p:grpSpPr>
        <p:sp>
          <p:nvSpPr>
            <p:cNvPr id="2439" name="Google Shape;2439;p5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40" name="Google Shape;2440;p52"/>
            <p:cNvCxnSpPr>
              <a:stCxn id="243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41" name="Google Shape;2441;p5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sociodemográficas</a:t>
              </a:r>
              <a:endParaRPr b="1" sz="1200">
                <a:solidFill>
                  <a:schemeClr val="dk1"/>
                </a:solidFill>
                <a:latin typeface="Arial Narrow"/>
                <a:ea typeface="Arial Narrow"/>
                <a:cs typeface="Arial Narrow"/>
                <a:sym typeface="Arial Narrow"/>
              </a:endParaRPr>
            </a:p>
          </p:txBody>
        </p:sp>
      </p:grpSp>
      <p:sp>
        <p:nvSpPr>
          <p:cNvPr id="2442" name="Google Shape;2442;p5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Pág..52 </a:t>
            </a:r>
            <a:endParaRPr b="1" sz="1050">
              <a:solidFill>
                <a:schemeClr val="dk1"/>
              </a:solidFill>
              <a:latin typeface="Arial Narrow"/>
              <a:ea typeface="Arial Narrow"/>
              <a:cs typeface="Arial Narrow"/>
              <a:sym typeface="Arial Narrow"/>
            </a:endParaRPr>
          </a:p>
        </p:txBody>
      </p:sp>
      <p:pic>
        <p:nvPicPr>
          <p:cNvPr id="2443" name="Google Shape;2443;p52"/>
          <p:cNvPicPr preferRelativeResize="0"/>
          <p:nvPr/>
        </p:nvPicPr>
        <p:blipFill rotWithShape="1">
          <a:blip r:embed="rId5">
            <a:alphaModFix/>
          </a:blip>
          <a:srcRect b="0" l="0" r="0" t="0"/>
          <a:stretch/>
        </p:blipFill>
        <p:spPr>
          <a:xfrm>
            <a:off x="0" y="0"/>
            <a:ext cx="2167808" cy="2820804"/>
          </a:xfrm>
          <a:prstGeom prst="rect">
            <a:avLst/>
          </a:prstGeom>
          <a:noFill/>
          <a:ln>
            <a:noFill/>
          </a:ln>
        </p:spPr>
      </p:pic>
      <p:sp>
        <p:nvSpPr>
          <p:cNvPr id="2444" name="Google Shape;2444;p52"/>
          <p:cNvSpPr txBox="1"/>
          <p:nvPr/>
        </p:nvSpPr>
        <p:spPr>
          <a:xfrm>
            <a:off x="-15461" y="2552525"/>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3 - 2022</a:t>
            </a:r>
            <a:endParaRPr b="1" sz="1200">
              <a:solidFill>
                <a:schemeClr val="dk1"/>
              </a:solidFill>
              <a:latin typeface="Arial Narrow"/>
              <a:ea typeface="Arial Narrow"/>
              <a:cs typeface="Arial Narrow"/>
              <a:sym typeface="Arial Narrow"/>
            </a:endParaRPr>
          </a:p>
        </p:txBody>
      </p:sp>
      <p:sp>
        <p:nvSpPr>
          <p:cNvPr id="2445" name="Google Shape;2445;p52"/>
          <p:cNvSpPr txBox="1"/>
          <p:nvPr/>
        </p:nvSpPr>
        <p:spPr>
          <a:xfrm>
            <a:off x="-15633" y="247183"/>
            <a:ext cx="2208885" cy="7386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Gestantes con diagnóstico de VIH y Trasmisión Materno Infantil TMI de VIH. </a:t>
            </a:r>
            <a:endParaRPr b="1" sz="1400">
              <a:solidFill>
                <a:srgbClr val="C00000"/>
              </a:solidFill>
              <a:latin typeface="Arial Narrow"/>
              <a:ea typeface="Arial Narrow"/>
              <a:cs typeface="Arial Narrow"/>
              <a:sym typeface="Arial Narrow"/>
            </a:endParaRPr>
          </a:p>
        </p:txBody>
      </p:sp>
      <p:grpSp>
        <p:nvGrpSpPr>
          <p:cNvPr id="2446" name="Google Shape;2446;p52"/>
          <p:cNvGrpSpPr/>
          <p:nvPr/>
        </p:nvGrpSpPr>
        <p:grpSpPr>
          <a:xfrm>
            <a:off x="5152880" y="3419872"/>
            <a:ext cx="1976198" cy="2186184"/>
            <a:chOff x="2595205" y="6298065"/>
            <a:chExt cx="1976198" cy="2186184"/>
          </a:xfrm>
        </p:grpSpPr>
        <p:pic>
          <p:nvPicPr>
            <p:cNvPr id="2447" name="Google Shape;2447;p52"/>
            <p:cNvPicPr preferRelativeResize="0"/>
            <p:nvPr/>
          </p:nvPicPr>
          <p:blipFill rotWithShape="1">
            <a:blip r:embed="rId6">
              <a:alphaModFix/>
            </a:blip>
            <a:srcRect b="0" l="0" r="0" t="0"/>
            <a:stretch/>
          </p:blipFill>
          <p:spPr>
            <a:xfrm>
              <a:off x="3050954" y="6298065"/>
              <a:ext cx="933450" cy="742950"/>
            </a:xfrm>
            <a:prstGeom prst="rect">
              <a:avLst/>
            </a:prstGeom>
            <a:noFill/>
            <a:ln>
              <a:noFill/>
            </a:ln>
          </p:spPr>
        </p:pic>
        <p:grpSp>
          <p:nvGrpSpPr>
            <p:cNvPr id="2448" name="Google Shape;2448;p52"/>
            <p:cNvGrpSpPr/>
            <p:nvPr/>
          </p:nvGrpSpPr>
          <p:grpSpPr>
            <a:xfrm>
              <a:off x="2595205" y="7018145"/>
              <a:ext cx="1976198" cy="1466104"/>
              <a:chOff x="-104959" y="9759947"/>
              <a:chExt cx="1499407" cy="1466104"/>
            </a:xfrm>
          </p:grpSpPr>
          <p:sp>
            <p:nvSpPr>
              <p:cNvPr id="2449" name="Google Shape;2449;p52"/>
              <p:cNvSpPr txBox="1"/>
              <p:nvPr/>
            </p:nvSpPr>
            <p:spPr>
              <a:xfrm>
                <a:off x="-7401" y="975994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450" name="Google Shape;2450;p52"/>
              <p:cNvSpPr/>
              <p:nvPr/>
            </p:nvSpPr>
            <p:spPr>
              <a:xfrm>
                <a:off x="-104959" y="10036947"/>
                <a:ext cx="1499407" cy="118910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a:t>
                </a:r>
                <a:r>
                  <a:rPr b="1" lang="es-ES" sz="1400">
                    <a:solidFill>
                      <a:schemeClr val="dk1"/>
                    </a:solidFill>
                    <a:latin typeface="Arial Narrow"/>
                    <a:ea typeface="Arial Narrow"/>
                    <a:cs typeface="Arial Narrow"/>
                    <a:sym typeface="Arial Narrow"/>
                  </a:rPr>
                  <a:t> </a:t>
                </a:r>
                <a:r>
                  <a:rPr b="1" lang="es-ES" sz="1100">
                    <a:solidFill>
                      <a:schemeClr val="dk1"/>
                    </a:solidFill>
                    <a:latin typeface="Arial Narrow"/>
                    <a:ea typeface="Arial Narrow"/>
                    <a:cs typeface="Arial Narrow"/>
                    <a:sym typeface="Arial Narrow"/>
                  </a:rPr>
                  <a:t> subsidiado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 7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No afiliados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 casos</a:t>
                </a:r>
                <a:endParaRPr b="1" sz="1400">
                  <a:solidFill>
                    <a:schemeClr val="dk1"/>
                  </a:solidFill>
                  <a:latin typeface="Arial Narrow"/>
                  <a:ea typeface="Arial Narrow"/>
                  <a:cs typeface="Arial Narrow"/>
                  <a:sym typeface="Arial Narrow"/>
                </a:endParaRPr>
              </a:p>
            </p:txBody>
          </p:sp>
        </p:grpSp>
      </p:grpSp>
      <p:grpSp>
        <p:nvGrpSpPr>
          <p:cNvPr id="2451" name="Google Shape;2451;p52"/>
          <p:cNvGrpSpPr/>
          <p:nvPr/>
        </p:nvGrpSpPr>
        <p:grpSpPr>
          <a:xfrm>
            <a:off x="2124145" y="4604114"/>
            <a:ext cx="1260281" cy="628312"/>
            <a:chOff x="2298589" y="3203848"/>
            <a:chExt cx="1260281" cy="628312"/>
          </a:xfrm>
        </p:grpSpPr>
        <p:sp>
          <p:nvSpPr>
            <p:cNvPr id="2452" name="Google Shape;2452;p52"/>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2453" name="Google Shape;2453;p52"/>
            <p:cNvSpPr/>
            <p:nvPr/>
          </p:nvSpPr>
          <p:spPr>
            <a:xfrm>
              <a:off x="2298589" y="3203848"/>
              <a:ext cx="126028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grpSp>
      <p:grpSp>
        <p:nvGrpSpPr>
          <p:cNvPr id="2454" name="Google Shape;2454;p52"/>
          <p:cNvGrpSpPr/>
          <p:nvPr/>
        </p:nvGrpSpPr>
        <p:grpSpPr>
          <a:xfrm>
            <a:off x="4334561" y="3991537"/>
            <a:ext cx="764855" cy="1238940"/>
            <a:chOff x="3867627" y="2682487"/>
            <a:chExt cx="764855" cy="1238940"/>
          </a:xfrm>
        </p:grpSpPr>
        <p:grpSp>
          <p:nvGrpSpPr>
            <p:cNvPr id="2455" name="Google Shape;2455;p52"/>
            <p:cNvGrpSpPr/>
            <p:nvPr/>
          </p:nvGrpSpPr>
          <p:grpSpPr>
            <a:xfrm>
              <a:off x="3867627" y="3306763"/>
              <a:ext cx="764855" cy="614664"/>
              <a:chOff x="2548770" y="3203848"/>
              <a:chExt cx="764855" cy="614664"/>
            </a:xfrm>
          </p:grpSpPr>
          <p:sp>
            <p:nvSpPr>
              <p:cNvPr id="2456" name="Google Shape;2456;p52"/>
              <p:cNvSpPr/>
              <p:nvPr/>
            </p:nvSpPr>
            <p:spPr>
              <a:xfrm>
                <a:off x="2548770" y="3458472"/>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 casos</a:t>
                </a:r>
                <a:endParaRPr b="1" sz="1400">
                  <a:solidFill>
                    <a:schemeClr val="dk1"/>
                  </a:solidFill>
                  <a:latin typeface="Arial Narrow"/>
                  <a:ea typeface="Arial Narrow"/>
                  <a:cs typeface="Arial Narrow"/>
                  <a:sym typeface="Arial Narrow"/>
                </a:endParaRPr>
              </a:p>
            </p:txBody>
          </p:sp>
          <p:sp>
            <p:nvSpPr>
              <p:cNvPr id="2457" name="Google Shape;2457;p52"/>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2458" name="Google Shape;2458;p52"/>
            <p:cNvPicPr preferRelativeResize="0"/>
            <p:nvPr/>
          </p:nvPicPr>
          <p:blipFill rotWithShape="1">
            <a:blip r:embed="rId7">
              <a:alphaModFix/>
            </a:blip>
            <a:srcRect b="0" l="0" r="0" t="0"/>
            <a:stretch/>
          </p:blipFill>
          <p:spPr>
            <a:xfrm>
              <a:off x="3945025" y="2682487"/>
              <a:ext cx="587628" cy="678570"/>
            </a:xfrm>
            <a:prstGeom prst="rect">
              <a:avLst/>
            </a:prstGeom>
            <a:noFill/>
            <a:ln>
              <a:noFill/>
            </a:ln>
          </p:spPr>
        </p:pic>
      </p:grpSp>
      <p:grpSp>
        <p:nvGrpSpPr>
          <p:cNvPr id="2459" name="Google Shape;2459;p52"/>
          <p:cNvGrpSpPr/>
          <p:nvPr/>
        </p:nvGrpSpPr>
        <p:grpSpPr>
          <a:xfrm>
            <a:off x="3084475" y="4608475"/>
            <a:ext cx="1380071" cy="625937"/>
            <a:chOff x="-285907" y="7056480"/>
            <a:chExt cx="1612468" cy="625937"/>
          </a:xfrm>
        </p:grpSpPr>
        <p:sp>
          <p:nvSpPr>
            <p:cNvPr id="2460" name="Google Shape;2460;p52"/>
            <p:cNvSpPr txBox="1"/>
            <p:nvPr/>
          </p:nvSpPr>
          <p:spPr>
            <a:xfrm>
              <a:off x="-285907" y="7056480"/>
              <a:ext cx="16124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Carcelario</a:t>
              </a:r>
              <a:endParaRPr b="1" sz="1200" u="sng">
                <a:solidFill>
                  <a:schemeClr val="dk1"/>
                </a:solidFill>
                <a:latin typeface="Arial Narrow"/>
                <a:ea typeface="Arial Narrow"/>
                <a:cs typeface="Arial Narrow"/>
                <a:sym typeface="Arial Narrow"/>
              </a:endParaRPr>
            </a:p>
          </p:txBody>
        </p:sp>
        <p:sp>
          <p:nvSpPr>
            <p:cNvPr id="2461" name="Google Shape;2461;p52"/>
            <p:cNvSpPr/>
            <p:nvPr/>
          </p:nvSpPr>
          <p:spPr>
            <a:xfrm>
              <a:off x="-36885" y="7322377"/>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 casos</a:t>
              </a:r>
              <a:endParaRPr b="1" sz="1600">
                <a:solidFill>
                  <a:schemeClr val="dk1"/>
                </a:solidFill>
                <a:latin typeface="Arial Narrow"/>
                <a:ea typeface="Arial Narrow"/>
                <a:cs typeface="Arial Narrow"/>
                <a:sym typeface="Arial Narrow"/>
              </a:endParaRPr>
            </a:p>
          </p:txBody>
        </p:sp>
      </p:grpSp>
      <p:sp>
        <p:nvSpPr>
          <p:cNvPr id="2462" name="Google Shape;2462;p52"/>
          <p:cNvSpPr/>
          <p:nvPr/>
        </p:nvSpPr>
        <p:spPr>
          <a:xfrm>
            <a:off x="-9350" y="4786485"/>
            <a:ext cx="206269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Gestantes en seguimiento, conviviendo con VIH. Disminuyó un 6,2% respecto al mismo período del año anterior</a:t>
            </a:r>
            <a:endParaRPr b="1" sz="1200">
              <a:solidFill>
                <a:schemeClr val="dk1"/>
              </a:solidFill>
              <a:latin typeface="Arial Narrow"/>
              <a:ea typeface="Arial Narrow"/>
              <a:cs typeface="Arial Narrow"/>
              <a:sym typeface="Arial Narrow"/>
            </a:endParaRPr>
          </a:p>
        </p:txBody>
      </p:sp>
      <p:pic>
        <p:nvPicPr>
          <p:cNvPr id="2463" name="Google Shape;2463;p52"/>
          <p:cNvPicPr preferRelativeResize="0"/>
          <p:nvPr/>
        </p:nvPicPr>
        <p:blipFill rotWithShape="1">
          <a:blip r:embed="rId8">
            <a:alphaModFix/>
          </a:blip>
          <a:srcRect b="0" l="58247" r="0" t="0"/>
          <a:stretch/>
        </p:blipFill>
        <p:spPr>
          <a:xfrm>
            <a:off x="2321053" y="3951787"/>
            <a:ext cx="739337" cy="664026"/>
          </a:xfrm>
          <a:prstGeom prst="rect">
            <a:avLst/>
          </a:prstGeom>
          <a:noFill/>
          <a:ln>
            <a:noFill/>
          </a:ln>
        </p:spPr>
      </p:pic>
      <p:pic>
        <p:nvPicPr>
          <p:cNvPr id="2464" name="Google Shape;2464;p52"/>
          <p:cNvPicPr preferRelativeResize="0"/>
          <p:nvPr/>
        </p:nvPicPr>
        <p:blipFill rotWithShape="1">
          <a:blip r:embed="rId9">
            <a:alphaModFix/>
          </a:blip>
          <a:srcRect b="0" l="0" r="0" t="0"/>
          <a:stretch/>
        </p:blipFill>
        <p:spPr>
          <a:xfrm>
            <a:off x="3383042" y="4070771"/>
            <a:ext cx="694975" cy="599336"/>
          </a:xfrm>
          <a:prstGeom prst="rect">
            <a:avLst/>
          </a:prstGeom>
          <a:noFill/>
          <a:ln>
            <a:noFill/>
          </a:ln>
        </p:spPr>
      </p:pic>
      <p:grpSp>
        <p:nvGrpSpPr>
          <p:cNvPr id="2465" name="Google Shape;2465;p52"/>
          <p:cNvGrpSpPr/>
          <p:nvPr/>
        </p:nvGrpSpPr>
        <p:grpSpPr>
          <a:xfrm>
            <a:off x="24532" y="6372200"/>
            <a:ext cx="7176368" cy="1060446"/>
            <a:chOff x="2156559" y="5141236"/>
            <a:chExt cx="5549235" cy="1060446"/>
          </a:xfrm>
        </p:grpSpPr>
        <p:grpSp>
          <p:nvGrpSpPr>
            <p:cNvPr id="2466" name="Google Shape;2466;p52"/>
            <p:cNvGrpSpPr/>
            <p:nvPr/>
          </p:nvGrpSpPr>
          <p:grpSpPr>
            <a:xfrm>
              <a:off x="2156559" y="5141236"/>
              <a:ext cx="5549235" cy="1015818"/>
              <a:chOff x="2145310" y="5221006"/>
              <a:chExt cx="5549235" cy="1015818"/>
            </a:xfrm>
          </p:grpSpPr>
          <p:grpSp>
            <p:nvGrpSpPr>
              <p:cNvPr id="2467" name="Google Shape;2467;p52"/>
              <p:cNvGrpSpPr/>
              <p:nvPr/>
            </p:nvGrpSpPr>
            <p:grpSpPr>
              <a:xfrm>
                <a:off x="3438855" y="5497953"/>
                <a:ext cx="3623277" cy="459976"/>
                <a:chOff x="1214190" y="7290191"/>
                <a:chExt cx="4097229" cy="459976"/>
              </a:xfrm>
            </p:grpSpPr>
            <p:sp>
              <p:nvSpPr>
                <p:cNvPr id="2468" name="Google Shape;2468;p52"/>
                <p:cNvSpPr/>
                <p:nvPr/>
              </p:nvSpPr>
              <p:spPr>
                <a:xfrm>
                  <a:off x="1214190" y="7290191"/>
                  <a:ext cx="4097229" cy="174971"/>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Previo a la gestación: 10 casos (62,5%)</a:t>
                  </a:r>
                  <a:endParaRPr b="1" sz="1050">
                    <a:solidFill>
                      <a:srgbClr val="C00000"/>
                    </a:solidFill>
                    <a:latin typeface="Arial Narrow"/>
                    <a:ea typeface="Arial Narrow"/>
                    <a:cs typeface="Arial Narrow"/>
                    <a:sym typeface="Arial Narrow"/>
                  </a:endParaRPr>
                </a:p>
              </p:txBody>
            </p:sp>
            <p:sp>
              <p:nvSpPr>
                <p:cNvPr id="2469" name="Google Shape;2469;p52"/>
                <p:cNvSpPr/>
                <p:nvPr/>
              </p:nvSpPr>
              <p:spPr>
                <a:xfrm>
                  <a:off x="1218088" y="7537707"/>
                  <a:ext cx="4093331" cy="21246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Durante la gestación: 5 casos (31%)</a:t>
                  </a:r>
                  <a:endParaRPr b="1" sz="1050">
                    <a:solidFill>
                      <a:srgbClr val="C00000"/>
                    </a:solidFill>
                    <a:latin typeface="Arial Narrow"/>
                    <a:ea typeface="Arial Narrow"/>
                    <a:cs typeface="Arial Narrow"/>
                    <a:sym typeface="Arial Narrow"/>
                  </a:endParaRPr>
                </a:p>
              </p:txBody>
            </p:sp>
          </p:grpSp>
          <p:grpSp>
            <p:nvGrpSpPr>
              <p:cNvPr id="2470" name="Google Shape;2470;p52"/>
              <p:cNvGrpSpPr/>
              <p:nvPr/>
            </p:nvGrpSpPr>
            <p:grpSpPr>
              <a:xfrm>
                <a:off x="2145310" y="5221006"/>
                <a:ext cx="5549235" cy="1015818"/>
                <a:chOff x="2109481" y="5652225"/>
                <a:chExt cx="5549235" cy="1015818"/>
              </a:xfrm>
            </p:grpSpPr>
            <p:sp>
              <p:nvSpPr>
                <p:cNvPr id="2471" name="Google Shape;2471;p52"/>
                <p:cNvSpPr txBox="1"/>
                <p:nvPr/>
              </p:nvSpPr>
              <p:spPr>
                <a:xfrm>
                  <a:off x="2436996"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Momento de ocurrencia del diagnóstico</a:t>
                  </a:r>
                  <a:endParaRPr/>
                </a:p>
              </p:txBody>
            </p:sp>
            <p:pic>
              <p:nvPicPr>
                <p:cNvPr id="2472" name="Google Shape;2472;p52"/>
                <p:cNvPicPr preferRelativeResize="0"/>
                <p:nvPr/>
              </p:nvPicPr>
              <p:blipFill rotWithShape="1">
                <a:blip r:embed="rId10">
                  <a:alphaModFix/>
                </a:blip>
                <a:srcRect b="0" l="0" r="0" t="0"/>
                <a:stretch/>
              </p:blipFill>
              <p:spPr>
                <a:xfrm>
                  <a:off x="2109481" y="5947085"/>
                  <a:ext cx="910301" cy="720958"/>
                </a:xfrm>
                <a:prstGeom prst="rect">
                  <a:avLst/>
                </a:prstGeom>
                <a:noFill/>
                <a:ln>
                  <a:noFill/>
                </a:ln>
              </p:spPr>
            </p:pic>
          </p:grpSp>
          <p:sp>
            <p:nvSpPr>
              <p:cNvPr id="2473" name="Google Shape;2473;p52"/>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474" name="Google Shape;2474;p52"/>
            <p:cNvSpPr/>
            <p:nvPr/>
          </p:nvSpPr>
          <p:spPr>
            <a:xfrm>
              <a:off x="3461979" y="5944839"/>
              <a:ext cx="3611402" cy="256843"/>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En el post parto: 1 caso (6,2%)</a:t>
              </a:r>
              <a:endParaRPr b="1" sz="1000">
                <a:solidFill>
                  <a:srgbClr val="C00000"/>
                </a:solidFill>
                <a:latin typeface="Arial Narrow"/>
                <a:ea typeface="Arial Narrow"/>
                <a:cs typeface="Arial Narrow"/>
                <a:sym typeface="Arial Narrow"/>
              </a:endParaRPr>
            </a:p>
          </p:txBody>
        </p:sp>
      </p:grpSp>
      <p:grpSp>
        <p:nvGrpSpPr>
          <p:cNvPr id="2475" name="Google Shape;2475;p52"/>
          <p:cNvGrpSpPr/>
          <p:nvPr/>
        </p:nvGrpSpPr>
        <p:grpSpPr>
          <a:xfrm>
            <a:off x="1488723" y="8086931"/>
            <a:ext cx="5691673" cy="631420"/>
            <a:chOff x="1253" y="26198"/>
            <a:chExt cx="5691673" cy="631420"/>
          </a:xfrm>
        </p:grpSpPr>
        <p:sp>
          <p:nvSpPr>
            <p:cNvPr id="2476" name="Google Shape;2476;p52"/>
            <p:cNvSpPr/>
            <p:nvPr/>
          </p:nvSpPr>
          <p:spPr>
            <a:xfrm>
              <a:off x="1253" y="26198"/>
              <a:ext cx="1052366" cy="631420"/>
            </a:xfrm>
            <a:prstGeom prst="roundRect">
              <a:avLst>
                <a:gd fmla="val 10000" name="adj"/>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52"/>
            <p:cNvSpPr txBox="1"/>
            <p:nvPr/>
          </p:nvSpPr>
          <p:spPr>
            <a:xfrm>
              <a:off x="19747" y="44692"/>
              <a:ext cx="1015378" cy="59443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Primer trimestre: 10 casos                  </a:t>
              </a:r>
              <a:endParaRPr b="1" sz="1050">
                <a:solidFill>
                  <a:schemeClr val="dk1"/>
                </a:solidFill>
                <a:latin typeface="Arial Narrow"/>
                <a:ea typeface="Arial Narrow"/>
                <a:cs typeface="Arial Narrow"/>
                <a:sym typeface="Arial Narrow"/>
              </a:endParaRPr>
            </a:p>
          </p:txBody>
        </p:sp>
        <p:sp>
          <p:nvSpPr>
            <p:cNvPr id="2478" name="Google Shape;2478;p52"/>
            <p:cNvSpPr/>
            <p:nvPr/>
          </p:nvSpPr>
          <p:spPr>
            <a:xfrm>
              <a:off x="1158857" y="211414"/>
              <a:ext cx="223101" cy="260987"/>
            </a:xfrm>
            <a:prstGeom prst="rightArrow">
              <a:avLst>
                <a:gd fmla="val 60000" name="adj1"/>
                <a:gd fmla="val 50000" name="adj2"/>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52"/>
            <p:cNvSpPr txBox="1"/>
            <p:nvPr/>
          </p:nvSpPr>
          <p:spPr>
            <a:xfrm>
              <a:off x="1158857" y="263611"/>
              <a:ext cx="156171" cy="15659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2480" name="Google Shape;2480;p52"/>
            <p:cNvSpPr/>
            <p:nvPr/>
          </p:nvSpPr>
          <p:spPr>
            <a:xfrm>
              <a:off x="1474567" y="26198"/>
              <a:ext cx="1052366" cy="631420"/>
            </a:xfrm>
            <a:prstGeom prst="roundRect">
              <a:avLst>
                <a:gd fmla="val 10000" name="adj"/>
              </a:avLst>
            </a:prstGeom>
            <a:gradFill>
              <a:gsLst>
                <a:gs pos="0">
                  <a:srgbClr val="ACA9F4"/>
                </a:gs>
                <a:gs pos="35000">
                  <a:srgbClr val="C6C3F5"/>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52"/>
            <p:cNvSpPr txBox="1"/>
            <p:nvPr/>
          </p:nvSpPr>
          <p:spPr>
            <a:xfrm>
              <a:off x="1493061" y="44692"/>
              <a:ext cx="1015378" cy="59443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Segundo trimestre: 3 casos</a:t>
              </a:r>
              <a:endParaRPr b="1" sz="1050">
                <a:solidFill>
                  <a:schemeClr val="dk1"/>
                </a:solidFill>
                <a:latin typeface="Arial Narrow"/>
                <a:ea typeface="Arial Narrow"/>
                <a:cs typeface="Arial Narrow"/>
                <a:sym typeface="Arial Narrow"/>
              </a:endParaRPr>
            </a:p>
          </p:txBody>
        </p:sp>
        <p:sp>
          <p:nvSpPr>
            <p:cNvPr id="2482" name="Google Shape;2482;p52"/>
            <p:cNvSpPr/>
            <p:nvPr/>
          </p:nvSpPr>
          <p:spPr>
            <a:xfrm>
              <a:off x="2632170" y="211414"/>
              <a:ext cx="223101" cy="260987"/>
            </a:xfrm>
            <a:prstGeom prst="rightArrow">
              <a:avLst>
                <a:gd fmla="val 60000" name="adj1"/>
                <a:gd fmla="val 50000" name="adj2"/>
              </a:avLst>
            </a:prstGeom>
            <a:gradFill>
              <a:gsLst>
                <a:gs pos="0">
                  <a:srgbClr val="A6B0F8"/>
                </a:gs>
                <a:gs pos="35000">
                  <a:srgbClr val="C2C8F7"/>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52"/>
            <p:cNvSpPr txBox="1"/>
            <p:nvPr/>
          </p:nvSpPr>
          <p:spPr>
            <a:xfrm>
              <a:off x="2632170" y="263611"/>
              <a:ext cx="156171" cy="15659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2484" name="Google Shape;2484;p52"/>
            <p:cNvSpPr/>
            <p:nvPr/>
          </p:nvSpPr>
          <p:spPr>
            <a:xfrm>
              <a:off x="2947880" y="26198"/>
              <a:ext cx="1271732" cy="631420"/>
            </a:xfrm>
            <a:prstGeom prst="roundRect">
              <a:avLst>
                <a:gd fmla="val 10000" name="adj"/>
              </a:avLst>
            </a:prstGeom>
            <a:gradFill>
              <a:gsLst>
                <a:gs pos="0">
                  <a:srgbClr val="A2BDFF"/>
                </a:gs>
                <a:gs pos="35000">
                  <a:srgbClr val="BED0FC"/>
                </a:gs>
                <a:gs pos="100000">
                  <a:srgbClr val="E4EB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52"/>
            <p:cNvSpPr txBox="1"/>
            <p:nvPr/>
          </p:nvSpPr>
          <p:spPr>
            <a:xfrm>
              <a:off x="2966374" y="44692"/>
              <a:ext cx="1234744" cy="59443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Tercer</a:t>
              </a:r>
              <a:endParaRPr/>
            </a:p>
            <a:p>
              <a:pPr indent="0" lvl="0" marL="0" marR="0" rtl="0" algn="ctr">
                <a:lnSpc>
                  <a:spcPct val="90000"/>
                </a:lnSpc>
                <a:spcBef>
                  <a:spcPts val="368"/>
                </a:spcBef>
                <a:spcAft>
                  <a:spcPts val="0"/>
                </a:spcAft>
                <a:buNone/>
              </a:pPr>
              <a:r>
                <a:rPr b="1" lang="es-ES" sz="1050">
                  <a:solidFill>
                    <a:schemeClr val="dk1"/>
                  </a:solidFill>
                  <a:latin typeface="Arial Narrow"/>
                  <a:ea typeface="Arial Narrow"/>
                  <a:cs typeface="Arial Narrow"/>
                  <a:sym typeface="Arial Narrow"/>
                </a:rPr>
                <a:t> trimestre: 0 casos</a:t>
              </a:r>
              <a:endParaRPr b="1" sz="1050">
                <a:solidFill>
                  <a:schemeClr val="dk1"/>
                </a:solidFill>
                <a:latin typeface="Arial Narrow"/>
                <a:ea typeface="Arial Narrow"/>
                <a:cs typeface="Arial Narrow"/>
                <a:sym typeface="Arial Narrow"/>
              </a:endParaRPr>
            </a:p>
          </p:txBody>
        </p:sp>
        <p:sp>
          <p:nvSpPr>
            <p:cNvPr id="2486" name="Google Shape;2486;p52"/>
            <p:cNvSpPr/>
            <p:nvPr/>
          </p:nvSpPr>
          <p:spPr>
            <a:xfrm>
              <a:off x="4324850" y="211414"/>
              <a:ext cx="223101" cy="260987"/>
            </a:xfrm>
            <a:prstGeom prst="rightArrow">
              <a:avLst>
                <a:gd fmla="val 60000" name="adj1"/>
                <a:gd fmla="val 50000" name="adj2"/>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52"/>
            <p:cNvSpPr txBox="1"/>
            <p:nvPr/>
          </p:nvSpPr>
          <p:spPr>
            <a:xfrm>
              <a:off x="4324850" y="263611"/>
              <a:ext cx="156171" cy="156593"/>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2488" name="Google Shape;2488;p52"/>
            <p:cNvSpPr/>
            <p:nvPr/>
          </p:nvSpPr>
          <p:spPr>
            <a:xfrm>
              <a:off x="4640560" y="26198"/>
              <a:ext cx="1052366" cy="631420"/>
            </a:xfrm>
            <a:prstGeom prst="roundRect">
              <a:avLst>
                <a:gd fmla="val 10000" name="adj"/>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52"/>
            <p:cNvSpPr txBox="1"/>
            <p:nvPr/>
          </p:nvSpPr>
          <p:spPr>
            <a:xfrm>
              <a:off x="4659054" y="44692"/>
              <a:ext cx="1015378" cy="594432"/>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Sin control prenatal: 1 casos</a:t>
              </a:r>
              <a:endParaRPr/>
            </a:p>
            <a:p>
              <a:pPr indent="0" lvl="0" marL="0" marR="0" rtl="0" algn="ctr">
                <a:lnSpc>
                  <a:spcPct val="90000"/>
                </a:lnSpc>
                <a:spcBef>
                  <a:spcPts val="368"/>
                </a:spcBef>
                <a:spcAft>
                  <a:spcPts val="0"/>
                </a:spcAft>
                <a:buNone/>
              </a:pPr>
              <a:r>
                <a:rPr b="1" lang="es-ES" sz="1050">
                  <a:solidFill>
                    <a:schemeClr val="dk1"/>
                  </a:solidFill>
                  <a:latin typeface="Arial Narrow"/>
                  <a:ea typeface="Arial Narrow"/>
                  <a:cs typeface="Arial Narrow"/>
                  <a:sym typeface="Arial Narrow"/>
                </a:rPr>
                <a:t>SD: 2 casos</a:t>
              </a:r>
              <a:endParaRPr b="1" sz="1050">
                <a:solidFill>
                  <a:schemeClr val="dk1"/>
                </a:solidFill>
                <a:latin typeface="Arial Narrow"/>
                <a:ea typeface="Arial Narrow"/>
                <a:cs typeface="Arial Narrow"/>
                <a:sym typeface="Arial Narrow"/>
              </a:endParaRPr>
            </a:p>
          </p:txBody>
        </p:sp>
      </p:grpSp>
      <p:grpSp>
        <p:nvGrpSpPr>
          <p:cNvPr id="2490" name="Google Shape;2490;p52"/>
          <p:cNvGrpSpPr/>
          <p:nvPr/>
        </p:nvGrpSpPr>
        <p:grpSpPr>
          <a:xfrm>
            <a:off x="0" y="7760753"/>
            <a:ext cx="7065799" cy="1015818"/>
            <a:chOff x="2145310" y="5221006"/>
            <a:chExt cx="6785852" cy="1015818"/>
          </a:xfrm>
        </p:grpSpPr>
        <p:grpSp>
          <p:nvGrpSpPr>
            <p:cNvPr id="2491" name="Google Shape;2491;p52"/>
            <p:cNvGrpSpPr/>
            <p:nvPr/>
          </p:nvGrpSpPr>
          <p:grpSpPr>
            <a:xfrm>
              <a:off x="2145310" y="5221006"/>
              <a:ext cx="6785852" cy="1015818"/>
              <a:chOff x="2109481" y="5652225"/>
              <a:chExt cx="6785852" cy="1015818"/>
            </a:xfrm>
          </p:grpSpPr>
          <p:sp>
            <p:nvSpPr>
              <p:cNvPr id="2492" name="Google Shape;2492;p52"/>
              <p:cNvSpPr txBox="1"/>
              <p:nvPr/>
            </p:nvSpPr>
            <p:spPr>
              <a:xfrm>
                <a:off x="3673613"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Trimestre de ingreso al control prenatal </a:t>
                </a:r>
                <a:endParaRPr/>
              </a:p>
            </p:txBody>
          </p:sp>
          <p:pic>
            <p:nvPicPr>
              <p:cNvPr id="2493" name="Google Shape;2493;p52"/>
              <p:cNvPicPr preferRelativeResize="0"/>
              <p:nvPr/>
            </p:nvPicPr>
            <p:blipFill rotWithShape="1">
              <a:blip r:embed="rId10">
                <a:alphaModFix/>
              </a:blip>
              <a:srcRect b="0" l="0" r="0" t="0"/>
              <a:stretch/>
            </p:blipFill>
            <p:spPr>
              <a:xfrm>
                <a:off x="2109481" y="5947085"/>
                <a:ext cx="910301" cy="720958"/>
              </a:xfrm>
              <a:prstGeom prst="rect">
                <a:avLst/>
              </a:prstGeom>
              <a:noFill/>
              <a:ln>
                <a:noFill/>
              </a:ln>
            </p:spPr>
          </p:pic>
        </p:grpSp>
        <p:sp>
          <p:nvSpPr>
            <p:cNvPr id="2494" name="Google Shape;2494;p52"/>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495" name="Google Shape;2495;p52"/>
          <p:cNvSpPr/>
          <p:nvPr/>
        </p:nvSpPr>
        <p:spPr>
          <a:xfrm>
            <a:off x="2156912" y="2051720"/>
            <a:ext cx="5104067" cy="87716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100">
                <a:solidFill>
                  <a:schemeClr val="dk1"/>
                </a:solidFill>
                <a:latin typeface="Arial"/>
                <a:ea typeface="Arial"/>
                <a:cs typeface="Arial"/>
                <a:sym typeface="Arial"/>
              </a:rPr>
              <a:t>Canal endémico para gestantes con VIH, datos preliminares. Residentes en Medellín. Acumulado al primer tercer epidemiológico de 2022.</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1000">
                <a:solidFill>
                  <a:schemeClr val="dk1"/>
                </a:solidFill>
                <a:latin typeface="Arial"/>
                <a:ea typeface="Arial"/>
                <a:cs typeface="Arial"/>
                <a:sym typeface="Arial"/>
              </a:rPr>
              <a:t>Fuente: Seguimiento de gestantes con VIH 2016 - 2022. Medellín. Fecha de corte: 26/03/2022.</a:t>
            </a:r>
            <a:endParaRPr sz="9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700">
              <a:solidFill>
                <a:schemeClr val="dk1"/>
              </a:solidFill>
              <a:latin typeface="Calibri"/>
              <a:ea typeface="Calibri"/>
              <a:cs typeface="Calibri"/>
              <a:sym typeface="Calibri"/>
            </a:endParaRPr>
          </a:p>
        </p:txBody>
      </p:sp>
      <p:sp>
        <p:nvSpPr>
          <p:cNvPr id="2496" name="Google Shape;2496;p52"/>
          <p:cNvSpPr/>
          <p:nvPr/>
        </p:nvSpPr>
        <p:spPr>
          <a:xfrm>
            <a:off x="24532" y="5652120"/>
            <a:ext cx="722882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97" name="Google Shape;2497;p52"/>
          <p:cNvGrpSpPr/>
          <p:nvPr/>
        </p:nvGrpSpPr>
        <p:grpSpPr>
          <a:xfrm>
            <a:off x="1031068" y="5807169"/>
            <a:ext cx="4536382" cy="276999"/>
            <a:chOff x="2736354" y="74775"/>
            <a:chExt cx="3158472" cy="276999"/>
          </a:xfrm>
        </p:grpSpPr>
        <p:cxnSp>
          <p:nvCxnSpPr>
            <p:cNvPr id="2498" name="Google Shape;2498;p52"/>
            <p:cNvCxnSpPr/>
            <p:nvPr/>
          </p:nvCxnSpPr>
          <p:spPr>
            <a:xfrm>
              <a:off x="2736354" y="204814"/>
              <a:ext cx="648072" cy="766"/>
            </a:xfrm>
            <a:prstGeom prst="straightConnector1">
              <a:avLst/>
            </a:prstGeom>
            <a:noFill/>
            <a:ln cap="flat" cmpd="sng" w="28575">
              <a:solidFill>
                <a:srgbClr val="C00000"/>
              </a:solidFill>
              <a:prstDash val="solid"/>
              <a:round/>
              <a:headEnd len="sm" w="sm" type="none"/>
              <a:tailEnd len="sm" w="sm" type="none"/>
            </a:ln>
          </p:spPr>
        </p:cxnSp>
        <p:sp>
          <p:nvSpPr>
            <p:cNvPr id="2499" name="Google Shape;2499;p5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Variables clínicas</a:t>
              </a:r>
              <a:endParaRPr b="1" sz="1200">
                <a:solidFill>
                  <a:schemeClr val="dk1"/>
                </a:solidFill>
                <a:latin typeface="Arial Narrow"/>
                <a:ea typeface="Arial Narrow"/>
                <a:cs typeface="Arial Narrow"/>
                <a:sym typeface="Arial Narrow"/>
              </a:endParaRPr>
            </a:p>
          </p:txBody>
        </p:sp>
      </p:grpSp>
      <p:sp>
        <p:nvSpPr>
          <p:cNvPr id="2500" name="Google Shape;2500;p52"/>
          <p:cNvSpPr/>
          <p:nvPr/>
        </p:nvSpPr>
        <p:spPr>
          <a:xfrm>
            <a:off x="743036" y="578733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pic>
        <p:nvPicPr>
          <p:cNvPr id="2501" name="Google Shape;2501;p52"/>
          <p:cNvPicPr preferRelativeResize="0"/>
          <p:nvPr/>
        </p:nvPicPr>
        <p:blipFill rotWithShape="1">
          <a:blip r:embed="rId11">
            <a:alphaModFix/>
          </a:blip>
          <a:srcRect b="19546" l="7810" r="13836" t="33732"/>
          <a:stretch/>
        </p:blipFill>
        <p:spPr>
          <a:xfrm>
            <a:off x="2423274" y="467544"/>
            <a:ext cx="4603387" cy="154997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5" name="Shape 2505"/>
        <p:cNvGrpSpPr/>
        <p:nvPr/>
      </p:nvGrpSpPr>
      <p:grpSpPr>
        <a:xfrm>
          <a:off x="0" y="0"/>
          <a:ext cx="0" cy="0"/>
          <a:chOff x="0" y="0"/>
          <a:chExt cx="0" cy="0"/>
        </a:xfrm>
      </p:grpSpPr>
      <p:pic>
        <p:nvPicPr>
          <p:cNvPr id="2506" name="Google Shape;2506;p53"/>
          <p:cNvPicPr preferRelativeResize="0"/>
          <p:nvPr/>
        </p:nvPicPr>
        <p:blipFill rotWithShape="1">
          <a:blip r:embed="rId3">
            <a:alphaModFix/>
          </a:blip>
          <a:srcRect b="0" l="0" r="0" t="51431"/>
          <a:stretch/>
        </p:blipFill>
        <p:spPr>
          <a:xfrm>
            <a:off x="0" y="2824178"/>
            <a:ext cx="2180731" cy="2724869"/>
          </a:xfrm>
          <a:prstGeom prst="rect">
            <a:avLst/>
          </a:prstGeom>
          <a:noFill/>
          <a:ln>
            <a:noFill/>
          </a:ln>
        </p:spPr>
      </p:pic>
      <p:grpSp>
        <p:nvGrpSpPr>
          <p:cNvPr id="2507" name="Google Shape;2507;p53"/>
          <p:cNvGrpSpPr/>
          <p:nvPr/>
        </p:nvGrpSpPr>
        <p:grpSpPr>
          <a:xfrm>
            <a:off x="179214" y="4067944"/>
            <a:ext cx="1892650" cy="488476"/>
            <a:chOff x="2397524" y="3379972"/>
            <a:chExt cx="4508500" cy="904875"/>
          </a:xfrm>
        </p:grpSpPr>
        <p:pic>
          <p:nvPicPr>
            <p:cNvPr id="2508" name="Google Shape;2508;p53"/>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509" name="Google Shape;2509;p53"/>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a:t>
              </a:r>
              <a:endParaRPr b="1" sz="2000">
                <a:solidFill>
                  <a:schemeClr val="dk1"/>
                </a:solidFill>
                <a:latin typeface="Arial Narrow"/>
                <a:ea typeface="Arial Narrow"/>
                <a:cs typeface="Arial Narrow"/>
                <a:sym typeface="Arial Narrow"/>
              </a:endParaRPr>
            </a:p>
          </p:txBody>
        </p:sp>
      </p:grpSp>
      <p:grpSp>
        <p:nvGrpSpPr>
          <p:cNvPr id="2510" name="Google Shape;2510;p53"/>
          <p:cNvGrpSpPr/>
          <p:nvPr/>
        </p:nvGrpSpPr>
        <p:grpSpPr>
          <a:xfrm>
            <a:off x="2448322" y="74775"/>
            <a:ext cx="3446504" cy="276999"/>
            <a:chOff x="2448322" y="74775"/>
            <a:chExt cx="3446504" cy="276999"/>
          </a:xfrm>
        </p:grpSpPr>
        <p:sp>
          <p:nvSpPr>
            <p:cNvPr id="2511" name="Google Shape;2511;p5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12" name="Google Shape;2512;p53"/>
            <p:cNvCxnSpPr>
              <a:stCxn id="251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513" name="Google Shape;2513;p5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514" name="Google Shape;2514;p53"/>
          <p:cNvSpPr/>
          <p:nvPr/>
        </p:nvSpPr>
        <p:spPr>
          <a:xfrm>
            <a:off x="179214" y="6228184"/>
            <a:ext cx="6886635"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15" name="Google Shape;2515;p53"/>
          <p:cNvGrpSpPr/>
          <p:nvPr/>
        </p:nvGrpSpPr>
        <p:grpSpPr>
          <a:xfrm>
            <a:off x="910927" y="6328063"/>
            <a:ext cx="4715752" cy="298119"/>
            <a:chOff x="2448322" y="74774"/>
            <a:chExt cx="3446504" cy="298119"/>
          </a:xfrm>
        </p:grpSpPr>
        <p:sp>
          <p:nvSpPr>
            <p:cNvPr id="2516" name="Google Shape;2516;p53"/>
            <p:cNvSpPr/>
            <p:nvPr/>
          </p:nvSpPr>
          <p:spPr>
            <a:xfrm>
              <a:off x="2448322" y="74774"/>
              <a:ext cx="236414" cy="298119"/>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17" name="Google Shape;2517;p53"/>
            <p:cNvCxnSpPr>
              <a:stCxn id="2516" idx="6"/>
            </p:cNvCxnSpPr>
            <p:nvPr/>
          </p:nvCxnSpPr>
          <p:spPr>
            <a:xfrm flipH="1" rot="10800000">
              <a:off x="2684736" y="205534"/>
              <a:ext cx="699600" cy="18300"/>
            </a:xfrm>
            <a:prstGeom prst="straightConnector1">
              <a:avLst/>
            </a:prstGeom>
            <a:noFill/>
            <a:ln cap="flat" cmpd="sng" w="28575">
              <a:solidFill>
                <a:srgbClr val="C00000"/>
              </a:solidFill>
              <a:prstDash val="solid"/>
              <a:round/>
              <a:headEnd len="sm" w="sm" type="none"/>
              <a:tailEnd len="sm" w="sm" type="none"/>
            </a:ln>
          </p:spPr>
        </p:cxnSp>
        <p:sp>
          <p:nvSpPr>
            <p:cNvPr id="2518" name="Google Shape;2518;p5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Variables Clínicas</a:t>
              </a:r>
              <a:endParaRPr b="1" sz="1200">
                <a:solidFill>
                  <a:schemeClr val="dk1"/>
                </a:solidFill>
                <a:latin typeface="Arial Narrow"/>
                <a:ea typeface="Arial Narrow"/>
                <a:cs typeface="Arial Narrow"/>
                <a:sym typeface="Arial Narrow"/>
              </a:endParaRPr>
            </a:p>
          </p:txBody>
        </p:sp>
      </p:grpSp>
      <p:sp>
        <p:nvSpPr>
          <p:cNvPr id="2519" name="Google Shape;2519;p5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Pág..53 </a:t>
            </a:r>
            <a:endParaRPr b="1" sz="1050">
              <a:solidFill>
                <a:schemeClr val="dk1"/>
              </a:solidFill>
              <a:latin typeface="Arial Narrow"/>
              <a:ea typeface="Arial Narrow"/>
              <a:cs typeface="Arial Narrow"/>
              <a:sym typeface="Arial Narrow"/>
            </a:endParaRPr>
          </a:p>
        </p:txBody>
      </p:sp>
      <p:grpSp>
        <p:nvGrpSpPr>
          <p:cNvPr id="2520" name="Google Shape;2520;p53"/>
          <p:cNvGrpSpPr/>
          <p:nvPr/>
        </p:nvGrpSpPr>
        <p:grpSpPr>
          <a:xfrm>
            <a:off x="2391908" y="5477799"/>
            <a:ext cx="1152880" cy="611348"/>
            <a:chOff x="3744466" y="1301912"/>
            <a:chExt cx="1152880" cy="611348"/>
          </a:xfrm>
        </p:grpSpPr>
        <p:sp>
          <p:nvSpPr>
            <p:cNvPr id="2521" name="Google Shape;2521;p53"/>
            <p:cNvSpPr/>
            <p:nvPr/>
          </p:nvSpPr>
          <p:spPr>
            <a:xfrm>
              <a:off x="3912519" y="1553220"/>
              <a:ext cx="884336"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 casos</a:t>
              </a:r>
              <a:endParaRPr b="1" sz="1600">
                <a:solidFill>
                  <a:schemeClr val="dk1"/>
                </a:solidFill>
                <a:latin typeface="Arial Narrow"/>
                <a:ea typeface="Arial Narrow"/>
                <a:cs typeface="Arial Narrow"/>
                <a:sym typeface="Arial Narrow"/>
              </a:endParaRPr>
            </a:p>
          </p:txBody>
        </p:sp>
        <p:sp>
          <p:nvSpPr>
            <p:cNvPr id="2522" name="Google Shape;2522;p53"/>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grpSp>
        <p:nvGrpSpPr>
          <p:cNvPr id="2523" name="Google Shape;2523;p53"/>
          <p:cNvGrpSpPr/>
          <p:nvPr/>
        </p:nvGrpSpPr>
        <p:grpSpPr>
          <a:xfrm>
            <a:off x="3544788" y="5442663"/>
            <a:ext cx="847750" cy="646484"/>
            <a:chOff x="5236691" y="1418884"/>
            <a:chExt cx="847750" cy="646484"/>
          </a:xfrm>
        </p:grpSpPr>
        <p:sp>
          <p:nvSpPr>
            <p:cNvPr id="2524" name="Google Shape;2524;p53"/>
            <p:cNvSpPr/>
            <p:nvPr/>
          </p:nvSpPr>
          <p:spPr>
            <a:xfrm>
              <a:off x="5236691" y="1705328"/>
              <a:ext cx="84775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 caso</a:t>
              </a:r>
              <a:endParaRPr b="1" sz="1600">
                <a:solidFill>
                  <a:schemeClr val="dk1"/>
                </a:solidFill>
                <a:latin typeface="Arial Narrow"/>
                <a:ea typeface="Arial Narrow"/>
                <a:cs typeface="Arial Narrow"/>
                <a:sym typeface="Arial Narrow"/>
              </a:endParaRPr>
            </a:p>
          </p:txBody>
        </p:sp>
        <p:sp>
          <p:nvSpPr>
            <p:cNvPr id="2525" name="Google Shape;2525;p53"/>
            <p:cNvSpPr/>
            <p:nvPr/>
          </p:nvSpPr>
          <p:spPr>
            <a:xfrm>
              <a:off x="5272675" y="1418884"/>
              <a:ext cx="5212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Otros</a:t>
              </a:r>
              <a:endParaRPr b="1" sz="1200" u="sng">
                <a:solidFill>
                  <a:srgbClr val="000000"/>
                </a:solidFill>
                <a:latin typeface="Arial Narrow"/>
                <a:ea typeface="Arial Narrow"/>
                <a:cs typeface="Arial Narrow"/>
                <a:sym typeface="Arial Narrow"/>
              </a:endParaRPr>
            </a:p>
          </p:txBody>
        </p:sp>
      </p:grpSp>
      <p:grpSp>
        <p:nvGrpSpPr>
          <p:cNvPr id="2526" name="Google Shape;2526;p53"/>
          <p:cNvGrpSpPr/>
          <p:nvPr/>
        </p:nvGrpSpPr>
        <p:grpSpPr>
          <a:xfrm>
            <a:off x="5140794" y="3688019"/>
            <a:ext cx="1976198" cy="2061136"/>
            <a:chOff x="2580892" y="3325852"/>
            <a:chExt cx="1976198" cy="2061136"/>
          </a:xfrm>
        </p:grpSpPr>
        <p:pic>
          <p:nvPicPr>
            <p:cNvPr id="2527" name="Google Shape;2527;p53"/>
            <p:cNvPicPr preferRelativeResize="0"/>
            <p:nvPr/>
          </p:nvPicPr>
          <p:blipFill rotWithShape="1">
            <a:blip r:embed="rId5">
              <a:alphaModFix/>
            </a:blip>
            <a:srcRect b="0" l="0" r="0" t="0"/>
            <a:stretch/>
          </p:blipFill>
          <p:spPr>
            <a:xfrm>
              <a:off x="3050954" y="3325852"/>
              <a:ext cx="933450" cy="742950"/>
            </a:xfrm>
            <a:prstGeom prst="rect">
              <a:avLst/>
            </a:prstGeom>
            <a:noFill/>
            <a:ln>
              <a:noFill/>
            </a:ln>
          </p:spPr>
        </p:pic>
        <p:grpSp>
          <p:nvGrpSpPr>
            <p:cNvPr id="2528" name="Google Shape;2528;p53"/>
            <p:cNvGrpSpPr/>
            <p:nvPr/>
          </p:nvGrpSpPr>
          <p:grpSpPr>
            <a:xfrm>
              <a:off x="2580892" y="4168682"/>
              <a:ext cx="1976198" cy="1218306"/>
              <a:chOff x="-115819" y="6910484"/>
              <a:chExt cx="1499407" cy="1218306"/>
            </a:xfrm>
          </p:grpSpPr>
          <p:sp>
            <p:nvSpPr>
              <p:cNvPr id="2529" name="Google Shape;2529;p5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530" name="Google Shape;2530;p53"/>
              <p:cNvSpPr/>
              <p:nvPr/>
            </p:nvSpPr>
            <p:spPr>
              <a:xfrm>
                <a:off x="-115819" y="6910484"/>
                <a:ext cx="1499407" cy="1218306"/>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a:t>
                </a:r>
                <a:r>
                  <a:rPr b="1" lang="es-ES" sz="1400">
                    <a:solidFill>
                      <a:schemeClr val="dk1"/>
                    </a:solidFill>
                    <a:latin typeface="Arial Narrow"/>
                    <a:ea typeface="Arial Narrow"/>
                    <a:cs typeface="Arial Narrow"/>
                    <a:sym typeface="Arial Narrow"/>
                  </a:rPr>
                  <a:t> </a:t>
                </a:r>
                <a:r>
                  <a:rPr b="1" lang="es-ES" sz="1100">
                    <a:solidFill>
                      <a:schemeClr val="dk1"/>
                    </a:solidFill>
                    <a:latin typeface="Arial Narrow"/>
                    <a:ea typeface="Arial Narrow"/>
                    <a:cs typeface="Arial Narrow"/>
                    <a:sym typeface="Arial Narrow"/>
                  </a:rPr>
                  <a:t> subsidiado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No afiliadas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 caso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grpSp>
        <p:nvGrpSpPr>
          <p:cNvPr id="2531" name="Google Shape;2531;p53"/>
          <p:cNvGrpSpPr/>
          <p:nvPr/>
        </p:nvGrpSpPr>
        <p:grpSpPr>
          <a:xfrm>
            <a:off x="4334561" y="3635896"/>
            <a:ext cx="764855" cy="1238940"/>
            <a:chOff x="3867627" y="2682487"/>
            <a:chExt cx="764855" cy="1238940"/>
          </a:xfrm>
        </p:grpSpPr>
        <p:grpSp>
          <p:nvGrpSpPr>
            <p:cNvPr id="2532" name="Google Shape;2532;p53"/>
            <p:cNvGrpSpPr/>
            <p:nvPr/>
          </p:nvGrpSpPr>
          <p:grpSpPr>
            <a:xfrm>
              <a:off x="3867627" y="3306763"/>
              <a:ext cx="764855" cy="614664"/>
              <a:chOff x="2548770" y="3203848"/>
              <a:chExt cx="764855" cy="614664"/>
            </a:xfrm>
          </p:grpSpPr>
          <p:sp>
            <p:nvSpPr>
              <p:cNvPr id="2533" name="Google Shape;2533;p53"/>
              <p:cNvSpPr/>
              <p:nvPr/>
            </p:nvSpPr>
            <p:spPr>
              <a:xfrm>
                <a:off x="2548770" y="3458472"/>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 caso</a:t>
                </a:r>
                <a:endParaRPr b="1" sz="1400">
                  <a:solidFill>
                    <a:schemeClr val="dk1"/>
                  </a:solidFill>
                  <a:latin typeface="Arial Narrow"/>
                  <a:ea typeface="Arial Narrow"/>
                  <a:cs typeface="Arial Narrow"/>
                  <a:sym typeface="Arial Narrow"/>
                </a:endParaRPr>
              </a:p>
            </p:txBody>
          </p:sp>
          <p:sp>
            <p:nvSpPr>
              <p:cNvPr id="2534" name="Google Shape;2534;p53"/>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2535" name="Google Shape;2535;p53"/>
            <p:cNvPicPr preferRelativeResize="0"/>
            <p:nvPr/>
          </p:nvPicPr>
          <p:blipFill rotWithShape="1">
            <a:blip r:embed="rId6">
              <a:alphaModFix/>
            </a:blip>
            <a:srcRect b="0" l="0" r="0" t="0"/>
            <a:stretch/>
          </p:blipFill>
          <p:spPr>
            <a:xfrm>
              <a:off x="3945025" y="2682487"/>
              <a:ext cx="587628" cy="678570"/>
            </a:xfrm>
            <a:prstGeom prst="rect">
              <a:avLst/>
            </a:prstGeom>
            <a:noFill/>
            <a:ln>
              <a:noFill/>
            </a:ln>
          </p:spPr>
        </p:pic>
      </p:grpSp>
      <p:grpSp>
        <p:nvGrpSpPr>
          <p:cNvPr id="2536" name="Google Shape;2536;p53"/>
          <p:cNvGrpSpPr/>
          <p:nvPr/>
        </p:nvGrpSpPr>
        <p:grpSpPr>
          <a:xfrm>
            <a:off x="2448322" y="4283968"/>
            <a:ext cx="1380071" cy="625937"/>
            <a:chOff x="-285907" y="7056480"/>
            <a:chExt cx="1612468" cy="625937"/>
          </a:xfrm>
        </p:grpSpPr>
        <p:sp>
          <p:nvSpPr>
            <p:cNvPr id="2537" name="Google Shape;2537;p53"/>
            <p:cNvSpPr txBox="1"/>
            <p:nvPr/>
          </p:nvSpPr>
          <p:spPr>
            <a:xfrm>
              <a:off x="-285907" y="7056480"/>
              <a:ext cx="16124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Desplazado</a:t>
              </a:r>
              <a:endParaRPr b="1" sz="1200" u="sng">
                <a:solidFill>
                  <a:schemeClr val="dk1"/>
                </a:solidFill>
                <a:latin typeface="Arial Narrow"/>
                <a:ea typeface="Arial Narrow"/>
                <a:cs typeface="Arial Narrow"/>
                <a:sym typeface="Arial Narrow"/>
              </a:endParaRPr>
            </a:p>
          </p:txBody>
        </p:sp>
        <p:sp>
          <p:nvSpPr>
            <p:cNvPr id="2538" name="Google Shape;2538;p53"/>
            <p:cNvSpPr/>
            <p:nvPr/>
          </p:nvSpPr>
          <p:spPr>
            <a:xfrm>
              <a:off x="-36885" y="7322377"/>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 caso</a:t>
              </a:r>
              <a:endParaRPr b="1" sz="1600">
                <a:solidFill>
                  <a:schemeClr val="dk1"/>
                </a:solidFill>
                <a:latin typeface="Arial Narrow"/>
                <a:ea typeface="Arial Narrow"/>
                <a:cs typeface="Arial Narrow"/>
                <a:sym typeface="Arial Narrow"/>
              </a:endParaRPr>
            </a:p>
          </p:txBody>
        </p:sp>
      </p:grpSp>
      <p:grpSp>
        <p:nvGrpSpPr>
          <p:cNvPr id="2539" name="Google Shape;2539;p53"/>
          <p:cNvGrpSpPr/>
          <p:nvPr/>
        </p:nvGrpSpPr>
        <p:grpSpPr>
          <a:xfrm>
            <a:off x="2538661" y="5076056"/>
            <a:ext cx="1847617" cy="436842"/>
            <a:chOff x="3060727" y="484500"/>
            <a:chExt cx="2369636" cy="436842"/>
          </a:xfrm>
        </p:grpSpPr>
        <p:sp>
          <p:nvSpPr>
            <p:cNvPr id="2540" name="Google Shape;2540;p53"/>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41" name="Google Shape;2541;p53"/>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b="1" sz="1400">
                <a:solidFill>
                  <a:schemeClr val="dk1"/>
                </a:solidFill>
                <a:latin typeface="Arial Narrow"/>
                <a:ea typeface="Arial Narrow"/>
                <a:cs typeface="Arial Narrow"/>
                <a:sym typeface="Arial Narrow"/>
              </a:endParaRPr>
            </a:p>
          </p:txBody>
        </p:sp>
      </p:grpSp>
      <p:grpSp>
        <p:nvGrpSpPr>
          <p:cNvPr id="2542" name="Google Shape;2542;p53"/>
          <p:cNvGrpSpPr/>
          <p:nvPr/>
        </p:nvGrpSpPr>
        <p:grpSpPr>
          <a:xfrm>
            <a:off x="2349030" y="3275856"/>
            <a:ext cx="2722458" cy="436842"/>
            <a:chOff x="3060727" y="484500"/>
            <a:chExt cx="2369637" cy="436842"/>
          </a:xfrm>
        </p:grpSpPr>
        <p:sp>
          <p:nvSpPr>
            <p:cNvPr id="2543" name="Google Shape;2543;p53"/>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44" name="Google Shape;2544;p53"/>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b="1" sz="1400">
                <a:solidFill>
                  <a:schemeClr val="dk1"/>
                </a:solidFill>
                <a:latin typeface="Arial Narrow"/>
                <a:ea typeface="Arial Narrow"/>
                <a:cs typeface="Arial Narrow"/>
                <a:sym typeface="Arial Narrow"/>
              </a:endParaRPr>
            </a:p>
          </p:txBody>
        </p:sp>
      </p:grpSp>
      <p:sp>
        <p:nvSpPr>
          <p:cNvPr id="2545" name="Google Shape;2545;p53"/>
          <p:cNvSpPr/>
          <p:nvPr/>
        </p:nvSpPr>
        <p:spPr>
          <a:xfrm>
            <a:off x="-9350" y="4572000"/>
            <a:ext cx="2062694" cy="11541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Gestantes en seguimiento con diagnóstico de HB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La variación porcentual respecto al mismo periodo del año anterior</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 aumentó en un 50%</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pic>
        <p:nvPicPr>
          <p:cNvPr id="2546" name="Google Shape;2546;p53"/>
          <p:cNvPicPr preferRelativeResize="0"/>
          <p:nvPr/>
        </p:nvPicPr>
        <p:blipFill rotWithShape="1">
          <a:blip r:embed="rId7">
            <a:alphaModFix/>
          </a:blip>
          <a:srcRect b="0" l="0" r="0" t="0"/>
          <a:stretch/>
        </p:blipFill>
        <p:spPr>
          <a:xfrm>
            <a:off x="2746889" y="3746264"/>
            <a:ext cx="694975" cy="599336"/>
          </a:xfrm>
          <a:prstGeom prst="rect">
            <a:avLst/>
          </a:prstGeom>
          <a:noFill/>
          <a:ln>
            <a:noFill/>
          </a:ln>
        </p:spPr>
      </p:pic>
      <p:grpSp>
        <p:nvGrpSpPr>
          <p:cNvPr id="2547" name="Google Shape;2547;p53"/>
          <p:cNvGrpSpPr/>
          <p:nvPr/>
        </p:nvGrpSpPr>
        <p:grpSpPr>
          <a:xfrm>
            <a:off x="144066" y="6876256"/>
            <a:ext cx="6681893" cy="848101"/>
            <a:chOff x="21203" y="7774533"/>
            <a:chExt cx="6681893" cy="848101"/>
          </a:xfrm>
        </p:grpSpPr>
        <p:grpSp>
          <p:nvGrpSpPr>
            <p:cNvPr id="2548" name="Google Shape;2548;p53"/>
            <p:cNvGrpSpPr/>
            <p:nvPr/>
          </p:nvGrpSpPr>
          <p:grpSpPr>
            <a:xfrm>
              <a:off x="1385705" y="8075430"/>
              <a:ext cx="5188226" cy="547204"/>
              <a:chOff x="-1107522" y="9867668"/>
              <a:chExt cx="5866885" cy="547204"/>
            </a:xfrm>
          </p:grpSpPr>
          <p:sp>
            <p:nvSpPr>
              <p:cNvPr id="2549" name="Google Shape;2549;p53"/>
              <p:cNvSpPr/>
              <p:nvPr/>
            </p:nvSpPr>
            <p:spPr>
              <a:xfrm>
                <a:off x="-1107522" y="9867668"/>
                <a:ext cx="5866885" cy="24143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Durante la gestación: 1 caso </a:t>
                </a:r>
                <a:endParaRPr b="1" sz="1050">
                  <a:solidFill>
                    <a:srgbClr val="C00000"/>
                  </a:solidFill>
                  <a:latin typeface="Arial Narrow"/>
                  <a:ea typeface="Arial Narrow"/>
                  <a:cs typeface="Arial Narrow"/>
                  <a:sym typeface="Arial Narrow"/>
                </a:endParaRPr>
              </a:p>
            </p:txBody>
          </p:sp>
          <p:sp>
            <p:nvSpPr>
              <p:cNvPr id="2550" name="Google Shape;2550;p53"/>
              <p:cNvSpPr/>
              <p:nvPr/>
            </p:nvSpPr>
            <p:spPr>
              <a:xfrm>
                <a:off x="-1103625" y="10115184"/>
                <a:ext cx="5862987" cy="299688"/>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Previo a la gestación: 1 caso </a:t>
                </a:r>
                <a:endParaRPr b="1" sz="1050">
                  <a:solidFill>
                    <a:srgbClr val="C00000"/>
                  </a:solidFill>
                  <a:latin typeface="Arial Narrow"/>
                  <a:ea typeface="Arial Narrow"/>
                  <a:cs typeface="Arial Narrow"/>
                  <a:sym typeface="Arial Narrow"/>
                </a:endParaRPr>
              </a:p>
            </p:txBody>
          </p:sp>
        </p:grpSp>
        <p:grpSp>
          <p:nvGrpSpPr>
            <p:cNvPr id="2551" name="Google Shape;2551;p53"/>
            <p:cNvGrpSpPr/>
            <p:nvPr/>
          </p:nvGrpSpPr>
          <p:grpSpPr>
            <a:xfrm>
              <a:off x="21203" y="7774533"/>
              <a:ext cx="6681893" cy="774439"/>
              <a:chOff x="-14626" y="8205752"/>
              <a:chExt cx="6681893" cy="774439"/>
            </a:xfrm>
          </p:grpSpPr>
          <p:sp>
            <p:nvSpPr>
              <p:cNvPr id="2552" name="Google Shape;2552;p53"/>
              <p:cNvSpPr txBox="1"/>
              <p:nvPr/>
            </p:nvSpPr>
            <p:spPr>
              <a:xfrm>
                <a:off x="1445547" y="8205752"/>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Momento de ocurrencia del diagnóstico</a:t>
                </a:r>
                <a:endParaRPr/>
              </a:p>
            </p:txBody>
          </p:sp>
          <p:pic>
            <p:nvPicPr>
              <p:cNvPr id="2553" name="Google Shape;2553;p53"/>
              <p:cNvPicPr preferRelativeResize="0"/>
              <p:nvPr/>
            </p:nvPicPr>
            <p:blipFill rotWithShape="1">
              <a:blip r:embed="rId8">
                <a:alphaModFix/>
              </a:blip>
              <a:srcRect b="0" l="0" r="0" t="0"/>
              <a:stretch/>
            </p:blipFill>
            <p:spPr>
              <a:xfrm>
                <a:off x="-14626" y="8259233"/>
                <a:ext cx="910301" cy="720958"/>
              </a:xfrm>
              <a:prstGeom prst="rect">
                <a:avLst/>
              </a:prstGeom>
              <a:noFill/>
              <a:ln>
                <a:noFill/>
              </a:ln>
            </p:spPr>
          </p:pic>
        </p:grpSp>
        <p:sp>
          <p:nvSpPr>
            <p:cNvPr id="2554" name="Google Shape;2554;p53"/>
            <p:cNvSpPr/>
            <p:nvPr/>
          </p:nvSpPr>
          <p:spPr>
            <a:xfrm>
              <a:off x="980545" y="8100574"/>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555" name="Google Shape;2555;p53"/>
          <p:cNvGrpSpPr/>
          <p:nvPr/>
        </p:nvGrpSpPr>
        <p:grpSpPr>
          <a:xfrm>
            <a:off x="1442712" y="8222349"/>
            <a:ext cx="5689176" cy="656443"/>
            <a:chOff x="2502" y="13686"/>
            <a:chExt cx="5689176" cy="656443"/>
          </a:xfrm>
        </p:grpSpPr>
        <p:sp>
          <p:nvSpPr>
            <p:cNvPr id="2556" name="Google Shape;2556;p53"/>
            <p:cNvSpPr/>
            <p:nvPr/>
          </p:nvSpPr>
          <p:spPr>
            <a:xfrm>
              <a:off x="2502" y="13686"/>
              <a:ext cx="1094072" cy="656443"/>
            </a:xfrm>
            <a:prstGeom prst="roundRect">
              <a:avLst>
                <a:gd fmla="val 10000" name="adj"/>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53"/>
            <p:cNvSpPr txBox="1"/>
            <p:nvPr/>
          </p:nvSpPr>
          <p:spPr>
            <a:xfrm>
              <a:off x="21729"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Primer trimestre: 1 caso </a:t>
              </a:r>
              <a:endParaRPr b="1" sz="1050">
                <a:solidFill>
                  <a:schemeClr val="dk1"/>
                </a:solidFill>
                <a:latin typeface="Arial Narrow"/>
                <a:ea typeface="Arial Narrow"/>
                <a:cs typeface="Arial Narrow"/>
                <a:sym typeface="Arial Narrow"/>
              </a:endParaRPr>
            </a:p>
          </p:txBody>
        </p:sp>
        <p:sp>
          <p:nvSpPr>
            <p:cNvPr id="2558" name="Google Shape;2558;p53"/>
            <p:cNvSpPr/>
            <p:nvPr/>
          </p:nvSpPr>
          <p:spPr>
            <a:xfrm>
              <a:off x="1205981" y="206243"/>
              <a:ext cx="231943" cy="271329"/>
            </a:xfrm>
            <a:prstGeom prst="rightArrow">
              <a:avLst>
                <a:gd fmla="val 60000" name="adj1"/>
                <a:gd fmla="val 50000" name="adj2"/>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53"/>
            <p:cNvSpPr txBox="1"/>
            <p:nvPr/>
          </p:nvSpPr>
          <p:spPr>
            <a:xfrm>
              <a:off x="1205981"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560" name="Google Shape;2560;p53"/>
            <p:cNvSpPr/>
            <p:nvPr/>
          </p:nvSpPr>
          <p:spPr>
            <a:xfrm>
              <a:off x="1534203" y="13686"/>
              <a:ext cx="1094072" cy="656443"/>
            </a:xfrm>
            <a:prstGeom prst="roundRect">
              <a:avLst>
                <a:gd fmla="val 10000" name="adj"/>
              </a:avLst>
            </a:prstGeom>
            <a:gradFill>
              <a:gsLst>
                <a:gs pos="0">
                  <a:srgbClr val="ACA9F4"/>
                </a:gs>
                <a:gs pos="35000">
                  <a:srgbClr val="C6C3F5"/>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53"/>
            <p:cNvSpPr txBox="1"/>
            <p:nvPr/>
          </p:nvSpPr>
          <p:spPr>
            <a:xfrm>
              <a:off x="1553430"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Segundo trimestre: 1 caso</a:t>
              </a:r>
              <a:endParaRPr b="1" sz="1050">
                <a:solidFill>
                  <a:schemeClr val="dk1"/>
                </a:solidFill>
                <a:latin typeface="Arial Narrow"/>
                <a:ea typeface="Arial Narrow"/>
                <a:cs typeface="Arial Narrow"/>
                <a:sym typeface="Arial Narrow"/>
              </a:endParaRPr>
            </a:p>
          </p:txBody>
        </p:sp>
        <p:sp>
          <p:nvSpPr>
            <p:cNvPr id="2562" name="Google Shape;2562;p53"/>
            <p:cNvSpPr/>
            <p:nvPr/>
          </p:nvSpPr>
          <p:spPr>
            <a:xfrm>
              <a:off x="2737683" y="206243"/>
              <a:ext cx="231943" cy="271329"/>
            </a:xfrm>
            <a:prstGeom prst="rightArrow">
              <a:avLst>
                <a:gd fmla="val 60000" name="adj1"/>
                <a:gd fmla="val 50000" name="adj2"/>
              </a:avLst>
            </a:prstGeom>
            <a:gradFill>
              <a:gsLst>
                <a:gs pos="0">
                  <a:srgbClr val="A6B0F8"/>
                </a:gs>
                <a:gs pos="35000">
                  <a:srgbClr val="C2C8F7"/>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53"/>
            <p:cNvSpPr txBox="1"/>
            <p:nvPr/>
          </p:nvSpPr>
          <p:spPr>
            <a:xfrm>
              <a:off x="2737683"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564" name="Google Shape;2564;p53"/>
            <p:cNvSpPr/>
            <p:nvPr/>
          </p:nvSpPr>
          <p:spPr>
            <a:xfrm>
              <a:off x="3065904" y="13686"/>
              <a:ext cx="1094072" cy="656443"/>
            </a:xfrm>
            <a:prstGeom prst="roundRect">
              <a:avLst>
                <a:gd fmla="val 10000" name="adj"/>
              </a:avLst>
            </a:prstGeom>
            <a:gradFill>
              <a:gsLst>
                <a:gs pos="0">
                  <a:srgbClr val="A2BDFF"/>
                </a:gs>
                <a:gs pos="35000">
                  <a:srgbClr val="BED0FC"/>
                </a:gs>
                <a:gs pos="100000">
                  <a:srgbClr val="E4EB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53"/>
            <p:cNvSpPr txBox="1"/>
            <p:nvPr/>
          </p:nvSpPr>
          <p:spPr>
            <a:xfrm>
              <a:off x="3085131"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Tercer trimestre: 0 casos </a:t>
              </a:r>
              <a:endParaRPr b="1" sz="1050">
                <a:solidFill>
                  <a:schemeClr val="dk1"/>
                </a:solidFill>
                <a:latin typeface="Arial Narrow"/>
                <a:ea typeface="Arial Narrow"/>
                <a:cs typeface="Arial Narrow"/>
                <a:sym typeface="Arial Narrow"/>
              </a:endParaRPr>
            </a:p>
          </p:txBody>
        </p:sp>
        <p:sp>
          <p:nvSpPr>
            <p:cNvPr id="2566" name="Google Shape;2566;p53"/>
            <p:cNvSpPr/>
            <p:nvPr/>
          </p:nvSpPr>
          <p:spPr>
            <a:xfrm>
              <a:off x="4269384" y="206243"/>
              <a:ext cx="231943" cy="271329"/>
            </a:xfrm>
            <a:prstGeom prst="rightArrow">
              <a:avLst>
                <a:gd fmla="val 60000" name="adj1"/>
                <a:gd fmla="val 50000" name="adj2"/>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53"/>
            <p:cNvSpPr txBox="1"/>
            <p:nvPr/>
          </p:nvSpPr>
          <p:spPr>
            <a:xfrm>
              <a:off x="4269384"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568" name="Google Shape;2568;p53"/>
            <p:cNvSpPr/>
            <p:nvPr/>
          </p:nvSpPr>
          <p:spPr>
            <a:xfrm>
              <a:off x="4597606" y="13686"/>
              <a:ext cx="1094072" cy="656443"/>
            </a:xfrm>
            <a:prstGeom prst="roundRect">
              <a:avLst>
                <a:gd fmla="val 10000" name="adj"/>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53"/>
            <p:cNvSpPr txBox="1"/>
            <p:nvPr/>
          </p:nvSpPr>
          <p:spPr>
            <a:xfrm>
              <a:off x="4616833"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Sin dato: 0 casos</a:t>
              </a:r>
              <a:endParaRPr b="1" sz="1050">
                <a:solidFill>
                  <a:schemeClr val="dk1"/>
                </a:solidFill>
                <a:latin typeface="Arial Narrow"/>
                <a:ea typeface="Arial Narrow"/>
                <a:cs typeface="Arial Narrow"/>
                <a:sym typeface="Arial Narrow"/>
              </a:endParaRPr>
            </a:p>
          </p:txBody>
        </p:sp>
      </p:grpSp>
      <p:grpSp>
        <p:nvGrpSpPr>
          <p:cNvPr id="2570" name="Google Shape;2570;p53"/>
          <p:cNvGrpSpPr/>
          <p:nvPr/>
        </p:nvGrpSpPr>
        <p:grpSpPr>
          <a:xfrm>
            <a:off x="50" y="7948670"/>
            <a:ext cx="7065799" cy="1015818"/>
            <a:chOff x="2145310" y="5221006"/>
            <a:chExt cx="6785852" cy="1015818"/>
          </a:xfrm>
        </p:grpSpPr>
        <p:grpSp>
          <p:nvGrpSpPr>
            <p:cNvPr id="2571" name="Google Shape;2571;p53"/>
            <p:cNvGrpSpPr/>
            <p:nvPr/>
          </p:nvGrpSpPr>
          <p:grpSpPr>
            <a:xfrm>
              <a:off x="2145310" y="5221006"/>
              <a:ext cx="6785852" cy="1015818"/>
              <a:chOff x="2109481" y="5652225"/>
              <a:chExt cx="6785852" cy="1015818"/>
            </a:xfrm>
          </p:grpSpPr>
          <p:sp>
            <p:nvSpPr>
              <p:cNvPr id="2572" name="Google Shape;2572;p53"/>
              <p:cNvSpPr txBox="1"/>
              <p:nvPr/>
            </p:nvSpPr>
            <p:spPr>
              <a:xfrm>
                <a:off x="3673613"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Trimestre de ingreso al control prenatal </a:t>
                </a:r>
                <a:endParaRPr/>
              </a:p>
            </p:txBody>
          </p:sp>
          <p:pic>
            <p:nvPicPr>
              <p:cNvPr id="2573" name="Google Shape;2573;p53"/>
              <p:cNvPicPr preferRelativeResize="0"/>
              <p:nvPr/>
            </p:nvPicPr>
            <p:blipFill rotWithShape="1">
              <a:blip r:embed="rId8">
                <a:alphaModFix/>
              </a:blip>
              <a:srcRect b="0" l="0" r="0" t="0"/>
              <a:stretch/>
            </p:blipFill>
            <p:spPr>
              <a:xfrm>
                <a:off x="2109481" y="5947085"/>
                <a:ext cx="910301" cy="720958"/>
              </a:xfrm>
              <a:prstGeom prst="rect">
                <a:avLst/>
              </a:prstGeom>
              <a:noFill/>
              <a:ln>
                <a:noFill/>
              </a:ln>
            </p:spPr>
          </p:pic>
        </p:grpSp>
        <p:sp>
          <p:nvSpPr>
            <p:cNvPr id="2574" name="Google Shape;2574;p53"/>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2575" name="Google Shape;2575;p53"/>
          <p:cNvPicPr preferRelativeResize="0"/>
          <p:nvPr/>
        </p:nvPicPr>
        <p:blipFill rotWithShape="1">
          <a:blip r:embed="rId9">
            <a:alphaModFix/>
          </a:blip>
          <a:srcRect b="0" l="0" r="0" t="0"/>
          <a:stretch/>
        </p:blipFill>
        <p:spPr>
          <a:xfrm>
            <a:off x="-29713" y="-1"/>
            <a:ext cx="2153858" cy="2846793"/>
          </a:xfrm>
          <a:prstGeom prst="rect">
            <a:avLst/>
          </a:prstGeom>
          <a:noFill/>
          <a:ln>
            <a:noFill/>
          </a:ln>
        </p:spPr>
      </p:pic>
      <p:sp>
        <p:nvSpPr>
          <p:cNvPr id="2576" name="Google Shape;2576;p53"/>
          <p:cNvSpPr txBox="1"/>
          <p:nvPr/>
        </p:nvSpPr>
        <p:spPr>
          <a:xfrm>
            <a:off x="-104131" y="139462"/>
            <a:ext cx="2208885" cy="95410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Gestantes con diagnóstico de Hepatitis B y Trasmisión Materno Infantil TMI de la Hepatitis B. </a:t>
            </a:r>
            <a:endParaRPr/>
          </a:p>
        </p:txBody>
      </p:sp>
      <p:sp>
        <p:nvSpPr>
          <p:cNvPr id="2577" name="Google Shape;2577;p53"/>
          <p:cNvSpPr txBox="1"/>
          <p:nvPr/>
        </p:nvSpPr>
        <p:spPr>
          <a:xfrm>
            <a:off x="-44333" y="2524097"/>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03- 2022</a:t>
            </a:r>
            <a:endParaRPr b="1" sz="1200">
              <a:solidFill>
                <a:schemeClr val="dk1"/>
              </a:solidFill>
              <a:latin typeface="Arial Narrow"/>
              <a:ea typeface="Arial Narrow"/>
              <a:cs typeface="Arial Narrow"/>
              <a:sym typeface="Arial Narrow"/>
            </a:endParaRPr>
          </a:p>
        </p:txBody>
      </p:sp>
      <p:sp>
        <p:nvSpPr>
          <p:cNvPr id="2578" name="Google Shape;2578;p53"/>
          <p:cNvSpPr/>
          <p:nvPr/>
        </p:nvSpPr>
        <p:spPr>
          <a:xfrm>
            <a:off x="2251578" y="2019808"/>
            <a:ext cx="4574381"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100">
                <a:solidFill>
                  <a:schemeClr val="dk1"/>
                </a:solidFill>
                <a:latin typeface="Arial"/>
                <a:ea typeface="Arial"/>
                <a:cs typeface="Arial"/>
                <a:sym typeface="Arial"/>
              </a:rPr>
              <a:t>Canal endémico para gestantes con HB, datos preliminares. Residentes en Medellín. Acumulado al tercer periodo epidemiológico de 2022.</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1000">
                <a:solidFill>
                  <a:schemeClr val="dk1"/>
                </a:solidFill>
                <a:latin typeface="Arial"/>
                <a:ea typeface="Arial"/>
                <a:cs typeface="Arial"/>
                <a:sym typeface="Arial"/>
              </a:rPr>
              <a:t>Fuente: Seguimiento de gestantes con HB 2016 - 2022. Medellín. Fecha de corte: 26/03/2022.</a:t>
            </a:r>
            <a:endParaRPr sz="9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p:txBody>
      </p:sp>
      <p:pic>
        <p:nvPicPr>
          <p:cNvPr descr="Interfaz de usuario gráfica, Gráfico, Aplicación&#10;&#10;Descripción generada automáticamente" id="2579" name="Google Shape;2579;p53"/>
          <p:cNvPicPr preferRelativeResize="0"/>
          <p:nvPr/>
        </p:nvPicPr>
        <p:blipFill rotWithShape="1">
          <a:blip r:embed="rId10">
            <a:alphaModFix/>
          </a:blip>
          <a:srcRect b="20441" l="8062" r="13527" t="32714"/>
          <a:stretch/>
        </p:blipFill>
        <p:spPr>
          <a:xfrm>
            <a:off x="2333382" y="582602"/>
            <a:ext cx="4356403" cy="121524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3" name="Shape 2583"/>
        <p:cNvGrpSpPr/>
        <p:nvPr/>
      </p:nvGrpSpPr>
      <p:grpSpPr>
        <a:xfrm>
          <a:off x="0" y="0"/>
          <a:ext cx="0" cy="0"/>
          <a:chOff x="0" y="0"/>
          <a:chExt cx="0" cy="0"/>
        </a:xfrm>
      </p:grpSpPr>
      <p:pic>
        <p:nvPicPr>
          <p:cNvPr id="2584" name="Google Shape;2584;p54"/>
          <p:cNvPicPr preferRelativeResize="0"/>
          <p:nvPr/>
        </p:nvPicPr>
        <p:blipFill rotWithShape="1">
          <a:blip r:embed="rId3">
            <a:alphaModFix/>
          </a:blip>
          <a:srcRect b="0" l="0" r="0" t="0"/>
          <a:stretch/>
        </p:blipFill>
        <p:spPr>
          <a:xfrm>
            <a:off x="-628" y="-756"/>
            <a:ext cx="2159959" cy="3492635"/>
          </a:xfrm>
          <a:prstGeom prst="rect">
            <a:avLst/>
          </a:prstGeom>
          <a:noFill/>
          <a:ln>
            <a:noFill/>
          </a:ln>
        </p:spPr>
      </p:pic>
      <p:pic>
        <p:nvPicPr>
          <p:cNvPr id="2585" name="Google Shape;2585;p54"/>
          <p:cNvPicPr preferRelativeResize="0"/>
          <p:nvPr/>
        </p:nvPicPr>
        <p:blipFill rotWithShape="1">
          <a:blip r:embed="rId4">
            <a:alphaModFix/>
          </a:blip>
          <a:srcRect b="0" l="0" r="0" t="51431"/>
          <a:stretch/>
        </p:blipFill>
        <p:spPr>
          <a:xfrm>
            <a:off x="23413" y="4597101"/>
            <a:ext cx="2180731" cy="2666962"/>
          </a:xfrm>
          <a:prstGeom prst="rect">
            <a:avLst/>
          </a:prstGeom>
          <a:noFill/>
          <a:ln>
            <a:noFill/>
          </a:ln>
        </p:spPr>
      </p:pic>
      <p:sp>
        <p:nvSpPr>
          <p:cNvPr id="2586" name="Google Shape;2586;p54"/>
          <p:cNvSpPr txBox="1"/>
          <p:nvPr/>
        </p:nvSpPr>
        <p:spPr>
          <a:xfrm>
            <a:off x="-14017" y="3180550"/>
            <a:ext cx="22209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a:p>
        </p:txBody>
      </p:sp>
      <p:sp>
        <p:nvSpPr>
          <p:cNvPr id="2587" name="Google Shape;2587;p54"/>
          <p:cNvSpPr/>
          <p:nvPr/>
        </p:nvSpPr>
        <p:spPr>
          <a:xfrm>
            <a:off x="2205798" y="3840716"/>
            <a:ext cx="4946011"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1. Canal endémico de las violencias. Medellín, a Periodo epidemiológico 03  acumulado  de 2022. </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a:t>
            </a:r>
            <a:endParaRPr/>
          </a:p>
        </p:txBody>
      </p:sp>
      <p:grpSp>
        <p:nvGrpSpPr>
          <p:cNvPr id="2588" name="Google Shape;2588;p54"/>
          <p:cNvGrpSpPr/>
          <p:nvPr/>
        </p:nvGrpSpPr>
        <p:grpSpPr>
          <a:xfrm>
            <a:off x="204943" y="5792409"/>
            <a:ext cx="1892650" cy="488476"/>
            <a:chOff x="2397524" y="3379972"/>
            <a:chExt cx="4508500" cy="904875"/>
          </a:xfrm>
        </p:grpSpPr>
        <p:pic>
          <p:nvPicPr>
            <p:cNvPr id="2589" name="Google Shape;2589;p54"/>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590" name="Google Shape;2590;p54"/>
            <p:cNvSpPr txBox="1"/>
            <p:nvPr/>
          </p:nvSpPr>
          <p:spPr>
            <a:xfrm>
              <a:off x="3213823" y="3478755"/>
              <a:ext cx="19067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678</a:t>
              </a:r>
              <a:endParaRPr/>
            </a:p>
          </p:txBody>
        </p:sp>
      </p:grpSp>
      <p:sp>
        <p:nvSpPr>
          <p:cNvPr id="2591" name="Google Shape;2591;p54"/>
          <p:cNvSpPr txBox="1"/>
          <p:nvPr/>
        </p:nvSpPr>
        <p:spPr>
          <a:xfrm>
            <a:off x="9231" y="6271096"/>
            <a:ext cx="2194913"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aumento en un 31,9%</a:t>
            </a:r>
            <a:endParaRPr/>
          </a:p>
        </p:txBody>
      </p:sp>
      <p:sp>
        <p:nvSpPr>
          <p:cNvPr id="2592" name="Google Shape;2592;p54"/>
          <p:cNvSpPr/>
          <p:nvPr/>
        </p:nvSpPr>
        <p:spPr>
          <a:xfrm>
            <a:off x="2174917" y="7596336"/>
            <a:ext cx="4946011"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2. Comportamiento de las violencias. Medellín, a Periodo epidemiológico 03  acumulado de 2017-2022. </a:t>
            </a:r>
            <a:endParaRPr/>
          </a:p>
        </p:txBody>
      </p:sp>
      <p:grpSp>
        <p:nvGrpSpPr>
          <p:cNvPr id="2593" name="Google Shape;2593;p54"/>
          <p:cNvGrpSpPr/>
          <p:nvPr/>
        </p:nvGrpSpPr>
        <p:grpSpPr>
          <a:xfrm>
            <a:off x="2448322" y="74775"/>
            <a:ext cx="3446504" cy="276999"/>
            <a:chOff x="2448322" y="74775"/>
            <a:chExt cx="3446504" cy="276999"/>
          </a:xfrm>
        </p:grpSpPr>
        <p:sp>
          <p:nvSpPr>
            <p:cNvPr id="2594" name="Google Shape;2594;p5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95" name="Google Shape;2595;p54"/>
            <p:cNvCxnSpPr>
              <a:stCxn id="259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596" name="Google Shape;2596;p5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2597" name="Google Shape;2597;p5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54</a:t>
            </a:r>
            <a:endParaRPr b="1" sz="1050">
              <a:solidFill>
                <a:schemeClr val="dk1"/>
              </a:solidFill>
              <a:latin typeface="Arial Narrow"/>
              <a:ea typeface="Arial Narrow"/>
              <a:cs typeface="Arial Narrow"/>
              <a:sym typeface="Arial Narrow"/>
            </a:endParaRPr>
          </a:p>
        </p:txBody>
      </p:sp>
      <p:sp>
        <p:nvSpPr>
          <p:cNvPr id="2598" name="Google Shape;2598;p54"/>
          <p:cNvSpPr txBox="1"/>
          <p:nvPr>
            <p:ph type="ctrTitle"/>
          </p:nvPr>
        </p:nvSpPr>
        <p:spPr>
          <a:xfrm>
            <a:off x="23413" y="-76988"/>
            <a:ext cx="2208885" cy="124649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Violencia de género e intrafamiliar</a:t>
            </a:r>
            <a:endParaRPr/>
          </a:p>
        </p:txBody>
      </p:sp>
      <p:graphicFrame>
        <p:nvGraphicFramePr>
          <p:cNvPr id="2599" name="Google Shape;2599;p54"/>
          <p:cNvGraphicFramePr/>
          <p:nvPr/>
        </p:nvGraphicFramePr>
        <p:xfrm>
          <a:off x="2256339" y="351774"/>
          <a:ext cx="4750831" cy="3635132"/>
        </p:xfrm>
        <a:graphic>
          <a:graphicData uri="http://schemas.openxmlformats.org/drawingml/2006/chart">
            <c:chart r:id="rId6"/>
          </a:graphicData>
        </a:graphic>
      </p:graphicFrame>
      <p:graphicFrame>
        <p:nvGraphicFramePr>
          <p:cNvPr id="2600" name="Google Shape;2600;p54"/>
          <p:cNvGraphicFramePr/>
          <p:nvPr/>
        </p:nvGraphicFramePr>
        <p:xfrm>
          <a:off x="2279123" y="4593127"/>
          <a:ext cx="4921777" cy="2968075"/>
        </p:xfrm>
        <a:graphic>
          <a:graphicData uri="http://schemas.openxmlformats.org/drawingml/2006/chart">
            <c:chart r:id="rId7"/>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4" name="Shape 2604"/>
        <p:cNvGrpSpPr/>
        <p:nvPr/>
      </p:nvGrpSpPr>
      <p:grpSpPr>
        <a:xfrm>
          <a:off x="0" y="0"/>
          <a:ext cx="0" cy="0"/>
          <a:chOff x="0" y="0"/>
          <a:chExt cx="0" cy="0"/>
        </a:xfrm>
      </p:grpSpPr>
      <p:sp>
        <p:nvSpPr>
          <p:cNvPr id="2605" name="Google Shape;2605;p55"/>
          <p:cNvSpPr/>
          <p:nvPr/>
        </p:nvSpPr>
        <p:spPr>
          <a:xfrm>
            <a:off x="-8797"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06" name="Google Shape;2606;p55"/>
          <p:cNvGrpSpPr/>
          <p:nvPr/>
        </p:nvGrpSpPr>
        <p:grpSpPr>
          <a:xfrm>
            <a:off x="268607" y="127176"/>
            <a:ext cx="3446504" cy="276999"/>
            <a:chOff x="2448322" y="74775"/>
            <a:chExt cx="3446504" cy="276999"/>
          </a:xfrm>
        </p:grpSpPr>
        <p:sp>
          <p:nvSpPr>
            <p:cNvPr id="2607" name="Google Shape;2607;p5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08" name="Google Shape;2608;p55"/>
            <p:cNvCxnSpPr>
              <a:stCxn id="26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09" name="Google Shape;2609;p5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sp>
        <p:nvSpPr>
          <p:cNvPr id="2610" name="Google Shape;2610;p55"/>
          <p:cNvSpPr/>
          <p:nvPr/>
        </p:nvSpPr>
        <p:spPr>
          <a:xfrm>
            <a:off x="-8797" y="5669074"/>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11" name="Google Shape;2611;p55"/>
          <p:cNvGrpSpPr/>
          <p:nvPr/>
        </p:nvGrpSpPr>
        <p:grpSpPr>
          <a:xfrm>
            <a:off x="268607" y="5717420"/>
            <a:ext cx="3446504" cy="276999"/>
            <a:chOff x="2448322" y="74775"/>
            <a:chExt cx="3446504" cy="276999"/>
          </a:xfrm>
        </p:grpSpPr>
        <p:sp>
          <p:nvSpPr>
            <p:cNvPr id="2612" name="Google Shape;2612;p5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13" name="Google Shape;2613;p55"/>
            <p:cNvCxnSpPr>
              <a:stCxn id="261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14" name="Google Shape;2614;p5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2615" name="Google Shape;2615;p5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55</a:t>
            </a:r>
            <a:endParaRPr b="1" sz="1050">
              <a:solidFill>
                <a:schemeClr val="dk1"/>
              </a:solidFill>
              <a:latin typeface="Arial Narrow"/>
              <a:ea typeface="Arial Narrow"/>
              <a:cs typeface="Arial Narrow"/>
              <a:sym typeface="Arial Narrow"/>
            </a:endParaRPr>
          </a:p>
        </p:txBody>
      </p:sp>
      <p:grpSp>
        <p:nvGrpSpPr>
          <p:cNvPr id="2616" name="Google Shape;2616;p55"/>
          <p:cNvGrpSpPr/>
          <p:nvPr/>
        </p:nvGrpSpPr>
        <p:grpSpPr>
          <a:xfrm>
            <a:off x="81902" y="6897132"/>
            <a:ext cx="808178" cy="1628596"/>
            <a:chOff x="1064080" y="553075"/>
            <a:chExt cx="808178" cy="1628596"/>
          </a:xfrm>
        </p:grpSpPr>
        <p:pic>
          <p:nvPicPr>
            <p:cNvPr id="2617" name="Google Shape;2617;p55"/>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2618" name="Google Shape;2618;p55"/>
            <p:cNvSpPr/>
            <p:nvPr/>
          </p:nvSpPr>
          <p:spPr>
            <a:xfrm>
              <a:off x="1064080" y="1520368"/>
              <a:ext cx="79127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a:t>
              </a:r>
              <a:endParaRPr/>
            </a:p>
          </p:txBody>
        </p:sp>
        <p:sp>
          <p:nvSpPr>
            <p:cNvPr id="2619" name="Google Shape;2619;p55"/>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620" name="Google Shape;2620;p55"/>
            <p:cNvSpPr/>
            <p:nvPr/>
          </p:nvSpPr>
          <p:spPr>
            <a:xfrm>
              <a:off x="1064080" y="1904672"/>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46 casos</a:t>
              </a:r>
              <a:endParaRPr sz="1200">
                <a:solidFill>
                  <a:schemeClr val="dk1"/>
                </a:solidFill>
                <a:latin typeface="Calibri"/>
                <a:ea typeface="Calibri"/>
                <a:cs typeface="Calibri"/>
                <a:sym typeface="Calibri"/>
              </a:endParaRPr>
            </a:p>
          </p:txBody>
        </p:sp>
      </p:grpSp>
      <p:grpSp>
        <p:nvGrpSpPr>
          <p:cNvPr id="2621" name="Google Shape;2621;p55"/>
          <p:cNvGrpSpPr/>
          <p:nvPr/>
        </p:nvGrpSpPr>
        <p:grpSpPr>
          <a:xfrm>
            <a:off x="1085280" y="6897132"/>
            <a:ext cx="851515" cy="1596380"/>
            <a:chOff x="1756023" y="1227775"/>
            <a:chExt cx="851515" cy="1596380"/>
          </a:xfrm>
        </p:grpSpPr>
        <p:sp>
          <p:nvSpPr>
            <p:cNvPr id="2622" name="Google Shape;2622;p55"/>
            <p:cNvSpPr/>
            <p:nvPr/>
          </p:nvSpPr>
          <p:spPr>
            <a:xfrm>
              <a:off x="1777835" y="2181420"/>
              <a:ext cx="80788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85%</a:t>
              </a:r>
              <a:endParaRPr/>
            </a:p>
          </p:txBody>
        </p:sp>
        <p:sp>
          <p:nvSpPr>
            <p:cNvPr id="2623" name="Google Shape;2623;p55"/>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624" name="Google Shape;2624;p55"/>
            <p:cNvSpPr/>
            <p:nvPr/>
          </p:nvSpPr>
          <p:spPr>
            <a:xfrm>
              <a:off x="1816937" y="2547156"/>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268 casos</a:t>
              </a:r>
              <a:endParaRPr sz="1200">
                <a:solidFill>
                  <a:schemeClr val="dk1"/>
                </a:solidFill>
                <a:latin typeface="Calibri"/>
                <a:ea typeface="Calibri"/>
                <a:cs typeface="Calibri"/>
                <a:sym typeface="Calibri"/>
              </a:endParaRPr>
            </a:p>
          </p:txBody>
        </p:sp>
        <p:pic>
          <p:nvPicPr>
            <p:cNvPr id="2625" name="Google Shape;2625;p55"/>
            <p:cNvPicPr preferRelativeResize="0"/>
            <p:nvPr/>
          </p:nvPicPr>
          <p:blipFill rotWithShape="1">
            <a:blip r:embed="rId3">
              <a:alphaModFix/>
            </a:blip>
            <a:srcRect b="0" l="29313" r="56038" t="7366"/>
            <a:stretch/>
          </p:blipFill>
          <p:spPr>
            <a:xfrm>
              <a:off x="1782238" y="1227775"/>
              <a:ext cx="696035" cy="748294"/>
            </a:xfrm>
            <a:prstGeom prst="rect">
              <a:avLst/>
            </a:prstGeom>
            <a:noFill/>
            <a:ln>
              <a:noFill/>
            </a:ln>
          </p:spPr>
        </p:pic>
      </p:grpSp>
      <p:grpSp>
        <p:nvGrpSpPr>
          <p:cNvPr id="2626" name="Google Shape;2626;p55"/>
          <p:cNvGrpSpPr/>
          <p:nvPr/>
        </p:nvGrpSpPr>
        <p:grpSpPr>
          <a:xfrm>
            <a:off x="2065611" y="6898504"/>
            <a:ext cx="1152880" cy="1582804"/>
            <a:chOff x="3115290" y="1227775"/>
            <a:chExt cx="1152880" cy="1582804"/>
          </a:xfrm>
        </p:grpSpPr>
        <p:grpSp>
          <p:nvGrpSpPr>
            <p:cNvPr id="2627" name="Google Shape;2627;p55"/>
            <p:cNvGrpSpPr/>
            <p:nvPr/>
          </p:nvGrpSpPr>
          <p:grpSpPr>
            <a:xfrm>
              <a:off x="3115290" y="1951748"/>
              <a:ext cx="1152880" cy="858831"/>
              <a:chOff x="3744466" y="1301912"/>
              <a:chExt cx="1152880" cy="858831"/>
            </a:xfrm>
          </p:grpSpPr>
          <p:sp>
            <p:nvSpPr>
              <p:cNvPr id="2628" name="Google Shape;2628;p55"/>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0,6%</a:t>
                </a:r>
                <a:endParaRPr/>
              </a:p>
            </p:txBody>
          </p:sp>
          <p:sp>
            <p:nvSpPr>
              <p:cNvPr id="2629" name="Google Shape;2629;p55"/>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630" name="Google Shape;2630;p55"/>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grpSp>
        <p:pic>
          <p:nvPicPr>
            <p:cNvPr id="2631" name="Google Shape;2631;p55"/>
            <p:cNvPicPr preferRelativeResize="0"/>
            <p:nvPr/>
          </p:nvPicPr>
          <p:blipFill rotWithShape="1">
            <a:blip r:embed="rId3">
              <a:alphaModFix/>
            </a:blip>
            <a:srcRect b="0" l="59057" r="25145" t="8806"/>
            <a:stretch/>
          </p:blipFill>
          <p:spPr>
            <a:xfrm>
              <a:off x="3328608" y="1227775"/>
              <a:ext cx="750627" cy="775969"/>
            </a:xfrm>
            <a:prstGeom prst="rect">
              <a:avLst/>
            </a:prstGeom>
            <a:noFill/>
            <a:ln>
              <a:noFill/>
            </a:ln>
          </p:spPr>
        </p:pic>
      </p:grpSp>
      <p:grpSp>
        <p:nvGrpSpPr>
          <p:cNvPr id="2632" name="Google Shape;2632;p55"/>
          <p:cNvGrpSpPr/>
          <p:nvPr/>
        </p:nvGrpSpPr>
        <p:grpSpPr>
          <a:xfrm>
            <a:off x="3190443" y="6910780"/>
            <a:ext cx="740068" cy="1574421"/>
            <a:chOff x="4615870" y="1227775"/>
            <a:chExt cx="740068" cy="1574421"/>
          </a:xfrm>
        </p:grpSpPr>
        <p:grpSp>
          <p:nvGrpSpPr>
            <p:cNvPr id="2633" name="Google Shape;2633;p55"/>
            <p:cNvGrpSpPr/>
            <p:nvPr/>
          </p:nvGrpSpPr>
          <p:grpSpPr>
            <a:xfrm>
              <a:off x="4615870" y="1922272"/>
              <a:ext cx="740068" cy="879924"/>
              <a:chOff x="5245046" y="1274868"/>
              <a:chExt cx="740068" cy="879924"/>
            </a:xfrm>
          </p:grpSpPr>
          <p:sp>
            <p:nvSpPr>
              <p:cNvPr id="2634" name="Google Shape;2634;p55"/>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a:p>
            </p:txBody>
          </p:sp>
          <p:sp>
            <p:nvSpPr>
              <p:cNvPr id="2635" name="Google Shape;2635;p55"/>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2636" name="Google Shape;2636;p55"/>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2637" name="Google Shape;2637;p55"/>
            <p:cNvPicPr preferRelativeResize="0"/>
            <p:nvPr/>
          </p:nvPicPr>
          <p:blipFill rotWithShape="1">
            <a:blip r:embed="rId3">
              <a:alphaModFix/>
            </a:blip>
            <a:srcRect b="0" l="86761" r="0" t="0"/>
            <a:stretch/>
          </p:blipFill>
          <p:spPr>
            <a:xfrm>
              <a:off x="4668287" y="1227775"/>
              <a:ext cx="629046" cy="784558"/>
            </a:xfrm>
            <a:prstGeom prst="rect">
              <a:avLst/>
            </a:prstGeom>
            <a:noFill/>
            <a:ln>
              <a:noFill/>
            </a:ln>
          </p:spPr>
        </p:pic>
      </p:grpSp>
      <p:grpSp>
        <p:nvGrpSpPr>
          <p:cNvPr id="2638" name="Google Shape;2638;p55"/>
          <p:cNvGrpSpPr/>
          <p:nvPr/>
        </p:nvGrpSpPr>
        <p:grpSpPr>
          <a:xfrm>
            <a:off x="4151499" y="6897132"/>
            <a:ext cx="874090" cy="1644841"/>
            <a:chOff x="2507826" y="2454167"/>
            <a:chExt cx="874090" cy="1644841"/>
          </a:xfrm>
        </p:grpSpPr>
        <p:sp>
          <p:nvSpPr>
            <p:cNvPr id="2639" name="Google Shape;2639;p55"/>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4,2%</a:t>
              </a:r>
              <a:endParaRPr/>
            </a:p>
          </p:txBody>
        </p:sp>
        <p:pic>
          <p:nvPicPr>
            <p:cNvPr id="2640" name="Google Shape;2640;p55"/>
            <p:cNvPicPr preferRelativeResize="0"/>
            <p:nvPr/>
          </p:nvPicPr>
          <p:blipFill rotWithShape="1">
            <a:blip r:embed="rId4">
              <a:alphaModFix/>
            </a:blip>
            <a:srcRect b="0" l="0" r="0" t="0"/>
            <a:stretch/>
          </p:blipFill>
          <p:spPr>
            <a:xfrm>
              <a:off x="2702014" y="2454167"/>
              <a:ext cx="557405" cy="912116"/>
            </a:xfrm>
            <a:prstGeom prst="rect">
              <a:avLst/>
            </a:prstGeom>
            <a:noFill/>
            <a:ln>
              <a:noFill/>
            </a:ln>
          </p:spPr>
        </p:pic>
        <p:sp>
          <p:nvSpPr>
            <p:cNvPr id="2641" name="Google Shape;2641;p55"/>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2642" name="Google Shape;2642;p55"/>
            <p:cNvSpPr/>
            <p:nvPr/>
          </p:nvSpPr>
          <p:spPr>
            <a:xfrm>
              <a:off x="2648170" y="3822009"/>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grpSp>
        <p:nvGrpSpPr>
          <p:cNvPr id="2643" name="Google Shape;2643;p55"/>
          <p:cNvGrpSpPr/>
          <p:nvPr/>
        </p:nvGrpSpPr>
        <p:grpSpPr>
          <a:xfrm>
            <a:off x="5120492" y="6989168"/>
            <a:ext cx="874090" cy="1519436"/>
            <a:chOff x="3826683" y="2822224"/>
            <a:chExt cx="874090" cy="1519436"/>
          </a:xfrm>
        </p:grpSpPr>
        <p:grpSp>
          <p:nvGrpSpPr>
            <p:cNvPr id="2644" name="Google Shape;2644;p55"/>
            <p:cNvGrpSpPr/>
            <p:nvPr/>
          </p:nvGrpSpPr>
          <p:grpSpPr>
            <a:xfrm>
              <a:off x="3826683" y="3446500"/>
              <a:ext cx="874090" cy="895160"/>
              <a:chOff x="2507826" y="3203848"/>
              <a:chExt cx="874090" cy="895160"/>
            </a:xfrm>
          </p:grpSpPr>
          <p:sp>
            <p:nvSpPr>
              <p:cNvPr id="2645" name="Google Shape;2645;p55"/>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2,5%</a:t>
                </a:r>
                <a:endParaRPr/>
              </a:p>
            </p:txBody>
          </p:sp>
          <p:sp>
            <p:nvSpPr>
              <p:cNvPr id="2646" name="Google Shape;2646;p55"/>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2647" name="Google Shape;2647;p55"/>
              <p:cNvSpPr/>
              <p:nvPr/>
            </p:nvSpPr>
            <p:spPr>
              <a:xfrm>
                <a:off x="2648170" y="382200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8 casos</a:t>
                </a:r>
                <a:endParaRPr sz="1200">
                  <a:solidFill>
                    <a:schemeClr val="dk1"/>
                  </a:solidFill>
                  <a:latin typeface="Calibri"/>
                  <a:ea typeface="Calibri"/>
                  <a:cs typeface="Calibri"/>
                  <a:sym typeface="Calibri"/>
                </a:endParaRPr>
              </a:p>
            </p:txBody>
          </p:sp>
        </p:grpSp>
        <p:pic>
          <p:nvPicPr>
            <p:cNvPr id="2648" name="Google Shape;2648;p55"/>
            <p:cNvPicPr preferRelativeResize="0"/>
            <p:nvPr/>
          </p:nvPicPr>
          <p:blipFill rotWithShape="1">
            <a:blip r:embed="rId5">
              <a:alphaModFix/>
            </a:blip>
            <a:srcRect b="0" l="0" r="0" t="0"/>
            <a:stretch/>
          </p:blipFill>
          <p:spPr>
            <a:xfrm>
              <a:off x="3945025" y="2822224"/>
              <a:ext cx="587628" cy="678570"/>
            </a:xfrm>
            <a:prstGeom prst="rect">
              <a:avLst/>
            </a:prstGeom>
            <a:noFill/>
            <a:ln>
              <a:noFill/>
            </a:ln>
          </p:spPr>
        </p:pic>
      </p:grpSp>
      <p:grpSp>
        <p:nvGrpSpPr>
          <p:cNvPr id="2649" name="Google Shape;2649;p55"/>
          <p:cNvGrpSpPr/>
          <p:nvPr/>
        </p:nvGrpSpPr>
        <p:grpSpPr>
          <a:xfrm>
            <a:off x="5988668" y="6897132"/>
            <a:ext cx="1275167" cy="1584176"/>
            <a:chOff x="2084244" y="2767521"/>
            <a:chExt cx="1275167" cy="1584176"/>
          </a:xfrm>
        </p:grpSpPr>
        <p:pic>
          <p:nvPicPr>
            <p:cNvPr id="2650" name="Google Shape;2650;p55"/>
            <p:cNvPicPr preferRelativeResize="0"/>
            <p:nvPr/>
          </p:nvPicPr>
          <p:blipFill rotWithShape="1">
            <a:blip r:embed="rId6">
              <a:alphaModFix/>
            </a:blip>
            <a:srcRect b="0" l="0" r="48966" t="0"/>
            <a:stretch/>
          </p:blipFill>
          <p:spPr>
            <a:xfrm>
              <a:off x="2244412" y="2767521"/>
              <a:ext cx="973905" cy="715634"/>
            </a:xfrm>
            <a:prstGeom prst="rect">
              <a:avLst/>
            </a:prstGeom>
            <a:noFill/>
            <a:ln>
              <a:noFill/>
            </a:ln>
          </p:spPr>
        </p:pic>
        <p:grpSp>
          <p:nvGrpSpPr>
            <p:cNvPr id="2651" name="Google Shape;2651;p55"/>
            <p:cNvGrpSpPr/>
            <p:nvPr/>
          </p:nvGrpSpPr>
          <p:grpSpPr>
            <a:xfrm>
              <a:off x="2084244" y="3329937"/>
              <a:ext cx="1275167" cy="1021760"/>
              <a:chOff x="-184098" y="6956153"/>
              <a:chExt cx="1489900" cy="1021760"/>
            </a:xfrm>
          </p:grpSpPr>
          <p:sp>
            <p:nvSpPr>
              <p:cNvPr id="2652" name="Google Shape;2652;p55"/>
              <p:cNvSpPr txBox="1"/>
              <p:nvPr/>
            </p:nvSpPr>
            <p:spPr>
              <a:xfrm>
                <a:off x="-184098" y="6956153"/>
                <a:ext cx="14899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2653" name="Google Shape;2653;p55"/>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a:p>
            </p:txBody>
          </p:sp>
          <p:sp>
            <p:nvSpPr>
              <p:cNvPr id="2654" name="Google Shape;2654;p55"/>
              <p:cNvSpPr txBox="1"/>
              <p:nvPr/>
            </p:nvSpPr>
            <p:spPr>
              <a:xfrm>
                <a:off x="-16445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0 caso</a:t>
                </a:r>
                <a:endParaRPr/>
              </a:p>
            </p:txBody>
          </p:sp>
        </p:grpSp>
      </p:grpSp>
      <p:sp>
        <p:nvSpPr>
          <p:cNvPr id="2655" name="Google Shape;2655;p55"/>
          <p:cNvSpPr txBox="1"/>
          <p:nvPr>
            <p:ph type="ctrTitle"/>
          </p:nvPr>
        </p:nvSpPr>
        <p:spPr>
          <a:xfrm>
            <a:off x="377104" y="6204054"/>
            <a:ext cx="6676013"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Violencia No sexual: 309 Casos – 45,5%% del total</a:t>
            </a:r>
            <a:endParaRPr/>
          </a:p>
        </p:txBody>
      </p:sp>
      <p:grpSp>
        <p:nvGrpSpPr>
          <p:cNvPr id="2656" name="Google Shape;2656;p55"/>
          <p:cNvGrpSpPr/>
          <p:nvPr/>
        </p:nvGrpSpPr>
        <p:grpSpPr>
          <a:xfrm>
            <a:off x="2183292" y="6548954"/>
            <a:ext cx="1847617" cy="436842"/>
            <a:chOff x="3060727" y="484500"/>
            <a:chExt cx="2369636" cy="436842"/>
          </a:xfrm>
        </p:grpSpPr>
        <p:sp>
          <p:nvSpPr>
            <p:cNvPr id="2657" name="Google Shape;2657;p5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58" name="Google Shape;2658;p55"/>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2659" name="Google Shape;2659;p55"/>
          <p:cNvGrpSpPr/>
          <p:nvPr/>
        </p:nvGrpSpPr>
        <p:grpSpPr>
          <a:xfrm>
            <a:off x="26784" y="6546407"/>
            <a:ext cx="1852274" cy="436842"/>
            <a:chOff x="3054754" y="484500"/>
            <a:chExt cx="2375609" cy="436842"/>
          </a:xfrm>
        </p:grpSpPr>
        <p:sp>
          <p:nvSpPr>
            <p:cNvPr id="2660" name="Google Shape;2660;p5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61" name="Google Shape;2661;p55"/>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2662" name="Google Shape;2662;p55"/>
          <p:cNvGrpSpPr/>
          <p:nvPr/>
        </p:nvGrpSpPr>
        <p:grpSpPr>
          <a:xfrm>
            <a:off x="4363354" y="6587739"/>
            <a:ext cx="2722458" cy="436841"/>
            <a:chOff x="3060727" y="484500"/>
            <a:chExt cx="2369637" cy="436842"/>
          </a:xfrm>
        </p:grpSpPr>
        <p:sp>
          <p:nvSpPr>
            <p:cNvPr id="2663" name="Google Shape;2663;p5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64" name="Google Shape;2664;p55"/>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2665" name="Google Shape;2665;p55"/>
          <p:cNvSpPr/>
          <p:nvPr/>
        </p:nvSpPr>
        <p:spPr>
          <a:xfrm>
            <a:off x="58985" y="5159535"/>
            <a:ext cx="713311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ctr">
              <a:spcBef>
                <a:spcPts val="0"/>
              </a:spcBef>
              <a:spcAft>
                <a:spcPts val="0"/>
              </a:spcAft>
              <a:buNone/>
            </a:pPr>
            <a:r>
              <a:rPr lang="es-ES" sz="700">
                <a:solidFill>
                  <a:schemeClr val="dk1"/>
                </a:solidFill>
                <a:latin typeface="Arial"/>
                <a:ea typeface="Arial"/>
                <a:cs typeface="Arial"/>
                <a:sym typeface="Arial"/>
              </a:rPr>
              <a:t>Figura 3 . Mapa temático de proporción de casos para violencia intrafamiliar y de genero. Medellín, a Periodo epidemiológico 03  acumulado  de  2022</a:t>
            </a:r>
            <a:r>
              <a:rPr lang="es-ES" sz="1000">
                <a:solidFill>
                  <a:schemeClr val="dk1"/>
                </a:solidFill>
                <a:latin typeface="Arial Narrow"/>
                <a:ea typeface="Arial Narrow"/>
                <a:cs typeface="Arial Narrow"/>
                <a:sym typeface="Arial Narrow"/>
              </a:rPr>
              <a:t>. </a:t>
            </a:r>
            <a:endParaRPr/>
          </a:p>
        </p:txBody>
      </p:sp>
      <p:pic>
        <p:nvPicPr>
          <p:cNvPr id="2666" name="Google Shape;2666;p55"/>
          <p:cNvPicPr preferRelativeResize="0"/>
          <p:nvPr/>
        </p:nvPicPr>
        <p:blipFill rotWithShape="1">
          <a:blip r:embed="rId7">
            <a:alphaModFix/>
          </a:blip>
          <a:srcRect b="0" l="0" r="0" t="0"/>
          <a:stretch/>
        </p:blipFill>
        <p:spPr>
          <a:xfrm>
            <a:off x="149442" y="626213"/>
            <a:ext cx="6903675" cy="441805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0" name="Shape 2670"/>
        <p:cNvGrpSpPr/>
        <p:nvPr/>
      </p:nvGrpSpPr>
      <p:grpSpPr>
        <a:xfrm>
          <a:off x="0" y="0"/>
          <a:ext cx="0" cy="0"/>
          <a:chOff x="0" y="0"/>
          <a:chExt cx="0" cy="0"/>
        </a:xfrm>
      </p:grpSpPr>
      <p:sp>
        <p:nvSpPr>
          <p:cNvPr id="2671" name="Google Shape;2671;p56"/>
          <p:cNvSpPr/>
          <p:nvPr/>
        </p:nvSpPr>
        <p:spPr>
          <a:xfrm>
            <a:off x="22943" y="4211960"/>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72" name="Google Shape;2672;p56"/>
          <p:cNvGrpSpPr/>
          <p:nvPr/>
        </p:nvGrpSpPr>
        <p:grpSpPr>
          <a:xfrm>
            <a:off x="300347" y="4246658"/>
            <a:ext cx="5047355" cy="276999"/>
            <a:chOff x="2448322" y="74775"/>
            <a:chExt cx="5047355" cy="276999"/>
          </a:xfrm>
        </p:grpSpPr>
        <p:sp>
          <p:nvSpPr>
            <p:cNvPr id="2673" name="Google Shape;2673;p5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74" name="Google Shape;2674;p56"/>
            <p:cNvCxnSpPr>
              <a:stCxn id="267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75" name="Google Shape;2675;p56"/>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Modalidades de violencia</a:t>
              </a:r>
              <a:endParaRPr b="1" sz="1200">
                <a:solidFill>
                  <a:schemeClr val="dk1"/>
                </a:solidFill>
                <a:latin typeface="Arial Narrow"/>
                <a:ea typeface="Arial Narrow"/>
                <a:cs typeface="Arial Narrow"/>
                <a:sym typeface="Arial Narrow"/>
              </a:endParaRPr>
            </a:p>
          </p:txBody>
        </p:sp>
      </p:grpSp>
      <p:pic>
        <p:nvPicPr>
          <p:cNvPr id="2676" name="Google Shape;2676;p56"/>
          <p:cNvPicPr preferRelativeResize="0"/>
          <p:nvPr/>
        </p:nvPicPr>
        <p:blipFill rotWithShape="1">
          <a:blip r:embed="rId3">
            <a:alphaModFix/>
          </a:blip>
          <a:srcRect b="0" l="0" r="0" t="0"/>
          <a:stretch/>
        </p:blipFill>
        <p:spPr>
          <a:xfrm>
            <a:off x="22334" y="5086264"/>
            <a:ext cx="796469" cy="865394"/>
          </a:xfrm>
          <a:prstGeom prst="rect">
            <a:avLst/>
          </a:prstGeom>
          <a:noFill/>
          <a:ln>
            <a:noFill/>
          </a:ln>
        </p:spPr>
      </p:pic>
      <p:grpSp>
        <p:nvGrpSpPr>
          <p:cNvPr id="2677" name="Google Shape;2677;p56"/>
          <p:cNvGrpSpPr/>
          <p:nvPr/>
        </p:nvGrpSpPr>
        <p:grpSpPr>
          <a:xfrm>
            <a:off x="827530" y="5050102"/>
            <a:ext cx="1509462" cy="677795"/>
            <a:chOff x="985375" y="4325999"/>
            <a:chExt cx="1509462" cy="478736"/>
          </a:xfrm>
        </p:grpSpPr>
        <p:sp>
          <p:nvSpPr>
            <p:cNvPr id="2678" name="Google Shape;2678;p56"/>
            <p:cNvSpPr/>
            <p:nvPr/>
          </p:nvSpPr>
          <p:spPr>
            <a:xfrm>
              <a:off x="985375" y="4542881"/>
              <a:ext cx="1509462" cy="26185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88,3%</a:t>
              </a:r>
              <a:endParaRPr b="1" sz="1600">
                <a:solidFill>
                  <a:schemeClr val="dk1"/>
                </a:solidFill>
                <a:latin typeface="Arial Narrow"/>
                <a:ea typeface="Arial Narrow"/>
                <a:cs typeface="Arial Narrow"/>
                <a:sym typeface="Arial Narrow"/>
              </a:endParaRPr>
            </a:p>
          </p:txBody>
        </p:sp>
        <p:sp>
          <p:nvSpPr>
            <p:cNvPr id="2679" name="Google Shape;2679;p56"/>
            <p:cNvSpPr/>
            <p:nvPr/>
          </p:nvSpPr>
          <p:spPr>
            <a:xfrm>
              <a:off x="1417423" y="4325999"/>
              <a:ext cx="5437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Física</a:t>
              </a:r>
              <a:endParaRPr b="1" sz="1200" u="sng">
                <a:solidFill>
                  <a:srgbClr val="000000"/>
                </a:solidFill>
                <a:latin typeface="Arial Narrow"/>
                <a:ea typeface="Arial Narrow"/>
                <a:cs typeface="Arial Narrow"/>
                <a:sym typeface="Arial Narrow"/>
              </a:endParaRPr>
            </a:p>
          </p:txBody>
        </p:sp>
      </p:grpSp>
      <p:grpSp>
        <p:nvGrpSpPr>
          <p:cNvPr id="2680" name="Google Shape;2680;p56"/>
          <p:cNvGrpSpPr/>
          <p:nvPr/>
        </p:nvGrpSpPr>
        <p:grpSpPr>
          <a:xfrm>
            <a:off x="3238041" y="5007822"/>
            <a:ext cx="1392424" cy="720079"/>
            <a:chOff x="68358" y="6677206"/>
            <a:chExt cx="1392424" cy="926181"/>
          </a:xfrm>
        </p:grpSpPr>
        <p:sp>
          <p:nvSpPr>
            <p:cNvPr id="2681" name="Google Shape;2681;p56"/>
            <p:cNvSpPr/>
            <p:nvPr/>
          </p:nvSpPr>
          <p:spPr>
            <a:xfrm>
              <a:off x="68358" y="7048318"/>
              <a:ext cx="1392424" cy="55506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7,7%</a:t>
              </a:r>
              <a:endParaRPr b="1" sz="1600">
                <a:solidFill>
                  <a:schemeClr val="dk1"/>
                </a:solidFill>
                <a:latin typeface="Arial Narrow"/>
                <a:ea typeface="Arial Narrow"/>
                <a:cs typeface="Arial Narrow"/>
                <a:sym typeface="Arial Narrow"/>
              </a:endParaRPr>
            </a:p>
          </p:txBody>
        </p:sp>
        <p:sp>
          <p:nvSpPr>
            <p:cNvPr id="2682" name="Google Shape;2682;p56"/>
            <p:cNvSpPr/>
            <p:nvPr/>
          </p:nvSpPr>
          <p:spPr>
            <a:xfrm>
              <a:off x="316093" y="6677206"/>
              <a:ext cx="88838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Psicológica</a:t>
              </a:r>
              <a:endParaRPr b="1" sz="1200" u="sng">
                <a:solidFill>
                  <a:srgbClr val="000000"/>
                </a:solidFill>
                <a:latin typeface="Arial Narrow"/>
                <a:ea typeface="Arial Narrow"/>
                <a:cs typeface="Arial Narrow"/>
                <a:sym typeface="Arial Narrow"/>
              </a:endParaRPr>
            </a:p>
          </p:txBody>
        </p:sp>
      </p:grpSp>
      <p:pic>
        <p:nvPicPr>
          <p:cNvPr id="2683" name="Google Shape;2683;p56"/>
          <p:cNvPicPr preferRelativeResize="0"/>
          <p:nvPr/>
        </p:nvPicPr>
        <p:blipFill rotWithShape="1">
          <a:blip r:embed="rId4">
            <a:alphaModFix/>
          </a:blip>
          <a:srcRect b="0" l="0" r="0" t="0"/>
          <a:stretch/>
        </p:blipFill>
        <p:spPr>
          <a:xfrm>
            <a:off x="2397865" y="5054621"/>
            <a:ext cx="733921" cy="857615"/>
          </a:xfrm>
          <a:prstGeom prst="rect">
            <a:avLst/>
          </a:prstGeom>
          <a:noFill/>
          <a:ln>
            <a:noFill/>
          </a:ln>
        </p:spPr>
      </p:pic>
      <p:pic>
        <p:nvPicPr>
          <p:cNvPr id="2684" name="Google Shape;2684;p56"/>
          <p:cNvPicPr preferRelativeResize="0"/>
          <p:nvPr/>
        </p:nvPicPr>
        <p:blipFill rotWithShape="1">
          <a:blip r:embed="rId5">
            <a:alphaModFix/>
          </a:blip>
          <a:srcRect b="0" l="0" r="0" t="0"/>
          <a:stretch/>
        </p:blipFill>
        <p:spPr>
          <a:xfrm>
            <a:off x="4793436" y="5108866"/>
            <a:ext cx="516293" cy="766112"/>
          </a:xfrm>
          <a:prstGeom prst="rect">
            <a:avLst/>
          </a:prstGeom>
          <a:noFill/>
          <a:ln>
            <a:noFill/>
          </a:ln>
        </p:spPr>
      </p:pic>
      <p:grpSp>
        <p:nvGrpSpPr>
          <p:cNvPr id="2685" name="Google Shape;2685;p56"/>
          <p:cNvGrpSpPr/>
          <p:nvPr/>
        </p:nvGrpSpPr>
        <p:grpSpPr>
          <a:xfrm>
            <a:off x="5287739" y="5095736"/>
            <a:ext cx="1638590" cy="566300"/>
            <a:chOff x="1739715" y="6554323"/>
            <a:chExt cx="1638590" cy="566300"/>
          </a:xfrm>
        </p:grpSpPr>
        <p:sp>
          <p:nvSpPr>
            <p:cNvPr id="2686" name="Google Shape;2686;p56"/>
            <p:cNvSpPr/>
            <p:nvPr/>
          </p:nvSpPr>
          <p:spPr>
            <a:xfrm>
              <a:off x="1878899" y="6827481"/>
              <a:ext cx="1485306" cy="293142"/>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a:t>
              </a:r>
              <a:endParaRPr b="1" sz="1600">
                <a:solidFill>
                  <a:schemeClr val="dk1"/>
                </a:solidFill>
                <a:latin typeface="Arial Narrow"/>
                <a:ea typeface="Arial Narrow"/>
                <a:cs typeface="Arial Narrow"/>
                <a:sym typeface="Arial Narrow"/>
              </a:endParaRPr>
            </a:p>
          </p:txBody>
        </p:sp>
        <p:sp>
          <p:nvSpPr>
            <p:cNvPr id="2687" name="Google Shape;2687;p56"/>
            <p:cNvSpPr/>
            <p:nvPr/>
          </p:nvSpPr>
          <p:spPr>
            <a:xfrm>
              <a:off x="1739715" y="6554323"/>
              <a:ext cx="16385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Negligencia y abandono</a:t>
              </a:r>
              <a:endParaRPr b="1" sz="1200" u="sng">
                <a:solidFill>
                  <a:srgbClr val="000000"/>
                </a:solidFill>
                <a:latin typeface="Arial Narrow"/>
                <a:ea typeface="Arial Narrow"/>
                <a:cs typeface="Arial Narrow"/>
                <a:sym typeface="Arial Narrow"/>
              </a:endParaRPr>
            </a:p>
          </p:txBody>
        </p:sp>
      </p:grpSp>
      <p:sp>
        <p:nvSpPr>
          <p:cNvPr id="2688" name="Google Shape;2688;p56"/>
          <p:cNvSpPr/>
          <p:nvPr/>
        </p:nvSpPr>
        <p:spPr>
          <a:xfrm>
            <a:off x="25003" y="6773278"/>
            <a:ext cx="7171815"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violencia de género e intrafamiliar es uno de los eventos de interés en salud pública, durante los dos últimos años, se evidencio una disminución importante en las consultas a los servicios de urgencias debido a la pandemia por el COVID-19. La violencia de género e intrafamiliar se divide en violencias sexuales y no sexuales. </a:t>
            </a:r>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Con respecto a la violencia no sexual, constituye el 45,5% del total de las violencias, la relación hombre, mujer, es aproximadamente de un hombre por cada 6 mujeres, se presenta en todos los cursos de vida, desde la primera infancia, siendo los adultos los mas afectados (27-59 años), seguido por los jóvenes de 19 a 26 años. </a:t>
            </a:r>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Cabe resaltar que el 4,2% de las víctimas son maternas. Las personas mayores de 18 años padecen más violencia física y psicológica, mientras que los menores de 18 años sufren más violencia por negligencia y abandono; en mas del 50% de cada una de las violencias no sexuales el agresor es familiar de la víctima. La violencia no sexual que más se presenta es la violencia física. </a:t>
            </a:r>
            <a:endParaRPr/>
          </a:p>
        </p:txBody>
      </p:sp>
      <p:sp>
        <p:nvSpPr>
          <p:cNvPr id="2689" name="Google Shape;2689;p56"/>
          <p:cNvSpPr/>
          <p:nvPr/>
        </p:nvSpPr>
        <p:spPr>
          <a:xfrm>
            <a:off x="9885" y="6372200"/>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90" name="Google Shape;2690;p56"/>
          <p:cNvGrpSpPr/>
          <p:nvPr/>
        </p:nvGrpSpPr>
        <p:grpSpPr>
          <a:xfrm>
            <a:off x="201923" y="6421323"/>
            <a:ext cx="3446504" cy="276999"/>
            <a:chOff x="2448322" y="33831"/>
            <a:chExt cx="3446504" cy="276999"/>
          </a:xfrm>
        </p:grpSpPr>
        <p:sp>
          <p:nvSpPr>
            <p:cNvPr id="2691" name="Google Shape;2691;p56"/>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92" name="Google Shape;2692;p56"/>
            <p:cNvCxnSpPr>
              <a:stCxn id="2691"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693" name="Google Shape;2693;p56"/>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Finales</a:t>
              </a:r>
              <a:endParaRPr/>
            </a:p>
          </p:txBody>
        </p:sp>
      </p:grpSp>
      <p:sp>
        <p:nvSpPr>
          <p:cNvPr id="2694" name="Google Shape;2694;p56"/>
          <p:cNvSpPr/>
          <p:nvPr/>
        </p:nvSpPr>
        <p:spPr>
          <a:xfrm>
            <a:off x="1253179" y="3660259"/>
            <a:ext cx="4740263"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5. Curso de vida de los casos  de violencia no sexual. Periodo epidemiológico 03 . 2022</a:t>
            </a:r>
            <a:r>
              <a:rPr lang="es-ES" sz="1000">
                <a:solidFill>
                  <a:schemeClr val="dk1"/>
                </a:solidFill>
                <a:latin typeface="Arial Narrow"/>
                <a:ea typeface="Arial Narrow"/>
                <a:cs typeface="Arial Narrow"/>
                <a:sym typeface="Arial Narrow"/>
              </a:rPr>
              <a:t>. </a:t>
            </a:r>
            <a:endParaRPr/>
          </a:p>
        </p:txBody>
      </p:sp>
      <p:pic>
        <p:nvPicPr>
          <p:cNvPr id="2695" name="Google Shape;2695;p56"/>
          <p:cNvPicPr preferRelativeResize="0"/>
          <p:nvPr/>
        </p:nvPicPr>
        <p:blipFill rotWithShape="1">
          <a:blip r:embed="rId6">
            <a:alphaModFix/>
          </a:blip>
          <a:srcRect b="0" l="0" r="0" t="0"/>
          <a:stretch/>
        </p:blipFill>
        <p:spPr>
          <a:xfrm>
            <a:off x="3850461" y="39682"/>
            <a:ext cx="942975" cy="771525"/>
          </a:xfrm>
          <a:prstGeom prst="rect">
            <a:avLst/>
          </a:prstGeom>
          <a:noFill/>
          <a:ln>
            <a:noFill/>
          </a:ln>
        </p:spPr>
      </p:pic>
      <p:grpSp>
        <p:nvGrpSpPr>
          <p:cNvPr id="2696" name="Google Shape;2696;p56"/>
          <p:cNvGrpSpPr/>
          <p:nvPr/>
        </p:nvGrpSpPr>
        <p:grpSpPr>
          <a:xfrm>
            <a:off x="3526645" y="654428"/>
            <a:ext cx="1690560" cy="650645"/>
            <a:chOff x="-14122" y="7072716"/>
            <a:chExt cx="1282684" cy="650645"/>
          </a:xfrm>
        </p:grpSpPr>
        <p:sp>
          <p:nvSpPr>
            <p:cNvPr id="2697" name="Google Shape;2697;p5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698" name="Google Shape;2698;p56"/>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98,7%</a:t>
              </a:r>
              <a:endParaRPr/>
            </a:p>
          </p:txBody>
        </p:sp>
      </p:grpSp>
      <p:pic>
        <p:nvPicPr>
          <p:cNvPr id="2699" name="Google Shape;2699;p56"/>
          <p:cNvPicPr preferRelativeResize="0"/>
          <p:nvPr/>
        </p:nvPicPr>
        <p:blipFill rotWithShape="1">
          <a:blip r:embed="rId7">
            <a:alphaModFix/>
          </a:blip>
          <a:srcRect b="0" l="0" r="0" t="0"/>
          <a:stretch/>
        </p:blipFill>
        <p:spPr>
          <a:xfrm>
            <a:off x="1927331" y="604"/>
            <a:ext cx="933450" cy="742950"/>
          </a:xfrm>
          <a:prstGeom prst="rect">
            <a:avLst/>
          </a:prstGeom>
          <a:noFill/>
          <a:ln>
            <a:noFill/>
          </a:ln>
        </p:spPr>
      </p:pic>
      <p:grpSp>
        <p:nvGrpSpPr>
          <p:cNvPr id="2700" name="Google Shape;2700;p56"/>
          <p:cNvGrpSpPr/>
          <p:nvPr/>
        </p:nvGrpSpPr>
        <p:grpSpPr>
          <a:xfrm>
            <a:off x="1474423" y="647431"/>
            <a:ext cx="1881594" cy="724941"/>
            <a:chOff x="-103304" y="7072716"/>
            <a:chExt cx="1427628" cy="724941"/>
          </a:xfrm>
        </p:grpSpPr>
        <p:sp>
          <p:nvSpPr>
            <p:cNvPr id="2701" name="Google Shape;2701;p5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702" name="Google Shape;2702;p56"/>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68%</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26,5%</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sp>
        <p:nvSpPr>
          <p:cNvPr id="2703" name="Google Shape;2703;p5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56</a:t>
            </a:r>
            <a:endParaRPr b="1" sz="1050">
              <a:solidFill>
                <a:schemeClr val="dk1"/>
              </a:solidFill>
              <a:latin typeface="Arial Narrow"/>
              <a:ea typeface="Arial Narrow"/>
              <a:cs typeface="Arial Narrow"/>
              <a:sym typeface="Arial Narrow"/>
            </a:endParaRPr>
          </a:p>
        </p:txBody>
      </p:sp>
      <p:graphicFrame>
        <p:nvGraphicFramePr>
          <p:cNvPr id="2704" name="Google Shape;2704;p56"/>
          <p:cNvGraphicFramePr/>
          <p:nvPr/>
        </p:nvGraphicFramePr>
        <p:xfrm>
          <a:off x="1293252" y="1660423"/>
          <a:ext cx="4323422" cy="1895474"/>
        </p:xfrm>
        <a:graphic>
          <a:graphicData uri="http://schemas.openxmlformats.org/drawingml/2006/chart">
            <c:chart r:id="rId8"/>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8" name="Shape 2708"/>
        <p:cNvGrpSpPr/>
        <p:nvPr/>
      </p:nvGrpSpPr>
      <p:grpSpPr>
        <a:xfrm>
          <a:off x="0" y="0"/>
          <a:ext cx="0" cy="0"/>
          <a:chOff x="0" y="0"/>
          <a:chExt cx="0" cy="0"/>
        </a:xfrm>
      </p:grpSpPr>
      <p:sp>
        <p:nvSpPr>
          <p:cNvPr id="2709" name="Google Shape;2709;p57"/>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10" name="Google Shape;2710;p57"/>
          <p:cNvGrpSpPr/>
          <p:nvPr/>
        </p:nvGrpSpPr>
        <p:grpSpPr>
          <a:xfrm>
            <a:off x="277404" y="58319"/>
            <a:ext cx="3446504" cy="276999"/>
            <a:chOff x="2448322" y="74775"/>
            <a:chExt cx="3446504" cy="276999"/>
          </a:xfrm>
        </p:grpSpPr>
        <p:sp>
          <p:nvSpPr>
            <p:cNvPr id="2711" name="Google Shape;2711;p5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12" name="Google Shape;2712;p57"/>
            <p:cNvCxnSpPr>
              <a:stCxn id="271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13" name="Google Shape;2713;p5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2714" name="Google Shape;2714;p57"/>
          <p:cNvSpPr/>
          <p:nvPr/>
        </p:nvSpPr>
        <p:spPr>
          <a:xfrm>
            <a:off x="18897" y="5168342"/>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15" name="Google Shape;2715;p57"/>
          <p:cNvGrpSpPr/>
          <p:nvPr/>
        </p:nvGrpSpPr>
        <p:grpSpPr>
          <a:xfrm>
            <a:off x="296301" y="5203040"/>
            <a:ext cx="5047355" cy="276999"/>
            <a:chOff x="2448322" y="74775"/>
            <a:chExt cx="5047355" cy="276999"/>
          </a:xfrm>
        </p:grpSpPr>
        <p:sp>
          <p:nvSpPr>
            <p:cNvPr id="2716" name="Google Shape;2716;p5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17" name="Google Shape;2717;p57"/>
            <p:cNvCxnSpPr>
              <a:stCxn id="271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18" name="Google Shape;2718;p57"/>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Modalidades de violencia</a:t>
              </a:r>
              <a:endParaRPr b="1" sz="1200">
                <a:solidFill>
                  <a:schemeClr val="dk1"/>
                </a:solidFill>
                <a:latin typeface="Arial Narrow"/>
                <a:ea typeface="Arial Narrow"/>
                <a:cs typeface="Arial Narrow"/>
                <a:sym typeface="Arial Narrow"/>
              </a:endParaRPr>
            </a:p>
          </p:txBody>
        </p:sp>
      </p:grpSp>
      <p:sp>
        <p:nvSpPr>
          <p:cNvPr id="2719" name="Google Shape;2719;p5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57</a:t>
            </a:r>
            <a:endParaRPr b="1" sz="1050">
              <a:solidFill>
                <a:schemeClr val="dk1"/>
              </a:solidFill>
              <a:latin typeface="Arial Narrow"/>
              <a:ea typeface="Arial Narrow"/>
              <a:cs typeface="Arial Narrow"/>
              <a:sym typeface="Arial Narrow"/>
            </a:endParaRPr>
          </a:p>
        </p:txBody>
      </p:sp>
      <p:grpSp>
        <p:nvGrpSpPr>
          <p:cNvPr id="2720" name="Google Shape;2720;p57"/>
          <p:cNvGrpSpPr/>
          <p:nvPr/>
        </p:nvGrpSpPr>
        <p:grpSpPr>
          <a:xfrm>
            <a:off x="109326" y="1043608"/>
            <a:ext cx="850854" cy="1597538"/>
            <a:chOff x="1068833" y="553075"/>
            <a:chExt cx="850854" cy="1597538"/>
          </a:xfrm>
        </p:grpSpPr>
        <p:pic>
          <p:nvPicPr>
            <p:cNvPr id="2721" name="Google Shape;2721;p57"/>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2722" name="Google Shape;2722;p57"/>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14,2%</a:t>
              </a:r>
              <a:endParaRPr/>
            </a:p>
          </p:txBody>
        </p:sp>
        <p:sp>
          <p:nvSpPr>
            <p:cNvPr id="2723" name="Google Shape;2723;p57"/>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724" name="Google Shape;2724;p57"/>
            <p:cNvSpPr/>
            <p:nvPr/>
          </p:nvSpPr>
          <p:spPr>
            <a:xfrm>
              <a:off x="1157450" y="187361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56 casos</a:t>
              </a:r>
              <a:endParaRPr sz="1200">
                <a:solidFill>
                  <a:schemeClr val="dk1"/>
                </a:solidFill>
                <a:latin typeface="Calibri"/>
                <a:ea typeface="Calibri"/>
                <a:cs typeface="Calibri"/>
                <a:sym typeface="Calibri"/>
              </a:endParaRPr>
            </a:p>
          </p:txBody>
        </p:sp>
      </p:grpSp>
      <p:grpSp>
        <p:nvGrpSpPr>
          <p:cNvPr id="2725" name="Google Shape;2725;p57"/>
          <p:cNvGrpSpPr/>
          <p:nvPr/>
        </p:nvGrpSpPr>
        <p:grpSpPr>
          <a:xfrm>
            <a:off x="1080170" y="1043608"/>
            <a:ext cx="835866" cy="1563388"/>
            <a:chOff x="1728242" y="1227775"/>
            <a:chExt cx="835866" cy="1563388"/>
          </a:xfrm>
        </p:grpSpPr>
        <p:sp>
          <p:nvSpPr>
            <p:cNvPr id="2726" name="Google Shape;2726;p57"/>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84,8%</a:t>
              </a:r>
              <a:endParaRPr/>
            </a:p>
          </p:txBody>
        </p:sp>
        <p:sp>
          <p:nvSpPr>
            <p:cNvPr id="2727" name="Google Shape;2727;p57"/>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728" name="Google Shape;2728;p57"/>
            <p:cNvSpPr/>
            <p:nvPr/>
          </p:nvSpPr>
          <p:spPr>
            <a:xfrm>
              <a:off x="1728242" y="2514164"/>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313 casos</a:t>
              </a:r>
              <a:endParaRPr sz="1200">
                <a:solidFill>
                  <a:schemeClr val="dk1"/>
                </a:solidFill>
                <a:latin typeface="Calibri"/>
                <a:ea typeface="Calibri"/>
                <a:cs typeface="Calibri"/>
                <a:sym typeface="Calibri"/>
              </a:endParaRPr>
            </a:p>
          </p:txBody>
        </p:sp>
        <p:pic>
          <p:nvPicPr>
            <p:cNvPr id="2729" name="Google Shape;2729;p57"/>
            <p:cNvPicPr preferRelativeResize="0"/>
            <p:nvPr/>
          </p:nvPicPr>
          <p:blipFill rotWithShape="1">
            <a:blip r:embed="rId3">
              <a:alphaModFix/>
            </a:blip>
            <a:srcRect b="0" l="29313" r="56038" t="7366"/>
            <a:stretch/>
          </p:blipFill>
          <p:spPr>
            <a:xfrm>
              <a:off x="1782238" y="1227775"/>
              <a:ext cx="696035" cy="748294"/>
            </a:xfrm>
            <a:prstGeom prst="rect">
              <a:avLst/>
            </a:prstGeom>
            <a:noFill/>
            <a:ln>
              <a:noFill/>
            </a:ln>
          </p:spPr>
        </p:pic>
      </p:grpSp>
      <p:grpSp>
        <p:nvGrpSpPr>
          <p:cNvPr id="2730" name="Google Shape;2730;p57"/>
          <p:cNvGrpSpPr/>
          <p:nvPr/>
        </p:nvGrpSpPr>
        <p:grpSpPr>
          <a:xfrm>
            <a:off x="2088282" y="1044980"/>
            <a:ext cx="1152880" cy="1582804"/>
            <a:chOff x="3115290" y="1227775"/>
            <a:chExt cx="1152880" cy="1582804"/>
          </a:xfrm>
        </p:grpSpPr>
        <p:grpSp>
          <p:nvGrpSpPr>
            <p:cNvPr id="2731" name="Google Shape;2731;p57"/>
            <p:cNvGrpSpPr/>
            <p:nvPr/>
          </p:nvGrpSpPr>
          <p:grpSpPr>
            <a:xfrm>
              <a:off x="3115290" y="1951748"/>
              <a:ext cx="1152880" cy="858831"/>
              <a:chOff x="3744466" y="1301912"/>
              <a:chExt cx="1152880" cy="858831"/>
            </a:xfrm>
          </p:grpSpPr>
          <p:sp>
            <p:nvSpPr>
              <p:cNvPr id="2732" name="Google Shape;2732;p57"/>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1,1%</a:t>
                </a:r>
                <a:endParaRPr/>
              </a:p>
            </p:txBody>
          </p:sp>
          <p:sp>
            <p:nvSpPr>
              <p:cNvPr id="2733" name="Google Shape;2733;p57"/>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734" name="Google Shape;2734;p57"/>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pic>
          <p:nvPicPr>
            <p:cNvPr id="2735" name="Google Shape;2735;p57"/>
            <p:cNvPicPr preferRelativeResize="0"/>
            <p:nvPr/>
          </p:nvPicPr>
          <p:blipFill rotWithShape="1">
            <a:blip r:embed="rId3">
              <a:alphaModFix/>
            </a:blip>
            <a:srcRect b="0" l="59057" r="25145" t="8806"/>
            <a:stretch/>
          </p:blipFill>
          <p:spPr>
            <a:xfrm>
              <a:off x="3328608" y="1227775"/>
              <a:ext cx="750627" cy="775969"/>
            </a:xfrm>
            <a:prstGeom prst="rect">
              <a:avLst/>
            </a:prstGeom>
            <a:noFill/>
            <a:ln>
              <a:noFill/>
            </a:ln>
          </p:spPr>
        </p:pic>
      </p:grpSp>
      <p:grpSp>
        <p:nvGrpSpPr>
          <p:cNvPr id="2736" name="Google Shape;2736;p57"/>
          <p:cNvGrpSpPr/>
          <p:nvPr/>
        </p:nvGrpSpPr>
        <p:grpSpPr>
          <a:xfrm>
            <a:off x="3213114" y="1057256"/>
            <a:ext cx="740068" cy="1574421"/>
            <a:chOff x="4615870" y="1227775"/>
            <a:chExt cx="740068" cy="1574421"/>
          </a:xfrm>
        </p:grpSpPr>
        <p:grpSp>
          <p:nvGrpSpPr>
            <p:cNvPr id="2737" name="Google Shape;2737;p57"/>
            <p:cNvGrpSpPr/>
            <p:nvPr/>
          </p:nvGrpSpPr>
          <p:grpSpPr>
            <a:xfrm>
              <a:off x="4615870" y="1922272"/>
              <a:ext cx="740068" cy="879924"/>
              <a:chOff x="5245046" y="1274868"/>
              <a:chExt cx="740068" cy="879924"/>
            </a:xfrm>
          </p:grpSpPr>
          <p:sp>
            <p:nvSpPr>
              <p:cNvPr id="2738" name="Google Shape;2738;p57"/>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a:p>
            </p:txBody>
          </p:sp>
          <p:sp>
            <p:nvSpPr>
              <p:cNvPr id="2739" name="Google Shape;2739;p57"/>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2740" name="Google Shape;2740;p57"/>
              <p:cNvSpPr/>
              <p:nvPr/>
            </p:nvSpPr>
            <p:spPr>
              <a:xfrm>
                <a:off x="5286277"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pic>
          <p:nvPicPr>
            <p:cNvPr id="2741" name="Google Shape;2741;p57"/>
            <p:cNvPicPr preferRelativeResize="0"/>
            <p:nvPr/>
          </p:nvPicPr>
          <p:blipFill rotWithShape="1">
            <a:blip r:embed="rId3">
              <a:alphaModFix/>
            </a:blip>
            <a:srcRect b="0" l="86761" r="0" t="0"/>
            <a:stretch/>
          </p:blipFill>
          <p:spPr>
            <a:xfrm>
              <a:off x="4668287" y="1227775"/>
              <a:ext cx="629046" cy="784558"/>
            </a:xfrm>
            <a:prstGeom prst="rect">
              <a:avLst/>
            </a:prstGeom>
            <a:noFill/>
            <a:ln>
              <a:noFill/>
            </a:ln>
          </p:spPr>
        </p:pic>
      </p:grpSp>
      <p:sp>
        <p:nvSpPr>
          <p:cNvPr id="2742" name="Google Shape;2742;p57"/>
          <p:cNvSpPr/>
          <p:nvPr/>
        </p:nvSpPr>
        <p:spPr>
          <a:xfrm>
            <a:off x="3811459" y="4652676"/>
            <a:ext cx="340378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5. Curso de vida de los casos  de violencia sexual. Periodo epidemiológico 03. 2022</a:t>
            </a:r>
            <a:r>
              <a:rPr lang="es-ES" sz="1000">
                <a:solidFill>
                  <a:schemeClr val="dk1"/>
                </a:solidFill>
                <a:latin typeface="Arial Narrow"/>
                <a:ea typeface="Arial Narrow"/>
                <a:cs typeface="Arial Narrow"/>
                <a:sym typeface="Arial Narrow"/>
              </a:rPr>
              <a:t>. </a:t>
            </a:r>
            <a:endParaRPr/>
          </a:p>
        </p:txBody>
      </p:sp>
      <p:pic>
        <p:nvPicPr>
          <p:cNvPr id="2743" name="Google Shape;2743;p57"/>
          <p:cNvPicPr preferRelativeResize="0"/>
          <p:nvPr/>
        </p:nvPicPr>
        <p:blipFill rotWithShape="1">
          <a:blip r:embed="rId4">
            <a:alphaModFix/>
          </a:blip>
          <a:srcRect b="0" l="0" r="0" t="0"/>
          <a:stretch/>
        </p:blipFill>
        <p:spPr>
          <a:xfrm>
            <a:off x="2500331" y="2863329"/>
            <a:ext cx="942975" cy="771525"/>
          </a:xfrm>
          <a:prstGeom prst="rect">
            <a:avLst/>
          </a:prstGeom>
          <a:noFill/>
          <a:ln>
            <a:noFill/>
          </a:ln>
        </p:spPr>
      </p:pic>
      <p:grpSp>
        <p:nvGrpSpPr>
          <p:cNvPr id="2744" name="Google Shape;2744;p57"/>
          <p:cNvGrpSpPr/>
          <p:nvPr/>
        </p:nvGrpSpPr>
        <p:grpSpPr>
          <a:xfrm>
            <a:off x="2176515" y="3478075"/>
            <a:ext cx="1690560" cy="650645"/>
            <a:chOff x="-14122" y="7072716"/>
            <a:chExt cx="1282684" cy="650645"/>
          </a:xfrm>
        </p:grpSpPr>
        <p:sp>
          <p:nvSpPr>
            <p:cNvPr id="2745" name="Google Shape;2745;p57"/>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746" name="Google Shape;2746;p57"/>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98,3%</a:t>
              </a:r>
              <a:endParaRPr/>
            </a:p>
          </p:txBody>
        </p:sp>
      </p:grpSp>
      <p:pic>
        <p:nvPicPr>
          <p:cNvPr id="2747" name="Google Shape;2747;p57"/>
          <p:cNvPicPr preferRelativeResize="0"/>
          <p:nvPr/>
        </p:nvPicPr>
        <p:blipFill rotWithShape="1">
          <a:blip r:embed="rId5">
            <a:alphaModFix/>
          </a:blip>
          <a:srcRect b="0" l="0" r="0" t="0"/>
          <a:stretch/>
        </p:blipFill>
        <p:spPr>
          <a:xfrm>
            <a:off x="508961" y="2799516"/>
            <a:ext cx="933450" cy="742950"/>
          </a:xfrm>
          <a:prstGeom prst="rect">
            <a:avLst/>
          </a:prstGeom>
          <a:noFill/>
          <a:ln>
            <a:noFill/>
          </a:ln>
        </p:spPr>
      </p:pic>
      <p:grpSp>
        <p:nvGrpSpPr>
          <p:cNvPr id="2748" name="Google Shape;2748;p57"/>
          <p:cNvGrpSpPr/>
          <p:nvPr/>
        </p:nvGrpSpPr>
        <p:grpSpPr>
          <a:xfrm>
            <a:off x="56053" y="3432695"/>
            <a:ext cx="1881594" cy="724941"/>
            <a:chOff x="-103304" y="7072716"/>
            <a:chExt cx="1427628" cy="724941"/>
          </a:xfrm>
        </p:grpSpPr>
        <p:sp>
          <p:nvSpPr>
            <p:cNvPr id="2749" name="Google Shape;2749;p57"/>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750" name="Google Shape;2750;p57"/>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66%</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29,8%</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nvGrpSpPr>
          <p:cNvPr id="2751" name="Google Shape;2751;p57"/>
          <p:cNvGrpSpPr/>
          <p:nvPr/>
        </p:nvGrpSpPr>
        <p:grpSpPr>
          <a:xfrm>
            <a:off x="4173391" y="1041133"/>
            <a:ext cx="874090" cy="1584953"/>
            <a:chOff x="2507826" y="2454167"/>
            <a:chExt cx="874090" cy="1640986"/>
          </a:xfrm>
        </p:grpSpPr>
        <p:sp>
          <p:nvSpPr>
            <p:cNvPr id="2752" name="Google Shape;2752;p57"/>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2,1%</a:t>
              </a:r>
              <a:endParaRPr/>
            </a:p>
          </p:txBody>
        </p:sp>
        <p:pic>
          <p:nvPicPr>
            <p:cNvPr id="2753" name="Google Shape;2753;p57"/>
            <p:cNvPicPr preferRelativeResize="0"/>
            <p:nvPr/>
          </p:nvPicPr>
          <p:blipFill rotWithShape="1">
            <a:blip r:embed="rId6">
              <a:alphaModFix/>
            </a:blip>
            <a:srcRect b="0" l="0" r="0" t="0"/>
            <a:stretch/>
          </p:blipFill>
          <p:spPr>
            <a:xfrm>
              <a:off x="2702014" y="2454167"/>
              <a:ext cx="557405" cy="912116"/>
            </a:xfrm>
            <a:prstGeom prst="rect">
              <a:avLst/>
            </a:prstGeom>
            <a:noFill/>
            <a:ln>
              <a:noFill/>
            </a:ln>
          </p:spPr>
        </p:pic>
        <p:sp>
          <p:nvSpPr>
            <p:cNvPr id="2754" name="Google Shape;2754;p57"/>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2755" name="Google Shape;2755;p57"/>
            <p:cNvSpPr/>
            <p:nvPr/>
          </p:nvSpPr>
          <p:spPr>
            <a:xfrm>
              <a:off x="2620874" y="3808361"/>
              <a:ext cx="649537" cy="2867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8 casos</a:t>
              </a:r>
              <a:endParaRPr sz="1200">
                <a:solidFill>
                  <a:schemeClr val="dk1"/>
                </a:solidFill>
                <a:latin typeface="Calibri"/>
                <a:ea typeface="Calibri"/>
                <a:cs typeface="Calibri"/>
                <a:sym typeface="Calibri"/>
              </a:endParaRPr>
            </a:p>
          </p:txBody>
        </p:sp>
      </p:grpSp>
      <p:grpSp>
        <p:nvGrpSpPr>
          <p:cNvPr id="2756" name="Google Shape;2756;p57"/>
          <p:cNvGrpSpPr/>
          <p:nvPr/>
        </p:nvGrpSpPr>
        <p:grpSpPr>
          <a:xfrm>
            <a:off x="5143163" y="1135644"/>
            <a:ext cx="888754" cy="1487991"/>
            <a:chOff x="3826683" y="2822224"/>
            <a:chExt cx="888754" cy="1526628"/>
          </a:xfrm>
        </p:grpSpPr>
        <p:grpSp>
          <p:nvGrpSpPr>
            <p:cNvPr id="2757" name="Google Shape;2757;p57"/>
            <p:cNvGrpSpPr/>
            <p:nvPr/>
          </p:nvGrpSpPr>
          <p:grpSpPr>
            <a:xfrm>
              <a:off x="3826683" y="3446500"/>
              <a:ext cx="888754" cy="902352"/>
              <a:chOff x="2507826" y="3203848"/>
              <a:chExt cx="888754" cy="902352"/>
            </a:xfrm>
          </p:grpSpPr>
          <p:sp>
            <p:nvSpPr>
              <p:cNvPr id="2758" name="Google Shape;2758;p57"/>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2,9%</a:t>
                </a:r>
                <a:endParaRPr/>
              </a:p>
            </p:txBody>
          </p:sp>
          <p:sp>
            <p:nvSpPr>
              <p:cNvPr id="2759" name="Google Shape;2759;p57"/>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2760" name="Google Shape;2760;p57"/>
              <p:cNvSpPr/>
              <p:nvPr/>
            </p:nvSpPr>
            <p:spPr>
              <a:xfrm>
                <a:off x="2648170" y="3822009"/>
                <a:ext cx="748410" cy="2841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11  casos</a:t>
                </a:r>
                <a:endParaRPr sz="1200">
                  <a:solidFill>
                    <a:schemeClr val="dk1"/>
                  </a:solidFill>
                  <a:latin typeface="Calibri"/>
                  <a:ea typeface="Calibri"/>
                  <a:cs typeface="Calibri"/>
                  <a:sym typeface="Calibri"/>
                </a:endParaRPr>
              </a:p>
            </p:txBody>
          </p:sp>
        </p:grpSp>
        <p:pic>
          <p:nvPicPr>
            <p:cNvPr id="2761" name="Google Shape;2761;p57"/>
            <p:cNvPicPr preferRelativeResize="0"/>
            <p:nvPr/>
          </p:nvPicPr>
          <p:blipFill rotWithShape="1">
            <a:blip r:embed="rId7">
              <a:alphaModFix/>
            </a:blip>
            <a:srcRect b="0" l="0" r="0" t="0"/>
            <a:stretch/>
          </p:blipFill>
          <p:spPr>
            <a:xfrm>
              <a:off x="3945025" y="2822224"/>
              <a:ext cx="587628" cy="678570"/>
            </a:xfrm>
            <a:prstGeom prst="rect">
              <a:avLst/>
            </a:prstGeom>
            <a:noFill/>
            <a:ln>
              <a:noFill/>
            </a:ln>
          </p:spPr>
        </p:pic>
      </p:grpSp>
      <p:grpSp>
        <p:nvGrpSpPr>
          <p:cNvPr id="2762" name="Google Shape;2762;p57"/>
          <p:cNvGrpSpPr/>
          <p:nvPr/>
        </p:nvGrpSpPr>
        <p:grpSpPr>
          <a:xfrm>
            <a:off x="6011339" y="1043608"/>
            <a:ext cx="1275167" cy="1529854"/>
            <a:chOff x="2084244" y="2767521"/>
            <a:chExt cx="1275167" cy="1582560"/>
          </a:xfrm>
        </p:grpSpPr>
        <p:pic>
          <p:nvPicPr>
            <p:cNvPr id="2763" name="Google Shape;2763;p57"/>
            <p:cNvPicPr preferRelativeResize="0"/>
            <p:nvPr/>
          </p:nvPicPr>
          <p:blipFill rotWithShape="1">
            <a:blip r:embed="rId8">
              <a:alphaModFix/>
            </a:blip>
            <a:srcRect b="0" l="0" r="48966" t="0"/>
            <a:stretch/>
          </p:blipFill>
          <p:spPr>
            <a:xfrm>
              <a:off x="2244412" y="2767521"/>
              <a:ext cx="973905" cy="715634"/>
            </a:xfrm>
            <a:prstGeom prst="rect">
              <a:avLst/>
            </a:prstGeom>
            <a:noFill/>
            <a:ln>
              <a:noFill/>
            </a:ln>
          </p:spPr>
        </p:pic>
        <p:grpSp>
          <p:nvGrpSpPr>
            <p:cNvPr id="2764" name="Google Shape;2764;p57"/>
            <p:cNvGrpSpPr/>
            <p:nvPr/>
          </p:nvGrpSpPr>
          <p:grpSpPr>
            <a:xfrm>
              <a:off x="2084244" y="3329937"/>
              <a:ext cx="1275167" cy="1020144"/>
              <a:chOff x="-184098" y="6956153"/>
              <a:chExt cx="1489900" cy="1020144"/>
            </a:xfrm>
          </p:grpSpPr>
          <p:sp>
            <p:nvSpPr>
              <p:cNvPr id="2765" name="Google Shape;2765;p57"/>
              <p:cNvSpPr txBox="1"/>
              <p:nvPr/>
            </p:nvSpPr>
            <p:spPr>
              <a:xfrm>
                <a:off x="-184098" y="6956153"/>
                <a:ext cx="14899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2766" name="Google Shape;2766;p57"/>
              <p:cNvSpPr/>
              <p:nvPr/>
            </p:nvSpPr>
            <p:spPr>
              <a:xfrm>
                <a:off x="-7627" y="7395052"/>
                <a:ext cx="1031399" cy="343313"/>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a:p>
            </p:txBody>
          </p:sp>
          <p:sp>
            <p:nvSpPr>
              <p:cNvPr id="2767" name="Google Shape;2767;p57"/>
              <p:cNvSpPr txBox="1"/>
              <p:nvPr/>
            </p:nvSpPr>
            <p:spPr>
              <a:xfrm>
                <a:off x="-56286" y="7689755"/>
                <a:ext cx="1229607" cy="28654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a:p>
            </p:txBody>
          </p:sp>
        </p:grpSp>
      </p:grpSp>
      <p:sp>
        <p:nvSpPr>
          <p:cNvPr id="2768" name="Google Shape;2768;p57"/>
          <p:cNvSpPr/>
          <p:nvPr/>
        </p:nvSpPr>
        <p:spPr>
          <a:xfrm>
            <a:off x="2292473" y="7164369"/>
            <a:ext cx="3507593" cy="30777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a:ea typeface="Arial"/>
                <a:cs typeface="Arial"/>
                <a:sym typeface="Arial"/>
              </a:rPr>
              <a:t>Tabla 1. Proporción de casos sospechosos de violencia sexual según modalidad. Violencia Periodo epidemiológico 03. 2022. </a:t>
            </a:r>
            <a:endParaRPr/>
          </a:p>
        </p:txBody>
      </p:sp>
      <p:sp>
        <p:nvSpPr>
          <p:cNvPr id="2769" name="Google Shape;2769;p57"/>
          <p:cNvSpPr/>
          <p:nvPr/>
        </p:nvSpPr>
        <p:spPr>
          <a:xfrm>
            <a:off x="25935" y="8020833"/>
            <a:ext cx="7171815"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violencia sexual constituye el 54,5% del total de las violencias, relación que constituye una alerta, ya que el comportamiento en la ciudad se diferencia al reportado a nivel nacional, donde las violencias físicas ocupan el primer lugar.. La relación hombre, mujer es de 1 hombre por cada 6 mujeres; la padecen personas de todos los cursos de vida, siendo los adolescentes los más afectados; cabe resaltar que se presentan casos en la primera infancia. El tipo de violencia sexual que más se presenta es el acceso carnal (40,9%) seguido de otros actos sexuales (24,3%). Las víctimas menores de 18 años representan el 69,9% de los casos y el agresor es familiar de la víctima en el 41,4% de los mismos. </a:t>
            </a:r>
            <a:endParaRPr sz="1200">
              <a:solidFill>
                <a:schemeClr val="dk1"/>
              </a:solidFill>
              <a:latin typeface="Arial Narrow"/>
              <a:ea typeface="Arial Narrow"/>
              <a:cs typeface="Arial Narrow"/>
              <a:sym typeface="Arial Narrow"/>
            </a:endParaRPr>
          </a:p>
        </p:txBody>
      </p:sp>
      <p:sp>
        <p:nvSpPr>
          <p:cNvPr id="2770" name="Google Shape;2770;p57"/>
          <p:cNvSpPr/>
          <p:nvPr/>
        </p:nvSpPr>
        <p:spPr>
          <a:xfrm>
            <a:off x="-1849" y="7601767"/>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71" name="Google Shape;2771;p57"/>
          <p:cNvGrpSpPr/>
          <p:nvPr/>
        </p:nvGrpSpPr>
        <p:grpSpPr>
          <a:xfrm>
            <a:off x="190189" y="7650890"/>
            <a:ext cx="3446504" cy="276999"/>
            <a:chOff x="2448322" y="33831"/>
            <a:chExt cx="3446504" cy="276999"/>
          </a:xfrm>
        </p:grpSpPr>
        <p:sp>
          <p:nvSpPr>
            <p:cNvPr id="2772" name="Google Shape;2772;p57"/>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73" name="Google Shape;2773;p57"/>
            <p:cNvCxnSpPr>
              <a:stCxn id="2772"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774" name="Google Shape;2774;p57"/>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id="2775" name="Google Shape;2775;p57"/>
          <p:cNvSpPr txBox="1"/>
          <p:nvPr>
            <p:ph type="ctrTitle"/>
          </p:nvPr>
        </p:nvSpPr>
        <p:spPr>
          <a:xfrm>
            <a:off x="399775" y="350530"/>
            <a:ext cx="6249147"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Violencia Sexual: 369 Casos – 54,5% del total</a:t>
            </a:r>
            <a:endParaRPr/>
          </a:p>
        </p:txBody>
      </p:sp>
      <p:grpSp>
        <p:nvGrpSpPr>
          <p:cNvPr id="2776" name="Google Shape;2776;p57"/>
          <p:cNvGrpSpPr/>
          <p:nvPr/>
        </p:nvGrpSpPr>
        <p:grpSpPr>
          <a:xfrm>
            <a:off x="2205963" y="695430"/>
            <a:ext cx="1847617" cy="436842"/>
            <a:chOff x="3060727" y="484500"/>
            <a:chExt cx="2369636" cy="436842"/>
          </a:xfrm>
        </p:grpSpPr>
        <p:sp>
          <p:nvSpPr>
            <p:cNvPr id="2777" name="Google Shape;2777;p57"/>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78" name="Google Shape;2778;p57"/>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2779" name="Google Shape;2779;p57"/>
          <p:cNvGrpSpPr/>
          <p:nvPr/>
        </p:nvGrpSpPr>
        <p:grpSpPr>
          <a:xfrm>
            <a:off x="54374" y="683568"/>
            <a:ext cx="1852274" cy="436842"/>
            <a:chOff x="3054754" y="484500"/>
            <a:chExt cx="2375609" cy="436842"/>
          </a:xfrm>
        </p:grpSpPr>
        <p:sp>
          <p:nvSpPr>
            <p:cNvPr id="2780" name="Google Shape;2780;p57"/>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81" name="Google Shape;2781;p57"/>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2782" name="Google Shape;2782;p57"/>
          <p:cNvGrpSpPr/>
          <p:nvPr/>
        </p:nvGrpSpPr>
        <p:grpSpPr>
          <a:xfrm>
            <a:off x="4385407" y="714128"/>
            <a:ext cx="2722458" cy="436842"/>
            <a:chOff x="3060727" y="484500"/>
            <a:chExt cx="2369637" cy="436842"/>
          </a:xfrm>
        </p:grpSpPr>
        <p:sp>
          <p:nvSpPr>
            <p:cNvPr id="2783" name="Google Shape;2783;p57"/>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84" name="Google Shape;2784;p57"/>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pic>
        <p:nvPicPr>
          <p:cNvPr id="2785" name="Google Shape;2785;p57"/>
          <p:cNvPicPr preferRelativeResize="0"/>
          <p:nvPr/>
        </p:nvPicPr>
        <p:blipFill rotWithShape="1">
          <a:blip r:embed="rId9">
            <a:alphaModFix/>
          </a:blip>
          <a:srcRect b="0" l="0" r="0" t="0"/>
          <a:stretch/>
        </p:blipFill>
        <p:spPr>
          <a:xfrm>
            <a:off x="470371" y="5905919"/>
            <a:ext cx="972039" cy="1038314"/>
          </a:xfrm>
          <a:prstGeom prst="rect">
            <a:avLst/>
          </a:prstGeom>
          <a:noFill/>
          <a:ln>
            <a:noFill/>
          </a:ln>
        </p:spPr>
      </p:pic>
      <p:graphicFrame>
        <p:nvGraphicFramePr>
          <p:cNvPr id="2786" name="Google Shape;2786;p57"/>
          <p:cNvGraphicFramePr/>
          <p:nvPr/>
        </p:nvGraphicFramePr>
        <p:xfrm>
          <a:off x="3168402" y="2684418"/>
          <a:ext cx="3858905" cy="2162579"/>
        </p:xfrm>
        <a:graphic>
          <a:graphicData uri="http://schemas.openxmlformats.org/drawingml/2006/chart">
            <c:chart r:id="rId10"/>
          </a:graphicData>
        </a:graphic>
      </p:graphicFrame>
      <p:graphicFrame>
        <p:nvGraphicFramePr>
          <p:cNvPr id="2787" name="Google Shape;2787;p57"/>
          <p:cNvGraphicFramePr/>
          <p:nvPr/>
        </p:nvGraphicFramePr>
        <p:xfrm>
          <a:off x="1794199" y="5616958"/>
          <a:ext cx="3000000" cy="3000000"/>
        </p:xfrm>
        <a:graphic>
          <a:graphicData uri="http://schemas.openxmlformats.org/drawingml/2006/table">
            <a:tbl>
              <a:tblPr>
                <a:noFill/>
                <a:tableStyleId>{C584D556-3B84-4250-A47C-85389ED28142}</a:tableStyleId>
              </a:tblPr>
              <a:tblGrid>
                <a:gridCol w="2233325"/>
                <a:gridCol w="1072000"/>
                <a:gridCol w="1072000"/>
              </a:tblGrid>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Naturaleza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Frecuencia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Porcentaje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Acoso sexual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73</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19,7%</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Acceso carnal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151</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40,9%</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Explotacion Sexual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4</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1,1%</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Trata de personas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0,2%</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Actos sexuales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90</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24,3%</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Otras violencias sexuales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50</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13,7%</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4150">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Mutilacion genital </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0</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1100" u="none" strike="noStrike">
                          <a:solidFill>
                            <a:srgbClr val="000000"/>
                          </a:solidFill>
                          <a:latin typeface="Calibri"/>
                          <a:ea typeface="Calibri"/>
                          <a:cs typeface="Calibri"/>
                          <a:sym typeface="Calibri"/>
                        </a:rPr>
                        <a:t>0,0%</a:t>
                      </a:r>
                      <a:endParaRPr/>
                    </a:p>
                  </a:txBody>
                  <a:tcPr marT="6350" marB="0" marR="6350" marL="63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pic>
        <p:nvPicPr>
          <p:cNvPr id="2792" name="Google Shape;2792;p58"/>
          <p:cNvPicPr preferRelativeResize="0"/>
          <p:nvPr/>
        </p:nvPicPr>
        <p:blipFill rotWithShape="1">
          <a:blip r:embed="rId3">
            <a:alphaModFix/>
          </a:blip>
          <a:srcRect b="0" l="0" r="0" t="0"/>
          <a:stretch/>
        </p:blipFill>
        <p:spPr>
          <a:xfrm>
            <a:off x="12920" y="312297"/>
            <a:ext cx="2286000" cy="2832347"/>
          </a:xfrm>
          <a:prstGeom prst="rect">
            <a:avLst/>
          </a:prstGeom>
          <a:noFill/>
          <a:ln>
            <a:noFill/>
          </a:ln>
        </p:spPr>
      </p:pic>
      <p:sp>
        <p:nvSpPr>
          <p:cNvPr id="2793" name="Google Shape;2793;p58"/>
          <p:cNvSpPr txBox="1"/>
          <p:nvPr/>
        </p:nvSpPr>
        <p:spPr>
          <a:xfrm>
            <a:off x="-148671" y="3957273"/>
            <a:ext cx="291981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Periodo epidemiológico 03 -2022</a:t>
            </a:r>
            <a:endParaRPr b="1" sz="1800">
              <a:solidFill>
                <a:schemeClr val="dk1"/>
              </a:solidFill>
              <a:latin typeface="Arial Narrow"/>
              <a:ea typeface="Arial Narrow"/>
              <a:cs typeface="Arial Narrow"/>
              <a:sym typeface="Arial Narrow"/>
            </a:endParaRPr>
          </a:p>
        </p:txBody>
      </p:sp>
      <p:grpSp>
        <p:nvGrpSpPr>
          <p:cNvPr id="2794" name="Google Shape;2794;p58"/>
          <p:cNvGrpSpPr/>
          <p:nvPr/>
        </p:nvGrpSpPr>
        <p:grpSpPr>
          <a:xfrm>
            <a:off x="94503" y="3279280"/>
            <a:ext cx="2259752" cy="552552"/>
            <a:chOff x="2397524" y="3379972"/>
            <a:chExt cx="4508500" cy="904875"/>
          </a:xfrm>
        </p:grpSpPr>
        <p:pic>
          <p:nvPicPr>
            <p:cNvPr id="2795" name="Google Shape;2795;p58"/>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796" name="Google Shape;2796;p58"/>
            <p:cNvSpPr txBox="1"/>
            <p:nvPr/>
          </p:nvSpPr>
          <p:spPr>
            <a:xfrm>
              <a:off x="3317544" y="3478755"/>
              <a:ext cx="1593563" cy="6552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8</a:t>
              </a:r>
              <a:endParaRPr b="1" sz="2000">
                <a:solidFill>
                  <a:schemeClr val="dk1"/>
                </a:solidFill>
                <a:latin typeface="Arial Narrow"/>
                <a:ea typeface="Arial Narrow"/>
                <a:cs typeface="Arial Narrow"/>
                <a:sym typeface="Arial Narrow"/>
              </a:endParaRPr>
            </a:p>
          </p:txBody>
        </p:sp>
      </p:grpSp>
      <p:sp>
        <p:nvSpPr>
          <p:cNvPr id="2797" name="Google Shape;2797;p58"/>
          <p:cNvSpPr/>
          <p:nvPr/>
        </p:nvSpPr>
        <p:spPr>
          <a:xfrm>
            <a:off x="15749" y="474891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8" name="Google Shape;2798;p5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 </a:t>
            </a:r>
            <a:endParaRPr b="1" sz="1050">
              <a:solidFill>
                <a:schemeClr val="dk1"/>
              </a:solidFill>
              <a:latin typeface="Arial Narrow"/>
              <a:ea typeface="Arial Narrow"/>
              <a:cs typeface="Arial Narrow"/>
              <a:sym typeface="Arial Narrow"/>
            </a:endParaRPr>
          </a:p>
        </p:txBody>
      </p:sp>
      <p:sp>
        <p:nvSpPr>
          <p:cNvPr id="2799" name="Google Shape;2799;p58"/>
          <p:cNvSpPr txBox="1"/>
          <p:nvPr>
            <p:ph type="ctrTitle"/>
          </p:nvPr>
        </p:nvSpPr>
        <p:spPr>
          <a:xfrm>
            <a:off x="27635" y="66041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Cáncer en menor de 18 años</a:t>
            </a:r>
            <a:endParaRPr b="1" sz="1600">
              <a:solidFill>
                <a:srgbClr val="C00000"/>
              </a:solidFill>
              <a:latin typeface="Arial Narrow"/>
              <a:ea typeface="Arial Narrow"/>
              <a:cs typeface="Arial Narrow"/>
              <a:sym typeface="Arial Narrow"/>
            </a:endParaRPr>
          </a:p>
        </p:txBody>
      </p:sp>
      <p:pic>
        <p:nvPicPr>
          <p:cNvPr id="2800" name="Google Shape;2800;p58"/>
          <p:cNvPicPr preferRelativeResize="0"/>
          <p:nvPr/>
        </p:nvPicPr>
        <p:blipFill rotWithShape="1">
          <a:blip r:embed="rId5">
            <a:alphaModFix/>
          </a:blip>
          <a:srcRect b="0" l="0" r="0" t="0"/>
          <a:stretch/>
        </p:blipFill>
        <p:spPr>
          <a:xfrm>
            <a:off x="2894396" y="555931"/>
            <a:ext cx="933450" cy="742950"/>
          </a:xfrm>
          <a:prstGeom prst="rect">
            <a:avLst/>
          </a:prstGeom>
          <a:noFill/>
          <a:ln>
            <a:noFill/>
          </a:ln>
        </p:spPr>
      </p:pic>
      <p:grpSp>
        <p:nvGrpSpPr>
          <p:cNvPr id="2801" name="Google Shape;2801;p58"/>
          <p:cNvGrpSpPr/>
          <p:nvPr/>
        </p:nvGrpSpPr>
        <p:grpSpPr>
          <a:xfrm>
            <a:off x="2555081" y="1352433"/>
            <a:ext cx="2042327" cy="2273801"/>
            <a:chOff x="-188025" y="6880952"/>
            <a:chExt cx="1352682" cy="1164568"/>
          </a:xfrm>
        </p:grpSpPr>
        <p:sp>
          <p:nvSpPr>
            <p:cNvPr id="2802" name="Google Shape;2802;p58"/>
            <p:cNvSpPr txBox="1"/>
            <p:nvPr/>
          </p:nvSpPr>
          <p:spPr>
            <a:xfrm>
              <a:off x="-188025" y="6880952"/>
              <a:ext cx="1229607" cy="1576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Afiliación al SGSS</a:t>
              </a:r>
              <a:endParaRPr b="1" sz="1400" u="sng">
                <a:solidFill>
                  <a:schemeClr val="dk1"/>
                </a:solidFill>
                <a:latin typeface="Arial Narrow"/>
                <a:ea typeface="Arial Narrow"/>
                <a:cs typeface="Arial Narrow"/>
                <a:sym typeface="Arial Narrow"/>
              </a:endParaRPr>
            </a:p>
          </p:txBody>
        </p:sp>
        <p:sp>
          <p:nvSpPr>
            <p:cNvPr id="2803" name="Google Shape;2803;p58"/>
            <p:cNvSpPr/>
            <p:nvPr/>
          </p:nvSpPr>
          <p:spPr>
            <a:xfrm>
              <a:off x="-171517" y="7080978"/>
              <a:ext cx="1336174" cy="96454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contributivo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6 casos –60%</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 – 10%</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Asegurado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 – 10%</a:t>
              </a:r>
              <a:endParaRPr/>
            </a:p>
          </p:txBody>
        </p:sp>
      </p:grpSp>
      <p:pic>
        <p:nvPicPr>
          <p:cNvPr id="2804" name="Google Shape;2804;p58"/>
          <p:cNvPicPr preferRelativeResize="0"/>
          <p:nvPr/>
        </p:nvPicPr>
        <p:blipFill rotWithShape="1">
          <a:blip r:embed="rId6">
            <a:alphaModFix/>
          </a:blip>
          <a:srcRect b="0" l="0" r="0" t="0"/>
          <a:stretch/>
        </p:blipFill>
        <p:spPr>
          <a:xfrm>
            <a:off x="3443685" y="3908730"/>
            <a:ext cx="942975" cy="771525"/>
          </a:xfrm>
          <a:prstGeom prst="rect">
            <a:avLst/>
          </a:prstGeom>
          <a:noFill/>
          <a:ln>
            <a:noFill/>
          </a:ln>
        </p:spPr>
      </p:pic>
      <p:grpSp>
        <p:nvGrpSpPr>
          <p:cNvPr id="2805" name="Google Shape;2805;p58"/>
          <p:cNvGrpSpPr/>
          <p:nvPr/>
        </p:nvGrpSpPr>
        <p:grpSpPr>
          <a:xfrm>
            <a:off x="4765859" y="3856412"/>
            <a:ext cx="2286436" cy="665204"/>
            <a:chOff x="-242022" y="7132916"/>
            <a:chExt cx="1734795" cy="665204"/>
          </a:xfrm>
        </p:grpSpPr>
        <p:sp>
          <p:nvSpPr>
            <p:cNvPr id="2806" name="Google Shape;2806;p58"/>
            <p:cNvSpPr txBox="1"/>
            <p:nvPr/>
          </p:nvSpPr>
          <p:spPr>
            <a:xfrm>
              <a:off x="-13133" y="71329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807" name="Google Shape;2807;p58"/>
            <p:cNvSpPr/>
            <p:nvPr/>
          </p:nvSpPr>
          <p:spPr>
            <a:xfrm>
              <a:off x="-242022" y="7438080"/>
              <a:ext cx="1734795"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municipal98</a:t>
              </a:r>
              <a:r>
                <a:rPr b="1" lang="es-ES" sz="1600">
                  <a:solidFill>
                    <a:schemeClr val="dk1"/>
                  </a:solidFill>
                  <a:latin typeface="Arial Narrow"/>
                  <a:ea typeface="Arial Narrow"/>
                  <a:cs typeface="Arial Narrow"/>
                  <a:sym typeface="Arial Narrow"/>
                </a:rPr>
                <a:t>%</a:t>
              </a:r>
              <a:endParaRPr b="1" sz="1600">
                <a:solidFill>
                  <a:schemeClr val="dk1"/>
                </a:solidFill>
                <a:latin typeface="Arial Narrow"/>
                <a:ea typeface="Arial Narrow"/>
                <a:cs typeface="Arial Narrow"/>
                <a:sym typeface="Arial Narrow"/>
              </a:endParaRPr>
            </a:p>
          </p:txBody>
        </p:sp>
        <p:sp>
          <p:nvSpPr>
            <p:cNvPr id="2808" name="Google Shape;2808;p58"/>
            <p:cNvSpPr txBox="1"/>
            <p:nvPr/>
          </p:nvSpPr>
          <p:spPr>
            <a:xfrm>
              <a:off x="-44377" y="7458099"/>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809" name="Google Shape;2809;p58"/>
          <p:cNvGrpSpPr/>
          <p:nvPr/>
        </p:nvGrpSpPr>
        <p:grpSpPr>
          <a:xfrm>
            <a:off x="2653588" y="8107030"/>
            <a:ext cx="1370006" cy="850605"/>
            <a:chOff x="-210999" y="7045420"/>
            <a:chExt cx="1309847" cy="850605"/>
          </a:xfrm>
        </p:grpSpPr>
        <p:sp>
          <p:nvSpPr>
            <p:cNvPr id="2810" name="Google Shape;2810;p58"/>
            <p:cNvSpPr txBox="1"/>
            <p:nvPr/>
          </p:nvSpPr>
          <p:spPr>
            <a:xfrm>
              <a:off x="-210999" y="7045420"/>
              <a:ext cx="130984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Segunda Neoplasia</a:t>
              </a:r>
              <a:endParaRPr b="1" sz="1200" u="sng">
                <a:solidFill>
                  <a:schemeClr val="dk1"/>
                </a:solidFill>
                <a:latin typeface="Arial Narrow"/>
                <a:ea typeface="Arial Narrow"/>
                <a:cs typeface="Arial Narrow"/>
                <a:sym typeface="Arial Narrow"/>
              </a:endParaRPr>
            </a:p>
          </p:txBody>
        </p:sp>
        <p:sp>
          <p:nvSpPr>
            <p:cNvPr id="2811" name="Google Shape;2811;p58"/>
            <p:cNvSpPr/>
            <p:nvPr/>
          </p:nvSpPr>
          <p:spPr>
            <a:xfrm>
              <a:off x="-193174" y="7322377"/>
              <a:ext cx="127419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600">
                <a:solidFill>
                  <a:schemeClr val="dk1"/>
                </a:solidFill>
                <a:latin typeface="Arial Narrow"/>
                <a:ea typeface="Arial Narrow"/>
                <a:cs typeface="Arial Narrow"/>
                <a:sym typeface="Arial Narrow"/>
              </a:endParaRPr>
            </a:p>
          </p:txBody>
        </p:sp>
        <p:sp>
          <p:nvSpPr>
            <p:cNvPr id="2812" name="Google Shape;2812;p58"/>
            <p:cNvSpPr txBox="1"/>
            <p:nvPr/>
          </p:nvSpPr>
          <p:spPr>
            <a:xfrm>
              <a:off x="-148584" y="76190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pic>
        <p:nvPicPr>
          <p:cNvPr id="2813" name="Google Shape;2813;p58"/>
          <p:cNvPicPr preferRelativeResize="0"/>
          <p:nvPr/>
        </p:nvPicPr>
        <p:blipFill rotWithShape="1">
          <a:blip r:embed="rId7">
            <a:alphaModFix/>
          </a:blip>
          <a:srcRect b="0" l="0" r="0" t="0"/>
          <a:stretch/>
        </p:blipFill>
        <p:spPr>
          <a:xfrm>
            <a:off x="68309" y="7692205"/>
            <a:ext cx="2230611" cy="1393670"/>
          </a:xfrm>
          <a:prstGeom prst="rect">
            <a:avLst/>
          </a:prstGeom>
          <a:noFill/>
          <a:ln>
            <a:noFill/>
          </a:ln>
        </p:spPr>
      </p:pic>
      <p:sp>
        <p:nvSpPr>
          <p:cNvPr id="2814" name="Google Shape;2814;p58"/>
          <p:cNvSpPr txBox="1"/>
          <p:nvPr/>
        </p:nvSpPr>
        <p:spPr>
          <a:xfrm>
            <a:off x="3368939" y="7595582"/>
            <a:ext cx="172636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u="sng">
                <a:solidFill>
                  <a:schemeClr val="dk1"/>
                </a:solidFill>
                <a:latin typeface="Arial Narrow"/>
                <a:ea typeface="Arial Narrow"/>
                <a:cs typeface="Arial Narrow"/>
                <a:sym typeface="Arial Narrow"/>
              </a:rPr>
              <a:t>Tipo de casos</a:t>
            </a:r>
            <a:endParaRPr b="1" sz="1800" u="sng">
              <a:solidFill>
                <a:schemeClr val="dk1"/>
              </a:solidFill>
              <a:latin typeface="Arial Narrow"/>
              <a:ea typeface="Arial Narrow"/>
              <a:cs typeface="Arial Narrow"/>
              <a:sym typeface="Arial Narrow"/>
            </a:endParaRPr>
          </a:p>
        </p:txBody>
      </p:sp>
      <p:sp>
        <p:nvSpPr>
          <p:cNvPr id="2815" name="Google Shape;2815;p58"/>
          <p:cNvSpPr/>
          <p:nvPr/>
        </p:nvSpPr>
        <p:spPr>
          <a:xfrm flipH="1" rot="-5400000">
            <a:off x="4064887" y="7972854"/>
            <a:ext cx="361404" cy="381614"/>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16" name="Google Shape;2816;p58"/>
          <p:cNvGrpSpPr/>
          <p:nvPr/>
        </p:nvGrpSpPr>
        <p:grpSpPr>
          <a:xfrm>
            <a:off x="4411585" y="8088499"/>
            <a:ext cx="2561325" cy="713205"/>
            <a:chOff x="-1367830" y="7182820"/>
            <a:chExt cx="2448853" cy="713205"/>
          </a:xfrm>
        </p:grpSpPr>
        <p:sp>
          <p:nvSpPr>
            <p:cNvPr id="2817" name="Google Shape;2817;p58"/>
            <p:cNvSpPr txBox="1"/>
            <p:nvPr/>
          </p:nvSpPr>
          <p:spPr>
            <a:xfrm>
              <a:off x="-1367830" y="7182820"/>
              <a:ext cx="130984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Recaída</a:t>
              </a:r>
              <a:endParaRPr b="1" sz="1200" u="sng">
                <a:solidFill>
                  <a:schemeClr val="dk1"/>
                </a:solidFill>
                <a:latin typeface="Arial Narrow"/>
                <a:ea typeface="Arial Narrow"/>
                <a:cs typeface="Arial Narrow"/>
                <a:sym typeface="Arial Narrow"/>
              </a:endParaRPr>
            </a:p>
          </p:txBody>
        </p:sp>
        <p:sp>
          <p:nvSpPr>
            <p:cNvPr id="2818" name="Google Shape;2818;p58"/>
            <p:cNvSpPr/>
            <p:nvPr/>
          </p:nvSpPr>
          <p:spPr>
            <a:xfrm>
              <a:off x="-1331296" y="7476373"/>
              <a:ext cx="127419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a:t>
              </a:r>
              <a:endParaRPr b="1" sz="1200">
                <a:solidFill>
                  <a:schemeClr val="dk1"/>
                </a:solidFill>
                <a:latin typeface="Arial Narrow"/>
                <a:ea typeface="Arial Narrow"/>
                <a:cs typeface="Arial Narrow"/>
                <a:sym typeface="Arial Narrow"/>
              </a:endParaRPr>
            </a:p>
          </p:txBody>
        </p:sp>
        <p:sp>
          <p:nvSpPr>
            <p:cNvPr id="2819" name="Google Shape;2819;p58"/>
            <p:cNvSpPr txBox="1"/>
            <p:nvPr/>
          </p:nvSpPr>
          <p:spPr>
            <a:xfrm>
              <a:off x="-148584" y="76190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grpSp>
        <p:nvGrpSpPr>
          <p:cNvPr id="2820" name="Google Shape;2820;p58"/>
          <p:cNvGrpSpPr/>
          <p:nvPr/>
        </p:nvGrpSpPr>
        <p:grpSpPr>
          <a:xfrm>
            <a:off x="4941956" y="1330974"/>
            <a:ext cx="2114116" cy="2226441"/>
            <a:chOff x="-130904" y="6862673"/>
            <a:chExt cx="1418034" cy="1140311"/>
          </a:xfrm>
        </p:grpSpPr>
        <p:sp>
          <p:nvSpPr>
            <p:cNvPr id="2821" name="Google Shape;2821;p58"/>
            <p:cNvSpPr txBox="1"/>
            <p:nvPr/>
          </p:nvSpPr>
          <p:spPr>
            <a:xfrm>
              <a:off x="-97015" y="6862673"/>
              <a:ext cx="1229607" cy="15763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Edad</a:t>
              </a:r>
              <a:endParaRPr b="1" sz="1400" u="sng">
                <a:solidFill>
                  <a:schemeClr val="dk1"/>
                </a:solidFill>
                <a:latin typeface="Arial Narrow"/>
                <a:ea typeface="Arial Narrow"/>
                <a:cs typeface="Arial Narrow"/>
                <a:sym typeface="Arial Narrow"/>
              </a:endParaRPr>
            </a:p>
          </p:txBody>
        </p:sp>
        <p:sp>
          <p:nvSpPr>
            <p:cNvPr id="2822" name="Google Shape;2822;p58"/>
            <p:cNvSpPr/>
            <p:nvPr/>
          </p:nvSpPr>
          <p:spPr>
            <a:xfrm>
              <a:off x="-130904" y="7087354"/>
              <a:ext cx="1418034" cy="91563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Menores de 1año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Entre 1 y 5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Entre 6 y 11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Mayores de 12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600">
                <a:solidFill>
                  <a:schemeClr val="dk1"/>
                </a:solidFill>
                <a:latin typeface="Arial Narrow"/>
                <a:ea typeface="Arial Narrow"/>
                <a:cs typeface="Arial Narrow"/>
                <a:sym typeface="Arial Narrow"/>
              </a:endParaRPr>
            </a:p>
          </p:txBody>
        </p:sp>
      </p:grpSp>
      <p:pic>
        <p:nvPicPr>
          <p:cNvPr id="2823" name="Google Shape;2823;p58"/>
          <p:cNvPicPr preferRelativeResize="0"/>
          <p:nvPr/>
        </p:nvPicPr>
        <p:blipFill rotWithShape="1">
          <a:blip r:embed="rId8">
            <a:alphaModFix/>
          </a:blip>
          <a:srcRect b="0" l="0" r="0" t="0"/>
          <a:stretch/>
        </p:blipFill>
        <p:spPr>
          <a:xfrm>
            <a:off x="5616659" y="549948"/>
            <a:ext cx="616420" cy="664439"/>
          </a:xfrm>
          <a:prstGeom prst="rect">
            <a:avLst/>
          </a:prstGeom>
          <a:noFill/>
          <a:ln>
            <a:noFill/>
          </a:ln>
        </p:spPr>
      </p:pic>
      <p:pic>
        <p:nvPicPr>
          <p:cNvPr id="2824" name="Google Shape;2824;p58"/>
          <p:cNvPicPr preferRelativeResize="0"/>
          <p:nvPr/>
        </p:nvPicPr>
        <p:blipFill rotWithShape="1">
          <a:blip r:embed="rId9">
            <a:alphaModFix/>
          </a:blip>
          <a:srcRect b="0" l="0" r="0" t="0"/>
          <a:stretch/>
        </p:blipFill>
        <p:spPr>
          <a:xfrm>
            <a:off x="162927" y="4811542"/>
            <a:ext cx="3456732" cy="472298"/>
          </a:xfrm>
          <a:prstGeom prst="rect">
            <a:avLst/>
          </a:prstGeom>
          <a:noFill/>
          <a:ln>
            <a:noFill/>
          </a:ln>
        </p:spPr>
      </p:pic>
      <p:pic>
        <p:nvPicPr>
          <p:cNvPr id="2825" name="Google Shape;2825;p58"/>
          <p:cNvPicPr preferRelativeResize="0"/>
          <p:nvPr/>
        </p:nvPicPr>
        <p:blipFill rotWithShape="1">
          <a:blip r:embed="rId10">
            <a:alphaModFix/>
          </a:blip>
          <a:srcRect b="0" l="0" r="0" t="0"/>
          <a:stretch/>
        </p:blipFill>
        <p:spPr>
          <a:xfrm>
            <a:off x="555636" y="5262048"/>
            <a:ext cx="1996798" cy="487722"/>
          </a:xfrm>
          <a:prstGeom prst="rect">
            <a:avLst/>
          </a:prstGeom>
          <a:noFill/>
          <a:ln>
            <a:noFill/>
          </a:ln>
        </p:spPr>
      </p:pic>
      <p:pic>
        <p:nvPicPr>
          <p:cNvPr id="2826" name="Google Shape;2826;p58"/>
          <p:cNvPicPr preferRelativeResize="0"/>
          <p:nvPr/>
        </p:nvPicPr>
        <p:blipFill rotWithShape="1">
          <a:blip r:embed="rId11">
            <a:alphaModFix/>
          </a:blip>
          <a:srcRect b="0" l="0" r="0" t="0"/>
          <a:stretch/>
        </p:blipFill>
        <p:spPr>
          <a:xfrm>
            <a:off x="4418643" y="5302551"/>
            <a:ext cx="1883827" cy="475529"/>
          </a:xfrm>
          <a:prstGeom prst="rect">
            <a:avLst/>
          </a:prstGeom>
          <a:noFill/>
          <a:ln>
            <a:noFill/>
          </a:ln>
        </p:spPr>
      </p:pic>
      <p:pic>
        <p:nvPicPr>
          <p:cNvPr id="2827" name="Google Shape;2827;p58"/>
          <p:cNvPicPr preferRelativeResize="0"/>
          <p:nvPr/>
        </p:nvPicPr>
        <p:blipFill rotWithShape="1">
          <a:blip r:embed="rId12">
            <a:alphaModFix/>
          </a:blip>
          <a:srcRect b="0" l="0" r="0" t="0"/>
          <a:stretch/>
        </p:blipFill>
        <p:spPr>
          <a:xfrm>
            <a:off x="512547" y="5815149"/>
            <a:ext cx="573074" cy="664522"/>
          </a:xfrm>
          <a:prstGeom prst="rect">
            <a:avLst/>
          </a:prstGeom>
          <a:noFill/>
          <a:ln>
            <a:noFill/>
          </a:ln>
        </p:spPr>
      </p:pic>
      <p:pic>
        <p:nvPicPr>
          <p:cNvPr id="2828" name="Google Shape;2828;p58"/>
          <p:cNvPicPr preferRelativeResize="0"/>
          <p:nvPr/>
        </p:nvPicPr>
        <p:blipFill rotWithShape="1">
          <a:blip r:embed="rId13">
            <a:alphaModFix/>
          </a:blip>
          <a:srcRect b="0" l="0" r="0" t="0"/>
          <a:stretch/>
        </p:blipFill>
        <p:spPr>
          <a:xfrm>
            <a:off x="2147164" y="5830335"/>
            <a:ext cx="457240" cy="634151"/>
          </a:xfrm>
          <a:prstGeom prst="rect">
            <a:avLst/>
          </a:prstGeom>
          <a:noFill/>
          <a:ln>
            <a:noFill/>
          </a:ln>
        </p:spPr>
      </p:pic>
      <p:pic>
        <p:nvPicPr>
          <p:cNvPr id="2829" name="Google Shape;2829;p58"/>
          <p:cNvPicPr preferRelativeResize="0"/>
          <p:nvPr/>
        </p:nvPicPr>
        <p:blipFill rotWithShape="1">
          <a:blip r:embed="rId14">
            <a:alphaModFix/>
          </a:blip>
          <a:srcRect b="0" l="0" r="0" t="0"/>
          <a:stretch/>
        </p:blipFill>
        <p:spPr>
          <a:xfrm>
            <a:off x="4317178" y="5749198"/>
            <a:ext cx="694218" cy="662067"/>
          </a:xfrm>
          <a:prstGeom prst="rect">
            <a:avLst/>
          </a:prstGeom>
          <a:noFill/>
          <a:ln>
            <a:noFill/>
          </a:ln>
        </p:spPr>
      </p:pic>
      <p:pic>
        <p:nvPicPr>
          <p:cNvPr id="2830" name="Google Shape;2830;p58"/>
          <p:cNvPicPr preferRelativeResize="0"/>
          <p:nvPr/>
        </p:nvPicPr>
        <p:blipFill rotWithShape="1">
          <a:blip r:embed="rId15">
            <a:alphaModFix/>
          </a:blip>
          <a:srcRect b="0" l="0" r="0" t="0"/>
          <a:stretch/>
        </p:blipFill>
        <p:spPr>
          <a:xfrm>
            <a:off x="6054362" y="5700544"/>
            <a:ext cx="592595" cy="638452"/>
          </a:xfrm>
          <a:prstGeom prst="rect">
            <a:avLst/>
          </a:prstGeom>
          <a:noFill/>
          <a:ln>
            <a:noFill/>
          </a:ln>
        </p:spPr>
      </p:pic>
      <p:sp>
        <p:nvSpPr>
          <p:cNvPr id="2831" name="Google Shape;2831;p58"/>
          <p:cNvSpPr/>
          <p:nvPr/>
        </p:nvSpPr>
        <p:spPr>
          <a:xfrm>
            <a:off x="310823" y="6370214"/>
            <a:ext cx="127647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Masculino</a:t>
            </a:r>
            <a:endParaRPr/>
          </a:p>
        </p:txBody>
      </p:sp>
      <p:sp>
        <p:nvSpPr>
          <p:cNvPr id="2832" name="Google Shape;2832;p58"/>
          <p:cNvSpPr/>
          <p:nvPr/>
        </p:nvSpPr>
        <p:spPr>
          <a:xfrm>
            <a:off x="1847904" y="6400334"/>
            <a:ext cx="10296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Femenino</a:t>
            </a:r>
            <a:endParaRPr/>
          </a:p>
        </p:txBody>
      </p:sp>
      <p:sp>
        <p:nvSpPr>
          <p:cNvPr id="2833" name="Google Shape;2833;p58"/>
          <p:cNvSpPr/>
          <p:nvPr/>
        </p:nvSpPr>
        <p:spPr>
          <a:xfrm>
            <a:off x="4033408" y="6372470"/>
            <a:ext cx="156292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Afrocolombiano</a:t>
            </a:r>
            <a:endParaRPr b="1" sz="1400">
              <a:solidFill>
                <a:schemeClr val="dk1"/>
              </a:solidFill>
              <a:latin typeface="Calibri"/>
              <a:ea typeface="Calibri"/>
              <a:cs typeface="Calibri"/>
              <a:sym typeface="Calibri"/>
            </a:endParaRPr>
          </a:p>
        </p:txBody>
      </p:sp>
      <p:pic>
        <p:nvPicPr>
          <p:cNvPr id="2834" name="Google Shape;2834;p58"/>
          <p:cNvPicPr preferRelativeResize="0"/>
          <p:nvPr/>
        </p:nvPicPr>
        <p:blipFill rotWithShape="1">
          <a:blip r:embed="rId16">
            <a:alphaModFix/>
          </a:blip>
          <a:srcRect b="0" l="0" r="0" t="0"/>
          <a:stretch/>
        </p:blipFill>
        <p:spPr>
          <a:xfrm>
            <a:off x="-23486" y="-122"/>
            <a:ext cx="7224386" cy="530398"/>
          </a:xfrm>
          <a:prstGeom prst="rect">
            <a:avLst/>
          </a:prstGeom>
          <a:noFill/>
          <a:ln>
            <a:noFill/>
          </a:ln>
        </p:spPr>
      </p:pic>
      <p:pic>
        <p:nvPicPr>
          <p:cNvPr id="2835" name="Google Shape;2835;p58"/>
          <p:cNvPicPr preferRelativeResize="0"/>
          <p:nvPr/>
        </p:nvPicPr>
        <p:blipFill rotWithShape="1">
          <a:blip r:embed="rId17">
            <a:alphaModFix/>
          </a:blip>
          <a:srcRect b="0" l="0" r="0" t="0"/>
          <a:stretch/>
        </p:blipFill>
        <p:spPr>
          <a:xfrm>
            <a:off x="110393" y="50064"/>
            <a:ext cx="3475021" cy="451143"/>
          </a:xfrm>
          <a:prstGeom prst="rect">
            <a:avLst/>
          </a:prstGeom>
          <a:noFill/>
          <a:ln>
            <a:noFill/>
          </a:ln>
        </p:spPr>
      </p:pic>
      <p:sp>
        <p:nvSpPr>
          <p:cNvPr id="2836" name="Google Shape;2836;p58"/>
          <p:cNvSpPr/>
          <p:nvPr/>
        </p:nvSpPr>
        <p:spPr>
          <a:xfrm>
            <a:off x="5999014" y="6338996"/>
            <a:ext cx="91986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Indígena</a:t>
            </a:r>
            <a:endParaRPr/>
          </a:p>
        </p:txBody>
      </p:sp>
      <p:sp>
        <p:nvSpPr>
          <p:cNvPr id="2837" name="Google Shape;2837;p58"/>
          <p:cNvSpPr/>
          <p:nvPr/>
        </p:nvSpPr>
        <p:spPr>
          <a:xfrm>
            <a:off x="373048" y="6746334"/>
            <a:ext cx="967986" cy="329737"/>
          </a:xfrm>
          <a:prstGeom prst="roundRect">
            <a:avLst>
              <a:gd fmla="val 16667" name="adj"/>
            </a:avLst>
          </a:prstGeom>
          <a:solidFill>
            <a:srgbClr val="D99593"/>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lt1"/>
                </a:solidFill>
                <a:latin typeface="Calibri"/>
                <a:ea typeface="Calibri"/>
                <a:cs typeface="Calibri"/>
                <a:sym typeface="Calibri"/>
              </a:rPr>
              <a:t>5</a:t>
            </a:r>
            <a:endParaRPr b="1" sz="1800">
              <a:solidFill>
                <a:schemeClr val="lt1"/>
              </a:solidFill>
              <a:latin typeface="Calibri"/>
              <a:ea typeface="Calibri"/>
              <a:cs typeface="Calibri"/>
              <a:sym typeface="Calibri"/>
            </a:endParaRPr>
          </a:p>
        </p:txBody>
      </p:sp>
      <p:pic>
        <p:nvPicPr>
          <p:cNvPr id="2838" name="Google Shape;2838;p58"/>
          <p:cNvPicPr preferRelativeResize="0"/>
          <p:nvPr/>
        </p:nvPicPr>
        <p:blipFill rotWithShape="1">
          <a:blip r:embed="rId18">
            <a:alphaModFix/>
          </a:blip>
          <a:srcRect b="0" l="0" r="0" t="0"/>
          <a:stretch/>
        </p:blipFill>
        <p:spPr>
          <a:xfrm>
            <a:off x="1860436" y="6717914"/>
            <a:ext cx="987638" cy="353599"/>
          </a:xfrm>
          <a:prstGeom prst="rect">
            <a:avLst/>
          </a:prstGeom>
          <a:noFill/>
          <a:ln>
            <a:noFill/>
          </a:ln>
        </p:spPr>
      </p:pic>
      <p:pic>
        <p:nvPicPr>
          <p:cNvPr id="2839" name="Google Shape;2839;p58"/>
          <p:cNvPicPr preferRelativeResize="0"/>
          <p:nvPr/>
        </p:nvPicPr>
        <p:blipFill rotWithShape="1">
          <a:blip r:embed="rId19">
            <a:alphaModFix/>
          </a:blip>
          <a:srcRect b="0" l="0" r="0" t="0"/>
          <a:stretch/>
        </p:blipFill>
        <p:spPr>
          <a:xfrm>
            <a:off x="5999014" y="6746334"/>
            <a:ext cx="987638" cy="353599"/>
          </a:xfrm>
          <a:prstGeom prst="rect">
            <a:avLst/>
          </a:prstGeom>
          <a:noFill/>
          <a:ln>
            <a:noFill/>
          </a:ln>
        </p:spPr>
      </p:pic>
      <p:pic>
        <p:nvPicPr>
          <p:cNvPr id="2840" name="Google Shape;2840;p58"/>
          <p:cNvPicPr preferRelativeResize="0"/>
          <p:nvPr/>
        </p:nvPicPr>
        <p:blipFill rotWithShape="1">
          <a:blip r:embed="rId20">
            <a:alphaModFix/>
          </a:blip>
          <a:srcRect b="0" l="0" r="0" t="0"/>
          <a:stretch/>
        </p:blipFill>
        <p:spPr>
          <a:xfrm>
            <a:off x="4268992" y="6732892"/>
            <a:ext cx="993734" cy="359695"/>
          </a:xfrm>
          <a:prstGeom prst="rect">
            <a:avLst/>
          </a:prstGeom>
          <a:noFill/>
          <a:ln>
            <a:noFill/>
          </a:ln>
        </p:spPr>
      </p:pic>
      <p:sp>
        <p:nvSpPr>
          <p:cNvPr id="2841" name="Google Shape;2841;p58"/>
          <p:cNvSpPr txBox="1"/>
          <p:nvPr/>
        </p:nvSpPr>
        <p:spPr>
          <a:xfrm>
            <a:off x="2195211" y="6717120"/>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2F2F2"/>
                </a:solidFill>
                <a:latin typeface="Calibri"/>
                <a:ea typeface="Calibri"/>
                <a:cs typeface="Calibri"/>
                <a:sym typeface="Calibri"/>
              </a:rPr>
              <a:t>3</a:t>
            </a:r>
            <a:endParaRPr b="1" sz="1800">
              <a:solidFill>
                <a:srgbClr val="F2F2F2"/>
              </a:solidFill>
              <a:latin typeface="Calibri"/>
              <a:ea typeface="Calibri"/>
              <a:cs typeface="Calibri"/>
              <a:sym typeface="Calibri"/>
            </a:endParaRPr>
          </a:p>
        </p:txBody>
      </p:sp>
      <p:sp>
        <p:nvSpPr>
          <p:cNvPr id="2842" name="Google Shape;2842;p58"/>
          <p:cNvSpPr txBox="1"/>
          <p:nvPr/>
        </p:nvSpPr>
        <p:spPr>
          <a:xfrm>
            <a:off x="4597408" y="6738888"/>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2843" name="Google Shape;2843;p58"/>
          <p:cNvSpPr txBox="1"/>
          <p:nvPr/>
        </p:nvSpPr>
        <p:spPr>
          <a:xfrm>
            <a:off x="6329869" y="6752441"/>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sp>
        <p:nvSpPr>
          <p:cNvPr id="2844" name="Google Shape;2844;p58"/>
          <p:cNvSpPr txBox="1"/>
          <p:nvPr/>
        </p:nvSpPr>
        <p:spPr>
          <a:xfrm>
            <a:off x="6513203" y="25130"/>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Pág.58 </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8" name="Shape 2848"/>
        <p:cNvGrpSpPr/>
        <p:nvPr/>
      </p:nvGrpSpPr>
      <p:grpSpPr>
        <a:xfrm>
          <a:off x="0" y="0"/>
          <a:ext cx="0" cy="0"/>
          <a:chOff x="0" y="0"/>
          <a:chExt cx="0" cy="0"/>
        </a:xfrm>
      </p:grpSpPr>
      <p:sp>
        <p:nvSpPr>
          <p:cNvPr id="2849" name="Google Shape;2849;p59"/>
          <p:cNvSpPr/>
          <p:nvPr/>
        </p:nvSpPr>
        <p:spPr>
          <a:xfrm>
            <a:off x="0" y="10661"/>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50" name="Google Shape;2850;p59"/>
          <p:cNvGrpSpPr/>
          <p:nvPr/>
        </p:nvGrpSpPr>
        <p:grpSpPr>
          <a:xfrm>
            <a:off x="140669" y="143282"/>
            <a:ext cx="5047355" cy="307777"/>
            <a:chOff x="2448322" y="74775"/>
            <a:chExt cx="5047355" cy="307777"/>
          </a:xfrm>
        </p:grpSpPr>
        <p:sp>
          <p:nvSpPr>
            <p:cNvPr id="2851" name="Google Shape;2851;p5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852" name="Google Shape;2852;p59"/>
            <p:cNvCxnSpPr>
              <a:stCxn id="285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853" name="Google Shape;2853;p59"/>
            <p:cNvSpPr txBox="1"/>
            <p:nvPr/>
          </p:nvSpPr>
          <p:spPr>
            <a:xfrm>
              <a:off x="3302537" y="74775"/>
              <a:ext cx="419314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Arial Narrow"/>
                  <a:ea typeface="Arial Narrow"/>
                  <a:cs typeface="Arial Narrow"/>
                  <a:sym typeface="Arial Narrow"/>
                </a:rPr>
                <a:t>Variables de diagnóstico clínico</a:t>
              </a:r>
              <a:endParaRPr b="1" sz="1400">
                <a:solidFill>
                  <a:schemeClr val="dk1"/>
                </a:solidFill>
                <a:latin typeface="Arial Narrow"/>
                <a:ea typeface="Arial Narrow"/>
                <a:cs typeface="Arial Narrow"/>
                <a:sym typeface="Arial Narrow"/>
              </a:endParaRPr>
            </a:p>
          </p:txBody>
        </p:sp>
      </p:grpSp>
      <p:grpSp>
        <p:nvGrpSpPr>
          <p:cNvPr id="2854" name="Google Shape;2854;p59"/>
          <p:cNvGrpSpPr/>
          <p:nvPr/>
        </p:nvGrpSpPr>
        <p:grpSpPr>
          <a:xfrm>
            <a:off x="5049896" y="886453"/>
            <a:ext cx="2218525" cy="1467043"/>
            <a:chOff x="-807948" y="3059763"/>
            <a:chExt cx="2947220" cy="1672104"/>
          </a:xfrm>
        </p:grpSpPr>
        <p:grpSp>
          <p:nvGrpSpPr>
            <p:cNvPr id="2855" name="Google Shape;2855;p59"/>
            <p:cNvGrpSpPr/>
            <p:nvPr/>
          </p:nvGrpSpPr>
          <p:grpSpPr>
            <a:xfrm>
              <a:off x="-448527" y="3059763"/>
              <a:ext cx="2587799" cy="1672104"/>
              <a:chOff x="-658039" y="2895349"/>
              <a:chExt cx="2587799" cy="1672104"/>
            </a:xfrm>
          </p:grpSpPr>
          <p:pic>
            <p:nvPicPr>
              <p:cNvPr id="2856" name="Google Shape;2856;p59"/>
              <p:cNvPicPr preferRelativeResize="0"/>
              <p:nvPr/>
            </p:nvPicPr>
            <p:blipFill rotWithShape="1">
              <a:blip r:embed="rId3">
                <a:alphaModFix/>
              </a:blip>
              <a:srcRect b="0" l="0" r="0" t="0"/>
              <a:stretch/>
            </p:blipFill>
            <p:spPr>
              <a:xfrm>
                <a:off x="14588" y="2895349"/>
                <a:ext cx="1147916" cy="1049340"/>
              </a:xfrm>
              <a:prstGeom prst="rect">
                <a:avLst/>
              </a:prstGeom>
              <a:noFill/>
              <a:ln>
                <a:noFill/>
              </a:ln>
            </p:spPr>
          </p:pic>
          <p:sp>
            <p:nvSpPr>
              <p:cNvPr id="2857" name="Google Shape;2857;p59"/>
              <p:cNvSpPr/>
              <p:nvPr/>
            </p:nvSpPr>
            <p:spPr>
              <a:xfrm>
                <a:off x="-658039" y="3971098"/>
                <a:ext cx="2587799" cy="59635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Principales pruebas </a:t>
                </a:r>
                <a:endParaRPr/>
              </a:p>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De criterios diagnósticos</a:t>
                </a:r>
                <a:endParaRPr b="1" sz="1400" u="sng">
                  <a:solidFill>
                    <a:srgbClr val="000000"/>
                  </a:solidFill>
                  <a:latin typeface="Arial Narrow"/>
                  <a:ea typeface="Arial Narrow"/>
                  <a:cs typeface="Arial Narrow"/>
                  <a:sym typeface="Arial Narrow"/>
                </a:endParaRPr>
              </a:p>
            </p:txBody>
          </p:sp>
        </p:grpSp>
        <p:sp>
          <p:nvSpPr>
            <p:cNvPr id="2858" name="Google Shape;2858;p59"/>
            <p:cNvSpPr/>
            <p:nvPr/>
          </p:nvSpPr>
          <p:spPr>
            <a:xfrm flipH="1">
              <a:off x="-807948" y="3298519"/>
              <a:ext cx="351688" cy="285915"/>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859" name="Google Shape;2859;p59"/>
          <p:cNvGrpSpPr/>
          <p:nvPr/>
        </p:nvGrpSpPr>
        <p:grpSpPr>
          <a:xfrm>
            <a:off x="5024053" y="3175063"/>
            <a:ext cx="1894123" cy="2604084"/>
            <a:chOff x="487125" y="4843688"/>
            <a:chExt cx="3053485" cy="2665141"/>
          </a:xfrm>
        </p:grpSpPr>
        <p:grpSp>
          <p:nvGrpSpPr>
            <p:cNvPr id="2860" name="Google Shape;2860;p59"/>
            <p:cNvGrpSpPr/>
            <p:nvPr/>
          </p:nvGrpSpPr>
          <p:grpSpPr>
            <a:xfrm>
              <a:off x="1463467" y="4843688"/>
              <a:ext cx="2077143" cy="2100151"/>
              <a:chOff x="4890685" y="1076436"/>
              <a:chExt cx="2077143" cy="2100151"/>
            </a:xfrm>
          </p:grpSpPr>
          <p:pic>
            <p:nvPicPr>
              <p:cNvPr id="2861" name="Google Shape;2861;p59"/>
              <p:cNvPicPr preferRelativeResize="0"/>
              <p:nvPr/>
            </p:nvPicPr>
            <p:blipFill rotWithShape="1">
              <a:blip r:embed="rId4">
                <a:alphaModFix/>
              </a:blip>
              <a:srcRect b="0" l="0" r="0" t="0"/>
              <a:stretch/>
            </p:blipFill>
            <p:spPr>
              <a:xfrm>
                <a:off x="4890685" y="1076436"/>
                <a:ext cx="1780712" cy="973935"/>
              </a:xfrm>
              <a:prstGeom prst="rect">
                <a:avLst/>
              </a:prstGeom>
              <a:noFill/>
              <a:ln>
                <a:noFill/>
              </a:ln>
            </p:spPr>
          </p:pic>
          <p:sp>
            <p:nvSpPr>
              <p:cNvPr id="2862" name="Google Shape;2862;p59"/>
              <p:cNvSpPr/>
              <p:nvPr/>
            </p:nvSpPr>
            <p:spPr>
              <a:xfrm>
                <a:off x="5096801" y="2200109"/>
                <a:ext cx="1871027" cy="9764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Principales pruebas </a:t>
                </a:r>
                <a:endParaRPr/>
              </a:p>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diagnósticas confirmatoria</a:t>
                </a:r>
                <a:endParaRPr b="1" sz="1200" u="sng">
                  <a:solidFill>
                    <a:srgbClr val="000000"/>
                  </a:solidFill>
                  <a:latin typeface="Arial Narrow"/>
                  <a:ea typeface="Arial Narrow"/>
                  <a:cs typeface="Arial Narrow"/>
                  <a:sym typeface="Arial Narrow"/>
                </a:endParaRPr>
              </a:p>
            </p:txBody>
          </p:sp>
        </p:grpSp>
        <p:sp>
          <p:nvSpPr>
            <p:cNvPr id="2863" name="Google Shape;2863;p59"/>
            <p:cNvSpPr/>
            <p:nvPr/>
          </p:nvSpPr>
          <p:spPr>
            <a:xfrm flipH="1">
              <a:off x="487125" y="7222914"/>
              <a:ext cx="477818" cy="285915"/>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2864" name="Google Shape;2864;p59"/>
          <p:cNvPicPr preferRelativeResize="0"/>
          <p:nvPr/>
        </p:nvPicPr>
        <p:blipFill rotWithShape="1">
          <a:blip r:embed="rId5">
            <a:alphaModFix/>
          </a:blip>
          <a:srcRect b="0" l="0" r="0" t="0"/>
          <a:stretch/>
        </p:blipFill>
        <p:spPr>
          <a:xfrm>
            <a:off x="940967" y="789808"/>
            <a:ext cx="910301" cy="720958"/>
          </a:xfrm>
          <a:prstGeom prst="rect">
            <a:avLst/>
          </a:prstGeom>
          <a:noFill/>
          <a:ln>
            <a:noFill/>
          </a:ln>
        </p:spPr>
      </p:pic>
      <p:sp>
        <p:nvSpPr>
          <p:cNvPr id="2865" name="Google Shape;2865;p59"/>
          <p:cNvSpPr txBox="1"/>
          <p:nvPr/>
        </p:nvSpPr>
        <p:spPr>
          <a:xfrm>
            <a:off x="532938" y="3507269"/>
            <a:ext cx="172636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Tipo de cáncer</a:t>
            </a:r>
            <a:endParaRPr b="1" sz="1200" u="sng">
              <a:solidFill>
                <a:schemeClr val="dk1"/>
              </a:solidFill>
              <a:latin typeface="Arial Narrow"/>
              <a:ea typeface="Arial Narrow"/>
              <a:cs typeface="Arial Narrow"/>
              <a:sym typeface="Arial Narrow"/>
            </a:endParaRPr>
          </a:p>
        </p:txBody>
      </p:sp>
      <p:sp>
        <p:nvSpPr>
          <p:cNvPr id="2866" name="Google Shape;2866;p59"/>
          <p:cNvSpPr/>
          <p:nvPr/>
        </p:nvSpPr>
        <p:spPr>
          <a:xfrm>
            <a:off x="235208" y="1558480"/>
            <a:ext cx="2699096" cy="3884651"/>
          </a:xfrm>
          <a:prstGeom prst="roundRect">
            <a:avLst>
              <a:gd fmla="val 16667" name="adj"/>
            </a:avLst>
          </a:prstGeom>
          <a:solidFill>
            <a:srgbClr val="CCC0D9"/>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Leucemia linfoide aguda y otras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Leucemia Mieloide</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Linfomas y neoplasias reticuloendoteliales</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Retinoblastoma</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Tumores renal </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Otras Neoplasias Malignas no especificadas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a:t>
            </a:r>
            <a:endParaRPr b="1" sz="1200">
              <a:solidFill>
                <a:schemeClr val="dk1"/>
              </a:solidFill>
              <a:latin typeface="Arial Narrow"/>
              <a:ea typeface="Arial Narrow"/>
              <a:cs typeface="Arial Narrow"/>
              <a:sym typeface="Arial Narrow"/>
            </a:endParaRPr>
          </a:p>
        </p:txBody>
      </p:sp>
      <p:sp>
        <p:nvSpPr>
          <p:cNvPr id="2867" name="Google Shape;2867;p59"/>
          <p:cNvSpPr/>
          <p:nvPr/>
        </p:nvSpPr>
        <p:spPr>
          <a:xfrm>
            <a:off x="0" y="6164088"/>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68" name="Google Shape;2868;p59"/>
          <p:cNvGrpSpPr/>
          <p:nvPr/>
        </p:nvGrpSpPr>
        <p:grpSpPr>
          <a:xfrm>
            <a:off x="128564" y="6224078"/>
            <a:ext cx="3441267" cy="307777"/>
            <a:chOff x="2448322" y="-371"/>
            <a:chExt cx="3441267" cy="307777"/>
          </a:xfrm>
        </p:grpSpPr>
        <p:sp>
          <p:nvSpPr>
            <p:cNvPr id="2869" name="Google Shape;2869;p59"/>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870" name="Google Shape;2870;p59"/>
            <p:cNvCxnSpPr>
              <a:stCxn id="2869"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871" name="Google Shape;2871;p59"/>
            <p:cNvSpPr txBox="1"/>
            <p:nvPr/>
          </p:nvSpPr>
          <p:spPr>
            <a:xfrm>
              <a:off x="3297301" y="-371"/>
              <a:ext cx="25922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Arial Narrow"/>
                  <a:ea typeface="Arial Narrow"/>
                  <a:cs typeface="Arial Narrow"/>
                  <a:sym typeface="Arial Narrow"/>
                </a:rPr>
                <a:t>Consideraciones técnicas</a:t>
              </a:r>
              <a:endParaRPr b="1" sz="1400">
                <a:solidFill>
                  <a:schemeClr val="dk1"/>
                </a:solidFill>
                <a:latin typeface="Arial Narrow"/>
                <a:ea typeface="Arial Narrow"/>
                <a:cs typeface="Arial Narrow"/>
                <a:sym typeface="Arial Narrow"/>
              </a:endParaRPr>
            </a:p>
          </p:txBody>
        </p:sp>
      </p:grpSp>
      <p:sp>
        <p:nvSpPr>
          <p:cNvPr id="2872" name="Google Shape;2872;p59"/>
          <p:cNvSpPr txBox="1"/>
          <p:nvPr/>
        </p:nvSpPr>
        <p:spPr>
          <a:xfrm>
            <a:off x="23472" y="6601016"/>
            <a:ext cx="7069621" cy="3385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600">
              <a:solidFill>
                <a:schemeClr val="dk1"/>
              </a:solidFill>
              <a:latin typeface="Arial Narrow"/>
              <a:ea typeface="Arial Narrow"/>
              <a:cs typeface="Arial Narrow"/>
              <a:sym typeface="Arial Narrow"/>
            </a:endParaRPr>
          </a:p>
        </p:txBody>
      </p:sp>
      <p:sp>
        <p:nvSpPr>
          <p:cNvPr id="2873" name="Google Shape;2873;p59"/>
          <p:cNvSpPr/>
          <p:nvPr/>
        </p:nvSpPr>
        <p:spPr>
          <a:xfrm>
            <a:off x="3215079" y="842645"/>
            <a:ext cx="1584176" cy="663477"/>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400">
                <a:solidFill>
                  <a:schemeClr val="lt1"/>
                </a:solidFill>
                <a:latin typeface="Calibri"/>
                <a:ea typeface="Calibri"/>
                <a:cs typeface="Calibri"/>
                <a:sym typeface="Calibri"/>
              </a:rPr>
              <a:t>Radiológicas</a:t>
            </a:r>
            <a:endParaRPr sz="1400">
              <a:solidFill>
                <a:schemeClr val="lt1"/>
              </a:solidFill>
              <a:latin typeface="Calibri"/>
              <a:ea typeface="Calibri"/>
              <a:cs typeface="Calibri"/>
              <a:sym typeface="Calibri"/>
            </a:endParaRPr>
          </a:p>
        </p:txBody>
      </p:sp>
      <p:pic>
        <p:nvPicPr>
          <p:cNvPr id="2874" name="Google Shape;2874;p59"/>
          <p:cNvPicPr preferRelativeResize="0"/>
          <p:nvPr/>
        </p:nvPicPr>
        <p:blipFill rotWithShape="1">
          <a:blip r:embed="rId6">
            <a:alphaModFix/>
          </a:blip>
          <a:srcRect b="0" l="0" r="0" t="0"/>
          <a:stretch/>
        </p:blipFill>
        <p:spPr>
          <a:xfrm>
            <a:off x="3210226" y="1637934"/>
            <a:ext cx="1609483" cy="682811"/>
          </a:xfrm>
          <a:prstGeom prst="rect">
            <a:avLst/>
          </a:prstGeom>
          <a:noFill/>
          <a:ln>
            <a:noFill/>
          </a:ln>
        </p:spPr>
      </p:pic>
      <p:pic>
        <p:nvPicPr>
          <p:cNvPr id="2875" name="Google Shape;2875;p59"/>
          <p:cNvPicPr preferRelativeResize="0"/>
          <p:nvPr/>
        </p:nvPicPr>
        <p:blipFill rotWithShape="1">
          <a:blip r:embed="rId7">
            <a:alphaModFix/>
          </a:blip>
          <a:srcRect b="0" l="0" r="0" t="0"/>
          <a:stretch/>
        </p:blipFill>
        <p:spPr>
          <a:xfrm>
            <a:off x="4992884" y="3064748"/>
            <a:ext cx="329213" cy="335309"/>
          </a:xfrm>
          <a:prstGeom prst="rect">
            <a:avLst/>
          </a:prstGeom>
          <a:noFill/>
          <a:ln>
            <a:noFill/>
          </a:ln>
        </p:spPr>
      </p:pic>
      <p:sp>
        <p:nvSpPr>
          <p:cNvPr id="2876" name="Google Shape;2876;p59"/>
          <p:cNvSpPr txBox="1"/>
          <p:nvPr/>
        </p:nvSpPr>
        <p:spPr>
          <a:xfrm>
            <a:off x="3440413" y="1602073"/>
            <a:ext cx="1475453"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400">
                <a:solidFill>
                  <a:srgbClr val="F2F2F2"/>
                </a:solidFill>
                <a:latin typeface="Calibri"/>
                <a:ea typeface="Calibri"/>
                <a:cs typeface="Calibri"/>
                <a:sym typeface="Calibri"/>
              </a:rPr>
              <a:t>Extendido periférico de sangre</a:t>
            </a:r>
            <a:endParaRPr sz="1400">
              <a:solidFill>
                <a:srgbClr val="F2F2F2"/>
              </a:solidFill>
              <a:latin typeface="Calibri"/>
              <a:ea typeface="Calibri"/>
              <a:cs typeface="Calibri"/>
              <a:sym typeface="Calibri"/>
            </a:endParaRPr>
          </a:p>
        </p:txBody>
      </p:sp>
      <p:pic>
        <p:nvPicPr>
          <p:cNvPr id="2877" name="Google Shape;2877;p59"/>
          <p:cNvPicPr preferRelativeResize="0"/>
          <p:nvPr/>
        </p:nvPicPr>
        <p:blipFill rotWithShape="1">
          <a:blip r:embed="rId8">
            <a:alphaModFix/>
          </a:blip>
          <a:srcRect b="0" l="0" r="0" t="0"/>
          <a:stretch/>
        </p:blipFill>
        <p:spPr>
          <a:xfrm>
            <a:off x="3210226" y="2821363"/>
            <a:ext cx="1609483" cy="682811"/>
          </a:xfrm>
          <a:prstGeom prst="rect">
            <a:avLst/>
          </a:prstGeom>
          <a:noFill/>
          <a:ln>
            <a:noFill/>
          </a:ln>
        </p:spPr>
      </p:pic>
      <p:pic>
        <p:nvPicPr>
          <p:cNvPr id="2878" name="Google Shape;2878;p59"/>
          <p:cNvPicPr preferRelativeResize="0"/>
          <p:nvPr/>
        </p:nvPicPr>
        <p:blipFill rotWithShape="1">
          <a:blip r:embed="rId8">
            <a:alphaModFix/>
          </a:blip>
          <a:srcRect b="0" l="0" r="0" t="0"/>
          <a:stretch/>
        </p:blipFill>
        <p:spPr>
          <a:xfrm>
            <a:off x="3210226" y="4458047"/>
            <a:ext cx="1609483" cy="682811"/>
          </a:xfrm>
          <a:prstGeom prst="rect">
            <a:avLst/>
          </a:prstGeom>
          <a:noFill/>
          <a:ln>
            <a:noFill/>
          </a:ln>
        </p:spPr>
      </p:pic>
      <p:pic>
        <p:nvPicPr>
          <p:cNvPr id="2879" name="Google Shape;2879;p59"/>
          <p:cNvPicPr preferRelativeResize="0"/>
          <p:nvPr/>
        </p:nvPicPr>
        <p:blipFill rotWithShape="1">
          <a:blip r:embed="rId8">
            <a:alphaModFix/>
          </a:blip>
          <a:srcRect b="0" l="0" r="0" t="0"/>
          <a:stretch/>
        </p:blipFill>
        <p:spPr>
          <a:xfrm>
            <a:off x="3210226" y="5296670"/>
            <a:ext cx="1609483" cy="682811"/>
          </a:xfrm>
          <a:prstGeom prst="rect">
            <a:avLst/>
          </a:prstGeom>
          <a:noFill/>
          <a:ln>
            <a:noFill/>
          </a:ln>
        </p:spPr>
      </p:pic>
      <p:pic>
        <p:nvPicPr>
          <p:cNvPr id="2880" name="Google Shape;2880;p59"/>
          <p:cNvPicPr preferRelativeResize="0"/>
          <p:nvPr/>
        </p:nvPicPr>
        <p:blipFill rotWithShape="1">
          <a:blip r:embed="rId8">
            <a:alphaModFix/>
          </a:blip>
          <a:srcRect b="0" l="0" r="0" t="0"/>
          <a:stretch/>
        </p:blipFill>
        <p:spPr>
          <a:xfrm>
            <a:off x="3225554" y="3639705"/>
            <a:ext cx="1609483" cy="682811"/>
          </a:xfrm>
          <a:prstGeom prst="rect">
            <a:avLst/>
          </a:prstGeom>
          <a:noFill/>
          <a:ln>
            <a:noFill/>
          </a:ln>
        </p:spPr>
      </p:pic>
      <p:pic>
        <p:nvPicPr>
          <p:cNvPr id="2881" name="Google Shape;2881;p59"/>
          <p:cNvPicPr preferRelativeResize="0"/>
          <p:nvPr/>
        </p:nvPicPr>
        <p:blipFill rotWithShape="1">
          <a:blip r:embed="rId7">
            <a:alphaModFix/>
          </a:blip>
          <a:srcRect b="0" l="0" r="0" t="0"/>
          <a:stretch/>
        </p:blipFill>
        <p:spPr>
          <a:xfrm>
            <a:off x="4998610" y="4667162"/>
            <a:ext cx="329213" cy="353860"/>
          </a:xfrm>
          <a:prstGeom prst="rect">
            <a:avLst/>
          </a:prstGeom>
          <a:noFill/>
          <a:ln>
            <a:noFill/>
          </a:ln>
        </p:spPr>
      </p:pic>
      <p:pic>
        <p:nvPicPr>
          <p:cNvPr id="2882" name="Google Shape;2882;p59"/>
          <p:cNvPicPr preferRelativeResize="0"/>
          <p:nvPr/>
        </p:nvPicPr>
        <p:blipFill rotWithShape="1">
          <a:blip r:embed="rId7">
            <a:alphaModFix/>
          </a:blip>
          <a:srcRect b="0" l="0" r="0" t="0"/>
          <a:stretch/>
        </p:blipFill>
        <p:spPr>
          <a:xfrm>
            <a:off x="5013992" y="3823472"/>
            <a:ext cx="329213" cy="335309"/>
          </a:xfrm>
          <a:prstGeom prst="rect">
            <a:avLst/>
          </a:prstGeom>
          <a:noFill/>
          <a:ln>
            <a:noFill/>
          </a:ln>
        </p:spPr>
      </p:pic>
      <p:pic>
        <p:nvPicPr>
          <p:cNvPr id="2883" name="Google Shape;2883;p59"/>
          <p:cNvPicPr preferRelativeResize="0"/>
          <p:nvPr/>
        </p:nvPicPr>
        <p:blipFill rotWithShape="1">
          <a:blip r:embed="rId7">
            <a:alphaModFix/>
          </a:blip>
          <a:srcRect b="0" l="0" r="0" t="0"/>
          <a:stretch/>
        </p:blipFill>
        <p:spPr>
          <a:xfrm>
            <a:off x="4981446" y="1811684"/>
            <a:ext cx="329213" cy="335309"/>
          </a:xfrm>
          <a:prstGeom prst="rect">
            <a:avLst/>
          </a:prstGeom>
          <a:noFill/>
          <a:ln>
            <a:noFill/>
          </a:ln>
        </p:spPr>
      </p:pic>
      <p:sp>
        <p:nvSpPr>
          <p:cNvPr id="2884" name="Google Shape;2884;p59"/>
          <p:cNvSpPr txBox="1"/>
          <p:nvPr/>
        </p:nvSpPr>
        <p:spPr>
          <a:xfrm>
            <a:off x="3412041" y="2962856"/>
            <a:ext cx="140369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600">
                <a:solidFill>
                  <a:schemeClr val="lt1"/>
                </a:solidFill>
                <a:latin typeface="Calibri"/>
                <a:ea typeface="Calibri"/>
                <a:cs typeface="Calibri"/>
                <a:sym typeface="Calibri"/>
              </a:rPr>
              <a:t>Mielograma</a:t>
            </a:r>
            <a:endParaRPr sz="1600">
              <a:solidFill>
                <a:schemeClr val="lt1"/>
              </a:solidFill>
              <a:latin typeface="Calibri"/>
              <a:ea typeface="Calibri"/>
              <a:cs typeface="Calibri"/>
              <a:sym typeface="Calibri"/>
            </a:endParaRPr>
          </a:p>
        </p:txBody>
      </p:sp>
      <p:sp>
        <p:nvSpPr>
          <p:cNvPr id="2885" name="Google Shape;2885;p59"/>
          <p:cNvSpPr txBox="1"/>
          <p:nvPr/>
        </p:nvSpPr>
        <p:spPr>
          <a:xfrm>
            <a:off x="3304359" y="3791219"/>
            <a:ext cx="138832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600">
                <a:solidFill>
                  <a:schemeClr val="lt1"/>
                </a:solidFill>
                <a:latin typeface="Calibri"/>
                <a:ea typeface="Calibri"/>
                <a:cs typeface="Calibri"/>
                <a:sym typeface="Calibri"/>
              </a:rPr>
              <a:t>Histopatología</a:t>
            </a:r>
            <a:endParaRPr sz="1600">
              <a:solidFill>
                <a:schemeClr val="lt1"/>
              </a:solidFill>
              <a:latin typeface="Calibri"/>
              <a:ea typeface="Calibri"/>
              <a:cs typeface="Calibri"/>
              <a:sym typeface="Calibri"/>
            </a:endParaRPr>
          </a:p>
        </p:txBody>
      </p:sp>
      <p:sp>
        <p:nvSpPr>
          <p:cNvPr id="2886" name="Google Shape;2886;p59"/>
          <p:cNvSpPr txBox="1"/>
          <p:nvPr/>
        </p:nvSpPr>
        <p:spPr>
          <a:xfrm>
            <a:off x="3157044" y="4622344"/>
            <a:ext cx="174105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600">
                <a:solidFill>
                  <a:schemeClr val="lt1"/>
                </a:solidFill>
                <a:latin typeface="Calibri"/>
                <a:ea typeface="Calibri"/>
                <a:cs typeface="Calibri"/>
                <a:sym typeface="Calibri"/>
              </a:rPr>
              <a:t>Inmunotipificación</a:t>
            </a:r>
            <a:endParaRPr sz="1600">
              <a:solidFill>
                <a:schemeClr val="lt1"/>
              </a:solidFill>
              <a:latin typeface="Calibri"/>
              <a:ea typeface="Calibri"/>
              <a:cs typeface="Calibri"/>
              <a:sym typeface="Calibri"/>
            </a:endParaRPr>
          </a:p>
        </p:txBody>
      </p:sp>
      <p:sp>
        <p:nvSpPr>
          <p:cNvPr id="2887" name="Google Shape;2887;p59"/>
          <p:cNvSpPr txBox="1"/>
          <p:nvPr/>
        </p:nvSpPr>
        <p:spPr>
          <a:xfrm>
            <a:off x="3269978" y="5312801"/>
            <a:ext cx="156505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600">
                <a:solidFill>
                  <a:schemeClr val="lt1"/>
                </a:solidFill>
                <a:latin typeface="Calibri"/>
                <a:ea typeface="Calibri"/>
                <a:cs typeface="Calibri"/>
                <a:sym typeface="Calibri"/>
              </a:rPr>
              <a:t>Radiología Diagnostica         </a:t>
            </a:r>
            <a:endParaRPr sz="1600">
              <a:solidFill>
                <a:schemeClr val="lt1"/>
              </a:solidFill>
              <a:latin typeface="Calibri"/>
              <a:ea typeface="Calibri"/>
              <a:cs typeface="Calibri"/>
              <a:sym typeface="Calibri"/>
            </a:endParaRPr>
          </a:p>
        </p:txBody>
      </p:sp>
      <p:sp>
        <p:nvSpPr>
          <p:cNvPr id="2888" name="Google Shape;2888;p59"/>
          <p:cNvSpPr/>
          <p:nvPr/>
        </p:nvSpPr>
        <p:spPr>
          <a:xfrm>
            <a:off x="-1" y="6546920"/>
            <a:ext cx="7093093" cy="24622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400">
                <a:solidFill>
                  <a:srgbClr val="000000"/>
                </a:solidFill>
                <a:latin typeface="Arial Narrow"/>
                <a:ea typeface="Arial Narrow"/>
                <a:cs typeface="Arial Narrow"/>
                <a:sym typeface="Arial Narrow"/>
              </a:rPr>
              <a:t>El Acumulado de casos, a tercer periodo es de (21 casos) la Mayoría en el sexo masculino en el grupo de edad de 1 a 5 años.  Tanto en los  niños como en las niñas, el tipo de cáncer mas frecuente en los casos nuevos reportados fue de otras neoplasias no especificadas, seguido de las leucemias, y los linfomas.</a:t>
            </a:r>
            <a:endParaRPr sz="1400">
              <a:solidFill>
                <a:srgbClr val="000000"/>
              </a:solidFill>
              <a:latin typeface="Arial Narrow"/>
              <a:ea typeface="Arial Narrow"/>
              <a:cs typeface="Arial Narrow"/>
              <a:sym typeface="Arial Narrow"/>
            </a:endParaRPr>
          </a:p>
          <a:p>
            <a:pPr indent="0" lvl="0" marL="0" marR="0" rtl="0" algn="just">
              <a:spcBef>
                <a:spcPts val="0"/>
              </a:spcBef>
              <a:spcAft>
                <a:spcPts val="0"/>
              </a:spcAft>
              <a:buNone/>
            </a:pPr>
            <a:r>
              <a:rPr lang="es-ES" sz="1400">
                <a:solidFill>
                  <a:srgbClr val="000000"/>
                </a:solidFill>
                <a:latin typeface="Arial Narrow"/>
                <a:ea typeface="Arial Narrow"/>
                <a:cs typeface="Arial Narrow"/>
                <a:sym typeface="Arial Narrow"/>
              </a:rPr>
              <a:t>Del Total de los casos presentados en el tercer periodo del año 2022,  ( 8 casos)  ocurrieron en menores del sexo masculino (5 casos) y (3 casos) en el sexo femenino. De las leucemias son leucemias linfoides agudas (1 caso), y ninguna se presentó en menores de un año. De las neoplasias malignas no especificadas (3 casos), presentados en las edades de 1 a 5 años. En el marco del aseguramiento, el tiempo promedio para acceder al diagnóstico y el tratamiento incrementó en ambos tipos de leucemias, y otras neoplasias no especificadas (12.5 ) días en comparación con el 2021.</a:t>
            </a:r>
            <a:endParaRPr sz="1400">
              <a:solidFill>
                <a:srgbClr val="000000"/>
              </a:solidFill>
              <a:latin typeface="Arial Narrow"/>
              <a:ea typeface="Arial Narrow"/>
              <a:cs typeface="Arial Narrow"/>
              <a:sym typeface="Arial Narrow"/>
            </a:endParaRPr>
          </a:p>
          <a:p>
            <a:pPr indent="0" lvl="0" marL="0" marR="0" rtl="0" algn="just">
              <a:spcBef>
                <a:spcPts val="0"/>
              </a:spcBef>
              <a:spcAft>
                <a:spcPts val="0"/>
              </a:spcAft>
              <a:buNone/>
            </a:pPr>
            <a:r>
              <a:rPr lang="es-ES" sz="1400">
                <a:solidFill>
                  <a:srgbClr val="000000"/>
                </a:solidFill>
                <a:latin typeface="Arial Narrow"/>
                <a:ea typeface="Arial Narrow"/>
                <a:cs typeface="Arial Narrow"/>
                <a:sym typeface="Arial Narrow"/>
              </a:rPr>
              <a:t>Es importante Trabajar con el personal de salud y la comunidad en general la identificación de signos y síntomas sugestivos de cáncer, que oriente a mejorar el pronostico.</a:t>
            </a:r>
            <a:endParaRPr sz="1400">
              <a:solidFill>
                <a:srgbClr val="000000"/>
              </a:solidFill>
              <a:latin typeface="Arial Narrow"/>
              <a:ea typeface="Arial Narrow"/>
              <a:cs typeface="Arial Narrow"/>
              <a:sym typeface="Arial Narrow"/>
            </a:endParaRPr>
          </a:p>
        </p:txBody>
      </p:sp>
      <p:sp>
        <p:nvSpPr>
          <p:cNvPr id="2889" name="Google Shape;2889;p5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Pág.59 </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6"/>
          <p:cNvSpPr/>
          <p:nvPr/>
        </p:nvSpPr>
        <p:spPr>
          <a:xfrm>
            <a:off x="0" y="1808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4" name="Google Shape;224;p6"/>
          <p:cNvGrpSpPr/>
          <p:nvPr/>
        </p:nvGrpSpPr>
        <p:grpSpPr>
          <a:xfrm>
            <a:off x="277404" y="131608"/>
            <a:ext cx="3446504" cy="276999"/>
            <a:chOff x="2448322" y="74775"/>
            <a:chExt cx="3446504" cy="276999"/>
          </a:xfrm>
        </p:grpSpPr>
        <p:sp>
          <p:nvSpPr>
            <p:cNvPr id="225" name="Google Shape;225;p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6" name="Google Shape;226;p6"/>
            <p:cNvCxnSpPr>
              <a:stCxn id="22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7" name="Google Shape;227;p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Análisis de resistencia</a:t>
              </a:r>
              <a:endParaRPr b="1" sz="1200">
                <a:solidFill>
                  <a:schemeClr val="dk1"/>
                </a:solidFill>
                <a:latin typeface="Arial Narrow"/>
                <a:ea typeface="Arial Narrow"/>
                <a:cs typeface="Arial Narrow"/>
                <a:sym typeface="Arial Narrow"/>
              </a:endParaRPr>
            </a:p>
          </p:txBody>
        </p:sp>
      </p:grpSp>
      <p:grpSp>
        <p:nvGrpSpPr>
          <p:cNvPr id="228" name="Google Shape;228;p6"/>
          <p:cNvGrpSpPr/>
          <p:nvPr/>
        </p:nvGrpSpPr>
        <p:grpSpPr>
          <a:xfrm>
            <a:off x="627150" y="645427"/>
            <a:ext cx="1698105" cy="1972170"/>
            <a:chOff x="5222211" y="5004048"/>
            <a:chExt cx="1698105" cy="1972170"/>
          </a:xfrm>
        </p:grpSpPr>
        <p:pic>
          <p:nvPicPr>
            <p:cNvPr id="229" name="Google Shape;229;p6"/>
            <p:cNvPicPr preferRelativeResize="0"/>
            <p:nvPr/>
          </p:nvPicPr>
          <p:blipFill rotWithShape="1">
            <a:blip r:embed="rId3">
              <a:alphaModFix/>
            </a:blip>
            <a:srcRect b="0" l="0" r="0" t="0"/>
            <a:stretch/>
          </p:blipFill>
          <p:spPr>
            <a:xfrm>
              <a:off x="5222211" y="5004048"/>
              <a:ext cx="1698105" cy="1107232"/>
            </a:xfrm>
            <a:prstGeom prst="rect">
              <a:avLst/>
            </a:prstGeom>
            <a:noFill/>
            <a:ln>
              <a:noFill/>
            </a:ln>
          </p:spPr>
        </p:pic>
        <p:sp>
          <p:nvSpPr>
            <p:cNvPr id="230" name="Google Shape;230;p6"/>
            <p:cNvSpPr txBox="1"/>
            <p:nvPr/>
          </p:nvSpPr>
          <p:spPr>
            <a:xfrm>
              <a:off x="5437921" y="606305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Resistencia</a:t>
              </a:r>
              <a:endParaRPr/>
            </a:p>
          </p:txBody>
        </p:sp>
        <p:sp>
          <p:nvSpPr>
            <p:cNvPr id="231" name="Google Shape;231;p6"/>
            <p:cNvSpPr/>
            <p:nvPr/>
          </p:nvSpPr>
          <p:spPr>
            <a:xfrm>
              <a:off x="5701229" y="6368312"/>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2,50%</a:t>
              </a:r>
              <a:endParaRPr b="1" sz="1600">
                <a:solidFill>
                  <a:schemeClr val="dk1"/>
                </a:solidFill>
                <a:latin typeface="Arial Narrow"/>
                <a:ea typeface="Arial Narrow"/>
                <a:cs typeface="Arial Narrow"/>
                <a:sym typeface="Arial Narrow"/>
              </a:endParaRPr>
            </a:p>
          </p:txBody>
        </p:sp>
        <p:sp>
          <p:nvSpPr>
            <p:cNvPr id="232" name="Google Shape;232;p6"/>
            <p:cNvSpPr txBox="1"/>
            <p:nvPr/>
          </p:nvSpPr>
          <p:spPr>
            <a:xfrm>
              <a:off x="5485630" y="6699219"/>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13 casos</a:t>
              </a:r>
              <a:endParaRPr b="1" sz="1200">
                <a:solidFill>
                  <a:schemeClr val="dk1"/>
                </a:solidFill>
                <a:latin typeface="Arial Narrow"/>
                <a:ea typeface="Arial Narrow"/>
                <a:cs typeface="Arial Narrow"/>
                <a:sym typeface="Arial Narrow"/>
              </a:endParaRPr>
            </a:p>
          </p:txBody>
        </p:sp>
      </p:grpSp>
      <p:cxnSp>
        <p:nvCxnSpPr>
          <p:cNvPr id="233" name="Google Shape;233;p6"/>
          <p:cNvCxnSpPr>
            <a:stCxn id="231" idx="3"/>
          </p:cNvCxnSpPr>
          <p:nvPr/>
        </p:nvCxnSpPr>
        <p:spPr>
          <a:xfrm>
            <a:off x="1846236" y="2189711"/>
            <a:ext cx="273900" cy="1580100"/>
          </a:xfrm>
          <a:prstGeom prst="bentConnector2">
            <a:avLst/>
          </a:prstGeom>
          <a:noFill/>
          <a:ln cap="flat" cmpd="sng" w="9525">
            <a:solidFill>
              <a:srgbClr val="002060"/>
            </a:solidFill>
            <a:prstDash val="solid"/>
            <a:round/>
            <a:headEnd len="sm" w="sm" type="none"/>
            <a:tailEnd len="med" w="med" type="stealth"/>
          </a:ln>
        </p:spPr>
      </p:cxnSp>
      <p:cxnSp>
        <p:nvCxnSpPr>
          <p:cNvPr id="234" name="Google Shape;234;p6"/>
          <p:cNvCxnSpPr>
            <a:stCxn id="231" idx="1"/>
            <a:endCxn id="235" idx="0"/>
          </p:cNvCxnSpPr>
          <p:nvPr/>
        </p:nvCxnSpPr>
        <p:spPr>
          <a:xfrm flipH="1">
            <a:off x="900968" y="2189711"/>
            <a:ext cx="205200" cy="777600"/>
          </a:xfrm>
          <a:prstGeom prst="bentConnector2">
            <a:avLst/>
          </a:prstGeom>
          <a:noFill/>
          <a:ln cap="flat" cmpd="sng" w="9525">
            <a:solidFill>
              <a:srgbClr val="002060"/>
            </a:solidFill>
            <a:prstDash val="solid"/>
            <a:round/>
            <a:headEnd len="sm" w="sm" type="none"/>
            <a:tailEnd len="med" w="med" type="stealth"/>
          </a:ln>
        </p:spPr>
      </p:cxnSp>
      <p:sp>
        <p:nvSpPr>
          <p:cNvPr id="235" name="Google Shape;235;p6"/>
          <p:cNvSpPr/>
          <p:nvPr/>
        </p:nvSpPr>
        <p:spPr>
          <a:xfrm>
            <a:off x="142691" y="2967450"/>
            <a:ext cx="1516721" cy="586251"/>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Casos Nuevos </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10 Casos </a:t>
            </a:r>
            <a:endParaRPr b="1" sz="1400">
              <a:solidFill>
                <a:schemeClr val="dk1"/>
              </a:solidFill>
              <a:latin typeface="Arial Narrow"/>
              <a:ea typeface="Arial Narrow"/>
              <a:cs typeface="Arial Narrow"/>
              <a:sym typeface="Arial Narrow"/>
            </a:endParaRPr>
          </a:p>
        </p:txBody>
      </p:sp>
      <p:sp>
        <p:nvSpPr>
          <p:cNvPr id="236" name="Google Shape;236;p6"/>
          <p:cNvSpPr/>
          <p:nvPr/>
        </p:nvSpPr>
        <p:spPr>
          <a:xfrm>
            <a:off x="1003609" y="3769725"/>
            <a:ext cx="1516721" cy="586251"/>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Previamente tratados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 Casos </a:t>
            </a:r>
            <a:endParaRPr b="1" sz="1400">
              <a:solidFill>
                <a:schemeClr val="dk1"/>
              </a:solidFill>
              <a:latin typeface="Arial Narrow"/>
              <a:ea typeface="Arial Narrow"/>
              <a:cs typeface="Arial Narrow"/>
              <a:sym typeface="Arial Narrow"/>
            </a:endParaRPr>
          </a:p>
        </p:txBody>
      </p:sp>
      <p:sp>
        <p:nvSpPr>
          <p:cNvPr id="237" name="Google Shape;237;p6"/>
          <p:cNvSpPr txBox="1"/>
          <p:nvPr/>
        </p:nvSpPr>
        <p:spPr>
          <a:xfrm>
            <a:off x="6284910" y="131608"/>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a:t>
            </a:r>
            <a:endParaRPr b="1" sz="1050">
              <a:solidFill>
                <a:schemeClr val="dk1"/>
              </a:solidFill>
              <a:latin typeface="Arial Narrow"/>
              <a:ea typeface="Arial Narrow"/>
              <a:cs typeface="Arial Narrow"/>
              <a:sym typeface="Arial Narrow"/>
            </a:endParaRPr>
          </a:p>
        </p:txBody>
      </p:sp>
      <p:sp>
        <p:nvSpPr>
          <p:cNvPr id="238" name="Google Shape;238;p6"/>
          <p:cNvSpPr/>
          <p:nvPr/>
        </p:nvSpPr>
        <p:spPr>
          <a:xfrm>
            <a:off x="0" y="487811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9" name="Google Shape;239;p6"/>
          <p:cNvGrpSpPr/>
          <p:nvPr/>
        </p:nvGrpSpPr>
        <p:grpSpPr>
          <a:xfrm>
            <a:off x="277404" y="4991640"/>
            <a:ext cx="3446504" cy="276999"/>
            <a:chOff x="2448322" y="74775"/>
            <a:chExt cx="3446504" cy="276999"/>
          </a:xfrm>
        </p:grpSpPr>
        <p:sp>
          <p:nvSpPr>
            <p:cNvPr id="240" name="Google Shape;240;p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1" name="Google Shape;241;p6"/>
            <p:cNvCxnSpPr>
              <a:stCxn id="24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2" name="Google Shape;242;p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43" name="Google Shape;243;p6"/>
          <p:cNvSpPr txBox="1"/>
          <p:nvPr/>
        </p:nvSpPr>
        <p:spPr>
          <a:xfrm>
            <a:off x="142691" y="5508104"/>
            <a:ext cx="6914143"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Persiste un aumento en la notificación de casos de tuberculosis con respecto al mismo período del año anterior (32,65). En promedio se notifican 43 casos de tuberculosis semanalmente. La semana con mayor número de casos fue la 11 con 56 casos y la de menor número fue la 9 con 31 casos.</a:t>
            </a:r>
            <a:endParaRPr/>
          </a:p>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3 de cada 4 personas con tuberculosis (80,58%) son mayores de 27 años. La población migrante aportó 24 casos del total de los casos notificados.</a:t>
            </a:r>
            <a:endParaRPr/>
          </a:p>
          <a:p>
            <a:pPr indent="0" lvl="0" marL="0" marR="0" rtl="0" algn="just">
              <a:spcBef>
                <a:spcPts val="0"/>
              </a:spcBef>
              <a:spcAft>
                <a:spcPts val="0"/>
              </a:spcAft>
              <a:buNone/>
            </a:pPr>
            <a:r>
              <a:t/>
            </a:r>
            <a:endParaRPr sz="14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Aunque la mortalidad reportada es de 1,34 por 100.000 habitantes, esta cifra solo representa los casos fallecidos al momento de la notificación pero no durante el seguimiento. Este indicador se verá reflejado de manera más precisa al realizar el análisis de la cohorte que se calcula de forma anualizada. En cuanto a la resistencia, el 77% aproximadamente de los casos se presentan en personas sin antecedentes de tratamiento previo para tuberculosis lo que sugiere transmisión activa comunitaria. Igualmente aproximadamente el 61% corresponden a multidrogorresistencia o resistencia a rifampicina.</a:t>
            </a:r>
            <a:endParaRPr/>
          </a:p>
        </p:txBody>
      </p:sp>
      <p:sp>
        <p:nvSpPr>
          <p:cNvPr id="244" name="Google Shape;244;p6"/>
          <p:cNvSpPr/>
          <p:nvPr/>
        </p:nvSpPr>
        <p:spPr>
          <a:xfrm>
            <a:off x="2356100" y="1367755"/>
            <a:ext cx="4700733"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Clasificación según tipo de Resistencia y antecedente de tratamiento previo de la tuberculosis. Período epidemiológico 03 Medellín 2022</a:t>
            </a:r>
            <a:endParaRPr sz="1050">
              <a:solidFill>
                <a:schemeClr val="dk1"/>
              </a:solidFill>
              <a:latin typeface="Arial Narrow"/>
              <a:ea typeface="Arial Narrow"/>
              <a:cs typeface="Arial Narrow"/>
              <a:sym typeface="Arial Narrow"/>
            </a:endParaRPr>
          </a:p>
        </p:txBody>
      </p:sp>
      <p:pic>
        <p:nvPicPr>
          <p:cNvPr id="245" name="Google Shape;245;p6"/>
          <p:cNvPicPr preferRelativeResize="0"/>
          <p:nvPr/>
        </p:nvPicPr>
        <p:blipFill rotWithShape="1">
          <a:blip r:embed="rId4">
            <a:alphaModFix/>
          </a:blip>
          <a:srcRect b="0" l="0" r="0" t="0"/>
          <a:stretch/>
        </p:blipFill>
        <p:spPr>
          <a:xfrm>
            <a:off x="2688863" y="1876064"/>
            <a:ext cx="4244168" cy="174093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3" name="Shape 2893"/>
        <p:cNvGrpSpPr/>
        <p:nvPr/>
      </p:nvGrpSpPr>
      <p:grpSpPr>
        <a:xfrm>
          <a:off x="0" y="0"/>
          <a:ext cx="0" cy="0"/>
          <a:chOff x="0" y="0"/>
          <a:chExt cx="0" cy="0"/>
        </a:xfrm>
      </p:grpSpPr>
      <p:pic>
        <p:nvPicPr>
          <p:cNvPr id="2894" name="Google Shape;2894;p60"/>
          <p:cNvPicPr preferRelativeResize="0"/>
          <p:nvPr/>
        </p:nvPicPr>
        <p:blipFill rotWithShape="1">
          <a:blip r:embed="rId3">
            <a:alphaModFix/>
          </a:blip>
          <a:srcRect b="0" l="0" r="0" t="51431"/>
          <a:stretch/>
        </p:blipFill>
        <p:spPr>
          <a:xfrm>
            <a:off x="0" y="2824179"/>
            <a:ext cx="2232223" cy="2666962"/>
          </a:xfrm>
          <a:prstGeom prst="rect">
            <a:avLst/>
          </a:prstGeom>
          <a:noFill/>
          <a:ln>
            <a:noFill/>
          </a:ln>
        </p:spPr>
      </p:pic>
      <p:sp>
        <p:nvSpPr>
          <p:cNvPr id="2895" name="Google Shape;2895;p60"/>
          <p:cNvSpPr txBox="1"/>
          <p:nvPr/>
        </p:nvSpPr>
        <p:spPr>
          <a:xfrm>
            <a:off x="-9187" y="894075"/>
            <a:ext cx="224022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grpSp>
        <p:nvGrpSpPr>
          <p:cNvPr id="2896" name="Google Shape;2896;p60"/>
          <p:cNvGrpSpPr/>
          <p:nvPr/>
        </p:nvGrpSpPr>
        <p:grpSpPr>
          <a:xfrm>
            <a:off x="179214" y="4211960"/>
            <a:ext cx="1892650" cy="488476"/>
            <a:chOff x="2397524" y="3379972"/>
            <a:chExt cx="4508500" cy="904875"/>
          </a:xfrm>
        </p:grpSpPr>
        <p:pic>
          <p:nvPicPr>
            <p:cNvPr id="2897" name="Google Shape;2897;p60"/>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898" name="Google Shape;2898;p60"/>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47</a:t>
              </a:r>
              <a:endParaRPr b="1" sz="2000">
                <a:solidFill>
                  <a:schemeClr val="dk1"/>
                </a:solidFill>
                <a:latin typeface="Arial Narrow"/>
                <a:ea typeface="Arial Narrow"/>
                <a:cs typeface="Arial Narrow"/>
                <a:sym typeface="Arial Narrow"/>
              </a:endParaRPr>
            </a:p>
          </p:txBody>
        </p:sp>
      </p:grpSp>
      <p:sp>
        <p:nvSpPr>
          <p:cNvPr id="2899" name="Google Shape;2899;p60"/>
          <p:cNvSpPr txBox="1"/>
          <p:nvPr/>
        </p:nvSpPr>
        <p:spPr>
          <a:xfrm>
            <a:off x="-15637" y="4700436"/>
            <a:ext cx="218073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aumento en un 3,1%</a:t>
            </a:r>
            <a:endParaRPr b="1" sz="1200">
              <a:solidFill>
                <a:schemeClr val="dk1"/>
              </a:solidFill>
              <a:latin typeface="Arial Narrow"/>
              <a:ea typeface="Arial Narrow"/>
              <a:cs typeface="Arial Narrow"/>
              <a:sym typeface="Arial Narrow"/>
            </a:endParaRPr>
          </a:p>
        </p:txBody>
      </p:sp>
      <p:sp>
        <p:nvSpPr>
          <p:cNvPr id="2900" name="Google Shape;2900;p60"/>
          <p:cNvSpPr/>
          <p:nvPr/>
        </p:nvSpPr>
        <p:spPr>
          <a:xfrm>
            <a:off x="2305713" y="2708749"/>
            <a:ext cx="4946011" cy="4078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a:t>
            </a:r>
            <a:r>
              <a:rPr lang="es-ES" sz="1000">
                <a:solidFill>
                  <a:schemeClr val="dk1"/>
                </a:solidFill>
                <a:latin typeface="Arial Narrow"/>
                <a:ea typeface="Arial Narrow"/>
                <a:cs typeface="Arial Narrow"/>
                <a:sym typeface="Arial Narrow"/>
              </a:rPr>
              <a:t>Datos UPGD Número de reportes por semana epidemiológica 2019-2022</a:t>
            </a:r>
            <a:endParaRPr sz="1000">
              <a:solidFill>
                <a:schemeClr val="dk1"/>
              </a:solidFill>
              <a:latin typeface="Arial Narrow"/>
              <a:ea typeface="Arial Narrow"/>
              <a:cs typeface="Arial Narrow"/>
              <a:sym typeface="Arial Narrow"/>
            </a:endParaRPr>
          </a:p>
        </p:txBody>
      </p:sp>
      <p:grpSp>
        <p:nvGrpSpPr>
          <p:cNvPr id="2901" name="Google Shape;2901;p60"/>
          <p:cNvGrpSpPr/>
          <p:nvPr/>
        </p:nvGrpSpPr>
        <p:grpSpPr>
          <a:xfrm>
            <a:off x="2448322" y="74775"/>
            <a:ext cx="3446504" cy="276999"/>
            <a:chOff x="2448322" y="74775"/>
            <a:chExt cx="3446504" cy="276999"/>
          </a:xfrm>
        </p:grpSpPr>
        <p:sp>
          <p:nvSpPr>
            <p:cNvPr id="2902" name="Google Shape;2902;p6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903" name="Google Shape;2903;p60"/>
            <p:cNvCxnSpPr>
              <a:stCxn id="290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904" name="Google Shape;2904;p6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905" name="Google Shape;2905;p60"/>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906" name="Google Shape;2906;p60"/>
          <p:cNvGrpSpPr/>
          <p:nvPr/>
        </p:nvGrpSpPr>
        <p:grpSpPr>
          <a:xfrm>
            <a:off x="277404" y="5621632"/>
            <a:ext cx="3446504" cy="276999"/>
            <a:chOff x="2448322" y="74775"/>
            <a:chExt cx="3446504" cy="276999"/>
          </a:xfrm>
        </p:grpSpPr>
        <p:sp>
          <p:nvSpPr>
            <p:cNvPr id="2907" name="Google Shape;2907;p6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908" name="Google Shape;2908;p60"/>
            <p:cNvCxnSpPr>
              <a:stCxn id="29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909" name="Google Shape;2909;p6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grpSp>
        <p:nvGrpSpPr>
          <p:cNvPr id="2910" name="Google Shape;2910;p60"/>
          <p:cNvGrpSpPr/>
          <p:nvPr/>
        </p:nvGrpSpPr>
        <p:grpSpPr>
          <a:xfrm>
            <a:off x="3888482" y="5635532"/>
            <a:ext cx="3446504" cy="276999"/>
            <a:chOff x="2448322" y="74775"/>
            <a:chExt cx="3446504" cy="276999"/>
          </a:xfrm>
        </p:grpSpPr>
        <p:sp>
          <p:nvSpPr>
            <p:cNvPr id="2911" name="Google Shape;2911;p6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912" name="Google Shape;2912;p60"/>
            <p:cNvCxnSpPr>
              <a:stCxn id="291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913" name="Google Shape;2913;p6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Ingesta de crema dental</a:t>
              </a:r>
              <a:endParaRPr b="1" sz="1200">
                <a:solidFill>
                  <a:schemeClr val="dk1"/>
                </a:solidFill>
                <a:latin typeface="Arial Narrow"/>
                <a:ea typeface="Arial Narrow"/>
                <a:cs typeface="Arial Narrow"/>
                <a:sym typeface="Arial Narrow"/>
              </a:endParaRPr>
            </a:p>
          </p:txBody>
        </p:sp>
      </p:grpSp>
      <p:sp>
        <p:nvSpPr>
          <p:cNvPr id="2914" name="Google Shape;2914;p6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60 </a:t>
            </a:r>
            <a:endParaRPr b="1" sz="1050">
              <a:solidFill>
                <a:schemeClr val="dk1"/>
              </a:solidFill>
              <a:latin typeface="Arial Narrow"/>
              <a:ea typeface="Arial Narrow"/>
              <a:cs typeface="Arial Narrow"/>
              <a:sym typeface="Arial Narrow"/>
            </a:endParaRPr>
          </a:p>
        </p:txBody>
      </p:sp>
      <p:sp>
        <p:nvSpPr>
          <p:cNvPr id="2915" name="Google Shape;2915;p60"/>
          <p:cNvSpPr txBox="1"/>
          <p:nvPr>
            <p:ph type="ctrTitle"/>
          </p:nvPr>
        </p:nvSpPr>
        <p:spPr>
          <a:xfrm>
            <a:off x="-29713" y="24402"/>
            <a:ext cx="2208885" cy="86177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Exposición a flúor</a:t>
            </a:r>
            <a:endParaRPr b="1" sz="2500">
              <a:solidFill>
                <a:srgbClr val="C00000"/>
              </a:solidFill>
              <a:latin typeface="Arial Narrow"/>
              <a:ea typeface="Arial Narrow"/>
              <a:cs typeface="Arial Narrow"/>
              <a:sym typeface="Arial Narrow"/>
            </a:endParaRPr>
          </a:p>
        </p:txBody>
      </p:sp>
      <p:pic>
        <p:nvPicPr>
          <p:cNvPr id="2916" name="Google Shape;2916;p60"/>
          <p:cNvPicPr preferRelativeResize="0"/>
          <p:nvPr/>
        </p:nvPicPr>
        <p:blipFill rotWithShape="1">
          <a:blip r:embed="rId5">
            <a:alphaModFix/>
          </a:blip>
          <a:srcRect b="0" l="0" r="0" t="0"/>
          <a:stretch/>
        </p:blipFill>
        <p:spPr>
          <a:xfrm>
            <a:off x="517448" y="6017658"/>
            <a:ext cx="933450" cy="742950"/>
          </a:xfrm>
          <a:prstGeom prst="rect">
            <a:avLst/>
          </a:prstGeom>
          <a:noFill/>
          <a:ln>
            <a:noFill/>
          </a:ln>
        </p:spPr>
      </p:pic>
      <p:grpSp>
        <p:nvGrpSpPr>
          <p:cNvPr id="2917" name="Google Shape;2917;p60"/>
          <p:cNvGrpSpPr/>
          <p:nvPr/>
        </p:nvGrpSpPr>
        <p:grpSpPr>
          <a:xfrm>
            <a:off x="64540" y="6650837"/>
            <a:ext cx="1761059" cy="918845"/>
            <a:chOff x="-103304" y="7072716"/>
            <a:chExt cx="1336174" cy="918845"/>
          </a:xfrm>
        </p:grpSpPr>
        <p:sp>
          <p:nvSpPr>
            <p:cNvPr id="2918" name="Google Shape;2918;p6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919" name="Google Shape;2919;p60"/>
            <p:cNvSpPr/>
            <p:nvPr/>
          </p:nvSpPr>
          <p:spPr>
            <a:xfrm>
              <a:off x="-103304" y="7363321"/>
              <a:ext cx="1336174" cy="6282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Régimen contributivo</a:t>
              </a:r>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53,19%</a:t>
              </a:r>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Régimen subsidiado</a:t>
              </a:r>
              <a:endParaRPr b="1" sz="10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46,81%</a:t>
              </a:r>
              <a:endParaRPr b="1" sz="1400">
                <a:solidFill>
                  <a:schemeClr val="dk1"/>
                </a:solidFill>
                <a:latin typeface="Arial Narrow"/>
                <a:ea typeface="Arial Narrow"/>
                <a:cs typeface="Arial Narrow"/>
                <a:sym typeface="Arial Narrow"/>
              </a:endParaRPr>
            </a:p>
          </p:txBody>
        </p:sp>
      </p:grpSp>
      <p:pic>
        <p:nvPicPr>
          <p:cNvPr id="2920" name="Google Shape;2920;p60"/>
          <p:cNvPicPr preferRelativeResize="0"/>
          <p:nvPr/>
        </p:nvPicPr>
        <p:blipFill rotWithShape="1">
          <a:blip r:embed="rId6">
            <a:alphaModFix/>
          </a:blip>
          <a:srcRect b="0" l="0" r="0" t="0"/>
          <a:stretch/>
        </p:blipFill>
        <p:spPr>
          <a:xfrm>
            <a:off x="2305714" y="6031681"/>
            <a:ext cx="942975" cy="771525"/>
          </a:xfrm>
          <a:prstGeom prst="rect">
            <a:avLst/>
          </a:prstGeom>
          <a:noFill/>
          <a:ln>
            <a:noFill/>
          </a:ln>
        </p:spPr>
      </p:pic>
      <p:grpSp>
        <p:nvGrpSpPr>
          <p:cNvPr id="2921" name="Google Shape;2921;p60"/>
          <p:cNvGrpSpPr/>
          <p:nvPr/>
        </p:nvGrpSpPr>
        <p:grpSpPr>
          <a:xfrm>
            <a:off x="1951898" y="6646427"/>
            <a:ext cx="1720560" cy="877901"/>
            <a:chOff x="-36884" y="7072716"/>
            <a:chExt cx="1305446" cy="877901"/>
          </a:xfrm>
        </p:grpSpPr>
        <p:sp>
          <p:nvSpPr>
            <p:cNvPr id="2922" name="Google Shape;2922;p6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923" name="Google Shape;2923;p60"/>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97,9%</a:t>
              </a:r>
              <a:endParaRPr b="1" sz="1600">
                <a:solidFill>
                  <a:schemeClr val="dk1"/>
                </a:solidFill>
                <a:latin typeface="Arial Narrow"/>
                <a:ea typeface="Arial Narrow"/>
                <a:cs typeface="Arial Narrow"/>
                <a:sym typeface="Arial Narrow"/>
              </a:endParaRPr>
            </a:p>
          </p:txBody>
        </p:sp>
        <p:sp>
          <p:nvSpPr>
            <p:cNvPr id="2924" name="Google Shape;2924;p60"/>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47 casos</a:t>
              </a:r>
              <a:endParaRPr b="1" sz="1200">
                <a:solidFill>
                  <a:schemeClr val="dk1"/>
                </a:solidFill>
                <a:latin typeface="Arial Narrow"/>
                <a:ea typeface="Arial Narrow"/>
                <a:cs typeface="Arial Narrow"/>
                <a:sym typeface="Arial Narrow"/>
              </a:endParaRPr>
            </a:p>
          </p:txBody>
        </p:sp>
      </p:grpSp>
      <p:sp>
        <p:nvSpPr>
          <p:cNvPr id="2925" name="Google Shape;2925;p60"/>
          <p:cNvSpPr/>
          <p:nvPr/>
        </p:nvSpPr>
        <p:spPr>
          <a:xfrm>
            <a:off x="2305714" y="5036698"/>
            <a:ext cx="4946011" cy="2616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Tabla. Casos de exposición a flúor por UPGD. </a:t>
            </a:r>
            <a:endParaRPr sz="1100">
              <a:solidFill>
                <a:schemeClr val="dk1"/>
              </a:solidFill>
              <a:latin typeface="Arial Narrow"/>
              <a:ea typeface="Arial Narrow"/>
              <a:cs typeface="Arial Narrow"/>
              <a:sym typeface="Arial Narrow"/>
            </a:endParaRPr>
          </a:p>
        </p:txBody>
      </p:sp>
      <p:sp>
        <p:nvSpPr>
          <p:cNvPr id="2926" name="Google Shape;2926;p60"/>
          <p:cNvSpPr/>
          <p:nvPr/>
        </p:nvSpPr>
        <p:spPr>
          <a:xfrm>
            <a:off x="1101982" y="8535741"/>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44,68%</a:t>
            </a:r>
            <a:endParaRPr b="1" sz="1400">
              <a:solidFill>
                <a:schemeClr val="dk1"/>
              </a:solidFill>
              <a:latin typeface="Arial Narrow"/>
              <a:ea typeface="Arial Narrow"/>
              <a:cs typeface="Arial Narrow"/>
              <a:sym typeface="Arial Narrow"/>
            </a:endParaRPr>
          </a:p>
        </p:txBody>
      </p:sp>
      <p:grpSp>
        <p:nvGrpSpPr>
          <p:cNvPr id="2927" name="Google Shape;2927;p60"/>
          <p:cNvGrpSpPr/>
          <p:nvPr/>
        </p:nvGrpSpPr>
        <p:grpSpPr>
          <a:xfrm>
            <a:off x="72058" y="8272390"/>
            <a:ext cx="803425" cy="882974"/>
            <a:chOff x="1068833" y="1243369"/>
            <a:chExt cx="803425" cy="882974"/>
          </a:xfrm>
        </p:grpSpPr>
        <p:sp>
          <p:nvSpPr>
            <p:cNvPr id="2928" name="Google Shape;2928;p60"/>
            <p:cNvSpPr/>
            <p:nvPr/>
          </p:nvSpPr>
          <p:spPr>
            <a:xfrm>
              <a:off x="1115283" y="1520368"/>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55,32%</a:t>
              </a:r>
              <a:endParaRPr b="1" sz="1400">
                <a:solidFill>
                  <a:schemeClr val="dk1"/>
                </a:solidFill>
                <a:latin typeface="Arial Narrow"/>
                <a:ea typeface="Arial Narrow"/>
                <a:cs typeface="Arial Narrow"/>
                <a:sym typeface="Arial Narrow"/>
              </a:endParaRPr>
            </a:p>
          </p:txBody>
        </p:sp>
        <p:sp>
          <p:nvSpPr>
            <p:cNvPr id="2929" name="Google Shape;2929;p60"/>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930" name="Google Shape;2930;p60"/>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26 casos</a:t>
              </a:r>
              <a:endParaRPr sz="1200">
                <a:solidFill>
                  <a:schemeClr val="dk1"/>
                </a:solidFill>
                <a:latin typeface="Calibri"/>
                <a:ea typeface="Calibri"/>
                <a:cs typeface="Calibri"/>
                <a:sym typeface="Calibri"/>
              </a:endParaRPr>
            </a:p>
          </p:txBody>
        </p:sp>
      </p:grpSp>
      <p:sp>
        <p:nvSpPr>
          <p:cNvPr id="2931" name="Google Shape;2931;p60"/>
          <p:cNvSpPr/>
          <p:nvPr/>
        </p:nvSpPr>
        <p:spPr>
          <a:xfrm>
            <a:off x="1080170" y="8262441"/>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932" name="Google Shape;2932;p60"/>
          <p:cNvSpPr/>
          <p:nvPr/>
        </p:nvSpPr>
        <p:spPr>
          <a:xfrm>
            <a:off x="1099687" y="886848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21 casos</a:t>
            </a:r>
            <a:endParaRPr sz="1200">
              <a:solidFill>
                <a:schemeClr val="dk1"/>
              </a:solidFill>
              <a:latin typeface="Calibri"/>
              <a:ea typeface="Calibri"/>
              <a:cs typeface="Calibri"/>
              <a:sym typeface="Calibri"/>
            </a:endParaRPr>
          </a:p>
        </p:txBody>
      </p:sp>
      <p:pic>
        <p:nvPicPr>
          <p:cNvPr id="2933" name="Google Shape;2933;p60"/>
          <p:cNvPicPr preferRelativeResize="0"/>
          <p:nvPr/>
        </p:nvPicPr>
        <p:blipFill rotWithShape="1">
          <a:blip r:embed="rId7">
            <a:alphaModFix/>
          </a:blip>
          <a:srcRect b="0" l="0" r="0" t="0"/>
          <a:stretch/>
        </p:blipFill>
        <p:spPr>
          <a:xfrm>
            <a:off x="1219810" y="7635608"/>
            <a:ext cx="460169" cy="694026"/>
          </a:xfrm>
          <a:prstGeom prst="rect">
            <a:avLst/>
          </a:prstGeom>
          <a:noFill/>
          <a:ln>
            <a:noFill/>
          </a:ln>
        </p:spPr>
      </p:pic>
      <p:pic>
        <p:nvPicPr>
          <p:cNvPr id="2934" name="Google Shape;2934;p60"/>
          <p:cNvPicPr preferRelativeResize="0"/>
          <p:nvPr/>
        </p:nvPicPr>
        <p:blipFill rotWithShape="1">
          <a:blip r:embed="rId8">
            <a:alphaModFix/>
          </a:blip>
          <a:srcRect b="0" l="0" r="84474" t="10614"/>
          <a:stretch/>
        </p:blipFill>
        <p:spPr>
          <a:xfrm>
            <a:off x="118508" y="7585413"/>
            <a:ext cx="737696" cy="720656"/>
          </a:xfrm>
          <a:prstGeom prst="rect">
            <a:avLst/>
          </a:prstGeom>
          <a:noFill/>
          <a:ln>
            <a:noFill/>
          </a:ln>
        </p:spPr>
      </p:pic>
      <p:sp>
        <p:nvSpPr>
          <p:cNvPr id="2935" name="Google Shape;2935;p60"/>
          <p:cNvSpPr/>
          <p:nvPr/>
        </p:nvSpPr>
        <p:spPr>
          <a:xfrm>
            <a:off x="3744465" y="7092280"/>
            <a:ext cx="3456433" cy="326499"/>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936" name="Google Shape;2936;p60"/>
          <p:cNvGrpSpPr/>
          <p:nvPr/>
        </p:nvGrpSpPr>
        <p:grpSpPr>
          <a:xfrm>
            <a:off x="3947570" y="7125637"/>
            <a:ext cx="3446504" cy="276999"/>
            <a:chOff x="2448322" y="33831"/>
            <a:chExt cx="3446504" cy="276999"/>
          </a:xfrm>
        </p:grpSpPr>
        <p:sp>
          <p:nvSpPr>
            <p:cNvPr id="2937" name="Google Shape;2937;p60"/>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938" name="Google Shape;2938;p60"/>
            <p:cNvCxnSpPr>
              <a:stCxn id="2937"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939" name="Google Shape;2939;p60"/>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940" name="Google Shape;2940;p60"/>
          <p:cNvSpPr txBox="1"/>
          <p:nvPr/>
        </p:nvSpPr>
        <p:spPr>
          <a:xfrm>
            <a:off x="3600083" y="7485030"/>
            <a:ext cx="3456434" cy="12772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Entre los 47 casos incluidos, 31 presentaron una clasificación normal con un 65,96% (sin presencia de fluorosis), y 16 presentaron algún grado de severidad según la clasificación de DEAN (34,04%). Para los 6 años, dudoso (4,26%) fue la clasificación que más se presentó. Para los 12 años leve con el (6,38%), en los 15 años hay 3 casos muy leves con el (6,38%) y para los 18 años muy leve 2 casos con el (4,26%)</a:t>
            </a:r>
            <a:endParaRPr sz="1100">
              <a:solidFill>
                <a:schemeClr val="dk1"/>
              </a:solidFill>
              <a:latin typeface="Arial Narrow"/>
              <a:ea typeface="Arial Narrow"/>
              <a:cs typeface="Arial Narrow"/>
              <a:sym typeface="Arial Narrow"/>
            </a:endParaRPr>
          </a:p>
        </p:txBody>
      </p:sp>
      <p:pic>
        <p:nvPicPr>
          <p:cNvPr descr="La salud bucal es sinónimo de calidad de vida | Andalucía Información.  Todas las noticias de Sociedad" id="2941" name="Google Shape;2941;p60"/>
          <p:cNvPicPr preferRelativeResize="0"/>
          <p:nvPr/>
        </p:nvPicPr>
        <p:blipFill rotWithShape="1">
          <a:blip r:embed="rId9">
            <a:alphaModFix/>
          </a:blip>
          <a:srcRect b="0" l="0" r="0" t="0"/>
          <a:stretch/>
        </p:blipFill>
        <p:spPr>
          <a:xfrm>
            <a:off x="593379" y="1377539"/>
            <a:ext cx="1086600" cy="1086600"/>
          </a:xfrm>
          <a:prstGeom prst="rect">
            <a:avLst/>
          </a:prstGeom>
          <a:noFill/>
          <a:ln>
            <a:noFill/>
          </a:ln>
        </p:spPr>
      </p:pic>
      <p:sp>
        <p:nvSpPr>
          <p:cNvPr id="2942" name="Google Shape;2942;p60"/>
          <p:cNvSpPr txBox="1"/>
          <p:nvPr/>
        </p:nvSpPr>
        <p:spPr>
          <a:xfrm>
            <a:off x="2197179" y="7672392"/>
            <a:ext cx="137532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Clasificación según DEAN </a:t>
            </a:r>
            <a:endParaRPr b="1" sz="900">
              <a:solidFill>
                <a:schemeClr val="dk1"/>
              </a:solidFill>
              <a:latin typeface="Arial Narrow"/>
              <a:ea typeface="Arial Narrow"/>
              <a:cs typeface="Arial Narrow"/>
              <a:sym typeface="Arial Narrow"/>
            </a:endParaRPr>
          </a:p>
        </p:txBody>
      </p:sp>
      <p:pic>
        <p:nvPicPr>
          <p:cNvPr id="2943" name="Google Shape;2943;p60"/>
          <p:cNvPicPr preferRelativeResize="0"/>
          <p:nvPr/>
        </p:nvPicPr>
        <p:blipFill rotWithShape="1">
          <a:blip r:embed="rId10">
            <a:alphaModFix/>
          </a:blip>
          <a:srcRect b="26866" l="42505" r="8570" t="34252"/>
          <a:stretch/>
        </p:blipFill>
        <p:spPr>
          <a:xfrm>
            <a:off x="2299734" y="426540"/>
            <a:ext cx="4687453" cy="2161989"/>
          </a:xfrm>
          <a:prstGeom prst="rect">
            <a:avLst/>
          </a:prstGeom>
          <a:noFill/>
          <a:ln>
            <a:noFill/>
          </a:ln>
        </p:spPr>
      </p:pic>
      <p:pic>
        <p:nvPicPr>
          <p:cNvPr id="2944" name="Google Shape;2944;p60"/>
          <p:cNvPicPr preferRelativeResize="0"/>
          <p:nvPr/>
        </p:nvPicPr>
        <p:blipFill rotWithShape="1">
          <a:blip r:embed="rId11">
            <a:alphaModFix/>
          </a:blip>
          <a:srcRect b="50984" l="4064" r="52768" t="28344"/>
          <a:stretch/>
        </p:blipFill>
        <p:spPr>
          <a:xfrm>
            <a:off x="2382194" y="3382302"/>
            <a:ext cx="4645969" cy="1656038"/>
          </a:xfrm>
          <a:prstGeom prst="rect">
            <a:avLst/>
          </a:prstGeom>
          <a:noFill/>
          <a:ln>
            <a:noFill/>
          </a:ln>
        </p:spPr>
      </p:pic>
      <p:pic>
        <p:nvPicPr>
          <p:cNvPr id="2945" name="Google Shape;2945;p60"/>
          <p:cNvPicPr preferRelativeResize="0"/>
          <p:nvPr/>
        </p:nvPicPr>
        <p:blipFill rotWithShape="1">
          <a:blip r:embed="rId12">
            <a:alphaModFix/>
          </a:blip>
          <a:srcRect b="43580" l="4297" r="53320" t="40156"/>
          <a:stretch/>
        </p:blipFill>
        <p:spPr>
          <a:xfrm>
            <a:off x="3794528" y="6053606"/>
            <a:ext cx="3277032" cy="925838"/>
          </a:xfrm>
          <a:prstGeom prst="rect">
            <a:avLst/>
          </a:prstGeom>
          <a:noFill/>
          <a:ln>
            <a:noFill/>
          </a:ln>
        </p:spPr>
      </p:pic>
      <p:pic>
        <p:nvPicPr>
          <p:cNvPr id="2946" name="Google Shape;2946;p60"/>
          <p:cNvPicPr preferRelativeResize="0"/>
          <p:nvPr/>
        </p:nvPicPr>
        <p:blipFill rotWithShape="1">
          <a:blip r:embed="rId13">
            <a:alphaModFix/>
          </a:blip>
          <a:srcRect b="28343" l="4066" r="63368" t="33266"/>
          <a:stretch/>
        </p:blipFill>
        <p:spPr>
          <a:xfrm>
            <a:off x="2018765" y="7901156"/>
            <a:ext cx="1538240" cy="100328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1" name="Shape 2951"/>
        <p:cNvGrpSpPr/>
        <p:nvPr/>
      </p:nvGrpSpPr>
      <p:grpSpPr>
        <a:xfrm>
          <a:off x="0" y="0"/>
          <a:ext cx="0" cy="0"/>
          <a:chOff x="0" y="0"/>
          <a:chExt cx="0" cy="0"/>
        </a:xfrm>
      </p:grpSpPr>
      <p:sp>
        <p:nvSpPr>
          <p:cNvPr id="2952" name="Google Shape;2952;p6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61</a:t>
            </a:r>
            <a:endParaRPr b="1" sz="1050">
              <a:solidFill>
                <a:schemeClr val="dk1"/>
              </a:solidFill>
              <a:latin typeface="Arial Narrow"/>
              <a:ea typeface="Arial Narrow"/>
              <a:cs typeface="Arial Narrow"/>
              <a:sym typeface="Arial Narrow"/>
            </a:endParaRPr>
          </a:p>
        </p:txBody>
      </p:sp>
      <p:sp>
        <p:nvSpPr>
          <p:cNvPr id="2953" name="Google Shape;2953;p61"/>
          <p:cNvSpPr txBox="1"/>
          <p:nvPr>
            <p:ph type="title"/>
          </p:nvPr>
        </p:nvSpPr>
        <p:spPr>
          <a:xfrm>
            <a:off x="0" y="2066169"/>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Narrow"/>
              <a:buNone/>
            </a:pPr>
            <a:r>
              <a:rPr b="1" lang="es-ES" sz="1600">
                <a:latin typeface="Arial Narrow"/>
                <a:ea typeface="Arial Narrow"/>
                <a:cs typeface="Arial Narrow"/>
                <a:sym typeface="Arial Narrow"/>
              </a:rPr>
              <a:t>Búsqueda activa institucional</a:t>
            </a:r>
            <a:endParaRPr b="1" sz="1600">
              <a:latin typeface="Arial Narrow"/>
              <a:ea typeface="Arial Narrow"/>
              <a:cs typeface="Arial Narrow"/>
              <a:sym typeface="Arial Narrow"/>
            </a:endParaRPr>
          </a:p>
        </p:txBody>
      </p:sp>
      <p:sp>
        <p:nvSpPr>
          <p:cNvPr id="2954" name="Google Shape;2954;p61"/>
          <p:cNvSpPr/>
          <p:nvPr/>
        </p:nvSpPr>
        <p:spPr>
          <a:xfrm>
            <a:off x="0" y="2436899"/>
            <a:ext cx="7200900"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promedio en la ejecución de la Búsqueda Activa Institucional (BAI) en 164 Unidades Primarias Generadoras de Datos (UPGD) para el mes de noviembre, semanas 44 a la 47, fue del 77.8 %, sobre la línea base para la ciudad (75%).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En línea con los criterios para realización de Búsqueda Activa Institucional dispuestos en el documento técnico Metodología de Búsqueda Activa Institucional por RIPS y los lineamientos 2021 del Instituto Nacional de Salud, desde la Secretaría de Salud de Medellín se realizó Búsqueda Retrospectiva Institucional (BRI).  El detalle de hallazgos de estos criterios por UPGD y su correlación con los hallazgos BRI, se aprecia a continuación:</a:t>
            </a:r>
            <a:endParaRPr/>
          </a:p>
        </p:txBody>
      </p:sp>
      <p:sp>
        <p:nvSpPr>
          <p:cNvPr id="2955" name="Google Shape;2955;p61"/>
          <p:cNvSpPr/>
          <p:nvPr/>
        </p:nvSpPr>
        <p:spPr>
          <a:xfrm>
            <a:off x="441283" y="3796746"/>
            <a:ext cx="6111494"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1. Número de UPGD según criterio para realización de Búsqueda Activa Institucional, BRI SSM, febrero de 2022</a:t>
            </a:r>
            <a:endParaRPr sz="1050">
              <a:solidFill>
                <a:schemeClr val="dk1"/>
              </a:solidFill>
              <a:latin typeface="Arial Narrow"/>
              <a:ea typeface="Arial Narrow"/>
              <a:cs typeface="Arial Narrow"/>
              <a:sym typeface="Arial Narrow"/>
            </a:endParaRPr>
          </a:p>
        </p:txBody>
      </p:sp>
      <p:pic>
        <p:nvPicPr>
          <p:cNvPr id="2956" name="Google Shape;2956;p61"/>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957" name="Google Shape;2957;p61"/>
          <p:cNvGrpSpPr/>
          <p:nvPr/>
        </p:nvGrpSpPr>
        <p:grpSpPr>
          <a:xfrm>
            <a:off x="0" y="14519"/>
            <a:ext cx="7200898" cy="2078231"/>
            <a:chOff x="0" y="14519"/>
            <a:chExt cx="7200898" cy="2078231"/>
          </a:xfrm>
        </p:grpSpPr>
        <p:sp>
          <p:nvSpPr>
            <p:cNvPr id="2958" name="Google Shape;2958;p61"/>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Febrero de 2022 -  Reporte Semanas 01 a 08</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959" name="Google Shape;2959;p61"/>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60" name="Google Shape;2960;p61"/>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961" name="Google Shape;2961;p61"/>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962" name="Google Shape;2962;p61"/>
          <p:cNvPicPr preferRelativeResize="0"/>
          <p:nvPr/>
        </p:nvPicPr>
        <p:blipFill rotWithShape="1">
          <a:blip r:embed="rId5">
            <a:alphaModFix/>
          </a:blip>
          <a:srcRect b="0" l="0" r="0" t="0"/>
          <a:stretch/>
        </p:blipFill>
        <p:spPr>
          <a:xfrm>
            <a:off x="549137" y="4132544"/>
            <a:ext cx="6102625" cy="427976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7" name="Shape 2967"/>
        <p:cNvGrpSpPr/>
        <p:nvPr/>
      </p:nvGrpSpPr>
      <p:grpSpPr>
        <a:xfrm>
          <a:off x="0" y="0"/>
          <a:ext cx="0" cy="0"/>
          <a:chOff x="0" y="0"/>
          <a:chExt cx="0" cy="0"/>
        </a:xfrm>
      </p:grpSpPr>
      <p:sp>
        <p:nvSpPr>
          <p:cNvPr id="2968" name="Google Shape;2968;p6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62</a:t>
            </a:r>
            <a:endParaRPr b="1" sz="1050">
              <a:solidFill>
                <a:schemeClr val="dk1"/>
              </a:solidFill>
              <a:latin typeface="Arial Narrow"/>
              <a:ea typeface="Arial Narrow"/>
              <a:cs typeface="Arial Narrow"/>
              <a:sym typeface="Arial Narrow"/>
            </a:endParaRPr>
          </a:p>
        </p:txBody>
      </p:sp>
      <p:sp>
        <p:nvSpPr>
          <p:cNvPr id="2969" name="Google Shape;2969;p62"/>
          <p:cNvSpPr txBox="1"/>
          <p:nvPr>
            <p:ph type="title"/>
          </p:nvPr>
        </p:nvSpPr>
        <p:spPr>
          <a:xfrm>
            <a:off x="149005" y="2339752"/>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Narrow"/>
              <a:buNone/>
            </a:pPr>
            <a:r>
              <a:rPr b="1" lang="es-ES" sz="1600">
                <a:latin typeface="Arial Narrow"/>
                <a:ea typeface="Arial Narrow"/>
                <a:cs typeface="Arial Narrow"/>
                <a:sym typeface="Arial Narrow"/>
              </a:rPr>
              <a:t>Búsqueda activa institucional</a:t>
            </a:r>
            <a:endParaRPr b="1" sz="1600">
              <a:latin typeface="Arial Narrow"/>
              <a:ea typeface="Arial Narrow"/>
              <a:cs typeface="Arial Narrow"/>
              <a:sym typeface="Arial Narrow"/>
            </a:endParaRPr>
          </a:p>
        </p:txBody>
      </p:sp>
      <p:sp>
        <p:nvSpPr>
          <p:cNvPr id="2970" name="Google Shape;2970;p62"/>
          <p:cNvSpPr/>
          <p:nvPr/>
        </p:nvSpPr>
        <p:spPr>
          <a:xfrm>
            <a:off x="355255" y="2995154"/>
            <a:ext cx="6523829"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050">
                <a:solidFill>
                  <a:schemeClr val="dk1"/>
                </a:solidFill>
                <a:latin typeface="Arial Narrow"/>
                <a:ea typeface="Arial Narrow"/>
                <a:cs typeface="Arial Narrow"/>
                <a:sym typeface="Arial Narrow"/>
              </a:rPr>
              <a:t>Tabla 2. Correlación  de UPGD con silencio en la notificación/ UPGD con casos no notificados para el criterio,  BRI SSM, febrero de 2022</a:t>
            </a:r>
            <a:endParaRPr sz="1050">
              <a:solidFill>
                <a:schemeClr val="dk1"/>
              </a:solidFill>
              <a:latin typeface="Arial Narrow"/>
              <a:ea typeface="Arial Narrow"/>
              <a:cs typeface="Arial Narrow"/>
              <a:sym typeface="Arial Narrow"/>
            </a:endParaRPr>
          </a:p>
        </p:txBody>
      </p:sp>
      <p:pic>
        <p:nvPicPr>
          <p:cNvPr id="2971" name="Google Shape;2971;p62"/>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972" name="Google Shape;2972;p62"/>
          <p:cNvGrpSpPr/>
          <p:nvPr/>
        </p:nvGrpSpPr>
        <p:grpSpPr>
          <a:xfrm>
            <a:off x="0" y="14519"/>
            <a:ext cx="7200898" cy="2078230"/>
            <a:chOff x="0" y="14519"/>
            <a:chExt cx="7200898" cy="2078230"/>
          </a:xfrm>
        </p:grpSpPr>
        <p:sp>
          <p:nvSpPr>
            <p:cNvPr id="2973" name="Google Shape;2973;p62"/>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74" name="Google Shape;2974;p62"/>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975" name="Google Shape;2975;p62"/>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976" name="Google Shape;2976;p62"/>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Febrero de 2022 -  Reporte Semanas 01 a 08</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77" name="Google Shape;2977;p62"/>
          <p:cNvPicPr preferRelativeResize="0"/>
          <p:nvPr/>
        </p:nvPicPr>
        <p:blipFill rotWithShape="1">
          <a:blip r:embed="rId5">
            <a:alphaModFix/>
          </a:blip>
          <a:srcRect b="0" l="0" r="0" t="0"/>
          <a:stretch/>
        </p:blipFill>
        <p:spPr>
          <a:xfrm>
            <a:off x="486601" y="3442850"/>
            <a:ext cx="6261135" cy="328939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2" name="Shape 2982"/>
        <p:cNvGrpSpPr/>
        <p:nvPr/>
      </p:nvGrpSpPr>
      <p:grpSpPr>
        <a:xfrm>
          <a:off x="0" y="0"/>
          <a:ext cx="0" cy="0"/>
          <a:chOff x="0" y="0"/>
          <a:chExt cx="0" cy="0"/>
        </a:xfrm>
      </p:grpSpPr>
      <p:sp>
        <p:nvSpPr>
          <p:cNvPr id="2983" name="Google Shape;2983;p6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63</a:t>
            </a:r>
            <a:endParaRPr b="1" sz="1050">
              <a:solidFill>
                <a:schemeClr val="dk1"/>
              </a:solidFill>
              <a:latin typeface="Arial Narrow"/>
              <a:ea typeface="Arial Narrow"/>
              <a:cs typeface="Arial Narrow"/>
              <a:sym typeface="Arial Narrow"/>
            </a:endParaRPr>
          </a:p>
        </p:txBody>
      </p:sp>
      <p:sp>
        <p:nvSpPr>
          <p:cNvPr id="2984" name="Google Shape;2984;p63"/>
          <p:cNvSpPr/>
          <p:nvPr/>
        </p:nvSpPr>
        <p:spPr>
          <a:xfrm>
            <a:off x="1872258" y="3504788"/>
            <a:ext cx="3403172"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Tabla 3. EISP no notificados,  BRI SSM, febrero de 2022</a:t>
            </a:r>
            <a:endParaRPr b="1" sz="1050">
              <a:solidFill>
                <a:schemeClr val="dk1"/>
              </a:solidFill>
              <a:latin typeface="Arial Narrow"/>
              <a:ea typeface="Arial Narrow"/>
              <a:cs typeface="Arial Narrow"/>
              <a:sym typeface="Arial Narrow"/>
            </a:endParaRPr>
          </a:p>
        </p:txBody>
      </p:sp>
      <p:sp>
        <p:nvSpPr>
          <p:cNvPr id="2985" name="Google Shape;2985;p63"/>
          <p:cNvSpPr/>
          <p:nvPr/>
        </p:nvSpPr>
        <p:spPr>
          <a:xfrm>
            <a:off x="288082" y="2119793"/>
            <a:ext cx="6794731"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En el análisis de los criterios para la realización de la BAI, la correlación entre el silencio en la notificación y la identificación de UPGD con casos por fuera del sistema hubo 9 instituciones prestadoras de servicios de salud con los eventos en eliminación sarampión y rubeola congénita sin notificar. Pese a que intoxicaciones por sustancias químicas es el evento criterio para BAI con mayor número de casos sin notificar, no hubo UPGD silenciosas.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evento Agresión por animal potencialmente transmisor de rabia es el que tiene más número de casos no captados mediante la vigilancia rutinaria.</a:t>
            </a:r>
            <a:endParaRPr/>
          </a:p>
        </p:txBody>
      </p:sp>
      <p:pic>
        <p:nvPicPr>
          <p:cNvPr id="2986" name="Google Shape;2986;p63"/>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987" name="Google Shape;2987;p63"/>
          <p:cNvGrpSpPr/>
          <p:nvPr/>
        </p:nvGrpSpPr>
        <p:grpSpPr>
          <a:xfrm>
            <a:off x="0" y="14519"/>
            <a:ext cx="7200898" cy="2078230"/>
            <a:chOff x="0" y="14519"/>
            <a:chExt cx="7200898" cy="2078230"/>
          </a:xfrm>
        </p:grpSpPr>
        <p:sp>
          <p:nvSpPr>
            <p:cNvPr id="2988" name="Google Shape;2988;p63"/>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89" name="Google Shape;2989;p63"/>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990" name="Google Shape;2990;p63"/>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991" name="Google Shape;2991;p63"/>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Febrero de 2022 -  Reporte Semanas 01 a 08</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92" name="Google Shape;2992;p63"/>
          <p:cNvPicPr preferRelativeResize="0"/>
          <p:nvPr/>
        </p:nvPicPr>
        <p:blipFill rotWithShape="1">
          <a:blip r:embed="rId5">
            <a:alphaModFix/>
          </a:blip>
          <a:srcRect b="0" l="0" r="0" t="0"/>
          <a:stretch/>
        </p:blipFill>
        <p:spPr>
          <a:xfrm>
            <a:off x="1368202" y="3758705"/>
            <a:ext cx="4680520" cy="507566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7" name="Shape 2997"/>
        <p:cNvGrpSpPr/>
        <p:nvPr/>
      </p:nvGrpSpPr>
      <p:grpSpPr>
        <a:xfrm>
          <a:off x="0" y="0"/>
          <a:ext cx="0" cy="0"/>
          <a:chOff x="0" y="0"/>
          <a:chExt cx="0" cy="0"/>
        </a:xfrm>
      </p:grpSpPr>
      <p:sp>
        <p:nvSpPr>
          <p:cNvPr id="2998" name="Google Shape;2998;p6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64</a:t>
            </a:r>
            <a:endParaRPr b="1" sz="1050">
              <a:solidFill>
                <a:schemeClr val="dk1"/>
              </a:solidFill>
              <a:latin typeface="Arial Narrow"/>
              <a:ea typeface="Arial Narrow"/>
              <a:cs typeface="Arial Narrow"/>
              <a:sym typeface="Arial Narrow"/>
            </a:endParaRPr>
          </a:p>
        </p:txBody>
      </p:sp>
      <p:pic>
        <p:nvPicPr>
          <p:cNvPr id="2999" name="Google Shape;2999;p64"/>
          <p:cNvPicPr preferRelativeResize="0"/>
          <p:nvPr/>
        </p:nvPicPr>
        <p:blipFill rotWithShape="1">
          <a:blip r:embed="rId3">
            <a:alphaModFix/>
          </a:blip>
          <a:srcRect b="0" l="0" r="0" t="0"/>
          <a:stretch/>
        </p:blipFill>
        <p:spPr>
          <a:xfrm>
            <a:off x="6712302" y="8695344"/>
            <a:ext cx="436191" cy="337944"/>
          </a:xfrm>
          <a:prstGeom prst="rect">
            <a:avLst/>
          </a:prstGeom>
          <a:noFill/>
          <a:ln>
            <a:noFill/>
          </a:ln>
        </p:spPr>
      </p:pic>
      <p:pic>
        <p:nvPicPr>
          <p:cNvPr id="3000" name="Google Shape;3000;p64"/>
          <p:cNvPicPr preferRelativeResize="0"/>
          <p:nvPr/>
        </p:nvPicPr>
        <p:blipFill rotWithShape="1">
          <a:blip r:embed="rId4">
            <a:alphaModFix/>
          </a:blip>
          <a:srcRect b="0" l="-2" r="40938" t="0"/>
          <a:stretch/>
        </p:blipFill>
        <p:spPr>
          <a:xfrm>
            <a:off x="0" y="2275443"/>
            <a:ext cx="7200900" cy="6880924"/>
          </a:xfrm>
          <a:prstGeom prst="rect">
            <a:avLst/>
          </a:prstGeom>
          <a:noFill/>
          <a:ln>
            <a:noFill/>
          </a:ln>
        </p:spPr>
      </p:pic>
      <p:grpSp>
        <p:nvGrpSpPr>
          <p:cNvPr id="3001" name="Google Shape;3001;p64"/>
          <p:cNvGrpSpPr/>
          <p:nvPr/>
        </p:nvGrpSpPr>
        <p:grpSpPr>
          <a:xfrm>
            <a:off x="1728242" y="2275443"/>
            <a:ext cx="5305921" cy="6880924"/>
            <a:chOff x="7461810" y="-36659"/>
            <a:chExt cx="4447883" cy="6903934"/>
          </a:xfrm>
        </p:grpSpPr>
        <p:sp>
          <p:nvSpPr>
            <p:cNvPr id="3002" name="Google Shape;3002;p64"/>
            <p:cNvSpPr/>
            <p:nvPr/>
          </p:nvSpPr>
          <p:spPr>
            <a:xfrm>
              <a:off x="7461810" y="-27296"/>
              <a:ext cx="4315226" cy="6894571"/>
            </a:xfrm>
            <a:custGeom>
              <a:rect b="b" l="l" r="r" t="t"/>
              <a:pathLst>
                <a:path extrusionOk="0" h="6894571" w="4315226">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003" name="Google Shape;3003;p64"/>
            <p:cNvCxnSpPr/>
            <p:nvPr/>
          </p:nvCxnSpPr>
          <p:spPr>
            <a:xfrm flipH="1">
              <a:off x="11280577" y="-36659"/>
              <a:ext cx="629116" cy="6890287"/>
            </a:xfrm>
            <a:prstGeom prst="straightConnector1">
              <a:avLst/>
            </a:prstGeom>
            <a:noFill/>
            <a:ln cap="flat" cmpd="sng" w="38100">
              <a:solidFill>
                <a:schemeClr val="lt1"/>
              </a:solidFill>
              <a:prstDash val="solid"/>
              <a:round/>
              <a:headEnd len="sm" w="sm" type="none"/>
              <a:tailEnd len="sm" w="sm" type="none"/>
            </a:ln>
          </p:spPr>
        </p:cxnSp>
      </p:grpSp>
      <p:sp>
        <p:nvSpPr>
          <p:cNvPr id="3004" name="Google Shape;3004;p64"/>
          <p:cNvSpPr txBox="1"/>
          <p:nvPr/>
        </p:nvSpPr>
        <p:spPr>
          <a:xfrm>
            <a:off x="2520330" y="4554942"/>
            <a:ext cx="3502566" cy="3416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s-ES" sz="3600">
                <a:solidFill>
                  <a:schemeClr val="lt1"/>
                </a:solidFill>
                <a:latin typeface="Libre Franklin Black"/>
                <a:ea typeface="Libre Franklin Black"/>
                <a:cs typeface="Libre Franklin Black"/>
                <a:sym typeface="Libre Franklin Black"/>
              </a:rPr>
              <a:t>Gracias</a:t>
            </a:r>
            <a:endParaRPr/>
          </a:p>
          <a:p>
            <a:pPr indent="0" lvl="0" marL="0" marR="0" rtl="0" algn="ctr">
              <a:spcBef>
                <a:spcPts val="0"/>
              </a:spcBef>
              <a:spcAft>
                <a:spcPts val="0"/>
              </a:spcAft>
              <a:buNone/>
            </a:pPr>
            <a:r>
              <a:rPr i="1" lang="es-ES" sz="3600">
                <a:solidFill>
                  <a:schemeClr val="lt1"/>
                </a:solidFill>
                <a:latin typeface="Libre Franklin Black"/>
                <a:ea typeface="Libre Franklin Black"/>
                <a:cs typeface="Libre Franklin Black"/>
                <a:sym typeface="Libre Franklin Black"/>
              </a:rPr>
              <a:t>Equipo de Vigilancia epidemiológica y Sistemas de información</a:t>
            </a:r>
            <a:endParaRPr i="1" sz="5400">
              <a:solidFill>
                <a:schemeClr val="lt1"/>
              </a:solidFill>
              <a:latin typeface="Libre Franklin Black"/>
              <a:ea typeface="Libre Franklin Black"/>
              <a:cs typeface="Libre Franklin Black"/>
              <a:sym typeface="Libre Franklin Black"/>
            </a:endParaRPr>
          </a:p>
        </p:txBody>
      </p:sp>
      <p:sp>
        <p:nvSpPr>
          <p:cNvPr id="3005" name="Google Shape;3005;p64"/>
          <p:cNvSpPr txBox="1"/>
          <p:nvPr/>
        </p:nvSpPr>
        <p:spPr>
          <a:xfrm>
            <a:off x="2502805" y="6876256"/>
            <a:ext cx="3598545" cy="4514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9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3006" name="Google Shape;3006;p64"/>
          <p:cNvGrpSpPr/>
          <p:nvPr/>
        </p:nvGrpSpPr>
        <p:grpSpPr>
          <a:xfrm>
            <a:off x="0" y="14519"/>
            <a:ext cx="7200898" cy="2078230"/>
            <a:chOff x="0" y="14519"/>
            <a:chExt cx="7200898" cy="2078230"/>
          </a:xfrm>
        </p:grpSpPr>
        <p:sp>
          <p:nvSpPr>
            <p:cNvPr id="3007" name="Google Shape;3007;p64"/>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3008" name="Google Shape;3008;p64"/>
            <p:cNvPicPr preferRelativeResize="0"/>
            <p:nvPr/>
          </p:nvPicPr>
          <p:blipFill rotWithShape="1">
            <a:blip r:embed="rId5">
              <a:alphaModFix/>
            </a:blip>
            <a:srcRect b="0" l="0" r="0" t="0"/>
            <a:stretch/>
          </p:blipFill>
          <p:spPr>
            <a:xfrm>
              <a:off x="4752578" y="321103"/>
              <a:ext cx="2448320" cy="1771646"/>
            </a:xfrm>
            <a:prstGeom prst="rect">
              <a:avLst/>
            </a:prstGeom>
            <a:noFill/>
            <a:ln>
              <a:noFill/>
            </a:ln>
          </p:spPr>
        </p:pic>
        <p:sp>
          <p:nvSpPr>
            <p:cNvPr id="3009" name="Google Shape;3009;p64"/>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3010" name="Google Shape;3010;p64"/>
          <p:cNvSpPr txBox="1"/>
          <p:nvPr/>
        </p:nvSpPr>
        <p:spPr>
          <a:xfrm>
            <a:off x="576114" y="1684583"/>
            <a:ext cx="3816424"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03 de 2022 - Reporte Semanas 1 a 12 (Hasta Marzo 26 de 2022)</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7"/>
          <p:cNvPicPr preferRelativeResize="0"/>
          <p:nvPr/>
        </p:nvPicPr>
        <p:blipFill rotWithShape="1">
          <a:blip r:embed="rId3">
            <a:alphaModFix/>
          </a:blip>
          <a:srcRect b="0" l="0" r="0" t="0"/>
          <a:stretch/>
        </p:blipFill>
        <p:spPr>
          <a:xfrm>
            <a:off x="-4808" y="1"/>
            <a:ext cx="2223924" cy="2824178"/>
          </a:xfrm>
          <a:prstGeom prst="rect">
            <a:avLst/>
          </a:prstGeom>
          <a:noFill/>
          <a:ln>
            <a:noFill/>
          </a:ln>
        </p:spPr>
      </p:pic>
      <p:pic>
        <p:nvPicPr>
          <p:cNvPr id="252" name="Google Shape;252;p7"/>
          <p:cNvPicPr preferRelativeResize="0"/>
          <p:nvPr/>
        </p:nvPicPr>
        <p:blipFill rotWithShape="1">
          <a:blip r:embed="rId4">
            <a:alphaModFix/>
          </a:blip>
          <a:srcRect b="0" l="0" r="0" t="51431"/>
          <a:stretch/>
        </p:blipFill>
        <p:spPr>
          <a:xfrm>
            <a:off x="0" y="2824179"/>
            <a:ext cx="2232223" cy="2666962"/>
          </a:xfrm>
          <a:prstGeom prst="rect">
            <a:avLst/>
          </a:prstGeom>
          <a:noFill/>
          <a:ln>
            <a:noFill/>
          </a:ln>
        </p:spPr>
      </p:pic>
      <p:sp>
        <p:nvSpPr>
          <p:cNvPr id="253" name="Google Shape;253;p7"/>
          <p:cNvSpPr txBox="1"/>
          <p:nvPr/>
        </p:nvSpPr>
        <p:spPr>
          <a:xfrm>
            <a:off x="-4809" y="623805"/>
            <a:ext cx="223110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3- 2022</a:t>
            </a:r>
            <a:endParaRPr b="1" sz="1200">
              <a:solidFill>
                <a:schemeClr val="dk1"/>
              </a:solidFill>
              <a:latin typeface="Arial Narrow"/>
              <a:ea typeface="Arial Narrow"/>
              <a:cs typeface="Arial Narrow"/>
              <a:sym typeface="Arial Narrow"/>
            </a:endParaRPr>
          </a:p>
        </p:txBody>
      </p:sp>
      <p:sp>
        <p:nvSpPr>
          <p:cNvPr id="254" name="Google Shape;254;p7"/>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tosferina. Medellín, a Periodo epidemiológico 3 acumulado  de 2022. </a:t>
            </a:r>
            <a:endParaRPr sz="1100">
              <a:solidFill>
                <a:schemeClr val="dk1"/>
              </a:solidFill>
              <a:latin typeface="Arial Narrow"/>
              <a:ea typeface="Arial Narrow"/>
              <a:cs typeface="Arial Narrow"/>
              <a:sym typeface="Arial Narrow"/>
            </a:endParaRPr>
          </a:p>
        </p:txBody>
      </p:sp>
      <p:grpSp>
        <p:nvGrpSpPr>
          <p:cNvPr id="255" name="Google Shape;255;p7"/>
          <p:cNvGrpSpPr/>
          <p:nvPr/>
        </p:nvGrpSpPr>
        <p:grpSpPr>
          <a:xfrm>
            <a:off x="179214" y="4211960"/>
            <a:ext cx="1892650" cy="488476"/>
            <a:chOff x="2397524" y="3379972"/>
            <a:chExt cx="4508500" cy="904875"/>
          </a:xfrm>
        </p:grpSpPr>
        <p:pic>
          <p:nvPicPr>
            <p:cNvPr id="256" name="Google Shape;256;p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57" name="Google Shape;257;p7"/>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6</a:t>
              </a:r>
              <a:endParaRPr/>
            </a:p>
          </p:txBody>
        </p:sp>
      </p:grpSp>
      <p:sp>
        <p:nvSpPr>
          <p:cNvPr id="258" name="Google Shape;258;p7"/>
          <p:cNvSpPr/>
          <p:nvPr/>
        </p:nvSpPr>
        <p:spPr>
          <a:xfrm>
            <a:off x="58294"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7"/>
          <p:cNvSpPr/>
          <p:nvPr/>
        </p:nvSpPr>
        <p:spPr>
          <a:xfrm>
            <a:off x="2295484" y="4890908"/>
            <a:ext cx="49041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tosferina. Medellín, a Periodo epidemiológico 3 de 2022, acumulado  de 2022. </a:t>
            </a:r>
            <a:endParaRPr sz="1100">
              <a:solidFill>
                <a:schemeClr val="dk1"/>
              </a:solidFill>
              <a:latin typeface="Arial Narrow"/>
              <a:ea typeface="Arial Narrow"/>
              <a:cs typeface="Arial Narrow"/>
              <a:sym typeface="Arial Narrow"/>
            </a:endParaRPr>
          </a:p>
        </p:txBody>
      </p:sp>
      <p:grpSp>
        <p:nvGrpSpPr>
          <p:cNvPr id="260" name="Google Shape;260;p7"/>
          <p:cNvGrpSpPr/>
          <p:nvPr/>
        </p:nvGrpSpPr>
        <p:grpSpPr>
          <a:xfrm>
            <a:off x="2448322" y="74775"/>
            <a:ext cx="3446504" cy="276999"/>
            <a:chOff x="2448322" y="74775"/>
            <a:chExt cx="3446504" cy="276999"/>
          </a:xfrm>
        </p:grpSpPr>
        <p:sp>
          <p:nvSpPr>
            <p:cNvPr id="261" name="Google Shape;261;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2" name="Google Shape;262;p7"/>
            <p:cNvCxnSpPr>
              <a:stCxn id="26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3" name="Google Shape;263;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64" name="Google Shape;264;p7"/>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5" name="Google Shape;265;p7"/>
          <p:cNvGrpSpPr/>
          <p:nvPr/>
        </p:nvGrpSpPr>
        <p:grpSpPr>
          <a:xfrm>
            <a:off x="277404" y="5621632"/>
            <a:ext cx="3446504" cy="276999"/>
            <a:chOff x="2448322" y="74775"/>
            <a:chExt cx="3446504" cy="276999"/>
          </a:xfrm>
        </p:grpSpPr>
        <p:sp>
          <p:nvSpPr>
            <p:cNvPr id="266" name="Google Shape;266;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7" name="Google Shape;267;p7"/>
            <p:cNvCxnSpPr>
              <a:stCxn id="26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8" name="Google Shape;268;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a:p>
          </p:txBody>
        </p:sp>
      </p:grpSp>
      <p:grpSp>
        <p:nvGrpSpPr>
          <p:cNvPr id="269" name="Google Shape;269;p7"/>
          <p:cNvGrpSpPr/>
          <p:nvPr/>
        </p:nvGrpSpPr>
        <p:grpSpPr>
          <a:xfrm>
            <a:off x="5114767" y="5635532"/>
            <a:ext cx="3446504" cy="276999"/>
            <a:chOff x="2448322" y="74775"/>
            <a:chExt cx="3446504" cy="276999"/>
          </a:xfrm>
        </p:grpSpPr>
        <p:sp>
          <p:nvSpPr>
            <p:cNvPr id="270" name="Google Shape;270;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1" name="Google Shape;271;p7"/>
            <p:cNvCxnSpPr>
              <a:stCxn id="27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2" name="Google Shape;272;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273" name="Google Shape;273;p7"/>
          <p:cNvSpPr txBox="1"/>
          <p:nvPr/>
        </p:nvSpPr>
        <p:spPr>
          <a:xfrm>
            <a:off x="4869555" y="6125495"/>
            <a:ext cx="233134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Letalidad</a:t>
            </a:r>
            <a:endParaRPr/>
          </a:p>
        </p:txBody>
      </p:sp>
      <p:cxnSp>
        <p:nvCxnSpPr>
          <p:cNvPr id="274" name="Google Shape;274;p7"/>
          <p:cNvCxnSpPr/>
          <p:nvPr/>
        </p:nvCxnSpPr>
        <p:spPr>
          <a:xfrm>
            <a:off x="4910607" y="7980994"/>
            <a:ext cx="2222505" cy="0"/>
          </a:xfrm>
          <a:prstGeom prst="straightConnector1">
            <a:avLst/>
          </a:prstGeom>
          <a:noFill/>
          <a:ln cap="flat" cmpd="sng" w="9525">
            <a:solidFill>
              <a:srgbClr val="002060"/>
            </a:solidFill>
            <a:prstDash val="solid"/>
            <a:round/>
            <a:headEnd len="sm" w="sm" type="none"/>
            <a:tailEnd len="med" w="med" type="oval"/>
          </a:ln>
        </p:spPr>
      </p:cxnSp>
      <p:cxnSp>
        <p:nvCxnSpPr>
          <p:cNvPr id="275" name="Google Shape;275;p7"/>
          <p:cNvCxnSpPr/>
          <p:nvPr/>
        </p:nvCxnSpPr>
        <p:spPr>
          <a:xfrm rot="10800000">
            <a:off x="5005790" y="6835158"/>
            <a:ext cx="2259337" cy="0"/>
          </a:xfrm>
          <a:prstGeom prst="straightConnector1">
            <a:avLst/>
          </a:prstGeom>
          <a:noFill/>
          <a:ln cap="flat" cmpd="sng" w="9525">
            <a:solidFill>
              <a:srgbClr val="002060"/>
            </a:solidFill>
            <a:prstDash val="solid"/>
            <a:round/>
            <a:headEnd len="sm" w="sm" type="none"/>
            <a:tailEnd len="med" w="med" type="oval"/>
          </a:ln>
        </p:spPr>
      </p:cxnSp>
      <p:sp>
        <p:nvSpPr>
          <p:cNvPr id="276" name="Google Shape;276;p7"/>
          <p:cNvSpPr txBox="1"/>
          <p:nvPr/>
        </p:nvSpPr>
        <p:spPr>
          <a:xfrm>
            <a:off x="5672788" y="6256300"/>
            <a:ext cx="72487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casos</a:t>
            </a:r>
            <a:endParaRPr b="1" sz="1400">
              <a:solidFill>
                <a:schemeClr val="dk1"/>
              </a:solidFill>
              <a:latin typeface="Arial Narrow"/>
              <a:ea typeface="Arial Narrow"/>
              <a:cs typeface="Arial Narrow"/>
              <a:sym typeface="Arial Narrow"/>
            </a:endParaRPr>
          </a:p>
        </p:txBody>
      </p:sp>
      <p:sp>
        <p:nvSpPr>
          <p:cNvPr id="277" name="Google Shape;277;p7"/>
          <p:cNvSpPr/>
          <p:nvPr/>
        </p:nvSpPr>
        <p:spPr>
          <a:xfrm>
            <a:off x="35816" y="8449122"/>
            <a:ext cx="4417817" cy="4924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tosferina. Medellín, a Periodo epidemiológico 3  acumulado  de 2022. </a:t>
            </a:r>
            <a:endParaRPr sz="1000">
              <a:solidFill>
                <a:schemeClr val="dk1"/>
              </a:solidFill>
              <a:latin typeface="Arial Narrow"/>
              <a:ea typeface="Arial Narrow"/>
              <a:cs typeface="Arial Narrow"/>
              <a:sym typeface="Arial Narrow"/>
            </a:endParaRPr>
          </a:p>
        </p:txBody>
      </p:sp>
      <p:sp>
        <p:nvSpPr>
          <p:cNvPr id="278" name="Google Shape;278;p7"/>
          <p:cNvSpPr txBox="1"/>
          <p:nvPr/>
        </p:nvSpPr>
        <p:spPr>
          <a:xfrm>
            <a:off x="4722604" y="6835158"/>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investigación de campo oportuna</a:t>
            </a:r>
            <a:endParaRPr/>
          </a:p>
        </p:txBody>
      </p:sp>
      <p:sp>
        <p:nvSpPr>
          <p:cNvPr id="279" name="Google Shape;279;p7"/>
          <p:cNvSpPr txBox="1"/>
          <p:nvPr/>
        </p:nvSpPr>
        <p:spPr>
          <a:xfrm>
            <a:off x="494426" y="2843808"/>
            <a:ext cx="12202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280" name="Google Shape;280;p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7</a:t>
            </a:r>
            <a:endParaRPr b="1" sz="1050">
              <a:solidFill>
                <a:schemeClr val="dk1"/>
              </a:solidFill>
              <a:latin typeface="Arial Narrow"/>
              <a:ea typeface="Arial Narrow"/>
              <a:cs typeface="Arial Narrow"/>
              <a:sym typeface="Arial Narrow"/>
            </a:endParaRPr>
          </a:p>
        </p:txBody>
      </p:sp>
      <p:sp>
        <p:nvSpPr>
          <p:cNvPr id="281" name="Google Shape;281;p7"/>
          <p:cNvSpPr txBox="1"/>
          <p:nvPr>
            <p:ph type="ctrTitle"/>
          </p:nvPr>
        </p:nvSpPr>
        <p:spPr>
          <a:xfrm>
            <a:off x="85115" y="74775"/>
            <a:ext cx="2075175" cy="52322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Tosferina</a:t>
            </a:r>
            <a:endParaRPr b="1" sz="2800">
              <a:solidFill>
                <a:srgbClr val="C00000"/>
              </a:solidFill>
              <a:latin typeface="Arial Narrow"/>
              <a:ea typeface="Arial Narrow"/>
              <a:cs typeface="Arial Narrow"/>
              <a:sym typeface="Arial Narrow"/>
            </a:endParaRPr>
          </a:p>
        </p:txBody>
      </p:sp>
      <p:sp>
        <p:nvSpPr>
          <p:cNvPr id="282" name="Google Shape;282;p7"/>
          <p:cNvSpPr txBox="1"/>
          <p:nvPr/>
        </p:nvSpPr>
        <p:spPr>
          <a:xfrm>
            <a:off x="5011860" y="7250656"/>
            <a:ext cx="2247196"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75%</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28/28 </a:t>
            </a:r>
            <a:r>
              <a:rPr b="1" lang="es-ES" sz="1050">
                <a:solidFill>
                  <a:schemeClr val="dk1"/>
                </a:solidFill>
                <a:latin typeface="Arial Narrow"/>
                <a:ea typeface="Arial Narrow"/>
                <a:cs typeface="Arial Narrow"/>
                <a:sym typeface="Arial Narrow"/>
              </a:rPr>
              <a:t>casos probables notificados</a:t>
            </a:r>
            <a:endParaRPr b="1" sz="1050">
              <a:solidFill>
                <a:schemeClr val="dk1"/>
              </a:solidFill>
              <a:latin typeface="Arial Narrow"/>
              <a:ea typeface="Arial Narrow"/>
              <a:cs typeface="Arial Narrow"/>
              <a:sym typeface="Arial Narrow"/>
            </a:endParaRPr>
          </a:p>
        </p:txBody>
      </p:sp>
      <p:sp>
        <p:nvSpPr>
          <p:cNvPr id="283" name="Google Shape;283;p7"/>
          <p:cNvSpPr/>
          <p:nvPr/>
        </p:nvSpPr>
        <p:spPr>
          <a:xfrm>
            <a:off x="406146" y="4679062"/>
            <a:ext cx="180022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Variación porcentual de 50% mas con respecto al mismo periodo del año anterior.</a:t>
            </a:r>
            <a:endParaRPr sz="1200">
              <a:solidFill>
                <a:schemeClr val="dk1"/>
              </a:solidFill>
              <a:latin typeface="Calibri"/>
              <a:ea typeface="Calibri"/>
              <a:cs typeface="Calibri"/>
              <a:sym typeface="Calibri"/>
            </a:endParaRPr>
          </a:p>
        </p:txBody>
      </p:sp>
      <p:pic>
        <p:nvPicPr>
          <p:cNvPr id="284" name="Google Shape;284;p7"/>
          <p:cNvPicPr preferRelativeResize="0"/>
          <p:nvPr/>
        </p:nvPicPr>
        <p:blipFill rotWithShape="1">
          <a:blip r:embed="rId6">
            <a:alphaModFix/>
          </a:blip>
          <a:srcRect b="0" l="0" r="0" t="0"/>
          <a:stretch/>
        </p:blipFill>
        <p:spPr>
          <a:xfrm>
            <a:off x="2224766" y="328312"/>
            <a:ext cx="4908346" cy="1854804"/>
          </a:xfrm>
          <a:prstGeom prst="rect">
            <a:avLst/>
          </a:prstGeom>
          <a:noFill/>
          <a:ln>
            <a:noFill/>
          </a:ln>
        </p:spPr>
      </p:pic>
      <p:pic>
        <p:nvPicPr>
          <p:cNvPr id="285" name="Google Shape;285;p7"/>
          <p:cNvPicPr preferRelativeResize="0"/>
          <p:nvPr/>
        </p:nvPicPr>
        <p:blipFill rotWithShape="1">
          <a:blip r:embed="rId7">
            <a:alphaModFix/>
          </a:blip>
          <a:srcRect b="0" l="0" r="0" t="0"/>
          <a:stretch/>
        </p:blipFill>
        <p:spPr>
          <a:xfrm>
            <a:off x="2217320" y="2726914"/>
            <a:ext cx="4865544" cy="2175513"/>
          </a:xfrm>
          <a:prstGeom prst="rect">
            <a:avLst/>
          </a:prstGeom>
          <a:noFill/>
          <a:ln>
            <a:noFill/>
          </a:ln>
        </p:spPr>
      </p:pic>
      <p:pic>
        <p:nvPicPr>
          <p:cNvPr id="286" name="Google Shape;286;p7"/>
          <p:cNvPicPr preferRelativeResize="0"/>
          <p:nvPr/>
        </p:nvPicPr>
        <p:blipFill rotWithShape="1">
          <a:blip r:embed="rId8">
            <a:alphaModFix/>
          </a:blip>
          <a:srcRect b="0" l="0" r="0" t="0"/>
          <a:stretch/>
        </p:blipFill>
        <p:spPr>
          <a:xfrm>
            <a:off x="79757" y="6136431"/>
            <a:ext cx="4870043" cy="21718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8"/>
          <p:cNvPicPr preferRelativeResize="0"/>
          <p:nvPr/>
        </p:nvPicPr>
        <p:blipFill rotWithShape="1">
          <a:blip r:embed="rId3">
            <a:alphaModFix/>
          </a:blip>
          <a:srcRect b="0" l="0" r="0" t="0"/>
          <a:stretch/>
        </p:blipFill>
        <p:spPr>
          <a:xfrm>
            <a:off x="-5546" y="-1"/>
            <a:ext cx="2210926" cy="2823537"/>
          </a:xfrm>
          <a:prstGeom prst="rect">
            <a:avLst/>
          </a:prstGeom>
          <a:noFill/>
          <a:ln>
            <a:noFill/>
          </a:ln>
        </p:spPr>
      </p:pic>
      <p:pic>
        <p:nvPicPr>
          <p:cNvPr id="292" name="Google Shape;292;p8"/>
          <p:cNvPicPr preferRelativeResize="0"/>
          <p:nvPr/>
        </p:nvPicPr>
        <p:blipFill rotWithShape="1">
          <a:blip r:embed="rId4">
            <a:alphaModFix/>
          </a:blip>
          <a:srcRect b="0" l="0" r="0" t="51431"/>
          <a:stretch/>
        </p:blipFill>
        <p:spPr>
          <a:xfrm>
            <a:off x="0" y="2824179"/>
            <a:ext cx="2232223" cy="2666962"/>
          </a:xfrm>
          <a:prstGeom prst="rect">
            <a:avLst/>
          </a:prstGeom>
          <a:noFill/>
          <a:ln>
            <a:noFill/>
          </a:ln>
        </p:spPr>
      </p:pic>
      <p:sp>
        <p:nvSpPr>
          <p:cNvPr id="293" name="Google Shape;293;p8"/>
          <p:cNvSpPr txBox="1"/>
          <p:nvPr/>
        </p:nvSpPr>
        <p:spPr>
          <a:xfrm>
            <a:off x="-31483" y="623805"/>
            <a:ext cx="223217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03  - 2022</a:t>
            </a:r>
            <a:endParaRPr b="1" sz="1200">
              <a:solidFill>
                <a:schemeClr val="dk1"/>
              </a:solidFill>
              <a:latin typeface="Arial Narrow"/>
              <a:ea typeface="Arial Narrow"/>
              <a:cs typeface="Arial Narrow"/>
              <a:sym typeface="Arial Narrow"/>
            </a:endParaRPr>
          </a:p>
        </p:txBody>
      </p:sp>
      <p:sp>
        <p:nvSpPr>
          <p:cNvPr id="294" name="Google Shape;294;p8"/>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parotiditis. Medellín, a Periodo epidemiológico 03 acumulado  de 2022. </a:t>
            </a:r>
            <a:endParaRPr sz="1100">
              <a:solidFill>
                <a:schemeClr val="dk1"/>
              </a:solidFill>
              <a:latin typeface="Arial Narrow"/>
              <a:ea typeface="Arial Narrow"/>
              <a:cs typeface="Arial Narrow"/>
              <a:sym typeface="Arial Narrow"/>
            </a:endParaRPr>
          </a:p>
        </p:txBody>
      </p:sp>
      <p:grpSp>
        <p:nvGrpSpPr>
          <p:cNvPr id="295" name="Google Shape;295;p8"/>
          <p:cNvGrpSpPr/>
          <p:nvPr/>
        </p:nvGrpSpPr>
        <p:grpSpPr>
          <a:xfrm>
            <a:off x="169786" y="4201577"/>
            <a:ext cx="1892650" cy="488476"/>
            <a:chOff x="2397524" y="3379972"/>
            <a:chExt cx="4508500" cy="904875"/>
          </a:xfrm>
        </p:grpSpPr>
        <p:pic>
          <p:nvPicPr>
            <p:cNvPr id="296" name="Google Shape;296;p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97" name="Google Shape;297;p8"/>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119</a:t>
              </a:r>
              <a:endParaRPr b="1" sz="2000">
                <a:solidFill>
                  <a:schemeClr val="dk1"/>
                </a:solidFill>
                <a:latin typeface="Arial Narrow"/>
                <a:ea typeface="Arial Narrow"/>
                <a:cs typeface="Arial Narrow"/>
                <a:sym typeface="Arial Narrow"/>
              </a:endParaRPr>
            </a:p>
          </p:txBody>
        </p:sp>
      </p:grpSp>
      <p:sp>
        <p:nvSpPr>
          <p:cNvPr id="298" name="Google Shape;298;p8"/>
          <p:cNvSpPr txBox="1"/>
          <p:nvPr/>
        </p:nvSpPr>
        <p:spPr>
          <a:xfrm>
            <a:off x="421420" y="4716908"/>
            <a:ext cx="1686306"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s-ES" sz="1200">
                <a:solidFill>
                  <a:schemeClr val="dk1"/>
                </a:solidFill>
                <a:latin typeface="Arial Narrow"/>
                <a:ea typeface="Arial Narrow"/>
                <a:cs typeface="Arial Narrow"/>
                <a:sym typeface="Arial Narrow"/>
              </a:rPr>
              <a:t>Variación porcentual de 38,37% menos respecto al mismo periodo del año anterior</a:t>
            </a:r>
            <a:endParaRPr b="1" sz="1200">
              <a:solidFill>
                <a:schemeClr val="dk1"/>
              </a:solidFill>
              <a:latin typeface="Arial Narrow"/>
              <a:ea typeface="Arial Narrow"/>
              <a:cs typeface="Arial Narrow"/>
              <a:sym typeface="Arial Narrow"/>
            </a:endParaRPr>
          </a:p>
        </p:txBody>
      </p:sp>
      <p:sp>
        <p:nvSpPr>
          <p:cNvPr id="299" name="Google Shape;299;p8"/>
          <p:cNvSpPr/>
          <p:nvPr/>
        </p:nvSpPr>
        <p:spPr>
          <a:xfrm>
            <a:off x="99238"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8"/>
          <p:cNvSpPr/>
          <p:nvPr/>
        </p:nvSpPr>
        <p:spPr>
          <a:xfrm>
            <a:off x="2295483" y="4912876"/>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parotiditis. Medellín, a Periodo epidemiológico 03 acumulado de 2020-2022. </a:t>
            </a:r>
            <a:endParaRPr sz="1100">
              <a:solidFill>
                <a:schemeClr val="dk1"/>
              </a:solidFill>
              <a:latin typeface="Arial Narrow"/>
              <a:ea typeface="Arial Narrow"/>
              <a:cs typeface="Arial Narrow"/>
              <a:sym typeface="Arial Narrow"/>
            </a:endParaRPr>
          </a:p>
        </p:txBody>
      </p:sp>
      <p:grpSp>
        <p:nvGrpSpPr>
          <p:cNvPr id="301" name="Google Shape;301;p8"/>
          <p:cNvGrpSpPr/>
          <p:nvPr/>
        </p:nvGrpSpPr>
        <p:grpSpPr>
          <a:xfrm>
            <a:off x="2448322" y="74775"/>
            <a:ext cx="3446504" cy="276999"/>
            <a:chOff x="2448322" y="74775"/>
            <a:chExt cx="3446504" cy="276999"/>
          </a:xfrm>
        </p:grpSpPr>
        <p:sp>
          <p:nvSpPr>
            <p:cNvPr id="302" name="Google Shape;302;p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03" name="Google Shape;303;p8"/>
            <p:cNvCxnSpPr>
              <a:stCxn id="30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04" name="Google Shape;304;p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305" name="Google Shape;305;p8"/>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06" name="Google Shape;306;p8"/>
          <p:cNvGrpSpPr/>
          <p:nvPr/>
        </p:nvGrpSpPr>
        <p:grpSpPr>
          <a:xfrm>
            <a:off x="277404" y="5621632"/>
            <a:ext cx="3446504" cy="276999"/>
            <a:chOff x="2448322" y="74775"/>
            <a:chExt cx="3446504" cy="276999"/>
          </a:xfrm>
        </p:grpSpPr>
        <p:sp>
          <p:nvSpPr>
            <p:cNvPr id="307" name="Google Shape;307;p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08" name="Google Shape;308;p8"/>
            <p:cNvCxnSpPr>
              <a:stCxn id="3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09" name="Google Shape;309;p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a:p>
          </p:txBody>
        </p:sp>
      </p:grpSp>
      <p:grpSp>
        <p:nvGrpSpPr>
          <p:cNvPr id="310" name="Google Shape;310;p8"/>
          <p:cNvGrpSpPr/>
          <p:nvPr/>
        </p:nvGrpSpPr>
        <p:grpSpPr>
          <a:xfrm>
            <a:off x="5114767" y="5635532"/>
            <a:ext cx="3446504" cy="276999"/>
            <a:chOff x="2448322" y="74775"/>
            <a:chExt cx="3446504" cy="276999"/>
          </a:xfrm>
        </p:grpSpPr>
        <p:sp>
          <p:nvSpPr>
            <p:cNvPr id="311" name="Google Shape;311;p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12" name="Google Shape;312;p8"/>
            <p:cNvCxnSpPr>
              <a:stCxn id="31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13" name="Google Shape;313;p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314" name="Google Shape;314;p8"/>
          <p:cNvSpPr txBox="1"/>
          <p:nvPr/>
        </p:nvSpPr>
        <p:spPr>
          <a:xfrm>
            <a:off x="4869555" y="6070903"/>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a:t>
            </a:r>
            <a:endParaRPr/>
          </a:p>
        </p:txBody>
      </p:sp>
      <p:cxnSp>
        <p:nvCxnSpPr>
          <p:cNvPr id="315" name="Google Shape;315;p8"/>
          <p:cNvCxnSpPr/>
          <p:nvPr/>
        </p:nvCxnSpPr>
        <p:spPr>
          <a:xfrm>
            <a:off x="4910607" y="7980994"/>
            <a:ext cx="2222505" cy="0"/>
          </a:xfrm>
          <a:prstGeom prst="straightConnector1">
            <a:avLst/>
          </a:prstGeom>
          <a:noFill/>
          <a:ln cap="flat" cmpd="sng" w="9525">
            <a:solidFill>
              <a:srgbClr val="002060"/>
            </a:solidFill>
            <a:prstDash val="solid"/>
            <a:round/>
            <a:headEnd len="sm" w="sm" type="none"/>
            <a:tailEnd len="med" w="med" type="oval"/>
          </a:ln>
        </p:spPr>
      </p:cxnSp>
      <p:cxnSp>
        <p:nvCxnSpPr>
          <p:cNvPr id="316" name="Google Shape;316;p8"/>
          <p:cNvCxnSpPr/>
          <p:nvPr/>
        </p:nvCxnSpPr>
        <p:spPr>
          <a:xfrm rot="10800000">
            <a:off x="4959641" y="6977751"/>
            <a:ext cx="2259337" cy="0"/>
          </a:xfrm>
          <a:prstGeom prst="straightConnector1">
            <a:avLst/>
          </a:prstGeom>
          <a:noFill/>
          <a:ln cap="flat" cmpd="sng" w="9525">
            <a:solidFill>
              <a:srgbClr val="002060"/>
            </a:solidFill>
            <a:prstDash val="solid"/>
            <a:round/>
            <a:headEnd len="sm" w="sm" type="none"/>
            <a:tailEnd len="med" w="med" type="oval"/>
          </a:ln>
        </p:spPr>
      </p:cxnSp>
      <p:sp>
        <p:nvSpPr>
          <p:cNvPr id="317" name="Google Shape;317;p8"/>
          <p:cNvSpPr txBox="1"/>
          <p:nvPr/>
        </p:nvSpPr>
        <p:spPr>
          <a:xfrm>
            <a:off x="5401299" y="6412570"/>
            <a:ext cx="118974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4,55*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119 casos</a:t>
            </a:r>
            <a:endParaRPr b="1" sz="1400">
              <a:solidFill>
                <a:schemeClr val="dk1"/>
              </a:solidFill>
              <a:latin typeface="Arial Narrow"/>
              <a:ea typeface="Arial Narrow"/>
              <a:cs typeface="Arial Narrow"/>
              <a:sym typeface="Arial Narrow"/>
            </a:endParaRPr>
          </a:p>
        </p:txBody>
      </p:sp>
      <p:sp>
        <p:nvSpPr>
          <p:cNvPr id="318" name="Google Shape;318;p8"/>
          <p:cNvSpPr/>
          <p:nvPr/>
        </p:nvSpPr>
        <p:spPr>
          <a:xfrm>
            <a:off x="99238" y="8372178"/>
            <a:ext cx="4417817"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parotiditis. Medellín, a Periodo epidemiológico 03 acumulado  de 2022. </a:t>
            </a:r>
            <a:endParaRPr sz="10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000">
              <a:solidFill>
                <a:schemeClr val="dk1"/>
              </a:solidFill>
              <a:latin typeface="Arial Narrow"/>
              <a:ea typeface="Arial Narrow"/>
              <a:cs typeface="Arial Narrow"/>
              <a:sym typeface="Arial Narrow"/>
            </a:endParaRPr>
          </a:p>
        </p:txBody>
      </p:sp>
      <p:sp>
        <p:nvSpPr>
          <p:cNvPr id="319" name="Google Shape;319;p8"/>
          <p:cNvSpPr txBox="1"/>
          <p:nvPr/>
        </p:nvSpPr>
        <p:spPr>
          <a:xfrm>
            <a:off x="4712465" y="7982798"/>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Brotes con investigación de campo</a:t>
            </a:r>
            <a:endParaRPr/>
          </a:p>
        </p:txBody>
      </p:sp>
      <p:sp>
        <p:nvSpPr>
          <p:cNvPr id="320" name="Google Shape;320;p8"/>
          <p:cNvSpPr txBox="1"/>
          <p:nvPr/>
        </p:nvSpPr>
        <p:spPr>
          <a:xfrm>
            <a:off x="5642590" y="8275018"/>
            <a:ext cx="75854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brotes</a:t>
            </a:r>
            <a:endParaRPr b="1" sz="1400">
              <a:solidFill>
                <a:schemeClr val="dk1"/>
              </a:solidFill>
              <a:latin typeface="Arial Narrow"/>
              <a:ea typeface="Arial Narrow"/>
              <a:cs typeface="Arial Narrow"/>
              <a:sym typeface="Arial Narrow"/>
            </a:endParaRPr>
          </a:p>
        </p:txBody>
      </p:sp>
      <p:sp>
        <p:nvSpPr>
          <p:cNvPr id="321" name="Google Shape;321;p8"/>
          <p:cNvSpPr txBox="1"/>
          <p:nvPr/>
        </p:nvSpPr>
        <p:spPr>
          <a:xfrm>
            <a:off x="4722604" y="7014239"/>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5 años</a:t>
            </a:r>
            <a:endParaRPr b="1" sz="1050">
              <a:solidFill>
                <a:schemeClr val="dk1"/>
              </a:solidFill>
              <a:latin typeface="Arial Narrow"/>
              <a:ea typeface="Arial Narrow"/>
              <a:cs typeface="Arial Narrow"/>
              <a:sym typeface="Arial Narrow"/>
            </a:endParaRPr>
          </a:p>
        </p:txBody>
      </p:sp>
      <p:sp>
        <p:nvSpPr>
          <p:cNvPr id="322" name="Google Shape;322;p8"/>
          <p:cNvSpPr txBox="1"/>
          <p:nvPr/>
        </p:nvSpPr>
        <p:spPr>
          <a:xfrm>
            <a:off x="494426" y="2843808"/>
            <a:ext cx="12202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323" name="Google Shape;323;p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8</a:t>
            </a:r>
            <a:endParaRPr b="1" sz="1050">
              <a:solidFill>
                <a:schemeClr val="dk1"/>
              </a:solidFill>
              <a:latin typeface="Arial Narrow"/>
              <a:ea typeface="Arial Narrow"/>
              <a:cs typeface="Arial Narrow"/>
              <a:sym typeface="Arial Narrow"/>
            </a:endParaRPr>
          </a:p>
        </p:txBody>
      </p:sp>
      <p:sp>
        <p:nvSpPr>
          <p:cNvPr id="324" name="Google Shape;324;p8"/>
          <p:cNvSpPr txBox="1"/>
          <p:nvPr>
            <p:ph type="ctrTitle"/>
          </p:nvPr>
        </p:nvSpPr>
        <p:spPr>
          <a:xfrm>
            <a:off x="85115" y="105553"/>
            <a:ext cx="2075175" cy="46166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Parotiditis</a:t>
            </a:r>
            <a:endParaRPr b="1" sz="2400">
              <a:solidFill>
                <a:srgbClr val="C00000"/>
              </a:solidFill>
              <a:latin typeface="Arial Narrow"/>
              <a:ea typeface="Arial Narrow"/>
              <a:cs typeface="Arial Narrow"/>
              <a:sym typeface="Arial Narrow"/>
            </a:endParaRPr>
          </a:p>
        </p:txBody>
      </p:sp>
      <p:sp>
        <p:nvSpPr>
          <p:cNvPr id="325" name="Google Shape;325;p8"/>
          <p:cNvSpPr txBox="1"/>
          <p:nvPr/>
        </p:nvSpPr>
        <p:spPr>
          <a:xfrm>
            <a:off x="5562706" y="7420568"/>
            <a:ext cx="131997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11,43 *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17 casos</a:t>
            </a:r>
            <a:endParaRPr b="1" sz="1400">
              <a:solidFill>
                <a:schemeClr val="dk1"/>
              </a:solidFill>
              <a:latin typeface="Arial Narrow"/>
              <a:ea typeface="Arial Narrow"/>
              <a:cs typeface="Arial Narrow"/>
              <a:sym typeface="Arial Narrow"/>
            </a:endParaRPr>
          </a:p>
        </p:txBody>
      </p:sp>
      <p:pic>
        <p:nvPicPr>
          <p:cNvPr id="326" name="Google Shape;326;p8"/>
          <p:cNvPicPr preferRelativeResize="0"/>
          <p:nvPr/>
        </p:nvPicPr>
        <p:blipFill rotWithShape="1">
          <a:blip r:embed="rId6">
            <a:alphaModFix/>
          </a:blip>
          <a:srcRect b="0" l="0" r="0" t="0"/>
          <a:stretch/>
        </p:blipFill>
        <p:spPr>
          <a:xfrm>
            <a:off x="2226627" y="403175"/>
            <a:ext cx="4906485" cy="1786620"/>
          </a:xfrm>
          <a:prstGeom prst="rect">
            <a:avLst/>
          </a:prstGeom>
          <a:noFill/>
          <a:ln>
            <a:noFill/>
          </a:ln>
        </p:spPr>
      </p:pic>
      <p:pic>
        <p:nvPicPr>
          <p:cNvPr id="327" name="Google Shape;327;p8"/>
          <p:cNvPicPr preferRelativeResize="0"/>
          <p:nvPr/>
        </p:nvPicPr>
        <p:blipFill rotWithShape="1">
          <a:blip r:embed="rId7">
            <a:alphaModFix/>
          </a:blip>
          <a:srcRect b="0" l="0" r="0" t="0"/>
          <a:stretch/>
        </p:blipFill>
        <p:spPr>
          <a:xfrm>
            <a:off x="2209058" y="2667108"/>
            <a:ext cx="4924053" cy="2245768"/>
          </a:xfrm>
          <a:prstGeom prst="rect">
            <a:avLst/>
          </a:prstGeom>
          <a:noFill/>
          <a:ln>
            <a:noFill/>
          </a:ln>
        </p:spPr>
      </p:pic>
      <p:pic>
        <p:nvPicPr>
          <p:cNvPr id="328" name="Google Shape;328;p8"/>
          <p:cNvPicPr preferRelativeResize="0"/>
          <p:nvPr/>
        </p:nvPicPr>
        <p:blipFill rotWithShape="1">
          <a:blip r:embed="rId8">
            <a:alphaModFix/>
          </a:blip>
          <a:srcRect b="0" l="0" r="0" t="0"/>
          <a:stretch/>
        </p:blipFill>
        <p:spPr>
          <a:xfrm>
            <a:off x="-5547" y="6038266"/>
            <a:ext cx="4796993" cy="23339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9"/>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35" name="Google Shape;335;p9"/>
          <p:cNvGrpSpPr/>
          <p:nvPr/>
        </p:nvGrpSpPr>
        <p:grpSpPr>
          <a:xfrm>
            <a:off x="277404" y="137149"/>
            <a:ext cx="3446504" cy="276999"/>
            <a:chOff x="2448322" y="74775"/>
            <a:chExt cx="3446504" cy="276999"/>
          </a:xfrm>
        </p:grpSpPr>
        <p:sp>
          <p:nvSpPr>
            <p:cNvPr id="336" name="Google Shape;336;p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37" name="Google Shape;337;p9"/>
            <p:cNvCxnSpPr>
              <a:stCxn id="33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38" name="Google Shape;338;p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339" name="Google Shape;339;p9"/>
          <p:cNvSpPr/>
          <p:nvPr/>
        </p:nvSpPr>
        <p:spPr>
          <a:xfrm>
            <a:off x="0" y="255898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40" name="Google Shape;340;p9"/>
          <p:cNvGrpSpPr/>
          <p:nvPr/>
        </p:nvGrpSpPr>
        <p:grpSpPr>
          <a:xfrm>
            <a:off x="277404" y="2672512"/>
            <a:ext cx="3446504" cy="276999"/>
            <a:chOff x="2448322" y="74775"/>
            <a:chExt cx="3446504" cy="276999"/>
          </a:xfrm>
        </p:grpSpPr>
        <p:sp>
          <p:nvSpPr>
            <p:cNvPr id="341" name="Google Shape;341;p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42" name="Google Shape;342;p9"/>
            <p:cNvCxnSpPr>
              <a:stCxn id="34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43" name="Google Shape;343;p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a:t>
              </a:r>
              <a:endParaRPr b="1" sz="1200">
                <a:solidFill>
                  <a:schemeClr val="dk1"/>
                </a:solidFill>
                <a:latin typeface="Arial Narrow"/>
                <a:ea typeface="Arial Narrow"/>
                <a:cs typeface="Arial Narrow"/>
                <a:sym typeface="Arial Narrow"/>
              </a:endParaRPr>
            </a:p>
          </p:txBody>
        </p:sp>
      </p:grpSp>
      <p:sp>
        <p:nvSpPr>
          <p:cNvPr id="344" name="Google Shape;344;p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9</a:t>
            </a:r>
            <a:endParaRPr b="1" sz="1050">
              <a:solidFill>
                <a:schemeClr val="dk1"/>
              </a:solidFill>
              <a:latin typeface="Arial Narrow"/>
              <a:ea typeface="Arial Narrow"/>
              <a:cs typeface="Arial Narrow"/>
              <a:sym typeface="Arial Narrow"/>
            </a:endParaRPr>
          </a:p>
        </p:txBody>
      </p:sp>
      <p:grpSp>
        <p:nvGrpSpPr>
          <p:cNvPr id="345" name="Google Shape;345;p9"/>
          <p:cNvGrpSpPr/>
          <p:nvPr/>
        </p:nvGrpSpPr>
        <p:grpSpPr>
          <a:xfrm>
            <a:off x="-143966" y="830792"/>
            <a:ext cx="1258607" cy="1651732"/>
            <a:chOff x="-143966" y="539552"/>
            <a:chExt cx="1258607" cy="1651732"/>
          </a:xfrm>
        </p:grpSpPr>
        <p:pic>
          <p:nvPicPr>
            <p:cNvPr id="346" name="Google Shape;346;p9"/>
            <p:cNvPicPr preferRelativeResize="0"/>
            <p:nvPr/>
          </p:nvPicPr>
          <p:blipFill rotWithShape="1">
            <a:blip r:embed="rId3">
              <a:alphaModFix/>
            </a:blip>
            <a:srcRect b="0" l="0" r="85225" t="0"/>
            <a:stretch/>
          </p:blipFill>
          <p:spPr>
            <a:xfrm>
              <a:off x="148822" y="539552"/>
              <a:ext cx="702032" cy="850900"/>
            </a:xfrm>
            <a:prstGeom prst="rect">
              <a:avLst/>
            </a:prstGeom>
            <a:noFill/>
            <a:ln>
              <a:noFill/>
            </a:ln>
          </p:spPr>
        </p:pic>
        <p:sp>
          <p:nvSpPr>
            <p:cNvPr id="347" name="Google Shape;347;p9"/>
            <p:cNvSpPr/>
            <p:nvPr/>
          </p:nvSpPr>
          <p:spPr>
            <a:xfrm>
              <a:off x="110784" y="1579196"/>
              <a:ext cx="86731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41,18%</a:t>
              </a:r>
              <a:endParaRPr b="1" sz="1600">
                <a:solidFill>
                  <a:schemeClr val="dk1"/>
                </a:solidFill>
                <a:latin typeface="Arial Narrow"/>
                <a:ea typeface="Arial Narrow"/>
                <a:cs typeface="Arial Narrow"/>
                <a:sym typeface="Arial Narrow"/>
              </a:endParaRPr>
            </a:p>
          </p:txBody>
        </p:sp>
        <p:sp>
          <p:nvSpPr>
            <p:cNvPr id="348" name="Google Shape;348;p9"/>
            <p:cNvSpPr txBox="1"/>
            <p:nvPr/>
          </p:nvSpPr>
          <p:spPr>
            <a:xfrm>
              <a:off x="-143966" y="191428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49  Casos</a:t>
              </a:r>
              <a:endParaRPr b="1" sz="1200">
                <a:solidFill>
                  <a:schemeClr val="dk1"/>
                </a:solidFill>
                <a:latin typeface="Arial Narrow"/>
                <a:ea typeface="Arial Narrow"/>
                <a:cs typeface="Arial Narrow"/>
                <a:sym typeface="Arial Narrow"/>
              </a:endParaRPr>
            </a:p>
          </p:txBody>
        </p:sp>
        <p:sp>
          <p:nvSpPr>
            <p:cNvPr id="349" name="Google Shape;349;p9"/>
            <p:cNvSpPr txBox="1"/>
            <p:nvPr/>
          </p:nvSpPr>
          <p:spPr>
            <a:xfrm>
              <a:off x="-114966" y="130546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grpSp>
      <p:grpSp>
        <p:nvGrpSpPr>
          <p:cNvPr id="350" name="Google Shape;350;p9"/>
          <p:cNvGrpSpPr/>
          <p:nvPr/>
        </p:nvGrpSpPr>
        <p:grpSpPr>
          <a:xfrm>
            <a:off x="949682" y="892966"/>
            <a:ext cx="1282616" cy="1594010"/>
            <a:chOff x="767312" y="601726"/>
            <a:chExt cx="1282616" cy="1594010"/>
          </a:xfrm>
        </p:grpSpPr>
        <p:sp>
          <p:nvSpPr>
            <p:cNvPr id="351" name="Google Shape;351;p9"/>
            <p:cNvSpPr/>
            <p:nvPr/>
          </p:nvSpPr>
          <p:spPr>
            <a:xfrm>
              <a:off x="1017792" y="1573062"/>
              <a:ext cx="89831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58,82%</a:t>
              </a:r>
              <a:endParaRPr b="1" sz="1600">
                <a:solidFill>
                  <a:schemeClr val="dk1"/>
                </a:solidFill>
                <a:latin typeface="Arial Narrow"/>
                <a:ea typeface="Arial Narrow"/>
                <a:cs typeface="Arial Narrow"/>
                <a:sym typeface="Arial Narrow"/>
              </a:endParaRPr>
            </a:p>
          </p:txBody>
        </p:sp>
        <p:sp>
          <p:nvSpPr>
            <p:cNvPr id="352" name="Google Shape;352;p9"/>
            <p:cNvSpPr txBox="1"/>
            <p:nvPr/>
          </p:nvSpPr>
          <p:spPr>
            <a:xfrm>
              <a:off x="820321" y="19187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70  Casos</a:t>
              </a:r>
              <a:endParaRPr b="1" sz="1200">
                <a:solidFill>
                  <a:schemeClr val="dk1"/>
                </a:solidFill>
                <a:latin typeface="Arial Narrow"/>
                <a:ea typeface="Arial Narrow"/>
                <a:cs typeface="Arial Narrow"/>
                <a:sym typeface="Arial Narrow"/>
              </a:endParaRPr>
            </a:p>
          </p:txBody>
        </p:sp>
        <p:pic>
          <p:nvPicPr>
            <p:cNvPr id="353" name="Google Shape;353;p9"/>
            <p:cNvPicPr preferRelativeResize="0"/>
            <p:nvPr/>
          </p:nvPicPr>
          <p:blipFill rotWithShape="1">
            <a:blip r:embed="rId3">
              <a:alphaModFix/>
            </a:blip>
            <a:srcRect b="0" l="30557" r="55507" t="0"/>
            <a:stretch/>
          </p:blipFill>
          <p:spPr>
            <a:xfrm>
              <a:off x="1052788" y="601726"/>
              <a:ext cx="662151" cy="850900"/>
            </a:xfrm>
            <a:prstGeom prst="rect">
              <a:avLst/>
            </a:prstGeom>
            <a:noFill/>
            <a:ln>
              <a:noFill/>
            </a:ln>
          </p:spPr>
        </p:pic>
        <p:sp>
          <p:nvSpPr>
            <p:cNvPr id="354" name="Google Shape;354;p9"/>
            <p:cNvSpPr txBox="1"/>
            <p:nvPr/>
          </p:nvSpPr>
          <p:spPr>
            <a:xfrm>
              <a:off x="767312" y="13141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grpSp>
      <p:grpSp>
        <p:nvGrpSpPr>
          <p:cNvPr id="355" name="Google Shape;355;p9"/>
          <p:cNvGrpSpPr/>
          <p:nvPr/>
        </p:nvGrpSpPr>
        <p:grpSpPr>
          <a:xfrm>
            <a:off x="1944266" y="828222"/>
            <a:ext cx="1414263" cy="1638535"/>
            <a:chOff x="1700534" y="536982"/>
            <a:chExt cx="1414263" cy="1638535"/>
          </a:xfrm>
        </p:grpSpPr>
        <p:sp>
          <p:nvSpPr>
            <p:cNvPr id="356" name="Google Shape;356;p9"/>
            <p:cNvSpPr/>
            <p:nvPr/>
          </p:nvSpPr>
          <p:spPr>
            <a:xfrm>
              <a:off x="2047806" y="1571104"/>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pic>
          <p:nvPicPr>
            <p:cNvPr id="357" name="Google Shape;357;p9"/>
            <p:cNvPicPr preferRelativeResize="0"/>
            <p:nvPr/>
          </p:nvPicPr>
          <p:blipFill rotWithShape="1">
            <a:blip r:embed="rId3">
              <a:alphaModFix/>
            </a:blip>
            <a:srcRect b="0" l="59204" r="26197" t="0"/>
            <a:stretch/>
          </p:blipFill>
          <p:spPr>
            <a:xfrm>
              <a:off x="2088282" y="536982"/>
              <a:ext cx="693683" cy="850900"/>
            </a:xfrm>
            <a:prstGeom prst="rect">
              <a:avLst/>
            </a:prstGeom>
            <a:noFill/>
            <a:ln>
              <a:noFill/>
            </a:ln>
          </p:spPr>
        </p:pic>
        <p:sp>
          <p:nvSpPr>
            <p:cNvPr id="358" name="Google Shape;358;p9"/>
            <p:cNvSpPr txBox="1"/>
            <p:nvPr/>
          </p:nvSpPr>
          <p:spPr>
            <a:xfrm>
              <a:off x="1700534" y="1311622"/>
              <a:ext cx="14142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Afrodescendiente</a:t>
              </a:r>
              <a:endParaRPr b="1" sz="1200" u="sng">
                <a:solidFill>
                  <a:schemeClr val="dk1"/>
                </a:solidFill>
                <a:latin typeface="Arial Narrow"/>
                <a:ea typeface="Arial Narrow"/>
                <a:cs typeface="Arial Narrow"/>
                <a:sym typeface="Arial Narrow"/>
              </a:endParaRPr>
            </a:p>
          </p:txBody>
        </p:sp>
        <p:sp>
          <p:nvSpPr>
            <p:cNvPr id="359" name="Google Shape;359;p9"/>
            <p:cNvSpPr txBox="1"/>
            <p:nvPr/>
          </p:nvSpPr>
          <p:spPr>
            <a:xfrm>
              <a:off x="1792861" y="18985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360" name="Google Shape;360;p9"/>
          <p:cNvGrpSpPr/>
          <p:nvPr/>
        </p:nvGrpSpPr>
        <p:grpSpPr>
          <a:xfrm>
            <a:off x="3105668" y="865888"/>
            <a:ext cx="1246394" cy="1621088"/>
            <a:chOff x="2858112" y="554428"/>
            <a:chExt cx="1246394" cy="1621088"/>
          </a:xfrm>
        </p:grpSpPr>
        <p:sp>
          <p:nvSpPr>
            <p:cNvPr id="361" name="Google Shape;361;p9"/>
            <p:cNvSpPr txBox="1"/>
            <p:nvPr/>
          </p:nvSpPr>
          <p:spPr>
            <a:xfrm>
              <a:off x="2858112" y="1315874"/>
              <a:ext cx="1229607" cy="251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chemeClr val="dk1"/>
                </a:solidFill>
                <a:latin typeface="Arial Narrow"/>
                <a:ea typeface="Arial Narrow"/>
                <a:cs typeface="Arial Narrow"/>
                <a:sym typeface="Arial Narrow"/>
              </a:endParaRPr>
            </a:p>
          </p:txBody>
        </p:sp>
        <p:grpSp>
          <p:nvGrpSpPr>
            <p:cNvPr id="362" name="Google Shape;362;p9"/>
            <p:cNvGrpSpPr/>
            <p:nvPr/>
          </p:nvGrpSpPr>
          <p:grpSpPr>
            <a:xfrm>
              <a:off x="2874899" y="554428"/>
              <a:ext cx="1229607" cy="1621088"/>
              <a:chOff x="2850938" y="554428"/>
              <a:chExt cx="1229607" cy="1621088"/>
            </a:xfrm>
          </p:grpSpPr>
          <p:sp>
            <p:nvSpPr>
              <p:cNvPr id="363" name="Google Shape;363;p9"/>
              <p:cNvSpPr/>
              <p:nvPr/>
            </p:nvSpPr>
            <p:spPr>
              <a:xfrm>
                <a:off x="3071349" y="1566970"/>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pic>
            <p:nvPicPr>
              <p:cNvPr id="364" name="Google Shape;364;p9"/>
              <p:cNvPicPr preferRelativeResize="0"/>
              <p:nvPr/>
            </p:nvPicPr>
            <p:blipFill rotWithShape="1">
              <a:blip r:embed="rId3">
                <a:alphaModFix/>
              </a:blip>
              <a:srcRect b="0" l="87297" r="0" t="0"/>
              <a:stretch/>
            </p:blipFill>
            <p:spPr>
              <a:xfrm>
                <a:off x="3155364" y="554428"/>
                <a:ext cx="603573" cy="850900"/>
              </a:xfrm>
              <a:prstGeom prst="rect">
                <a:avLst/>
              </a:prstGeom>
              <a:noFill/>
              <a:ln>
                <a:noFill/>
              </a:ln>
            </p:spPr>
          </p:pic>
          <p:sp>
            <p:nvSpPr>
              <p:cNvPr id="365" name="Google Shape;365;p9"/>
              <p:cNvSpPr txBox="1"/>
              <p:nvPr/>
            </p:nvSpPr>
            <p:spPr>
              <a:xfrm>
                <a:off x="2850938" y="18985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grpSp>
        <p:nvGrpSpPr>
          <p:cNvPr id="366" name="Google Shape;366;p9"/>
          <p:cNvGrpSpPr/>
          <p:nvPr/>
        </p:nvGrpSpPr>
        <p:grpSpPr>
          <a:xfrm>
            <a:off x="5622828" y="842667"/>
            <a:ext cx="1610597" cy="1615816"/>
            <a:chOff x="5622828" y="551427"/>
            <a:chExt cx="1610597" cy="1615816"/>
          </a:xfrm>
        </p:grpSpPr>
        <p:pic>
          <p:nvPicPr>
            <p:cNvPr id="367" name="Google Shape;367;p9"/>
            <p:cNvPicPr preferRelativeResize="0"/>
            <p:nvPr/>
          </p:nvPicPr>
          <p:blipFill rotWithShape="1">
            <a:blip r:embed="rId4">
              <a:alphaModFix/>
            </a:blip>
            <a:srcRect b="0" l="58247" r="0" t="0"/>
            <a:stretch/>
          </p:blipFill>
          <p:spPr>
            <a:xfrm>
              <a:off x="5915945" y="551427"/>
              <a:ext cx="924865" cy="830657"/>
            </a:xfrm>
            <a:prstGeom prst="rect">
              <a:avLst/>
            </a:prstGeom>
            <a:noFill/>
            <a:ln>
              <a:noFill/>
            </a:ln>
          </p:spPr>
        </p:pic>
        <p:sp>
          <p:nvSpPr>
            <p:cNvPr id="368" name="Google Shape;368;p9"/>
            <p:cNvSpPr txBox="1"/>
            <p:nvPr/>
          </p:nvSpPr>
          <p:spPr>
            <a:xfrm>
              <a:off x="5622828" y="1311622"/>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sp>
          <p:nvSpPr>
            <p:cNvPr id="369" name="Google Shape;369;p9"/>
            <p:cNvSpPr/>
            <p:nvPr/>
          </p:nvSpPr>
          <p:spPr>
            <a:xfrm>
              <a:off x="6058092" y="1558697"/>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370" name="Google Shape;370;p9"/>
            <p:cNvSpPr txBox="1"/>
            <p:nvPr/>
          </p:nvSpPr>
          <p:spPr>
            <a:xfrm>
              <a:off x="5837681" y="189024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371" name="Google Shape;371;p9"/>
          <p:cNvGrpSpPr/>
          <p:nvPr/>
        </p:nvGrpSpPr>
        <p:grpSpPr>
          <a:xfrm>
            <a:off x="4188447" y="974808"/>
            <a:ext cx="1610597" cy="1516901"/>
            <a:chOff x="4078085" y="683568"/>
            <a:chExt cx="1610597" cy="1516901"/>
          </a:xfrm>
        </p:grpSpPr>
        <p:pic>
          <p:nvPicPr>
            <p:cNvPr id="372" name="Google Shape;372;p9"/>
            <p:cNvPicPr preferRelativeResize="0"/>
            <p:nvPr/>
          </p:nvPicPr>
          <p:blipFill rotWithShape="1">
            <a:blip r:embed="rId4">
              <a:alphaModFix/>
            </a:blip>
            <a:srcRect b="0" l="0" r="48966" t="0"/>
            <a:stretch/>
          </p:blipFill>
          <p:spPr>
            <a:xfrm>
              <a:off x="4361548" y="683568"/>
              <a:ext cx="1039102" cy="763541"/>
            </a:xfrm>
            <a:prstGeom prst="rect">
              <a:avLst/>
            </a:prstGeom>
            <a:noFill/>
            <a:ln>
              <a:noFill/>
            </a:ln>
          </p:spPr>
        </p:pic>
        <p:sp>
          <p:nvSpPr>
            <p:cNvPr id="373" name="Google Shape;373;p9"/>
            <p:cNvSpPr/>
            <p:nvPr/>
          </p:nvSpPr>
          <p:spPr>
            <a:xfrm>
              <a:off x="4434758" y="1592873"/>
              <a:ext cx="893884" cy="36004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sp>
          <p:nvSpPr>
            <p:cNvPr id="374" name="Google Shape;374;p9"/>
            <p:cNvSpPr txBox="1"/>
            <p:nvPr/>
          </p:nvSpPr>
          <p:spPr>
            <a:xfrm>
              <a:off x="4078085" y="1331640"/>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p:txBody>
        </p:sp>
        <p:sp>
          <p:nvSpPr>
            <p:cNvPr id="375" name="Google Shape;375;p9"/>
            <p:cNvSpPr txBox="1"/>
            <p:nvPr/>
          </p:nvSpPr>
          <p:spPr>
            <a:xfrm>
              <a:off x="4266295" y="192347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376" name="Google Shape;376;p9"/>
          <p:cNvSpPr/>
          <p:nvPr/>
        </p:nvSpPr>
        <p:spPr>
          <a:xfrm>
            <a:off x="-6899" y="6735293"/>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77" name="Google Shape;377;p9"/>
          <p:cNvGrpSpPr/>
          <p:nvPr/>
        </p:nvGrpSpPr>
        <p:grpSpPr>
          <a:xfrm>
            <a:off x="185139" y="6800182"/>
            <a:ext cx="3446504" cy="276999"/>
            <a:chOff x="2448322" y="33831"/>
            <a:chExt cx="3446504" cy="276999"/>
          </a:xfrm>
        </p:grpSpPr>
        <p:sp>
          <p:nvSpPr>
            <p:cNvPr id="378" name="Google Shape;378;p9"/>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79" name="Google Shape;379;p9"/>
            <p:cNvCxnSpPr>
              <a:stCxn id="378"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380" name="Google Shape;380;p9"/>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381" name="Google Shape;381;p9"/>
          <p:cNvSpPr txBox="1"/>
          <p:nvPr/>
        </p:nvSpPr>
        <p:spPr>
          <a:xfrm>
            <a:off x="50" y="7118125"/>
            <a:ext cx="7137386" cy="160043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El comportamiento de la Parotiditis según el canal endémico se observa con predominio en zona de éxito. El número de casos este año esta por debajo de lo presentado en los 2 años anteriores, lo que corresponde con un aumento en los casos de un 38,37% en relación al año anterior. En el análisis de razón de casos, todas las  semanas esta por debajo del número de casos. En promedio se notificaron 11 casos por semana epidemiológica. Los cursos de juventud, adultez y adulto mayor representan el 59%  de los casos. Estos casos podrían relacionarse o con personas no vacunadas en la infancia o con perdida de inmunidad  a través del tiempo. </a:t>
            </a:r>
            <a:endParaRPr sz="1400">
              <a:solidFill>
                <a:schemeClr val="dk1"/>
              </a:solidFill>
              <a:latin typeface="Arial Narrow"/>
              <a:ea typeface="Arial Narrow"/>
              <a:cs typeface="Arial Narrow"/>
              <a:sym typeface="Arial Narrow"/>
            </a:endParaRPr>
          </a:p>
        </p:txBody>
      </p:sp>
      <p:grpSp>
        <p:nvGrpSpPr>
          <p:cNvPr id="382" name="Google Shape;382;p9"/>
          <p:cNvGrpSpPr/>
          <p:nvPr/>
        </p:nvGrpSpPr>
        <p:grpSpPr>
          <a:xfrm>
            <a:off x="144066" y="517803"/>
            <a:ext cx="1642872" cy="453798"/>
            <a:chOff x="402094" y="486270"/>
            <a:chExt cx="2369636" cy="453798"/>
          </a:xfrm>
        </p:grpSpPr>
        <p:sp>
          <p:nvSpPr>
            <p:cNvPr id="383" name="Google Shape;383;p9"/>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9"/>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385" name="Google Shape;385;p9"/>
          <p:cNvGrpSpPr/>
          <p:nvPr/>
        </p:nvGrpSpPr>
        <p:grpSpPr>
          <a:xfrm>
            <a:off x="2223152" y="513131"/>
            <a:ext cx="1809346" cy="436842"/>
            <a:chOff x="3060727" y="484500"/>
            <a:chExt cx="2369636" cy="436842"/>
          </a:xfrm>
        </p:grpSpPr>
        <p:sp>
          <p:nvSpPr>
            <p:cNvPr id="386" name="Google Shape;386;p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9"/>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grpSp>
        <p:nvGrpSpPr>
          <p:cNvPr id="388" name="Google Shape;388;p9"/>
          <p:cNvGrpSpPr/>
          <p:nvPr/>
        </p:nvGrpSpPr>
        <p:grpSpPr>
          <a:xfrm>
            <a:off x="4573030" y="537991"/>
            <a:ext cx="2771836" cy="436842"/>
            <a:chOff x="2849287" y="484500"/>
            <a:chExt cx="2777877" cy="436842"/>
          </a:xfrm>
        </p:grpSpPr>
        <p:sp>
          <p:nvSpPr>
            <p:cNvPr id="389" name="Google Shape;389;p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9"/>
            <p:cNvSpPr txBox="1"/>
            <p:nvPr/>
          </p:nvSpPr>
          <p:spPr>
            <a:xfrm>
              <a:off x="2849287" y="484500"/>
              <a:ext cx="277787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Población especiales</a:t>
              </a:r>
              <a:endParaRPr b="1" sz="1600">
                <a:solidFill>
                  <a:schemeClr val="dk1"/>
                </a:solidFill>
                <a:latin typeface="Arial Narrow"/>
                <a:ea typeface="Arial Narrow"/>
                <a:cs typeface="Arial Narrow"/>
                <a:sym typeface="Arial Narrow"/>
              </a:endParaRPr>
            </a:p>
          </p:txBody>
        </p:sp>
      </p:grpSp>
      <p:pic>
        <p:nvPicPr>
          <p:cNvPr id="391" name="Google Shape;391;p9"/>
          <p:cNvPicPr preferRelativeResize="0"/>
          <p:nvPr/>
        </p:nvPicPr>
        <p:blipFill rotWithShape="1">
          <a:blip r:embed="rId5">
            <a:alphaModFix/>
          </a:blip>
          <a:srcRect b="0" l="0" r="0" t="0"/>
          <a:stretch/>
        </p:blipFill>
        <p:spPr>
          <a:xfrm>
            <a:off x="36879" y="3170982"/>
            <a:ext cx="7100557" cy="354027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2019-03-11T16:04:20Z</dcterms:created>
  <dc:creator>Silvana Zapata Bedoya</dc:creator>
</cp:coreProperties>
</file>