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9" r:id="rId3"/>
    <p:sldId id="726" r:id="rId4"/>
    <p:sldId id="727" r:id="rId5"/>
    <p:sldId id="728" r:id="rId6"/>
    <p:sldId id="729" r:id="rId7"/>
    <p:sldId id="730" r:id="rId8"/>
    <p:sldId id="731" r:id="rId9"/>
    <p:sldId id="732" r:id="rId10"/>
    <p:sldId id="733" r:id="rId11"/>
    <p:sldId id="734" r:id="rId12"/>
    <p:sldId id="735" r:id="rId13"/>
    <p:sldId id="736" r:id="rId14"/>
    <p:sldId id="737" r:id="rId15"/>
    <p:sldId id="699" r:id="rId16"/>
    <p:sldId id="703" r:id="rId17"/>
    <p:sldId id="704" r:id="rId18"/>
    <p:sldId id="705" r:id="rId19"/>
    <p:sldId id="263" r:id="rId20"/>
    <p:sldId id="713" r:id="rId21"/>
    <p:sldId id="265" r:id="rId22"/>
    <p:sldId id="319" r:id="rId23"/>
  </p:sldIdLst>
  <p:sldSz cx="7200900" cy="9144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Denise Gonzalez Ortiz" initials="LDGO" lastIdx="5" clrIdx="0"/>
  <p:cmAuthor id="1" name="PC"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902" autoAdjust="0"/>
  </p:normalViewPr>
  <p:slideViewPr>
    <p:cSldViewPr>
      <p:cViewPr varScale="1">
        <p:scale>
          <a:sx n="83" d="100"/>
          <a:sy n="83" d="100"/>
        </p:scale>
        <p:origin x="2910" y="90"/>
      </p:cViewPr>
      <p:guideLst>
        <p:guide orient="horz" pos="2880"/>
        <p:guide pos="2268"/>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Trabajo\INFORME%20EPIDEMIOL&#211;GICO%20SSM\Canales%20endmicos%202019\1-Canal%20end&#233;mico%20TBmedellin%202019%20Bortman%20y%20MMWR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Trabajo\INFORME%20EPIDEMIOL&#211;GICO%20SSM\Periodo%2003%20de%202021\ADIELA\Canal%20end&#233;mico%20ETA%20Medell&#237;n%20S%2016%2020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Trabajo\INFORME%20EPIDEMIOL&#211;GICO%20SSM\Canales%20endmicos%202019\1-Canal%20end&#233;mico%20TBmedellin%202019%20Bortman%20y%20MMWR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Trabajo\INFORME%20EPIDEMIOL&#211;GICO%20SSM\Periodo%2004%20de%202021\FERNANDO%20MONTES\evento%20813%20datos%20basicos%20y%20complementarios12-16.xls"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C:\Trabajo\INFORME%20EPIDEMIOL&#211;GICO%20SSM\Periodo%2003%20de%202021\ADIELA\Canal%20End&#233;mico%20INTOXICACIONES%20Medell&#237;n%20%20S%2012%20-%202021%20-%20copia.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Trabajo\INFORME%20EPIDEMIOL&#211;GICO%20SSM\Periodo%2003%20de%202021\ADIELA\evento%20365%20dBD%20DEPURADA%20S%2012%20y%20S%2016%20-2021%20.xls"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C:\Trabajo\INFORME%20EPIDEMIOL&#211;GICO%20SSM\Periodo%2003%20de%202021\ADIELA\ipe%20IV%20S%2016%20evento%20355%20.xls"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C:\Trabajo\INFORME%20EPIDEMIOL&#211;GICO%20SSM\Periodo%2003%20de%202021\ADIELA\ipe%20IV%20S%2016%20evento%20355%20.xls"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617016991990588E-2"/>
          <c:y val="7.3592277709968457E-2"/>
          <c:w val="0.87258182944524632"/>
          <c:h val="0.61660161713367301"/>
        </c:manualLayout>
      </c:layout>
      <c:areaChart>
        <c:grouping val="standard"/>
        <c:varyColors val="0"/>
        <c:ser>
          <c:idx val="3"/>
          <c:order val="1"/>
          <c:tx>
            <c:strRef>
              <c:f>Tuberculosis!$A$62</c:f>
              <c:strCache>
                <c:ptCount val="1"/>
                <c:pt idx="0">
                  <c:v>Percentil 75</c:v>
                </c:pt>
              </c:strCache>
            </c:strRef>
          </c:tx>
          <c:spPr>
            <a:solidFill>
              <a:srgbClr val="FF0000"/>
            </a:solidFill>
            <a:ln w="25400">
              <a:noFill/>
              <a:prstDash val="solid"/>
            </a:ln>
          </c:spPr>
          <c:val>
            <c:numRef>
              <c:f>Tuberculosis!$B$62:$BA$62</c:f>
              <c:numCache>
                <c:formatCode>0.0</c:formatCode>
                <c:ptCount val="52"/>
                <c:pt idx="0">
                  <c:v>32.75</c:v>
                </c:pt>
                <c:pt idx="1">
                  <c:v>36.75</c:v>
                </c:pt>
                <c:pt idx="2">
                  <c:v>38</c:v>
                </c:pt>
                <c:pt idx="3">
                  <c:v>36.25</c:v>
                </c:pt>
                <c:pt idx="4">
                  <c:v>30.75</c:v>
                </c:pt>
                <c:pt idx="5">
                  <c:v>38.5</c:v>
                </c:pt>
                <c:pt idx="6">
                  <c:v>34</c:v>
                </c:pt>
                <c:pt idx="7">
                  <c:v>30.75</c:v>
                </c:pt>
                <c:pt idx="8">
                  <c:v>40</c:v>
                </c:pt>
                <c:pt idx="9">
                  <c:v>39.25</c:v>
                </c:pt>
                <c:pt idx="10">
                  <c:v>37.25</c:v>
                </c:pt>
                <c:pt idx="11">
                  <c:v>28.25</c:v>
                </c:pt>
                <c:pt idx="12">
                  <c:v>27.5</c:v>
                </c:pt>
                <c:pt idx="13">
                  <c:v>37</c:v>
                </c:pt>
                <c:pt idx="14">
                  <c:v>36.25</c:v>
                </c:pt>
                <c:pt idx="15">
                  <c:v>34.25</c:v>
                </c:pt>
                <c:pt idx="16">
                  <c:v>35.25</c:v>
                </c:pt>
                <c:pt idx="17">
                  <c:v>27.5</c:v>
                </c:pt>
                <c:pt idx="18">
                  <c:v>32</c:v>
                </c:pt>
                <c:pt idx="19">
                  <c:v>33</c:v>
                </c:pt>
                <c:pt idx="20">
                  <c:v>38.25</c:v>
                </c:pt>
                <c:pt idx="21">
                  <c:v>36</c:v>
                </c:pt>
                <c:pt idx="22">
                  <c:v>30.75</c:v>
                </c:pt>
                <c:pt idx="23">
                  <c:v>32.75</c:v>
                </c:pt>
                <c:pt idx="24">
                  <c:v>29.75</c:v>
                </c:pt>
                <c:pt idx="25">
                  <c:v>30.25</c:v>
                </c:pt>
                <c:pt idx="26">
                  <c:v>29.75</c:v>
                </c:pt>
                <c:pt idx="27">
                  <c:v>36.25</c:v>
                </c:pt>
                <c:pt idx="28">
                  <c:v>32.25</c:v>
                </c:pt>
                <c:pt idx="29">
                  <c:v>34.25</c:v>
                </c:pt>
                <c:pt idx="30">
                  <c:v>37</c:v>
                </c:pt>
                <c:pt idx="31">
                  <c:v>27</c:v>
                </c:pt>
                <c:pt idx="32">
                  <c:v>33.5</c:v>
                </c:pt>
                <c:pt idx="33">
                  <c:v>35.25</c:v>
                </c:pt>
                <c:pt idx="34">
                  <c:v>32.5</c:v>
                </c:pt>
                <c:pt idx="35">
                  <c:v>32</c:v>
                </c:pt>
                <c:pt idx="36">
                  <c:v>37.25</c:v>
                </c:pt>
                <c:pt idx="37">
                  <c:v>39.75</c:v>
                </c:pt>
                <c:pt idx="38">
                  <c:v>36</c:v>
                </c:pt>
                <c:pt idx="39">
                  <c:v>35.5</c:v>
                </c:pt>
                <c:pt idx="40">
                  <c:v>36</c:v>
                </c:pt>
                <c:pt idx="41">
                  <c:v>34</c:v>
                </c:pt>
                <c:pt idx="42">
                  <c:v>34.5</c:v>
                </c:pt>
                <c:pt idx="43">
                  <c:v>35.25</c:v>
                </c:pt>
                <c:pt idx="44">
                  <c:v>34.75</c:v>
                </c:pt>
                <c:pt idx="45">
                  <c:v>35.25</c:v>
                </c:pt>
                <c:pt idx="46">
                  <c:v>36.75</c:v>
                </c:pt>
                <c:pt idx="47">
                  <c:v>34.5</c:v>
                </c:pt>
                <c:pt idx="48">
                  <c:v>26.25</c:v>
                </c:pt>
                <c:pt idx="49">
                  <c:v>31</c:v>
                </c:pt>
                <c:pt idx="50">
                  <c:v>25.5</c:v>
                </c:pt>
                <c:pt idx="51">
                  <c:v>19</c:v>
                </c:pt>
              </c:numCache>
            </c:numRef>
          </c:val>
          <c:extLst>
            <c:ext xmlns:c16="http://schemas.microsoft.com/office/drawing/2014/chart" uri="{C3380CC4-5D6E-409C-BE32-E72D297353CC}">
              <c16:uniqueId val="{00000000-0C41-43BB-A0B3-6695F6D0D2FC}"/>
            </c:ext>
          </c:extLst>
        </c:ser>
        <c:ser>
          <c:idx val="1"/>
          <c:order val="2"/>
          <c:tx>
            <c:strRef>
              <c:f>Tuberculosis!$A$60</c:f>
              <c:strCache>
                <c:ptCount val="1"/>
                <c:pt idx="0">
                  <c:v>Mediana</c:v>
                </c:pt>
              </c:strCache>
            </c:strRef>
          </c:tx>
          <c:spPr>
            <a:solidFill>
              <a:srgbClr val="FFFF00"/>
            </a:solidFill>
            <a:ln w="28575" cap="rnd">
              <a:noFill/>
              <a:round/>
            </a:ln>
            <a:effectLst/>
          </c:spPr>
          <c:val>
            <c:numRef>
              <c:f>Tuberculosis!$B$60:$BA$60</c:f>
              <c:numCache>
                <c:formatCode>0.0</c:formatCode>
                <c:ptCount val="52"/>
                <c:pt idx="0">
                  <c:v>27</c:v>
                </c:pt>
                <c:pt idx="1">
                  <c:v>29</c:v>
                </c:pt>
                <c:pt idx="2">
                  <c:v>34</c:v>
                </c:pt>
                <c:pt idx="3">
                  <c:v>33</c:v>
                </c:pt>
                <c:pt idx="4">
                  <c:v>29.5</c:v>
                </c:pt>
                <c:pt idx="5">
                  <c:v>35.5</c:v>
                </c:pt>
                <c:pt idx="6">
                  <c:v>31.5</c:v>
                </c:pt>
                <c:pt idx="7">
                  <c:v>28.5</c:v>
                </c:pt>
                <c:pt idx="8">
                  <c:v>39</c:v>
                </c:pt>
                <c:pt idx="9">
                  <c:v>36.5</c:v>
                </c:pt>
                <c:pt idx="10">
                  <c:v>36</c:v>
                </c:pt>
                <c:pt idx="11">
                  <c:v>26</c:v>
                </c:pt>
                <c:pt idx="12">
                  <c:v>22</c:v>
                </c:pt>
                <c:pt idx="13">
                  <c:v>35</c:v>
                </c:pt>
                <c:pt idx="14">
                  <c:v>30</c:v>
                </c:pt>
                <c:pt idx="15">
                  <c:v>29</c:v>
                </c:pt>
                <c:pt idx="16">
                  <c:v>31</c:v>
                </c:pt>
                <c:pt idx="17">
                  <c:v>26</c:v>
                </c:pt>
                <c:pt idx="18">
                  <c:v>30</c:v>
                </c:pt>
                <c:pt idx="19">
                  <c:v>25.5</c:v>
                </c:pt>
                <c:pt idx="20">
                  <c:v>33.5</c:v>
                </c:pt>
                <c:pt idx="21">
                  <c:v>30</c:v>
                </c:pt>
                <c:pt idx="22">
                  <c:v>29</c:v>
                </c:pt>
                <c:pt idx="23">
                  <c:v>26</c:v>
                </c:pt>
                <c:pt idx="24">
                  <c:v>22</c:v>
                </c:pt>
                <c:pt idx="25">
                  <c:v>27</c:v>
                </c:pt>
                <c:pt idx="26">
                  <c:v>28.5</c:v>
                </c:pt>
                <c:pt idx="27">
                  <c:v>32</c:v>
                </c:pt>
                <c:pt idx="28">
                  <c:v>27.5</c:v>
                </c:pt>
                <c:pt idx="29">
                  <c:v>32</c:v>
                </c:pt>
                <c:pt idx="30">
                  <c:v>29.5</c:v>
                </c:pt>
                <c:pt idx="31">
                  <c:v>23.5</c:v>
                </c:pt>
                <c:pt idx="32">
                  <c:v>31.5</c:v>
                </c:pt>
                <c:pt idx="33">
                  <c:v>31</c:v>
                </c:pt>
                <c:pt idx="34">
                  <c:v>27.5</c:v>
                </c:pt>
                <c:pt idx="35">
                  <c:v>30</c:v>
                </c:pt>
                <c:pt idx="36">
                  <c:v>33.5</c:v>
                </c:pt>
                <c:pt idx="37">
                  <c:v>37</c:v>
                </c:pt>
                <c:pt idx="38">
                  <c:v>31</c:v>
                </c:pt>
                <c:pt idx="39">
                  <c:v>31.5</c:v>
                </c:pt>
                <c:pt idx="40">
                  <c:v>32.5</c:v>
                </c:pt>
                <c:pt idx="41">
                  <c:v>29.5</c:v>
                </c:pt>
                <c:pt idx="42">
                  <c:v>31.5</c:v>
                </c:pt>
                <c:pt idx="43">
                  <c:v>28</c:v>
                </c:pt>
                <c:pt idx="44">
                  <c:v>32</c:v>
                </c:pt>
                <c:pt idx="45">
                  <c:v>34</c:v>
                </c:pt>
                <c:pt idx="46">
                  <c:v>31.5</c:v>
                </c:pt>
                <c:pt idx="47">
                  <c:v>32.5</c:v>
                </c:pt>
                <c:pt idx="48">
                  <c:v>24</c:v>
                </c:pt>
                <c:pt idx="49">
                  <c:v>28</c:v>
                </c:pt>
                <c:pt idx="50">
                  <c:v>22</c:v>
                </c:pt>
                <c:pt idx="51">
                  <c:v>12</c:v>
                </c:pt>
              </c:numCache>
            </c:numRef>
          </c:val>
          <c:extLst>
            <c:ext xmlns:c16="http://schemas.microsoft.com/office/drawing/2014/chart" uri="{C3380CC4-5D6E-409C-BE32-E72D297353CC}">
              <c16:uniqueId val="{00000001-0C41-43BB-A0B3-6695F6D0D2FC}"/>
            </c:ext>
          </c:extLst>
        </c:ser>
        <c:ser>
          <c:idx val="2"/>
          <c:order val="3"/>
          <c:tx>
            <c:strRef>
              <c:f>Tuberculosis!$A$61</c:f>
              <c:strCache>
                <c:ptCount val="1"/>
                <c:pt idx="0">
                  <c:v>Percentil 25</c:v>
                </c:pt>
              </c:strCache>
            </c:strRef>
          </c:tx>
          <c:spPr>
            <a:solidFill>
              <a:srgbClr val="92D050"/>
            </a:solidFill>
            <a:ln w="28575" cap="rnd">
              <a:noFill/>
              <a:round/>
            </a:ln>
            <a:effectLst/>
          </c:spPr>
          <c:val>
            <c:numRef>
              <c:f>Tuberculosis!$B$61:$BA$61</c:f>
              <c:numCache>
                <c:formatCode>0.0</c:formatCode>
                <c:ptCount val="52"/>
                <c:pt idx="0">
                  <c:v>21</c:v>
                </c:pt>
                <c:pt idx="1">
                  <c:v>26.75</c:v>
                </c:pt>
                <c:pt idx="2">
                  <c:v>30.25</c:v>
                </c:pt>
                <c:pt idx="3">
                  <c:v>27.75</c:v>
                </c:pt>
                <c:pt idx="4">
                  <c:v>26.25</c:v>
                </c:pt>
                <c:pt idx="5">
                  <c:v>30.75</c:v>
                </c:pt>
                <c:pt idx="6">
                  <c:v>28.75</c:v>
                </c:pt>
                <c:pt idx="7">
                  <c:v>27</c:v>
                </c:pt>
                <c:pt idx="8">
                  <c:v>30.75</c:v>
                </c:pt>
                <c:pt idx="9">
                  <c:v>29.75</c:v>
                </c:pt>
                <c:pt idx="10">
                  <c:v>31.5</c:v>
                </c:pt>
                <c:pt idx="11">
                  <c:v>23.25</c:v>
                </c:pt>
                <c:pt idx="12">
                  <c:v>18</c:v>
                </c:pt>
                <c:pt idx="13">
                  <c:v>26.25</c:v>
                </c:pt>
                <c:pt idx="14">
                  <c:v>26.5</c:v>
                </c:pt>
                <c:pt idx="15">
                  <c:v>23.25</c:v>
                </c:pt>
                <c:pt idx="16">
                  <c:v>27.25</c:v>
                </c:pt>
                <c:pt idx="17">
                  <c:v>22.5</c:v>
                </c:pt>
                <c:pt idx="18">
                  <c:v>26</c:v>
                </c:pt>
                <c:pt idx="19">
                  <c:v>23</c:v>
                </c:pt>
                <c:pt idx="20">
                  <c:v>28.5</c:v>
                </c:pt>
                <c:pt idx="21">
                  <c:v>27.25</c:v>
                </c:pt>
                <c:pt idx="22">
                  <c:v>27.5</c:v>
                </c:pt>
                <c:pt idx="23">
                  <c:v>24.75</c:v>
                </c:pt>
                <c:pt idx="24">
                  <c:v>20.75</c:v>
                </c:pt>
                <c:pt idx="25">
                  <c:v>20.75</c:v>
                </c:pt>
                <c:pt idx="26">
                  <c:v>24.5</c:v>
                </c:pt>
                <c:pt idx="27">
                  <c:v>30.75</c:v>
                </c:pt>
                <c:pt idx="28">
                  <c:v>21</c:v>
                </c:pt>
                <c:pt idx="29">
                  <c:v>29.75</c:v>
                </c:pt>
                <c:pt idx="30">
                  <c:v>23.5</c:v>
                </c:pt>
                <c:pt idx="31">
                  <c:v>22</c:v>
                </c:pt>
                <c:pt idx="32">
                  <c:v>23.5</c:v>
                </c:pt>
                <c:pt idx="33">
                  <c:v>22.5</c:v>
                </c:pt>
                <c:pt idx="34">
                  <c:v>26.5</c:v>
                </c:pt>
                <c:pt idx="35">
                  <c:v>23</c:v>
                </c:pt>
                <c:pt idx="36">
                  <c:v>28.75</c:v>
                </c:pt>
                <c:pt idx="37">
                  <c:v>33.25</c:v>
                </c:pt>
                <c:pt idx="38">
                  <c:v>29.75</c:v>
                </c:pt>
                <c:pt idx="39">
                  <c:v>28.75</c:v>
                </c:pt>
                <c:pt idx="40">
                  <c:v>30.25</c:v>
                </c:pt>
                <c:pt idx="41">
                  <c:v>25</c:v>
                </c:pt>
                <c:pt idx="42">
                  <c:v>29.75</c:v>
                </c:pt>
                <c:pt idx="43">
                  <c:v>25</c:v>
                </c:pt>
                <c:pt idx="44">
                  <c:v>27.5</c:v>
                </c:pt>
                <c:pt idx="45">
                  <c:v>31.25</c:v>
                </c:pt>
                <c:pt idx="46">
                  <c:v>28</c:v>
                </c:pt>
                <c:pt idx="47">
                  <c:v>29.25</c:v>
                </c:pt>
                <c:pt idx="48">
                  <c:v>21.75</c:v>
                </c:pt>
                <c:pt idx="49">
                  <c:v>24.5</c:v>
                </c:pt>
                <c:pt idx="50">
                  <c:v>21</c:v>
                </c:pt>
                <c:pt idx="51">
                  <c:v>11.25</c:v>
                </c:pt>
              </c:numCache>
            </c:numRef>
          </c:val>
          <c:extLst>
            <c:ext xmlns:c16="http://schemas.microsoft.com/office/drawing/2014/chart" uri="{C3380CC4-5D6E-409C-BE32-E72D297353CC}">
              <c16:uniqueId val="{00000002-0C41-43BB-A0B3-6695F6D0D2FC}"/>
            </c:ext>
          </c:extLst>
        </c:ser>
        <c:dLbls>
          <c:showLegendKey val="0"/>
          <c:showVal val="0"/>
          <c:showCatName val="0"/>
          <c:showSerName val="0"/>
          <c:showPercent val="0"/>
          <c:showBubbleSize val="0"/>
        </c:dLbls>
        <c:axId val="1592542080"/>
        <c:axId val="1592542624"/>
      </c:areaChart>
      <c:scatterChart>
        <c:scatterStyle val="lineMarker"/>
        <c:varyColors val="0"/>
        <c:ser>
          <c:idx val="0"/>
          <c:order val="0"/>
          <c:tx>
            <c:strRef>
              <c:f>Tuberculosis!$A$59</c:f>
              <c:strCache>
                <c:ptCount val="1"/>
                <c:pt idx="0">
                  <c:v>2021</c:v>
                </c:pt>
              </c:strCache>
            </c:strRef>
          </c:tx>
          <c:spPr>
            <a:ln w="1270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Tuberculosis!$B$59:$BA$59</c:f>
              <c:numCache>
                <c:formatCode>General</c:formatCode>
                <c:ptCount val="52"/>
                <c:pt idx="0">
                  <c:v>32</c:v>
                </c:pt>
                <c:pt idx="1">
                  <c:v>34</c:v>
                </c:pt>
                <c:pt idx="2">
                  <c:v>29</c:v>
                </c:pt>
                <c:pt idx="3">
                  <c:v>34</c:v>
                </c:pt>
                <c:pt idx="4">
                  <c:v>32</c:v>
                </c:pt>
                <c:pt idx="5">
                  <c:v>33</c:v>
                </c:pt>
                <c:pt idx="6">
                  <c:v>35</c:v>
                </c:pt>
                <c:pt idx="7">
                  <c:v>34</c:v>
                </c:pt>
                <c:pt idx="8">
                  <c:v>41</c:v>
                </c:pt>
                <c:pt idx="9">
                  <c:v>28</c:v>
                </c:pt>
                <c:pt idx="10">
                  <c:v>46</c:v>
                </c:pt>
                <c:pt idx="11">
                  <c:v>30</c:v>
                </c:pt>
                <c:pt idx="12">
                  <c:v>31</c:v>
                </c:pt>
                <c:pt idx="13">
                  <c:v>28</c:v>
                </c:pt>
                <c:pt idx="14">
                  <c:v>37</c:v>
                </c:pt>
                <c:pt idx="15">
                  <c:v>19</c:v>
                </c:pt>
              </c:numCache>
            </c:numRef>
          </c:yVal>
          <c:smooth val="0"/>
          <c:extLst>
            <c:ext xmlns:c16="http://schemas.microsoft.com/office/drawing/2014/chart" uri="{C3380CC4-5D6E-409C-BE32-E72D297353CC}">
              <c16:uniqueId val="{00000003-0C41-43BB-A0B3-6695F6D0D2FC}"/>
            </c:ext>
          </c:extLst>
        </c:ser>
        <c:dLbls>
          <c:showLegendKey val="0"/>
          <c:showVal val="0"/>
          <c:showCatName val="0"/>
          <c:showSerName val="0"/>
          <c:showPercent val="0"/>
          <c:showBubbleSize val="0"/>
        </c:dLbls>
        <c:axId val="1592542080"/>
        <c:axId val="1592542624"/>
      </c:scatterChart>
      <c:catAx>
        <c:axId val="1592542080"/>
        <c:scaling>
          <c:orientation val="minMax"/>
        </c:scaling>
        <c:delete val="0"/>
        <c:axPos val="b"/>
        <c:title>
          <c:tx>
            <c:rich>
              <a:bodyPr/>
              <a:lstStyle/>
              <a:p>
                <a:pPr>
                  <a:defRPr/>
                </a:pPr>
                <a:r>
                  <a:rPr lang="en-US"/>
                  <a:t>Semana Epidemiológica</a:t>
                </a:r>
              </a:p>
            </c:rich>
          </c:tx>
          <c:layout>
            <c:manualLayout>
              <c:xMode val="edge"/>
              <c:yMode val="edge"/>
              <c:x val="0.39798747284937858"/>
              <c:y val="0.77035363802397627"/>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b="0" i="0" baseline="0"/>
            </a:pPr>
            <a:endParaRPr lang="en-US"/>
          </a:p>
        </c:txPr>
        <c:crossAx val="1592542624"/>
        <c:crosses val="autoZero"/>
        <c:auto val="1"/>
        <c:lblAlgn val="ctr"/>
        <c:lblOffset val="100"/>
        <c:noMultiLvlLbl val="0"/>
      </c:catAx>
      <c:valAx>
        <c:axId val="1592542624"/>
        <c:scaling>
          <c:orientation val="minMax"/>
        </c:scaling>
        <c:delete val="0"/>
        <c:axPos val="l"/>
        <c:majorGridlines>
          <c:spPr>
            <a:ln w="9525" cap="flat" cmpd="sng" algn="ctr">
              <a:noFill/>
              <a:round/>
            </a:ln>
            <a:effectLst/>
          </c:spPr>
        </c:majorGridlines>
        <c:title>
          <c:tx>
            <c:rich>
              <a:bodyPr/>
              <a:lstStyle/>
              <a:p>
                <a:pPr>
                  <a:defRPr sz="700" b="0" i="0" baseline="0"/>
                </a:pPr>
                <a:r>
                  <a:rPr lang="es-CO" sz="700" b="0" i="0" baseline="0"/>
                  <a:t>Número de casos</a:t>
                </a:r>
              </a:p>
            </c:rich>
          </c:tx>
          <c:layout/>
          <c:overlay val="0"/>
        </c:title>
        <c:numFmt formatCode="0" sourceLinked="0"/>
        <c:majorTickMark val="none"/>
        <c:minorTickMark val="none"/>
        <c:tickLblPos val="nextTo"/>
        <c:spPr>
          <a:ln w="6350">
            <a:noFill/>
          </a:ln>
        </c:spPr>
        <c:txPr>
          <a:bodyPr rot="-60000000" vert="horz"/>
          <a:lstStyle/>
          <a:p>
            <a:pPr>
              <a:defRPr sz="700" b="0" i="0" baseline="0"/>
            </a:pPr>
            <a:endParaRPr lang="en-US"/>
          </a:p>
        </c:txPr>
        <c:crossAx val="1592542080"/>
        <c:crosses val="autoZero"/>
        <c:crossBetween val="between"/>
      </c:valAx>
      <c:spPr>
        <a:noFill/>
        <a:ln w="25400">
          <a:noFill/>
        </a:ln>
      </c:spPr>
    </c:plotArea>
    <c:legend>
      <c:legendPos val="b"/>
      <c:layout/>
      <c:overlay val="0"/>
      <c:spPr>
        <a:noFill/>
        <a:ln w="25400">
          <a:noFill/>
        </a:ln>
      </c:spPr>
      <c:txPr>
        <a:bodyPr rot="0" vert="horz"/>
        <a:lstStyle/>
        <a:p>
          <a:pPr>
            <a:defRPr sz="700" b="0" i="0" baseline="0"/>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'[Canal endémico ETA Medellín S 16 2021.xlsx]ETA'!$A$54</c:f>
              <c:strCache>
                <c:ptCount val="1"/>
                <c:pt idx="0">
                  <c:v>2021</c:v>
                </c:pt>
              </c:strCache>
            </c:strRef>
          </c:tx>
          <c:spPr>
            <a:ln w="19050">
              <a:solidFill>
                <a:schemeClr val="tx1"/>
              </a:solidFill>
            </a:ln>
          </c:spPr>
          <c:marker>
            <c:symbol val="none"/>
          </c:marker>
          <c:cat>
            <c:numRef>
              <c:f>'[Canal endémico ETA Medellín S 16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16 2021.xlsx]ETA'!$B$54:$Q$54</c:f>
              <c:numCache>
                <c:formatCode>General</c:formatCode>
                <c:ptCount val="16"/>
                <c:pt idx="0">
                  <c:v>3</c:v>
                </c:pt>
                <c:pt idx="1">
                  <c:v>4</c:v>
                </c:pt>
                <c:pt idx="2">
                  <c:v>67</c:v>
                </c:pt>
                <c:pt idx="3">
                  <c:v>3</c:v>
                </c:pt>
                <c:pt idx="4">
                  <c:v>2</c:v>
                </c:pt>
                <c:pt idx="5">
                  <c:v>12</c:v>
                </c:pt>
                <c:pt idx="6">
                  <c:v>12</c:v>
                </c:pt>
                <c:pt idx="7">
                  <c:v>7</c:v>
                </c:pt>
                <c:pt idx="8">
                  <c:v>45</c:v>
                </c:pt>
                <c:pt idx="9">
                  <c:v>4</c:v>
                </c:pt>
                <c:pt idx="10">
                  <c:v>3</c:v>
                </c:pt>
                <c:pt idx="11">
                  <c:v>3</c:v>
                </c:pt>
                <c:pt idx="12">
                  <c:v>4</c:v>
                </c:pt>
                <c:pt idx="13">
                  <c:v>5</c:v>
                </c:pt>
                <c:pt idx="14">
                  <c:v>0</c:v>
                </c:pt>
                <c:pt idx="15">
                  <c:v>0</c:v>
                </c:pt>
              </c:numCache>
            </c:numRef>
          </c:val>
          <c:smooth val="0"/>
          <c:extLst>
            <c:ext xmlns:c16="http://schemas.microsoft.com/office/drawing/2014/chart" uri="{C3380CC4-5D6E-409C-BE32-E72D297353CC}">
              <c16:uniqueId val="{00000000-669A-4C0C-B230-ECDF53E7AF5D}"/>
            </c:ext>
          </c:extLst>
        </c:ser>
        <c:ser>
          <c:idx val="1"/>
          <c:order val="1"/>
          <c:tx>
            <c:strRef>
              <c:f>'[Canal endémico ETA Medellín S 16 2021.xlsx]ETA'!$A$55</c:f>
              <c:strCache>
                <c:ptCount val="1"/>
                <c:pt idx="0">
                  <c:v>Mediana</c:v>
                </c:pt>
              </c:strCache>
            </c:strRef>
          </c:tx>
          <c:spPr>
            <a:ln w="28575" cap="rnd">
              <a:solidFill>
                <a:srgbClr val="FFFF00"/>
              </a:solidFill>
              <a:round/>
            </a:ln>
            <a:effectLst/>
          </c:spPr>
          <c:marker>
            <c:symbol val="none"/>
          </c:marker>
          <c:cat>
            <c:numRef>
              <c:f>'[Canal endémico ETA Medellín S 16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16 2021.xlsx]ETA'!$B$55:$BA$55</c:f>
              <c:numCache>
                <c:formatCode>0.0</c:formatCode>
                <c:ptCount val="52"/>
                <c:pt idx="0">
                  <c:v>9</c:v>
                </c:pt>
                <c:pt idx="1">
                  <c:v>11</c:v>
                </c:pt>
                <c:pt idx="2">
                  <c:v>8</c:v>
                </c:pt>
                <c:pt idx="3">
                  <c:v>14</c:v>
                </c:pt>
                <c:pt idx="4">
                  <c:v>11</c:v>
                </c:pt>
                <c:pt idx="5">
                  <c:v>11</c:v>
                </c:pt>
                <c:pt idx="6">
                  <c:v>8</c:v>
                </c:pt>
                <c:pt idx="7">
                  <c:v>15</c:v>
                </c:pt>
                <c:pt idx="8">
                  <c:v>25</c:v>
                </c:pt>
                <c:pt idx="9">
                  <c:v>35</c:v>
                </c:pt>
                <c:pt idx="10">
                  <c:v>33</c:v>
                </c:pt>
                <c:pt idx="11">
                  <c:v>8</c:v>
                </c:pt>
                <c:pt idx="12">
                  <c:v>9</c:v>
                </c:pt>
                <c:pt idx="13">
                  <c:v>7</c:v>
                </c:pt>
                <c:pt idx="14">
                  <c:v>22</c:v>
                </c:pt>
                <c:pt idx="15">
                  <c:v>7</c:v>
                </c:pt>
                <c:pt idx="16">
                  <c:v>15</c:v>
                </c:pt>
                <c:pt idx="17">
                  <c:v>11</c:v>
                </c:pt>
                <c:pt idx="18">
                  <c:v>12</c:v>
                </c:pt>
                <c:pt idx="19">
                  <c:v>21</c:v>
                </c:pt>
                <c:pt idx="20">
                  <c:v>8</c:v>
                </c:pt>
                <c:pt idx="21">
                  <c:v>7</c:v>
                </c:pt>
                <c:pt idx="22">
                  <c:v>6</c:v>
                </c:pt>
                <c:pt idx="23">
                  <c:v>5</c:v>
                </c:pt>
                <c:pt idx="24">
                  <c:v>6</c:v>
                </c:pt>
                <c:pt idx="25">
                  <c:v>7</c:v>
                </c:pt>
                <c:pt idx="26">
                  <c:v>9</c:v>
                </c:pt>
                <c:pt idx="27">
                  <c:v>11</c:v>
                </c:pt>
                <c:pt idx="28">
                  <c:v>10</c:v>
                </c:pt>
                <c:pt idx="29">
                  <c:v>32</c:v>
                </c:pt>
                <c:pt idx="30">
                  <c:v>8</c:v>
                </c:pt>
                <c:pt idx="31">
                  <c:v>7</c:v>
                </c:pt>
                <c:pt idx="32">
                  <c:v>18</c:v>
                </c:pt>
                <c:pt idx="33">
                  <c:v>7</c:v>
                </c:pt>
                <c:pt idx="34">
                  <c:v>37</c:v>
                </c:pt>
                <c:pt idx="35">
                  <c:v>17</c:v>
                </c:pt>
                <c:pt idx="36">
                  <c:v>8</c:v>
                </c:pt>
                <c:pt idx="37">
                  <c:v>14</c:v>
                </c:pt>
                <c:pt idx="38">
                  <c:v>13</c:v>
                </c:pt>
                <c:pt idx="39">
                  <c:v>17</c:v>
                </c:pt>
                <c:pt idx="40">
                  <c:v>13</c:v>
                </c:pt>
                <c:pt idx="41">
                  <c:v>8</c:v>
                </c:pt>
                <c:pt idx="42">
                  <c:v>8</c:v>
                </c:pt>
                <c:pt idx="43">
                  <c:v>6</c:v>
                </c:pt>
                <c:pt idx="44">
                  <c:v>4</c:v>
                </c:pt>
                <c:pt idx="45">
                  <c:v>9</c:v>
                </c:pt>
                <c:pt idx="46">
                  <c:v>7</c:v>
                </c:pt>
                <c:pt idx="47">
                  <c:v>15</c:v>
                </c:pt>
                <c:pt idx="48">
                  <c:v>9</c:v>
                </c:pt>
                <c:pt idx="49">
                  <c:v>13</c:v>
                </c:pt>
                <c:pt idx="50">
                  <c:v>14</c:v>
                </c:pt>
                <c:pt idx="51">
                  <c:v>11</c:v>
                </c:pt>
              </c:numCache>
            </c:numRef>
          </c:val>
          <c:smooth val="0"/>
          <c:extLst>
            <c:ext xmlns:c16="http://schemas.microsoft.com/office/drawing/2014/chart" uri="{C3380CC4-5D6E-409C-BE32-E72D297353CC}">
              <c16:uniqueId val="{00000001-669A-4C0C-B230-ECDF53E7AF5D}"/>
            </c:ext>
          </c:extLst>
        </c:ser>
        <c:ser>
          <c:idx val="2"/>
          <c:order val="2"/>
          <c:tx>
            <c:strRef>
              <c:f>'[Canal endémico ETA Medellín S 16 2021.xlsx]ETA'!$A$56</c:f>
              <c:strCache>
                <c:ptCount val="1"/>
                <c:pt idx="0">
                  <c:v>Percentil 25</c:v>
                </c:pt>
              </c:strCache>
            </c:strRef>
          </c:tx>
          <c:spPr>
            <a:ln w="28575" cap="rnd">
              <a:solidFill>
                <a:srgbClr val="92D050"/>
              </a:solidFill>
              <a:round/>
            </a:ln>
            <a:effectLst/>
          </c:spPr>
          <c:marker>
            <c:symbol val="none"/>
          </c:marker>
          <c:cat>
            <c:numRef>
              <c:f>'[Canal endémico ETA Medellín S 16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16 2021.xlsx]ETA'!$B$56:$BA$56</c:f>
              <c:numCache>
                <c:formatCode>0.0</c:formatCode>
                <c:ptCount val="52"/>
                <c:pt idx="0">
                  <c:v>8</c:v>
                </c:pt>
                <c:pt idx="1">
                  <c:v>6</c:v>
                </c:pt>
                <c:pt idx="2">
                  <c:v>8</c:v>
                </c:pt>
                <c:pt idx="3">
                  <c:v>11</c:v>
                </c:pt>
                <c:pt idx="4">
                  <c:v>6</c:v>
                </c:pt>
                <c:pt idx="5">
                  <c:v>8</c:v>
                </c:pt>
                <c:pt idx="6">
                  <c:v>6</c:v>
                </c:pt>
                <c:pt idx="7">
                  <c:v>10</c:v>
                </c:pt>
                <c:pt idx="8">
                  <c:v>15</c:v>
                </c:pt>
                <c:pt idx="9">
                  <c:v>17</c:v>
                </c:pt>
                <c:pt idx="10">
                  <c:v>11</c:v>
                </c:pt>
                <c:pt idx="11">
                  <c:v>2</c:v>
                </c:pt>
                <c:pt idx="12">
                  <c:v>5</c:v>
                </c:pt>
                <c:pt idx="13">
                  <c:v>5</c:v>
                </c:pt>
                <c:pt idx="14">
                  <c:v>20</c:v>
                </c:pt>
                <c:pt idx="15">
                  <c:v>6</c:v>
                </c:pt>
                <c:pt idx="16">
                  <c:v>9</c:v>
                </c:pt>
                <c:pt idx="17">
                  <c:v>9</c:v>
                </c:pt>
                <c:pt idx="18">
                  <c:v>3</c:v>
                </c:pt>
                <c:pt idx="19">
                  <c:v>21</c:v>
                </c:pt>
                <c:pt idx="20">
                  <c:v>7</c:v>
                </c:pt>
                <c:pt idx="21">
                  <c:v>7</c:v>
                </c:pt>
                <c:pt idx="22">
                  <c:v>5</c:v>
                </c:pt>
                <c:pt idx="23">
                  <c:v>4</c:v>
                </c:pt>
                <c:pt idx="24">
                  <c:v>5</c:v>
                </c:pt>
                <c:pt idx="25">
                  <c:v>7</c:v>
                </c:pt>
                <c:pt idx="26">
                  <c:v>9</c:v>
                </c:pt>
                <c:pt idx="27">
                  <c:v>5</c:v>
                </c:pt>
                <c:pt idx="28">
                  <c:v>3</c:v>
                </c:pt>
                <c:pt idx="29">
                  <c:v>20</c:v>
                </c:pt>
                <c:pt idx="30">
                  <c:v>8</c:v>
                </c:pt>
                <c:pt idx="31">
                  <c:v>6</c:v>
                </c:pt>
                <c:pt idx="32">
                  <c:v>12</c:v>
                </c:pt>
                <c:pt idx="33">
                  <c:v>5</c:v>
                </c:pt>
                <c:pt idx="34">
                  <c:v>8</c:v>
                </c:pt>
                <c:pt idx="35">
                  <c:v>14</c:v>
                </c:pt>
                <c:pt idx="36">
                  <c:v>5</c:v>
                </c:pt>
                <c:pt idx="37">
                  <c:v>9</c:v>
                </c:pt>
                <c:pt idx="38">
                  <c:v>10</c:v>
                </c:pt>
                <c:pt idx="39">
                  <c:v>16</c:v>
                </c:pt>
                <c:pt idx="40">
                  <c:v>10</c:v>
                </c:pt>
                <c:pt idx="41">
                  <c:v>7</c:v>
                </c:pt>
                <c:pt idx="42">
                  <c:v>7</c:v>
                </c:pt>
                <c:pt idx="43">
                  <c:v>5</c:v>
                </c:pt>
                <c:pt idx="44">
                  <c:v>3</c:v>
                </c:pt>
                <c:pt idx="45">
                  <c:v>5</c:v>
                </c:pt>
                <c:pt idx="46">
                  <c:v>6</c:v>
                </c:pt>
                <c:pt idx="47">
                  <c:v>6</c:v>
                </c:pt>
                <c:pt idx="48">
                  <c:v>5</c:v>
                </c:pt>
                <c:pt idx="49">
                  <c:v>11</c:v>
                </c:pt>
                <c:pt idx="50">
                  <c:v>12</c:v>
                </c:pt>
                <c:pt idx="51">
                  <c:v>9</c:v>
                </c:pt>
              </c:numCache>
            </c:numRef>
          </c:val>
          <c:smooth val="0"/>
          <c:extLst>
            <c:ext xmlns:c16="http://schemas.microsoft.com/office/drawing/2014/chart" uri="{C3380CC4-5D6E-409C-BE32-E72D297353CC}">
              <c16:uniqueId val="{00000002-669A-4C0C-B230-ECDF53E7AF5D}"/>
            </c:ext>
          </c:extLst>
        </c:ser>
        <c:ser>
          <c:idx val="3"/>
          <c:order val="3"/>
          <c:tx>
            <c:strRef>
              <c:f>'[Canal endémico ETA Medellín S 16 2021.xlsx]ETA'!$A$57</c:f>
              <c:strCache>
                <c:ptCount val="1"/>
                <c:pt idx="0">
                  <c:v>Percentil 75</c:v>
                </c:pt>
              </c:strCache>
            </c:strRef>
          </c:tx>
          <c:spPr>
            <a:ln w="25400">
              <a:solidFill>
                <a:srgbClr val="FF0000"/>
              </a:solidFill>
              <a:prstDash val="solid"/>
            </a:ln>
          </c:spPr>
          <c:marker>
            <c:symbol val="none"/>
          </c:marker>
          <c:cat>
            <c:numRef>
              <c:f>'[Canal endémico ETA Medellín S 16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16 2021.xlsx]ETA'!$B$57:$BA$57</c:f>
              <c:numCache>
                <c:formatCode>0.0</c:formatCode>
                <c:ptCount val="52"/>
                <c:pt idx="0">
                  <c:v>10</c:v>
                </c:pt>
                <c:pt idx="1">
                  <c:v>24</c:v>
                </c:pt>
                <c:pt idx="2">
                  <c:v>14</c:v>
                </c:pt>
                <c:pt idx="3">
                  <c:v>21</c:v>
                </c:pt>
                <c:pt idx="4">
                  <c:v>11</c:v>
                </c:pt>
                <c:pt idx="5">
                  <c:v>11</c:v>
                </c:pt>
                <c:pt idx="6">
                  <c:v>13</c:v>
                </c:pt>
                <c:pt idx="7">
                  <c:v>53</c:v>
                </c:pt>
                <c:pt idx="8">
                  <c:v>51</c:v>
                </c:pt>
                <c:pt idx="9">
                  <c:v>37</c:v>
                </c:pt>
                <c:pt idx="10">
                  <c:v>35</c:v>
                </c:pt>
                <c:pt idx="11">
                  <c:v>15</c:v>
                </c:pt>
                <c:pt idx="12">
                  <c:v>10</c:v>
                </c:pt>
                <c:pt idx="13">
                  <c:v>12</c:v>
                </c:pt>
                <c:pt idx="14">
                  <c:v>32</c:v>
                </c:pt>
                <c:pt idx="15">
                  <c:v>7</c:v>
                </c:pt>
                <c:pt idx="16">
                  <c:v>27</c:v>
                </c:pt>
                <c:pt idx="17">
                  <c:v>16</c:v>
                </c:pt>
                <c:pt idx="18">
                  <c:v>14</c:v>
                </c:pt>
                <c:pt idx="19">
                  <c:v>96</c:v>
                </c:pt>
                <c:pt idx="20">
                  <c:v>9</c:v>
                </c:pt>
                <c:pt idx="21">
                  <c:v>9</c:v>
                </c:pt>
                <c:pt idx="22">
                  <c:v>9</c:v>
                </c:pt>
                <c:pt idx="23">
                  <c:v>12</c:v>
                </c:pt>
                <c:pt idx="24">
                  <c:v>9</c:v>
                </c:pt>
                <c:pt idx="25">
                  <c:v>13</c:v>
                </c:pt>
                <c:pt idx="26">
                  <c:v>26</c:v>
                </c:pt>
                <c:pt idx="27">
                  <c:v>51</c:v>
                </c:pt>
                <c:pt idx="28">
                  <c:v>10</c:v>
                </c:pt>
                <c:pt idx="29">
                  <c:v>59</c:v>
                </c:pt>
                <c:pt idx="30">
                  <c:v>13</c:v>
                </c:pt>
                <c:pt idx="31">
                  <c:v>12</c:v>
                </c:pt>
                <c:pt idx="32">
                  <c:v>21</c:v>
                </c:pt>
                <c:pt idx="33">
                  <c:v>11</c:v>
                </c:pt>
                <c:pt idx="34">
                  <c:v>74</c:v>
                </c:pt>
                <c:pt idx="35">
                  <c:v>19</c:v>
                </c:pt>
                <c:pt idx="36">
                  <c:v>9</c:v>
                </c:pt>
                <c:pt idx="37">
                  <c:v>24</c:v>
                </c:pt>
                <c:pt idx="38">
                  <c:v>15</c:v>
                </c:pt>
                <c:pt idx="39">
                  <c:v>31</c:v>
                </c:pt>
                <c:pt idx="40">
                  <c:v>22</c:v>
                </c:pt>
                <c:pt idx="41">
                  <c:v>10</c:v>
                </c:pt>
                <c:pt idx="42">
                  <c:v>9</c:v>
                </c:pt>
                <c:pt idx="43">
                  <c:v>10</c:v>
                </c:pt>
                <c:pt idx="44">
                  <c:v>6</c:v>
                </c:pt>
                <c:pt idx="45">
                  <c:v>10</c:v>
                </c:pt>
                <c:pt idx="46">
                  <c:v>13</c:v>
                </c:pt>
                <c:pt idx="47">
                  <c:v>59</c:v>
                </c:pt>
                <c:pt idx="48">
                  <c:v>13</c:v>
                </c:pt>
                <c:pt idx="49">
                  <c:v>90</c:v>
                </c:pt>
                <c:pt idx="50">
                  <c:v>31</c:v>
                </c:pt>
                <c:pt idx="51">
                  <c:v>16</c:v>
                </c:pt>
              </c:numCache>
            </c:numRef>
          </c:val>
          <c:smooth val="0"/>
          <c:extLst xmlns:c15="http://schemas.microsoft.com/office/drawing/2012/chart">
            <c:ext xmlns:c16="http://schemas.microsoft.com/office/drawing/2014/chart" uri="{C3380CC4-5D6E-409C-BE32-E72D297353CC}">
              <c16:uniqueId val="{00000003-669A-4C0C-B230-ECDF53E7AF5D}"/>
            </c:ext>
          </c:extLst>
        </c:ser>
        <c:dLbls>
          <c:showLegendKey val="0"/>
          <c:showVal val="0"/>
          <c:showCatName val="0"/>
          <c:showSerName val="0"/>
          <c:showPercent val="0"/>
          <c:showBubbleSize val="0"/>
        </c:dLbls>
        <c:smooth val="0"/>
        <c:axId val="961447168"/>
        <c:axId val="961439008"/>
      </c:lineChart>
      <c:catAx>
        <c:axId val="961447168"/>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961439008"/>
        <c:crosses val="autoZero"/>
        <c:auto val="1"/>
        <c:lblAlgn val="ctr"/>
        <c:lblOffset val="100"/>
        <c:noMultiLvlLbl val="0"/>
      </c:catAx>
      <c:valAx>
        <c:axId val="961439008"/>
        <c:scaling>
          <c:orientation val="minMax"/>
        </c:scaling>
        <c:delete val="0"/>
        <c:axPos val="l"/>
        <c:majorGridlines>
          <c:spPr>
            <a:ln w="9525" cap="flat" cmpd="sng" algn="ctr">
              <a:noFill/>
              <a:round/>
            </a:ln>
            <a:effectLst/>
          </c:spPr>
        </c:majorGridlines>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961447168"/>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50248313074898"/>
          <c:y val="0.11421007014378456"/>
          <c:w val="0.84576347032138532"/>
          <c:h val="0.74737171070978636"/>
        </c:manualLayout>
      </c:layout>
      <c:barChart>
        <c:barDir val="col"/>
        <c:grouping val="clustered"/>
        <c:varyColors val="0"/>
        <c:ser>
          <c:idx val="3"/>
          <c:order val="3"/>
          <c:tx>
            <c:strRef>
              <c:f>Tuberculosis!$A$59</c:f>
              <c:strCache>
                <c:ptCount val="1"/>
                <c:pt idx="0">
                  <c:v>2021</c:v>
                </c:pt>
              </c:strCache>
            </c:strRef>
          </c:tx>
          <c:spPr>
            <a:solidFill>
              <a:schemeClr val="accent1">
                <a:lumMod val="75000"/>
              </a:schemeClr>
            </a:solidFill>
            <a:ln>
              <a:solidFill>
                <a:schemeClr val="tx1"/>
              </a:solidFill>
            </a:ln>
          </c:spPr>
          <c:invertIfNegative val="0"/>
          <c:val>
            <c:numRef>
              <c:f>Tuberculosis!$B$59:$BA$59</c:f>
              <c:numCache>
                <c:formatCode>General</c:formatCode>
                <c:ptCount val="52"/>
                <c:pt idx="0">
                  <c:v>32</c:v>
                </c:pt>
                <c:pt idx="1">
                  <c:v>34</c:v>
                </c:pt>
                <c:pt idx="2">
                  <c:v>29</c:v>
                </c:pt>
                <c:pt idx="3">
                  <c:v>34</c:v>
                </c:pt>
                <c:pt idx="4">
                  <c:v>32</c:v>
                </c:pt>
                <c:pt idx="5">
                  <c:v>33</c:v>
                </c:pt>
                <c:pt idx="6">
                  <c:v>35</c:v>
                </c:pt>
                <c:pt idx="7">
                  <c:v>34</c:v>
                </c:pt>
                <c:pt idx="8">
                  <c:v>41</c:v>
                </c:pt>
                <c:pt idx="9">
                  <c:v>28</c:v>
                </c:pt>
                <c:pt idx="10">
                  <c:v>46</c:v>
                </c:pt>
                <c:pt idx="11">
                  <c:v>30</c:v>
                </c:pt>
                <c:pt idx="12">
                  <c:v>31</c:v>
                </c:pt>
                <c:pt idx="13">
                  <c:v>28</c:v>
                </c:pt>
                <c:pt idx="14">
                  <c:v>37</c:v>
                </c:pt>
                <c:pt idx="15">
                  <c:v>19</c:v>
                </c:pt>
              </c:numCache>
            </c:numRef>
          </c:val>
          <c:extLst>
            <c:ext xmlns:c16="http://schemas.microsoft.com/office/drawing/2014/chart" uri="{C3380CC4-5D6E-409C-BE32-E72D297353CC}">
              <c16:uniqueId val="{00000000-A0A5-4A2F-A884-F325DF09C312}"/>
            </c:ext>
          </c:extLst>
        </c:ser>
        <c:dLbls>
          <c:showLegendKey val="0"/>
          <c:showVal val="0"/>
          <c:showCatName val="0"/>
          <c:showSerName val="0"/>
          <c:showPercent val="0"/>
          <c:showBubbleSize val="0"/>
        </c:dLbls>
        <c:gapWidth val="12"/>
        <c:axId val="1595986208"/>
        <c:axId val="1595979136"/>
      </c:barChart>
      <c:lineChart>
        <c:grouping val="standard"/>
        <c:varyColors val="0"/>
        <c:ser>
          <c:idx val="0"/>
          <c:order val="0"/>
          <c:tx>
            <c:strRef>
              <c:f>Tuberculosis!$A$56</c:f>
              <c:strCache>
                <c:ptCount val="1"/>
                <c:pt idx="0">
                  <c:v>2018</c:v>
                </c:pt>
              </c:strCache>
            </c:strRef>
          </c:tx>
          <c:spPr>
            <a:ln w="12700">
              <a:solidFill>
                <a:srgbClr val="00B050"/>
              </a:solidFill>
            </a:ln>
          </c:spPr>
          <c:marker>
            <c:symbol val="none"/>
          </c:marker>
          <c:val>
            <c:numRef>
              <c:f>Tuberculosis!$B$56:$BA$56</c:f>
              <c:numCache>
                <c:formatCode>General</c:formatCode>
                <c:ptCount val="52"/>
                <c:pt idx="0">
                  <c:v>35</c:v>
                </c:pt>
                <c:pt idx="1">
                  <c:v>28</c:v>
                </c:pt>
                <c:pt idx="2">
                  <c:v>25</c:v>
                </c:pt>
                <c:pt idx="3">
                  <c:v>34</c:v>
                </c:pt>
                <c:pt idx="4">
                  <c:v>24</c:v>
                </c:pt>
                <c:pt idx="5">
                  <c:v>30</c:v>
                </c:pt>
                <c:pt idx="6">
                  <c:v>25</c:v>
                </c:pt>
                <c:pt idx="7">
                  <c:v>29</c:v>
                </c:pt>
                <c:pt idx="8">
                  <c:v>38</c:v>
                </c:pt>
                <c:pt idx="9">
                  <c:v>30</c:v>
                </c:pt>
                <c:pt idx="10">
                  <c:v>37</c:v>
                </c:pt>
                <c:pt idx="11">
                  <c:v>28</c:v>
                </c:pt>
                <c:pt idx="12">
                  <c:v>14</c:v>
                </c:pt>
                <c:pt idx="13">
                  <c:v>39</c:v>
                </c:pt>
                <c:pt idx="14">
                  <c:v>37</c:v>
                </c:pt>
                <c:pt idx="15">
                  <c:v>33</c:v>
                </c:pt>
                <c:pt idx="16">
                  <c:v>39</c:v>
                </c:pt>
                <c:pt idx="17">
                  <c:v>26</c:v>
                </c:pt>
                <c:pt idx="18">
                  <c:v>29</c:v>
                </c:pt>
                <c:pt idx="19">
                  <c:v>23</c:v>
                </c:pt>
                <c:pt idx="20">
                  <c:v>39</c:v>
                </c:pt>
                <c:pt idx="21">
                  <c:v>31</c:v>
                </c:pt>
                <c:pt idx="22">
                  <c:v>29</c:v>
                </c:pt>
                <c:pt idx="23">
                  <c:v>32</c:v>
                </c:pt>
                <c:pt idx="24">
                  <c:v>21</c:v>
                </c:pt>
                <c:pt idx="25">
                  <c:v>30</c:v>
                </c:pt>
                <c:pt idx="26">
                  <c:v>32</c:v>
                </c:pt>
                <c:pt idx="27">
                  <c:v>30</c:v>
                </c:pt>
                <c:pt idx="28">
                  <c:v>31</c:v>
                </c:pt>
                <c:pt idx="29">
                  <c:v>26</c:v>
                </c:pt>
                <c:pt idx="30">
                  <c:v>31</c:v>
                </c:pt>
                <c:pt idx="31">
                  <c:v>25</c:v>
                </c:pt>
                <c:pt idx="32">
                  <c:v>31</c:v>
                </c:pt>
                <c:pt idx="33">
                  <c:v>21</c:v>
                </c:pt>
                <c:pt idx="34">
                  <c:v>34</c:v>
                </c:pt>
                <c:pt idx="35">
                  <c:v>30</c:v>
                </c:pt>
                <c:pt idx="36">
                  <c:v>35</c:v>
                </c:pt>
                <c:pt idx="37">
                  <c:v>35</c:v>
                </c:pt>
                <c:pt idx="38">
                  <c:v>29</c:v>
                </c:pt>
                <c:pt idx="39">
                  <c:v>35</c:v>
                </c:pt>
                <c:pt idx="40">
                  <c:v>36</c:v>
                </c:pt>
                <c:pt idx="41">
                  <c:v>28</c:v>
                </c:pt>
                <c:pt idx="42">
                  <c:v>36</c:v>
                </c:pt>
                <c:pt idx="43">
                  <c:v>35</c:v>
                </c:pt>
                <c:pt idx="44">
                  <c:v>28</c:v>
                </c:pt>
                <c:pt idx="45">
                  <c:v>34</c:v>
                </c:pt>
                <c:pt idx="46">
                  <c:v>32</c:v>
                </c:pt>
                <c:pt idx="47">
                  <c:v>33</c:v>
                </c:pt>
                <c:pt idx="48">
                  <c:v>22</c:v>
                </c:pt>
                <c:pt idx="49">
                  <c:v>31</c:v>
                </c:pt>
                <c:pt idx="50">
                  <c:v>25</c:v>
                </c:pt>
                <c:pt idx="51">
                  <c:v>16</c:v>
                </c:pt>
              </c:numCache>
            </c:numRef>
          </c:val>
          <c:smooth val="0"/>
          <c:extLst>
            <c:ext xmlns:c16="http://schemas.microsoft.com/office/drawing/2014/chart" uri="{C3380CC4-5D6E-409C-BE32-E72D297353CC}">
              <c16:uniqueId val="{00000001-A0A5-4A2F-A884-F325DF09C312}"/>
            </c:ext>
          </c:extLst>
        </c:ser>
        <c:ser>
          <c:idx val="1"/>
          <c:order val="1"/>
          <c:tx>
            <c:strRef>
              <c:f>Tuberculosis!$A$57</c:f>
              <c:strCache>
                <c:ptCount val="1"/>
                <c:pt idx="0">
                  <c:v>2019</c:v>
                </c:pt>
              </c:strCache>
            </c:strRef>
          </c:tx>
          <c:spPr>
            <a:ln w="12700">
              <a:solidFill>
                <a:srgbClr val="C00000"/>
              </a:solidFill>
            </a:ln>
          </c:spPr>
          <c:marker>
            <c:symbol val="none"/>
          </c:marker>
          <c:val>
            <c:numRef>
              <c:f>Tuberculosis!$B$57:$BA$57</c:f>
              <c:numCache>
                <c:formatCode>General</c:formatCode>
                <c:ptCount val="52"/>
                <c:pt idx="0">
                  <c:v>21</c:v>
                </c:pt>
                <c:pt idx="1">
                  <c:v>35</c:v>
                </c:pt>
                <c:pt idx="2">
                  <c:v>41</c:v>
                </c:pt>
                <c:pt idx="3">
                  <c:v>36</c:v>
                </c:pt>
                <c:pt idx="4">
                  <c:v>30</c:v>
                </c:pt>
                <c:pt idx="5">
                  <c:v>38</c:v>
                </c:pt>
                <c:pt idx="6">
                  <c:v>40</c:v>
                </c:pt>
                <c:pt idx="7">
                  <c:v>30</c:v>
                </c:pt>
                <c:pt idx="8">
                  <c:v>40</c:v>
                </c:pt>
                <c:pt idx="9">
                  <c:v>47</c:v>
                </c:pt>
                <c:pt idx="10">
                  <c:v>36</c:v>
                </c:pt>
                <c:pt idx="11">
                  <c:v>33</c:v>
                </c:pt>
                <c:pt idx="12">
                  <c:v>35</c:v>
                </c:pt>
                <c:pt idx="13">
                  <c:v>34</c:v>
                </c:pt>
                <c:pt idx="14">
                  <c:v>29</c:v>
                </c:pt>
                <c:pt idx="15">
                  <c:v>28</c:v>
                </c:pt>
                <c:pt idx="16">
                  <c:v>44</c:v>
                </c:pt>
                <c:pt idx="17">
                  <c:v>27</c:v>
                </c:pt>
                <c:pt idx="18">
                  <c:v>31</c:v>
                </c:pt>
                <c:pt idx="19">
                  <c:v>38</c:v>
                </c:pt>
                <c:pt idx="20">
                  <c:v>38</c:v>
                </c:pt>
                <c:pt idx="21">
                  <c:v>36</c:v>
                </c:pt>
                <c:pt idx="22">
                  <c:v>28</c:v>
                </c:pt>
                <c:pt idx="23">
                  <c:v>45</c:v>
                </c:pt>
                <c:pt idx="24">
                  <c:v>29</c:v>
                </c:pt>
                <c:pt idx="25">
                  <c:v>27</c:v>
                </c:pt>
                <c:pt idx="26">
                  <c:v>29</c:v>
                </c:pt>
                <c:pt idx="27">
                  <c:v>37</c:v>
                </c:pt>
                <c:pt idx="28">
                  <c:v>33</c:v>
                </c:pt>
                <c:pt idx="29">
                  <c:v>31</c:v>
                </c:pt>
                <c:pt idx="30">
                  <c:v>45</c:v>
                </c:pt>
                <c:pt idx="31">
                  <c:v>39</c:v>
                </c:pt>
                <c:pt idx="32">
                  <c:v>42</c:v>
                </c:pt>
                <c:pt idx="33">
                  <c:v>37</c:v>
                </c:pt>
                <c:pt idx="34">
                  <c:v>28</c:v>
                </c:pt>
                <c:pt idx="35">
                  <c:v>31</c:v>
                </c:pt>
                <c:pt idx="36">
                  <c:v>35</c:v>
                </c:pt>
                <c:pt idx="37">
                  <c:v>39</c:v>
                </c:pt>
                <c:pt idx="38">
                  <c:v>29</c:v>
                </c:pt>
                <c:pt idx="39">
                  <c:v>29</c:v>
                </c:pt>
                <c:pt idx="40">
                  <c:v>36</c:v>
                </c:pt>
                <c:pt idx="41">
                  <c:v>40</c:v>
                </c:pt>
                <c:pt idx="42">
                  <c:v>32</c:v>
                </c:pt>
                <c:pt idx="43">
                  <c:v>39</c:v>
                </c:pt>
                <c:pt idx="44">
                  <c:v>37</c:v>
                </c:pt>
                <c:pt idx="45">
                  <c:v>36</c:v>
                </c:pt>
                <c:pt idx="46">
                  <c:v>46</c:v>
                </c:pt>
                <c:pt idx="47">
                  <c:v>44</c:v>
                </c:pt>
                <c:pt idx="48">
                  <c:v>29</c:v>
                </c:pt>
                <c:pt idx="49">
                  <c:v>23</c:v>
                </c:pt>
                <c:pt idx="50">
                  <c:v>21</c:v>
                </c:pt>
                <c:pt idx="51">
                  <c:v>8</c:v>
                </c:pt>
              </c:numCache>
            </c:numRef>
          </c:val>
          <c:smooth val="0"/>
          <c:extLst>
            <c:ext xmlns:c16="http://schemas.microsoft.com/office/drawing/2014/chart" uri="{C3380CC4-5D6E-409C-BE32-E72D297353CC}">
              <c16:uniqueId val="{00000002-A0A5-4A2F-A884-F325DF09C312}"/>
            </c:ext>
          </c:extLst>
        </c:ser>
        <c:ser>
          <c:idx val="2"/>
          <c:order val="2"/>
          <c:tx>
            <c:strRef>
              <c:f>Tuberculosis!$A$58</c:f>
              <c:strCache>
                <c:ptCount val="1"/>
                <c:pt idx="0">
                  <c:v>2020</c:v>
                </c:pt>
              </c:strCache>
            </c:strRef>
          </c:tx>
          <c:spPr>
            <a:ln w="12700">
              <a:solidFill>
                <a:srgbClr val="FFC000"/>
              </a:solidFill>
            </a:ln>
          </c:spPr>
          <c:marker>
            <c:symbol val="none"/>
          </c:marker>
          <c:val>
            <c:numRef>
              <c:f>Tuberculosis!$B$58:$BA$58</c:f>
              <c:numCache>
                <c:formatCode>General</c:formatCode>
                <c:ptCount val="52"/>
                <c:pt idx="0">
                  <c:v>32</c:v>
                </c:pt>
                <c:pt idx="1">
                  <c:v>42</c:v>
                </c:pt>
                <c:pt idx="2">
                  <c:v>52</c:v>
                </c:pt>
                <c:pt idx="3">
                  <c:v>28</c:v>
                </c:pt>
                <c:pt idx="4">
                  <c:v>35</c:v>
                </c:pt>
                <c:pt idx="5">
                  <c:v>40</c:v>
                </c:pt>
                <c:pt idx="6">
                  <c:v>32</c:v>
                </c:pt>
                <c:pt idx="7">
                  <c:v>38</c:v>
                </c:pt>
                <c:pt idx="8">
                  <c:v>40</c:v>
                </c:pt>
                <c:pt idx="9">
                  <c:v>43</c:v>
                </c:pt>
                <c:pt idx="10">
                  <c:v>51</c:v>
                </c:pt>
                <c:pt idx="11">
                  <c:v>29</c:v>
                </c:pt>
                <c:pt idx="12">
                  <c:v>25</c:v>
                </c:pt>
                <c:pt idx="13">
                  <c:v>18</c:v>
                </c:pt>
                <c:pt idx="14">
                  <c:v>13</c:v>
                </c:pt>
                <c:pt idx="15">
                  <c:v>24</c:v>
                </c:pt>
                <c:pt idx="16">
                  <c:v>28</c:v>
                </c:pt>
                <c:pt idx="17">
                  <c:v>21</c:v>
                </c:pt>
                <c:pt idx="18">
                  <c:v>36</c:v>
                </c:pt>
                <c:pt idx="19">
                  <c:v>22</c:v>
                </c:pt>
                <c:pt idx="20">
                  <c:v>29</c:v>
                </c:pt>
                <c:pt idx="21">
                  <c:v>25</c:v>
                </c:pt>
                <c:pt idx="22">
                  <c:v>39</c:v>
                </c:pt>
                <c:pt idx="23">
                  <c:v>17</c:v>
                </c:pt>
                <c:pt idx="24">
                  <c:v>18</c:v>
                </c:pt>
                <c:pt idx="25">
                  <c:v>20</c:v>
                </c:pt>
                <c:pt idx="26">
                  <c:v>25</c:v>
                </c:pt>
                <c:pt idx="27">
                  <c:v>26</c:v>
                </c:pt>
                <c:pt idx="28">
                  <c:v>20</c:v>
                </c:pt>
                <c:pt idx="29">
                  <c:v>18</c:v>
                </c:pt>
                <c:pt idx="30">
                  <c:v>20</c:v>
                </c:pt>
                <c:pt idx="31">
                  <c:v>22</c:v>
                </c:pt>
                <c:pt idx="32">
                  <c:v>18</c:v>
                </c:pt>
                <c:pt idx="33">
                  <c:v>23</c:v>
                </c:pt>
                <c:pt idx="34">
                  <c:v>27</c:v>
                </c:pt>
                <c:pt idx="35">
                  <c:v>35</c:v>
                </c:pt>
                <c:pt idx="36">
                  <c:v>25</c:v>
                </c:pt>
                <c:pt idx="37">
                  <c:v>42</c:v>
                </c:pt>
                <c:pt idx="38">
                  <c:v>35</c:v>
                </c:pt>
                <c:pt idx="39">
                  <c:v>29</c:v>
                </c:pt>
                <c:pt idx="40">
                  <c:v>33</c:v>
                </c:pt>
                <c:pt idx="41">
                  <c:v>33</c:v>
                </c:pt>
                <c:pt idx="42">
                  <c:v>34</c:v>
                </c:pt>
                <c:pt idx="43">
                  <c:v>36</c:v>
                </c:pt>
                <c:pt idx="44">
                  <c:v>34</c:v>
                </c:pt>
                <c:pt idx="45">
                  <c:v>35</c:v>
                </c:pt>
                <c:pt idx="46">
                  <c:v>29</c:v>
                </c:pt>
                <c:pt idx="47">
                  <c:v>32</c:v>
                </c:pt>
                <c:pt idx="48">
                  <c:v>27</c:v>
                </c:pt>
                <c:pt idx="49">
                  <c:v>28</c:v>
                </c:pt>
                <c:pt idx="50">
                  <c:v>33</c:v>
                </c:pt>
                <c:pt idx="51">
                  <c:v>36</c:v>
                </c:pt>
              </c:numCache>
            </c:numRef>
          </c:val>
          <c:smooth val="0"/>
          <c:extLst>
            <c:ext xmlns:c16="http://schemas.microsoft.com/office/drawing/2014/chart" uri="{C3380CC4-5D6E-409C-BE32-E72D297353CC}">
              <c16:uniqueId val="{00000003-A0A5-4A2F-A884-F325DF09C312}"/>
            </c:ext>
          </c:extLst>
        </c:ser>
        <c:dLbls>
          <c:showLegendKey val="0"/>
          <c:showVal val="0"/>
          <c:showCatName val="0"/>
          <c:showSerName val="0"/>
          <c:showPercent val="0"/>
          <c:showBubbleSize val="0"/>
        </c:dLbls>
        <c:marker val="1"/>
        <c:smooth val="0"/>
        <c:axId val="1595986208"/>
        <c:axId val="1595979136"/>
      </c:lineChart>
      <c:catAx>
        <c:axId val="1595986208"/>
        <c:scaling>
          <c:orientation val="minMax"/>
        </c:scaling>
        <c:delete val="0"/>
        <c:axPos val="b"/>
        <c:title>
          <c:tx>
            <c:rich>
              <a:bodyPr/>
              <a:lstStyle/>
              <a:p>
                <a:pPr>
                  <a:defRPr/>
                </a:pPr>
                <a:r>
                  <a:rPr lang="en-US"/>
                  <a:t>Semana Epidemiológica</a:t>
                </a:r>
              </a:p>
            </c:rich>
          </c:tx>
          <c:layout>
            <c:manualLayout>
              <c:xMode val="edge"/>
              <c:yMode val="edge"/>
              <c:x val="0.40867644242985374"/>
              <c:y val="0.91862462230099584"/>
            </c:manualLayout>
          </c:layout>
          <c:overlay val="0"/>
        </c:title>
        <c:majorTickMark val="out"/>
        <c:minorTickMark val="none"/>
        <c:tickLblPos val="nextTo"/>
        <c:txPr>
          <a:bodyPr/>
          <a:lstStyle/>
          <a:p>
            <a:pPr>
              <a:defRPr sz="600" b="0" i="0" baseline="0"/>
            </a:pPr>
            <a:endParaRPr lang="en-US"/>
          </a:p>
        </c:txPr>
        <c:crossAx val="1595979136"/>
        <c:crosses val="autoZero"/>
        <c:auto val="1"/>
        <c:lblAlgn val="ctr"/>
        <c:lblOffset val="100"/>
        <c:noMultiLvlLbl val="0"/>
      </c:catAx>
      <c:valAx>
        <c:axId val="1595979136"/>
        <c:scaling>
          <c:orientation val="minMax"/>
        </c:scaling>
        <c:delete val="0"/>
        <c:axPos val="l"/>
        <c:majorGridlines>
          <c:spPr>
            <a:ln>
              <a:noFill/>
            </a:ln>
          </c:spPr>
        </c:majorGridlines>
        <c:title>
          <c:tx>
            <c:rich>
              <a:bodyPr rot="-5400000" vert="horz"/>
              <a:lstStyle/>
              <a:p>
                <a:pPr>
                  <a:defRPr/>
                </a:pPr>
                <a:r>
                  <a:rPr lang="en-US"/>
                  <a:t>Total de casos</a:t>
                </a:r>
              </a:p>
            </c:rich>
          </c:tx>
          <c:layout/>
          <c:overlay val="0"/>
        </c:title>
        <c:numFmt formatCode="General" sourceLinked="1"/>
        <c:majorTickMark val="out"/>
        <c:minorTickMark val="none"/>
        <c:tickLblPos val="nextTo"/>
        <c:crossAx val="1595986208"/>
        <c:crosses val="autoZero"/>
        <c:crossBetween val="between"/>
      </c:valAx>
    </c:plotArea>
    <c:legend>
      <c:legendPos val="t"/>
      <c:layou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3C79-43F9-8BBB-1F23D1BE979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'[evento 813 datos basicos y complementarios12-16.xls]Hoja1'!$AH$2:$AH$11</c:f>
              <c:strCache>
                <c:ptCount val="10"/>
                <c:pt idx="0">
                  <c:v>Pleural</c:v>
                </c:pt>
                <c:pt idx="1">
                  <c:v>Meníngea</c:v>
                </c:pt>
                <c:pt idx="2">
                  <c:v>Peritoneal</c:v>
                </c:pt>
                <c:pt idx="3">
                  <c:v>Glanglionar</c:v>
                </c:pt>
                <c:pt idx="4">
                  <c:v>Renal</c:v>
                </c:pt>
                <c:pt idx="5">
                  <c:v>Intestinal</c:v>
                </c:pt>
                <c:pt idx="6">
                  <c:v>Osteoarticular</c:v>
                </c:pt>
                <c:pt idx="7">
                  <c:v>Genitourinaria</c:v>
                </c:pt>
                <c:pt idx="8">
                  <c:v>Pericárdica</c:v>
                </c:pt>
                <c:pt idx="9">
                  <c:v>Otro</c:v>
                </c:pt>
              </c:strCache>
            </c:strRef>
          </c:cat>
          <c:val>
            <c:numRef>
              <c:f>'[evento 813 datos basicos y complementarios12-16.xls]Hoja1'!$AJ$2:$AJ$11</c:f>
              <c:numCache>
                <c:formatCode>0.00</c:formatCode>
                <c:ptCount val="10"/>
                <c:pt idx="0">
                  <c:v>37.142857142857146</c:v>
                </c:pt>
                <c:pt idx="1">
                  <c:v>10.476190476190476</c:v>
                </c:pt>
                <c:pt idx="2">
                  <c:v>4.7619047619047619</c:v>
                </c:pt>
                <c:pt idx="3">
                  <c:v>23.809523809523807</c:v>
                </c:pt>
                <c:pt idx="4">
                  <c:v>1.9047619047619049</c:v>
                </c:pt>
                <c:pt idx="5">
                  <c:v>0.95238095238095244</c:v>
                </c:pt>
                <c:pt idx="6">
                  <c:v>6.666666666666667</c:v>
                </c:pt>
                <c:pt idx="7">
                  <c:v>0.95238095238095244</c:v>
                </c:pt>
                <c:pt idx="8">
                  <c:v>0.95238095238095244</c:v>
                </c:pt>
                <c:pt idx="9">
                  <c:v>12.380952380952381</c:v>
                </c:pt>
              </c:numCache>
            </c:numRef>
          </c:val>
          <c:extLst>
            <c:ext xmlns:c16="http://schemas.microsoft.com/office/drawing/2014/chart" uri="{C3380CC4-5D6E-409C-BE32-E72D297353CC}">
              <c16:uniqueId val="{00000002-3C79-43F9-8BBB-1F23D1BE979D}"/>
            </c:ext>
          </c:extLst>
        </c:ser>
        <c:dLbls>
          <c:showLegendKey val="0"/>
          <c:showVal val="0"/>
          <c:showCatName val="0"/>
          <c:showSerName val="0"/>
          <c:showPercent val="0"/>
          <c:showBubbleSize val="0"/>
        </c:dLbls>
        <c:gapWidth val="182"/>
        <c:axId val="1429174815"/>
        <c:axId val="1429179807"/>
      </c:barChart>
      <c:catAx>
        <c:axId val="14291748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9179807"/>
        <c:crosses val="autoZero"/>
        <c:auto val="1"/>
        <c:lblAlgn val="ctr"/>
        <c:lblOffset val="100"/>
        <c:noMultiLvlLbl val="0"/>
      </c:catAx>
      <c:valAx>
        <c:axId val="1429179807"/>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91748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4"/>
            <c:invertIfNegative val="0"/>
            <c:bubble3D val="0"/>
            <c:spPr>
              <a:solidFill>
                <a:srgbClr val="FF0000"/>
              </a:solidFill>
              <a:ln>
                <a:noFill/>
              </a:ln>
              <a:effectLst/>
            </c:spPr>
            <c:extLst>
              <c:ext xmlns:c16="http://schemas.microsoft.com/office/drawing/2014/chart" uri="{C3380CC4-5D6E-409C-BE32-E72D297353CC}">
                <c16:uniqueId val="{00000001-7D06-40A2-AE95-14E6C8A715F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'[evento 813 datos basicos y complementarios12-16.xls]Hoja1'!$D$9:$D$14</c:f>
              <c:strCache>
                <c:ptCount val="6"/>
                <c:pt idx="0">
                  <c:v>Primera infancia</c:v>
                </c:pt>
                <c:pt idx="1">
                  <c:v>Infancia</c:v>
                </c:pt>
                <c:pt idx="2">
                  <c:v>Adolescencia</c:v>
                </c:pt>
                <c:pt idx="3">
                  <c:v>Juventud</c:v>
                </c:pt>
                <c:pt idx="4">
                  <c:v>Adultez</c:v>
                </c:pt>
                <c:pt idx="5">
                  <c:v>Envejecimiento o Vejez</c:v>
                </c:pt>
              </c:strCache>
            </c:strRef>
          </c:cat>
          <c:val>
            <c:numRef>
              <c:f>'[evento 813 datos basicos y complementarios12-16.xls]Hoja1'!$F$9:$F$14</c:f>
              <c:numCache>
                <c:formatCode>0.00</c:formatCode>
                <c:ptCount val="6"/>
                <c:pt idx="0">
                  <c:v>0.76481835564053535</c:v>
                </c:pt>
                <c:pt idx="1">
                  <c:v>0.76481835564053535</c:v>
                </c:pt>
                <c:pt idx="2">
                  <c:v>6.1185468451242828</c:v>
                </c:pt>
                <c:pt idx="3">
                  <c:v>16.826003824091778</c:v>
                </c:pt>
                <c:pt idx="4">
                  <c:v>56.022944550669216</c:v>
                </c:pt>
                <c:pt idx="5">
                  <c:v>19.502868068833649</c:v>
                </c:pt>
              </c:numCache>
            </c:numRef>
          </c:val>
          <c:extLst>
            <c:ext xmlns:c16="http://schemas.microsoft.com/office/drawing/2014/chart" uri="{C3380CC4-5D6E-409C-BE32-E72D297353CC}">
              <c16:uniqueId val="{00000002-7D06-40A2-AE95-14E6C8A715F5}"/>
            </c:ext>
          </c:extLst>
        </c:ser>
        <c:dLbls>
          <c:showLegendKey val="0"/>
          <c:showVal val="0"/>
          <c:showCatName val="0"/>
          <c:showSerName val="0"/>
          <c:showPercent val="0"/>
          <c:showBubbleSize val="0"/>
        </c:dLbls>
        <c:gapWidth val="182"/>
        <c:axId val="1282565423"/>
        <c:axId val="1323704719"/>
      </c:barChart>
      <c:catAx>
        <c:axId val="12825654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3704719"/>
        <c:crosses val="autoZero"/>
        <c:auto val="1"/>
        <c:lblAlgn val="ctr"/>
        <c:lblOffset val="100"/>
        <c:noMultiLvlLbl val="0"/>
      </c:catAx>
      <c:valAx>
        <c:axId val="1323704719"/>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25654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36913304805936"/>
          <c:y val="0.1148126871110238"/>
          <c:w val="0.84194354396865678"/>
          <c:h val="0.69170686398195402"/>
        </c:manualLayout>
      </c:layout>
      <c:barChart>
        <c:barDir val="col"/>
        <c:grouping val="clustered"/>
        <c:varyColors val="0"/>
        <c:ser>
          <c:idx val="2"/>
          <c:order val="2"/>
          <c:tx>
            <c:strRef>
              <c:f>Intoxicaciones!$A$67</c:f>
              <c:strCache>
                <c:ptCount val="1"/>
                <c:pt idx="0">
                  <c:v>2021</c:v>
                </c:pt>
              </c:strCache>
            </c:strRef>
          </c:tx>
          <c:spPr>
            <a:solidFill>
              <a:srgbClr val="0070C0"/>
            </a:solidFill>
          </c:spPr>
          <c:invertIfNegative val="0"/>
          <c:val>
            <c:numRef>
              <c:f>Intoxicaciones!$B$67:$BA$67</c:f>
              <c:numCache>
                <c:formatCode>General</c:formatCode>
                <c:ptCount val="52"/>
                <c:pt idx="0">
                  <c:v>14</c:v>
                </c:pt>
                <c:pt idx="1">
                  <c:v>33</c:v>
                </c:pt>
                <c:pt idx="2">
                  <c:v>23</c:v>
                </c:pt>
                <c:pt idx="3">
                  <c:v>38</c:v>
                </c:pt>
                <c:pt idx="4">
                  <c:v>25</c:v>
                </c:pt>
                <c:pt idx="5">
                  <c:v>30</c:v>
                </c:pt>
                <c:pt idx="6">
                  <c:v>53</c:v>
                </c:pt>
                <c:pt idx="7">
                  <c:v>33</c:v>
                </c:pt>
                <c:pt idx="8">
                  <c:v>29</c:v>
                </c:pt>
                <c:pt idx="9">
                  <c:v>28</c:v>
                </c:pt>
                <c:pt idx="10">
                  <c:v>22</c:v>
                </c:pt>
                <c:pt idx="11">
                  <c:v>22</c:v>
                </c:pt>
                <c:pt idx="12">
                  <c:v>14</c:v>
                </c:pt>
                <c:pt idx="13">
                  <c:v>15</c:v>
                </c:pt>
                <c:pt idx="14">
                  <c:v>14</c:v>
                </c:pt>
                <c:pt idx="15">
                  <c:v>2</c:v>
                </c:pt>
              </c:numCache>
            </c:numRef>
          </c:val>
          <c:extLst>
            <c:ext xmlns:c16="http://schemas.microsoft.com/office/drawing/2014/chart" uri="{C3380CC4-5D6E-409C-BE32-E72D297353CC}">
              <c16:uniqueId val="{00000000-9B47-4D04-B87E-419D8E7A852D}"/>
            </c:ext>
          </c:extLst>
        </c:ser>
        <c:dLbls>
          <c:showLegendKey val="0"/>
          <c:showVal val="0"/>
          <c:showCatName val="0"/>
          <c:showSerName val="0"/>
          <c:showPercent val="0"/>
          <c:showBubbleSize val="0"/>
        </c:dLbls>
        <c:gapWidth val="0"/>
        <c:overlap val="100"/>
        <c:axId val="-1568481136"/>
        <c:axId val="-1568477328"/>
      </c:barChart>
      <c:lineChart>
        <c:grouping val="standard"/>
        <c:varyColors val="0"/>
        <c:ser>
          <c:idx val="0"/>
          <c:order val="0"/>
          <c:tx>
            <c:strRef>
              <c:f>Intoxicaciones!$A$65</c:f>
              <c:strCache>
                <c:ptCount val="1"/>
                <c:pt idx="0">
                  <c:v>2019</c:v>
                </c:pt>
              </c:strCache>
            </c:strRef>
          </c:tx>
          <c:spPr>
            <a:ln w="28575">
              <a:solidFill>
                <a:srgbClr val="C00000"/>
              </a:solidFill>
            </a:ln>
          </c:spPr>
          <c:marker>
            <c:symbol val="none"/>
          </c:marker>
          <c:val>
            <c:numRef>
              <c:f>Intoxicaciones!$B$65:$BA$65</c:f>
              <c:numCache>
                <c:formatCode>General</c:formatCode>
                <c:ptCount val="52"/>
                <c:pt idx="0">
                  <c:v>29</c:v>
                </c:pt>
                <c:pt idx="1">
                  <c:v>20</c:v>
                </c:pt>
                <c:pt idx="2">
                  <c:v>34</c:v>
                </c:pt>
                <c:pt idx="3">
                  <c:v>20</c:v>
                </c:pt>
                <c:pt idx="4">
                  <c:v>25</c:v>
                </c:pt>
                <c:pt idx="5">
                  <c:v>31</c:v>
                </c:pt>
                <c:pt idx="6">
                  <c:v>40</c:v>
                </c:pt>
                <c:pt idx="7">
                  <c:v>25</c:v>
                </c:pt>
                <c:pt idx="8">
                  <c:v>28</c:v>
                </c:pt>
                <c:pt idx="9">
                  <c:v>44</c:v>
                </c:pt>
                <c:pt idx="10">
                  <c:v>34</c:v>
                </c:pt>
                <c:pt idx="11">
                  <c:v>38</c:v>
                </c:pt>
                <c:pt idx="12">
                  <c:v>32</c:v>
                </c:pt>
                <c:pt idx="13">
                  <c:v>31</c:v>
                </c:pt>
                <c:pt idx="14">
                  <c:v>32</c:v>
                </c:pt>
                <c:pt idx="15">
                  <c:v>31</c:v>
                </c:pt>
                <c:pt idx="16">
                  <c:v>28</c:v>
                </c:pt>
                <c:pt idx="17">
                  <c:v>33</c:v>
                </c:pt>
                <c:pt idx="18">
                  <c:v>38</c:v>
                </c:pt>
                <c:pt idx="19">
                  <c:v>30</c:v>
                </c:pt>
                <c:pt idx="20">
                  <c:v>27</c:v>
                </c:pt>
                <c:pt idx="21">
                  <c:v>31</c:v>
                </c:pt>
                <c:pt idx="22">
                  <c:v>20</c:v>
                </c:pt>
                <c:pt idx="23">
                  <c:v>31</c:v>
                </c:pt>
                <c:pt idx="24">
                  <c:v>41</c:v>
                </c:pt>
                <c:pt idx="25">
                  <c:v>22</c:v>
                </c:pt>
                <c:pt idx="26">
                  <c:v>32</c:v>
                </c:pt>
                <c:pt idx="27">
                  <c:v>33</c:v>
                </c:pt>
                <c:pt idx="28">
                  <c:v>34</c:v>
                </c:pt>
                <c:pt idx="29">
                  <c:v>36</c:v>
                </c:pt>
                <c:pt idx="30">
                  <c:v>33</c:v>
                </c:pt>
                <c:pt idx="31">
                  <c:v>36</c:v>
                </c:pt>
                <c:pt idx="32">
                  <c:v>43</c:v>
                </c:pt>
                <c:pt idx="33">
                  <c:v>26</c:v>
                </c:pt>
                <c:pt idx="34">
                  <c:v>26</c:v>
                </c:pt>
                <c:pt idx="35">
                  <c:v>37</c:v>
                </c:pt>
                <c:pt idx="36">
                  <c:v>37</c:v>
                </c:pt>
                <c:pt idx="37">
                  <c:v>25</c:v>
                </c:pt>
                <c:pt idx="38">
                  <c:v>39</c:v>
                </c:pt>
                <c:pt idx="39">
                  <c:v>34</c:v>
                </c:pt>
                <c:pt idx="40">
                  <c:v>24</c:v>
                </c:pt>
                <c:pt idx="41">
                  <c:v>22</c:v>
                </c:pt>
                <c:pt idx="42">
                  <c:v>22</c:v>
                </c:pt>
                <c:pt idx="43">
                  <c:v>29</c:v>
                </c:pt>
                <c:pt idx="44">
                  <c:v>41</c:v>
                </c:pt>
                <c:pt idx="45">
                  <c:v>29</c:v>
                </c:pt>
                <c:pt idx="46">
                  <c:v>25</c:v>
                </c:pt>
                <c:pt idx="47">
                  <c:v>33</c:v>
                </c:pt>
                <c:pt idx="48">
                  <c:v>38</c:v>
                </c:pt>
                <c:pt idx="49">
                  <c:v>38</c:v>
                </c:pt>
                <c:pt idx="50">
                  <c:v>20</c:v>
                </c:pt>
                <c:pt idx="51">
                  <c:v>14</c:v>
                </c:pt>
              </c:numCache>
            </c:numRef>
          </c:val>
          <c:smooth val="0"/>
          <c:extLst>
            <c:ext xmlns:c16="http://schemas.microsoft.com/office/drawing/2014/chart" uri="{C3380CC4-5D6E-409C-BE32-E72D297353CC}">
              <c16:uniqueId val="{00000001-9B47-4D04-B87E-419D8E7A852D}"/>
            </c:ext>
          </c:extLst>
        </c:ser>
        <c:ser>
          <c:idx val="1"/>
          <c:order val="1"/>
          <c:tx>
            <c:strRef>
              <c:f>Intoxicaciones!$A$66</c:f>
              <c:strCache>
                <c:ptCount val="1"/>
                <c:pt idx="0">
                  <c:v>2020</c:v>
                </c:pt>
              </c:strCache>
            </c:strRef>
          </c:tx>
          <c:spPr>
            <a:ln w="28575">
              <a:solidFill>
                <a:srgbClr val="00B050"/>
              </a:solidFill>
            </a:ln>
          </c:spPr>
          <c:marker>
            <c:symbol val="none"/>
          </c:marker>
          <c:val>
            <c:numRef>
              <c:f>Intoxicaciones!$B$66:$BA$66</c:f>
              <c:numCache>
                <c:formatCode>General</c:formatCode>
                <c:ptCount val="52"/>
                <c:pt idx="0">
                  <c:v>52</c:v>
                </c:pt>
                <c:pt idx="1">
                  <c:v>28</c:v>
                </c:pt>
                <c:pt idx="2">
                  <c:v>36</c:v>
                </c:pt>
                <c:pt idx="3">
                  <c:v>28</c:v>
                </c:pt>
                <c:pt idx="4">
                  <c:v>33</c:v>
                </c:pt>
                <c:pt idx="5">
                  <c:v>24</c:v>
                </c:pt>
                <c:pt idx="6">
                  <c:v>29</c:v>
                </c:pt>
                <c:pt idx="7">
                  <c:v>33</c:v>
                </c:pt>
                <c:pt idx="8">
                  <c:v>30</c:v>
                </c:pt>
                <c:pt idx="9">
                  <c:v>35</c:v>
                </c:pt>
                <c:pt idx="10">
                  <c:v>36</c:v>
                </c:pt>
                <c:pt idx="11">
                  <c:v>28</c:v>
                </c:pt>
                <c:pt idx="12">
                  <c:v>9</c:v>
                </c:pt>
                <c:pt idx="13">
                  <c:v>16</c:v>
                </c:pt>
                <c:pt idx="14">
                  <c:v>19</c:v>
                </c:pt>
                <c:pt idx="15">
                  <c:v>22</c:v>
                </c:pt>
                <c:pt idx="16">
                  <c:v>23</c:v>
                </c:pt>
                <c:pt idx="17">
                  <c:v>23</c:v>
                </c:pt>
                <c:pt idx="18">
                  <c:v>29</c:v>
                </c:pt>
                <c:pt idx="19">
                  <c:v>19</c:v>
                </c:pt>
                <c:pt idx="20">
                  <c:v>29</c:v>
                </c:pt>
                <c:pt idx="21">
                  <c:v>19</c:v>
                </c:pt>
                <c:pt idx="22">
                  <c:v>26</c:v>
                </c:pt>
                <c:pt idx="23">
                  <c:v>33</c:v>
                </c:pt>
                <c:pt idx="24">
                  <c:v>23</c:v>
                </c:pt>
                <c:pt idx="25">
                  <c:v>23</c:v>
                </c:pt>
                <c:pt idx="26">
                  <c:v>31</c:v>
                </c:pt>
                <c:pt idx="27">
                  <c:v>22</c:v>
                </c:pt>
                <c:pt idx="28">
                  <c:v>18</c:v>
                </c:pt>
                <c:pt idx="29">
                  <c:v>19</c:v>
                </c:pt>
                <c:pt idx="30">
                  <c:v>21</c:v>
                </c:pt>
                <c:pt idx="31">
                  <c:v>22</c:v>
                </c:pt>
                <c:pt idx="32">
                  <c:v>27</c:v>
                </c:pt>
                <c:pt idx="33">
                  <c:v>33</c:v>
                </c:pt>
                <c:pt idx="34">
                  <c:v>21</c:v>
                </c:pt>
                <c:pt idx="35">
                  <c:v>34</c:v>
                </c:pt>
                <c:pt idx="36">
                  <c:v>37</c:v>
                </c:pt>
                <c:pt idx="37">
                  <c:v>36</c:v>
                </c:pt>
                <c:pt idx="38">
                  <c:v>30</c:v>
                </c:pt>
                <c:pt idx="39">
                  <c:v>27</c:v>
                </c:pt>
                <c:pt idx="40">
                  <c:v>32</c:v>
                </c:pt>
                <c:pt idx="41">
                  <c:v>35</c:v>
                </c:pt>
                <c:pt idx="42">
                  <c:v>26</c:v>
                </c:pt>
                <c:pt idx="43">
                  <c:v>32</c:v>
                </c:pt>
                <c:pt idx="44">
                  <c:v>24</c:v>
                </c:pt>
                <c:pt idx="45">
                  <c:v>22</c:v>
                </c:pt>
                <c:pt idx="46">
                  <c:v>21</c:v>
                </c:pt>
                <c:pt idx="47">
                  <c:v>32</c:v>
                </c:pt>
                <c:pt idx="48">
                  <c:v>36</c:v>
                </c:pt>
                <c:pt idx="49">
                  <c:v>21</c:v>
                </c:pt>
                <c:pt idx="50">
                  <c:v>20</c:v>
                </c:pt>
                <c:pt idx="51">
                  <c:v>26</c:v>
                </c:pt>
              </c:numCache>
            </c:numRef>
          </c:val>
          <c:smooth val="0"/>
          <c:extLst>
            <c:ext xmlns:c16="http://schemas.microsoft.com/office/drawing/2014/chart" uri="{C3380CC4-5D6E-409C-BE32-E72D297353CC}">
              <c16:uniqueId val="{00000002-9B47-4D04-B87E-419D8E7A852D}"/>
            </c:ext>
          </c:extLst>
        </c:ser>
        <c:ser>
          <c:idx val="3"/>
          <c:order val="3"/>
          <c:tx>
            <c:strRef>
              <c:f>Intoxicaciones!$A$64</c:f>
              <c:strCache>
                <c:ptCount val="1"/>
                <c:pt idx="0">
                  <c:v>2018</c:v>
                </c:pt>
              </c:strCache>
            </c:strRef>
          </c:tx>
          <c:marker>
            <c:symbol val="none"/>
          </c:marker>
          <c:val>
            <c:numRef>
              <c:f>Intoxicaciones!$B$64:$BA$64</c:f>
              <c:numCache>
                <c:formatCode>General</c:formatCode>
                <c:ptCount val="52"/>
                <c:pt idx="0">
                  <c:v>51</c:v>
                </c:pt>
                <c:pt idx="1">
                  <c:v>62</c:v>
                </c:pt>
                <c:pt idx="2">
                  <c:v>49</c:v>
                </c:pt>
                <c:pt idx="3">
                  <c:v>47</c:v>
                </c:pt>
                <c:pt idx="4">
                  <c:v>68</c:v>
                </c:pt>
                <c:pt idx="5">
                  <c:v>46</c:v>
                </c:pt>
                <c:pt idx="6">
                  <c:v>47</c:v>
                </c:pt>
                <c:pt idx="7">
                  <c:v>47</c:v>
                </c:pt>
                <c:pt idx="8">
                  <c:v>55</c:v>
                </c:pt>
                <c:pt idx="9">
                  <c:v>54</c:v>
                </c:pt>
                <c:pt idx="10">
                  <c:v>56</c:v>
                </c:pt>
                <c:pt idx="11">
                  <c:v>38</c:v>
                </c:pt>
                <c:pt idx="12">
                  <c:v>50</c:v>
                </c:pt>
                <c:pt idx="13">
                  <c:v>40</c:v>
                </c:pt>
                <c:pt idx="14">
                  <c:v>44</c:v>
                </c:pt>
                <c:pt idx="15">
                  <c:v>36</c:v>
                </c:pt>
                <c:pt idx="16">
                  <c:v>43</c:v>
                </c:pt>
                <c:pt idx="17">
                  <c:v>37</c:v>
                </c:pt>
                <c:pt idx="18">
                  <c:v>48</c:v>
                </c:pt>
                <c:pt idx="19">
                  <c:v>32</c:v>
                </c:pt>
                <c:pt idx="20">
                  <c:v>34</c:v>
                </c:pt>
                <c:pt idx="21">
                  <c:v>24</c:v>
                </c:pt>
                <c:pt idx="22">
                  <c:v>24</c:v>
                </c:pt>
                <c:pt idx="23">
                  <c:v>24</c:v>
                </c:pt>
                <c:pt idx="24">
                  <c:v>24</c:v>
                </c:pt>
                <c:pt idx="25">
                  <c:v>32</c:v>
                </c:pt>
                <c:pt idx="26">
                  <c:v>26</c:v>
                </c:pt>
                <c:pt idx="27">
                  <c:v>28</c:v>
                </c:pt>
                <c:pt idx="28">
                  <c:v>20</c:v>
                </c:pt>
                <c:pt idx="29">
                  <c:v>30</c:v>
                </c:pt>
                <c:pt idx="30">
                  <c:v>21</c:v>
                </c:pt>
                <c:pt idx="31">
                  <c:v>33</c:v>
                </c:pt>
                <c:pt idx="32">
                  <c:v>30</c:v>
                </c:pt>
                <c:pt idx="33">
                  <c:v>30</c:v>
                </c:pt>
                <c:pt idx="34">
                  <c:v>22</c:v>
                </c:pt>
                <c:pt idx="35">
                  <c:v>28</c:v>
                </c:pt>
                <c:pt idx="36">
                  <c:v>29</c:v>
                </c:pt>
                <c:pt idx="37">
                  <c:v>50</c:v>
                </c:pt>
                <c:pt idx="38">
                  <c:v>29</c:v>
                </c:pt>
                <c:pt idx="39">
                  <c:v>28</c:v>
                </c:pt>
                <c:pt idx="40">
                  <c:v>25</c:v>
                </c:pt>
                <c:pt idx="41">
                  <c:v>37</c:v>
                </c:pt>
                <c:pt idx="42">
                  <c:v>21</c:v>
                </c:pt>
                <c:pt idx="43">
                  <c:v>28</c:v>
                </c:pt>
                <c:pt idx="44">
                  <c:v>25</c:v>
                </c:pt>
                <c:pt idx="45">
                  <c:v>18</c:v>
                </c:pt>
                <c:pt idx="46">
                  <c:v>13</c:v>
                </c:pt>
                <c:pt idx="47">
                  <c:v>25</c:v>
                </c:pt>
                <c:pt idx="48">
                  <c:v>31</c:v>
                </c:pt>
                <c:pt idx="49">
                  <c:v>34</c:v>
                </c:pt>
                <c:pt idx="50">
                  <c:v>20</c:v>
                </c:pt>
                <c:pt idx="51">
                  <c:v>21</c:v>
                </c:pt>
              </c:numCache>
            </c:numRef>
          </c:val>
          <c:smooth val="0"/>
          <c:extLst>
            <c:ext xmlns:c16="http://schemas.microsoft.com/office/drawing/2014/chart" uri="{C3380CC4-5D6E-409C-BE32-E72D297353CC}">
              <c16:uniqueId val="{00000003-9B47-4D04-B87E-419D8E7A852D}"/>
            </c:ext>
          </c:extLst>
        </c:ser>
        <c:ser>
          <c:idx val="4"/>
          <c:order val="4"/>
          <c:tx>
            <c:strRef>
              <c:f>Intoxicaciones!$A$63</c:f>
              <c:strCache>
                <c:ptCount val="1"/>
                <c:pt idx="0">
                  <c:v>2017</c:v>
                </c:pt>
              </c:strCache>
            </c:strRef>
          </c:tx>
          <c:marker>
            <c:symbol val="none"/>
          </c:marker>
          <c:val>
            <c:numRef>
              <c:f>Intoxicaciones!$B$63:$BA$63</c:f>
              <c:numCache>
                <c:formatCode>General</c:formatCode>
                <c:ptCount val="52"/>
                <c:pt idx="0">
                  <c:v>59</c:v>
                </c:pt>
                <c:pt idx="1">
                  <c:v>50</c:v>
                </c:pt>
                <c:pt idx="2">
                  <c:v>35</c:v>
                </c:pt>
                <c:pt idx="3">
                  <c:v>46</c:v>
                </c:pt>
                <c:pt idx="4">
                  <c:v>60</c:v>
                </c:pt>
                <c:pt idx="5">
                  <c:v>61</c:v>
                </c:pt>
                <c:pt idx="6">
                  <c:v>45</c:v>
                </c:pt>
                <c:pt idx="7">
                  <c:v>55</c:v>
                </c:pt>
                <c:pt idx="8">
                  <c:v>51</c:v>
                </c:pt>
                <c:pt idx="9">
                  <c:v>79</c:v>
                </c:pt>
                <c:pt idx="10">
                  <c:v>55</c:v>
                </c:pt>
                <c:pt idx="11">
                  <c:v>48</c:v>
                </c:pt>
                <c:pt idx="12">
                  <c:v>55</c:v>
                </c:pt>
                <c:pt idx="13">
                  <c:v>89</c:v>
                </c:pt>
                <c:pt idx="14">
                  <c:v>39</c:v>
                </c:pt>
                <c:pt idx="15">
                  <c:v>59</c:v>
                </c:pt>
                <c:pt idx="16">
                  <c:v>63</c:v>
                </c:pt>
                <c:pt idx="17">
                  <c:v>69</c:v>
                </c:pt>
                <c:pt idx="18">
                  <c:v>40</c:v>
                </c:pt>
                <c:pt idx="19">
                  <c:v>39</c:v>
                </c:pt>
                <c:pt idx="20">
                  <c:v>45</c:v>
                </c:pt>
                <c:pt idx="21">
                  <c:v>59</c:v>
                </c:pt>
                <c:pt idx="22">
                  <c:v>58</c:v>
                </c:pt>
                <c:pt idx="23">
                  <c:v>43</c:v>
                </c:pt>
                <c:pt idx="24">
                  <c:v>67</c:v>
                </c:pt>
                <c:pt idx="25">
                  <c:v>52</c:v>
                </c:pt>
                <c:pt idx="26">
                  <c:v>52</c:v>
                </c:pt>
                <c:pt idx="27">
                  <c:v>82</c:v>
                </c:pt>
                <c:pt idx="28">
                  <c:v>53</c:v>
                </c:pt>
                <c:pt idx="29">
                  <c:v>66</c:v>
                </c:pt>
                <c:pt idx="30">
                  <c:v>68</c:v>
                </c:pt>
                <c:pt idx="31">
                  <c:v>61</c:v>
                </c:pt>
                <c:pt idx="32">
                  <c:v>53</c:v>
                </c:pt>
                <c:pt idx="33">
                  <c:v>62</c:v>
                </c:pt>
                <c:pt idx="34">
                  <c:v>48</c:v>
                </c:pt>
                <c:pt idx="35">
                  <c:v>59</c:v>
                </c:pt>
                <c:pt idx="36">
                  <c:v>48</c:v>
                </c:pt>
                <c:pt idx="37">
                  <c:v>66</c:v>
                </c:pt>
                <c:pt idx="38">
                  <c:v>61</c:v>
                </c:pt>
                <c:pt idx="39">
                  <c:v>57</c:v>
                </c:pt>
                <c:pt idx="40">
                  <c:v>53</c:v>
                </c:pt>
                <c:pt idx="41">
                  <c:v>57</c:v>
                </c:pt>
                <c:pt idx="42">
                  <c:v>45</c:v>
                </c:pt>
                <c:pt idx="43">
                  <c:v>62</c:v>
                </c:pt>
                <c:pt idx="44">
                  <c:v>52</c:v>
                </c:pt>
                <c:pt idx="45">
                  <c:v>62</c:v>
                </c:pt>
                <c:pt idx="46">
                  <c:v>54</c:v>
                </c:pt>
                <c:pt idx="47">
                  <c:v>62</c:v>
                </c:pt>
                <c:pt idx="48">
                  <c:v>59</c:v>
                </c:pt>
                <c:pt idx="49">
                  <c:v>64</c:v>
                </c:pt>
                <c:pt idx="50">
                  <c:v>49</c:v>
                </c:pt>
                <c:pt idx="51">
                  <c:v>55</c:v>
                </c:pt>
              </c:numCache>
            </c:numRef>
          </c:val>
          <c:smooth val="0"/>
          <c:extLst>
            <c:ext xmlns:c16="http://schemas.microsoft.com/office/drawing/2014/chart" uri="{C3380CC4-5D6E-409C-BE32-E72D297353CC}">
              <c16:uniqueId val="{00000004-9B47-4D04-B87E-419D8E7A852D}"/>
            </c:ext>
          </c:extLst>
        </c:ser>
        <c:dLbls>
          <c:showLegendKey val="0"/>
          <c:showVal val="0"/>
          <c:showCatName val="0"/>
          <c:showSerName val="0"/>
          <c:showPercent val="0"/>
          <c:showBubbleSize val="0"/>
        </c:dLbls>
        <c:marker val="1"/>
        <c:smooth val="0"/>
        <c:axId val="-1568481136"/>
        <c:axId val="-1568477328"/>
      </c:lineChart>
      <c:catAx>
        <c:axId val="-1568481136"/>
        <c:scaling>
          <c:orientation val="minMax"/>
        </c:scaling>
        <c:delete val="0"/>
        <c:axPos val="b"/>
        <c:title>
          <c:tx>
            <c:rich>
              <a:bodyPr/>
              <a:lstStyle/>
              <a:p>
                <a:pPr>
                  <a:defRPr/>
                </a:pPr>
                <a:r>
                  <a:rPr lang="en-US"/>
                  <a:t>Semana Epidemiológica</a:t>
                </a:r>
              </a:p>
            </c:rich>
          </c:tx>
          <c:layout>
            <c:manualLayout>
              <c:xMode val="edge"/>
              <c:yMode val="edge"/>
              <c:x val="0.41661715823422019"/>
              <c:y val="0.8662634163200672"/>
            </c:manualLayout>
          </c:layout>
          <c:overlay val="0"/>
        </c:title>
        <c:majorTickMark val="out"/>
        <c:minorTickMark val="none"/>
        <c:tickLblPos val="nextTo"/>
        <c:txPr>
          <a:bodyPr/>
          <a:lstStyle/>
          <a:p>
            <a:pPr>
              <a:defRPr sz="600" b="0" i="0" baseline="0"/>
            </a:pPr>
            <a:endParaRPr lang="en-US"/>
          </a:p>
        </c:txPr>
        <c:crossAx val="-1568477328"/>
        <c:crosses val="autoZero"/>
        <c:auto val="1"/>
        <c:lblAlgn val="ctr"/>
        <c:lblOffset val="100"/>
        <c:noMultiLvlLbl val="0"/>
      </c:catAx>
      <c:valAx>
        <c:axId val="-1568477328"/>
        <c:scaling>
          <c:orientation val="minMax"/>
        </c:scaling>
        <c:delete val="0"/>
        <c:axPos val="l"/>
        <c:majorGridlines>
          <c:spPr>
            <a:ln>
              <a:noFill/>
            </a:ln>
          </c:spPr>
        </c:majorGridlines>
        <c:title>
          <c:tx>
            <c:rich>
              <a:bodyPr rot="-5400000" vert="horz"/>
              <a:lstStyle/>
              <a:p>
                <a:pPr>
                  <a:defRPr/>
                </a:pPr>
                <a:r>
                  <a:rPr lang="en-US"/>
                  <a:t>Casos</a:t>
                </a:r>
              </a:p>
            </c:rich>
          </c:tx>
          <c:overlay val="0"/>
        </c:title>
        <c:numFmt formatCode="General" sourceLinked="1"/>
        <c:majorTickMark val="out"/>
        <c:minorTickMark val="none"/>
        <c:tickLblPos val="nextTo"/>
        <c:crossAx val="-1568481136"/>
        <c:crosses val="autoZero"/>
        <c:crossBetween val="between"/>
      </c:valAx>
    </c:plotArea>
    <c:legend>
      <c:legendPos val="t"/>
      <c:layout>
        <c:manualLayout>
          <c:xMode val="edge"/>
          <c:yMode val="edge"/>
          <c:x val="0.14552641399022154"/>
          <c:y val="6.5316887192592753E-3"/>
          <c:w val="0.70894696932382528"/>
          <c:h val="0.12787606454954234"/>
        </c:manualLayout>
      </c:layout>
      <c:overlay val="0"/>
      <c:txPr>
        <a:bodyPr/>
        <a:lstStyle/>
        <a:p>
          <a:pPr>
            <a:defRPr sz="12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7"/>
            <c:invertIfNegative val="0"/>
            <c:bubble3D val="0"/>
            <c:spPr>
              <a:solidFill>
                <a:srgbClr val="FF0000"/>
              </a:solidFill>
              <a:ln>
                <a:noFill/>
              </a:ln>
              <a:effectLst/>
            </c:spPr>
            <c:extLst>
              <c:ext xmlns:c16="http://schemas.microsoft.com/office/drawing/2014/chart" uri="{C3380CC4-5D6E-409C-BE32-E72D297353CC}">
                <c16:uniqueId val="{00000001-5DEB-4CD8-B33B-A2C9C02C113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Hoja2!$S$2:$S$9</c:f>
              <c:strCache>
                <c:ptCount val="8"/>
                <c:pt idx="0">
                  <c:v>Medicamento</c:v>
                </c:pt>
                <c:pt idx="1">
                  <c:v>Plaguicida</c:v>
                </c:pt>
                <c:pt idx="2">
                  <c:v>Metanol</c:v>
                </c:pt>
                <c:pt idx="3">
                  <c:v>Metales</c:v>
                </c:pt>
                <c:pt idx="4">
                  <c:v>Solventes</c:v>
                </c:pt>
                <c:pt idx="5">
                  <c:v>Otra Sustancia</c:v>
                </c:pt>
                <c:pt idx="6">
                  <c:v>Gases</c:v>
                </c:pt>
                <c:pt idx="7">
                  <c:v>Psicoactivas</c:v>
                </c:pt>
              </c:strCache>
            </c:strRef>
          </c:cat>
          <c:val>
            <c:numRef>
              <c:f>Hoja2!$U$2:$U$9</c:f>
              <c:numCache>
                <c:formatCode>0.00</c:formatCode>
                <c:ptCount val="8"/>
                <c:pt idx="0">
                  <c:v>20.759493670886076</c:v>
                </c:pt>
                <c:pt idx="1">
                  <c:v>5.3164556962025316</c:v>
                </c:pt>
                <c:pt idx="2">
                  <c:v>0</c:v>
                </c:pt>
                <c:pt idx="3">
                  <c:v>0</c:v>
                </c:pt>
                <c:pt idx="4">
                  <c:v>2.278481012658228</c:v>
                </c:pt>
                <c:pt idx="5">
                  <c:v>16.455696202531644</c:v>
                </c:pt>
                <c:pt idx="6">
                  <c:v>1.5189873417721518</c:v>
                </c:pt>
                <c:pt idx="7">
                  <c:v>53.670886075949362</c:v>
                </c:pt>
              </c:numCache>
            </c:numRef>
          </c:val>
          <c:extLst>
            <c:ext xmlns:c16="http://schemas.microsoft.com/office/drawing/2014/chart" uri="{C3380CC4-5D6E-409C-BE32-E72D297353CC}">
              <c16:uniqueId val="{00000002-5DEB-4CD8-B33B-A2C9C02C1139}"/>
            </c:ext>
          </c:extLst>
        </c:ser>
        <c:dLbls>
          <c:showLegendKey val="0"/>
          <c:showVal val="0"/>
          <c:showCatName val="0"/>
          <c:showSerName val="0"/>
          <c:showPercent val="0"/>
          <c:showBubbleSize val="0"/>
        </c:dLbls>
        <c:gapWidth val="182"/>
        <c:axId val="1048746176"/>
        <c:axId val="1048738688"/>
      </c:barChart>
      <c:catAx>
        <c:axId val="1048746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8738688"/>
        <c:crosses val="autoZero"/>
        <c:auto val="1"/>
        <c:lblAlgn val="ctr"/>
        <c:lblOffset val="100"/>
        <c:noMultiLvlLbl val="0"/>
      </c:catAx>
      <c:valAx>
        <c:axId val="1048738688"/>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8746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IV S 16 evento 355 .xls]Total Acumulado'!$E$1:$K$1</c:f>
              <c:strCache>
                <c:ptCount val="7"/>
                <c:pt idx="0">
                  <c:v>&lt; 1 año</c:v>
                </c:pt>
                <c:pt idx="1">
                  <c:v>1-4 años</c:v>
                </c:pt>
                <c:pt idx="2">
                  <c:v>5-9 años</c:v>
                </c:pt>
                <c:pt idx="3">
                  <c:v>10-19 años</c:v>
                </c:pt>
                <c:pt idx="4">
                  <c:v>20-49-años</c:v>
                </c:pt>
                <c:pt idx="5">
                  <c:v>50-74 años</c:v>
                </c:pt>
                <c:pt idx="6">
                  <c:v>&gt;75 años</c:v>
                </c:pt>
              </c:strCache>
            </c:strRef>
          </c:cat>
          <c:val>
            <c:numRef>
              <c:f>'[ipe IV S 16 evento 355 .xls]Total Acumulado'!$E$5:$K$5</c:f>
              <c:numCache>
                <c:formatCode>0.00</c:formatCode>
                <c:ptCount val="7"/>
                <c:pt idx="0">
                  <c:v>1.1494252873563218</c:v>
                </c:pt>
                <c:pt idx="1">
                  <c:v>3.4482758620689653</c:v>
                </c:pt>
                <c:pt idx="2">
                  <c:v>2.2988505747126435</c:v>
                </c:pt>
                <c:pt idx="3">
                  <c:v>19.540229885057471</c:v>
                </c:pt>
                <c:pt idx="4">
                  <c:v>63.793103448275865</c:v>
                </c:pt>
                <c:pt idx="5">
                  <c:v>7.4712643678160928</c:v>
                </c:pt>
                <c:pt idx="6">
                  <c:v>2.2988505747126435</c:v>
                </c:pt>
              </c:numCache>
            </c:numRef>
          </c:val>
          <c:extLst>
            <c:ext xmlns:c16="http://schemas.microsoft.com/office/drawing/2014/chart" uri="{C3380CC4-5D6E-409C-BE32-E72D297353CC}">
              <c16:uniqueId val="{00000000-A0B5-4FCC-B907-CC6187CAC21B}"/>
            </c:ext>
          </c:extLst>
        </c:ser>
        <c:dLbls>
          <c:showLegendKey val="0"/>
          <c:showVal val="0"/>
          <c:showCatName val="0"/>
          <c:showSerName val="0"/>
          <c:showPercent val="0"/>
          <c:showBubbleSize val="0"/>
        </c:dLbls>
        <c:gapWidth val="0"/>
        <c:axId val="632593535"/>
        <c:axId val="632592703"/>
      </c:barChart>
      <c:catAx>
        <c:axId val="632593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2592703"/>
        <c:crosses val="autoZero"/>
        <c:auto val="1"/>
        <c:lblAlgn val="ctr"/>
        <c:lblOffset val="100"/>
        <c:noMultiLvlLbl val="0"/>
      </c:catAx>
      <c:valAx>
        <c:axId val="632592703"/>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2593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DF1E-4D06-B373-D4155E74D0A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IV S 16 evento 355 .xls]Total Acumulado'!$A$20:$A$32</c:f>
              <c:strCache>
                <c:ptCount val="13"/>
                <c:pt idx="0">
                  <c:v>A Mixto</c:v>
                </c:pt>
                <c:pt idx="1">
                  <c:v>C Rápidas</c:v>
                </c:pt>
                <c:pt idx="2">
                  <c:v>P con Pollo</c:v>
                </c:pt>
                <c:pt idx="3">
                  <c:v>P de Mar o Rio</c:v>
                </c:pt>
                <c:pt idx="4">
                  <c:v>Carnes Rojas</c:v>
                </c:pt>
                <c:pt idx="5">
                  <c:v>D Lácteos</c:v>
                </c:pt>
                <c:pt idx="6">
                  <c:v>Huevo</c:v>
                </c:pt>
                <c:pt idx="7">
                  <c:v>Panadería y Repostería </c:v>
                </c:pt>
                <c:pt idx="8">
                  <c:v>Bebidas</c:v>
                </c:pt>
                <c:pt idx="9">
                  <c:v>Ensaldas y Frutas</c:v>
                </c:pt>
                <c:pt idx="10">
                  <c:v>Agua</c:v>
                </c:pt>
                <c:pt idx="11">
                  <c:v>Carne Procesada o Embutidos</c:v>
                </c:pt>
                <c:pt idx="12">
                  <c:v>Otros</c:v>
                </c:pt>
              </c:strCache>
            </c:strRef>
          </c:cat>
          <c:val>
            <c:numRef>
              <c:f>'[ipe IV S 16 evento 355 .xls]Total Acumulado'!$E$20:$E$32</c:f>
              <c:numCache>
                <c:formatCode>0.00</c:formatCode>
                <c:ptCount val="13"/>
                <c:pt idx="0">
                  <c:v>69.540229885057471</c:v>
                </c:pt>
                <c:pt idx="1">
                  <c:v>4.0229885057471266</c:v>
                </c:pt>
                <c:pt idx="2">
                  <c:v>6.3218390804597711</c:v>
                </c:pt>
                <c:pt idx="3">
                  <c:v>10.919540229885058</c:v>
                </c:pt>
                <c:pt idx="4">
                  <c:v>1.7241379310344827</c:v>
                </c:pt>
                <c:pt idx="5">
                  <c:v>2.2988505747126435</c:v>
                </c:pt>
                <c:pt idx="6">
                  <c:v>0.57471264367816088</c:v>
                </c:pt>
                <c:pt idx="7">
                  <c:v>1.7241379310344827</c:v>
                </c:pt>
                <c:pt idx="8">
                  <c:v>1.7241379310344827</c:v>
                </c:pt>
                <c:pt idx="9">
                  <c:v>0</c:v>
                </c:pt>
                <c:pt idx="10">
                  <c:v>0.57471264367816088</c:v>
                </c:pt>
                <c:pt idx="11">
                  <c:v>0.57471264367816088</c:v>
                </c:pt>
                <c:pt idx="12">
                  <c:v>0</c:v>
                </c:pt>
              </c:numCache>
            </c:numRef>
          </c:val>
          <c:extLst>
            <c:ext xmlns:c16="http://schemas.microsoft.com/office/drawing/2014/chart" uri="{C3380CC4-5D6E-409C-BE32-E72D297353CC}">
              <c16:uniqueId val="{00000002-DF1E-4D06-B373-D4155E74D0A9}"/>
            </c:ext>
          </c:extLst>
        </c:ser>
        <c:dLbls>
          <c:showLegendKey val="0"/>
          <c:showVal val="0"/>
          <c:showCatName val="0"/>
          <c:showSerName val="0"/>
          <c:showPercent val="0"/>
          <c:showBubbleSize val="0"/>
        </c:dLbls>
        <c:gapWidth val="182"/>
        <c:axId val="645878975"/>
        <c:axId val="645881055"/>
      </c:barChart>
      <c:catAx>
        <c:axId val="645878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645881055"/>
        <c:crosses val="autoZero"/>
        <c:auto val="1"/>
        <c:lblAlgn val="ctr"/>
        <c:lblOffset val="100"/>
        <c:noMultiLvlLbl val="0"/>
      </c:catAx>
      <c:valAx>
        <c:axId val="645881055"/>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8789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1-E66A-4AD4-A019-C691147326C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IV S 16 evento 355 .xls]Total Acumulado'!$N$1:$Z$1</c:f>
              <c:strCache>
                <c:ptCount val="13"/>
                <c:pt idx="0">
                  <c:v>nauseas</c:v>
                </c:pt>
                <c:pt idx="1">
                  <c:v>vomito</c:v>
                </c:pt>
                <c:pt idx="2">
                  <c:v>diarrea</c:v>
                </c:pt>
                <c:pt idx="3">
                  <c:v>Dolor Abd</c:v>
                </c:pt>
                <c:pt idx="4">
                  <c:v>fiebre</c:v>
                </c:pt>
                <c:pt idx="5">
                  <c:v>cefalea</c:v>
                </c:pt>
                <c:pt idx="6">
                  <c:v>deshid</c:v>
                </c:pt>
                <c:pt idx="7">
                  <c:v>escalof</c:v>
                </c:pt>
                <c:pt idx="8">
                  <c:v>mareo</c:v>
                </c:pt>
                <c:pt idx="9">
                  <c:v>Calambres/parestesias </c:v>
                </c:pt>
                <c:pt idx="10">
                  <c:v>inmaculop</c:v>
                </c:pt>
                <c:pt idx="11">
                  <c:v>Mialgias</c:v>
                </c:pt>
                <c:pt idx="12">
                  <c:v>otros</c:v>
                </c:pt>
              </c:strCache>
            </c:strRef>
          </c:cat>
          <c:val>
            <c:numRef>
              <c:f>'[ipe IV S 16 evento 355 .xls]Total Acumulado'!$N$5:$Z$5</c:f>
              <c:numCache>
                <c:formatCode>0.00</c:formatCode>
                <c:ptCount val="13"/>
                <c:pt idx="0">
                  <c:v>62.643678160919535</c:v>
                </c:pt>
                <c:pt idx="1">
                  <c:v>46.551724137931032</c:v>
                </c:pt>
                <c:pt idx="2">
                  <c:v>85.057471264367805</c:v>
                </c:pt>
                <c:pt idx="3">
                  <c:v>58.045977011494251</c:v>
                </c:pt>
                <c:pt idx="4">
                  <c:v>22.988505747126435</c:v>
                </c:pt>
                <c:pt idx="5">
                  <c:v>21.839080459770116</c:v>
                </c:pt>
                <c:pt idx="6">
                  <c:v>2.8735632183908044</c:v>
                </c:pt>
                <c:pt idx="7">
                  <c:v>6.3218390804597711</c:v>
                </c:pt>
                <c:pt idx="8">
                  <c:v>23.563218390804597</c:v>
                </c:pt>
                <c:pt idx="9">
                  <c:v>23.563218390804597</c:v>
                </c:pt>
                <c:pt idx="10">
                  <c:v>1.1494252873563218</c:v>
                </c:pt>
                <c:pt idx="11">
                  <c:v>2.8735632183908044</c:v>
                </c:pt>
                <c:pt idx="12">
                  <c:v>5.1724137931034484</c:v>
                </c:pt>
              </c:numCache>
            </c:numRef>
          </c:val>
          <c:extLst>
            <c:ext xmlns:c16="http://schemas.microsoft.com/office/drawing/2014/chart" uri="{C3380CC4-5D6E-409C-BE32-E72D297353CC}">
              <c16:uniqueId val="{00000002-E66A-4AD4-A019-C691147326CC}"/>
            </c:ext>
          </c:extLst>
        </c:ser>
        <c:dLbls>
          <c:showLegendKey val="0"/>
          <c:showVal val="0"/>
          <c:showCatName val="0"/>
          <c:showSerName val="0"/>
          <c:showPercent val="0"/>
          <c:showBubbleSize val="0"/>
        </c:dLbls>
        <c:gapWidth val="182"/>
        <c:axId val="645577727"/>
        <c:axId val="645575647"/>
      </c:barChart>
      <c:catAx>
        <c:axId val="6455777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575647"/>
        <c:crosses val="autoZero"/>
        <c:auto val="1"/>
        <c:lblAlgn val="ctr"/>
        <c:lblOffset val="100"/>
        <c:noMultiLvlLbl val="0"/>
      </c:catAx>
      <c:valAx>
        <c:axId val="645575647"/>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5777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1100" b="1" dirty="0" smtClean="0">
              <a:solidFill>
                <a:schemeClr val="tx1"/>
              </a:solidFill>
              <a:latin typeface="Arial Narrow" panose="020B0606020202030204" pitchFamily="34" charset="0"/>
            </a:rPr>
            <a:t>Primera infancia</a:t>
          </a:r>
        </a:p>
        <a:p>
          <a:r>
            <a:rPr lang="es-ES" sz="1200" b="1" dirty="0" smtClean="0">
              <a:solidFill>
                <a:schemeClr val="bg1"/>
              </a:solidFill>
              <a:latin typeface="Arial Narrow" panose="020B0606020202030204" pitchFamily="34" charset="0"/>
            </a:rPr>
            <a:t>6%</a:t>
          </a:r>
        </a:p>
        <a:p>
          <a:r>
            <a:rPr lang="es-ES" sz="1200" b="1" dirty="0" smtClean="0">
              <a:solidFill>
                <a:schemeClr val="bg1"/>
              </a:solidFill>
              <a:latin typeface="Arial Narrow" panose="020B0606020202030204" pitchFamily="34" charset="0"/>
            </a:rPr>
            <a:t>5 casos</a:t>
          </a:r>
          <a:endParaRPr lang="es-ES" sz="12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6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600" b="1">
            <a:solidFill>
              <a:schemeClr val="tx1"/>
            </a:solidFill>
            <a:latin typeface="Arial Narrow" panose="020B0606020202030204" pitchFamily="34" charset="0"/>
          </a:endParaRPr>
        </a:p>
      </dgm:t>
    </dgm:pt>
    <dgm:pt modelId="{B07DA8DE-0519-4D62-BE0B-7CA0307AA349}">
      <dgm:prSet phldrT="[Texto]" custT="1"/>
      <dgm:spPr/>
      <dgm:t>
        <a:bodyPr/>
        <a:lstStyle/>
        <a:p>
          <a:r>
            <a:rPr lang="es-ES" sz="1100" b="1" dirty="0" smtClean="0">
              <a:solidFill>
                <a:schemeClr val="tx1"/>
              </a:solidFill>
              <a:latin typeface="Arial Narrow" panose="020B0606020202030204" pitchFamily="34" charset="0"/>
            </a:rPr>
            <a:t>Infancia</a:t>
          </a:r>
        </a:p>
        <a:p>
          <a:r>
            <a:rPr lang="es-ES" sz="1200" b="1" dirty="0" smtClean="0">
              <a:solidFill>
                <a:schemeClr val="bg1"/>
              </a:solidFill>
              <a:latin typeface="Arial Narrow" panose="020B0606020202030204" pitchFamily="34" charset="0"/>
            </a:rPr>
            <a:t>10%</a:t>
          </a:r>
        </a:p>
        <a:p>
          <a:r>
            <a:rPr lang="es-ES" sz="1200" b="1" dirty="0" smtClean="0">
              <a:solidFill>
                <a:schemeClr val="bg1"/>
              </a:solidFill>
              <a:latin typeface="Arial Narrow" panose="020B0606020202030204" pitchFamily="34" charset="0"/>
            </a:rPr>
            <a:t>8 casos</a:t>
          </a:r>
          <a:endParaRPr lang="es-ES" sz="12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6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600" b="1">
            <a:solidFill>
              <a:schemeClr val="tx1"/>
            </a:solidFill>
            <a:latin typeface="Arial Narrow" panose="020B0606020202030204" pitchFamily="34" charset="0"/>
          </a:endParaRPr>
        </a:p>
      </dgm:t>
    </dgm:pt>
    <dgm:pt modelId="{BCD0C872-2890-4B0E-8947-05D96592E59C}">
      <dgm:prSet phldrT="[Texto]" custT="1"/>
      <dgm:spPr/>
      <dgm:t>
        <a:bodyPr/>
        <a:lstStyle/>
        <a:p>
          <a:r>
            <a:rPr lang="es-ES" sz="1100" b="1" dirty="0" smtClean="0">
              <a:solidFill>
                <a:schemeClr val="tx1"/>
              </a:solidFill>
              <a:latin typeface="Arial Narrow" panose="020B0606020202030204" pitchFamily="34" charset="0"/>
            </a:rPr>
            <a:t>Adolescencia</a:t>
          </a:r>
        </a:p>
        <a:p>
          <a:r>
            <a:rPr lang="es-ES" sz="1200" b="1" dirty="0" smtClean="0">
              <a:solidFill>
                <a:schemeClr val="bg1"/>
              </a:solidFill>
              <a:latin typeface="Arial Narrow" panose="020B0606020202030204" pitchFamily="34" charset="0"/>
            </a:rPr>
            <a:t>4,0%</a:t>
          </a:r>
        </a:p>
        <a:p>
          <a:r>
            <a:rPr lang="es-ES" sz="1200" b="1" dirty="0" smtClean="0">
              <a:solidFill>
                <a:schemeClr val="bg1"/>
              </a:solidFill>
              <a:latin typeface="Arial Narrow" panose="020B0606020202030204" pitchFamily="34" charset="0"/>
            </a:rPr>
            <a:t>3 casos</a:t>
          </a:r>
          <a:endParaRPr lang="es-ES" sz="12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6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600" b="1">
            <a:solidFill>
              <a:schemeClr val="tx1"/>
            </a:solidFill>
            <a:latin typeface="Arial Narrow" panose="020B0606020202030204" pitchFamily="34" charset="0"/>
          </a:endParaRPr>
        </a:p>
      </dgm:t>
    </dgm:pt>
    <dgm:pt modelId="{DFDA11ED-11F1-482A-9387-80FD19912601}">
      <dgm:prSet phldrT="[Texto]" custT="1"/>
      <dgm:spPr/>
      <dgm:t>
        <a:bodyPr/>
        <a:lstStyle/>
        <a:p>
          <a:r>
            <a:rPr lang="es-ES" sz="1100" b="1" dirty="0" smtClean="0">
              <a:solidFill>
                <a:schemeClr val="tx1"/>
              </a:solidFill>
              <a:latin typeface="Arial Narrow" panose="020B0606020202030204" pitchFamily="34" charset="0"/>
            </a:rPr>
            <a:t>Juventud</a:t>
          </a:r>
        </a:p>
        <a:p>
          <a:r>
            <a:rPr lang="es-ES" sz="1200" b="1" dirty="0" smtClean="0">
              <a:solidFill>
                <a:schemeClr val="bg1"/>
              </a:solidFill>
              <a:latin typeface="Arial Narrow" panose="020B0606020202030204" pitchFamily="34" charset="0"/>
            </a:rPr>
            <a:t>11%</a:t>
          </a:r>
        </a:p>
        <a:p>
          <a:r>
            <a:rPr lang="es-ES" sz="1200" b="1" dirty="0" smtClean="0">
              <a:solidFill>
                <a:schemeClr val="bg1"/>
              </a:solidFill>
              <a:latin typeface="Arial Narrow" panose="020B0606020202030204" pitchFamily="34" charset="0"/>
            </a:rPr>
            <a:t>9 casos</a:t>
          </a:r>
          <a:endParaRPr lang="es-ES" sz="12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6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600" b="1">
            <a:solidFill>
              <a:schemeClr val="tx1"/>
            </a:solidFill>
            <a:latin typeface="Arial Narrow" panose="020B0606020202030204" pitchFamily="34" charset="0"/>
          </a:endParaRPr>
        </a:p>
      </dgm:t>
    </dgm:pt>
    <dgm:pt modelId="{067DE91F-5875-416A-83FE-762AAF2680C1}">
      <dgm:prSet phldrT="[Texto]" custT="1"/>
      <dgm:spPr/>
      <dgm:t>
        <a:bodyPr/>
        <a:lstStyle/>
        <a:p>
          <a:r>
            <a:rPr lang="es-ES" sz="1100" b="1" dirty="0" smtClean="0">
              <a:solidFill>
                <a:schemeClr val="tx1"/>
              </a:solidFill>
              <a:latin typeface="Arial Narrow" panose="020B0606020202030204" pitchFamily="34" charset="0"/>
            </a:rPr>
            <a:t>Adultez</a:t>
          </a:r>
        </a:p>
        <a:p>
          <a:r>
            <a:rPr lang="es-ES" sz="1200" b="1" dirty="0" smtClean="0">
              <a:solidFill>
                <a:schemeClr val="bg1"/>
              </a:solidFill>
              <a:latin typeface="Arial Narrow" panose="020B0606020202030204" pitchFamily="34" charset="0"/>
            </a:rPr>
            <a:t>39%</a:t>
          </a:r>
        </a:p>
        <a:p>
          <a:r>
            <a:rPr lang="es-ES" sz="1200" b="1" dirty="0" smtClean="0">
              <a:solidFill>
                <a:schemeClr val="bg1"/>
              </a:solidFill>
              <a:latin typeface="Arial Narrow" panose="020B0606020202030204" pitchFamily="34" charset="0"/>
            </a:rPr>
            <a:t>32 casos</a:t>
          </a:r>
          <a:endParaRPr lang="es-ES" sz="12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6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600" b="1">
            <a:solidFill>
              <a:schemeClr val="tx1"/>
            </a:solidFill>
            <a:latin typeface="Arial Narrow" panose="020B0606020202030204" pitchFamily="34" charset="0"/>
          </a:endParaRPr>
        </a:p>
      </dgm:t>
    </dgm:pt>
    <dgm:pt modelId="{A2B81017-66B4-4D6E-96A6-E6632B7708F9}">
      <dgm:prSet phldrT="[Texto]" custT="1"/>
      <dgm:spPr/>
      <dgm:t>
        <a:bodyPr/>
        <a:lstStyle/>
        <a:p>
          <a:r>
            <a:rPr lang="es-ES" sz="1100" b="1" dirty="0" smtClean="0">
              <a:solidFill>
                <a:schemeClr val="tx1"/>
              </a:solidFill>
              <a:latin typeface="Arial Narrow" panose="020B0606020202030204" pitchFamily="34" charset="0"/>
            </a:rPr>
            <a:t>Adulto Mayor</a:t>
          </a:r>
        </a:p>
        <a:p>
          <a:r>
            <a:rPr lang="es-ES" sz="1200" b="1" dirty="0" smtClean="0">
              <a:solidFill>
                <a:schemeClr val="bg1"/>
              </a:solidFill>
              <a:latin typeface="Arial Narrow" panose="020B0606020202030204" pitchFamily="34" charset="0"/>
            </a:rPr>
            <a:t>30%</a:t>
          </a:r>
        </a:p>
        <a:p>
          <a:r>
            <a:rPr lang="es-ES" sz="1200" b="1" dirty="0" smtClean="0">
              <a:solidFill>
                <a:schemeClr val="bg1"/>
              </a:solidFill>
              <a:latin typeface="Arial Narrow" panose="020B0606020202030204" pitchFamily="34" charset="0"/>
            </a:rPr>
            <a:t>25 casos</a:t>
          </a:r>
          <a:endParaRPr lang="es-ES" sz="12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6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6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D664316D-6763-48C8-9616-4F4E2B76C911}" type="presOf" srcId="{DFDA11ED-11F1-482A-9387-80FD19912601}" destId="{B3F2CECB-D49F-4F22-B7D9-7693E99EF7FF}" srcOrd="0" destOrd="0" presId="urn:microsoft.com/office/officeart/2005/8/layout/cycle5"/>
    <dgm:cxn modelId="{4247D30C-3ACE-4A61-9BEF-BE829EFBCCB8}" type="presOf" srcId="{067DE91F-5875-416A-83FE-762AAF2680C1}" destId="{2FBB3DD5-4721-42EF-947B-811A6B7552C5}"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6A5C8540-AECB-4343-A87A-FD7C9AD35365}" srcId="{4D348A5A-39AF-4E9E-B8B8-5AABA701B047}" destId="{067DE91F-5875-416A-83FE-762AAF2680C1}" srcOrd="4" destOrd="0" parTransId="{C84AAE9B-3AAC-4E29-BB4F-A2E9139D362B}" sibTransId="{DEAA2F35-722B-4737-A991-BBC1ADCE9036}"/>
    <dgm:cxn modelId="{3B7BEBC5-2FB7-4953-8E4E-1B838EE42DF2}" type="presOf" srcId="{DEAA2F35-722B-4737-A991-BBC1ADCE9036}" destId="{ED010544-6BD3-478F-92D1-42A7B6489659}" srcOrd="0" destOrd="0" presId="urn:microsoft.com/office/officeart/2005/8/layout/cycle5"/>
    <dgm:cxn modelId="{750401C0-1BEC-4562-9660-68D8422839FB}" type="presOf" srcId="{B07DA8DE-0519-4D62-BE0B-7CA0307AA349}" destId="{0691A0E1-681C-4AB1-A224-401390FCDE9C}" srcOrd="0" destOrd="0" presId="urn:microsoft.com/office/officeart/2005/8/layout/cycle5"/>
    <dgm:cxn modelId="{DCF5AD44-F5E2-4E04-BF46-2457239C50DD}" type="presOf" srcId="{2DE7C5E0-3F77-42D0-9143-5DA0A4D17480}" destId="{97E2FCC0-7117-4E1D-BEA7-E80B12FC7A62}" srcOrd="0" destOrd="0" presId="urn:microsoft.com/office/officeart/2005/8/layout/cycle5"/>
    <dgm:cxn modelId="{EE2BE964-DD78-4756-9040-8FB0623EF756}" type="presOf" srcId="{EA57AC0D-7E14-43C1-8F5B-17573E0C9A83}" destId="{D5D4151A-971C-413B-8065-A30749D877C7}" srcOrd="0" destOrd="0" presId="urn:microsoft.com/office/officeart/2005/8/layout/cycle5"/>
    <dgm:cxn modelId="{035D5009-17A7-443C-A9F6-DC402B6B44F6}" srcId="{4D348A5A-39AF-4E9E-B8B8-5AABA701B047}" destId="{BCD0C872-2890-4B0E-8947-05D96592E59C}" srcOrd="2" destOrd="0" parTransId="{85B57174-6200-41FF-9ACB-65DDEA879430}" sibTransId="{4C5ACF53-D587-4632-AA70-55B43EBE36B8}"/>
    <dgm:cxn modelId="{CDB8A8BC-76F4-4850-980F-77A084A179C5}" srcId="{4D348A5A-39AF-4E9E-B8B8-5AABA701B047}" destId="{DFDA11ED-11F1-482A-9387-80FD19912601}" srcOrd="3" destOrd="0" parTransId="{DE7B412C-D772-4D56-B94E-8DEF29F79628}" sibTransId="{EA57AC0D-7E14-43C1-8F5B-17573E0C9A83}"/>
    <dgm:cxn modelId="{7403ABF2-980E-485D-B13B-4868E6A3F219}" type="presOf" srcId="{70D6C5C8-C4AE-437E-AFA5-FA9B333CF722}" destId="{27D567E4-4A42-448F-AF61-85BFDC290DB9}" srcOrd="0" destOrd="0" presId="urn:microsoft.com/office/officeart/2005/8/layout/cycle5"/>
    <dgm:cxn modelId="{EF0C447F-B923-4F62-BABD-79885E7A4D46}" type="presOf" srcId="{BCD0C872-2890-4B0E-8947-05D96592E59C}" destId="{CE6855D9-5D01-4C33-9AB2-7900DF22BD98}" srcOrd="0" destOrd="0" presId="urn:microsoft.com/office/officeart/2005/8/layout/cycle5"/>
    <dgm:cxn modelId="{698F3C26-A0F2-404E-9577-EADC151F44CA}" type="presOf" srcId="{4C5ACF53-D587-4632-AA70-55B43EBE36B8}" destId="{91496150-CE10-4708-A73B-9B008B3F95B6}" srcOrd="0" destOrd="0" presId="urn:microsoft.com/office/officeart/2005/8/layout/cycle5"/>
    <dgm:cxn modelId="{49E3710C-9DCD-4394-A7E2-D7A3519EFD33}" srcId="{4D348A5A-39AF-4E9E-B8B8-5AABA701B047}" destId="{A2B81017-66B4-4D6E-96A6-E6632B7708F9}" srcOrd="5" destOrd="0" parTransId="{92163F71-7525-460D-9B81-4A3C3D2B3B07}" sibTransId="{FED1A0E8-AFBC-42FD-B4DC-3DDC15500C46}"/>
    <dgm:cxn modelId="{E62BAD07-CD46-404F-84CB-9D76BE0B1F20}" type="presOf" srcId="{A2B81017-66B4-4D6E-96A6-E6632B7708F9}" destId="{95DBFE4D-3E58-4247-ADAA-C6118920DE75}" srcOrd="0" destOrd="0" presId="urn:microsoft.com/office/officeart/2005/8/layout/cycle5"/>
    <dgm:cxn modelId="{0BBE6B6A-FECF-423C-AEB5-6B82689727E1}" type="presOf" srcId="{4D348A5A-39AF-4E9E-B8B8-5AABA701B047}" destId="{91C2CDD1-9A95-4E2C-9947-E75911752FAE}"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552BA513-1843-487F-B03C-038E34FEEBB7}" type="presOf" srcId="{FED1A0E8-AFBC-42FD-B4DC-3DDC15500C46}" destId="{2527C3C0-DAF9-4F56-8A16-C76DDF47C5BB}" srcOrd="0" destOrd="0" presId="urn:microsoft.com/office/officeart/2005/8/layout/cycle5"/>
    <dgm:cxn modelId="{B4853804-9AC9-4FDF-8AA4-1C52F5AA7FC1}" type="presOf" srcId="{A462869C-5BFC-4790-97BB-90D244005F7F}" destId="{45D13642-0443-4272-9039-52251396ED66}" srcOrd="0" destOrd="0" presId="urn:microsoft.com/office/officeart/2005/8/layout/cycle5"/>
    <dgm:cxn modelId="{860B56EC-7E4D-4C8F-8512-C73DDA3F68BA}" type="presParOf" srcId="{91C2CDD1-9A95-4E2C-9947-E75911752FAE}" destId="{27D567E4-4A42-448F-AF61-85BFDC290DB9}" srcOrd="0" destOrd="0" presId="urn:microsoft.com/office/officeart/2005/8/layout/cycle5"/>
    <dgm:cxn modelId="{8AE5E4C6-7393-42D9-BFFE-39E853ACD5C0}" type="presParOf" srcId="{91C2CDD1-9A95-4E2C-9947-E75911752FAE}" destId="{DE37BD11-E7F3-42F4-9771-FF32F3FC5D46}" srcOrd="1" destOrd="0" presId="urn:microsoft.com/office/officeart/2005/8/layout/cycle5"/>
    <dgm:cxn modelId="{09587C26-6FC2-412E-BE0A-475C686B489D}" type="presParOf" srcId="{91C2CDD1-9A95-4E2C-9947-E75911752FAE}" destId="{97E2FCC0-7117-4E1D-BEA7-E80B12FC7A62}" srcOrd="2" destOrd="0" presId="urn:microsoft.com/office/officeart/2005/8/layout/cycle5"/>
    <dgm:cxn modelId="{6887EE7F-8173-4A38-8739-401752593B59}" type="presParOf" srcId="{91C2CDD1-9A95-4E2C-9947-E75911752FAE}" destId="{0691A0E1-681C-4AB1-A224-401390FCDE9C}" srcOrd="3" destOrd="0" presId="urn:microsoft.com/office/officeart/2005/8/layout/cycle5"/>
    <dgm:cxn modelId="{317F00B2-1982-43AA-9309-37D177C0DBC2}" type="presParOf" srcId="{91C2CDD1-9A95-4E2C-9947-E75911752FAE}" destId="{0342E744-403E-45E9-96B1-27CAF7293E7E}" srcOrd="4" destOrd="0" presId="urn:microsoft.com/office/officeart/2005/8/layout/cycle5"/>
    <dgm:cxn modelId="{EB6BAA9F-92BA-4CAD-85AE-FA317F6D4498}" type="presParOf" srcId="{91C2CDD1-9A95-4E2C-9947-E75911752FAE}" destId="{45D13642-0443-4272-9039-52251396ED66}" srcOrd="5" destOrd="0" presId="urn:microsoft.com/office/officeart/2005/8/layout/cycle5"/>
    <dgm:cxn modelId="{69B7DB72-3041-4A9B-830E-36B39A2BFCC1}" type="presParOf" srcId="{91C2CDD1-9A95-4E2C-9947-E75911752FAE}" destId="{CE6855D9-5D01-4C33-9AB2-7900DF22BD98}" srcOrd="6" destOrd="0" presId="urn:microsoft.com/office/officeart/2005/8/layout/cycle5"/>
    <dgm:cxn modelId="{7B4FC30C-C5FA-443C-8E16-A6BEF8A1DC26}" type="presParOf" srcId="{91C2CDD1-9A95-4E2C-9947-E75911752FAE}" destId="{3728C71A-D821-4DDF-92F9-5D7CEBB2094D}" srcOrd="7" destOrd="0" presId="urn:microsoft.com/office/officeart/2005/8/layout/cycle5"/>
    <dgm:cxn modelId="{E4E28F6A-4953-4CB4-B31F-ACA1FADD7FA7}" type="presParOf" srcId="{91C2CDD1-9A95-4E2C-9947-E75911752FAE}" destId="{91496150-CE10-4708-A73B-9B008B3F95B6}" srcOrd="8" destOrd="0" presId="urn:microsoft.com/office/officeart/2005/8/layout/cycle5"/>
    <dgm:cxn modelId="{1B330C24-7ECD-4C5B-AC23-1DC9CA124478}" type="presParOf" srcId="{91C2CDD1-9A95-4E2C-9947-E75911752FAE}" destId="{B3F2CECB-D49F-4F22-B7D9-7693E99EF7FF}" srcOrd="9" destOrd="0" presId="urn:microsoft.com/office/officeart/2005/8/layout/cycle5"/>
    <dgm:cxn modelId="{1F4A0781-410E-40F5-8EA9-AB67B5E3031F}" type="presParOf" srcId="{91C2CDD1-9A95-4E2C-9947-E75911752FAE}" destId="{5FD747CB-B33D-40AF-84DE-C7304DDA2CB1}" srcOrd="10" destOrd="0" presId="urn:microsoft.com/office/officeart/2005/8/layout/cycle5"/>
    <dgm:cxn modelId="{1CF4F8B1-8283-4741-9BFC-FD2982EBCE6C}" type="presParOf" srcId="{91C2CDD1-9A95-4E2C-9947-E75911752FAE}" destId="{D5D4151A-971C-413B-8065-A30749D877C7}" srcOrd="11" destOrd="0" presId="urn:microsoft.com/office/officeart/2005/8/layout/cycle5"/>
    <dgm:cxn modelId="{C087DE89-C17E-462C-AB04-A6D54ABC5821}" type="presParOf" srcId="{91C2CDD1-9A95-4E2C-9947-E75911752FAE}" destId="{2FBB3DD5-4721-42EF-947B-811A6B7552C5}" srcOrd="12" destOrd="0" presId="urn:microsoft.com/office/officeart/2005/8/layout/cycle5"/>
    <dgm:cxn modelId="{F3BCF96E-043D-47F3-BAA8-7E1B38C1AF00}" type="presParOf" srcId="{91C2CDD1-9A95-4E2C-9947-E75911752FAE}" destId="{334F2FC4-A6CA-4DFB-806B-59AE39E7D740}" srcOrd="13" destOrd="0" presId="urn:microsoft.com/office/officeart/2005/8/layout/cycle5"/>
    <dgm:cxn modelId="{4E7505C3-9CEB-4414-BCDA-EE13308C927F}" type="presParOf" srcId="{91C2CDD1-9A95-4E2C-9947-E75911752FAE}" destId="{ED010544-6BD3-478F-92D1-42A7B6489659}" srcOrd="14" destOrd="0" presId="urn:microsoft.com/office/officeart/2005/8/layout/cycle5"/>
    <dgm:cxn modelId="{68BCFCA7-CD4D-44AF-8ACE-53539EE7038B}" type="presParOf" srcId="{91C2CDD1-9A95-4E2C-9947-E75911752FAE}" destId="{95DBFE4D-3E58-4247-ADAA-C6118920DE75}" srcOrd="15" destOrd="0" presId="urn:microsoft.com/office/officeart/2005/8/layout/cycle5"/>
    <dgm:cxn modelId="{9391E6EA-1C31-451B-A3BC-102CAD92C43D}" type="presParOf" srcId="{91C2CDD1-9A95-4E2C-9947-E75911752FAE}" destId="{76D60FEC-5E80-4CD2-8C60-AB82131CA685}" srcOrd="16" destOrd="0" presId="urn:microsoft.com/office/officeart/2005/8/layout/cycle5"/>
    <dgm:cxn modelId="{44B0AC08-113E-4E67-8B49-BA728D256534}"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700" b="1" dirty="0" smtClean="0">
              <a:solidFill>
                <a:schemeClr val="tx1"/>
              </a:solidFill>
              <a:latin typeface="Arial Narrow" panose="020B0606020202030204" pitchFamily="34" charset="0"/>
            </a:rPr>
            <a:t>Primera infancia</a:t>
          </a:r>
        </a:p>
        <a:p>
          <a:r>
            <a:rPr lang="es-ES" sz="800" b="1" dirty="0" smtClean="0">
              <a:solidFill>
                <a:schemeClr val="bg1"/>
              </a:solidFill>
              <a:latin typeface="Arial Narrow" panose="020B0606020202030204" pitchFamily="34" charset="0"/>
            </a:rPr>
            <a:t>14%</a:t>
          </a:r>
        </a:p>
        <a:p>
          <a:r>
            <a:rPr lang="es-ES" sz="800" b="1" dirty="0" smtClean="0">
              <a:solidFill>
                <a:schemeClr val="bg1"/>
              </a:solidFill>
              <a:latin typeface="Arial Narrow" panose="020B0606020202030204" pitchFamily="34" charset="0"/>
            </a:rPr>
            <a:t>32 casos</a:t>
          </a:r>
          <a:endParaRPr lang="es-ES" sz="800" b="1" dirty="0">
            <a:solidFill>
              <a:schemeClr val="bg1"/>
            </a:solidFill>
            <a:latin typeface="Arial Narrow" panose="020B0606020202030204" pitchFamily="34" charset="0"/>
          </a:endParaRPr>
        </a:p>
      </dgm:t>
    </dgm:pt>
    <dgm:pt modelId="{B4426622-C56F-4F7A-AB95-8708949A4A86}" type="parTrans" cxnId="{44349CED-3F6F-401A-BB8F-C54B0CD67380}">
      <dgm:prSet/>
      <dgm:spPr/>
      <dgm:t>
        <a:bodyPr/>
        <a:lstStyle/>
        <a:p>
          <a:endParaRPr lang="es-ES" sz="10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000" b="1">
            <a:solidFill>
              <a:schemeClr val="tx1"/>
            </a:solidFill>
            <a:latin typeface="Arial Narrow" panose="020B0606020202030204" pitchFamily="34" charset="0"/>
          </a:endParaRPr>
        </a:p>
      </dgm:t>
    </dgm:pt>
    <dgm:pt modelId="{B07DA8DE-0519-4D62-BE0B-7CA0307AA349}">
      <dgm:prSet phldrT="[Texto]" custT="1"/>
      <dgm:spPr/>
      <dgm:t>
        <a:bodyPr/>
        <a:lstStyle/>
        <a:p>
          <a:r>
            <a:rPr lang="es-ES" sz="700" b="1" dirty="0" smtClean="0">
              <a:solidFill>
                <a:schemeClr val="tx1"/>
              </a:solidFill>
              <a:latin typeface="Arial Narrow" panose="020B0606020202030204" pitchFamily="34" charset="0"/>
            </a:rPr>
            <a:t>Infancia</a:t>
          </a:r>
        </a:p>
        <a:p>
          <a:r>
            <a:rPr lang="es-ES" sz="800" b="1" dirty="0" smtClean="0">
              <a:solidFill>
                <a:schemeClr val="bg1"/>
              </a:solidFill>
              <a:latin typeface="Arial Narrow" panose="020B0606020202030204" pitchFamily="34" charset="0"/>
            </a:rPr>
            <a:t>15%</a:t>
          </a:r>
        </a:p>
        <a:p>
          <a:r>
            <a:rPr lang="es-ES" sz="800" b="1" dirty="0" smtClean="0">
              <a:solidFill>
                <a:schemeClr val="bg1"/>
              </a:solidFill>
              <a:latin typeface="Arial Narrow" panose="020B0606020202030204" pitchFamily="34" charset="0"/>
            </a:rPr>
            <a:t>35  casos</a:t>
          </a:r>
          <a:endParaRPr lang="es-ES" sz="800" b="1" dirty="0">
            <a:solidFill>
              <a:schemeClr val="bg1"/>
            </a:solidFill>
            <a:latin typeface="Arial Narrow" panose="020B0606020202030204" pitchFamily="34" charset="0"/>
          </a:endParaRPr>
        </a:p>
      </dgm:t>
    </dgm:pt>
    <dgm:pt modelId="{D0470645-0F91-4C89-B53D-D20A173D1395}" type="parTrans" cxnId="{95A45AD4-4A0F-4254-9C91-CF26ECC11EEE}">
      <dgm:prSet/>
      <dgm:spPr/>
      <dgm:t>
        <a:bodyPr/>
        <a:lstStyle/>
        <a:p>
          <a:endParaRPr lang="es-ES" sz="10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000" b="1">
            <a:solidFill>
              <a:schemeClr val="tx1"/>
            </a:solidFill>
            <a:latin typeface="Arial Narrow" panose="020B0606020202030204" pitchFamily="34" charset="0"/>
          </a:endParaRPr>
        </a:p>
      </dgm:t>
    </dgm:pt>
    <dgm:pt modelId="{BCD0C872-2890-4B0E-8947-05D96592E59C}">
      <dgm:prSet phldrT="[Texto]" custT="1"/>
      <dgm:spPr/>
      <dgm:t>
        <a:bodyPr/>
        <a:lstStyle/>
        <a:p>
          <a:r>
            <a:rPr lang="es-ES" sz="700" b="1" dirty="0" smtClean="0">
              <a:solidFill>
                <a:schemeClr val="tx1"/>
              </a:solidFill>
              <a:latin typeface="Arial Narrow" panose="020B0606020202030204" pitchFamily="34" charset="0"/>
            </a:rPr>
            <a:t>Adolescencia</a:t>
          </a:r>
        </a:p>
        <a:p>
          <a:r>
            <a:rPr lang="es-ES" sz="800" b="1" dirty="0" smtClean="0">
              <a:solidFill>
                <a:schemeClr val="bg1"/>
              </a:solidFill>
              <a:latin typeface="Arial Narrow" panose="020B0606020202030204" pitchFamily="34" charset="0"/>
            </a:rPr>
            <a:t>10%</a:t>
          </a:r>
        </a:p>
        <a:p>
          <a:r>
            <a:rPr lang="es-ES" sz="800" b="1" dirty="0" smtClean="0">
              <a:solidFill>
                <a:schemeClr val="bg1"/>
              </a:solidFill>
              <a:latin typeface="Arial Narrow" panose="020B0606020202030204" pitchFamily="34" charset="0"/>
            </a:rPr>
            <a:t>24 casos</a:t>
          </a:r>
          <a:endParaRPr lang="es-ES" sz="8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0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000" b="1">
            <a:solidFill>
              <a:schemeClr val="tx1"/>
            </a:solidFill>
            <a:latin typeface="Arial Narrow" panose="020B0606020202030204" pitchFamily="34" charset="0"/>
          </a:endParaRPr>
        </a:p>
      </dgm:t>
    </dgm:pt>
    <dgm:pt modelId="{DFDA11ED-11F1-482A-9387-80FD19912601}">
      <dgm:prSet phldrT="[Texto]" custT="1"/>
      <dgm:spPr/>
      <dgm:t>
        <a:bodyPr/>
        <a:lstStyle/>
        <a:p>
          <a:r>
            <a:rPr lang="es-ES" sz="700" b="1" dirty="0" smtClean="0">
              <a:solidFill>
                <a:schemeClr val="tx1"/>
              </a:solidFill>
              <a:latin typeface="Arial Narrow" panose="020B0606020202030204" pitchFamily="34" charset="0"/>
            </a:rPr>
            <a:t>Juventud</a:t>
          </a:r>
        </a:p>
        <a:p>
          <a:r>
            <a:rPr lang="es-ES" sz="800" b="1" dirty="0" smtClean="0">
              <a:solidFill>
                <a:schemeClr val="bg1"/>
              </a:solidFill>
              <a:latin typeface="Arial Narrow" panose="020B0606020202030204" pitchFamily="34" charset="0"/>
            </a:rPr>
            <a:t>34%</a:t>
          </a:r>
        </a:p>
        <a:p>
          <a:r>
            <a:rPr lang="es-ES" sz="800" b="1" dirty="0" smtClean="0">
              <a:solidFill>
                <a:schemeClr val="bg1"/>
              </a:solidFill>
              <a:latin typeface="Arial Narrow" panose="020B0606020202030204" pitchFamily="34" charset="0"/>
            </a:rPr>
            <a:t>78  casos</a:t>
          </a:r>
          <a:endParaRPr lang="es-ES" sz="800" b="1" dirty="0">
            <a:solidFill>
              <a:schemeClr val="bg1"/>
            </a:solidFill>
            <a:latin typeface="Arial Narrow" panose="020B0606020202030204" pitchFamily="34" charset="0"/>
          </a:endParaRPr>
        </a:p>
      </dgm:t>
    </dgm:pt>
    <dgm:pt modelId="{DE7B412C-D772-4D56-B94E-8DEF29F79628}" type="parTrans" cxnId="{CDB8A8BC-76F4-4850-980F-77A084A179C5}">
      <dgm:prSet/>
      <dgm:spPr/>
      <dgm:t>
        <a:bodyPr/>
        <a:lstStyle/>
        <a:p>
          <a:endParaRPr lang="es-ES" sz="10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000" b="1">
            <a:solidFill>
              <a:schemeClr val="tx1"/>
            </a:solidFill>
            <a:latin typeface="Arial Narrow" panose="020B0606020202030204" pitchFamily="34" charset="0"/>
          </a:endParaRPr>
        </a:p>
      </dgm:t>
    </dgm:pt>
    <dgm:pt modelId="{067DE91F-5875-416A-83FE-762AAF2680C1}">
      <dgm:prSet phldrT="[Texto]" custT="1"/>
      <dgm:spPr/>
      <dgm:t>
        <a:bodyPr/>
        <a:lstStyle/>
        <a:p>
          <a:r>
            <a:rPr lang="es-ES" sz="700" b="1" dirty="0" smtClean="0">
              <a:solidFill>
                <a:schemeClr val="tx1"/>
              </a:solidFill>
              <a:latin typeface="Arial Narrow" panose="020B0606020202030204" pitchFamily="34" charset="0"/>
            </a:rPr>
            <a:t>Adultez</a:t>
          </a:r>
        </a:p>
        <a:p>
          <a:r>
            <a:rPr lang="es-ES" sz="800" b="1" dirty="0" smtClean="0">
              <a:solidFill>
                <a:schemeClr val="bg1"/>
              </a:solidFill>
              <a:latin typeface="Arial Narrow" panose="020B0606020202030204" pitchFamily="34" charset="0"/>
            </a:rPr>
            <a:t>22%</a:t>
          </a:r>
        </a:p>
        <a:p>
          <a:r>
            <a:rPr lang="es-ES" sz="800" b="1" dirty="0" smtClean="0">
              <a:solidFill>
                <a:schemeClr val="bg1"/>
              </a:solidFill>
              <a:latin typeface="Arial Narrow" panose="020B0606020202030204" pitchFamily="34" charset="0"/>
            </a:rPr>
            <a:t>51 casos</a:t>
          </a:r>
          <a:endParaRPr lang="es-ES" sz="8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0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000" b="1">
            <a:solidFill>
              <a:schemeClr val="tx1"/>
            </a:solidFill>
            <a:latin typeface="Arial Narrow" panose="020B0606020202030204" pitchFamily="34" charset="0"/>
          </a:endParaRPr>
        </a:p>
      </dgm:t>
    </dgm:pt>
    <dgm:pt modelId="{A2B81017-66B4-4D6E-96A6-E6632B7708F9}">
      <dgm:prSet phldrT="[Texto]" custT="1"/>
      <dgm:spPr/>
      <dgm:t>
        <a:bodyPr/>
        <a:lstStyle/>
        <a:p>
          <a:r>
            <a:rPr lang="es-ES" sz="700" b="1" dirty="0" smtClean="0">
              <a:solidFill>
                <a:schemeClr val="tx1"/>
              </a:solidFill>
              <a:latin typeface="Arial Narrow" panose="020B0606020202030204" pitchFamily="34" charset="0"/>
            </a:rPr>
            <a:t>Adulto Mayor</a:t>
          </a:r>
        </a:p>
        <a:p>
          <a:r>
            <a:rPr lang="es-ES" sz="800" b="1" dirty="0" smtClean="0">
              <a:solidFill>
                <a:schemeClr val="bg1"/>
              </a:solidFill>
              <a:latin typeface="Arial Narrow" panose="020B0606020202030204" pitchFamily="34" charset="0"/>
            </a:rPr>
            <a:t>4%</a:t>
          </a:r>
        </a:p>
        <a:p>
          <a:r>
            <a:rPr lang="es-ES" sz="800" b="1" dirty="0" smtClean="0">
              <a:solidFill>
                <a:schemeClr val="bg1"/>
              </a:solidFill>
              <a:latin typeface="Arial Narrow" panose="020B0606020202030204" pitchFamily="34" charset="0"/>
            </a:rPr>
            <a:t>10 casos</a:t>
          </a:r>
          <a:endParaRPr lang="es-ES" sz="8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0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0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6A5C8540-AECB-4343-A87A-FD7C9AD35365}" srcId="{4D348A5A-39AF-4E9E-B8B8-5AABA701B047}" destId="{067DE91F-5875-416A-83FE-762AAF2680C1}" srcOrd="4" destOrd="0" parTransId="{C84AAE9B-3AAC-4E29-BB4F-A2E9139D362B}" sibTransId="{DEAA2F35-722B-4737-A991-BBC1ADCE9036}"/>
    <dgm:cxn modelId="{AA6197D2-7AEA-4827-A0BF-12F344288236}" type="presOf" srcId="{70D6C5C8-C4AE-437E-AFA5-FA9B333CF722}" destId="{27D567E4-4A42-448F-AF61-85BFDC290DB9}" srcOrd="0" destOrd="0" presId="urn:microsoft.com/office/officeart/2005/8/layout/cycle5"/>
    <dgm:cxn modelId="{02B5495F-9ACC-4BF2-AC56-319F7280E5A9}" type="presOf" srcId="{4D348A5A-39AF-4E9E-B8B8-5AABA701B047}" destId="{91C2CDD1-9A95-4E2C-9947-E75911752FAE}"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3EC4194F-9086-4A9E-B320-60E8715C664B}" type="presOf" srcId="{B07DA8DE-0519-4D62-BE0B-7CA0307AA349}" destId="{0691A0E1-681C-4AB1-A224-401390FCDE9C}"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6E1DEA04-6FDE-4B21-9F82-9ED57CBF4F45}" type="presOf" srcId="{067DE91F-5875-416A-83FE-762AAF2680C1}" destId="{2FBB3DD5-4721-42EF-947B-811A6B7552C5}" srcOrd="0" destOrd="0" presId="urn:microsoft.com/office/officeart/2005/8/layout/cycle5"/>
    <dgm:cxn modelId="{45E1A786-870F-4DDE-9E46-87AA7B2CD9C1}" type="presOf" srcId="{DEAA2F35-722B-4737-A991-BBC1ADCE9036}" destId="{ED010544-6BD3-478F-92D1-42A7B6489659}" srcOrd="0" destOrd="0" presId="urn:microsoft.com/office/officeart/2005/8/layout/cycle5"/>
    <dgm:cxn modelId="{B2A09A51-6B41-4140-86BA-8EBB3F1A0DB6}" type="presOf" srcId="{DFDA11ED-11F1-482A-9387-80FD19912601}" destId="{B3F2CECB-D49F-4F22-B7D9-7693E99EF7FF}" srcOrd="0" destOrd="0" presId="urn:microsoft.com/office/officeart/2005/8/layout/cycle5"/>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B91F5358-2646-4AEF-B02B-E0D016CBB351}" type="presOf" srcId="{A2B81017-66B4-4D6E-96A6-E6632B7708F9}" destId="{95DBFE4D-3E58-4247-ADAA-C6118920DE75}" srcOrd="0" destOrd="0" presId="urn:microsoft.com/office/officeart/2005/8/layout/cycle5"/>
    <dgm:cxn modelId="{2B485DE6-1FC9-4CFF-93C0-7388B754C092}" type="presOf" srcId="{FED1A0E8-AFBC-42FD-B4DC-3DDC15500C46}" destId="{2527C3C0-DAF9-4F56-8A16-C76DDF47C5BB}" srcOrd="0" destOrd="0" presId="urn:microsoft.com/office/officeart/2005/8/layout/cycle5"/>
    <dgm:cxn modelId="{3F513F51-777B-4361-8E1E-62E8D293A988}" type="presOf" srcId="{4C5ACF53-D587-4632-AA70-55B43EBE36B8}" destId="{91496150-CE10-4708-A73B-9B008B3F95B6}" srcOrd="0" destOrd="0" presId="urn:microsoft.com/office/officeart/2005/8/layout/cycle5"/>
    <dgm:cxn modelId="{DB41EFC8-ADC5-4907-9C84-7C6720BA9183}" type="presOf" srcId="{2DE7C5E0-3F77-42D0-9143-5DA0A4D17480}" destId="{97E2FCC0-7117-4E1D-BEA7-E80B12FC7A62}" srcOrd="0" destOrd="0" presId="urn:microsoft.com/office/officeart/2005/8/layout/cycle5"/>
    <dgm:cxn modelId="{4746625B-3197-4183-BDD3-DEBBF143825F}" type="presOf" srcId="{EA57AC0D-7E14-43C1-8F5B-17573E0C9A83}" destId="{D5D4151A-971C-413B-8065-A30749D877C7}" srcOrd="0" destOrd="0" presId="urn:microsoft.com/office/officeart/2005/8/layout/cycle5"/>
    <dgm:cxn modelId="{4532DEBE-FA0B-451C-8E71-7FFD24CCA523}" type="presOf" srcId="{BCD0C872-2890-4B0E-8947-05D96592E59C}" destId="{CE6855D9-5D01-4C33-9AB2-7900DF22BD98}" srcOrd="0" destOrd="0" presId="urn:microsoft.com/office/officeart/2005/8/layout/cycle5"/>
    <dgm:cxn modelId="{3DB4B9DE-B978-4144-805D-AD15E6B433A9}" type="presOf" srcId="{A462869C-5BFC-4790-97BB-90D244005F7F}" destId="{45D13642-0443-4272-9039-52251396ED66}" srcOrd="0" destOrd="0" presId="urn:microsoft.com/office/officeart/2005/8/layout/cycle5"/>
    <dgm:cxn modelId="{C86E3493-4155-4393-A8D9-1A5DBB1899EA}" type="presParOf" srcId="{91C2CDD1-9A95-4E2C-9947-E75911752FAE}" destId="{27D567E4-4A42-448F-AF61-85BFDC290DB9}" srcOrd="0" destOrd="0" presId="urn:microsoft.com/office/officeart/2005/8/layout/cycle5"/>
    <dgm:cxn modelId="{5B217FD0-2110-4028-A7CE-AB1A9ACDE389}" type="presParOf" srcId="{91C2CDD1-9A95-4E2C-9947-E75911752FAE}" destId="{DE37BD11-E7F3-42F4-9771-FF32F3FC5D46}" srcOrd="1" destOrd="0" presId="urn:microsoft.com/office/officeart/2005/8/layout/cycle5"/>
    <dgm:cxn modelId="{93B3BE7F-2ADE-4025-9FBF-AC1A5E38E62A}" type="presParOf" srcId="{91C2CDD1-9A95-4E2C-9947-E75911752FAE}" destId="{97E2FCC0-7117-4E1D-BEA7-E80B12FC7A62}" srcOrd="2" destOrd="0" presId="urn:microsoft.com/office/officeart/2005/8/layout/cycle5"/>
    <dgm:cxn modelId="{69B68BA7-D5EA-4890-9566-64BBB1F39155}" type="presParOf" srcId="{91C2CDD1-9A95-4E2C-9947-E75911752FAE}" destId="{0691A0E1-681C-4AB1-A224-401390FCDE9C}" srcOrd="3" destOrd="0" presId="urn:microsoft.com/office/officeart/2005/8/layout/cycle5"/>
    <dgm:cxn modelId="{CE53C48D-578B-4AA5-8DF2-E9948F49EFBC}" type="presParOf" srcId="{91C2CDD1-9A95-4E2C-9947-E75911752FAE}" destId="{0342E744-403E-45E9-96B1-27CAF7293E7E}" srcOrd="4" destOrd="0" presId="urn:microsoft.com/office/officeart/2005/8/layout/cycle5"/>
    <dgm:cxn modelId="{67DF5CEB-A001-4177-B166-3C3EBE018B66}" type="presParOf" srcId="{91C2CDD1-9A95-4E2C-9947-E75911752FAE}" destId="{45D13642-0443-4272-9039-52251396ED66}" srcOrd="5" destOrd="0" presId="urn:microsoft.com/office/officeart/2005/8/layout/cycle5"/>
    <dgm:cxn modelId="{636FD205-812F-4ACE-B431-3DDA74E7A534}" type="presParOf" srcId="{91C2CDD1-9A95-4E2C-9947-E75911752FAE}" destId="{CE6855D9-5D01-4C33-9AB2-7900DF22BD98}" srcOrd="6" destOrd="0" presId="urn:microsoft.com/office/officeart/2005/8/layout/cycle5"/>
    <dgm:cxn modelId="{649C7233-0F66-4986-A4F8-E3A5F9849ACC}" type="presParOf" srcId="{91C2CDD1-9A95-4E2C-9947-E75911752FAE}" destId="{3728C71A-D821-4DDF-92F9-5D7CEBB2094D}" srcOrd="7" destOrd="0" presId="urn:microsoft.com/office/officeart/2005/8/layout/cycle5"/>
    <dgm:cxn modelId="{59C23094-F148-4A5D-A13E-847426B88E08}" type="presParOf" srcId="{91C2CDD1-9A95-4E2C-9947-E75911752FAE}" destId="{91496150-CE10-4708-A73B-9B008B3F95B6}" srcOrd="8" destOrd="0" presId="urn:microsoft.com/office/officeart/2005/8/layout/cycle5"/>
    <dgm:cxn modelId="{74C94A2E-B5AB-4CAC-A6FF-0755816F765A}" type="presParOf" srcId="{91C2CDD1-9A95-4E2C-9947-E75911752FAE}" destId="{B3F2CECB-D49F-4F22-B7D9-7693E99EF7FF}" srcOrd="9" destOrd="0" presId="urn:microsoft.com/office/officeart/2005/8/layout/cycle5"/>
    <dgm:cxn modelId="{62A6673B-78EE-442F-ADB3-F3FD4F194FE2}" type="presParOf" srcId="{91C2CDD1-9A95-4E2C-9947-E75911752FAE}" destId="{5FD747CB-B33D-40AF-84DE-C7304DDA2CB1}" srcOrd="10" destOrd="0" presId="urn:microsoft.com/office/officeart/2005/8/layout/cycle5"/>
    <dgm:cxn modelId="{605B912F-44B2-47EC-94E9-DB725C85C5F9}" type="presParOf" srcId="{91C2CDD1-9A95-4E2C-9947-E75911752FAE}" destId="{D5D4151A-971C-413B-8065-A30749D877C7}" srcOrd="11" destOrd="0" presId="urn:microsoft.com/office/officeart/2005/8/layout/cycle5"/>
    <dgm:cxn modelId="{0665B697-8FFB-4D14-9AB8-FEF945A176B6}" type="presParOf" srcId="{91C2CDD1-9A95-4E2C-9947-E75911752FAE}" destId="{2FBB3DD5-4721-42EF-947B-811A6B7552C5}" srcOrd="12" destOrd="0" presId="urn:microsoft.com/office/officeart/2005/8/layout/cycle5"/>
    <dgm:cxn modelId="{0017867F-8FD8-4C50-A10E-A6B352A7999A}" type="presParOf" srcId="{91C2CDD1-9A95-4E2C-9947-E75911752FAE}" destId="{334F2FC4-A6CA-4DFB-806B-59AE39E7D740}" srcOrd="13" destOrd="0" presId="urn:microsoft.com/office/officeart/2005/8/layout/cycle5"/>
    <dgm:cxn modelId="{D49F63EC-1D4B-4263-8615-8CD9F836BD1E}" type="presParOf" srcId="{91C2CDD1-9A95-4E2C-9947-E75911752FAE}" destId="{ED010544-6BD3-478F-92D1-42A7B6489659}" srcOrd="14" destOrd="0" presId="urn:microsoft.com/office/officeart/2005/8/layout/cycle5"/>
    <dgm:cxn modelId="{3D363028-51A6-47ED-BD0B-88E945B7D737}" type="presParOf" srcId="{91C2CDD1-9A95-4E2C-9947-E75911752FAE}" destId="{95DBFE4D-3E58-4247-ADAA-C6118920DE75}" srcOrd="15" destOrd="0" presId="urn:microsoft.com/office/officeart/2005/8/layout/cycle5"/>
    <dgm:cxn modelId="{7E93953D-3585-4F7E-8238-3F60CDE8EA0F}" type="presParOf" srcId="{91C2CDD1-9A95-4E2C-9947-E75911752FAE}" destId="{76D60FEC-5E80-4CD2-8C60-AB82131CA685}" srcOrd="16" destOrd="0" presId="urn:microsoft.com/office/officeart/2005/8/layout/cycle5"/>
    <dgm:cxn modelId="{63EAD878-85D3-4A2A-8874-D9854DFC2153}"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2813813" y="587"/>
          <a:ext cx="1408240" cy="6174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Primera 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6%</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5 casos</a:t>
          </a:r>
          <a:endParaRPr lang="es-ES" sz="1200" b="1" kern="1200" dirty="0">
            <a:solidFill>
              <a:schemeClr val="bg1"/>
            </a:solidFill>
            <a:latin typeface="Arial Narrow" panose="020B0606020202030204" pitchFamily="34" charset="0"/>
          </a:endParaRPr>
        </a:p>
      </dsp:txBody>
      <dsp:txXfrm>
        <a:off x="2843954" y="30728"/>
        <a:ext cx="1347958" cy="557154"/>
      </dsp:txXfrm>
    </dsp:sp>
    <dsp:sp modelId="{97E2FCC0-7117-4E1D-BEA7-E80B12FC7A62}">
      <dsp:nvSpPr>
        <dsp:cNvPr id="0" name=""/>
        <dsp:cNvSpPr/>
      </dsp:nvSpPr>
      <dsp:spPr>
        <a:xfrm>
          <a:off x="2063043" y="309305"/>
          <a:ext cx="2909780" cy="2909780"/>
        </a:xfrm>
        <a:custGeom>
          <a:avLst/>
          <a:gdLst/>
          <a:ahLst/>
          <a:cxnLst/>
          <a:rect l="0" t="0" r="0" b="0"/>
          <a:pathLst>
            <a:path>
              <a:moveTo>
                <a:pt x="2227230" y="221928"/>
              </a:moveTo>
              <a:arcTo wR="1454890" hR="1454890" stAng="18123808" swAng="56425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4067273" y="728032"/>
          <a:ext cx="1421263" cy="617436"/>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Infancia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10%</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8 casos</a:t>
          </a:r>
          <a:endParaRPr lang="es-ES" sz="1200" b="1" kern="1200" dirty="0">
            <a:solidFill>
              <a:schemeClr val="bg1"/>
            </a:solidFill>
            <a:latin typeface="Arial Narrow" panose="020B0606020202030204" pitchFamily="34" charset="0"/>
          </a:endParaRPr>
        </a:p>
      </dsp:txBody>
      <dsp:txXfrm>
        <a:off x="4097414" y="758173"/>
        <a:ext cx="1360981" cy="557154"/>
      </dsp:txXfrm>
    </dsp:sp>
    <dsp:sp modelId="{45D13642-0443-4272-9039-52251396ED66}">
      <dsp:nvSpPr>
        <dsp:cNvPr id="0" name=""/>
        <dsp:cNvSpPr/>
      </dsp:nvSpPr>
      <dsp:spPr>
        <a:xfrm>
          <a:off x="2063043" y="309305"/>
          <a:ext cx="2909780" cy="2909780"/>
        </a:xfrm>
        <a:custGeom>
          <a:avLst/>
          <a:gdLst/>
          <a:ahLst/>
          <a:cxnLst/>
          <a:rect l="0" t="0" r="0" b="0"/>
          <a:pathLst>
            <a:path>
              <a:moveTo>
                <a:pt x="2887097" y="1198985"/>
              </a:moveTo>
              <a:arcTo wR="1454890" hR="1454890" stAng="20992162" swAng="1215676"/>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4148865" y="2182922"/>
          <a:ext cx="1258080" cy="617436"/>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Adolescencia</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4,0%</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 casos</a:t>
          </a:r>
          <a:endParaRPr lang="es-ES" sz="1200" b="1" kern="1200" dirty="0">
            <a:solidFill>
              <a:schemeClr val="bg1"/>
            </a:solidFill>
            <a:latin typeface="Arial Narrow" panose="020B0606020202030204" pitchFamily="34" charset="0"/>
          </a:endParaRPr>
        </a:p>
      </dsp:txBody>
      <dsp:txXfrm>
        <a:off x="4179006" y="2213063"/>
        <a:ext cx="1197798" cy="557154"/>
      </dsp:txXfrm>
    </dsp:sp>
    <dsp:sp modelId="{91496150-CE10-4708-A73B-9B008B3F95B6}">
      <dsp:nvSpPr>
        <dsp:cNvPr id="0" name=""/>
        <dsp:cNvSpPr/>
      </dsp:nvSpPr>
      <dsp:spPr>
        <a:xfrm>
          <a:off x="2063043" y="309305"/>
          <a:ext cx="2909780" cy="2909780"/>
        </a:xfrm>
        <a:custGeom>
          <a:avLst/>
          <a:gdLst/>
          <a:ahLst/>
          <a:cxnLst/>
          <a:rect l="0" t="0" r="0" b="0"/>
          <a:pathLst>
            <a:path>
              <a:moveTo>
                <a:pt x="2418316" y="2545081"/>
              </a:moveTo>
              <a:arcTo wR="1454890" hR="1454890" stAng="2911936" swAng="564256"/>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2813813" y="2910367"/>
          <a:ext cx="1408240" cy="617436"/>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Juventud</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11%</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9 casos</a:t>
          </a:r>
          <a:endParaRPr lang="es-ES" sz="1200" b="1" kern="1200" dirty="0">
            <a:solidFill>
              <a:schemeClr val="bg1"/>
            </a:solidFill>
            <a:latin typeface="Arial Narrow" panose="020B0606020202030204" pitchFamily="34" charset="0"/>
          </a:endParaRPr>
        </a:p>
      </dsp:txBody>
      <dsp:txXfrm>
        <a:off x="2843954" y="2940508"/>
        <a:ext cx="1347958" cy="557154"/>
      </dsp:txXfrm>
    </dsp:sp>
    <dsp:sp modelId="{D5D4151A-971C-413B-8065-A30749D877C7}">
      <dsp:nvSpPr>
        <dsp:cNvPr id="0" name=""/>
        <dsp:cNvSpPr/>
      </dsp:nvSpPr>
      <dsp:spPr>
        <a:xfrm>
          <a:off x="2063043" y="309305"/>
          <a:ext cx="2909780" cy="2909780"/>
        </a:xfrm>
        <a:custGeom>
          <a:avLst/>
          <a:gdLst/>
          <a:ahLst/>
          <a:cxnLst/>
          <a:rect l="0" t="0" r="0" b="0"/>
          <a:pathLst>
            <a:path>
              <a:moveTo>
                <a:pt x="682549" y="2687852"/>
              </a:moveTo>
              <a:arcTo wR="1454890" hR="1454890" stAng="7323808" swAng="564256"/>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1596055" y="2182922"/>
          <a:ext cx="1323813" cy="617436"/>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Adultez</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39%</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32 casos</a:t>
          </a:r>
          <a:endParaRPr lang="es-ES" sz="1200" b="1" kern="1200" dirty="0">
            <a:solidFill>
              <a:schemeClr val="bg1"/>
            </a:solidFill>
            <a:latin typeface="Arial Narrow" panose="020B0606020202030204" pitchFamily="34" charset="0"/>
          </a:endParaRPr>
        </a:p>
      </dsp:txBody>
      <dsp:txXfrm>
        <a:off x="1626196" y="2213063"/>
        <a:ext cx="1263531" cy="557154"/>
      </dsp:txXfrm>
    </dsp:sp>
    <dsp:sp modelId="{ED010544-6BD3-478F-92D1-42A7B6489659}">
      <dsp:nvSpPr>
        <dsp:cNvPr id="0" name=""/>
        <dsp:cNvSpPr/>
      </dsp:nvSpPr>
      <dsp:spPr>
        <a:xfrm>
          <a:off x="2063043" y="309305"/>
          <a:ext cx="2909780" cy="2909780"/>
        </a:xfrm>
        <a:custGeom>
          <a:avLst/>
          <a:gdLst/>
          <a:ahLst/>
          <a:cxnLst/>
          <a:rect l="0" t="0" r="0" b="0"/>
          <a:pathLst>
            <a:path>
              <a:moveTo>
                <a:pt x="22682" y="1710795"/>
              </a:moveTo>
              <a:arcTo wR="1454890" hR="1454890" stAng="10192162" swAng="1215676"/>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1585649" y="728032"/>
          <a:ext cx="1344625" cy="61743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solidFill>
                <a:schemeClr val="tx1"/>
              </a:solidFill>
              <a:latin typeface="Arial Narrow" panose="020B0606020202030204" pitchFamily="34" charset="0"/>
            </a:rPr>
            <a:t>Adulto Mayor</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30%</a:t>
          </a:r>
        </a:p>
        <a:p>
          <a:pPr lvl="0" algn="ctr" defTabSz="488950">
            <a:lnSpc>
              <a:spcPct val="90000"/>
            </a:lnSpc>
            <a:spcBef>
              <a:spcPct val="0"/>
            </a:spcBef>
            <a:spcAft>
              <a:spcPct val="35000"/>
            </a:spcAft>
          </a:pPr>
          <a:r>
            <a:rPr lang="es-ES" sz="1200" b="1" kern="1200" dirty="0" smtClean="0">
              <a:solidFill>
                <a:schemeClr val="bg1"/>
              </a:solidFill>
              <a:latin typeface="Arial Narrow" panose="020B0606020202030204" pitchFamily="34" charset="0"/>
            </a:rPr>
            <a:t>25 casos</a:t>
          </a:r>
          <a:endParaRPr lang="es-ES" sz="1200" b="1" kern="1200" dirty="0">
            <a:solidFill>
              <a:schemeClr val="bg1"/>
            </a:solidFill>
            <a:latin typeface="Arial Narrow" panose="020B0606020202030204" pitchFamily="34" charset="0"/>
          </a:endParaRPr>
        </a:p>
      </dsp:txBody>
      <dsp:txXfrm>
        <a:off x="1615790" y="758173"/>
        <a:ext cx="1284343" cy="557154"/>
      </dsp:txXfrm>
    </dsp:sp>
    <dsp:sp modelId="{2527C3C0-DAF9-4F56-8A16-C76DDF47C5BB}">
      <dsp:nvSpPr>
        <dsp:cNvPr id="0" name=""/>
        <dsp:cNvSpPr/>
      </dsp:nvSpPr>
      <dsp:spPr>
        <a:xfrm>
          <a:off x="2063043" y="309305"/>
          <a:ext cx="2909780" cy="2909780"/>
        </a:xfrm>
        <a:custGeom>
          <a:avLst/>
          <a:gdLst/>
          <a:ahLst/>
          <a:cxnLst/>
          <a:rect l="0" t="0" r="0" b="0"/>
          <a:pathLst>
            <a:path>
              <a:moveTo>
                <a:pt x="491464" y="364699"/>
              </a:moveTo>
              <a:arcTo wR="1454890" hR="1454890" stAng="13711936" swAng="564256"/>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1639648" y="1096"/>
          <a:ext cx="976470" cy="42812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Primera 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14%</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32 casos</a:t>
          </a:r>
          <a:endParaRPr lang="es-ES" sz="800" b="1" kern="1200" dirty="0">
            <a:solidFill>
              <a:schemeClr val="bg1"/>
            </a:solidFill>
            <a:latin typeface="Arial Narrow" panose="020B0606020202030204" pitchFamily="34" charset="0"/>
          </a:endParaRPr>
        </a:p>
      </dsp:txBody>
      <dsp:txXfrm>
        <a:off x="1660548" y="21996"/>
        <a:ext cx="934670" cy="386329"/>
      </dsp:txXfrm>
    </dsp:sp>
    <dsp:sp modelId="{97E2FCC0-7117-4E1D-BEA7-E80B12FC7A62}">
      <dsp:nvSpPr>
        <dsp:cNvPr id="0" name=""/>
        <dsp:cNvSpPr/>
      </dsp:nvSpPr>
      <dsp:spPr>
        <a:xfrm>
          <a:off x="1118179" y="215160"/>
          <a:ext cx="2019408" cy="2019408"/>
        </a:xfrm>
        <a:custGeom>
          <a:avLst/>
          <a:gdLst/>
          <a:ahLst/>
          <a:cxnLst/>
          <a:rect l="0" t="0" r="0" b="0"/>
          <a:pathLst>
            <a:path>
              <a:moveTo>
                <a:pt x="1545425" y="153839"/>
              </a:moveTo>
              <a:arcTo wR="1009704" hR="1009704" stAng="18122650" swAng="565815"/>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2509562" y="505948"/>
          <a:ext cx="985500" cy="428129"/>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Infancia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15%</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35  casos</a:t>
          </a:r>
          <a:endParaRPr lang="es-ES" sz="800" b="1" kern="1200" dirty="0">
            <a:solidFill>
              <a:schemeClr val="bg1"/>
            </a:solidFill>
            <a:latin typeface="Arial Narrow" panose="020B0606020202030204" pitchFamily="34" charset="0"/>
          </a:endParaRPr>
        </a:p>
      </dsp:txBody>
      <dsp:txXfrm>
        <a:off x="2530462" y="526848"/>
        <a:ext cx="943700" cy="386329"/>
      </dsp:txXfrm>
    </dsp:sp>
    <dsp:sp modelId="{45D13642-0443-4272-9039-52251396ED66}">
      <dsp:nvSpPr>
        <dsp:cNvPr id="0" name=""/>
        <dsp:cNvSpPr/>
      </dsp:nvSpPr>
      <dsp:spPr>
        <a:xfrm>
          <a:off x="1118179" y="215160"/>
          <a:ext cx="2019408" cy="2019408"/>
        </a:xfrm>
        <a:custGeom>
          <a:avLst/>
          <a:gdLst/>
          <a:ahLst/>
          <a:cxnLst/>
          <a:rect l="0" t="0" r="0" b="0"/>
          <a:pathLst>
            <a:path>
              <a:moveTo>
                <a:pt x="2003644" y="831984"/>
              </a:moveTo>
              <a:arcTo wR="1009704" hR="1009704" stAng="20991749" swAng="1216502"/>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2566138" y="1515652"/>
          <a:ext cx="872349" cy="428129"/>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Adolescencia</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10%</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24 casos</a:t>
          </a:r>
          <a:endParaRPr lang="es-ES" sz="800" b="1" kern="1200" dirty="0">
            <a:solidFill>
              <a:schemeClr val="bg1"/>
            </a:solidFill>
            <a:latin typeface="Arial Narrow" panose="020B0606020202030204" pitchFamily="34" charset="0"/>
          </a:endParaRPr>
        </a:p>
      </dsp:txBody>
      <dsp:txXfrm>
        <a:off x="2587038" y="1536552"/>
        <a:ext cx="830549" cy="386329"/>
      </dsp:txXfrm>
    </dsp:sp>
    <dsp:sp modelId="{91496150-CE10-4708-A73B-9B008B3F95B6}">
      <dsp:nvSpPr>
        <dsp:cNvPr id="0" name=""/>
        <dsp:cNvSpPr/>
      </dsp:nvSpPr>
      <dsp:spPr>
        <a:xfrm>
          <a:off x="1118179" y="215160"/>
          <a:ext cx="2019408" cy="2019408"/>
        </a:xfrm>
        <a:custGeom>
          <a:avLst/>
          <a:gdLst/>
          <a:ahLst/>
          <a:cxnLst/>
          <a:rect l="0" t="0" r="0" b="0"/>
          <a:pathLst>
            <a:path>
              <a:moveTo>
                <a:pt x="1678416" y="1766226"/>
              </a:moveTo>
              <a:arcTo wR="1009704" hR="1009704" stAng="2911535" swAng="565815"/>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1639648" y="2020504"/>
          <a:ext cx="976470" cy="428129"/>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Juventud</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34%</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78  casos</a:t>
          </a:r>
          <a:endParaRPr lang="es-ES" sz="800" b="1" kern="1200" dirty="0">
            <a:solidFill>
              <a:schemeClr val="bg1"/>
            </a:solidFill>
            <a:latin typeface="Arial Narrow" panose="020B0606020202030204" pitchFamily="34" charset="0"/>
          </a:endParaRPr>
        </a:p>
      </dsp:txBody>
      <dsp:txXfrm>
        <a:off x="1660548" y="2041404"/>
        <a:ext cx="934670" cy="386329"/>
      </dsp:txXfrm>
    </dsp:sp>
    <dsp:sp modelId="{D5D4151A-971C-413B-8065-A30749D877C7}">
      <dsp:nvSpPr>
        <dsp:cNvPr id="0" name=""/>
        <dsp:cNvSpPr/>
      </dsp:nvSpPr>
      <dsp:spPr>
        <a:xfrm>
          <a:off x="1118179" y="215160"/>
          <a:ext cx="2019408" cy="2019408"/>
        </a:xfrm>
        <a:custGeom>
          <a:avLst/>
          <a:gdLst/>
          <a:ahLst/>
          <a:cxnLst/>
          <a:rect l="0" t="0" r="0" b="0"/>
          <a:pathLst>
            <a:path>
              <a:moveTo>
                <a:pt x="473982" y="1865568"/>
              </a:moveTo>
              <a:arcTo wR="1009704" hR="1009704" stAng="7322650" swAng="565815"/>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794490" y="1515652"/>
          <a:ext cx="917928" cy="428129"/>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Adultez</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22%</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51 casos</a:t>
          </a:r>
          <a:endParaRPr lang="es-ES" sz="800" b="1" kern="1200" dirty="0">
            <a:solidFill>
              <a:schemeClr val="bg1"/>
            </a:solidFill>
            <a:latin typeface="Arial Narrow" panose="020B0606020202030204" pitchFamily="34" charset="0"/>
          </a:endParaRPr>
        </a:p>
      </dsp:txBody>
      <dsp:txXfrm>
        <a:off x="815390" y="1536552"/>
        <a:ext cx="876128" cy="386329"/>
      </dsp:txXfrm>
    </dsp:sp>
    <dsp:sp modelId="{ED010544-6BD3-478F-92D1-42A7B6489659}">
      <dsp:nvSpPr>
        <dsp:cNvPr id="0" name=""/>
        <dsp:cNvSpPr/>
      </dsp:nvSpPr>
      <dsp:spPr>
        <a:xfrm>
          <a:off x="1118179" y="215160"/>
          <a:ext cx="2019408" cy="2019408"/>
        </a:xfrm>
        <a:custGeom>
          <a:avLst/>
          <a:gdLst/>
          <a:ahLst/>
          <a:cxnLst/>
          <a:rect l="0" t="0" r="0" b="0"/>
          <a:pathLst>
            <a:path>
              <a:moveTo>
                <a:pt x="15763" y="1187423"/>
              </a:moveTo>
              <a:arcTo wR="1009704" hR="1009704" stAng="10191749" swAng="1216502"/>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787274" y="505948"/>
          <a:ext cx="932360" cy="42812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smtClean="0">
              <a:solidFill>
                <a:schemeClr val="tx1"/>
              </a:solidFill>
              <a:latin typeface="Arial Narrow" panose="020B0606020202030204" pitchFamily="34" charset="0"/>
            </a:rPr>
            <a:t>Adulto Mayor</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4%</a:t>
          </a:r>
        </a:p>
        <a:p>
          <a:pPr lvl="0" algn="ctr" defTabSz="311150">
            <a:lnSpc>
              <a:spcPct val="90000"/>
            </a:lnSpc>
            <a:spcBef>
              <a:spcPct val="0"/>
            </a:spcBef>
            <a:spcAft>
              <a:spcPct val="35000"/>
            </a:spcAft>
          </a:pPr>
          <a:r>
            <a:rPr lang="es-ES" sz="800" b="1" kern="1200" dirty="0" smtClean="0">
              <a:solidFill>
                <a:schemeClr val="bg1"/>
              </a:solidFill>
              <a:latin typeface="Arial Narrow" panose="020B0606020202030204" pitchFamily="34" charset="0"/>
            </a:rPr>
            <a:t>10 casos</a:t>
          </a:r>
          <a:endParaRPr lang="es-ES" sz="800" b="1" kern="1200" dirty="0">
            <a:solidFill>
              <a:schemeClr val="bg1"/>
            </a:solidFill>
            <a:latin typeface="Arial Narrow" panose="020B0606020202030204" pitchFamily="34" charset="0"/>
          </a:endParaRPr>
        </a:p>
      </dsp:txBody>
      <dsp:txXfrm>
        <a:off x="808174" y="526848"/>
        <a:ext cx="890560" cy="386329"/>
      </dsp:txXfrm>
    </dsp:sp>
    <dsp:sp modelId="{2527C3C0-DAF9-4F56-8A16-C76DDF47C5BB}">
      <dsp:nvSpPr>
        <dsp:cNvPr id="0" name=""/>
        <dsp:cNvSpPr/>
      </dsp:nvSpPr>
      <dsp:spPr>
        <a:xfrm>
          <a:off x="1118179" y="215160"/>
          <a:ext cx="2019408" cy="2019408"/>
        </a:xfrm>
        <a:custGeom>
          <a:avLst/>
          <a:gdLst/>
          <a:ahLst/>
          <a:cxnLst/>
          <a:rect l="0" t="0" r="0" b="0"/>
          <a:pathLst>
            <a:path>
              <a:moveTo>
                <a:pt x="340991" y="253181"/>
              </a:moveTo>
              <a:arcTo wR="1009704" hR="1009704" stAng="13711535" swAng="565815"/>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03E848-6D60-4B3D-BBB3-09EEA7D9CC86}" type="datetimeFigureOut">
              <a:rPr lang="es-ES" smtClean="0"/>
              <a:t>20/10/2022</a:t>
            </a:fld>
            <a:endParaRPr lang="es-ES"/>
          </a:p>
        </p:txBody>
      </p:sp>
      <p:sp>
        <p:nvSpPr>
          <p:cNvPr id="4" name="3 Marcador de imagen de diapositiva"/>
          <p:cNvSpPr>
            <a:spLocks noGrp="1" noRot="1" noChangeAspect="1"/>
          </p:cNvSpPr>
          <p:nvPr>
            <p:ph type="sldImg" idx="2"/>
          </p:nvPr>
        </p:nvSpPr>
        <p:spPr>
          <a:xfrm>
            <a:off x="2132013" y="696913"/>
            <a:ext cx="2746375"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292E40-D3F9-4BD2-844F-831B1704489D}" type="slidenum">
              <a:rPr lang="es-ES" smtClean="0"/>
              <a:t>‹Nº›</a:t>
            </a:fld>
            <a:endParaRPr lang="es-ES"/>
          </a:p>
        </p:txBody>
      </p:sp>
    </p:spTree>
    <p:extLst>
      <p:ext uri="{BB962C8B-B14F-4D97-AF65-F5344CB8AC3E}">
        <p14:creationId xmlns:p14="http://schemas.microsoft.com/office/powerpoint/2010/main" val="2937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ajustar los indicadores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6</a:t>
            </a:fld>
            <a:endParaRPr lang="es-ES"/>
          </a:p>
        </p:txBody>
      </p:sp>
    </p:spTree>
    <p:extLst>
      <p:ext uri="{BB962C8B-B14F-4D97-AF65-F5344CB8AC3E}">
        <p14:creationId xmlns:p14="http://schemas.microsoft.com/office/powerpoint/2010/main" val="1960367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indicador</a:t>
            </a:r>
            <a:r>
              <a:rPr lang="es-ES" baseline="0" dirty="0" smtClean="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10</a:t>
            </a:fld>
            <a:endParaRPr lang="es-ES"/>
          </a:p>
        </p:txBody>
      </p:sp>
    </p:spTree>
    <p:extLst>
      <p:ext uri="{BB962C8B-B14F-4D97-AF65-F5344CB8AC3E}">
        <p14:creationId xmlns:p14="http://schemas.microsoft.com/office/powerpoint/2010/main" val="424670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12</a:t>
            </a:fld>
            <a:endParaRPr lang="es-ES"/>
          </a:p>
        </p:txBody>
      </p:sp>
    </p:spTree>
    <p:extLst>
      <p:ext uri="{BB962C8B-B14F-4D97-AF65-F5344CB8AC3E}">
        <p14:creationId xmlns:p14="http://schemas.microsoft.com/office/powerpoint/2010/main" val="1903987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19</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20</a:t>
            </a:fld>
            <a:endParaRPr lang="es-ES"/>
          </a:p>
        </p:txBody>
      </p:sp>
    </p:spTree>
    <p:extLst>
      <p:ext uri="{BB962C8B-B14F-4D97-AF65-F5344CB8AC3E}">
        <p14:creationId xmlns:p14="http://schemas.microsoft.com/office/powerpoint/2010/main" val="230965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22</a:t>
            </a:fld>
            <a:endParaRPr lang="es-ES"/>
          </a:p>
        </p:txBody>
      </p:sp>
    </p:spTree>
    <p:extLst>
      <p:ext uri="{BB962C8B-B14F-4D97-AF65-F5344CB8AC3E}">
        <p14:creationId xmlns:p14="http://schemas.microsoft.com/office/powerpoint/2010/main" val="245255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54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665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3" y="366187"/>
            <a:ext cx="1620202"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366187"/>
            <a:ext cx="4740592"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892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4936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2" y="5875867"/>
            <a:ext cx="6120765"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2" y="3875620"/>
            <a:ext cx="612076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3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389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27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5392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527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364067"/>
            <a:ext cx="2369047"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3" y="364069"/>
            <a:ext cx="402550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913469"/>
            <a:ext cx="2369047"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049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6" y="6400802"/>
            <a:ext cx="432054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6" y="817033"/>
            <a:ext cx="43205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6" y="7156453"/>
            <a:ext cx="43205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917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366184"/>
            <a:ext cx="648081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2133603"/>
            <a:ext cx="648081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8475136"/>
            <a:ext cx="168021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C8F11AF-62C1-494E-97FB-184CCD4F54E6}" type="datetimeFigureOut">
              <a:rPr lang="es-ES" smtClean="0"/>
              <a:t>20/10/2022</a:t>
            </a:fld>
            <a:endParaRPr lang="es-ES"/>
          </a:p>
        </p:txBody>
      </p:sp>
      <p:sp>
        <p:nvSpPr>
          <p:cNvPr id="5" name="4 Marcador de pie de página"/>
          <p:cNvSpPr>
            <a:spLocks noGrp="1"/>
          </p:cNvSpPr>
          <p:nvPr>
            <p:ph type="ftr" sz="quarter" idx="3"/>
          </p:nvPr>
        </p:nvSpPr>
        <p:spPr>
          <a:xfrm>
            <a:off x="2460308" y="8475136"/>
            <a:ext cx="228028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8475136"/>
            <a:ext cx="168021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17B15E-023E-4D9A-90EE-5512AA418FFA}" type="slidenum">
              <a:rPr lang="es-ES" smtClean="0"/>
              <a:t>‹Nº›</a:t>
            </a:fld>
            <a:endParaRPr lang="es-ES"/>
          </a:p>
        </p:txBody>
      </p:sp>
    </p:spTree>
    <p:extLst>
      <p:ext uri="{BB962C8B-B14F-4D97-AF65-F5344CB8AC3E}">
        <p14:creationId xmlns:p14="http://schemas.microsoft.com/office/powerpoint/2010/main" val="421438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7.png"/><Relationship Id="rId5" Type="http://schemas.openxmlformats.org/officeDocument/2006/relationships/diagramLayout" Target="../diagrams/layout2.xml"/><Relationship Id="rId10" Type="http://schemas.openxmlformats.org/officeDocument/2006/relationships/image" Target="../media/image6.png"/><Relationship Id="rId4" Type="http://schemas.openxmlformats.org/officeDocument/2006/relationships/diagramData" Target="../diagrams/data2.xm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6.png"/><Relationship Id="rId10" Type="http://schemas.openxmlformats.org/officeDocument/2006/relationships/image" Target="../media/image31.png"/><Relationship Id="rId4" Type="http://schemas.openxmlformats.org/officeDocument/2006/relationships/image" Target="../media/image3.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emf"/><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6.png"/><Relationship Id="rId4" Type="http://schemas.openxmlformats.org/officeDocument/2006/relationships/image" Target="../media/image43.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4.png"/><Relationship Id="rId3" Type="http://schemas.openxmlformats.org/officeDocument/2006/relationships/image" Target="../media/image2.png"/><Relationship Id="rId7" Type="http://schemas.openxmlformats.org/officeDocument/2006/relationships/image" Target="../media/image49.png"/><Relationship Id="rId12" Type="http://schemas.openxmlformats.org/officeDocument/2006/relationships/image" Target="../media/image53.png"/><Relationship Id="rId2" Type="http://schemas.openxmlformats.org/officeDocument/2006/relationships/image" Target="../media/image47.emf"/><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52.png"/><Relationship Id="rId5" Type="http://schemas.openxmlformats.org/officeDocument/2006/relationships/image" Target="../media/image6.png"/><Relationship Id="rId15" Type="http://schemas.openxmlformats.org/officeDocument/2006/relationships/chart" Target="../charts/chart6.xml"/><Relationship Id="rId10" Type="http://schemas.openxmlformats.org/officeDocument/2006/relationships/image" Target="../media/image51.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7.png"/><Relationship Id="rId3" Type="http://schemas.openxmlformats.org/officeDocument/2006/relationships/image" Target="../media/image55.png"/><Relationship Id="rId7" Type="http://schemas.openxmlformats.org/officeDocument/2006/relationships/image" Target="../media/image6.png"/><Relationship Id="rId12"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58.png"/><Relationship Id="rId5" Type="http://schemas.openxmlformats.org/officeDocument/2006/relationships/image" Target="../media/image56.png"/><Relationship Id="rId10" Type="http://schemas.microsoft.com/office/2007/relationships/hdphoto" Target="../media/hdphoto5.wdp"/><Relationship Id="rId4" Type="http://schemas.openxmlformats.org/officeDocument/2006/relationships/image" Target="../media/image3.png"/><Relationship Id="rId9" Type="http://schemas.openxmlformats.org/officeDocument/2006/relationships/image" Target="../media/image57.png"/><Relationship Id="rId1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2.emf"/><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3.emf"/><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6074" y="2617734"/>
            <a:ext cx="6840760" cy="6001643"/>
          </a:xfrm>
          <a:prstGeom prst="rect">
            <a:avLst/>
          </a:prstGeom>
        </p:spPr>
        <p:txBody>
          <a:bodyPr wrap="square">
            <a:spAutoFit/>
          </a:bodyPr>
          <a:lstStyle/>
          <a:p>
            <a:endParaRPr lang="es-ES" sz="1200" dirty="0">
              <a:latin typeface="Arial Narrow" panose="020B0606020202030204" pitchFamily="34" charset="0"/>
            </a:endParaRPr>
          </a:p>
          <a:p>
            <a:pPr algn="just"/>
            <a:r>
              <a:rPr lang="es-CO" sz="1200" dirty="0">
                <a:latin typeface="Arial Narrow" panose="020B0606020202030204" pitchFamily="34" charset="0"/>
              </a:rPr>
              <a:t>El </a:t>
            </a:r>
            <a:r>
              <a:rPr lang="es-CO" sz="1200" b="1" dirty="0">
                <a:latin typeface="Arial Narrow" panose="020B0606020202030204" pitchFamily="34" charset="0"/>
              </a:rPr>
              <a:t>Boletín de Período Epidemiológico </a:t>
            </a:r>
            <a:r>
              <a:rPr lang="es-CO" sz="1200" dirty="0">
                <a:latin typeface="Arial Narrow" panose="020B0606020202030204" pitchFamily="34" charset="0"/>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p>
          <a:p>
            <a:pPr algn="just"/>
            <a:endParaRPr lang="es-CO" sz="1200" dirty="0">
              <a:latin typeface="Arial Narrow" panose="020B0606020202030204" pitchFamily="34" charset="0"/>
            </a:endParaRPr>
          </a:p>
          <a:p>
            <a:r>
              <a:rPr lang="es-CO" sz="1200" dirty="0">
                <a:latin typeface="Arial Narrow" panose="020B0606020202030204" pitchFamily="34" charset="0"/>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Secretaria de Salud de Medellín .</a:t>
            </a:r>
            <a:endParaRPr lang="es-ES" sz="1200" dirty="0">
              <a:latin typeface="Arial Narrow" panose="020B0606020202030204" pitchFamily="34" charset="0"/>
            </a:endParaRPr>
          </a:p>
          <a:p>
            <a:r>
              <a:rPr lang="es-CO" sz="1200" dirty="0">
                <a:latin typeface="Arial Narrow" panose="020B0606020202030204" pitchFamily="34" charset="0"/>
              </a:rPr>
              <a:t> </a:t>
            </a:r>
            <a:endParaRPr lang="es-ES" sz="1200" dirty="0">
              <a:latin typeface="Arial Narrow" panose="020B0606020202030204" pitchFamily="34" charset="0"/>
            </a:endParaRPr>
          </a:p>
          <a:p>
            <a:r>
              <a:rPr lang="es-CO" sz="1200" b="1" dirty="0">
                <a:latin typeface="Arial Narrow" panose="020B0606020202030204" pitchFamily="34" charset="0"/>
              </a:rPr>
              <a:t>Subsecretaria de Salud Pública</a:t>
            </a:r>
            <a:endParaRPr lang="es-ES" sz="1200" dirty="0">
              <a:latin typeface="Arial Narrow" panose="020B0606020202030204" pitchFamily="34" charset="0"/>
            </a:endParaRPr>
          </a:p>
          <a:p>
            <a:r>
              <a:rPr lang="es-CO" sz="1200" b="1" dirty="0">
                <a:latin typeface="Arial Narrow" panose="020B0606020202030204" pitchFamily="34" charset="0"/>
              </a:rPr>
              <a:t>Programa Vigilancia Epidemiológica </a:t>
            </a:r>
            <a:endParaRPr lang="es-ES" sz="1200" dirty="0">
              <a:latin typeface="Arial Narrow" panose="020B0606020202030204" pitchFamily="34" charset="0"/>
            </a:endParaRPr>
          </a:p>
          <a:p>
            <a:r>
              <a:rPr lang="es-CO" sz="1200" b="1" dirty="0">
                <a:latin typeface="Arial Narrow" panose="020B0606020202030204" pitchFamily="34" charset="0"/>
              </a:rPr>
              <a:t>Líder de Programa: </a:t>
            </a:r>
            <a:r>
              <a:rPr lang="es-CO" sz="1200" dirty="0">
                <a:latin typeface="Arial Narrow" panose="020B0606020202030204" pitchFamily="34" charset="0"/>
              </a:rPr>
              <a:t>Rita Elena Almanza Payares</a:t>
            </a:r>
            <a:endParaRPr lang="es-ES" sz="1200" dirty="0">
              <a:latin typeface="Arial Narrow" panose="020B0606020202030204" pitchFamily="34" charset="0"/>
            </a:endParaRPr>
          </a:p>
          <a:p>
            <a:r>
              <a:rPr lang="es-CO" sz="1200" b="1" dirty="0">
                <a:latin typeface="Arial Narrow" panose="020B0606020202030204" pitchFamily="34" charset="0"/>
              </a:rPr>
              <a:t> </a:t>
            </a:r>
            <a:endParaRPr lang="es-ES" sz="1200" dirty="0">
              <a:latin typeface="Arial Narrow" panose="020B0606020202030204" pitchFamily="34" charset="0"/>
            </a:endParaRPr>
          </a:p>
          <a:p>
            <a:r>
              <a:rPr lang="es-ES" sz="1200" b="1" dirty="0">
                <a:latin typeface="Arial Narrow" panose="020B0606020202030204" pitchFamily="34" charset="0"/>
              </a:rPr>
              <a:t>Epidemiólogos</a:t>
            </a:r>
            <a:endParaRPr lang="es-ES" sz="1200" dirty="0">
              <a:latin typeface="Arial Narrow" panose="020B0606020202030204" pitchFamily="34" charset="0"/>
            </a:endParaRPr>
          </a:p>
          <a:p>
            <a:r>
              <a:rPr lang="es-CO" sz="1200" dirty="0" smtClean="0">
                <a:latin typeface="Arial Narrow" panose="020B0606020202030204" pitchFamily="34" charset="0"/>
              </a:rPr>
              <a:t>Fernando </a:t>
            </a:r>
            <a:r>
              <a:rPr lang="es-CO" sz="1200" dirty="0">
                <a:latin typeface="Arial Narrow" panose="020B0606020202030204" pitchFamily="34" charset="0"/>
              </a:rPr>
              <a:t>Nicolás Montes Zuluaga </a:t>
            </a:r>
            <a:endParaRPr lang="es-ES" sz="1200" dirty="0">
              <a:latin typeface="Arial Narrow" panose="020B0606020202030204" pitchFamily="34" charset="0"/>
            </a:endParaRPr>
          </a:p>
          <a:p>
            <a:r>
              <a:rPr lang="es-CO" sz="1200" dirty="0">
                <a:latin typeface="Arial Narrow" panose="020B0606020202030204" pitchFamily="34" charset="0"/>
              </a:rPr>
              <a:t>Carlos Julio Montes </a:t>
            </a:r>
            <a:r>
              <a:rPr lang="es-CO" sz="1200" dirty="0" smtClean="0">
                <a:latin typeface="Arial Narrow" panose="020B0606020202030204" pitchFamily="34" charset="0"/>
              </a:rPr>
              <a:t>Zuluaga</a:t>
            </a:r>
          </a:p>
          <a:p>
            <a:r>
              <a:rPr lang="es-ES" sz="1200" dirty="0">
                <a:latin typeface="Arial Narrow" panose="020B0606020202030204" pitchFamily="34" charset="0"/>
              </a:rPr>
              <a:t>Johana María Vélez Lopera</a:t>
            </a:r>
          </a:p>
          <a:p>
            <a:r>
              <a:rPr lang="es-CO" sz="1200" dirty="0" err="1" smtClean="0">
                <a:latin typeface="Arial Narrow" panose="020B0606020202030204" pitchFamily="34" charset="0"/>
              </a:rPr>
              <a:t>Maria</a:t>
            </a:r>
            <a:r>
              <a:rPr lang="es-CO" sz="1200" dirty="0" smtClean="0">
                <a:latin typeface="Arial Narrow" panose="020B0606020202030204" pitchFamily="34" charset="0"/>
              </a:rPr>
              <a:t> Alejandra Roa López</a:t>
            </a:r>
            <a:endParaRPr lang="es-ES" sz="1200" dirty="0">
              <a:latin typeface="Arial Narrow" panose="020B0606020202030204" pitchFamily="34" charset="0"/>
            </a:endParaRPr>
          </a:p>
          <a:p>
            <a:r>
              <a:rPr lang="es-CO" sz="1200" dirty="0" smtClean="0">
                <a:latin typeface="Arial Narrow" panose="020B0606020202030204" pitchFamily="34" charset="0"/>
              </a:rPr>
              <a:t>Isabel Cristina </a:t>
            </a:r>
            <a:r>
              <a:rPr lang="es-CO" sz="1200" dirty="0">
                <a:latin typeface="Arial Narrow" panose="020B0606020202030204" pitchFamily="34" charset="0"/>
              </a:rPr>
              <a:t>Vallejo </a:t>
            </a:r>
            <a:r>
              <a:rPr lang="es-CO" sz="1200" dirty="0" smtClean="0">
                <a:latin typeface="Arial Narrow" panose="020B0606020202030204" pitchFamily="34" charset="0"/>
              </a:rPr>
              <a:t>Zapata</a:t>
            </a:r>
          </a:p>
          <a:p>
            <a:r>
              <a:rPr lang="es-ES" sz="1200" dirty="0" smtClean="0">
                <a:latin typeface="Arial Narrow" panose="020B0606020202030204" pitchFamily="34" charset="0"/>
              </a:rPr>
              <a:t>José </a:t>
            </a:r>
            <a:r>
              <a:rPr lang="es-ES" sz="1200" dirty="0" err="1">
                <a:latin typeface="Arial Narrow" panose="020B0606020202030204" pitchFamily="34" charset="0"/>
              </a:rPr>
              <a:t>José</a:t>
            </a:r>
            <a:r>
              <a:rPr lang="es-ES" sz="1200" dirty="0">
                <a:latin typeface="Arial Narrow" panose="020B0606020202030204" pitchFamily="34" charset="0"/>
              </a:rPr>
              <a:t> Arteaga García </a:t>
            </a:r>
            <a:endParaRPr lang="es-ES" sz="1200" dirty="0" smtClean="0">
              <a:latin typeface="Arial Narrow" panose="020B0606020202030204" pitchFamily="34" charset="0"/>
            </a:endParaRPr>
          </a:p>
          <a:p>
            <a:r>
              <a:rPr lang="es-ES" sz="1200" dirty="0" smtClean="0">
                <a:latin typeface="Arial Narrow" panose="020B0606020202030204" pitchFamily="34" charset="0"/>
              </a:rPr>
              <a:t>Ximena Alexandra Ríos Peña</a:t>
            </a:r>
            <a:endParaRPr lang="es-ES" sz="1200" dirty="0">
              <a:latin typeface="Arial Narrow" panose="020B0606020202030204" pitchFamily="34" charset="0"/>
            </a:endParaRPr>
          </a:p>
          <a:p>
            <a:endParaRPr lang="es-ES" sz="1200" dirty="0">
              <a:latin typeface="Arial Narrow" panose="020B0606020202030204" pitchFamily="34" charset="0"/>
            </a:endParaRPr>
          </a:p>
          <a:p>
            <a:endParaRPr lang="es-ES" sz="1200" dirty="0">
              <a:latin typeface="Arial Narrow" panose="020B0606020202030204" pitchFamily="34" charset="0"/>
            </a:endParaRPr>
          </a:p>
          <a:p>
            <a:r>
              <a:rPr lang="es-ES" sz="1200" b="1" dirty="0">
                <a:latin typeface="Arial Narrow" panose="020B0606020202030204" pitchFamily="34" charset="0"/>
              </a:rPr>
              <a:t> </a:t>
            </a:r>
            <a:endParaRPr lang="es-ES" sz="1200" b="1" dirty="0" smtClean="0">
              <a:latin typeface="Arial Narrow" panose="020B0606020202030204" pitchFamily="34" charset="0"/>
            </a:endParaRPr>
          </a:p>
          <a:p>
            <a:endParaRPr lang="es-ES" sz="1200" b="1" dirty="0">
              <a:latin typeface="Arial Narrow" panose="020B0606020202030204" pitchFamily="34" charset="0"/>
            </a:endParaRPr>
          </a:p>
          <a:p>
            <a:endParaRPr lang="es-ES" sz="1200" dirty="0">
              <a:latin typeface="Arial Narrow" panose="020B0606020202030204" pitchFamily="34" charset="0"/>
            </a:endParaRPr>
          </a:p>
        </p:txBody>
      </p:sp>
      <p:sp>
        <p:nvSpPr>
          <p:cNvPr id="8" name="7 Rectángulo"/>
          <p:cNvSpPr/>
          <p:nvPr/>
        </p:nvSpPr>
        <p:spPr>
          <a:xfrm>
            <a:off x="2748987" y="6585840"/>
            <a:ext cx="4608512" cy="2123658"/>
          </a:xfrm>
          <a:prstGeom prst="rect">
            <a:avLst/>
          </a:prstGeom>
        </p:spPr>
        <p:txBody>
          <a:bodyPr wrap="square">
            <a:spAutoFit/>
          </a:bodyPr>
          <a:lstStyle/>
          <a:p>
            <a:r>
              <a:rPr lang="es-ES" sz="1200" b="1" dirty="0" smtClean="0">
                <a:latin typeface="Arial Narrow" panose="020B0606020202030204" pitchFamily="34" charset="0"/>
              </a:rPr>
              <a:t>Profesionales Vigilancia Epidemiológica  y Sistemas de Información</a:t>
            </a:r>
            <a:endParaRPr lang="es-ES" sz="1200" dirty="0" smtClean="0">
              <a:latin typeface="Arial Narrow" panose="020B0606020202030204" pitchFamily="34" charset="0"/>
            </a:endParaRPr>
          </a:p>
          <a:p>
            <a:r>
              <a:rPr lang="es-ES" sz="1200" dirty="0" smtClean="0">
                <a:latin typeface="Arial Narrow" panose="020B0606020202030204" pitchFamily="34" charset="0"/>
              </a:rPr>
              <a:t>Priscila </a:t>
            </a:r>
            <a:r>
              <a:rPr lang="es-ES" sz="1200" dirty="0">
                <a:latin typeface="Arial Narrow" panose="020B0606020202030204" pitchFamily="34" charset="0"/>
              </a:rPr>
              <a:t>Ramírez García</a:t>
            </a:r>
          </a:p>
          <a:p>
            <a:r>
              <a:rPr lang="es-ES" sz="1200" dirty="0" smtClean="0">
                <a:latin typeface="Arial Narrow" panose="020B0606020202030204" pitchFamily="34" charset="0"/>
              </a:rPr>
              <a:t>Laura Osorno Arias </a:t>
            </a:r>
          </a:p>
          <a:p>
            <a:r>
              <a:rPr lang="es-ES" sz="1200" dirty="0">
                <a:latin typeface="Arial Narrow" panose="020B0606020202030204" pitchFamily="34" charset="0"/>
              </a:rPr>
              <a:t>María Cecilia Ospina Mejía</a:t>
            </a:r>
          </a:p>
          <a:p>
            <a:r>
              <a:rPr lang="es-ES" sz="1200" dirty="0" smtClean="0">
                <a:latin typeface="Arial Narrow" panose="020B0606020202030204" pitchFamily="34" charset="0"/>
              </a:rPr>
              <a:t>Catalina María Vargas Guzmán </a:t>
            </a:r>
          </a:p>
          <a:p>
            <a:r>
              <a:rPr lang="es-ES" sz="1200" dirty="0" err="1" smtClean="0">
                <a:latin typeface="Arial Narrow" panose="020B0606020202030204" pitchFamily="34" charset="0"/>
              </a:rPr>
              <a:t>Adiela</a:t>
            </a:r>
            <a:r>
              <a:rPr lang="es-ES" sz="1200" dirty="0" smtClean="0">
                <a:latin typeface="Arial Narrow" panose="020B0606020202030204" pitchFamily="34" charset="0"/>
              </a:rPr>
              <a:t> </a:t>
            </a:r>
            <a:r>
              <a:rPr lang="es-ES" sz="1200" dirty="0">
                <a:latin typeface="Arial Narrow" panose="020B0606020202030204" pitchFamily="34" charset="0"/>
              </a:rPr>
              <a:t>María Yepes Pemberthy</a:t>
            </a:r>
          </a:p>
          <a:p>
            <a:r>
              <a:rPr lang="es-ES" sz="1200" dirty="0" smtClean="0">
                <a:latin typeface="Arial Narrow" panose="020B0606020202030204" pitchFamily="34" charset="0"/>
              </a:rPr>
              <a:t>Jonathan Zuleta Betancur</a:t>
            </a:r>
          </a:p>
          <a:p>
            <a:r>
              <a:rPr lang="es-ES" sz="1200" dirty="0">
                <a:latin typeface="Arial Narrow" panose="020B0606020202030204" pitchFamily="34" charset="0"/>
              </a:rPr>
              <a:t>Wilson Restrepo Manrique</a:t>
            </a:r>
          </a:p>
          <a:p>
            <a:r>
              <a:rPr lang="es-ES" sz="1200" dirty="0" smtClean="0">
                <a:latin typeface="Arial Narrow" panose="020B0606020202030204" pitchFamily="34" charset="0"/>
              </a:rPr>
              <a:t>Carolina Restrepo Estrada</a:t>
            </a:r>
          </a:p>
          <a:p>
            <a:r>
              <a:rPr lang="es-ES" sz="1200" dirty="0" smtClean="0">
                <a:latin typeface="Arial Narrow" panose="020B0606020202030204" pitchFamily="34" charset="0"/>
              </a:rPr>
              <a:t>Andrés Felipe Montoya Giraldo</a:t>
            </a:r>
          </a:p>
          <a:p>
            <a:endParaRPr lang="es-ES" sz="1200" dirty="0">
              <a:latin typeface="Arial Narrow" panose="020B0606020202030204" pitchFamily="34" charset="0"/>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a:t>
            </a:r>
            <a:endParaRPr lang="es-ES" sz="1050" b="1" dirty="0">
              <a:latin typeface="Arial Narrow" panose="020B0606020202030204" pitchFamily="34" charset="0"/>
            </a:endParaRPr>
          </a:p>
        </p:txBody>
      </p:sp>
      <p:sp>
        <p:nvSpPr>
          <p:cNvPr id="10" name="9 Título"/>
          <p:cNvSpPr>
            <a:spLocks noGrp="1"/>
          </p:cNvSpPr>
          <p:nvPr>
            <p:ph type="title"/>
          </p:nvPr>
        </p:nvSpPr>
        <p:spPr>
          <a:xfrm>
            <a:off x="144066" y="2267744"/>
            <a:ext cx="2037476" cy="484619"/>
          </a:xfrm>
        </p:spPr>
        <p:txBody>
          <a:bodyPr>
            <a:noAutofit/>
          </a:bodyPr>
          <a:lstStyle/>
          <a:p>
            <a:pPr algn="l"/>
            <a:r>
              <a:rPr lang="es-ES" sz="2000" b="1" dirty="0" smtClean="0">
                <a:latin typeface="Arial Narrow" panose="020B0606020202030204" pitchFamily="34" charset="0"/>
              </a:rPr>
              <a:t>Presentación</a:t>
            </a:r>
            <a:endParaRPr lang="es-ES" sz="2000" b="1" dirty="0">
              <a:latin typeface="Arial Narrow" panose="020B0606020202030204" pitchFamily="34" charset="0"/>
            </a:endParaRPr>
          </a:p>
        </p:txBody>
      </p:sp>
      <p:grpSp>
        <p:nvGrpSpPr>
          <p:cNvPr id="2" name="Grupo 1"/>
          <p:cNvGrpSpPr/>
          <p:nvPr/>
        </p:nvGrpSpPr>
        <p:grpSpPr>
          <a:xfrm>
            <a:off x="0" y="14519"/>
            <a:ext cx="7200898" cy="2121549"/>
            <a:chOff x="0" y="14519"/>
            <a:chExt cx="7200898" cy="2121549"/>
          </a:xfrm>
        </p:grpSpPr>
        <p:sp>
          <p:nvSpPr>
            <p:cNvPr id="11"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a:t>
              </a:r>
              <a:r>
                <a:rPr lang="es-CO" sz="800" b="1" dirty="0" smtClean="0">
                  <a:solidFill>
                    <a:srgbClr val="000000"/>
                  </a:solidFill>
                  <a:latin typeface="Arial Narrow"/>
                  <a:ea typeface="MS Mincho"/>
                </a:rPr>
                <a:t>04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1 a </a:t>
              </a:r>
              <a:r>
                <a:rPr lang="pt-BR" sz="800" b="1" dirty="0" smtClean="0">
                  <a:solidFill>
                    <a:srgbClr val="000000"/>
                  </a:solidFill>
                  <a:latin typeface="Arial Narrow"/>
                  <a:ea typeface="MS Mincho"/>
                </a:rPr>
                <a:t>16</a:t>
              </a:r>
              <a:r>
                <a:rPr lang="es-CO" sz="800" b="1" dirty="0" smtClean="0">
                  <a:solidFill>
                    <a:srgbClr val="000000"/>
                  </a:solidFill>
                  <a:latin typeface="Arial Narrow"/>
                  <a:ea typeface="MS Mincho"/>
                </a:rPr>
                <a:t> </a:t>
              </a:r>
              <a:r>
                <a:rPr lang="es-CO" sz="800" b="1" dirty="0">
                  <a:solidFill>
                    <a:srgbClr val="000000"/>
                  </a:solidFill>
                  <a:latin typeface="Arial Narrow"/>
                  <a:ea typeface="MS Mincho"/>
                </a:rPr>
                <a:t>(Hasta </a:t>
              </a:r>
              <a:r>
                <a:rPr lang="es-CO" sz="800" b="1" dirty="0" smtClean="0">
                  <a:solidFill>
                    <a:srgbClr val="000000"/>
                  </a:solidFill>
                  <a:latin typeface="Arial Narrow"/>
                  <a:ea typeface="MS Mincho"/>
                </a:rPr>
                <a:t>Abril 24) </a:t>
              </a:r>
              <a:r>
                <a:rPr lang="es-CO" sz="900" b="1" dirty="0">
                  <a:solidFill>
                    <a:srgbClr val="000000"/>
                  </a:solidFill>
                  <a:ea typeface="MS Mincho"/>
                </a:rPr>
                <a:t> </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2"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3"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4"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3956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8545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98980"/>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brotes</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755" y="5901769"/>
            <a:ext cx="2016224" cy="263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aphicFrame>
        <p:nvGraphicFramePr>
          <p:cNvPr id="20" name="19 Diagrama"/>
          <p:cNvGraphicFramePr/>
          <p:nvPr>
            <p:extLst/>
          </p:nvPr>
        </p:nvGraphicFramePr>
        <p:xfrm>
          <a:off x="3197722" y="4764292"/>
          <a:ext cx="4282338" cy="2449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10</a:t>
            </a:r>
            <a:endParaRPr lang="es-ES" sz="1050" b="1" dirty="0">
              <a:latin typeface="Arial Narrow" panose="020B0606020202030204" pitchFamily="34" charset="0"/>
            </a:endParaRPr>
          </a:p>
        </p:txBody>
      </p:sp>
      <p:pic>
        <p:nvPicPr>
          <p:cNvPr id="5122" name="Picture 2"/>
          <p:cNvPicPr>
            <a:picLocks noChangeAspect="1" noChangeArrowheads="1"/>
          </p:cNvPicPr>
          <p:nvPr/>
        </p:nvPicPr>
        <p:blipFill>
          <a:blip r:embed="rId9">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redondeado"/>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Distribución de los Brotes</a:t>
            </a:r>
            <a:endParaRPr lang="es-ES" sz="1600" b="1" dirty="0">
              <a:solidFill>
                <a:schemeClr val="tx1"/>
              </a:solidFill>
              <a:latin typeface="Arial Narrow" panose="020B0606020202030204" pitchFamily="34" charset="0"/>
            </a:endParaRPr>
          </a:p>
        </p:txBody>
      </p:sp>
      <p:cxnSp>
        <p:nvCxnSpPr>
          <p:cNvPr id="7" name="6 Conector angular"/>
          <p:cNvCxnSpPr>
            <a:stCxn id="46"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smtClean="0">
                          <a:latin typeface="Arial Narrow" panose="020B0606020202030204" pitchFamily="34" charset="0"/>
                        </a:rPr>
                        <a:t>Lugar</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Total brotes</a:t>
                      </a:r>
                      <a:endParaRPr lang="es-CO" sz="1000" dirty="0">
                        <a:latin typeface="Arial Narrow" panose="020B0606020202030204" pitchFamily="34" charset="0"/>
                      </a:endParaRPr>
                    </a:p>
                  </a:txBody>
                  <a:tcPr/>
                </a:tc>
                <a:extLst>
                  <a:ext uri="{0D108BD9-81ED-4DB2-BD59-A6C34878D82A}">
                    <a16:rowId xmlns:a16="http://schemas.microsoft.com/office/drawing/2014/main" val="10000"/>
                  </a:ext>
                </a:extLst>
              </a:tr>
              <a:tr h="178572">
                <a:tc>
                  <a:txBody>
                    <a:bodyPr/>
                    <a:lstStyle/>
                    <a:p>
                      <a:pPr algn="l"/>
                      <a:r>
                        <a:rPr lang="es-CO" sz="1000" dirty="0" smtClean="0">
                          <a:latin typeface="Arial Narrow" panose="020B0606020202030204" pitchFamily="34" charset="0"/>
                        </a:rPr>
                        <a:t>Sector educativo</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1"/>
                  </a:ext>
                </a:extLst>
              </a:tr>
              <a:tr h="405845">
                <a:tc>
                  <a:txBody>
                    <a:bodyPr/>
                    <a:lstStyle/>
                    <a:p>
                      <a:pPr algn="l"/>
                      <a:r>
                        <a:rPr lang="es-CO" sz="1000" dirty="0" smtClean="0">
                          <a:latin typeface="Arial Narrow" panose="020B0606020202030204" pitchFamily="34" charset="0"/>
                        </a:rPr>
                        <a:t>Centro Penitenciario- Estación</a:t>
                      </a:r>
                      <a:r>
                        <a:rPr lang="es-CO" sz="1000" baseline="0" dirty="0" smtClean="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smtClean="0">
                          <a:latin typeface="Arial Narrow" panose="020B0606020202030204" pitchFamily="34" charset="0"/>
                        </a:rPr>
                        <a:t>Otro </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smtClean="0">
                          <a:solidFill>
                            <a:schemeClr val="tx1"/>
                          </a:solidFill>
                          <a:latin typeface="Arial Narrow" panose="020B0606020202030204" pitchFamily="34" charset="0"/>
                          <a:ea typeface="+mn-ea"/>
                          <a:cs typeface="+mn-cs"/>
                        </a:rPr>
                        <a:t>Familiares</a:t>
                      </a:r>
                      <a:endParaRPr lang="es-CO" sz="1000" kern="1200" dirty="0">
                        <a:solidFill>
                          <a:schemeClr val="tx1"/>
                        </a:solidFill>
                        <a:latin typeface="Arial Narrow" panose="020B0606020202030204" pitchFamily="34" charset="0"/>
                        <a:ea typeface="+mn-ea"/>
                        <a:cs typeface="+mn-cs"/>
                      </a:endParaRPr>
                    </a:p>
                  </a:txBody>
                  <a:tcPr/>
                </a:tc>
                <a:tc>
                  <a:txBody>
                    <a:bodyPr/>
                    <a:lstStyle/>
                    <a:p>
                      <a:pPr marL="0" algn="ctr" defTabSz="914400" rtl="0" eaLnBrk="1" latinLnBrk="0" hangingPunct="1"/>
                      <a:r>
                        <a:rPr lang="es-CO" sz="1000" kern="1200" dirty="0" smtClean="0">
                          <a:solidFill>
                            <a:schemeClr val="tx1"/>
                          </a:solidFill>
                          <a:latin typeface="Arial Narrow" panose="020B0606020202030204" pitchFamily="34" charset="0"/>
                          <a:ea typeface="+mn-ea"/>
                          <a:cs typeface="+mn-cs"/>
                        </a:rPr>
                        <a:t>0</a:t>
                      </a:r>
                      <a:endParaRPr lang="es-CO" sz="10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0004"/>
                  </a:ext>
                </a:extLst>
              </a:tr>
            </a:tbl>
          </a:graphicData>
        </a:graphic>
      </p:graphicFrame>
      <p:sp>
        <p:nvSpPr>
          <p:cNvPr id="51" name="50 CuadroTexto"/>
          <p:cNvSpPr txBox="1"/>
          <p:nvPr/>
        </p:nvSpPr>
        <p:spPr>
          <a:xfrm>
            <a:off x="95983" y="3075922"/>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53" name="52 Conector recto de flecha"/>
          <p:cNvCxnSpPr/>
          <p:nvPr/>
        </p:nvCxnSpPr>
        <p:spPr>
          <a:xfrm>
            <a:off x="4479067" y="398277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107240" y="398277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60985" y="3413763"/>
            <a:ext cx="2148344"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8,93 x 100 mil habitantes</a:t>
            </a:r>
          </a:p>
          <a:p>
            <a:pPr algn="ctr"/>
            <a:r>
              <a:rPr lang="es-ES" sz="1400" b="1" dirty="0" smtClean="0">
                <a:latin typeface="Arial Narrow" panose="020B0606020202030204" pitchFamily="34" charset="0"/>
              </a:rPr>
              <a:t>230</a:t>
            </a:r>
            <a:endParaRPr lang="es-ES" sz="1400" b="1" dirty="0">
              <a:latin typeface="Arial Narrow" panose="020B0606020202030204" pitchFamily="34" charset="0"/>
            </a:endParaRPr>
          </a:p>
        </p:txBody>
      </p:sp>
      <p:sp>
        <p:nvSpPr>
          <p:cNvPr id="58" name="57 CuadroTexto"/>
          <p:cNvSpPr txBox="1"/>
          <p:nvPr/>
        </p:nvSpPr>
        <p:spPr>
          <a:xfrm>
            <a:off x="4928257" y="309168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9" name="58 CuadroTexto"/>
          <p:cNvSpPr txBox="1"/>
          <p:nvPr/>
        </p:nvSpPr>
        <p:spPr>
          <a:xfrm>
            <a:off x="5837701" y="3375364"/>
            <a:ext cx="85792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NA</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65" name="64 CuadroTexto"/>
          <p:cNvSpPr txBox="1"/>
          <p:nvPr/>
        </p:nvSpPr>
        <p:spPr>
          <a:xfrm>
            <a:off x="2500736" y="3033754"/>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6" name="65 CuadroTexto"/>
          <p:cNvSpPr txBox="1"/>
          <p:nvPr/>
        </p:nvSpPr>
        <p:spPr>
          <a:xfrm>
            <a:off x="2761092" y="3446511"/>
            <a:ext cx="207781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21,52 x </a:t>
            </a:r>
            <a:r>
              <a:rPr lang="es-ES" sz="1600" b="1" dirty="0">
                <a:solidFill>
                  <a:srgbClr val="C00000"/>
                </a:solidFill>
                <a:latin typeface="Arial Narrow" panose="020B0606020202030204" pitchFamily="34" charset="0"/>
              </a:rPr>
              <a:t>100 mil </a:t>
            </a:r>
            <a:r>
              <a:rPr lang="es-ES" sz="1600" b="1" dirty="0" smtClean="0">
                <a:solidFill>
                  <a:srgbClr val="C00000"/>
                </a:solidFill>
                <a:latin typeface="Arial Narrow" panose="020B0606020202030204" pitchFamily="34" charset="0"/>
              </a:rPr>
              <a:t>&lt; 5 años</a:t>
            </a:r>
          </a:p>
          <a:p>
            <a:pPr algn="ctr"/>
            <a:r>
              <a:rPr lang="es-ES" sz="1400" b="1" dirty="0" smtClean="0">
                <a:latin typeface="Arial Narrow" panose="020B0606020202030204" pitchFamily="34" charset="0"/>
              </a:rPr>
              <a:t>32 casos</a:t>
            </a:r>
            <a:endParaRPr lang="es-ES" sz="1400" b="1" dirty="0">
              <a:latin typeface="Arial Narrow" panose="020B0606020202030204" pitchFamily="34" charset="0"/>
            </a:endParaRPr>
          </a:p>
        </p:txBody>
      </p:sp>
      <p:grpSp>
        <p:nvGrpSpPr>
          <p:cNvPr id="68" name="67 Grupo"/>
          <p:cNvGrpSpPr/>
          <p:nvPr/>
        </p:nvGrpSpPr>
        <p:grpSpPr>
          <a:xfrm>
            <a:off x="-143966" y="760028"/>
            <a:ext cx="1258607" cy="1651732"/>
            <a:chOff x="-143966" y="539552"/>
            <a:chExt cx="1258607" cy="1651732"/>
          </a:xfrm>
        </p:grpSpPr>
        <p:pic>
          <p:nvPicPr>
            <p:cNvPr id="69"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69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47%</a:t>
              </a:r>
              <a:endParaRPr lang="es-ES" sz="1600" b="1" dirty="0">
                <a:solidFill>
                  <a:schemeClr val="tx1"/>
                </a:solidFill>
                <a:latin typeface="Arial Narrow" panose="020B0606020202030204" pitchFamily="34" charset="0"/>
              </a:endParaRPr>
            </a:p>
          </p:txBody>
        </p:sp>
        <p:sp>
          <p:nvSpPr>
            <p:cNvPr id="71" name="7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107 Casos</a:t>
              </a:r>
              <a:endParaRPr lang="es-ES" sz="1200" b="1" dirty="0">
                <a:latin typeface="Arial Narrow" panose="020B0606020202030204" pitchFamily="34" charset="0"/>
              </a:endParaRPr>
            </a:p>
          </p:txBody>
        </p:sp>
        <p:sp>
          <p:nvSpPr>
            <p:cNvPr id="72"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73" name="72 Grupo"/>
          <p:cNvGrpSpPr/>
          <p:nvPr/>
        </p:nvGrpSpPr>
        <p:grpSpPr>
          <a:xfrm>
            <a:off x="949682" y="863250"/>
            <a:ext cx="1282616" cy="1594010"/>
            <a:chOff x="767312" y="601726"/>
            <a:chExt cx="1282616" cy="1594010"/>
          </a:xfrm>
        </p:grpSpPr>
        <p:sp>
          <p:nvSpPr>
            <p:cNvPr id="74" name="73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53%</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123 Casos</a:t>
              </a:r>
              <a:endParaRPr lang="es-ES" sz="1200" b="1" dirty="0">
                <a:latin typeface="Arial Narrow" panose="020B0606020202030204" pitchFamily="34" charset="0"/>
              </a:endParaRPr>
            </a:p>
          </p:txBody>
        </p:sp>
        <p:pic>
          <p:nvPicPr>
            <p:cNvPr id="76"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78" name="77 Grupo"/>
          <p:cNvGrpSpPr/>
          <p:nvPr/>
        </p:nvGrpSpPr>
        <p:grpSpPr>
          <a:xfrm>
            <a:off x="1944266" y="757458"/>
            <a:ext cx="1414263" cy="1638535"/>
            <a:chOff x="1700534" y="536982"/>
            <a:chExt cx="1414263" cy="1638535"/>
          </a:xfrm>
        </p:grpSpPr>
        <p:sp>
          <p:nvSpPr>
            <p:cNvPr id="79"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0,9%</a:t>
              </a:r>
              <a:endParaRPr lang="es-ES" sz="1600" b="1" dirty="0">
                <a:solidFill>
                  <a:schemeClr val="tx1"/>
                </a:solidFill>
                <a:latin typeface="Arial Narrow" panose="020B0606020202030204" pitchFamily="34" charset="0"/>
              </a:endParaRPr>
            </a:p>
          </p:txBody>
        </p:sp>
        <p:pic>
          <p:nvPicPr>
            <p:cNvPr id="80"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82" name="81 CuadroTexto"/>
            <p:cNvSpPr txBox="1"/>
            <p:nvPr/>
          </p:nvSpPr>
          <p:spPr>
            <a:xfrm>
              <a:off x="1792861" y="18985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 Casos</a:t>
              </a:r>
              <a:endParaRPr lang="es-ES" sz="1200" b="1" dirty="0">
                <a:latin typeface="Arial Narrow" panose="020B0606020202030204" pitchFamily="34" charset="0"/>
              </a:endParaRPr>
            </a:p>
          </p:txBody>
        </p:sp>
      </p:grpSp>
      <p:grpSp>
        <p:nvGrpSpPr>
          <p:cNvPr id="83" name="82 Grupo"/>
          <p:cNvGrpSpPr/>
          <p:nvPr/>
        </p:nvGrpSpPr>
        <p:grpSpPr>
          <a:xfrm>
            <a:off x="3168402" y="836172"/>
            <a:ext cx="1246394" cy="1621088"/>
            <a:chOff x="2858112" y="554428"/>
            <a:chExt cx="1246394" cy="1621088"/>
          </a:xfrm>
        </p:grpSpPr>
        <p:sp>
          <p:nvSpPr>
            <p:cNvPr id="84"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85" name="84 Grupo"/>
            <p:cNvGrpSpPr/>
            <p:nvPr/>
          </p:nvGrpSpPr>
          <p:grpSpPr>
            <a:xfrm>
              <a:off x="2874899" y="554428"/>
              <a:ext cx="1229607" cy="1621088"/>
              <a:chOff x="2850938" y="554428"/>
              <a:chExt cx="1229607" cy="1621088"/>
            </a:xfrm>
          </p:grpSpPr>
          <p:sp>
            <p:nvSpPr>
              <p:cNvPr id="86"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87" name="Picture 3"/>
              <p:cNvPicPr>
                <a:picLocks noChangeAspect="1" noChangeArrowheads="1"/>
              </p:cNvPicPr>
              <p:nvPr/>
            </p:nvPicPr>
            <p:blipFill rotWithShape="1">
              <a:blip r:embed="rId10">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87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grpSp>
        <p:nvGrpSpPr>
          <p:cNvPr id="89" name="88 Grupo"/>
          <p:cNvGrpSpPr/>
          <p:nvPr/>
        </p:nvGrpSpPr>
        <p:grpSpPr>
          <a:xfrm>
            <a:off x="5622828" y="1573146"/>
            <a:ext cx="1610597" cy="855621"/>
            <a:chOff x="5622828" y="1311622"/>
            <a:chExt cx="1610597" cy="855621"/>
          </a:xfrm>
        </p:grpSpPr>
        <p:sp>
          <p:nvSpPr>
            <p:cNvPr id="91"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2"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1,7%</a:t>
              </a:r>
              <a:endParaRPr lang="es-ES" sz="1600" b="1" dirty="0">
                <a:solidFill>
                  <a:schemeClr val="tx1"/>
                </a:solidFill>
                <a:latin typeface="Arial Narrow" panose="020B0606020202030204" pitchFamily="34" charset="0"/>
              </a:endParaRPr>
            </a:p>
          </p:txBody>
        </p:sp>
        <p:sp>
          <p:nvSpPr>
            <p:cNvPr id="93" name="92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 Casos</a:t>
              </a:r>
              <a:endParaRPr lang="es-ES" sz="1200" b="1" dirty="0">
                <a:latin typeface="Arial Narrow" panose="020B0606020202030204" pitchFamily="34" charset="0"/>
              </a:endParaRPr>
            </a:p>
          </p:txBody>
        </p:sp>
      </p:grpSp>
      <p:grpSp>
        <p:nvGrpSpPr>
          <p:cNvPr id="94" name="93 Grupo"/>
          <p:cNvGrpSpPr/>
          <p:nvPr/>
        </p:nvGrpSpPr>
        <p:grpSpPr>
          <a:xfrm>
            <a:off x="4248522" y="945092"/>
            <a:ext cx="1610597" cy="1516901"/>
            <a:chOff x="4078085" y="683568"/>
            <a:chExt cx="1610597" cy="1516901"/>
          </a:xfrm>
        </p:grpSpPr>
        <p:pic>
          <p:nvPicPr>
            <p:cNvPr id="95" name="Picture 4"/>
            <p:cNvPicPr>
              <a:picLocks noChangeAspect="1" noChangeArrowheads="1"/>
            </p:cNvPicPr>
            <p:nvPr/>
          </p:nvPicPr>
          <p:blipFill rotWithShape="1">
            <a:blip r:embed="rId11">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97"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98" name="97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99" name="98 Rectángulo"/>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0" name="99 Grupo"/>
          <p:cNvGrpSpPr/>
          <p:nvPr/>
        </p:nvGrpSpPr>
        <p:grpSpPr>
          <a:xfrm>
            <a:off x="276968" y="2594884"/>
            <a:ext cx="3446504" cy="276999"/>
            <a:chOff x="2448322" y="74775"/>
            <a:chExt cx="3446504" cy="276999"/>
          </a:xfrm>
        </p:grpSpPr>
        <p:sp>
          <p:nvSpPr>
            <p:cNvPr id="10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2" name="101 Conector recto"/>
            <p:cNvCxnSpPr>
              <a:stCxn id="10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04" name="103 Rectángulo"/>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2088" y="7405566"/>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110" name="109 CuadroTexto"/>
          <p:cNvSpPr txBox="1"/>
          <p:nvPr/>
        </p:nvSpPr>
        <p:spPr>
          <a:xfrm>
            <a:off x="102988" y="7723509"/>
            <a:ext cx="7045505" cy="646331"/>
          </a:xfrm>
          <a:prstGeom prst="rect">
            <a:avLst/>
          </a:prstGeom>
          <a:noFill/>
        </p:spPr>
        <p:txBody>
          <a:bodyPr wrap="square" rtlCol="0">
            <a:spAutoFit/>
          </a:bodyPr>
          <a:lstStyle/>
          <a:p>
            <a:pPr algn="just"/>
            <a:r>
              <a:rPr lang="es-CO" sz="1200" dirty="0">
                <a:latin typeface="Arial Narrow" panose="020B0606020202030204" pitchFamily="34" charset="0"/>
              </a:rPr>
              <a:t>El comportamiento de </a:t>
            </a:r>
            <a:r>
              <a:rPr lang="es-CO" sz="1200" dirty="0" smtClean="0">
                <a:latin typeface="Arial Narrow" panose="020B0606020202030204" pitchFamily="34" charset="0"/>
              </a:rPr>
              <a:t>la varicela  hasta semana epidemiológica 16  ha estado en zona de éxito. Se observa un </a:t>
            </a:r>
            <a:r>
              <a:rPr lang="es-CO" sz="1200" dirty="0">
                <a:latin typeface="Arial Narrow" panose="020B0606020202030204" pitchFamily="34" charset="0"/>
              </a:rPr>
              <a:t>número de casos </a:t>
            </a:r>
            <a:r>
              <a:rPr lang="es-CO" sz="1200" dirty="0" smtClean="0">
                <a:latin typeface="Arial Narrow" panose="020B0606020202030204" pitchFamily="34" charset="0"/>
              </a:rPr>
              <a:t> por debajo de </a:t>
            </a:r>
            <a:r>
              <a:rPr lang="es-CO" sz="1200" dirty="0">
                <a:latin typeface="Arial Narrow" panose="020B0606020202030204" pitchFamily="34" charset="0"/>
              </a:rPr>
              <a:t>lo esperado </a:t>
            </a:r>
            <a:r>
              <a:rPr lang="es-CO" sz="1200" dirty="0" smtClean="0">
                <a:latin typeface="Arial Narrow" panose="020B0606020202030204" pitchFamily="34" charset="0"/>
              </a:rPr>
              <a:t>en comparación  con los dos años anteriores. El curso de vida con mayor número de casos fue el de juventud  con el 34%. En promedio se notificaron 10 casos por semana epidemiológica. </a:t>
            </a:r>
            <a:endParaRPr lang="es-CO" sz="1400" dirty="0">
              <a:latin typeface="Arial Narrow" panose="020B0606020202030204" pitchFamily="34" charset="0"/>
            </a:endParaRPr>
          </a:p>
        </p:txBody>
      </p:sp>
      <p:grpSp>
        <p:nvGrpSpPr>
          <p:cNvPr id="90" name="89 Grupo"/>
          <p:cNvGrpSpPr/>
          <p:nvPr/>
        </p:nvGrpSpPr>
        <p:grpSpPr>
          <a:xfrm>
            <a:off x="144066" y="517803"/>
            <a:ext cx="1642872" cy="453797"/>
            <a:chOff x="402095" y="486270"/>
            <a:chExt cx="2369636" cy="453797"/>
          </a:xfrm>
        </p:grpSpPr>
        <p:sp>
          <p:nvSpPr>
            <p:cNvPr id="111"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 name="11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113" name="112 Grupo"/>
          <p:cNvGrpSpPr/>
          <p:nvPr/>
        </p:nvGrpSpPr>
        <p:grpSpPr>
          <a:xfrm>
            <a:off x="2223152" y="513131"/>
            <a:ext cx="1809346" cy="436841"/>
            <a:chOff x="3060727" y="484500"/>
            <a:chExt cx="2369636" cy="436841"/>
          </a:xfrm>
        </p:grpSpPr>
        <p:sp>
          <p:nvSpPr>
            <p:cNvPr id="114"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 name="11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116" name="115 Grupo"/>
          <p:cNvGrpSpPr/>
          <p:nvPr/>
        </p:nvGrpSpPr>
        <p:grpSpPr>
          <a:xfrm>
            <a:off x="4573030" y="537991"/>
            <a:ext cx="2771836" cy="436841"/>
            <a:chOff x="2849287" y="484500"/>
            <a:chExt cx="2777877" cy="436841"/>
          </a:xfrm>
        </p:grpSpPr>
        <p:sp>
          <p:nvSpPr>
            <p:cNvPr id="117"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11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2349608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3  - 2021</a:t>
            </a:r>
            <a:endParaRPr lang="es-ES" sz="1200" b="1" dirty="0">
              <a:latin typeface="Arial Narrow" panose="020B0606020202030204" pitchFamily="34" charset="0"/>
            </a:endParaRPr>
          </a:p>
        </p:txBody>
      </p:sp>
      <p:sp>
        <p:nvSpPr>
          <p:cNvPr id="6" name="5 Rectángulo"/>
          <p:cNvSpPr/>
          <p:nvPr/>
        </p:nvSpPr>
        <p:spPr>
          <a:xfrm>
            <a:off x="2274078" y="1816532"/>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a:t>
            </a:r>
            <a:r>
              <a:rPr lang="pt-BR" sz="1100" dirty="0">
                <a:latin typeface="Arial Narrow" panose="020B0606020202030204" pitchFamily="34" charset="0"/>
              </a:rPr>
              <a:t>Canal endémico </a:t>
            </a:r>
            <a:r>
              <a:rPr lang="pt-BR" sz="1100" dirty="0" err="1">
                <a:latin typeface="Arial Narrow" panose="020B0606020202030204" pitchFamily="34" charset="0"/>
              </a:rPr>
              <a:t>Meningitis</a:t>
            </a:r>
            <a:r>
              <a:rPr lang="pt-BR" sz="1100" dirty="0">
                <a:latin typeface="Arial Narrow" panose="020B0606020202030204" pitchFamily="34" charset="0"/>
              </a:rPr>
              <a:t>  por  </a:t>
            </a:r>
            <a:r>
              <a:rPr lang="pt-BR" sz="1100" dirty="0" err="1">
                <a:latin typeface="Arial Narrow" panose="020B0606020202030204" pitchFamily="34" charset="0"/>
              </a:rPr>
              <a:t>Meningococo</a:t>
            </a:r>
            <a:r>
              <a:rPr lang="es-ES" sz="1100" dirty="0" smtClean="0">
                <a:latin typeface="Arial Narrow" panose="020B0606020202030204" pitchFamily="34" charset="0"/>
              </a:rPr>
              <a:t>. Medellín, a Periodo epidemiológico 3 de 2021. </a:t>
            </a:r>
            <a:endParaRPr lang="es-ES" sz="1100" dirty="0">
              <a:latin typeface="Arial Narrow" panose="020B0606020202030204" pitchFamily="34" charset="0"/>
            </a:endParaRP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5</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035466"/>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grpSp>
        <p:nvGrpSpPr>
          <p:cNvPr id="32" name="31 Grupo"/>
          <p:cNvGrpSpPr/>
          <p:nvPr/>
        </p:nvGrpSpPr>
        <p:grpSpPr>
          <a:xfrm>
            <a:off x="5114767" y="5049366"/>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3302537" y="5436096"/>
            <a:ext cx="1882089" cy="577081"/>
          </a:xfrm>
          <a:prstGeom prst="rect">
            <a:avLst/>
          </a:prstGeom>
          <a:noFill/>
        </p:spPr>
        <p:txBody>
          <a:bodyPr wrap="square" rtlCol="0">
            <a:spAutoFit/>
          </a:bodyPr>
          <a:lstStyle/>
          <a:p>
            <a:pPr algn="ctr"/>
            <a:r>
              <a:rPr lang="es-ES" sz="1050" b="1" dirty="0" smtClean="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4875924" y="638816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2987251" y="638816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756884" y="5909531"/>
            <a:ext cx="1008971" cy="461665"/>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0,11* </a:t>
            </a:r>
            <a:r>
              <a:rPr lang="es-ES" sz="1200" b="1" dirty="0">
                <a:solidFill>
                  <a:srgbClr val="C00000"/>
                </a:solidFill>
                <a:latin typeface="Arial Narrow" panose="020B0606020202030204" pitchFamily="34" charset="0"/>
              </a:rPr>
              <a:t>100 mil</a:t>
            </a:r>
          </a:p>
          <a:p>
            <a:pPr algn="ctr"/>
            <a:r>
              <a:rPr lang="es-ES" sz="1200" b="1" dirty="0" smtClean="0">
                <a:latin typeface="Arial Narrow" panose="020B0606020202030204" pitchFamily="34" charset="0"/>
              </a:rPr>
              <a:t>3 casos</a:t>
            </a:r>
            <a:endParaRPr lang="es-ES" sz="1200" b="1" dirty="0">
              <a:latin typeface="Arial Narrow" panose="020B0606020202030204" pitchFamily="34" charset="0"/>
            </a:endParaRPr>
          </a:p>
        </p:txBody>
      </p:sp>
      <p:sp>
        <p:nvSpPr>
          <p:cNvPr id="55" name="54 CuadroTexto"/>
          <p:cNvSpPr txBox="1"/>
          <p:nvPr/>
        </p:nvSpPr>
        <p:spPr>
          <a:xfrm>
            <a:off x="3871173" y="6510624"/>
            <a:ext cx="2487186" cy="261610"/>
          </a:xfrm>
          <a:prstGeom prst="rect">
            <a:avLst/>
          </a:prstGeom>
          <a:noFill/>
        </p:spPr>
        <p:txBody>
          <a:bodyPr wrap="square" rtlCol="0">
            <a:spAutoFit/>
          </a:bodyPr>
          <a:lstStyle/>
          <a:p>
            <a:pPr algn="ctr"/>
            <a:r>
              <a:rPr lang="es-ES" sz="1050" b="1" dirty="0" smtClean="0">
                <a:latin typeface="Arial Narrow" panose="020B0606020202030204" pitchFamily="34" charset="0"/>
              </a:rPr>
              <a:t>Brotes con investigación de campo</a:t>
            </a:r>
          </a:p>
        </p:txBody>
      </p:sp>
      <p:sp>
        <p:nvSpPr>
          <p:cNvPr id="56" name="55 CuadroTexto"/>
          <p:cNvSpPr txBox="1"/>
          <p:nvPr/>
        </p:nvSpPr>
        <p:spPr>
          <a:xfrm>
            <a:off x="4171741" y="6772234"/>
            <a:ext cx="2060179"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a:p>
            <a:pPr algn="ctr"/>
            <a:r>
              <a:rPr lang="es-ES" sz="1200" b="1" dirty="0" smtClean="0">
                <a:latin typeface="Arial Narrow" panose="020B0606020202030204" pitchFamily="34" charset="0"/>
              </a:rPr>
              <a:t>(sin brotes  hasta este periodo)</a:t>
            </a:r>
            <a:endParaRPr lang="es-ES" sz="1200" b="1" dirty="0">
              <a:latin typeface="Arial Narrow" panose="020B0606020202030204" pitchFamily="34" charset="0"/>
            </a:endParaRPr>
          </a:p>
        </p:txBody>
      </p:sp>
      <p:sp>
        <p:nvSpPr>
          <p:cNvPr id="58" name="57 CuadroTexto"/>
          <p:cNvSpPr txBox="1"/>
          <p:nvPr/>
        </p:nvSpPr>
        <p:spPr>
          <a:xfrm>
            <a:off x="5114766" y="543609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a:t>
            </a:r>
            <a:r>
              <a:rPr lang="es-ES" sz="1000" b="1" dirty="0" smtClean="0">
                <a:latin typeface="Arial Narrow" panose="020B0606020202030204" pitchFamily="34" charset="0"/>
              </a:rPr>
              <a:t>incidencia de meningitis bacterianas  </a:t>
            </a:r>
            <a:r>
              <a:rPr lang="es-ES" sz="1000" b="1" dirty="0">
                <a:latin typeface="Arial Narrow" panose="020B0606020202030204" pitchFamily="34" charset="0"/>
              </a:rPr>
              <a:t>en </a:t>
            </a:r>
            <a:r>
              <a:rPr lang="es-ES" sz="1000" b="1" dirty="0" smtClean="0">
                <a:latin typeface="Arial Narrow" panose="020B0606020202030204" pitchFamily="34" charset="0"/>
              </a:rPr>
              <a:t>menores de 5 años</a:t>
            </a:r>
            <a:endParaRPr lang="es-ES" sz="1000" b="1" dirty="0">
              <a:latin typeface="Arial Narrow" panose="020B0606020202030204" pitchFamily="34" charset="0"/>
            </a:endParaRPr>
          </a:p>
        </p:txBody>
      </p:sp>
      <p:sp>
        <p:nvSpPr>
          <p:cNvPr id="61" name="60 CuadroTexto"/>
          <p:cNvSpPr txBox="1"/>
          <p:nvPr/>
        </p:nvSpPr>
        <p:spPr>
          <a:xfrm>
            <a:off x="219514" y="2843808"/>
            <a:ext cx="1770036"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Casos -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11</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Meningitis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719693" y="5895726"/>
            <a:ext cx="946093" cy="461665"/>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0,67* </a:t>
            </a:r>
            <a:r>
              <a:rPr lang="es-ES" sz="1200" b="1" dirty="0">
                <a:solidFill>
                  <a:srgbClr val="C00000"/>
                </a:solidFill>
                <a:latin typeface="Arial Narrow" panose="020B0606020202030204" pitchFamily="34" charset="0"/>
              </a:rPr>
              <a:t>100 mil</a:t>
            </a:r>
          </a:p>
          <a:p>
            <a:pPr algn="ctr"/>
            <a:r>
              <a:rPr lang="es-ES" sz="1200" b="1" dirty="0">
                <a:latin typeface="Arial Narrow" panose="020B0606020202030204" pitchFamily="34" charset="0"/>
              </a:rPr>
              <a:t>1</a:t>
            </a:r>
            <a:r>
              <a:rPr lang="es-ES" sz="1200" b="1" dirty="0" smtClean="0">
                <a:latin typeface="Arial Narrow" panose="020B0606020202030204" pitchFamily="34" charset="0"/>
              </a:rPr>
              <a:t> caso</a:t>
            </a:r>
            <a:endParaRPr lang="es-ES" sz="1200" b="1" dirty="0">
              <a:latin typeface="Arial Narrow" panose="020B0606020202030204" pitchFamily="34" charset="0"/>
            </a:endParaRPr>
          </a:p>
        </p:txBody>
      </p:sp>
      <p:sp>
        <p:nvSpPr>
          <p:cNvPr id="45" name="44 Rectángulo"/>
          <p:cNvSpPr/>
          <p:nvPr/>
        </p:nvSpPr>
        <p:spPr>
          <a:xfrm>
            <a:off x="0" y="6948264"/>
            <a:ext cx="3529933"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CO" sz="900" dirty="0">
                <a:latin typeface="Arial Narrow" panose="020B0606020202030204" pitchFamily="34" charset="0"/>
              </a:rPr>
              <a:t>Casos de meningitis </a:t>
            </a:r>
            <a:r>
              <a:rPr lang="es-CO" sz="900" dirty="0" smtClean="0">
                <a:latin typeface="Arial Narrow" panose="020B0606020202030204" pitchFamily="34" charset="0"/>
              </a:rPr>
              <a:t>bacteriana, enfermedad </a:t>
            </a:r>
            <a:r>
              <a:rPr lang="es-CO" sz="900" dirty="0" err="1" smtClean="0">
                <a:latin typeface="Arial Narrow" panose="020B0606020202030204" pitchFamily="34" charset="0"/>
              </a:rPr>
              <a:t>meningocócica</a:t>
            </a:r>
            <a:r>
              <a:rPr lang="es-CO" sz="900" dirty="0" smtClean="0">
                <a:latin typeface="Arial Narrow" panose="020B0606020202030204" pitchFamily="34" charset="0"/>
              </a:rPr>
              <a:t> y otros agentes, Medellin, periodo epidemiológico 4, 2021</a:t>
            </a:r>
            <a:r>
              <a:rPr lang="es-ES" sz="1000" dirty="0" smtClean="0">
                <a:latin typeface="Arial Narrow" panose="020B0606020202030204" pitchFamily="34" charset="0"/>
              </a:rPr>
              <a:t>. </a:t>
            </a:r>
            <a:endParaRPr lang="es-ES" sz="1000" dirty="0">
              <a:latin typeface="Arial Narrow" panose="020B0606020202030204" pitchFamily="34" charset="0"/>
            </a:endParaRPr>
          </a:p>
        </p:txBody>
      </p:sp>
      <p:sp>
        <p:nvSpPr>
          <p:cNvPr id="46" name="45 Rectángulo"/>
          <p:cNvSpPr/>
          <p:nvPr/>
        </p:nvSpPr>
        <p:spPr>
          <a:xfrm>
            <a:off x="224097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2" name="51 Grupo"/>
          <p:cNvGrpSpPr/>
          <p:nvPr/>
        </p:nvGrpSpPr>
        <p:grpSpPr>
          <a:xfrm>
            <a:off x="2543435" y="4103409"/>
            <a:ext cx="1252369" cy="877901"/>
            <a:chOff x="-36884" y="7072716"/>
            <a:chExt cx="1252369" cy="877901"/>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3 casos</a:t>
              </a:r>
              <a:endParaRPr lang="es-ES" sz="1400" b="1" dirty="0">
                <a:solidFill>
                  <a:schemeClr val="tx1"/>
                </a:solidFill>
                <a:latin typeface="Arial Narrow" panose="020B0606020202030204" pitchFamily="34" charset="0"/>
              </a:endParaRPr>
            </a:p>
          </p:txBody>
        </p:sp>
        <p:sp>
          <p:nvSpPr>
            <p:cNvPr id="59" name="58 CuadroTexto"/>
            <p:cNvSpPr txBox="1"/>
            <p:nvPr/>
          </p:nvSpPr>
          <p:spPr>
            <a:xfrm>
              <a:off x="-36884" y="76736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a:t>
              </a:r>
            </a:p>
          </p:txBody>
        </p:sp>
      </p:grpSp>
      <p:pic>
        <p:nvPicPr>
          <p:cNvPr id="6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877901"/>
            <a:chOff x="-14122" y="7072716"/>
            <a:chExt cx="1229607" cy="877901"/>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2 casos</a:t>
              </a:r>
              <a:endParaRPr lang="es-ES" sz="1400" b="1" dirty="0">
                <a:solidFill>
                  <a:schemeClr val="tx1"/>
                </a:solidFill>
                <a:latin typeface="Arial Narrow" panose="020B0606020202030204" pitchFamily="34" charset="0"/>
              </a:endParaRPr>
            </a:p>
          </p:txBody>
        </p:sp>
        <p:sp>
          <p:nvSpPr>
            <p:cNvPr id="67" name="6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pic>
        <p:nvPicPr>
          <p:cNvPr id="68" name="Picture 7"/>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7" cstate="print">
            <a:biLevel thresh="75000"/>
            <a:extLst>
              <a:ext uri="{BEBA8EAE-BF5A-486C-A8C5-ECC9F3942E4B}">
                <a14:imgProps xmlns:a14="http://schemas.microsoft.com/office/drawing/2010/main">
                  <a14:imgLayer r:embed="rId8">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877901"/>
            <a:chOff x="-14122" y="7072716"/>
            <a:chExt cx="1229607" cy="877901"/>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&lt; 5 años</a:t>
              </a:r>
              <a:endParaRPr lang="es-ES" sz="1200" b="1" u="sng" dirty="0">
                <a:latin typeface="Arial Narrow" panose="020B0606020202030204" pitchFamily="34" charset="0"/>
              </a:endParaRP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2</a:t>
              </a:r>
              <a:r>
                <a:rPr lang="es-ES" sz="1400" b="1" dirty="0" smtClean="0">
                  <a:solidFill>
                    <a:schemeClr val="tx1"/>
                  </a:solidFill>
                  <a:latin typeface="Arial Narrow" panose="020B0606020202030204" pitchFamily="34" charset="0"/>
                </a:rPr>
                <a:t> caso</a:t>
              </a:r>
              <a:endParaRPr lang="es-ES" sz="1400" b="1" dirty="0">
                <a:solidFill>
                  <a:schemeClr val="tx1"/>
                </a:solidFill>
                <a:latin typeface="Arial Narrow" panose="020B0606020202030204" pitchFamily="34" charset="0"/>
              </a:endParaRPr>
            </a:p>
          </p:txBody>
        </p:sp>
        <p:sp>
          <p:nvSpPr>
            <p:cNvPr id="73" name="72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grpSp>
        <p:nvGrpSpPr>
          <p:cNvPr id="74" name="73 Grupo"/>
          <p:cNvGrpSpPr/>
          <p:nvPr/>
        </p:nvGrpSpPr>
        <p:grpSpPr>
          <a:xfrm>
            <a:off x="5823459" y="4064492"/>
            <a:ext cx="1229607" cy="877901"/>
            <a:chOff x="-14122" y="7072716"/>
            <a:chExt cx="1229607" cy="877901"/>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&gt; 65 años</a:t>
              </a:r>
              <a:endParaRPr lang="es-ES" sz="1200" b="1" u="sng" dirty="0">
                <a:latin typeface="Arial Narrow" panose="020B0606020202030204" pitchFamily="34" charset="0"/>
              </a:endParaRPr>
            </a:p>
          </p:txBody>
        </p:sp>
        <p:sp>
          <p:nvSpPr>
            <p:cNvPr id="76" name="75 Rectángulo redondeado"/>
            <p:cNvSpPr/>
            <p:nvPr/>
          </p:nvSpPr>
          <p:spPr>
            <a:xfrm>
              <a:off x="209546" y="7376969"/>
              <a:ext cx="82971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0 </a:t>
              </a:r>
              <a:r>
                <a:rPr lang="es-ES" sz="1400" b="1" dirty="0">
                  <a:solidFill>
                    <a:schemeClr val="tx1"/>
                  </a:solidFill>
                  <a:latin typeface="Arial Narrow" panose="020B0606020202030204" pitchFamily="34" charset="0"/>
                </a:rPr>
                <a:t>caso</a:t>
              </a:r>
            </a:p>
          </p:txBody>
        </p:sp>
        <p:sp>
          <p:nvSpPr>
            <p:cNvPr id="77" name="7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9" name="88 CuadroTexto"/>
          <p:cNvSpPr txBox="1"/>
          <p:nvPr/>
        </p:nvSpPr>
        <p:spPr>
          <a:xfrm>
            <a:off x="-4949" y="8100392"/>
            <a:ext cx="7180824" cy="553998"/>
          </a:xfrm>
          <a:prstGeom prst="rect">
            <a:avLst/>
          </a:prstGeom>
          <a:noFill/>
        </p:spPr>
        <p:txBody>
          <a:bodyPr wrap="square" rtlCol="0">
            <a:spAutoFit/>
          </a:bodyPr>
          <a:lstStyle/>
          <a:p>
            <a:pPr algn="just"/>
            <a:r>
              <a:rPr lang="es-CO" sz="1000" dirty="0" smtClean="0">
                <a:latin typeface="Arial Narrow" panose="020B0606020202030204" pitchFamily="34" charset="0"/>
              </a:rPr>
              <a:t>En relación a las Meningitis Bacterianas, se encontró una causada por el Meningococo.  En  relación  a las M. </a:t>
            </a:r>
            <a:r>
              <a:rPr lang="es-CO" sz="1000" dirty="0">
                <a:latin typeface="Arial Narrow" panose="020B0606020202030204" pitchFamily="34" charset="0"/>
              </a:rPr>
              <a:t>p</a:t>
            </a:r>
            <a:r>
              <a:rPr lang="es-CO" sz="1000" dirty="0" smtClean="0">
                <a:latin typeface="Arial Narrow" panose="020B0606020202030204" pitchFamily="34" charset="0"/>
              </a:rPr>
              <a:t>or Meningococo el número de casos presentado para este periodo epidemiológico fue de 0, sin superar el número esperado. Se presentó en la semana epidemiológica 5 el único caso hasta el reporte de este informe. No se han presentado muertes.</a:t>
            </a:r>
            <a:endParaRPr lang="es-CO" sz="1000" dirty="0">
              <a:latin typeface="Arial Narrow" panose="020B0606020202030204" pitchFamily="34" charset="0"/>
            </a:endParaRPr>
          </a:p>
        </p:txBody>
      </p:sp>
      <p:sp>
        <p:nvSpPr>
          <p:cNvPr id="79" name="78 CuadroTexto"/>
          <p:cNvSpPr txBox="1"/>
          <p:nvPr/>
        </p:nvSpPr>
        <p:spPr>
          <a:xfrm>
            <a:off x="-49429" y="4535034"/>
            <a:ext cx="2331087" cy="246221"/>
          </a:xfrm>
          <a:prstGeom prst="rect">
            <a:avLst/>
          </a:prstGeom>
          <a:noFill/>
        </p:spPr>
        <p:txBody>
          <a:bodyPr wrap="none" rtlCol="0">
            <a:spAutoFit/>
          </a:bodyPr>
          <a:lstStyle/>
          <a:p>
            <a:pPr algn="ctr"/>
            <a:r>
              <a:rPr lang="es-ES" sz="1000" b="1" dirty="0" smtClean="0">
                <a:latin typeface="Arial Narrow" panose="020B0606020202030204" pitchFamily="34" charset="0"/>
              </a:rPr>
              <a:t>Confirmados y pendientes de clasificación </a:t>
            </a:r>
            <a:endParaRPr lang="es-ES" sz="1000" b="1" dirty="0">
              <a:latin typeface="Arial Narrow" panose="020B0606020202030204" pitchFamily="34" charset="0"/>
            </a:endParaRP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Edad</a:t>
              </a:r>
              <a:endParaRPr lang="es-ES" sz="1600" b="1" dirty="0">
                <a:latin typeface="Arial Narrow" panose="020B0606020202030204" pitchFamily="34" charset="0"/>
              </a:endParaRPr>
            </a:p>
          </p:txBody>
        </p:sp>
      </p:grpSp>
      <p:pic>
        <p:nvPicPr>
          <p:cNvPr id="2" name="Imagen 1"/>
          <p:cNvPicPr>
            <a:picLocks noChangeAspect="1"/>
          </p:cNvPicPr>
          <p:nvPr/>
        </p:nvPicPr>
        <p:blipFill>
          <a:blip r:embed="rId9"/>
          <a:stretch>
            <a:fillRect/>
          </a:stretch>
        </p:blipFill>
        <p:spPr>
          <a:xfrm>
            <a:off x="2108553" y="264032"/>
            <a:ext cx="5220299" cy="1628625"/>
          </a:xfrm>
          <a:prstGeom prst="rect">
            <a:avLst/>
          </a:prstGeom>
        </p:spPr>
      </p:pic>
      <p:pic>
        <p:nvPicPr>
          <p:cNvPr id="3" name="Imagen 2"/>
          <p:cNvPicPr>
            <a:picLocks noChangeAspect="1"/>
          </p:cNvPicPr>
          <p:nvPr/>
        </p:nvPicPr>
        <p:blipFill>
          <a:blip r:embed="rId10"/>
          <a:stretch>
            <a:fillRect/>
          </a:stretch>
        </p:blipFill>
        <p:spPr>
          <a:xfrm>
            <a:off x="68010" y="5490533"/>
            <a:ext cx="2668344" cy="1598533"/>
          </a:xfrm>
          <a:prstGeom prst="rect">
            <a:avLst/>
          </a:prstGeom>
        </p:spPr>
      </p:pic>
    </p:spTree>
    <p:extLst>
      <p:ext uri="{BB962C8B-B14F-4D97-AF65-F5344CB8AC3E}">
        <p14:creationId xmlns:p14="http://schemas.microsoft.com/office/powerpoint/2010/main" val="1869899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6134"/>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12</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smtClean="0">
                  <a:latin typeface="Arial Narrow" panose="020B0606020202030204" pitchFamily="34" charset="0"/>
                </a:rPr>
                <a:t>Otros eventos inmunoprevenibles de baja frecuencia</a:t>
              </a:r>
              <a:endParaRPr lang="es-ES" sz="1200" b="1" dirty="0">
                <a:latin typeface="Arial Narrow" panose="020B0606020202030204" pitchFamily="34" charset="0"/>
              </a:endParaRP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0" y="1043608"/>
            <a:ext cx="2095750" cy="261610"/>
          </a:xfrm>
          <a:prstGeom prst="rect">
            <a:avLst/>
          </a:prstGeom>
          <a:noFill/>
        </p:spPr>
        <p:txBody>
          <a:bodyPr wrap="square" rtlCol="0">
            <a:spAutoFit/>
          </a:bodyPr>
          <a:lstStyle/>
          <a:p>
            <a:r>
              <a:rPr lang="es-ES" sz="1100" b="1" dirty="0" smtClean="0">
                <a:latin typeface="Arial Narrow" panose="020B0606020202030204" pitchFamily="34" charset="0"/>
              </a:rPr>
              <a:t>Periodo epidemiológico 4  - 2021</a:t>
            </a:r>
            <a:endParaRPr lang="es-ES" sz="1100" b="1" dirty="0">
              <a:latin typeface="Arial Narrow" panose="020B0606020202030204" pitchFamily="34" charset="0"/>
            </a:endParaRPr>
          </a:p>
        </p:txBody>
      </p:sp>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smtClean="0">
                <a:solidFill>
                  <a:srgbClr val="C00000"/>
                </a:solidFill>
                <a:latin typeface="Arial Narrow" panose="020B0606020202030204" pitchFamily="34" charset="0"/>
                <a:ea typeface="+mn-ea"/>
                <a:cs typeface="+mn-cs"/>
              </a:rPr>
              <a:t>Parálisis Flácida</a:t>
            </a:r>
            <a:endParaRPr lang="es-ES" sz="1600" b="1" dirty="0">
              <a:solidFill>
                <a:srgbClr val="C00000"/>
              </a:solidFill>
              <a:latin typeface="Arial Narrow" panose="020B0606020202030204" pitchFamily="34" charset="0"/>
              <a:ea typeface="+mn-ea"/>
              <a:cs typeface="+mn-cs"/>
            </a:endParaRP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56434" y="459993"/>
            <a:ext cx="1951371" cy="1015663"/>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Síndrome </a:t>
            </a:r>
            <a:r>
              <a:rPr lang="es-ES" sz="2000" b="1" dirty="0">
                <a:solidFill>
                  <a:srgbClr val="C00000"/>
                </a:solidFill>
                <a:latin typeface="Arial Narrow" panose="020B0606020202030204" pitchFamily="34" charset="0"/>
                <a:ea typeface="+mn-ea"/>
                <a:cs typeface="+mn-cs"/>
              </a:rPr>
              <a:t>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77910" y="3750238"/>
            <a:ext cx="1902957" cy="246221"/>
          </a:xfrm>
          <a:prstGeom prst="rect">
            <a:avLst/>
          </a:prstGeom>
          <a:noFill/>
        </p:spPr>
        <p:txBody>
          <a:bodyPr wrap="square" rtlCol="0">
            <a:spAutoFit/>
          </a:bodyPr>
          <a:lstStyle/>
          <a:p>
            <a:pPr algn="ctr"/>
            <a:r>
              <a:rPr lang="es-ES" sz="1000" b="1" dirty="0" smtClean="0">
                <a:latin typeface="Arial Narrow" panose="020B0606020202030204" pitchFamily="34" charset="0"/>
              </a:rPr>
              <a:t>Periodo epidemiológico 4  - 2021</a:t>
            </a:r>
            <a:endParaRPr lang="es-ES" sz="1000" b="1" dirty="0">
              <a:latin typeface="Arial Narrow" panose="020B0606020202030204" pitchFamily="34" charset="0"/>
            </a:endParaRPr>
          </a:p>
        </p:txBody>
      </p:sp>
      <p:sp>
        <p:nvSpPr>
          <p:cNvPr id="27" name="36 Título"/>
          <p:cNvSpPr txBox="1">
            <a:spLocks/>
          </p:cNvSpPr>
          <p:nvPr/>
        </p:nvSpPr>
        <p:spPr>
          <a:xfrm>
            <a:off x="-77910" y="3121615"/>
            <a:ext cx="20221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Tétanos accidental</a:t>
            </a:r>
            <a:endParaRPr lang="es-ES" sz="2000" b="1" dirty="0">
              <a:solidFill>
                <a:srgbClr val="C00000"/>
              </a:solidFill>
              <a:latin typeface="Arial Narrow" panose="020B0606020202030204" pitchFamily="34" charset="0"/>
              <a:ea typeface="+mn-ea"/>
              <a:cs typeface="+mn-cs"/>
            </a:endParaRPr>
          </a:p>
        </p:txBody>
      </p:sp>
      <p:sp>
        <p:nvSpPr>
          <p:cNvPr id="24" name="23 CuadroTexto"/>
          <p:cNvSpPr txBox="1"/>
          <p:nvPr/>
        </p:nvSpPr>
        <p:spPr>
          <a:xfrm>
            <a:off x="1925089" y="1269820"/>
            <a:ext cx="1668137" cy="1200329"/>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16 </a:t>
            </a:r>
            <a:r>
              <a:rPr lang="es-CO" sz="1200" dirty="0">
                <a:latin typeface="Arial Narrow" panose="020B0606020202030204" pitchFamily="34" charset="0"/>
              </a:rPr>
              <a:t>no se han notificado  casos probables para este evento en residente en Medellín. </a:t>
            </a:r>
          </a:p>
        </p:txBody>
      </p:sp>
      <p:sp>
        <p:nvSpPr>
          <p:cNvPr id="32" name="31 CuadroTexto"/>
          <p:cNvSpPr txBox="1"/>
          <p:nvPr/>
        </p:nvSpPr>
        <p:spPr>
          <a:xfrm>
            <a:off x="3464655" y="3614115"/>
            <a:ext cx="1951371" cy="253916"/>
          </a:xfrm>
          <a:prstGeom prst="rect">
            <a:avLst/>
          </a:prstGeom>
          <a:noFill/>
        </p:spPr>
        <p:txBody>
          <a:bodyPr wrap="square" rtlCol="0">
            <a:spAutoFit/>
          </a:bodyPr>
          <a:lstStyle/>
          <a:p>
            <a:pPr algn="ctr"/>
            <a:r>
              <a:rPr lang="es-ES" sz="1050" b="1" dirty="0" smtClean="0">
                <a:latin typeface="Arial Narrow" panose="020B0606020202030204" pitchFamily="34" charset="0"/>
              </a:rPr>
              <a:t>Periodo epidemiológico 4-2021</a:t>
            </a:r>
            <a:endParaRPr lang="es-ES" sz="1050" b="1" dirty="0">
              <a:latin typeface="Arial Narrow" panose="020B0606020202030204" pitchFamily="34" charset="0"/>
            </a:endParaRPr>
          </a:p>
        </p:txBody>
      </p:sp>
      <p:sp>
        <p:nvSpPr>
          <p:cNvPr id="33" name="36 Título"/>
          <p:cNvSpPr txBox="1">
            <a:spLocks/>
          </p:cNvSpPr>
          <p:nvPr/>
        </p:nvSpPr>
        <p:spPr>
          <a:xfrm>
            <a:off x="3240338" y="3128211"/>
            <a:ext cx="2423395"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rgbClr val="C00000"/>
                </a:solidFill>
                <a:latin typeface="Arial Narrow" panose="020B0606020202030204" pitchFamily="34" charset="0"/>
                <a:ea typeface="+mn-ea"/>
                <a:cs typeface="+mn-cs"/>
              </a:rPr>
              <a:t>EAPV</a:t>
            </a:r>
            <a:endParaRPr lang="es-ES" sz="2400" b="1" dirty="0">
              <a:solidFill>
                <a:srgbClr val="C00000"/>
              </a:solidFill>
              <a:latin typeface="Arial Narrow" panose="020B0606020202030204" pitchFamily="34" charset="0"/>
              <a:ea typeface="+mn-ea"/>
              <a:cs typeface="+mn-cs"/>
            </a:endParaRPr>
          </a:p>
        </p:txBody>
      </p:sp>
      <p:sp>
        <p:nvSpPr>
          <p:cNvPr id="34" name="33 CuadroTexto"/>
          <p:cNvSpPr txBox="1"/>
          <p:nvPr/>
        </p:nvSpPr>
        <p:spPr>
          <a:xfrm>
            <a:off x="5399020" y="504056"/>
            <a:ext cx="1747318" cy="2462213"/>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a:t>
            </a:r>
            <a:r>
              <a:rPr lang="es-CO" sz="1100" dirty="0" smtClean="0">
                <a:latin typeface="Arial Narrow" panose="020B0606020202030204" pitchFamily="34" charset="0"/>
              </a:rPr>
              <a:t>16 </a:t>
            </a:r>
            <a:r>
              <a:rPr lang="es-CO" sz="1100" dirty="0">
                <a:latin typeface="Arial Narrow" panose="020B0606020202030204" pitchFamily="34" charset="0"/>
              </a:rPr>
              <a:t>se notificaron </a:t>
            </a:r>
            <a:r>
              <a:rPr lang="es-CO" sz="1100" dirty="0" smtClean="0">
                <a:latin typeface="Arial Narrow" panose="020B0606020202030204" pitchFamily="34" charset="0"/>
              </a:rPr>
              <a:t>diez (16) casos  </a:t>
            </a:r>
            <a:r>
              <a:rPr lang="es-CO" sz="1100" dirty="0">
                <a:latin typeface="Arial Narrow" panose="020B0606020202030204" pitchFamily="34" charset="0"/>
              </a:rPr>
              <a:t>sospechosos de síndrome de rubeola congénita en residentes de la </a:t>
            </a:r>
            <a:r>
              <a:rPr lang="es-CO" sz="1100" dirty="0" smtClean="0">
                <a:latin typeface="Arial Narrow" panose="020B0606020202030204" pitchFamily="34" charset="0"/>
              </a:rPr>
              <a:t>ciudad, </a:t>
            </a:r>
            <a:r>
              <a:rPr lang="es-CO" sz="1100" dirty="0">
                <a:latin typeface="Arial Narrow" panose="020B0606020202030204" pitchFamily="34" charset="0"/>
              </a:rPr>
              <a:t>para una proporción de notificación de </a:t>
            </a:r>
            <a:r>
              <a:rPr lang="es-CO" sz="1100" dirty="0" smtClean="0">
                <a:latin typeface="Arial Narrow" panose="020B0606020202030204" pitchFamily="34" charset="0"/>
              </a:rPr>
              <a:t>1,07 </a:t>
            </a:r>
            <a:r>
              <a:rPr lang="es-CO" sz="1100" dirty="0">
                <a:latin typeface="Arial Narrow" panose="020B0606020202030204" pitchFamily="34" charset="0"/>
              </a:rPr>
              <a:t>casos por 10,000 nacidos vivos y  cumpliendo con la meta de notificación proporcional para este evento que debería estar en 0,07. Los </a:t>
            </a:r>
            <a:r>
              <a:rPr lang="es-CO" sz="1100" dirty="0" smtClean="0">
                <a:latin typeface="Arial Narrow" panose="020B0606020202030204" pitchFamily="34" charset="0"/>
              </a:rPr>
              <a:t>(16) casos </a:t>
            </a:r>
            <a:r>
              <a:rPr lang="es-CO" sz="1100" dirty="0">
                <a:latin typeface="Arial Narrow" panose="020B0606020202030204" pitchFamily="34" charset="0"/>
              </a:rPr>
              <a:t>fueron descartados.</a:t>
            </a:r>
          </a:p>
        </p:txBody>
      </p:sp>
      <p:sp>
        <p:nvSpPr>
          <p:cNvPr id="35" name="34 CuadroTexto"/>
          <p:cNvSpPr txBox="1"/>
          <p:nvPr/>
        </p:nvSpPr>
        <p:spPr>
          <a:xfrm>
            <a:off x="1937501" y="3475558"/>
            <a:ext cx="1623594" cy="1569660"/>
          </a:xfrm>
          <a:prstGeom prst="rect">
            <a:avLst/>
          </a:prstGeom>
          <a:noFill/>
        </p:spPr>
        <p:txBody>
          <a:bodyPr wrap="square" rtlCol="0">
            <a:spAutoFit/>
          </a:bodyPr>
          <a:lstStyle/>
          <a:p>
            <a:pPr algn="just"/>
            <a:r>
              <a:rPr lang="es-CO" sz="1200" dirty="0">
                <a:latin typeface="Arial Narrow" panose="020B0606020202030204" pitchFamily="34" charset="0"/>
              </a:rPr>
              <a:t>Hasta la </a:t>
            </a:r>
            <a:r>
              <a:rPr lang="es-CO" sz="1200" dirty="0" smtClean="0">
                <a:latin typeface="Arial Narrow" panose="020B0606020202030204" pitchFamily="34" charset="0"/>
              </a:rPr>
              <a:t>semana epidemiológica 16 se ha notificado 1  caso probables, confirmado por clínica para </a:t>
            </a:r>
            <a:r>
              <a:rPr lang="es-CO" sz="1200" dirty="0">
                <a:latin typeface="Arial Narrow" panose="020B0606020202030204" pitchFamily="34" charset="0"/>
              </a:rPr>
              <a:t>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Medellín. </a:t>
            </a:r>
          </a:p>
          <a:p>
            <a:pPr algn="just"/>
            <a:endParaRPr lang="es-CO" sz="1200" dirty="0">
              <a:latin typeface="Arial Narrow" panose="020B0606020202030204" pitchFamily="34" charset="0"/>
            </a:endParaRPr>
          </a:p>
        </p:txBody>
      </p:sp>
      <p:sp>
        <p:nvSpPr>
          <p:cNvPr id="36" name="35 CuadroTexto"/>
          <p:cNvSpPr txBox="1"/>
          <p:nvPr/>
        </p:nvSpPr>
        <p:spPr>
          <a:xfrm>
            <a:off x="5395841" y="3208437"/>
            <a:ext cx="1604307" cy="2123658"/>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16 </a:t>
            </a:r>
            <a:r>
              <a:rPr lang="es-CO" sz="1200" dirty="0">
                <a:latin typeface="Arial Narrow" panose="020B0606020202030204" pitchFamily="34" charset="0"/>
              </a:rPr>
              <a:t>notificaron </a:t>
            </a:r>
            <a:r>
              <a:rPr lang="es-CO" sz="1200" dirty="0" smtClean="0">
                <a:latin typeface="Arial Narrow" panose="020B0606020202030204" pitchFamily="34" charset="0"/>
              </a:rPr>
              <a:t>102 </a:t>
            </a:r>
            <a:r>
              <a:rPr lang="es-CO" sz="1200" dirty="0">
                <a:latin typeface="Arial Narrow" panose="020B0606020202030204" pitchFamily="34" charset="0"/>
              </a:rPr>
              <a:t>casos de </a:t>
            </a:r>
            <a:r>
              <a:rPr lang="es-CO" sz="1200" dirty="0" smtClean="0">
                <a:latin typeface="Arial Narrow" panose="020B0606020202030204" pitchFamily="34" charset="0"/>
              </a:rPr>
              <a:t>EAPV </a:t>
            </a:r>
            <a:r>
              <a:rPr lang="es-CO" sz="1200" dirty="0">
                <a:latin typeface="Arial Narrow" panose="020B0606020202030204" pitchFamily="34" charset="0"/>
              </a:rPr>
              <a:t>en residentes de la ciudad, </a:t>
            </a:r>
            <a:r>
              <a:rPr lang="es-CO" sz="1200" dirty="0" smtClean="0">
                <a:latin typeface="Arial Narrow" panose="020B0606020202030204" pitchFamily="34" charset="0"/>
              </a:rPr>
              <a:t>32 casos descartados y 70 pendientes </a:t>
            </a:r>
            <a:r>
              <a:rPr lang="es-CO" sz="1200" dirty="0">
                <a:latin typeface="Arial Narrow" panose="020B0606020202030204" pitchFamily="34" charset="0"/>
              </a:rPr>
              <a:t>de </a:t>
            </a:r>
            <a:r>
              <a:rPr lang="es-CO" sz="1200" dirty="0" smtClean="0">
                <a:latin typeface="Arial Narrow" panose="020B0606020202030204" pitchFamily="34" charset="0"/>
              </a:rPr>
              <a:t>clasificación, la mayoría por el inicio de la vacunación contra COVID.</a:t>
            </a:r>
            <a:endParaRPr lang="es-CO" sz="1200" dirty="0">
              <a:latin typeface="Arial Narrow" panose="020B0606020202030204" pitchFamily="34" charset="0"/>
            </a:endParaRP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32148" y="5985910"/>
            <a:ext cx="1882405"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4- 2021</a:t>
            </a:r>
            <a:endParaRPr lang="es-ES" sz="1050" b="1" dirty="0">
              <a:latin typeface="Arial Narrow" panose="020B0606020202030204" pitchFamily="34" charset="0"/>
            </a:endParaRPr>
          </a:p>
        </p:txBody>
      </p:sp>
      <p:sp>
        <p:nvSpPr>
          <p:cNvPr id="39" name="36 Título"/>
          <p:cNvSpPr txBox="1">
            <a:spLocks/>
          </p:cNvSpPr>
          <p:nvPr/>
        </p:nvSpPr>
        <p:spPr>
          <a:xfrm>
            <a:off x="-174906" y="5592451"/>
            <a:ext cx="2253996" cy="40011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Difteria</a:t>
            </a:r>
            <a:endParaRPr lang="es-ES" sz="2000" b="1" dirty="0">
              <a:solidFill>
                <a:srgbClr val="C00000"/>
              </a:solidFill>
              <a:latin typeface="Arial Narrow" panose="020B0606020202030204" pitchFamily="34" charset="0"/>
              <a:ea typeface="+mn-ea"/>
              <a:cs typeface="+mn-cs"/>
            </a:endParaRP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33591" y="5806625"/>
            <a:ext cx="1645490" cy="2123658"/>
          </a:xfrm>
          <a:prstGeom prst="rect">
            <a:avLst/>
          </a:prstGeom>
          <a:noFill/>
        </p:spPr>
        <p:txBody>
          <a:bodyPr wrap="square" rtlCol="0">
            <a:spAutoFit/>
          </a:bodyPr>
          <a:lstStyle/>
          <a:p>
            <a:pPr algn="just"/>
            <a:r>
              <a:rPr lang="es-CO" sz="1200" dirty="0">
                <a:latin typeface="Arial Narrow" panose="020B0606020202030204" pitchFamily="34" charset="0"/>
              </a:rPr>
              <a:t>Hasta la semana </a:t>
            </a:r>
            <a:r>
              <a:rPr lang="es-CO" sz="1200" dirty="0" smtClean="0">
                <a:latin typeface="Arial Narrow" panose="020B0606020202030204" pitchFamily="34" charset="0"/>
              </a:rPr>
              <a:t>epidemiológica 16 </a:t>
            </a:r>
            <a:r>
              <a:rPr lang="es-CO" sz="1200" dirty="0">
                <a:latin typeface="Arial Narrow" panose="020B0606020202030204" pitchFamily="34" charset="0"/>
              </a:rPr>
              <a:t>no se han notificado  casos ni probables, ni confirmados por clínica para este evento en residentes en </a:t>
            </a:r>
            <a:r>
              <a:rPr lang="es-CO" sz="1200" dirty="0" smtClean="0">
                <a:latin typeface="Arial Narrow" panose="020B0606020202030204" pitchFamily="34" charset="0"/>
              </a:rPr>
              <a:t>Medellín, por error de digitación se ingreso un caso el cual fue descartado.</a:t>
            </a:r>
            <a:endParaRPr lang="es-CO" sz="1200" dirty="0">
              <a:latin typeface="Arial Narrow" panose="020B0606020202030204" pitchFamily="34" charset="0"/>
            </a:endParaRPr>
          </a:p>
          <a:p>
            <a:pPr algn="just"/>
            <a:endParaRPr lang="es-CO" sz="12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43 CuadroTexto"/>
          <p:cNvSpPr txBox="1"/>
          <p:nvPr/>
        </p:nvSpPr>
        <p:spPr>
          <a:xfrm>
            <a:off x="3544599" y="6170339"/>
            <a:ext cx="1886340"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4 - 2021</a:t>
            </a:r>
            <a:endParaRPr lang="es-ES" sz="1050" b="1" dirty="0">
              <a:latin typeface="Arial Narrow" panose="020B0606020202030204" pitchFamily="34" charset="0"/>
            </a:endParaRPr>
          </a:p>
        </p:txBody>
      </p:sp>
      <p:sp>
        <p:nvSpPr>
          <p:cNvPr id="45" name="36 Título"/>
          <p:cNvSpPr txBox="1">
            <a:spLocks/>
          </p:cNvSpPr>
          <p:nvPr/>
        </p:nvSpPr>
        <p:spPr>
          <a:xfrm>
            <a:off x="3546187" y="5519685"/>
            <a:ext cx="1782455"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Sarampión y Rubeola</a:t>
            </a:r>
            <a:endParaRPr lang="es-ES" sz="2000" b="1" dirty="0">
              <a:solidFill>
                <a:srgbClr val="C00000"/>
              </a:solidFill>
              <a:latin typeface="Arial Narrow" panose="020B0606020202030204" pitchFamily="34" charset="0"/>
              <a:ea typeface="+mn-ea"/>
              <a:cs typeface="+mn-cs"/>
            </a:endParaRPr>
          </a:p>
        </p:txBody>
      </p:sp>
      <p:sp>
        <p:nvSpPr>
          <p:cNvPr id="46" name="45 CuadroTexto"/>
          <p:cNvSpPr txBox="1"/>
          <p:nvPr/>
        </p:nvSpPr>
        <p:spPr>
          <a:xfrm>
            <a:off x="5306945" y="5586294"/>
            <a:ext cx="1875237" cy="2492990"/>
          </a:xfrm>
          <a:prstGeom prst="rect">
            <a:avLst/>
          </a:prstGeom>
          <a:noFill/>
        </p:spPr>
        <p:txBody>
          <a:bodyPr wrap="square" rtlCol="0">
            <a:spAutoFit/>
          </a:bodyPr>
          <a:lstStyle/>
          <a:p>
            <a:pPr algn="just"/>
            <a:r>
              <a:rPr lang="es-ES" sz="1200" dirty="0">
                <a:latin typeface="Arial Narrow" panose="020B0606020202030204" pitchFamily="34" charset="0"/>
              </a:rPr>
              <a:t>Hasta la semana </a:t>
            </a:r>
            <a:r>
              <a:rPr lang="es-ES" sz="1200" dirty="0" smtClean="0">
                <a:latin typeface="Arial Narrow" panose="020B0606020202030204" pitchFamily="34" charset="0"/>
              </a:rPr>
              <a:t>epidemiológica 16 </a:t>
            </a:r>
            <a:r>
              <a:rPr lang="es-ES" sz="1200" dirty="0">
                <a:latin typeface="Arial Narrow" panose="020B0606020202030204" pitchFamily="34" charset="0"/>
              </a:rPr>
              <a:t>se notificaron en residentes de la ciudad </a:t>
            </a:r>
            <a:r>
              <a:rPr lang="es-ES" sz="1200" dirty="0" smtClean="0">
                <a:latin typeface="Arial Narrow" panose="020B0606020202030204" pitchFamily="34" charset="0"/>
              </a:rPr>
              <a:t>14 </a:t>
            </a:r>
            <a:r>
              <a:rPr lang="es-ES" sz="1200" dirty="0">
                <a:latin typeface="Arial Narrow" panose="020B0606020202030204" pitchFamily="34" charset="0"/>
              </a:rPr>
              <a:t>casos como </a:t>
            </a:r>
            <a:r>
              <a:rPr lang="es-ES" sz="1200" dirty="0" smtClean="0">
                <a:latin typeface="Arial Narrow" panose="020B0606020202030204" pitchFamily="34" charset="0"/>
              </a:rPr>
              <a:t>sospechosos </a:t>
            </a:r>
            <a:r>
              <a:rPr lang="es-ES" sz="1200" dirty="0">
                <a:latin typeface="Arial Narrow" panose="020B0606020202030204" pitchFamily="34" charset="0"/>
              </a:rPr>
              <a:t>de </a:t>
            </a:r>
            <a:r>
              <a:rPr lang="es-ES" sz="1200" dirty="0" smtClean="0">
                <a:latin typeface="Arial Narrow" panose="020B0606020202030204" pitchFamily="34" charset="0"/>
              </a:rPr>
              <a:t>Rubeola y 9 casos sospechosos de sarampión  </a:t>
            </a:r>
            <a:r>
              <a:rPr lang="es-ES" sz="1200" dirty="0">
                <a:latin typeface="Arial Narrow" panose="020B0606020202030204" pitchFamily="34" charset="0"/>
              </a:rPr>
              <a:t>para una proporción de notificación de </a:t>
            </a:r>
            <a:r>
              <a:rPr lang="es-ES" sz="1200" dirty="0" smtClean="0">
                <a:latin typeface="Arial Narrow" panose="020B0606020202030204" pitchFamily="34" charset="0"/>
              </a:rPr>
              <a:t>0,89 casos </a:t>
            </a:r>
            <a:r>
              <a:rPr lang="es-ES" sz="1200" dirty="0">
                <a:latin typeface="Arial Narrow" panose="020B0606020202030204" pitchFamily="34" charset="0"/>
              </a:rPr>
              <a:t>por cada </a:t>
            </a:r>
            <a:r>
              <a:rPr lang="es-ES" sz="1200" dirty="0" smtClean="0">
                <a:latin typeface="Arial Narrow" panose="020B0606020202030204" pitchFamily="34" charset="0"/>
              </a:rPr>
              <a:t>100.000 habitantes, no se cumple </a:t>
            </a:r>
            <a:r>
              <a:rPr lang="es-ES" sz="1200" dirty="0">
                <a:latin typeface="Arial Narrow" panose="020B0606020202030204" pitchFamily="34" charset="0"/>
              </a:rPr>
              <a:t>con la meta de notificación de Sarampión / Rubeola  proporcional </a:t>
            </a:r>
            <a:r>
              <a:rPr lang="es-ES" sz="1200" dirty="0" smtClean="0">
                <a:latin typeface="Arial Narrow" panose="020B0606020202030204" pitchFamily="34" charset="0"/>
              </a:rPr>
              <a:t>en este periodo y</a:t>
            </a:r>
            <a:endParaRPr lang="es-ES" sz="1200" dirty="0">
              <a:latin typeface="Arial Narrow" panose="020B0606020202030204" pitchFamily="34" charset="0"/>
            </a:endParaRPr>
          </a:p>
        </p:txBody>
      </p:sp>
      <p:sp>
        <p:nvSpPr>
          <p:cNvPr id="2" name="1 Rectángulo"/>
          <p:cNvSpPr/>
          <p:nvPr/>
        </p:nvSpPr>
        <p:spPr>
          <a:xfrm>
            <a:off x="32148" y="8188012"/>
            <a:ext cx="7092912" cy="830997"/>
          </a:xfrm>
          <a:prstGeom prst="rect">
            <a:avLst/>
          </a:prstGeom>
          <a:noFill/>
        </p:spPr>
        <p:txBody>
          <a:bodyPr wrap="square" rtlCol="0">
            <a:spAutoFit/>
          </a:bodyPr>
          <a:lstStyle/>
          <a:p>
            <a:pPr algn="just"/>
            <a:r>
              <a:rPr lang="es-ES" sz="1200" dirty="0">
                <a:latin typeface="Arial Narrow" panose="020B0606020202030204" pitchFamily="34" charset="0"/>
              </a:rPr>
              <a:t>que para el país deber ser mayor a 2 casos por cada 100.000 habitantes durante un año.  Adicionalmente, </a:t>
            </a:r>
            <a:r>
              <a:rPr lang="es-ES" sz="1200" dirty="0" smtClean="0">
                <a:latin typeface="Arial Narrow" panose="020B0606020202030204" pitchFamily="34" charset="0"/>
              </a:rPr>
              <a:t> todos los casos de </a:t>
            </a:r>
            <a:r>
              <a:rPr lang="es-ES" sz="1200" dirty="0">
                <a:latin typeface="Arial Narrow" panose="020B0606020202030204" pitchFamily="34" charset="0"/>
              </a:rPr>
              <a:t>Rubeola y </a:t>
            </a:r>
            <a:r>
              <a:rPr lang="es-ES" sz="1200" dirty="0" smtClean="0">
                <a:latin typeface="Arial Narrow" panose="020B0606020202030204" pitchFamily="34" charset="0"/>
              </a:rPr>
              <a:t>de </a:t>
            </a:r>
            <a:r>
              <a:rPr lang="es-ES" sz="1200" dirty="0">
                <a:latin typeface="Arial Narrow" panose="020B0606020202030204" pitchFamily="34" charset="0"/>
              </a:rPr>
              <a:t>s</a:t>
            </a:r>
            <a:r>
              <a:rPr lang="es-ES" sz="1200" dirty="0" smtClean="0">
                <a:latin typeface="Arial Narrow" panose="020B0606020202030204" pitchFamily="34" charset="0"/>
              </a:rPr>
              <a:t>arampión fueron </a:t>
            </a:r>
            <a:r>
              <a:rPr lang="es-ES" sz="1200" dirty="0">
                <a:latin typeface="Arial Narrow" panose="020B0606020202030204" pitchFamily="34" charset="0"/>
              </a:rPr>
              <a:t>descartados después de haber realizado lo establecido por </a:t>
            </a:r>
            <a:r>
              <a:rPr lang="es-ES" sz="1200" dirty="0" smtClean="0">
                <a:latin typeface="Arial Narrow" panose="020B0606020202030204" pitchFamily="34" charset="0"/>
              </a:rPr>
              <a:t>laboratorio e </a:t>
            </a:r>
            <a:r>
              <a:rPr lang="es-ES" sz="1200" dirty="0">
                <a:latin typeface="Arial Narrow" panose="020B0606020202030204" pitchFamily="34" charset="0"/>
              </a:rPr>
              <a:t>investigación de </a:t>
            </a:r>
            <a:r>
              <a:rPr lang="es-ES" sz="1200" dirty="0" smtClean="0">
                <a:latin typeface="Arial Narrow" panose="020B0606020202030204" pitchFamily="34" charset="0"/>
              </a:rPr>
              <a:t>campo. No </a:t>
            </a:r>
            <a:r>
              <a:rPr lang="es-ES" sz="1200" dirty="0">
                <a:latin typeface="Arial Narrow" panose="020B0606020202030204" pitchFamily="34" charset="0"/>
              </a:rPr>
              <a:t>se </a:t>
            </a:r>
            <a:r>
              <a:rPr lang="es-ES" sz="1200" dirty="0" smtClean="0">
                <a:latin typeface="Arial Narrow" panose="020B0606020202030204" pitchFamily="34" charset="0"/>
              </a:rPr>
              <a:t>han confirmado casos </a:t>
            </a:r>
            <a:r>
              <a:rPr lang="es-ES" sz="1200" dirty="0">
                <a:latin typeface="Arial Narrow" panose="020B0606020202030204" pitchFamily="34" charset="0"/>
              </a:rPr>
              <a:t>de </a:t>
            </a:r>
            <a:r>
              <a:rPr lang="es-ES" sz="1200" dirty="0" smtClean="0">
                <a:latin typeface="Arial Narrow" panose="020B0606020202030204" pitchFamily="34" charset="0"/>
              </a:rPr>
              <a:t>sarampión, ni de rubeola este </a:t>
            </a:r>
            <a:r>
              <a:rPr lang="es-ES" sz="1200" dirty="0">
                <a:latin typeface="Arial Narrow" panose="020B0606020202030204" pitchFamily="34" charset="0"/>
              </a:rPr>
              <a:t>año en la ciudad. Sin </a:t>
            </a:r>
            <a:r>
              <a:rPr lang="es-ES" sz="1200" dirty="0" smtClean="0">
                <a:latin typeface="Arial Narrow" panose="020B0606020202030204" pitchFamily="34" charset="0"/>
              </a:rPr>
              <a:t>embargo, </a:t>
            </a:r>
            <a:r>
              <a:rPr lang="es-ES" sz="1200" dirty="0">
                <a:latin typeface="Arial Narrow" panose="020B0606020202030204" pitchFamily="34" charset="0"/>
              </a:rPr>
              <a:t>se debe estar alerta por la situación epidemiológica de </a:t>
            </a:r>
            <a:r>
              <a:rPr lang="es-ES" sz="1200" dirty="0" smtClean="0">
                <a:latin typeface="Arial Narrow" panose="020B0606020202030204" pitchFamily="34" charset="0"/>
              </a:rPr>
              <a:t>estas enfermedades en </a:t>
            </a:r>
            <a:r>
              <a:rPr lang="es-ES" sz="1200" dirty="0">
                <a:latin typeface="Arial Narrow" panose="020B0606020202030204" pitchFamily="34" charset="0"/>
              </a:rPr>
              <a:t>el </a:t>
            </a:r>
            <a:r>
              <a:rPr lang="es-ES" sz="1200" dirty="0" smtClean="0">
                <a:latin typeface="Arial Narrow" panose="020B0606020202030204" pitchFamily="34" charset="0"/>
              </a:rPr>
              <a:t>país </a:t>
            </a:r>
            <a:r>
              <a:rPr lang="es-ES" sz="1200" dirty="0">
                <a:latin typeface="Arial Narrow" panose="020B0606020202030204" pitchFamily="34" charset="0"/>
              </a:rPr>
              <a:t>y en todo el mundo.</a:t>
            </a:r>
          </a:p>
        </p:txBody>
      </p:sp>
    </p:spTree>
    <p:extLst>
      <p:ext uri="{BB962C8B-B14F-4D97-AF65-F5344CB8AC3E}">
        <p14:creationId xmlns:p14="http://schemas.microsoft.com/office/powerpoint/2010/main" val="1090302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180731"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2" y="755576"/>
            <a:ext cx="2208884"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4 - 2021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CO" sz="1100" dirty="0" smtClean="0">
                <a:latin typeface="Arial Narrow" panose="020B0606020202030204" pitchFamily="34" charset="0"/>
              </a:rPr>
              <a:t>hepatitis A</a:t>
            </a:r>
            <a:r>
              <a:rPr lang="es-ES" sz="1100" dirty="0" smtClean="0">
                <a:latin typeface="Arial Narrow" panose="020B0606020202030204" pitchFamily="34" charset="0"/>
              </a:rPr>
              <a:t>. Medellín, a Periodo epidemiológico 4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25</a:t>
              </a:r>
              <a:endParaRPr lang="es-ES" sz="2000" b="1" dirty="0">
                <a:latin typeface="Arial Narrow" panose="020B0606020202030204" pitchFamily="34" charset="0"/>
              </a:endParaRPr>
            </a:p>
          </p:txBody>
        </p:sp>
      </p:grpSp>
      <p:sp>
        <p:nvSpPr>
          <p:cNvPr id="9" name="8 CuadroTexto"/>
          <p:cNvSpPr txBox="1"/>
          <p:nvPr/>
        </p:nvSpPr>
        <p:spPr>
          <a:xfrm>
            <a:off x="317056" y="4739632"/>
            <a:ext cx="1944216" cy="646331"/>
          </a:xfrm>
          <a:prstGeom prst="rect">
            <a:avLst/>
          </a:prstGeom>
          <a:noFill/>
        </p:spPr>
        <p:txBody>
          <a:bodyPr wrap="square" rtlCol="0">
            <a:spAutoFit/>
          </a:bodyPr>
          <a:lstStyle/>
          <a:p>
            <a:pPr algn="ctr"/>
            <a:r>
              <a:rPr lang="es-ES" sz="1200" b="1" dirty="0" smtClean="0">
                <a:latin typeface="Arial Narrow" panose="020B0606020202030204" pitchFamily="34" charset="0"/>
              </a:rPr>
              <a:t>Variación porcentual de 80%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43792" y="480075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54887" y="493204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de la Hepatitis A</a:t>
            </a:r>
            <a:r>
              <a:rPr lang="es-ES" sz="1100" dirty="0" smtClean="0">
                <a:latin typeface="Arial Narrow" panose="020B0606020202030204" pitchFamily="34" charset="0"/>
              </a:rPr>
              <a:t>. Medellín, a Periodo epidemiológico 4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16762"/>
            <a:ext cx="2208885" cy="47705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Hepatitis A</a:t>
            </a:r>
            <a:endParaRPr lang="es-ES" sz="2500" b="1" dirty="0">
              <a:solidFill>
                <a:srgbClr val="C00000"/>
              </a:solidFill>
              <a:latin typeface="Arial Narrow" panose="020B0606020202030204" pitchFamily="34" charset="0"/>
              <a:ea typeface="+mn-ea"/>
              <a:cs typeface="+mn-cs"/>
            </a:endParaRPr>
          </a:p>
        </p:txBody>
      </p:sp>
      <p:grpSp>
        <p:nvGrpSpPr>
          <p:cNvPr id="73" name="72 Grupo"/>
          <p:cNvGrpSpPr/>
          <p:nvPr/>
        </p:nvGrpSpPr>
        <p:grpSpPr>
          <a:xfrm>
            <a:off x="5114767" y="5635532"/>
            <a:ext cx="3526243" cy="276999"/>
            <a:chOff x="2448322" y="74775"/>
            <a:chExt cx="3526243"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pic>
        <p:nvPicPr>
          <p:cNvPr id="3074" name="Picture 2"/>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299945" y="1032575"/>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87842" y="8722678"/>
            <a:ext cx="6896984"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proporción de hepatitis A. Medellín, a Periodo epidemiológico </a:t>
            </a:r>
            <a:r>
              <a:rPr lang="es-ES" sz="1100" dirty="0" smtClean="0">
                <a:latin typeface="Arial Narrow" panose="020B0606020202030204" pitchFamily="34" charset="0"/>
              </a:rPr>
              <a:t>4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9" name="38 CuadroTexto"/>
          <p:cNvSpPr txBox="1"/>
          <p:nvPr/>
        </p:nvSpPr>
        <p:spPr>
          <a:xfrm>
            <a:off x="4869555" y="6444208"/>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a:t>
            </a:r>
            <a:r>
              <a:rPr lang="es-ES" sz="1100" b="1" dirty="0">
                <a:latin typeface="Arial Narrow" panose="020B0606020202030204" pitchFamily="34" charset="0"/>
              </a:rPr>
              <a:t>en </a:t>
            </a:r>
            <a:r>
              <a:rPr lang="es-ES" sz="1100" b="1" dirty="0" smtClean="0">
                <a:latin typeface="Arial Narrow" panose="020B0606020202030204" pitchFamily="34" charset="0"/>
              </a:rPr>
              <a:t>población general </a:t>
            </a:r>
            <a:r>
              <a:rPr lang="es-CO" sz="1100" b="1" dirty="0" smtClean="0">
                <a:latin typeface="Arial Narrow" panose="020B0606020202030204" pitchFamily="34" charset="0"/>
              </a:rPr>
              <a:t>x </a:t>
            </a:r>
            <a:r>
              <a:rPr lang="es-CO" sz="1100" b="1" dirty="0">
                <a:latin typeface="Arial Narrow" panose="020B0606020202030204" pitchFamily="34" charset="0"/>
              </a:rPr>
              <a:t>100,000 habitantes</a:t>
            </a:r>
            <a:endParaRPr lang="es-ES" sz="1100" b="1" dirty="0">
              <a:latin typeface="Arial Narrow" panose="020B0606020202030204" pitchFamily="34" charset="0"/>
            </a:endParaRPr>
          </a:p>
        </p:txBody>
      </p:sp>
      <p:cxnSp>
        <p:nvCxnSpPr>
          <p:cNvPr id="40" name="39 Conector recto de flecha"/>
          <p:cNvCxnSpPr/>
          <p:nvPr/>
        </p:nvCxnSpPr>
        <p:spPr>
          <a:xfrm>
            <a:off x="4939618" y="8604448"/>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4869505" y="7380312"/>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5164058" y="6804248"/>
            <a:ext cx="166423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0,97 * cada 100 mil</a:t>
            </a:r>
          </a:p>
          <a:p>
            <a:pPr algn="ctr"/>
            <a:r>
              <a:rPr lang="es-ES" sz="1400" b="1" dirty="0" smtClean="0">
                <a:solidFill>
                  <a:srgbClr val="C00000"/>
                </a:solidFill>
                <a:latin typeface="Arial Narrow" panose="020B0606020202030204" pitchFamily="34" charset="0"/>
              </a:rPr>
              <a:t>25 casos</a:t>
            </a:r>
            <a:endParaRPr lang="es-ES" sz="1400" b="1" dirty="0">
              <a:solidFill>
                <a:srgbClr val="C00000"/>
              </a:solidFill>
              <a:latin typeface="Arial Narrow" panose="020B0606020202030204" pitchFamily="34" charset="0"/>
            </a:endParaRPr>
          </a:p>
        </p:txBody>
      </p:sp>
      <p:sp>
        <p:nvSpPr>
          <p:cNvPr id="43" name="42 CuadroTexto"/>
          <p:cNvSpPr txBox="1"/>
          <p:nvPr/>
        </p:nvSpPr>
        <p:spPr>
          <a:xfrm>
            <a:off x="4746354" y="7524328"/>
            <a:ext cx="2382488"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Incidencia en menores de 1 año </a:t>
            </a:r>
          </a:p>
          <a:p>
            <a:pPr algn="ctr"/>
            <a:r>
              <a:rPr lang="es-CO" sz="1050" b="1" dirty="0" smtClean="0">
                <a:latin typeface="Arial Narrow" panose="020B0606020202030204" pitchFamily="34" charset="0"/>
              </a:rPr>
              <a:t>100,000 </a:t>
            </a:r>
            <a:r>
              <a:rPr lang="es-CO" sz="1050" b="1" dirty="0">
                <a:latin typeface="Arial Narrow" panose="020B0606020202030204" pitchFamily="34" charset="0"/>
              </a:rPr>
              <a:t>habitantes</a:t>
            </a:r>
            <a:endParaRPr lang="es-ES" sz="1050" b="1" dirty="0">
              <a:latin typeface="Arial Narrow" panose="020B0606020202030204" pitchFamily="34" charset="0"/>
            </a:endParaRPr>
          </a:p>
        </p:txBody>
      </p:sp>
      <p:sp>
        <p:nvSpPr>
          <p:cNvPr id="44" name="43 CuadroTexto"/>
          <p:cNvSpPr txBox="1"/>
          <p:nvPr/>
        </p:nvSpPr>
        <p:spPr>
          <a:xfrm>
            <a:off x="5319326" y="8100218"/>
            <a:ext cx="143180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 cada 100 mil</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pic>
        <p:nvPicPr>
          <p:cNvPr id="3" name="Imagen 2"/>
          <p:cNvPicPr>
            <a:picLocks noChangeAspect="1"/>
          </p:cNvPicPr>
          <p:nvPr/>
        </p:nvPicPr>
        <p:blipFill>
          <a:blip r:embed="rId6"/>
          <a:stretch>
            <a:fillRect/>
          </a:stretch>
        </p:blipFill>
        <p:spPr>
          <a:xfrm>
            <a:off x="2200619" y="390173"/>
            <a:ext cx="5019470" cy="1770783"/>
          </a:xfrm>
          <a:prstGeom prst="rect">
            <a:avLst/>
          </a:prstGeom>
        </p:spPr>
      </p:pic>
      <p:pic>
        <p:nvPicPr>
          <p:cNvPr id="4" name="Imagen 3"/>
          <p:cNvPicPr>
            <a:picLocks noChangeAspect="1"/>
          </p:cNvPicPr>
          <p:nvPr/>
        </p:nvPicPr>
        <p:blipFill>
          <a:blip r:embed="rId7"/>
          <a:stretch>
            <a:fillRect/>
          </a:stretch>
        </p:blipFill>
        <p:spPr>
          <a:xfrm>
            <a:off x="2065719" y="2524166"/>
            <a:ext cx="4991115" cy="2554225"/>
          </a:xfrm>
          <a:prstGeom prst="rect">
            <a:avLst/>
          </a:prstGeom>
        </p:spPr>
      </p:pic>
    </p:spTree>
    <p:extLst>
      <p:ext uri="{BB962C8B-B14F-4D97-AF65-F5344CB8AC3E}">
        <p14:creationId xmlns:p14="http://schemas.microsoft.com/office/powerpoint/2010/main" val="1392149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78552"/>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2415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Factores y 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a:t>
            </a:r>
            <a:endParaRPr lang="es-ES" sz="1050" b="1" dirty="0">
              <a:latin typeface="Arial Narrow" panose="020B0606020202030204" pitchFamily="34" charset="0"/>
            </a:endParaRPr>
          </a:p>
        </p:txBody>
      </p:sp>
      <p:grpSp>
        <p:nvGrpSpPr>
          <p:cNvPr id="6" name="5 Grupo"/>
          <p:cNvGrpSpPr/>
          <p:nvPr/>
        </p:nvGrpSpPr>
        <p:grpSpPr>
          <a:xfrm>
            <a:off x="204737" y="910500"/>
            <a:ext cx="803425" cy="1573268"/>
            <a:chOff x="1068833" y="553075"/>
            <a:chExt cx="803425"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60%</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15 casos</a:t>
              </a:r>
              <a:endParaRPr lang="es-CO" sz="1200" dirty="0"/>
            </a:p>
          </p:txBody>
        </p:sp>
      </p:grpSp>
      <p:grpSp>
        <p:nvGrpSpPr>
          <p:cNvPr id="3" name="2 Grupo"/>
          <p:cNvGrpSpPr/>
          <p:nvPr/>
        </p:nvGrpSpPr>
        <p:grpSpPr>
          <a:xfrm>
            <a:off x="1117971" y="913240"/>
            <a:ext cx="786884" cy="1594295"/>
            <a:chOff x="1825139" y="1057131"/>
            <a:chExt cx="786884" cy="1594295"/>
          </a:xfrm>
        </p:grpSpPr>
        <p:sp>
          <p:nvSpPr>
            <p:cNvPr id="42" name="41 Rectángulo redondeado"/>
            <p:cNvSpPr/>
            <p:nvPr/>
          </p:nvSpPr>
          <p:spPr>
            <a:xfrm>
              <a:off x="1846951" y="2010776"/>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40%</a:t>
              </a:r>
              <a:endParaRPr lang="es-ES" sz="1600" b="1" dirty="0">
                <a:solidFill>
                  <a:schemeClr val="tx1"/>
                </a:solidFill>
                <a:latin typeface="Arial Narrow" panose="020B0606020202030204" pitchFamily="34" charset="0"/>
              </a:endParaRPr>
            </a:p>
          </p:txBody>
        </p:sp>
        <p:sp>
          <p:nvSpPr>
            <p:cNvPr id="32" name="31 Rectángulo"/>
            <p:cNvSpPr/>
            <p:nvPr/>
          </p:nvSpPr>
          <p:spPr>
            <a:xfrm>
              <a:off x="1825139" y="1737476"/>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891954" y="2374427"/>
              <a:ext cx="720069" cy="276999"/>
            </a:xfrm>
            <a:prstGeom prst="rect">
              <a:avLst/>
            </a:prstGeom>
          </p:spPr>
          <p:txBody>
            <a:bodyPr wrap="none">
              <a:spAutoFit/>
            </a:bodyPr>
            <a:lstStyle/>
            <a:p>
              <a:r>
                <a:rPr lang="es-ES" sz="1200" b="1" dirty="0" smtClean="0">
                  <a:latin typeface="Arial Narrow" panose="020B0606020202030204" pitchFamily="34" charset="0"/>
                </a:rPr>
                <a:t>10 casos</a:t>
              </a:r>
              <a:endParaRPr lang="es-CO" sz="1200" dirty="0"/>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851354" y="105713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6 Grupo"/>
          <p:cNvGrpSpPr/>
          <p:nvPr/>
        </p:nvGrpSpPr>
        <p:grpSpPr>
          <a:xfrm>
            <a:off x="2210241" y="879878"/>
            <a:ext cx="1152880" cy="1582804"/>
            <a:chOff x="3115290" y="1057131"/>
            <a:chExt cx="1152880" cy="1582804"/>
          </a:xfrm>
        </p:grpSpPr>
        <p:grpSp>
          <p:nvGrpSpPr>
            <p:cNvPr id="50" name="49 Grupo"/>
            <p:cNvGrpSpPr/>
            <p:nvPr/>
          </p:nvGrpSpPr>
          <p:grpSpPr>
            <a:xfrm>
              <a:off x="3115290" y="1781104"/>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8 Grupo"/>
          <p:cNvGrpSpPr/>
          <p:nvPr/>
        </p:nvGrpSpPr>
        <p:grpSpPr>
          <a:xfrm>
            <a:off x="3371476" y="879878"/>
            <a:ext cx="740068" cy="1574421"/>
            <a:chOff x="4588574" y="1057131"/>
            <a:chExt cx="740068" cy="1574421"/>
          </a:xfrm>
        </p:grpSpPr>
        <p:grpSp>
          <p:nvGrpSpPr>
            <p:cNvPr id="8" name="7 Grupo"/>
            <p:cNvGrpSpPr/>
            <p:nvPr/>
          </p:nvGrpSpPr>
          <p:grpSpPr>
            <a:xfrm>
              <a:off x="4588574" y="1751628"/>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7644" y="7082561"/>
            <a:ext cx="4950964"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Curso de vida de los casos notificados de hepatitis A. Periodo epidemiológico 4. 2021. </a:t>
            </a:r>
            <a:endParaRPr lang="es-ES" sz="105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684183" y="2631204"/>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4330367" y="3245950"/>
            <a:ext cx="1720560" cy="877901"/>
            <a:chOff x="-36884" y="7072716"/>
            <a:chExt cx="1305446" cy="877901"/>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100%</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20 casos</a:t>
              </a:r>
              <a:endParaRPr lang="es-ES" sz="1200" b="1" dirty="0">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508961" y="2659779"/>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173594" y="2738085"/>
            <a:ext cx="3180160" cy="978490"/>
            <a:chOff x="-14122" y="6517843"/>
            <a:chExt cx="2412893" cy="978490"/>
          </a:xfrm>
        </p:grpSpPr>
        <p:sp>
          <p:nvSpPr>
            <p:cNvPr id="8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62597" y="6517843"/>
              <a:ext cx="1336174" cy="97849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Régimen contributivo</a:t>
              </a:r>
              <a:endParaRPr lang="es-ES" sz="16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70% - 14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smtClean="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20% </a:t>
              </a:r>
              <a:r>
                <a:rPr lang="es-ES" sz="1600" b="1" dirty="0">
                  <a:solidFill>
                    <a:schemeClr val="tx1"/>
                  </a:solidFill>
                  <a:latin typeface="Arial Narrow" panose="020B0606020202030204" pitchFamily="34" charset="0"/>
                </a:rPr>
                <a:t>- </a:t>
              </a:r>
              <a:r>
                <a:rPr lang="es-ES" sz="1600" b="1" dirty="0" smtClean="0">
                  <a:solidFill>
                    <a:schemeClr val="tx1"/>
                  </a:solidFill>
                  <a:latin typeface="Arial Narrow" panose="020B0606020202030204" pitchFamily="34" charset="0"/>
                </a:rPr>
                <a:t>4 casos</a:t>
              </a:r>
              <a:endParaRPr lang="es-ES" sz="1600" b="1" dirty="0">
                <a:solidFill>
                  <a:schemeClr val="tx1"/>
                </a:solidFill>
                <a:latin typeface="Arial Narrow" panose="020B0606020202030204" pitchFamily="34" charset="0"/>
              </a:endParaRPr>
            </a:p>
          </p:txBody>
        </p:sp>
      </p:grpSp>
      <p:grpSp>
        <p:nvGrpSpPr>
          <p:cNvPr id="92" name="91 Grupo"/>
          <p:cNvGrpSpPr/>
          <p:nvPr/>
        </p:nvGrpSpPr>
        <p:grpSpPr>
          <a:xfrm>
            <a:off x="4329256" y="982183"/>
            <a:ext cx="874090" cy="1513653"/>
            <a:chOff x="2507826" y="2585355"/>
            <a:chExt cx="874090" cy="1513653"/>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82185" y="2585355"/>
              <a:ext cx="477234" cy="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48170" y="3822009"/>
              <a:ext cx="579005"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a:t>
              </a:r>
              <a:endParaRPr lang="es-CO" sz="1200" dirty="0"/>
            </a:p>
          </p:txBody>
        </p:sp>
      </p:grpSp>
      <p:grpSp>
        <p:nvGrpSpPr>
          <p:cNvPr id="11" name="10 Grupo"/>
          <p:cNvGrpSpPr/>
          <p:nvPr/>
        </p:nvGrpSpPr>
        <p:grpSpPr>
          <a:xfrm>
            <a:off x="6355281" y="988099"/>
            <a:ext cx="789881" cy="1519436"/>
            <a:chOff x="3826683" y="2682487"/>
            <a:chExt cx="789881" cy="1519436"/>
          </a:xfrm>
        </p:grpSpPr>
        <p:grpSp>
          <p:nvGrpSpPr>
            <p:cNvPr id="2" name="1 Grupo"/>
            <p:cNvGrpSpPr/>
            <p:nvPr/>
          </p:nvGrpSpPr>
          <p:grpSpPr>
            <a:xfrm>
              <a:off x="3826683" y="3306763"/>
              <a:ext cx="789881" cy="895160"/>
              <a:chOff x="2507826" y="3203848"/>
              <a:chExt cx="789881" cy="895160"/>
            </a:xfrm>
          </p:grpSpPr>
          <p:sp>
            <p:nvSpPr>
              <p:cNvPr id="57" name="56 Rectángulo redondeado"/>
              <p:cNvSpPr/>
              <p:nvPr/>
            </p:nvSpPr>
            <p:spPr>
              <a:xfrm>
                <a:off x="2507826" y="3472120"/>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649537" cy="276999"/>
              </a:xfrm>
              <a:prstGeom prst="rect">
                <a:avLst/>
              </a:prstGeom>
            </p:spPr>
            <p:txBody>
              <a:bodyPr wrap="none">
                <a:spAutoFit/>
              </a:bodyPr>
              <a:lstStyle/>
              <a:p>
                <a:r>
                  <a:rPr lang="es-ES" sz="1200" b="1" dirty="0" smtClean="0">
                    <a:latin typeface="Arial Narrow" panose="020B0606020202030204" pitchFamily="34" charset="0"/>
                  </a:rPr>
                  <a:t>2 casos</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112618" y="932914"/>
            <a:ext cx="1380071" cy="1567357"/>
            <a:chOff x="1963587" y="2618404"/>
            <a:chExt cx="1380071" cy="1567357"/>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2148657" y="2618404"/>
              <a:ext cx="995527" cy="73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963587" y="3189889"/>
              <a:ext cx="1380071" cy="995872"/>
              <a:chOff x="-325073" y="6955842"/>
              <a:chExt cx="1612468" cy="995872"/>
            </a:xfrm>
          </p:grpSpPr>
          <p:sp>
            <p:nvSpPr>
              <p:cNvPr id="77" name="76 CuadroTexto"/>
              <p:cNvSpPr txBox="1"/>
              <p:nvPr/>
            </p:nvSpPr>
            <p:spPr>
              <a:xfrm>
                <a:off x="-325073" y="6955842"/>
                <a:ext cx="1612468"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36885" y="7363321"/>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42058" y="767471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sp>
        <p:nvSpPr>
          <p:cNvPr id="98" name="97 Rectángulo"/>
          <p:cNvSpPr/>
          <p:nvPr/>
        </p:nvSpPr>
        <p:spPr>
          <a:xfrm>
            <a:off x="3286557" y="6614023"/>
            <a:ext cx="383357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inusual para hepatitis A. Periodo epidemiológico 4. 2021. </a:t>
            </a:r>
            <a:endParaRPr lang="es-ES" sz="1050" dirty="0">
              <a:latin typeface="Arial Narrow" panose="020B0606020202030204" pitchFamily="34" charset="0"/>
            </a:endParaRPr>
          </a:p>
        </p:txBody>
      </p:sp>
      <p:sp>
        <p:nvSpPr>
          <p:cNvPr id="69" name="68 Rectángulo"/>
          <p:cNvSpPr/>
          <p:nvPr/>
        </p:nvSpPr>
        <p:spPr>
          <a:xfrm>
            <a:off x="7644" y="8100392"/>
            <a:ext cx="7230095" cy="553998"/>
          </a:xfrm>
          <a:prstGeom prst="rect">
            <a:avLst/>
          </a:prstGeom>
        </p:spPr>
        <p:txBody>
          <a:bodyPr wrap="square">
            <a:spAutoFit/>
          </a:bodyPr>
          <a:lstStyle/>
          <a:p>
            <a:pPr algn="just"/>
            <a:r>
              <a:rPr lang="es-CO" sz="1000" dirty="0" smtClean="0">
                <a:latin typeface="Arial Narrow" panose="020B0606020202030204" pitchFamily="34" charset="0"/>
              </a:rPr>
              <a:t>La Hepatitis A se observa en el canal endémico en comportamiento esperado por debajo de los casos usuales. Durante este año no se supera </a:t>
            </a:r>
            <a:r>
              <a:rPr lang="es-CO" sz="1000" dirty="0">
                <a:latin typeface="Arial Narrow" panose="020B0606020202030204" pitchFamily="34" charset="0"/>
              </a:rPr>
              <a:t>el número de </a:t>
            </a:r>
            <a:r>
              <a:rPr lang="es-CO" sz="1000" dirty="0" smtClean="0">
                <a:latin typeface="Arial Narrow" panose="020B0606020202030204" pitchFamily="34" charset="0"/>
              </a:rPr>
              <a:t>casos de los dos últimos años durante las semanas epidemiológicas evaluadas. Se evidencia una disminución del 80% en relación con el mismo periodo de año anterior. Los cursos de vida de adolescencia,  juventud y  adultez con el 88% de los casos, una mayor frecuencia de casos en hombres.  </a:t>
            </a:r>
            <a:endParaRPr lang="es-CO" sz="1100" dirty="0">
              <a:latin typeface="Arial Narrow" panose="020B0606020202030204" pitchFamily="34" charset="0"/>
            </a:endParaRPr>
          </a:p>
        </p:txBody>
      </p:sp>
      <p:sp>
        <p:nvSpPr>
          <p:cNvPr id="80" name="79 Rectángulo"/>
          <p:cNvSpPr/>
          <p:nvPr/>
        </p:nvSpPr>
        <p:spPr>
          <a:xfrm>
            <a:off x="-50" y="7493532"/>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1" name="80 Grupo"/>
          <p:cNvGrpSpPr/>
          <p:nvPr/>
        </p:nvGrpSpPr>
        <p:grpSpPr>
          <a:xfrm>
            <a:off x="160381" y="7558421"/>
            <a:ext cx="3446504" cy="276999"/>
            <a:chOff x="2448322" y="33831"/>
            <a:chExt cx="3446504" cy="276999"/>
          </a:xfrm>
        </p:grpSpPr>
        <p:sp>
          <p:nvSpPr>
            <p:cNvPr id="82"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3" name="82 Conector recto"/>
            <p:cNvCxnSpPr>
              <a:stCxn id="82"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grpSp>
        <p:nvGrpSpPr>
          <p:cNvPr id="85" name="84 Grupo"/>
          <p:cNvGrpSpPr/>
          <p:nvPr/>
        </p:nvGrpSpPr>
        <p:grpSpPr>
          <a:xfrm>
            <a:off x="2338822" y="534761"/>
            <a:ext cx="1847617" cy="436841"/>
            <a:chOff x="3060727" y="484500"/>
            <a:chExt cx="2369636" cy="436841"/>
          </a:xfrm>
        </p:grpSpPr>
        <p:sp>
          <p:nvSpPr>
            <p:cNvPr id="86" name="8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 name="96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99" name="98 Grupo"/>
          <p:cNvGrpSpPr/>
          <p:nvPr/>
        </p:nvGrpSpPr>
        <p:grpSpPr>
          <a:xfrm>
            <a:off x="205725" y="534759"/>
            <a:ext cx="1852274"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02" name="101 Grupo"/>
          <p:cNvGrpSpPr/>
          <p:nvPr/>
        </p:nvGrpSpPr>
        <p:grpSpPr>
          <a:xfrm>
            <a:off x="4410695" y="596925"/>
            <a:ext cx="2722457" cy="436841"/>
            <a:chOff x="3060727" y="484500"/>
            <a:chExt cx="2369636" cy="436841"/>
          </a:xfrm>
        </p:grpSpPr>
        <p:sp>
          <p:nvSpPr>
            <p:cNvPr id="103" name="10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 name="103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pic>
        <p:nvPicPr>
          <p:cNvPr id="13" name="Imagen 12"/>
          <p:cNvPicPr>
            <a:picLocks noChangeAspect="1"/>
          </p:cNvPicPr>
          <p:nvPr/>
        </p:nvPicPr>
        <p:blipFill>
          <a:blip r:embed="rId8"/>
          <a:stretch>
            <a:fillRect/>
          </a:stretch>
        </p:blipFill>
        <p:spPr>
          <a:xfrm>
            <a:off x="93186" y="4702039"/>
            <a:ext cx="3061147" cy="2380521"/>
          </a:xfrm>
          <a:prstGeom prst="rect">
            <a:avLst/>
          </a:prstGeom>
        </p:spPr>
      </p:pic>
      <p:pic>
        <p:nvPicPr>
          <p:cNvPr id="15" name="Imagen 14"/>
          <p:cNvPicPr>
            <a:picLocks noChangeAspect="1"/>
          </p:cNvPicPr>
          <p:nvPr/>
        </p:nvPicPr>
        <p:blipFill>
          <a:blip r:embed="rId9"/>
          <a:stretch>
            <a:fillRect/>
          </a:stretch>
        </p:blipFill>
        <p:spPr>
          <a:xfrm>
            <a:off x="3174187" y="4613542"/>
            <a:ext cx="3945950" cy="2039179"/>
          </a:xfrm>
          <a:prstGeom prst="rect">
            <a:avLst/>
          </a:prstGeom>
        </p:spPr>
      </p:pic>
    </p:spTree>
    <p:extLst>
      <p:ext uri="{BB962C8B-B14F-4D97-AF65-F5344CB8AC3E}">
        <p14:creationId xmlns:p14="http://schemas.microsoft.com/office/powerpoint/2010/main" val="1773863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8413"/>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04 - 2021</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smtClean="0">
                  <a:latin typeface="Arial Narrow" panose="020B0606020202030204" pitchFamily="34" charset="0"/>
                </a:rPr>
                <a:t>395</a:t>
              </a:r>
              <a:endParaRPr lang="es-ES" sz="2000" b="1" dirty="0">
                <a:latin typeface="Arial Narrow" panose="020B0606020202030204" pitchFamily="34" charset="0"/>
              </a:endParaRPr>
            </a:p>
          </p:txBody>
        </p:sp>
      </p:grpSp>
      <p:sp>
        <p:nvSpPr>
          <p:cNvPr id="9" name="8 CuadroTexto"/>
          <p:cNvSpPr txBox="1"/>
          <p:nvPr/>
        </p:nvSpPr>
        <p:spPr>
          <a:xfrm>
            <a:off x="-16906" y="4716016"/>
            <a:ext cx="2135310"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13,76%.</a:t>
            </a:r>
            <a:endParaRPr lang="es-ES" sz="1200" b="1" dirty="0">
              <a:latin typeface="Arial Narrow" panose="020B0606020202030204" pitchFamily="34" charset="0"/>
            </a:endParaRPr>
          </a:p>
        </p:txBody>
      </p:sp>
      <p:sp>
        <p:nvSpPr>
          <p:cNvPr id="18" name="17 Rectángulo"/>
          <p:cNvSpPr/>
          <p:nvPr/>
        </p:nvSpPr>
        <p:spPr>
          <a:xfrm>
            <a:off x="2231041" y="2085526"/>
            <a:ext cx="4946011"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intoxicaciones</a:t>
            </a:r>
            <a:r>
              <a:rPr lang="es-ES" sz="1050" dirty="0" smtClean="0">
                <a:latin typeface="Arial Narrow" panose="020B0606020202030204" pitchFamily="34" charset="0"/>
              </a:rPr>
              <a:t>. Medellín, a Periodo epidemiológico 04 acumulado  de 2016-2021.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23346" y="3706456"/>
            <a:ext cx="4961400" cy="3604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6904" y="3736932"/>
            <a:ext cx="3446504" cy="286016"/>
            <a:chOff x="2448322" y="-7125"/>
            <a:chExt cx="3446504" cy="286016"/>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12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 </a:t>
            </a:r>
            <a:endParaRPr lang="es-ES" sz="1050" b="1" dirty="0">
              <a:latin typeface="Arial Narrow" panose="020B0606020202030204" pitchFamily="34" charset="0"/>
            </a:endParaRPr>
          </a:p>
        </p:txBody>
      </p:sp>
      <p:sp>
        <p:nvSpPr>
          <p:cNvPr id="37" name="36 Título"/>
          <p:cNvSpPr>
            <a:spLocks noGrp="1"/>
          </p:cNvSpPr>
          <p:nvPr>
            <p:ph type="ctrTitle"/>
          </p:nvPr>
        </p:nvSpPr>
        <p:spPr>
          <a:xfrm>
            <a:off x="-30096" y="177934"/>
            <a:ext cx="220888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Intoxicaciones</a:t>
            </a:r>
            <a:endParaRPr lang="es-ES" sz="2000" b="1" dirty="0">
              <a:solidFill>
                <a:srgbClr val="C00000"/>
              </a:solidFill>
              <a:latin typeface="Arial Narrow" panose="020B0606020202030204" pitchFamily="34" charset="0"/>
              <a:ea typeface="+mn-ea"/>
              <a:cs typeface="+mn-cs"/>
            </a:endParaRPr>
          </a:p>
        </p:txBody>
      </p:sp>
      <p:grpSp>
        <p:nvGrpSpPr>
          <p:cNvPr id="89" name="88 Grupo"/>
          <p:cNvGrpSpPr/>
          <p:nvPr/>
        </p:nvGrpSpPr>
        <p:grpSpPr>
          <a:xfrm>
            <a:off x="2274030" y="4873984"/>
            <a:ext cx="833825" cy="904648"/>
            <a:chOff x="1038433" y="1243369"/>
            <a:chExt cx="833825" cy="904648"/>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60,51%</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64280" y="1871018"/>
              <a:ext cx="790601" cy="276999"/>
            </a:xfrm>
            <a:prstGeom prst="rect">
              <a:avLst/>
            </a:prstGeom>
          </p:spPr>
          <p:txBody>
            <a:bodyPr wrap="none">
              <a:spAutoFit/>
            </a:bodyPr>
            <a:lstStyle/>
            <a:p>
              <a:r>
                <a:rPr lang="es-ES" sz="1200" b="1" dirty="0" smtClean="0">
                  <a:latin typeface="Arial Narrow" panose="020B0606020202030204" pitchFamily="34" charset="0"/>
                </a:rPr>
                <a:t>239 casos</a:t>
              </a:r>
              <a:endParaRPr lang="es-CO" sz="1200" dirty="0"/>
            </a:p>
          </p:txBody>
        </p:sp>
      </p:grpSp>
      <p:grpSp>
        <p:nvGrpSpPr>
          <p:cNvPr id="6" name="5 Grupo"/>
          <p:cNvGrpSpPr/>
          <p:nvPr/>
        </p:nvGrpSpPr>
        <p:grpSpPr>
          <a:xfrm>
            <a:off x="4522309" y="6596400"/>
            <a:ext cx="855577" cy="883043"/>
            <a:chOff x="1033171" y="8262441"/>
            <a:chExt cx="855577"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25,57%</a:t>
              </a:r>
              <a:endParaRPr lang="es-ES" sz="1600" b="1" dirty="0">
                <a:solidFill>
                  <a:schemeClr val="tx1"/>
                </a:solidFill>
                <a:latin typeface="Arial Narrow" panose="020B0606020202030204" pitchFamily="34" charset="0"/>
              </a:endParaRP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smtClean="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90601" cy="276999"/>
            </a:xfrm>
            <a:prstGeom prst="rect">
              <a:avLst/>
            </a:prstGeom>
          </p:spPr>
          <p:txBody>
            <a:bodyPr wrap="none">
              <a:spAutoFit/>
            </a:bodyPr>
            <a:lstStyle/>
            <a:p>
              <a:r>
                <a:rPr lang="es-ES" sz="1200" b="1" dirty="0" smtClean="0">
                  <a:latin typeface="Arial Narrow" panose="020B0606020202030204" pitchFamily="34" charset="0"/>
                </a:rPr>
                <a:t>101 casos</a:t>
              </a:r>
              <a:endParaRPr lang="es-CO" sz="1200" dirty="0"/>
            </a:p>
          </p:txBody>
        </p:sp>
      </p:grpSp>
      <p:pic>
        <p:nvPicPr>
          <p:cNvPr id="9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2442384" y="4383828"/>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6911" y="7668344"/>
            <a:ext cx="5556050" cy="353943"/>
          </a:xfrm>
          <a:prstGeom prst="rect">
            <a:avLst/>
          </a:prstGeom>
        </p:spPr>
        <p:txBody>
          <a:bodyPr wrap="square">
            <a:spAutoFit/>
          </a:bodyPr>
          <a:lstStyle/>
          <a:p>
            <a:r>
              <a:rPr lang="es-CO" sz="600" dirty="0">
                <a:latin typeface="Arial Narrow" panose="020B0606020202030204" pitchFamily="34" charset="0"/>
              </a:rPr>
              <a:t>Fuente SIVIGILA. Secretaría Salud de Medellín</a:t>
            </a:r>
          </a:p>
          <a:p>
            <a:r>
              <a:rPr lang="es-CO" sz="1100" dirty="0" smtClean="0">
                <a:latin typeface="Arial Narrow" panose="020B0606020202030204" pitchFamily="34" charset="0"/>
              </a:rPr>
              <a:t>Figura grupo de sustancia, intoxicaciones, a Periodo epidemiológico 04 acumulado. </a:t>
            </a:r>
            <a:r>
              <a:rPr lang="es-CO" sz="1100" dirty="0">
                <a:latin typeface="Arial Narrow" panose="020B0606020202030204" pitchFamily="34" charset="0"/>
              </a:rPr>
              <a:t>Medellín </a:t>
            </a:r>
            <a:r>
              <a:rPr lang="es-CO" sz="1100" dirty="0" smtClean="0">
                <a:latin typeface="Arial Narrow" panose="020B0606020202030204" pitchFamily="34" charset="0"/>
              </a:rPr>
              <a:t>2021</a:t>
            </a:r>
            <a:endParaRPr lang="es-CO" sz="1100" dirty="0">
              <a:latin typeface="Arial Narrow" panose="020B0606020202030204" pitchFamily="34" charset="0"/>
            </a:endParaRPr>
          </a:p>
        </p:txBody>
      </p:sp>
      <p:grpSp>
        <p:nvGrpSpPr>
          <p:cNvPr id="67" name="66 Grupo"/>
          <p:cNvGrpSpPr/>
          <p:nvPr/>
        </p:nvGrpSpPr>
        <p:grpSpPr>
          <a:xfrm>
            <a:off x="4905808" y="4866208"/>
            <a:ext cx="877163" cy="894649"/>
            <a:chOff x="5265956" y="1265576"/>
            <a:chExt cx="877163" cy="894649"/>
          </a:xfrm>
        </p:grpSpPr>
        <p:sp>
          <p:nvSpPr>
            <p:cNvPr id="68" name="67 Rectángulo redondeado"/>
            <p:cNvSpPr/>
            <p:nvPr/>
          </p:nvSpPr>
          <p:spPr>
            <a:xfrm>
              <a:off x="5327048" y="1561312"/>
              <a:ext cx="78120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12,66%</a:t>
              </a:r>
              <a:endParaRPr lang="es-ES" sz="1600" b="1" dirty="0">
                <a:solidFill>
                  <a:schemeClr val="tx1"/>
                </a:solidFill>
                <a:latin typeface="Arial Narrow" panose="020B0606020202030204" pitchFamily="34" charset="0"/>
              </a:endParaRPr>
            </a:p>
          </p:txBody>
        </p:sp>
        <p:sp>
          <p:nvSpPr>
            <p:cNvPr id="69" name="68 Rectángulo"/>
            <p:cNvSpPr/>
            <p:nvPr/>
          </p:nvSpPr>
          <p:spPr>
            <a:xfrm>
              <a:off x="5265956" y="1265576"/>
              <a:ext cx="877163" cy="276999"/>
            </a:xfrm>
            <a:prstGeom prst="rect">
              <a:avLst/>
            </a:prstGeom>
          </p:spPr>
          <p:txBody>
            <a:bodyPr wrap="none">
              <a:spAutoFit/>
            </a:bodyPr>
            <a:lstStyle/>
            <a:p>
              <a:r>
                <a:rPr lang="es-ES" sz="1200" b="1" u="sng" dirty="0" smtClean="0">
                  <a:latin typeface="Arial Narrow" panose="020B0606020202030204" pitchFamily="34" charset="0"/>
                </a:rPr>
                <a:t>&lt; de 5 años</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98050" y="1883226"/>
              <a:ext cx="720069" cy="276999"/>
            </a:xfrm>
            <a:prstGeom prst="rect">
              <a:avLst/>
            </a:prstGeom>
          </p:spPr>
          <p:txBody>
            <a:bodyPr wrap="none">
              <a:spAutoFit/>
            </a:bodyPr>
            <a:lstStyle/>
            <a:p>
              <a:r>
                <a:rPr lang="es-ES" sz="1200" b="1" dirty="0" smtClean="0">
                  <a:latin typeface="Arial Narrow" panose="020B0606020202030204" pitchFamily="34" charset="0"/>
                </a:rPr>
                <a:t>50 casos</a:t>
              </a:r>
              <a:endParaRPr lang="es-CO" sz="1200" dirty="0"/>
            </a:p>
          </p:txBody>
        </p:sp>
      </p:grpSp>
      <p:grpSp>
        <p:nvGrpSpPr>
          <p:cNvPr id="74" name="73 Grupo"/>
          <p:cNvGrpSpPr/>
          <p:nvPr/>
        </p:nvGrpSpPr>
        <p:grpSpPr>
          <a:xfrm>
            <a:off x="5986396" y="4877806"/>
            <a:ext cx="1253869" cy="895160"/>
            <a:chOff x="2370037" y="3162904"/>
            <a:chExt cx="1253869" cy="895160"/>
          </a:xfrm>
        </p:grpSpPr>
        <p:sp>
          <p:nvSpPr>
            <p:cNvPr id="76" name="75 Rectángulo redondeado"/>
            <p:cNvSpPr/>
            <p:nvPr/>
          </p:nvSpPr>
          <p:spPr>
            <a:xfrm>
              <a:off x="2576066" y="3431176"/>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Oral</a:t>
              </a:r>
              <a:endParaRPr lang="es-ES" sz="11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59,49%</a:t>
              </a:r>
              <a:endParaRPr lang="es-ES" sz="1600" b="1" dirty="0">
                <a:solidFill>
                  <a:schemeClr val="tx1"/>
                </a:solidFill>
                <a:latin typeface="Arial Narrow" panose="020B0606020202030204" pitchFamily="34" charset="0"/>
              </a:endParaRPr>
            </a:p>
          </p:txBody>
        </p:sp>
        <p:sp>
          <p:nvSpPr>
            <p:cNvPr id="77" name="76 Rectángulo"/>
            <p:cNvSpPr/>
            <p:nvPr/>
          </p:nvSpPr>
          <p:spPr>
            <a:xfrm>
              <a:off x="2370037" y="3162904"/>
              <a:ext cx="1253869" cy="276999"/>
            </a:xfrm>
            <a:prstGeom prst="rect">
              <a:avLst/>
            </a:prstGeom>
          </p:spPr>
          <p:txBody>
            <a:bodyPr wrap="none">
              <a:spAutoFit/>
            </a:bodyPr>
            <a:lstStyle/>
            <a:p>
              <a:pPr algn="ctr"/>
              <a:r>
                <a:rPr lang="es-ES" sz="1200" b="1" u="sng" dirty="0" smtClean="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716410" y="3781065"/>
              <a:ext cx="790601" cy="276999"/>
            </a:xfrm>
            <a:prstGeom prst="rect">
              <a:avLst/>
            </a:prstGeom>
          </p:spPr>
          <p:txBody>
            <a:bodyPr wrap="none">
              <a:spAutoFit/>
            </a:bodyPr>
            <a:lstStyle/>
            <a:p>
              <a:r>
                <a:rPr lang="es-ES" sz="1200" b="1" dirty="0" smtClean="0">
                  <a:latin typeface="Arial Narrow" panose="020B0606020202030204" pitchFamily="34" charset="0"/>
                </a:rPr>
                <a:t>235 casos</a:t>
              </a:r>
              <a:endParaRPr lang="es-CO" sz="1200" dirty="0"/>
            </a:p>
          </p:txBody>
        </p:sp>
      </p:grpSp>
      <p:sp>
        <p:nvSpPr>
          <p:cNvPr id="65" name="64 CuadroTexto"/>
          <p:cNvSpPr txBox="1"/>
          <p:nvPr/>
        </p:nvSpPr>
        <p:spPr>
          <a:xfrm>
            <a:off x="1989184" y="2911116"/>
            <a:ext cx="2331346" cy="430887"/>
          </a:xfrm>
          <a:prstGeom prst="rect">
            <a:avLst/>
          </a:prstGeom>
          <a:noFill/>
        </p:spPr>
        <p:txBody>
          <a:bodyPr wrap="square" rtlCol="0">
            <a:spAutoFit/>
          </a:bodyPr>
          <a:lstStyle/>
          <a:p>
            <a:pPr algn="ctr"/>
            <a:r>
              <a:rPr lang="es-ES" sz="1050" b="1" dirty="0" smtClean="0">
                <a:latin typeface="Arial Narrow" panose="020B0606020202030204" pitchFamily="34" charset="0"/>
              </a:rPr>
              <a:t>Incidencia </a:t>
            </a:r>
            <a:r>
              <a:rPr lang="es-ES" sz="1050" b="1" dirty="0">
                <a:latin typeface="Arial Narrow" panose="020B0606020202030204" pitchFamily="34" charset="0"/>
              </a:rPr>
              <a:t>en </a:t>
            </a:r>
            <a:r>
              <a:rPr lang="es-ES" sz="1050" b="1" dirty="0" smtClean="0">
                <a:latin typeface="Arial Narrow" panose="020B0606020202030204" pitchFamily="34" charset="0"/>
              </a:rPr>
              <a:t>población general </a:t>
            </a:r>
            <a:r>
              <a:rPr lang="es-CO" sz="1050" b="1" dirty="0" smtClean="0">
                <a:latin typeface="Arial Narrow" panose="020B0606020202030204" pitchFamily="34" charset="0"/>
              </a:rPr>
              <a:t>x </a:t>
            </a: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75" name="74 CuadroTexto"/>
          <p:cNvSpPr txBox="1"/>
          <p:nvPr/>
        </p:nvSpPr>
        <p:spPr>
          <a:xfrm>
            <a:off x="2329383" y="3271156"/>
            <a:ext cx="1572867"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15,35 * cada 100 mil</a:t>
            </a:r>
          </a:p>
        </p:txBody>
      </p:sp>
      <p:sp>
        <p:nvSpPr>
          <p:cNvPr id="80" name="79 CuadroTexto"/>
          <p:cNvSpPr txBox="1"/>
          <p:nvPr/>
        </p:nvSpPr>
        <p:spPr>
          <a:xfrm>
            <a:off x="4083293" y="2911116"/>
            <a:ext cx="1605389" cy="577081"/>
          </a:xfrm>
          <a:prstGeom prst="rect">
            <a:avLst/>
          </a:prstGeom>
          <a:noFill/>
        </p:spPr>
        <p:txBody>
          <a:bodyPr wrap="square" rtlCol="0">
            <a:spAutoFit/>
          </a:bodyPr>
          <a:lstStyle/>
          <a:p>
            <a:pPr algn="ctr"/>
            <a:r>
              <a:rPr lang="es-CO" sz="1050" b="1" dirty="0" smtClean="0">
                <a:latin typeface="Arial Narrow" panose="020B0606020202030204" pitchFamily="34" charset="0"/>
              </a:rPr>
              <a:t>Casos confirmados por laboratorio de intoxicación por metanol</a:t>
            </a:r>
            <a:endParaRPr lang="es-ES" sz="1050" b="1" dirty="0">
              <a:latin typeface="Arial Narrow" panose="020B0606020202030204" pitchFamily="34" charset="0"/>
            </a:endParaRPr>
          </a:p>
        </p:txBody>
      </p:sp>
      <p:sp>
        <p:nvSpPr>
          <p:cNvPr id="81" name="80 CuadroTexto"/>
          <p:cNvSpPr txBox="1"/>
          <p:nvPr/>
        </p:nvSpPr>
        <p:spPr>
          <a:xfrm>
            <a:off x="4703339" y="3449170"/>
            <a:ext cx="397866"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0%</a:t>
            </a:r>
          </a:p>
        </p:txBody>
      </p:sp>
      <p:sp>
        <p:nvSpPr>
          <p:cNvPr id="82" name="81 Rectángulo"/>
          <p:cNvSpPr/>
          <p:nvPr/>
        </p:nvSpPr>
        <p:spPr>
          <a:xfrm>
            <a:off x="2235549" y="2533188"/>
            <a:ext cx="4965349"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82 Grupo"/>
          <p:cNvGrpSpPr/>
          <p:nvPr/>
        </p:nvGrpSpPr>
        <p:grpSpPr>
          <a:xfrm>
            <a:off x="2424996" y="2603074"/>
            <a:ext cx="3446504" cy="276999"/>
            <a:chOff x="2448322" y="74775"/>
            <a:chExt cx="3446504" cy="276999"/>
          </a:xfrm>
        </p:grpSpPr>
        <p:sp>
          <p:nvSpPr>
            <p:cNvPr id="84" name="8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5" name="84 Conector recto"/>
            <p:cNvCxnSpPr>
              <a:stCxn id="8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7" name="86 CuadroTexto"/>
          <p:cNvSpPr txBox="1"/>
          <p:nvPr/>
        </p:nvSpPr>
        <p:spPr>
          <a:xfrm>
            <a:off x="5894826" y="2920771"/>
            <a:ext cx="1282226"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brotes en población confinada</a:t>
            </a:r>
            <a:endParaRPr lang="es-ES" sz="1050" b="1" dirty="0">
              <a:latin typeface="Arial Narrow" panose="020B0606020202030204" pitchFamily="34" charset="0"/>
            </a:endParaRPr>
          </a:p>
        </p:txBody>
      </p:sp>
      <p:pic>
        <p:nvPicPr>
          <p:cNvPr id="2052"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t="14232"/>
          <a:stretch/>
        </p:blipFill>
        <p:spPr bwMode="auto">
          <a:xfrm>
            <a:off x="4270803" y="4456042"/>
            <a:ext cx="508027" cy="4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094423" y="4375173"/>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51745" y="4189418"/>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2389" y="6025389"/>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6123" y="6009827"/>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805" y="6605790"/>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60,51%</a:t>
              </a:r>
              <a:endParaRPr lang="es-ES" sz="1600" b="1" dirty="0">
                <a:solidFill>
                  <a:schemeClr val="tx1"/>
                </a:solidFill>
                <a:latin typeface="Arial Narrow" panose="020B0606020202030204" pitchFamily="34" charset="0"/>
              </a:endParaRP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smtClean="0">
                  <a:latin typeface="Arial Narrow" panose="020B0606020202030204" pitchFamily="34" charset="0"/>
                </a:rPr>
                <a:t>239 casos</a:t>
              </a:r>
              <a:endParaRPr lang="es-CO" sz="1200" dirty="0"/>
            </a:p>
          </p:txBody>
        </p:sp>
      </p:grpSp>
      <p:grpSp>
        <p:nvGrpSpPr>
          <p:cNvPr id="106" name="105 Grupo"/>
          <p:cNvGrpSpPr/>
          <p:nvPr/>
        </p:nvGrpSpPr>
        <p:grpSpPr>
          <a:xfrm>
            <a:off x="4013888" y="4872449"/>
            <a:ext cx="867545" cy="883043"/>
            <a:chOff x="1033171" y="8262441"/>
            <a:chExt cx="867545" cy="883043"/>
          </a:xfrm>
        </p:grpSpPr>
        <p:sp>
          <p:nvSpPr>
            <p:cNvPr id="107" name="106 Rectángulo redondeado"/>
            <p:cNvSpPr/>
            <p:nvPr/>
          </p:nvSpPr>
          <p:spPr>
            <a:xfrm>
              <a:off x="1073490" y="8535741"/>
              <a:ext cx="8268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12,41%</a:t>
              </a:r>
              <a:endParaRPr lang="es-ES" sz="1600" b="1" dirty="0">
                <a:solidFill>
                  <a:schemeClr val="tx1"/>
                </a:solidFill>
                <a:latin typeface="Arial Narrow" panose="020B0606020202030204" pitchFamily="34" charset="0"/>
              </a:endParaRPr>
            </a:p>
          </p:txBody>
        </p:sp>
        <p:sp>
          <p:nvSpPr>
            <p:cNvPr id="108" name="107 Rectángulo"/>
            <p:cNvSpPr/>
            <p:nvPr/>
          </p:nvSpPr>
          <p:spPr>
            <a:xfrm>
              <a:off x="1033171" y="8262441"/>
              <a:ext cx="867545" cy="276999"/>
            </a:xfrm>
            <a:prstGeom prst="rect">
              <a:avLst/>
            </a:prstGeom>
          </p:spPr>
          <p:txBody>
            <a:bodyPr wrap="none">
              <a:spAutoFit/>
            </a:bodyPr>
            <a:lstStyle/>
            <a:p>
              <a:r>
                <a:rPr lang="es-ES" sz="1200" b="1" u="sng" dirty="0">
                  <a:latin typeface="Arial Narrow" panose="020B0606020202030204" pitchFamily="34" charset="0"/>
                </a:rPr>
                <a:t>5</a:t>
              </a:r>
              <a:r>
                <a:rPr lang="es-ES" sz="1200" b="1" u="sng" dirty="0" smtClean="0">
                  <a:latin typeface="Arial Narrow" panose="020B0606020202030204" pitchFamily="34" charset="0"/>
                </a:rPr>
                <a:t> </a:t>
              </a:r>
              <a:r>
                <a:rPr lang="es-ES" sz="1200" b="1" u="sng" dirty="0">
                  <a:latin typeface="Arial Narrow" panose="020B0606020202030204" pitchFamily="34" charset="0"/>
                </a:rPr>
                <a:t>a</a:t>
              </a:r>
              <a:r>
                <a:rPr lang="es-ES" sz="1200" b="1" u="sng" dirty="0" smtClean="0">
                  <a:latin typeface="Arial Narrow" panose="020B0606020202030204" pitchFamily="34" charset="0"/>
                </a:rPr>
                <a:t> 18 años</a:t>
              </a:r>
              <a:endParaRPr lang="es-ES" sz="1200" b="1" u="sng" dirty="0">
                <a:solidFill>
                  <a:sysClr val="windowText" lastClr="000000"/>
                </a:solidFill>
                <a:latin typeface="Arial Narrow" panose="020B0606020202030204" pitchFamily="34" charset="0"/>
              </a:endParaRPr>
            </a:p>
          </p:txBody>
        </p:sp>
        <p:sp>
          <p:nvSpPr>
            <p:cNvPr id="109" name="108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49 casos</a:t>
              </a:r>
              <a:endParaRPr lang="es-CO" sz="1200" dirty="0"/>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54409" y="5996223"/>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83433" y="6588420"/>
            <a:ext cx="774775" cy="903208"/>
            <a:chOff x="5327048" y="1270665"/>
            <a:chExt cx="774775"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3,54%</a:t>
              </a:r>
              <a:endParaRPr lang="es-ES" sz="1600" b="1" dirty="0">
                <a:solidFill>
                  <a:schemeClr val="tx1"/>
                </a:solidFill>
                <a:latin typeface="Arial Narrow" panose="020B0606020202030204" pitchFamily="34" charset="0"/>
              </a:endParaRPr>
            </a:p>
          </p:txBody>
        </p:sp>
        <p:sp>
          <p:nvSpPr>
            <p:cNvPr id="112" name="111 Rectángulo"/>
            <p:cNvSpPr/>
            <p:nvPr/>
          </p:nvSpPr>
          <p:spPr>
            <a:xfrm>
              <a:off x="5338616" y="1270665"/>
              <a:ext cx="669863" cy="276999"/>
            </a:xfrm>
            <a:prstGeom prst="rect">
              <a:avLst/>
            </a:prstGeom>
          </p:spPr>
          <p:txBody>
            <a:bodyPr wrap="none">
              <a:spAutoFit/>
            </a:bodyPr>
            <a:lstStyle/>
            <a:p>
              <a:r>
                <a:rPr lang="es-ES" sz="1200" b="1" u="sng" dirty="0" smtClean="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20069" cy="276999"/>
            </a:xfrm>
            <a:prstGeom prst="rect">
              <a:avLst/>
            </a:prstGeom>
          </p:spPr>
          <p:txBody>
            <a:bodyPr wrap="none">
              <a:spAutoFit/>
            </a:bodyPr>
            <a:lstStyle/>
            <a:p>
              <a:r>
                <a:rPr lang="es-ES" sz="1200" b="1" dirty="0" smtClean="0">
                  <a:latin typeface="Arial Narrow" panose="020B0606020202030204" pitchFamily="34" charset="0"/>
                </a:rPr>
                <a:t>14 casos</a:t>
              </a:r>
              <a:endParaRPr lang="es-CO" sz="1200" dirty="0"/>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783" y="6036718"/>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13815"/>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6,08%</a:t>
              </a:r>
              <a:endParaRPr lang="es-ES" sz="1600" b="1" dirty="0">
                <a:solidFill>
                  <a:schemeClr val="tx1"/>
                </a:solidFill>
                <a:latin typeface="Arial Narrow" panose="020B0606020202030204" pitchFamily="34" charset="0"/>
              </a:endParaRP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smtClean="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smtClean="0">
                  <a:latin typeface="Arial Narrow" panose="020B0606020202030204" pitchFamily="34" charset="0"/>
                </a:rPr>
                <a:t>24 casos</a:t>
              </a:r>
              <a:endParaRPr lang="es-CO" sz="1200" dirty="0"/>
            </a:p>
          </p:txBody>
        </p:sp>
      </p:grpSp>
      <p:sp>
        <p:nvSpPr>
          <p:cNvPr id="95" name="94 CuadroTexto"/>
          <p:cNvSpPr txBox="1"/>
          <p:nvPr/>
        </p:nvSpPr>
        <p:spPr>
          <a:xfrm>
            <a:off x="5902928" y="3440403"/>
            <a:ext cx="1239442"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No hubo casos</a:t>
            </a:r>
          </a:p>
        </p:txBody>
      </p:sp>
      <p:grpSp>
        <p:nvGrpSpPr>
          <p:cNvPr id="79" name="78 Grupo"/>
          <p:cNvGrpSpPr/>
          <p:nvPr/>
        </p:nvGrpSpPr>
        <p:grpSpPr>
          <a:xfrm>
            <a:off x="2405662" y="4024402"/>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 y Edad</a:t>
              </a:r>
              <a:endParaRPr lang="es-ES" sz="1400" b="1" dirty="0">
                <a:latin typeface="Arial Narrow" panose="020B0606020202030204" pitchFamily="34" charset="0"/>
              </a:endParaRPr>
            </a:p>
          </p:txBody>
        </p:sp>
      </p:grpSp>
      <p:grpSp>
        <p:nvGrpSpPr>
          <p:cNvPr id="99" name="98 Grupo"/>
          <p:cNvGrpSpPr/>
          <p:nvPr/>
        </p:nvGrpSpPr>
        <p:grpSpPr>
          <a:xfrm>
            <a:off x="3861366" y="5640349"/>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Lugar de exposición</a:t>
              </a:r>
              <a:endParaRPr lang="es-ES" sz="1400" b="1" dirty="0">
                <a:latin typeface="Arial Narrow" panose="020B0606020202030204" pitchFamily="34" charset="0"/>
              </a:endParaRPr>
            </a:p>
          </p:txBody>
        </p:sp>
      </p:grpSp>
      <p:sp>
        <p:nvSpPr>
          <p:cNvPr id="120" name="84 Rectángulo"/>
          <p:cNvSpPr/>
          <p:nvPr/>
        </p:nvSpPr>
        <p:spPr>
          <a:xfrm>
            <a:off x="-11503" y="8429079"/>
            <a:ext cx="7135004" cy="646331"/>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El comportamiento de la notificación tuvo un descenso del 13,76% respecto al mismo periodo del año anterior.</a:t>
            </a:r>
          </a:p>
          <a:p>
            <a:pPr algn="just"/>
            <a:r>
              <a:rPr lang="es-CO" sz="1200" dirty="0" smtClean="0">
                <a:solidFill>
                  <a:srgbClr val="FF0000"/>
                </a:solidFill>
                <a:latin typeface="Arial Narrow" panose="020B0606020202030204" pitchFamily="34" charset="0"/>
              </a:rPr>
              <a:t>Alrededor del 53,67% de las notificaciones relacionadas con las intoxicaciones corresponden aquellas notificadas por sustancias psicoactivas, principalmente en los hombres y dichas exposiciones ocurrieron </a:t>
            </a:r>
            <a:r>
              <a:rPr lang="es-CO" sz="1200" dirty="0">
                <a:solidFill>
                  <a:srgbClr val="FF0000"/>
                </a:solidFill>
                <a:latin typeface="Arial Narrow" panose="020B0606020202030204" pitchFamily="34" charset="0"/>
              </a:rPr>
              <a:t>en el hogar. </a:t>
            </a:r>
            <a:endParaRPr lang="es-ES" sz="1200" dirty="0">
              <a:solidFill>
                <a:srgbClr val="FF0000"/>
              </a:solidFill>
              <a:latin typeface="Arial Narrow" panose="020B0606020202030204" pitchFamily="34" charset="0"/>
            </a:endParaRPr>
          </a:p>
        </p:txBody>
      </p:sp>
      <p:sp>
        <p:nvSpPr>
          <p:cNvPr id="121" name="108 Rectángulo"/>
          <p:cNvSpPr/>
          <p:nvPr/>
        </p:nvSpPr>
        <p:spPr>
          <a:xfrm>
            <a:off x="-1849" y="8013308"/>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2" name="105 Grupo"/>
          <p:cNvGrpSpPr/>
          <p:nvPr/>
        </p:nvGrpSpPr>
        <p:grpSpPr>
          <a:xfrm>
            <a:off x="93859" y="8056850"/>
            <a:ext cx="3446504" cy="276999"/>
            <a:chOff x="2448322" y="33831"/>
            <a:chExt cx="3446504" cy="276999"/>
          </a:xfrm>
        </p:grpSpPr>
        <p:sp>
          <p:nvSpPr>
            <p:cNvPr id="123"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4" name="112 Conector recto"/>
            <p:cNvCxnSpPr>
              <a:stCxn id="123"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grpSp>
        <p:nvGrpSpPr>
          <p:cNvPr id="126" name="2 Grupo"/>
          <p:cNvGrpSpPr/>
          <p:nvPr/>
        </p:nvGrpSpPr>
        <p:grpSpPr>
          <a:xfrm>
            <a:off x="3132751" y="4419182"/>
            <a:ext cx="879488" cy="1377146"/>
            <a:chOff x="1708524" y="1209162"/>
            <a:chExt cx="1075155" cy="1830651"/>
          </a:xfrm>
        </p:grpSpPr>
        <p:sp>
          <p:nvSpPr>
            <p:cNvPr id="127" name="41 Rectángulo redondeado"/>
            <p:cNvSpPr/>
            <p:nvPr/>
          </p:nvSpPr>
          <p:spPr>
            <a:xfrm>
              <a:off x="1708524" y="2181418"/>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39,49%</a:t>
              </a:r>
              <a:endParaRPr lang="es-ES" sz="1600" b="1" dirty="0">
                <a:solidFill>
                  <a:schemeClr val="tx1"/>
                </a:solidFill>
                <a:latin typeface="Arial Narrow" panose="020B0606020202030204" pitchFamily="34" charset="0"/>
              </a:endParaRPr>
            </a:p>
          </p:txBody>
        </p:sp>
        <p:sp>
          <p:nvSpPr>
            <p:cNvPr id="128" name="31 Rectángulo"/>
            <p:cNvSpPr/>
            <p:nvPr/>
          </p:nvSpPr>
          <p:spPr>
            <a:xfrm>
              <a:off x="1715245" y="1803779"/>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17186" y="2671596"/>
              <a:ext cx="966493" cy="368217"/>
            </a:xfrm>
            <a:prstGeom prst="rect">
              <a:avLst/>
            </a:prstGeom>
          </p:spPr>
          <p:txBody>
            <a:bodyPr wrap="none">
              <a:spAutoFit/>
            </a:bodyPr>
            <a:lstStyle/>
            <a:p>
              <a:r>
                <a:rPr lang="es-ES" sz="1200" b="1" dirty="0" smtClean="0">
                  <a:latin typeface="Arial Narrow" panose="020B0606020202030204" pitchFamily="34" charset="0"/>
                </a:rPr>
                <a:t>156 casos</a:t>
              </a:r>
              <a:endParaRPr lang="es-CO" sz="1200" dirty="0"/>
            </a:p>
          </p:txBody>
        </p:sp>
        <p:pic>
          <p:nvPicPr>
            <p:cNvPr id="13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9313" t="7366" r="56038"/>
            <a:stretch/>
          </p:blipFill>
          <p:spPr bwMode="auto">
            <a:xfrm>
              <a:off x="1875394" y="1209162"/>
              <a:ext cx="530003" cy="69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18" name="4 Gráfico"/>
          <p:cNvGraphicFramePr>
            <a:graphicFrameLocks/>
          </p:cNvGraphicFramePr>
          <p:nvPr>
            <p:extLst>
              <p:ext uri="{D42A27DB-BD31-4B8C-83A1-F6EECF244321}">
                <p14:modId xmlns:p14="http://schemas.microsoft.com/office/powerpoint/2010/main" val="3244503880"/>
              </p:ext>
            </p:extLst>
          </p:nvPr>
        </p:nvGraphicFramePr>
        <p:xfrm>
          <a:off x="2274029" y="323946"/>
          <a:ext cx="4933503" cy="1944367"/>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19" name="Gráfico 118"/>
          <p:cNvGraphicFramePr>
            <a:graphicFrameLocks/>
          </p:cNvGraphicFramePr>
          <p:nvPr>
            <p:extLst>
              <p:ext uri="{D42A27DB-BD31-4B8C-83A1-F6EECF244321}">
                <p14:modId xmlns:p14="http://schemas.microsoft.com/office/powerpoint/2010/main" val="2612181049"/>
              </p:ext>
            </p:extLst>
          </p:nvPr>
        </p:nvGraphicFramePr>
        <p:xfrm>
          <a:off x="23300" y="5577200"/>
          <a:ext cx="3609975" cy="2157413"/>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1866264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10"/>
            <a:ext cx="2180731" cy="14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0"/>
            <a:ext cx="2166585"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8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54" y="2367583"/>
            <a:ext cx="225149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04 - 2021</a:t>
            </a:r>
            <a:endParaRPr lang="es-ES" sz="1200" b="1" dirty="0">
              <a:latin typeface="Arial Narrow" panose="020B0606020202030204" pitchFamily="34" charset="0"/>
            </a:endParaRPr>
          </a:p>
        </p:txBody>
      </p:sp>
      <p:grpSp>
        <p:nvGrpSpPr>
          <p:cNvPr id="8" name="7 Grupo"/>
          <p:cNvGrpSpPr/>
          <p:nvPr/>
        </p:nvGrpSpPr>
        <p:grpSpPr>
          <a:xfrm>
            <a:off x="144066" y="416119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174</a:t>
              </a:r>
              <a:endParaRPr lang="es-ES"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16</a:t>
            </a:r>
            <a:endParaRPr lang="es-ES" sz="1050" b="1" dirty="0">
              <a:latin typeface="Arial Narrow" panose="020B0606020202030204" pitchFamily="34" charset="0"/>
            </a:endParaRP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smtClean="0">
                <a:solidFill>
                  <a:srgbClr val="C00000"/>
                </a:solidFill>
                <a:latin typeface="Arial Narrow" panose="020B0606020202030204" pitchFamily="34" charset="0"/>
              </a:rPr>
              <a:t>Enfermedad </a:t>
            </a:r>
            <a:r>
              <a:rPr lang="es-ES" sz="2000" b="1" dirty="0">
                <a:solidFill>
                  <a:srgbClr val="C00000"/>
                </a:solidFill>
                <a:latin typeface="Arial Narrow" panose="020B0606020202030204" pitchFamily="34" charset="0"/>
              </a:rPr>
              <a:t>transmitida por alimentos </a:t>
            </a:r>
            <a:r>
              <a:rPr lang="es-ES" sz="2000" b="1" dirty="0" smtClean="0">
                <a:solidFill>
                  <a:srgbClr val="C00000"/>
                </a:solidFill>
                <a:latin typeface="Arial Narrow" panose="020B0606020202030204" pitchFamily="34" charset="0"/>
                <a:ea typeface="+mn-ea"/>
                <a:cs typeface="+mn-cs"/>
              </a:rPr>
              <a:t>ETA</a:t>
            </a:r>
            <a:br>
              <a:rPr lang="es-ES" sz="2000" b="1" dirty="0" smtClean="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288082" y="1043608"/>
            <a:ext cx="151923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2152405" y="4950692"/>
            <a:ext cx="4895141"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de ETA. Medellín, a Periodo epidemiológico 04  acumulado  de  2021.</a:t>
            </a:r>
            <a:endParaRPr lang="es-ES" sz="1000" b="1" dirty="0">
              <a:latin typeface="Arial Narrow" panose="020B0606020202030204" pitchFamily="34" charset="0"/>
            </a:endParaRPr>
          </a:p>
        </p:txBody>
      </p:sp>
      <p:sp>
        <p:nvSpPr>
          <p:cNvPr id="38" name="37 Rectángulo"/>
          <p:cNvSpPr/>
          <p:nvPr/>
        </p:nvSpPr>
        <p:spPr>
          <a:xfrm>
            <a:off x="-16570" y="62281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260834" y="6355360"/>
            <a:ext cx="3446504" cy="276999"/>
            <a:chOff x="2448322" y="74775"/>
            <a:chExt cx="3446504" cy="276999"/>
          </a:xfrm>
        </p:grpSpPr>
        <p:sp>
          <p:nvSpPr>
            <p:cNvPr id="54" name="5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8" name="57 Grupo"/>
          <p:cNvGrpSpPr/>
          <p:nvPr/>
        </p:nvGrpSpPr>
        <p:grpSpPr>
          <a:xfrm>
            <a:off x="473331" y="6875809"/>
            <a:ext cx="866529" cy="1573268"/>
            <a:chOff x="1059074" y="553075"/>
            <a:chExt cx="866529" cy="1573268"/>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67,82%</a:t>
              </a:r>
              <a:endParaRPr lang="es-ES" sz="1600" b="1" dirty="0">
                <a:solidFill>
                  <a:schemeClr val="tx1"/>
                </a:solidFill>
                <a:latin typeface="Arial Narrow" panose="020B0606020202030204" pitchFamily="34" charset="0"/>
              </a:endParaRP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41927" y="1849344"/>
              <a:ext cx="783676" cy="276999"/>
            </a:xfrm>
            <a:prstGeom prst="rect">
              <a:avLst/>
            </a:prstGeom>
          </p:spPr>
          <p:txBody>
            <a:bodyPr wrap="none">
              <a:spAutoFit/>
            </a:bodyPr>
            <a:lstStyle/>
            <a:p>
              <a:r>
                <a:rPr lang="es-ES" sz="1200" b="1" dirty="0" smtClean="0">
                  <a:latin typeface="Arial Narrow" panose="020B0606020202030204" pitchFamily="34" charset="0"/>
                </a:rPr>
                <a:t>118 casos</a:t>
              </a:r>
              <a:endParaRPr lang="es-CO" sz="1200" dirty="0"/>
            </a:p>
          </p:txBody>
        </p:sp>
      </p:grpSp>
      <p:grpSp>
        <p:nvGrpSpPr>
          <p:cNvPr id="3" name="2 Grupo"/>
          <p:cNvGrpSpPr/>
          <p:nvPr/>
        </p:nvGrpSpPr>
        <p:grpSpPr>
          <a:xfrm>
            <a:off x="1352672" y="6885689"/>
            <a:ext cx="826373" cy="1582088"/>
            <a:chOff x="3159269" y="6660232"/>
            <a:chExt cx="826373" cy="1582088"/>
          </a:xfrm>
        </p:grpSpPr>
        <p:sp>
          <p:nvSpPr>
            <p:cNvPr id="57" name="56 Rectángulo redondeado"/>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32,18%</a:t>
              </a:r>
              <a:endParaRPr lang="es-ES" sz="1600" b="1" dirty="0">
                <a:solidFill>
                  <a:schemeClr val="tx1"/>
                </a:solidFill>
                <a:latin typeface="Arial Narrow" panose="020B0606020202030204" pitchFamily="34" charset="0"/>
              </a:endParaRP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159269" y="7965321"/>
              <a:ext cx="720069" cy="276999"/>
            </a:xfrm>
            <a:prstGeom prst="rect">
              <a:avLst/>
            </a:prstGeom>
          </p:spPr>
          <p:txBody>
            <a:bodyPr wrap="none">
              <a:spAutoFit/>
            </a:bodyPr>
            <a:lstStyle/>
            <a:p>
              <a:r>
                <a:rPr lang="es-ES" sz="1200" b="1" dirty="0" smtClean="0">
                  <a:latin typeface="Arial Narrow" panose="020B0606020202030204" pitchFamily="34" charset="0"/>
                </a:rPr>
                <a:t>56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3694124" y="6997057"/>
            <a:ext cx="816548" cy="1463375"/>
            <a:chOff x="838588" y="8382748"/>
            <a:chExt cx="816548" cy="1463375"/>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6548" cy="882974"/>
              <a:chOff x="1115283" y="1243369"/>
              <a:chExt cx="816548" cy="882974"/>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20,11%</a:t>
                </a:r>
                <a:endParaRPr lang="es-ES" sz="1600" b="1" dirty="0">
                  <a:solidFill>
                    <a:schemeClr val="tx1"/>
                  </a:solidFill>
                  <a:latin typeface="Arial Narrow" panose="020B0606020202030204" pitchFamily="34" charset="0"/>
                </a:endParaRP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3</a:t>
                </a:r>
                <a:r>
                  <a:rPr lang="es-ES" sz="1200" b="1" dirty="0">
                    <a:latin typeface="Arial Narrow" panose="020B0606020202030204" pitchFamily="34" charset="0"/>
                  </a:rPr>
                  <a:t>5</a:t>
                </a:r>
                <a:r>
                  <a:rPr lang="es-ES" sz="1200" b="1" dirty="0" smtClean="0">
                    <a:latin typeface="Arial Narrow" panose="020B0606020202030204" pitchFamily="34" charset="0"/>
                  </a:rPr>
                  <a:t> casos</a:t>
                </a:r>
                <a:endParaRPr lang="es-CO" sz="1200" dirty="0"/>
              </a:p>
            </p:txBody>
          </p:sp>
        </p:grpSp>
      </p:grpSp>
      <p:grpSp>
        <p:nvGrpSpPr>
          <p:cNvPr id="9" name="8 Grupo"/>
          <p:cNvGrpSpPr/>
          <p:nvPr/>
        </p:nvGrpSpPr>
        <p:grpSpPr>
          <a:xfrm>
            <a:off x="5894826" y="6883495"/>
            <a:ext cx="915635" cy="1545833"/>
            <a:chOff x="2206271" y="8300359"/>
            <a:chExt cx="915635" cy="1545833"/>
          </a:xfrm>
        </p:grpSpPr>
        <p:grpSp>
          <p:nvGrpSpPr>
            <p:cNvPr id="71" name="70 Grupo"/>
            <p:cNvGrpSpPr/>
            <p:nvPr/>
          </p:nvGrpSpPr>
          <p:grpSpPr>
            <a:xfrm>
              <a:off x="2206271" y="8963149"/>
              <a:ext cx="915635" cy="883043"/>
              <a:chOff x="1033171" y="8262441"/>
              <a:chExt cx="915635" cy="883043"/>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11,49%</a:t>
                </a:r>
                <a:endParaRPr lang="es-ES" sz="1600" b="1" dirty="0">
                  <a:solidFill>
                    <a:schemeClr val="tx1"/>
                  </a:solidFill>
                  <a:latin typeface="Arial Narrow" panose="020B0606020202030204" pitchFamily="34" charset="0"/>
                </a:endParaRP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smtClean="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20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4818108" y="6876256"/>
            <a:ext cx="861100" cy="1584176"/>
            <a:chOff x="3633824" y="8315126"/>
            <a:chExt cx="861100" cy="1584176"/>
          </a:xfrm>
        </p:grpSpPr>
        <p:grpSp>
          <p:nvGrpSpPr>
            <p:cNvPr id="80" name="79 Grupo"/>
            <p:cNvGrpSpPr/>
            <p:nvPr/>
          </p:nvGrpSpPr>
          <p:grpSpPr>
            <a:xfrm>
              <a:off x="3633824" y="8987827"/>
              <a:ext cx="861100" cy="911475"/>
              <a:chOff x="5301781" y="1270665"/>
              <a:chExt cx="861100" cy="911475"/>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0,57%</a:t>
                </a:r>
                <a:endParaRPr lang="es-ES" sz="1600" b="1" dirty="0">
                  <a:solidFill>
                    <a:schemeClr val="tx1"/>
                  </a:solidFill>
                  <a:latin typeface="Arial Narrow" panose="020B0606020202030204" pitchFamily="34" charset="0"/>
                </a:endParaRP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smtClean="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301781" y="1905141"/>
                <a:ext cx="649537" cy="276999"/>
              </a:xfrm>
              <a:prstGeom prst="rect">
                <a:avLst/>
              </a:prstGeom>
            </p:spPr>
            <p:txBody>
              <a:bodyPr wrap="none">
                <a:spAutoFit/>
              </a:bodyPr>
              <a:lstStyle/>
              <a:p>
                <a:r>
                  <a:rPr lang="es-ES" sz="1200" b="1" dirty="0">
                    <a:latin typeface="Arial Narrow" panose="020B0606020202030204" pitchFamily="34" charset="0"/>
                  </a:rPr>
                  <a:t>1</a:t>
                </a:r>
                <a:r>
                  <a:rPr lang="es-ES" sz="1200" b="1" dirty="0" smtClean="0">
                    <a:latin typeface="Arial Narrow" panose="020B0606020202030204" pitchFamily="34" charset="0"/>
                  </a:rPr>
                  <a:t>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128575" y="6929556"/>
            <a:ext cx="1465466" cy="1519521"/>
            <a:chOff x="4557698" y="6783372"/>
            <a:chExt cx="1465466" cy="1519521"/>
          </a:xfrm>
        </p:grpSpPr>
        <p:grpSp>
          <p:nvGrpSpPr>
            <p:cNvPr id="66" name="65 Grupo"/>
            <p:cNvGrpSpPr/>
            <p:nvPr/>
          </p:nvGrpSpPr>
          <p:grpSpPr>
            <a:xfrm>
              <a:off x="4557698" y="7444062"/>
              <a:ext cx="1465466" cy="858831"/>
              <a:chOff x="3600450" y="1301912"/>
              <a:chExt cx="1465466" cy="858831"/>
            </a:xfrm>
          </p:grpSpPr>
          <p:sp>
            <p:nvSpPr>
              <p:cNvPr id="67" name="66 Rectángulo redondeado"/>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36,21%</a:t>
                </a:r>
                <a:endParaRPr lang="es-ES" sz="1600" b="1" dirty="0">
                  <a:solidFill>
                    <a:schemeClr val="tx1"/>
                  </a:solidFill>
                  <a:latin typeface="Arial Narrow" panose="020B0606020202030204" pitchFamily="34" charset="0"/>
                </a:endParaRPr>
              </a:p>
            </p:txBody>
          </p:sp>
          <p:sp>
            <p:nvSpPr>
              <p:cNvPr id="68" name="67 Rectángulo"/>
              <p:cNvSpPr/>
              <p:nvPr/>
            </p:nvSpPr>
            <p:spPr>
              <a:xfrm>
                <a:off x="3600450" y="1301912"/>
                <a:ext cx="1465466"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Privado de la libertad</a:t>
                </a:r>
                <a:endParaRPr lang="es-ES" sz="1200" b="1" u="sng" dirty="0">
                  <a:solidFill>
                    <a:sysClr val="windowText" lastClr="000000"/>
                  </a:solidFill>
                  <a:latin typeface="Arial Narrow" panose="020B0606020202030204" pitchFamily="34" charset="0"/>
                </a:endParaRPr>
              </a:p>
            </p:txBody>
          </p:sp>
          <p:sp>
            <p:nvSpPr>
              <p:cNvPr id="69" name="68 Rectángulo"/>
              <p:cNvSpPr/>
              <p:nvPr/>
            </p:nvSpPr>
            <p:spPr>
              <a:xfrm>
                <a:off x="3920197" y="1883744"/>
                <a:ext cx="720069" cy="276999"/>
              </a:xfrm>
              <a:prstGeom prst="rect">
                <a:avLst/>
              </a:prstGeom>
            </p:spPr>
            <p:txBody>
              <a:bodyPr wrap="none">
                <a:spAutoFit/>
              </a:bodyPr>
              <a:lstStyle/>
              <a:p>
                <a:r>
                  <a:rPr lang="es-ES" sz="1200" b="1" dirty="0" smtClean="0">
                    <a:latin typeface="Arial Narrow" panose="020B0606020202030204" pitchFamily="34" charset="0"/>
                  </a:rPr>
                  <a:t>63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320" y="678337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16570" y="4771410"/>
            <a:ext cx="2095750" cy="1323439"/>
          </a:xfrm>
          <a:prstGeom prst="rect">
            <a:avLst/>
          </a:prstGeom>
          <a:noFill/>
        </p:spPr>
        <p:txBody>
          <a:bodyPr wrap="square" rtlCol="0">
            <a:spAutoFit/>
          </a:bodyPr>
          <a:lstStyle/>
          <a:p>
            <a:pPr algn="ctr"/>
            <a:r>
              <a:rPr lang="es-ES" sz="1200" b="1" dirty="0" smtClean="0">
                <a:latin typeface="Arial Narrow" panose="020B0606020202030204" pitchFamily="34" charset="0"/>
              </a:rPr>
              <a:t>Total de personas por brotes</a:t>
            </a:r>
          </a:p>
          <a:p>
            <a:pPr algn="ctr"/>
            <a:r>
              <a:rPr lang="es-ES" sz="1600" b="1" dirty="0" smtClean="0">
                <a:solidFill>
                  <a:srgbClr val="C00000"/>
                </a:solidFill>
                <a:latin typeface="Arial Narrow" panose="020B0606020202030204" pitchFamily="34" charset="0"/>
              </a:rPr>
              <a:t>121 Personas</a:t>
            </a:r>
            <a:endParaRPr lang="es-ES" sz="1600" b="1" dirty="0">
              <a:latin typeface="Arial Narrow" panose="020B0606020202030204" pitchFamily="34" charset="0"/>
            </a:endParaRPr>
          </a:p>
          <a:p>
            <a:pPr algn="ctr"/>
            <a:endParaRPr lang="es-ES" sz="1200" b="1" dirty="0" smtClean="0">
              <a:latin typeface="Arial Narrow" panose="020B0606020202030204" pitchFamily="34" charset="0"/>
            </a:endParaRPr>
          </a:p>
          <a:p>
            <a:pPr algn="ctr"/>
            <a:r>
              <a:rPr lang="es-ES" sz="1200" b="1" dirty="0" smtClean="0">
                <a:latin typeface="Arial Narrow" panose="020B0606020202030204" pitchFamily="34" charset="0"/>
              </a:rPr>
              <a:t>Total de personas reporte individual </a:t>
            </a:r>
          </a:p>
          <a:p>
            <a:pPr algn="ctr"/>
            <a:r>
              <a:rPr lang="es-ES" sz="1600" b="1" dirty="0" smtClean="0">
                <a:solidFill>
                  <a:srgbClr val="C00000"/>
                </a:solidFill>
                <a:latin typeface="Arial Narrow" panose="020B0606020202030204" pitchFamily="34" charset="0"/>
              </a:rPr>
              <a:t>53 Personas</a:t>
            </a:r>
            <a:endParaRPr lang="es-ES" sz="1600" b="1" dirty="0">
              <a:solidFill>
                <a:srgbClr val="C00000"/>
              </a:solidFill>
              <a:latin typeface="Arial Narrow" panose="020B0606020202030204" pitchFamily="34" charset="0"/>
            </a:endParaRPr>
          </a:p>
        </p:txBody>
      </p:sp>
      <p:pic>
        <p:nvPicPr>
          <p:cNvPr id="12" name="Imagen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52405" y="435124"/>
            <a:ext cx="5048495" cy="4424908"/>
          </a:xfrm>
          <a:prstGeom prst="rect">
            <a:avLst/>
          </a:prstGeom>
        </p:spPr>
      </p:pic>
    </p:spTree>
    <p:extLst>
      <p:ext uri="{BB962C8B-B14F-4D97-AF65-F5344CB8AC3E}">
        <p14:creationId xmlns:p14="http://schemas.microsoft.com/office/powerpoint/2010/main" val="2603722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2" y="266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2" y="37994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Narrow" panose="020B0606020202030204" pitchFamily="34" charset="0"/>
                </a:rPr>
                <a:t>4</a:t>
              </a: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Curso de vida y agente identificado en la muestra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17 </a:t>
            </a:r>
            <a:endParaRPr lang="es-ES" sz="1050" b="1" dirty="0">
              <a:latin typeface="Arial Narrow" panose="020B0606020202030204" pitchFamily="34" charset="0"/>
            </a:endParaRPr>
          </a:p>
        </p:txBody>
      </p:sp>
      <p:sp>
        <p:nvSpPr>
          <p:cNvPr id="70" name="69 Rectángulo"/>
          <p:cNvSpPr/>
          <p:nvPr/>
        </p:nvSpPr>
        <p:spPr>
          <a:xfrm>
            <a:off x="77562" y="4093862"/>
            <a:ext cx="6902777"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por grupos de edad de los casos notificados de ETA. Periodo epidemiológico 04 de 2021. </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127 Rectángulo"/>
          <p:cNvSpPr/>
          <p:nvPr/>
        </p:nvSpPr>
        <p:spPr>
          <a:xfrm>
            <a:off x="-11281" y="8095313"/>
            <a:ext cx="362015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Alimentos implicados en brotes ETA. Periodo epidemiológico 04 de 2021. </a:t>
            </a:r>
            <a:endParaRPr lang="es-ES" sz="1050" dirty="0">
              <a:latin typeface="Arial Narrow" panose="020B0606020202030204" pitchFamily="34" charset="0"/>
            </a:endParaRPr>
          </a:p>
        </p:txBody>
      </p:sp>
      <p:sp>
        <p:nvSpPr>
          <p:cNvPr id="55" name="54 Rectángulo"/>
          <p:cNvSpPr/>
          <p:nvPr/>
        </p:nvSpPr>
        <p:spPr>
          <a:xfrm>
            <a:off x="36243" y="46440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57536"/>
            <a:ext cx="5047355" cy="276999"/>
            <a:chOff x="2448322" y="74775"/>
            <a:chExt cx="5047355"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7" y="74775"/>
              <a:ext cx="4193140" cy="276999"/>
            </a:xfrm>
            <a:prstGeom prst="rect">
              <a:avLst/>
            </a:prstGeom>
            <a:noFill/>
          </p:spPr>
          <p:txBody>
            <a:bodyPr wrap="square" rtlCol="0">
              <a:spAutoFit/>
            </a:bodyPr>
            <a:lstStyle/>
            <a:p>
              <a:r>
                <a:rPr lang="es-ES" sz="1200" b="1" dirty="0">
                  <a:latin typeface="Arial Narrow" panose="020B0606020202030204" pitchFamily="34" charset="0"/>
                </a:rPr>
                <a:t>T</a:t>
              </a:r>
              <a:r>
                <a:rPr lang="es-ES" sz="1200" b="1" dirty="0" smtClean="0">
                  <a:latin typeface="Arial Narrow" panose="020B0606020202030204" pitchFamily="34" charset="0"/>
                </a:rPr>
                <a:t>ipo de alimento y síntomas</a:t>
              </a:r>
              <a:endParaRPr lang="es-ES" sz="1200" b="1" dirty="0">
                <a:latin typeface="Arial Narrow" panose="020B0606020202030204" pitchFamily="34" charset="0"/>
              </a:endParaRPr>
            </a:p>
          </p:txBody>
        </p:sp>
      </p:grpSp>
      <p:sp>
        <p:nvSpPr>
          <p:cNvPr id="65" name="64 Rectángulo"/>
          <p:cNvSpPr/>
          <p:nvPr/>
        </p:nvSpPr>
        <p:spPr>
          <a:xfrm>
            <a:off x="3714879" y="8095313"/>
            <a:ext cx="346037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Síntomas en pacientes. ETA. Periodo epidemiológico 04 2021. </a:t>
            </a:r>
            <a:endParaRPr lang="es-ES" sz="1050" dirty="0">
              <a:latin typeface="Arial Narrow" panose="020B0606020202030204" pitchFamily="34" charset="0"/>
            </a:endParaRPr>
          </a:p>
        </p:txBody>
      </p:sp>
      <p:graphicFrame>
        <p:nvGraphicFramePr>
          <p:cNvPr id="21" name="Gráfico 20"/>
          <p:cNvGraphicFramePr>
            <a:graphicFrameLocks/>
          </p:cNvGraphicFramePr>
          <p:nvPr>
            <p:extLst>
              <p:ext uri="{D42A27DB-BD31-4B8C-83A1-F6EECF244321}">
                <p14:modId xmlns:p14="http://schemas.microsoft.com/office/powerpoint/2010/main" val="2592347815"/>
              </p:ext>
            </p:extLst>
          </p:nvPr>
        </p:nvGraphicFramePr>
        <p:xfrm>
          <a:off x="155623" y="929330"/>
          <a:ext cx="6824716" cy="31645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áfico 22"/>
          <p:cNvGraphicFramePr>
            <a:graphicFrameLocks/>
          </p:cNvGraphicFramePr>
          <p:nvPr>
            <p:extLst>
              <p:ext uri="{D42A27DB-BD31-4B8C-83A1-F6EECF244321}">
                <p14:modId xmlns:p14="http://schemas.microsoft.com/office/powerpoint/2010/main" val="3337998535"/>
              </p:ext>
            </p:extLst>
          </p:nvPr>
        </p:nvGraphicFramePr>
        <p:xfrm>
          <a:off x="0" y="5270897"/>
          <a:ext cx="3714879" cy="28244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Gráfico 24"/>
          <p:cNvGraphicFramePr>
            <a:graphicFrameLocks/>
          </p:cNvGraphicFramePr>
          <p:nvPr>
            <p:extLst>
              <p:ext uri="{D42A27DB-BD31-4B8C-83A1-F6EECF244321}">
                <p14:modId xmlns:p14="http://schemas.microsoft.com/office/powerpoint/2010/main" val="1489913661"/>
              </p:ext>
            </p:extLst>
          </p:nvPr>
        </p:nvGraphicFramePr>
        <p:xfrm>
          <a:off x="3608878" y="5261592"/>
          <a:ext cx="3566379"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841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18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2"/>
          <a:stretch>
            <a:fillRect/>
          </a:stretch>
        </p:blipFill>
        <p:spPr>
          <a:xfrm>
            <a:off x="1126293" y="114180"/>
            <a:ext cx="2597121" cy="323116"/>
          </a:xfrm>
          <a:prstGeom prst="rect">
            <a:avLst/>
          </a:prstGeom>
        </p:spPr>
      </p:pic>
      <p:sp>
        <p:nvSpPr>
          <p:cNvPr id="30" name="17 Rectángulo"/>
          <p:cNvSpPr/>
          <p:nvPr/>
        </p:nvSpPr>
        <p:spPr>
          <a:xfrm>
            <a:off x="196649" y="4367042"/>
            <a:ext cx="4946011"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ETA. Medellín, a Periodo epidemiológico 04  acumulado de 2021. </a:t>
            </a:r>
            <a:endParaRPr lang="es-ES" sz="1050" dirty="0">
              <a:latin typeface="Arial Narrow" panose="020B0606020202030204" pitchFamily="34" charset="0"/>
            </a:endParaRPr>
          </a:p>
        </p:txBody>
      </p:sp>
      <p:sp>
        <p:nvSpPr>
          <p:cNvPr id="11" name="13 Rectángulo"/>
          <p:cNvSpPr/>
          <p:nvPr/>
        </p:nvSpPr>
        <p:spPr>
          <a:xfrm>
            <a:off x="9418" y="4795018"/>
            <a:ext cx="7201344"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286822" y="4922194"/>
            <a:ext cx="3446504" cy="276999"/>
            <a:chOff x="2448322" y="74775"/>
            <a:chExt cx="3446504" cy="276999"/>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7" name="38 CuadroTexto"/>
          <p:cNvSpPr txBox="1"/>
          <p:nvPr/>
        </p:nvSpPr>
        <p:spPr>
          <a:xfrm>
            <a:off x="945066" y="5365661"/>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de notificación inmediata notificados </a:t>
            </a:r>
            <a:r>
              <a:rPr lang="es-CO" sz="1050" b="1" dirty="0">
                <a:latin typeface="Arial Narrow" panose="020B0606020202030204" pitchFamily="34" charset="0"/>
              </a:rPr>
              <a:t>oportunamente</a:t>
            </a:r>
            <a:endParaRPr lang="es-ES" sz="1050" b="1" dirty="0">
              <a:latin typeface="Arial Narrow" panose="020B0606020202030204" pitchFamily="34" charset="0"/>
            </a:endParaRPr>
          </a:p>
        </p:txBody>
      </p:sp>
      <p:sp>
        <p:nvSpPr>
          <p:cNvPr id="18" name="42 CuadroTexto"/>
          <p:cNvSpPr txBox="1"/>
          <p:nvPr/>
        </p:nvSpPr>
        <p:spPr>
          <a:xfrm>
            <a:off x="1065973" y="631620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a:t>
            </a:r>
            <a:r>
              <a:rPr lang="es-CO" sz="1050" b="1" dirty="0" smtClean="0">
                <a:latin typeface="Arial Narrow" panose="020B0606020202030204" pitchFamily="34" charset="0"/>
              </a:rPr>
              <a:t>detecto modo </a:t>
            </a:r>
            <a:r>
              <a:rPr lang="es-CO" sz="1050" b="1" dirty="0">
                <a:latin typeface="Arial Narrow" panose="020B0606020202030204" pitchFamily="34" charset="0"/>
              </a:rPr>
              <a:t>de transmisión</a:t>
            </a:r>
            <a:endParaRPr lang="es-ES" sz="1050" b="1" dirty="0">
              <a:latin typeface="Arial Narrow" panose="020B0606020202030204" pitchFamily="34" charset="0"/>
            </a:endParaRPr>
          </a:p>
        </p:txBody>
      </p:sp>
      <p:sp>
        <p:nvSpPr>
          <p:cNvPr id="19" name="46 CuadroTexto"/>
          <p:cNvSpPr txBox="1"/>
          <p:nvPr/>
        </p:nvSpPr>
        <p:spPr>
          <a:xfrm>
            <a:off x="1615254" y="6676374"/>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100,0%</a:t>
            </a:r>
          </a:p>
        </p:txBody>
      </p:sp>
      <p:sp>
        <p:nvSpPr>
          <p:cNvPr id="20" name="47 CuadroTexto"/>
          <p:cNvSpPr txBox="1"/>
          <p:nvPr/>
        </p:nvSpPr>
        <p:spPr>
          <a:xfrm>
            <a:off x="3528442" y="5365661"/>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a:t>
            </a:r>
            <a:r>
              <a:rPr lang="es-CO" sz="1050" b="1" dirty="0" smtClean="0">
                <a:latin typeface="Arial Narrow" panose="020B0606020202030204" pitchFamily="34" charset="0"/>
              </a:rPr>
              <a:t>de agente </a:t>
            </a:r>
            <a:r>
              <a:rPr lang="es-CO" sz="1050" b="1" dirty="0">
                <a:latin typeface="Arial Narrow" panose="020B0606020202030204" pitchFamily="34" charset="0"/>
              </a:rPr>
              <a:t>etiológico</a:t>
            </a:r>
          </a:p>
        </p:txBody>
      </p:sp>
      <p:sp>
        <p:nvSpPr>
          <p:cNvPr id="21" name="48 CuadroTexto"/>
          <p:cNvSpPr txBox="1"/>
          <p:nvPr/>
        </p:nvSpPr>
        <p:spPr>
          <a:xfrm>
            <a:off x="4149675" y="5747941"/>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20,00% </a:t>
            </a:r>
            <a:endParaRPr lang="es-ES" b="1" dirty="0">
              <a:solidFill>
                <a:srgbClr val="C00000"/>
              </a:solidFill>
              <a:latin typeface="Arial Narrow" panose="020B0606020202030204" pitchFamily="34" charset="0"/>
            </a:endParaRPr>
          </a:p>
        </p:txBody>
      </p:sp>
      <p:sp>
        <p:nvSpPr>
          <p:cNvPr id="22" name="43 CuadroTexto"/>
          <p:cNvSpPr txBox="1"/>
          <p:nvPr/>
        </p:nvSpPr>
        <p:spPr>
          <a:xfrm>
            <a:off x="3470055" y="6317883"/>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 </a:t>
            </a:r>
            <a:r>
              <a:rPr lang="es-CO" sz="1050" b="1" dirty="0">
                <a:latin typeface="Arial Narrow" panose="020B0606020202030204" pitchFamily="34" charset="0"/>
              </a:rPr>
              <a:t>con toma de muestra</a:t>
            </a:r>
          </a:p>
        </p:txBody>
      </p:sp>
      <p:sp>
        <p:nvSpPr>
          <p:cNvPr id="23" name="49 CuadroTexto"/>
          <p:cNvSpPr txBox="1"/>
          <p:nvPr/>
        </p:nvSpPr>
        <p:spPr>
          <a:xfrm>
            <a:off x="4176123" y="6684045"/>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40,00%</a:t>
            </a:r>
          </a:p>
        </p:txBody>
      </p:sp>
      <p:cxnSp>
        <p:nvCxnSpPr>
          <p:cNvPr id="24" name="51 Conector recto de flecha"/>
          <p:cNvCxnSpPr/>
          <p:nvPr/>
        </p:nvCxnSpPr>
        <p:spPr>
          <a:xfrm flipH="1">
            <a:off x="1103436" y="6189281"/>
            <a:ext cx="472402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1527568" y="5753362"/>
            <a:ext cx="881973" cy="369332"/>
          </a:xfrm>
          <a:prstGeom prst="rect">
            <a:avLst/>
          </a:prstGeom>
          <a:noFill/>
        </p:spPr>
        <p:txBody>
          <a:bodyPr wrap="none" rtlCol="0">
            <a:spAutoFit/>
          </a:bodyPr>
          <a:lstStyle/>
          <a:p>
            <a:pPr algn="ctr"/>
            <a:r>
              <a:rPr lang="es-ES" b="1" smtClean="0">
                <a:solidFill>
                  <a:srgbClr val="C00000"/>
                </a:solidFill>
                <a:latin typeface="Arial Narrow" panose="020B0606020202030204" pitchFamily="34" charset="0"/>
              </a:rPr>
              <a:t>33,00</a:t>
            </a:r>
            <a:r>
              <a:rPr lang="es-ES" b="1" dirty="0" smtClean="0">
                <a:solidFill>
                  <a:srgbClr val="C00000"/>
                </a:solidFill>
                <a:latin typeface="Arial Narrow" panose="020B0606020202030204" pitchFamily="34" charset="0"/>
              </a:rPr>
              <a:t>% </a:t>
            </a:r>
            <a:endParaRPr lang="es-ES" b="1" dirty="0">
              <a:solidFill>
                <a:srgbClr val="C00000"/>
              </a:solidFill>
              <a:latin typeface="Arial Narrow" panose="020B0606020202030204" pitchFamily="34" charset="0"/>
            </a:endParaRPr>
          </a:p>
        </p:txBody>
      </p:sp>
      <p:sp>
        <p:nvSpPr>
          <p:cNvPr id="26" name="31 Rectángulo"/>
          <p:cNvSpPr/>
          <p:nvPr/>
        </p:nvSpPr>
        <p:spPr>
          <a:xfrm>
            <a:off x="-494" y="7574340"/>
            <a:ext cx="7171815" cy="1200329"/>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nivel individual el sitio de mayor ocurrencia de las ETA es </a:t>
            </a:r>
            <a:r>
              <a:rPr lang="es-CO" sz="1200" dirty="0" smtClean="0">
                <a:solidFill>
                  <a:srgbClr val="FF0000"/>
                </a:solidFill>
                <a:latin typeface="Arial Narrow" panose="020B0606020202030204" pitchFamily="34" charset="0"/>
              </a:rPr>
              <a:t>la población carcelaria.</a:t>
            </a:r>
            <a:endParaRPr lang="es-CO" sz="1200" dirty="0">
              <a:solidFill>
                <a:srgbClr val="FF0000"/>
              </a:solidFill>
              <a:latin typeface="Arial Narrow" panose="020B0606020202030204" pitchFamily="34" charset="0"/>
            </a:endParaRPr>
          </a:p>
          <a:p>
            <a:pPr algn="just"/>
            <a:r>
              <a:rPr lang="es-CO" sz="1200" dirty="0">
                <a:solidFill>
                  <a:srgbClr val="FF0000"/>
                </a:solidFill>
                <a:latin typeface="Arial Narrow" panose="020B0606020202030204" pitchFamily="34" charset="0"/>
              </a:rPr>
              <a:t>Los alimentos más involucrados son los alimentos </a:t>
            </a:r>
            <a:r>
              <a:rPr lang="es-CO" sz="1200" dirty="0" smtClean="0">
                <a:solidFill>
                  <a:srgbClr val="FF0000"/>
                </a:solidFill>
                <a:latin typeface="Arial Narrow" panose="020B0606020202030204" pitchFamily="34" charset="0"/>
              </a:rPr>
              <a:t>que contiene productos mixtos  </a:t>
            </a:r>
            <a:r>
              <a:rPr lang="es-CO" sz="1200" dirty="0">
                <a:solidFill>
                  <a:srgbClr val="FF0000"/>
                </a:solidFill>
                <a:latin typeface="Arial Narrow" panose="020B0606020202030204" pitchFamily="34" charset="0"/>
              </a:rPr>
              <a:t>y la sintomatología más predominante es la </a:t>
            </a:r>
            <a:r>
              <a:rPr lang="es-CO" sz="1200" dirty="0" smtClean="0">
                <a:solidFill>
                  <a:srgbClr val="FF0000"/>
                </a:solidFill>
                <a:latin typeface="Arial Narrow" panose="020B0606020202030204" pitchFamily="34" charset="0"/>
              </a:rPr>
              <a:t>enfermedad gastrointestinal</a:t>
            </a:r>
            <a:r>
              <a:rPr lang="es-CO" sz="1200" dirty="0">
                <a:solidFill>
                  <a:srgbClr val="FF0000"/>
                </a:solidFill>
                <a:latin typeface="Arial Narrow" panose="020B0606020202030204" pitchFamily="34" charset="0"/>
              </a:rPr>
              <a:t>.</a:t>
            </a:r>
          </a:p>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pesar de todas las acciones  y esfuerzos se ve demora en la notificación,  lo que no permite en muchas  ocasiones un estudio más asertivo con la afectación de los indicadores para el evento como: oportunidad, toma de muestras e identificación del agente causal</a:t>
            </a:r>
          </a:p>
        </p:txBody>
      </p:sp>
      <p:sp>
        <p:nvSpPr>
          <p:cNvPr id="27" name="32 Rectángulo"/>
          <p:cNvSpPr/>
          <p:nvPr/>
        </p:nvSpPr>
        <p:spPr>
          <a:xfrm>
            <a:off x="0" y="7093007"/>
            <a:ext cx="7200900" cy="4211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92038" y="7147421"/>
            <a:ext cx="3446504" cy="304699"/>
            <a:chOff x="2448322" y="33831"/>
            <a:chExt cx="3446504" cy="276999"/>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graphicFrame>
        <p:nvGraphicFramePr>
          <p:cNvPr id="33" name="Gráfico 3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469097218"/>
              </p:ext>
            </p:extLst>
          </p:nvPr>
        </p:nvGraphicFramePr>
        <p:xfrm>
          <a:off x="9418" y="791507"/>
          <a:ext cx="7161903" cy="3513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3130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19</a:t>
            </a:r>
            <a:endParaRPr lang="es-ES" sz="1050" b="1" dirty="0">
              <a:latin typeface="Arial Narrow" panose="020B0606020202030204" pitchFamily="34" charset="0"/>
            </a:endParaRPr>
          </a:p>
        </p:txBody>
      </p:sp>
      <p:sp>
        <p:nvSpPr>
          <p:cNvPr id="2" name="1 Título"/>
          <p:cNvSpPr>
            <a:spLocks noGrp="1"/>
          </p:cNvSpPr>
          <p:nvPr>
            <p:ph type="title"/>
          </p:nvPr>
        </p:nvSpPr>
        <p:spPr>
          <a:xfrm>
            <a:off x="0" y="2066169"/>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7" name="6 Rectángulo"/>
          <p:cNvSpPr/>
          <p:nvPr/>
        </p:nvSpPr>
        <p:spPr>
          <a:xfrm>
            <a:off x="0" y="2436899"/>
            <a:ext cx="7200900" cy="1384995"/>
          </a:xfrm>
          <a:prstGeom prst="rect">
            <a:avLst/>
          </a:prstGeom>
        </p:spPr>
        <p:txBody>
          <a:bodyPr wrap="square">
            <a:spAutoFit/>
          </a:bodyPr>
          <a:lstStyle/>
          <a:p>
            <a:pPr algn="just"/>
            <a:r>
              <a:rPr lang="es-CO" sz="1200" dirty="0">
                <a:latin typeface="Arial Narrow" panose="020B0606020202030204" pitchFamily="34" charset="0"/>
              </a:rPr>
              <a:t>El promedio en la ejecución de la Búsqueda Activa Institucional (BAI) en 164 Unidades Primarias Generadoras de Datos (UPGD) para el mes de marzo, semanas 9 a la 13, fue del 77.6 %, sobre la línea base para la ciudad (75%).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En línea con los criterios para realización de Búsqueda Activa Institucional dispuestos en el documento técnico Metodología de Búsqueda Activa Institucional por RIPS y los lineamientos 2021 del Instituto Nacional de Salud, desde la Secretaría de Salud de Medellín se realizó Búsqueda Retrospectiva Institucional (BRI).  El detalle de hallazgos de estos criterios por UPGD y su correlación con los hallazgos BRI, se aprecia a continuación:</a:t>
            </a:r>
          </a:p>
        </p:txBody>
      </p:sp>
      <p:sp>
        <p:nvSpPr>
          <p:cNvPr id="11" name="10 Rectángulo"/>
          <p:cNvSpPr/>
          <p:nvPr/>
        </p:nvSpPr>
        <p:spPr>
          <a:xfrm>
            <a:off x="441283" y="3796746"/>
            <a:ext cx="6111494" cy="253916"/>
          </a:xfrm>
          <a:prstGeom prst="rect">
            <a:avLst/>
          </a:prstGeom>
        </p:spPr>
        <p:txBody>
          <a:bodyPr wrap="square">
            <a:spAutoFit/>
          </a:bodyPr>
          <a:lstStyle/>
          <a:p>
            <a:r>
              <a:rPr lang="es-CO" sz="1050" dirty="0">
                <a:latin typeface="Arial Narrow" panose="020B0606020202030204" pitchFamily="34" charset="0"/>
              </a:rPr>
              <a:t>Tabla 1. Número de UPGD según criterio para realización de Búsqueda Activa Institucional, BRI SSM, </a:t>
            </a:r>
            <a:r>
              <a:rPr lang="es-CO" sz="1050" dirty="0" smtClean="0">
                <a:latin typeface="Arial Narrow" panose="020B0606020202030204" pitchFamily="34" charset="0"/>
              </a:rPr>
              <a:t>marzo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1"/>
            <a:chOff x="0" y="14519"/>
            <a:chExt cx="7200898" cy="2078231"/>
          </a:xfrm>
        </p:grpSpPr>
        <p:sp>
          <p:nvSpPr>
            <p:cNvPr id="14"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marzo de 2021 -  </a:t>
              </a:r>
              <a:r>
                <a:rPr lang="pt-BR" sz="800" b="1" dirty="0">
                  <a:solidFill>
                    <a:srgbClr val="000000"/>
                  </a:solidFill>
                  <a:latin typeface="Arial Narrow"/>
                  <a:ea typeface="MS Mincho"/>
                </a:rPr>
                <a:t>Reporte Semanas 01 a 12</a:t>
              </a:r>
              <a:endParaRPr lang="es-ES" sz="1200" dirty="0">
                <a:latin typeface="Times New Roman"/>
                <a:ea typeface="Times New Roman"/>
              </a:endParaRPr>
            </a:p>
            <a:p>
              <a:pPr algn="ctr">
                <a:spcAft>
                  <a:spcPts val="0"/>
                </a:spcAft>
              </a:pPr>
              <a:r>
                <a:rPr lang="es-CO" sz="800" dirty="0">
                  <a:solidFill>
                    <a:srgbClr val="000000"/>
                  </a:solidFill>
                  <a:ea typeface="MS Mincho"/>
                </a:rPr>
                <a:t> </a:t>
              </a:r>
              <a:endParaRPr lang="es-ES" sz="1200" dirty="0">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graphicFrame>
        <p:nvGraphicFramePr>
          <p:cNvPr id="4" name="Tabla 3"/>
          <p:cNvGraphicFramePr>
            <a:graphicFrameLocks noGrp="1"/>
          </p:cNvGraphicFramePr>
          <p:nvPr>
            <p:extLst>
              <p:ext uri="{D42A27DB-BD31-4B8C-83A1-F6EECF244321}">
                <p14:modId xmlns:p14="http://schemas.microsoft.com/office/powerpoint/2010/main" val="2509941107"/>
              </p:ext>
            </p:extLst>
          </p:nvPr>
        </p:nvGraphicFramePr>
        <p:xfrm>
          <a:off x="247656" y="4040607"/>
          <a:ext cx="6480175" cy="4807082"/>
        </p:xfrm>
        <a:graphic>
          <a:graphicData uri="http://schemas.openxmlformats.org/drawingml/2006/table">
            <a:tbl>
              <a:tblPr/>
              <a:tblGrid>
                <a:gridCol w="5152994">
                  <a:extLst>
                    <a:ext uri="{9D8B030D-6E8A-4147-A177-3AD203B41FA5}">
                      <a16:colId xmlns:a16="http://schemas.microsoft.com/office/drawing/2014/main" val="3398465758"/>
                    </a:ext>
                  </a:extLst>
                </a:gridCol>
                <a:gridCol w="1327181">
                  <a:extLst>
                    <a:ext uri="{9D8B030D-6E8A-4147-A177-3AD203B41FA5}">
                      <a16:colId xmlns:a16="http://schemas.microsoft.com/office/drawing/2014/main" val="2476073310"/>
                    </a:ext>
                  </a:extLst>
                </a:gridCol>
              </a:tblGrid>
              <a:tr h="329378">
                <a:tc>
                  <a:txBody>
                    <a:bodyPr/>
                    <a:lstStyle/>
                    <a:p>
                      <a:pPr algn="ctr" fontAlgn="ctr"/>
                      <a:r>
                        <a:rPr lang="es-CO" sz="1100" b="1" i="0" u="none" strike="noStrike" dirty="0">
                          <a:solidFill>
                            <a:srgbClr val="000000"/>
                          </a:solidFill>
                          <a:effectLst/>
                          <a:latin typeface="Calibri" panose="020F0502020204030204" pitchFamily="34" charset="0"/>
                        </a:rPr>
                        <a:t>CRITERIO DE BUSQUEDA ACTIVA INSTITUCIONAL (Fuente SIVIGILA)</a:t>
                      </a:r>
                      <a:endParaRPr lang="en-US" sz="1100" b="1" i="0" u="none" strike="noStrike" dirty="0">
                        <a:solidFill>
                          <a:srgbClr val="000000"/>
                        </a:solidFill>
                        <a:effectLst/>
                        <a:latin typeface="Calibri" panose="020F0502020204030204" pitchFamily="34" charset="0"/>
                      </a:endParaRPr>
                    </a:p>
                  </a:txBody>
                  <a:tcPr marL="7420" marR="7420" marT="742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es-CO" sz="1100" b="1" i="0" u="none" strike="noStrike" dirty="0">
                          <a:solidFill>
                            <a:srgbClr val="000000"/>
                          </a:solidFill>
                          <a:effectLst/>
                          <a:latin typeface="Calibri" panose="020F0502020204030204" pitchFamily="34" charset="0"/>
                        </a:rPr>
                        <a:t>UPGD CON SILENCIO EN LA </a:t>
                      </a:r>
                      <a:r>
                        <a:rPr lang="es-CO" sz="1100" b="1" i="0" u="none" strike="noStrike" dirty="0" smtClean="0">
                          <a:solidFill>
                            <a:srgbClr val="000000"/>
                          </a:solidFill>
                          <a:effectLst/>
                          <a:latin typeface="Calibri" panose="020F0502020204030204" pitchFamily="34" charset="0"/>
                        </a:rPr>
                        <a:t>NOTIFICACIÓN </a:t>
                      </a:r>
                      <a:endParaRPr lang="en-US" sz="1100" b="1" i="0" u="none" strike="noStrike" dirty="0">
                        <a:solidFill>
                          <a:srgbClr val="000000"/>
                        </a:solidFill>
                        <a:effectLst/>
                        <a:latin typeface="Calibri" panose="020F0502020204030204" pitchFamily="34" charset="0"/>
                      </a:endParaRPr>
                    </a:p>
                  </a:txBody>
                  <a:tcPr marL="7420" marR="7420" marT="742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174595662"/>
                  </a:ext>
                </a:extLst>
              </a:tr>
              <a:tr h="178290">
                <a:tc>
                  <a:txBody>
                    <a:bodyPr/>
                    <a:lstStyle/>
                    <a:p>
                      <a:pPr algn="l" fontAlgn="ctr"/>
                      <a:r>
                        <a:rPr lang="es-CO" sz="1100" b="1" i="0" u="none" strike="noStrike" dirty="0">
                          <a:solidFill>
                            <a:srgbClr val="000000"/>
                          </a:solidFill>
                          <a:effectLst/>
                          <a:latin typeface="Calibri" panose="020F0502020204030204" pitchFamily="34" charset="0"/>
                        </a:rPr>
                        <a:t>1 periodo epidemiológico sin reporte de sarampión (164 UPGD)</a:t>
                      </a:r>
                      <a:endParaRPr lang="en-US" sz="1100" b="1" i="0" u="none" strike="noStrike" dirty="0">
                        <a:solidFill>
                          <a:srgbClr val="000000"/>
                        </a:solidFill>
                        <a:effectLst/>
                        <a:latin typeface="Calibri" panose="020F0502020204030204" pitchFamily="34" charset="0"/>
                      </a:endParaRPr>
                    </a:p>
                  </a:txBody>
                  <a:tcPr marL="7420" marR="7420" marT="7420" marB="0" anchor="ctr">
                    <a:lnL>
                      <a:noFill/>
                    </a:lnL>
                    <a:lnR>
                      <a:noFill/>
                    </a:lnR>
                    <a:lnT w="12700" cap="flat" cmpd="sng" algn="ctr">
                      <a:solidFill>
                        <a:srgbClr val="4F81BD"/>
                      </a:solidFill>
                      <a:prstDash val="solid"/>
                      <a:round/>
                      <a:headEnd type="none" w="med" len="med"/>
                      <a:tailEnd type="none" w="med" len="med"/>
                    </a:lnT>
                    <a:lnB>
                      <a:noFill/>
                    </a:lnB>
                  </a:tcPr>
                </a:tc>
                <a:tc>
                  <a:txBody>
                    <a:bodyPr/>
                    <a:lstStyle/>
                    <a:p>
                      <a:pPr algn="ctr" fontAlgn="ctr"/>
                      <a:r>
                        <a:rPr lang="en-US" sz="1100" b="1" i="0" u="none" strike="noStrike">
                          <a:solidFill>
                            <a:srgbClr val="000000"/>
                          </a:solidFill>
                          <a:effectLst/>
                          <a:latin typeface="Calibri" panose="020F0502020204030204" pitchFamily="34" charset="0"/>
                        </a:rPr>
                        <a:t>164</a:t>
                      </a:r>
                    </a:p>
                  </a:txBody>
                  <a:tcPr marL="7420" marR="7420" marT="7420" marB="0" anchor="ctr">
                    <a:lnL>
                      <a:noFill/>
                    </a:lnL>
                    <a:lnR>
                      <a:noFill/>
                    </a:lnR>
                    <a:lnT w="12700" cap="flat" cmpd="sng" algn="ctr">
                      <a:solidFill>
                        <a:srgbClr val="4F81BD"/>
                      </a:solidFill>
                      <a:prstDash val="solid"/>
                      <a:round/>
                      <a:headEnd type="none" w="med" len="med"/>
                      <a:tailEnd type="none" w="med" len="med"/>
                    </a:lnT>
                    <a:lnB>
                      <a:noFill/>
                    </a:lnB>
                  </a:tcPr>
                </a:tc>
                <a:extLst>
                  <a:ext uri="{0D108BD9-81ED-4DB2-BD59-A6C34878D82A}">
                    <a16:rowId xmlns:a16="http://schemas.microsoft.com/office/drawing/2014/main" val="4062006909"/>
                  </a:ext>
                </a:extLst>
              </a:tr>
              <a:tr h="178290">
                <a:tc>
                  <a:txBody>
                    <a:bodyPr/>
                    <a:lstStyle/>
                    <a:p>
                      <a:pPr algn="l" fontAlgn="ctr"/>
                      <a:r>
                        <a:rPr lang="es-CO" sz="1100" b="1" i="0" u="none" strike="noStrike" dirty="0">
                          <a:solidFill>
                            <a:srgbClr val="000000"/>
                          </a:solidFill>
                          <a:effectLst/>
                          <a:latin typeface="Calibri" panose="020F0502020204030204" pitchFamily="34" charset="0"/>
                        </a:rPr>
                        <a:t>1 periodo epidemiológico sin reporte de rubeola (164 UPGD)</a:t>
                      </a:r>
                      <a:endParaRPr lang="en-US" sz="1100" b="1" i="0" u="none" strike="noStrike" dirty="0">
                        <a:solidFill>
                          <a:srgbClr val="000000"/>
                        </a:solidFill>
                        <a:effectLst/>
                        <a:latin typeface="Calibri" panose="020F0502020204030204" pitchFamily="34" charset="0"/>
                      </a:endParaRPr>
                    </a:p>
                  </a:txBody>
                  <a:tcPr marL="7420" marR="7420" marT="7420" marB="0" anchor="ctr">
                    <a:lnL>
                      <a:noFill/>
                    </a:lnL>
                    <a:lnR>
                      <a:noFill/>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163</a:t>
                      </a:r>
                    </a:p>
                  </a:txBody>
                  <a:tcPr marL="7420" marR="7420" marT="7420" marB="0" anchor="ctr">
                    <a:lnL>
                      <a:noFill/>
                    </a:lnL>
                    <a:lnR>
                      <a:noFill/>
                    </a:lnR>
                    <a:lnT>
                      <a:noFill/>
                    </a:lnT>
                    <a:lnB>
                      <a:noFill/>
                    </a:lnB>
                  </a:tcPr>
                </a:tc>
                <a:extLst>
                  <a:ext uri="{0D108BD9-81ED-4DB2-BD59-A6C34878D82A}">
                    <a16:rowId xmlns:a16="http://schemas.microsoft.com/office/drawing/2014/main" val="1772509175"/>
                  </a:ext>
                </a:extLst>
              </a:tr>
              <a:tr h="356580">
                <a:tc>
                  <a:txBody>
                    <a:bodyPr/>
                    <a:lstStyle/>
                    <a:p>
                      <a:pPr algn="l" fontAlgn="ctr"/>
                      <a:r>
                        <a:rPr lang="es-CO" sz="1100" b="1" i="0" u="none" strike="noStrike" dirty="0">
                          <a:solidFill>
                            <a:srgbClr val="000000"/>
                          </a:solidFill>
                          <a:effectLst/>
                          <a:latin typeface="Calibri" panose="020F0502020204030204" pitchFamily="34" charset="0"/>
                        </a:rPr>
                        <a:t>1 periodo epidemiológico sin reporte de rubeola congénita (164 UPGD)</a:t>
                      </a:r>
                      <a:endParaRPr lang="en-US" sz="1100" b="1" i="0" u="none" strike="noStrike" dirty="0">
                        <a:solidFill>
                          <a:srgbClr val="000000"/>
                        </a:solidFill>
                        <a:effectLst/>
                        <a:latin typeface="Calibri" panose="020F0502020204030204" pitchFamily="34" charset="0"/>
                      </a:endParaRPr>
                    </a:p>
                  </a:txBody>
                  <a:tcPr marL="7420" marR="7420" marT="7420" marB="0" anchor="ctr">
                    <a:lnL>
                      <a:noFill/>
                    </a:lnL>
                    <a:lnR>
                      <a:noFill/>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162</a:t>
                      </a:r>
                    </a:p>
                  </a:txBody>
                  <a:tcPr marL="7420" marR="7420" marT="7420" marB="0" anchor="ctr">
                    <a:lnL>
                      <a:noFill/>
                    </a:lnL>
                    <a:lnR>
                      <a:noFill/>
                    </a:lnR>
                    <a:lnT>
                      <a:noFill/>
                    </a:lnT>
                    <a:lnB>
                      <a:noFill/>
                    </a:lnB>
                  </a:tcPr>
                </a:tc>
                <a:extLst>
                  <a:ext uri="{0D108BD9-81ED-4DB2-BD59-A6C34878D82A}">
                    <a16:rowId xmlns:a16="http://schemas.microsoft.com/office/drawing/2014/main" val="3065985244"/>
                  </a:ext>
                </a:extLst>
              </a:tr>
              <a:tr h="356580">
                <a:tc>
                  <a:txBody>
                    <a:bodyPr/>
                    <a:lstStyle/>
                    <a:p>
                      <a:pPr algn="l" fontAlgn="ctr"/>
                      <a:r>
                        <a:rPr lang="es-CO" sz="1100" b="1" i="0" u="none" strike="noStrike" dirty="0">
                          <a:solidFill>
                            <a:srgbClr val="000000"/>
                          </a:solidFill>
                          <a:effectLst/>
                          <a:latin typeface="Calibri" panose="020F0502020204030204" pitchFamily="34" charset="0"/>
                        </a:rPr>
                        <a:t>1 periodo epidemiológico sin reporte de parálisis flácida (164 UPGD)</a:t>
                      </a:r>
                      <a:endParaRPr lang="en-US" sz="1100" b="1" i="0" u="none" strike="noStrike" dirty="0">
                        <a:solidFill>
                          <a:srgbClr val="000000"/>
                        </a:solidFill>
                        <a:effectLst/>
                        <a:latin typeface="Calibri" panose="020F0502020204030204" pitchFamily="34" charset="0"/>
                      </a:endParaRPr>
                    </a:p>
                  </a:txBody>
                  <a:tcPr marL="7420" marR="7420" marT="7420" marB="0" anchor="ctr">
                    <a:lnL>
                      <a:noFill/>
                    </a:lnL>
                    <a:lnR>
                      <a:noFill/>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164</a:t>
                      </a:r>
                    </a:p>
                  </a:txBody>
                  <a:tcPr marL="7420" marR="7420" marT="7420" marB="0" anchor="ctr">
                    <a:lnL>
                      <a:noFill/>
                    </a:lnL>
                    <a:lnR>
                      <a:noFill/>
                    </a:lnR>
                    <a:lnT>
                      <a:noFill/>
                    </a:lnT>
                    <a:lnB>
                      <a:noFill/>
                    </a:lnB>
                  </a:tcPr>
                </a:tc>
                <a:extLst>
                  <a:ext uri="{0D108BD9-81ED-4DB2-BD59-A6C34878D82A}">
                    <a16:rowId xmlns:a16="http://schemas.microsoft.com/office/drawing/2014/main" val="2718662357"/>
                  </a:ext>
                </a:extLst>
              </a:tr>
              <a:tr h="356580">
                <a:tc>
                  <a:txBody>
                    <a:bodyPr/>
                    <a:lstStyle/>
                    <a:p>
                      <a:pPr algn="l" fontAlgn="ctr"/>
                      <a:r>
                        <a:rPr lang="es-CO" sz="1100" b="1" i="0" u="none" strike="noStrike" dirty="0">
                          <a:solidFill>
                            <a:srgbClr val="000000"/>
                          </a:solidFill>
                          <a:effectLst/>
                          <a:latin typeface="Calibri" panose="020F0502020204030204" pitchFamily="34" charset="0"/>
                        </a:rPr>
                        <a:t>1 periodo epidemiológico sin reporte de tétanos neonatal (164 UPGD)</a:t>
                      </a:r>
                      <a:endParaRPr lang="en-US" sz="1100" b="1" i="0" u="none" strike="noStrike" dirty="0">
                        <a:solidFill>
                          <a:srgbClr val="000000"/>
                        </a:solidFill>
                        <a:effectLst/>
                        <a:latin typeface="Calibri" panose="020F0502020204030204" pitchFamily="34" charset="0"/>
                      </a:endParaRPr>
                    </a:p>
                  </a:txBody>
                  <a:tcPr marL="7420" marR="7420" marT="7420" marB="0" anchor="ctr">
                    <a:lnL>
                      <a:noFill/>
                    </a:lnL>
                    <a:lnR>
                      <a:noFill/>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164</a:t>
                      </a:r>
                    </a:p>
                  </a:txBody>
                  <a:tcPr marL="7420" marR="7420" marT="7420" marB="0" anchor="ctr">
                    <a:lnL>
                      <a:noFill/>
                    </a:lnL>
                    <a:lnR>
                      <a:noFill/>
                    </a:lnR>
                    <a:lnT>
                      <a:noFill/>
                    </a:lnT>
                    <a:lnB>
                      <a:noFill/>
                    </a:lnB>
                  </a:tcPr>
                </a:tc>
                <a:extLst>
                  <a:ext uri="{0D108BD9-81ED-4DB2-BD59-A6C34878D82A}">
                    <a16:rowId xmlns:a16="http://schemas.microsoft.com/office/drawing/2014/main" val="71271351"/>
                  </a:ext>
                </a:extLst>
              </a:tr>
              <a:tr h="356580">
                <a:tc>
                  <a:txBody>
                    <a:bodyPr/>
                    <a:lstStyle/>
                    <a:p>
                      <a:pPr algn="l" fontAlgn="ctr"/>
                      <a:r>
                        <a:rPr lang="es-CO" sz="1100" b="1" i="0" u="none" strike="noStrike" dirty="0">
                          <a:solidFill>
                            <a:srgbClr val="000000"/>
                          </a:solidFill>
                          <a:effectLst/>
                          <a:latin typeface="Calibri" panose="020F0502020204030204" pitchFamily="34" charset="0"/>
                        </a:rPr>
                        <a:t>1 periodo epidemiológico sin reporte de cáncer de mama (164 UPGD)</a:t>
                      </a:r>
                      <a:endParaRPr lang="en-US" sz="1100" b="1" i="0" u="none" strike="noStrike" dirty="0">
                        <a:solidFill>
                          <a:srgbClr val="000000"/>
                        </a:solidFill>
                        <a:effectLst/>
                        <a:latin typeface="Calibri" panose="020F0502020204030204" pitchFamily="34" charset="0"/>
                      </a:endParaRPr>
                    </a:p>
                  </a:txBody>
                  <a:tcPr marL="7420" marR="7420" marT="7420" marB="0" anchor="ctr">
                    <a:lnL>
                      <a:noFill/>
                    </a:lnL>
                    <a:lnR>
                      <a:noFill/>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156</a:t>
                      </a:r>
                    </a:p>
                  </a:txBody>
                  <a:tcPr marL="7420" marR="7420" marT="7420" marB="0" anchor="ctr">
                    <a:lnL>
                      <a:noFill/>
                    </a:lnL>
                    <a:lnR>
                      <a:noFill/>
                    </a:lnR>
                    <a:lnT>
                      <a:noFill/>
                    </a:lnT>
                    <a:lnB>
                      <a:noFill/>
                    </a:lnB>
                  </a:tcPr>
                </a:tc>
                <a:extLst>
                  <a:ext uri="{0D108BD9-81ED-4DB2-BD59-A6C34878D82A}">
                    <a16:rowId xmlns:a16="http://schemas.microsoft.com/office/drawing/2014/main" val="2430370276"/>
                  </a:ext>
                </a:extLst>
              </a:tr>
              <a:tr h="356580">
                <a:tc>
                  <a:txBody>
                    <a:bodyPr/>
                    <a:lstStyle/>
                    <a:p>
                      <a:pPr algn="l" fontAlgn="ctr"/>
                      <a:r>
                        <a:rPr lang="es-CO" sz="1100" b="1" i="0" u="none" strike="noStrike" dirty="0">
                          <a:solidFill>
                            <a:srgbClr val="000000"/>
                          </a:solidFill>
                          <a:effectLst/>
                          <a:latin typeface="Calibri" panose="020F0502020204030204" pitchFamily="34" charset="0"/>
                        </a:rPr>
                        <a:t>1 periodo epidemiológico sin reporte de cáncer de cuello uterino (164 UPGD)</a:t>
                      </a:r>
                      <a:endParaRPr lang="en-US" sz="1100" b="1" i="0" u="none" strike="noStrike" dirty="0">
                        <a:solidFill>
                          <a:srgbClr val="000000"/>
                        </a:solidFill>
                        <a:effectLst/>
                        <a:latin typeface="Calibri" panose="020F0502020204030204" pitchFamily="34" charset="0"/>
                      </a:endParaRPr>
                    </a:p>
                  </a:txBody>
                  <a:tcPr marL="7420" marR="7420" marT="7420" marB="0" anchor="ctr">
                    <a:lnL>
                      <a:noFill/>
                    </a:lnL>
                    <a:lnR>
                      <a:noFill/>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157</a:t>
                      </a:r>
                    </a:p>
                  </a:txBody>
                  <a:tcPr marL="7420" marR="7420" marT="7420" marB="0" anchor="ctr">
                    <a:lnL>
                      <a:noFill/>
                    </a:lnL>
                    <a:lnR>
                      <a:noFill/>
                    </a:lnR>
                    <a:lnT>
                      <a:noFill/>
                    </a:lnT>
                    <a:lnB>
                      <a:noFill/>
                    </a:lnB>
                  </a:tcPr>
                </a:tc>
                <a:extLst>
                  <a:ext uri="{0D108BD9-81ED-4DB2-BD59-A6C34878D82A}">
                    <a16:rowId xmlns:a16="http://schemas.microsoft.com/office/drawing/2014/main" val="2401210474"/>
                  </a:ext>
                </a:extLst>
              </a:tr>
              <a:tr h="356580">
                <a:tc>
                  <a:txBody>
                    <a:bodyPr/>
                    <a:lstStyle/>
                    <a:p>
                      <a:pPr algn="l" fontAlgn="ctr"/>
                      <a:r>
                        <a:rPr lang="es-CO" sz="1100" b="1" i="0" u="none" strike="noStrike" dirty="0">
                          <a:solidFill>
                            <a:srgbClr val="000000"/>
                          </a:solidFill>
                          <a:effectLst/>
                          <a:latin typeface="Calibri" panose="020F0502020204030204" pitchFamily="34" charset="0"/>
                        </a:rPr>
                        <a:t>1 periodo epidemiológico sin reporte de cáncer en menores de 18 años (164 UPGD)</a:t>
                      </a:r>
                      <a:endParaRPr lang="en-US" sz="1100" b="1" i="0" u="none" strike="noStrike" dirty="0">
                        <a:solidFill>
                          <a:srgbClr val="000000"/>
                        </a:solidFill>
                        <a:effectLst/>
                        <a:latin typeface="Calibri" panose="020F0502020204030204" pitchFamily="34" charset="0"/>
                      </a:endParaRPr>
                    </a:p>
                  </a:txBody>
                  <a:tcPr marL="7420" marR="7420" marT="7420" marB="0" anchor="ctr">
                    <a:lnL>
                      <a:noFill/>
                    </a:lnL>
                    <a:lnR>
                      <a:noFill/>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160</a:t>
                      </a:r>
                    </a:p>
                  </a:txBody>
                  <a:tcPr marL="7420" marR="7420" marT="7420" marB="0" anchor="ctr">
                    <a:lnL>
                      <a:noFill/>
                    </a:lnL>
                    <a:lnR>
                      <a:noFill/>
                    </a:lnR>
                    <a:lnT>
                      <a:noFill/>
                    </a:lnT>
                    <a:lnB>
                      <a:noFill/>
                    </a:lnB>
                  </a:tcPr>
                </a:tc>
                <a:extLst>
                  <a:ext uri="{0D108BD9-81ED-4DB2-BD59-A6C34878D82A}">
                    <a16:rowId xmlns:a16="http://schemas.microsoft.com/office/drawing/2014/main" val="46978987"/>
                  </a:ext>
                </a:extLst>
              </a:tr>
              <a:tr h="356580">
                <a:tc>
                  <a:txBody>
                    <a:bodyPr/>
                    <a:lstStyle/>
                    <a:p>
                      <a:pPr algn="l" fontAlgn="ctr"/>
                      <a:r>
                        <a:rPr lang="es-CO" sz="1100" b="1" i="0" u="none" strike="noStrike" dirty="0">
                          <a:solidFill>
                            <a:srgbClr val="000000"/>
                          </a:solidFill>
                          <a:effectLst/>
                          <a:latin typeface="Calibri" panose="020F0502020204030204" pitchFamily="34" charset="0"/>
                        </a:rPr>
                        <a:t>1 periodo epidemiológico sin reporte de violencia de genero e intrafamiliar no sexual (164 UPGD)</a:t>
                      </a:r>
                      <a:endParaRPr lang="en-US" sz="1100" b="1" i="0" u="none" strike="noStrike" dirty="0">
                        <a:solidFill>
                          <a:srgbClr val="000000"/>
                        </a:solidFill>
                        <a:effectLst/>
                        <a:latin typeface="Calibri" panose="020F0502020204030204" pitchFamily="34" charset="0"/>
                      </a:endParaRPr>
                    </a:p>
                  </a:txBody>
                  <a:tcPr marL="7420" marR="7420" marT="7420" marB="0" anchor="ctr">
                    <a:lnL>
                      <a:noFill/>
                    </a:lnL>
                    <a:lnR>
                      <a:noFill/>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102</a:t>
                      </a:r>
                    </a:p>
                  </a:txBody>
                  <a:tcPr marL="7420" marR="7420" marT="7420" marB="0" anchor="ctr">
                    <a:lnL>
                      <a:noFill/>
                    </a:lnL>
                    <a:lnR>
                      <a:noFill/>
                    </a:lnR>
                    <a:lnT>
                      <a:noFill/>
                    </a:lnT>
                    <a:lnB>
                      <a:noFill/>
                    </a:lnB>
                  </a:tcPr>
                </a:tc>
                <a:extLst>
                  <a:ext uri="{0D108BD9-81ED-4DB2-BD59-A6C34878D82A}">
                    <a16:rowId xmlns:a16="http://schemas.microsoft.com/office/drawing/2014/main" val="2750489576"/>
                  </a:ext>
                </a:extLst>
              </a:tr>
              <a:tr h="356580">
                <a:tc>
                  <a:txBody>
                    <a:bodyPr/>
                    <a:lstStyle/>
                    <a:p>
                      <a:pPr algn="l" fontAlgn="ctr"/>
                      <a:r>
                        <a:rPr lang="es-CO" sz="1100" b="1" i="0" u="none" strike="noStrike" dirty="0">
                          <a:solidFill>
                            <a:srgbClr val="000000"/>
                          </a:solidFill>
                          <a:effectLst/>
                          <a:latin typeface="Calibri" panose="020F0502020204030204" pitchFamily="34" charset="0"/>
                        </a:rPr>
                        <a:t>1 periodo epidemiológico sin reporte  de intoxicaciones por sustancias químicas (40 UPGD)</a:t>
                      </a:r>
                      <a:endParaRPr lang="en-US" sz="1100" b="1" i="0" u="none" strike="noStrike" dirty="0">
                        <a:solidFill>
                          <a:srgbClr val="000000"/>
                        </a:solidFill>
                        <a:effectLst/>
                        <a:latin typeface="Calibri" panose="020F0502020204030204" pitchFamily="34" charset="0"/>
                      </a:endParaRPr>
                    </a:p>
                  </a:txBody>
                  <a:tcPr marL="7420" marR="7420" marT="7420" marB="0" anchor="ctr">
                    <a:lnL>
                      <a:noFill/>
                    </a:lnL>
                    <a:lnR>
                      <a:noFill/>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15</a:t>
                      </a:r>
                    </a:p>
                  </a:txBody>
                  <a:tcPr marL="7420" marR="7420" marT="7420" marB="0" anchor="ctr">
                    <a:lnL>
                      <a:noFill/>
                    </a:lnL>
                    <a:lnR>
                      <a:noFill/>
                    </a:lnR>
                    <a:lnT>
                      <a:noFill/>
                    </a:lnT>
                    <a:lnB>
                      <a:noFill/>
                    </a:lnB>
                  </a:tcPr>
                </a:tc>
                <a:extLst>
                  <a:ext uri="{0D108BD9-81ED-4DB2-BD59-A6C34878D82A}">
                    <a16:rowId xmlns:a16="http://schemas.microsoft.com/office/drawing/2014/main" val="3127441797"/>
                  </a:ext>
                </a:extLst>
              </a:tr>
              <a:tr h="356580">
                <a:tc>
                  <a:txBody>
                    <a:bodyPr/>
                    <a:lstStyle/>
                    <a:p>
                      <a:pPr algn="l" fontAlgn="ctr"/>
                      <a:r>
                        <a:rPr lang="es-CO" sz="1100" b="1" i="0" u="none" strike="noStrike" dirty="0">
                          <a:solidFill>
                            <a:srgbClr val="000000"/>
                          </a:solidFill>
                          <a:effectLst/>
                          <a:latin typeface="Calibri" panose="020F0502020204030204" pitchFamily="34" charset="0"/>
                        </a:rPr>
                        <a:t>1 periodo epidemiológico sin reporte de MME (39 UPGD con servicio de urgencias)</a:t>
                      </a:r>
                      <a:endParaRPr lang="en-US" sz="1100" b="1" i="0" u="none" strike="noStrike" dirty="0">
                        <a:solidFill>
                          <a:srgbClr val="000000"/>
                        </a:solidFill>
                        <a:effectLst/>
                        <a:latin typeface="Calibri" panose="020F0502020204030204" pitchFamily="34" charset="0"/>
                      </a:endParaRPr>
                    </a:p>
                  </a:txBody>
                  <a:tcPr marL="7420" marR="7420" marT="7420" marB="0" anchor="ctr">
                    <a:lnL>
                      <a:noFill/>
                    </a:lnL>
                    <a:lnR>
                      <a:noFill/>
                    </a:lnR>
                    <a:lnT>
                      <a:noFill/>
                    </a:lnT>
                    <a:lnB>
                      <a:noFill/>
                    </a:lnB>
                  </a:tcPr>
                </a:tc>
                <a:tc>
                  <a:txBody>
                    <a:bodyPr/>
                    <a:lstStyle/>
                    <a:p>
                      <a:pPr algn="ctr" fontAlgn="ctr"/>
                      <a:r>
                        <a:rPr lang="es-CO" sz="1100" b="1" i="0" u="none" strike="noStrike">
                          <a:solidFill>
                            <a:srgbClr val="000000"/>
                          </a:solidFill>
                          <a:effectLst/>
                          <a:latin typeface="Calibri" panose="020F0502020204030204" pitchFamily="34" charset="0"/>
                        </a:rPr>
                        <a:t>28</a:t>
                      </a:r>
                      <a:endParaRPr lang="en-US" sz="1100" b="1" i="0" u="none" strike="noStrike">
                        <a:solidFill>
                          <a:srgbClr val="000000"/>
                        </a:solidFill>
                        <a:effectLst/>
                        <a:latin typeface="Calibri" panose="020F0502020204030204" pitchFamily="34" charset="0"/>
                      </a:endParaRPr>
                    </a:p>
                  </a:txBody>
                  <a:tcPr marL="7420" marR="7420" marT="7420" marB="0" anchor="ctr">
                    <a:lnL>
                      <a:noFill/>
                    </a:lnL>
                    <a:lnR>
                      <a:noFill/>
                    </a:lnR>
                    <a:lnT>
                      <a:noFill/>
                    </a:lnT>
                    <a:lnB>
                      <a:noFill/>
                    </a:lnB>
                  </a:tcPr>
                </a:tc>
                <a:extLst>
                  <a:ext uri="{0D108BD9-81ED-4DB2-BD59-A6C34878D82A}">
                    <a16:rowId xmlns:a16="http://schemas.microsoft.com/office/drawing/2014/main" val="2239890782"/>
                  </a:ext>
                </a:extLst>
              </a:tr>
              <a:tr h="356580">
                <a:tc>
                  <a:txBody>
                    <a:bodyPr/>
                    <a:lstStyle/>
                    <a:p>
                      <a:pPr algn="l" fontAlgn="ctr"/>
                      <a:r>
                        <a:rPr lang="es-CO" sz="1100" b="1" i="0" u="none" strike="noStrike" dirty="0">
                          <a:solidFill>
                            <a:srgbClr val="000000"/>
                          </a:solidFill>
                          <a:effectLst/>
                          <a:latin typeface="Calibri" panose="020F0502020204030204" pitchFamily="34" charset="0"/>
                        </a:rPr>
                        <a:t>1 periodo epidemiológico sin reporte  de defectos congénitos (164 UPGD)</a:t>
                      </a:r>
                      <a:endParaRPr lang="en-US" sz="1100" b="1" i="0" u="none" strike="noStrike" dirty="0">
                        <a:solidFill>
                          <a:srgbClr val="000000"/>
                        </a:solidFill>
                        <a:effectLst/>
                        <a:latin typeface="Calibri" panose="020F0502020204030204" pitchFamily="34" charset="0"/>
                      </a:endParaRPr>
                    </a:p>
                  </a:txBody>
                  <a:tcPr marL="7420" marR="7420" marT="7420" marB="0" anchor="ctr">
                    <a:lnL>
                      <a:noFill/>
                    </a:lnL>
                    <a:lnR>
                      <a:noFill/>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149</a:t>
                      </a:r>
                    </a:p>
                  </a:txBody>
                  <a:tcPr marL="7420" marR="7420" marT="7420" marB="0" anchor="ctr">
                    <a:lnL>
                      <a:noFill/>
                    </a:lnL>
                    <a:lnR>
                      <a:noFill/>
                    </a:lnR>
                    <a:lnT>
                      <a:noFill/>
                    </a:lnT>
                    <a:lnB>
                      <a:noFill/>
                    </a:lnB>
                  </a:tcPr>
                </a:tc>
                <a:extLst>
                  <a:ext uri="{0D108BD9-81ED-4DB2-BD59-A6C34878D82A}">
                    <a16:rowId xmlns:a16="http://schemas.microsoft.com/office/drawing/2014/main" val="2962792607"/>
                  </a:ext>
                </a:extLst>
              </a:tr>
              <a:tr h="356580">
                <a:tc>
                  <a:txBody>
                    <a:bodyPr/>
                    <a:lstStyle/>
                    <a:p>
                      <a:pPr algn="l" fontAlgn="ctr"/>
                      <a:r>
                        <a:rPr lang="es-CO" sz="1100" b="1" i="0" u="none" strike="noStrike" dirty="0">
                          <a:solidFill>
                            <a:srgbClr val="000000"/>
                          </a:solidFill>
                          <a:effectLst/>
                          <a:latin typeface="Calibri" panose="020F0502020204030204" pitchFamily="34" charset="0"/>
                        </a:rPr>
                        <a:t>1 semana epidemiológica sin reporte de MUPE (8 UPGD que atienden partos de manera rutinaria)</a:t>
                      </a:r>
                      <a:endParaRPr lang="en-US" sz="1100" b="1" i="0" u="none" strike="noStrike" dirty="0">
                        <a:solidFill>
                          <a:srgbClr val="000000"/>
                        </a:solidFill>
                        <a:effectLst/>
                        <a:latin typeface="Calibri" panose="020F0502020204030204" pitchFamily="34" charset="0"/>
                      </a:endParaRPr>
                    </a:p>
                  </a:txBody>
                  <a:tcPr marL="7420" marR="7420" marT="7420" marB="0" anchor="ctr">
                    <a:lnL>
                      <a:noFill/>
                    </a:lnL>
                    <a:lnR>
                      <a:noFill/>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1</a:t>
                      </a:r>
                    </a:p>
                  </a:txBody>
                  <a:tcPr marL="7420" marR="7420" marT="7420" marB="0" anchor="ctr">
                    <a:lnL>
                      <a:noFill/>
                    </a:lnL>
                    <a:lnR>
                      <a:noFill/>
                    </a:lnR>
                    <a:lnT>
                      <a:noFill/>
                    </a:lnT>
                    <a:lnB>
                      <a:noFill/>
                    </a:lnB>
                  </a:tcPr>
                </a:tc>
                <a:extLst>
                  <a:ext uri="{0D108BD9-81ED-4DB2-BD59-A6C34878D82A}">
                    <a16:rowId xmlns:a16="http://schemas.microsoft.com/office/drawing/2014/main" val="254219185"/>
                  </a:ext>
                </a:extLst>
              </a:tr>
              <a:tr h="185422">
                <a:tc>
                  <a:txBody>
                    <a:bodyPr/>
                    <a:lstStyle/>
                    <a:p>
                      <a:pPr algn="l" fontAlgn="ctr"/>
                      <a:r>
                        <a:rPr lang="es-CO" sz="1100" b="1" i="0" u="none" strike="noStrike" dirty="0">
                          <a:solidFill>
                            <a:srgbClr val="000000"/>
                          </a:solidFill>
                          <a:effectLst/>
                          <a:latin typeface="Calibri" panose="020F0502020204030204" pitchFamily="34" charset="0"/>
                        </a:rPr>
                        <a:t>Notificación negativa reiterativa (164 UPGD)</a:t>
                      </a:r>
                      <a:endParaRPr lang="en-US" sz="1100" b="1" i="0" u="none" strike="noStrike" dirty="0">
                        <a:solidFill>
                          <a:srgbClr val="000000"/>
                        </a:solidFill>
                        <a:effectLst/>
                        <a:latin typeface="Calibri" panose="020F0502020204030204" pitchFamily="34" charset="0"/>
                      </a:endParaRPr>
                    </a:p>
                  </a:txBody>
                  <a:tcPr marL="7420" marR="7420" marT="742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5</a:t>
                      </a:r>
                    </a:p>
                  </a:txBody>
                  <a:tcPr marL="7420" marR="7420" marT="7420" marB="0" anchor="ctr">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121345962"/>
                  </a:ext>
                </a:extLst>
              </a:tr>
            </a:tbl>
          </a:graphicData>
        </a:graphic>
      </p:graphicFrame>
    </p:spTree>
    <p:extLst>
      <p:ext uri="{BB962C8B-B14F-4D97-AF65-F5344CB8AC3E}">
        <p14:creationId xmlns:p14="http://schemas.microsoft.com/office/powerpoint/2010/main" val="3476338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a:t>
            </a:r>
            <a:endParaRPr lang="es-ES" sz="1050" b="1" dirty="0">
              <a:latin typeface="Arial Narrow" panose="020B0606020202030204" pitchFamily="34" charset="0"/>
            </a:endParaRPr>
          </a:p>
        </p:txBody>
      </p:sp>
      <p:sp>
        <p:nvSpPr>
          <p:cNvPr id="2" name="1 Título"/>
          <p:cNvSpPr>
            <a:spLocks noGrp="1"/>
          </p:cNvSpPr>
          <p:nvPr>
            <p:ph type="title"/>
          </p:nvPr>
        </p:nvSpPr>
        <p:spPr>
          <a:xfrm>
            <a:off x="135015" y="2267744"/>
            <a:ext cx="6727831" cy="432048"/>
          </a:xfrm>
        </p:spPr>
        <p:txBody>
          <a:bodyPr>
            <a:noAutofit/>
          </a:bodyPr>
          <a:lstStyle/>
          <a:p>
            <a:pPr algn="l"/>
            <a:r>
              <a:rPr lang="es-ES" sz="2000" b="1" dirty="0" smtClean="0">
                <a:latin typeface="Arial Narrow" panose="020B0606020202030204" pitchFamily="34" charset="0"/>
              </a:rPr>
              <a:t>Contenido</a:t>
            </a:r>
            <a:endParaRPr lang="es-ES" sz="2000" b="1" dirty="0">
              <a:latin typeface="Arial Narrow" panose="020B060602020203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2820941194"/>
              </p:ext>
            </p:extLst>
          </p:nvPr>
        </p:nvGraphicFramePr>
        <p:xfrm>
          <a:off x="247552" y="2699792"/>
          <a:ext cx="6502760" cy="5145383"/>
        </p:xfrm>
        <a:graphic>
          <a:graphicData uri="http://schemas.openxmlformats.org/drawingml/2006/table">
            <a:tbl>
              <a:tblPr>
                <a:tableStyleId>{5C22544A-7EE6-4342-B048-85BDC9FD1C3A}</a:tableStyleId>
              </a:tblPr>
              <a:tblGrid>
                <a:gridCol w="1451426">
                  <a:extLst>
                    <a:ext uri="{9D8B030D-6E8A-4147-A177-3AD203B41FA5}">
                      <a16:colId xmlns:a16="http://schemas.microsoft.com/office/drawing/2014/main" val="20001"/>
                    </a:ext>
                  </a:extLst>
                </a:gridCol>
                <a:gridCol w="1451426">
                  <a:extLst>
                    <a:ext uri="{9D8B030D-6E8A-4147-A177-3AD203B41FA5}">
                      <a16:colId xmlns:a16="http://schemas.microsoft.com/office/drawing/2014/main" val="4146497205"/>
                    </a:ext>
                  </a:extLst>
                </a:gridCol>
                <a:gridCol w="1451426">
                  <a:extLst>
                    <a:ext uri="{9D8B030D-6E8A-4147-A177-3AD203B41FA5}">
                      <a16:colId xmlns:a16="http://schemas.microsoft.com/office/drawing/2014/main" val="554710604"/>
                    </a:ext>
                  </a:extLst>
                </a:gridCol>
                <a:gridCol w="1451426">
                  <a:extLst>
                    <a:ext uri="{9D8B030D-6E8A-4147-A177-3AD203B41FA5}">
                      <a16:colId xmlns:a16="http://schemas.microsoft.com/office/drawing/2014/main" val="1798381344"/>
                    </a:ext>
                  </a:extLst>
                </a:gridCol>
                <a:gridCol w="174264">
                  <a:extLst>
                    <a:ext uri="{9D8B030D-6E8A-4147-A177-3AD203B41FA5}">
                      <a16:colId xmlns:a16="http://schemas.microsoft.com/office/drawing/2014/main" val="20002"/>
                    </a:ext>
                  </a:extLst>
                </a:gridCol>
                <a:gridCol w="174264">
                  <a:extLst>
                    <a:ext uri="{9D8B030D-6E8A-4147-A177-3AD203B41FA5}">
                      <a16:colId xmlns:a16="http://schemas.microsoft.com/office/drawing/2014/main" val="3308361312"/>
                    </a:ext>
                  </a:extLst>
                </a:gridCol>
                <a:gridCol w="174264">
                  <a:extLst>
                    <a:ext uri="{9D8B030D-6E8A-4147-A177-3AD203B41FA5}">
                      <a16:colId xmlns:a16="http://schemas.microsoft.com/office/drawing/2014/main" val="3846134067"/>
                    </a:ext>
                  </a:extLst>
                </a:gridCol>
                <a:gridCol w="174264">
                  <a:extLst>
                    <a:ext uri="{9D8B030D-6E8A-4147-A177-3AD203B41FA5}">
                      <a16:colId xmlns:a16="http://schemas.microsoft.com/office/drawing/2014/main" val="4226085083"/>
                    </a:ext>
                  </a:extLst>
                </a:gridCol>
              </a:tblGrid>
              <a:tr h="288032">
                <a:tc>
                  <a:txBody>
                    <a:bodyPr/>
                    <a:lstStyle/>
                    <a:p>
                      <a:pPr algn="l" fontAlgn="b"/>
                      <a:r>
                        <a:rPr lang="es-CO" sz="1100" b="1" i="0" u="none" strike="noStrike" dirty="0" smtClean="0">
                          <a:solidFill>
                            <a:schemeClr val="tx1"/>
                          </a:solidFill>
                          <a:effectLst/>
                          <a:latin typeface="Arial Narrow" panose="020B0606020202030204" pitchFamily="34" charset="0"/>
                        </a:rPr>
                        <a:t>Tuberculosis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392865"/>
                  </a:ext>
                </a:extLst>
              </a:tr>
              <a:tr h="0">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3238940"/>
                  </a:ext>
                </a:extLst>
              </a:tr>
              <a:tr h="173917">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INMUNOPREVENENIBLES</a:t>
                      </a:r>
                    </a:p>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89142947"/>
                  </a:ext>
                </a:extLst>
              </a:tr>
              <a:tr h="263882">
                <a:tc gridSpan="4">
                  <a:txBody>
                    <a:bodyPr/>
                    <a:lstStyle/>
                    <a:p>
                      <a:pPr algn="l" fontAlgn="b"/>
                      <a:r>
                        <a:rPr lang="es-CO" sz="1100" b="1" i="0" u="none" strike="noStrike" dirty="0" smtClean="0">
                          <a:solidFill>
                            <a:schemeClr val="tx1"/>
                          </a:solidFill>
                          <a:effectLst/>
                          <a:latin typeface="Arial Narrow" panose="020B0606020202030204" pitchFamily="34" charset="0"/>
                        </a:rPr>
                        <a:t>Tosferina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6</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4897074"/>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Parotiditis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7</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7983688"/>
                  </a:ext>
                </a:extLst>
              </a:tr>
              <a:tr h="220357">
                <a:tc gridSpan="4">
                  <a:txBody>
                    <a:bodyPr/>
                    <a:lstStyle/>
                    <a:p>
                      <a:pPr algn="l" fontAlgn="b"/>
                      <a:r>
                        <a:rPr lang="es-CO" sz="1100" b="1" i="0" u="none" strike="noStrike" dirty="0" smtClean="0">
                          <a:solidFill>
                            <a:schemeClr val="tx1"/>
                          </a:solidFill>
                          <a:effectLst/>
                          <a:latin typeface="Arial Narrow" panose="020B0606020202030204" pitchFamily="34" charset="0"/>
                        </a:rPr>
                        <a:t>Varicela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9</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911347"/>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Meningitis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11</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9256390"/>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Parálisis flácida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8395484"/>
                  </a:ext>
                </a:extLst>
              </a:tr>
              <a:tr h="367261">
                <a:tc gridSpan="4">
                  <a:txBody>
                    <a:bodyPr/>
                    <a:lstStyle/>
                    <a:p>
                      <a:pPr algn="l" fontAlgn="b"/>
                      <a:r>
                        <a:rPr lang="es-CO" sz="1100" b="1" i="0" u="none" strike="noStrike" dirty="0" smtClean="0">
                          <a:solidFill>
                            <a:schemeClr val="tx1"/>
                          </a:solidFill>
                          <a:effectLst/>
                          <a:latin typeface="Arial Narrow" panose="020B0606020202030204" pitchFamily="34" charset="0"/>
                        </a:rPr>
                        <a:t>Síndrome de rubéola congénita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6519428"/>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Tétanos accidental</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0816338"/>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EAPV</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061106"/>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Difteria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284023"/>
                  </a:ext>
                </a:extLst>
              </a:tr>
              <a:tr h="369258">
                <a:tc gridSpan="4">
                  <a:txBody>
                    <a:bodyPr/>
                    <a:lstStyle/>
                    <a:p>
                      <a:pPr algn="l" fontAlgn="b"/>
                      <a:r>
                        <a:rPr lang="es-CO" sz="1100" b="1" i="0" u="none" strike="noStrike" dirty="0" smtClean="0">
                          <a:solidFill>
                            <a:schemeClr val="tx1"/>
                          </a:solidFill>
                          <a:effectLst/>
                          <a:latin typeface="Arial Narrow" panose="020B0606020202030204" pitchFamily="34" charset="0"/>
                        </a:rPr>
                        <a:t>Sarampión y rubéola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4874551"/>
                  </a:ext>
                </a:extLst>
              </a:tr>
              <a:tr h="269711">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Hepatitis A</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13</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71252">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kern="1200" dirty="0" smtClean="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2145267"/>
                  </a:ext>
                </a:extLst>
              </a:tr>
              <a:tr h="229424">
                <a:tc gridSpan="4">
                  <a:txBody>
                    <a:bodyPr/>
                    <a:lstStyle/>
                    <a:p>
                      <a:r>
                        <a:rPr lang="en-US" sz="1100" b="1" i="0" u="none" strike="noStrike" kern="1200" dirty="0" smtClean="0">
                          <a:solidFill>
                            <a:schemeClr val="tx1"/>
                          </a:solidFill>
                          <a:effectLst/>
                          <a:latin typeface="Arial Narrow" panose="020B0606020202030204" pitchFamily="34" charset="0"/>
                          <a:ea typeface="+mn-ea"/>
                          <a:cs typeface="+mn-cs"/>
                        </a:rPr>
                        <a:t>INTOXICACIONES</a:t>
                      </a:r>
                      <a:endParaRPr lang="en-US" sz="1100" b="1" i="0" u="none" strike="noStrike" kern="1200" dirty="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15</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9909276"/>
                  </a:ext>
                </a:extLst>
              </a:tr>
              <a:tr h="510071">
                <a:tc gridSpan="2">
                  <a:txBody>
                    <a:bodyPr/>
                    <a:lstStyle/>
                    <a:p>
                      <a:pPr algn="l" fontAlgn="b"/>
                      <a:r>
                        <a:rPr lang="es-CO" sz="1100" b="1" i="0" u="none" strike="noStrike" dirty="0" smtClean="0">
                          <a:solidFill>
                            <a:schemeClr val="tx1"/>
                          </a:solidFill>
                          <a:effectLst/>
                          <a:latin typeface="Arial Narrow" panose="020B0606020202030204" pitchFamily="34" charset="0"/>
                        </a:rPr>
                        <a:t>Enfermedades Transmitidas por Alimentos ETA y vehiculizadas por agua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16</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176831">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hlinkClick r:id="" action="ppaction://noaction"/>
                        </a:rPr>
                        <a:t>Búsqueda Activa Institucional BAI</a:t>
                      </a: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19</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8864489"/>
                  </a:ext>
                </a:extLst>
              </a:tr>
            </a:tbl>
          </a:graphicData>
        </a:graphic>
      </p:graphicFrame>
      <p:grpSp>
        <p:nvGrpSpPr>
          <p:cNvPr id="13" name="Grupo 12"/>
          <p:cNvGrpSpPr/>
          <p:nvPr/>
        </p:nvGrpSpPr>
        <p:grpSpPr>
          <a:xfrm>
            <a:off x="0" y="107504"/>
            <a:ext cx="7200898" cy="1987144"/>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0"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04 de 2021 - </a:t>
            </a:r>
            <a:r>
              <a:rPr lang="pt-BR" sz="800" b="1" dirty="0">
                <a:solidFill>
                  <a:srgbClr val="000000"/>
                </a:solidFill>
                <a:latin typeface="Arial Narrow"/>
                <a:ea typeface="MS Mincho"/>
              </a:rPr>
              <a:t>Reporte Semanas 1 a 16</a:t>
            </a:r>
            <a:r>
              <a:rPr lang="es-CO" sz="800" b="1" dirty="0">
                <a:solidFill>
                  <a:srgbClr val="000000"/>
                </a:solidFill>
                <a:latin typeface="Arial Narrow"/>
                <a:ea typeface="MS Mincho"/>
              </a:rPr>
              <a:t> (Hasta Abril 24)</a:t>
            </a:r>
            <a:endParaRPr lang="es-ES" sz="1200" dirty="0">
              <a:effectLst/>
              <a:latin typeface="Times New Roman"/>
              <a:ea typeface="Times New Roman"/>
            </a:endParaRPr>
          </a:p>
        </p:txBody>
      </p:sp>
    </p:spTree>
    <p:extLst>
      <p:ext uri="{BB962C8B-B14F-4D97-AF65-F5344CB8AC3E}">
        <p14:creationId xmlns:p14="http://schemas.microsoft.com/office/powerpoint/2010/main" val="1110354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20</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12" name="11 Rectángulo"/>
          <p:cNvSpPr/>
          <p:nvPr/>
        </p:nvSpPr>
        <p:spPr>
          <a:xfrm>
            <a:off x="355255" y="2995154"/>
            <a:ext cx="6523829" cy="415498"/>
          </a:xfrm>
          <a:prstGeom prst="rect">
            <a:avLst/>
          </a:prstGeom>
        </p:spPr>
        <p:txBody>
          <a:bodyPr wrap="square">
            <a:spAutoFit/>
          </a:bodyPr>
          <a:lstStyle/>
          <a:p>
            <a:pPr algn="ctr"/>
            <a:r>
              <a:rPr lang="es-CO" sz="1050" dirty="0">
                <a:latin typeface="Arial Narrow" panose="020B0606020202030204" pitchFamily="34" charset="0"/>
              </a:rPr>
              <a:t>Tabla 2. Correlación de UPGD con silencio en la notificación/UPGD con casos no notificados para el criterio, BRI SSM, marzo de 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0"/>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0"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marzo de 2021 -  </a:t>
            </a:r>
            <a:r>
              <a:rPr lang="pt-BR" sz="800" b="1" dirty="0">
                <a:solidFill>
                  <a:srgbClr val="000000"/>
                </a:solidFill>
                <a:latin typeface="Arial Narrow"/>
                <a:ea typeface="MS Mincho"/>
              </a:rPr>
              <a:t>Reporte Semanas 01 a 12</a:t>
            </a:r>
            <a:endParaRPr lang="es-ES" sz="1200" dirty="0">
              <a:latin typeface="Times New Roman"/>
              <a:ea typeface="Times New Roman"/>
            </a:endParaRPr>
          </a:p>
          <a:p>
            <a:pPr algn="ctr">
              <a:spcAft>
                <a:spcPts val="0"/>
              </a:spcAft>
            </a:pPr>
            <a:r>
              <a:rPr lang="es-CO" sz="800" dirty="0">
                <a:solidFill>
                  <a:srgbClr val="000000"/>
                </a:solidFill>
                <a:ea typeface="MS Mincho"/>
              </a:rPr>
              <a:t> </a:t>
            </a:r>
            <a:endParaRPr lang="es-ES" sz="1200" dirty="0">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3" name="Imagen 2"/>
          <p:cNvPicPr>
            <a:picLocks noChangeAspect="1"/>
          </p:cNvPicPr>
          <p:nvPr/>
        </p:nvPicPr>
        <p:blipFill>
          <a:blip r:embed="rId5"/>
          <a:stretch>
            <a:fillRect/>
          </a:stretch>
        </p:blipFill>
        <p:spPr>
          <a:xfrm>
            <a:off x="576114" y="3779912"/>
            <a:ext cx="5944872" cy="4024350"/>
          </a:xfrm>
          <a:prstGeom prst="rect">
            <a:avLst/>
          </a:prstGeom>
        </p:spPr>
      </p:pic>
    </p:spTree>
    <p:extLst>
      <p:ext uri="{BB962C8B-B14F-4D97-AF65-F5344CB8AC3E}">
        <p14:creationId xmlns:p14="http://schemas.microsoft.com/office/powerpoint/2010/main" val="1155605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21</a:t>
            </a:r>
            <a:endParaRPr lang="es-ES" sz="1050" b="1" dirty="0">
              <a:latin typeface="Arial Narrow" panose="020B0606020202030204" pitchFamily="34" charset="0"/>
            </a:endParaRPr>
          </a:p>
        </p:txBody>
      </p:sp>
      <p:sp>
        <p:nvSpPr>
          <p:cNvPr id="3" name="2 Rectángulo"/>
          <p:cNvSpPr/>
          <p:nvPr/>
        </p:nvSpPr>
        <p:spPr>
          <a:xfrm>
            <a:off x="1728242" y="3294000"/>
            <a:ext cx="3403172" cy="253916"/>
          </a:xfrm>
          <a:prstGeom prst="rect">
            <a:avLst/>
          </a:prstGeom>
        </p:spPr>
        <p:txBody>
          <a:bodyPr wrap="square">
            <a:spAutoFit/>
          </a:bodyPr>
          <a:lstStyle/>
          <a:p>
            <a:pPr algn="ctr"/>
            <a:r>
              <a:rPr lang="es-CO" sz="1050" b="1" dirty="0">
                <a:latin typeface="Arial Narrow" panose="020B0606020202030204" pitchFamily="34" charset="0"/>
              </a:rPr>
              <a:t>Tabla 3. EISP no notificados,  BRI SSM, </a:t>
            </a:r>
            <a:r>
              <a:rPr lang="es-CO" sz="1050" b="1" dirty="0" smtClean="0">
                <a:latin typeface="Arial Narrow" panose="020B0606020202030204" pitchFamily="34" charset="0"/>
              </a:rPr>
              <a:t>marzo </a:t>
            </a:r>
            <a:r>
              <a:rPr lang="es-CO" sz="1050" b="1" dirty="0">
                <a:latin typeface="Arial Narrow" panose="020B0606020202030204" pitchFamily="34" charset="0"/>
              </a:rPr>
              <a:t>de </a:t>
            </a:r>
            <a:r>
              <a:rPr lang="es-CO" sz="1050" b="1" dirty="0" smtClean="0">
                <a:latin typeface="Arial Narrow" panose="020B0606020202030204" pitchFamily="34" charset="0"/>
              </a:rPr>
              <a:t>2021</a:t>
            </a:r>
            <a:endParaRPr lang="es-ES" sz="1050" b="1" dirty="0">
              <a:latin typeface="Arial Narrow" panose="020B0606020202030204" pitchFamily="34" charset="0"/>
            </a:endParaRPr>
          </a:p>
        </p:txBody>
      </p:sp>
      <p:sp>
        <p:nvSpPr>
          <p:cNvPr id="12" name="11 Rectángulo"/>
          <p:cNvSpPr/>
          <p:nvPr/>
        </p:nvSpPr>
        <p:spPr>
          <a:xfrm>
            <a:off x="285854" y="2184821"/>
            <a:ext cx="6794731" cy="1200329"/>
          </a:xfrm>
          <a:prstGeom prst="rect">
            <a:avLst/>
          </a:prstGeom>
        </p:spPr>
        <p:txBody>
          <a:bodyPr wrap="square">
            <a:spAutoFit/>
          </a:bodyPr>
          <a:lstStyle/>
          <a:p>
            <a:pPr algn="just"/>
            <a:r>
              <a:rPr lang="es-CO" sz="1200" dirty="0">
                <a:latin typeface="Arial Narrow" panose="020B0606020202030204" pitchFamily="34" charset="0"/>
              </a:rPr>
              <a:t>En el análisis de los criterios para la realización de la BAI los eventos transmisibles en eliminación que han sido priorizados en el nivel departamental tienen el mayor silencio en la notificación, para este periodo con dos casos compatibles para sarampión y dos para rubeola congénita. Se aclara que a uno de los casos sospechosos de sarampión se logró tomar muestra de laboratorio e ingresara posteriormente al SIVIGILA.</a:t>
            </a:r>
          </a:p>
          <a:p>
            <a:pPr algn="just"/>
            <a:r>
              <a:rPr lang="es-CO" sz="1200" dirty="0">
                <a:latin typeface="Arial Narrow" panose="020B0606020202030204" pitchFamily="34" charset="0"/>
              </a:rPr>
              <a:t>El evento Agresión por animal potencialmente transmisor de rabia es el que tiene más número de casos no captados mediante la vigilancia rutinaria.</a:t>
            </a:r>
          </a:p>
        </p:txBody>
      </p:sp>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1" name="Grupo 10"/>
          <p:cNvGrpSpPr/>
          <p:nvPr/>
        </p:nvGrpSpPr>
        <p:grpSpPr>
          <a:xfrm>
            <a:off x="0" y="14519"/>
            <a:ext cx="7200898" cy="2078230"/>
            <a:chOff x="0" y="14519"/>
            <a:chExt cx="7200898" cy="2078230"/>
          </a:xfrm>
        </p:grpSpPr>
        <p:sp>
          <p:nvSpPr>
            <p:cNvPr id="14"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8"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t>
            </a:r>
            <a:r>
              <a:rPr lang="es-CO" sz="800" b="1" dirty="0" smtClean="0">
                <a:solidFill>
                  <a:srgbClr val="000000"/>
                </a:solidFill>
                <a:latin typeface="Arial Narrow"/>
                <a:ea typeface="MS Mincho"/>
              </a:rPr>
              <a:t>marzo </a:t>
            </a:r>
            <a:r>
              <a:rPr lang="es-CO" sz="800" b="1" dirty="0">
                <a:solidFill>
                  <a:srgbClr val="000000"/>
                </a:solidFill>
                <a:latin typeface="Arial Narrow"/>
                <a:ea typeface="MS Mincho"/>
              </a:rPr>
              <a:t>de </a:t>
            </a:r>
            <a:r>
              <a:rPr lang="es-CO" sz="800" b="1" dirty="0" smtClean="0">
                <a:solidFill>
                  <a:srgbClr val="000000"/>
                </a:solidFill>
                <a:latin typeface="Arial Narrow"/>
                <a:ea typeface="MS Mincho"/>
              </a:rPr>
              <a:t>2021 </a:t>
            </a:r>
            <a:r>
              <a:rPr lang="es-CO" sz="800" b="1" dirty="0">
                <a:solidFill>
                  <a:srgbClr val="000000"/>
                </a:solidFill>
                <a:latin typeface="Arial Narrow"/>
                <a:ea typeface="MS Mincho"/>
              </a:rPr>
              <a:t>-  </a:t>
            </a:r>
            <a:r>
              <a:rPr lang="pt-BR" sz="800" b="1" dirty="0">
                <a:solidFill>
                  <a:srgbClr val="000000"/>
                </a:solidFill>
                <a:latin typeface="Arial Narrow"/>
                <a:ea typeface="MS Mincho"/>
              </a:rPr>
              <a:t>Reporte Semanas </a:t>
            </a:r>
            <a:r>
              <a:rPr lang="pt-BR" sz="800" b="1" dirty="0" smtClean="0">
                <a:solidFill>
                  <a:srgbClr val="000000"/>
                </a:solidFill>
                <a:latin typeface="Arial Narrow"/>
                <a:ea typeface="MS Mincho"/>
              </a:rPr>
              <a:t>01 </a:t>
            </a:r>
            <a:r>
              <a:rPr lang="pt-BR" sz="800" b="1" dirty="0">
                <a:solidFill>
                  <a:srgbClr val="000000"/>
                </a:solidFill>
                <a:latin typeface="Arial Narrow"/>
                <a:ea typeface="MS Mincho"/>
              </a:rPr>
              <a:t>a </a:t>
            </a:r>
            <a:r>
              <a:rPr lang="pt-BR" sz="800" b="1" dirty="0" smtClean="0">
                <a:solidFill>
                  <a:srgbClr val="000000"/>
                </a:solidFill>
                <a:latin typeface="Arial Narrow"/>
                <a:ea typeface="MS Mincho"/>
              </a:rPr>
              <a:t>12</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2" name="Imagen 1"/>
          <p:cNvPicPr>
            <a:picLocks noChangeAspect="1"/>
          </p:cNvPicPr>
          <p:nvPr/>
        </p:nvPicPr>
        <p:blipFill>
          <a:blip r:embed="rId5"/>
          <a:stretch>
            <a:fillRect/>
          </a:stretch>
        </p:blipFill>
        <p:spPr>
          <a:xfrm>
            <a:off x="576114" y="3535117"/>
            <a:ext cx="6264696" cy="5024340"/>
          </a:xfrm>
          <a:prstGeom prst="rect">
            <a:avLst/>
          </a:prstGeom>
        </p:spPr>
      </p:pic>
    </p:spTree>
    <p:extLst>
      <p:ext uri="{BB962C8B-B14F-4D97-AF65-F5344CB8AC3E}">
        <p14:creationId xmlns:p14="http://schemas.microsoft.com/office/powerpoint/2010/main" val="446950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22</a:t>
            </a:r>
            <a:endParaRPr lang="es-ES" sz="1050" b="1" dirty="0">
              <a:latin typeface="Arial Narrow" panose="020B060602020203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2"/>
          <p:cNvPicPr>
            <a:picLocks noChangeAspect="1"/>
          </p:cNvPicPr>
          <p:nvPr/>
        </p:nvPicPr>
        <p:blipFill rotWithShape="1">
          <a:blip r:embed="rId4" cstate="email">
            <a:extLst>
              <a:ext uri="{28A0092B-C50C-407E-A947-70E740481C1C}">
                <a14:useLocalDpi xmlns:a14="http://schemas.microsoft.com/office/drawing/2010/main"/>
              </a:ext>
            </a:extLst>
          </a:blip>
          <a:srcRect l="-2" r="40939"/>
          <a:stretch/>
        </p:blipFill>
        <p:spPr>
          <a:xfrm>
            <a:off x="0" y="2275443"/>
            <a:ext cx="7200900" cy="6880924"/>
          </a:xfrm>
          <a:prstGeom prst="rect">
            <a:avLst/>
          </a:prstGeom>
        </p:spPr>
      </p:pic>
      <p:grpSp>
        <p:nvGrpSpPr>
          <p:cNvPr id="13" name="Grupo 4"/>
          <p:cNvGrpSpPr/>
          <p:nvPr/>
        </p:nvGrpSpPr>
        <p:grpSpPr>
          <a:xfrm>
            <a:off x="1728242" y="2275443"/>
            <a:ext cx="5305921" cy="6880924"/>
            <a:chOff x="7461810" y="-36659"/>
            <a:chExt cx="4447883" cy="6903934"/>
          </a:xfrm>
        </p:grpSpPr>
        <p:sp>
          <p:nvSpPr>
            <p:cNvPr id="14" name="Rectángulo 6"/>
            <p:cNvSpPr/>
            <p:nvPr/>
          </p:nvSpPr>
          <p:spPr>
            <a:xfrm>
              <a:off x="7461810" y="-27296"/>
              <a:ext cx="4315226" cy="6894571"/>
            </a:xfrm>
            <a:custGeom>
              <a:avLst/>
              <a:gdLst>
                <a:gd name="connsiteX0" fmla="*/ 0 w 4096861"/>
                <a:gd name="connsiteY0" fmla="*/ 0 h 6853628"/>
                <a:gd name="connsiteX1" fmla="*/ 4096861 w 4096861"/>
                <a:gd name="connsiteY1" fmla="*/ 0 h 6853628"/>
                <a:gd name="connsiteX2" fmla="*/ 4096861 w 4096861"/>
                <a:gd name="connsiteY2" fmla="*/ 6853628 h 6853628"/>
                <a:gd name="connsiteX3" fmla="*/ 0 w 4096861"/>
                <a:gd name="connsiteY3" fmla="*/ 6853628 h 6853628"/>
                <a:gd name="connsiteX4" fmla="*/ 0 w 4096861"/>
                <a:gd name="connsiteY4" fmla="*/ 0 h 6853628"/>
                <a:gd name="connsiteX0" fmla="*/ 395785 w 4096861"/>
                <a:gd name="connsiteY0" fmla="*/ 0 h 6880923"/>
                <a:gd name="connsiteX1" fmla="*/ 4096861 w 4096861"/>
                <a:gd name="connsiteY1" fmla="*/ 27295 h 6880923"/>
                <a:gd name="connsiteX2" fmla="*/ 4096861 w 4096861"/>
                <a:gd name="connsiteY2" fmla="*/ 6880923 h 6880923"/>
                <a:gd name="connsiteX3" fmla="*/ 0 w 4096861"/>
                <a:gd name="connsiteY3" fmla="*/ 6880923 h 6880923"/>
                <a:gd name="connsiteX4" fmla="*/ 395785 w 4096861"/>
                <a:gd name="connsiteY4" fmla="*/ 0 h 6880923"/>
                <a:gd name="connsiteX0" fmla="*/ 614150 w 4315226"/>
                <a:gd name="connsiteY0" fmla="*/ 0 h 6894571"/>
                <a:gd name="connsiteX1" fmla="*/ 4315226 w 4315226"/>
                <a:gd name="connsiteY1" fmla="*/ 27295 h 6894571"/>
                <a:gd name="connsiteX2" fmla="*/ 4315226 w 4315226"/>
                <a:gd name="connsiteY2" fmla="*/ 6880923 h 6894571"/>
                <a:gd name="connsiteX3" fmla="*/ 0 w 4315226"/>
                <a:gd name="connsiteY3" fmla="*/ 6894571 h 6894571"/>
                <a:gd name="connsiteX4" fmla="*/ 614150 w 4315226"/>
                <a:gd name="connsiteY4" fmla="*/ 0 h 6894571"/>
                <a:gd name="connsiteX0" fmla="*/ 614150 w 4315226"/>
                <a:gd name="connsiteY0" fmla="*/ 0 h 6894571"/>
                <a:gd name="connsiteX1" fmla="*/ 4315226 w 4315226"/>
                <a:gd name="connsiteY1" fmla="*/ 27295 h 6894571"/>
                <a:gd name="connsiteX2" fmla="*/ 3673781 w 4315226"/>
                <a:gd name="connsiteY2" fmla="*/ 6894571 h 6894571"/>
                <a:gd name="connsiteX3" fmla="*/ 0 w 4315226"/>
                <a:gd name="connsiteY3" fmla="*/ 6894571 h 6894571"/>
                <a:gd name="connsiteX4" fmla="*/ 614150 w 4315226"/>
                <a:gd name="connsiteY4" fmla="*/ 0 h 68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6" h="6894571">
                  <a:moveTo>
                    <a:pt x="614150" y="0"/>
                  </a:moveTo>
                  <a:lnTo>
                    <a:pt x="4315226" y="27295"/>
                  </a:lnTo>
                  <a:lnTo>
                    <a:pt x="3673781" y="6894571"/>
                  </a:lnTo>
                  <a:lnTo>
                    <a:pt x="0" y="6894571"/>
                  </a:lnTo>
                  <a:lnTo>
                    <a:pt x="614150" y="0"/>
                  </a:lnTo>
                  <a:close/>
                </a:path>
              </a:pathLst>
            </a:custGeom>
            <a:solidFill>
              <a:srgbClr val="0099C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6"/>
            <p:cNvCxnSpPr/>
            <p:nvPr/>
          </p:nvCxnSpPr>
          <p:spPr>
            <a:xfrm flipH="1">
              <a:off x="11280577" y="-36659"/>
              <a:ext cx="629116" cy="6890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CuadroTexto 7"/>
          <p:cNvSpPr txBox="1"/>
          <p:nvPr/>
        </p:nvSpPr>
        <p:spPr>
          <a:xfrm>
            <a:off x="2520330" y="4554942"/>
            <a:ext cx="3502566" cy="3416320"/>
          </a:xfrm>
          <a:prstGeom prst="rect">
            <a:avLst/>
          </a:prstGeom>
          <a:noFill/>
        </p:spPr>
        <p:txBody>
          <a:bodyPr wrap="square" rtlCol="0">
            <a:spAutoFit/>
          </a:bodyPr>
          <a:lstStyle/>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Gracias</a:t>
            </a:r>
          </a:p>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Equipo de Vigilancia epidemiológica y Sistemas de información</a:t>
            </a:r>
            <a:endParaRPr lang="es-CO" sz="5400" i="1" dirty="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endParaRPr>
          </a:p>
        </p:txBody>
      </p:sp>
      <p:sp>
        <p:nvSpPr>
          <p:cNvPr id="17" name="501 Cuadro de texto"/>
          <p:cNvSpPr txBox="1"/>
          <p:nvPr/>
        </p:nvSpPr>
        <p:spPr>
          <a:xfrm>
            <a:off x="2502805" y="6876256"/>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pSp>
        <p:nvGrpSpPr>
          <p:cNvPr id="18" name="Grupo 17"/>
          <p:cNvGrpSpPr/>
          <p:nvPr/>
        </p:nvGrpSpPr>
        <p:grpSpPr>
          <a:xfrm>
            <a:off x="0" y="14519"/>
            <a:ext cx="7200898" cy="2078230"/>
            <a:chOff x="0" y="14519"/>
            <a:chExt cx="7200898" cy="2078230"/>
          </a:xfrm>
        </p:grpSpPr>
        <p:sp>
          <p:nvSpPr>
            <p:cNvPr id="20"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21" name="Picture 2"/>
            <p:cNvPicPr/>
            <p:nvPr/>
          </p:nvPicPr>
          <p:blipFill>
            <a:blip r:embed="rId5">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2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3"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04 de 2021 - </a:t>
            </a:r>
            <a:r>
              <a:rPr lang="pt-BR" sz="800" b="1" dirty="0">
                <a:solidFill>
                  <a:srgbClr val="000000"/>
                </a:solidFill>
                <a:latin typeface="Arial Narrow"/>
                <a:ea typeface="MS Mincho"/>
              </a:rPr>
              <a:t>Reporte Semanas 1 a 16</a:t>
            </a:r>
            <a:r>
              <a:rPr lang="es-CO" sz="800" b="1" dirty="0">
                <a:solidFill>
                  <a:srgbClr val="000000"/>
                </a:solidFill>
                <a:latin typeface="Arial Narrow"/>
                <a:ea typeface="MS Mincho"/>
              </a:rPr>
              <a:t> (Hasta Abril 24) </a:t>
            </a: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Tree>
    <p:extLst>
      <p:ext uri="{BB962C8B-B14F-4D97-AF65-F5344CB8AC3E}">
        <p14:creationId xmlns:p14="http://schemas.microsoft.com/office/powerpoint/2010/main" val="185892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32223" cy="549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38658"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04 - 2021</a:t>
            </a:r>
            <a:endParaRPr lang="es-ES" sz="1200" b="1" dirty="0">
              <a:latin typeface="Arial Narrow" panose="020B0606020202030204" pitchFamily="34" charset="0"/>
            </a:endParaRPr>
          </a:p>
        </p:txBody>
      </p:sp>
      <p:sp>
        <p:nvSpPr>
          <p:cNvPr id="6" name="5 Rectángulo"/>
          <p:cNvSpPr/>
          <p:nvPr/>
        </p:nvSpPr>
        <p:spPr>
          <a:xfrm>
            <a:off x="2274078" y="2305199"/>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Canal endémico de los casos notificados de tuberculosis todas las formas Medellín, a Periodo epidemiológico 04  acumulado de 2021. </a:t>
            </a:r>
            <a:endParaRPr lang="es-ES" sz="800" dirty="0">
              <a:latin typeface="Arial Narrow" panose="020B0606020202030204" pitchFamily="34" charset="0"/>
            </a:endParaRPr>
          </a:p>
        </p:txBody>
      </p:sp>
      <p:grpSp>
        <p:nvGrpSpPr>
          <p:cNvPr id="8" name="7 Grupo"/>
          <p:cNvGrpSpPr/>
          <p:nvPr/>
        </p:nvGrpSpPr>
        <p:grpSpPr>
          <a:xfrm>
            <a:off x="179214" y="4211965"/>
            <a:ext cx="1892650" cy="488477"/>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71452" y="3478755"/>
              <a:ext cx="1936622" cy="741181"/>
            </a:xfrm>
            <a:prstGeom prst="rect">
              <a:avLst/>
            </a:prstGeom>
            <a:noFill/>
          </p:spPr>
          <p:txBody>
            <a:bodyPr wrap="square" rtlCol="0">
              <a:spAutoFit/>
            </a:bodyPr>
            <a:lstStyle/>
            <a:p>
              <a:pPr algn="ctr"/>
              <a:r>
                <a:rPr lang="es-ES" sz="2000" b="1" dirty="0" smtClean="0">
                  <a:latin typeface="Arial Narrow" panose="020B0606020202030204" pitchFamily="34" charset="0"/>
                </a:rPr>
                <a:t>523</a:t>
              </a:r>
              <a:endParaRPr lang="es-ES" sz="2000" b="1" dirty="0">
                <a:latin typeface="Arial Narrow" panose="020B0606020202030204" pitchFamily="34" charset="0"/>
              </a:endParaRPr>
            </a:p>
          </p:txBody>
        </p:sp>
      </p:grpSp>
      <p:sp>
        <p:nvSpPr>
          <p:cNvPr id="9" name="8 CuadroTexto"/>
          <p:cNvSpPr txBox="1"/>
          <p:nvPr/>
        </p:nvSpPr>
        <p:spPr>
          <a:xfrm>
            <a:off x="-19190" y="4861773"/>
            <a:ext cx="2293268" cy="646331"/>
          </a:xfrm>
          <a:prstGeom prst="rect">
            <a:avLst/>
          </a:prstGeom>
          <a:noFill/>
        </p:spPr>
        <p:txBody>
          <a:bodyPr wrap="square" rtlCol="0">
            <a:spAutoFit/>
          </a:bodyPr>
          <a:lstStyle/>
          <a:p>
            <a:pPr algn="ctr"/>
            <a:r>
              <a:rPr lang="es-ES" sz="1200" b="1" dirty="0">
                <a:latin typeface="Arial Narrow" panose="020B0606020202030204" pitchFamily="34" charset="0"/>
              </a:rPr>
              <a:t>La variación porcentual con respecto al mismo periodo del año </a:t>
            </a:r>
            <a:r>
              <a:rPr lang="es-ES" sz="1200" b="1" dirty="0" smtClean="0">
                <a:latin typeface="Arial Narrow" panose="020B0606020202030204" pitchFamily="34" charset="0"/>
              </a:rPr>
              <a:t>anterior disminuyó </a:t>
            </a:r>
            <a:r>
              <a:rPr lang="es-ES" sz="1200" b="1" dirty="0">
                <a:latin typeface="Arial Narrow" panose="020B0606020202030204" pitchFamily="34" charset="0"/>
              </a:rPr>
              <a:t>en un </a:t>
            </a:r>
            <a:r>
              <a:rPr lang="es-ES" sz="1200" b="1" dirty="0" smtClean="0">
                <a:latin typeface="Arial Narrow" panose="020B0606020202030204" pitchFamily="34" charset="0"/>
              </a:rPr>
              <a:t>3,51%</a:t>
            </a:r>
            <a:endParaRPr lang="es-ES" sz="1200" b="1" dirty="0">
              <a:latin typeface="Arial Narrow" panose="020B0606020202030204" pitchFamily="34" charset="0"/>
            </a:endParaRPr>
          </a:p>
        </p:txBody>
      </p:sp>
      <p:sp>
        <p:nvSpPr>
          <p:cNvPr id="18" name="17 Rectángulo"/>
          <p:cNvSpPr/>
          <p:nvPr/>
        </p:nvSpPr>
        <p:spPr>
          <a:xfrm>
            <a:off x="2295483" y="4974431"/>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Comportamiento </a:t>
            </a:r>
            <a:r>
              <a:rPr lang="es-ES" sz="800" dirty="0">
                <a:latin typeface="Arial Narrow" panose="020B0606020202030204" pitchFamily="34" charset="0"/>
              </a:rPr>
              <a:t>de los casos notificados </a:t>
            </a:r>
            <a:r>
              <a:rPr lang="es-ES" sz="800" dirty="0" smtClean="0">
                <a:latin typeface="Arial Narrow" panose="020B0606020202030204" pitchFamily="34" charset="0"/>
              </a:rPr>
              <a:t>semanalmente de </a:t>
            </a:r>
            <a:r>
              <a:rPr lang="es-ES" sz="800" dirty="0">
                <a:latin typeface="Arial Narrow" panose="020B0606020202030204" pitchFamily="34" charset="0"/>
              </a:rPr>
              <a:t>tuberculosis todas las formas Medellín, a Periodo epidemiológico </a:t>
            </a:r>
            <a:r>
              <a:rPr lang="es-ES" sz="800" dirty="0" smtClean="0">
                <a:latin typeface="Arial Narrow" panose="020B0606020202030204" pitchFamily="34" charset="0"/>
              </a:rPr>
              <a:t>04 acumulado de 2018-2021. </a:t>
            </a:r>
            <a:endParaRPr lang="es-ES" sz="8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54" name="53 Rectángulo"/>
          <p:cNvSpPr/>
          <p:nvPr/>
        </p:nvSpPr>
        <p:spPr>
          <a:xfrm>
            <a:off x="1" y="8388424"/>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proporción de tuberculosis todas las formas. Medellín, a Periodo epidemiológico 04 acumulado de 2021. </a:t>
            </a:r>
            <a:endParaRPr lang="es-ES" sz="800" dirty="0">
              <a:latin typeface="Arial Narrow" panose="020B0606020202030204" pitchFamily="34" charset="0"/>
            </a:endParaRPr>
          </a:p>
        </p:txBody>
      </p:sp>
      <p:sp>
        <p:nvSpPr>
          <p:cNvPr id="61" name="60 CuadroTexto"/>
          <p:cNvSpPr txBox="1"/>
          <p:nvPr/>
        </p:nvSpPr>
        <p:spPr>
          <a:xfrm>
            <a:off x="252816" y="2843808"/>
            <a:ext cx="1758816" cy="276999"/>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5,16% </a:t>
            </a:r>
            <a:r>
              <a:rPr lang="es-ES" sz="1100" b="1" dirty="0" smtClean="0">
                <a:latin typeface="Arial Narrow" panose="020B0606020202030204" pitchFamily="34" charset="0"/>
              </a:rPr>
              <a:t>Mortalidad (27 casos)</a:t>
            </a:r>
            <a:endParaRPr lang="es-ES" sz="11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36330"/>
            <a:ext cx="207517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Tuberculosis</a:t>
            </a:r>
            <a:endParaRPr lang="es-ES" sz="2000" b="1" dirty="0">
              <a:solidFill>
                <a:srgbClr val="C00000"/>
              </a:solidFill>
              <a:latin typeface="Arial Narrow" panose="020B0606020202030204" pitchFamily="34" charset="0"/>
              <a:ea typeface="+mn-ea"/>
              <a:cs typeface="+mn-cs"/>
            </a:endParaRPr>
          </a:p>
        </p:txBody>
      </p:sp>
      <p:sp>
        <p:nvSpPr>
          <p:cNvPr id="30" name="29 Rectángulo"/>
          <p:cNvSpPr/>
          <p:nvPr/>
        </p:nvSpPr>
        <p:spPr>
          <a:xfrm>
            <a:off x="3564753" y="8389778"/>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densidad de tuberculosis todas las formas. Medellín, a Periodo epidemiológico 01 acumulado de 2021 </a:t>
            </a:r>
            <a:endParaRPr lang="es-ES" sz="800" dirty="0">
              <a:latin typeface="Arial Narrow" panose="020B0606020202030204" pitchFamily="34" charset="0"/>
            </a:endParaRPr>
          </a:p>
        </p:txBody>
      </p:sp>
      <p:pic>
        <p:nvPicPr>
          <p:cNvPr id="4" name="Imagen 3"/>
          <p:cNvPicPr>
            <a:picLocks noChangeAspect="1"/>
          </p:cNvPicPr>
          <p:nvPr/>
        </p:nvPicPr>
        <p:blipFill>
          <a:blip r:embed="rId4"/>
          <a:stretch>
            <a:fillRect/>
          </a:stretch>
        </p:blipFill>
        <p:spPr>
          <a:xfrm>
            <a:off x="31095" y="6033355"/>
            <a:ext cx="3692813" cy="2388891"/>
          </a:xfrm>
          <a:prstGeom prst="rect">
            <a:avLst/>
          </a:prstGeom>
        </p:spPr>
      </p:pic>
      <p:pic>
        <p:nvPicPr>
          <p:cNvPr id="12" name="Imagen 11"/>
          <p:cNvPicPr>
            <a:picLocks noChangeAspect="1"/>
          </p:cNvPicPr>
          <p:nvPr/>
        </p:nvPicPr>
        <p:blipFill>
          <a:blip r:embed="rId5"/>
          <a:stretch>
            <a:fillRect/>
          </a:stretch>
        </p:blipFill>
        <p:spPr>
          <a:xfrm>
            <a:off x="3739438" y="6012160"/>
            <a:ext cx="3480652" cy="2253637"/>
          </a:xfrm>
          <a:prstGeom prst="rect">
            <a:avLst/>
          </a:prstGeom>
        </p:spPr>
      </p:pic>
      <p:graphicFrame>
        <p:nvGraphicFramePr>
          <p:cNvPr id="31" name="Gráfico 30">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2037534164"/>
              </p:ext>
            </p:extLst>
          </p:nvPr>
        </p:nvGraphicFramePr>
        <p:xfrm>
          <a:off x="2225328" y="316270"/>
          <a:ext cx="4939873" cy="19989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3 Gráfico"/>
          <p:cNvGraphicFramePr>
            <a:graphicFrameLocks/>
          </p:cNvGraphicFramePr>
          <p:nvPr>
            <p:extLst>
              <p:ext uri="{D42A27DB-BD31-4B8C-83A1-F6EECF244321}">
                <p14:modId xmlns:p14="http://schemas.microsoft.com/office/powerpoint/2010/main" val="3255890545"/>
              </p:ext>
            </p:extLst>
          </p:nvPr>
        </p:nvGraphicFramePr>
        <p:xfrm>
          <a:off x="2206285" y="2714003"/>
          <a:ext cx="4958916" cy="225907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92201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3621"/>
            <a:ext cx="7200900" cy="460879"/>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05617"/>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31453" t="7635" r="56934"/>
          <a:stretch/>
        </p:blipFill>
        <p:spPr bwMode="auto">
          <a:xfrm>
            <a:off x="1934415" y="828686"/>
            <a:ext cx="551793" cy="78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419910" y="1741916"/>
            <a:ext cx="79098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60,42%</a:t>
            </a:r>
            <a:endParaRPr lang="es-ES" sz="1600" b="1" dirty="0">
              <a:solidFill>
                <a:schemeClr val="tx1"/>
              </a:solidFill>
              <a:latin typeface="Arial Narrow" panose="020B0606020202030204" pitchFamily="34" charset="0"/>
            </a:endParaRPr>
          </a:p>
        </p:txBody>
      </p:sp>
      <p:sp>
        <p:nvSpPr>
          <p:cNvPr id="42" name="41 Rectángulo redondeado"/>
          <p:cNvSpPr/>
          <p:nvPr/>
        </p:nvSpPr>
        <p:spPr>
          <a:xfrm>
            <a:off x="1787995" y="1741916"/>
            <a:ext cx="8110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39,58%</a:t>
            </a:r>
            <a:endParaRPr lang="es-ES" sz="1600" b="1" dirty="0">
              <a:solidFill>
                <a:schemeClr val="tx1"/>
              </a:solidFill>
              <a:latin typeface="Arial Narrow" panose="020B0606020202030204" pitchFamily="34" charset="0"/>
            </a:endParaRPr>
          </a:p>
        </p:txBody>
      </p:sp>
      <p:sp>
        <p:nvSpPr>
          <p:cNvPr id="43" name="42 Rectángulo redondeado"/>
          <p:cNvSpPr/>
          <p:nvPr/>
        </p:nvSpPr>
        <p:spPr>
          <a:xfrm>
            <a:off x="3227117" y="1765356"/>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0,57%</a:t>
            </a:r>
            <a:endParaRPr lang="es-ES" sz="1600" b="1" dirty="0">
              <a:solidFill>
                <a:schemeClr val="tx1"/>
              </a:solidFill>
              <a:latin typeface="Arial Narrow" panose="020B0606020202030204" pitchFamily="34" charset="0"/>
            </a:endParaRPr>
          </a:p>
        </p:txBody>
      </p:sp>
      <p:sp>
        <p:nvSpPr>
          <p:cNvPr id="44" name="43 Rectángulo redondeado"/>
          <p:cNvSpPr/>
          <p:nvPr/>
        </p:nvSpPr>
        <p:spPr>
          <a:xfrm>
            <a:off x="4559644" y="178921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0,00%</a:t>
            </a:r>
            <a:endParaRPr lang="es-ES" sz="1600" b="1" dirty="0">
              <a:solidFill>
                <a:schemeClr val="tx1"/>
              </a:solidFill>
              <a:latin typeface="Arial Narrow" panose="020B0606020202030204" pitchFamily="34" charset="0"/>
            </a:endParaRPr>
          </a:p>
        </p:txBody>
      </p:sp>
      <p:pic>
        <p:nvPicPr>
          <p:cNvPr id="20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58247"/>
          <a:stretch/>
        </p:blipFill>
        <p:spPr bwMode="auto">
          <a:xfrm>
            <a:off x="1964656" y="2510820"/>
            <a:ext cx="1157125" cy="103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50000"/>
          <a:stretch/>
        </p:blipFill>
        <p:spPr bwMode="auto">
          <a:xfrm>
            <a:off x="3700336" y="2411760"/>
            <a:ext cx="1268412"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r="48966"/>
          <a:stretch/>
        </p:blipFill>
        <p:spPr bwMode="auto">
          <a:xfrm>
            <a:off x="332260" y="2650922"/>
            <a:ext cx="1306822" cy="96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0528"/>
          <a:stretch/>
        </p:blipFill>
        <p:spPr bwMode="auto">
          <a:xfrm>
            <a:off x="5497770" y="2465642"/>
            <a:ext cx="1255027"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5" name="54 Tabla"/>
          <p:cNvGraphicFramePr>
            <a:graphicFrameLocks noGrp="1"/>
          </p:cNvGraphicFramePr>
          <p:nvPr>
            <p:extLst/>
          </p:nvPr>
        </p:nvGraphicFramePr>
        <p:xfrm>
          <a:off x="144066" y="3523010"/>
          <a:ext cx="6984775" cy="370840"/>
        </p:xfrm>
        <a:graphic>
          <a:graphicData uri="http://schemas.openxmlformats.org/drawingml/2006/table">
            <a:tbl>
              <a:tblPr firstRow="1" bandRow="1">
                <a:tableStyleId>{2D5ABB26-0587-4C30-8999-92F81FD0307C}</a:tableStyleId>
              </a:tblPr>
              <a:tblGrid>
                <a:gridCol w="1631410">
                  <a:extLst>
                    <a:ext uri="{9D8B030D-6E8A-4147-A177-3AD203B41FA5}">
                      <a16:colId xmlns:a16="http://schemas.microsoft.com/office/drawing/2014/main" val="20000"/>
                    </a:ext>
                  </a:extLst>
                </a:gridCol>
                <a:gridCol w="1664017">
                  <a:extLst>
                    <a:ext uri="{9D8B030D-6E8A-4147-A177-3AD203B41FA5}">
                      <a16:colId xmlns:a16="http://schemas.microsoft.com/office/drawing/2014/main" val="20001"/>
                    </a:ext>
                  </a:extLst>
                </a:gridCol>
                <a:gridCol w="1822495">
                  <a:extLst>
                    <a:ext uri="{9D8B030D-6E8A-4147-A177-3AD203B41FA5}">
                      <a16:colId xmlns:a16="http://schemas.microsoft.com/office/drawing/2014/main" val="20002"/>
                    </a:ext>
                  </a:extLst>
                </a:gridCol>
                <a:gridCol w="1866853">
                  <a:extLst>
                    <a:ext uri="{9D8B030D-6E8A-4147-A177-3AD203B41FA5}">
                      <a16:colId xmlns:a16="http://schemas.microsoft.com/office/drawing/2014/main" val="20003"/>
                    </a:ext>
                  </a:extLst>
                </a:gridCol>
              </a:tblGrid>
              <a:tr h="370840">
                <a:tc>
                  <a:txBody>
                    <a:bodyPr/>
                    <a:lstStyle/>
                    <a:p>
                      <a:pPr algn="ctr"/>
                      <a:r>
                        <a:rPr lang="es-ES" sz="1200" b="1" u="sng" dirty="0" smtClean="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Habitante</a:t>
                      </a:r>
                      <a:r>
                        <a:rPr lang="es-ES" sz="1200" b="1" u="sng" baseline="0" dirty="0" smtClean="0">
                          <a:latin typeface="Arial Narrow" panose="020B0606020202030204" pitchFamily="34" charset="0"/>
                        </a:rPr>
                        <a:t> de calle</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Profesionales de la</a:t>
                      </a:r>
                      <a:r>
                        <a:rPr lang="es-ES" sz="1200" b="1" u="sng" baseline="0" dirty="0" smtClean="0">
                          <a:latin typeface="Arial Narrow" panose="020B0606020202030204" pitchFamily="34" charset="0"/>
                        </a:rPr>
                        <a:t> salud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baseline="0" dirty="0" smtClean="0">
                          <a:latin typeface="Arial Narrow" panose="020B0606020202030204" pitchFamily="34" charset="0"/>
                        </a:rPr>
                        <a:t>Procedentes del exterior</a:t>
                      </a:r>
                      <a:endParaRPr lang="es-ES" sz="1200" b="1" u="sng" dirty="0">
                        <a:solidFill>
                          <a:sysClr val="windowText" lastClr="000000"/>
                        </a:solidFill>
                        <a:latin typeface="Arial Narrow" panose="020B0606020202030204" pitchFamily="34" charset="0"/>
                      </a:endParaRPr>
                    </a:p>
                  </a:txBody>
                  <a:tcPr/>
                </a:tc>
                <a:extLst>
                  <a:ext uri="{0D108BD9-81ED-4DB2-BD59-A6C34878D82A}">
                    <a16:rowId xmlns:a16="http://schemas.microsoft.com/office/drawing/2014/main" val="10000"/>
                  </a:ext>
                </a:extLst>
              </a:tr>
            </a:tbl>
          </a:graphicData>
        </a:graphic>
      </p:graphicFrame>
      <p:sp>
        <p:nvSpPr>
          <p:cNvPr id="56" name="55 Rectángulo redondeado"/>
          <p:cNvSpPr/>
          <p:nvPr/>
        </p:nvSpPr>
        <p:spPr>
          <a:xfrm>
            <a:off x="529379" y="3801192"/>
            <a:ext cx="893884"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3</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57" name="56 Rectángulo redondeado"/>
          <p:cNvSpPr/>
          <p:nvPr/>
        </p:nvSpPr>
        <p:spPr>
          <a:xfrm>
            <a:off x="2079654" y="3801192"/>
            <a:ext cx="971485"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30 casos</a:t>
            </a:r>
            <a:endParaRPr lang="es-ES" sz="1400" b="1" dirty="0">
              <a:solidFill>
                <a:schemeClr val="tx1"/>
              </a:solidFill>
              <a:latin typeface="Arial Narrow" panose="020B0606020202030204" pitchFamily="34" charset="0"/>
            </a:endParaRPr>
          </a:p>
        </p:txBody>
      </p:sp>
      <p:sp>
        <p:nvSpPr>
          <p:cNvPr id="58" name="57 Rectángulo redondeado"/>
          <p:cNvSpPr/>
          <p:nvPr/>
        </p:nvSpPr>
        <p:spPr>
          <a:xfrm>
            <a:off x="3964508" y="3793100"/>
            <a:ext cx="880066"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9 casos</a:t>
            </a:r>
            <a:endParaRPr lang="es-ES" sz="1400" b="1" dirty="0">
              <a:solidFill>
                <a:schemeClr val="tx1"/>
              </a:solidFill>
              <a:latin typeface="Arial Narrow" panose="020B0606020202030204" pitchFamily="34" charset="0"/>
            </a:endParaRPr>
          </a:p>
        </p:txBody>
      </p:sp>
      <p:sp>
        <p:nvSpPr>
          <p:cNvPr id="59" name="58 Rectángulo redondeado"/>
          <p:cNvSpPr/>
          <p:nvPr/>
        </p:nvSpPr>
        <p:spPr>
          <a:xfrm>
            <a:off x="5803688" y="3801192"/>
            <a:ext cx="893106"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18 casos</a:t>
            </a:r>
            <a:endParaRPr lang="es-ES" sz="1400" b="1" dirty="0">
              <a:solidFill>
                <a:schemeClr val="tx1"/>
              </a:solidFill>
              <a:latin typeface="Arial Narrow" panose="020B0606020202030204" pitchFamily="34" charset="0"/>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682" y="942404"/>
            <a:ext cx="1344613" cy="65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899235" y="1509082"/>
            <a:ext cx="1229607" cy="276999"/>
          </a:xfrm>
          <a:prstGeom prst="rect">
            <a:avLst/>
          </a:prstGeom>
          <a:noFill/>
        </p:spPr>
        <p:txBody>
          <a:bodyPr wrap="square" rtlCol="0">
            <a:spAutoFit/>
          </a:bodyPr>
          <a:lstStyle/>
          <a:p>
            <a:r>
              <a:rPr lang="es-ES" sz="1200" b="1" u="sng" dirty="0" smtClean="0">
                <a:latin typeface="Arial Narrow" panose="020B0606020202030204" pitchFamily="34" charset="0"/>
              </a:rPr>
              <a:t>Coinfección</a:t>
            </a:r>
            <a:endParaRPr lang="es-ES" sz="1200" b="1" u="sng" dirty="0">
              <a:latin typeface="Arial Narrow" panose="020B0606020202030204" pitchFamily="34" charset="0"/>
            </a:endParaRPr>
          </a:p>
        </p:txBody>
      </p:sp>
      <p:sp>
        <p:nvSpPr>
          <p:cNvPr id="65" name="64 Rectángulo redondeado"/>
          <p:cNvSpPr/>
          <p:nvPr/>
        </p:nvSpPr>
        <p:spPr>
          <a:xfrm>
            <a:off x="5944799" y="1766114"/>
            <a:ext cx="80799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16,06%</a:t>
            </a:r>
            <a:endParaRPr lang="es-ES" sz="1600" b="1" dirty="0">
              <a:solidFill>
                <a:schemeClr val="tx1"/>
              </a:solidFill>
              <a:latin typeface="Arial Narrow" panose="020B0606020202030204" pitchFamily="34" charset="0"/>
            </a:endParaRPr>
          </a:p>
        </p:txBody>
      </p:sp>
      <p:sp>
        <p:nvSpPr>
          <p:cNvPr id="66" name="65 CuadroTexto"/>
          <p:cNvSpPr txBox="1"/>
          <p:nvPr/>
        </p:nvSpPr>
        <p:spPr>
          <a:xfrm>
            <a:off x="5746184" y="2097021"/>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84 casos</a:t>
            </a:r>
            <a:endParaRPr lang="es-ES" sz="1200" b="1" dirty="0">
              <a:latin typeface="Arial Narrow" panose="020B0606020202030204" pitchFamily="34" charset="0"/>
            </a:endParaRPr>
          </a:p>
        </p:txBody>
      </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a:t>
            </a:r>
            <a:endParaRPr lang="es-ES" sz="1050" b="1" dirty="0">
              <a:latin typeface="Arial Narrow" panose="020B0606020202030204" pitchFamily="34" charset="0"/>
            </a:endParaRPr>
          </a:p>
        </p:txBody>
      </p:sp>
      <p:sp>
        <p:nvSpPr>
          <p:cNvPr id="51" name="50 CuadroTexto"/>
          <p:cNvSpPr txBox="1"/>
          <p:nvPr/>
        </p:nvSpPr>
        <p:spPr>
          <a:xfrm>
            <a:off x="655206" y="4806760"/>
            <a:ext cx="2331345"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casos de tuberculosis</a:t>
            </a:r>
          </a:p>
        </p:txBody>
      </p:sp>
      <p:cxnSp>
        <p:nvCxnSpPr>
          <p:cNvPr id="53" name="52 Conector recto de flecha"/>
          <p:cNvCxnSpPr/>
          <p:nvPr/>
        </p:nvCxnSpPr>
        <p:spPr>
          <a:xfrm>
            <a:off x="4247918" y="580422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flipH="1">
            <a:off x="745292" y="580422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683841" y="5229646"/>
            <a:ext cx="86433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79,35%</a:t>
            </a:r>
          </a:p>
          <a:p>
            <a:pPr algn="ctr"/>
            <a:r>
              <a:rPr lang="es-ES" sz="1400" b="1" dirty="0" smtClean="0">
                <a:latin typeface="Arial Narrow" panose="020B0606020202030204" pitchFamily="34" charset="0"/>
              </a:rPr>
              <a:t>Pulmonar</a:t>
            </a:r>
            <a:endParaRPr lang="es-ES" sz="1400" b="1" dirty="0">
              <a:latin typeface="Arial Narrow" panose="020B0606020202030204" pitchFamily="34" charset="0"/>
            </a:endParaRPr>
          </a:p>
        </p:txBody>
      </p:sp>
      <p:sp>
        <p:nvSpPr>
          <p:cNvPr id="69" name="68 CuadroTexto"/>
          <p:cNvSpPr txBox="1"/>
          <p:nvPr/>
        </p:nvSpPr>
        <p:spPr>
          <a:xfrm>
            <a:off x="1750759" y="5229646"/>
            <a:ext cx="1225015"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20,65%</a:t>
            </a:r>
          </a:p>
          <a:p>
            <a:pPr algn="ctr"/>
            <a:r>
              <a:rPr lang="es-ES" sz="1400" b="1" dirty="0" smtClean="0">
                <a:latin typeface="Arial Narrow" panose="020B0606020202030204" pitchFamily="34" charset="0"/>
              </a:rPr>
              <a:t>Extrapulmonar</a:t>
            </a:r>
            <a:endParaRPr lang="es-ES" sz="1400" b="1" dirty="0">
              <a:latin typeface="Arial Narrow" panose="020B0606020202030204" pitchFamily="34" charset="0"/>
            </a:endParaRPr>
          </a:p>
        </p:txBody>
      </p:sp>
      <p:sp>
        <p:nvSpPr>
          <p:cNvPr id="73" name="72 CuadroTexto"/>
          <p:cNvSpPr txBox="1"/>
          <p:nvPr/>
        </p:nvSpPr>
        <p:spPr>
          <a:xfrm>
            <a:off x="3924902" y="4811251"/>
            <a:ext cx="2487186"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antecedente de tratamiento</a:t>
            </a:r>
          </a:p>
        </p:txBody>
      </p:sp>
      <p:sp>
        <p:nvSpPr>
          <p:cNvPr id="74" name="73 CuadroTexto"/>
          <p:cNvSpPr txBox="1"/>
          <p:nvPr/>
        </p:nvSpPr>
        <p:spPr>
          <a:xfrm>
            <a:off x="4110431" y="5241858"/>
            <a:ext cx="752130"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84,89%</a:t>
            </a:r>
          </a:p>
          <a:p>
            <a:pPr algn="ctr"/>
            <a:r>
              <a:rPr lang="es-ES" sz="1400" b="1" dirty="0" smtClean="0">
                <a:latin typeface="Arial Narrow" panose="020B0606020202030204" pitchFamily="34" charset="0"/>
              </a:rPr>
              <a:t>Nuevo</a:t>
            </a:r>
            <a:endParaRPr lang="es-ES" sz="1400" b="1" dirty="0">
              <a:latin typeface="Arial Narrow" panose="020B0606020202030204" pitchFamily="34" charset="0"/>
            </a:endParaRPr>
          </a:p>
        </p:txBody>
      </p:sp>
      <p:sp>
        <p:nvSpPr>
          <p:cNvPr id="75" name="74 CuadroTexto"/>
          <p:cNvSpPr txBox="1"/>
          <p:nvPr/>
        </p:nvSpPr>
        <p:spPr>
          <a:xfrm>
            <a:off x="4867099" y="5243542"/>
            <a:ext cx="1603324"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15,11%</a:t>
            </a:r>
          </a:p>
          <a:p>
            <a:pPr algn="ctr"/>
            <a:r>
              <a:rPr lang="es-ES" sz="1400" b="1" dirty="0" smtClean="0">
                <a:latin typeface="Arial Narrow" panose="020B0606020202030204" pitchFamily="34" charset="0"/>
              </a:rPr>
              <a:t>Previamente tratado</a:t>
            </a:r>
            <a:endParaRPr lang="es-ES" sz="1400" b="1" dirty="0">
              <a:latin typeface="Arial Narrow" panose="020B0606020202030204" pitchFamily="34" charset="0"/>
            </a:endParaRPr>
          </a:p>
        </p:txBody>
      </p:sp>
      <p:sp>
        <p:nvSpPr>
          <p:cNvPr id="78" name="77 Rectángulo"/>
          <p:cNvSpPr/>
          <p:nvPr/>
        </p:nvSpPr>
        <p:spPr>
          <a:xfrm>
            <a:off x="-3736" y="428021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9" name="78 Grupo"/>
          <p:cNvGrpSpPr/>
          <p:nvPr/>
        </p:nvGrpSpPr>
        <p:grpSpPr>
          <a:xfrm>
            <a:off x="242311" y="4362212"/>
            <a:ext cx="3486389" cy="276999"/>
            <a:chOff x="2448322" y="74775"/>
            <a:chExt cx="3486389" cy="276999"/>
          </a:xfrm>
        </p:grpSpPr>
        <p:sp>
          <p:nvSpPr>
            <p:cNvPr id="81" name="8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2" name="81 Conector recto"/>
            <p:cNvCxnSpPr>
              <a:stCxn id="8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82 CuadroTexto"/>
            <p:cNvSpPr txBox="1"/>
            <p:nvPr/>
          </p:nvSpPr>
          <p:spPr>
            <a:xfrm>
              <a:off x="3342423"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5" name="84 Rectángulo"/>
          <p:cNvSpPr/>
          <p:nvPr/>
        </p:nvSpPr>
        <p:spPr>
          <a:xfrm>
            <a:off x="65647"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Formas </a:t>
            </a:r>
            <a:r>
              <a:rPr lang="es-CO" sz="1050" dirty="0">
                <a:latin typeface="Arial Narrow" panose="020B0606020202030204" pitchFamily="34" charset="0"/>
              </a:rPr>
              <a:t>de tuberculosis extrapulmonar acumulado a </a:t>
            </a:r>
            <a:r>
              <a:rPr lang="es-CO" sz="1050" dirty="0" smtClean="0">
                <a:latin typeface="Arial Narrow" panose="020B0606020202030204" pitchFamily="34" charset="0"/>
              </a:rPr>
              <a:t>Periodo epidemiológico 04.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sp>
        <p:nvSpPr>
          <p:cNvPr id="87" name="86 Rectángulo"/>
          <p:cNvSpPr/>
          <p:nvPr/>
        </p:nvSpPr>
        <p:spPr>
          <a:xfrm>
            <a:off x="3585004"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Distribución porcentual de la tuberculosis por ciclo de vida, Periodo epidemiológico 04.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grpSp>
        <p:nvGrpSpPr>
          <p:cNvPr id="9" name="8 Grupo"/>
          <p:cNvGrpSpPr/>
          <p:nvPr/>
        </p:nvGrpSpPr>
        <p:grpSpPr>
          <a:xfrm>
            <a:off x="402095" y="460370"/>
            <a:ext cx="2369636" cy="453797"/>
            <a:chOff x="402095" y="486270"/>
            <a:chExt cx="2369636" cy="453797"/>
          </a:xfrm>
        </p:grpSpPr>
        <p:sp>
          <p:nvSpPr>
            <p:cNvPr id="5" name="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7" name="46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sp>
        <p:nvSpPr>
          <p:cNvPr id="6" name="5 Rectángulo"/>
          <p:cNvSpPr/>
          <p:nvPr/>
        </p:nvSpPr>
        <p:spPr>
          <a:xfrm>
            <a:off x="420292" y="2089658"/>
            <a:ext cx="790601" cy="276999"/>
          </a:xfrm>
          <a:prstGeom prst="rect">
            <a:avLst/>
          </a:prstGeom>
        </p:spPr>
        <p:txBody>
          <a:bodyPr wrap="none">
            <a:spAutoFit/>
          </a:bodyPr>
          <a:lstStyle/>
          <a:p>
            <a:r>
              <a:rPr lang="es-ES" sz="1200" b="1" dirty="0" smtClean="0">
                <a:latin typeface="Arial Narrow" panose="020B0606020202030204" pitchFamily="34" charset="0"/>
              </a:rPr>
              <a:t>316 </a:t>
            </a:r>
            <a:r>
              <a:rPr lang="es-ES" sz="1200" b="1" dirty="0">
                <a:latin typeface="Arial Narrow" panose="020B0606020202030204" pitchFamily="34" charset="0"/>
              </a:rPr>
              <a:t>casos</a:t>
            </a:r>
          </a:p>
        </p:txBody>
      </p:sp>
      <p:sp>
        <p:nvSpPr>
          <p:cNvPr id="49" name="48 Rectángulo"/>
          <p:cNvSpPr/>
          <p:nvPr/>
        </p:nvSpPr>
        <p:spPr>
          <a:xfrm>
            <a:off x="1833698" y="2089247"/>
            <a:ext cx="790601" cy="276999"/>
          </a:xfrm>
          <a:prstGeom prst="rect">
            <a:avLst/>
          </a:prstGeom>
        </p:spPr>
        <p:txBody>
          <a:bodyPr wrap="none">
            <a:spAutoFit/>
          </a:bodyPr>
          <a:lstStyle/>
          <a:p>
            <a:r>
              <a:rPr lang="es-ES" sz="1200" b="1" dirty="0" smtClean="0">
                <a:latin typeface="Arial Narrow" panose="020B0606020202030204" pitchFamily="34" charset="0"/>
              </a:rPr>
              <a:t>207 </a:t>
            </a:r>
            <a:r>
              <a:rPr lang="es-ES" sz="1200" b="1" dirty="0">
                <a:latin typeface="Arial Narrow" panose="020B0606020202030204" pitchFamily="34" charset="0"/>
              </a:rPr>
              <a:t>casos</a:t>
            </a:r>
          </a:p>
        </p:txBody>
      </p:sp>
      <p:sp>
        <p:nvSpPr>
          <p:cNvPr id="50" name="49 Rectángulo"/>
          <p:cNvSpPr/>
          <p:nvPr/>
        </p:nvSpPr>
        <p:spPr>
          <a:xfrm>
            <a:off x="3201413" y="2099679"/>
            <a:ext cx="649537" cy="276999"/>
          </a:xfrm>
          <a:prstGeom prst="rect">
            <a:avLst/>
          </a:prstGeom>
        </p:spPr>
        <p:txBody>
          <a:bodyPr wrap="none">
            <a:spAutoFit/>
          </a:bodyPr>
          <a:lstStyle/>
          <a:p>
            <a:r>
              <a:rPr lang="es-ES" sz="1200" b="1" dirty="0">
                <a:latin typeface="Arial Narrow" panose="020B0606020202030204" pitchFamily="34" charset="0"/>
              </a:rPr>
              <a:t>3</a:t>
            </a:r>
            <a:r>
              <a:rPr lang="es-ES" sz="1200" b="1" dirty="0" smtClean="0">
                <a:latin typeface="Arial Narrow" panose="020B0606020202030204" pitchFamily="34" charset="0"/>
              </a:rPr>
              <a:t> </a:t>
            </a:r>
            <a:r>
              <a:rPr lang="es-ES" sz="1200" b="1" dirty="0">
                <a:latin typeface="Arial Narrow" panose="020B0606020202030204" pitchFamily="34" charset="0"/>
              </a:rPr>
              <a:t>casos</a:t>
            </a:r>
          </a:p>
        </p:txBody>
      </p:sp>
      <p:sp>
        <p:nvSpPr>
          <p:cNvPr id="61" name="60 Rectángulo"/>
          <p:cNvSpPr/>
          <p:nvPr/>
        </p:nvSpPr>
        <p:spPr>
          <a:xfrm>
            <a:off x="4607097" y="2107821"/>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pic>
        <p:nvPicPr>
          <p:cNvPr id="63"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910" t="12083" r="27482"/>
          <a:stretch/>
        </p:blipFill>
        <p:spPr bwMode="auto">
          <a:xfrm>
            <a:off x="3264060" y="844294"/>
            <a:ext cx="599090" cy="74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7770"/>
          <a:stretch/>
        </p:blipFill>
        <p:spPr bwMode="auto">
          <a:xfrm>
            <a:off x="4663615" y="795253"/>
            <a:ext cx="58111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2580" r="86146"/>
          <a:stretch/>
        </p:blipFill>
        <p:spPr bwMode="auto">
          <a:xfrm>
            <a:off x="477736" y="830744"/>
            <a:ext cx="658263" cy="74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370561" y="1409280"/>
            <a:ext cx="856325" cy="369332"/>
          </a:xfrm>
          <a:prstGeom prst="rect">
            <a:avLst/>
          </a:prstGeom>
        </p:spPr>
        <p:txBody>
          <a:bodyPr wrap="none">
            <a:spAutoFit/>
          </a:bodyPr>
          <a:lstStyle/>
          <a:p>
            <a:r>
              <a:rPr lang="es-ES" dirty="0"/>
              <a:t> </a:t>
            </a:r>
            <a:r>
              <a:rPr lang="es-ES" sz="1200" b="1" u="sng" dirty="0">
                <a:latin typeface="Arial Narrow" panose="020B0606020202030204" pitchFamily="34" charset="0"/>
              </a:rPr>
              <a:t>Masculino</a:t>
            </a:r>
          </a:p>
        </p:txBody>
      </p:sp>
      <p:sp>
        <p:nvSpPr>
          <p:cNvPr id="71" name="70 Rectángulo"/>
          <p:cNvSpPr/>
          <p:nvPr/>
        </p:nvSpPr>
        <p:spPr>
          <a:xfrm>
            <a:off x="1791306" y="1393514"/>
            <a:ext cx="856325"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grpSp>
        <p:nvGrpSpPr>
          <p:cNvPr id="8" name="7 Grupo"/>
          <p:cNvGrpSpPr/>
          <p:nvPr/>
        </p:nvGrpSpPr>
        <p:grpSpPr>
          <a:xfrm>
            <a:off x="3060727" y="458600"/>
            <a:ext cx="2369636" cy="436841"/>
            <a:chOff x="3060727" y="484500"/>
            <a:chExt cx="2369636" cy="436841"/>
          </a:xfrm>
        </p:grpSpPr>
        <p:sp>
          <p:nvSpPr>
            <p:cNvPr id="72" name="71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6" name="75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sp>
        <p:nvSpPr>
          <p:cNvPr id="77" name="76 Rectángulo"/>
          <p:cNvSpPr/>
          <p:nvPr/>
        </p:nvSpPr>
        <p:spPr>
          <a:xfrm>
            <a:off x="2960715" y="1461784"/>
            <a:ext cx="1205779"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10" name="9 Rectángulo"/>
          <p:cNvSpPr/>
          <p:nvPr/>
        </p:nvSpPr>
        <p:spPr>
          <a:xfrm>
            <a:off x="4560025" y="1509082"/>
            <a:ext cx="739305" cy="276999"/>
          </a:xfrm>
          <a:prstGeom prst="rect">
            <a:avLst/>
          </a:prstGeom>
        </p:spPr>
        <p:txBody>
          <a:bodyPr wrap="none">
            <a:spAutoFit/>
          </a:bodyPr>
          <a:lstStyle/>
          <a:p>
            <a:pPr algn="ctr"/>
            <a:r>
              <a:rPr lang="es-ES" sz="1200" b="1" dirty="0">
                <a:latin typeface="Arial Narrow" panose="020B0606020202030204" pitchFamily="34" charset="0"/>
              </a:rPr>
              <a:t> </a:t>
            </a:r>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nvGrpSpPr>
          <p:cNvPr id="80" name="79 Grupo"/>
          <p:cNvGrpSpPr/>
          <p:nvPr/>
        </p:nvGrpSpPr>
        <p:grpSpPr>
          <a:xfrm>
            <a:off x="432098" y="2303427"/>
            <a:ext cx="2369637" cy="436841"/>
            <a:chOff x="3060726" y="484500"/>
            <a:chExt cx="2369637" cy="436841"/>
          </a:xfrm>
        </p:grpSpPr>
        <p:sp>
          <p:nvSpPr>
            <p:cNvPr id="84" name="8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6" name="85 CuadroTexto"/>
            <p:cNvSpPr txBox="1"/>
            <p:nvPr/>
          </p:nvSpPr>
          <p:spPr>
            <a:xfrm>
              <a:off x="3060726" y="484500"/>
              <a:ext cx="2320232"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Poblaciones especiales</a:t>
              </a:r>
              <a:endParaRPr lang="es-ES" sz="1600" b="1" dirty="0">
                <a:latin typeface="Arial Narrow" panose="020B0606020202030204" pitchFamily="34" charset="0"/>
              </a:endParaRPr>
            </a:p>
          </p:txBody>
        </p:sp>
      </p:grpSp>
      <p:graphicFrame>
        <p:nvGraphicFramePr>
          <p:cNvPr id="88" name="Gráfico 87"/>
          <p:cNvGraphicFramePr>
            <a:graphicFrameLocks/>
          </p:cNvGraphicFramePr>
          <p:nvPr>
            <p:extLst>
              <p:ext uri="{D42A27DB-BD31-4B8C-83A1-F6EECF244321}">
                <p14:modId xmlns:p14="http://schemas.microsoft.com/office/powerpoint/2010/main" val="1542210221"/>
              </p:ext>
            </p:extLst>
          </p:nvPr>
        </p:nvGraphicFramePr>
        <p:xfrm>
          <a:off x="13808" y="5891438"/>
          <a:ext cx="3473901" cy="27434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9" name="Gráfico 88"/>
          <p:cNvGraphicFramePr>
            <a:graphicFrameLocks/>
          </p:cNvGraphicFramePr>
          <p:nvPr>
            <p:extLst>
              <p:ext uri="{D42A27DB-BD31-4B8C-83A1-F6EECF244321}">
                <p14:modId xmlns:p14="http://schemas.microsoft.com/office/powerpoint/2010/main" val="1441045832"/>
              </p:ext>
            </p:extLst>
          </p:nvPr>
        </p:nvGraphicFramePr>
        <p:xfrm>
          <a:off x="3402741" y="5895646"/>
          <a:ext cx="3726100" cy="273751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23426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50 Rectángulo"/>
          <p:cNvSpPr/>
          <p:nvPr/>
        </p:nvSpPr>
        <p:spPr>
          <a:xfrm>
            <a:off x="0" y="1808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2" name="51 Grupo"/>
          <p:cNvGrpSpPr/>
          <p:nvPr/>
        </p:nvGrpSpPr>
        <p:grpSpPr>
          <a:xfrm>
            <a:off x="277404" y="131608"/>
            <a:ext cx="3446504" cy="276999"/>
            <a:chOff x="2448322" y="74775"/>
            <a:chExt cx="3446504" cy="276999"/>
          </a:xfrm>
        </p:grpSpPr>
        <p:sp>
          <p:nvSpPr>
            <p:cNvPr id="53" name="5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4" name="53 Conector recto"/>
            <p:cNvCxnSpPr>
              <a:stCxn id="5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Análisis de </a:t>
              </a:r>
              <a:r>
                <a:rPr lang="es-ES" sz="1200" b="1" dirty="0">
                  <a:latin typeface="Arial Narrow" panose="020B0606020202030204" pitchFamily="34" charset="0"/>
                </a:rPr>
                <a:t>r</a:t>
              </a:r>
              <a:r>
                <a:rPr lang="es-ES" sz="1200" b="1" dirty="0" smtClean="0">
                  <a:latin typeface="Arial Narrow" panose="020B0606020202030204" pitchFamily="34" charset="0"/>
                </a:rPr>
                <a:t>esistencia</a:t>
              </a:r>
              <a:endParaRPr lang="es-ES" sz="1200" b="1" dirty="0">
                <a:latin typeface="Arial Narrow" panose="020B0606020202030204" pitchFamily="34" charset="0"/>
              </a:endParaRPr>
            </a:p>
          </p:txBody>
        </p:sp>
      </p:grpSp>
      <p:grpSp>
        <p:nvGrpSpPr>
          <p:cNvPr id="58" name="57 Grupo"/>
          <p:cNvGrpSpPr/>
          <p:nvPr/>
        </p:nvGrpSpPr>
        <p:grpSpPr>
          <a:xfrm>
            <a:off x="627150" y="645427"/>
            <a:ext cx="1698105" cy="1972170"/>
            <a:chOff x="5222211" y="5004048"/>
            <a:chExt cx="1698105" cy="1972170"/>
          </a:xfrm>
        </p:grpSpPr>
        <p:pic>
          <p:nvPicPr>
            <p:cNvPr id="59"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667" b="100000" l="10000" r="90000"/>
                      </a14:imgEffect>
                    </a14:imgLayer>
                  </a14:imgProps>
                </a:ext>
                <a:ext uri="{28A0092B-C50C-407E-A947-70E740481C1C}">
                  <a14:useLocalDpi xmlns:a14="http://schemas.microsoft.com/office/drawing/2010/main" val="0"/>
                </a:ext>
              </a:extLst>
            </a:blip>
            <a:srcRect/>
            <a:stretch>
              <a:fillRect/>
            </a:stretch>
          </p:blipFill>
          <p:spPr bwMode="auto">
            <a:xfrm>
              <a:off x="5222211" y="5004048"/>
              <a:ext cx="1698105" cy="110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CuadroTexto"/>
            <p:cNvSpPr txBox="1"/>
            <p:nvPr/>
          </p:nvSpPr>
          <p:spPr>
            <a:xfrm>
              <a:off x="5437921" y="6063050"/>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Resistencia</a:t>
              </a:r>
            </a:p>
          </p:txBody>
        </p:sp>
        <p:sp>
          <p:nvSpPr>
            <p:cNvPr id="61" name="60 Rectángulo redondeado"/>
            <p:cNvSpPr/>
            <p:nvPr/>
          </p:nvSpPr>
          <p:spPr>
            <a:xfrm>
              <a:off x="5701229" y="6368312"/>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3,63%</a:t>
              </a:r>
              <a:endParaRPr lang="es-ES" sz="1600" b="1" dirty="0">
                <a:solidFill>
                  <a:schemeClr val="tx1"/>
                </a:solidFill>
                <a:latin typeface="Arial Narrow" panose="020B0606020202030204" pitchFamily="34" charset="0"/>
              </a:endParaRPr>
            </a:p>
          </p:txBody>
        </p:sp>
        <p:sp>
          <p:nvSpPr>
            <p:cNvPr id="62" name="61 CuadroTexto"/>
            <p:cNvSpPr txBox="1"/>
            <p:nvPr/>
          </p:nvSpPr>
          <p:spPr>
            <a:xfrm>
              <a:off x="5485630" y="669921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19 casos</a:t>
              </a:r>
              <a:endParaRPr lang="es-ES" sz="1200" b="1" dirty="0">
                <a:latin typeface="Arial Narrow" panose="020B0606020202030204" pitchFamily="34" charset="0"/>
              </a:endParaRPr>
            </a:p>
          </p:txBody>
        </p:sp>
      </p:grpSp>
      <p:cxnSp>
        <p:nvCxnSpPr>
          <p:cNvPr id="63" name="62 Conector angular"/>
          <p:cNvCxnSpPr>
            <a:stCxn id="61" idx="3"/>
          </p:cNvCxnSpPr>
          <p:nvPr/>
        </p:nvCxnSpPr>
        <p:spPr>
          <a:xfrm>
            <a:off x="1846236" y="2189711"/>
            <a:ext cx="273940" cy="1580014"/>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angular"/>
          <p:cNvCxnSpPr>
            <a:stCxn id="61" idx="1"/>
            <a:endCxn id="65" idx="0"/>
          </p:cNvCxnSpPr>
          <p:nvPr/>
        </p:nvCxnSpPr>
        <p:spPr>
          <a:xfrm rot="10800000" flipV="1">
            <a:off x="901052" y="2189710"/>
            <a:ext cx="205116" cy="777739"/>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 name="64 Rectángulo redondeado"/>
          <p:cNvSpPr/>
          <p:nvPr/>
        </p:nvSpPr>
        <p:spPr>
          <a:xfrm>
            <a:off x="142691" y="2967450"/>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Casos Nuevos </a:t>
            </a:r>
          </a:p>
          <a:p>
            <a:pPr algn="ctr"/>
            <a:r>
              <a:rPr lang="es-ES" sz="1400" b="1" dirty="0" smtClean="0">
                <a:solidFill>
                  <a:schemeClr val="tx1"/>
                </a:solidFill>
                <a:latin typeface="Arial Narrow" panose="020B0606020202030204" pitchFamily="34" charset="0"/>
              </a:rPr>
              <a:t>11 Casos </a:t>
            </a:r>
            <a:endParaRPr lang="es-ES" sz="1400" b="1" dirty="0">
              <a:solidFill>
                <a:schemeClr val="tx1"/>
              </a:solidFill>
              <a:latin typeface="Arial Narrow" panose="020B0606020202030204" pitchFamily="34" charset="0"/>
            </a:endParaRPr>
          </a:p>
        </p:txBody>
      </p:sp>
      <p:sp>
        <p:nvSpPr>
          <p:cNvPr id="66" name="65 Rectángulo redondeado"/>
          <p:cNvSpPr/>
          <p:nvPr/>
        </p:nvSpPr>
        <p:spPr>
          <a:xfrm>
            <a:off x="1003609" y="3769725"/>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Previamente tratados</a:t>
            </a:r>
          </a:p>
          <a:p>
            <a:pPr algn="ctr"/>
            <a:r>
              <a:rPr lang="es-ES" sz="1400" b="1" dirty="0">
                <a:solidFill>
                  <a:schemeClr val="tx1"/>
                </a:solidFill>
                <a:latin typeface="Arial Narrow" panose="020B0606020202030204" pitchFamily="34" charset="0"/>
              </a:rPr>
              <a:t>8</a:t>
            </a:r>
            <a:r>
              <a:rPr lang="es-ES" sz="1400" b="1" dirty="0" smtClean="0">
                <a:solidFill>
                  <a:schemeClr val="tx1"/>
                </a:solidFill>
                <a:latin typeface="Arial Narrow" panose="020B0606020202030204" pitchFamily="34" charset="0"/>
              </a:rPr>
              <a:t> Casos </a:t>
            </a:r>
            <a:endParaRPr lang="es-ES" sz="1400" b="1" dirty="0">
              <a:solidFill>
                <a:schemeClr val="tx1"/>
              </a:solidFill>
              <a:latin typeface="Arial Narrow" panose="020B0606020202030204" pitchFamily="34" charset="0"/>
            </a:endParaRPr>
          </a:p>
        </p:txBody>
      </p:sp>
      <p:sp>
        <p:nvSpPr>
          <p:cNvPr id="68" name="67 CuadroTexto"/>
          <p:cNvSpPr txBox="1"/>
          <p:nvPr/>
        </p:nvSpPr>
        <p:spPr>
          <a:xfrm>
            <a:off x="6284910" y="131608"/>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a:t>
            </a:r>
            <a:endParaRPr lang="es-ES" sz="1050" b="1" dirty="0">
              <a:latin typeface="Arial Narrow" panose="020B0606020202030204" pitchFamily="34" charset="0"/>
            </a:endParaRPr>
          </a:p>
        </p:txBody>
      </p:sp>
      <p:sp>
        <p:nvSpPr>
          <p:cNvPr id="69" name="68 Rectángulo"/>
          <p:cNvSpPr/>
          <p:nvPr/>
        </p:nvSpPr>
        <p:spPr>
          <a:xfrm>
            <a:off x="0" y="487811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nvGrpSpPr>
          <p:cNvPr id="70" name="69 Grupo"/>
          <p:cNvGrpSpPr/>
          <p:nvPr/>
        </p:nvGrpSpPr>
        <p:grpSpPr>
          <a:xfrm>
            <a:off x="277404" y="4991640"/>
            <a:ext cx="3446504" cy="276999"/>
            <a:chOff x="2448322" y="74775"/>
            <a:chExt cx="3446504" cy="276999"/>
          </a:xfrm>
        </p:grpSpPr>
        <p:sp>
          <p:nvSpPr>
            <p:cNvPr id="71" name="7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2" name="71 Conector recto"/>
            <p:cNvCxnSpPr>
              <a:stCxn id="7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7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4" name="73 CuadroTexto"/>
          <p:cNvSpPr txBox="1"/>
          <p:nvPr/>
        </p:nvSpPr>
        <p:spPr>
          <a:xfrm>
            <a:off x="142691" y="5508104"/>
            <a:ext cx="6914143" cy="1815882"/>
          </a:xfrm>
          <a:prstGeom prst="rect">
            <a:avLst/>
          </a:prstGeom>
          <a:noFill/>
        </p:spPr>
        <p:txBody>
          <a:bodyPr wrap="square" rtlCol="0">
            <a:spAutoFit/>
          </a:bodyPr>
          <a:lstStyle/>
          <a:p>
            <a:pPr algn="just"/>
            <a:r>
              <a:rPr lang="es-CO" sz="1400" dirty="0">
                <a:latin typeface="Arial Narrow" panose="020B0606020202030204" pitchFamily="34" charset="0"/>
              </a:rPr>
              <a:t>Con una leve disminución con respecto al mismo período del año anterior (</a:t>
            </a:r>
            <a:r>
              <a:rPr lang="es-CO" sz="1400" dirty="0" smtClean="0">
                <a:latin typeface="Arial Narrow" panose="020B0606020202030204" pitchFamily="34" charset="0"/>
              </a:rPr>
              <a:t>3,5</a:t>
            </a:r>
            <a:r>
              <a:rPr lang="es-CO" sz="1400" dirty="0">
                <a:latin typeface="Arial Narrow" panose="020B0606020202030204" pitchFamily="34" charset="0"/>
              </a:rPr>
              <a:t>%), se siguen presentando en promedio 30 casos de tuberculosis semanalmente. La semana con mayor número de casos fue la 11 con 51 casos y la de menor número fue la 16 con 24 casos.</a:t>
            </a:r>
          </a:p>
          <a:p>
            <a:pPr algn="just"/>
            <a:r>
              <a:rPr lang="es-CO" sz="1400" dirty="0">
                <a:latin typeface="Arial Narrow" panose="020B0606020202030204" pitchFamily="34" charset="0"/>
              </a:rPr>
              <a:t>3 de cada 4 personas con tuberculosis (75%) son mayores de 28 años. La zona centro oriental de la ciudad es la que soporta al mayor carga de enfermedad. hay una leve disminución porcentual de la </a:t>
            </a:r>
            <a:r>
              <a:rPr lang="es-CO" sz="1400" dirty="0" err="1">
                <a:latin typeface="Arial Narrow" panose="020B0606020202030204" pitchFamily="34" charset="0"/>
              </a:rPr>
              <a:t>coinfección</a:t>
            </a:r>
            <a:r>
              <a:rPr lang="es-CO" sz="1400" dirty="0">
                <a:latin typeface="Arial Narrow" panose="020B0606020202030204" pitchFamily="34" charset="0"/>
              </a:rPr>
              <a:t> TB-VIH</a:t>
            </a:r>
            <a:r>
              <a:rPr lang="es-CO" sz="1400" dirty="0" smtClean="0">
                <a:latin typeface="Arial Narrow" panose="020B0606020202030204" pitchFamily="34" charset="0"/>
              </a:rPr>
              <a:t>.</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La población migrante aportó 18 casos del total de los casos notificados.</a:t>
            </a:r>
          </a:p>
        </p:txBody>
      </p:sp>
      <p:sp>
        <p:nvSpPr>
          <p:cNvPr id="75" name="74 Rectángulo"/>
          <p:cNvSpPr/>
          <p:nvPr/>
        </p:nvSpPr>
        <p:spPr>
          <a:xfrm>
            <a:off x="2356100" y="1367755"/>
            <a:ext cx="4700733" cy="415498"/>
          </a:xfrm>
          <a:prstGeom prst="rect">
            <a:avLst/>
          </a:prstGeom>
        </p:spPr>
        <p:txBody>
          <a:bodyPr wrap="square">
            <a:spAutoFit/>
          </a:bodyPr>
          <a:lstStyle/>
          <a:p>
            <a:r>
              <a:rPr lang="es-CO" sz="1050" dirty="0" smtClean="0">
                <a:latin typeface="Arial Narrow" panose="020B0606020202030204" pitchFamily="34" charset="0"/>
              </a:rPr>
              <a:t>Tabla . Clasificación según </a:t>
            </a:r>
            <a:r>
              <a:rPr lang="es-CO" sz="1050" dirty="0">
                <a:latin typeface="Arial Narrow" panose="020B0606020202030204" pitchFamily="34" charset="0"/>
              </a:rPr>
              <a:t>tipo </a:t>
            </a:r>
            <a:r>
              <a:rPr lang="es-CO" sz="1050" dirty="0" smtClean="0">
                <a:latin typeface="Arial Narrow" panose="020B0606020202030204" pitchFamily="34" charset="0"/>
              </a:rPr>
              <a:t>de Resistencia y antecedente de tratamiento previo de la tuberculosis. Período epidemiológico 04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2" name="Imagen 1"/>
          <p:cNvPicPr>
            <a:picLocks noChangeAspect="1"/>
          </p:cNvPicPr>
          <p:nvPr/>
        </p:nvPicPr>
        <p:blipFill>
          <a:blip r:embed="rId4"/>
          <a:stretch>
            <a:fillRect/>
          </a:stretch>
        </p:blipFill>
        <p:spPr>
          <a:xfrm>
            <a:off x="2812534" y="1829264"/>
            <a:ext cx="4244299" cy="1940461"/>
          </a:xfrm>
          <a:prstGeom prst="rect">
            <a:avLst/>
          </a:prstGeom>
        </p:spPr>
      </p:pic>
    </p:spTree>
    <p:extLst>
      <p:ext uri="{BB962C8B-B14F-4D97-AF65-F5344CB8AC3E}">
        <p14:creationId xmlns:p14="http://schemas.microsoft.com/office/powerpoint/2010/main" val="1773004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4- 2021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tosferina. Medellín, a Periodo epidemiológico 4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5</a:t>
              </a:r>
              <a:endParaRPr lang="es-ES" sz="2000" b="1" dirty="0">
                <a:latin typeface="Arial Narrow" panose="020B0606020202030204" pitchFamily="34" charset="0"/>
              </a:endParaRPr>
            </a:p>
          </p:txBody>
        </p:sp>
      </p:grpSp>
      <p:sp>
        <p:nvSpPr>
          <p:cNvPr id="10" name="9 Flecha arriba"/>
          <p:cNvSpPr/>
          <p:nvPr/>
        </p:nvSpPr>
        <p:spPr>
          <a:xfrm flipH="1" flipV="1">
            <a:off x="58294"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4" y="4890908"/>
            <a:ext cx="4904168"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tosferina. Medellín, a Periodo epidemiológico 4 de 2021, acumulado  de 2019-2020.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125495"/>
            <a:ext cx="2331345" cy="261610"/>
          </a:xfrm>
          <a:prstGeom prst="rect">
            <a:avLst/>
          </a:prstGeom>
          <a:noFill/>
        </p:spPr>
        <p:txBody>
          <a:bodyPr wrap="square" rtlCol="0">
            <a:spAutoFit/>
          </a:bodyPr>
          <a:lstStyle/>
          <a:p>
            <a:pPr algn="ctr"/>
            <a:r>
              <a:rPr lang="es-ES" sz="1100" b="1" dirty="0" smtClean="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5005790" y="6835158"/>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72788" y="6256300"/>
            <a:ext cx="72487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sp>
        <p:nvSpPr>
          <p:cNvPr id="54" name="53 Rectángulo"/>
          <p:cNvSpPr/>
          <p:nvPr/>
        </p:nvSpPr>
        <p:spPr>
          <a:xfrm>
            <a:off x="35816" y="8449122"/>
            <a:ext cx="4417817"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tosferina.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4 acumulado  de 2021. </a:t>
            </a:r>
            <a:endParaRPr lang="es-ES" sz="1000" dirty="0">
              <a:latin typeface="Arial Narrow" panose="020B0606020202030204" pitchFamily="34" charset="0"/>
            </a:endParaRPr>
          </a:p>
        </p:txBody>
      </p:sp>
      <p:sp>
        <p:nvSpPr>
          <p:cNvPr id="58" name="57 CuadroTexto"/>
          <p:cNvSpPr txBox="1"/>
          <p:nvPr/>
        </p:nvSpPr>
        <p:spPr>
          <a:xfrm>
            <a:off x="4722604" y="6835158"/>
            <a:ext cx="2598512" cy="415498"/>
          </a:xfrm>
          <a:prstGeom prst="rect">
            <a:avLst/>
          </a:prstGeom>
          <a:noFill/>
        </p:spPr>
        <p:txBody>
          <a:bodyPr wrap="square" rtlCol="0">
            <a:spAutoFit/>
          </a:bodyPr>
          <a:lstStyle/>
          <a:p>
            <a:pPr algn="ctr"/>
            <a:r>
              <a:rPr lang="es-ES" sz="1050" b="1" dirty="0" smtClean="0">
                <a:latin typeface="Arial Narrow" panose="020B0606020202030204" pitchFamily="34" charset="0"/>
              </a:rPr>
              <a:t>Porcentaje de investigación de campo oportuna</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6</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Tosferina</a:t>
            </a:r>
            <a:endParaRPr lang="es-ES" sz="28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011860" y="7250656"/>
            <a:ext cx="2247196" cy="553998"/>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65%</a:t>
            </a:r>
          </a:p>
          <a:p>
            <a:pPr algn="ctr"/>
            <a:r>
              <a:rPr lang="es-ES" sz="1400" b="1" dirty="0" smtClean="0">
                <a:latin typeface="Arial Narrow" panose="020B0606020202030204" pitchFamily="34" charset="0"/>
              </a:rPr>
              <a:t>31/31 </a:t>
            </a:r>
            <a:r>
              <a:rPr lang="es-ES" sz="1050" b="1" dirty="0" smtClean="0">
                <a:latin typeface="Arial Narrow" panose="020B0606020202030204" pitchFamily="34" charset="0"/>
              </a:rPr>
              <a:t>casos </a:t>
            </a:r>
            <a:r>
              <a:rPr lang="es-ES" sz="1050" b="1" dirty="0">
                <a:latin typeface="Arial Narrow" panose="020B0606020202030204" pitchFamily="34" charset="0"/>
              </a:rPr>
              <a:t>probables </a:t>
            </a:r>
            <a:r>
              <a:rPr lang="es-ES" sz="1050" b="1" dirty="0" smtClean="0">
                <a:latin typeface="Arial Narrow" panose="020B0606020202030204" pitchFamily="34" charset="0"/>
              </a:rPr>
              <a:t>notificados</a:t>
            </a:r>
            <a:endParaRPr lang="es-ES" sz="1050" b="1" dirty="0">
              <a:latin typeface="Arial Narrow" panose="020B0606020202030204" pitchFamily="34" charset="0"/>
            </a:endParaRPr>
          </a:p>
        </p:txBody>
      </p:sp>
      <p:pic>
        <p:nvPicPr>
          <p:cNvPr id="4" name="Imagen 3"/>
          <p:cNvPicPr>
            <a:picLocks noChangeAspect="1"/>
          </p:cNvPicPr>
          <p:nvPr/>
        </p:nvPicPr>
        <p:blipFill>
          <a:blip r:embed="rId6"/>
          <a:stretch>
            <a:fillRect/>
          </a:stretch>
        </p:blipFill>
        <p:spPr>
          <a:xfrm>
            <a:off x="2179000" y="382978"/>
            <a:ext cx="5020652" cy="1887204"/>
          </a:xfrm>
          <a:prstGeom prst="rect">
            <a:avLst/>
          </a:prstGeom>
        </p:spPr>
      </p:pic>
      <p:pic>
        <p:nvPicPr>
          <p:cNvPr id="12" name="Imagen 11"/>
          <p:cNvPicPr>
            <a:picLocks noChangeAspect="1"/>
          </p:cNvPicPr>
          <p:nvPr/>
        </p:nvPicPr>
        <p:blipFill>
          <a:blip r:embed="rId7"/>
          <a:stretch>
            <a:fillRect/>
          </a:stretch>
        </p:blipFill>
        <p:spPr>
          <a:xfrm>
            <a:off x="2158064" y="2773527"/>
            <a:ext cx="4898770" cy="2117380"/>
          </a:xfrm>
          <a:prstGeom prst="rect">
            <a:avLst/>
          </a:prstGeom>
        </p:spPr>
      </p:pic>
      <p:pic>
        <p:nvPicPr>
          <p:cNvPr id="17" name="Imagen 16"/>
          <p:cNvPicPr>
            <a:picLocks noChangeAspect="1"/>
          </p:cNvPicPr>
          <p:nvPr/>
        </p:nvPicPr>
        <p:blipFill>
          <a:blip r:embed="rId8"/>
          <a:stretch>
            <a:fillRect/>
          </a:stretch>
        </p:blipFill>
        <p:spPr>
          <a:xfrm>
            <a:off x="-4809" y="6221790"/>
            <a:ext cx="4874363" cy="2227332"/>
          </a:xfrm>
          <a:prstGeom prst="rect">
            <a:avLst/>
          </a:prstGeom>
        </p:spPr>
      </p:pic>
      <p:sp>
        <p:nvSpPr>
          <p:cNvPr id="42" name="8 CuadroTexto"/>
          <p:cNvSpPr txBox="1"/>
          <p:nvPr/>
        </p:nvSpPr>
        <p:spPr>
          <a:xfrm>
            <a:off x="421420" y="4716908"/>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67% menos respecto al mismo periodo del año anterior</a:t>
            </a:r>
            <a:endParaRPr lang="es-ES" sz="1200" b="1" dirty="0">
              <a:latin typeface="Arial Narrow" panose="020B0606020202030204" pitchFamily="34" charset="0"/>
            </a:endParaRPr>
          </a:p>
        </p:txBody>
      </p:sp>
    </p:spTree>
    <p:extLst>
      <p:ext uri="{BB962C8B-B14F-4D97-AF65-F5344CB8AC3E}">
        <p14:creationId xmlns:p14="http://schemas.microsoft.com/office/powerpoint/2010/main" val="708037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4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parotiditis. Medellín, a Periodo epidemiológico 4 acumulado  de 2021. </a:t>
            </a:r>
            <a:endParaRPr lang="es-ES" sz="1100" dirty="0">
              <a:latin typeface="Arial Narrow" panose="020B0606020202030204" pitchFamily="34" charset="0"/>
            </a:endParaRPr>
          </a:p>
        </p:txBody>
      </p:sp>
      <p:grpSp>
        <p:nvGrpSpPr>
          <p:cNvPr id="8" name="7 Grupo"/>
          <p:cNvGrpSpPr/>
          <p:nvPr/>
        </p:nvGrpSpPr>
        <p:grpSpPr>
          <a:xfrm>
            <a:off x="169786" y="4201577"/>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82</a:t>
              </a:r>
              <a:endParaRPr lang="es-ES" sz="2000" b="1" dirty="0">
                <a:latin typeface="Arial Narrow" panose="020B0606020202030204" pitchFamily="34" charset="0"/>
              </a:endParaRPr>
            </a:p>
          </p:txBody>
        </p:sp>
      </p:grpSp>
      <p:sp>
        <p:nvSpPr>
          <p:cNvPr id="9" name="8 CuadroTexto"/>
          <p:cNvSpPr txBox="1"/>
          <p:nvPr/>
        </p:nvSpPr>
        <p:spPr>
          <a:xfrm>
            <a:off x="421420" y="4716908"/>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61%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3" y="491287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parotiditis. Medellín, a Periodo epidemiológico 4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070903"/>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959641" y="6977751"/>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401300" y="6412570"/>
            <a:ext cx="118974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3,18* 100 mil</a:t>
            </a:r>
          </a:p>
          <a:p>
            <a:pPr algn="ctr"/>
            <a:r>
              <a:rPr lang="es-ES" sz="1400" b="1" dirty="0" smtClean="0">
                <a:latin typeface="Arial Narrow" panose="020B0606020202030204" pitchFamily="34" charset="0"/>
              </a:rPr>
              <a:t>82 casos</a:t>
            </a:r>
            <a:endParaRPr lang="es-ES" sz="1400" b="1" dirty="0">
              <a:latin typeface="Arial Narrow" panose="020B0606020202030204" pitchFamily="34" charset="0"/>
            </a:endParaRPr>
          </a:p>
        </p:txBody>
      </p:sp>
      <p:sp>
        <p:nvSpPr>
          <p:cNvPr id="54" name="53 Rectángulo"/>
          <p:cNvSpPr/>
          <p:nvPr/>
        </p:nvSpPr>
        <p:spPr>
          <a:xfrm>
            <a:off x="99238" y="8372178"/>
            <a:ext cx="4417817" cy="646331"/>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parotiditis.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4 acumulado  de 2021. </a:t>
            </a:r>
            <a:endParaRPr lang="es-ES" sz="1000" dirty="0">
              <a:latin typeface="Arial Narrow" panose="020B0606020202030204" pitchFamily="34" charset="0"/>
            </a:endParaRPr>
          </a:p>
          <a:p>
            <a:pPr algn="just"/>
            <a:endParaRPr lang="es-ES" sz="1000" dirty="0">
              <a:latin typeface="Arial Narrow" panose="020B0606020202030204" pitchFamily="34" charset="0"/>
            </a:endParaRPr>
          </a:p>
        </p:txBody>
      </p:sp>
      <p:sp>
        <p:nvSpPr>
          <p:cNvPr id="55" name="54 CuadroTexto"/>
          <p:cNvSpPr txBox="1"/>
          <p:nvPr/>
        </p:nvSpPr>
        <p:spPr>
          <a:xfrm>
            <a:off x="4712465" y="798279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6" name="55 CuadroTexto"/>
          <p:cNvSpPr txBox="1"/>
          <p:nvPr/>
        </p:nvSpPr>
        <p:spPr>
          <a:xfrm>
            <a:off x="5642590" y="8275018"/>
            <a:ext cx="75854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58" name="57 CuadroTexto"/>
          <p:cNvSpPr txBox="1"/>
          <p:nvPr/>
        </p:nvSpPr>
        <p:spPr>
          <a:xfrm>
            <a:off x="4722604" y="7014239"/>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7</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Parotiditis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627821" y="7420568"/>
            <a:ext cx="118974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3,36* 100 mil</a:t>
            </a:r>
          </a:p>
          <a:p>
            <a:pPr algn="ctr"/>
            <a:r>
              <a:rPr lang="es-ES" sz="1400" b="1" dirty="0" smtClean="0">
                <a:latin typeface="Arial Narrow" panose="020B0606020202030204" pitchFamily="34" charset="0"/>
              </a:rPr>
              <a:t>5 casos</a:t>
            </a:r>
            <a:endParaRPr lang="es-ES" sz="1400" b="1" dirty="0">
              <a:latin typeface="Arial Narrow" panose="020B0606020202030204" pitchFamily="34" charset="0"/>
            </a:endParaRPr>
          </a:p>
        </p:txBody>
      </p:sp>
      <p:pic>
        <p:nvPicPr>
          <p:cNvPr id="4" name="Imagen 3"/>
          <p:cNvPicPr>
            <a:picLocks noChangeAspect="1"/>
          </p:cNvPicPr>
          <p:nvPr/>
        </p:nvPicPr>
        <p:blipFill>
          <a:blip r:embed="rId5"/>
          <a:stretch>
            <a:fillRect/>
          </a:stretch>
        </p:blipFill>
        <p:spPr>
          <a:xfrm>
            <a:off x="2200691" y="408585"/>
            <a:ext cx="4932422" cy="1873721"/>
          </a:xfrm>
          <a:prstGeom prst="rect">
            <a:avLst/>
          </a:prstGeom>
        </p:spPr>
      </p:pic>
      <p:pic>
        <p:nvPicPr>
          <p:cNvPr id="12" name="Imagen 11"/>
          <p:cNvPicPr>
            <a:picLocks noChangeAspect="1"/>
          </p:cNvPicPr>
          <p:nvPr/>
        </p:nvPicPr>
        <p:blipFill>
          <a:blip r:embed="rId6"/>
          <a:stretch>
            <a:fillRect/>
          </a:stretch>
        </p:blipFill>
        <p:spPr>
          <a:xfrm>
            <a:off x="2237769" y="2680665"/>
            <a:ext cx="4895343" cy="2201601"/>
          </a:xfrm>
          <a:prstGeom prst="rect">
            <a:avLst/>
          </a:prstGeom>
        </p:spPr>
      </p:pic>
      <p:pic>
        <p:nvPicPr>
          <p:cNvPr id="20" name="Imagen 19"/>
          <p:cNvPicPr>
            <a:picLocks noChangeAspect="1"/>
          </p:cNvPicPr>
          <p:nvPr/>
        </p:nvPicPr>
        <p:blipFill>
          <a:blip r:embed="rId7"/>
          <a:stretch>
            <a:fillRect/>
          </a:stretch>
        </p:blipFill>
        <p:spPr>
          <a:xfrm>
            <a:off x="60485" y="6060310"/>
            <a:ext cx="4783583" cy="2307144"/>
          </a:xfrm>
          <a:prstGeom prst="rect">
            <a:avLst/>
          </a:prstGeom>
        </p:spPr>
      </p:pic>
    </p:spTree>
    <p:extLst>
      <p:ext uri="{BB962C8B-B14F-4D97-AF65-F5344CB8AC3E}">
        <p14:creationId xmlns:p14="http://schemas.microsoft.com/office/powerpoint/2010/main" val="1530241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a:t>
              </a:r>
              <a:endParaRPr lang="es-ES" sz="1200" b="1" dirty="0">
                <a:latin typeface="Arial Narrow" panose="020B0606020202030204" pitchFamily="34" charset="0"/>
              </a:endParaRPr>
            </a:p>
          </p:txBody>
        </p:sp>
      </p:gr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885" y="4647216"/>
            <a:ext cx="3221992" cy="421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8</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35%</a:t>
              </a:r>
              <a:endParaRPr lang="es-ES" sz="1600" b="1" dirty="0">
                <a:solidFill>
                  <a:schemeClr val="tx1"/>
                </a:solidFill>
                <a:latin typeface="Arial Narrow" panose="020B0606020202030204" pitchFamily="34" charset="0"/>
              </a:endParaRP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29  Casos</a:t>
              </a:r>
              <a:endParaRPr lang="es-ES" sz="1200" b="1" dirty="0">
                <a:latin typeface="Arial Narrow" panose="020B0606020202030204" pitchFamily="34" charset="0"/>
              </a:endParaRP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65%</a:t>
              </a:r>
              <a:endParaRPr lang="es-ES" sz="1600" b="1" dirty="0">
                <a:solidFill>
                  <a:schemeClr val="tx1"/>
                </a:solidFill>
                <a:latin typeface="Arial Narrow" panose="020B0606020202030204" pitchFamily="34" charset="0"/>
              </a:endParaRP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53  Casos</a:t>
              </a:r>
              <a:endParaRPr lang="es-ES" sz="1200" b="1" dirty="0">
                <a:latin typeface="Arial Narrow" panose="020B0606020202030204" pitchFamily="34" charset="0"/>
              </a:endParaRPr>
            </a:p>
          </p:txBody>
        </p:sp>
        <p:pic>
          <p:nvPicPr>
            <p:cNvPr id="3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39"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4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1" name="70 CuadroTexto"/>
          <p:cNvSpPr txBox="1"/>
          <p:nvPr/>
        </p:nvSpPr>
        <p:spPr>
          <a:xfrm>
            <a:off x="50" y="7118125"/>
            <a:ext cx="7137386" cy="1815882"/>
          </a:xfrm>
          <a:prstGeom prst="rect">
            <a:avLst/>
          </a:prstGeom>
          <a:noFill/>
        </p:spPr>
        <p:txBody>
          <a:bodyPr wrap="square" rtlCol="0">
            <a:spAutoFit/>
          </a:bodyPr>
          <a:lstStyle/>
          <a:p>
            <a:pPr algn="just"/>
            <a:r>
              <a:rPr lang="es-CO" sz="1400" dirty="0" smtClean="0">
                <a:latin typeface="Arial Narrow" panose="020B0606020202030204" pitchFamily="34" charset="0"/>
              </a:rPr>
              <a:t>El comportamiento de la Parotiditis según el canal endémico se observa con predominio en zona de éxito. El número de casos este año esta por debajo de lo presentado en los 2 años anteriores, lo que corresponde con una disminución en los casos de un 61% en relación al año anterior. En el análisis de razón de casos, todas las  semanas esta por debajo del número de casos. En promedio se notificaron 13 casos por semana epidemiológica. Los cursos de juventud, adultez y adulto mayor representan el 80%  de los casos. Estos casos podrían relacionarse o con personas no vacunadas en la infancia o con perdida de inmunidad  a través del tiempo. Hasta la semana epidemiológica 16, no se identificaron brotes por esta enfermedad.</a:t>
            </a:r>
            <a:endParaRPr lang="es-CO" sz="1400" dirty="0">
              <a:latin typeface="Arial Narrow" panose="020B0606020202030204" pitchFamily="34" charset="0"/>
            </a:endParaRPr>
          </a:p>
        </p:txBody>
      </p:sp>
      <p:graphicFrame>
        <p:nvGraphicFramePr>
          <p:cNvPr id="57" name="56 Diagrama"/>
          <p:cNvGraphicFramePr/>
          <p:nvPr>
            <p:extLst/>
          </p:nvPr>
        </p:nvGraphicFramePr>
        <p:xfrm>
          <a:off x="-6899" y="3082618"/>
          <a:ext cx="7074187"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spTree>
    <p:extLst>
      <p:ext uri="{BB962C8B-B14F-4D97-AF65-F5344CB8AC3E}">
        <p14:creationId xmlns:p14="http://schemas.microsoft.com/office/powerpoint/2010/main" val="3270739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 y="-7142"/>
            <a:ext cx="2227828"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86" y="623805"/>
            <a:ext cx="2404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4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varicela. Medellín, a Periodo epidemiológico 4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230</a:t>
              </a:r>
              <a:endParaRPr lang="es-ES" b="1" dirty="0">
                <a:latin typeface="Arial Narrow" panose="020B0606020202030204" pitchFamily="34" charset="0"/>
              </a:endParaRPr>
            </a:p>
          </p:txBody>
        </p:sp>
      </p:grpSp>
      <p:sp>
        <p:nvSpPr>
          <p:cNvPr id="9" name="8 CuadroTexto"/>
          <p:cNvSpPr txBox="1"/>
          <p:nvPr/>
        </p:nvSpPr>
        <p:spPr>
          <a:xfrm>
            <a:off x="363904" y="4723086"/>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64%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40673" y="4860032"/>
            <a:ext cx="4836379"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varicela. Medellín, a Periodo epidemiológico 4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9</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Varicela</a:t>
            </a:r>
            <a:endParaRPr lang="es-ES" sz="2800" b="1" dirty="0">
              <a:solidFill>
                <a:srgbClr val="C00000"/>
              </a:solidFill>
              <a:latin typeface="Arial Narrow" panose="020B0606020202030204" pitchFamily="34" charset="0"/>
              <a:ea typeface="+mn-ea"/>
              <a:cs typeface="+mn-cs"/>
            </a:endParaRPr>
          </a:p>
        </p:txBody>
      </p:sp>
      <p:sp>
        <p:nvSpPr>
          <p:cNvPr id="45" name="44 Rectángulo"/>
          <p:cNvSpPr/>
          <p:nvPr/>
        </p:nvSpPr>
        <p:spPr>
          <a:xfrm>
            <a:off x="-14673" y="8388806"/>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a:t>
            </a:r>
            <a:r>
              <a:rPr lang="es-ES" sz="1100" dirty="0" smtClean="0">
                <a:latin typeface="Arial Narrow" panose="020B0606020202030204" pitchFamily="34" charset="0"/>
              </a:rPr>
              <a:t>temático de puntos. </a:t>
            </a:r>
            <a:r>
              <a:rPr lang="es-ES" sz="1100" dirty="0">
                <a:latin typeface="Arial Narrow" panose="020B0606020202030204" pitchFamily="34" charset="0"/>
              </a:rPr>
              <a:t>Medellín, a Periodo epidemiológico </a:t>
            </a:r>
            <a:r>
              <a:rPr lang="es-ES" sz="1100" dirty="0" smtClean="0">
                <a:latin typeface="Arial Narrow" panose="020B0606020202030204" pitchFamily="34" charset="0"/>
              </a:rPr>
              <a:t>4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0" name="29 Rectángulo"/>
          <p:cNvSpPr/>
          <p:nvPr/>
        </p:nvSpPr>
        <p:spPr>
          <a:xfrm>
            <a:off x="3604966" y="8388805"/>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densidad por kilómetro cuadrado de varicela. Medellín, a Periodo epidemiológico </a:t>
            </a:r>
            <a:r>
              <a:rPr lang="es-ES" sz="1100" dirty="0" smtClean="0">
                <a:latin typeface="Arial Narrow" panose="020B0606020202030204" pitchFamily="34" charset="0"/>
              </a:rPr>
              <a:t>4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pic>
        <p:nvPicPr>
          <p:cNvPr id="4" name="Imagen 3"/>
          <p:cNvPicPr>
            <a:picLocks noChangeAspect="1"/>
          </p:cNvPicPr>
          <p:nvPr/>
        </p:nvPicPr>
        <p:blipFill>
          <a:blip r:embed="rId5"/>
          <a:stretch>
            <a:fillRect/>
          </a:stretch>
        </p:blipFill>
        <p:spPr>
          <a:xfrm>
            <a:off x="2274078" y="408965"/>
            <a:ext cx="4802974" cy="1797151"/>
          </a:xfrm>
          <a:prstGeom prst="rect">
            <a:avLst/>
          </a:prstGeom>
        </p:spPr>
      </p:pic>
      <p:pic>
        <p:nvPicPr>
          <p:cNvPr id="12" name="Imagen 11"/>
          <p:cNvPicPr>
            <a:picLocks noChangeAspect="1"/>
          </p:cNvPicPr>
          <p:nvPr/>
        </p:nvPicPr>
        <p:blipFill>
          <a:blip r:embed="rId6"/>
          <a:stretch>
            <a:fillRect/>
          </a:stretch>
        </p:blipFill>
        <p:spPr>
          <a:xfrm>
            <a:off x="2160290" y="2732655"/>
            <a:ext cx="5040608" cy="2142765"/>
          </a:xfrm>
          <a:prstGeom prst="rect">
            <a:avLst/>
          </a:prstGeom>
        </p:spPr>
      </p:pic>
      <p:pic>
        <p:nvPicPr>
          <p:cNvPr id="31" name="Imagen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491" y="5999841"/>
            <a:ext cx="3412030" cy="2388963"/>
          </a:xfrm>
          <a:prstGeom prst="rect">
            <a:avLst/>
          </a:prstGeom>
        </p:spPr>
      </p:pic>
      <p:pic>
        <p:nvPicPr>
          <p:cNvPr id="32" name="Imagen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9941" y="5976366"/>
            <a:ext cx="3528382" cy="2412437"/>
          </a:xfrm>
          <a:prstGeom prst="rect">
            <a:avLst/>
          </a:prstGeom>
        </p:spPr>
      </p:pic>
    </p:spTree>
    <p:extLst>
      <p:ext uri="{BB962C8B-B14F-4D97-AF65-F5344CB8AC3E}">
        <p14:creationId xmlns:p14="http://schemas.microsoft.com/office/powerpoint/2010/main" val="2769500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24658</TotalTime>
  <Words>3827</Words>
  <Application>Microsoft Office PowerPoint</Application>
  <PresentationFormat>Personalizado</PresentationFormat>
  <Paragraphs>674</Paragraphs>
  <Slides>22</Slides>
  <Notes>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MS Mincho</vt:lpstr>
      <vt:lpstr>Arial</vt:lpstr>
      <vt:lpstr>Arial Narrow</vt:lpstr>
      <vt:lpstr>Calibri</vt:lpstr>
      <vt:lpstr>Carter One</vt:lpstr>
      <vt:lpstr>Franklin Gothic Heavy</vt:lpstr>
      <vt:lpstr>Times New Roman</vt:lpstr>
      <vt:lpstr>Tema de Office</vt:lpstr>
      <vt:lpstr>Presentación</vt:lpstr>
      <vt:lpstr>Contenido</vt:lpstr>
      <vt:lpstr>Tuberculosis</vt:lpstr>
      <vt:lpstr>Presentación de PowerPoint</vt:lpstr>
      <vt:lpstr>Presentación de PowerPoint</vt:lpstr>
      <vt:lpstr>Tosferina</vt:lpstr>
      <vt:lpstr>Parotiditis</vt:lpstr>
      <vt:lpstr>Presentación de PowerPoint</vt:lpstr>
      <vt:lpstr>Varicela</vt:lpstr>
      <vt:lpstr>Presentación de PowerPoint</vt:lpstr>
      <vt:lpstr>Meningitis</vt:lpstr>
      <vt:lpstr>Presentación de PowerPoint</vt:lpstr>
      <vt:lpstr>Hepatitis A</vt:lpstr>
      <vt:lpstr>Presentación de PowerPoint</vt:lpstr>
      <vt:lpstr>Intoxicaciones</vt:lpstr>
      <vt:lpstr>Enfermedad transmitida por alimentos ETA </vt:lpstr>
      <vt:lpstr>Presentación de PowerPoint</vt:lpstr>
      <vt:lpstr>Presentación de PowerPoint</vt:lpstr>
      <vt:lpstr>Búsqueda activa institucional</vt:lpstr>
      <vt:lpstr>Búsqueda activa institucional</vt:lpstr>
      <vt:lpstr>Presentación de PowerPoint</vt:lpstr>
      <vt:lpstr>Presentación de PowerPoint</vt:lpstr>
    </vt:vector>
  </TitlesOfParts>
  <Company>Universidad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Silvana Zapata Bedoya</dc:creator>
  <cp:keywords>Vigilncia Epidemiólogica</cp:keywords>
  <cp:lastModifiedBy>metrosaluddosi</cp:lastModifiedBy>
  <cp:revision>3078</cp:revision>
  <cp:lastPrinted>2019-09-10T20:37:37Z</cp:lastPrinted>
  <dcterms:created xsi:type="dcterms:W3CDTF">2019-03-11T16:04:20Z</dcterms:created>
  <dcterms:modified xsi:type="dcterms:W3CDTF">2022-10-20T14:24:19Z</dcterms:modified>
</cp:coreProperties>
</file>