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5.xml"/>
  <Override ContentType="application/vnd.ms-office.chartcolorstyle+xml" PartName="/ppt/charts/colors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5.xml"/>
  <Override ContentType="application/vnd.openxmlformats-officedocument.drawingml.chart+xml" PartName="/ppt/charts/chart50.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6.xml"/>
  <Override ContentType="application/vnd.openxmlformats-officedocument.drawingml.chart+xml" PartName="/ppt/charts/chart42.xml"/>
  <Override ContentType="application/vnd.openxmlformats-officedocument.drawingml.chart+xml" PartName="/ppt/charts/chart32.xml"/>
  <Override ContentType="application/vnd.openxmlformats-officedocument.drawingml.chart+xml" PartName="/ppt/charts/chart5.xml"/>
  <Override ContentType="application/vnd.openxmlformats-officedocument.drawingml.chart+xml" PartName="/ppt/charts/chart41.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44.xml"/>
  <Override ContentType="application/vnd.openxmlformats-officedocument.drawingml.chart+xml" PartName="/ppt/charts/chart2.xml"/>
  <Override ContentType="application/vnd.openxmlformats-officedocument.drawingml.chart+xml" PartName="/ppt/charts/chart31.xml"/>
  <Override ContentType="application/vnd.openxmlformats-officedocument.drawingml.chart+xml" PartName="/ppt/charts/chart1.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43.xml"/>
  <Override ContentType="application/vnd.openxmlformats-officedocument.drawingml.chart+xml" PartName="/ppt/charts/chart30.xml"/>
  <Override ContentType="application/vnd.openxmlformats-officedocument.drawingml.chart+xml" PartName="/ppt/charts/chart39.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drawingml.chart+xml" PartName="/ppt/charts/chart20.xml"/>
  <Override ContentType="application/vnd.openxmlformats-officedocument.drawingml.chart+xml" PartName="/ppt/charts/chart38.xml"/>
  <Override ContentType="application/vnd.openxmlformats-officedocument.drawingml.chart+xml" PartName="/ppt/charts/chart9.xml"/>
  <Override ContentType="application/vnd.openxmlformats-officedocument.drawingml.chart+xml" PartName="/ppt/charts/chart46.xml"/>
  <Override ContentType="application/vnd.openxmlformats-officedocument.drawingml.chart+xml" PartName="/ppt/charts/chart47.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8.xml"/>
  <Override ContentType="application/vnd.openxmlformats-officedocument.drawingml.chart+xml" PartName="/ppt/charts/chart37.xml"/>
  <Override ContentType="application/vnd.openxmlformats-officedocument.drawingml.chart+xml" PartName="/ppt/charts/chart45.xml"/>
  <Override ContentType="application/vnd.openxmlformats-officedocument.drawingml.chart+xml" PartName="/ppt/charts/chart28.xml"/>
  <Override ContentType="application/vnd.openxmlformats-officedocument.drawingml.chart+xml" PartName="/ppt/charts/chart11.xml"/>
  <Override ContentType="application/vnd.openxmlformats-officedocument.drawingml.chart+xml" PartName="/ppt/charts/chart19.xml"/>
  <Override ContentType="application/vnd.openxmlformats-officedocument.drawingml.chart+xml" PartName="/ppt/charts/chart49.xml"/>
  <Override ContentType="application/vnd.openxmlformats-officedocument.drawingml.chart+xml" PartName="/ppt/charts/chart36.xml"/>
  <Override ContentType="application/vnd.openxmlformats-officedocument.drawingml.chart+xml" PartName="/ppt/charts/chart7.xml"/>
  <Override ContentType="application/vnd.openxmlformats-officedocument.drawingml.chart+xml" PartName="/ppt/charts/chart6.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40.xml"/>
  <Override ContentType="application/vnd.openxmlformats-officedocument.drawingml.chart+xml" PartName="/ppt/charts/chart18.xml"/>
  <Override ContentType="application/vnd.openxmlformats-officedocument.drawingml.chart+xml" PartName="/ppt/charts/chart48.xml"/>
  <Override ContentType="application/vnd.openxmlformats-officedocument.drawingml.chart+xml" PartName="/ppt/charts/chart21.xml"/>
  <Override ContentType="application/vnd.openxmlformats-officedocument.drawingml.chart+xml" PartName="/ppt/charts/chart34.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2.xml"/>
  <Override ContentType="application/vnd.openxmlformats-officedocument.drawingml.chartshapes+xml" PartName="/ppt/drawings/drawing1.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9144000" cx="7200900"/>
  <p:notesSz cx="7010400" cy="9296400"/>
  <p:embeddedFontLst>
    <p:embeddedFont>
      <p:font typeface="Arial Narrow"/>
      <p:regular r:id="rId67"/>
      <p:bold r:id="rId68"/>
      <p:italic r:id="rId69"/>
      <p:boldItalic r:id="rId70"/>
    </p:embeddedFont>
    <p:embeddedFont>
      <p:font typeface="Libre Franklin Black"/>
      <p:bold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268">
          <p15:clr>
            <a:srgbClr val="A4A3A4"/>
          </p15:clr>
        </p15:guide>
      </p15:sldGuideLst>
    </p:ext>
    <p:ext uri="GoogleSlidesCustomDataVersion2">
      <go:slidesCustomData xmlns:go="http://customooxmlschemas.google.com/" r:id="rId73" roundtripDataSignature="AMtx7mi2b6loX69q36LKy37AQRhpiacs9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56CAD0B-C4BC-471D-90D1-6A47E02300CF}">
  <a:tblStyle styleId="{456CAD0B-C4BC-471D-90D1-6A47E02300C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78177244-D8C4-44EA-883E-477869410629}"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79443AB-C313-44E9-B051-E63F9AA5D445}" styleName="Table_2">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6">
              <a:alpha val="20000"/>
            </a:schemeClr>
          </a:solidFill>
        </a:fill>
      </a:tcStyle>
    </a:band1H>
    <a:band2H>
      <a:tcTxStyle/>
    </a:band2H>
    <a:band1V>
      <a:tcTxStyle/>
      <a:tcStyle>
        <a:fill>
          <a:solidFill>
            <a:schemeClr val="accent6">
              <a:alpha val="20000"/>
            </a:schemeClr>
          </a:solidFill>
        </a:fill>
      </a:tcStyle>
    </a:band1V>
    <a:band2V>
      <a:tcTxStyle/>
    </a:band2V>
    <a:lastCol>
      <a:tcTxStyle b="on" i="off"/>
    </a:lastCol>
    <a:firstCol>
      <a:tcTxStyle b="on" i="off"/>
    </a:firstCol>
    <a:lastRow>
      <a:tcTxStyle b="on" i="off"/>
      <a:tcStyle>
        <a:tcBdr>
          <a:top>
            <a:ln cap="flat" cmpd="sng" w="12700">
              <a:solidFill>
                <a:schemeClr val="accent6"/>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6"/>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9E4B6FC3-8280-4C75-81F0-8109BE52E6D0}" styleName="Table_3">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2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customschemas.google.com/relationships/presentationmetadata" Target="metadata"/><Relationship Id="rId72" Type="http://schemas.openxmlformats.org/officeDocument/2006/relationships/font" Target="fonts/LibreFranklinBlack-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LibreFranklinBlack-bold.fntdata"/><Relationship Id="rId70" Type="http://schemas.openxmlformats.org/officeDocument/2006/relationships/font" Target="fonts/ArialNarrow-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ArialNarrow-bold.fntdata"/><Relationship Id="rId23" Type="http://schemas.openxmlformats.org/officeDocument/2006/relationships/slide" Target="slides/slide17.xml"/><Relationship Id="rId67" Type="http://schemas.openxmlformats.org/officeDocument/2006/relationships/font" Target="fonts/ArialNarrow-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ArialNarrow-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1067881970\Desktop\IRA\SEMANA%2016-2022\2-Canal%20end&#233;mico%20IRA%20medellin%202021%20Bortman%20y%20MMWR.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1067881970\Desktop\IRA\SEMANA%2016-2022\3-Grupos%20de%20edad.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1067881970\Desktop\IRA\SEMANA%2016-2022\3-Grupos%20de%20edad.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1067881970\Desktop\IRA\SEMANA%2016-2022\2-Canal%20end&#233;mico%20IRA%20medellin%202021%20Bortman%20y%20MMWR.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1067881970\Desktop\IRA\SEMANA%2016-2022\INDICADORES%202021%20.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1067881970\Desktop\IRA\SEMANA%2016-2022\2-Canal%20end&#233;mico%20IRA%20medellin%202021%20Bortman%20y%20MMWR.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1067881970\Desktop\IRA\SEMANA%2016-2022\3-Grupos%20de%20edad.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1067881970\Desktop\IRA\SEMANA%2016-2022\2-Canal%20end&#233;mico%20IRA%20medellin%202021%20Bortman%20y%20MMWR.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1067881970\Desktop\IRA\SEMANA%2016-2022\2-Canal%20end&#233;mico%20IRA%20medellin%202021%20Bortman%20y%20MMWR.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1067881970\Desktop\IRA\SEMANA%2016-2022\INDICADORES%202021%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1067881970\Desktop\IRA\SEMANA%2016-2022\3-Grupos%20de%20edad.xlsx" TargetMode="External"/></Relationships>
</file>

<file path=ppt/charts/_rels/chart2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1067881970\Downloads\evento%20345%20datos%20basicos%20y%20complementarios%20HUSVF.xlsx" TargetMode="External"/></Relationships>
</file>

<file path=ppt/charts/_rels/chart2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1067881970\Downloads\evento%20345%20datos%20basicos%20y%20complementarios%20HUSVF.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1067881970\Downloads\BASE%20CENTINELA%20IRAG%20HSVF_16-06-2022.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1067881970\Desktop\IRA\SEMANA%2016-2022\GRAFICO%20VIRUS%20RESPIRATORIO%20POR%20SE%20%202.xlsx" TargetMode="External"/><Relationship Id="rId2" Type="http://schemas.openxmlformats.org/officeDocument/2006/relationships/chartUserShapes" Target="../drawings/drawing1.xml"/></Relationships>
</file>

<file path=ppt/charts/_rels/chart25.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C:\Users\1067881970\AppData\Roaming\Microsoft\Excel\evento%20348%20datos%20basicos%20y%20complementarios_SEM_28%20(version%201).xlsb"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Intento%20de%20suicidio\PLANTILLA%20PROPIA%20INTENTO%20DE%20SUICIDIO_2022%20preliminar.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Intento%20de%20suicidio\PLANTILLA%20PROPIA%20INTENTO%20DE%20SUICIDIO_2022%20preliminar.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Intento%20de%20suicidio\PLANTILLA%20PROPIA%20INTENTO%20DE%20SUICIDIO_2022%20preliminar.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Intento%20de%20suicidio\PLANTILLA%20PROPIA%20INTENTO%20DE%20SUICIDIO_2022%20prelimina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Intento%20de%20suicidio\PLANTILLA%20PROPIA%20INTENTO%20DE%20SUICIDIO_2022%20preliminar.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VIH\PLANTILLA%20VIH_2022.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VIH\PLANTILLA%20VIH_2022.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VIH\PLANTILLA%20VIH_2022.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VIH\PLANTILLA%20VIH_2022.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VIH\PLANTILLA%20VIH_2022.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VIH\PLANTILLA%20VIH_2022.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F:\2022\Dengue\Canal%20Dengue%202022%20por%20semana%20AJUS%20(Ultimos%205%20a&#241;os).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F:\2022\Dengue\Dengue%20%20%20periodo%20Doce.xls"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F:\2022\Dengue\GRAFICAS%20EJEMPLO%20dengue.xlsx" TargetMode="External"/><Relationship Id="rId2"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40.xml.rels><?xml version="1.0" encoding="UTF-8" standalone="yes"?><Relationships xmlns="http://schemas.openxmlformats.org/package/2006/relationships"><Relationship Id="rId1" Type="http://schemas.openxmlformats.org/officeDocument/2006/relationships/oleObject" Target="file:///F:\2022\Boletin%20zoonosis\rabia\Rabia%20%20periodo%20Doce.xls" TargetMode="External"/></Relationships>
</file>

<file path=ppt/charts/_rels/chart41.xml.rels><?xml version="1.0" encoding="UTF-8" standalone="yes"?><Relationships xmlns="http://schemas.openxmlformats.org/package/2006/relationships"><Relationship Id="rId1" Type="http://schemas.openxmlformats.org/officeDocument/2006/relationships/oleObject" Target="file:///F:\2022\Boletin%20zoonosis\rabia\GRAFICAS%20EJEMPLO%20rabia.xlsx"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F:\2022\Boletin%20zoonosis\rabia\GRAFICAS%20EJEMPLO%20rabia.xlsx" TargetMode="External"/></Relationships>
</file>

<file path=ppt/charts/_rels/chart43.xml.rels><?xml version="1.0" encoding="UTF-8" standalone="yes"?><Relationships xmlns="http://schemas.openxmlformats.org/package/2006/relationships"><Relationship Id="rId1" Type="http://schemas.openxmlformats.org/officeDocument/2006/relationships/oleObject" Target="file:///F:\2022\Boletin%20zoonosis\Leptospirosis%20%20periodo%20Doce.xls" TargetMode="External"/></Relationships>
</file>

<file path=ppt/charts/_rels/chart44.xml.rels><?xml version="1.0" encoding="UTF-8" standalone="yes"?><Relationships xmlns="http://schemas.openxmlformats.org/package/2006/relationships"><Relationship Id="rId1" Type="http://schemas.openxmlformats.org/officeDocument/2006/relationships/oleObject" Target="file:///F:\2021\Leptospira\GRAFICAS%20EJEMPLO%20Leptospira.xlsx" TargetMode="External"/></Relationships>
</file>

<file path=ppt/charts/_rels/chart45.xml.rels><?xml version="1.0" encoding="UTF-8" standalone="yes"?><Relationships xmlns="http://schemas.openxmlformats.org/package/2006/relationships"><Relationship Id="rId1" Type="http://schemas.openxmlformats.org/officeDocument/2006/relationships/oleObject" Target="file:///F:\2021\Leptospira\GRAFICAS%20EJEMPLO%20Leptospira.xlsx" TargetMode="External"/></Relationships>
</file>

<file path=ppt/charts/_rels/chart46.xml.rels><?xml version="1.0" encoding="UTF-8" standalone="yes"?><Relationships xmlns="http://schemas.openxmlformats.org/package/2006/relationships"><Relationship Id="rId1" Type="http://schemas.openxmlformats.org/officeDocument/2006/relationships/oleObject" Target="file:///C:\Users\JUAN\Downloads\SCySG_Ant_2019-2020-2021_2022_030522.xlsx" TargetMode="External"/></Relationships>
</file>

<file path=ppt/charts/_rels/chart47.xml.rels><?xml version="1.0" encoding="UTF-8" standalone="yes"?><Relationships xmlns="http://schemas.openxmlformats.org/package/2006/relationships"><Relationship Id="rId1" Type="http://schemas.openxmlformats.org/officeDocument/2006/relationships/oleObject" Target="file:///C:\Users\Usuario\Documents\SECRETARIA%20DE%20SALUD%20MEDELLIN\BOLETINES%20EPIDEMIOLOGICOS\11-Canal%20end&#233;mico%20VIOLENCIA%20medellin%202019%20Bortman%20y%20MMWR.xlsx" TargetMode="External"/></Relationships>
</file>

<file path=ppt/charts/_rels/chart48.xml.rels><?xml version="1.0" encoding="UTF-8" standalone="yes"?><Relationships xmlns="http://schemas.openxmlformats.org/package/2006/relationships"><Relationship Id="rId1" Type="http://schemas.openxmlformats.org/officeDocument/2006/relationships/oleObject" Target="file:///C:\Users\Usuario\Documents\SECRETARIA%20DE%20SALUD%20MEDELLIN\BOLETINES%20EPIDEMIOLOGICOS\11-Canal%20end&#233;mico%20VIOLENCIA%20medellin%202019%20Bortman%20y%20MMWR.xlsx" TargetMode="External"/></Relationships>
</file>

<file path=ppt/charts/_rels/chart49.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C:\Users\Usuario\Documents\SECRETARIA%20DE%20SALUD%20MEDELLIN\BOLETINES%20EPIDEMIOLOGICOS\informes%20de%20periodo%201-4.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50.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C:\Users\Usuario\Documents\SECRETARIA%20DE%20SALUD%20MEDELLIN\BOLETINES%20EPIDEMIOLOGICOS\informes%20de%20periodo%201-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1067881970\Desktop\IRA\SEMANA%2016-2022\2-Canal%20end&#233;mico%20IRA%20medellin%202021%20Bortman%20y%20MMWR.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1067881970\Desktop\IRA\SEMANA%2016-2022\INDICADORES%202021%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endémico(B)'!$A$75</c:f>
              <c:strCache>
                <c:ptCount val="1"/>
                <c:pt idx="0">
                  <c:v>Percentil 75</c:v>
                </c:pt>
              </c:strCache>
            </c:strRef>
          </c:tx>
          <c:spPr>
            <a:solidFill>
              <a:srgbClr val="C00000"/>
            </a:solidFill>
            <a:ln w="25400">
              <a:solidFill>
                <a:srgbClr val="FF0000"/>
              </a:solidFill>
              <a:prstDash val="solid"/>
            </a:ln>
          </c:spPr>
          <c:val>
            <c:numRef>
              <c:f>'Canal endémico(B)'!$B$75:$BA$75</c:f>
              <c:numCache>
                <c:formatCode>0.0</c:formatCode>
                <c:ptCount val="52"/>
                <c:pt idx="0">
                  <c:v>4.5</c:v>
                </c:pt>
                <c:pt idx="1">
                  <c:v>4</c:v>
                </c:pt>
                <c:pt idx="2">
                  <c:v>6</c:v>
                </c:pt>
                <c:pt idx="3">
                  <c:v>4.5</c:v>
                </c:pt>
                <c:pt idx="4">
                  <c:v>6</c:v>
                </c:pt>
                <c:pt idx="5">
                  <c:v>4</c:v>
                </c:pt>
                <c:pt idx="6">
                  <c:v>4.5</c:v>
                </c:pt>
                <c:pt idx="7">
                  <c:v>5</c:v>
                </c:pt>
                <c:pt idx="8">
                  <c:v>5</c:v>
                </c:pt>
                <c:pt idx="9">
                  <c:v>4.5</c:v>
                </c:pt>
                <c:pt idx="10">
                  <c:v>3.5</c:v>
                </c:pt>
                <c:pt idx="11">
                  <c:v>5.5</c:v>
                </c:pt>
                <c:pt idx="12">
                  <c:v>4.5</c:v>
                </c:pt>
                <c:pt idx="13">
                  <c:v>5</c:v>
                </c:pt>
                <c:pt idx="14">
                  <c:v>6.5</c:v>
                </c:pt>
                <c:pt idx="15">
                  <c:v>4.5</c:v>
                </c:pt>
                <c:pt idx="16">
                  <c:v>6</c:v>
                </c:pt>
                <c:pt idx="17">
                  <c:v>4.5</c:v>
                </c:pt>
                <c:pt idx="18">
                  <c:v>6.5</c:v>
                </c:pt>
                <c:pt idx="19">
                  <c:v>5</c:v>
                </c:pt>
                <c:pt idx="20">
                  <c:v>4</c:v>
                </c:pt>
                <c:pt idx="21">
                  <c:v>3.5</c:v>
                </c:pt>
                <c:pt idx="22">
                  <c:v>3.5</c:v>
                </c:pt>
                <c:pt idx="23">
                  <c:v>6</c:v>
                </c:pt>
                <c:pt idx="24">
                  <c:v>5</c:v>
                </c:pt>
                <c:pt idx="25">
                  <c:v>4.5</c:v>
                </c:pt>
                <c:pt idx="26">
                  <c:v>4</c:v>
                </c:pt>
                <c:pt idx="27">
                  <c:v>6</c:v>
                </c:pt>
                <c:pt idx="28">
                  <c:v>3.5</c:v>
                </c:pt>
                <c:pt idx="29">
                  <c:v>3.5</c:v>
                </c:pt>
                <c:pt idx="30">
                  <c:v>6.5</c:v>
                </c:pt>
                <c:pt idx="31">
                  <c:v>5</c:v>
                </c:pt>
                <c:pt idx="32">
                  <c:v>6</c:v>
                </c:pt>
                <c:pt idx="33">
                  <c:v>3.5</c:v>
                </c:pt>
                <c:pt idx="34">
                  <c:v>5.5</c:v>
                </c:pt>
                <c:pt idx="35">
                  <c:v>4.5</c:v>
                </c:pt>
                <c:pt idx="36">
                  <c:v>6</c:v>
                </c:pt>
                <c:pt idx="37">
                  <c:v>4</c:v>
                </c:pt>
                <c:pt idx="38">
                  <c:v>6</c:v>
                </c:pt>
                <c:pt idx="39">
                  <c:v>5.5</c:v>
                </c:pt>
                <c:pt idx="40">
                  <c:v>4</c:v>
                </c:pt>
                <c:pt idx="41">
                  <c:v>4.5</c:v>
                </c:pt>
                <c:pt idx="42">
                  <c:v>3.5</c:v>
                </c:pt>
                <c:pt idx="43">
                  <c:v>4.5</c:v>
                </c:pt>
                <c:pt idx="44">
                  <c:v>5</c:v>
                </c:pt>
                <c:pt idx="45">
                  <c:v>4</c:v>
                </c:pt>
                <c:pt idx="46">
                  <c:v>4.5</c:v>
                </c:pt>
                <c:pt idx="47">
                  <c:v>3</c:v>
                </c:pt>
                <c:pt idx="48">
                  <c:v>5.5</c:v>
                </c:pt>
                <c:pt idx="49">
                  <c:v>5.5</c:v>
                </c:pt>
                <c:pt idx="50">
                  <c:v>5.5</c:v>
                </c:pt>
                <c:pt idx="51">
                  <c:v>4.5</c:v>
                </c:pt>
              </c:numCache>
            </c:numRef>
          </c:val>
          <c:extLst>
            <c:ext xmlns:c16="http://schemas.microsoft.com/office/drawing/2014/chart" uri="{C3380CC4-5D6E-409C-BE32-E72D297353CC}">
              <c16:uniqueId val="{00000002-5A99-4791-8253-E45CCB0CC22F}"/>
            </c:ext>
          </c:extLst>
        </c:ser>
        <c:ser>
          <c:idx val="1"/>
          <c:order val="2"/>
          <c:tx>
            <c:strRef>
              <c:f>'Canal endémico(B)'!$A$73</c:f>
              <c:strCache>
                <c:ptCount val="1"/>
                <c:pt idx="0">
                  <c:v>Mediana</c:v>
                </c:pt>
              </c:strCache>
            </c:strRef>
          </c:tx>
          <c:spPr>
            <a:ln w="28575" cap="rnd">
              <a:solidFill>
                <a:schemeClr val="accent4"/>
              </a:solidFill>
              <a:round/>
            </a:ln>
            <a:effectLst/>
          </c:spPr>
          <c:val>
            <c:numRef>
              <c:f>'Canal endémico(B)'!$B$73:$BA$73</c:f>
              <c:numCache>
                <c:formatCode>0.0</c:formatCode>
                <c:ptCount val="52"/>
                <c:pt idx="0">
                  <c:v>3</c:v>
                </c:pt>
                <c:pt idx="1">
                  <c:v>2</c:v>
                </c:pt>
                <c:pt idx="2">
                  <c:v>3</c:v>
                </c:pt>
                <c:pt idx="3">
                  <c:v>3</c:v>
                </c:pt>
                <c:pt idx="4">
                  <c:v>5</c:v>
                </c:pt>
                <c:pt idx="5">
                  <c:v>4</c:v>
                </c:pt>
                <c:pt idx="6">
                  <c:v>3</c:v>
                </c:pt>
                <c:pt idx="7">
                  <c:v>5</c:v>
                </c:pt>
                <c:pt idx="8">
                  <c:v>4</c:v>
                </c:pt>
                <c:pt idx="9">
                  <c:v>3</c:v>
                </c:pt>
                <c:pt idx="10">
                  <c:v>2</c:v>
                </c:pt>
                <c:pt idx="11">
                  <c:v>5</c:v>
                </c:pt>
                <c:pt idx="12">
                  <c:v>3</c:v>
                </c:pt>
                <c:pt idx="13">
                  <c:v>4</c:v>
                </c:pt>
                <c:pt idx="14">
                  <c:v>5</c:v>
                </c:pt>
                <c:pt idx="15">
                  <c:v>3</c:v>
                </c:pt>
                <c:pt idx="16">
                  <c:v>5</c:v>
                </c:pt>
                <c:pt idx="17">
                  <c:v>3</c:v>
                </c:pt>
                <c:pt idx="18">
                  <c:v>5</c:v>
                </c:pt>
                <c:pt idx="19">
                  <c:v>5</c:v>
                </c:pt>
                <c:pt idx="20">
                  <c:v>3</c:v>
                </c:pt>
                <c:pt idx="21">
                  <c:v>3</c:v>
                </c:pt>
                <c:pt idx="22">
                  <c:v>1</c:v>
                </c:pt>
                <c:pt idx="23">
                  <c:v>3</c:v>
                </c:pt>
                <c:pt idx="24">
                  <c:v>4</c:v>
                </c:pt>
                <c:pt idx="25">
                  <c:v>4</c:v>
                </c:pt>
                <c:pt idx="26">
                  <c:v>3</c:v>
                </c:pt>
                <c:pt idx="27">
                  <c:v>5</c:v>
                </c:pt>
                <c:pt idx="28">
                  <c:v>3</c:v>
                </c:pt>
                <c:pt idx="29">
                  <c:v>2</c:v>
                </c:pt>
                <c:pt idx="30">
                  <c:v>5</c:v>
                </c:pt>
                <c:pt idx="31">
                  <c:v>4</c:v>
                </c:pt>
                <c:pt idx="32">
                  <c:v>3</c:v>
                </c:pt>
                <c:pt idx="33">
                  <c:v>2</c:v>
                </c:pt>
                <c:pt idx="34">
                  <c:v>4</c:v>
                </c:pt>
                <c:pt idx="35">
                  <c:v>3</c:v>
                </c:pt>
                <c:pt idx="36">
                  <c:v>5</c:v>
                </c:pt>
                <c:pt idx="37">
                  <c:v>3</c:v>
                </c:pt>
                <c:pt idx="38">
                  <c:v>5</c:v>
                </c:pt>
                <c:pt idx="39">
                  <c:v>4</c:v>
                </c:pt>
                <c:pt idx="40">
                  <c:v>4</c:v>
                </c:pt>
                <c:pt idx="41">
                  <c:v>3</c:v>
                </c:pt>
                <c:pt idx="42">
                  <c:v>2</c:v>
                </c:pt>
                <c:pt idx="43">
                  <c:v>4</c:v>
                </c:pt>
                <c:pt idx="44">
                  <c:v>4</c:v>
                </c:pt>
                <c:pt idx="45">
                  <c:v>2</c:v>
                </c:pt>
                <c:pt idx="46">
                  <c:v>4</c:v>
                </c:pt>
                <c:pt idx="47">
                  <c:v>2</c:v>
                </c:pt>
                <c:pt idx="48">
                  <c:v>5</c:v>
                </c:pt>
                <c:pt idx="49">
                  <c:v>5</c:v>
                </c:pt>
                <c:pt idx="50">
                  <c:v>4</c:v>
                </c:pt>
                <c:pt idx="51">
                  <c:v>4</c:v>
                </c:pt>
              </c:numCache>
            </c:numRef>
          </c:val>
          <c:extLst>
            <c:ext xmlns:c16="http://schemas.microsoft.com/office/drawing/2014/chart" uri="{C3380CC4-5D6E-409C-BE32-E72D297353CC}">
              <c16:uniqueId val="{00000000-5A99-4791-8253-E45CCB0CC22F}"/>
            </c:ext>
          </c:extLst>
        </c:ser>
        <c:ser>
          <c:idx val="2"/>
          <c:order val="3"/>
          <c:tx>
            <c:strRef>
              <c:f>'Canal endémico(B)'!$A$74</c:f>
              <c:strCache>
                <c:ptCount val="1"/>
                <c:pt idx="0">
                  <c:v>Percentil 25</c:v>
                </c:pt>
              </c:strCache>
            </c:strRef>
          </c:tx>
          <c:spPr>
            <a:solidFill>
              <a:srgbClr val="92D050"/>
            </a:solidFill>
            <a:ln w="28575" cap="rnd">
              <a:solidFill>
                <a:schemeClr val="accent6"/>
              </a:solidFill>
              <a:round/>
            </a:ln>
            <a:effectLst/>
          </c:spPr>
          <c:val>
            <c:numRef>
              <c:f>'Canal endémico(B)'!$B$74:$BA$74</c:f>
              <c:numCache>
                <c:formatCode>0.0</c:formatCode>
                <c:ptCount val="52"/>
                <c:pt idx="0">
                  <c:v>1.5</c:v>
                </c:pt>
                <c:pt idx="1">
                  <c:v>1.5</c:v>
                </c:pt>
                <c:pt idx="2">
                  <c:v>2.5</c:v>
                </c:pt>
                <c:pt idx="3">
                  <c:v>2.5</c:v>
                </c:pt>
                <c:pt idx="4">
                  <c:v>4</c:v>
                </c:pt>
                <c:pt idx="5">
                  <c:v>2.5</c:v>
                </c:pt>
                <c:pt idx="6">
                  <c:v>2.5</c:v>
                </c:pt>
                <c:pt idx="7">
                  <c:v>2.5</c:v>
                </c:pt>
                <c:pt idx="8">
                  <c:v>2.5</c:v>
                </c:pt>
                <c:pt idx="9">
                  <c:v>3</c:v>
                </c:pt>
                <c:pt idx="10">
                  <c:v>2</c:v>
                </c:pt>
                <c:pt idx="11">
                  <c:v>2.5</c:v>
                </c:pt>
                <c:pt idx="12">
                  <c:v>3</c:v>
                </c:pt>
                <c:pt idx="13">
                  <c:v>3</c:v>
                </c:pt>
                <c:pt idx="14">
                  <c:v>3</c:v>
                </c:pt>
                <c:pt idx="15">
                  <c:v>3</c:v>
                </c:pt>
                <c:pt idx="16">
                  <c:v>2</c:v>
                </c:pt>
                <c:pt idx="17">
                  <c:v>2</c:v>
                </c:pt>
                <c:pt idx="18">
                  <c:v>3.5</c:v>
                </c:pt>
                <c:pt idx="19">
                  <c:v>3.5</c:v>
                </c:pt>
                <c:pt idx="20">
                  <c:v>1.5</c:v>
                </c:pt>
                <c:pt idx="21">
                  <c:v>2</c:v>
                </c:pt>
                <c:pt idx="22">
                  <c:v>1</c:v>
                </c:pt>
                <c:pt idx="23">
                  <c:v>2.5</c:v>
                </c:pt>
                <c:pt idx="24">
                  <c:v>4</c:v>
                </c:pt>
                <c:pt idx="25">
                  <c:v>2.5</c:v>
                </c:pt>
                <c:pt idx="26">
                  <c:v>2.5</c:v>
                </c:pt>
                <c:pt idx="27">
                  <c:v>2.5</c:v>
                </c:pt>
                <c:pt idx="28">
                  <c:v>2.5</c:v>
                </c:pt>
                <c:pt idx="29">
                  <c:v>1.5</c:v>
                </c:pt>
                <c:pt idx="30">
                  <c:v>4</c:v>
                </c:pt>
                <c:pt idx="31">
                  <c:v>1.5</c:v>
                </c:pt>
                <c:pt idx="32">
                  <c:v>0.5</c:v>
                </c:pt>
                <c:pt idx="33">
                  <c:v>1</c:v>
                </c:pt>
                <c:pt idx="34">
                  <c:v>2</c:v>
                </c:pt>
                <c:pt idx="35">
                  <c:v>3</c:v>
                </c:pt>
                <c:pt idx="36">
                  <c:v>1.5</c:v>
                </c:pt>
                <c:pt idx="37">
                  <c:v>3</c:v>
                </c:pt>
                <c:pt idx="38">
                  <c:v>3.5</c:v>
                </c:pt>
                <c:pt idx="39">
                  <c:v>1.5</c:v>
                </c:pt>
                <c:pt idx="40">
                  <c:v>3</c:v>
                </c:pt>
                <c:pt idx="41">
                  <c:v>2</c:v>
                </c:pt>
                <c:pt idx="42">
                  <c:v>2</c:v>
                </c:pt>
                <c:pt idx="43">
                  <c:v>3</c:v>
                </c:pt>
                <c:pt idx="44">
                  <c:v>3.5</c:v>
                </c:pt>
                <c:pt idx="45">
                  <c:v>2</c:v>
                </c:pt>
                <c:pt idx="46">
                  <c:v>2.5</c:v>
                </c:pt>
                <c:pt idx="47">
                  <c:v>1.5</c:v>
                </c:pt>
                <c:pt idx="48">
                  <c:v>3.5</c:v>
                </c:pt>
                <c:pt idx="49">
                  <c:v>3.5</c:v>
                </c:pt>
                <c:pt idx="50">
                  <c:v>3</c:v>
                </c:pt>
                <c:pt idx="51">
                  <c:v>2</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36569856"/>
        <c:axId val="36572160"/>
      </c:areaChart>
      <c:scatterChart>
        <c:scatterStyle val="lineMarker"/>
        <c:varyColors val="0"/>
        <c:ser>
          <c:idx val="0"/>
          <c:order val="0"/>
          <c:tx>
            <c:strRef>
              <c:f>'Canal endémico(B)'!$A$72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endémico(B)'!$B$72:$BA$72</c:f>
              <c:numCache>
                <c:formatCode>General</c:formatCode>
                <c:ptCount val="52"/>
                <c:pt idx="0">
                  <c:v>1</c:v>
                </c:pt>
                <c:pt idx="1">
                  <c:v>2</c:v>
                </c:pt>
                <c:pt idx="2">
                  <c:v>2</c:v>
                </c:pt>
                <c:pt idx="3">
                  <c:v>4</c:v>
                </c:pt>
                <c:pt idx="4">
                  <c:v>7</c:v>
                </c:pt>
                <c:pt idx="5">
                  <c:v>1</c:v>
                </c:pt>
                <c:pt idx="6">
                  <c:v>2</c:v>
                </c:pt>
                <c:pt idx="7">
                  <c:v>3</c:v>
                </c:pt>
                <c:pt idx="8">
                  <c:v>6</c:v>
                </c:pt>
                <c:pt idx="9">
                  <c:v>5</c:v>
                </c:pt>
                <c:pt idx="10">
                  <c:v>2</c:v>
                </c:pt>
                <c:pt idx="11">
                  <c:v>4</c:v>
                </c:pt>
                <c:pt idx="12">
                  <c:v>4</c:v>
                </c:pt>
                <c:pt idx="13">
                  <c:v>5</c:v>
                </c:pt>
                <c:pt idx="14">
                  <c:v>2</c:v>
                </c:pt>
                <c:pt idx="15">
                  <c:v>2</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36569856"/>
        <c:axId val="36572160"/>
      </c:scatterChart>
      <c:catAx>
        <c:axId val="36569856"/>
        <c:scaling>
          <c:orientation val="minMax"/>
        </c:scaling>
        <c:delete val="0"/>
        <c:axPos val="b"/>
        <c:title>
          <c:tx>
            <c:rich>
              <a:bodyPr/>
              <a:lstStyle/>
              <a:p>
                <a:pPr>
                  <a:defRPr sz="900"/>
                </a:pPr>
                <a:r>
                  <a:rPr lang="en-US" sz="900"/>
                  <a:t>Semana Epidemiológica</a:t>
                </a:r>
              </a:p>
            </c:rich>
          </c:tx>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900" b="1"/>
            </a:pPr>
            <a:endParaRPr lang="en-US"/>
          </a:p>
        </c:txPr>
        <c:crossAx val="36572160"/>
        <c:crosses val="autoZero"/>
        <c:auto val="1"/>
        <c:lblAlgn val="ctr"/>
        <c:lblOffset val="100"/>
        <c:noMultiLvlLbl val="0"/>
      </c:catAx>
      <c:valAx>
        <c:axId val="36572160"/>
        <c:scaling>
          <c:orientation val="minMax"/>
        </c:scaling>
        <c:delete val="0"/>
        <c:axPos val="l"/>
        <c:title>
          <c:tx>
            <c:rich>
              <a:bodyPr/>
              <a:lstStyle/>
              <a:p>
                <a:pPr>
                  <a:defRPr sz="900"/>
                </a:pPr>
                <a:r>
                  <a:rPr lang="es-CO" sz="900"/>
                  <a:t>Número de casos</a:t>
                </a:r>
              </a:p>
            </c:rich>
          </c:tx>
          <c:layout/>
          <c:overlay val="0"/>
        </c:title>
        <c:numFmt formatCode="0" sourceLinked="0"/>
        <c:majorTickMark val="none"/>
        <c:minorTickMark val="none"/>
        <c:tickLblPos val="nextTo"/>
        <c:spPr>
          <a:ln w="6350">
            <a:noFill/>
          </a:ln>
        </c:spPr>
        <c:txPr>
          <a:bodyPr rot="-60000000" vert="horz"/>
          <a:lstStyle/>
          <a:p>
            <a:pPr>
              <a:defRPr b="1"/>
            </a:pPr>
            <a:endParaRPr lang="en-US"/>
          </a:p>
        </c:txPr>
        <c:crossAx val="36569856"/>
        <c:crosses val="autoZero"/>
        <c:crossBetween val="between"/>
      </c:valAx>
      <c:spPr>
        <a:noFill/>
        <a:ln w="25400">
          <a:noFill/>
        </a:ln>
      </c:spPr>
    </c:plotArea>
    <c:legend>
      <c:legendPos val="b"/>
      <c:layout/>
      <c:overlay val="0"/>
      <c:spPr>
        <a:noFill/>
        <a:ln w="25400">
          <a:noFill/>
        </a:ln>
      </c:spPr>
      <c:txPr>
        <a:bodyPr rot="0" vert="horz"/>
        <a:lstStyle/>
        <a:p>
          <a:pPr>
            <a:defRPr sz="900"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IRA!$B$123</c:f>
              <c:strCache>
                <c:ptCount val="1"/>
                <c:pt idx="0">
                  <c:v>Límite inferior</c:v>
                </c:pt>
              </c:strCache>
            </c:strRef>
          </c:tx>
          <c:spPr>
            <a:ln w="38100" cap="rnd">
              <a:solidFill>
                <a:schemeClr val="accent1"/>
              </a:solidFill>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IRA!$C$123:$BC$123</c:f>
              <c:numCache>
                <c:formatCode>0.0</c:formatCode>
                <c:ptCount val="53"/>
                <c:pt idx="0">
                  <c:v>0.62948986310910882</c:v>
                </c:pt>
                <c:pt idx="1">
                  <c:v>0.65008209217138924</c:v>
                </c:pt>
                <c:pt idx="2">
                  <c:v>0.61145256632657485</c:v>
                </c:pt>
                <c:pt idx="3">
                  <c:v>0.6681521123736931</c:v>
                </c:pt>
                <c:pt idx="4">
                  <c:v>0.65109929394482613</c:v>
                </c:pt>
                <c:pt idx="5">
                  <c:v>0.75381302293835395</c:v>
                </c:pt>
                <c:pt idx="6">
                  <c:v>0.75025269347675438</c:v>
                </c:pt>
                <c:pt idx="7">
                  <c:v>0.78221741200575068</c:v>
                </c:pt>
                <c:pt idx="8">
                  <c:v>0.81496798839189344</c:v>
                </c:pt>
                <c:pt idx="9">
                  <c:v>0.76716604983137671</c:v>
                </c:pt>
                <c:pt idx="10">
                  <c:v>0.67142625920207655</c:v>
                </c:pt>
                <c:pt idx="11">
                  <c:v>0.59040848271554425</c:v>
                </c:pt>
                <c:pt idx="12">
                  <c:v>0.59919097855054915</c:v>
                </c:pt>
                <c:pt idx="13">
                  <c:v>0.67063872828778215</c:v>
                </c:pt>
                <c:pt idx="14">
                  <c:v>0.74765936253594245</c:v>
                </c:pt>
                <c:pt idx="15">
                  <c:v>0.79346170192190391</c:v>
                </c:pt>
                <c:pt idx="16">
                  <c:v>0.76845238349752898</c:v>
                </c:pt>
                <c:pt idx="17">
                  <c:v>0.73083241906409047</c:v>
                </c:pt>
                <c:pt idx="18">
                  <c:v>0.66245208497862729</c:v>
                </c:pt>
                <c:pt idx="19">
                  <c:v>0.65575150331912413</c:v>
                </c:pt>
                <c:pt idx="20">
                  <c:v>0.62188689385552332</c:v>
                </c:pt>
                <c:pt idx="21">
                  <c:v>0.58994970005245062</c:v>
                </c:pt>
                <c:pt idx="22">
                  <c:v>0.56495285500656789</c:v>
                </c:pt>
                <c:pt idx="23">
                  <c:v>0.53104817768212265</c:v>
                </c:pt>
                <c:pt idx="24">
                  <c:v>0.50106828043167306</c:v>
                </c:pt>
                <c:pt idx="25">
                  <c:v>0.59083885445236195</c:v>
                </c:pt>
                <c:pt idx="26">
                  <c:v>0.68269657862626332</c:v>
                </c:pt>
                <c:pt idx="27">
                  <c:v>0.7702242931222516</c:v>
                </c:pt>
                <c:pt idx="28">
                  <c:v>0.7599126471606279</c:v>
                </c:pt>
                <c:pt idx="29">
                  <c:v>0.71851759985025654</c:v>
                </c:pt>
                <c:pt idx="30">
                  <c:v>0.70272283849298267</c:v>
                </c:pt>
                <c:pt idx="31">
                  <c:v>0.61842571481415176</c:v>
                </c:pt>
                <c:pt idx="32">
                  <c:v>0.60962071630517523</c:v>
                </c:pt>
                <c:pt idx="33">
                  <c:v>0.60681773597350319</c:v>
                </c:pt>
                <c:pt idx="34">
                  <c:v>0.68888859892090959</c:v>
                </c:pt>
                <c:pt idx="35">
                  <c:v>0.688071298468378</c:v>
                </c:pt>
                <c:pt idx="36">
                  <c:v>0.66887080789012765</c:v>
                </c:pt>
                <c:pt idx="37">
                  <c:v>0.64605859698803259</c:v>
                </c:pt>
                <c:pt idx="38">
                  <c:v>0.65024151713673128</c:v>
                </c:pt>
                <c:pt idx="39">
                  <c:v>0.60286516403726265</c:v>
                </c:pt>
                <c:pt idx="40">
                  <c:v>0.59783038975177294</c:v>
                </c:pt>
                <c:pt idx="41">
                  <c:v>0.60259281484360105</c:v>
                </c:pt>
                <c:pt idx="42">
                  <c:v>0.50996580967787097</c:v>
                </c:pt>
                <c:pt idx="43">
                  <c:v>0.56351529024322333</c:v>
                </c:pt>
                <c:pt idx="44">
                  <c:v>0.562186324546323</c:v>
                </c:pt>
                <c:pt idx="45">
                  <c:v>0.74892977829417851</c:v>
                </c:pt>
                <c:pt idx="46">
                  <c:v>0.75283225961888112</c:v>
                </c:pt>
                <c:pt idx="47">
                  <c:v>0.71044264101882015</c:v>
                </c:pt>
                <c:pt idx="48">
                  <c:v>0.71020059276797176</c:v>
                </c:pt>
                <c:pt idx="49">
                  <c:v>0.69980839845244791</c:v>
                </c:pt>
                <c:pt idx="50">
                  <c:v>0.68431134946178906</c:v>
                </c:pt>
                <c:pt idx="51">
                  <c:v>0.65878870514301491</c:v>
                </c:pt>
                <c:pt idx="52">
                  <c:v>0.62891683049744018</c:v>
                </c:pt>
              </c:numCache>
            </c:numRef>
          </c:val>
          <c:smooth val="0"/>
          <c:extLst>
            <c:ext xmlns:c16="http://schemas.microsoft.com/office/drawing/2014/chart" uri="{C3380CC4-5D6E-409C-BE32-E72D297353CC}">
              <c16:uniqueId val="{00000000-73F6-4C4E-A28B-89E5280B39F4}"/>
            </c:ext>
          </c:extLst>
        </c:ser>
        <c:ser>
          <c:idx val="1"/>
          <c:order val="1"/>
          <c:tx>
            <c:strRef>
              <c:f>IRA!$B$124</c:f>
              <c:strCache>
                <c:ptCount val="1"/>
                <c:pt idx="0">
                  <c:v>Límite superior</c:v>
                </c:pt>
              </c:strCache>
            </c:strRef>
          </c:tx>
          <c:spPr>
            <a:ln w="38100" cap="rnd">
              <a:solidFill>
                <a:schemeClr val="accent2"/>
              </a:solidFill>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IRA!$C$124:$BC$124</c:f>
              <c:numCache>
                <c:formatCode>0.0</c:formatCode>
                <c:ptCount val="53"/>
                <c:pt idx="0">
                  <c:v>1.3705101368908912</c:v>
                </c:pt>
                <c:pt idx="1">
                  <c:v>1.3499179078286108</c:v>
                </c:pt>
                <c:pt idx="2">
                  <c:v>1.3885474336734251</c:v>
                </c:pt>
                <c:pt idx="3">
                  <c:v>1.3318478876263069</c:v>
                </c:pt>
                <c:pt idx="4">
                  <c:v>1.3489007060551739</c:v>
                </c:pt>
                <c:pt idx="5">
                  <c:v>1.2461869770616461</c:v>
                </c:pt>
                <c:pt idx="6">
                  <c:v>1.2497473065232456</c:v>
                </c:pt>
                <c:pt idx="7">
                  <c:v>1.2177825879942492</c:v>
                </c:pt>
                <c:pt idx="8">
                  <c:v>1.1850320116081066</c:v>
                </c:pt>
                <c:pt idx="9">
                  <c:v>1.2328339501686234</c:v>
                </c:pt>
                <c:pt idx="10">
                  <c:v>1.3285737407979235</c:v>
                </c:pt>
                <c:pt idx="11">
                  <c:v>1.4095915172844558</c:v>
                </c:pt>
                <c:pt idx="12">
                  <c:v>1.4008090214494509</c:v>
                </c:pt>
                <c:pt idx="13">
                  <c:v>1.3293612717122179</c:v>
                </c:pt>
                <c:pt idx="14">
                  <c:v>1.2523406374640575</c:v>
                </c:pt>
                <c:pt idx="15">
                  <c:v>1.2065382980780961</c:v>
                </c:pt>
                <c:pt idx="16">
                  <c:v>1.231547616502471</c:v>
                </c:pt>
                <c:pt idx="17">
                  <c:v>1.2691675809359095</c:v>
                </c:pt>
                <c:pt idx="18">
                  <c:v>1.3375479150213727</c:v>
                </c:pt>
                <c:pt idx="19">
                  <c:v>1.3442484966808759</c:v>
                </c:pt>
                <c:pt idx="20">
                  <c:v>1.3781131061444767</c:v>
                </c:pt>
                <c:pt idx="21">
                  <c:v>1.4100502999475495</c:v>
                </c:pt>
                <c:pt idx="22">
                  <c:v>1.4350471449934321</c:v>
                </c:pt>
                <c:pt idx="23">
                  <c:v>1.4689518223178775</c:v>
                </c:pt>
                <c:pt idx="24">
                  <c:v>1.4989317195683269</c:v>
                </c:pt>
                <c:pt idx="25">
                  <c:v>1.409161145547638</c:v>
                </c:pt>
                <c:pt idx="26">
                  <c:v>1.3173034213737367</c:v>
                </c:pt>
                <c:pt idx="27">
                  <c:v>1.2297757068777484</c:v>
                </c:pt>
                <c:pt idx="28">
                  <c:v>1.2400873528393721</c:v>
                </c:pt>
                <c:pt idx="29">
                  <c:v>1.2814824001497436</c:v>
                </c:pt>
                <c:pt idx="30">
                  <c:v>1.2972771615070173</c:v>
                </c:pt>
                <c:pt idx="31">
                  <c:v>1.3815742851858483</c:v>
                </c:pt>
                <c:pt idx="32">
                  <c:v>1.3903792836948248</c:v>
                </c:pt>
                <c:pt idx="33">
                  <c:v>1.3931822640264968</c:v>
                </c:pt>
                <c:pt idx="34">
                  <c:v>1.3111114010790903</c:v>
                </c:pt>
                <c:pt idx="35">
                  <c:v>1.3119287015316221</c:v>
                </c:pt>
                <c:pt idx="36">
                  <c:v>1.3311291921098722</c:v>
                </c:pt>
                <c:pt idx="37">
                  <c:v>1.3539414030119674</c:v>
                </c:pt>
                <c:pt idx="38">
                  <c:v>1.3497584828632687</c:v>
                </c:pt>
                <c:pt idx="39">
                  <c:v>1.3971348359627374</c:v>
                </c:pt>
                <c:pt idx="40">
                  <c:v>1.4021696102482271</c:v>
                </c:pt>
                <c:pt idx="41">
                  <c:v>1.3974071851563989</c:v>
                </c:pt>
                <c:pt idx="42">
                  <c:v>1.490034190322129</c:v>
                </c:pt>
                <c:pt idx="43">
                  <c:v>1.4364847097567766</c:v>
                </c:pt>
                <c:pt idx="44">
                  <c:v>1.437813675453677</c:v>
                </c:pt>
                <c:pt idx="45">
                  <c:v>1.2510702217058216</c:v>
                </c:pt>
                <c:pt idx="46">
                  <c:v>1.247167740381119</c:v>
                </c:pt>
                <c:pt idx="47">
                  <c:v>1.2895573589811797</c:v>
                </c:pt>
                <c:pt idx="48">
                  <c:v>1.2897994072320282</c:v>
                </c:pt>
                <c:pt idx="49">
                  <c:v>1.3001916015475521</c:v>
                </c:pt>
                <c:pt idx="50">
                  <c:v>1.315688650538211</c:v>
                </c:pt>
                <c:pt idx="51">
                  <c:v>1.341211294856985</c:v>
                </c:pt>
                <c:pt idx="52">
                  <c:v>1.3710831695025598</c:v>
                </c:pt>
              </c:numCache>
            </c:numRef>
          </c:val>
          <c:smooth val="0"/>
          <c:extLst>
            <c:ext xmlns:c16="http://schemas.microsoft.com/office/drawing/2014/chart" uri="{C3380CC4-5D6E-409C-BE32-E72D297353CC}">
              <c16:uniqueId val="{00000001-73F6-4C4E-A28B-89E5280B39F4}"/>
            </c:ext>
          </c:extLst>
        </c:ser>
        <c:ser>
          <c:idx val="2"/>
          <c:order val="2"/>
          <c:tx>
            <c:strRef>
              <c:f>IRA!$B$125</c:f>
              <c:strCache>
                <c:ptCount val="1"/>
                <c:pt idx="0">
                  <c:v>Razón observada</c:v>
                </c:pt>
              </c:strCache>
            </c:strRef>
          </c:tx>
          <c:spPr>
            <a:ln w="28575" cap="rnd">
              <a:noFill/>
              <a:round/>
            </a:ln>
            <a:effectLst/>
          </c:spPr>
          <c:marker>
            <c:symbol val="circle"/>
            <c:size val="4"/>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IRA!$C$125:$BB$125</c:f>
              <c:numCache>
                <c:formatCode>General</c:formatCode>
                <c:ptCount val="52"/>
                <c:pt idx="0">
                  <c:v>1.9289768592635717</c:v>
                </c:pt>
                <c:pt idx="1">
                  <c:v>2.0962000090583812</c:v>
                </c:pt>
                <c:pt idx="2">
                  <c:v>1.4151571277375234</c:v>
                </c:pt>
                <c:pt idx="3">
                  <c:v>1.1223376595812418</c:v>
                </c:pt>
                <c:pt idx="4">
                  <c:v>0.82908322431317294</c:v>
                </c:pt>
                <c:pt idx="5">
                  <c:v>0.68344257791035412</c:v>
                </c:pt>
                <c:pt idx="6">
                  <c:v>0.6662924398514749</c:v>
                </c:pt>
                <c:pt idx="7">
                  <c:v>0.78684906123116327</c:v>
                </c:pt>
                <c:pt idx="8">
                  <c:v>0.75771467790614788</c:v>
                </c:pt>
                <c:pt idx="9">
                  <c:v>0.83662911973299958</c:v>
                </c:pt>
                <c:pt idx="10">
                  <c:v>0.76969743072856245</c:v>
                </c:pt>
                <c:pt idx="11">
                  <c:v>0.83413834359906058</c:v>
                </c:pt>
                <c:pt idx="12">
                  <c:v>0.87600537498295972</c:v>
                </c:pt>
                <c:pt idx="13">
                  <c:v>0.96380701693623805</c:v>
                </c:pt>
                <c:pt idx="14">
                  <c:v>0.61995889290204131</c:v>
                </c:pt>
                <c:pt idx="15">
                  <c:v>0.65969448425160837</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mooth val="0"/>
          <c:extLst>
            <c:ext xmlns:c16="http://schemas.microsoft.com/office/drawing/2014/chart" uri="{C3380CC4-5D6E-409C-BE32-E72D297353CC}">
              <c16:uniqueId val="{00000002-73F6-4C4E-A28B-89E5280B39F4}"/>
            </c:ext>
          </c:extLst>
        </c:ser>
        <c:ser>
          <c:idx val="3"/>
          <c:order val="3"/>
          <c:tx>
            <c:strRef>
              <c:f>IRA!$B$126</c:f>
              <c:strCache>
                <c:ptCount val="1"/>
                <c:pt idx="0">
                  <c:v>Razón esperada</c:v>
                </c:pt>
              </c:strCache>
            </c:strRef>
          </c:tx>
          <c:spPr>
            <a:ln w="50800" cap="rnd">
              <a:solidFill>
                <a:schemeClr val="tx1"/>
              </a:solidFill>
              <a:prstDash val="sysDot"/>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IRA!$C$126:$BC$126</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73F6-4C4E-A28B-89E5280B39F4}"/>
            </c:ext>
          </c:extLst>
        </c:ser>
        <c:dLbls>
          <c:showLegendKey val="0"/>
          <c:showVal val="0"/>
          <c:showCatName val="0"/>
          <c:showSerName val="0"/>
          <c:showPercent val="0"/>
          <c:showBubbleSize val="0"/>
        </c:dLbls>
        <c:smooth val="0"/>
        <c:axId val="449623192"/>
        <c:axId val="449599672"/>
      </c:lineChart>
      <c:catAx>
        <c:axId val="449623192"/>
        <c:scaling>
          <c:orientation val="minMax"/>
        </c:scaling>
        <c:delete val="0"/>
        <c:axPos val="b"/>
        <c:title>
          <c:tx>
            <c:rich>
              <a:bodyPr rot="0" vert="horz"/>
              <a:lstStyle/>
              <a:p>
                <a:pPr>
                  <a:defRPr/>
                </a:pPr>
                <a:r>
                  <a:rPr lang="es-CO"/>
                  <a:t>Semanas epidemiológicas</a:t>
                </a:r>
              </a:p>
            </c:rich>
          </c:tx>
          <c:layout>
            <c:manualLayout>
              <c:xMode val="edge"/>
              <c:yMode val="edge"/>
              <c:x val="0.41465605486584917"/>
              <c:y val="0.7316974095509268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49599672"/>
        <c:crosses val="autoZero"/>
        <c:auto val="1"/>
        <c:lblAlgn val="ctr"/>
        <c:lblOffset val="100"/>
        <c:noMultiLvlLbl val="0"/>
      </c:catAx>
      <c:valAx>
        <c:axId val="449599672"/>
        <c:scaling>
          <c:orientation val="minMax"/>
        </c:scaling>
        <c:delete val="0"/>
        <c:axPos val="l"/>
        <c:title>
          <c:tx>
            <c:rich>
              <a:bodyPr rot="-5400000" vert="horz"/>
              <a:lstStyle/>
              <a:p>
                <a:pPr>
                  <a:defRPr/>
                </a:pPr>
                <a:r>
                  <a:rPr lang="es-CO"/>
                  <a:t>Razón</a:t>
                </a:r>
              </a:p>
            </c:rich>
          </c:tx>
          <c:layout>
            <c:manualLayout>
              <c:xMode val="edge"/>
              <c:yMode val="edge"/>
              <c:x val="5.8700207318039292E-3"/>
              <c:y val="0.3212588658700943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n-US"/>
          </a:p>
        </c:txPr>
        <c:crossAx val="449623192"/>
        <c:crosses val="autoZero"/>
        <c:crossBetween val="between"/>
      </c:valAx>
      <c:spPr>
        <a:noFill/>
        <a:ln>
          <a:noFill/>
        </a:ln>
        <a:effectLst/>
      </c:spPr>
    </c:plotArea>
    <c:legend>
      <c:legendPos val="b"/>
      <c:layout>
        <c:manualLayout>
          <c:xMode val="edge"/>
          <c:yMode val="edge"/>
          <c:x val="6.9980630780410474E-2"/>
          <c:y val="0.86092910593747862"/>
          <c:w val="0.91405442841555695"/>
          <c:h val="6.6558836587947451E-2"/>
        </c:manualLayout>
      </c:layout>
      <c:overlay val="0"/>
      <c:spPr>
        <a:noFill/>
        <a:ln>
          <a:noFill/>
        </a:ln>
        <a:effectLst/>
      </c:spPr>
      <c:txPr>
        <a:bodyPr rot="0" vert="horz"/>
        <a:lstStyle/>
        <a:p>
          <a:pPr>
            <a:defRPr sz="700"/>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b="1">
          <a:solidFill>
            <a:sysClr val="windowText" lastClr="000000"/>
          </a:solidFill>
          <a:latin typeface="Arial Narrow" panose="020B0606020202030204" pitchFamily="34" charset="0"/>
          <a:cs typeface="Arial"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5697469045931"/>
          <c:y val="3.313066301494922E-2"/>
          <c:w val="0.82018795048966064"/>
          <c:h val="0.62817205785749852"/>
        </c:manualLayout>
      </c:layout>
      <c:barChart>
        <c:barDir val="col"/>
        <c:grouping val="clustered"/>
        <c:varyColors val="0"/>
        <c:ser>
          <c:idx val="0"/>
          <c:order val="0"/>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Hoja1!$E$51:$K$51</c:f>
              <c:strCache>
                <c:ptCount val="7"/>
                <c:pt idx="0">
                  <c:v>&lt; 1 AÑO</c:v>
                </c:pt>
                <c:pt idx="1">
                  <c:v>1</c:v>
                </c:pt>
                <c:pt idx="2">
                  <c:v>2-4</c:v>
                </c:pt>
                <c:pt idx="3">
                  <c:v>5 - 19</c:v>
                </c:pt>
                <c:pt idx="4">
                  <c:v>20 - 39</c:v>
                </c:pt>
                <c:pt idx="5">
                  <c:v>40 - 59 </c:v>
                </c:pt>
                <c:pt idx="6">
                  <c:v>60 y más</c:v>
                </c:pt>
              </c:strCache>
            </c:strRef>
          </c:cat>
          <c:val>
            <c:numRef>
              <c:f>Hoja1!$E$52:$K$52</c:f>
              <c:numCache>
                <c:formatCode>0.0%</c:formatCode>
                <c:ptCount val="7"/>
                <c:pt idx="0">
                  <c:v>1.3941698352344741E-2</c:v>
                </c:pt>
                <c:pt idx="1">
                  <c:v>2.5348542458808617E-3</c:v>
                </c:pt>
                <c:pt idx="2">
                  <c:v>7.6045627376425855E-3</c:v>
                </c:pt>
                <c:pt idx="3">
                  <c:v>1.5209125475285171E-2</c:v>
                </c:pt>
                <c:pt idx="4">
                  <c:v>4.3092522179974654E-2</c:v>
                </c:pt>
                <c:pt idx="5">
                  <c:v>8.6185044359949309E-2</c:v>
                </c:pt>
                <c:pt idx="6">
                  <c:v>0.83143219264892265</c:v>
                </c:pt>
              </c:numCache>
            </c:numRef>
          </c:val>
          <c:extLst>
            <c:ext xmlns:c16="http://schemas.microsoft.com/office/drawing/2014/chart" uri="{C3380CC4-5D6E-409C-BE32-E72D297353CC}">
              <c16:uniqueId val="{00000006-7C76-4ABA-9D13-E38A90F954F7}"/>
            </c:ext>
          </c:extLst>
        </c:ser>
        <c:dLbls>
          <c:showLegendKey val="0"/>
          <c:showVal val="0"/>
          <c:showCatName val="0"/>
          <c:showSerName val="0"/>
          <c:showPercent val="0"/>
          <c:showBubbleSize val="0"/>
        </c:dLbls>
        <c:gapWidth val="0"/>
        <c:overlap val="100"/>
        <c:axId val="449600456"/>
        <c:axId val="449601240"/>
      </c:barChart>
      <c:catAx>
        <c:axId val="449600456"/>
        <c:scaling>
          <c:orientation val="minMax"/>
        </c:scaling>
        <c:delete val="0"/>
        <c:axPos val="b"/>
        <c:title>
          <c:tx>
            <c:rich>
              <a:bodyPr/>
              <a:lstStyle/>
              <a:p>
                <a:pPr>
                  <a:defRPr/>
                </a:pPr>
                <a:r>
                  <a:rPr lang="en-US" dirty="0" err="1" smtClean="0"/>
                  <a:t>Grupos</a:t>
                </a:r>
                <a:r>
                  <a:rPr lang="en-US" dirty="0" smtClean="0"/>
                  <a:t> </a:t>
                </a:r>
                <a:r>
                  <a:rPr lang="en-US" dirty="0"/>
                  <a:t>de </a:t>
                </a:r>
                <a:r>
                  <a:rPr lang="en-US" dirty="0" err="1" smtClean="0"/>
                  <a:t>edad</a:t>
                </a:r>
                <a:endParaRPr lang="es-CO" dirty="0"/>
              </a:p>
            </c:rich>
          </c:tx>
          <c:layout/>
          <c:overlay val="0"/>
        </c:title>
        <c:numFmt formatCode="General" sourceLinked="0"/>
        <c:majorTickMark val="none"/>
        <c:minorTickMark val="none"/>
        <c:tickLblPos val="nextTo"/>
        <c:crossAx val="449601240"/>
        <c:crosses val="autoZero"/>
        <c:auto val="1"/>
        <c:lblAlgn val="ctr"/>
        <c:lblOffset val="100"/>
        <c:noMultiLvlLbl val="0"/>
      </c:catAx>
      <c:valAx>
        <c:axId val="449601240"/>
        <c:scaling>
          <c:orientation val="minMax"/>
        </c:scaling>
        <c:delete val="0"/>
        <c:axPos val="l"/>
        <c:title>
          <c:tx>
            <c:rich>
              <a:bodyPr/>
              <a:lstStyle/>
              <a:p>
                <a:pPr>
                  <a:defRPr/>
                </a:pPr>
                <a:r>
                  <a:rPr lang="en-US"/>
                  <a:t>Poecentaje</a:t>
                </a:r>
              </a:p>
            </c:rich>
          </c:tx>
          <c:layout/>
          <c:overlay val="0"/>
        </c:title>
        <c:numFmt formatCode="0%" sourceLinked="0"/>
        <c:majorTickMark val="out"/>
        <c:minorTickMark val="none"/>
        <c:tickLblPos val="nextTo"/>
        <c:crossAx val="449600456"/>
        <c:crosses val="autoZero"/>
        <c:crossBetween val="between"/>
      </c:valAx>
    </c:plotArea>
    <c:plotVisOnly val="1"/>
    <c:dispBlanksAs val="gap"/>
    <c:showDLblsOverMax val="0"/>
  </c:chart>
  <c:spPr>
    <a:noFill/>
    <a:ln>
      <a:noFill/>
    </a:ln>
  </c:spPr>
  <c:txPr>
    <a:bodyPr/>
    <a:lstStyle/>
    <a:p>
      <a:pPr>
        <a:defRPr sz="700" b="1">
          <a:latin typeface="Arial Narrow" panose="020B060602020203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FDE"/>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Hoja1!$E$27:$K$27</c:f>
              <c:strCache>
                <c:ptCount val="7"/>
                <c:pt idx="0">
                  <c:v>&lt; 1 AÑO</c:v>
                </c:pt>
                <c:pt idx="1">
                  <c:v>1</c:v>
                </c:pt>
                <c:pt idx="2">
                  <c:v>2-4</c:v>
                </c:pt>
                <c:pt idx="3">
                  <c:v>5 - 19</c:v>
                </c:pt>
                <c:pt idx="4">
                  <c:v>20 - 39</c:v>
                </c:pt>
                <c:pt idx="5">
                  <c:v>40 - 59 </c:v>
                </c:pt>
                <c:pt idx="6">
                  <c:v>60 y más</c:v>
                </c:pt>
              </c:strCache>
            </c:strRef>
          </c:cat>
          <c:val>
            <c:numRef>
              <c:f>Hoja1!$E$28:$K$28</c:f>
              <c:numCache>
                <c:formatCode>0%</c:formatCode>
                <c:ptCount val="7"/>
                <c:pt idx="0">
                  <c:v>4.3900161728662651E-2</c:v>
                </c:pt>
                <c:pt idx="1">
                  <c:v>4.0193185165424521E-2</c:v>
                </c:pt>
                <c:pt idx="2">
                  <c:v>0.12869933474498557</c:v>
                </c:pt>
                <c:pt idx="3">
                  <c:v>0.12748775919658092</c:v>
                </c:pt>
                <c:pt idx="4">
                  <c:v>0.37195369336023254</c:v>
                </c:pt>
                <c:pt idx="5">
                  <c:v>0.16825894370619848</c:v>
                </c:pt>
                <c:pt idx="6">
                  <c:v>0.11950692209791532</c:v>
                </c:pt>
              </c:numCache>
            </c:numRef>
          </c:val>
          <c:extLst>
            <c:ext xmlns:c16="http://schemas.microsoft.com/office/drawing/2014/chart" uri="{C3380CC4-5D6E-409C-BE32-E72D297353CC}">
              <c16:uniqueId val="{00000000-974E-421E-B82C-69BF596C378E}"/>
            </c:ext>
          </c:extLst>
        </c:ser>
        <c:dLbls>
          <c:showLegendKey val="0"/>
          <c:showVal val="0"/>
          <c:showCatName val="0"/>
          <c:showSerName val="0"/>
          <c:showPercent val="0"/>
          <c:showBubbleSize val="0"/>
        </c:dLbls>
        <c:gapWidth val="0"/>
        <c:overlap val="100"/>
        <c:axId val="449603592"/>
        <c:axId val="449603984"/>
      </c:barChart>
      <c:catAx>
        <c:axId val="449603592"/>
        <c:scaling>
          <c:orientation val="minMax"/>
        </c:scaling>
        <c:delete val="0"/>
        <c:axPos val="b"/>
        <c:title>
          <c:tx>
            <c:rich>
              <a:bodyPr/>
              <a:lstStyle/>
              <a:p>
                <a:pPr>
                  <a:defRPr/>
                </a:pPr>
                <a:r>
                  <a:rPr lang="es-CO" dirty="0" smtClean="0"/>
                  <a:t>Grupos </a:t>
                </a:r>
                <a:r>
                  <a:rPr lang="es-CO" dirty="0"/>
                  <a:t>de </a:t>
                </a:r>
                <a:r>
                  <a:rPr lang="es-CO" dirty="0" smtClean="0"/>
                  <a:t>edad </a:t>
                </a:r>
                <a:endParaRPr lang="es-CO" dirty="0"/>
              </a:p>
            </c:rich>
          </c:tx>
          <c:layout/>
          <c:overlay val="0"/>
        </c:title>
        <c:numFmt formatCode="General" sourceLinked="0"/>
        <c:majorTickMark val="none"/>
        <c:minorTickMark val="none"/>
        <c:tickLblPos val="nextTo"/>
        <c:crossAx val="449603984"/>
        <c:crosses val="autoZero"/>
        <c:auto val="1"/>
        <c:lblAlgn val="ctr"/>
        <c:lblOffset val="100"/>
        <c:noMultiLvlLbl val="0"/>
      </c:catAx>
      <c:valAx>
        <c:axId val="449603984"/>
        <c:scaling>
          <c:orientation val="minMax"/>
        </c:scaling>
        <c:delete val="0"/>
        <c:axPos val="l"/>
        <c:title>
          <c:tx>
            <c:rich>
              <a:bodyPr/>
              <a:lstStyle/>
              <a:p>
                <a:pPr>
                  <a:defRPr/>
                </a:pPr>
                <a:r>
                  <a:rPr lang="en-US"/>
                  <a:t>Porcentaje</a:t>
                </a:r>
              </a:p>
            </c:rich>
          </c:tx>
          <c:layout/>
          <c:overlay val="0"/>
        </c:title>
        <c:numFmt formatCode="0%" sourceLinked="1"/>
        <c:majorTickMark val="out"/>
        <c:minorTickMark val="none"/>
        <c:tickLblPos val="nextTo"/>
        <c:crossAx val="449603592"/>
        <c:crosses val="autoZero"/>
        <c:crossBetween val="between"/>
      </c:valAx>
    </c:plotArea>
    <c:plotVisOnly val="1"/>
    <c:dispBlanksAs val="gap"/>
    <c:showDLblsOverMax val="0"/>
  </c:chart>
  <c:spPr>
    <a:noFill/>
    <a:ln>
      <a:noFill/>
    </a:ln>
  </c:spPr>
  <c:txPr>
    <a:bodyPr/>
    <a:lstStyle/>
    <a:p>
      <a:pPr>
        <a:defRPr sz="600" b="1">
          <a:latin typeface="Arial Narrow" panose="020B060602020203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984310235418139E-2"/>
          <c:y val="3.5540173752525911E-2"/>
          <c:w val="0.90345067972474824"/>
          <c:h val="0.74495893036542782"/>
        </c:manualLayout>
      </c:layout>
      <c:areaChart>
        <c:grouping val="standard"/>
        <c:varyColors val="0"/>
        <c:ser>
          <c:idx val="3"/>
          <c:order val="1"/>
          <c:tx>
            <c:strRef>
              <c:f>HOSP!$A$75</c:f>
              <c:strCache>
                <c:ptCount val="1"/>
                <c:pt idx="0">
                  <c:v>Percentil 75</c:v>
                </c:pt>
              </c:strCache>
            </c:strRef>
          </c:tx>
          <c:spPr>
            <a:solidFill>
              <a:srgbClr val="C00000"/>
            </a:solidFill>
            <a:ln w="28575">
              <a:solidFill>
                <a:srgbClr val="FF0000"/>
              </a:solidFill>
              <a:prstDash val="solid"/>
            </a:ln>
          </c:spPr>
          <c:val>
            <c:numRef>
              <c:f>HOSP!$B$75:$BA$75</c:f>
              <c:numCache>
                <c:formatCode>0.0</c:formatCode>
                <c:ptCount val="52"/>
                <c:pt idx="0">
                  <c:v>360.25</c:v>
                </c:pt>
                <c:pt idx="1">
                  <c:v>445.75</c:v>
                </c:pt>
                <c:pt idx="2">
                  <c:v>378.5</c:v>
                </c:pt>
                <c:pt idx="3">
                  <c:v>372</c:v>
                </c:pt>
                <c:pt idx="4">
                  <c:v>291</c:v>
                </c:pt>
                <c:pt idx="5">
                  <c:v>335</c:v>
                </c:pt>
                <c:pt idx="6">
                  <c:v>399.25</c:v>
                </c:pt>
                <c:pt idx="7">
                  <c:v>383.5</c:v>
                </c:pt>
                <c:pt idx="8">
                  <c:v>394</c:v>
                </c:pt>
                <c:pt idx="9">
                  <c:v>393.75</c:v>
                </c:pt>
                <c:pt idx="10">
                  <c:v>380</c:v>
                </c:pt>
                <c:pt idx="11">
                  <c:v>305.5</c:v>
                </c:pt>
                <c:pt idx="12">
                  <c:v>427.5</c:v>
                </c:pt>
                <c:pt idx="13">
                  <c:v>397.5</c:v>
                </c:pt>
                <c:pt idx="14">
                  <c:v>352</c:v>
                </c:pt>
                <c:pt idx="15">
                  <c:v>407.75</c:v>
                </c:pt>
                <c:pt idx="16">
                  <c:v>388</c:v>
                </c:pt>
                <c:pt idx="17">
                  <c:v>434</c:v>
                </c:pt>
                <c:pt idx="18">
                  <c:v>383.25</c:v>
                </c:pt>
                <c:pt idx="19">
                  <c:v>456.75</c:v>
                </c:pt>
                <c:pt idx="20">
                  <c:v>444.5</c:v>
                </c:pt>
                <c:pt idx="21">
                  <c:v>459.5</c:v>
                </c:pt>
                <c:pt idx="22">
                  <c:v>483</c:v>
                </c:pt>
                <c:pt idx="23">
                  <c:v>492.25</c:v>
                </c:pt>
                <c:pt idx="24">
                  <c:v>413.5</c:v>
                </c:pt>
                <c:pt idx="25">
                  <c:v>430.75</c:v>
                </c:pt>
                <c:pt idx="26">
                  <c:v>484.75</c:v>
                </c:pt>
                <c:pt idx="27">
                  <c:v>417.75</c:v>
                </c:pt>
                <c:pt idx="28">
                  <c:v>348.5</c:v>
                </c:pt>
                <c:pt idx="29">
                  <c:v>425.75</c:v>
                </c:pt>
                <c:pt idx="30">
                  <c:v>417.75</c:v>
                </c:pt>
                <c:pt idx="31">
                  <c:v>408</c:v>
                </c:pt>
                <c:pt idx="32">
                  <c:v>357.5</c:v>
                </c:pt>
                <c:pt idx="33">
                  <c:v>423.75</c:v>
                </c:pt>
                <c:pt idx="34">
                  <c:v>361.75</c:v>
                </c:pt>
                <c:pt idx="35">
                  <c:v>355</c:v>
                </c:pt>
                <c:pt idx="36">
                  <c:v>305.5</c:v>
                </c:pt>
                <c:pt idx="37">
                  <c:v>358</c:v>
                </c:pt>
                <c:pt idx="38">
                  <c:v>334</c:v>
                </c:pt>
                <c:pt idx="39">
                  <c:v>316.75</c:v>
                </c:pt>
                <c:pt idx="40">
                  <c:v>275.5</c:v>
                </c:pt>
                <c:pt idx="41">
                  <c:v>383.25</c:v>
                </c:pt>
                <c:pt idx="42">
                  <c:v>305.25</c:v>
                </c:pt>
                <c:pt idx="43">
                  <c:v>283.75</c:v>
                </c:pt>
                <c:pt idx="44">
                  <c:v>360.75</c:v>
                </c:pt>
                <c:pt idx="45">
                  <c:v>407.75</c:v>
                </c:pt>
                <c:pt idx="46">
                  <c:v>364.5</c:v>
                </c:pt>
                <c:pt idx="47">
                  <c:v>386.5</c:v>
                </c:pt>
                <c:pt idx="48">
                  <c:v>379.75</c:v>
                </c:pt>
                <c:pt idx="49">
                  <c:v>402</c:v>
                </c:pt>
                <c:pt idx="50">
                  <c:v>384.75</c:v>
                </c:pt>
                <c:pt idx="51">
                  <c:v>362.25</c:v>
                </c:pt>
              </c:numCache>
            </c:numRef>
          </c:val>
          <c:extLst>
            <c:ext xmlns:c16="http://schemas.microsoft.com/office/drawing/2014/chart" uri="{C3380CC4-5D6E-409C-BE32-E72D297353CC}">
              <c16:uniqueId val="{00000002-5A99-4791-8253-E45CCB0CC22F}"/>
            </c:ext>
          </c:extLst>
        </c:ser>
        <c:ser>
          <c:idx val="1"/>
          <c:order val="2"/>
          <c:tx>
            <c:strRef>
              <c:f>HOSP!$A$73</c:f>
              <c:strCache>
                <c:ptCount val="1"/>
                <c:pt idx="0">
                  <c:v>Mediana</c:v>
                </c:pt>
              </c:strCache>
            </c:strRef>
          </c:tx>
          <c:spPr>
            <a:ln w="28575" cap="rnd">
              <a:solidFill>
                <a:schemeClr val="accent4"/>
              </a:solidFill>
              <a:round/>
            </a:ln>
            <a:effectLst/>
          </c:spPr>
          <c:val>
            <c:numRef>
              <c:f>HOSP!$B$73:$BA$73</c:f>
              <c:numCache>
                <c:formatCode>0.0</c:formatCode>
                <c:ptCount val="52"/>
                <c:pt idx="0">
                  <c:v>298.5</c:v>
                </c:pt>
                <c:pt idx="1">
                  <c:v>382</c:v>
                </c:pt>
                <c:pt idx="2">
                  <c:v>295.5</c:v>
                </c:pt>
                <c:pt idx="3">
                  <c:v>289</c:v>
                </c:pt>
                <c:pt idx="4">
                  <c:v>215</c:v>
                </c:pt>
                <c:pt idx="5">
                  <c:v>262</c:v>
                </c:pt>
                <c:pt idx="6">
                  <c:v>333.5</c:v>
                </c:pt>
                <c:pt idx="7">
                  <c:v>355</c:v>
                </c:pt>
                <c:pt idx="8">
                  <c:v>349.5</c:v>
                </c:pt>
                <c:pt idx="9">
                  <c:v>314.5</c:v>
                </c:pt>
                <c:pt idx="10">
                  <c:v>316.5</c:v>
                </c:pt>
                <c:pt idx="11">
                  <c:v>268.5</c:v>
                </c:pt>
                <c:pt idx="12">
                  <c:v>394.5</c:v>
                </c:pt>
                <c:pt idx="13">
                  <c:v>297</c:v>
                </c:pt>
                <c:pt idx="14">
                  <c:v>274</c:v>
                </c:pt>
                <c:pt idx="15">
                  <c:v>311.5</c:v>
                </c:pt>
                <c:pt idx="16">
                  <c:v>278.5</c:v>
                </c:pt>
                <c:pt idx="17">
                  <c:v>383.5</c:v>
                </c:pt>
                <c:pt idx="18">
                  <c:v>346.5</c:v>
                </c:pt>
                <c:pt idx="19">
                  <c:v>422</c:v>
                </c:pt>
                <c:pt idx="20">
                  <c:v>337.5</c:v>
                </c:pt>
                <c:pt idx="21">
                  <c:v>334.5</c:v>
                </c:pt>
                <c:pt idx="22">
                  <c:v>439</c:v>
                </c:pt>
                <c:pt idx="23">
                  <c:v>399.5</c:v>
                </c:pt>
                <c:pt idx="24">
                  <c:v>363.5</c:v>
                </c:pt>
                <c:pt idx="25">
                  <c:v>340.5</c:v>
                </c:pt>
                <c:pt idx="26">
                  <c:v>391.5</c:v>
                </c:pt>
                <c:pt idx="27">
                  <c:v>404</c:v>
                </c:pt>
                <c:pt idx="28">
                  <c:v>311.5</c:v>
                </c:pt>
                <c:pt idx="29">
                  <c:v>371.5</c:v>
                </c:pt>
                <c:pt idx="30">
                  <c:v>393</c:v>
                </c:pt>
                <c:pt idx="31">
                  <c:v>356.5</c:v>
                </c:pt>
                <c:pt idx="32">
                  <c:v>269</c:v>
                </c:pt>
                <c:pt idx="33">
                  <c:v>377.5</c:v>
                </c:pt>
                <c:pt idx="34">
                  <c:v>319</c:v>
                </c:pt>
                <c:pt idx="35">
                  <c:v>318</c:v>
                </c:pt>
                <c:pt idx="36">
                  <c:v>255</c:v>
                </c:pt>
                <c:pt idx="37">
                  <c:v>315</c:v>
                </c:pt>
                <c:pt idx="38">
                  <c:v>308</c:v>
                </c:pt>
                <c:pt idx="39">
                  <c:v>269.5</c:v>
                </c:pt>
                <c:pt idx="40">
                  <c:v>242.5</c:v>
                </c:pt>
                <c:pt idx="41">
                  <c:v>309</c:v>
                </c:pt>
                <c:pt idx="42">
                  <c:v>280</c:v>
                </c:pt>
                <c:pt idx="43">
                  <c:v>269.5</c:v>
                </c:pt>
                <c:pt idx="44">
                  <c:v>270</c:v>
                </c:pt>
                <c:pt idx="45">
                  <c:v>310.5</c:v>
                </c:pt>
                <c:pt idx="46">
                  <c:v>338</c:v>
                </c:pt>
                <c:pt idx="47">
                  <c:v>317.5</c:v>
                </c:pt>
                <c:pt idx="48">
                  <c:v>343.5</c:v>
                </c:pt>
                <c:pt idx="49">
                  <c:v>374.5</c:v>
                </c:pt>
                <c:pt idx="50">
                  <c:v>334.5</c:v>
                </c:pt>
                <c:pt idx="51">
                  <c:v>294.5</c:v>
                </c:pt>
              </c:numCache>
            </c:numRef>
          </c:val>
          <c:extLst>
            <c:ext xmlns:c16="http://schemas.microsoft.com/office/drawing/2014/chart" uri="{C3380CC4-5D6E-409C-BE32-E72D297353CC}">
              <c16:uniqueId val="{00000000-5A99-4791-8253-E45CCB0CC22F}"/>
            </c:ext>
          </c:extLst>
        </c:ser>
        <c:ser>
          <c:idx val="2"/>
          <c:order val="3"/>
          <c:tx>
            <c:strRef>
              <c:f>HOSP!$A$74</c:f>
              <c:strCache>
                <c:ptCount val="1"/>
                <c:pt idx="0">
                  <c:v>Percentil 25</c:v>
                </c:pt>
              </c:strCache>
            </c:strRef>
          </c:tx>
          <c:spPr>
            <a:solidFill>
              <a:srgbClr val="92D050"/>
            </a:solidFill>
            <a:ln w="28575" cap="rnd">
              <a:solidFill>
                <a:schemeClr val="accent6"/>
              </a:solidFill>
              <a:round/>
            </a:ln>
            <a:effectLst/>
          </c:spPr>
          <c:val>
            <c:numRef>
              <c:f>HOSP!$B$74:$BA$74</c:f>
              <c:numCache>
                <c:formatCode>0.0</c:formatCode>
                <c:ptCount val="52"/>
                <c:pt idx="0">
                  <c:v>265.25</c:v>
                </c:pt>
                <c:pt idx="1">
                  <c:v>277.75</c:v>
                </c:pt>
                <c:pt idx="2">
                  <c:v>199</c:v>
                </c:pt>
                <c:pt idx="3">
                  <c:v>182</c:v>
                </c:pt>
                <c:pt idx="4">
                  <c:v>180.25</c:v>
                </c:pt>
                <c:pt idx="5">
                  <c:v>171.75</c:v>
                </c:pt>
                <c:pt idx="6">
                  <c:v>209.25</c:v>
                </c:pt>
                <c:pt idx="7">
                  <c:v>231.25</c:v>
                </c:pt>
                <c:pt idx="8">
                  <c:v>222.5</c:v>
                </c:pt>
                <c:pt idx="9">
                  <c:v>235.25</c:v>
                </c:pt>
                <c:pt idx="10">
                  <c:v>224.5</c:v>
                </c:pt>
                <c:pt idx="11">
                  <c:v>236.75</c:v>
                </c:pt>
                <c:pt idx="12">
                  <c:v>242.25</c:v>
                </c:pt>
                <c:pt idx="13">
                  <c:v>237.75</c:v>
                </c:pt>
                <c:pt idx="14">
                  <c:v>193</c:v>
                </c:pt>
                <c:pt idx="15">
                  <c:v>192.75</c:v>
                </c:pt>
                <c:pt idx="16">
                  <c:v>197.5</c:v>
                </c:pt>
                <c:pt idx="17">
                  <c:v>272.25</c:v>
                </c:pt>
                <c:pt idx="18">
                  <c:v>235.5</c:v>
                </c:pt>
                <c:pt idx="19">
                  <c:v>268.75</c:v>
                </c:pt>
                <c:pt idx="20">
                  <c:v>203.5</c:v>
                </c:pt>
                <c:pt idx="21">
                  <c:v>229</c:v>
                </c:pt>
                <c:pt idx="22">
                  <c:v>276.5</c:v>
                </c:pt>
                <c:pt idx="23">
                  <c:v>253.5</c:v>
                </c:pt>
                <c:pt idx="24">
                  <c:v>192.75</c:v>
                </c:pt>
                <c:pt idx="25">
                  <c:v>223.25</c:v>
                </c:pt>
                <c:pt idx="26">
                  <c:v>209</c:v>
                </c:pt>
                <c:pt idx="27">
                  <c:v>180.25</c:v>
                </c:pt>
                <c:pt idx="28">
                  <c:v>183</c:v>
                </c:pt>
                <c:pt idx="29">
                  <c:v>208.5</c:v>
                </c:pt>
                <c:pt idx="30">
                  <c:v>186</c:v>
                </c:pt>
                <c:pt idx="31">
                  <c:v>255.5</c:v>
                </c:pt>
                <c:pt idx="32">
                  <c:v>160.25</c:v>
                </c:pt>
                <c:pt idx="33">
                  <c:v>200.75</c:v>
                </c:pt>
                <c:pt idx="34">
                  <c:v>205</c:v>
                </c:pt>
                <c:pt idx="35">
                  <c:v>245.75</c:v>
                </c:pt>
                <c:pt idx="36">
                  <c:v>156.5</c:v>
                </c:pt>
                <c:pt idx="37">
                  <c:v>215.75</c:v>
                </c:pt>
                <c:pt idx="38">
                  <c:v>231.75</c:v>
                </c:pt>
                <c:pt idx="39">
                  <c:v>213.25</c:v>
                </c:pt>
                <c:pt idx="40">
                  <c:v>189.25</c:v>
                </c:pt>
                <c:pt idx="41">
                  <c:v>205.5</c:v>
                </c:pt>
                <c:pt idx="42">
                  <c:v>183.5</c:v>
                </c:pt>
                <c:pt idx="43">
                  <c:v>215.5</c:v>
                </c:pt>
                <c:pt idx="44">
                  <c:v>189.75</c:v>
                </c:pt>
                <c:pt idx="45">
                  <c:v>278.5</c:v>
                </c:pt>
                <c:pt idx="46">
                  <c:v>253</c:v>
                </c:pt>
                <c:pt idx="47">
                  <c:v>250.75</c:v>
                </c:pt>
                <c:pt idx="48">
                  <c:v>236</c:v>
                </c:pt>
                <c:pt idx="49">
                  <c:v>245.75</c:v>
                </c:pt>
                <c:pt idx="50">
                  <c:v>290.25</c:v>
                </c:pt>
                <c:pt idx="51">
                  <c:v>205</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446514952"/>
        <c:axId val="446519264"/>
      </c:areaChart>
      <c:scatterChart>
        <c:scatterStyle val="lineMarker"/>
        <c:varyColors val="0"/>
        <c:ser>
          <c:idx val="0"/>
          <c:order val="0"/>
          <c:tx>
            <c:strRef>
              <c:f>HOSP!$A$72</c:f>
              <c:strCache>
                <c:ptCount val="1"/>
                <c:pt idx="0">
                  <c:v>2022</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HOSP!$B$72:$Q$72</c:f>
              <c:numCache>
                <c:formatCode>General</c:formatCode>
                <c:ptCount val="16"/>
                <c:pt idx="0">
                  <c:v>542</c:v>
                </c:pt>
                <c:pt idx="1">
                  <c:v>635</c:v>
                </c:pt>
                <c:pt idx="2">
                  <c:v>655</c:v>
                </c:pt>
                <c:pt idx="3">
                  <c:v>627</c:v>
                </c:pt>
                <c:pt idx="4">
                  <c:v>590</c:v>
                </c:pt>
                <c:pt idx="5">
                  <c:v>498</c:v>
                </c:pt>
                <c:pt idx="6">
                  <c:v>483</c:v>
                </c:pt>
                <c:pt idx="7">
                  <c:v>509</c:v>
                </c:pt>
                <c:pt idx="8">
                  <c:v>437</c:v>
                </c:pt>
                <c:pt idx="9">
                  <c:v>386</c:v>
                </c:pt>
                <c:pt idx="10">
                  <c:v>330</c:v>
                </c:pt>
                <c:pt idx="11">
                  <c:v>400</c:v>
                </c:pt>
                <c:pt idx="12">
                  <c:v>384</c:v>
                </c:pt>
                <c:pt idx="13">
                  <c:v>385</c:v>
                </c:pt>
                <c:pt idx="14">
                  <c:v>432</c:v>
                </c:pt>
                <c:pt idx="15">
                  <c:v>244</c:v>
                </c:pt>
              </c:numCache>
            </c:numRef>
          </c:yVal>
          <c:smooth val="0"/>
          <c:extLst>
            <c:ext xmlns:c16="http://schemas.microsoft.com/office/drawing/2014/chart" uri="{C3380CC4-5D6E-409C-BE32-E72D297353CC}">
              <c16:uniqueId val="{00000003-5A99-4791-8253-E45CCB0CC22F}"/>
            </c:ext>
          </c:extLst>
        </c:ser>
        <c:ser>
          <c:idx val="4"/>
          <c:order val="4"/>
          <c:tx>
            <c:strRef>
              <c:f>HOSP!$A$71</c:f>
              <c:strCache>
                <c:ptCount val="1"/>
                <c:pt idx="0">
                  <c:v>2021</c:v>
                </c:pt>
              </c:strCache>
            </c:strRef>
          </c:tx>
          <c:spPr>
            <a:ln>
              <a:solidFill>
                <a:schemeClr val="bg1">
                  <a:lumMod val="50000"/>
                </a:schemeClr>
              </a:solidFill>
              <a:prstDash val="sysDash"/>
            </a:ln>
          </c:spPr>
          <c:marker>
            <c:symbol val="none"/>
          </c:marker>
          <c:yVal>
            <c:numRef>
              <c:f>HOSP!$B$71:$AZ$71</c:f>
              <c:numCache>
                <c:formatCode>General</c:formatCode>
                <c:ptCount val="51"/>
                <c:pt idx="0">
                  <c:v>577</c:v>
                </c:pt>
                <c:pt idx="1">
                  <c:v>667</c:v>
                </c:pt>
                <c:pt idx="2">
                  <c:v>538</c:v>
                </c:pt>
                <c:pt idx="3">
                  <c:v>426</c:v>
                </c:pt>
                <c:pt idx="4">
                  <c:v>382</c:v>
                </c:pt>
                <c:pt idx="5">
                  <c:v>321</c:v>
                </c:pt>
                <c:pt idx="6">
                  <c:v>430</c:v>
                </c:pt>
                <c:pt idx="7">
                  <c:v>384</c:v>
                </c:pt>
                <c:pt idx="8">
                  <c:v>360</c:v>
                </c:pt>
                <c:pt idx="9">
                  <c:v>338</c:v>
                </c:pt>
                <c:pt idx="10">
                  <c:v>303</c:v>
                </c:pt>
                <c:pt idx="11">
                  <c:v>466</c:v>
                </c:pt>
                <c:pt idx="12">
                  <c:v>607</c:v>
                </c:pt>
                <c:pt idx="13">
                  <c:v>696</c:v>
                </c:pt>
                <c:pt idx="14">
                  <c:v>843</c:v>
                </c:pt>
                <c:pt idx="15">
                  <c:v>706</c:v>
                </c:pt>
                <c:pt idx="16">
                  <c:v>813</c:v>
                </c:pt>
                <c:pt idx="17">
                  <c:v>849</c:v>
                </c:pt>
                <c:pt idx="18">
                  <c:v>561</c:v>
                </c:pt>
                <c:pt idx="19">
                  <c:v>1095</c:v>
                </c:pt>
                <c:pt idx="20">
                  <c:v>747</c:v>
                </c:pt>
                <c:pt idx="21">
                  <c:v>722</c:v>
                </c:pt>
                <c:pt idx="22">
                  <c:v>806</c:v>
                </c:pt>
                <c:pt idx="23">
                  <c:v>569</c:v>
                </c:pt>
                <c:pt idx="24">
                  <c:v>955</c:v>
                </c:pt>
                <c:pt idx="25">
                  <c:v>892</c:v>
                </c:pt>
                <c:pt idx="26">
                  <c:v>1055</c:v>
                </c:pt>
                <c:pt idx="27">
                  <c:v>909</c:v>
                </c:pt>
                <c:pt idx="28">
                  <c:v>717</c:v>
                </c:pt>
                <c:pt idx="29">
                  <c:v>598</c:v>
                </c:pt>
                <c:pt idx="30">
                  <c:v>535</c:v>
                </c:pt>
                <c:pt idx="31">
                  <c:v>464</c:v>
                </c:pt>
                <c:pt idx="32">
                  <c:v>488</c:v>
                </c:pt>
                <c:pt idx="33">
                  <c:v>478</c:v>
                </c:pt>
                <c:pt idx="34">
                  <c:v>538</c:v>
                </c:pt>
                <c:pt idx="35">
                  <c:v>524</c:v>
                </c:pt>
                <c:pt idx="36">
                  <c:v>552</c:v>
                </c:pt>
                <c:pt idx="37">
                  <c:v>525</c:v>
                </c:pt>
                <c:pt idx="38">
                  <c:v>558</c:v>
                </c:pt>
                <c:pt idx="39">
                  <c:v>516</c:v>
                </c:pt>
                <c:pt idx="40">
                  <c:v>484</c:v>
                </c:pt>
                <c:pt idx="41">
                  <c:v>574</c:v>
                </c:pt>
                <c:pt idx="42">
                  <c:v>424</c:v>
                </c:pt>
                <c:pt idx="43">
                  <c:v>553</c:v>
                </c:pt>
                <c:pt idx="44">
                  <c:v>479</c:v>
                </c:pt>
                <c:pt idx="45">
                  <c:v>583</c:v>
                </c:pt>
                <c:pt idx="46">
                  <c:v>598</c:v>
                </c:pt>
                <c:pt idx="47">
                  <c:v>470</c:v>
                </c:pt>
                <c:pt idx="48">
                  <c:v>506</c:v>
                </c:pt>
                <c:pt idx="49">
                  <c:v>519</c:v>
                </c:pt>
                <c:pt idx="50">
                  <c:v>542</c:v>
                </c:pt>
              </c:numCache>
            </c:numRef>
          </c:yVal>
          <c:smooth val="0"/>
          <c:extLst>
            <c:ext xmlns:c16="http://schemas.microsoft.com/office/drawing/2014/chart" uri="{C3380CC4-5D6E-409C-BE32-E72D297353CC}">
              <c16:uniqueId val="{00000000-D353-49DD-BD28-9879D9F0D214}"/>
            </c:ext>
          </c:extLst>
        </c:ser>
        <c:dLbls>
          <c:showLegendKey val="0"/>
          <c:showVal val="0"/>
          <c:showCatName val="0"/>
          <c:showSerName val="0"/>
          <c:showPercent val="0"/>
          <c:showBubbleSize val="0"/>
        </c:dLbls>
        <c:axId val="446514952"/>
        <c:axId val="446519264"/>
      </c:scatterChart>
      <c:catAx>
        <c:axId val="446514952"/>
        <c:scaling>
          <c:orientation val="minMax"/>
        </c:scaling>
        <c:delete val="0"/>
        <c:axPos val="b"/>
        <c:title>
          <c:tx>
            <c:rich>
              <a:bodyPr/>
              <a:lstStyle/>
              <a:p>
                <a:pPr>
                  <a:defRPr/>
                </a:pPr>
                <a:r>
                  <a:rPr lang="en-US"/>
                  <a:t>Semanas epidemiológicas</a:t>
                </a:r>
              </a:p>
            </c:rich>
          </c:tx>
          <c:layout>
            <c:manualLayout>
              <c:xMode val="edge"/>
              <c:yMode val="edge"/>
              <c:x val="0.44889288194693283"/>
              <c:y val="0.86497735935745823"/>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46519264"/>
        <c:crosses val="autoZero"/>
        <c:auto val="1"/>
        <c:lblAlgn val="ctr"/>
        <c:lblOffset val="100"/>
        <c:noMultiLvlLbl val="0"/>
      </c:catAx>
      <c:valAx>
        <c:axId val="446519264"/>
        <c:scaling>
          <c:orientation val="minMax"/>
        </c:scaling>
        <c:delete val="0"/>
        <c:axPos val="l"/>
        <c:title>
          <c:tx>
            <c:rich>
              <a:bodyPr/>
              <a:lstStyle/>
              <a:p>
                <a:pPr>
                  <a:defRPr/>
                </a:pPr>
                <a:r>
                  <a:rPr lang="es-CO"/>
                  <a:t>Número de consultas</a:t>
                </a:r>
              </a:p>
            </c:rich>
          </c:tx>
          <c:layout/>
          <c:overlay val="0"/>
        </c:title>
        <c:numFmt formatCode="0" sourceLinked="0"/>
        <c:majorTickMark val="none"/>
        <c:minorTickMark val="none"/>
        <c:tickLblPos val="nextTo"/>
        <c:spPr>
          <a:ln w="6350">
            <a:noFill/>
          </a:ln>
        </c:spPr>
        <c:txPr>
          <a:bodyPr rot="-60000000" vert="horz"/>
          <a:lstStyle/>
          <a:p>
            <a:pPr>
              <a:defRPr/>
            </a:pPr>
            <a:endParaRPr lang="en-US"/>
          </a:p>
        </c:txPr>
        <c:crossAx val="446514952"/>
        <c:crosses val="autoZero"/>
        <c:crossBetween val="between"/>
      </c:valAx>
      <c:spPr>
        <a:noFill/>
        <a:ln w="25400">
          <a:noFill/>
        </a:ln>
      </c:spPr>
    </c:plotArea>
    <c:legend>
      <c:legendPos val="b"/>
      <c:layout>
        <c:manualLayout>
          <c:xMode val="edge"/>
          <c:yMode val="edge"/>
          <c:x val="0.11993281585733404"/>
          <c:y val="0.92466882383903581"/>
          <c:w val="0.79682280693385077"/>
          <c:h val="5.5945626841404583E-2"/>
        </c:manualLayout>
      </c:layout>
      <c:overlay val="0"/>
      <c:spPr>
        <a:noFill/>
        <a:ln w="25400">
          <a:noFill/>
        </a:ln>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600">
          <a:solidFill>
            <a:sysClr val="windowText" lastClr="000000"/>
          </a:solidFill>
          <a:latin typeface="Arial Narrow" panose="020B060602020203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98574164715896"/>
          <c:y val="0.10813806663896859"/>
          <c:w val="0.8005214921905256"/>
          <c:h val="0.65339428316141346"/>
        </c:manualLayout>
      </c:layout>
      <c:barChart>
        <c:barDir val="col"/>
        <c:grouping val="clustered"/>
        <c:varyColors val="0"/>
        <c:ser>
          <c:idx val="1"/>
          <c:order val="1"/>
          <c:tx>
            <c:strRef>
              <c:f>'2021-2022'!$D$1</c:f>
              <c:strCache>
                <c:ptCount val="1"/>
                <c:pt idx="0">
                  <c:v>IRA HOSP  2022</c:v>
                </c:pt>
              </c:strCache>
            </c:strRef>
          </c:tx>
          <c:spPr>
            <a:solidFill>
              <a:schemeClr val="accent2"/>
            </a:solidFill>
            <a:ln>
              <a:solidFill>
                <a:schemeClr val="accent1"/>
              </a:solidFill>
            </a:ln>
            <a:effectLst/>
          </c:spPr>
          <c:invertIfNegative val="0"/>
          <c:val>
            <c:numRef>
              <c:f>'2021-2022'!$D$2:$D$53</c:f>
              <c:numCache>
                <c:formatCode>General</c:formatCode>
                <c:ptCount val="52"/>
                <c:pt idx="0">
                  <c:v>542</c:v>
                </c:pt>
                <c:pt idx="1">
                  <c:v>635</c:v>
                </c:pt>
                <c:pt idx="2">
                  <c:v>655</c:v>
                </c:pt>
                <c:pt idx="3">
                  <c:v>627</c:v>
                </c:pt>
                <c:pt idx="4">
                  <c:v>590</c:v>
                </c:pt>
                <c:pt idx="5">
                  <c:v>498</c:v>
                </c:pt>
                <c:pt idx="6">
                  <c:v>483</c:v>
                </c:pt>
                <c:pt idx="7">
                  <c:v>509</c:v>
                </c:pt>
                <c:pt idx="8">
                  <c:v>437</c:v>
                </c:pt>
                <c:pt idx="9">
                  <c:v>386</c:v>
                </c:pt>
                <c:pt idx="10">
                  <c:v>330</c:v>
                </c:pt>
                <c:pt idx="11">
                  <c:v>400</c:v>
                </c:pt>
                <c:pt idx="12">
                  <c:v>384</c:v>
                </c:pt>
                <c:pt idx="13">
                  <c:v>385</c:v>
                </c:pt>
                <c:pt idx="14">
                  <c:v>432</c:v>
                </c:pt>
                <c:pt idx="15">
                  <c:v>244</c:v>
                </c:pt>
              </c:numCache>
            </c:numRef>
          </c:val>
          <c:extLst>
            <c:ext xmlns:c16="http://schemas.microsoft.com/office/drawing/2014/chart" uri="{C3380CC4-5D6E-409C-BE32-E72D297353CC}">
              <c16:uniqueId val="{00000000-B949-4A67-9396-BF9AE04FA15E}"/>
            </c:ext>
          </c:extLst>
        </c:ser>
        <c:dLbls>
          <c:showLegendKey val="0"/>
          <c:showVal val="0"/>
          <c:showCatName val="0"/>
          <c:showSerName val="0"/>
          <c:showPercent val="0"/>
          <c:showBubbleSize val="0"/>
        </c:dLbls>
        <c:gapWidth val="15"/>
        <c:overlap val="40"/>
        <c:axId val="446514168"/>
        <c:axId val="446513776"/>
      </c:barChart>
      <c:lineChart>
        <c:grouping val="standard"/>
        <c:varyColors val="0"/>
        <c:ser>
          <c:idx val="0"/>
          <c:order val="0"/>
          <c:tx>
            <c:strRef>
              <c:f>'2021-2022'!$B$1</c:f>
              <c:strCache>
                <c:ptCount val="1"/>
                <c:pt idx="0">
                  <c:v>IRA HOSP  2021</c:v>
                </c:pt>
              </c:strCache>
            </c:strRef>
          </c:tx>
          <c:spPr>
            <a:ln w="28575" cap="rnd">
              <a:solidFill>
                <a:schemeClr val="accent1"/>
              </a:solidFill>
              <a:round/>
            </a:ln>
            <a:effectLst/>
          </c:spPr>
          <c:marker>
            <c:symbol val="none"/>
          </c:marker>
          <c:cat>
            <c:numRef>
              <c:f>'2021-2022'!$A$2:$A$54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'2021-2022'!$B$2:$B$53</c:f>
              <c:numCache>
                <c:formatCode>General</c:formatCode>
                <c:ptCount val="52"/>
                <c:pt idx="0">
                  <c:v>577</c:v>
                </c:pt>
                <c:pt idx="1">
                  <c:v>667</c:v>
                </c:pt>
                <c:pt idx="2">
                  <c:v>538</c:v>
                </c:pt>
                <c:pt idx="3">
                  <c:v>426</c:v>
                </c:pt>
                <c:pt idx="4">
                  <c:v>382</c:v>
                </c:pt>
                <c:pt idx="5">
                  <c:v>321</c:v>
                </c:pt>
                <c:pt idx="6">
                  <c:v>430</c:v>
                </c:pt>
                <c:pt idx="7">
                  <c:v>384</c:v>
                </c:pt>
                <c:pt idx="8">
                  <c:v>360</c:v>
                </c:pt>
                <c:pt idx="9">
                  <c:v>338</c:v>
                </c:pt>
                <c:pt idx="10">
                  <c:v>303</c:v>
                </c:pt>
                <c:pt idx="11">
                  <c:v>466</c:v>
                </c:pt>
                <c:pt idx="12">
                  <c:v>607</c:v>
                </c:pt>
                <c:pt idx="13">
                  <c:v>696</c:v>
                </c:pt>
                <c:pt idx="14">
                  <c:v>843</c:v>
                </c:pt>
                <c:pt idx="15">
                  <c:v>706</c:v>
                </c:pt>
                <c:pt idx="16">
                  <c:v>813</c:v>
                </c:pt>
                <c:pt idx="17">
                  <c:v>849</c:v>
                </c:pt>
                <c:pt idx="18">
                  <c:v>561</c:v>
                </c:pt>
                <c:pt idx="19">
                  <c:v>1095</c:v>
                </c:pt>
                <c:pt idx="20">
                  <c:v>747</c:v>
                </c:pt>
                <c:pt idx="21">
                  <c:v>722</c:v>
                </c:pt>
                <c:pt idx="22">
                  <c:v>806</c:v>
                </c:pt>
                <c:pt idx="23">
                  <c:v>569</c:v>
                </c:pt>
                <c:pt idx="24">
                  <c:v>955</c:v>
                </c:pt>
                <c:pt idx="25">
                  <c:v>892</c:v>
                </c:pt>
                <c:pt idx="26">
                  <c:v>1055</c:v>
                </c:pt>
                <c:pt idx="27">
                  <c:v>909</c:v>
                </c:pt>
                <c:pt idx="28">
                  <c:v>717</c:v>
                </c:pt>
                <c:pt idx="29">
                  <c:v>598</c:v>
                </c:pt>
                <c:pt idx="30">
                  <c:v>535</c:v>
                </c:pt>
                <c:pt idx="31">
                  <c:v>464</c:v>
                </c:pt>
                <c:pt idx="32">
                  <c:v>488</c:v>
                </c:pt>
                <c:pt idx="33">
                  <c:v>478</c:v>
                </c:pt>
                <c:pt idx="34">
                  <c:v>538</c:v>
                </c:pt>
                <c:pt idx="35">
                  <c:v>524</c:v>
                </c:pt>
                <c:pt idx="36">
                  <c:v>552</c:v>
                </c:pt>
                <c:pt idx="37">
                  <c:v>525</c:v>
                </c:pt>
                <c:pt idx="38">
                  <c:v>558</c:v>
                </c:pt>
                <c:pt idx="39">
                  <c:v>516</c:v>
                </c:pt>
                <c:pt idx="40">
                  <c:v>484</c:v>
                </c:pt>
                <c:pt idx="41">
                  <c:v>574</c:v>
                </c:pt>
                <c:pt idx="42">
                  <c:v>424</c:v>
                </c:pt>
                <c:pt idx="43">
                  <c:v>553</c:v>
                </c:pt>
                <c:pt idx="44">
                  <c:v>479</c:v>
                </c:pt>
                <c:pt idx="45">
                  <c:v>583</c:v>
                </c:pt>
                <c:pt idx="46">
                  <c:v>598</c:v>
                </c:pt>
                <c:pt idx="47">
                  <c:v>470</c:v>
                </c:pt>
                <c:pt idx="48">
                  <c:v>506</c:v>
                </c:pt>
                <c:pt idx="49">
                  <c:v>519</c:v>
                </c:pt>
                <c:pt idx="50">
                  <c:v>542</c:v>
                </c:pt>
                <c:pt idx="51">
                  <c:v>548</c:v>
                </c:pt>
              </c:numCache>
            </c:numRef>
          </c:val>
          <c:smooth val="0"/>
          <c:extLst>
            <c:ext xmlns:c16="http://schemas.microsoft.com/office/drawing/2014/chart" uri="{C3380CC4-5D6E-409C-BE32-E72D297353CC}">
              <c16:uniqueId val="{00000001-B949-4A67-9396-BF9AE04FA15E}"/>
            </c:ext>
          </c:extLst>
        </c:ser>
        <c:dLbls>
          <c:showLegendKey val="0"/>
          <c:showVal val="0"/>
          <c:showCatName val="0"/>
          <c:showSerName val="0"/>
          <c:showPercent val="0"/>
          <c:showBubbleSize val="0"/>
        </c:dLbls>
        <c:marker val="1"/>
        <c:smooth val="0"/>
        <c:axId val="446520440"/>
        <c:axId val="446515344"/>
      </c:lineChart>
      <c:catAx>
        <c:axId val="446520440"/>
        <c:scaling>
          <c:orientation val="minMax"/>
        </c:scaling>
        <c:delete val="0"/>
        <c:axPos val="b"/>
        <c:title>
          <c:tx>
            <c:rich>
              <a:bodyPr rot="0" vert="horz"/>
              <a:lstStyle/>
              <a:p>
                <a:pPr>
                  <a:defRPr/>
                </a:pPr>
                <a:r>
                  <a:rPr lang="es-CO"/>
                  <a:t>Semanas epidemiológicas</a:t>
                </a:r>
              </a:p>
            </c:rich>
          </c:tx>
          <c:layout>
            <c:manualLayout>
              <c:xMode val="edge"/>
              <c:yMode val="edge"/>
              <c:x val="0.38525703610720158"/>
              <c:y val="0.8978303854844440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46515344"/>
        <c:crosses val="autoZero"/>
        <c:auto val="1"/>
        <c:lblAlgn val="ctr"/>
        <c:lblOffset val="100"/>
        <c:noMultiLvlLbl val="0"/>
      </c:catAx>
      <c:valAx>
        <c:axId val="446515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s-CO"/>
                  <a:t>Número de casos</a:t>
                </a: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446520440"/>
        <c:crosses val="autoZero"/>
        <c:crossBetween val="between"/>
      </c:valAx>
      <c:valAx>
        <c:axId val="446513776"/>
        <c:scaling>
          <c:orientation val="minMax"/>
        </c:scaling>
        <c:delete val="1"/>
        <c:axPos val="r"/>
        <c:numFmt formatCode="General" sourceLinked="1"/>
        <c:majorTickMark val="out"/>
        <c:minorTickMark val="none"/>
        <c:tickLblPos val="nextTo"/>
        <c:crossAx val="446514168"/>
        <c:crosses val="max"/>
        <c:crossBetween val="between"/>
      </c:valAx>
      <c:catAx>
        <c:axId val="446514168"/>
        <c:scaling>
          <c:orientation val="minMax"/>
        </c:scaling>
        <c:delete val="1"/>
        <c:axPos val="b"/>
        <c:majorTickMark val="out"/>
        <c:minorTickMark val="none"/>
        <c:tickLblPos val="nextTo"/>
        <c:crossAx val="446513776"/>
        <c:crosses val="autoZero"/>
        <c:auto val="1"/>
        <c:lblAlgn val="ctr"/>
        <c:lblOffset val="100"/>
        <c:noMultiLvlLbl val="0"/>
      </c:catAx>
      <c:spPr>
        <a:noFill/>
        <a:ln>
          <a:noFill/>
        </a:ln>
        <a:effectLst/>
      </c:spPr>
    </c:plotArea>
    <c:legend>
      <c:legendPos val="b"/>
      <c:layout>
        <c:manualLayout>
          <c:xMode val="edge"/>
          <c:yMode val="edge"/>
          <c:x val="0.21450543319766194"/>
          <c:y val="1.3261494570438088E-2"/>
          <c:w val="0.56785541446958765"/>
          <c:h val="9.4181896230133677E-2"/>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800" b="1"/>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06448569025827"/>
          <c:y val="8.7534180311639231E-2"/>
          <c:w val="0.84468777737991241"/>
          <c:h val="0.45565519678586019"/>
        </c:manualLayout>
      </c:layout>
      <c:lineChart>
        <c:grouping val="standard"/>
        <c:varyColors val="0"/>
        <c:ser>
          <c:idx val="0"/>
          <c:order val="0"/>
          <c:tx>
            <c:strRef>
              <c:f>HOSP!$B$126</c:f>
              <c:strCache>
                <c:ptCount val="1"/>
                <c:pt idx="0">
                  <c:v>Límite inferior</c:v>
                </c:pt>
              </c:strCache>
            </c:strRef>
          </c:tx>
          <c:spPr>
            <a:ln w="38100" cap="rnd">
              <a:solidFill>
                <a:schemeClr val="accent1"/>
              </a:solidFill>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HOSP!$C$126:$BC$126</c:f>
              <c:numCache>
                <c:formatCode>0.0</c:formatCode>
                <c:ptCount val="53"/>
                <c:pt idx="0">
                  <c:v>0.42900550279588001</c:v>
                </c:pt>
                <c:pt idx="1">
                  <c:v>0.3880757393203873</c:v>
                </c:pt>
                <c:pt idx="2">
                  <c:v>0.29011854484405952</c:v>
                </c:pt>
                <c:pt idx="3">
                  <c:v>0.24132412589021612</c:v>
                </c:pt>
                <c:pt idx="4">
                  <c:v>0.23494371380896939</c:v>
                </c:pt>
                <c:pt idx="5">
                  <c:v>0.23138213786676065</c:v>
                </c:pt>
                <c:pt idx="6">
                  <c:v>0.19671003593513647</c:v>
                </c:pt>
                <c:pt idx="7">
                  <c:v>0.22732566873628546</c:v>
                </c:pt>
                <c:pt idx="8">
                  <c:v>0.25708330920926437</c:v>
                </c:pt>
                <c:pt idx="9">
                  <c:v>0.32786644810771115</c:v>
                </c:pt>
                <c:pt idx="10">
                  <c:v>0.44226810962944907</c:v>
                </c:pt>
                <c:pt idx="11">
                  <c:v>0.39852934591149547</c:v>
                </c:pt>
                <c:pt idx="12">
                  <c:v>0.39770861070095864</c:v>
                </c:pt>
                <c:pt idx="13">
                  <c:v>0.3545045764002972</c:v>
                </c:pt>
                <c:pt idx="14">
                  <c:v>0.29651586902559024</c:v>
                </c:pt>
                <c:pt idx="15">
                  <c:v>0.26551475514429201</c:v>
                </c:pt>
                <c:pt idx="16">
                  <c:v>0.16510247912194287</c:v>
                </c:pt>
                <c:pt idx="17">
                  <c:v>0.22811950028938877</c:v>
                </c:pt>
                <c:pt idx="18">
                  <c:v>0.26929009359400047</c:v>
                </c:pt>
                <c:pt idx="19">
                  <c:v>0.3011029809226542</c:v>
                </c:pt>
                <c:pt idx="20">
                  <c:v>0.20309725986575666</c:v>
                </c:pt>
                <c:pt idx="21">
                  <c:v>0.1724404753172748</c:v>
                </c:pt>
                <c:pt idx="22">
                  <c:v>0.21023829295477869</c:v>
                </c:pt>
                <c:pt idx="23">
                  <c:v>0.1989201496372992</c:v>
                </c:pt>
                <c:pt idx="24">
                  <c:v>0.13468086917450406</c:v>
                </c:pt>
                <c:pt idx="25">
                  <c:v>6.1679288746964822E-2</c:v>
                </c:pt>
                <c:pt idx="26">
                  <c:v>4.2563600353830333E-2</c:v>
                </c:pt>
                <c:pt idx="27">
                  <c:v>4.3086424015417291E-2</c:v>
                </c:pt>
                <c:pt idx="28">
                  <c:v>9.903005853834157E-2</c:v>
                </c:pt>
                <c:pt idx="29">
                  <c:v>0.13794837168542573</c:v>
                </c:pt>
                <c:pt idx="30">
                  <c:v>0.19016068489174098</c:v>
                </c:pt>
                <c:pt idx="31">
                  <c:v>0.17105560531625152</c:v>
                </c:pt>
                <c:pt idx="32">
                  <c:v>0.18985319806303746</c:v>
                </c:pt>
                <c:pt idx="33">
                  <c:v>0.17791605812231159</c:v>
                </c:pt>
                <c:pt idx="34">
                  <c:v>0.25928979258784746</c:v>
                </c:pt>
                <c:pt idx="35">
                  <c:v>0.29894265868962566</c:v>
                </c:pt>
                <c:pt idx="36">
                  <c:v>0.30196377275570097</c:v>
                </c:pt>
                <c:pt idx="37">
                  <c:v>0.31000473297755637</c:v>
                </c:pt>
                <c:pt idx="38">
                  <c:v>0.34996726800011757</c:v>
                </c:pt>
                <c:pt idx="39">
                  <c:v>0.341466853651619</c:v>
                </c:pt>
                <c:pt idx="40">
                  <c:v>0.29081763755888557</c:v>
                </c:pt>
                <c:pt idx="41">
                  <c:v>0.27743218813523995</c:v>
                </c:pt>
                <c:pt idx="42">
                  <c:v>0.33844049456867786</c:v>
                </c:pt>
                <c:pt idx="43">
                  <c:v>0.33739755930481208</c:v>
                </c:pt>
                <c:pt idx="44">
                  <c:v>0.31068755092166567</c:v>
                </c:pt>
                <c:pt idx="45">
                  <c:v>0.37762601458186396</c:v>
                </c:pt>
                <c:pt idx="46">
                  <c:v>0.26071874453998112</c:v>
                </c:pt>
                <c:pt idx="47">
                  <c:v>0.25455919145809325</c:v>
                </c:pt>
                <c:pt idx="48">
                  <c:v>0.21905503668963444</c:v>
                </c:pt>
                <c:pt idx="49">
                  <c:v>0.40627925582712188</c:v>
                </c:pt>
                <c:pt idx="50">
                  <c:v>0.40726040686701381</c:v>
                </c:pt>
                <c:pt idx="51">
                  <c:v>0.50120700543875374</c:v>
                </c:pt>
                <c:pt idx="52">
                  <c:v>0.48419525217708859</c:v>
                </c:pt>
              </c:numCache>
            </c:numRef>
          </c:val>
          <c:smooth val="0"/>
          <c:extLst>
            <c:ext xmlns:c16="http://schemas.microsoft.com/office/drawing/2014/chart" uri="{C3380CC4-5D6E-409C-BE32-E72D297353CC}">
              <c16:uniqueId val="{00000000-73F6-4C4E-A28B-89E5280B39F4}"/>
            </c:ext>
          </c:extLst>
        </c:ser>
        <c:ser>
          <c:idx val="1"/>
          <c:order val="1"/>
          <c:tx>
            <c:strRef>
              <c:f>HOSP!$B$127</c:f>
              <c:strCache>
                <c:ptCount val="1"/>
                <c:pt idx="0">
                  <c:v>Límite superior</c:v>
                </c:pt>
              </c:strCache>
            </c:strRef>
          </c:tx>
          <c:spPr>
            <a:ln w="38100" cap="rnd">
              <a:solidFill>
                <a:schemeClr val="accent2"/>
              </a:solidFill>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HOSP!$C$127:$BC$127</c:f>
              <c:numCache>
                <c:formatCode>0.0</c:formatCode>
                <c:ptCount val="53"/>
                <c:pt idx="0">
                  <c:v>1.5709944972041199</c:v>
                </c:pt>
                <c:pt idx="1">
                  <c:v>1.6119242606796127</c:v>
                </c:pt>
                <c:pt idx="2">
                  <c:v>1.7098814551559405</c:v>
                </c:pt>
                <c:pt idx="3">
                  <c:v>1.7586758741097839</c:v>
                </c:pt>
                <c:pt idx="4">
                  <c:v>1.7650562861910306</c:v>
                </c:pt>
                <c:pt idx="5">
                  <c:v>1.7686178621332393</c:v>
                </c:pt>
                <c:pt idx="6">
                  <c:v>1.8032899640648634</c:v>
                </c:pt>
                <c:pt idx="7">
                  <c:v>1.7726743312637145</c:v>
                </c:pt>
                <c:pt idx="8">
                  <c:v>1.7429166907907356</c:v>
                </c:pt>
                <c:pt idx="9">
                  <c:v>1.6721335518922888</c:v>
                </c:pt>
                <c:pt idx="10">
                  <c:v>1.557731890370551</c:v>
                </c:pt>
                <c:pt idx="11">
                  <c:v>1.6014706540885046</c:v>
                </c:pt>
                <c:pt idx="12">
                  <c:v>1.6022913892990414</c:v>
                </c:pt>
                <c:pt idx="13">
                  <c:v>1.6454954235997028</c:v>
                </c:pt>
                <c:pt idx="14">
                  <c:v>1.7034841309744098</c:v>
                </c:pt>
                <c:pt idx="15">
                  <c:v>1.734485244855708</c:v>
                </c:pt>
                <c:pt idx="16">
                  <c:v>1.8348975208780571</c:v>
                </c:pt>
                <c:pt idx="17">
                  <c:v>1.7718804997106112</c:v>
                </c:pt>
                <c:pt idx="18">
                  <c:v>1.7307099064059996</c:v>
                </c:pt>
                <c:pt idx="19">
                  <c:v>1.6988970190773458</c:v>
                </c:pt>
                <c:pt idx="20">
                  <c:v>1.7969027401342434</c:v>
                </c:pt>
                <c:pt idx="21">
                  <c:v>1.8275595246827252</c:v>
                </c:pt>
                <c:pt idx="22">
                  <c:v>1.7897617070452214</c:v>
                </c:pt>
                <c:pt idx="23">
                  <c:v>1.8010798503627008</c:v>
                </c:pt>
                <c:pt idx="24">
                  <c:v>1.8653191308254959</c:v>
                </c:pt>
                <c:pt idx="25">
                  <c:v>1.9383207112530352</c:v>
                </c:pt>
                <c:pt idx="26">
                  <c:v>1.9574363996461697</c:v>
                </c:pt>
                <c:pt idx="27">
                  <c:v>1.9569135759845828</c:v>
                </c:pt>
                <c:pt idx="28">
                  <c:v>1.9009699414616583</c:v>
                </c:pt>
                <c:pt idx="29">
                  <c:v>1.8620516283145743</c:v>
                </c:pt>
                <c:pt idx="30">
                  <c:v>1.809839315108259</c:v>
                </c:pt>
                <c:pt idx="31">
                  <c:v>1.8289443946837485</c:v>
                </c:pt>
                <c:pt idx="32">
                  <c:v>1.8101468019369626</c:v>
                </c:pt>
                <c:pt idx="33">
                  <c:v>1.8220839418776884</c:v>
                </c:pt>
                <c:pt idx="34">
                  <c:v>1.7407102074121525</c:v>
                </c:pt>
                <c:pt idx="35">
                  <c:v>1.7010573413103742</c:v>
                </c:pt>
                <c:pt idx="36">
                  <c:v>1.698036227244299</c:v>
                </c:pt>
                <c:pt idx="37">
                  <c:v>1.6899952670224436</c:v>
                </c:pt>
                <c:pt idx="38">
                  <c:v>1.6500327319998824</c:v>
                </c:pt>
                <c:pt idx="39">
                  <c:v>1.658533146348381</c:v>
                </c:pt>
                <c:pt idx="40">
                  <c:v>1.7091823624411144</c:v>
                </c:pt>
                <c:pt idx="41">
                  <c:v>1.72256781186476</c:v>
                </c:pt>
                <c:pt idx="42">
                  <c:v>1.6615595054313221</c:v>
                </c:pt>
                <c:pt idx="43">
                  <c:v>1.662602440695188</c:v>
                </c:pt>
                <c:pt idx="44">
                  <c:v>1.6893124490783342</c:v>
                </c:pt>
                <c:pt idx="45">
                  <c:v>1.622373985418136</c:v>
                </c:pt>
                <c:pt idx="46">
                  <c:v>1.739281255460019</c:v>
                </c:pt>
                <c:pt idx="47">
                  <c:v>1.7454408085419066</c:v>
                </c:pt>
                <c:pt idx="48">
                  <c:v>1.7809449633103656</c:v>
                </c:pt>
                <c:pt idx="49">
                  <c:v>1.5937207441728782</c:v>
                </c:pt>
                <c:pt idx="50">
                  <c:v>1.5927395931329862</c:v>
                </c:pt>
                <c:pt idx="51">
                  <c:v>1.4987929945612462</c:v>
                </c:pt>
                <c:pt idx="52">
                  <c:v>1.5158047478229113</c:v>
                </c:pt>
              </c:numCache>
            </c:numRef>
          </c:val>
          <c:smooth val="0"/>
          <c:extLst>
            <c:ext xmlns:c16="http://schemas.microsoft.com/office/drawing/2014/chart" uri="{C3380CC4-5D6E-409C-BE32-E72D297353CC}">
              <c16:uniqueId val="{00000001-73F6-4C4E-A28B-89E5280B39F4}"/>
            </c:ext>
          </c:extLst>
        </c:ser>
        <c:ser>
          <c:idx val="2"/>
          <c:order val="2"/>
          <c:tx>
            <c:strRef>
              <c:f>HOSP!$B$128</c:f>
              <c:strCache>
                <c:ptCount val="1"/>
                <c:pt idx="0">
                  <c:v>Razón observada</c:v>
                </c:pt>
              </c:strCache>
            </c:strRef>
          </c:tx>
          <c:spPr>
            <a:ln w="28575" cap="rnd">
              <a:noFill/>
              <a:round/>
            </a:ln>
            <a:effectLst/>
          </c:spPr>
          <c:marker>
            <c:symbol val="circle"/>
            <c:size val="4"/>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HOSP!$C$128:$BB$128</c:f>
              <c:numCache>
                <c:formatCode>General</c:formatCode>
                <c:ptCount val="52"/>
                <c:pt idx="0">
                  <c:v>1.713984539704849</c:v>
                </c:pt>
                <c:pt idx="1">
                  <c:v>2.0176522506619592</c:v>
                </c:pt>
                <c:pt idx="2">
                  <c:v>2.1405228758169934</c:v>
                </c:pt>
                <c:pt idx="3">
                  <c:v>2.2976384364820843</c:v>
                </c:pt>
                <c:pt idx="4">
                  <c:v>2.255255892970907</c:v>
                </c:pt>
                <c:pt idx="5">
                  <c:v>1.8297611757501531</c:v>
                </c:pt>
                <c:pt idx="6">
                  <c:v>1.6082130965593786</c:v>
                </c:pt>
                <c:pt idx="7">
                  <c:v>1.5406087102740877</c:v>
                </c:pt>
                <c:pt idx="8">
                  <c:v>1.3077306733167082</c:v>
                </c:pt>
                <c:pt idx="9">
                  <c:v>1.1997927819029528</c:v>
                </c:pt>
                <c:pt idx="10">
                  <c:v>1.1055276381909547</c:v>
                </c:pt>
                <c:pt idx="11">
                  <c:v>1.3102820746132848</c:v>
                </c:pt>
                <c:pt idx="12">
                  <c:v>1.2436128103634401</c:v>
                </c:pt>
                <c:pt idx="13">
                  <c:v>1.2379421221864952</c:v>
                </c:pt>
                <c:pt idx="14">
                  <c:v>1.4472361809045227</c:v>
                </c:pt>
                <c:pt idx="15">
                  <c:v>0.83529859262076844</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mooth val="0"/>
          <c:extLst>
            <c:ext xmlns:c16="http://schemas.microsoft.com/office/drawing/2014/chart" uri="{C3380CC4-5D6E-409C-BE32-E72D297353CC}">
              <c16:uniqueId val="{00000002-73F6-4C4E-A28B-89E5280B39F4}"/>
            </c:ext>
          </c:extLst>
        </c:ser>
        <c:ser>
          <c:idx val="3"/>
          <c:order val="3"/>
          <c:tx>
            <c:strRef>
              <c:f>HOSP!$B$129</c:f>
              <c:strCache>
                <c:ptCount val="1"/>
                <c:pt idx="0">
                  <c:v>Razón esperada</c:v>
                </c:pt>
              </c:strCache>
            </c:strRef>
          </c:tx>
          <c:spPr>
            <a:ln w="50800" cap="rnd">
              <a:solidFill>
                <a:schemeClr val="tx1"/>
              </a:solidFill>
              <a:prstDash val="sysDot"/>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HOSP!$C$129:$BC$129</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73F6-4C4E-A28B-89E5280B39F4}"/>
            </c:ext>
          </c:extLst>
        </c:ser>
        <c:dLbls>
          <c:showLegendKey val="0"/>
          <c:showVal val="0"/>
          <c:showCatName val="0"/>
          <c:showSerName val="0"/>
          <c:showPercent val="0"/>
          <c:showBubbleSize val="0"/>
        </c:dLbls>
        <c:smooth val="0"/>
        <c:axId val="446515736"/>
        <c:axId val="446516128"/>
      </c:lineChart>
      <c:catAx>
        <c:axId val="446515736"/>
        <c:scaling>
          <c:orientation val="minMax"/>
        </c:scaling>
        <c:delete val="0"/>
        <c:axPos val="b"/>
        <c:title>
          <c:tx>
            <c:rich>
              <a:bodyPr rot="0" vert="horz"/>
              <a:lstStyle/>
              <a:p>
                <a:pPr>
                  <a:defRPr/>
                </a:pPr>
                <a:r>
                  <a:rPr lang="es-CO"/>
                  <a:t>Semanas epidemiológicas</a:t>
                </a:r>
              </a:p>
            </c:rich>
          </c:tx>
          <c:layout>
            <c:manualLayout>
              <c:xMode val="edge"/>
              <c:yMode val="edge"/>
              <c:x val="0.39523090255705645"/>
              <c:y val="0.7059020719973331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46516128"/>
        <c:crosses val="autoZero"/>
        <c:auto val="1"/>
        <c:lblAlgn val="ctr"/>
        <c:lblOffset val="100"/>
        <c:noMultiLvlLbl val="0"/>
      </c:catAx>
      <c:valAx>
        <c:axId val="446516128"/>
        <c:scaling>
          <c:orientation val="minMax"/>
        </c:scaling>
        <c:delete val="0"/>
        <c:axPos val="l"/>
        <c:title>
          <c:tx>
            <c:rich>
              <a:bodyPr rot="-5400000" vert="horz"/>
              <a:lstStyle/>
              <a:p>
                <a:pPr>
                  <a:defRPr/>
                </a:pPr>
                <a:r>
                  <a:rPr lang="es-CO"/>
                  <a:t>Razón</a:t>
                </a:r>
              </a:p>
            </c:rich>
          </c:tx>
          <c:layout>
            <c:manualLayout>
              <c:xMode val="edge"/>
              <c:yMode val="edge"/>
              <c:x val="5.8700207318039292E-3"/>
              <c:y val="0.3212588658700943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n-US"/>
          </a:p>
        </c:txPr>
        <c:crossAx val="446515736"/>
        <c:crosses val="autoZero"/>
        <c:crossBetween val="between"/>
      </c:valAx>
      <c:spPr>
        <a:noFill/>
        <a:ln>
          <a:noFill/>
        </a:ln>
        <a:effectLst/>
      </c:spPr>
    </c:plotArea>
    <c:legend>
      <c:legendPos val="b"/>
      <c:layout>
        <c:manualLayout>
          <c:xMode val="edge"/>
          <c:yMode val="edge"/>
          <c:x val="6.9980630780410474E-2"/>
          <c:y val="0.86092910593747862"/>
          <c:w val="0.89262275865366991"/>
          <c:h val="6.6558836587947451E-2"/>
        </c:manualLayout>
      </c:layout>
      <c:overlay val="0"/>
      <c:spPr>
        <a:noFill/>
        <a:ln>
          <a:noFill/>
        </a:ln>
        <a:effectLst/>
      </c:spPr>
      <c:txPr>
        <a:bodyPr rot="0" vert="horz"/>
        <a:lstStyle/>
        <a:p>
          <a:pPr>
            <a:defRPr sz="700"/>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b="1">
          <a:solidFill>
            <a:sysClr val="windowText" lastClr="000000"/>
          </a:solidFill>
          <a:latin typeface="Arial Narrow" panose="020B0606020202030204" pitchFamily="34" charset="0"/>
          <a:cs typeface="Arial"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13456777979966"/>
          <c:y val="4.9900056348628298E-2"/>
          <c:w val="0.81057544659202063"/>
          <c:h val="0.69906340710552839"/>
        </c:manualLayout>
      </c:layout>
      <c:barChart>
        <c:barDir val="col"/>
        <c:grouping val="clustered"/>
        <c:varyColors val="0"/>
        <c:ser>
          <c:idx val="1"/>
          <c:order val="0"/>
          <c:spPr>
            <a:solidFill>
              <a:srgbClr val="007FDE"/>
            </a:solidFill>
          </c:spPr>
          <c:invertIfNegative val="0"/>
          <c:cat>
            <c:strRef>
              <c:f>Hoja1!$E$21:$K$21</c:f>
              <c:strCache>
                <c:ptCount val="7"/>
                <c:pt idx="0">
                  <c:v>&lt; 1 AÑO</c:v>
                </c:pt>
                <c:pt idx="1">
                  <c:v>1</c:v>
                </c:pt>
                <c:pt idx="2">
                  <c:v>2-4</c:v>
                </c:pt>
                <c:pt idx="3">
                  <c:v>5 - 19</c:v>
                </c:pt>
                <c:pt idx="4">
                  <c:v>20 - 39</c:v>
                </c:pt>
                <c:pt idx="5">
                  <c:v>40 - 59 </c:v>
                </c:pt>
                <c:pt idx="6">
                  <c:v>60 y más</c:v>
                </c:pt>
              </c:strCache>
            </c:strRef>
          </c:cat>
          <c:val>
            <c:numRef>
              <c:f>Hoja1!$E$22:$K$22</c:f>
              <c:numCache>
                <c:formatCode>0%</c:formatCode>
                <c:ptCount val="7"/>
                <c:pt idx="0">
                  <c:v>0.14316040865065677</c:v>
                </c:pt>
                <c:pt idx="1">
                  <c:v>5.1612047233647339E-2</c:v>
                </c:pt>
                <c:pt idx="2">
                  <c:v>0.11556322144089159</c:v>
                </c:pt>
                <c:pt idx="3">
                  <c:v>9.3405864402282074E-2</c:v>
                </c:pt>
                <c:pt idx="4">
                  <c:v>7.9341913228074837E-2</c:v>
                </c:pt>
                <c:pt idx="5">
                  <c:v>0.11489982751757993</c:v>
                </c:pt>
                <c:pt idx="6">
                  <c:v>0.40201671752686746</c:v>
                </c:pt>
              </c:numCache>
            </c:numRef>
          </c:val>
          <c:extLst>
            <c:ext xmlns:c16="http://schemas.microsoft.com/office/drawing/2014/chart" uri="{C3380CC4-5D6E-409C-BE32-E72D297353CC}">
              <c16:uniqueId val="{00000009-C1EB-4BC5-B425-1A9FC8CEF190}"/>
            </c:ext>
          </c:extLst>
        </c:ser>
        <c:ser>
          <c:idx val="0"/>
          <c:order val="1"/>
          <c:spPr>
            <a:solidFill>
              <a:srgbClr val="007FDE"/>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Hoja1!$E$21:$K$21</c:f>
              <c:strCache>
                <c:ptCount val="7"/>
                <c:pt idx="0">
                  <c:v>&lt; 1 AÑO</c:v>
                </c:pt>
                <c:pt idx="1">
                  <c:v>1</c:v>
                </c:pt>
                <c:pt idx="2">
                  <c:v>2-4</c:v>
                </c:pt>
                <c:pt idx="3">
                  <c:v>5 - 19</c:v>
                </c:pt>
                <c:pt idx="4">
                  <c:v>20 - 39</c:v>
                </c:pt>
                <c:pt idx="5">
                  <c:v>40 - 59 </c:v>
                </c:pt>
                <c:pt idx="6">
                  <c:v>60 y más</c:v>
                </c:pt>
              </c:strCache>
            </c:strRef>
          </c:cat>
          <c:val>
            <c:numRef>
              <c:f>Hoja1!$E$22:$K$22</c:f>
              <c:numCache>
                <c:formatCode>0%</c:formatCode>
                <c:ptCount val="7"/>
                <c:pt idx="0">
                  <c:v>0.14316040865065677</c:v>
                </c:pt>
                <c:pt idx="1">
                  <c:v>5.1612047233647339E-2</c:v>
                </c:pt>
                <c:pt idx="2">
                  <c:v>0.11556322144089159</c:v>
                </c:pt>
                <c:pt idx="3">
                  <c:v>9.3405864402282074E-2</c:v>
                </c:pt>
                <c:pt idx="4">
                  <c:v>7.9341913228074837E-2</c:v>
                </c:pt>
                <c:pt idx="5">
                  <c:v>0.11489982751757993</c:v>
                </c:pt>
                <c:pt idx="6">
                  <c:v>0.40201671752686746</c:v>
                </c:pt>
              </c:numCache>
            </c:numRef>
          </c:val>
          <c:extLst>
            <c:ext xmlns:c16="http://schemas.microsoft.com/office/drawing/2014/chart" uri="{C3380CC4-5D6E-409C-BE32-E72D297353CC}">
              <c16:uniqueId val="{00000008-C1EB-4BC5-B425-1A9FC8CEF190}"/>
            </c:ext>
          </c:extLst>
        </c:ser>
        <c:dLbls>
          <c:showLegendKey val="0"/>
          <c:showVal val="0"/>
          <c:showCatName val="0"/>
          <c:showSerName val="0"/>
          <c:showPercent val="0"/>
          <c:showBubbleSize val="0"/>
        </c:dLbls>
        <c:gapWidth val="0"/>
        <c:overlap val="100"/>
        <c:axId val="446489472"/>
        <c:axId val="446494176"/>
      </c:barChart>
      <c:catAx>
        <c:axId val="446489472"/>
        <c:scaling>
          <c:orientation val="minMax"/>
        </c:scaling>
        <c:delete val="0"/>
        <c:axPos val="b"/>
        <c:title>
          <c:tx>
            <c:rich>
              <a:bodyPr/>
              <a:lstStyle/>
              <a:p>
                <a:pPr>
                  <a:defRPr/>
                </a:pPr>
                <a:r>
                  <a:rPr lang="en-US"/>
                  <a:t>Grupo de Edad</a:t>
                </a:r>
              </a:p>
            </c:rich>
          </c:tx>
          <c:layout/>
          <c:overlay val="0"/>
        </c:title>
        <c:numFmt formatCode="General" sourceLinked="0"/>
        <c:majorTickMark val="none"/>
        <c:minorTickMark val="none"/>
        <c:tickLblPos val="nextTo"/>
        <c:crossAx val="446494176"/>
        <c:crosses val="autoZero"/>
        <c:auto val="1"/>
        <c:lblAlgn val="ctr"/>
        <c:lblOffset val="100"/>
        <c:noMultiLvlLbl val="0"/>
      </c:catAx>
      <c:valAx>
        <c:axId val="446494176"/>
        <c:scaling>
          <c:orientation val="minMax"/>
        </c:scaling>
        <c:delete val="0"/>
        <c:axPos val="l"/>
        <c:title>
          <c:tx>
            <c:rich>
              <a:bodyPr/>
              <a:lstStyle/>
              <a:p>
                <a:pPr>
                  <a:defRPr/>
                </a:pPr>
                <a:r>
                  <a:rPr lang="en-US"/>
                  <a:t>Porcentaje</a:t>
                </a:r>
              </a:p>
            </c:rich>
          </c:tx>
          <c:layout/>
          <c:overlay val="0"/>
        </c:title>
        <c:numFmt formatCode="0%" sourceLinked="1"/>
        <c:majorTickMark val="out"/>
        <c:minorTickMark val="none"/>
        <c:tickLblPos val="nextTo"/>
        <c:crossAx val="446489472"/>
        <c:crosses val="autoZero"/>
        <c:crossBetween val="between"/>
      </c:valAx>
    </c:plotArea>
    <c:plotVisOnly val="1"/>
    <c:dispBlanksAs val="gap"/>
    <c:showDLblsOverMax val="0"/>
  </c:chart>
  <c:spPr>
    <a:noFill/>
    <a:ln>
      <a:noFill/>
    </a:ln>
  </c:spPr>
  <c:txPr>
    <a:bodyPr/>
    <a:lstStyle/>
    <a:p>
      <a:pPr>
        <a:defRPr sz="800" b="1">
          <a:latin typeface="Arial Narrow" panose="020B0606020202030204"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1493988030663"/>
          <c:y val="4.2284095591512437E-2"/>
          <c:w val="0.82950476453542166"/>
          <c:h val="0.70347371666378167"/>
        </c:manualLayout>
      </c:layout>
      <c:lineChart>
        <c:grouping val="standard"/>
        <c:varyColors val="0"/>
        <c:ser>
          <c:idx val="0"/>
          <c:order val="0"/>
          <c:tx>
            <c:strRef>
              <c:f>UCI!$B$127</c:f>
              <c:strCache>
                <c:ptCount val="1"/>
                <c:pt idx="0">
                  <c:v>Límite inferior</c:v>
                </c:pt>
              </c:strCache>
            </c:strRef>
          </c:tx>
          <c:spPr>
            <a:ln w="38100" cap="rnd">
              <a:solidFill>
                <a:schemeClr val="accent1"/>
              </a:solidFill>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UCI!$C$127:$BC$127</c:f>
              <c:numCache>
                <c:formatCode>0.0</c:formatCode>
                <c:ptCount val="53"/>
                <c:pt idx="0">
                  <c:v>-0.5378573329378078</c:v>
                </c:pt>
                <c:pt idx="1">
                  <c:v>-0.4436038557468116</c:v>
                </c:pt>
                <c:pt idx="2">
                  <c:v>-0.60584602035023871</c:v>
                </c:pt>
                <c:pt idx="3">
                  <c:v>0.22429870720157541</c:v>
                </c:pt>
                <c:pt idx="4">
                  <c:v>5.3602946592282374E-2</c:v>
                </c:pt>
                <c:pt idx="5">
                  <c:v>7.2396168195559829E-2</c:v>
                </c:pt>
                <c:pt idx="6">
                  <c:v>-1.1288752620373321E-2</c:v>
                </c:pt>
                <c:pt idx="7">
                  <c:v>7.4742718275679576E-2</c:v>
                </c:pt>
                <c:pt idx="8">
                  <c:v>0.14765264880894269</c:v>
                </c:pt>
                <c:pt idx="9">
                  <c:v>0.23515861827294005</c:v>
                </c:pt>
                <c:pt idx="10">
                  <c:v>0.33681568574864862</c:v>
                </c:pt>
                <c:pt idx="11">
                  <c:v>0.31609897476495108</c:v>
                </c:pt>
                <c:pt idx="12">
                  <c:v>0.22526455108120413</c:v>
                </c:pt>
                <c:pt idx="13">
                  <c:v>5.0845376224554761E-2</c:v>
                </c:pt>
                <c:pt idx="14">
                  <c:v>4.7007753838628985E-2</c:v>
                </c:pt>
                <c:pt idx="15">
                  <c:v>-4.4751544449945113E-2</c:v>
                </c:pt>
                <c:pt idx="16">
                  <c:v>-0.14682112700002392</c:v>
                </c:pt>
                <c:pt idx="17">
                  <c:v>-0.28406170786709439</c:v>
                </c:pt>
                <c:pt idx="18">
                  <c:v>-6.4230947703427299E-2</c:v>
                </c:pt>
                <c:pt idx="19">
                  <c:v>4.3651217710450774E-2</c:v>
                </c:pt>
                <c:pt idx="20">
                  <c:v>0.14476009557689196</c:v>
                </c:pt>
                <c:pt idx="21">
                  <c:v>-9.3832980045534198E-2</c:v>
                </c:pt>
                <c:pt idx="22">
                  <c:v>-0.39063751083191445</c:v>
                </c:pt>
                <c:pt idx="23">
                  <c:v>-0.47443532561172885</c:v>
                </c:pt>
                <c:pt idx="24">
                  <c:v>-0.39772401762816245</c:v>
                </c:pt>
                <c:pt idx="25">
                  <c:v>-0.17365374844207127</c:v>
                </c:pt>
                <c:pt idx="26">
                  <c:v>2.4573084401019019E-2</c:v>
                </c:pt>
                <c:pt idx="27">
                  <c:v>-0.27063526261009874</c:v>
                </c:pt>
                <c:pt idx="28">
                  <c:v>-0.7954287615612925</c:v>
                </c:pt>
                <c:pt idx="29">
                  <c:v>-0.90021699048005832</c:v>
                </c:pt>
                <c:pt idx="30">
                  <c:v>-0.94704423950464833</c:v>
                </c:pt>
                <c:pt idx="31">
                  <c:v>-0.87436655318343637</c:v>
                </c:pt>
                <c:pt idx="32">
                  <c:v>-0.94075386645434311</c:v>
                </c:pt>
                <c:pt idx="33">
                  <c:v>-9.0428657842257509E-2</c:v>
                </c:pt>
                <c:pt idx="34">
                  <c:v>-8.877137242768951E-3</c:v>
                </c:pt>
                <c:pt idx="35">
                  <c:v>2.195150539074453E-2</c:v>
                </c:pt>
                <c:pt idx="36">
                  <c:v>0.18239488294626771</c:v>
                </c:pt>
                <c:pt idx="37">
                  <c:v>-0.49815796230045772</c:v>
                </c:pt>
                <c:pt idx="38">
                  <c:v>-0.53124927126692967</c:v>
                </c:pt>
                <c:pt idx="39">
                  <c:v>-0.4585247266178476</c:v>
                </c:pt>
                <c:pt idx="40">
                  <c:v>-0.10306238967159209</c:v>
                </c:pt>
                <c:pt idx="41">
                  <c:v>0.10433407038603915</c:v>
                </c:pt>
                <c:pt idx="42">
                  <c:v>0.13583472781703454</c:v>
                </c:pt>
                <c:pt idx="43">
                  <c:v>0.13330204936351631</c:v>
                </c:pt>
                <c:pt idx="44">
                  <c:v>-6.4768150328658569E-2</c:v>
                </c:pt>
                <c:pt idx="45">
                  <c:v>-0.14617067094913461</c:v>
                </c:pt>
                <c:pt idx="46">
                  <c:v>-0.26695697276241726</c:v>
                </c:pt>
                <c:pt idx="47">
                  <c:v>-0.11203820109425044</c:v>
                </c:pt>
                <c:pt idx="48">
                  <c:v>-0.11141084360574482</c:v>
                </c:pt>
                <c:pt idx="49">
                  <c:v>8.962642297979273E-2</c:v>
                </c:pt>
                <c:pt idx="50">
                  <c:v>1.5298748154401465E-2</c:v>
                </c:pt>
                <c:pt idx="51">
                  <c:v>0.1932683469109937</c:v>
                </c:pt>
                <c:pt idx="52">
                  <c:v>0.13007757870044201</c:v>
                </c:pt>
              </c:numCache>
            </c:numRef>
          </c:val>
          <c:smooth val="0"/>
          <c:extLst>
            <c:ext xmlns:c16="http://schemas.microsoft.com/office/drawing/2014/chart" uri="{C3380CC4-5D6E-409C-BE32-E72D297353CC}">
              <c16:uniqueId val="{00000000-73F6-4C4E-A28B-89E5280B39F4}"/>
            </c:ext>
          </c:extLst>
        </c:ser>
        <c:ser>
          <c:idx val="1"/>
          <c:order val="1"/>
          <c:tx>
            <c:strRef>
              <c:f>UCI!$B$128</c:f>
              <c:strCache>
                <c:ptCount val="1"/>
                <c:pt idx="0">
                  <c:v>Límite superior</c:v>
                </c:pt>
              </c:strCache>
            </c:strRef>
          </c:tx>
          <c:spPr>
            <a:ln w="38100" cap="rnd">
              <a:solidFill>
                <a:schemeClr val="accent2"/>
              </a:solidFill>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UCI!$C$128:$BC$128</c:f>
              <c:numCache>
                <c:formatCode>0.0</c:formatCode>
                <c:ptCount val="53"/>
                <c:pt idx="0">
                  <c:v>2.5378573329378078</c:v>
                </c:pt>
                <c:pt idx="1">
                  <c:v>2.4436038557468116</c:v>
                </c:pt>
                <c:pt idx="2">
                  <c:v>2.6058460203502385</c:v>
                </c:pt>
                <c:pt idx="3">
                  <c:v>1.7757012927984246</c:v>
                </c:pt>
                <c:pt idx="4">
                  <c:v>1.9463970534077175</c:v>
                </c:pt>
                <c:pt idx="5">
                  <c:v>1.9276038318044402</c:v>
                </c:pt>
                <c:pt idx="6">
                  <c:v>2.0112887526203735</c:v>
                </c:pt>
                <c:pt idx="7">
                  <c:v>1.9252572817243205</c:v>
                </c:pt>
                <c:pt idx="8">
                  <c:v>1.8523473511910573</c:v>
                </c:pt>
                <c:pt idx="9">
                  <c:v>1.7648413817270598</c:v>
                </c:pt>
                <c:pt idx="10">
                  <c:v>1.6631843142513514</c:v>
                </c:pt>
                <c:pt idx="11">
                  <c:v>1.6839010252350488</c:v>
                </c:pt>
                <c:pt idx="12">
                  <c:v>1.7747354489187959</c:v>
                </c:pt>
                <c:pt idx="13">
                  <c:v>1.9491546237754451</c:v>
                </c:pt>
                <c:pt idx="14">
                  <c:v>1.9529922461613709</c:v>
                </c:pt>
                <c:pt idx="15">
                  <c:v>2.0447515444499453</c:v>
                </c:pt>
                <c:pt idx="16">
                  <c:v>2.1468211270000239</c:v>
                </c:pt>
                <c:pt idx="17">
                  <c:v>2.2840617078670942</c:v>
                </c:pt>
                <c:pt idx="18">
                  <c:v>2.0642309477034271</c:v>
                </c:pt>
                <c:pt idx="19">
                  <c:v>1.9563487822895493</c:v>
                </c:pt>
                <c:pt idx="20">
                  <c:v>1.855239904423108</c:v>
                </c:pt>
                <c:pt idx="21">
                  <c:v>2.0938329800455344</c:v>
                </c:pt>
                <c:pt idx="22">
                  <c:v>2.3906375108319144</c:v>
                </c:pt>
                <c:pt idx="23">
                  <c:v>2.4744353256117289</c:v>
                </c:pt>
                <c:pt idx="24">
                  <c:v>2.3977240176281622</c:v>
                </c:pt>
                <c:pt idx="25">
                  <c:v>2.1736537484420713</c:v>
                </c:pt>
                <c:pt idx="26">
                  <c:v>1.975426915598981</c:v>
                </c:pt>
                <c:pt idx="27">
                  <c:v>2.2706352626100985</c:v>
                </c:pt>
                <c:pt idx="28">
                  <c:v>2.7954287615612925</c:v>
                </c:pt>
                <c:pt idx="29">
                  <c:v>2.9002169904800583</c:v>
                </c:pt>
                <c:pt idx="30">
                  <c:v>2.9470442395046481</c:v>
                </c:pt>
                <c:pt idx="31">
                  <c:v>2.8743665531834361</c:v>
                </c:pt>
                <c:pt idx="32">
                  <c:v>2.9407538664543429</c:v>
                </c:pt>
                <c:pt idx="33">
                  <c:v>2.0904286578422573</c:v>
                </c:pt>
                <c:pt idx="34">
                  <c:v>2.0088771372427692</c:v>
                </c:pt>
                <c:pt idx="35">
                  <c:v>1.9780484946092556</c:v>
                </c:pt>
                <c:pt idx="36">
                  <c:v>1.8176051170537324</c:v>
                </c:pt>
                <c:pt idx="37">
                  <c:v>2.4981579623004579</c:v>
                </c:pt>
                <c:pt idx="38">
                  <c:v>2.5312492712669297</c:v>
                </c:pt>
                <c:pt idx="39">
                  <c:v>2.4585247266178474</c:v>
                </c:pt>
                <c:pt idx="40">
                  <c:v>2.1030623896715923</c:v>
                </c:pt>
                <c:pt idx="41">
                  <c:v>1.8956659296139609</c:v>
                </c:pt>
                <c:pt idx="42">
                  <c:v>1.8641652721829653</c:v>
                </c:pt>
                <c:pt idx="43">
                  <c:v>1.8666979506364836</c:v>
                </c:pt>
                <c:pt idx="44">
                  <c:v>2.0647681503286588</c:v>
                </c:pt>
                <c:pt idx="45">
                  <c:v>2.1461706709491346</c:v>
                </c:pt>
                <c:pt idx="46">
                  <c:v>2.2669569727624173</c:v>
                </c:pt>
                <c:pt idx="47">
                  <c:v>2.1120382010942507</c:v>
                </c:pt>
                <c:pt idx="48">
                  <c:v>2.1114108436057446</c:v>
                </c:pt>
                <c:pt idx="49">
                  <c:v>1.9103735770202073</c:v>
                </c:pt>
                <c:pt idx="50">
                  <c:v>1.9847012518455984</c:v>
                </c:pt>
                <c:pt idx="51">
                  <c:v>1.8067316530890063</c:v>
                </c:pt>
                <c:pt idx="52">
                  <c:v>1.869922421299558</c:v>
                </c:pt>
              </c:numCache>
            </c:numRef>
          </c:val>
          <c:smooth val="0"/>
          <c:extLst>
            <c:ext xmlns:c16="http://schemas.microsoft.com/office/drawing/2014/chart" uri="{C3380CC4-5D6E-409C-BE32-E72D297353CC}">
              <c16:uniqueId val="{00000001-73F6-4C4E-A28B-89E5280B39F4}"/>
            </c:ext>
          </c:extLst>
        </c:ser>
        <c:ser>
          <c:idx val="2"/>
          <c:order val="2"/>
          <c:tx>
            <c:strRef>
              <c:f>UCI!$B$129</c:f>
              <c:strCache>
                <c:ptCount val="1"/>
                <c:pt idx="0">
                  <c:v>Razón observada</c:v>
                </c:pt>
              </c:strCache>
            </c:strRef>
          </c:tx>
          <c:spPr>
            <a:ln w="28575" cap="rnd">
              <a:noFill/>
              <a:round/>
            </a:ln>
            <a:effectLst/>
          </c:spPr>
          <c:marker>
            <c:symbol val="circle"/>
            <c:size val="4"/>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UCI!$C$129:$R$129</c:f>
              <c:numCache>
                <c:formatCode>General</c:formatCode>
                <c:ptCount val="16"/>
                <c:pt idx="0">
                  <c:v>4.2428571428571429</c:v>
                </c:pt>
                <c:pt idx="1">
                  <c:v>6.2068965517241379</c:v>
                </c:pt>
                <c:pt idx="2">
                  <c:v>9.1985294117647065</c:v>
                </c:pt>
                <c:pt idx="3">
                  <c:v>12</c:v>
                </c:pt>
                <c:pt idx="4">
                  <c:v>12.345549738219896</c:v>
                </c:pt>
                <c:pt idx="5">
                  <c:v>8.8269230769230766</c:v>
                </c:pt>
                <c:pt idx="6">
                  <c:v>10.200000000000001</c:v>
                </c:pt>
                <c:pt idx="7">
                  <c:v>8.7326732673267333</c:v>
                </c:pt>
                <c:pt idx="8">
                  <c:v>6.9648241206030148</c:v>
                </c:pt>
                <c:pt idx="9">
                  <c:v>6.9948186528497418</c:v>
                </c:pt>
                <c:pt idx="10">
                  <c:v>5.435643564356436</c:v>
                </c:pt>
                <c:pt idx="11">
                  <c:v>6.4528301886792452</c:v>
                </c:pt>
                <c:pt idx="12">
                  <c:v>6.2790697674418601</c:v>
                </c:pt>
                <c:pt idx="13">
                  <c:v>6.8342245989304811</c:v>
                </c:pt>
                <c:pt idx="14">
                  <c:v>7.0295857988165675</c:v>
                </c:pt>
                <c:pt idx="15">
                  <c:v>5.1780821917808222</c:v>
                </c:pt>
              </c:numCache>
            </c:numRef>
          </c:val>
          <c:smooth val="0"/>
          <c:extLst>
            <c:ext xmlns:c16="http://schemas.microsoft.com/office/drawing/2014/chart" uri="{C3380CC4-5D6E-409C-BE32-E72D297353CC}">
              <c16:uniqueId val="{00000002-73F6-4C4E-A28B-89E5280B39F4}"/>
            </c:ext>
          </c:extLst>
        </c:ser>
        <c:ser>
          <c:idx val="3"/>
          <c:order val="3"/>
          <c:tx>
            <c:strRef>
              <c:f>UCI!$B$130</c:f>
              <c:strCache>
                <c:ptCount val="1"/>
                <c:pt idx="0">
                  <c:v>Razón esperada</c:v>
                </c:pt>
              </c:strCache>
            </c:strRef>
          </c:tx>
          <c:spPr>
            <a:ln w="50800" cap="rnd">
              <a:solidFill>
                <a:schemeClr val="tx1"/>
              </a:solidFill>
              <a:prstDash val="sysDot"/>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UCI!$C$130:$BC$130</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73F6-4C4E-A28B-89E5280B39F4}"/>
            </c:ext>
          </c:extLst>
        </c:ser>
        <c:dLbls>
          <c:showLegendKey val="0"/>
          <c:showVal val="0"/>
          <c:showCatName val="0"/>
          <c:showSerName val="0"/>
          <c:showPercent val="0"/>
          <c:showBubbleSize val="0"/>
        </c:dLbls>
        <c:smooth val="0"/>
        <c:axId val="446498096"/>
        <c:axId val="446507896"/>
      </c:lineChart>
      <c:catAx>
        <c:axId val="446498096"/>
        <c:scaling>
          <c:orientation val="minMax"/>
        </c:scaling>
        <c:delete val="0"/>
        <c:axPos val="b"/>
        <c:title>
          <c:tx>
            <c:rich>
              <a:bodyPr rot="0" vert="horz"/>
              <a:lstStyle/>
              <a:p>
                <a:pPr>
                  <a:defRPr/>
                </a:pPr>
                <a:r>
                  <a:rPr lang="es-CO" dirty="0"/>
                  <a:t>Semanas epidemiológicas</a:t>
                </a:r>
              </a:p>
            </c:rich>
          </c:tx>
          <c:layout>
            <c:manualLayout>
              <c:xMode val="edge"/>
              <c:yMode val="edge"/>
              <c:x val="0.38327870302450223"/>
              <c:y val="0.7414767751405045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46507896"/>
        <c:crosses val="autoZero"/>
        <c:auto val="1"/>
        <c:lblAlgn val="ctr"/>
        <c:lblOffset val="100"/>
        <c:noMultiLvlLbl val="0"/>
      </c:catAx>
      <c:valAx>
        <c:axId val="446507896"/>
        <c:scaling>
          <c:orientation val="minMax"/>
        </c:scaling>
        <c:delete val="0"/>
        <c:axPos val="l"/>
        <c:title>
          <c:tx>
            <c:rich>
              <a:bodyPr rot="-5400000" vert="horz"/>
              <a:lstStyle/>
              <a:p>
                <a:pPr>
                  <a:defRPr/>
                </a:pPr>
                <a:r>
                  <a:rPr lang="es-CO"/>
                  <a:t>Razón</a:t>
                </a:r>
              </a:p>
            </c:rich>
          </c:tx>
          <c:layout>
            <c:manualLayout>
              <c:xMode val="edge"/>
              <c:yMode val="edge"/>
              <c:x val="5.8700207318039292E-3"/>
              <c:y val="0.3212588658700943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n-US"/>
          </a:p>
        </c:txPr>
        <c:crossAx val="446498096"/>
        <c:crosses val="autoZero"/>
        <c:crossBetween val="between"/>
      </c:valAx>
      <c:spPr>
        <a:noFill/>
        <a:ln>
          <a:noFill/>
        </a:ln>
        <a:effectLst/>
      </c:spPr>
    </c:plotArea>
    <c:legend>
      <c:legendPos val="b"/>
      <c:layout>
        <c:manualLayout>
          <c:xMode val="edge"/>
          <c:yMode val="edge"/>
          <c:x val="6.9980630780410474E-2"/>
          <c:y val="0.86092910593747862"/>
          <c:w val="0.88694527918282573"/>
          <c:h val="6.6558836587947451E-2"/>
        </c:manualLayout>
      </c:layout>
      <c:overlay val="0"/>
      <c:spPr>
        <a:noFill/>
        <a:ln>
          <a:noFill/>
        </a:ln>
        <a:effectLst/>
      </c:spPr>
      <c:txPr>
        <a:bodyPr rot="0" vert="horz"/>
        <a:lstStyle/>
        <a:p>
          <a:pPr>
            <a:defRPr sz="600"/>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00" b="1">
          <a:solidFill>
            <a:sysClr val="windowText" lastClr="000000"/>
          </a:solidFill>
          <a:latin typeface="Arial Narrow" panose="020B0606020202030204" pitchFamily="34" charset="0"/>
          <a:cs typeface="Arial"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80443308446426"/>
          <c:y val="3.5540173752525911E-2"/>
          <c:w val="0.8614548270545952"/>
          <c:h val="0.59625579972285547"/>
        </c:manualLayout>
      </c:layout>
      <c:areaChart>
        <c:grouping val="standard"/>
        <c:varyColors val="0"/>
        <c:ser>
          <c:idx val="3"/>
          <c:order val="1"/>
          <c:tx>
            <c:strRef>
              <c:f>UCI!$A$75</c:f>
              <c:strCache>
                <c:ptCount val="1"/>
                <c:pt idx="0">
                  <c:v>Percentil 75</c:v>
                </c:pt>
              </c:strCache>
            </c:strRef>
          </c:tx>
          <c:spPr>
            <a:solidFill>
              <a:srgbClr val="C00000"/>
            </a:solidFill>
            <a:ln w="28575">
              <a:solidFill>
                <a:srgbClr val="FF0000"/>
              </a:solidFill>
              <a:prstDash val="solid"/>
            </a:ln>
          </c:spPr>
          <c:val>
            <c:numRef>
              <c:f>UCI!$B$75:$BA$75</c:f>
              <c:numCache>
                <c:formatCode>0.0</c:formatCode>
                <c:ptCount val="52"/>
                <c:pt idx="0">
                  <c:v>13</c:v>
                </c:pt>
                <c:pt idx="1">
                  <c:v>23.5</c:v>
                </c:pt>
                <c:pt idx="2">
                  <c:v>16.75</c:v>
                </c:pt>
                <c:pt idx="3">
                  <c:v>11</c:v>
                </c:pt>
                <c:pt idx="4">
                  <c:v>13.25</c:v>
                </c:pt>
                <c:pt idx="5">
                  <c:v>18.25</c:v>
                </c:pt>
                <c:pt idx="6">
                  <c:v>15.25</c:v>
                </c:pt>
                <c:pt idx="7">
                  <c:v>15.75</c:v>
                </c:pt>
                <c:pt idx="8">
                  <c:v>16</c:v>
                </c:pt>
                <c:pt idx="9">
                  <c:v>14</c:v>
                </c:pt>
                <c:pt idx="10">
                  <c:v>12.5</c:v>
                </c:pt>
                <c:pt idx="11">
                  <c:v>13.75</c:v>
                </c:pt>
                <c:pt idx="12">
                  <c:v>15.75</c:v>
                </c:pt>
                <c:pt idx="13">
                  <c:v>13.75</c:v>
                </c:pt>
                <c:pt idx="14">
                  <c:v>11.25</c:v>
                </c:pt>
                <c:pt idx="15">
                  <c:v>12.25</c:v>
                </c:pt>
                <c:pt idx="16">
                  <c:v>11.25</c:v>
                </c:pt>
                <c:pt idx="17">
                  <c:v>14</c:v>
                </c:pt>
                <c:pt idx="18">
                  <c:v>16.5</c:v>
                </c:pt>
                <c:pt idx="19">
                  <c:v>16</c:v>
                </c:pt>
                <c:pt idx="20">
                  <c:v>12.75</c:v>
                </c:pt>
                <c:pt idx="21">
                  <c:v>12.75</c:v>
                </c:pt>
                <c:pt idx="22">
                  <c:v>19.75</c:v>
                </c:pt>
                <c:pt idx="23">
                  <c:v>17.25</c:v>
                </c:pt>
                <c:pt idx="24">
                  <c:v>18</c:v>
                </c:pt>
                <c:pt idx="25">
                  <c:v>17</c:v>
                </c:pt>
                <c:pt idx="26">
                  <c:v>17.25</c:v>
                </c:pt>
                <c:pt idx="27">
                  <c:v>17</c:v>
                </c:pt>
                <c:pt idx="28">
                  <c:v>17</c:v>
                </c:pt>
                <c:pt idx="29">
                  <c:v>26.25</c:v>
                </c:pt>
                <c:pt idx="30">
                  <c:v>19.75</c:v>
                </c:pt>
                <c:pt idx="31">
                  <c:v>16.5</c:v>
                </c:pt>
                <c:pt idx="32">
                  <c:v>10</c:v>
                </c:pt>
                <c:pt idx="33">
                  <c:v>9</c:v>
                </c:pt>
                <c:pt idx="34">
                  <c:v>14.75</c:v>
                </c:pt>
                <c:pt idx="35">
                  <c:v>12.75</c:v>
                </c:pt>
                <c:pt idx="36">
                  <c:v>13.5</c:v>
                </c:pt>
                <c:pt idx="37">
                  <c:v>13.5</c:v>
                </c:pt>
                <c:pt idx="38">
                  <c:v>17.25</c:v>
                </c:pt>
                <c:pt idx="39">
                  <c:v>15</c:v>
                </c:pt>
                <c:pt idx="40">
                  <c:v>17.75</c:v>
                </c:pt>
                <c:pt idx="41">
                  <c:v>13</c:v>
                </c:pt>
                <c:pt idx="42">
                  <c:v>15.5</c:v>
                </c:pt>
                <c:pt idx="43">
                  <c:v>11.75</c:v>
                </c:pt>
                <c:pt idx="44">
                  <c:v>15</c:v>
                </c:pt>
                <c:pt idx="45">
                  <c:v>19</c:v>
                </c:pt>
                <c:pt idx="46">
                  <c:v>20.75</c:v>
                </c:pt>
                <c:pt idx="47">
                  <c:v>16.25</c:v>
                </c:pt>
                <c:pt idx="48">
                  <c:v>18.75</c:v>
                </c:pt>
                <c:pt idx="49">
                  <c:v>14</c:v>
                </c:pt>
                <c:pt idx="50">
                  <c:v>15.25</c:v>
                </c:pt>
                <c:pt idx="51">
                  <c:v>14.5</c:v>
                </c:pt>
              </c:numCache>
            </c:numRef>
          </c:val>
          <c:extLst>
            <c:ext xmlns:c16="http://schemas.microsoft.com/office/drawing/2014/chart" uri="{C3380CC4-5D6E-409C-BE32-E72D297353CC}">
              <c16:uniqueId val="{00000002-5A99-4791-8253-E45CCB0CC22F}"/>
            </c:ext>
          </c:extLst>
        </c:ser>
        <c:ser>
          <c:idx val="1"/>
          <c:order val="2"/>
          <c:tx>
            <c:strRef>
              <c:f>UCI!$A$73</c:f>
              <c:strCache>
                <c:ptCount val="1"/>
                <c:pt idx="0">
                  <c:v>Mediana</c:v>
                </c:pt>
              </c:strCache>
            </c:strRef>
          </c:tx>
          <c:spPr>
            <a:ln w="28575" cap="rnd">
              <a:solidFill>
                <a:schemeClr val="accent4"/>
              </a:solidFill>
              <a:round/>
            </a:ln>
            <a:effectLst/>
          </c:spPr>
          <c:val>
            <c:numRef>
              <c:f>UCI!$B$73:$BA$73</c:f>
              <c:numCache>
                <c:formatCode>0.0</c:formatCode>
                <c:ptCount val="52"/>
                <c:pt idx="0">
                  <c:v>12.5</c:v>
                </c:pt>
                <c:pt idx="1">
                  <c:v>19.5</c:v>
                </c:pt>
                <c:pt idx="2">
                  <c:v>14.5</c:v>
                </c:pt>
                <c:pt idx="3">
                  <c:v>7.5</c:v>
                </c:pt>
                <c:pt idx="4">
                  <c:v>10.5</c:v>
                </c:pt>
                <c:pt idx="5">
                  <c:v>9</c:v>
                </c:pt>
                <c:pt idx="6">
                  <c:v>12</c:v>
                </c:pt>
                <c:pt idx="7">
                  <c:v>11.5</c:v>
                </c:pt>
                <c:pt idx="8">
                  <c:v>12.5</c:v>
                </c:pt>
                <c:pt idx="9">
                  <c:v>11.5</c:v>
                </c:pt>
                <c:pt idx="10">
                  <c:v>10.5</c:v>
                </c:pt>
                <c:pt idx="11">
                  <c:v>11.5</c:v>
                </c:pt>
                <c:pt idx="12">
                  <c:v>14.5</c:v>
                </c:pt>
                <c:pt idx="13">
                  <c:v>9.5</c:v>
                </c:pt>
                <c:pt idx="14">
                  <c:v>8</c:v>
                </c:pt>
                <c:pt idx="15">
                  <c:v>9</c:v>
                </c:pt>
                <c:pt idx="16">
                  <c:v>7</c:v>
                </c:pt>
                <c:pt idx="17">
                  <c:v>9.5</c:v>
                </c:pt>
                <c:pt idx="18">
                  <c:v>14.5</c:v>
                </c:pt>
                <c:pt idx="19">
                  <c:v>11.5</c:v>
                </c:pt>
                <c:pt idx="20">
                  <c:v>10.5</c:v>
                </c:pt>
                <c:pt idx="21">
                  <c:v>11</c:v>
                </c:pt>
                <c:pt idx="22">
                  <c:v>15</c:v>
                </c:pt>
                <c:pt idx="23">
                  <c:v>9.5</c:v>
                </c:pt>
                <c:pt idx="24">
                  <c:v>14.5</c:v>
                </c:pt>
                <c:pt idx="25">
                  <c:v>14</c:v>
                </c:pt>
                <c:pt idx="26">
                  <c:v>13.5</c:v>
                </c:pt>
                <c:pt idx="27">
                  <c:v>13</c:v>
                </c:pt>
                <c:pt idx="28">
                  <c:v>9.5</c:v>
                </c:pt>
                <c:pt idx="29">
                  <c:v>21.5</c:v>
                </c:pt>
                <c:pt idx="30">
                  <c:v>10.5</c:v>
                </c:pt>
                <c:pt idx="31">
                  <c:v>10.5</c:v>
                </c:pt>
                <c:pt idx="32">
                  <c:v>9</c:v>
                </c:pt>
                <c:pt idx="33">
                  <c:v>8.5</c:v>
                </c:pt>
                <c:pt idx="34">
                  <c:v>11</c:v>
                </c:pt>
                <c:pt idx="35">
                  <c:v>10.5</c:v>
                </c:pt>
                <c:pt idx="36">
                  <c:v>11</c:v>
                </c:pt>
                <c:pt idx="37">
                  <c:v>11.5</c:v>
                </c:pt>
                <c:pt idx="38">
                  <c:v>13.5</c:v>
                </c:pt>
                <c:pt idx="39">
                  <c:v>9.5</c:v>
                </c:pt>
                <c:pt idx="40">
                  <c:v>12.5</c:v>
                </c:pt>
                <c:pt idx="41">
                  <c:v>12</c:v>
                </c:pt>
                <c:pt idx="42">
                  <c:v>13</c:v>
                </c:pt>
                <c:pt idx="43">
                  <c:v>9.5</c:v>
                </c:pt>
                <c:pt idx="44">
                  <c:v>11</c:v>
                </c:pt>
                <c:pt idx="45">
                  <c:v>11.5</c:v>
                </c:pt>
                <c:pt idx="46">
                  <c:v>15.5</c:v>
                </c:pt>
                <c:pt idx="47">
                  <c:v>11</c:v>
                </c:pt>
                <c:pt idx="48">
                  <c:v>17.5</c:v>
                </c:pt>
                <c:pt idx="49">
                  <c:v>9.5</c:v>
                </c:pt>
                <c:pt idx="50">
                  <c:v>11.5</c:v>
                </c:pt>
                <c:pt idx="51">
                  <c:v>12</c:v>
                </c:pt>
              </c:numCache>
            </c:numRef>
          </c:val>
          <c:extLst>
            <c:ext xmlns:c16="http://schemas.microsoft.com/office/drawing/2014/chart" uri="{C3380CC4-5D6E-409C-BE32-E72D297353CC}">
              <c16:uniqueId val="{00000000-5A99-4791-8253-E45CCB0CC22F}"/>
            </c:ext>
          </c:extLst>
        </c:ser>
        <c:ser>
          <c:idx val="2"/>
          <c:order val="3"/>
          <c:tx>
            <c:strRef>
              <c:f>UCI!$A$74</c:f>
              <c:strCache>
                <c:ptCount val="1"/>
                <c:pt idx="0">
                  <c:v>Percentil 25</c:v>
                </c:pt>
              </c:strCache>
            </c:strRef>
          </c:tx>
          <c:spPr>
            <a:solidFill>
              <a:srgbClr val="92D050"/>
            </a:solidFill>
            <a:ln w="28575" cap="rnd">
              <a:solidFill>
                <a:schemeClr val="accent6"/>
              </a:solidFill>
              <a:round/>
            </a:ln>
            <a:effectLst/>
          </c:spPr>
          <c:val>
            <c:numRef>
              <c:f>UCI!$B$74:$BA$74</c:f>
              <c:numCache>
                <c:formatCode>0.0</c:formatCode>
                <c:ptCount val="52"/>
                <c:pt idx="0">
                  <c:v>9</c:v>
                </c:pt>
                <c:pt idx="1">
                  <c:v>13.25</c:v>
                </c:pt>
                <c:pt idx="2">
                  <c:v>9.25</c:v>
                </c:pt>
                <c:pt idx="3">
                  <c:v>6.25</c:v>
                </c:pt>
                <c:pt idx="4">
                  <c:v>9.25</c:v>
                </c:pt>
                <c:pt idx="5">
                  <c:v>8</c:v>
                </c:pt>
                <c:pt idx="6">
                  <c:v>8</c:v>
                </c:pt>
                <c:pt idx="7">
                  <c:v>8</c:v>
                </c:pt>
                <c:pt idx="8">
                  <c:v>6.75</c:v>
                </c:pt>
                <c:pt idx="9">
                  <c:v>7.5</c:v>
                </c:pt>
                <c:pt idx="10">
                  <c:v>9.25</c:v>
                </c:pt>
                <c:pt idx="11">
                  <c:v>10</c:v>
                </c:pt>
                <c:pt idx="12">
                  <c:v>9.5</c:v>
                </c:pt>
                <c:pt idx="13">
                  <c:v>8.25</c:v>
                </c:pt>
                <c:pt idx="14">
                  <c:v>5.5</c:v>
                </c:pt>
                <c:pt idx="15">
                  <c:v>6.5</c:v>
                </c:pt>
                <c:pt idx="16">
                  <c:v>3.5</c:v>
                </c:pt>
                <c:pt idx="17">
                  <c:v>5.75</c:v>
                </c:pt>
                <c:pt idx="18">
                  <c:v>7.25</c:v>
                </c:pt>
                <c:pt idx="19">
                  <c:v>9.25</c:v>
                </c:pt>
                <c:pt idx="20">
                  <c:v>7.5</c:v>
                </c:pt>
                <c:pt idx="21">
                  <c:v>6.25</c:v>
                </c:pt>
                <c:pt idx="22">
                  <c:v>5.75</c:v>
                </c:pt>
                <c:pt idx="23">
                  <c:v>4</c:v>
                </c:pt>
                <c:pt idx="24">
                  <c:v>9.5</c:v>
                </c:pt>
                <c:pt idx="25">
                  <c:v>9.5</c:v>
                </c:pt>
                <c:pt idx="26">
                  <c:v>7.5</c:v>
                </c:pt>
                <c:pt idx="27">
                  <c:v>8.25</c:v>
                </c:pt>
                <c:pt idx="28">
                  <c:v>2.75</c:v>
                </c:pt>
                <c:pt idx="29">
                  <c:v>6.25</c:v>
                </c:pt>
                <c:pt idx="30">
                  <c:v>3.5</c:v>
                </c:pt>
                <c:pt idx="31">
                  <c:v>5.25</c:v>
                </c:pt>
                <c:pt idx="32">
                  <c:v>8</c:v>
                </c:pt>
                <c:pt idx="33">
                  <c:v>5.75</c:v>
                </c:pt>
                <c:pt idx="34">
                  <c:v>7.25</c:v>
                </c:pt>
                <c:pt idx="35">
                  <c:v>8.25</c:v>
                </c:pt>
                <c:pt idx="36">
                  <c:v>9.25</c:v>
                </c:pt>
                <c:pt idx="37">
                  <c:v>8</c:v>
                </c:pt>
                <c:pt idx="38">
                  <c:v>12</c:v>
                </c:pt>
                <c:pt idx="39">
                  <c:v>7</c:v>
                </c:pt>
                <c:pt idx="40">
                  <c:v>9.5</c:v>
                </c:pt>
                <c:pt idx="41">
                  <c:v>8</c:v>
                </c:pt>
                <c:pt idx="42">
                  <c:v>6.75</c:v>
                </c:pt>
                <c:pt idx="43">
                  <c:v>6.5</c:v>
                </c:pt>
                <c:pt idx="44">
                  <c:v>8.5</c:v>
                </c:pt>
                <c:pt idx="45">
                  <c:v>8.5</c:v>
                </c:pt>
                <c:pt idx="46">
                  <c:v>8</c:v>
                </c:pt>
                <c:pt idx="47">
                  <c:v>3.5</c:v>
                </c:pt>
                <c:pt idx="48">
                  <c:v>11</c:v>
                </c:pt>
                <c:pt idx="49">
                  <c:v>7.25</c:v>
                </c:pt>
                <c:pt idx="50">
                  <c:v>10</c:v>
                </c:pt>
                <c:pt idx="51">
                  <c:v>9.5</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381730808"/>
        <c:axId val="381719832"/>
      </c:areaChart>
      <c:scatterChart>
        <c:scatterStyle val="lineMarker"/>
        <c:varyColors val="0"/>
        <c:ser>
          <c:idx val="0"/>
          <c:order val="0"/>
          <c:tx>
            <c:strRef>
              <c:f>UCI!$A$72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UCI!$B$72:$O$72</c:f>
              <c:numCache>
                <c:formatCode>General</c:formatCode>
                <c:ptCount val="14"/>
                <c:pt idx="0">
                  <c:v>66</c:v>
                </c:pt>
                <c:pt idx="1">
                  <c:v>100</c:v>
                </c:pt>
                <c:pt idx="2">
                  <c:v>139</c:v>
                </c:pt>
                <c:pt idx="3">
                  <c:v>130</c:v>
                </c:pt>
                <c:pt idx="4">
                  <c:v>131</c:v>
                </c:pt>
                <c:pt idx="5">
                  <c:v>102</c:v>
                </c:pt>
                <c:pt idx="6">
                  <c:v>119</c:v>
                </c:pt>
                <c:pt idx="7">
                  <c:v>98</c:v>
                </c:pt>
                <c:pt idx="8">
                  <c:v>77</c:v>
                </c:pt>
                <c:pt idx="9">
                  <c:v>75</c:v>
                </c:pt>
                <c:pt idx="10">
                  <c:v>61</c:v>
                </c:pt>
                <c:pt idx="11">
                  <c:v>76</c:v>
                </c:pt>
                <c:pt idx="12">
                  <c:v>75</c:v>
                </c:pt>
                <c:pt idx="13">
                  <c:v>71</c:v>
                </c:pt>
              </c:numCache>
            </c:numRef>
          </c:yVal>
          <c:smooth val="0"/>
          <c:extLst>
            <c:ext xmlns:c16="http://schemas.microsoft.com/office/drawing/2014/chart" uri="{C3380CC4-5D6E-409C-BE32-E72D297353CC}">
              <c16:uniqueId val="{00000003-5A99-4791-8253-E45CCB0CC22F}"/>
            </c:ext>
          </c:extLst>
        </c:ser>
        <c:ser>
          <c:idx val="4"/>
          <c:order val="4"/>
          <c:tx>
            <c:strRef>
              <c:f>UCI!$A$71</c:f>
              <c:strCache>
                <c:ptCount val="1"/>
                <c:pt idx="0">
                  <c:v>2021</c:v>
                </c:pt>
              </c:strCache>
            </c:strRef>
          </c:tx>
          <c:spPr>
            <a:ln>
              <a:solidFill>
                <a:schemeClr val="bg1">
                  <a:lumMod val="50000"/>
                </a:schemeClr>
              </a:solidFill>
              <a:prstDash val="sysDash"/>
            </a:ln>
          </c:spPr>
          <c:marker>
            <c:symbol val="none"/>
          </c:marker>
          <c:yVal>
            <c:numRef>
              <c:f>UCI!$B$71:$AZ$71</c:f>
              <c:numCache>
                <c:formatCode>General</c:formatCode>
                <c:ptCount val="51"/>
                <c:pt idx="0">
                  <c:v>117</c:v>
                </c:pt>
                <c:pt idx="1">
                  <c:v>122</c:v>
                </c:pt>
                <c:pt idx="2">
                  <c:v>128</c:v>
                </c:pt>
                <c:pt idx="3">
                  <c:v>94</c:v>
                </c:pt>
                <c:pt idx="4">
                  <c:v>96</c:v>
                </c:pt>
                <c:pt idx="5">
                  <c:v>79</c:v>
                </c:pt>
                <c:pt idx="6">
                  <c:v>122</c:v>
                </c:pt>
                <c:pt idx="7">
                  <c:v>143</c:v>
                </c:pt>
                <c:pt idx="8">
                  <c:v>97</c:v>
                </c:pt>
                <c:pt idx="9">
                  <c:v>87</c:v>
                </c:pt>
                <c:pt idx="10">
                  <c:v>110</c:v>
                </c:pt>
                <c:pt idx="11">
                  <c:v>72</c:v>
                </c:pt>
                <c:pt idx="12">
                  <c:v>225</c:v>
                </c:pt>
                <c:pt idx="13">
                  <c:v>266</c:v>
                </c:pt>
                <c:pt idx="14">
                  <c:v>353</c:v>
                </c:pt>
                <c:pt idx="15">
                  <c:v>388</c:v>
                </c:pt>
                <c:pt idx="16">
                  <c:v>407</c:v>
                </c:pt>
                <c:pt idx="17">
                  <c:v>355</c:v>
                </c:pt>
                <c:pt idx="18">
                  <c:v>312</c:v>
                </c:pt>
                <c:pt idx="19">
                  <c:v>514</c:v>
                </c:pt>
                <c:pt idx="20">
                  <c:v>361</c:v>
                </c:pt>
                <c:pt idx="21">
                  <c:v>258</c:v>
                </c:pt>
                <c:pt idx="22">
                  <c:v>271</c:v>
                </c:pt>
                <c:pt idx="23">
                  <c:v>143</c:v>
                </c:pt>
                <c:pt idx="24">
                  <c:v>335</c:v>
                </c:pt>
                <c:pt idx="25">
                  <c:v>319</c:v>
                </c:pt>
                <c:pt idx="26">
                  <c:v>348</c:v>
                </c:pt>
                <c:pt idx="27">
                  <c:v>295</c:v>
                </c:pt>
                <c:pt idx="28">
                  <c:v>273</c:v>
                </c:pt>
                <c:pt idx="29">
                  <c:v>214</c:v>
                </c:pt>
                <c:pt idx="30">
                  <c:v>175</c:v>
                </c:pt>
                <c:pt idx="31">
                  <c:v>87</c:v>
                </c:pt>
                <c:pt idx="32">
                  <c:v>157</c:v>
                </c:pt>
                <c:pt idx="33">
                  <c:v>166</c:v>
                </c:pt>
                <c:pt idx="34">
                  <c:v>153</c:v>
                </c:pt>
                <c:pt idx="35">
                  <c:v>94</c:v>
                </c:pt>
                <c:pt idx="36">
                  <c:v>133</c:v>
                </c:pt>
                <c:pt idx="37">
                  <c:v>113</c:v>
                </c:pt>
                <c:pt idx="38">
                  <c:v>113</c:v>
                </c:pt>
                <c:pt idx="39">
                  <c:v>111</c:v>
                </c:pt>
                <c:pt idx="40">
                  <c:v>98</c:v>
                </c:pt>
                <c:pt idx="41">
                  <c:v>127</c:v>
                </c:pt>
                <c:pt idx="42">
                  <c:v>71</c:v>
                </c:pt>
                <c:pt idx="43">
                  <c:v>112</c:v>
                </c:pt>
                <c:pt idx="44">
                  <c:v>116</c:v>
                </c:pt>
                <c:pt idx="45">
                  <c:v>129</c:v>
                </c:pt>
                <c:pt idx="46">
                  <c:v>142</c:v>
                </c:pt>
                <c:pt idx="47">
                  <c:v>125</c:v>
                </c:pt>
                <c:pt idx="48">
                  <c:v>137</c:v>
                </c:pt>
                <c:pt idx="49">
                  <c:v>124</c:v>
                </c:pt>
                <c:pt idx="50">
                  <c:v>116</c:v>
                </c:pt>
              </c:numCache>
            </c:numRef>
          </c:yVal>
          <c:smooth val="0"/>
          <c:extLst>
            <c:ext xmlns:c16="http://schemas.microsoft.com/office/drawing/2014/chart" uri="{C3380CC4-5D6E-409C-BE32-E72D297353CC}">
              <c16:uniqueId val="{00000000-E526-4F07-8F8B-4E383F30C218}"/>
            </c:ext>
          </c:extLst>
        </c:ser>
        <c:dLbls>
          <c:showLegendKey val="0"/>
          <c:showVal val="0"/>
          <c:showCatName val="0"/>
          <c:showSerName val="0"/>
          <c:showPercent val="0"/>
          <c:showBubbleSize val="0"/>
        </c:dLbls>
        <c:axId val="381730808"/>
        <c:axId val="381719832"/>
      </c:scatterChart>
      <c:catAx>
        <c:axId val="381730808"/>
        <c:scaling>
          <c:orientation val="minMax"/>
        </c:scaling>
        <c:delete val="0"/>
        <c:axPos val="b"/>
        <c:title>
          <c:tx>
            <c:rich>
              <a:bodyPr/>
              <a:lstStyle/>
              <a:p>
                <a:pPr>
                  <a:defRPr/>
                </a:pPr>
                <a:r>
                  <a:rPr lang="en-US"/>
                  <a:t>Semanas epidemiológicas</a:t>
                </a:r>
              </a:p>
            </c:rich>
          </c:tx>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381719832"/>
        <c:crosses val="autoZero"/>
        <c:auto val="1"/>
        <c:lblAlgn val="ctr"/>
        <c:lblOffset val="100"/>
        <c:noMultiLvlLbl val="0"/>
      </c:catAx>
      <c:valAx>
        <c:axId val="381719832"/>
        <c:scaling>
          <c:orientation val="minMax"/>
        </c:scaling>
        <c:delete val="0"/>
        <c:axPos val="l"/>
        <c:majorGridlines>
          <c:spPr>
            <a:ln w="9525"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a:effectLst/>
          </c:spPr>
        </c:majorGridlines>
        <c:title>
          <c:tx>
            <c:rich>
              <a:bodyPr/>
              <a:lstStyle/>
              <a:p>
                <a:pPr>
                  <a:defRPr/>
                </a:pPr>
                <a:r>
                  <a:rPr lang="es-CO"/>
                  <a:t>Número de casos</a:t>
                </a:r>
              </a:p>
            </c:rich>
          </c:tx>
          <c:layout>
            <c:manualLayout>
              <c:xMode val="edge"/>
              <c:yMode val="edge"/>
              <c:x val="1.0922168551608925E-2"/>
              <c:y val="4.2210578938847977E-2"/>
            </c:manualLayout>
          </c:layout>
          <c:overlay val="0"/>
        </c:title>
        <c:numFmt formatCode="0" sourceLinked="0"/>
        <c:majorTickMark val="none"/>
        <c:minorTickMark val="none"/>
        <c:tickLblPos val="nextTo"/>
        <c:spPr>
          <a:ln w="6350">
            <a:noFill/>
          </a:ln>
        </c:spPr>
        <c:txPr>
          <a:bodyPr rot="-60000000" vert="horz"/>
          <a:lstStyle/>
          <a:p>
            <a:pPr>
              <a:defRPr b="1"/>
            </a:pPr>
            <a:endParaRPr lang="en-US"/>
          </a:p>
        </c:txPr>
        <c:crossAx val="381730808"/>
        <c:crosses val="autoZero"/>
        <c:crossBetween val="between"/>
      </c:valAx>
      <c:spPr>
        <a:noFill/>
        <a:ln w="25400">
          <a:noFill/>
        </a:ln>
      </c:spPr>
    </c:plotArea>
    <c:legend>
      <c:legendPos val="b"/>
      <c:layout/>
      <c:overlay val="0"/>
      <c:spPr>
        <a:noFill/>
        <a:ln w="25400">
          <a:noFill/>
        </a:ln>
      </c:spPr>
      <c:txPr>
        <a:bodyPr rot="0" vert="horz"/>
        <a:lstStyle/>
        <a:p>
          <a:pPr>
            <a:defRPr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1630087834219"/>
          <c:y val="9.9886293874282661E-2"/>
          <c:w val="0.84104009841409422"/>
          <c:h val="0.73930165850011786"/>
        </c:manualLayout>
      </c:layout>
      <c:barChart>
        <c:barDir val="col"/>
        <c:grouping val="clustered"/>
        <c:varyColors val="0"/>
        <c:ser>
          <c:idx val="1"/>
          <c:order val="1"/>
          <c:tx>
            <c:strRef>
              <c:f>'2021-2022'!$J$1</c:f>
              <c:strCache>
                <c:ptCount val="1"/>
                <c:pt idx="0">
                  <c:v>IRA UCI 2022</c:v>
                </c:pt>
              </c:strCache>
            </c:strRef>
          </c:tx>
          <c:spPr>
            <a:solidFill>
              <a:srgbClr val="C00000"/>
            </a:solidFill>
            <a:ln w="12700">
              <a:solidFill>
                <a:srgbClr val="00B0F0"/>
              </a:solidFill>
            </a:ln>
          </c:spPr>
          <c:invertIfNegative val="0"/>
          <c:val>
            <c:numRef>
              <c:f>'2021-2022'!$J$2:$J$53</c:f>
              <c:numCache>
                <c:formatCode>General</c:formatCode>
                <c:ptCount val="52"/>
                <c:pt idx="0">
                  <c:v>115</c:v>
                </c:pt>
                <c:pt idx="1">
                  <c:v>150</c:v>
                </c:pt>
                <c:pt idx="2">
                  <c:v>164</c:v>
                </c:pt>
                <c:pt idx="3">
                  <c:v>144</c:v>
                </c:pt>
                <c:pt idx="4">
                  <c:v>134</c:v>
                </c:pt>
                <c:pt idx="5">
                  <c:v>140</c:v>
                </c:pt>
                <c:pt idx="6">
                  <c:v>119</c:v>
                </c:pt>
                <c:pt idx="7">
                  <c:v>98</c:v>
                </c:pt>
                <c:pt idx="8">
                  <c:v>77</c:v>
                </c:pt>
                <c:pt idx="9">
                  <c:v>75</c:v>
                </c:pt>
                <c:pt idx="10">
                  <c:v>61</c:v>
                </c:pt>
                <c:pt idx="11">
                  <c:v>76</c:v>
                </c:pt>
                <c:pt idx="12">
                  <c:v>75</c:v>
                </c:pt>
                <c:pt idx="13">
                  <c:v>71</c:v>
                </c:pt>
                <c:pt idx="14">
                  <c:v>66</c:v>
                </c:pt>
                <c:pt idx="15">
                  <c:v>42</c:v>
                </c:pt>
              </c:numCache>
            </c:numRef>
          </c:val>
          <c:extLst>
            <c:ext xmlns:c16="http://schemas.microsoft.com/office/drawing/2014/chart" uri="{C3380CC4-5D6E-409C-BE32-E72D297353CC}">
              <c16:uniqueId val="{00000000-D1B9-4C16-BFD9-306230F9CA9B}"/>
            </c:ext>
          </c:extLst>
        </c:ser>
        <c:dLbls>
          <c:showLegendKey val="0"/>
          <c:showVal val="0"/>
          <c:showCatName val="0"/>
          <c:showSerName val="0"/>
          <c:showPercent val="0"/>
          <c:showBubbleSize val="0"/>
        </c:dLbls>
        <c:gapWidth val="0"/>
        <c:overlap val="100"/>
        <c:axId val="381726104"/>
        <c:axId val="381725712"/>
      </c:barChart>
      <c:lineChart>
        <c:grouping val="standard"/>
        <c:varyColors val="0"/>
        <c:ser>
          <c:idx val="0"/>
          <c:order val="0"/>
          <c:tx>
            <c:strRef>
              <c:f>'2021-2022'!$H$1</c:f>
              <c:strCache>
                <c:ptCount val="1"/>
                <c:pt idx="0">
                  <c:v>IRA UCI 2021</c:v>
                </c:pt>
              </c:strCache>
            </c:strRef>
          </c:tx>
          <c:marker>
            <c:symbol val="none"/>
          </c:marker>
          <c:cat>
            <c:numRef>
              <c:f>'2021-2022'!$A$2:$A$54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'2021-2022'!$H$2:$H$53</c:f>
              <c:numCache>
                <c:formatCode>General</c:formatCode>
                <c:ptCount val="52"/>
                <c:pt idx="0">
                  <c:v>117</c:v>
                </c:pt>
                <c:pt idx="1">
                  <c:v>122</c:v>
                </c:pt>
                <c:pt idx="2">
                  <c:v>128</c:v>
                </c:pt>
                <c:pt idx="3">
                  <c:v>94</c:v>
                </c:pt>
                <c:pt idx="4">
                  <c:v>96</c:v>
                </c:pt>
                <c:pt idx="5">
                  <c:v>79</c:v>
                </c:pt>
                <c:pt idx="6">
                  <c:v>122</c:v>
                </c:pt>
                <c:pt idx="7">
                  <c:v>143</c:v>
                </c:pt>
                <c:pt idx="8">
                  <c:v>97</c:v>
                </c:pt>
                <c:pt idx="9">
                  <c:v>87</c:v>
                </c:pt>
                <c:pt idx="10">
                  <c:v>110</c:v>
                </c:pt>
                <c:pt idx="11">
                  <c:v>72</c:v>
                </c:pt>
                <c:pt idx="12">
                  <c:v>225</c:v>
                </c:pt>
                <c:pt idx="13">
                  <c:v>266</c:v>
                </c:pt>
                <c:pt idx="14">
                  <c:v>353</c:v>
                </c:pt>
                <c:pt idx="15">
                  <c:v>388</c:v>
                </c:pt>
                <c:pt idx="16">
                  <c:v>407</c:v>
                </c:pt>
                <c:pt idx="17">
                  <c:v>355</c:v>
                </c:pt>
                <c:pt idx="18">
                  <c:v>312</c:v>
                </c:pt>
                <c:pt idx="19">
                  <c:v>514</c:v>
                </c:pt>
                <c:pt idx="20">
                  <c:v>361</c:v>
                </c:pt>
                <c:pt idx="21">
                  <c:v>258</c:v>
                </c:pt>
                <c:pt idx="22">
                  <c:v>271</c:v>
                </c:pt>
                <c:pt idx="23">
                  <c:v>143</c:v>
                </c:pt>
                <c:pt idx="24">
                  <c:v>335</c:v>
                </c:pt>
                <c:pt idx="25">
                  <c:v>319</c:v>
                </c:pt>
                <c:pt idx="26">
                  <c:v>348</c:v>
                </c:pt>
                <c:pt idx="27">
                  <c:v>295</c:v>
                </c:pt>
                <c:pt idx="28">
                  <c:v>273</c:v>
                </c:pt>
                <c:pt idx="29">
                  <c:v>214</c:v>
                </c:pt>
                <c:pt idx="30">
                  <c:v>175</c:v>
                </c:pt>
                <c:pt idx="31">
                  <c:v>87</c:v>
                </c:pt>
                <c:pt idx="32">
                  <c:v>157</c:v>
                </c:pt>
                <c:pt idx="33">
                  <c:v>166</c:v>
                </c:pt>
                <c:pt idx="34">
                  <c:v>153</c:v>
                </c:pt>
                <c:pt idx="35">
                  <c:v>94</c:v>
                </c:pt>
                <c:pt idx="36">
                  <c:v>133</c:v>
                </c:pt>
                <c:pt idx="37">
                  <c:v>113</c:v>
                </c:pt>
                <c:pt idx="38">
                  <c:v>113</c:v>
                </c:pt>
                <c:pt idx="39">
                  <c:v>111</c:v>
                </c:pt>
                <c:pt idx="40">
                  <c:v>98</c:v>
                </c:pt>
                <c:pt idx="41">
                  <c:v>127</c:v>
                </c:pt>
                <c:pt idx="42">
                  <c:v>71</c:v>
                </c:pt>
                <c:pt idx="43">
                  <c:v>112</c:v>
                </c:pt>
                <c:pt idx="44">
                  <c:v>116</c:v>
                </c:pt>
                <c:pt idx="45">
                  <c:v>129</c:v>
                </c:pt>
                <c:pt idx="46">
                  <c:v>142</c:v>
                </c:pt>
                <c:pt idx="47">
                  <c:v>125</c:v>
                </c:pt>
                <c:pt idx="48">
                  <c:v>137</c:v>
                </c:pt>
                <c:pt idx="49">
                  <c:v>124</c:v>
                </c:pt>
                <c:pt idx="50">
                  <c:v>116</c:v>
                </c:pt>
                <c:pt idx="51">
                  <c:v>117</c:v>
                </c:pt>
              </c:numCache>
            </c:numRef>
          </c:val>
          <c:smooth val="0"/>
          <c:extLst>
            <c:ext xmlns:c16="http://schemas.microsoft.com/office/drawing/2014/chart" uri="{C3380CC4-5D6E-409C-BE32-E72D297353CC}">
              <c16:uniqueId val="{00000001-D1B9-4C16-BFD9-306230F9CA9B}"/>
            </c:ext>
          </c:extLst>
        </c:ser>
        <c:dLbls>
          <c:showLegendKey val="0"/>
          <c:showVal val="0"/>
          <c:showCatName val="0"/>
          <c:showSerName val="0"/>
          <c:showPercent val="0"/>
          <c:showBubbleSize val="0"/>
        </c:dLbls>
        <c:marker val="1"/>
        <c:smooth val="0"/>
        <c:axId val="381724928"/>
        <c:axId val="381730024"/>
      </c:lineChart>
      <c:catAx>
        <c:axId val="381724928"/>
        <c:scaling>
          <c:orientation val="minMax"/>
        </c:scaling>
        <c:delete val="0"/>
        <c:axPos val="b"/>
        <c:title>
          <c:tx>
            <c:rich>
              <a:bodyPr/>
              <a:lstStyle/>
              <a:p>
                <a:pPr>
                  <a:defRPr sz="900"/>
                </a:pPr>
                <a:r>
                  <a:rPr lang="es-CO" sz="900"/>
                  <a:t>Semanas epidemiológicas</a:t>
                </a:r>
              </a:p>
            </c:rich>
          </c:tx>
          <c:layout/>
          <c:overlay val="0"/>
        </c:title>
        <c:numFmt formatCode="General" sourceLinked="1"/>
        <c:majorTickMark val="none"/>
        <c:minorTickMark val="none"/>
        <c:tickLblPos val="nextTo"/>
        <c:txPr>
          <a:bodyPr/>
          <a:lstStyle/>
          <a:p>
            <a:pPr>
              <a:defRPr b="0"/>
            </a:pPr>
            <a:endParaRPr lang="en-US"/>
          </a:p>
        </c:txPr>
        <c:crossAx val="381730024"/>
        <c:crosses val="autoZero"/>
        <c:auto val="1"/>
        <c:lblAlgn val="ctr"/>
        <c:lblOffset val="100"/>
        <c:noMultiLvlLbl val="0"/>
      </c:catAx>
      <c:valAx>
        <c:axId val="381730024"/>
        <c:scaling>
          <c:orientation val="minMax"/>
        </c:scaling>
        <c:delete val="0"/>
        <c:axPos val="l"/>
        <c:majorGridlines/>
        <c:title>
          <c:tx>
            <c:rich>
              <a:bodyPr/>
              <a:lstStyle/>
              <a:p>
                <a:pPr>
                  <a:defRPr sz="1000"/>
                </a:pPr>
                <a:r>
                  <a:rPr lang="en-US" sz="1000"/>
                  <a:t>Número de casos</a:t>
                </a:r>
                <a:endParaRPr lang="es-CO" sz="1000"/>
              </a:p>
            </c:rich>
          </c:tx>
          <c:layout/>
          <c:overlay val="0"/>
        </c:title>
        <c:numFmt formatCode="General" sourceLinked="1"/>
        <c:majorTickMark val="none"/>
        <c:minorTickMark val="none"/>
        <c:tickLblPos val="nextTo"/>
        <c:crossAx val="381724928"/>
        <c:crosses val="autoZero"/>
        <c:crossBetween val="between"/>
      </c:valAx>
      <c:valAx>
        <c:axId val="381725712"/>
        <c:scaling>
          <c:orientation val="minMax"/>
        </c:scaling>
        <c:delete val="1"/>
        <c:axPos val="r"/>
        <c:numFmt formatCode="General" sourceLinked="1"/>
        <c:majorTickMark val="out"/>
        <c:minorTickMark val="none"/>
        <c:tickLblPos val="nextTo"/>
        <c:crossAx val="381726104"/>
        <c:crosses val="max"/>
        <c:crossBetween val="between"/>
      </c:valAx>
      <c:catAx>
        <c:axId val="381726104"/>
        <c:scaling>
          <c:orientation val="minMax"/>
        </c:scaling>
        <c:delete val="1"/>
        <c:axPos val="b"/>
        <c:majorTickMark val="out"/>
        <c:minorTickMark val="none"/>
        <c:tickLblPos val="nextTo"/>
        <c:crossAx val="381725712"/>
        <c:crosses val="autoZero"/>
        <c:auto val="1"/>
        <c:lblAlgn val="ctr"/>
        <c:lblOffset val="100"/>
        <c:noMultiLvlLbl val="0"/>
      </c:catAx>
    </c:plotArea>
    <c:legend>
      <c:legendPos val="r"/>
      <c:layout>
        <c:manualLayout>
          <c:xMode val="edge"/>
          <c:yMode val="edge"/>
          <c:x val="0.21357644188130001"/>
          <c:y val="3.5179500867476305E-3"/>
          <c:w val="0.64252696839291024"/>
          <c:h val="0.11213963579629946"/>
        </c:manualLayout>
      </c:layout>
      <c:overlay val="0"/>
      <c:txPr>
        <a:bodyPr/>
        <a:lstStyle/>
        <a:p>
          <a:pPr>
            <a:defRPr sz="900"/>
          </a:pPr>
          <a:endParaRPr lang="en-US"/>
        </a:p>
      </c:txPr>
    </c:legend>
    <c:plotVisOnly val="1"/>
    <c:dispBlanksAs val="gap"/>
    <c:showDLblsOverMax val="0"/>
  </c:chart>
  <c:spPr>
    <a:ln>
      <a:noFill/>
    </a:ln>
  </c:spPr>
  <c:txPr>
    <a:bodyPr/>
    <a:lstStyle/>
    <a:p>
      <a:pPr>
        <a:defRPr sz="7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 (C)'!$A$75</c:f>
              <c:strCache>
                <c:ptCount val="1"/>
                <c:pt idx="0">
                  <c:v>Percentil 75</c:v>
                </c:pt>
              </c:strCache>
            </c:strRef>
          </c:tx>
          <c:spPr>
            <a:solidFill>
              <a:srgbClr val="C00000"/>
            </a:solidFill>
            <a:ln w="25400">
              <a:solidFill>
                <a:srgbClr val="FF0000"/>
              </a:solidFill>
              <a:prstDash val="solid"/>
            </a:ln>
          </c:spPr>
          <c:val>
            <c:numRef>
              <c:f>'Canal endémico (C)'!$B$75:$BA$75</c:f>
              <c:numCache>
                <c:formatCode>0.0</c:formatCode>
                <c:ptCount val="52"/>
                <c:pt idx="0">
                  <c:v>1</c:v>
                </c:pt>
                <c:pt idx="1">
                  <c:v>1</c:v>
                </c:pt>
                <c:pt idx="2">
                  <c:v>5</c:v>
                </c:pt>
                <c:pt idx="3">
                  <c:v>2</c:v>
                </c:pt>
                <c:pt idx="4">
                  <c:v>3</c:v>
                </c:pt>
                <c:pt idx="5">
                  <c:v>2</c:v>
                </c:pt>
                <c:pt idx="6">
                  <c:v>5</c:v>
                </c:pt>
                <c:pt idx="7">
                  <c:v>2</c:v>
                </c:pt>
                <c:pt idx="8">
                  <c:v>4</c:v>
                </c:pt>
                <c:pt idx="9">
                  <c:v>4</c:v>
                </c:pt>
                <c:pt idx="10">
                  <c:v>2</c:v>
                </c:pt>
                <c:pt idx="11">
                  <c:v>3</c:v>
                </c:pt>
                <c:pt idx="12">
                  <c:v>2</c:v>
                </c:pt>
                <c:pt idx="13">
                  <c:v>2</c:v>
                </c:pt>
                <c:pt idx="14">
                  <c:v>4</c:v>
                </c:pt>
                <c:pt idx="15">
                  <c:v>1</c:v>
                </c:pt>
                <c:pt idx="16">
                  <c:v>4</c:v>
                </c:pt>
                <c:pt idx="17">
                  <c:v>4</c:v>
                </c:pt>
                <c:pt idx="18">
                  <c:v>4</c:v>
                </c:pt>
                <c:pt idx="19">
                  <c:v>2</c:v>
                </c:pt>
                <c:pt idx="20">
                  <c:v>1</c:v>
                </c:pt>
                <c:pt idx="21">
                  <c:v>2</c:v>
                </c:pt>
                <c:pt idx="22">
                  <c:v>2</c:v>
                </c:pt>
                <c:pt idx="23">
                  <c:v>4</c:v>
                </c:pt>
                <c:pt idx="24">
                  <c:v>3</c:v>
                </c:pt>
                <c:pt idx="25">
                  <c:v>3</c:v>
                </c:pt>
                <c:pt idx="26">
                  <c:v>2</c:v>
                </c:pt>
                <c:pt idx="27">
                  <c:v>1</c:v>
                </c:pt>
                <c:pt idx="28">
                  <c:v>2</c:v>
                </c:pt>
                <c:pt idx="29">
                  <c:v>4</c:v>
                </c:pt>
                <c:pt idx="30">
                  <c:v>3</c:v>
                </c:pt>
                <c:pt idx="31">
                  <c:v>3</c:v>
                </c:pt>
                <c:pt idx="32">
                  <c:v>1</c:v>
                </c:pt>
                <c:pt idx="33">
                  <c:v>4</c:v>
                </c:pt>
                <c:pt idx="34">
                  <c:v>1</c:v>
                </c:pt>
                <c:pt idx="35">
                  <c:v>2</c:v>
                </c:pt>
                <c:pt idx="36">
                  <c:v>1</c:v>
                </c:pt>
                <c:pt idx="37">
                  <c:v>7</c:v>
                </c:pt>
                <c:pt idx="38">
                  <c:v>3</c:v>
                </c:pt>
                <c:pt idx="39">
                  <c:v>5</c:v>
                </c:pt>
                <c:pt idx="40">
                  <c:v>4</c:v>
                </c:pt>
                <c:pt idx="41">
                  <c:v>3</c:v>
                </c:pt>
                <c:pt idx="42">
                  <c:v>2</c:v>
                </c:pt>
                <c:pt idx="43">
                  <c:v>3</c:v>
                </c:pt>
                <c:pt idx="44">
                  <c:v>2</c:v>
                </c:pt>
                <c:pt idx="45">
                  <c:v>4</c:v>
                </c:pt>
                <c:pt idx="46">
                  <c:v>4</c:v>
                </c:pt>
                <c:pt idx="47">
                  <c:v>3</c:v>
                </c:pt>
                <c:pt idx="48">
                  <c:v>4</c:v>
                </c:pt>
                <c:pt idx="49">
                  <c:v>2</c:v>
                </c:pt>
                <c:pt idx="50">
                  <c:v>4</c:v>
                </c:pt>
                <c:pt idx="51">
                  <c:v>3</c:v>
                </c:pt>
              </c:numCache>
            </c:numRef>
          </c:val>
          <c:extLst>
            <c:ext xmlns:c16="http://schemas.microsoft.com/office/drawing/2014/chart" uri="{C3380CC4-5D6E-409C-BE32-E72D297353CC}">
              <c16:uniqueId val="{00000002-5A99-4791-8253-E45CCB0CC22F}"/>
            </c:ext>
          </c:extLst>
        </c:ser>
        <c:ser>
          <c:idx val="1"/>
          <c:order val="2"/>
          <c:tx>
            <c:strRef>
              <c:f>'Canal endémico (C)'!$A$73</c:f>
              <c:strCache>
                <c:ptCount val="1"/>
                <c:pt idx="0">
                  <c:v>Mediana</c:v>
                </c:pt>
              </c:strCache>
            </c:strRef>
          </c:tx>
          <c:spPr>
            <a:ln w="28575" cap="rnd">
              <a:solidFill>
                <a:schemeClr val="accent4"/>
              </a:solidFill>
              <a:round/>
            </a:ln>
            <a:effectLst/>
          </c:spPr>
          <c:val>
            <c:numRef>
              <c:f>'Canal endémico (C)'!$B$73:$BA$73</c:f>
              <c:numCache>
                <c:formatCode>0.0</c:formatCode>
                <c:ptCount val="52"/>
                <c:pt idx="0">
                  <c:v>1</c:v>
                </c:pt>
                <c:pt idx="1">
                  <c:v>0</c:v>
                </c:pt>
                <c:pt idx="2">
                  <c:v>2</c:v>
                </c:pt>
                <c:pt idx="3">
                  <c:v>1</c:v>
                </c:pt>
                <c:pt idx="4">
                  <c:v>1</c:v>
                </c:pt>
                <c:pt idx="5">
                  <c:v>0</c:v>
                </c:pt>
                <c:pt idx="6">
                  <c:v>3</c:v>
                </c:pt>
                <c:pt idx="7">
                  <c:v>2</c:v>
                </c:pt>
                <c:pt idx="8">
                  <c:v>3</c:v>
                </c:pt>
                <c:pt idx="9">
                  <c:v>2</c:v>
                </c:pt>
                <c:pt idx="10">
                  <c:v>2</c:v>
                </c:pt>
                <c:pt idx="11">
                  <c:v>1</c:v>
                </c:pt>
                <c:pt idx="12">
                  <c:v>1</c:v>
                </c:pt>
                <c:pt idx="13">
                  <c:v>2</c:v>
                </c:pt>
                <c:pt idx="14">
                  <c:v>2</c:v>
                </c:pt>
                <c:pt idx="15">
                  <c:v>1</c:v>
                </c:pt>
                <c:pt idx="16">
                  <c:v>3</c:v>
                </c:pt>
                <c:pt idx="17">
                  <c:v>2</c:v>
                </c:pt>
                <c:pt idx="18">
                  <c:v>3</c:v>
                </c:pt>
                <c:pt idx="19">
                  <c:v>1</c:v>
                </c:pt>
                <c:pt idx="20">
                  <c:v>0</c:v>
                </c:pt>
                <c:pt idx="21">
                  <c:v>1</c:v>
                </c:pt>
                <c:pt idx="22">
                  <c:v>1</c:v>
                </c:pt>
                <c:pt idx="23">
                  <c:v>1</c:v>
                </c:pt>
                <c:pt idx="24">
                  <c:v>2</c:v>
                </c:pt>
                <c:pt idx="25">
                  <c:v>1</c:v>
                </c:pt>
                <c:pt idx="26">
                  <c:v>2</c:v>
                </c:pt>
                <c:pt idx="27">
                  <c:v>0</c:v>
                </c:pt>
                <c:pt idx="28">
                  <c:v>2</c:v>
                </c:pt>
                <c:pt idx="29">
                  <c:v>3</c:v>
                </c:pt>
                <c:pt idx="30">
                  <c:v>2</c:v>
                </c:pt>
                <c:pt idx="31">
                  <c:v>2</c:v>
                </c:pt>
                <c:pt idx="32">
                  <c:v>1</c:v>
                </c:pt>
                <c:pt idx="33">
                  <c:v>2</c:v>
                </c:pt>
                <c:pt idx="34">
                  <c:v>1</c:v>
                </c:pt>
                <c:pt idx="35">
                  <c:v>2</c:v>
                </c:pt>
                <c:pt idx="36">
                  <c:v>0</c:v>
                </c:pt>
                <c:pt idx="37">
                  <c:v>3</c:v>
                </c:pt>
                <c:pt idx="38">
                  <c:v>3</c:v>
                </c:pt>
                <c:pt idx="39">
                  <c:v>3</c:v>
                </c:pt>
                <c:pt idx="40">
                  <c:v>2</c:v>
                </c:pt>
                <c:pt idx="41">
                  <c:v>2</c:v>
                </c:pt>
                <c:pt idx="42">
                  <c:v>2</c:v>
                </c:pt>
                <c:pt idx="43">
                  <c:v>2</c:v>
                </c:pt>
                <c:pt idx="44">
                  <c:v>2</c:v>
                </c:pt>
                <c:pt idx="45">
                  <c:v>3</c:v>
                </c:pt>
                <c:pt idx="46">
                  <c:v>2</c:v>
                </c:pt>
                <c:pt idx="47">
                  <c:v>3</c:v>
                </c:pt>
                <c:pt idx="48">
                  <c:v>2</c:v>
                </c:pt>
                <c:pt idx="49">
                  <c:v>1</c:v>
                </c:pt>
                <c:pt idx="50">
                  <c:v>1</c:v>
                </c:pt>
                <c:pt idx="51">
                  <c:v>3</c:v>
                </c:pt>
              </c:numCache>
            </c:numRef>
          </c:val>
          <c:extLst>
            <c:ext xmlns:c16="http://schemas.microsoft.com/office/drawing/2014/chart" uri="{C3380CC4-5D6E-409C-BE32-E72D297353CC}">
              <c16:uniqueId val="{00000000-5A99-4791-8253-E45CCB0CC22F}"/>
            </c:ext>
          </c:extLst>
        </c:ser>
        <c:ser>
          <c:idx val="2"/>
          <c:order val="3"/>
          <c:tx>
            <c:strRef>
              <c:f>'Canal endémico (C)'!$A$74</c:f>
              <c:strCache>
                <c:ptCount val="1"/>
                <c:pt idx="0">
                  <c:v>Percentil 25</c:v>
                </c:pt>
              </c:strCache>
            </c:strRef>
          </c:tx>
          <c:spPr>
            <a:solidFill>
              <a:srgbClr val="92D050"/>
            </a:solidFill>
            <a:ln w="28575" cap="rnd">
              <a:solidFill>
                <a:schemeClr val="accent6"/>
              </a:solidFill>
              <a:round/>
            </a:ln>
            <a:effectLst/>
          </c:spPr>
          <c:val>
            <c:numRef>
              <c:f>'Canal endémico (C)'!$B$74:$BA$74</c:f>
              <c:numCache>
                <c:formatCode>0.0</c:formatCode>
                <c:ptCount val="52"/>
                <c:pt idx="0">
                  <c:v>0</c:v>
                </c:pt>
                <c:pt idx="1">
                  <c:v>0</c:v>
                </c:pt>
                <c:pt idx="2">
                  <c:v>2</c:v>
                </c:pt>
                <c:pt idx="3">
                  <c:v>0</c:v>
                </c:pt>
                <c:pt idx="4">
                  <c:v>0</c:v>
                </c:pt>
                <c:pt idx="5">
                  <c:v>0</c:v>
                </c:pt>
                <c:pt idx="6">
                  <c:v>1</c:v>
                </c:pt>
                <c:pt idx="7">
                  <c:v>1</c:v>
                </c:pt>
                <c:pt idx="8">
                  <c:v>2</c:v>
                </c:pt>
                <c:pt idx="9">
                  <c:v>1</c:v>
                </c:pt>
                <c:pt idx="10">
                  <c:v>1</c:v>
                </c:pt>
                <c:pt idx="11">
                  <c:v>1</c:v>
                </c:pt>
                <c:pt idx="12">
                  <c:v>1</c:v>
                </c:pt>
                <c:pt idx="13">
                  <c:v>1</c:v>
                </c:pt>
                <c:pt idx="14">
                  <c:v>0</c:v>
                </c:pt>
                <c:pt idx="15">
                  <c:v>0</c:v>
                </c:pt>
                <c:pt idx="16">
                  <c:v>1</c:v>
                </c:pt>
                <c:pt idx="17">
                  <c:v>0</c:v>
                </c:pt>
                <c:pt idx="18">
                  <c:v>1</c:v>
                </c:pt>
                <c:pt idx="19">
                  <c:v>1</c:v>
                </c:pt>
                <c:pt idx="20">
                  <c:v>0</c:v>
                </c:pt>
                <c:pt idx="21">
                  <c:v>0</c:v>
                </c:pt>
                <c:pt idx="22">
                  <c:v>1</c:v>
                </c:pt>
                <c:pt idx="23">
                  <c:v>1</c:v>
                </c:pt>
                <c:pt idx="24">
                  <c:v>1</c:v>
                </c:pt>
                <c:pt idx="25">
                  <c:v>0</c:v>
                </c:pt>
                <c:pt idx="26">
                  <c:v>0</c:v>
                </c:pt>
                <c:pt idx="27">
                  <c:v>0</c:v>
                </c:pt>
                <c:pt idx="28">
                  <c:v>0</c:v>
                </c:pt>
                <c:pt idx="29">
                  <c:v>0</c:v>
                </c:pt>
                <c:pt idx="30">
                  <c:v>2</c:v>
                </c:pt>
                <c:pt idx="31">
                  <c:v>1</c:v>
                </c:pt>
                <c:pt idx="32">
                  <c:v>1</c:v>
                </c:pt>
                <c:pt idx="33">
                  <c:v>2</c:v>
                </c:pt>
                <c:pt idx="34">
                  <c:v>1</c:v>
                </c:pt>
                <c:pt idx="35">
                  <c:v>1</c:v>
                </c:pt>
                <c:pt idx="36">
                  <c:v>0</c:v>
                </c:pt>
                <c:pt idx="37">
                  <c:v>3</c:v>
                </c:pt>
                <c:pt idx="38">
                  <c:v>0</c:v>
                </c:pt>
                <c:pt idx="39">
                  <c:v>2</c:v>
                </c:pt>
                <c:pt idx="40">
                  <c:v>1</c:v>
                </c:pt>
                <c:pt idx="41">
                  <c:v>1</c:v>
                </c:pt>
                <c:pt idx="42">
                  <c:v>2</c:v>
                </c:pt>
                <c:pt idx="43">
                  <c:v>2</c:v>
                </c:pt>
                <c:pt idx="44">
                  <c:v>1</c:v>
                </c:pt>
                <c:pt idx="45">
                  <c:v>1</c:v>
                </c:pt>
                <c:pt idx="46">
                  <c:v>1</c:v>
                </c:pt>
                <c:pt idx="47">
                  <c:v>2</c:v>
                </c:pt>
                <c:pt idx="48">
                  <c:v>1</c:v>
                </c:pt>
                <c:pt idx="49">
                  <c:v>1</c:v>
                </c:pt>
                <c:pt idx="50">
                  <c:v>1</c:v>
                </c:pt>
                <c:pt idx="51">
                  <c:v>2</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38117376"/>
        <c:axId val="38119680"/>
      </c:areaChart>
      <c:scatterChart>
        <c:scatterStyle val="lineMarker"/>
        <c:varyColors val="0"/>
        <c:ser>
          <c:idx val="0"/>
          <c:order val="0"/>
          <c:tx>
            <c:strRef>
              <c:f>'Canal endémico (C)'!$A$72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 (C)'!$B$72:$BA$72</c:f>
              <c:numCache>
                <c:formatCode>General</c:formatCode>
                <c:ptCount val="52"/>
                <c:pt idx="0">
                  <c:v>5</c:v>
                </c:pt>
                <c:pt idx="1">
                  <c:v>1</c:v>
                </c:pt>
                <c:pt idx="2">
                  <c:v>2</c:v>
                </c:pt>
                <c:pt idx="3">
                  <c:v>2</c:v>
                </c:pt>
                <c:pt idx="4">
                  <c:v>3</c:v>
                </c:pt>
                <c:pt idx="5">
                  <c:v>4</c:v>
                </c:pt>
                <c:pt idx="6">
                  <c:v>2</c:v>
                </c:pt>
                <c:pt idx="7">
                  <c:v>0</c:v>
                </c:pt>
                <c:pt idx="8">
                  <c:v>2</c:v>
                </c:pt>
                <c:pt idx="9">
                  <c:v>2</c:v>
                </c:pt>
                <c:pt idx="10">
                  <c:v>4</c:v>
                </c:pt>
                <c:pt idx="11">
                  <c:v>1</c:v>
                </c:pt>
                <c:pt idx="12">
                  <c:v>4</c:v>
                </c:pt>
                <c:pt idx="13">
                  <c:v>2</c:v>
                </c:pt>
                <c:pt idx="14">
                  <c:v>3</c:v>
                </c:pt>
                <c:pt idx="15">
                  <c:v>3</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38117376"/>
        <c:axId val="38119680"/>
      </c:scatterChart>
      <c:catAx>
        <c:axId val="38117376"/>
        <c:scaling>
          <c:orientation val="minMax"/>
        </c:scaling>
        <c:delete val="0"/>
        <c:axPos val="b"/>
        <c:title>
          <c:tx>
            <c:rich>
              <a:bodyPr/>
              <a:lstStyle/>
              <a:p>
                <a:pPr>
                  <a:defRPr/>
                </a:pPr>
                <a:r>
                  <a:rPr lang="en-US"/>
                  <a:t>Semana Epidemiológica</a:t>
                </a:r>
              </a:p>
            </c:rich>
          </c:tx>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38119680"/>
        <c:crosses val="autoZero"/>
        <c:auto val="1"/>
        <c:lblAlgn val="ctr"/>
        <c:lblOffset val="100"/>
        <c:noMultiLvlLbl val="0"/>
      </c:catAx>
      <c:valAx>
        <c:axId val="38119680"/>
        <c:scaling>
          <c:orientation val="minMax"/>
        </c:scaling>
        <c:delete val="0"/>
        <c:axPos val="l"/>
        <c:title>
          <c:tx>
            <c:rich>
              <a:bodyPr/>
              <a:lstStyle/>
              <a:p>
                <a:pPr>
                  <a:defRPr sz="900"/>
                </a:pPr>
                <a:r>
                  <a:rPr lang="es-CO" sz="900"/>
                  <a:t>Número de casos</a:t>
                </a:r>
              </a:p>
            </c:rich>
          </c:tx>
          <c:layout/>
          <c:overlay val="0"/>
        </c:title>
        <c:numFmt formatCode="0" sourceLinked="0"/>
        <c:majorTickMark val="none"/>
        <c:minorTickMark val="none"/>
        <c:tickLblPos val="nextTo"/>
        <c:spPr>
          <a:ln w="6350">
            <a:noFill/>
          </a:ln>
        </c:spPr>
        <c:txPr>
          <a:bodyPr rot="-60000000" vert="horz"/>
          <a:lstStyle/>
          <a:p>
            <a:pPr>
              <a:defRPr b="1"/>
            </a:pPr>
            <a:endParaRPr lang="en-US"/>
          </a:p>
        </c:txPr>
        <c:crossAx val="38117376"/>
        <c:crosses val="autoZero"/>
        <c:crossBetween val="between"/>
      </c:valAx>
      <c:spPr>
        <a:noFill/>
        <a:ln w="25400">
          <a:noFill/>
        </a:ln>
      </c:spPr>
    </c:plotArea>
    <c:legend>
      <c:legendPos val="b"/>
      <c:layout/>
      <c:overlay val="0"/>
      <c:spPr>
        <a:noFill/>
        <a:ln w="25400">
          <a:noFill/>
        </a:ln>
      </c:spPr>
      <c:txPr>
        <a:bodyPr rot="0" vert="horz"/>
        <a:lstStyle/>
        <a:p>
          <a:pPr>
            <a:defRPr sz="800"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5955222617234"/>
          <c:y val="6.3233595800524942E-2"/>
          <c:w val="0.77683356346284071"/>
          <c:h val="0.64674841258834204"/>
        </c:manualLayout>
      </c:layout>
      <c:barChart>
        <c:barDir val="col"/>
        <c:grouping val="clustered"/>
        <c:varyColors val="0"/>
        <c:ser>
          <c:idx val="1"/>
          <c:order val="0"/>
          <c:spPr>
            <a:solidFill>
              <a:srgbClr val="007FDE"/>
            </a:solidFill>
          </c:spPr>
          <c:invertIfNegative val="0"/>
          <c:cat>
            <c:strRef>
              <c:f>Hoja1!$E$31:$K$31</c:f>
              <c:strCache>
                <c:ptCount val="7"/>
                <c:pt idx="0">
                  <c:v>&lt; 1 AÑO</c:v>
                </c:pt>
                <c:pt idx="1">
                  <c:v>1</c:v>
                </c:pt>
                <c:pt idx="2">
                  <c:v>2-4</c:v>
                </c:pt>
                <c:pt idx="3">
                  <c:v>5 - 19</c:v>
                </c:pt>
                <c:pt idx="4">
                  <c:v>20 - 39</c:v>
                </c:pt>
                <c:pt idx="5">
                  <c:v>40 - 59 </c:v>
                </c:pt>
                <c:pt idx="6">
                  <c:v>60 y más</c:v>
                </c:pt>
              </c:strCache>
            </c:strRef>
          </c:cat>
          <c:val>
            <c:numRef>
              <c:f>Hoja1!$E$32:$K$32</c:f>
              <c:numCache>
                <c:formatCode>0%</c:formatCode>
                <c:ptCount val="7"/>
                <c:pt idx="0">
                  <c:v>0.10578718108276292</c:v>
                </c:pt>
                <c:pt idx="1">
                  <c:v>1.3067828251400125E-2</c:v>
                </c:pt>
                <c:pt idx="2">
                  <c:v>3.7958929682638455E-2</c:v>
                </c:pt>
                <c:pt idx="3">
                  <c:v>4.044803982576229E-2</c:v>
                </c:pt>
                <c:pt idx="4">
                  <c:v>7.2184194150591158E-2</c:v>
                </c:pt>
                <c:pt idx="5">
                  <c:v>0.14312383322962041</c:v>
                </c:pt>
                <c:pt idx="6">
                  <c:v>0.5874299937772246</c:v>
                </c:pt>
              </c:numCache>
            </c:numRef>
          </c:val>
          <c:extLst>
            <c:ext xmlns:c16="http://schemas.microsoft.com/office/drawing/2014/chart" uri="{C3380CC4-5D6E-409C-BE32-E72D297353CC}">
              <c16:uniqueId val="{00000000-2DA9-41B3-A49F-AE92DB49D3F2}"/>
            </c:ext>
          </c:extLst>
        </c:ser>
        <c:ser>
          <c:idx val="0"/>
          <c:order val="1"/>
          <c:spPr>
            <a:solidFill>
              <a:srgbClr val="007FDE"/>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Hoja1!$E$31:$K$31</c:f>
              <c:strCache>
                <c:ptCount val="7"/>
                <c:pt idx="0">
                  <c:v>&lt; 1 AÑO</c:v>
                </c:pt>
                <c:pt idx="1">
                  <c:v>1</c:v>
                </c:pt>
                <c:pt idx="2">
                  <c:v>2-4</c:v>
                </c:pt>
                <c:pt idx="3">
                  <c:v>5 - 19</c:v>
                </c:pt>
                <c:pt idx="4">
                  <c:v>20 - 39</c:v>
                </c:pt>
                <c:pt idx="5">
                  <c:v>40 - 59 </c:v>
                </c:pt>
                <c:pt idx="6">
                  <c:v>60 y más</c:v>
                </c:pt>
              </c:strCache>
            </c:strRef>
          </c:cat>
          <c:val>
            <c:numRef>
              <c:f>Hoja1!$E$32:$K$32</c:f>
              <c:numCache>
                <c:formatCode>0%</c:formatCode>
                <c:ptCount val="7"/>
                <c:pt idx="0">
                  <c:v>0.10578718108276292</c:v>
                </c:pt>
                <c:pt idx="1">
                  <c:v>1.3067828251400125E-2</c:v>
                </c:pt>
                <c:pt idx="2">
                  <c:v>3.7958929682638455E-2</c:v>
                </c:pt>
                <c:pt idx="3">
                  <c:v>4.044803982576229E-2</c:v>
                </c:pt>
                <c:pt idx="4">
                  <c:v>7.2184194150591158E-2</c:v>
                </c:pt>
                <c:pt idx="5">
                  <c:v>0.14312383322962041</c:v>
                </c:pt>
                <c:pt idx="6">
                  <c:v>0.5874299937772246</c:v>
                </c:pt>
              </c:numCache>
            </c:numRef>
          </c:val>
          <c:extLst>
            <c:ext xmlns:c16="http://schemas.microsoft.com/office/drawing/2014/chart" uri="{C3380CC4-5D6E-409C-BE32-E72D297353CC}">
              <c16:uniqueId val="{00000008-2DA9-41B3-A49F-AE92DB49D3F2}"/>
            </c:ext>
          </c:extLst>
        </c:ser>
        <c:dLbls>
          <c:showLegendKey val="0"/>
          <c:showVal val="0"/>
          <c:showCatName val="0"/>
          <c:showSerName val="0"/>
          <c:showPercent val="0"/>
          <c:showBubbleSize val="0"/>
        </c:dLbls>
        <c:gapWidth val="0"/>
        <c:overlap val="100"/>
        <c:axId val="381727280"/>
        <c:axId val="381727672"/>
      </c:barChart>
      <c:catAx>
        <c:axId val="381727280"/>
        <c:scaling>
          <c:orientation val="minMax"/>
        </c:scaling>
        <c:delete val="0"/>
        <c:axPos val="b"/>
        <c:title>
          <c:tx>
            <c:rich>
              <a:bodyPr/>
              <a:lstStyle/>
              <a:p>
                <a:pPr>
                  <a:defRPr/>
                </a:pPr>
                <a:r>
                  <a:rPr lang="en-US"/>
                  <a:t>Grupo de Edad</a:t>
                </a:r>
              </a:p>
            </c:rich>
          </c:tx>
          <c:layout/>
          <c:overlay val="0"/>
        </c:title>
        <c:numFmt formatCode="General" sourceLinked="0"/>
        <c:majorTickMark val="none"/>
        <c:minorTickMark val="none"/>
        <c:tickLblPos val="nextTo"/>
        <c:crossAx val="381727672"/>
        <c:crosses val="autoZero"/>
        <c:auto val="1"/>
        <c:lblAlgn val="ctr"/>
        <c:lblOffset val="100"/>
        <c:noMultiLvlLbl val="0"/>
      </c:catAx>
      <c:valAx>
        <c:axId val="381727672"/>
        <c:scaling>
          <c:orientation val="minMax"/>
        </c:scaling>
        <c:delete val="0"/>
        <c:axPos val="l"/>
        <c:title>
          <c:tx>
            <c:rich>
              <a:bodyPr/>
              <a:lstStyle/>
              <a:p>
                <a:pPr>
                  <a:defRPr/>
                </a:pPr>
                <a:r>
                  <a:rPr lang="en-US"/>
                  <a:t>Porcentaje</a:t>
                </a:r>
              </a:p>
            </c:rich>
          </c:tx>
          <c:layout/>
          <c:overlay val="0"/>
        </c:title>
        <c:numFmt formatCode="0%" sourceLinked="1"/>
        <c:majorTickMark val="out"/>
        <c:minorTickMark val="none"/>
        <c:tickLblPos val="nextTo"/>
        <c:crossAx val="381727280"/>
        <c:crosses val="autoZero"/>
        <c:crossBetween val="between"/>
      </c:valAx>
    </c:plotArea>
    <c:plotVisOnly val="1"/>
    <c:dispBlanksAs val="gap"/>
    <c:showDLblsOverMax val="0"/>
  </c:chart>
  <c:spPr>
    <a:noFill/>
    <a:ln>
      <a:noFill/>
    </a:ln>
  </c:spPr>
  <c:txPr>
    <a:bodyPr/>
    <a:lstStyle/>
    <a:p>
      <a:pPr>
        <a:defRPr sz="800" b="1">
          <a:latin typeface="Arial Narrow" panose="020B0606020202030204" pitchFamily="34"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6557148318667"/>
          <c:y val="8.2167625485021323E-2"/>
          <c:w val="0.85430438149635501"/>
          <c:h val="0.54973317578166581"/>
        </c:manualLayout>
      </c:layout>
      <c:barChart>
        <c:barDir val="col"/>
        <c:grouping val="clustered"/>
        <c:varyColors val="0"/>
        <c:ser>
          <c:idx val="2"/>
          <c:order val="1"/>
          <c:tx>
            <c:strRef>
              <c:f>Hoja3!$C$1</c:f>
              <c:strCache>
                <c:ptCount val="1"/>
                <c:pt idx="0">
                  <c:v>2022</c:v>
                </c:pt>
              </c:strCache>
            </c:strRef>
          </c:tx>
          <c:spPr>
            <a:solidFill>
              <a:schemeClr val="accent3"/>
            </a:solidFill>
            <a:ln>
              <a:noFill/>
            </a:ln>
            <a:effectLst/>
          </c:spPr>
          <c:invertIfNegative val="0"/>
          <c:val>
            <c:numRef>
              <c:f>Hoja3!$C$2:$C$17</c:f>
              <c:numCache>
                <c:formatCode>General</c:formatCode>
                <c:ptCount val="16"/>
                <c:pt idx="0">
                  <c:v>18</c:v>
                </c:pt>
                <c:pt idx="1">
                  <c:v>12</c:v>
                </c:pt>
                <c:pt idx="2">
                  <c:v>9</c:v>
                </c:pt>
                <c:pt idx="3">
                  <c:v>6</c:v>
                </c:pt>
                <c:pt idx="4">
                  <c:v>10</c:v>
                </c:pt>
                <c:pt idx="5">
                  <c:v>16</c:v>
                </c:pt>
                <c:pt idx="6">
                  <c:v>8</c:v>
                </c:pt>
                <c:pt idx="7">
                  <c:v>12</c:v>
                </c:pt>
                <c:pt idx="8">
                  <c:v>21</c:v>
                </c:pt>
                <c:pt idx="9">
                  <c:v>18</c:v>
                </c:pt>
                <c:pt idx="10">
                  <c:v>14</c:v>
                </c:pt>
                <c:pt idx="11">
                  <c:v>21</c:v>
                </c:pt>
                <c:pt idx="12">
                  <c:v>21</c:v>
                </c:pt>
                <c:pt idx="13">
                  <c:v>18</c:v>
                </c:pt>
                <c:pt idx="14">
                  <c:v>14</c:v>
                </c:pt>
                <c:pt idx="15">
                  <c:v>21</c:v>
                </c:pt>
              </c:numCache>
            </c:numRef>
          </c:val>
          <c:extLst>
            <c:ext xmlns:c16="http://schemas.microsoft.com/office/drawing/2014/chart" uri="{C3380CC4-5D6E-409C-BE32-E72D297353CC}">
              <c16:uniqueId val="{00000000-BC94-435D-B9C4-363EDC75AA5C}"/>
            </c:ext>
          </c:extLst>
        </c:ser>
        <c:dLbls>
          <c:showLegendKey val="0"/>
          <c:showVal val="0"/>
          <c:showCatName val="0"/>
          <c:showSerName val="0"/>
          <c:showPercent val="0"/>
          <c:showBubbleSize val="0"/>
        </c:dLbls>
        <c:gapWidth val="50"/>
        <c:overlap val="-27"/>
        <c:axId val="381729240"/>
        <c:axId val="381732768"/>
      </c:barChart>
      <c:lineChart>
        <c:grouping val="stacked"/>
        <c:varyColors val="0"/>
        <c:ser>
          <c:idx val="1"/>
          <c:order val="0"/>
          <c:tx>
            <c:strRef>
              <c:f>Hoja3!$B$1</c:f>
              <c:strCache>
                <c:ptCount val="1"/>
                <c:pt idx="0">
                  <c:v>2021</c:v>
                </c:pt>
              </c:strCache>
            </c:strRef>
          </c:tx>
          <c:spPr>
            <a:ln w="28575" cap="rnd">
              <a:solidFill>
                <a:schemeClr val="accent2"/>
              </a:solidFill>
              <a:round/>
            </a:ln>
            <a:effectLst/>
          </c:spPr>
          <c:marker>
            <c:symbol val="none"/>
          </c:marker>
          <c:val>
            <c:numRef>
              <c:f>Hoja3!$B$2:$B$17</c:f>
              <c:numCache>
                <c:formatCode>General</c:formatCode>
                <c:ptCount val="16"/>
                <c:pt idx="0">
                  <c:v>14</c:v>
                </c:pt>
                <c:pt idx="1">
                  <c:v>24</c:v>
                </c:pt>
                <c:pt idx="2">
                  <c:v>16</c:v>
                </c:pt>
                <c:pt idx="3">
                  <c:v>10</c:v>
                </c:pt>
                <c:pt idx="4">
                  <c:v>14</c:v>
                </c:pt>
                <c:pt idx="5">
                  <c:v>8</c:v>
                </c:pt>
                <c:pt idx="6">
                  <c:v>10</c:v>
                </c:pt>
                <c:pt idx="7">
                  <c:v>11</c:v>
                </c:pt>
                <c:pt idx="8">
                  <c:v>10</c:v>
                </c:pt>
                <c:pt idx="9">
                  <c:v>11</c:v>
                </c:pt>
                <c:pt idx="10">
                  <c:v>9</c:v>
                </c:pt>
                <c:pt idx="11">
                  <c:v>12</c:v>
                </c:pt>
                <c:pt idx="12">
                  <c:v>6</c:v>
                </c:pt>
                <c:pt idx="13">
                  <c:v>9</c:v>
                </c:pt>
                <c:pt idx="14">
                  <c:v>10</c:v>
                </c:pt>
                <c:pt idx="15">
                  <c:v>14</c:v>
                </c:pt>
              </c:numCache>
            </c:numRef>
          </c:val>
          <c:smooth val="0"/>
          <c:extLst>
            <c:ext xmlns:c16="http://schemas.microsoft.com/office/drawing/2014/chart" uri="{C3380CC4-5D6E-409C-BE32-E72D297353CC}">
              <c16:uniqueId val="{00000001-BC94-435D-B9C4-363EDC75AA5C}"/>
            </c:ext>
          </c:extLst>
        </c:ser>
        <c:dLbls>
          <c:showLegendKey val="0"/>
          <c:showVal val="0"/>
          <c:showCatName val="0"/>
          <c:showSerName val="0"/>
          <c:showPercent val="0"/>
          <c:showBubbleSize val="0"/>
        </c:dLbls>
        <c:marker val="1"/>
        <c:smooth val="0"/>
        <c:axId val="381729240"/>
        <c:axId val="381732768"/>
      </c:lineChart>
      <c:catAx>
        <c:axId val="3817292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Semanas</a:t>
                </a:r>
                <a:r>
                  <a:rPr lang="en-US" baseline="0"/>
                  <a:t> epidemiológicas</a:t>
                </a:r>
                <a:endParaRPr lang="en-US"/>
              </a:p>
            </c:rich>
          </c:tx>
          <c:layout>
            <c:manualLayout>
              <c:xMode val="edge"/>
              <c:yMode val="edge"/>
              <c:x val="0.38301925094024575"/>
              <c:y val="0.7603681486051795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1732768"/>
        <c:crosses val="autoZero"/>
        <c:auto val="1"/>
        <c:lblAlgn val="ctr"/>
        <c:lblOffset val="100"/>
        <c:noMultiLvlLbl val="0"/>
      </c:catAx>
      <c:valAx>
        <c:axId val="381732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Número de</a:t>
                </a:r>
                <a:r>
                  <a:rPr lang="es-CO" baseline="0"/>
                  <a:t> casos</a:t>
                </a:r>
                <a:endParaRPr lang="es-CO"/>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1729240"/>
        <c:crosses val="autoZero"/>
        <c:crossBetween val="between"/>
      </c:valAx>
      <c:spPr>
        <a:noFill/>
        <a:ln>
          <a:noFill/>
        </a:ln>
        <a:effectLst/>
      </c:spPr>
    </c:plotArea>
    <c:legend>
      <c:legendPos val="b"/>
      <c:layout>
        <c:manualLayout>
          <c:xMode val="edge"/>
          <c:yMode val="edge"/>
          <c:x val="0.38150166483137665"/>
          <c:y val="0.87394651046387362"/>
          <c:w val="0.26293287249580932"/>
          <c:h val="0.1260534895361264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Hoja3!$C$1</c:f>
              <c:strCache>
                <c:ptCount val="1"/>
                <c:pt idx="0">
                  <c:v>2022</c:v>
                </c:pt>
              </c:strCache>
            </c:strRef>
          </c:tx>
          <c:spPr>
            <a:solidFill>
              <a:srgbClr val="C00000"/>
            </a:solidFill>
            <a:ln>
              <a:noFill/>
            </a:ln>
            <a:effectLst/>
          </c:spPr>
          <c:invertIfNegative val="0"/>
          <c:val>
            <c:numRef>
              <c:f>Hoja3!$C$2:$C$17</c:f>
              <c:numCache>
                <c:formatCode>General</c:formatCode>
                <c:ptCount val="16"/>
                <c:pt idx="0">
                  <c:v>18</c:v>
                </c:pt>
                <c:pt idx="1">
                  <c:v>12</c:v>
                </c:pt>
                <c:pt idx="2">
                  <c:v>9</c:v>
                </c:pt>
                <c:pt idx="3">
                  <c:v>6</c:v>
                </c:pt>
                <c:pt idx="4">
                  <c:v>10</c:v>
                </c:pt>
                <c:pt idx="5">
                  <c:v>16</c:v>
                </c:pt>
                <c:pt idx="6">
                  <c:v>8</c:v>
                </c:pt>
                <c:pt idx="7">
                  <c:v>12</c:v>
                </c:pt>
                <c:pt idx="8">
                  <c:v>21</c:v>
                </c:pt>
                <c:pt idx="9">
                  <c:v>18</c:v>
                </c:pt>
                <c:pt idx="10">
                  <c:v>14</c:v>
                </c:pt>
                <c:pt idx="11">
                  <c:v>21</c:v>
                </c:pt>
                <c:pt idx="12">
                  <c:v>21</c:v>
                </c:pt>
                <c:pt idx="13">
                  <c:v>18</c:v>
                </c:pt>
                <c:pt idx="14">
                  <c:v>14</c:v>
                </c:pt>
                <c:pt idx="15">
                  <c:v>21</c:v>
                </c:pt>
              </c:numCache>
            </c:numRef>
          </c:val>
          <c:extLst>
            <c:ext xmlns:c16="http://schemas.microsoft.com/office/drawing/2014/chart" uri="{C3380CC4-5D6E-409C-BE32-E72D297353CC}">
              <c16:uniqueId val="{00000000-9A05-46D7-83DD-E0A45C725006}"/>
            </c:ext>
          </c:extLst>
        </c:ser>
        <c:dLbls>
          <c:showLegendKey val="0"/>
          <c:showVal val="0"/>
          <c:showCatName val="0"/>
          <c:showSerName val="0"/>
          <c:showPercent val="0"/>
          <c:showBubbleSize val="0"/>
        </c:dLbls>
        <c:gapWidth val="50"/>
        <c:overlap val="-27"/>
        <c:axId val="381734728"/>
        <c:axId val="381733552"/>
      </c:barChart>
      <c:catAx>
        <c:axId val="3817347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Semanas</a:t>
                </a:r>
                <a:r>
                  <a:rPr lang="en-US" baseline="0"/>
                  <a:t> epidemiológicas</a:t>
                </a:r>
                <a:endParaRPr lang="en-US"/>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1733552"/>
        <c:crosses val="autoZero"/>
        <c:auto val="1"/>
        <c:lblAlgn val="ctr"/>
        <c:lblOffset val="100"/>
        <c:noMultiLvlLbl val="0"/>
      </c:catAx>
      <c:valAx>
        <c:axId val="381733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Número de</a:t>
                </a:r>
                <a:r>
                  <a:rPr lang="es-CO" baseline="0"/>
                  <a:t> casos</a:t>
                </a:r>
                <a:endParaRPr lang="es-CO"/>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1734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[BASE CENTINELA IRAG HSVF_16-06-2022.xlsx]CASOS SEMANALES!Tabla dinámica3</c:name>
    <c:fmtId val="18"/>
  </c:pivotSource>
  <c:chart>
    <c:autoTitleDeleted val="1"/>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dLbl>
          <c:idx val="0"/>
          <c:delete val="1"/>
          <c:extLst>
            <c:ext xmlns:c15="http://schemas.microsoft.com/office/drawing/2012/chart" uri="{CE6537A1-D6FC-4f65-9D91-7224C49458BB}"/>
          </c:extLst>
        </c:dLbl>
      </c:pivotFmt>
      <c:pivotFmt>
        <c:idx val="17"/>
        <c:dLbl>
          <c:idx val="0"/>
          <c:delete val="1"/>
          <c:extLst>
            <c:ext xmlns:c15="http://schemas.microsoft.com/office/drawing/2012/chart" uri="{CE6537A1-D6FC-4f65-9D91-7224C49458BB}"/>
          </c:extLst>
        </c:dLbl>
      </c:pivotFmt>
      <c:pivotFmt>
        <c:idx val="18"/>
        <c:dLbl>
          <c:idx val="0"/>
          <c:delete val="1"/>
          <c:extLst>
            <c:ext xmlns:c15="http://schemas.microsoft.com/office/drawing/2012/chart" uri="{CE6537A1-D6FC-4f65-9D91-7224C49458BB}"/>
          </c:extLst>
        </c:dLbl>
      </c:pivotFmt>
      <c:pivotFmt>
        <c:idx val="19"/>
        <c:dLbl>
          <c:idx val="0"/>
          <c:delete val="1"/>
          <c:extLst>
            <c:ext xmlns:c15="http://schemas.microsoft.com/office/drawing/2012/chart" uri="{CE6537A1-D6FC-4f65-9D91-7224C49458BB}"/>
          </c:extLst>
        </c:dLbl>
      </c:pivotFmt>
      <c:pivotFmt>
        <c:idx val="20"/>
      </c:pivotFmt>
      <c:pivotFmt>
        <c:idx val="21"/>
        <c:dLbl>
          <c:idx val="0"/>
          <c:delete val="1"/>
          <c:extLst>
            <c:ext xmlns:c15="http://schemas.microsoft.com/office/drawing/2012/chart" uri="{CE6537A1-D6FC-4f65-9D91-7224C49458BB}"/>
          </c:extLst>
        </c:dLbl>
      </c:pivotFmt>
      <c:pivotFmt>
        <c:idx val="22"/>
      </c:pivotFmt>
      <c:pivotFmt>
        <c:idx val="23"/>
      </c:pivotFmt>
      <c:pivotFmt>
        <c:idx val="24"/>
      </c:pivotFmt>
      <c:pivotFmt>
        <c:idx val="25"/>
      </c:pivotFmt>
      <c:pivotFmt>
        <c:idx val="26"/>
        <c:dLbl>
          <c:idx val="0"/>
          <c:delete val="1"/>
          <c:extLst>
            <c:ext xmlns:c15="http://schemas.microsoft.com/office/drawing/2012/chart" uri="{CE6537A1-D6FC-4f65-9D91-7224C49458BB}"/>
          </c:extLst>
        </c:dLbl>
      </c:pivotFmt>
      <c:pivotFmt>
        <c:idx val="27"/>
        <c:dLbl>
          <c:idx val="0"/>
          <c:delete val="1"/>
          <c:extLst>
            <c:ext xmlns:c15="http://schemas.microsoft.com/office/drawing/2012/chart" uri="{CE6537A1-D6FC-4f65-9D91-7224C49458BB}"/>
          </c:extLst>
        </c:dLbl>
      </c:pivotFmt>
      <c:pivotFmt>
        <c:idx val="28"/>
      </c:pivotFmt>
      <c:pivotFmt>
        <c:idx val="29"/>
        <c:dLbl>
          <c:idx val="0"/>
          <c:delete val="1"/>
          <c:extLst>
            <c:ext xmlns:c15="http://schemas.microsoft.com/office/drawing/2012/chart" uri="{CE6537A1-D6FC-4f65-9D91-7224C49458BB}"/>
          </c:extLst>
        </c:dLbl>
      </c:pivotFmt>
      <c:pivotFmt>
        <c:idx val="30"/>
        <c:marker>
          <c:symbol val="none"/>
        </c:marker>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marker>
          <c:symbol val="none"/>
        </c:marker>
      </c:pivotFmt>
      <c:pivotFmt>
        <c:idx val="47"/>
        <c:marker>
          <c:symbol val="none"/>
        </c:marker>
      </c:pivotFmt>
      <c:pivotFmt>
        <c:idx val="48"/>
        <c:marker>
          <c:symbol val="none"/>
        </c:marker>
      </c:pivotFmt>
      <c:pivotFmt>
        <c:idx val="49"/>
        <c:marker>
          <c:symbol val="none"/>
        </c:marker>
      </c:pivotFmt>
      <c:pivotFmt>
        <c:idx val="50"/>
        <c:marker>
          <c:symbol val="none"/>
        </c:marker>
      </c:pivotFmt>
      <c:pivotFmt>
        <c:idx val="51"/>
        <c:marker>
          <c:symbol val="none"/>
        </c:marker>
      </c:pivotFmt>
      <c:pivotFmt>
        <c:idx val="52"/>
        <c:marker>
          <c:symbol val="none"/>
        </c:marker>
      </c:pivotFmt>
      <c:pivotFmt>
        <c:idx val="53"/>
        <c:marker>
          <c:symbol val="none"/>
        </c:marker>
      </c:pivotFmt>
      <c:pivotFmt>
        <c:idx val="54"/>
        <c:marker>
          <c:symbol val="none"/>
        </c:marker>
      </c:pivotFmt>
      <c:pivotFmt>
        <c:idx val="55"/>
        <c:marker>
          <c:symbol val="none"/>
        </c:marker>
      </c:pivotFmt>
      <c:pivotFmt>
        <c:idx val="56"/>
        <c:marker>
          <c:symbol val="none"/>
        </c:marker>
      </c:pivotFmt>
      <c:pivotFmt>
        <c:idx val="57"/>
        <c:marker>
          <c:symbol val="none"/>
        </c:marker>
      </c:pivotFmt>
      <c:pivotFmt>
        <c:idx val="58"/>
        <c:marker>
          <c:symbol val="none"/>
        </c:marker>
      </c:pivotFmt>
      <c:pivotFmt>
        <c:idx val="59"/>
        <c:marker>
          <c:symbol val="none"/>
        </c:marker>
      </c:pivotFmt>
      <c:pivotFmt>
        <c:idx val="60"/>
        <c:marker>
          <c:symbol val="none"/>
        </c:marker>
      </c:pivotFmt>
      <c:pivotFmt>
        <c:idx val="61"/>
        <c:marker>
          <c:symbol val="none"/>
        </c:marker>
      </c:pivotFmt>
      <c:pivotFmt>
        <c:idx val="62"/>
        <c:marker>
          <c:symbol val="none"/>
        </c:marker>
      </c:pivotFmt>
      <c:pivotFmt>
        <c:idx val="63"/>
        <c:marker>
          <c:symbol val="none"/>
        </c:marker>
      </c:pivotFmt>
      <c:pivotFmt>
        <c:idx val="64"/>
        <c:marker>
          <c:symbol val="none"/>
        </c:marker>
      </c:pivotFmt>
      <c:pivotFmt>
        <c:idx val="65"/>
        <c:marker>
          <c:symbol val="none"/>
        </c:marker>
      </c:pivotFmt>
      <c:pivotFmt>
        <c:idx val="66"/>
        <c:marker>
          <c:symbol val="none"/>
        </c:marker>
      </c:pivotFmt>
      <c:pivotFmt>
        <c:idx val="67"/>
        <c:marker>
          <c:symbol val="none"/>
        </c:marker>
      </c:pivotFmt>
      <c:pivotFmt>
        <c:idx val="68"/>
        <c:marker>
          <c:symbol val="none"/>
        </c:marker>
      </c:pivotFmt>
      <c:pivotFmt>
        <c:idx val="69"/>
        <c:marker>
          <c:symbol val="none"/>
        </c:marker>
      </c:pivotFmt>
      <c:pivotFmt>
        <c:idx val="70"/>
        <c:marker>
          <c:symbol val="none"/>
        </c:marker>
      </c:pivotFmt>
      <c:pivotFmt>
        <c:idx val="71"/>
        <c:marker>
          <c:symbol val="none"/>
        </c:marker>
      </c:pivotFmt>
      <c:pivotFmt>
        <c:idx val="72"/>
        <c:marker>
          <c:symbol val="none"/>
        </c:marker>
      </c:pivotFmt>
      <c:pivotFmt>
        <c:idx val="73"/>
        <c:marker>
          <c:symbol val="none"/>
        </c:marker>
      </c:pivotFmt>
      <c:pivotFmt>
        <c:idx val="74"/>
        <c:marker>
          <c:symbol val="none"/>
        </c:marker>
      </c:pivotFmt>
      <c:pivotFmt>
        <c:idx val="75"/>
        <c:marker>
          <c:symbol val="none"/>
        </c:marker>
      </c:pivotFmt>
      <c:pivotFmt>
        <c:idx val="76"/>
        <c:marker>
          <c:symbol val="none"/>
        </c:marker>
      </c:pivotFmt>
      <c:pivotFmt>
        <c:idx val="77"/>
        <c:marker>
          <c:symbol val="none"/>
        </c:marker>
      </c:pivotFmt>
      <c:pivotFmt>
        <c:idx val="78"/>
        <c:marker>
          <c:symbol val="none"/>
        </c:marker>
      </c:pivotFmt>
      <c:pivotFmt>
        <c:idx val="79"/>
        <c:marker>
          <c:symbol val="none"/>
        </c:marker>
      </c:pivotFmt>
    </c:pivotFmts>
    <c:plotArea>
      <c:layout/>
      <c:barChart>
        <c:barDir val="col"/>
        <c:grouping val="stacked"/>
        <c:varyColors val="0"/>
        <c:ser>
          <c:idx val="0"/>
          <c:order val="0"/>
          <c:tx>
            <c:strRef>
              <c:f>'CASOS SEMANALES'!$F$3:$F$4</c:f>
              <c:strCache>
                <c:ptCount val="1"/>
                <c:pt idx="0">
                  <c:v>INFLUENZA A POSITIVO</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SEMANALES'!$F$5:$F$11</c:f>
              <c:numCache>
                <c:formatCode>General</c:formatCode>
                <c:ptCount val="6"/>
                <c:pt idx="0">
                  <c:v>1</c:v>
                </c:pt>
                <c:pt idx="2">
                  <c:v>2</c:v>
                </c:pt>
                <c:pt idx="3">
                  <c:v>1</c:v>
                </c:pt>
                <c:pt idx="4">
                  <c:v>1</c:v>
                </c:pt>
                <c:pt idx="5">
                  <c:v>1</c:v>
                </c:pt>
              </c:numCache>
            </c:numRef>
          </c:val>
          <c:extLst>
            <c:ext xmlns:c16="http://schemas.microsoft.com/office/drawing/2014/chart" uri="{C3380CC4-5D6E-409C-BE32-E72D297353CC}">
              <c16:uniqueId val="{00000000-9F52-AE43-870F-0E9968B2C6F5}"/>
            </c:ext>
          </c:extLst>
        </c:ser>
        <c:ser>
          <c:idx val="1"/>
          <c:order val="1"/>
          <c:tx>
            <c:strRef>
              <c:f>'CASOS SEMANALES'!$G$3:$G$4</c:f>
              <c:strCache>
                <c:ptCount val="1"/>
                <c:pt idx="0">
                  <c:v>PARAINFLUENZA 1 POSITIVO</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SEMANALES'!$G$5:$G$11</c:f>
              <c:numCache>
                <c:formatCode>General</c:formatCode>
                <c:ptCount val="6"/>
                <c:pt idx="0">
                  <c:v>1</c:v>
                </c:pt>
              </c:numCache>
            </c:numRef>
          </c:val>
          <c:extLst>
            <c:ext xmlns:c16="http://schemas.microsoft.com/office/drawing/2014/chart" uri="{C3380CC4-5D6E-409C-BE32-E72D297353CC}">
              <c16:uniqueId val="{00000000-11EE-40E4-8709-1631DAC4B9EA}"/>
            </c:ext>
          </c:extLst>
        </c:ser>
        <c:ser>
          <c:idx val="2"/>
          <c:order val="2"/>
          <c:tx>
            <c:strRef>
              <c:f>'CASOS SEMANALES'!$H$3:$H$4</c:f>
              <c:strCache>
                <c:ptCount val="1"/>
                <c:pt idx="0">
                  <c:v>VRS POSITIVO</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SEMANALES'!$H$5:$H$11</c:f>
              <c:numCache>
                <c:formatCode>General</c:formatCode>
                <c:ptCount val="6"/>
                <c:pt idx="0">
                  <c:v>7</c:v>
                </c:pt>
                <c:pt idx="1">
                  <c:v>4</c:v>
                </c:pt>
                <c:pt idx="2">
                  <c:v>1</c:v>
                </c:pt>
              </c:numCache>
            </c:numRef>
          </c:val>
          <c:extLst>
            <c:ext xmlns:c16="http://schemas.microsoft.com/office/drawing/2014/chart" uri="{C3380CC4-5D6E-409C-BE32-E72D297353CC}">
              <c16:uniqueId val="{00000001-11EE-40E4-8709-1631DAC4B9EA}"/>
            </c:ext>
          </c:extLst>
        </c:ser>
        <c:ser>
          <c:idx val="3"/>
          <c:order val="3"/>
          <c:tx>
            <c:strRef>
              <c:f>'CASOS SEMANALES'!$I$3:$I$4</c:f>
              <c:strCache>
                <c:ptCount val="1"/>
                <c:pt idx="0">
                  <c:v>METAPNEUMOVIRUS POSITIVO</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SEMANALES'!$I$5:$I$11</c:f>
              <c:numCache>
                <c:formatCode>General</c:formatCode>
                <c:ptCount val="6"/>
                <c:pt idx="0">
                  <c:v>3</c:v>
                </c:pt>
                <c:pt idx="1">
                  <c:v>4</c:v>
                </c:pt>
                <c:pt idx="2">
                  <c:v>3</c:v>
                </c:pt>
                <c:pt idx="3">
                  <c:v>1</c:v>
                </c:pt>
              </c:numCache>
            </c:numRef>
          </c:val>
          <c:extLst>
            <c:ext xmlns:c16="http://schemas.microsoft.com/office/drawing/2014/chart" uri="{C3380CC4-5D6E-409C-BE32-E72D297353CC}">
              <c16:uniqueId val="{00000002-11EE-40E4-8709-1631DAC4B9EA}"/>
            </c:ext>
          </c:extLst>
        </c:ser>
        <c:ser>
          <c:idx val="4"/>
          <c:order val="4"/>
          <c:tx>
            <c:strRef>
              <c:f>'CASOS SEMANALES'!$J$3:$J$4</c:f>
              <c:strCache>
                <c:ptCount val="1"/>
                <c:pt idx="0">
                  <c:v>STREPTOCOCCUS PNEUMONIAE</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SEMANALES'!$J$5:$J$11</c:f>
              <c:numCache>
                <c:formatCode>General</c:formatCode>
                <c:ptCount val="6"/>
                <c:pt idx="4">
                  <c:v>1</c:v>
                </c:pt>
              </c:numCache>
            </c:numRef>
          </c:val>
          <c:extLst>
            <c:ext xmlns:c16="http://schemas.microsoft.com/office/drawing/2014/chart" uri="{C3380CC4-5D6E-409C-BE32-E72D297353CC}">
              <c16:uniqueId val="{00000003-11EE-40E4-8709-1631DAC4B9EA}"/>
            </c:ext>
          </c:extLst>
        </c:ser>
        <c:ser>
          <c:idx val="5"/>
          <c:order val="5"/>
          <c:tx>
            <c:strRef>
              <c:f>'CASOS SEMANALES'!$K$3:$K$4</c:f>
              <c:strCache>
                <c:ptCount val="1"/>
                <c:pt idx="0">
                  <c:v>ADENOVIRUS POSITIVO</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SEMANALES'!$K$5:$K$11</c:f>
              <c:numCache>
                <c:formatCode>General</c:formatCode>
                <c:ptCount val="6"/>
                <c:pt idx="1">
                  <c:v>1</c:v>
                </c:pt>
                <c:pt idx="2">
                  <c:v>2</c:v>
                </c:pt>
              </c:numCache>
            </c:numRef>
          </c:val>
          <c:extLst>
            <c:ext xmlns:c16="http://schemas.microsoft.com/office/drawing/2014/chart" uri="{C3380CC4-5D6E-409C-BE32-E72D297353CC}">
              <c16:uniqueId val="{00000004-11EE-40E4-8709-1631DAC4B9EA}"/>
            </c:ext>
          </c:extLst>
        </c:ser>
        <c:ser>
          <c:idx val="6"/>
          <c:order val="6"/>
          <c:tx>
            <c:strRef>
              <c:f>'CASOS SEMANALES'!$L$3:$L$4</c:f>
              <c:strCache>
                <c:ptCount val="1"/>
                <c:pt idx="0">
                  <c:v>STAPHYLOCOCCUS AUREUS</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SEMANALES'!$L$5:$L$11</c:f>
              <c:numCache>
                <c:formatCode>General</c:formatCode>
                <c:ptCount val="6"/>
                <c:pt idx="4">
                  <c:v>1</c:v>
                </c:pt>
              </c:numCache>
            </c:numRef>
          </c:val>
          <c:extLst>
            <c:ext xmlns:c16="http://schemas.microsoft.com/office/drawing/2014/chart" uri="{C3380CC4-5D6E-409C-BE32-E72D297353CC}">
              <c16:uniqueId val="{00000005-11EE-40E4-8709-1631DAC4B9EA}"/>
            </c:ext>
          </c:extLst>
        </c:ser>
        <c:ser>
          <c:idx val="7"/>
          <c:order val="7"/>
          <c:tx>
            <c:strRef>
              <c:f>'CASOS SEMANALES'!$M$3:$M$4</c:f>
              <c:strCache>
                <c:ptCount val="1"/>
                <c:pt idx="0">
                  <c:v>VRS</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SEMANALES'!$M$5:$M$11</c:f>
              <c:numCache>
                <c:formatCode>General</c:formatCode>
                <c:ptCount val="6"/>
                <c:pt idx="0">
                  <c:v>5</c:v>
                </c:pt>
                <c:pt idx="1">
                  <c:v>1</c:v>
                </c:pt>
                <c:pt idx="2">
                  <c:v>6</c:v>
                </c:pt>
                <c:pt idx="3">
                  <c:v>2</c:v>
                </c:pt>
              </c:numCache>
            </c:numRef>
          </c:val>
          <c:extLst>
            <c:ext xmlns:c16="http://schemas.microsoft.com/office/drawing/2014/chart" uri="{C3380CC4-5D6E-409C-BE32-E72D297353CC}">
              <c16:uniqueId val="{00000000-C270-446E-BFE8-2CCF2D7C45D1}"/>
            </c:ext>
          </c:extLst>
        </c:ser>
        <c:ser>
          <c:idx val="8"/>
          <c:order val="8"/>
          <c:tx>
            <c:strRef>
              <c:f>'CASOS SEMANALES'!$N$3:$N$4</c:f>
              <c:strCache>
                <c:ptCount val="1"/>
                <c:pt idx="0">
                  <c:v>PARAINFLUENZA 1</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SEMANALES'!$N$5:$N$11</c:f>
              <c:numCache>
                <c:formatCode>General</c:formatCode>
                <c:ptCount val="6"/>
                <c:pt idx="2">
                  <c:v>1</c:v>
                </c:pt>
              </c:numCache>
            </c:numRef>
          </c:val>
          <c:extLst>
            <c:ext xmlns:c16="http://schemas.microsoft.com/office/drawing/2014/chart" uri="{C3380CC4-5D6E-409C-BE32-E72D297353CC}">
              <c16:uniqueId val="{00000001-C270-446E-BFE8-2CCF2D7C45D1}"/>
            </c:ext>
          </c:extLst>
        </c:ser>
        <c:ser>
          <c:idx val="9"/>
          <c:order val="9"/>
          <c:tx>
            <c:strRef>
              <c:f>'CASOS SEMANALES'!$O$3:$O$4</c:f>
              <c:strCache>
                <c:ptCount val="1"/>
                <c:pt idx="0">
                  <c:v>PARAINFLUENZA 3</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SEMANALES'!$O$5:$O$11</c:f>
              <c:numCache>
                <c:formatCode>General</c:formatCode>
                <c:ptCount val="6"/>
                <c:pt idx="0">
                  <c:v>1</c:v>
                </c:pt>
                <c:pt idx="3">
                  <c:v>1</c:v>
                </c:pt>
              </c:numCache>
            </c:numRef>
          </c:val>
          <c:extLst>
            <c:ext xmlns:c16="http://schemas.microsoft.com/office/drawing/2014/chart" uri="{C3380CC4-5D6E-409C-BE32-E72D297353CC}">
              <c16:uniqueId val="{00000002-C270-446E-BFE8-2CCF2D7C45D1}"/>
            </c:ext>
          </c:extLst>
        </c:ser>
        <c:ser>
          <c:idx val="10"/>
          <c:order val="10"/>
          <c:tx>
            <c:strRef>
              <c:f>'CASOS SEMANALES'!$P$3:$P$4</c:f>
              <c:strCache>
                <c:ptCount val="1"/>
                <c:pt idx="0">
                  <c:v>PARAINFLUENZA 2</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SEMANALES'!$P$5:$P$11</c:f>
              <c:numCache>
                <c:formatCode>General</c:formatCode>
                <c:ptCount val="6"/>
                <c:pt idx="2">
                  <c:v>1</c:v>
                </c:pt>
              </c:numCache>
            </c:numRef>
          </c:val>
          <c:extLst>
            <c:ext xmlns:c16="http://schemas.microsoft.com/office/drawing/2014/chart" uri="{C3380CC4-5D6E-409C-BE32-E72D297353CC}">
              <c16:uniqueId val="{00000003-C270-446E-BFE8-2CCF2D7C45D1}"/>
            </c:ext>
          </c:extLst>
        </c:ser>
        <c:ser>
          <c:idx val="11"/>
          <c:order val="11"/>
          <c:tx>
            <c:strRef>
              <c:f>'CASOS SEMANALES'!$Q$3:$Q$4</c:f>
              <c:strCache>
                <c:ptCount val="1"/>
                <c:pt idx="0">
                  <c:v>INFLUENZA B</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SEMANALES'!$Q$5:$Q$11</c:f>
              <c:numCache>
                <c:formatCode>General</c:formatCode>
                <c:ptCount val="6"/>
                <c:pt idx="1">
                  <c:v>1</c:v>
                </c:pt>
              </c:numCache>
            </c:numRef>
          </c:val>
          <c:extLst>
            <c:ext xmlns:c16="http://schemas.microsoft.com/office/drawing/2014/chart" uri="{C3380CC4-5D6E-409C-BE32-E72D297353CC}">
              <c16:uniqueId val="{00000004-C270-446E-BFE8-2CCF2D7C45D1}"/>
            </c:ext>
          </c:extLst>
        </c:ser>
        <c:ser>
          <c:idx val="12"/>
          <c:order val="12"/>
          <c:tx>
            <c:strRef>
              <c:f>'CASOS SEMANALES'!$R$3:$R$4</c:f>
              <c:strCache>
                <c:ptCount val="1"/>
                <c:pt idx="0">
                  <c:v>ADENOVIRUS</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SEMANALES'!$R$5:$R$11</c:f>
              <c:numCache>
                <c:formatCode>General</c:formatCode>
                <c:ptCount val="6"/>
                <c:pt idx="1">
                  <c:v>1</c:v>
                </c:pt>
                <c:pt idx="2">
                  <c:v>1</c:v>
                </c:pt>
              </c:numCache>
            </c:numRef>
          </c:val>
          <c:extLst>
            <c:ext xmlns:c16="http://schemas.microsoft.com/office/drawing/2014/chart" uri="{C3380CC4-5D6E-409C-BE32-E72D297353CC}">
              <c16:uniqueId val="{00000005-C270-446E-BFE8-2CCF2D7C45D1}"/>
            </c:ext>
          </c:extLst>
        </c:ser>
        <c:dLbls>
          <c:showLegendKey val="0"/>
          <c:showVal val="0"/>
          <c:showCatName val="0"/>
          <c:showSerName val="0"/>
          <c:showPercent val="0"/>
          <c:showBubbleSize val="0"/>
        </c:dLbls>
        <c:gapWidth val="95"/>
        <c:overlap val="100"/>
        <c:axId val="381731984"/>
        <c:axId val="381734336"/>
      </c:barChart>
      <c:catAx>
        <c:axId val="381731984"/>
        <c:scaling>
          <c:orientation val="minMax"/>
        </c:scaling>
        <c:delete val="0"/>
        <c:axPos val="b"/>
        <c:numFmt formatCode="General" sourceLinked="0"/>
        <c:majorTickMark val="none"/>
        <c:minorTickMark val="none"/>
        <c:tickLblPos val="nextTo"/>
        <c:crossAx val="381734336"/>
        <c:crosses val="autoZero"/>
        <c:auto val="1"/>
        <c:lblAlgn val="ctr"/>
        <c:lblOffset val="100"/>
        <c:noMultiLvlLbl val="0"/>
      </c:catAx>
      <c:valAx>
        <c:axId val="381734336"/>
        <c:scaling>
          <c:orientation val="minMax"/>
        </c:scaling>
        <c:delete val="0"/>
        <c:axPos val="l"/>
        <c:majorGridlines/>
        <c:numFmt formatCode="General" sourceLinked="1"/>
        <c:majorTickMark val="none"/>
        <c:minorTickMark val="none"/>
        <c:tickLblPos val="nextTo"/>
        <c:crossAx val="381731984"/>
        <c:crosses val="autoZero"/>
        <c:crossBetween val="between"/>
      </c:valAx>
      <c:dTable>
        <c:showHorzBorder val="1"/>
        <c:showVertBorder val="1"/>
        <c:showOutline val="1"/>
        <c:showKeys val="1"/>
      </c:dTable>
    </c:plotArea>
    <c:plotVisOnly val="1"/>
    <c:dispBlanksAs val="gap"/>
    <c:showDLblsOverMax val="0"/>
  </c:chart>
  <c:txPr>
    <a:bodyPr/>
    <a:lstStyle/>
    <a:p>
      <a:pPr>
        <a:defRPr sz="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49777238622057"/>
          <c:y val="1.223557307936805E-2"/>
          <c:w val="0.87362220277064606"/>
          <c:h val="0.61539340603711501"/>
        </c:manualLayout>
      </c:layout>
      <c:barChart>
        <c:barDir val="col"/>
        <c:grouping val="stacked"/>
        <c:varyColors val="0"/>
        <c:ser>
          <c:idx val="2"/>
          <c:order val="0"/>
          <c:tx>
            <c:strRef>
              <c:f>'R'!$C$2</c:f>
              <c:strCache>
                <c:ptCount val="1"/>
                <c:pt idx="0">
                  <c:v> Influenza A H3 estacional</c:v>
                </c:pt>
              </c:strCache>
            </c:strRef>
          </c:tx>
          <c:spPr>
            <a:solidFill>
              <a:srgbClr val="990099"/>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'R'!$C$3:$C$93</c:f>
              <c:numCache>
                <c:formatCode>General</c:formatCode>
                <c:ptCount val="52"/>
                <c:pt idx="12">
                  <c:v>1</c:v>
                </c:pt>
              </c:numCache>
            </c:numRef>
          </c:val>
          <c:extLst>
            <c:ext xmlns:c16="http://schemas.microsoft.com/office/drawing/2014/chart" uri="{C3380CC4-5D6E-409C-BE32-E72D297353CC}">
              <c16:uniqueId val="{00000000-4F2B-4A3A-83AF-D228BA22B8B7}"/>
            </c:ext>
          </c:extLst>
        </c:ser>
        <c:ser>
          <c:idx val="3"/>
          <c:order val="1"/>
          <c:tx>
            <c:strRef>
              <c:f>'R'!$D$2</c:f>
              <c:strCache>
                <c:ptCount val="1"/>
                <c:pt idx="0">
                  <c:v> Influenza A(H1N1)/09</c:v>
                </c:pt>
              </c:strCache>
            </c:strRef>
          </c:tx>
          <c:spPr>
            <a:solidFill>
              <a:srgbClr val="FF0000"/>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'R'!$D$3:$D$93</c:f>
              <c:numCache>
                <c:formatCode>General</c:formatCode>
                <c:ptCount val="52"/>
                <c:pt idx="0">
                  <c:v>1</c:v>
                </c:pt>
                <c:pt idx="2">
                  <c:v>1</c:v>
                </c:pt>
                <c:pt idx="3">
                  <c:v>1</c:v>
                </c:pt>
                <c:pt idx="4">
                  <c:v>1</c:v>
                </c:pt>
                <c:pt idx="5">
                  <c:v>1</c:v>
                </c:pt>
                <c:pt idx="6">
                  <c:v>1</c:v>
                </c:pt>
                <c:pt idx="7">
                  <c:v>1</c:v>
                </c:pt>
                <c:pt idx="13">
                  <c:v>1</c:v>
                </c:pt>
                <c:pt idx="14">
                  <c:v>1</c:v>
                </c:pt>
              </c:numCache>
            </c:numRef>
          </c:val>
          <c:extLst>
            <c:ext xmlns:c16="http://schemas.microsoft.com/office/drawing/2014/chart" uri="{C3380CC4-5D6E-409C-BE32-E72D297353CC}">
              <c16:uniqueId val="{00000001-4F2B-4A3A-83AF-D228BA22B8B7}"/>
            </c:ext>
          </c:extLst>
        </c:ser>
        <c:ser>
          <c:idx val="5"/>
          <c:order val="2"/>
          <c:tx>
            <c:strRef>
              <c:f>'R'!$E$2</c:f>
              <c:strCache>
                <c:ptCount val="1"/>
                <c:pt idx="0">
                  <c:v> Parainfluenza </c:v>
                </c:pt>
              </c:strCache>
            </c:strRef>
          </c:tx>
          <c:spPr>
            <a:solidFill>
              <a:srgbClr val="FFFF00"/>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'R'!$E$3:$E$93</c:f>
              <c:numCache>
                <c:formatCode>General</c:formatCode>
                <c:ptCount val="52"/>
                <c:pt idx="0">
                  <c:v>1</c:v>
                </c:pt>
                <c:pt idx="2">
                  <c:v>1</c:v>
                </c:pt>
                <c:pt idx="3">
                  <c:v>1</c:v>
                </c:pt>
                <c:pt idx="4">
                  <c:v>2</c:v>
                </c:pt>
                <c:pt idx="5">
                  <c:v>3</c:v>
                </c:pt>
                <c:pt idx="6">
                  <c:v>4</c:v>
                </c:pt>
                <c:pt idx="7">
                  <c:v>5</c:v>
                </c:pt>
                <c:pt idx="11">
                  <c:v>1</c:v>
                </c:pt>
                <c:pt idx="12">
                  <c:v>1</c:v>
                </c:pt>
                <c:pt idx="13">
                  <c:v>2</c:v>
                </c:pt>
                <c:pt idx="14">
                  <c:v>3</c:v>
                </c:pt>
              </c:numCache>
            </c:numRef>
          </c:val>
          <c:extLst>
            <c:ext xmlns:c16="http://schemas.microsoft.com/office/drawing/2014/chart" uri="{C3380CC4-5D6E-409C-BE32-E72D297353CC}">
              <c16:uniqueId val="{00000002-4F2B-4A3A-83AF-D228BA22B8B7}"/>
            </c:ext>
          </c:extLst>
        </c:ser>
        <c:ser>
          <c:idx val="6"/>
          <c:order val="3"/>
          <c:tx>
            <c:strRef>
              <c:f>'R'!$F$2</c:f>
              <c:strCache>
                <c:ptCount val="1"/>
                <c:pt idx="0">
                  <c:v> Virus Influenza A</c:v>
                </c:pt>
              </c:strCache>
            </c:strRef>
          </c:tx>
          <c:spPr>
            <a:solidFill>
              <a:srgbClr val="999933"/>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'R'!$F$3:$F$93</c:f>
              <c:numCache>
                <c:formatCode>General</c:formatCode>
                <c:ptCount val="52"/>
                <c:pt idx="2">
                  <c:v>1</c:v>
                </c:pt>
                <c:pt idx="5">
                  <c:v>1</c:v>
                </c:pt>
              </c:numCache>
            </c:numRef>
          </c:val>
          <c:extLst>
            <c:ext xmlns:c16="http://schemas.microsoft.com/office/drawing/2014/chart" uri="{C3380CC4-5D6E-409C-BE32-E72D297353CC}">
              <c16:uniqueId val="{00000003-4F2B-4A3A-83AF-D228BA22B8B7}"/>
            </c:ext>
          </c:extLst>
        </c:ser>
        <c:ser>
          <c:idx val="7"/>
          <c:order val="4"/>
          <c:tx>
            <c:strRef>
              <c:f>'R'!$G$2</c:f>
              <c:strCache>
                <c:ptCount val="1"/>
                <c:pt idx="0">
                  <c:v> Virus Influenza B</c:v>
                </c:pt>
              </c:strCache>
            </c:strRef>
          </c:tx>
          <c:spPr>
            <a:solidFill>
              <a:schemeClr val="tx1"/>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'R'!$G$15:$G$93</c:f>
              <c:numCache>
                <c:formatCode>General</c:formatCode>
                <c:ptCount val="52"/>
                <c:pt idx="2">
                  <c:v>1</c:v>
                </c:pt>
                <c:pt idx="8">
                  <c:v>1</c:v>
                </c:pt>
                <c:pt idx="9">
                  <c:v>1</c:v>
                </c:pt>
                <c:pt idx="10">
                  <c:v>1</c:v>
                </c:pt>
                <c:pt idx="15">
                  <c:v>1</c:v>
                </c:pt>
              </c:numCache>
            </c:numRef>
          </c:val>
          <c:extLst>
            <c:ext xmlns:c16="http://schemas.microsoft.com/office/drawing/2014/chart" uri="{C3380CC4-5D6E-409C-BE32-E72D297353CC}">
              <c16:uniqueId val="{00000004-4F2B-4A3A-83AF-D228BA22B8B7}"/>
            </c:ext>
          </c:extLst>
        </c:ser>
        <c:ser>
          <c:idx val="9"/>
          <c:order val="5"/>
          <c:tx>
            <c:strRef>
              <c:f>'R'!$I$2</c:f>
              <c:strCache>
                <c:ptCount val="1"/>
                <c:pt idx="0">
                  <c:v>VRS</c:v>
                </c:pt>
              </c:strCache>
            </c:strRef>
          </c:tx>
          <c:spPr>
            <a:solidFill>
              <a:srgbClr val="0080C0"/>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'R'!$I$3:$I$93</c:f>
              <c:numCache>
                <c:formatCode>General</c:formatCode>
                <c:ptCount val="52"/>
                <c:pt idx="0">
                  <c:v>51</c:v>
                </c:pt>
                <c:pt idx="1">
                  <c:v>52</c:v>
                </c:pt>
                <c:pt idx="2">
                  <c:v>47</c:v>
                </c:pt>
                <c:pt idx="3">
                  <c:v>53</c:v>
                </c:pt>
                <c:pt idx="4">
                  <c:v>48</c:v>
                </c:pt>
                <c:pt idx="5">
                  <c:v>35</c:v>
                </c:pt>
                <c:pt idx="6">
                  <c:v>18</c:v>
                </c:pt>
                <c:pt idx="7">
                  <c:v>20</c:v>
                </c:pt>
                <c:pt idx="8">
                  <c:v>30</c:v>
                </c:pt>
                <c:pt idx="9">
                  <c:v>35</c:v>
                </c:pt>
                <c:pt idx="10">
                  <c:v>35</c:v>
                </c:pt>
                <c:pt idx="11">
                  <c:v>42</c:v>
                </c:pt>
                <c:pt idx="12">
                  <c:v>50</c:v>
                </c:pt>
                <c:pt idx="13">
                  <c:v>42</c:v>
                </c:pt>
                <c:pt idx="14">
                  <c:v>35</c:v>
                </c:pt>
                <c:pt idx="15">
                  <c:v>57</c:v>
                </c:pt>
              </c:numCache>
            </c:numRef>
          </c:val>
          <c:extLst>
            <c:ext xmlns:c16="http://schemas.microsoft.com/office/drawing/2014/chart" uri="{C3380CC4-5D6E-409C-BE32-E72D297353CC}">
              <c16:uniqueId val="{00000005-4F2B-4A3A-83AF-D228BA22B8B7}"/>
            </c:ext>
          </c:extLst>
        </c:ser>
        <c:ser>
          <c:idx val="0"/>
          <c:order val="6"/>
          <c:tx>
            <c:strRef>
              <c:f>'R'!$B$2</c:f>
              <c:strCache>
                <c:ptCount val="1"/>
                <c:pt idx="0">
                  <c:v> Adenovirus</c:v>
                </c:pt>
              </c:strCache>
            </c:strRef>
          </c:tx>
          <c:spPr>
            <a:solidFill>
              <a:srgbClr val="03EB1F"/>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'R'!$B$42:$B$93</c:f>
              <c:numCache>
                <c:formatCode>General</c:formatCode>
                <c:ptCount val="52"/>
                <c:pt idx="0">
                  <c:v>1</c:v>
                </c:pt>
                <c:pt idx="1">
                  <c:v>1</c:v>
                </c:pt>
                <c:pt idx="2">
                  <c:v>1</c:v>
                </c:pt>
                <c:pt idx="3">
                  <c:v>1</c:v>
                </c:pt>
                <c:pt idx="4">
                  <c:v>1</c:v>
                </c:pt>
                <c:pt idx="5">
                  <c:v>1</c:v>
                </c:pt>
                <c:pt idx="6">
                  <c:v>1</c:v>
                </c:pt>
                <c:pt idx="7">
                  <c:v>1</c:v>
                </c:pt>
                <c:pt idx="8">
                  <c:v>1</c:v>
                </c:pt>
                <c:pt idx="9">
                  <c:v>1</c:v>
                </c:pt>
                <c:pt idx="10">
                  <c:v>1</c:v>
                </c:pt>
                <c:pt idx="11">
                  <c:v>1</c:v>
                </c:pt>
                <c:pt idx="13">
                  <c:v>1</c:v>
                </c:pt>
                <c:pt idx="14">
                  <c:v>1</c:v>
                </c:pt>
                <c:pt idx="15">
                  <c:v>1</c:v>
                </c:pt>
              </c:numCache>
            </c:numRef>
          </c:val>
          <c:extLst>
            <c:ext xmlns:c16="http://schemas.microsoft.com/office/drawing/2014/chart" uri="{C3380CC4-5D6E-409C-BE32-E72D297353CC}">
              <c16:uniqueId val="{00000006-4F2B-4A3A-83AF-D228BA22B8B7}"/>
            </c:ext>
          </c:extLst>
        </c:ser>
        <c:ser>
          <c:idx val="1"/>
          <c:order val="7"/>
          <c:tx>
            <c:strRef>
              <c:f>'R'!$H$2</c:f>
              <c:strCache>
                <c:ptCount val="1"/>
                <c:pt idx="0">
                  <c:v>Metaneumovirus</c:v>
                </c:pt>
              </c:strCache>
            </c:strRef>
          </c:tx>
          <c:spPr>
            <a:solidFill>
              <a:srgbClr val="007A37"/>
            </a:solidFill>
          </c:spPr>
          <c:invertIfNegative val="0"/>
          <c:dPt>
            <c:idx val="7"/>
            <c:invertIfNegative val="0"/>
            <c:bubble3D val="0"/>
            <c:extLst>
              <c:ext xmlns:c16="http://schemas.microsoft.com/office/drawing/2014/chart" uri="{C3380CC4-5D6E-409C-BE32-E72D297353CC}">
                <c16:uniqueId val="{00000008-4F2B-4A3A-83AF-D228BA22B8B7}"/>
              </c:ext>
            </c:extLst>
          </c:dPt>
          <c:dPt>
            <c:idx val="23"/>
            <c:invertIfNegative val="0"/>
            <c:bubble3D val="0"/>
            <c:extLst>
              <c:ext xmlns:c16="http://schemas.microsoft.com/office/drawing/2014/chart" uri="{C3380CC4-5D6E-409C-BE32-E72D297353CC}">
                <c16:uniqueId val="{0000000A-4F2B-4A3A-83AF-D228BA22B8B7}"/>
              </c:ext>
            </c:extLst>
          </c:dPt>
          <c:val>
            <c:numRef>
              <c:f>'R'!$H$42:$H$93</c:f>
              <c:numCache>
                <c:formatCode>General</c:formatCode>
                <c:ptCount val="52"/>
                <c:pt idx="0">
                  <c:v>1</c:v>
                </c:pt>
                <c:pt idx="1">
                  <c:v>1</c:v>
                </c:pt>
                <c:pt idx="2">
                  <c:v>1</c:v>
                </c:pt>
                <c:pt idx="3">
                  <c:v>1</c:v>
                </c:pt>
                <c:pt idx="4">
                  <c:v>1</c:v>
                </c:pt>
                <c:pt idx="6">
                  <c:v>1</c:v>
                </c:pt>
                <c:pt idx="7">
                  <c:v>2</c:v>
                </c:pt>
                <c:pt idx="11">
                  <c:v>1</c:v>
                </c:pt>
                <c:pt idx="12">
                  <c:v>1</c:v>
                </c:pt>
                <c:pt idx="13">
                  <c:v>1</c:v>
                </c:pt>
                <c:pt idx="14">
                  <c:v>1</c:v>
                </c:pt>
              </c:numCache>
            </c:numRef>
          </c:val>
          <c:extLst>
            <c:ext xmlns:c16="http://schemas.microsoft.com/office/drawing/2014/chart" uri="{C3380CC4-5D6E-409C-BE32-E72D297353CC}">
              <c16:uniqueId val="{0000000B-4F2B-4A3A-83AF-D228BA22B8B7}"/>
            </c:ext>
          </c:extLst>
        </c:ser>
        <c:ser>
          <c:idx val="4"/>
          <c:order val="8"/>
          <c:tx>
            <c:strRef>
              <c:f>'R'!$J$2</c:f>
              <c:strCache>
                <c:ptCount val="1"/>
                <c:pt idx="0">
                  <c:v>Covid -19</c:v>
                </c:pt>
              </c:strCache>
            </c:strRef>
          </c:tx>
          <c:spPr>
            <a:solidFill>
              <a:schemeClr val="accent6">
                <a:lumMod val="75000"/>
              </a:schemeClr>
            </a:solidFill>
          </c:spPr>
          <c:invertIfNegative val="0"/>
          <c:val>
            <c:numRef>
              <c:f>'R'!$J$42:$J$93</c:f>
              <c:numCache>
                <c:formatCode>General</c:formatCode>
                <c:ptCount val="52"/>
                <c:pt idx="0">
                  <c:v>12813</c:v>
                </c:pt>
                <c:pt idx="1">
                  <c:v>12500</c:v>
                </c:pt>
                <c:pt idx="2">
                  <c:v>12400</c:v>
                </c:pt>
                <c:pt idx="3">
                  <c:v>5050</c:v>
                </c:pt>
                <c:pt idx="4">
                  <c:v>5066</c:v>
                </c:pt>
                <c:pt idx="5">
                  <c:v>4099</c:v>
                </c:pt>
                <c:pt idx="6">
                  <c:v>3084</c:v>
                </c:pt>
                <c:pt idx="7">
                  <c:v>2001</c:v>
                </c:pt>
                <c:pt idx="8">
                  <c:v>2000</c:v>
                </c:pt>
                <c:pt idx="9">
                  <c:v>1980</c:v>
                </c:pt>
                <c:pt idx="10">
                  <c:v>1500</c:v>
                </c:pt>
                <c:pt idx="11">
                  <c:v>1470</c:v>
                </c:pt>
                <c:pt idx="12">
                  <c:v>1205</c:v>
                </c:pt>
                <c:pt idx="13">
                  <c:v>668</c:v>
                </c:pt>
                <c:pt idx="14">
                  <c:v>314</c:v>
                </c:pt>
                <c:pt idx="15">
                  <c:v>201</c:v>
                </c:pt>
              </c:numCache>
            </c:numRef>
          </c:val>
          <c:extLst>
            <c:ext xmlns:c16="http://schemas.microsoft.com/office/drawing/2014/chart" uri="{C3380CC4-5D6E-409C-BE32-E72D297353CC}">
              <c16:uniqueId val="{00000002-A72C-43EB-A4A9-466FFBA87B98}"/>
            </c:ext>
          </c:extLst>
        </c:ser>
        <c:dLbls>
          <c:showLegendKey val="0"/>
          <c:showVal val="0"/>
          <c:showCatName val="0"/>
          <c:showSerName val="0"/>
          <c:showPercent val="0"/>
          <c:showBubbleSize val="0"/>
        </c:dLbls>
        <c:gapWidth val="150"/>
        <c:overlap val="100"/>
        <c:axId val="446337032"/>
        <c:axId val="446337816"/>
      </c:barChart>
      <c:catAx>
        <c:axId val="446337032"/>
        <c:scaling>
          <c:orientation val="minMax"/>
        </c:scaling>
        <c:delete val="0"/>
        <c:axPos val="b"/>
        <c:numFmt formatCode="General" sourceLinked="1"/>
        <c:majorTickMark val="out"/>
        <c:minorTickMark val="none"/>
        <c:tickLblPos val="nextTo"/>
        <c:spPr>
          <a:ln w="3175">
            <a:solidFill>
              <a:srgbClr val="808080"/>
            </a:solidFill>
            <a:prstDash val="solid"/>
          </a:ln>
        </c:spPr>
        <c:txPr>
          <a:bodyPr rot="-5400000" vert="horz"/>
          <a:lstStyle/>
          <a:p>
            <a:pPr>
              <a:defRPr sz="900" b="1" i="0" u="none" strike="noStrike" baseline="0">
                <a:solidFill>
                  <a:srgbClr val="000000"/>
                </a:solidFill>
                <a:latin typeface="Calibri"/>
                <a:ea typeface="Calibri"/>
                <a:cs typeface="Calibri"/>
              </a:defRPr>
            </a:pPr>
            <a:endParaRPr lang="en-US"/>
          </a:p>
        </c:txPr>
        <c:crossAx val="446337816"/>
        <c:crosses val="autoZero"/>
        <c:auto val="0"/>
        <c:lblAlgn val="ctr"/>
        <c:lblOffset val="100"/>
        <c:tickLblSkip val="2"/>
        <c:tickMarkSkip val="1"/>
        <c:noMultiLvlLbl val="0"/>
      </c:catAx>
      <c:valAx>
        <c:axId val="446337816"/>
        <c:scaling>
          <c:orientation val="minMax"/>
          <c:max val="100"/>
        </c:scaling>
        <c:delete val="0"/>
        <c:axPos val="l"/>
        <c:majorGridlines>
          <c:spPr>
            <a:ln w="3175">
              <a:solidFill>
                <a:srgbClr val="A6CAF0"/>
              </a:solidFill>
              <a:prstDash val="solid"/>
            </a:ln>
          </c:spPr>
        </c:majorGridlines>
        <c:title>
          <c:tx>
            <c:rich>
              <a:bodyPr/>
              <a:lstStyle/>
              <a:p>
                <a:pPr>
                  <a:defRPr sz="1000" b="1" i="0" u="none" strike="noStrike" baseline="0">
                    <a:solidFill>
                      <a:srgbClr val="000000"/>
                    </a:solidFill>
                    <a:latin typeface="Calibri"/>
                    <a:ea typeface="Calibri"/>
                    <a:cs typeface="Calibri"/>
                  </a:defRPr>
                </a:pPr>
                <a:r>
                  <a:rPr lang="es-CO"/>
                  <a:t>Casos</a:t>
                </a:r>
              </a:p>
            </c:rich>
          </c:tx>
          <c:layout>
            <c:manualLayout>
              <c:xMode val="edge"/>
              <c:yMode val="edge"/>
              <c:x val="1.7544072091481729E-2"/>
              <c:y val="0.3699824891873657"/>
            </c:manualLayout>
          </c:layout>
          <c:overlay val="0"/>
          <c:spPr>
            <a:noFill/>
            <a:ln w="25400">
              <a:noFill/>
            </a:ln>
          </c:spPr>
        </c:title>
        <c:numFmt formatCode="General" sourceLinked="1"/>
        <c:majorTickMark val="out"/>
        <c:minorTickMark val="none"/>
        <c:tickLblPos val="nextTo"/>
        <c:txPr>
          <a:bodyPr rot="0" vert="horz"/>
          <a:lstStyle/>
          <a:p>
            <a:pPr>
              <a:defRPr/>
            </a:pPr>
            <a:endParaRPr lang="en-US"/>
          </a:p>
        </c:txPr>
        <c:crossAx val="446337032"/>
        <c:crosses val="autoZero"/>
        <c:crossBetween val="between"/>
      </c:valAx>
    </c:plotArea>
    <c:legend>
      <c:legendPos val="b"/>
      <c:layout>
        <c:manualLayout>
          <c:xMode val="edge"/>
          <c:yMode val="edge"/>
          <c:x val="0.10490830055167161"/>
          <c:y val="0.80212192790003689"/>
          <c:w val="0.81204670669327139"/>
          <c:h val="0.160618249738466"/>
        </c:manualLayout>
      </c:layout>
      <c:overlay val="0"/>
      <c:spPr>
        <a:noFill/>
        <a:ln w="25400">
          <a:noFill/>
        </a:ln>
      </c:spPr>
      <c:txPr>
        <a:bodyPr/>
        <a:lstStyle/>
        <a:p>
          <a:pPr>
            <a:defRPr sz="900" b="1" i="0" u="none" strike="noStrike" baseline="0">
              <a:solidFill>
                <a:srgbClr val="000000"/>
              </a:solidFill>
              <a:latin typeface="Calibri"/>
              <a:ea typeface="Calibri"/>
              <a:cs typeface="Calibri"/>
            </a:defRPr>
          </a:pPr>
          <a:endParaRPr lang="en-US"/>
        </a:p>
      </c:txPr>
    </c:legend>
    <c:plotVisOnly val="1"/>
    <c:dispBlanksAs val="gap"/>
    <c:showDLblsOverMax val="0"/>
  </c:chart>
  <c:spPr>
    <a:solidFill>
      <a:srgbClr val="FFFFFF"/>
    </a:solidFill>
    <a:ln w="12700">
      <a:solidFill>
        <a:schemeClr val="bg1"/>
      </a:solidFill>
      <a:prstDash val="solid"/>
    </a:ln>
  </c:spPr>
  <c:txPr>
    <a:bodyPr/>
    <a:lstStyle/>
    <a:p>
      <a:pPr>
        <a:defRPr sz="1000" b="1"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75455785387427"/>
          <c:y val="7.1603718267815336E-2"/>
          <c:w val="0.85605897971865996"/>
          <c:h val="0.4099745978505559"/>
        </c:manualLayout>
      </c:layout>
      <c:barChart>
        <c:barDir val="col"/>
        <c:grouping val="clustered"/>
        <c:varyColors val="0"/>
        <c:ser>
          <c:idx val="1"/>
          <c:order val="1"/>
          <c:tx>
            <c:strRef>
              <c:f>Hoja1!$G$4</c:f>
              <c:strCache>
                <c:ptCount val="1"/>
                <c:pt idx="0">
                  <c:v>2022</c:v>
                </c:pt>
              </c:strCache>
            </c:strRef>
          </c:tx>
          <c:spPr>
            <a:solidFill>
              <a:schemeClr val="accent2"/>
            </a:solidFill>
            <a:ln>
              <a:noFill/>
            </a:ln>
            <a:effectLst/>
          </c:spPr>
          <c:invertIfNegative val="0"/>
          <c:cat>
            <c:numRef>
              <c:f>Hoja1!$E$5:$E$19</c:f>
              <c:numCache>
                <c:formatCode>General</c:formatCode>
                <c:ptCount val="15"/>
                <c:pt idx="0">
                  <c:v>1</c:v>
                </c:pt>
                <c:pt idx="1">
                  <c:v>2</c:v>
                </c:pt>
                <c:pt idx="2">
                  <c:v>3</c:v>
                </c:pt>
                <c:pt idx="3">
                  <c:v>4</c:v>
                </c:pt>
                <c:pt idx="4">
                  <c:v>5</c:v>
                </c:pt>
                <c:pt idx="5">
                  <c:v>6</c:v>
                </c:pt>
                <c:pt idx="6">
                  <c:v>8</c:v>
                </c:pt>
                <c:pt idx="7">
                  <c:v>9</c:v>
                </c:pt>
                <c:pt idx="8">
                  <c:v>10</c:v>
                </c:pt>
                <c:pt idx="9">
                  <c:v>11</c:v>
                </c:pt>
                <c:pt idx="10">
                  <c:v>12</c:v>
                </c:pt>
                <c:pt idx="11">
                  <c:v>13</c:v>
                </c:pt>
                <c:pt idx="12">
                  <c:v>14</c:v>
                </c:pt>
                <c:pt idx="13">
                  <c:v>15</c:v>
                </c:pt>
                <c:pt idx="14">
                  <c:v>16</c:v>
                </c:pt>
              </c:numCache>
            </c:numRef>
          </c:cat>
          <c:val>
            <c:numRef>
              <c:f>Hoja1!$G$5:$G$19</c:f>
              <c:numCache>
                <c:formatCode>General</c:formatCode>
                <c:ptCount val="15"/>
                <c:pt idx="0">
                  <c:v>1</c:v>
                </c:pt>
                <c:pt idx="1">
                  <c:v>1</c:v>
                </c:pt>
                <c:pt idx="2">
                  <c:v>1</c:v>
                </c:pt>
                <c:pt idx="3">
                  <c:v>0</c:v>
                </c:pt>
                <c:pt idx="4">
                  <c:v>3</c:v>
                </c:pt>
                <c:pt idx="5">
                  <c:v>3</c:v>
                </c:pt>
                <c:pt idx="6">
                  <c:v>1</c:v>
                </c:pt>
                <c:pt idx="7">
                  <c:v>1</c:v>
                </c:pt>
                <c:pt idx="8">
                  <c:v>1</c:v>
                </c:pt>
                <c:pt idx="9">
                  <c:v>3</c:v>
                </c:pt>
                <c:pt idx="10">
                  <c:v>1</c:v>
                </c:pt>
                <c:pt idx="11">
                  <c:v>2</c:v>
                </c:pt>
                <c:pt idx="12">
                  <c:v>8</c:v>
                </c:pt>
                <c:pt idx="13">
                  <c:v>13</c:v>
                </c:pt>
                <c:pt idx="14">
                  <c:v>19</c:v>
                </c:pt>
              </c:numCache>
            </c:numRef>
          </c:val>
          <c:extLst>
            <c:ext xmlns:c16="http://schemas.microsoft.com/office/drawing/2014/chart" uri="{C3380CC4-5D6E-409C-BE32-E72D297353CC}">
              <c16:uniqueId val="{00000000-9865-46A0-8C51-670E1EADEC9D}"/>
            </c:ext>
          </c:extLst>
        </c:ser>
        <c:dLbls>
          <c:showLegendKey val="0"/>
          <c:showVal val="0"/>
          <c:showCatName val="0"/>
          <c:showSerName val="0"/>
          <c:showPercent val="0"/>
          <c:showBubbleSize val="0"/>
        </c:dLbls>
        <c:gapWidth val="219"/>
        <c:axId val="446339384"/>
        <c:axId val="446334680"/>
      </c:barChart>
      <c:lineChart>
        <c:grouping val="standard"/>
        <c:varyColors val="0"/>
        <c:ser>
          <c:idx val="0"/>
          <c:order val="0"/>
          <c:tx>
            <c:strRef>
              <c:f>Hoja1!$F$4</c:f>
              <c:strCache>
                <c:ptCount val="1"/>
                <c:pt idx="0">
                  <c:v>2021</c:v>
                </c:pt>
              </c:strCache>
            </c:strRef>
          </c:tx>
          <c:spPr>
            <a:ln w="28575" cap="rnd">
              <a:solidFill>
                <a:schemeClr val="accent1"/>
              </a:solidFill>
              <a:round/>
            </a:ln>
            <a:effectLst/>
          </c:spPr>
          <c:marker>
            <c:symbol val="none"/>
          </c:marker>
          <c:cat>
            <c:numRef>
              <c:f>Hoja1!$E$5:$E$19</c:f>
              <c:numCache>
                <c:formatCode>General</c:formatCode>
                <c:ptCount val="15"/>
                <c:pt idx="0">
                  <c:v>1</c:v>
                </c:pt>
                <c:pt idx="1">
                  <c:v>2</c:v>
                </c:pt>
                <c:pt idx="2">
                  <c:v>3</c:v>
                </c:pt>
                <c:pt idx="3">
                  <c:v>4</c:v>
                </c:pt>
                <c:pt idx="4">
                  <c:v>5</c:v>
                </c:pt>
                <c:pt idx="5">
                  <c:v>6</c:v>
                </c:pt>
                <c:pt idx="6">
                  <c:v>8</c:v>
                </c:pt>
                <c:pt idx="7">
                  <c:v>9</c:v>
                </c:pt>
                <c:pt idx="8">
                  <c:v>10</c:v>
                </c:pt>
                <c:pt idx="9">
                  <c:v>11</c:v>
                </c:pt>
                <c:pt idx="10">
                  <c:v>12</c:v>
                </c:pt>
                <c:pt idx="11">
                  <c:v>13</c:v>
                </c:pt>
                <c:pt idx="12">
                  <c:v>14</c:v>
                </c:pt>
                <c:pt idx="13">
                  <c:v>15</c:v>
                </c:pt>
                <c:pt idx="14">
                  <c:v>16</c:v>
                </c:pt>
              </c:numCache>
            </c:numRef>
          </c:cat>
          <c:val>
            <c:numRef>
              <c:f>Hoja1!$F$5:$F$19</c:f>
              <c:numCache>
                <c:formatCode>General</c:formatCode>
                <c:ptCount val="15"/>
                <c:pt idx="0">
                  <c:v>5</c:v>
                </c:pt>
                <c:pt idx="1">
                  <c:v>4</c:v>
                </c:pt>
                <c:pt idx="2">
                  <c:v>2</c:v>
                </c:pt>
                <c:pt idx="3">
                  <c:v>1</c:v>
                </c:pt>
                <c:pt idx="4">
                  <c:v>2</c:v>
                </c:pt>
                <c:pt idx="5">
                  <c:v>2</c:v>
                </c:pt>
                <c:pt idx="6">
                  <c:v>2</c:v>
                </c:pt>
                <c:pt idx="7">
                  <c:v>0</c:v>
                </c:pt>
                <c:pt idx="8">
                  <c:v>0</c:v>
                </c:pt>
                <c:pt idx="9">
                  <c:v>2</c:v>
                </c:pt>
                <c:pt idx="10">
                  <c:v>1</c:v>
                </c:pt>
                <c:pt idx="11">
                  <c:v>0</c:v>
                </c:pt>
                <c:pt idx="12">
                  <c:v>1</c:v>
                </c:pt>
                <c:pt idx="13">
                  <c:v>0</c:v>
                </c:pt>
                <c:pt idx="14">
                  <c:v>0</c:v>
                </c:pt>
              </c:numCache>
            </c:numRef>
          </c:val>
          <c:smooth val="0"/>
          <c:extLst>
            <c:ext xmlns:c16="http://schemas.microsoft.com/office/drawing/2014/chart" uri="{C3380CC4-5D6E-409C-BE32-E72D297353CC}">
              <c16:uniqueId val="{00000001-9865-46A0-8C51-670E1EADEC9D}"/>
            </c:ext>
          </c:extLst>
        </c:ser>
        <c:dLbls>
          <c:showLegendKey val="0"/>
          <c:showVal val="0"/>
          <c:showCatName val="0"/>
          <c:showSerName val="0"/>
          <c:showPercent val="0"/>
          <c:showBubbleSize val="0"/>
        </c:dLbls>
        <c:marker val="1"/>
        <c:smooth val="0"/>
        <c:axId val="446339384"/>
        <c:axId val="446334680"/>
      </c:lineChart>
      <c:catAx>
        <c:axId val="4463393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Semanas</a:t>
                </a:r>
                <a:r>
                  <a:rPr lang="es-CO" baseline="0"/>
                  <a:t> epidemiológicas</a:t>
                </a:r>
                <a:endParaRPr lang="es-CO"/>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334680"/>
        <c:crosses val="autoZero"/>
        <c:auto val="1"/>
        <c:lblAlgn val="ctr"/>
        <c:lblOffset val="100"/>
        <c:noMultiLvlLbl val="0"/>
      </c:catAx>
      <c:valAx>
        <c:axId val="446334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Número</a:t>
                </a:r>
                <a:r>
                  <a:rPr lang="es-CO" baseline="0"/>
                  <a:t> de casos</a:t>
                </a:r>
                <a:endParaRPr lang="es-CO"/>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339384"/>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endémico'!$A$75</c:f>
              <c:strCache>
                <c:ptCount val="1"/>
                <c:pt idx="0">
                  <c:v>Percentil 75</c:v>
                </c:pt>
              </c:strCache>
            </c:strRef>
          </c:tx>
          <c:spPr>
            <a:solidFill>
              <a:srgbClr val="C00000"/>
            </a:solidFill>
            <a:ln w="25400">
              <a:solidFill>
                <a:srgbClr val="FF0000"/>
              </a:solidFill>
              <a:prstDash val="solid"/>
            </a:ln>
          </c:spPr>
          <c:val>
            <c:numRef>
              <c:f>'Canal endémico'!$B$75:$BA$75</c:f>
              <c:numCache>
                <c:formatCode>0.0</c:formatCode>
                <c:ptCount val="52"/>
                <c:pt idx="0">
                  <c:v>41</c:v>
                </c:pt>
                <c:pt idx="1">
                  <c:v>38</c:v>
                </c:pt>
                <c:pt idx="2">
                  <c:v>39</c:v>
                </c:pt>
                <c:pt idx="3">
                  <c:v>33</c:v>
                </c:pt>
                <c:pt idx="4">
                  <c:v>48</c:v>
                </c:pt>
                <c:pt idx="5">
                  <c:v>43</c:v>
                </c:pt>
                <c:pt idx="6">
                  <c:v>49</c:v>
                </c:pt>
                <c:pt idx="7">
                  <c:v>50</c:v>
                </c:pt>
                <c:pt idx="8">
                  <c:v>45</c:v>
                </c:pt>
                <c:pt idx="9">
                  <c:v>56</c:v>
                </c:pt>
                <c:pt idx="10">
                  <c:v>54</c:v>
                </c:pt>
                <c:pt idx="11">
                  <c:v>48</c:v>
                </c:pt>
                <c:pt idx="12">
                  <c:v>48</c:v>
                </c:pt>
                <c:pt idx="13">
                  <c:v>51</c:v>
                </c:pt>
                <c:pt idx="14">
                  <c:v>49</c:v>
                </c:pt>
                <c:pt idx="15">
                  <c:v>45</c:v>
                </c:pt>
                <c:pt idx="16">
                  <c:v>47</c:v>
                </c:pt>
                <c:pt idx="17">
                  <c:v>50</c:v>
                </c:pt>
                <c:pt idx="18">
                  <c:v>52</c:v>
                </c:pt>
                <c:pt idx="19">
                  <c:v>47</c:v>
                </c:pt>
                <c:pt idx="20">
                  <c:v>46</c:v>
                </c:pt>
                <c:pt idx="21">
                  <c:v>46</c:v>
                </c:pt>
                <c:pt idx="22">
                  <c:v>42</c:v>
                </c:pt>
                <c:pt idx="23">
                  <c:v>50</c:v>
                </c:pt>
                <c:pt idx="24">
                  <c:v>44</c:v>
                </c:pt>
                <c:pt idx="25">
                  <c:v>41</c:v>
                </c:pt>
                <c:pt idx="26">
                  <c:v>38</c:v>
                </c:pt>
                <c:pt idx="27">
                  <c:v>47</c:v>
                </c:pt>
                <c:pt idx="28">
                  <c:v>47</c:v>
                </c:pt>
                <c:pt idx="29">
                  <c:v>45</c:v>
                </c:pt>
                <c:pt idx="30">
                  <c:v>54</c:v>
                </c:pt>
                <c:pt idx="31">
                  <c:v>52</c:v>
                </c:pt>
                <c:pt idx="32">
                  <c:v>50</c:v>
                </c:pt>
                <c:pt idx="33">
                  <c:v>41</c:v>
                </c:pt>
                <c:pt idx="34">
                  <c:v>53</c:v>
                </c:pt>
                <c:pt idx="35">
                  <c:v>55</c:v>
                </c:pt>
                <c:pt idx="36">
                  <c:v>61</c:v>
                </c:pt>
                <c:pt idx="37">
                  <c:v>50</c:v>
                </c:pt>
                <c:pt idx="38">
                  <c:v>42</c:v>
                </c:pt>
                <c:pt idx="39">
                  <c:v>46</c:v>
                </c:pt>
                <c:pt idx="40">
                  <c:v>54</c:v>
                </c:pt>
                <c:pt idx="41">
                  <c:v>44</c:v>
                </c:pt>
                <c:pt idx="42">
                  <c:v>41</c:v>
                </c:pt>
                <c:pt idx="43">
                  <c:v>55</c:v>
                </c:pt>
                <c:pt idx="44">
                  <c:v>49</c:v>
                </c:pt>
                <c:pt idx="45">
                  <c:v>40</c:v>
                </c:pt>
                <c:pt idx="46">
                  <c:v>61</c:v>
                </c:pt>
                <c:pt idx="47">
                  <c:v>41</c:v>
                </c:pt>
                <c:pt idx="48">
                  <c:v>39</c:v>
                </c:pt>
                <c:pt idx="49">
                  <c:v>57</c:v>
                </c:pt>
                <c:pt idx="50">
                  <c:v>41</c:v>
                </c:pt>
                <c:pt idx="51">
                  <c:v>48</c:v>
                </c:pt>
              </c:numCache>
            </c:numRef>
          </c:val>
          <c:extLst>
            <c:ext xmlns:c16="http://schemas.microsoft.com/office/drawing/2014/chart" uri="{C3380CC4-5D6E-409C-BE32-E72D297353CC}">
              <c16:uniqueId val="{00000002-5A99-4791-8253-E45CCB0CC22F}"/>
            </c:ext>
          </c:extLst>
        </c:ser>
        <c:ser>
          <c:idx val="1"/>
          <c:order val="2"/>
          <c:tx>
            <c:strRef>
              <c:f>'Canal endémico'!$A$73</c:f>
              <c:strCache>
                <c:ptCount val="1"/>
                <c:pt idx="0">
                  <c:v>Mediana</c:v>
                </c:pt>
              </c:strCache>
            </c:strRef>
          </c:tx>
          <c:spPr>
            <a:ln w="28575" cap="rnd">
              <a:solidFill>
                <a:schemeClr val="accent4"/>
              </a:solidFill>
              <a:round/>
            </a:ln>
            <a:effectLst/>
          </c:spPr>
          <c:val>
            <c:numRef>
              <c:f>'Canal endémico'!$B$73:$BA$73</c:f>
              <c:numCache>
                <c:formatCode>0.0</c:formatCode>
                <c:ptCount val="52"/>
                <c:pt idx="0">
                  <c:v>35</c:v>
                </c:pt>
                <c:pt idx="1">
                  <c:v>36</c:v>
                </c:pt>
                <c:pt idx="2">
                  <c:v>37</c:v>
                </c:pt>
                <c:pt idx="3">
                  <c:v>33</c:v>
                </c:pt>
                <c:pt idx="4">
                  <c:v>43</c:v>
                </c:pt>
                <c:pt idx="5">
                  <c:v>40</c:v>
                </c:pt>
                <c:pt idx="6">
                  <c:v>48</c:v>
                </c:pt>
                <c:pt idx="7">
                  <c:v>47</c:v>
                </c:pt>
                <c:pt idx="8">
                  <c:v>44</c:v>
                </c:pt>
                <c:pt idx="9">
                  <c:v>49</c:v>
                </c:pt>
                <c:pt idx="10">
                  <c:v>51</c:v>
                </c:pt>
                <c:pt idx="11">
                  <c:v>45</c:v>
                </c:pt>
                <c:pt idx="12">
                  <c:v>42</c:v>
                </c:pt>
                <c:pt idx="13">
                  <c:v>46</c:v>
                </c:pt>
                <c:pt idx="14">
                  <c:v>34</c:v>
                </c:pt>
                <c:pt idx="15">
                  <c:v>35</c:v>
                </c:pt>
                <c:pt idx="16">
                  <c:v>43</c:v>
                </c:pt>
                <c:pt idx="17">
                  <c:v>46</c:v>
                </c:pt>
                <c:pt idx="18">
                  <c:v>41</c:v>
                </c:pt>
                <c:pt idx="19">
                  <c:v>42</c:v>
                </c:pt>
                <c:pt idx="20">
                  <c:v>46</c:v>
                </c:pt>
                <c:pt idx="21">
                  <c:v>39</c:v>
                </c:pt>
                <c:pt idx="22">
                  <c:v>42</c:v>
                </c:pt>
                <c:pt idx="23">
                  <c:v>42</c:v>
                </c:pt>
                <c:pt idx="24">
                  <c:v>42</c:v>
                </c:pt>
                <c:pt idx="25">
                  <c:v>41</c:v>
                </c:pt>
                <c:pt idx="26">
                  <c:v>29</c:v>
                </c:pt>
                <c:pt idx="27">
                  <c:v>47</c:v>
                </c:pt>
                <c:pt idx="28">
                  <c:v>47</c:v>
                </c:pt>
                <c:pt idx="29">
                  <c:v>42</c:v>
                </c:pt>
                <c:pt idx="30">
                  <c:v>45</c:v>
                </c:pt>
                <c:pt idx="31">
                  <c:v>52</c:v>
                </c:pt>
                <c:pt idx="32">
                  <c:v>43</c:v>
                </c:pt>
                <c:pt idx="33">
                  <c:v>38</c:v>
                </c:pt>
                <c:pt idx="34">
                  <c:v>52</c:v>
                </c:pt>
                <c:pt idx="35">
                  <c:v>54</c:v>
                </c:pt>
                <c:pt idx="36">
                  <c:v>42</c:v>
                </c:pt>
                <c:pt idx="37">
                  <c:v>45</c:v>
                </c:pt>
                <c:pt idx="38">
                  <c:v>42</c:v>
                </c:pt>
                <c:pt idx="39">
                  <c:v>46</c:v>
                </c:pt>
                <c:pt idx="40">
                  <c:v>53</c:v>
                </c:pt>
                <c:pt idx="41">
                  <c:v>41</c:v>
                </c:pt>
                <c:pt idx="42">
                  <c:v>39</c:v>
                </c:pt>
                <c:pt idx="43">
                  <c:v>52</c:v>
                </c:pt>
                <c:pt idx="44">
                  <c:v>36</c:v>
                </c:pt>
                <c:pt idx="45">
                  <c:v>34</c:v>
                </c:pt>
                <c:pt idx="46">
                  <c:v>55</c:v>
                </c:pt>
                <c:pt idx="47">
                  <c:v>40</c:v>
                </c:pt>
                <c:pt idx="48">
                  <c:v>34</c:v>
                </c:pt>
                <c:pt idx="49">
                  <c:v>40</c:v>
                </c:pt>
                <c:pt idx="50">
                  <c:v>39</c:v>
                </c:pt>
                <c:pt idx="51">
                  <c:v>33</c:v>
                </c:pt>
              </c:numCache>
            </c:numRef>
          </c:val>
          <c:extLst>
            <c:ext xmlns:c16="http://schemas.microsoft.com/office/drawing/2014/chart" uri="{C3380CC4-5D6E-409C-BE32-E72D297353CC}">
              <c16:uniqueId val="{00000000-5A99-4791-8253-E45CCB0CC22F}"/>
            </c:ext>
          </c:extLst>
        </c:ser>
        <c:ser>
          <c:idx val="2"/>
          <c:order val="3"/>
          <c:tx>
            <c:strRef>
              <c:f>'Canal endémico'!$A$74</c:f>
              <c:strCache>
                <c:ptCount val="1"/>
                <c:pt idx="0">
                  <c:v>Percentil 25</c:v>
                </c:pt>
              </c:strCache>
            </c:strRef>
          </c:tx>
          <c:spPr>
            <a:solidFill>
              <a:srgbClr val="92D050"/>
            </a:solidFill>
            <a:ln w="28575" cap="rnd">
              <a:solidFill>
                <a:schemeClr val="accent6"/>
              </a:solidFill>
              <a:round/>
            </a:ln>
            <a:effectLst/>
          </c:spPr>
          <c:val>
            <c:numRef>
              <c:f>'Canal endémico'!$B$74:$BA$74</c:f>
              <c:numCache>
                <c:formatCode>0.0</c:formatCode>
                <c:ptCount val="52"/>
                <c:pt idx="0">
                  <c:v>35</c:v>
                </c:pt>
                <c:pt idx="1">
                  <c:v>32</c:v>
                </c:pt>
                <c:pt idx="2">
                  <c:v>29</c:v>
                </c:pt>
                <c:pt idx="3">
                  <c:v>30</c:v>
                </c:pt>
                <c:pt idx="4">
                  <c:v>42</c:v>
                </c:pt>
                <c:pt idx="5">
                  <c:v>38</c:v>
                </c:pt>
                <c:pt idx="6">
                  <c:v>42</c:v>
                </c:pt>
                <c:pt idx="7">
                  <c:v>46</c:v>
                </c:pt>
                <c:pt idx="8">
                  <c:v>39</c:v>
                </c:pt>
                <c:pt idx="9">
                  <c:v>41</c:v>
                </c:pt>
                <c:pt idx="10">
                  <c:v>46</c:v>
                </c:pt>
                <c:pt idx="11">
                  <c:v>44</c:v>
                </c:pt>
                <c:pt idx="12">
                  <c:v>34</c:v>
                </c:pt>
                <c:pt idx="13">
                  <c:v>26</c:v>
                </c:pt>
                <c:pt idx="14">
                  <c:v>29</c:v>
                </c:pt>
                <c:pt idx="15">
                  <c:v>35</c:v>
                </c:pt>
                <c:pt idx="16">
                  <c:v>41</c:v>
                </c:pt>
                <c:pt idx="17">
                  <c:v>33</c:v>
                </c:pt>
                <c:pt idx="18">
                  <c:v>40</c:v>
                </c:pt>
                <c:pt idx="19">
                  <c:v>36</c:v>
                </c:pt>
                <c:pt idx="20">
                  <c:v>43</c:v>
                </c:pt>
                <c:pt idx="21">
                  <c:v>38</c:v>
                </c:pt>
                <c:pt idx="22">
                  <c:v>41</c:v>
                </c:pt>
                <c:pt idx="23">
                  <c:v>37</c:v>
                </c:pt>
                <c:pt idx="24">
                  <c:v>36</c:v>
                </c:pt>
                <c:pt idx="25">
                  <c:v>40</c:v>
                </c:pt>
                <c:pt idx="26">
                  <c:v>28</c:v>
                </c:pt>
                <c:pt idx="27">
                  <c:v>47</c:v>
                </c:pt>
                <c:pt idx="28">
                  <c:v>40</c:v>
                </c:pt>
                <c:pt idx="29">
                  <c:v>37</c:v>
                </c:pt>
                <c:pt idx="30">
                  <c:v>43</c:v>
                </c:pt>
                <c:pt idx="31">
                  <c:v>51</c:v>
                </c:pt>
                <c:pt idx="32">
                  <c:v>41</c:v>
                </c:pt>
                <c:pt idx="33">
                  <c:v>36</c:v>
                </c:pt>
                <c:pt idx="34">
                  <c:v>43</c:v>
                </c:pt>
                <c:pt idx="35">
                  <c:v>50</c:v>
                </c:pt>
                <c:pt idx="36">
                  <c:v>42</c:v>
                </c:pt>
                <c:pt idx="37">
                  <c:v>37</c:v>
                </c:pt>
                <c:pt idx="38">
                  <c:v>40</c:v>
                </c:pt>
                <c:pt idx="39">
                  <c:v>37</c:v>
                </c:pt>
                <c:pt idx="40">
                  <c:v>43</c:v>
                </c:pt>
                <c:pt idx="41">
                  <c:v>39</c:v>
                </c:pt>
                <c:pt idx="42">
                  <c:v>35</c:v>
                </c:pt>
                <c:pt idx="43">
                  <c:v>37</c:v>
                </c:pt>
                <c:pt idx="44">
                  <c:v>33</c:v>
                </c:pt>
                <c:pt idx="45">
                  <c:v>32</c:v>
                </c:pt>
                <c:pt idx="46">
                  <c:v>33</c:v>
                </c:pt>
                <c:pt idx="47">
                  <c:v>35</c:v>
                </c:pt>
                <c:pt idx="48">
                  <c:v>33</c:v>
                </c:pt>
                <c:pt idx="49">
                  <c:v>40</c:v>
                </c:pt>
                <c:pt idx="50">
                  <c:v>35</c:v>
                </c:pt>
                <c:pt idx="51">
                  <c:v>33</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98192000"/>
        <c:axId val="98722944"/>
      </c:areaChart>
      <c:scatterChart>
        <c:scatterStyle val="lineMarker"/>
        <c:varyColors val="0"/>
        <c:ser>
          <c:idx val="0"/>
          <c:order val="0"/>
          <c:tx>
            <c:strRef>
              <c:f>'Canal endémico'!$A$72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endémico'!$B$72:$BA$72</c:f>
              <c:numCache>
                <c:formatCode>General</c:formatCode>
                <c:ptCount val="52"/>
                <c:pt idx="0">
                  <c:v>22</c:v>
                </c:pt>
                <c:pt idx="1">
                  <c:v>43</c:v>
                </c:pt>
                <c:pt idx="2">
                  <c:v>30</c:v>
                </c:pt>
                <c:pt idx="3">
                  <c:v>22</c:v>
                </c:pt>
                <c:pt idx="4">
                  <c:v>37</c:v>
                </c:pt>
                <c:pt idx="5">
                  <c:v>43</c:v>
                </c:pt>
                <c:pt idx="6">
                  <c:v>65</c:v>
                </c:pt>
                <c:pt idx="7">
                  <c:v>50</c:v>
                </c:pt>
                <c:pt idx="8">
                  <c:v>56</c:v>
                </c:pt>
                <c:pt idx="9">
                  <c:v>69</c:v>
                </c:pt>
                <c:pt idx="10">
                  <c:v>51</c:v>
                </c:pt>
                <c:pt idx="11">
                  <c:v>67</c:v>
                </c:pt>
                <c:pt idx="12">
                  <c:v>51</c:v>
                </c:pt>
                <c:pt idx="13">
                  <c:v>51</c:v>
                </c:pt>
                <c:pt idx="14">
                  <c:v>49</c:v>
                </c:pt>
                <c:pt idx="15">
                  <c:v>55</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98192000"/>
        <c:axId val="98722944"/>
      </c:scatterChart>
      <c:catAx>
        <c:axId val="98192000"/>
        <c:scaling>
          <c:orientation val="minMax"/>
        </c:scaling>
        <c:delete val="0"/>
        <c:axPos val="b"/>
        <c:title>
          <c:tx>
            <c:rich>
              <a:bodyPr/>
              <a:lstStyle/>
              <a:p>
                <a:pPr>
                  <a:defRPr/>
                </a:pPr>
                <a:r>
                  <a:rPr lang="en-US"/>
                  <a:t>Semana Epidemiológica</a:t>
                </a:r>
              </a:p>
            </c:rich>
          </c:tx>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98722944"/>
        <c:crosses val="autoZero"/>
        <c:auto val="1"/>
        <c:lblAlgn val="ctr"/>
        <c:lblOffset val="100"/>
        <c:noMultiLvlLbl val="0"/>
      </c:catAx>
      <c:valAx>
        <c:axId val="98722944"/>
        <c:scaling>
          <c:orientation val="minMax"/>
        </c:scaling>
        <c:delete val="0"/>
        <c:axPos val="l"/>
        <c:title>
          <c:tx>
            <c:rich>
              <a:bodyPr/>
              <a:lstStyle/>
              <a:p>
                <a:pPr>
                  <a:defRPr/>
                </a:pPr>
                <a:r>
                  <a:rPr lang="es-CO"/>
                  <a:t>Número de casos</a:t>
                </a:r>
              </a:p>
            </c:rich>
          </c:tx>
          <c:layout/>
          <c:overlay val="0"/>
        </c:title>
        <c:numFmt formatCode="0" sourceLinked="0"/>
        <c:majorTickMark val="none"/>
        <c:minorTickMark val="none"/>
        <c:tickLblPos val="nextTo"/>
        <c:spPr>
          <a:ln w="6350">
            <a:noFill/>
          </a:ln>
        </c:spPr>
        <c:txPr>
          <a:bodyPr rot="-60000000" vert="horz"/>
          <a:lstStyle/>
          <a:p>
            <a:pPr>
              <a:defRPr b="1"/>
            </a:pPr>
            <a:endParaRPr lang="en-US"/>
          </a:p>
        </c:txPr>
        <c:crossAx val="98192000"/>
        <c:crosses val="autoZero"/>
        <c:crossBetween val="between"/>
      </c:valAx>
      <c:spPr>
        <a:noFill/>
        <a:ln w="25400">
          <a:noFill/>
        </a:ln>
      </c:spPr>
    </c:plotArea>
    <c:legend>
      <c:legendPos val="b"/>
      <c:layout/>
      <c:overlay val="0"/>
      <c:spPr>
        <a:noFill/>
        <a:ln w="25400">
          <a:noFill/>
        </a:ln>
      </c:spPr>
      <c:txPr>
        <a:bodyPr rot="0" vert="horz"/>
        <a:lstStyle/>
        <a:p>
          <a:pPr>
            <a:defRPr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endémico'!$A$72</c:f>
              <c:strCache>
                <c:ptCount val="1"/>
                <c:pt idx="0">
                  <c:v>2022</c:v>
                </c:pt>
              </c:strCache>
            </c:strRef>
          </c:tx>
          <c:spPr>
            <a:solidFill>
              <a:srgbClr val="0070C0"/>
            </a:solidFill>
          </c:spPr>
          <c:invertIfNegative val="0"/>
          <c:val>
            <c:numRef>
              <c:f>'Canal endémico'!$B$72:$BA$72</c:f>
              <c:numCache>
                <c:formatCode>General</c:formatCode>
                <c:ptCount val="52"/>
                <c:pt idx="0">
                  <c:v>22</c:v>
                </c:pt>
                <c:pt idx="1">
                  <c:v>43</c:v>
                </c:pt>
                <c:pt idx="2">
                  <c:v>30</c:v>
                </c:pt>
                <c:pt idx="3">
                  <c:v>22</c:v>
                </c:pt>
                <c:pt idx="4">
                  <c:v>37</c:v>
                </c:pt>
                <c:pt idx="5">
                  <c:v>43</c:v>
                </c:pt>
                <c:pt idx="6">
                  <c:v>65</c:v>
                </c:pt>
                <c:pt idx="7">
                  <c:v>50</c:v>
                </c:pt>
                <c:pt idx="8">
                  <c:v>56</c:v>
                </c:pt>
                <c:pt idx="9">
                  <c:v>69</c:v>
                </c:pt>
                <c:pt idx="10">
                  <c:v>51</c:v>
                </c:pt>
                <c:pt idx="11">
                  <c:v>67</c:v>
                </c:pt>
                <c:pt idx="12">
                  <c:v>51</c:v>
                </c:pt>
                <c:pt idx="13">
                  <c:v>51</c:v>
                </c:pt>
                <c:pt idx="14">
                  <c:v>49</c:v>
                </c:pt>
                <c:pt idx="15">
                  <c:v>55</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98776192"/>
        <c:axId val="98778112"/>
      </c:barChart>
      <c:lineChart>
        <c:grouping val="standard"/>
        <c:varyColors val="0"/>
        <c:ser>
          <c:idx val="0"/>
          <c:order val="0"/>
          <c:tx>
            <c:strRef>
              <c:f>'Canal endémico'!$A$69</c:f>
              <c:strCache>
                <c:ptCount val="1"/>
                <c:pt idx="0">
                  <c:v>2019</c:v>
                </c:pt>
              </c:strCache>
            </c:strRef>
          </c:tx>
          <c:marker>
            <c:symbol val="none"/>
          </c:marker>
          <c:val>
            <c:numRef>
              <c:f>'Canal endémico'!$B$69:$BA$69</c:f>
              <c:numCache>
                <c:formatCode>General</c:formatCode>
                <c:ptCount val="52"/>
                <c:pt idx="0">
                  <c:v>41</c:v>
                </c:pt>
                <c:pt idx="1">
                  <c:v>32</c:v>
                </c:pt>
                <c:pt idx="2">
                  <c:v>29</c:v>
                </c:pt>
                <c:pt idx="3">
                  <c:v>33</c:v>
                </c:pt>
                <c:pt idx="4">
                  <c:v>34</c:v>
                </c:pt>
                <c:pt idx="5">
                  <c:v>40</c:v>
                </c:pt>
                <c:pt idx="6">
                  <c:v>57</c:v>
                </c:pt>
                <c:pt idx="7">
                  <c:v>50</c:v>
                </c:pt>
                <c:pt idx="8">
                  <c:v>44</c:v>
                </c:pt>
                <c:pt idx="9">
                  <c:v>41</c:v>
                </c:pt>
                <c:pt idx="10">
                  <c:v>54</c:v>
                </c:pt>
                <c:pt idx="11">
                  <c:v>45</c:v>
                </c:pt>
                <c:pt idx="12">
                  <c:v>48</c:v>
                </c:pt>
                <c:pt idx="13">
                  <c:v>46</c:v>
                </c:pt>
                <c:pt idx="14">
                  <c:v>71</c:v>
                </c:pt>
                <c:pt idx="15">
                  <c:v>45</c:v>
                </c:pt>
                <c:pt idx="16">
                  <c:v>47</c:v>
                </c:pt>
                <c:pt idx="17">
                  <c:v>50</c:v>
                </c:pt>
                <c:pt idx="18">
                  <c:v>52</c:v>
                </c:pt>
                <c:pt idx="19">
                  <c:v>52</c:v>
                </c:pt>
                <c:pt idx="20">
                  <c:v>43</c:v>
                </c:pt>
                <c:pt idx="21">
                  <c:v>36</c:v>
                </c:pt>
                <c:pt idx="22">
                  <c:v>46</c:v>
                </c:pt>
                <c:pt idx="23">
                  <c:v>51</c:v>
                </c:pt>
                <c:pt idx="24">
                  <c:v>45</c:v>
                </c:pt>
                <c:pt idx="25">
                  <c:v>42</c:v>
                </c:pt>
                <c:pt idx="26">
                  <c:v>27</c:v>
                </c:pt>
                <c:pt idx="27">
                  <c:v>49</c:v>
                </c:pt>
                <c:pt idx="28">
                  <c:v>51</c:v>
                </c:pt>
                <c:pt idx="29">
                  <c:v>42</c:v>
                </c:pt>
                <c:pt idx="30">
                  <c:v>45</c:v>
                </c:pt>
                <c:pt idx="31">
                  <c:v>52</c:v>
                </c:pt>
                <c:pt idx="32">
                  <c:v>54</c:v>
                </c:pt>
                <c:pt idx="33">
                  <c:v>41</c:v>
                </c:pt>
                <c:pt idx="34">
                  <c:v>52</c:v>
                </c:pt>
                <c:pt idx="35">
                  <c:v>54</c:v>
                </c:pt>
                <c:pt idx="36">
                  <c:v>61</c:v>
                </c:pt>
                <c:pt idx="37">
                  <c:v>50</c:v>
                </c:pt>
                <c:pt idx="38">
                  <c:v>42</c:v>
                </c:pt>
                <c:pt idx="39">
                  <c:v>46</c:v>
                </c:pt>
                <c:pt idx="40">
                  <c:v>43</c:v>
                </c:pt>
                <c:pt idx="41">
                  <c:v>38</c:v>
                </c:pt>
                <c:pt idx="42">
                  <c:v>41</c:v>
                </c:pt>
                <c:pt idx="43">
                  <c:v>57</c:v>
                </c:pt>
                <c:pt idx="44">
                  <c:v>36</c:v>
                </c:pt>
                <c:pt idx="45">
                  <c:v>29</c:v>
                </c:pt>
                <c:pt idx="46">
                  <c:v>55</c:v>
                </c:pt>
                <c:pt idx="47">
                  <c:v>41</c:v>
                </c:pt>
                <c:pt idx="48">
                  <c:v>39</c:v>
                </c:pt>
                <c:pt idx="49">
                  <c:v>57</c:v>
                </c:pt>
                <c:pt idx="50">
                  <c:v>39</c:v>
                </c:pt>
                <c:pt idx="51">
                  <c:v>48</c:v>
                </c:pt>
              </c:numCache>
            </c:numRef>
          </c:val>
          <c:smooth val="0"/>
          <c:extLst>
            <c:ext xmlns:c16="http://schemas.microsoft.com/office/drawing/2014/chart" uri="{C3380CC4-5D6E-409C-BE32-E72D297353CC}">
              <c16:uniqueId val="{00000001-5F54-6843-BFD9-CAA09CBC43B7}"/>
            </c:ext>
          </c:extLst>
        </c:ser>
        <c:ser>
          <c:idx val="3"/>
          <c:order val="1"/>
          <c:tx>
            <c:strRef>
              <c:f>'Canal endémico'!$A$70</c:f>
              <c:strCache>
                <c:ptCount val="1"/>
                <c:pt idx="0">
                  <c:v>2020</c:v>
                </c:pt>
              </c:strCache>
            </c:strRef>
          </c:tx>
          <c:marker>
            <c:symbol val="none"/>
          </c:marker>
          <c:val>
            <c:numRef>
              <c:f>'Canal endémico'!$B$70:$BA$70</c:f>
              <c:numCache>
                <c:formatCode>General</c:formatCode>
                <c:ptCount val="52"/>
                <c:pt idx="0">
                  <c:v>42</c:v>
                </c:pt>
                <c:pt idx="1">
                  <c:v>49</c:v>
                </c:pt>
                <c:pt idx="2">
                  <c:v>37</c:v>
                </c:pt>
                <c:pt idx="3">
                  <c:v>41</c:v>
                </c:pt>
                <c:pt idx="4">
                  <c:v>50</c:v>
                </c:pt>
                <c:pt idx="5">
                  <c:v>49</c:v>
                </c:pt>
                <c:pt idx="6">
                  <c:v>42</c:v>
                </c:pt>
                <c:pt idx="7">
                  <c:v>56</c:v>
                </c:pt>
                <c:pt idx="8">
                  <c:v>60</c:v>
                </c:pt>
                <c:pt idx="9">
                  <c:v>59</c:v>
                </c:pt>
                <c:pt idx="10">
                  <c:v>57</c:v>
                </c:pt>
                <c:pt idx="11">
                  <c:v>48</c:v>
                </c:pt>
                <c:pt idx="12">
                  <c:v>34</c:v>
                </c:pt>
                <c:pt idx="13">
                  <c:v>15</c:v>
                </c:pt>
                <c:pt idx="14">
                  <c:v>34</c:v>
                </c:pt>
                <c:pt idx="15">
                  <c:v>35</c:v>
                </c:pt>
                <c:pt idx="16">
                  <c:v>43</c:v>
                </c:pt>
                <c:pt idx="17">
                  <c:v>22</c:v>
                </c:pt>
                <c:pt idx="18">
                  <c:v>40</c:v>
                </c:pt>
                <c:pt idx="19">
                  <c:v>36</c:v>
                </c:pt>
                <c:pt idx="20">
                  <c:v>46</c:v>
                </c:pt>
                <c:pt idx="21">
                  <c:v>46</c:v>
                </c:pt>
                <c:pt idx="22">
                  <c:v>38</c:v>
                </c:pt>
                <c:pt idx="23">
                  <c:v>37</c:v>
                </c:pt>
                <c:pt idx="24">
                  <c:v>34</c:v>
                </c:pt>
                <c:pt idx="25">
                  <c:v>41</c:v>
                </c:pt>
                <c:pt idx="26">
                  <c:v>28</c:v>
                </c:pt>
                <c:pt idx="27">
                  <c:v>47</c:v>
                </c:pt>
                <c:pt idx="28">
                  <c:v>40</c:v>
                </c:pt>
                <c:pt idx="29">
                  <c:v>32</c:v>
                </c:pt>
                <c:pt idx="30">
                  <c:v>35</c:v>
                </c:pt>
                <c:pt idx="31">
                  <c:v>30</c:v>
                </c:pt>
                <c:pt idx="32">
                  <c:v>43</c:v>
                </c:pt>
                <c:pt idx="33">
                  <c:v>35</c:v>
                </c:pt>
                <c:pt idx="34">
                  <c:v>29</c:v>
                </c:pt>
                <c:pt idx="35">
                  <c:v>35</c:v>
                </c:pt>
                <c:pt idx="36">
                  <c:v>42</c:v>
                </c:pt>
                <c:pt idx="37">
                  <c:v>32</c:v>
                </c:pt>
                <c:pt idx="38">
                  <c:v>36</c:v>
                </c:pt>
                <c:pt idx="39">
                  <c:v>30</c:v>
                </c:pt>
                <c:pt idx="40">
                  <c:v>33</c:v>
                </c:pt>
                <c:pt idx="41">
                  <c:v>39</c:v>
                </c:pt>
                <c:pt idx="42">
                  <c:v>35</c:v>
                </c:pt>
                <c:pt idx="43">
                  <c:v>36</c:v>
                </c:pt>
                <c:pt idx="44">
                  <c:v>33</c:v>
                </c:pt>
                <c:pt idx="45">
                  <c:v>32</c:v>
                </c:pt>
                <c:pt idx="46">
                  <c:v>33</c:v>
                </c:pt>
                <c:pt idx="47">
                  <c:v>30</c:v>
                </c:pt>
                <c:pt idx="48">
                  <c:v>31</c:v>
                </c:pt>
                <c:pt idx="49">
                  <c:v>40</c:v>
                </c:pt>
                <c:pt idx="50">
                  <c:v>35</c:v>
                </c:pt>
                <c:pt idx="51">
                  <c:v>21</c:v>
                </c:pt>
              </c:numCache>
            </c:numRef>
          </c:val>
          <c:smooth val="0"/>
          <c:extLst>
            <c:ext xmlns:c16="http://schemas.microsoft.com/office/drawing/2014/chart" uri="{C3380CC4-5D6E-409C-BE32-E72D297353CC}">
              <c16:uniqueId val="{00000002-5F54-6843-BFD9-CAA09CBC43B7}"/>
            </c:ext>
          </c:extLst>
        </c:ser>
        <c:ser>
          <c:idx val="4"/>
          <c:order val="2"/>
          <c:tx>
            <c:strRef>
              <c:f>'Canal endémico'!$A$71</c:f>
              <c:strCache>
                <c:ptCount val="1"/>
                <c:pt idx="0">
                  <c:v>2021</c:v>
                </c:pt>
              </c:strCache>
            </c:strRef>
          </c:tx>
          <c:marker>
            <c:symbol val="none"/>
          </c:marker>
          <c:val>
            <c:numRef>
              <c:f>'Canal endémico'!$B$71:$BA$71</c:f>
              <c:numCache>
                <c:formatCode>General</c:formatCode>
                <c:ptCount val="52"/>
                <c:pt idx="0">
                  <c:v>24</c:v>
                </c:pt>
                <c:pt idx="1">
                  <c:v>38</c:v>
                </c:pt>
                <c:pt idx="2">
                  <c:v>39</c:v>
                </c:pt>
                <c:pt idx="3">
                  <c:v>33</c:v>
                </c:pt>
                <c:pt idx="4">
                  <c:v>42</c:v>
                </c:pt>
                <c:pt idx="5">
                  <c:v>38</c:v>
                </c:pt>
                <c:pt idx="6">
                  <c:v>49</c:v>
                </c:pt>
                <c:pt idx="7">
                  <c:v>47</c:v>
                </c:pt>
                <c:pt idx="8">
                  <c:v>31</c:v>
                </c:pt>
                <c:pt idx="9">
                  <c:v>40</c:v>
                </c:pt>
                <c:pt idx="10">
                  <c:v>51</c:v>
                </c:pt>
                <c:pt idx="11">
                  <c:v>37</c:v>
                </c:pt>
                <c:pt idx="12">
                  <c:v>34</c:v>
                </c:pt>
                <c:pt idx="13">
                  <c:v>26</c:v>
                </c:pt>
                <c:pt idx="14">
                  <c:v>28</c:v>
                </c:pt>
                <c:pt idx="15">
                  <c:v>28</c:v>
                </c:pt>
                <c:pt idx="16">
                  <c:v>29</c:v>
                </c:pt>
                <c:pt idx="17">
                  <c:v>33</c:v>
                </c:pt>
                <c:pt idx="18">
                  <c:v>27</c:v>
                </c:pt>
                <c:pt idx="19">
                  <c:v>47</c:v>
                </c:pt>
                <c:pt idx="20">
                  <c:v>46</c:v>
                </c:pt>
                <c:pt idx="21">
                  <c:v>39</c:v>
                </c:pt>
                <c:pt idx="22">
                  <c:v>42</c:v>
                </c:pt>
                <c:pt idx="23">
                  <c:v>23</c:v>
                </c:pt>
                <c:pt idx="24">
                  <c:v>36</c:v>
                </c:pt>
                <c:pt idx="25">
                  <c:v>35</c:v>
                </c:pt>
                <c:pt idx="26">
                  <c:v>53</c:v>
                </c:pt>
                <c:pt idx="27">
                  <c:v>34</c:v>
                </c:pt>
                <c:pt idx="28">
                  <c:v>47</c:v>
                </c:pt>
                <c:pt idx="29">
                  <c:v>37</c:v>
                </c:pt>
                <c:pt idx="30">
                  <c:v>43</c:v>
                </c:pt>
                <c:pt idx="31">
                  <c:v>51</c:v>
                </c:pt>
                <c:pt idx="32">
                  <c:v>40</c:v>
                </c:pt>
                <c:pt idx="33">
                  <c:v>42</c:v>
                </c:pt>
                <c:pt idx="34">
                  <c:v>53</c:v>
                </c:pt>
                <c:pt idx="35">
                  <c:v>55</c:v>
                </c:pt>
                <c:pt idx="36">
                  <c:v>62</c:v>
                </c:pt>
                <c:pt idx="37">
                  <c:v>45</c:v>
                </c:pt>
                <c:pt idx="38">
                  <c:v>42</c:v>
                </c:pt>
                <c:pt idx="39">
                  <c:v>54</c:v>
                </c:pt>
                <c:pt idx="40">
                  <c:v>54</c:v>
                </c:pt>
                <c:pt idx="41">
                  <c:v>51</c:v>
                </c:pt>
                <c:pt idx="42">
                  <c:v>33</c:v>
                </c:pt>
                <c:pt idx="43">
                  <c:v>52</c:v>
                </c:pt>
                <c:pt idx="44">
                  <c:v>49</c:v>
                </c:pt>
                <c:pt idx="45">
                  <c:v>40</c:v>
                </c:pt>
                <c:pt idx="46">
                  <c:v>28</c:v>
                </c:pt>
                <c:pt idx="47">
                  <c:v>48</c:v>
                </c:pt>
                <c:pt idx="48">
                  <c:v>39</c:v>
                </c:pt>
                <c:pt idx="49">
                  <c:v>40</c:v>
                </c:pt>
                <c:pt idx="50">
                  <c:v>34</c:v>
                </c:pt>
                <c:pt idx="51">
                  <c:v>33</c:v>
                </c:pt>
              </c:numCache>
            </c:numRef>
          </c:val>
          <c:smooth val="0"/>
          <c:extLst>
            <c:ext xmlns:c16="http://schemas.microsoft.com/office/drawing/2014/chart" uri="{C3380CC4-5D6E-409C-BE32-E72D297353CC}">
              <c16:uniqueId val="{00000000-822F-421C-970C-8B73BCF7AC5A}"/>
            </c:ext>
          </c:extLst>
        </c:ser>
        <c:dLbls>
          <c:showLegendKey val="0"/>
          <c:showVal val="0"/>
          <c:showCatName val="0"/>
          <c:showSerName val="0"/>
          <c:showPercent val="0"/>
          <c:showBubbleSize val="0"/>
        </c:dLbls>
        <c:marker val="1"/>
        <c:smooth val="0"/>
        <c:axId val="98776192"/>
        <c:axId val="98778112"/>
      </c:lineChart>
      <c:catAx>
        <c:axId val="98776192"/>
        <c:scaling>
          <c:orientation val="minMax"/>
        </c:scaling>
        <c:delete val="0"/>
        <c:axPos val="b"/>
        <c:title>
          <c:tx>
            <c:rich>
              <a:bodyPr/>
              <a:lstStyle/>
              <a:p>
                <a:pPr>
                  <a:defRPr/>
                </a:pPr>
                <a:r>
                  <a:rPr lang="en-US"/>
                  <a:t>Semana Epidemiológica</a:t>
                </a:r>
              </a:p>
            </c:rich>
          </c:tx>
          <c:layout/>
          <c:overlay val="0"/>
        </c:title>
        <c:majorTickMark val="out"/>
        <c:minorTickMark val="none"/>
        <c:tickLblPos val="nextTo"/>
        <c:crossAx val="98778112"/>
        <c:crosses val="autoZero"/>
        <c:auto val="1"/>
        <c:lblAlgn val="ctr"/>
        <c:lblOffset val="100"/>
        <c:noMultiLvlLbl val="0"/>
      </c:catAx>
      <c:valAx>
        <c:axId val="98778112"/>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a:pPr>
                <a:r>
                  <a:rPr lang="en-US"/>
                  <a:t>Casos</a:t>
                </a:r>
              </a:p>
            </c:rich>
          </c:tx>
          <c:layout/>
          <c:overlay val="0"/>
        </c:title>
        <c:numFmt formatCode="General" sourceLinked="1"/>
        <c:majorTickMark val="out"/>
        <c:minorTickMark val="none"/>
        <c:tickLblPos val="nextTo"/>
        <c:crossAx val="98776192"/>
        <c:crosses val="autoZero"/>
        <c:crossBetween val="between"/>
      </c:valAx>
    </c:plotArea>
    <c:legend>
      <c:legendPos val="t"/>
      <c:layou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1"/>
          <c:order val="0"/>
          <c:tx>
            <c:strRef>
              <c:f>'Edad-CicloVital'!$N$3</c:f>
              <c:strCache>
                <c:ptCount val="1"/>
                <c:pt idx="0">
                  <c:v>% Casos</c:v>
                </c:pt>
              </c:strCache>
            </c:strRef>
          </c:tx>
          <c:spPr>
            <a:solidFill>
              <a:schemeClr val="tx2">
                <a:lumMod val="60000"/>
                <a:lumOff val="40000"/>
              </a:schemeClr>
            </a:solidFill>
          </c:spPr>
          <c:invertIfNegative val="0"/>
          <c:cat>
            <c:strRef>
              <c:f>'Edad-CicloVital'!$H$4:$H$17</c:f>
              <c:strCache>
                <c:ptCount val="14"/>
                <c:pt idx="0">
                  <c:v>5 a 9</c:v>
                </c:pt>
                <c:pt idx="1">
                  <c:v>10 a 14</c:v>
                </c:pt>
                <c:pt idx="2">
                  <c:v>15 a 19</c:v>
                </c:pt>
                <c:pt idx="3">
                  <c:v>20 a 24</c:v>
                </c:pt>
                <c:pt idx="4">
                  <c:v>25 a 29</c:v>
                </c:pt>
                <c:pt idx="5">
                  <c:v>30 a 34</c:v>
                </c:pt>
                <c:pt idx="6">
                  <c:v>35 a 39</c:v>
                </c:pt>
                <c:pt idx="7">
                  <c:v>40 a 44</c:v>
                </c:pt>
                <c:pt idx="8">
                  <c:v>45 a 49</c:v>
                </c:pt>
                <c:pt idx="9">
                  <c:v>50 a 54</c:v>
                </c:pt>
                <c:pt idx="10">
                  <c:v>55 a 59</c:v>
                </c:pt>
                <c:pt idx="11">
                  <c:v>60 a 64</c:v>
                </c:pt>
                <c:pt idx="12">
                  <c:v>65 a 69</c:v>
                </c:pt>
                <c:pt idx="13">
                  <c:v>70 y más</c:v>
                </c:pt>
              </c:strCache>
            </c:strRef>
          </c:cat>
          <c:val>
            <c:numRef>
              <c:f>'Edad-CicloVital'!$N$4:$N$17</c:f>
              <c:numCache>
                <c:formatCode>0.0</c:formatCode>
                <c:ptCount val="14"/>
                <c:pt idx="0">
                  <c:v>0.65703022339027595</c:v>
                </c:pt>
                <c:pt idx="1">
                  <c:v>11.300919842312746</c:v>
                </c:pt>
                <c:pt idx="2">
                  <c:v>26.806833114323258</c:v>
                </c:pt>
                <c:pt idx="3">
                  <c:v>19.448094612352168</c:v>
                </c:pt>
                <c:pt idx="4">
                  <c:v>13.666228646517739</c:v>
                </c:pt>
                <c:pt idx="5">
                  <c:v>7.7529566360052566</c:v>
                </c:pt>
                <c:pt idx="6">
                  <c:v>4.7306176084099869</c:v>
                </c:pt>
                <c:pt idx="7">
                  <c:v>5.5190538764783179</c:v>
                </c:pt>
                <c:pt idx="8">
                  <c:v>3.0223390275952693</c:v>
                </c:pt>
                <c:pt idx="9">
                  <c:v>2.4967148488830486</c:v>
                </c:pt>
                <c:pt idx="10">
                  <c:v>2.2339027595269383</c:v>
                </c:pt>
                <c:pt idx="11">
                  <c:v>0.65703022339027595</c:v>
                </c:pt>
                <c:pt idx="12">
                  <c:v>1.1826544021024967</c:v>
                </c:pt>
                <c:pt idx="13">
                  <c:v>0.52562417871222078</c:v>
                </c:pt>
              </c:numCache>
            </c:numRef>
          </c:val>
          <c:extLst>
            <c:ext xmlns:c16="http://schemas.microsoft.com/office/drawing/2014/chart" uri="{C3380CC4-5D6E-409C-BE32-E72D297353CC}">
              <c16:uniqueId val="{00000000-BF5E-4A32-BB2D-69A0E57E3B36}"/>
            </c:ext>
          </c:extLst>
        </c:ser>
        <c:dLbls>
          <c:showLegendKey val="0"/>
          <c:showVal val="0"/>
          <c:showCatName val="0"/>
          <c:showSerName val="0"/>
          <c:showPercent val="0"/>
          <c:showBubbleSize val="0"/>
        </c:dLbls>
        <c:gapWidth val="9"/>
        <c:axId val="106515456"/>
        <c:axId val="106521728"/>
      </c:barChart>
      <c:catAx>
        <c:axId val="106515456"/>
        <c:scaling>
          <c:orientation val="minMax"/>
        </c:scaling>
        <c:delete val="0"/>
        <c:axPos val="b"/>
        <c:title>
          <c:tx>
            <c:rich>
              <a:bodyPr/>
              <a:lstStyle/>
              <a:p>
                <a:pPr>
                  <a:defRPr/>
                </a:pPr>
                <a:r>
                  <a:rPr lang="en-US"/>
                  <a:t>Grupos de edad</a:t>
                </a:r>
              </a:p>
            </c:rich>
          </c:tx>
          <c:layout/>
          <c:overlay val="0"/>
        </c:title>
        <c:numFmt formatCode="General" sourceLinked="0"/>
        <c:majorTickMark val="out"/>
        <c:minorTickMark val="none"/>
        <c:tickLblPos val="nextTo"/>
        <c:crossAx val="106521728"/>
        <c:crosses val="autoZero"/>
        <c:auto val="1"/>
        <c:lblAlgn val="ctr"/>
        <c:lblOffset val="100"/>
        <c:noMultiLvlLbl val="0"/>
      </c:catAx>
      <c:valAx>
        <c:axId val="106521728"/>
        <c:scaling>
          <c:orientation val="minMax"/>
        </c:scaling>
        <c:delete val="0"/>
        <c:axPos val="l"/>
        <c:title>
          <c:tx>
            <c:rich>
              <a:bodyPr rot="-5400000" vert="horz"/>
              <a:lstStyle/>
              <a:p>
                <a:pPr>
                  <a:defRPr/>
                </a:pPr>
                <a:r>
                  <a:rPr lang="en-US"/>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crossAx val="106515456"/>
        <c:crosses val="autoZero"/>
        <c:crossBetween val="between"/>
      </c:valAx>
      <c:dTable>
        <c:showHorzBorder val="1"/>
        <c:showVertBorder val="1"/>
        <c:showOutline val="1"/>
        <c:showKeys val="1"/>
      </c:dTable>
    </c:plotArea>
    <c:plotVisOnly val="1"/>
    <c:dispBlanksAs val="gap"/>
    <c:showDLblsOverMax val="0"/>
  </c:chart>
  <c:txPr>
    <a:bodyPr/>
    <a:lstStyle/>
    <a:p>
      <a:pPr>
        <a:defRPr sz="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FactoresASOCIADOS!$E$2</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FactoresASOCIADOS!$A$3:$A$12</c:f>
              <c:strCache>
                <c:ptCount val="10"/>
                <c:pt idx="0">
                  <c:v>Suicidio familiar amigo</c:v>
                </c:pt>
                <c:pt idx="1">
                  <c:v>Problema legal</c:v>
                </c:pt>
                <c:pt idx="2">
                  <c:v>Muerte de familiar</c:v>
                </c:pt>
                <c:pt idx="3">
                  <c:v>Problema escolar/ educación</c:v>
                </c:pt>
                <c:pt idx="4">
                  <c:v>Maltrato físico, psicológico o sexual</c:v>
                </c:pt>
                <c:pt idx="5">
                  <c:v>Problema laboral</c:v>
                </c:pt>
                <c:pt idx="6">
                  <c:v>Enf crónica dolorosa o discapacitante</c:v>
                </c:pt>
                <c:pt idx="7">
                  <c:v>Problemas económicos</c:v>
                </c:pt>
                <c:pt idx="8">
                  <c:v>Conflictos con pareja o expareja</c:v>
                </c:pt>
                <c:pt idx="9">
                  <c:v>Problemas familiares</c:v>
                </c:pt>
              </c:strCache>
            </c:strRef>
          </c:cat>
          <c:val>
            <c:numRef>
              <c:f>FactoresASOCIADOS!$E$3:$E$12</c:f>
              <c:numCache>
                <c:formatCode>0.0</c:formatCode>
                <c:ptCount val="10"/>
                <c:pt idx="0">
                  <c:v>0.67950169875424693</c:v>
                </c:pt>
                <c:pt idx="1">
                  <c:v>1.1325028312570782</c:v>
                </c:pt>
                <c:pt idx="2">
                  <c:v>4.5300113250283127</c:v>
                </c:pt>
                <c:pt idx="3">
                  <c:v>5.0962627406568517</c:v>
                </c:pt>
                <c:pt idx="4">
                  <c:v>5.3227633069082669</c:v>
                </c:pt>
                <c:pt idx="5">
                  <c:v>5.4360135900339754</c:v>
                </c:pt>
                <c:pt idx="6">
                  <c:v>8.7202718006795017</c:v>
                </c:pt>
                <c:pt idx="7">
                  <c:v>9.6262740656851644</c:v>
                </c:pt>
                <c:pt idx="8">
                  <c:v>26.27406568516421</c:v>
                </c:pt>
                <c:pt idx="9">
                  <c:v>33.182332955832386</c:v>
                </c:pt>
              </c:numCache>
            </c:numRef>
          </c:val>
          <c:extLst>
            <c:ext xmlns:c16="http://schemas.microsoft.com/office/drawing/2014/chart" uri="{C3380CC4-5D6E-409C-BE32-E72D297353CC}">
              <c16:uniqueId val="{00000000-3270-4C43-907C-037FAD45DCE0}"/>
            </c:ext>
          </c:extLst>
        </c:ser>
        <c:dLbls>
          <c:dLblPos val="outEnd"/>
          <c:showLegendKey val="0"/>
          <c:showVal val="1"/>
          <c:showCatName val="0"/>
          <c:showSerName val="0"/>
          <c:showPercent val="0"/>
          <c:showBubbleSize val="0"/>
        </c:dLbls>
        <c:gapWidth val="150"/>
        <c:axId val="106547456"/>
        <c:axId val="106833024"/>
      </c:barChart>
      <c:catAx>
        <c:axId val="106547456"/>
        <c:scaling>
          <c:orientation val="minMax"/>
        </c:scaling>
        <c:delete val="0"/>
        <c:axPos val="b"/>
        <c:numFmt formatCode="General" sourceLinked="0"/>
        <c:majorTickMark val="none"/>
        <c:minorTickMark val="none"/>
        <c:tickLblPos val="nextTo"/>
        <c:txPr>
          <a:bodyPr/>
          <a:lstStyle/>
          <a:p>
            <a:pPr>
              <a:defRPr sz="600"/>
            </a:pPr>
            <a:endParaRPr lang="en-US"/>
          </a:p>
        </c:txPr>
        <c:crossAx val="106833024"/>
        <c:crosses val="autoZero"/>
        <c:auto val="1"/>
        <c:lblAlgn val="ctr"/>
        <c:lblOffset val="100"/>
        <c:noMultiLvlLbl val="0"/>
      </c:catAx>
      <c:valAx>
        <c:axId val="106833024"/>
        <c:scaling>
          <c:orientation val="minMax"/>
        </c:scaling>
        <c:delete val="0"/>
        <c:axPos val="l"/>
        <c:title>
          <c:tx>
            <c:rich>
              <a:bodyPr/>
              <a:lstStyle/>
              <a:p>
                <a:pPr>
                  <a:defRPr sz="800"/>
                </a:pPr>
                <a:r>
                  <a:rPr lang="es-CO" sz="800"/>
                  <a:t>Porcentaje</a:t>
                </a:r>
              </a:p>
            </c:rich>
          </c:tx>
          <c:layout/>
          <c:overlay val="0"/>
        </c:title>
        <c:numFmt formatCode="0.0" sourceLinked="1"/>
        <c:majorTickMark val="none"/>
        <c:minorTickMark val="none"/>
        <c:tickLblPos val="nextTo"/>
        <c:txPr>
          <a:bodyPr/>
          <a:lstStyle/>
          <a:p>
            <a:pPr>
              <a:defRPr sz="800"/>
            </a:pPr>
            <a:endParaRPr lang="en-US"/>
          </a:p>
        </c:txPr>
        <c:crossAx val="10654745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endémico(B)'!$A$72</c:f>
              <c:strCache>
                <c:ptCount val="1"/>
                <c:pt idx="0">
                  <c:v>2022</c:v>
                </c:pt>
              </c:strCache>
            </c:strRef>
          </c:tx>
          <c:spPr>
            <a:solidFill>
              <a:srgbClr val="0070C0"/>
            </a:solidFill>
          </c:spPr>
          <c:invertIfNegative val="0"/>
          <c:val>
            <c:numRef>
              <c:f>'Canal endémico(B)'!$B$72:$BA$72</c:f>
              <c:numCache>
                <c:formatCode>General</c:formatCode>
                <c:ptCount val="52"/>
                <c:pt idx="0">
                  <c:v>1</c:v>
                </c:pt>
                <c:pt idx="1">
                  <c:v>2</c:v>
                </c:pt>
                <c:pt idx="2">
                  <c:v>2</c:v>
                </c:pt>
                <c:pt idx="3">
                  <c:v>4</c:v>
                </c:pt>
                <c:pt idx="4">
                  <c:v>7</c:v>
                </c:pt>
                <c:pt idx="5">
                  <c:v>1</c:v>
                </c:pt>
                <c:pt idx="6">
                  <c:v>2</c:v>
                </c:pt>
                <c:pt idx="7">
                  <c:v>3</c:v>
                </c:pt>
                <c:pt idx="8">
                  <c:v>6</c:v>
                </c:pt>
                <c:pt idx="9">
                  <c:v>5</c:v>
                </c:pt>
                <c:pt idx="10">
                  <c:v>2</c:v>
                </c:pt>
                <c:pt idx="11">
                  <c:v>4</c:v>
                </c:pt>
                <c:pt idx="12">
                  <c:v>4</c:v>
                </c:pt>
                <c:pt idx="13">
                  <c:v>5</c:v>
                </c:pt>
                <c:pt idx="14">
                  <c:v>2</c:v>
                </c:pt>
                <c:pt idx="15">
                  <c:v>2</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65180800"/>
        <c:axId val="65270144"/>
      </c:barChart>
      <c:lineChart>
        <c:grouping val="standard"/>
        <c:varyColors val="0"/>
        <c:ser>
          <c:idx val="1"/>
          <c:order val="0"/>
          <c:tx>
            <c:strRef>
              <c:f>'Canal endémico(B)'!$A$71</c:f>
              <c:strCache>
                <c:ptCount val="1"/>
                <c:pt idx="0">
                  <c:v>2021</c:v>
                </c:pt>
              </c:strCache>
            </c:strRef>
          </c:tx>
          <c:spPr>
            <a:ln w="22225"/>
          </c:spPr>
          <c:marker>
            <c:symbol val="none"/>
          </c:marker>
          <c:val>
            <c:numRef>
              <c:f>'Canal endémico(B)'!$B$71:$BA$71</c:f>
              <c:numCache>
                <c:formatCode>General</c:formatCode>
                <c:ptCount val="52"/>
                <c:pt idx="0">
                  <c:v>0</c:v>
                </c:pt>
                <c:pt idx="1">
                  <c:v>1</c:v>
                </c:pt>
                <c:pt idx="2">
                  <c:v>3</c:v>
                </c:pt>
                <c:pt idx="3">
                  <c:v>3</c:v>
                </c:pt>
                <c:pt idx="4">
                  <c:v>2</c:v>
                </c:pt>
                <c:pt idx="5">
                  <c:v>4</c:v>
                </c:pt>
                <c:pt idx="6">
                  <c:v>5</c:v>
                </c:pt>
                <c:pt idx="7">
                  <c:v>1</c:v>
                </c:pt>
                <c:pt idx="8">
                  <c:v>1</c:v>
                </c:pt>
                <c:pt idx="9">
                  <c:v>4</c:v>
                </c:pt>
                <c:pt idx="10">
                  <c:v>2</c:v>
                </c:pt>
                <c:pt idx="11">
                  <c:v>2</c:v>
                </c:pt>
                <c:pt idx="12">
                  <c:v>0</c:v>
                </c:pt>
                <c:pt idx="13">
                  <c:v>3</c:v>
                </c:pt>
                <c:pt idx="14">
                  <c:v>2</c:v>
                </c:pt>
                <c:pt idx="15">
                  <c:v>4</c:v>
                </c:pt>
                <c:pt idx="16">
                  <c:v>2</c:v>
                </c:pt>
                <c:pt idx="17">
                  <c:v>1</c:v>
                </c:pt>
                <c:pt idx="18">
                  <c:v>3</c:v>
                </c:pt>
                <c:pt idx="19">
                  <c:v>2</c:v>
                </c:pt>
                <c:pt idx="20">
                  <c:v>1</c:v>
                </c:pt>
                <c:pt idx="21">
                  <c:v>3</c:v>
                </c:pt>
                <c:pt idx="22">
                  <c:v>1</c:v>
                </c:pt>
                <c:pt idx="23">
                  <c:v>3</c:v>
                </c:pt>
                <c:pt idx="24">
                  <c:v>2</c:v>
                </c:pt>
                <c:pt idx="25">
                  <c:v>5</c:v>
                </c:pt>
                <c:pt idx="26">
                  <c:v>1</c:v>
                </c:pt>
                <c:pt idx="27">
                  <c:v>3</c:v>
                </c:pt>
                <c:pt idx="28">
                  <c:v>3</c:v>
                </c:pt>
                <c:pt idx="29">
                  <c:v>2</c:v>
                </c:pt>
                <c:pt idx="30">
                  <c:v>2</c:v>
                </c:pt>
                <c:pt idx="31">
                  <c:v>4</c:v>
                </c:pt>
                <c:pt idx="32">
                  <c:v>0</c:v>
                </c:pt>
                <c:pt idx="33">
                  <c:v>3</c:v>
                </c:pt>
                <c:pt idx="34">
                  <c:v>5</c:v>
                </c:pt>
                <c:pt idx="35">
                  <c:v>3</c:v>
                </c:pt>
                <c:pt idx="36">
                  <c:v>1</c:v>
                </c:pt>
                <c:pt idx="37">
                  <c:v>3</c:v>
                </c:pt>
                <c:pt idx="38">
                  <c:v>6</c:v>
                </c:pt>
                <c:pt idx="39">
                  <c:v>2</c:v>
                </c:pt>
                <c:pt idx="40">
                  <c:v>4</c:v>
                </c:pt>
                <c:pt idx="41">
                  <c:v>1</c:v>
                </c:pt>
                <c:pt idx="42">
                  <c:v>2</c:v>
                </c:pt>
                <c:pt idx="43">
                  <c:v>0</c:v>
                </c:pt>
                <c:pt idx="44">
                  <c:v>4</c:v>
                </c:pt>
                <c:pt idx="45">
                  <c:v>2</c:v>
                </c:pt>
                <c:pt idx="46">
                  <c:v>3</c:v>
                </c:pt>
                <c:pt idx="47">
                  <c:v>0</c:v>
                </c:pt>
                <c:pt idx="48">
                  <c:v>2</c:v>
                </c:pt>
                <c:pt idx="49">
                  <c:v>2</c:v>
                </c:pt>
                <c:pt idx="50">
                  <c:v>3</c:v>
                </c:pt>
                <c:pt idx="51">
                  <c:v>2</c:v>
                </c:pt>
              </c:numCache>
            </c:numRef>
          </c:val>
          <c:smooth val="0"/>
          <c:extLst>
            <c:ext xmlns:c16="http://schemas.microsoft.com/office/drawing/2014/chart" uri="{C3380CC4-5D6E-409C-BE32-E72D297353CC}">
              <c16:uniqueId val="{00000000-5F54-6843-BFD9-CAA09CBC43B7}"/>
            </c:ext>
          </c:extLst>
        </c:ser>
        <c:ser>
          <c:idx val="3"/>
          <c:order val="1"/>
          <c:tx>
            <c:strRef>
              <c:f>'Canal endémico(B)'!$A$70</c:f>
              <c:strCache>
                <c:ptCount val="1"/>
                <c:pt idx="0">
                  <c:v>2020</c:v>
                </c:pt>
              </c:strCache>
            </c:strRef>
          </c:tx>
          <c:spPr>
            <a:ln w="22225"/>
          </c:spPr>
          <c:marker>
            <c:symbol val="none"/>
          </c:marker>
          <c:val>
            <c:numRef>
              <c:f>'Canal endémico(B)'!$B$70:$BA$70</c:f>
              <c:numCache>
                <c:formatCode>General</c:formatCode>
                <c:ptCount val="52"/>
                <c:pt idx="0">
                  <c:v>1</c:v>
                </c:pt>
                <c:pt idx="1">
                  <c:v>4</c:v>
                </c:pt>
                <c:pt idx="2">
                  <c:v>3</c:v>
                </c:pt>
                <c:pt idx="3">
                  <c:v>2</c:v>
                </c:pt>
                <c:pt idx="4">
                  <c:v>6</c:v>
                </c:pt>
                <c:pt idx="5">
                  <c:v>2</c:v>
                </c:pt>
                <c:pt idx="6">
                  <c:v>2</c:v>
                </c:pt>
                <c:pt idx="7">
                  <c:v>5</c:v>
                </c:pt>
                <c:pt idx="8">
                  <c:v>5</c:v>
                </c:pt>
                <c:pt idx="9">
                  <c:v>3</c:v>
                </c:pt>
                <c:pt idx="10">
                  <c:v>4</c:v>
                </c:pt>
                <c:pt idx="11">
                  <c:v>5</c:v>
                </c:pt>
                <c:pt idx="12">
                  <c:v>3</c:v>
                </c:pt>
                <c:pt idx="13">
                  <c:v>4</c:v>
                </c:pt>
                <c:pt idx="14">
                  <c:v>1</c:v>
                </c:pt>
                <c:pt idx="15">
                  <c:v>1</c:v>
                </c:pt>
                <c:pt idx="16">
                  <c:v>2</c:v>
                </c:pt>
                <c:pt idx="17">
                  <c:v>1</c:v>
                </c:pt>
                <c:pt idx="18">
                  <c:v>2</c:v>
                </c:pt>
                <c:pt idx="19">
                  <c:v>5</c:v>
                </c:pt>
                <c:pt idx="20">
                  <c:v>4</c:v>
                </c:pt>
                <c:pt idx="21">
                  <c:v>2</c:v>
                </c:pt>
                <c:pt idx="22">
                  <c:v>1</c:v>
                </c:pt>
                <c:pt idx="23">
                  <c:v>3</c:v>
                </c:pt>
                <c:pt idx="24">
                  <c:v>4</c:v>
                </c:pt>
                <c:pt idx="25">
                  <c:v>1</c:v>
                </c:pt>
                <c:pt idx="26">
                  <c:v>3</c:v>
                </c:pt>
                <c:pt idx="27">
                  <c:v>2</c:v>
                </c:pt>
                <c:pt idx="28">
                  <c:v>2</c:v>
                </c:pt>
                <c:pt idx="29">
                  <c:v>1</c:v>
                </c:pt>
                <c:pt idx="30">
                  <c:v>4</c:v>
                </c:pt>
                <c:pt idx="31">
                  <c:v>0</c:v>
                </c:pt>
                <c:pt idx="32">
                  <c:v>0</c:v>
                </c:pt>
                <c:pt idx="33">
                  <c:v>2</c:v>
                </c:pt>
                <c:pt idx="34">
                  <c:v>1</c:v>
                </c:pt>
                <c:pt idx="35">
                  <c:v>0</c:v>
                </c:pt>
                <c:pt idx="36">
                  <c:v>1</c:v>
                </c:pt>
                <c:pt idx="37">
                  <c:v>3</c:v>
                </c:pt>
                <c:pt idx="38">
                  <c:v>0</c:v>
                </c:pt>
                <c:pt idx="39">
                  <c:v>1</c:v>
                </c:pt>
                <c:pt idx="40">
                  <c:v>4</c:v>
                </c:pt>
                <c:pt idx="41">
                  <c:v>2</c:v>
                </c:pt>
                <c:pt idx="42">
                  <c:v>1</c:v>
                </c:pt>
                <c:pt idx="43">
                  <c:v>4</c:v>
                </c:pt>
                <c:pt idx="44">
                  <c:v>1</c:v>
                </c:pt>
                <c:pt idx="45">
                  <c:v>2</c:v>
                </c:pt>
                <c:pt idx="46">
                  <c:v>2</c:v>
                </c:pt>
                <c:pt idx="47">
                  <c:v>1</c:v>
                </c:pt>
                <c:pt idx="48">
                  <c:v>5</c:v>
                </c:pt>
                <c:pt idx="49">
                  <c:v>5</c:v>
                </c:pt>
                <c:pt idx="50">
                  <c:v>2</c:v>
                </c:pt>
                <c:pt idx="51">
                  <c:v>2</c:v>
                </c:pt>
              </c:numCache>
            </c:numRef>
          </c:val>
          <c:smooth val="0"/>
          <c:extLst>
            <c:ext xmlns:c16="http://schemas.microsoft.com/office/drawing/2014/chart" uri="{C3380CC4-5D6E-409C-BE32-E72D297353CC}">
              <c16:uniqueId val="{00000002-5F54-6843-BFD9-CAA09CBC43B7}"/>
            </c:ext>
          </c:extLst>
        </c:ser>
        <c:ser>
          <c:idx val="0"/>
          <c:order val="2"/>
          <c:tx>
            <c:strRef>
              <c:f>'Canal endémico(B)'!$A$69</c:f>
              <c:strCache>
                <c:ptCount val="1"/>
                <c:pt idx="0">
                  <c:v>2019</c:v>
                </c:pt>
              </c:strCache>
            </c:strRef>
          </c:tx>
          <c:spPr>
            <a:ln w="22225"/>
          </c:spPr>
          <c:marker>
            <c:symbol val="none"/>
          </c:marker>
          <c:val>
            <c:numRef>
              <c:f>'Canal endémico(B)'!$B$69:$BA$69</c:f>
              <c:numCache>
                <c:formatCode>General</c:formatCode>
                <c:ptCount val="52"/>
                <c:pt idx="0">
                  <c:v>3</c:v>
                </c:pt>
                <c:pt idx="1">
                  <c:v>4</c:v>
                </c:pt>
                <c:pt idx="2">
                  <c:v>2</c:v>
                </c:pt>
                <c:pt idx="3">
                  <c:v>2</c:v>
                </c:pt>
                <c:pt idx="4">
                  <c:v>6</c:v>
                </c:pt>
                <c:pt idx="5">
                  <c:v>4</c:v>
                </c:pt>
                <c:pt idx="6">
                  <c:v>3</c:v>
                </c:pt>
                <c:pt idx="7">
                  <c:v>5</c:v>
                </c:pt>
                <c:pt idx="8">
                  <c:v>2</c:v>
                </c:pt>
                <c:pt idx="9">
                  <c:v>3</c:v>
                </c:pt>
                <c:pt idx="10">
                  <c:v>2</c:v>
                </c:pt>
                <c:pt idx="11">
                  <c:v>5</c:v>
                </c:pt>
                <c:pt idx="12">
                  <c:v>5</c:v>
                </c:pt>
                <c:pt idx="13">
                  <c:v>6</c:v>
                </c:pt>
                <c:pt idx="14">
                  <c:v>4</c:v>
                </c:pt>
                <c:pt idx="15">
                  <c:v>5</c:v>
                </c:pt>
                <c:pt idx="16">
                  <c:v>2</c:v>
                </c:pt>
                <c:pt idx="17">
                  <c:v>3</c:v>
                </c:pt>
                <c:pt idx="18">
                  <c:v>10</c:v>
                </c:pt>
                <c:pt idx="19">
                  <c:v>4</c:v>
                </c:pt>
                <c:pt idx="20">
                  <c:v>3</c:v>
                </c:pt>
                <c:pt idx="21">
                  <c:v>0</c:v>
                </c:pt>
                <c:pt idx="22">
                  <c:v>1</c:v>
                </c:pt>
                <c:pt idx="23">
                  <c:v>8</c:v>
                </c:pt>
                <c:pt idx="24">
                  <c:v>4</c:v>
                </c:pt>
                <c:pt idx="25">
                  <c:v>4</c:v>
                </c:pt>
                <c:pt idx="26">
                  <c:v>4</c:v>
                </c:pt>
                <c:pt idx="27">
                  <c:v>1</c:v>
                </c:pt>
                <c:pt idx="28">
                  <c:v>4</c:v>
                </c:pt>
                <c:pt idx="29">
                  <c:v>3</c:v>
                </c:pt>
                <c:pt idx="30">
                  <c:v>5</c:v>
                </c:pt>
                <c:pt idx="31">
                  <c:v>0</c:v>
                </c:pt>
                <c:pt idx="32">
                  <c:v>1</c:v>
                </c:pt>
                <c:pt idx="33">
                  <c:v>0</c:v>
                </c:pt>
                <c:pt idx="34">
                  <c:v>3</c:v>
                </c:pt>
                <c:pt idx="35">
                  <c:v>7</c:v>
                </c:pt>
                <c:pt idx="36">
                  <c:v>7</c:v>
                </c:pt>
                <c:pt idx="37">
                  <c:v>3</c:v>
                </c:pt>
                <c:pt idx="38">
                  <c:v>5</c:v>
                </c:pt>
                <c:pt idx="39">
                  <c:v>5</c:v>
                </c:pt>
                <c:pt idx="40">
                  <c:v>5</c:v>
                </c:pt>
                <c:pt idx="41">
                  <c:v>5</c:v>
                </c:pt>
                <c:pt idx="42">
                  <c:v>2</c:v>
                </c:pt>
                <c:pt idx="43">
                  <c:v>5</c:v>
                </c:pt>
                <c:pt idx="44">
                  <c:v>4</c:v>
                </c:pt>
                <c:pt idx="45">
                  <c:v>4</c:v>
                </c:pt>
                <c:pt idx="46">
                  <c:v>5</c:v>
                </c:pt>
                <c:pt idx="47">
                  <c:v>2</c:v>
                </c:pt>
                <c:pt idx="48">
                  <c:v>4</c:v>
                </c:pt>
                <c:pt idx="49">
                  <c:v>6</c:v>
                </c:pt>
                <c:pt idx="50">
                  <c:v>3</c:v>
                </c:pt>
                <c:pt idx="51">
                  <c:v>4</c:v>
                </c:pt>
              </c:numCache>
            </c:numRef>
          </c:val>
          <c:smooth val="0"/>
          <c:extLst>
            <c:ext xmlns:c16="http://schemas.microsoft.com/office/drawing/2014/chart" uri="{C3380CC4-5D6E-409C-BE32-E72D297353CC}">
              <c16:uniqueId val="{00000001-5F54-6843-BFD9-CAA09CBC43B7}"/>
            </c:ext>
          </c:extLst>
        </c:ser>
        <c:dLbls>
          <c:showLegendKey val="0"/>
          <c:showVal val="0"/>
          <c:showCatName val="0"/>
          <c:showSerName val="0"/>
          <c:showPercent val="0"/>
          <c:showBubbleSize val="0"/>
        </c:dLbls>
        <c:marker val="1"/>
        <c:smooth val="0"/>
        <c:axId val="65180800"/>
        <c:axId val="65270144"/>
      </c:lineChart>
      <c:catAx>
        <c:axId val="65180800"/>
        <c:scaling>
          <c:orientation val="minMax"/>
        </c:scaling>
        <c:delete val="0"/>
        <c:axPos val="b"/>
        <c:title>
          <c:tx>
            <c:rich>
              <a:bodyPr/>
              <a:lstStyle/>
              <a:p>
                <a:pPr>
                  <a:defRPr sz="900"/>
                </a:pPr>
                <a:r>
                  <a:rPr lang="en-US" sz="900"/>
                  <a:t>Semana Epidemiológica</a:t>
                </a:r>
              </a:p>
            </c:rich>
          </c:tx>
          <c:layout/>
          <c:overlay val="0"/>
        </c:title>
        <c:majorTickMark val="out"/>
        <c:minorTickMark val="none"/>
        <c:tickLblPos val="nextTo"/>
        <c:crossAx val="65270144"/>
        <c:crosses val="autoZero"/>
        <c:auto val="1"/>
        <c:lblAlgn val="ctr"/>
        <c:lblOffset val="100"/>
        <c:noMultiLvlLbl val="0"/>
      </c:catAx>
      <c:valAx>
        <c:axId val="65270144"/>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sz="900"/>
                </a:pPr>
                <a:r>
                  <a:rPr lang="en-US" sz="900"/>
                  <a:t>Casos</a:t>
                </a:r>
              </a:p>
            </c:rich>
          </c:tx>
          <c:layout/>
          <c:overlay val="0"/>
        </c:title>
        <c:numFmt formatCode="General" sourceLinked="1"/>
        <c:majorTickMark val="out"/>
        <c:minorTickMark val="none"/>
        <c:tickLblPos val="nextTo"/>
        <c:crossAx val="65180800"/>
        <c:crosses val="autoZero"/>
        <c:crossBetween val="between"/>
      </c:valAx>
    </c:plotArea>
    <c:legend>
      <c:legendPos val="t"/>
      <c:layout/>
      <c:overlay val="0"/>
      <c:txPr>
        <a:bodyPr/>
        <a:lstStyle/>
        <a:p>
          <a:pPr>
            <a:defRPr sz="80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FactoresRiesgo!$E$3</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FactoresRiesgo!$A$4:$A$10</c:f>
              <c:strCache>
                <c:ptCount val="7"/>
                <c:pt idx="0">
                  <c:v>Antecedente familiar</c:v>
                </c:pt>
                <c:pt idx="1">
                  <c:v>Antecedente violación abuso</c:v>
                </c:pt>
                <c:pt idx="2">
                  <c:v>Abuso Alcohol</c:v>
                </c:pt>
                <c:pt idx="3">
                  <c:v>Consumo de SPA</c:v>
                </c:pt>
                <c:pt idx="4">
                  <c:v>Plan suicida</c:v>
                </c:pt>
                <c:pt idx="5">
                  <c:v>Idea suicida</c:v>
                </c:pt>
                <c:pt idx="6">
                  <c:v>Trastornos psiquiatricos</c:v>
                </c:pt>
              </c:strCache>
            </c:strRef>
          </c:cat>
          <c:val>
            <c:numRef>
              <c:f>FactoresRiesgo!$E$4:$E$10</c:f>
              <c:numCache>
                <c:formatCode>0.0</c:formatCode>
                <c:ptCount val="7"/>
                <c:pt idx="0">
                  <c:v>2.3065476190476191</c:v>
                </c:pt>
                <c:pt idx="1">
                  <c:v>4.1666666666666661</c:v>
                </c:pt>
                <c:pt idx="2">
                  <c:v>4.9107142857142856</c:v>
                </c:pt>
                <c:pt idx="3">
                  <c:v>10.416666666666668</c:v>
                </c:pt>
                <c:pt idx="4">
                  <c:v>14.211309523809524</c:v>
                </c:pt>
                <c:pt idx="5">
                  <c:v>27.232142857142854</c:v>
                </c:pt>
                <c:pt idx="6">
                  <c:v>36.755952380952387</c:v>
                </c:pt>
              </c:numCache>
            </c:numRef>
          </c:val>
          <c:extLst>
            <c:ext xmlns:c16="http://schemas.microsoft.com/office/drawing/2014/chart" uri="{C3380CC4-5D6E-409C-BE32-E72D297353CC}">
              <c16:uniqueId val="{00000000-6CAF-2345-88F6-86CD0DBCADF3}"/>
            </c:ext>
          </c:extLst>
        </c:ser>
        <c:dLbls>
          <c:dLblPos val="outEnd"/>
          <c:showLegendKey val="0"/>
          <c:showVal val="1"/>
          <c:showCatName val="0"/>
          <c:showSerName val="0"/>
          <c:showPercent val="0"/>
          <c:showBubbleSize val="0"/>
        </c:dLbls>
        <c:gapWidth val="150"/>
        <c:axId val="106865024"/>
        <c:axId val="106868096"/>
      </c:barChart>
      <c:catAx>
        <c:axId val="106865024"/>
        <c:scaling>
          <c:orientation val="minMax"/>
        </c:scaling>
        <c:delete val="0"/>
        <c:axPos val="b"/>
        <c:title>
          <c:tx>
            <c:rich>
              <a:bodyPr/>
              <a:lstStyle/>
              <a:p>
                <a:pPr>
                  <a:defRPr sz="800"/>
                </a:pPr>
                <a:r>
                  <a:rPr lang="en-US" sz="800"/>
                  <a:t>Factores de riesgo</a:t>
                </a:r>
              </a:p>
            </c:rich>
          </c:tx>
          <c:layout/>
          <c:overlay val="0"/>
        </c:title>
        <c:numFmt formatCode="General" sourceLinked="0"/>
        <c:majorTickMark val="out"/>
        <c:minorTickMark val="none"/>
        <c:tickLblPos val="nextTo"/>
        <c:txPr>
          <a:bodyPr/>
          <a:lstStyle/>
          <a:p>
            <a:pPr>
              <a:defRPr sz="800"/>
            </a:pPr>
            <a:endParaRPr lang="en-US"/>
          </a:p>
        </c:txPr>
        <c:crossAx val="106868096"/>
        <c:crosses val="autoZero"/>
        <c:auto val="1"/>
        <c:lblAlgn val="ctr"/>
        <c:lblOffset val="100"/>
        <c:noMultiLvlLbl val="0"/>
      </c:catAx>
      <c:valAx>
        <c:axId val="106868096"/>
        <c:scaling>
          <c:orientation val="minMax"/>
        </c:scaling>
        <c:delete val="0"/>
        <c:axPos val="l"/>
        <c:title>
          <c:tx>
            <c:rich>
              <a:bodyPr/>
              <a:lstStyle/>
              <a:p>
                <a:pPr>
                  <a:defRPr sz="800"/>
                </a:pPr>
                <a:r>
                  <a:rPr lang="en-US" sz="800"/>
                  <a:t>Porcentaje</a:t>
                </a:r>
              </a:p>
            </c:rich>
          </c:tx>
          <c:layout/>
          <c:overlay val="0"/>
        </c:title>
        <c:numFmt formatCode="0.0" sourceLinked="1"/>
        <c:majorTickMark val="out"/>
        <c:minorTickMark val="none"/>
        <c:tickLblPos val="nextTo"/>
        <c:txPr>
          <a:bodyPr/>
          <a:lstStyle/>
          <a:p>
            <a:pPr>
              <a:defRPr sz="800"/>
            </a:pPr>
            <a:endParaRPr lang="en-US"/>
          </a:p>
        </c:txPr>
        <c:crossAx val="106865024"/>
        <c:crosses val="autoZero"/>
        <c:crossBetween val="between"/>
      </c:valAx>
    </c:plotArea>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endémico'!$A$75</c:f>
              <c:strCache>
                <c:ptCount val="1"/>
                <c:pt idx="0">
                  <c:v>Percentil 75</c:v>
                </c:pt>
              </c:strCache>
            </c:strRef>
          </c:tx>
          <c:spPr>
            <a:solidFill>
              <a:srgbClr val="C00000"/>
            </a:solidFill>
            <a:ln w="25400">
              <a:solidFill>
                <a:srgbClr val="FF0000"/>
              </a:solidFill>
              <a:prstDash val="solid"/>
            </a:ln>
          </c:spPr>
          <c:val>
            <c:numRef>
              <c:f>'Canal endémico'!$B$75:$BA$75</c:f>
              <c:numCache>
                <c:formatCode>0.0</c:formatCode>
                <c:ptCount val="52"/>
                <c:pt idx="0">
                  <c:v>28</c:v>
                </c:pt>
                <c:pt idx="1">
                  <c:v>28.5</c:v>
                </c:pt>
                <c:pt idx="2">
                  <c:v>33</c:v>
                </c:pt>
                <c:pt idx="3">
                  <c:v>31</c:v>
                </c:pt>
                <c:pt idx="4">
                  <c:v>35</c:v>
                </c:pt>
                <c:pt idx="5">
                  <c:v>40</c:v>
                </c:pt>
                <c:pt idx="6">
                  <c:v>38.5</c:v>
                </c:pt>
                <c:pt idx="7">
                  <c:v>34.5</c:v>
                </c:pt>
                <c:pt idx="8">
                  <c:v>31.5</c:v>
                </c:pt>
                <c:pt idx="9">
                  <c:v>35.5</c:v>
                </c:pt>
                <c:pt idx="10">
                  <c:v>32</c:v>
                </c:pt>
                <c:pt idx="11">
                  <c:v>37</c:v>
                </c:pt>
                <c:pt idx="12">
                  <c:v>23</c:v>
                </c:pt>
                <c:pt idx="13">
                  <c:v>36</c:v>
                </c:pt>
                <c:pt idx="14">
                  <c:v>37.5</c:v>
                </c:pt>
                <c:pt idx="15">
                  <c:v>31</c:v>
                </c:pt>
                <c:pt idx="16">
                  <c:v>33.5</c:v>
                </c:pt>
                <c:pt idx="17">
                  <c:v>29</c:v>
                </c:pt>
                <c:pt idx="18">
                  <c:v>29</c:v>
                </c:pt>
                <c:pt idx="19">
                  <c:v>27.5</c:v>
                </c:pt>
                <c:pt idx="20">
                  <c:v>36.5</c:v>
                </c:pt>
                <c:pt idx="21">
                  <c:v>30</c:v>
                </c:pt>
                <c:pt idx="22">
                  <c:v>32</c:v>
                </c:pt>
                <c:pt idx="23">
                  <c:v>27.5</c:v>
                </c:pt>
                <c:pt idx="24">
                  <c:v>32</c:v>
                </c:pt>
                <c:pt idx="25">
                  <c:v>36</c:v>
                </c:pt>
                <c:pt idx="26">
                  <c:v>30</c:v>
                </c:pt>
                <c:pt idx="27">
                  <c:v>38.5</c:v>
                </c:pt>
                <c:pt idx="28">
                  <c:v>31.5</c:v>
                </c:pt>
                <c:pt idx="29">
                  <c:v>44.5</c:v>
                </c:pt>
                <c:pt idx="30">
                  <c:v>36.5</c:v>
                </c:pt>
                <c:pt idx="31">
                  <c:v>35</c:v>
                </c:pt>
                <c:pt idx="32">
                  <c:v>38</c:v>
                </c:pt>
                <c:pt idx="33">
                  <c:v>33</c:v>
                </c:pt>
                <c:pt idx="34">
                  <c:v>37</c:v>
                </c:pt>
                <c:pt idx="35">
                  <c:v>37.5</c:v>
                </c:pt>
                <c:pt idx="36">
                  <c:v>34.5</c:v>
                </c:pt>
                <c:pt idx="37">
                  <c:v>38</c:v>
                </c:pt>
                <c:pt idx="38">
                  <c:v>44.5</c:v>
                </c:pt>
                <c:pt idx="39">
                  <c:v>41</c:v>
                </c:pt>
                <c:pt idx="40">
                  <c:v>36.5</c:v>
                </c:pt>
                <c:pt idx="41">
                  <c:v>31.5</c:v>
                </c:pt>
                <c:pt idx="42">
                  <c:v>38</c:v>
                </c:pt>
                <c:pt idx="43">
                  <c:v>29.5</c:v>
                </c:pt>
                <c:pt idx="44">
                  <c:v>31</c:v>
                </c:pt>
                <c:pt idx="45">
                  <c:v>30</c:v>
                </c:pt>
                <c:pt idx="46">
                  <c:v>35.5</c:v>
                </c:pt>
                <c:pt idx="47">
                  <c:v>27.5</c:v>
                </c:pt>
                <c:pt idx="48">
                  <c:v>33</c:v>
                </c:pt>
                <c:pt idx="49">
                  <c:v>37.5</c:v>
                </c:pt>
                <c:pt idx="50">
                  <c:v>39.5</c:v>
                </c:pt>
                <c:pt idx="51">
                  <c:v>24.5</c:v>
                </c:pt>
              </c:numCache>
            </c:numRef>
          </c:val>
          <c:extLst>
            <c:ext xmlns:c16="http://schemas.microsoft.com/office/drawing/2014/chart" uri="{C3380CC4-5D6E-409C-BE32-E72D297353CC}">
              <c16:uniqueId val="{00000002-5A99-4791-8253-E45CCB0CC22F}"/>
            </c:ext>
          </c:extLst>
        </c:ser>
        <c:ser>
          <c:idx val="1"/>
          <c:order val="2"/>
          <c:tx>
            <c:strRef>
              <c:f>'Canal endémico'!$A$73</c:f>
              <c:strCache>
                <c:ptCount val="1"/>
                <c:pt idx="0">
                  <c:v>Mediana</c:v>
                </c:pt>
              </c:strCache>
            </c:strRef>
          </c:tx>
          <c:spPr>
            <a:ln w="28575" cap="rnd">
              <a:solidFill>
                <a:schemeClr val="accent4"/>
              </a:solidFill>
              <a:round/>
            </a:ln>
            <a:effectLst/>
          </c:spPr>
          <c:val>
            <c:numRef>
              <c:f>'Canal endémico'!$B$73:$BA$73</c:f>
              <c:numCache>
                <c:formatCode>0.0</c:formatCode>
                <c:ptCount val="52"/>
                <c:pt idx="0">
                  <c:v>25</c:v>
                </c:pt>
                <c:pt idx="1">
                  <c:v>24</c:v>
                </c:pt>
                <c:pt idx="2">
                  <c:v>28</c:v>
                </c:pt>
                <c:pt idx="3">
                  <c:v>29</c:v>
                </c:pt>
                <c:pt idx="4">
                  <c:v>30</c:v>
                </c:pt>
                <c:pt idx="5">
                  <c:v>38</c:v>
                </c:pt>
                <c:pt idx="6">
                  <c:v>34</c:v>
                </c:pt>
                <c:pt idx="7">
                  <c:v>32</c:v>
                </c:pt>
                <c:pt idx="8">
                  <c:v>30</c:v>
                </c:pt>
                <c:pt idx="9">
                  <c:v>31</c:v>
                </c:pt>
                <c:pt idx="10">
                  <c:v>31</c:v>
                </c:pt>
                <c:pt idx="11">
                  <c:v>22</c:v>
                </c:pt>
                <c:pt idx="12">
                  <c:v>20</c:v>
                </c:pt>
                <c:pt idx="13">
                  <c:v>29</c:v>
                </c:pt>
                <c:pt idx="14">
                  <c:v>24</c:v>
                </c:pt>
                <c:pt idx="15">
                  <c:v>19</c:v>
                </c:pt>
                <c:pt idx="16">
                  <c:v>27</c:v>
                </c:pt>
                <c:pt idx="17">
                  <c:v>24</c:v>
                </c:pt>
                <c:pt idx="18">
                  <c:v>23</c:v>
                </c:pt>
                <c:pt idx="19">
                  <c:v>22</c:v>
                </c:pt>
                <c:pt idx="20">
                  <c:v>27</c:v>
                </c:pt>
                <c:pt idx="21">
                  <c:v>23</c:v>
                </c:pt>
                <c:pt idx="22">
                  <c:v>27</c:v>
                </c:pt>
                <c:pt idx="23">
                  <c:v>25</c:v>
                </c:pt>
                <c:pt idx="24">
                  <c:v>32</c:v>
                </c:pt>
                <c:pt idx="25">
                  <c:v>29</c:v>
                </c:pt>
                <c:pt idx="26">
                  <c:v>28</c:v>
                </c:pt>
                <c:pt idx="27">
                  <c:v>33</c:v>
                </c:pt>
                <c:pt idx="28">
                  <c:v>25</c:v>
                </c:pt>
                <c:pt idx="29">
                  <c:v>31</c:v>
                </c:pt>
                <c:pt idx="30">
                  <c:v>33</c:v>
                </c:pt>
                <c:pt idx="31">
                  <c:v>30</c:v>
                </c:pt>
                <c:pt idx="32">
                  <c:v>34</c:v>
                </c:pt>
                <c:pt idx="33">
                  <c:v>30</c:v>
                </c:pt>
                <c:pt idx="34">
                  <c:v>35</c:v>
                </c:pt>
                <c:pt idx="35">
                  <c:v>35</c:v>
                </c:pt>
                <c:pt idx="36">
                  <c:v>28</c:v>
                </c:pt>
                <c:pt idx="37">
                  <c:v>35</c:v>
                </c:pt>
                <c:pt idx="38">
                  <c:v>38</c:v>
                </c:pt>
                <c:pt idx="39">
                  <c:v>39</c:v>
                </c:pt>
                <c:pt idx="40">
                  <c:v>29</c:v>
                </c:pt>
                <c:pt idx="41">
                  <c:v>28</c:v>
                </c:pt>
                <c:pt idx="42">
                  <c:v>29</c:v>
                </c:pt>
                <c:pt idx="43">
                  <c:v>27</c:v>
                </c:pt>
                <c:pt idx="44">
                  <c:v>24</c:v>
                </c:pt>
                <c:pt idx="45">
                  <c:v>23</c:v>
                </c:pt>
                <c:pt idx="46">
                  <c:v>31</c:v>
                </c:pt>
                <c:pt idx="47">
                  <c:v>25</c:v>
                </c:pt>
                <c:pt idx="48">
                  <c:v>28</c:v>
                </c:pt>
                <c:pt idx="49">
                  <c:v>31</c:v>
                </c:pt>
                <c:pt idx="50">
                  <c:v>31</c:v>
                </c:pt>
                <c:pt idx="51">
                  <c:v>23</c:v>
                </c:pt>
              </c:numCache>
            </c:numRef>
          </c:val>
          <c:extLst>
            <c:ext xmlns:c16="http://schemas.microsoft.com/office/drawing/2014/chart" uri="{C3380CC4-5D6E-409C-BE32-E72D297353CC}">
              <c16:uniqueId val="{00000000-5A99-4791-8253-E45CCB0CC22F}"/>
            </c:ext>
          </c:extLst>
        </c:ser>
        <c:ser>
          <c:idx val="2"/>
          <c:order val="3"/>
          <c:tx>
            <c:strRef>
              <c:f>'Canal endémico'!$A$74</c:f>
              <c:strCache>
                <c:ptCount val="1"/>
                <c:pt idx="0">
                  <c:v>Percentil 25</c:v>
                </c:pt>
              </c:strCache>
            </c:strRef>
          </c:tx>
          <c:spPr>
            <a:solidFill>
              <a:srgbClr val="92D050"/>
            </a:solidFill>
            <a:ln w="28575" cap="rnd">
              <a:solidFill>
                <a:schemeClr val="accent6"/>
              </a:solidFill>
              <a:round/>
            </a:ln>
            <a:effectLst/>
          </c:spPr>
          <c:val>
            <c:numRef>
              <c:f>'Canal endémico'!$B$74:$BA$74</c:f>
              <c:numCache>
                <c:formatCode>0.0</c:formatCode>
                <c:ptCount val="52"/>
                <c:pt idx="0">
                  <c:v>19</c:v>
                </c:pt>
                <c:pt idx="1">
                  <c:v>21</c:v>
                </c:pt>
                <c:pt idx="2">
                  <c:v>22.5</c:v>
                </c:pt>
                <c:pt idx="3">
                  <c:v>28.5</c:v>
                </c:pt>
                <c:pt idx="4">
                  <c:v>27</c:v>
                </c:pt>
                <c:pt idx="5">
                  <c:v>32.5</c:v>
                </c:pt>
                <c:pt idx="6">
                  <c:v>28.5</c:v>
                </c:pt>
                <c:pt idx="7">
                  <c:v>28.5</c:v>
                </c:pt>
                <c:pt idx="8">
                  <c:v>28</c:v>
                </c:pt>
                <c:pt idx="9">
                  <c:v>25</c:v>
                </c:pt>
                <c:pt idx="10">
                  <c:v>24.5</c:v>
                </c:pt>
                <c:pt idx="11">
                  <c:v>14.5</c:v>
                </c:pt>
                <c:pt idx="12">
                  <c:v>17.5</c:v>
                </c:pt>
                <c:pt idx="13">
                  <c:v>23</c:v>
                </c:pt>
                <c:pt idx="14">
                  <c:v>22</c:v>
                </c:pt>
                <c:pt idx="15">
                  <c:v>17</c:v>
                </c:pt>
                <c:pt idx="16">
                  <c:v>20</c:v>
                </c:pt>
                <c:pt idx="17">
                  <c:v>19</c:v>
                </c:pt>
                <c:pt idx="18">
                  <c:v>22</c:v>
                </c:pt>
                <c:pt idx="19">
                  <c:v>20.5</c:v>
                </c:pt>
                <c:pt idx="20">
                  <c:v>18</c:v>
                </c:pt>
                <c:pt idx="21">
                  <c:v>19</c:v>
                </c:pt>
                <c:pt idx="22">
                  <c:v>23</c:v>
                </c:pt>
                <c:pt idx="23">
                  <c:v>22</c:v>
                </c:pt>
                <c:pt idx="24">
                  <c:v>24.5</c:v>
                </c:pt>
                <c:pt idx="25">
                  <c:v>22</c:v>
                </c:pt>
                <c:pt idx="26">
                  <c:v>20.5</c:v>
                </c:pt>
                <c:pt idx="27">
                  <c:v>24.5</c:v>
                </c:pt>
                <c:pt idx="28">
                  <c:v>20.5</c:v>
                </c:pt>
                <c:pt idx="29">
                  <c:v>20.5</c:v>
                </c:pt>
                <c:pt idx="30">
                  <c:v>24</c:v>
                </c:pt>
                <c:pt idx="31">
                  <c:v>26.5</c:v>
                </c:pt>
                <c:pt idx="32">
                  <c:v>30</c:v>
                </c:pt>
                <c:pt idx="33">
                  <c:v>24.5</c:v>
                </c:pt>
                <c:pt idx="34">
                  <c:v>24.5</c:v>
                </c:pt>
                <c:pt idx="35">
                  <c:v>29.5</c:v>
                </c:pt>
                <c:pt idx="36">
                  <c:v>22.5</c:v>
                </c:pt>
                <c:pt idx="37">
                  <c:v>29.5</c:v>
                </c:pt>
                <c:pt idx="38">
                  <c:v>28.5</c:v>
                </c:pt>
                <c:pt idx="39">
                  <c:v>26</c:v>
                </c:pt>
                <c:pt idx="40">
                  <c:v>21.5</c:v>
                </c:pt>
                <c:pt idx="41">
                  <c:v>22.5</c:v>
                </c:pt>
                <c:pt idx="42">
                  <c:v>22</c:v>
                </c:pt>
                <c:pt idx="43">
                  <c:v>24</c:v>
                </c:pt>
                <c:pt idx="44">
                  <c:v>18</c:v>
                </c:pt>
                <c:pt idx="45">
                  <c:v>22</c:v>
                </c:pt>
                <c:pt idx="46">
                  <c:v>22.5</c:v>
                </c:pt>
                <c:pt idx="47">
                  <c:v>20</c:v>
                </c:pt>
                <c:pt idx="48">
                  <c:v>24</c:v>
                </c:pt>
                <c:pt idx="49">
                  <c:v>24.5</c:v>
                </c:pt>
                <c:pt idx="50">
                  <c:v>25.5</c:v>
                </c:pt>
                <c:pt idx="51">
                  <c:v>19</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105704064"/>
        <c:axId val="105776256"/>
      </c:areaChart>
      <c:scatterChart>
        <c:scatterStyle val="lineMarker"/>
        <c:varyColors val="0"/>
        <c:ser>
          <c:idx val="0"/>
          <c:order val="0"/>
          <c:tx>
            <c:strRef>
              <c:f>'Canal endémico'!$A$72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endémico'!$B$72:$BA$72</c:f>
              <c:numCache>
                <c:formatCode>General</c:formatCode>
                <c:ptCount val="52"/>
                <c:pt idx="0">
                  <c:v>23</c:v>
                </c:pt>
                <c:pt idx="1">
                  <c:v>26</c:v>
                </c:pt>
                <c:pt idx="2">
                  <c:v>31</c:v>
                </c:pt>
                <c:pt idx="3">
                  <c:v>37</c:v>
                </c:pt>
                <c:pt idx="4">
                  <c:v>37</c:v>
                </c:pt>
                <c:pt idx="5">
                  <c:v>49</c:v>
                </c:pt>
                <c:pt idx="6">
                  <c:v>44</c:v>
                </c:pt>
                <c:pt idx="7">
                  <c:v>43</c:v>
                </c:pt>
                <c:pt idx="8">
                  <c:v>45</c:v>
                </c:pt>
                <c:pt idx="9">
                  <c:v>47</c:v>
                </c:pt>
                <c:pt idx="10">
                  <c:v>38</c:v>
                </c:pt>
                <c:pt idx="11">
                  <c:v>22</c:v>
                </c:pt>
                <c:pt idx="12">
                  <c:v>44</c:v>
                </c:pt>
                <c:pt idx="13">
                  <c:v>58</c:v>
                </c:pt>
                <c:pt idx="14">
                  <c:v>24</c:v>
                </c:pt>
                <c:pt idx="15">
                  <c:v>36</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105704064"/>
        <c:axId val="105776256"/>
      </c:scatterChart>
      <c:catAx>
        <c:axId val="105704064"/>
        <c:scaling>
          <c:orientation val="minMax"/>
        </c:scaling>
        <c:delete val="0"/>
        <c:axPos val="b"/>
        <c:title>
          <c:tx>
            <c:rich>
              <a:bodyPr/>
              <a:lstStyle/>
              <a:p>
                <a:pPr>
                  <a:defRPr/>
                </a:pPr>
                <a:r>
                  <a:rPr lang="en-US"/>
                  <a:t>Semana Epidemiológica</a:t>
                </a:r>
              </a:p>
            </c:rich>
          </c:tx>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105776256"/>
        <c:crosses val="autoZero"/>
        <c:auto val="1"/>
        <c:lblAlgn val="ctr"/>
        <c:lblOffset val="100"/>
        <c:noMultiLvlLbl val="0"/>
      </c:catAx>
      <c:valAx>
        <c:axId val="105776256"/>
        <c:scaling>
          <c:orientation val="minMax"/>
        </c:scaling>
        <c:delete val="0"/>
        <c:axPos val="l"/>
        <c:title>
          <c:tx>
            <c:rich>
              <a:bodyPr/>
              <a:lstStyle/>
              <a:p>
                <a:pPr>
                  <a:defRPr/>
                </a:pPr>
                <a:r>
                  <a:rPr lang="es-CO"/>
                  <a:t>Número de casos</a:t>
                </a:r>
              </a:p>
            </c:rich>
          </c:tx>
          <c:layout/>
          <c:overlay val="0"/>
        </c:title>
        <c:numFmt formatCode="0" sourceLinked="0"/>
        <c:majorTickMark val="none"/>
        <c:minorTickMark val="none"/>
        <c:tickLblPos val="nextTo"/>
        <c:spPr>
          <a:ln w="6350">
            <a:noFill/>
          </a:ln>
        </c:spPr>
        <c:txPr>
          <a:bodyPr rot="-60000000" vert="horz"/>
          <a:lstStyle/>
          <a:p>
            <a:pPr>
              <a:defRPr b="1"/>
            </a:pPr>
            <a:endParaRPr lang="en-US"/>
          </a:p>
        </c:txPr>
        <c:crossAx val="105704064"/>
        <c:crosses val="autoZero"/>
        <c:crossBetween val="between"/>
      </c:valAx>
      <c:spPr>
        <a:noFill/>
        <a:ln w="25400">
          <a:noFill/>
        </a:ln>
      </c:spPr>
    </c:plotArea>
    <c:legend>
      <c:legendPos val="b"/>
      <c:layout/>
      <c:overlay val="0"/>
      <c:spPr>
        <a:noFill/>
        <a:ln w="25400">
          <a:noFill/>
        </a:ln>
      </c:spPr>
      <c:txPr>
        <a:bodyPr rot="0" vert="horz"/>
        <a:lstStyle/>
        <a:p>
          <a:pPr>
            <a:defRPr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endémico'!$A$72</c:f>
              <c:strCache>
                <c:ptCount val="1"/>
                <c:pt idx="0">
                  <c:v>2022</c:v>
                </c:pt>
              </c:strCache>
            </c:strRef>
          </c:tx>
          <c:spPr>
            <a:solidFill>
              <a:srgbClr val="0070C0"/>
            </a:solidFill>
          </c:spPr>
          <c:invertIfNegative val="0"/>
          <c:val>
            <c:numRef>
              <c:f>'Canal endémico'!$B$72:$BA$72</c:f>
              <c:numCache>
                <c:formatCode>General</c:formatCode>
                <c:ptCount val="52"/>
                <c:pt idx="0">
                  <c:v>23</c:v>
                </c:pt>
                <c:pt idx="1">
                  <c:v>26</c:v>
                </c:pt>
                <c:pt idx="2">
                  <c:v>31</c:v>
                </c:pt>
                <c:pt idx="3">
                  <c:v>37</c:v>
                </c:pt>
                <c:pt idx="4">
                  <c:v>37</c:v>
                </c:pt>
                <c:pt idx="5">
                  <c:v>49</c:v>
                </c:pt>
                <c:pt idx="6">
                  <c:v>44</c:v>
                </c:pt>
                <c:pt idx="7">
                  <c:v>43</c:v>
                </c:pt>
                <c:pt idx="8">
                  <c:v>45</c:v>
                </c:pt>
                <c:pt idx="9">
                  <c:v>47</c:v>
                </c:pt>
                <c:pt idx="10">
                  <c:v>38</c:v>
                </c:pt>
                <c:pt idx="11">
                  <c:v>22</c:v>
                </c:pt>
                <c:pt idx="12">
                  <c:v>44</c:v>
                </c:pt>
                <c:pt idx="13">
                  <c:v>58</c:v>
                </c:pt>
                <c:pt idx="14">
                  <c:v>24</c:v>
                </c:pt>
                <c:pt idx="15">
                  <c:v>36</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105821696"/>
        <c:axId val="105823616"/>
      </c:barChart>
      <c:lineChart>
        <c:grouping val="standard"/>
        <c:varyColors val="0"/>
        <c:ser>
          <c:idx val="1"/>
          <c:order val="0"/>
          <c:tx>
            <c:strRef>
              <c:f>'Canal endémico'!$A$71</c:f>
              <c:strCache>
                <c:ptCount val="1"/>
                <c:pt idx="0">
                  <c:v>2021</c:v>
                </c:pt>
              </c:strCache>
            </c:strRef>
          </c:tx>
          <c:marker>
            <c:symbol val="none"/>
          </c:marker>
          <c:val>
            <c:numRef>
              <c:f>'Canal endémico'!$B$71:$BA$71</c:f>
              <c:numCache>
                <c:formatCode>General</c:formatCode>
                <c:ptCount val="52"/>
                <c:pt idx="0">
                  <c:v>19</c:v>
                </c:pt>
                <c:pt idx="1">
                  <c:v>19</c:v>
                </c:pt>
                <c:pt idx="2">
                  <c:v>26</c:v>
                </c:pt>
                <c:pt idx="3">
                  <c:v>29</c:v>
                </c:pt>
                <c:pt idx="4">
                  <c:v>25</c:v>
                </c:pt>
                <c:pt idx="5">
                  <c:v>41</c:v>
                </c:pt>
                <c:pt idx="6">
                  <c:v>41</c:v>
                </c:pt>
                <c:pt idx="7">
                  <c:v>34</c:v>
                </c:pt>
                <c:pt idx="8">
                  <c:v>31</c:v>
                </c:pt>
                <c:pt idx="9">
                  <c:v>43</c:v>
                </c:pt>
                <c:pt idx="10">
                  <c:v>33</c:v>
                </c:pt>
                <c:pt idx="11">
                  <c:v>48</c:v>
                </c:pt>
                <c:pt idx="12">
                  <c:v>20</c:v>
                </c:pt>
                <c:pt idx="13">
                  <c:v>29</c:v>
                </c:pt>
                <c:pt idx="14">
                  <c:v>36</c:v>
                </c:pt>
                <c:pt idx="15">
                  <c:v>37</c:v>
                </c:pt>
                <c:pt idx="16">
                  <c:v>35</c:v>
                </c:pt>
                <c:pt idx="17">
                  <c:v>37</c:v>
                </c:pt>
                <c:pt idx="18">
                  <c:v>29</c:v>
                </c:pt>
                <c:pt idx="19">
                  <c:v>40</c:v>
                </c:pt>
                <c:pt idx="20">
                  <c:v>45</c:v>
                </c:pt>
                <c:pt idx="21">
                  <c:v>25</c:v>
                </c:pt>
                <c:pt idx="22">
                  <c:v>37</c:v>
                </c:pt>
                <c:pt idx="23">
                  <c:v>28</c:v>
                </c:pt>
                <c:pt idx="24">
                  <c:v>32</c:v>
                </c:pt>
                <c:pt idx="25">
                  <c:v>39</c:v>
                </c:pt>
                <c:pt idx="26">
                  <c:v>31</c:v>
                </c:pt>
                <c:pt idx="27">
                  <c:v>43</c:v>
                </c:pt>
                <c:pt idx="28">
                  <c:v>26</c:v>
                </c:pt>
                <c:pt idx="29">
                  <c:v>42</c:v>
                </c:pt>
                <c:pt idx="30">
                  <c:v>27</c:v>
                </c:pt>
                <c:pt idx="31">
                  <c:v>44</c:v>
                </c:pt>
                <c:pt idx="32">
                  <c:v>34</c:v>
                </c:pt>
                <c:pt idx="33">
                  <c:v>35</c:v>
                </c:pt>
                <c:pt idx="34">
                  <c:v>38</c:v>
                </c:pt>
                <c:pt idx="35">
                  <c:v>47</c:v>
                </c:pt>
                <c:pt idx="36">
                  <c:v>24</c:v>
                </c:pt>
                <c:pt idx="37">
                  <c:v>38</c:v>
                </c:pt>
                <c:pt idx="38">
                  <c:v>50</c:v>
                </c:pt>
                <c:pt idx="39">
                  <c:v>43</c:v>
                </c:pt>
                <c:pt idx="40">
                  <c:v>52</c:v>
                </c:pt>
                <c:pt idx="41">
                  <c:v>35</c:v>
                </c:pt>
                <c:pt idx="42">
                  <c:v>49</c:v>
                </c:pt>
                <c:pt idx="43">
                  <c:v>32</c:v>
                </c:pt>
                <c:pt idx="44">
                  <c:v>34</c:v>
                </c:pt>
                <c:pt idx="45">
                  <c:v>23</c:v>
                </c:pt>
                <c:pt idx="46">
                  <c:v>37</c:v>
                </c:pt>
                <c:pt idx="47">
                  <c:v>28</c:v>
                </c:pt>
                <c:pt idx="48">
                  <c:v>28</c:v>
                </c:pt>
                <c:pt idx="49">
                  <c:v>31</c:v>
                </c:pt>
                <c:pt idx="50">
                  <c:v>30</c:v>
                </c:pt>
                <c:pt idx="51">
                  <c:v>24</c:v>
                </c:pt>
              </c:numCache>
            </c:numRef>
          </c:val>
          <c:smooth val="0"/>
          <c:extLst>
            <c:ext xmlns:c16="http://schemas.microsoft.com/office/drawing/2014/chart" uri="{C3380CC4-5D6E-409C-BE32-E72D297353CC}">
              <c16:uniqueId val="{00000000-5F54-6843-BFD9-CAA09CBC43B7}"/>
            </c:ext>
          </c:extLst>
        </c:ser>
        <c:ser>
          <c:idx val="3"/>
          <c:order val="1"/>
          <c:tx>
            <c:strRef>
              <c:f>'Canal endémico'!$A$70</c:f>
              <c:strCache>
                <c:ptCount val="1"/>
                <c:pt idx="0">
                  <c:v>2020</c:v>
                </c:pt>
              </c:strCache>
            </c:strRef>
          </c:tx>
          <c:marker>
            <c:symbol val="none"/>
          </c:marker>
          <c:val>
            <c:numRef>
              <c:f>'Canal endémico'!$B$70:$BA$70</c:f>
              <c:numCache>
                <c:formatCode>General</c:formatCode>
                <c:ptCount val="52"/>
                <c:pt idx="0">
                  <c:v>28</c:v>
                </c:pt>
                <c:pt idx="1">
                  <c:v>32</c:v>
                </c:pt>
                <c:pt idx="2">
                  <c:v>45</c:v>
                </c:pt>
                <c:pt idx="3">
                  <c:v>28</c:v>
                </c:pt>
                <c:pt idx="4">
                  <c:v>40</c:v>
                </c:pt>
                <c:pt idx="5">
                  <c:v>39</c:v>
                </c:pt>
                <c:pt idx="6">
                  <c:v>31</c:v>
                </c:pt>
                <c:pt idx="7">
                  <c:v>35</c:v>
                </c:pt>
                <c:pt idx="8">
                  <c:v>46</c:v>
                </c:pt>
                <c:pt idx="9">
                  <c:v>31</c:v>
                </c:pt>
                <c:pt idx="10">
                  <c:v>31</c:v>
                </c:pt>
                <c:pt idx="11">
                  <c:v>33</c:v>
                </c:pt>
                <c:pt idx="12">
                  <c:v>22</c:v>
                </c:pt>
                <c:pt idx="13">
                  <c:v>17</c:v>
                </c:pt>
                <c:pt idx="14">
                  <c:v>14</c:v>
                </c:pt>
                <c:pt idx="15">
                  <c:v>19</c:v>
                </c:pt>
                <c:pt idx="16">
                  <c:v>15</c:v>
                </c:pt>
                <c:pt idx="17">
                  <c:v>17</c:v>
                </c:pt>
                <c:pt idx="18">
                  <c:v>19</c:v>
                </c:pt>
                <c:pt idx="19">
                  <c:v>22</c:v>
                </c:pt>
                <c:pt idx="20">
                  <c:v>15</c:v>
                </c:pt>
                <c:pt idx="21">
                  <c:v>23</c:v>
                </c:pt>
                <c:pt idx="22">
                  <c:v>27</c:v>
                </c:pt>
                <c:pt idx="23">
                  <c:v>27</c:v>
                </c:pt>
                <c:pt idx="24">
                  <c:v>24</c:v>
                </c:pt>
                <c:pt idx="25">
                  <c:v>29</c:v>
                </c:pt>
                <c:pt idx="26">
                  <c:v>28</c:v>
                </c:pt>
                <c:pt idx="27">
                  <c:v>33</c:v>
                </c:pt>
                <c:pt idx="28">
                  <c:v>25</c:v>
                </c:pt>
                <c:pt idx="29">
                  <c:v>10</c:v>
                </c:pt>
                <c:pt idx="30">
                  <c:v>20</c:v>
                </c:pt>
                <c:pt idx="31">
                  <c:v>30</c:v>
                </c:pt>
                <c:pt idx="32">
                  <c:v>49</c:v>
                </c:pt>
                <c:pt idx="33">
                  <c:v>31</c:v>
                </c:pt>
                <c:pt idx="34">
                  <c:v>48</c:v>
                </c:pt>
                <c:pt idx="35">
                  <c:v>39</c:v>
                </c:pt>
                <c:pt idx="36">
                  <c:v>34</c:v>
                </c:pt>
                <c:pt idx="37">
                  <c:v>38</c:v>
                </c:pt>
                <c:pt idx="38">
                  <c:v>38</c:v>
                </c:pt>
                <c:pt idx="39">
                  <c:v>39</c:v>
                </c:pt>
                <c:pt idx="40">
                  <c:v>20</c:v>
                </c:pt>
                <c:pt idx="41">
                  <c:v>28</c:v>
                </c:pt>
                <c:pt idx="42">
                  <c:v>20</c:v>
                </c:pt>
                <c:pt idx="43">
                  <c:v>27</c:v>
                </c:pt>
                <c:pt idx="44">
                  <c:v>17</c:v>
                </c:pt>
                <c:pt idx="45">
                  <c:v>38</c:v>
                </c:pt>
                <c:pt idx="46">
                  <c:v>31</c:v>
                </c:pt>
                <c:pt idx="47">
                  <c:v>17</c:v>
                </c:pt>
                <c:pt idx="48">
                  <c:v>37</c:v>
                </c:pt>
                <c:pt idx="49">
                  <c:v>26</c:v>
                </c:pt>
                <c:pt idx="50">
                  <c:v>37</c:v>
                </c:pt>
                <c:pt idx="51">
                  <c:v>18</c:v>
                </c:pt>
              </c:numCache>
            </c:numRef>
          </c:val>
          <c:smooth val="0"/>
          <c:extLst>
            <c:ext xmlns:c16="http://schemas.microsoft.com/office/drawing/2014/chart" uri="{C3380CC4-5D6E-409C-BE32-E72D297353CC}">
              <c16:uniqueId val="{00000002-5F54-6843-BFD9-CAA09CBC43B7}"/>
            </c:ext>
          </c:extLst>
        </c:ser>
        <c:ser>
          <c:idx val="0"/>
          <c:order val="2"/>
          <c:tx>
            <c:strRef>
              <c:f>'Canal endémico'!$A$69</c:f>
              <c:strCache>
                <c:ptCount val="1"/>
                <c:pt idx="0">
                  <c:v>2019</c:v>
                </c:pt>
              </c:strCache>
            </c:strRef>
          </c:tx>
          <c:marker>
            <c:symbol val="none"/>
          </c:marker>
          <c:val>
            <c:numRef>
              <c:f>'Canal endémico'!$B$69:$BA$69</c:f>
              <c:numCache>
                <c:formatCode>General</c:formatCode>
                <c:ptCount val="52"/>
                <c:pt idx="0">
                  <c:v>25</c:v>
                </c:pt>
                <c:pt idx="1">
                  <c:v>38</c:v>
                </c:pt>
                <c:pt idx="2">
                  <c:v>36</c:v>
                </c:pt>
                <c:pt idx="3">
                  <c:v>32</c:v>
                </c:pt>
                <c:pt idx="4">
                  <c:v>38</c:v>
                </c:pt>
                <c:pt idx="5">
                  <c:v>56</c:v>
                </c:pt>
                <c:pt idx="6">
                  <c:v>34</c:v>
                </c:pt>
                <c:pt idx="7">
                  <c:v>48</c:v>
                </c:pt>
                <c:pt idx="8">
                  <c:v>30</c:v>
                </c:pt>
                <c:pt idx="9">
                  <c:v>30</c:v>
                </c:pt>
                <c:pt idx="10">
                  <c:v>31</c:v>
                </c:pt>
                <c:pt idx="11">
                  <c:v>41</c:v>
                </c:pt>
                <c:pt idx="12">
                  <c:v>28</c:v>
                </c:pt>
                <c:pt idx="13">
                  <c:v>29</c:v>
                </c:pt>
                <c:pt idx="14">
                  <c:v>43</c:v>
                </c:pt>
                <c:pt idx="15">
                  <c:v>16</c:v>
                </c:pt>
                <c:pt idx="16">
                  <c:v>33</c:v>
                </c:pt>
                <c:pt idx="17">
                  <c:v>34</c:v>
                </c:pt>
                <c:pt idx="18">
                  <c:v>45</c:v>
                </c:pt>
                <c:pt idx="19">
                  <c:v>25</c:v>
                </c:pt>
                <c:pt idx="20">
                  <c:v>38</c:v>
                </c:pt>
                <c:pt idx="21">
                  <c:v>35</c:v>
                </c:pt>
                <c:pt idx="22">
                  <c:v>36</c:v>
                </c:pt>
                <c:pt idx="23">
                  <c:v>48</c:v>
                </c:pt>
                <c:pt idx="24">
                  <c:v>32</c:v>
                </c:pt>
                <c:pt idx="25">
                  <c:v>39</c:v>
                </c:pt>
                <c:pt idx="26">
                  <c:v>32</c:v>
                </c:pt>
                <c:pt idx="27">
                  <c:v>34</c:v>
                </c:pt>
                <c:pt idx="28">
                  <c:v>37</c:v>
                </c:pt>
                <c:pt idx="29">
                  <c:v>52</c:v>
                </c:pt>
                <c:pt idx="30">
                  <c:v>39</c:v>
                </c:pt>
                <c:pt idx="31">
                  <c:v>35</c:v>
                </c:pt>
                <c:pt idx="32">
                  <c:v>40</c:v>
                </c:pt>
                <c:pt idx="33">
                  <c:v>38</c:v>
                </c:pt>
                <c:pt idx="34">
                  <c:v>25</c:v>
                </c:pt>
                <c:pt idx="35">
                  <c:v>33</c:v>
                </c:pt>
                <c:pt idx="36">
                  <c:v>35</c:v>
                </c:pt>
                <c:pt idx="37">
                  <c:v>41</c:v>
                </c:pt>
                <c:pt idx="38">
                  <c:v>44</c:v>
                </c:pt>
                <c:pt idx="39">
                  <c:v>44</c:v>
                </c:pt>
                <c:pt idx="40">
                  <c:v>34</c:v>
                </c:pt>
                <c:pt idx="41">
                  <c:v>24</c:v>
                </c:pt>
                <c:pt idx="42">
                  <c:v>44</c:v>
                </c:pt>
                <c:pt idx="43">
                  <c:v>27</c:v>
                </c:pt>
                <c:pt idx="44">
                  <c:v>18</c:v>
                </c:pt>
                <c:pt idx="45">
                  <c:v>22</c:v>
                </c:pt>
                <c:pt idx="46">
                  <c:v>36</c:v>
                </c:pt>
                <c:pt idx="47">
                  <c:v>30</c:v>
                </c:pt>
                <c:pt idx="48">
                  <c:v>29</c:v>
                </c:pt>
                <c:pt idx="49">
                  <c:v>43</c:v>
                </c:pt>
                <c:pt idx="50">
                  <c:v>31</c:v>
                </c:pt>
                <c:pt idx="51">
                  <c:v>25</c:v>
                </c:pt>
              </c:numCache>
            </c:numRef>
          </c:val>
          <c:smooth val="0"/>
          <c:extLst>
            <c:ext xmlns:c16="http://schemas.microsoft.com/office/drawing/2014/chart" uri="{C3380CC4-5D6E-409C-BE32-E72D297353CC}">
              <c16:uniqueId val="{00000001-5F54-6843-BFD9-CAA09CBC43B7}"/>
            </c:ext>
          </c:extLst>
        </c:ser>
        <c:dLbls>
          <c:showLegendKey val="0"/>
          <c:showVal val="0"/>
          <c:showCatName val="0"/>
          <c:showSerName val="0"/>
          <c:showPercent val="0"/>
          <c:showBubbleSize val="0"/>
        </c:dLbls>
        <c:marker val="1"/>
        <c:smooth val="0"/>
        <c:axId val="105821696"/>
        <c:axId val="105823616"/>
      </c:lineChart>
      <c:catAx>
        <c:axId val="105821696"/>
        <c:scaling>
          <c:orientation val="minMax"/>
        </c:scaling>
        <c:delete val="0"/>
        <c:axPos val="b"/>
        <c:title>
          <c:tx>
            <c:rich>
              <a:bodyPr/>
              <a:lstStyle/>
              <a:p>
                <a:pPr>
                  <a:defRPr/>
                </a:pPr>
                <a:r>
                  <a:rPr lang="en-US"/>
                  <a:t>Semana Epidemiológica</a:t>
                </a:r>
              </a:p>
            </c:rich>
          </c:tx>
          <c:layout/>
          <c:overlay val="0"/>
        </c:title>
        <c:majorTickMark val="out"/>
        <c:minorTickMark val="none"/>
        <c:tickLblPos val="nextTo"/>
        <c:crossAx val="105823616"/>
        <c:crosses val="autoZero"/>
        <c:auto val="1"/>
        <c:lblAlgn val="ctr"/>
        <c:lblOffset val="100"/>
        <c:noMultiLvlLbl val="0"/>
      </c:catAx>
      <c:valAx>
        <c:axId val="105823616"/>
        <c:scaling>
          <c:orientation val="minMax"/>
        </c:scaling>
        <c:delete val="0"/>
        <c:axPos val="l"/>
        <c:title>
          <c:tx>
            <c:rich>
              <a:bodyPr rot="-5400000" vert="horz"/>
              <a:lstStyle/>
              <a:p>
                <a:pPr>
                  <a:defRPr/>
                </a:pPr>
                <a:r>
                  <a:rPr lang="en-US"/>
                  <a:t>Casos</a:t>
                </a:r>
              </a:p>
            </c:rich>
          </c:tx>
          <c:layout/>
          <c:overlay val="0"/>
        </c:title>
        <c:numFmt formatCode="General" sourceLinked="1"/>
        <c:majorTickMark val="out"/>
        <c:minorTickMark val="none"/>
        <c:tickLblPos val="nextTo"/>
        <c:crossAx val="105821696"/>
        <c:crosses val="autoZero"/>
        <c:crossBetween val="between"/>
      </c:valAx>
    </c:plotArea>
    <c:legend>
      <c:legendPos val="t"/>
      <c:layou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Dx!$A$3:$A$6</c:f>
              <c:strCache>
                <c:ptCount val="4"/>
                <c:pt idx="0">
                  <c:v>Western blot</c:v>
                </c:pt>
                <c:pt idx="1">
                  <c:v>Carga viral</c:v>
                </c:pt>
                <c:pt idx="2">
                  <c:v>Prueba rápida</c:v>
                </c:pt>
                <c:pt idx="3">
                  <c:v>Elisa</c:v>
                </c:pt>
              </c:strCache>
            </c:strRef>
          </c:cat>
          <c:val>
            <c:numRef>
              <c:f>Dx!$C$3:$C$6</c:f>
              <c:numCache>
                <c:formatCode>0.0</c:formatCode>
                <c:ptCount val="4"/>
                <c:pt idx="0">
                  <c:v>4.9668874172185431</c:v>
                </c:pt>
                <c:pt idx="1">
                  <c:v>14.735099337748345</c:v>
                </c:pt>
                <c:pt idx="2">
                  <c:v>27.980132450331123</c:v>
                </c:pt>
                <c:pt idx="3">
                  <c:v>52.317880794701985</c:v>
                </c:pt>
              </c:numCache>
            </c:numRef>
          </c:val>
          <c:extLst>
            <c:ext xmlns:c16="http://schemas.microsoft.com/office/drawing/2014/chart" uri="{C3380CC4-5D6E-409C-BE32-E72D297353CC}">
              <c16:uniqueId val="{00000000-E323-452E-9DA6-9E573A789CD6}"/>
            </c:ext>
          </c:extLst>
        </c:ser>
        <c:dLbls>
          <c:dLblPos val="outEnd"/>
          <c:showLegendKey val="0"/>
          <c:showVal val="1"/>
          <c:showCatName val="0"/>
          <c:showSerName val="0"/>
          <c:showPercent val="0"/>
          <c:showBubbleSize val="0"/>
        </c:dLbls>
        <c:gapWidth val="150"/>
        <c:axId val="65140992"/>
        <c:axId val="67507712"/>
      </c:barChart>
      <c:catAx>
        <c:axId val="65140992"/>
        <c:scaling>
          <c:orientation val="minMax"/>
        </c:scaling>
        <c:delete val="0"/>
        <c:axPos val="l"/>
        <c:title>
          <c:tx>
            <c:rich>
              <a:bodyPr rot="-5400000" vert="horz"/>
              <a:lstStyle/>
              <a:p>
                <a:pPr>
                  <a:defRPr sz="800"/>
                </a:pPr>
                <a:r>
                  <a:rPr lang="es-CO" sz="800"/>
                  <a:t>Tipo de prueba</a:t>
                </a:r>
              </a:p>
            </c:rich>
          </c:tx>
          <c:layout/>
          <c:overlay val="0"/>
        </c:title>
        <c:numFmt formatCode="General" sourceLinked="0"/>
        <c:majorTickMark val="out"/>
        <c:minorTickMark val="none"/>
        <c:tickLblPos val="nextTo"/>
        <c:crossAx val="67507712"/>
        <c:crosses val="autoZero"/>
        <c:auto val="1"/>
        <c:lblAlgn val="ctr"/>
        <c:lblOffset val="100"/>
        <c:noMultiLvlLbl val="0"/>
      </c:catAx>
      <c:valAx>
        <c:axId val="67507712"/>
        <c:scaling>
          <c:orientation val="minMax"/>
        </c:scaling>
        <c:delete val="0"/>
        <c:axPos val="b"/>
        <c:title>
          <c:tx>
            <c:rich>
              <a:bodyPr/>
              <a:lstStyle/>
              <a:p>
                <a:pPr>
                  <a:defRPr sz="800"/>
                </a:pPr>
                <a:r>
                  <a:rPr lang="es-CO" sz="800"/>
                  <a:t>Porcentaje</a:t>
                </a:r>
              </a:p>
            </c:rich>
          </c:tx>
          <c:layout/>
          <c:overlay val="0"/>
        </c:title>
        <c:numFmt formatCode="0.0" sourceLinked="1"/>
        <c:majorTickMark val="out"/>
        <c:minorTickMark val="none"/>
        <c:tickLblPos val="nextTo"/>
        <c:txPr>
          <a:bodyPr/>
          <a:lstStyle/>
          <a:p>
            <a:pPr>
              <a:defRPr sz="800"/>
            </a:pPr>
            <a:endParaRPr lang="en-US"/>
          </a:p>
        </c:txPr>
        <c:crossAx val="65140992"/>
        <c:crosses val="autoZero"/>
        <c:crossBetween val="between"/>
      </c:valAx>
    </c:plotArea>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Estado_clinico!$A$3:$A$5</c:f>
              <c:strCache>
                <c:ptCount val="3"/>
                <c:pt idx="0">
                  <c:v>Muerto</c:v>
                </c:pt>
                <c:pt idx="1">
                  <c:v>Sida</c:v>
                </c:pt>
                <c:pt idx="2">
                  <c:v>VIH</c:v>
                </c:pt>
              </c:strCache>
            </c:strRef>
          </c:cat>
          <c:val>
            <c:numRef>
              <c:f>Estado_clinico!$C$3:$C$5</c:f>
              <c:numCache>
                <c:formatCode>0.0</c:formatCode>
                <c:ptCount val="3"/>
                <c:pt idx="0">
                  <c:v>0.49668874172185434</c:v>
                </c:pt>
                <c:pt idx="1">
                  <c:v>5.7947019867549665</c:v>
                </c:pt>
                <c:pt idx="2">
                  <c:v>93.708609271523187</c:v>
                </c:pt>
              </c:numCache>
            </c:numRef>
          </c:val>
          <c:extLst>
            <c:ext xmlns:c16="http://schemas.microsoft.com/office/drawing/2014/chart" uri="{C3380CC4-5D6E-409C-BE32-E72D297353CC}">
              <c16:uniqueId val="{00000000-9229-4E8A-86DA-CF407844992B}"/>
            </c:ext>
          </c:extLst>
        </c:ser>
        <c:dLbls>
          <c:dLblPos val="outEnd"/>
          <c:showLegendKey val="0"/>
          <c:showVal val="1"/>
          <c:showCatName val="0"/>
          <c:showSerName val="0"/>
          <c:showPercent val="0"/>
          <c:showBubbleSize val="0"/>
        </c:dLbls>
        <c:gapWidth val="150"/>
        <c:axId val="117860608"/>
        <c:axId val="55697792"/>
      </c:barChart>
      <c:catAx>
        <c:axId val="117860608"/>
        <c:scaling>
          <c:orientation val="minMax"/>
        </c:scaling>
        <c:delete val="0"/>
        <c:axPos val="b"/>
        <c:title>
          <c:tx>
            <c:rich>
              <a:bodyPr/>
              <a:lstStyle/>
              <a:p>
                <a:pPr>
                  <a:defRPr sz="900"/>
                </a:pPr>
                <a:r>
                  <a:rPr lang="en-US" sz="900"/>
                  <a:t>Estado clínico</a:t>
                </a:r>
              </a:p>
            </c:rich>
          </c:tx>
          <c:layout/>
          <c:overlay val="0"/>
        </c:title>
        <c:numFmt formatCode="General" sourceLinked="0"/>
        <c:majorTickMark val="out"/>
        <c:minorTickMark val="none"/>
        <c:tickLblPos val="nextTo"/>
        <c:crossAx val="55697792"/>
        <c:crosses val="autoZero"/>
        <c:auto val="1"/>
        <c:lblAlgn val="ctr"/>
        <c:lblOffset val="100"/>
        <c:noMultiLvlLbl val="0"/>
      </c:catAx>
      <c:valAx>
        <c:axId val="55697792"/>
        <c:scaling>
          <c:orientation val="minMax"/>
        </c:scaling>
        <c:delete val="0"/>
        <c:axPos val="l"/>
        <c:title>
          <c:tx>
            <c:rich>
              <a:bodyPr rot="-5400000" vert="horz"/>
              <a:lstStyle/>
              <a:p>
                <a:pPr>
                  <a:defRPr sz="800"/>
                </a:pPr>
                <a:r>
                  <a:rPr lang="es-CO" sz="800"/>
                  <a:t>Porcentaje</a:t>
                </a:r>
              </a:p>
            </c:rich>
          </c:tx>
          <c:layout/>
          <c:overlay val="0"/>
        </c:title>
        <c:numFmt formatCode="0.0" sourceLinked="1"/>
        <c:majorTickMark val="out"/>
        <c:minorTickMark val="none"/>
        <c:tickLblPos val="nextTo"/>
        <c:txPr>
          <a:bodyPr/>
          <a:lstStyle/>
          <a:p>
            <a:pPr>
              <a:defRPr sz="800"/>
            </a:pPr>
            <a:endParaRPr lang="en-US"/>
          </a:p>
        </c:txPr>
        <c:crossAx val="117860608"/>
        <c:crosses val="autoZero"/>
        <c:crossBetween val="between"/>
      </c:valAx>
    </c:plotArea>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'Edad-CicloVital'!$N$2</c:f>
              <c:strCache>
                <c:ptCount val="1"/>
                <c:pt idx="0">
                  <c:v>% casos</c:v>
                </c:pt>
              </c:strCache>
            </c:strRef>
          </c:tx>
          <c:invertIfNegative val="0"/>
          <c:cat>
            <c:strRef>
              <c:f>'Edad-CicloVital'!$H$4:$H$18</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'Edad-CicloVital'!$N$4:$N$18</c:f>
              <c:numCache>
                <c:formatCode>0.0</c:formatCode>
                <c:ptCount val="15"/>
                <c:pt idx="0">
                  <c:v>0</c:v>
                </c:pt>
                <c:pt idx="1">
                  <c:v>0</c:v>
                </c:pt>
                <c:pt idx="2">
                  <c:v>0</c:v>
                </c:pt>
                <c:pt idx="3">
                  <c:v>4.6357615894039732</c:v>
                </c:pt>
                <c:pt idx="4">
                  <c:v>21.523178807947019</c:v>
                </c:pt>
                <c:pt idx="5">
                  <c:v>24.834437086092713</c:v>
                </c:pt>
                <c:pt idx="6">
                  <c:v>17.715231788079468</c:v>
                </c:pt>
                <c:pt idx="7">
                  <c:v>11.092715231788079</c:v>
                </c:pt>
                <c:pt idx="8">
                  <c:v>6.9536423841059598</c:v>
                </c:pt>
                <c:pt idx="9">
                  <c:v>3.3112582781456954</c:v>
                </c:pt>
                <c:pt idx="10">
                  <c:v>2.9801324503311259</c:v>
                </c:pt>
                <c:pt idx="11">
                  <c:v>2.9801324503311259</c:v>
                </c:pt>
                <c:pt idx="12">
                  <c:v>1.9867549668874174</c:v>
                </c:pt>
                <c:pt idx="13">
                  <c:v>0.82781456953642385</c:v>
                </c:pt>
                <c:pt idx="14">
                  <c:v>1.1589403973509933</c:v>
                </c:pt>
              </c:numCache>
            </c:numRef>
          </c:val>
          <c:extLst>
            <c:ext xmlns:c16="http://schemas.microsoft.com/office/drawing/2014/chart" uri="{C3380CC4-5D6E-409C-BE32-E72D297353CC}">
              <c16:uniqueId val="{00000000-7BD4-4922-9F56-2C88DEE40857}"/>
            </c:ext>
          </c:extLst>
        </c:ser>
        <c:dLbls>
          <c:showLegendKey val="0"/>
          <c:showVal val="0"/>
          <c:showCatName val="0"/>
          <c:showSerName val="0"/>
          <c:showPercent val="0"/>
          <c:showBubbleSize val="0"/>
        </c:dLbls>
        <c:gapWidth val="9"/>
        <c:axId val="65131648"/>
        <c:axId val="65133568"/>
      </c:barChart>
      <c:catAx>
        <c:axId val="65131648"/>
        <c:scaling>
          <c:orientation val="minMax"/>
        </c:scaling>
        <c:delete val="0"/>
        <c:axPos val="b"/>
        <c:title>
          <c:tx>
            <c:rich>
              <a:bodyPr/>
              <a:lstStyle/>
              <a:p>
                <a:pPr>
                  <a:defRPr/>
                </a:pPr>
                <a:r>
                  <a:rPr lang="en-US"/>
                  <a:t>Grupos de edad</a:t>
                </a:r>
              </a:p>
            </c:rich>
          </c:tx>
          <c:layout/>
          <c:overlay val="0"/>
        </c:title>
        <c:numFmt formatCode="General" sourceLinked="0"/>
        <c:majorTickMark val="out"/>
        <c:minorTickMark val="none"/>
        <c:tickLblPos val="nextTo"/>
        <c:crossAx val="65133568"/>
        <c:crosses val="autoZero"/>
        <c:auto val="1"/>
        <c:lblAlgn val="ctr"/>
        <c:lblOffset val="100"/>
        <c:noMultiLvlLbl val="0"/>
      </c:catAx>
      <c:valAx>
        <c:axId val="65133568"/>
        <c:scaling>
          <c:orientation val="minMax"/>
        </c:scaling>
        <c:delete val="0"/>
        <c:axPos val="l"/>
        <c:title>
          <c:tx>
            <c:rich>
              <a:bodyPr rot="-5400000" vert="horz"/>
              <a:lstStyle/>
              <a:p>
                <a:pPr>
                  <a:defRPr sz="800"/>
                </a:pPr>
                <a:r>
                  <a:rPr lang="en-US" sz="8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800"/>
            </a:pPr>
            <a:endParaRPr lang="en-US"/>
          </a:p>
        </c:txPr>
        <c:crossAx val="65131648"/>
        <c:crosses val="autoZero"/>
        <c:crossBetween val="between"/>
      </c:valAx>
      <c:dTable>
        <c:showHorzBorder val="1"/>
        <c:showVertBorder val="1"/>
        <c:showOutline val="1"/>
        <c:showKeys val="1"/>
        <c:txPr>
          <a:bodyPr/>
          <a:lstStyle/>
          <a:p>
            <a:pPr rtl="0">
              <a:defRPr sz="800"/>
            </a:pPr>
            <a:endParaRPr lang="en-US"/>
          </a:p>
        </c:txPr>
      </c:dTable>
    </c:plotArea>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Mec_transm!$I$2</c:f>
              <c:strCache>
                <c:ptCount val="1"/>
                <c:pt idx="0">
                  <c:v>% casos</c:v>
                </c:pt>
              </c:strCache>
            </c:strRef>
          </c:tx>
          <c:spPr>
            <a:solidFill>
              <a:schemeClr val="accent1"/>
            </a:solidFill>
          </c:spPr>
          <c:invertIfNegative val="0"/>
          <c:cat>
            <c:multiLvlStrRef>
              <c:f>Mec_transm!$B$4:$C$14</c:f>
              <c:multiLvlStrCache>
                <c:ptCount val="11"/>
                <c:lvl>
                  <c:pt idx="0">
                    <c:v>Heterosexual</c:v>
                  </c:pt>
                  <c:pt idx="1">
                    <c:v>Homosexual</c:v>
                  </c:pt>
                  <c:pt idx="2">
                    <c:v>Bisexual</c:v>
                  </c:pt>
                  <c:pt idx="3">
                    <c:v>Materno infantil</c:v>
                  </c:pt>
                  <c:pt idx="4">
                    <c:v>Transfusión sanguínea</c:v>
                  </c:pt>
                  <c:pt idx="5">
                    <c:v>Usuarios drogas IV</c:v>
                  </c:pt>
                  <c:pt idx="6">
                    <c:v>Accidente de trabajo</c:v>
                  </c:pt>
                  <c:pt idx="7">
                    <c:v>Transplante de órganos</c:v>
                  </c:pt>
                  <c:pt idx="8">
                    <c:v>Piercing</c:v>
                  </c:pt>
                  <c:pt idx="9">
                    <c:v>Hemodiálisis</c:v>
                  </c:pt>
                  <c:pt idx="10">
                    <c:v>Tatuajes</c:v>
                  </c:pt>
                </c:lvl>
                <c:lvl>
                  <c:pt idx="0">
                    <c:v>Sexual</c:v>
                  </c:pt>
                  <c:pt idx="4">
                    <c:v>Parenteral</c:v>
                  </c:pt>
                </c:lvl>
              </c:multiLvlStrCache>
            </c:multiLvlStrRef>
          </c:cat>
          <c:val>
            <c:numRef>
              <c:f>Mec_transm!$I$4:$I$14</c:f>
              <c:numCache>
                <c:formatCode>0.0%</c:formatCode>
                <c:ptCount val="11"/>
                <c:pt idx="0">
                  <c:v>0.35099337748344372</c:v>
                </c:pt>
                <c:pt idx="1">
                  <c:v>0.56953642384105962</c:v>
                </c:pt>
                <c:pt idx="2">
                  <c:v>5.6291390728476824E-2</c:v>
                </c:pt>
                <c:pt idx="3">
                  <c:v>0</c:v>
                </c:pt>
                <c:pt idx="4">
                  <c:v>0</c:v>
                </c:pt>
                <c:pt idx="5">
                  <c:v>1.9867549668874173E-2</c:v>
                </c:pt>
                <c:pt idx="6">
                  <c:v>0</c:v>
                </c:pt>
                <c:pt idx="7">
                  <c:v>0</c:v>
                </c:pt>
                <c:pt idx="8">
                  <c:v>1.6556291390728477E-3</c:v>
                </c:pt>
                <c:pt idx="9">
                  <c:v>0</c:v>
                </c:pt>
                <c:pt idx="10">
                  <c:v>1.6556291390728477E-3</c:v>
                </c:pt>
              </c:numCache>
            </c:numRef>
          </c:val>
          <c:extLst>
            <c:ext xmlns:c16="http://schemas.microsoft.com/office/drawing/2014/chart" uri="{C3380CC4-5D6E-409C-BE32-E72D297353CC}">
              <c16:uniqueId val="{00000000-8FE4-4AE6-AF19-6EEC3F6B67F7}"/>
            </c:ext>
          </c:extLst>
        </c:ser>
        <c:dLbls>
          <c:showLegendKey val="0"/>
          <c:showVal val="0"/>
          <c:showCatName val="0"/>
          <c:showSerName val="0"/>
          <c:showPercent val="0"/>
          <c:showBubbleSize val="0"/>
        </c:dLbls>
        <c:gapWidth val="150"/>
        <c:axId val="55606272"/>
        <c:axId val="55712768"/>
      </c:barChart>
      <c:catAx>
        <c:axId val="55606272"/>
        <c:scaling>
          <c:orientation val="minMax"/>
        </c:scaling>
        <c:delete val="0"/>
        <c:axPos val="b"/>
        <c:numFmt formatCode="General" sourceLinked="0"/>
        <c:majorTickMark val="none"/>
        <c:minorTickMark val="none"/>
        <c:tickLblPos val="nextTo"/>
        <c:txPr>
          <a:bodyPr/>
          <a:lstStyle/>
          <a:p>
            <a:pPr>
              <a:defRPr sz="800"/>
            </a:pPr>
            <a:endParaRPr lang="en-US"/>
          </a:p>
        </c:txPr>
        <c:crossAx val="55712768"/>
        <c:crosses val="autoZero"/>
        <c:auto val="1"/>
        <c:lblAlgn val="ctr"/>
        <c:lblOffset val="100"/>
        <c:noMultiLvlLbl val="0"/>
      </c:catAx>
      <c:valAx>
        <c:axId val="55712768"/>
        <c:scaling>
          <c:orientation val="minMax"/>
        </c:scaling>
        <c:delete val="0"/>
        <c:axPos val="l"/>
        <c:title>
          <c:tx>
            <c:rich>
              <a:bodyPr/>
              <a:lstStyle/>
              <a:p>
                <a:pPr>
                  <a:defRPr sz="800"/>
                </a:pPr>
                <a:r>
                  <a:rPr lang="es-CO" sz="800" b="1" baseline="0"/>
                  <a:t>%</a:t>
                </a:r>
                <a:r>
                  <a:rPr lang="es-CO" sz="800" baseline="0"/>
                  <a:t> casos</a:t>
                </a:r>
              </a:p>
            </c:rich>
          </c:tx>
          <c:layout/>
          <c:overlay val="0"/>
        </c:title>
        <c:numFmt formatCode="0.0%" sourceLinked="1"/>
        <c:majorTickMark val="none"/>
        <c:minorTickMark val="none"/>
        <c:tickLblPos val="nextTo"/>
        <c:txPr>
          <a:bodyPr/>
          <a:lstStyle/>
          <a:p>
            <a:pPr>
              <a:defRPr sz="800"/>
            </a:pPr>
            <a:endParaRPr lang="en-US"/>
          </a:p>
        </c:txPr>
        <c:crossAx val="55606272"/>
        <c:crosses val="autoZero"/>
        <c:crossBetween val="between"/>
      </c:valAx>
      <c:dTable>
        <c:showHorzBorder val="1"/>
        <c:showVertBorder val="1"/>
        <c:showOutline val="1"/>
        <c:showKeys val="1"/>
        <c:txPr>
          <a:bodyPr/>
          <a:lstStyle/>
          <a:p>
            <a:pPr rtl="0">
              <a:defRPr sz="800"/>
            </a:pPr>
            <a:endParaRPr lang="en-US"/>
          </a:p>
        </c:txPr>
      </c:dTable>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v>Zona de Alerta</c:v>
          </c:tx>
          <c:spPr>
            <a:solidFill>
              <a:srgbClr val="C00000"/>
            </a:solidFill>
            <a:ln>
              <a:solidFill>
                <a:srgbClr val="FF0000"/>
              </a:solidFill>
            </a:ln>
          </c:spPr>
          <c:val>
            <c:numRef>
              <c:f>'SIN 2003-7-10'!$E$45:$BD$45</c:f>
              <c:numCache>
                <c:formatCode>General</c:formatCode>
                <c:ptCount val="52"/>
                <c:pt idx="0">
                  <c:v>24.547904337638165</c:v>
                </c:pt>
                <c:pt idx="1">
                  <c:v>43.949840882355247</c:v>
                </c:pt>
                <c:pt idx="2">
                  <c:v>34.317072110470995</c:v>
                </c:pt>
                <c:pt idx="3">
                  <c:v>25.784321862818352</c:v>
                </c:pt>
                <c:pt idx="4">
                  <c:v>27.234366325377682</c:v>
                </c:pt>
                <c:pt idx="5">
                  <c:v>33.511155352104581</c:v>
                </c:pt>
                <c:pt idx="6">
                  <c:v>29.930588459607442</c:v>
                </c:pt>
                <c:pt idx="7">
                  <c:v>22.289359584217998</c:v>
                </c:pt>
                <c:pt idx="8">
                  <c:v>23.523391519100933</c:v>
                </c:pt>
                <c:pt idx="9">
                  <c:v>23.65808383104293</c:v>
                </c:pt>
                <c:pt idx="10">
                  <c:v>21.29856279259177</c:v>
                </c:pt>
                <c:pt idx="11">
                  <c:v>21.070026295486336</c:v>
                </c:pt>
                <c:pt idx="12">
                  <c:v>19.901917853618826</c:v>
                </c:pt>
                <c:pt idx="13">
                  <c:v>20.971657232052259</c:v>
                </c:pt>
                <c:pt idx="14">
                  <c:v>18.661525529660544</c:v>
                </c:pt>
                <c:pt idx="15">
                  <c:v>18.156139599561136</c:v>
                </c:pt>
                <c:pt idx="16">
                  <c:v>23.641965246920559</c:v>
                </c:pt>
                <c:pt idx="17">
                  <c:v>23.646176155428861</c:v>
                </c:pt>
                <c:pt idx="18">
                  <c:v>18.533863133179604</c:v>
                </c:pt>
                <c:pt idx="19">
                  <c:v>24.326158785159453</c:v>
                </c:pt>
                <c:pt idx="20">
                  <c:v>22.462923461430901</c:v>
                </c:pt>
                <c:pt idx="21">
                  <c:v>20.795446976099281</c:v>
                </c:pt>
                <c:pt idx="22">
                  <c:v>25.339407190076777</c:v>
                </c:pt>
                <c:pt idx="23">
                  <c:v>22.108635487729806</c:v>
                </c:pt>
                <c:pt idx="24">
                  <c:v>23.475328125846666</c:v>
                </c:pt>
                <c:pt idx="25">
                  <c:v>23.669337101568118</c:v>
                </c:pt>
                <c:pt idx="26">
                  <c:v>31.286883187266696</c:v>
                </c:pt>
                <c:pt idx="27">
                  <c:v>31.07072423200135</c:v>
                </c:pt>
                <c:pt idx="28">
                  <c:v>29.266717908197073</c:v>
                </c:pt>
                <c:pt idx="29">
                  <c:v>22.126385059779007</c:v>
                </c:pt>
                <c:pt idx="30">
                  <c:v>23.144639264552541</c:v>
                </c:pt>
                <c:pt idx="31">
                  <c:v>27.873388621254094</c:v>
                </c:pt>
                <c:pt idx="32">
                  <c:v>26.299892756301276</c:v>
                </c:pt>
                <c:pt idx="33">
                  <c:v>31.873961859998857</c:v>
                </c:pt>
                <c:pt idx="34">
                  <c:v>34.428620534082825</c:v>
                </c:pt>
                <c:pt idx="35">
                  <c:v>26.106337590812906</c:v>
                </c:pt>
                <c:pt idx="36">
                  <c:v>23.13919548125353</c:v>
                </c:pt>
                <c:pt idx="37">
                  <c:v>34.223002562196342</c:v>
                </c:pt>
                <c:pt idx="38">
                  <c:v>35.090775820574471</c:v>
                </c:pt>
                <c:pt idx="39">
                  <c:v>31.984318509058667</c:v>
                </c:pt>
                <c:pt idx="40">
                  <c:v>26.673743499607649</c:v>
                </c:pt>
                <c:pt idx="41">
                  <c:v>25.67857036259544</c:v>
                </c:pt>
                <c:pt idx="42">
                  <c:v>24.130217557804315</c:v>
                </c:pt>
                <c:pt idx="43">
                  <c:v>17.486221170367195</c:v>
                </c:pt>
                <c:pt idx="44">
                  <c:v>26.147714594578403</c:v>
                </c:pt>
                <c:pt idx="45">
                  <c:v>17.334050432583723</c:v>
                </c:pt>
                <c:pt idx="46">
                  <c:v>31.966057704777299</c:v>
                </c:pt>
                <c:pt idx="47">
                  <c:v>22.467179032769437</c:v>
                </c:pt>
                <c:pt idx="48">
                  <c:v>17.935534012413218</c:v>
                </c:pt>
                <c:pt idx="49">
                  <c:v>23.338287705102609</c:v>
                </c:pt>
                <c:pt idx="50">
                  <c:v>18.644458427626539</c:v>
                </c:pt>
                <c:pt idx="51">
                  <c:v>19.570885871886155</c:v>
                </c:pt>
              </c:numCache>
            </c:numRef>
          </c:val>
          <c:extLst>
            <c:ext xmlns:c16="http://schemas.microsoft.com/office/drawing/2014/chart" uri="{C3380CC4-5D6E-409C-BE32-E72D297353CC}">
              <c16:uniqueId val="{00000000-D646-4E28-92BE-0DCD6DF27D51}"/>
            </c:ext>
          </c:extLst>
        </c:ser>
        <c:ser>
          <c:idx val="1"/>
          <c:order val="1"/>
          <c:tx>
            <c:v>Zona de Seguridad</c:v>
          </c:tx>
          <c:spPr>
            <a:solidFill>
              <a:schemeClr val="accent6">
                <a:lumMod val="75000"/>
              </a:schemeClr>
            </a:solidFill>
            <a:ln>
              <a:solidFill>
                <a:srgbClr val="FFC000"/>
              </a:solidFill>
            </a:ln>
          </c:spPr>
          <c:val>
            <c:numRef>
              <c:f>'SIN 2003-7-10'!$E$44:$BD$44</c:f>
              <c:numCache>
                <c:formatCode>General</c:formatCode>
                <c:ptCount val="52"/>
                <c:pt idx="0">
                  <c:v>21.381385766365955</c:v>
                </c:pt>
                <c:pt idx="1">
                  <c:v>38.11421189270051</c:v>
                </c:pt>
                <c:pt idx="2">
                  <c:v>30.466596925353965</c:v>
                </c:pt>
                <c:pt idx="3">
                  <c:v>20.505712948465256</c:v>
                </c:pt>
                <c:pt idx="4">
                  <c:v>21.635932402649825</c:v>
                </c:pt>
                <c:pt idx="5">
                  <c:v>27.382854555318225</c:v>
                </c:pt>
                <c:pt idx="6">
                  <c:v>26.309907724572383</c:v>
                </c:pt>
                <c:pt idx="7">
                  <c:v>17.599524971490432</c:v>
                </c:pt>
                <c:pt idx="8">
                  <c:v>21.209787577135689</c:v>
                </c:pt>
                <c:pt idx="9">
                  <c:v>20.779393345886632</c:v>
                </c:pt>
                <c:pt idx="10">
                  <c:v>18.489981374077107</c:v>
                </c:pt>
                <c:pt idx="11">
                  <c:v>16.251720430148282</c:v>
                </c:pt>
                <c:pt idx="12">
                  <c:v>13.414901971279198</c:v>
                </c:pt>
                <c:pt idx="13">
                  <c:v>16.678686150046005</c:v>
                </c:pt>
                <c:pt idx="14">
                  <c:v>13.216319282391799</c:v>
                </c:pt>
                <c:pt idx="15">
                  <c:v>9.4043065527522245</c:v>
                </c:pt>
                <c:pt idx="16">
                  <c:v>17.165009596490361</c:v>
                </c:pt>
                <c:pt idx="17">
                  <c:v>15.664414798400808</c:v>
                </c:pt>
                <c:pt idx="18">
                  <c:v>14.203583811004913</c:v>
                </c:pt>
                <c:pt idx="19">
                  <c:v>21.217606697983452</c:v>
                </c:pt>
                <c:pt idx="20">
                  <c:v>15.600209822354428</c:v>
                </c:pt>
                <c:pt idx="21">
                  <c:v>12.251137259192351</c:v>
                </c:pt>
                <c:pt idx="22">
                  <c:v>14.835288251805371</c:v>
                </c:pt>
                <c:pt idx="23">
                  <c:v>12.85111021470258</c:v>
                </c:pt>
                <c:pt idx="24">
                  <c:v>16.620600215843542</c:v>
                </c:pt>
                <c:pt idx="25">
                  <c:v>19.15475783513838</c:v>
                </c:pt>
                <c:pt idx="26">
                  <c:v>20.599263269704174</c:v>
                </c:pt>
                <c:pt idx="27">
                  <c:v>18.277709969879602</c:v>
                </c:pt>
                <c:pt idx="28">
                  <c:v>18.526520720195794</c:v>
                </c:pt>
                <c:pt idx="29">
                  <c:v>14.468567819577398</c:v>
                </c:pt>
                <c:pt idx="30">
                  <c:v>13.869374866887087</c:v>
                </c:pt>
                <c:pt idx="31">
                  <c:v>14.040307735924832</c:v>
                </c:pt>
                <c:pt idx="32">
                  <c:v>15.114020071733936</c:v>
                </c:pt>
                <c:pt idx="33">
                  <c:v>17.558589362361563</c:v>
                </c:pt>
                <c:pt idx="34">
                  <c:v>19.761364355064945</c:v>
                </c:pt>
                <c:pt idx="35">
                  <c:v>17.890674538566554</c:v>
                </c:pt>
                <c:pt idx="36">
                  <c:v>15.042641504692764</c:v>
                </c:pt>
                <c:pt idx="37">
                  <c:v>19.186518407143886</c:v>
                </c:pt>
                <c:pt idx="38">
                  <c:v>20.544580807819194</c:v>
                </c:pt>
                <c:pt idx="39">
                  <c:v>19.416194682396732</c:v>
                </c:pt>
                <c:pt idx="40">
                  <c:v>15.406515526165045</c:v>
                </c:pt>
                <c:pt idx="41">
                  <c:v>16.083855120714826</c:v>
                </c:pt>
                <c:pt idx="42">
                  <c:v>13.182113425349016</c:v>
                </c:pt>
                <c:pt idx="43">
                  <c:v>11.182184601281596</c:v>
                </c:pt>
                <c:pt idx="44">
                  <c:v>14.427723044799057</c:v>
                </c:pt>
                <c:pt idx="45">
                  <c:v>10.602705833486732</c:v>
                </c:pt>
                <c:pt idx="46">
                  <c:v>19.438102300725991</c:v>
                </c:pt>
                <c:pt idx="47">
                  <c:v>11.833048088019394</c:v>
                </c:pt>
                <c:pt idx="48">
                  <c:v>12.86716446164818</c:v>
                </c:pt>
                <c:pt idx="49">
                  <c:v>14.467566260852145</c:v>
                </c:pt>
                <c:pt idx="50">
                  <c:v>11.205819448618399</c:v>
                </c:pt>
                <c:pt idx="51">
                  <c:v>11.582628810508142</c:v>
                </c:pt>
              </c:numCache>
            </c:numRef>
          </c:val>
          <c:extLst>
            <c:ext xmlns:c16="http://schemas.microsoft.com/office/drawing/2014/chart" uri="{C3380CC4-5D6E-409C-BE32-E72D297353CC}">
              <c16:uniqueId val="{00000001-D646-4E28-92BE-0DCD6DF27D51}"/>
            </c:ext>
          </c:extLst>
        </c:ser>
        <c:ser>
          <c:idx val="2"/>
          <c:order val="2"/>
          <c:tx>
            <c:v>Zona de Exito</c:v>
          </c:tx>
          <c:spPr>
            <a:solidFill>
              <a:srgbClr val="206A32"/>
            </a:solidFill>
            <a:ln>
              <a:solidFill>
                <a:srgbClr val="92D050"/>
              </a:solidFill>
            </a:ln>
          </c:spPr>
          <c:val>
            <c:numRef>
              <c:f>'SIN 2003-7-10'!$E$43:$BD$43</c:f>
              <c:numCache>
                <c:formatCode>General</c:formatCode>
                <c:ptCount val="52"/>
                <c:pt idx="0">
                  <c:v>18.416889159485443</c:v>
                </c:pt>
                <c:pt idx="1">
                  <c:v>32.771881678751583</c:v>
                </c:pt>
                <c:pt idx="2">
                  <c:v>26.865713689281499</c:v>
                </c:pt>
                <c:pt idx="3">
                  <c:v>15.774860009092482</c:v>
                </c:pt>
                <c:pt idx="4">
                  <c:v>16.636564411720048</c:v>
                </c:pt>
                <c:pt idx="5">
                  <c:v>21.895489636994167</c:v>
                </c:pt>
                <c:pt idx="6">
                  <c:v>22.927512968645761</c:v>
                </c:pt>
                <c:pt idx="7">
                  <c:v>13.373966218957873</c:v>
                </c:pt>
                <c:pt idx="8">
                  <c:v>19.006304869204005</c:v>
                </c:pt>
                <c:pt idx="9">
                  <c:v>18.07071550383931</c:v>
                </c:pt>
                <c:pt idx="10">
                  <c:v>15.851464753102931</c:v>
                </c:pt>
                <c:pt idx="11">
                  <c:v>11.936421814915548</c:v>
                </c:pt>
                <c:pt idx="12">
                  <c:v>7.863309675813789</c:v>
                </c:pt>
                <c:pt idx="13">
                  <c:v>12.785869875028727</c:v>
                </c:pt>
                <c:pt idx="14">
                  <c:v>8.4488947801082439</c:v>
                </c:pt>
                <c:pt idx="15">
                  <c:v>2.4238290400294242</c:v>
                </c:pt>
                <c:pt idx="16">
                  <c:v>11.549001627491602</c:v>
                </c:pt>
                <c:pt idx="17">
                  <c:v>8.9900124447685865</c:v>
                </c:pt>
                <c:pt idx="18">
                  <c:v>10.303199355652778</c:v>
                </c:pt>
                <c:pt idx="19">
                  <c:v>18.30462156751133</c:v>
                </c:pt>
                <c:pt idx="20">
                  <c:v>9.7280192285426264</c:v>
                </c:pt>
                <c:pt idx="21">
                  <c:v>5.2980498850665674</c:v>
                </c:pt>
                <c:pt idx="22">
                  <c:v>6.5193470461693153</c:v>
                </c:pt>
                <c:pt idx="23">
                  <c:v>5.4095638330003935</c:v>
                </c:pt>
                <c:pt idx="24">
                  <c:v>10.733488485331028</c:v>
                </c:pt>
                <c:pt idx="25">
                  <c:v>15.058226025147158</c:v>
                </c:pt>
                <c:pt idx="26">
                  <c:v>11.937940606492786</c:v>
                </c:pt>
                <c:pt idx="27">
                  <c:v>8.399137914343159</c:v>
                </c:pt>
                <c:pt idx="28">
                  <c:v>9.9086640726618302</c:v>
                </c:pt>
                <c:pt idx="29">
                  <c:v>8.0528823455445444</c:v>
                </c:pt>
                <c:pt idx="30">
                  <c:v>6.3778971028366884</c:v>
                </c:pt>
                <c:pt idx="31">
                  <c:v>3.8205516921899378</c:v>
                </c:pt>
                <c:pt idx="32">
                  <c:v>6.3631999839291371</c:v>
                </c:pt>
                <c:pt idx="33">
                  <c:v>6.8410987438413802</c:v>
                </c:pt>
                <c:pt idx="34">
                  <c:v>8.7089132743889159</c:v>
                </c:pt>
                <c:pt idx="35">
                  <c:v>10.99355004114526</c:v>
                </c:pt>
                <c:pt idx="36">
                  <c:v>8.305464043217091</c:v>
                </c:pt>
                <c:pt idx="37">
                  <c:v>7.9622969462215885</c:v>
                </c:pt>
                <c:pt idx="38">
                  <c:v>9.5146425323803889</c:v>
                </c:pt>
                <c:pt idx="39">
                  <c:v>9.6159165075651618</c:v>
                </c:pt>
                <c:pt idx="40">
                  <c:v>6.592044226185604</c:v>
                </c:pt>
                <c:pt idx="41">
                  <c:v>8.3026338941751074</c:v>
                </c:pt>
                <c:pt idx="42">
                  <c:v>4.6694786267351169</c:v>
                </c:pt>
                <c:pt idx="43">
                  <c:v>5.8116736409075465</c:v>
                </c:pt>
                <c:pt idx="44">
                  <c:v>5.3888209109679055</c:v>
                </c:pt>
                <c:pt idx="45">
                  <c:v>4.9395490504738735</c:v>
                </c:pt>
                <c:pt idx="46">
                  <c:v>9.6612087249715746</c:v>
                </c:pt>
                <c:pt idx="47">
                  <c:v>3.5770601591931395</c:v>
                </c:pt>
                <c:pt idx="48">
                  <c:v>8.3959203792916686</c:v>
                </c:pt>
                <c:pt idx="49">
                  <c:v>7.2218992624469056</c:v>
                </c:pt>
                <c:pt idx="50">
                  <c:v>5.0325507537937453</c:v>
                </c:pt>
                <c:pt idx="51">
                  <c:v>5.023364491055478</c:v>
                </c:pt>
              </c:numCache>
            </c:numRef>
          </c:val>
          <c:extLst>
            <c:ext xmlns:c16="http://schemas.microsoft.com/office/drawing/2014/chart" uri="{C3380CC4-5D6E-409C-BE32-E72D297353CC}">
              <c16:uniqueId val="{00000002-D646-4E28-92BE-0DCD6DF27D51}"/>
            </c:ext>
          </c:extLst>
        </c:ser>
        <c:dLbls>
          <c:showLegendKey val="0"/>
          <c:showVal val="0"/>
          <c:showCatName val="0"/>
          <c:showSerName val="0"/>
          <c:showPercent val="0"/>
          <c:showBubbleSize val="0"/>
        </c:dLbls>
        <c:axId val="122997760"/>
        <c:axId val="123688832"/>
      </c:areaChart>
      <c:lineChart>
        <c:grouping val="standard"/>
        <c:varyColors val="0"/>
        <c:ser>
          <c:idx val="3"/>
          <c:order val="3"/>
          <c:tx>
            <c:v>Casos 2022</c:v>
          </c:tx>
          <c:spPr>
            <a:ln w="12700">
              <a:solidFill>
                <a:schemeClr val="tx1"/>
              </a:solidFill>
            </a:ln>
          </c:spPr>
          <c:marker>
            <c:symbol val="none"/>
          </c:marker>
          <c:val>
            <c:numRef>
              <c:f>'SIN 2003-7-10'!$E$47:$BD$47</c:f>
              <c:numCache>
                <c:formatCode>General</c:formatCode>
                <c:ptCount val="52"/>
                <c:pt idx="0">
                  <c:v>8</c:v>
                </c:pt>
                <c:pt idx="1">
                  <c:v>10</c:v>
                </c:pt>
                <c:pt idx="2">
                  <c:v>6</c:v>
                </c:pt>
                <c:pt idx="3">
                  <c:v>5</c:v>
                </c:pt>
                <c:pt idx="4">
                  <c:v>3</c:v>
                </c:pt>
                <c:pt idx="5">
                  <c:v>6</c:v>
                </c:pt>
                <c:pt idx="6">
                  <c:v>4</c:v>
                </c:pt>
                <c:pt idx="7">
                  <c:v>4</c:v>
                </c:pt>
                <c:pt idx="8">
                  <c:v>9</c:v>
                </c:pt>
                <c:pt idx="9">
                  <c:v>2</c:v>
                </c:pt>
                <c:pt idx="10">
                  <c:v>9</c:v>
                </c:pt>
                <c:pt idx="11">
                  <c:v>4</c:v>
                </c:pt>
                <c:pt idx="12">
                  <c:v>4</c:v>
                </c:pt>
                <c:pt idx="13">
                  <c:v>2</c:v>
                </c:pt>
                <c:pt idx="14">
                  <c:v>4</c:v>
                </c:pt>
                <c:pt idx="15">
                  <c:v>7</c:v>
                </c:pt>
              </c:numCache>
            </c:numRef>
          </c:val>
          <c:smooth val="0"/>
          <c:extLst>
            <c:ext xmlns:c16="http://schemas.microsoft.com/office/drawing/2014/chart" uri="{C3380CC4-5D6E-409C-BE32-E72D297353CC}">
              <c16:uniqueId val="{00000003-D646-4E28-92BE-0DCD6DF27D51}"/>
            </c:ext>
          </c:extLst>
        </c:ser>
        <c:dLbls>
          <c:showLegendKey val="0"/>
          <c:showVal val="0"/>
          <c:showCatName val="0"/>
          <c:showSerName val="0"/>
          <c:showPercent val="0"/>
          <c:showBubbleSize val="0"/>
        </c:dLbls>
        <c:marker val="1"/>
        <c:smooth val="0"/>
        <c:axId val="122997760"/>
        <c:axId val="123688832"/>
      </c:lineChart>
      <c:catAx>
        <c:axId val="122997760"/>
        <c:scaling>
          <c:orientation val="minMax"/>
        </c:scaling>
        <c:delete val="0"/>
        <c:axPos val="b"/>
        <c:title>
          <c:tx>
            <c:rich>
              <a:bodyPr/>
              <a:lstStyle/>
              <a:p>
                <a:pPr>
                  <a:defRPr/>
                </a:pPr>
                <a:r>
                  <a:rPr lang="es-CO"/>
                  <a:t>Semana Epidemiologica</a:t>
                </a:r>
              </a:p>
            </c:rich>
          </c:tx>
          <c:layout/>
          <c:overlay val="0"/>
        </c:title>
        <c:majorTickMark val="out"/>
        <c:minorTickMark val="none"/>
        <c:tickLblPos val="nextTo"/>
        <c:crossAx val="123688832"/>
        <c:crosses val="autoZero"/>
        <c:auto val="1"/>
        <c:lblAlgn val="ctr"/>
        <c:lblOffset val="100"/>
        <c:noMultiLvlLbl val="0"/>
      </c:catAx>
      <c:valAx>
        <c:axId val="123688832"/>
        <c:scaling>
          <c:orientation val="minMax"/>
          <c:max val="50"/>
        </c:scaling>
        <c:delete val="0"/>
        <c:axPos val="l"/>
        <c:majorGridlines>
          <c:spPr>
            <a:ln>
              <a:solidFill>
                <a:schemeClr val="bg1">
                  <a:lumMod val="75000"/>
                </a:schemeClr>
              </a:solidFill>
              <a:prstDash val="sysDash"/>
            </a:ln>
          </c:spPr>
        </c:majorGridlines>
        <c:title>
          <c:tx>
            <c:rich>
              <a:bodyPr rot="-5400000" vert="horz"/>
              <a:lstStyle/>
              <a:p>
                <a:pPr>
                  <a:defRPr sz="600" b="1"/>
                </a:pPr>
                <a:r>
                  <a:rPr lang="es-CO" sz="600" b="1"/>
                  <a:t>Numero de Casos</a:t>
                </a:r>
              </a:p>
            </c:rich>
          </c:tx>
          <c:layout/>
          <c:overlay val="0"/>
        </c:title>
        <c:numFmt formatCode="General" sourceLinked="1"/>
        <c:majorTickMark val="out"/>
        <c:minorTickMark val="none"/>
        <c:tickLblPos val="nextTo"/>
        <c:crossAx val="122997760"/>
        <c:crosses val="autoZero"/>
        <c:crossBetween val="between"/>
        <c:majorUnit val="10"/>
      </c:valAx>
    </c:plotArea>
    <c:legend>
      <c:legendPos val="b"/>
      <c:layout/>
      <c:overlay val="0"/>
    </c:legend>
    <c:plotVisOnly val="1"/>
    <c:dispBlanksAs val="gap"/>
    <c:showDLblsOverMax val="0"/>
  </c:chart>
  <c:spPr>
    <a:ln>
      <a:noFill/>
    </a:ln>
  </c:spPr>
  <c:txPr>
    <a:bodyPr/>
    <a:lstStyle/>
    <a:p>
      <a:pPr>
        <a:defRPr sz="50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Linea!$G$3</c:f>
              <c:strCache>
                <c:ptCount val="1"/>
                <c:pt idx="0">
                  <c:v>2021 (70 casos)</c:v>
                </c:pt>
              </c:strCache>
            </c:strRef>
          </c:tx>
          <c:spPr>
            <a:solidFill>
              <a:srgbClr val="00B050"/>
            </a:solidFill>
          </c:spPr>
          <c:invertIfNegative val="0"/>
          <c:cat>
            <c:strRef>
              <c:f>Linea!$D$4:$D$55</c:f>
              <c:strCach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strCache>
            </c:strRef>
          </c:cat>
          <c:val>
            <c:numRef>
              <c:f>Linea!$G$4:$G$55</c:f>
              <c:numCache>
                <c:formatCode>General</c:formatCode>
                <c:ptCount val="52"/>
                <c:pt idx="0">
                  <c:v>4</c:v>
                </c:pt>
                <c:pt idx="1">
                  <c:v>7</c:v>
                </c:pt>
                <c:pt idx="2">
                  <c:v>5</c:v>
                </c:pt>
                <c:pt idx="3">
                  <c:v>5</c:v>
                </c:pt>
                <c:pt idx="4">
                  <c:v>7</c:v>
                </c:pt>
                <c:pt idx="5">
                  <c:v>7</c:v>
                </c:pt>
                <c:pt idx="6">
                  <c:v>3</c:v>
                </c:pt>
                <c:pt idx="7">
                  <c:v>5</c:v>
                </c:pt>
                <c:pt idx="8">
                  <c:v>4</c:v>
                </c:pt>
                <c:pt idx="9">
                  <c:v>5</c:v>
                </c:pt>
                <c:pt idx="10">
                  <c:v>0</c:v>
                </c:pt>
                <c:pt idx="11">
                  <c:v>4</c:v>
                </c:pt>
                <c:pt idx="12">
                  <c:v>1</c:v>
                </c:pt>
                <c:pt idx="13">
                  <c:v>8</c:v>
                </c:pt>
                <c:pt idx="14">
                  <c:v>4</c:v>
                </c:pt>
                <c:pt idx="15">
                  <c:v>1</c:v>
                </c:pt>
                <c:pt idx="16">
                  <c:v>2</c:v>
                </c:pt>
                <c:pt idx="17">
                  <c:v>4</c:v>
                </c:pt>
                <c:pt idx="18">
                  <c:v>4</c:v>
                </c:pt>
                <c:pt idx="19">
                  <c:v>3</c:v>
                </c:pt>
                <c:pt idx="20">
                  <c:v>4</c:v>
                </c:pt>
                <c:pt idx="21">
                  <c:v>1</c:v>
                </c:pt>
                <c:pt idx="22">
                  <c:v>1</c:v>
                </c:pt>
                <c:pt idx="23">
                  <c:v>3</c:v>
                </c:pt>
                <c:pt idx="24">
                  <c:v>5</c:v>
                </c:pt>
                <c:pt idx="25">
                  <c:v>5</c:v>
                </c:pt>
                <c:pt idx="26">
                  <c:v>5</c:v>
                </c:pt>
                <c:pt idx="27">
                  <c:v>4</c:v>
                </c:pt>
                <c:pt idx="28">
                  <c:v>5</c:v>
                </c:pt>
                <c:pt idx="29">
                  <c:v>9</c:v>
                </c:pt>
                <c:pt idx="30">
                  <c:v>3</c:v>
                </c:pt>
                <c:pt idx="31">
                  <c:v>4</c:v>
                </c:pt>
                <c:pt idx="32">
                  <c:v>4</c:v>
                </c:pt>
                <c:pt idx="33">
                  <c:v>10</c:v>
                </c:pt>
                <c:pt idx="34">
                  <c:v>3</c:v>
                </c:pt>
                <c:pt idx="35">
                  <c:v>4</c:v>
                </c:pt>
                <c:pt idx="36">
                  <c:v>3</c:v>
                </c:pt>
                <c:pt idx="37">
                  <c:v>3</c:v>
                </c:pt>
                <c:pt idx="38">
                  <c:v>6</c:v>
                </c:pt>
                <c:pt idx="39">
                  <c:v>8</c:v>
                </c:pt>
                <c:pt idx="40">
                  <c:v>5</c:v>
                </c:pt>
                <c:pt idx="41">
                  <c:v>4</c:v>
                </c:pt>
                <c:pt idx="42">
                  <c:v>6</c:v>
                </c:pt>
                <c:pt idx="43">
                  <c:v>4</c:v>
                </c:pt>
                <c:pt idx="44">
                  <c:v>7</c:v>
                </c:pt>
                <c:pt idx="45">
                  <c:v>12</c:v>
                </c:pt>
                <c:pt idx="46">
                  <c:v>8</c:v>
                </c:pt>
                <c:pt idx="47">
                  <c:v>3</c:v>
                </c:pt>
                <c:pt idx="48">
                  <c:v>6</c:v>
                </c:pt>
                <c:pt idx="49">
                  <c:v>4</c:v>
                </c:pt>
                <c:pt idx="50">
                  <c:v>4</c:v>
                </c:pt>
                <c:pt idx="51">
                  <c:v>1</c:v>
                </c:pt>
              </c:numCache>
            </c:numRef>
          </c:val>
          <c:extLst>
            <c:ext xmlns:c16="http://schemas.microsoft.com/office/drawing/2014/chart" uri="{C3380CC4-5D6E-409C-BE32-E72D297353CC}">
              <c16:uniqueId val="{00000000-9483-45F4-9BDB-9E11C7AFAC1F}"/>
            </c:ext>
          </c:extLst>
        </c:ser>
        <c:dLbls>
          <c:showLegendKey val="0"/>
          <c:showVal val="0"/>
          <c:showCatName val="0"/>
          <c:showSerName val="0"/>
          <c:showPercent val="0"/>
          <c:showBubbleSize val="0"/>
        </c:dLbls>
        <c:gapWidth val="10"/>
        <c:overlap val="10"/>
        <c:axId val="119267712"/>
        <c:axId val="119374208"/>
      </c:barChart>
      <c:lineChart>
        <c:grouping val="standard"/>
        <c:varyColors val="0"/>
        <c:ser>
          <c:idx val="2"/>
          <c:order val="1"/>
          <c:tx>
            <c:strRef>
              <c:f>Linea!$H$3</c:f>
              <c:strCache>
                <c:ptCount val="1"/>
                <c:pt idx="0">
                  <c:v>2022 (87 casos)</c:v>
                </c:pt>
              </c:strCache>
            </c:strRef>
          </c:tx>
          <c:spPr>
            <a:ln w="19050">
              <a:solidFill>
                <a:srgbClr val="FF0000"/>
              </a:solidFill>
            </a:ln>
          </c:spPr>
          <c:marker>
            <c:symbol val="none"/>
          </c:marker>
          <c:cat>
            <c:strRef>
              <c:f>Linea!$D$4:$D$55</c:f>
              <c:strCach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strCache>
            </c:strRef>
          </c:cat>
          <c:val>
            <c:numRef>
              <c:f>Linea!$H$4:$H$55</c:f>
              <c:numCache>
                <c:formatCode>General</c:formatCode>
                <c:ptCount val="52"/>
                <c:pt idx="0">
                  <c:v>8</c:v>
                </c:pt>
                <c:pt idx="1">
                  <c:v>10</c:v>
                </c:pt>
                <c:pt idx="2">
                  <c:v>6</c:v>
                </c:pt>
                <c:pt idx="3">
                  <c:v>5</c:v>
                </c:pt>
                <c:pt idx="4">
                  <c:v>3</c:v>
                </c:pt>
                <c:pt idx="5">
                  <c:v>6</c:v>
                </c:pt>
                <c:pt idx="6">
                  <c:v>4</c:v>
                </c:pt>
                <c:pt idx="7">
                  <c:v>4</c:v>
                </c:pt>
                <c:pt idx="8">
                  <c:v>9</c:v>
                </c:pt>
                <c:pt idx="9">
                  <c:v>2</c:v>
                </c:pt>
                <c:pt idx="10">
                  <c:v>9</c:v>
                </c:pt>
                <c:pt idx="11">
                  <c:v>4</c:v>
                </c:pt>
                <c:pt idx="12">
                  <c:v>4</c:v>
                </c:pt>
                <c:pt idx="13">
                  <c:v>2</c:v>
                </c:pt>
                <c:pt idx="14">
                  <c:v>4</c:v>
                </c:pt>
                <c:pt idx="15">
                  <c:v>7</c:v>
                </c:pt>
              </c:numCache>
            </c:numRef>
          </c:val>
          <c:smooth val="0"/>
          <c:extLst>
            <c:ext xmlns:c16="http://schemas.microsoft.com/office/drawing/2014/chart" uri="{C3380CC4-5D6E-409C-BE32-E72D297353CC}">
              <c16:uniqueId val="{00000001-9483-45F4-9BDB-9E11C7AFAC1F}"/>
            </c:ext>
          </c:extLst>
        </c:ser>
        <c:dLbls>
          <c:showLegendKey val="0"/>
          <c:showVal val="0"/>
          <c:showCatName val="0"/>
          <c:showSerName val="0"/>
          <c:showPercent val="0"/>
          <c:showBubbleSize val="0"/>
        </c:dLbls>
        <c:marker val="1"/>
        <c:smooth val="0"/>
        <c:axId val="119267712"/>
        <c:axId val="119374208"/>
      </c:lineChart>
      <c:catAx>
        <c:axId val="119267712"/>
        <c:scaling>
          <c:orientation val="minMax"/>
        </c:scaling>
        <c:delete val="0"/>
        <c:axPos val="b"/>
        <c:title>
          <c:tx>
            <c:rich>
              <a:bodyPr/>
              <a:lstStyle/>
              <a:p>
                <a:pPr>
                  <a:defRPr sz="800" b="1" i="0" u="none" strike="noStrike" baseline="0">
                    <a:solidFill>
                      <a:srgbClr val="000000"/>
                    </a:solidFill>
                    <a:latin typeface="Calibri"/>
                    <a:ea typeface="Calibri"/>
                    <a:cs typeface="Calibri"/>
                  </a:defRPr>
                </a:pPr>
                <a:r>
                  <a:rPr lang="es-CO" sz="800" b="1"/>
                  <a:t>Semana Epidemiologica</a:t>
                </a:r>
              </a:p>
            </c:rich>
          </c:tx>
          <c:layout/>
          <c:overlay val="0"/>
        </c:title>
        <c:numFmt formatCode="General" sourceLinked="1"/>
        <c:majorTickMark val="none"/>
        <c:minorTickMark val="none"/>
        <c:tickLblPos val="nextTo"/>
        <c:txPr>
          <a:bodyPr rot="0" vert="horz"/>
          <a:lstStyle/>
          <a:p>
            <a:pPr>
              <a:defRPr sz="600" b="1" i="0" u="none" strike="noStrike" baseline="0">
                <a:solidFill>
                  <a:srgbClr val="000000"/>
                </a:solidFill>
                <a:latin typeface="Calibri"/>
                <a:ea typeface="Calibri"/>
                <a:cs typeface="Calibri"/>
              </a:defRPr>
            </a:pPr>
            <a:endParaRPr lang="en-US"/>
          </a:p>
        </c:txPr>
        <c:crossAx val="119374208"/>
        <c:crosses val="autoZero"/>
        <c:auto val="1"/>
        <c:lblAlgn val="ctr"/>
        <c:lblOffset val="100"/>
        <c:noMultiLvlLbl val="0"/>
      </c:catAx>
      <c:valAx>
        <c:axId val="119374208"/>
        <c:scaling>
          <c:orientation val="minMax"/>
        </c:scaling>
        <c:delete val="0"/>
        <c:axPos val="l"/>
        <c:majorGridlines/>
        <c:title>
          <c:tx>
            <c:rich>
              <a:bodyPr/>
              <a:lstStyle/>
              <a:p>
                <a:pPr>
                  <a:defRPr sz="700" b="1" i="0" u="none" strike="noStrike" baseline="0">
                    <a:solidFill>
                      <a:srgbClr val="000000"/>
                    </a:solidFill>
                    <a:latin typeface="Calibri"/>
                    <a:ea typeface="Calibri"/>
                    <a:cs typeface="Calibri"/>
                  </a:defRPr>
                </a:pPr>
                <a:r>
                  <a:rPr lang="es-CO" sz="700"/>
                  <a:t>Numero de Casos</a:t>
                </a:r>
              </a:p>
            </c:rich>
          </c:tx>
          <c:layout/>
          <c:overlay val="0"/>
        </c:title>
        <c:numFmt formatCode="General" sourceLinked="1"/>
        <c:majorTickMark val="out"/>
        <c:minorTickMark val="none"/>
        <c:tickLblPos val="nextTo"/>
        <c:txPr>
          <a:bodyPr rot="0" vert="horz"/>
          <a:lstStyle/>
          <a:p>
            <a:pPr>
              <a:defRPr sz="700" b="1" i="0" u="none" strike="noStrike" baseline="0">
                <a:solidFill>
                  <a:srgbClr val="000000"/>
                </a:solidFill>
                <a:latin typeface="Calibri"/>
                <a:ea typeface="Calibri"/>
                <a:cs typeface="Calibri"/>
              </a:defRPr>
            </a:pPr>
            <a:endParaRPr lang="en-US"/>
          </a:p>
        </c:txPr>
        <c:crossAx val="119267712"/>
        <c:crosses val="autoZero"/>
        <c:crossBetween val="between"/>
      </c:valAx>
    </c:plotArea>
    <c:legend>
      <c:legendPos val="b"/>
      <c:layout/>
      <c:overlay val="0"/>
      <c:txPr>
        <a:bodyPr/>
        <a:lstStyle/>
        <a:p>
          <a:pPr>
            <a:defRPr sz="700" b="1"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v>CASOS</c:v>
          </c:tx>
          <c:invertIfNegative val="0"/>
          <c:cat>
            <c:strRef>
              <c:f>Hoja2!$A$2:$A$37</c:f>
              <c:strCache>
                <c:ptCount val="36"/>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pt idx="17">
                  <c:v>Corregimiento de Santa Elena</c:v>
                </c:pt>
                <c:pt idx="18">
                  <c:v>Corregimiento de San Cristóbal</c:v>
                </c:pt>
                <c:pt idx="29">
                  <c:v>primera infancia (0-5 años), </c:v>
                </c:pt>
                <c:pt idx="30">
                  <c:v>Infancia (6 - 11 años)</c:v>
                </c:pt>
                <c:pt idx="31">
                  <c:v>Adolescencia (12-18 años) </c:v>
                </c:pt>
                <c:pt idx="32">
                  <c:v>Juventud (14 - 26 años)</c:v>
                </c:pt>
                <c:pt idx="33">
                  <c:v>Adultez (27 - 59 años) </c:v>
                </c:pt>
                <c:pt idx="34">
                  <c:v>Vejez (60 años y más).</c:v>
                </c:pt>
                <c:pt idx="35">
                  <c:v>primera infancia (0-5 años), infancia (6 - 11 años), adolescencia (12-18 años), juventud (14 - 26 años), adultez (27 - 59 años) y vejez (60 años y más).</c:v>
                </c:pt>
              </c:strCache>
            </c:strRef>
          </c:cat>
          <c:val>
            <c:numRef>
              <c:f>Hoja2!$C$2:$C$18</c:f>
              <c:numCache>
                <c:formatCode>General</c:formatCode>
                <c:ptCount val="17"/>
                <c:pt idx="0">
                  <c:v>7</c:v>
                </c:pt>
                <c:pt idx="1">
                  <c:v>7</c:v>
                </c:pt>
                <c:pt idx="2">
                  <c:v>7</c:v>
                </c:pt>
                <c:pt idx="3">
                  <c:v>6</c:v>
                </c:pt>
                <c:pt idx="4">
                  <c:v>9</c:v>
                </c:pt>
                <c:pt idx="5">
                  <c:v>14</c:v>
                </c:pt>
                <c:pt idx="6">
                  <c:v>9</c:v>
                </c:pt>
                <c:pt idx="7">
                  <c:v>8</c:v>
                </c:pt>
                <c:pt idx="8">
                  <c:v>2</c:v>
                </c:pt>
                <c:pt idx="9">
                  <c:v>2</c:v>
                </c:pt>
                <c:pt idx="10">
                  <c:v>3</c:v>
                </c:pt>
                <c:pt idx="11">
                  <c:v>5</c:v>
                </c:pt>
                <c:pt idx="12">
                  <c:v>2</c:v>
                </c:pt>
                <c:pt idx="13">
                  <c:v>3</c:v>
                </c:pt>
                <c:pt idx="14">
                  <c:v>0</c:v>
                </c:pt>
                <c:pt idx="15">
                  <c:v>2</c:v>
                </c:pt>
                <c:pt idx="16">
                  <c:v>2</c:v>
                </c:pt>
              </c:numCache>
            </c:numRef>
          </c:val>
          <c:extLst>
            <c:ext xmlns:c16="http://schemas.microsoft.com/office/drawing/2014/chart" uri="{C3380CC4-5D6E-409C-BE32-E72D297353CC}">
              <c16:uniqueId val="{00000000-11A4-42D5-8671-7BB4029D4C5D}"/>
            </c:ext>
          </c:extLst>
        </c:ser>
        <c:dLbls>
          <c:showLegendKey val="0"/>
          <c:showVal val="0"/>
          <c:showCatName val="0"/>
          <c:showSerName val="0"/>
          <c:showPercent val="0"/>
          <c:showBubbleSize val="0"/>
        </c:dLbls>
        <c:gapWidth val="20"/>
        <c:overlap val="10"/>
        <c:axId val="148401152"/>
        <c:axId val="148398080"/>
      </c:barChart>
      <c:lineChart>
        <c:grouping val="standard"/>
        <c:varyColors val="0"/>
        <c:ser>
          <c:idx val="0"/>
          <c:order val="0"/>
          <c:tx>
            <c:v>TASA</c:v>
          </c:tx>
          <c:spPr>
            <a:ln w="19050"/>
          </c:spPr>
          <c:marker>
            <c:symbol val="none"/>
          </c:marker>
          <c:cat>
            <c:strRef>
              <c:f>Hoja2!$A$2:$A$18</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Hoja2!$B$2:$B$18</c:f>
              <c:numCache>
                <c:formatCode>0.0</c:formatCode>
                <c:ptCount val="17"/>
                <c:pt idx="0">
                  <c:v>4.7910749118784439</c:v>
                </c:pt>
                <c:pt idx="1">
                  <c:v>4.6788941767819905</c:v>
                </c:pt>
                <c:pt idx="2">
                  <c:v>4.5165952614463425</c:v>
                </c:pt>
                <c:pt idx="3">
                  <c:v>3.4574958510049787</c:v>
                </c:pt>
                <c:pt idx="4">
                  <c:v>4.6273683128100975</c:v>
                </c:pt>
                <c:pt idx="5">
                  <c:v>6.7484514714034365</c:v>
                </c:pt>
                <c:pt idx="6">
                  <c:v>4.7378644865470969</c:v>
                </c:pt>
                <c:pt idx="7">
                  <c:v>4.7772602412516418</c:v>
                </c:pt>
                <c:pt idx="8">
                  <c:v>1.3077365695454308</c:v>
                </c:pt>
                <c:pt idx="9">
                  <c:v>1.0687357390574819</c:v>
                </c:pt>
                <c:pt idx="10">
                  <c:v>1.5418536164176573</c:v>
                </c:pt>
                <c:pt idx="11">
                  <c:v>2.9979793619100725</c:v>
                </c:pt>
                <c:pt idx="12">
                  <c:v>1.562683126928937</c:v>
                </c:pt>
                <c:pt idx="13">
                  <c:v>3.1085827971028008</c:v>
                </c:pt>
                <c:pt idx="14">
                  <c:v>0</c:v>
                </c:pt>
                <c:pt idx="15">
                  <c:v>4.3719669479298737</c:v>
                </c:pt>
                <c:pt idx="16">
                  <c:v>4.1730131241262756</c:v>
                </c:pt>
              </c:numCache>
            </c:numRef>
          </c:val>
          <c:smooth val="0"/>
          <c:extLst>
            <c:ext xmlns:c16="http://schemas.microsoft.com/office/drawing/2014/chart" uri="{C3380CC4-5D6E-409C-BE32-E72D297353CC}">
              <c16:uniqueId val="{00000001-11A4-42D5-8671-7BB4029D4C5D}"/>
            </c:ext>
          </c:extLst>
        </c:ser>
        <c:dLbls>
          <c:showLegendKey val="0"/>
          <c:showVal val="0"/>
          <c:showCatName val="0"/>
          <c:showSerName val="0"/>
          <c:showPercent val="0"/>
          <c:showBubbleSize val="0"/>
        </c:dLbls>
        <c:marker val="1"/>
        <c:smooth val="0"/>
        <c:axId val="148377984"/>
        <c:axId val="148379520"/>
      </c:lineChart>
      <c:catAx>
        <c:axId val="148377984"/>
        <c:scaling>
          <c:orientation val="minMax"/>
        </c:scaling>
        <c:delete val="0"/>
        <c:axPos val="b"/>
        <c:numFmt formatCode="General" sourceLinked="0"/>
        <c:majorTickMark val="none"/>
        <c:minorTickMark val="none"/>
        <c:tickLblPos val="nextTo"/>
        <c:txPr>
          <a:bodyPr/>
          <a:lstStyle/>
          <a:p>
            <a:pPr>
              <a:defRPr b="1"/>
            </a:pPr>
            <a:endParaRPr lang="en-US"/>
          </a:p>
        </c:txPr>
        <c:crossAx val="148379520"/>
        <c:crosses val="autoZero"/>
        <c:auto val="1"/>
        <c:lblAlgn val="ctr"/>
        <c:lblOffset val="100"/>
        <c:noMultiLvlLbl val="0"/>
      </c:catAx>
      <c:valAx>
        <c:axId val="148379520"/>
        <c:scaling>
          <c:orientation val="minMax"/>
        </c:scaling>
        <c:delete val="0"/>
        <c:axPos val="l"/>
        <c:majorGridlines/>
        <c:title>
          <c:tx>
            <c:rich>
              <a:bodyPr rot="-5400000" vert="horz"/>
              <a:lstStyle/>
              <a:p>
                <a:pPr>
                  <a:defRPr sz="700"/>
                </a:pPr>
                <a:r>
                  <a:rPr lang="es-CO" sz="700"/>
                  <a:t>Numero</a:t>
                </a:r>
                <a:r>
                  <a:rPr lang="es-CO" sz="700" baseline="0"/>
                  <a:t> de casos</a:t>
                </a:r>
                <a:endParaRPr lang="es-CO" sz="700"/>
              </a:p>
            </c:rich>
          </c:tx>
          <c:layout>
            <c:manualLayout>
              <c:xMode val="edge"/>
              <c:yMode val="edge"/>
              <c:x val="0.93752561975872417"/>
              <c:y val="0.34236864072727913"/>
            </c:manualLayout>
          </c:layout>
          <c:overlay val="0"/>
        </c:title>
        <c:numFmt formatCode="0.0" sourceLinked="1"/>
        <c:majorTickMark val="none"/>
        <c:minorTickMark val="none"/>
        <c:tickLblPos val="nextTo"/>
        <c:txPr>
          <a:bodyPr/>
          <a:lstStyle/>
          <a:p>
            <a:pPr>
              <a:defRPr sz="700" b="1"/>
            </a:pPr>
            <a:endParaRPr lang="en-US"/>
          </a:p>
        </c:txPr>
        <c:crossAx val="148377984"/>
        <c:crosses val="autoZero"/>
        <c:crossBetween val="between"/>
      </c:valAx>
      <c:valAx>
        <c:axId val="148398080"/>
        <c:scaling>
          <c:orientation val="minMax"/>
        </c:scaling>
        <c:delete val="0"/>
        <c:axPos val="r"/>
        <c:title>
          <c:tx>
            <c:rich>
              <a:bodyPr rot="-5400000" vert="horz"/>
              <a:lstStyle/>
              <a:p>
                <a:pPr>
                  <a:defRPr sz="700"/>
                </a:pPr>
                <a:r>
                  <a:rPr lang="es-CO" sz="700"/>
                  <a:t>tasa por 100.000</a:t>
                </a:r>
              </a:p>
            </c:rich>
          </c:tx>
          <c:layout>
            <c:manualLayout>
              <c:xMode val="edge"/>
              <c:yMode val="edge"/>
              <c:x val="9.0237818403319167E-2"/>
              <c:y val="0.28405026028942493"/>
            </c:manualLayout>
          </c:layout>
          <c:overlay val="0"/>
        </c:title>
        <c:numFmt formatCode="General" sourceLinked="1"/>
        <c:majorTickMark val="out"/>
        <c:minorTickMark val="none"/>
        <c:tickLblPos val="nextTo"/>
        <c:txPr>
          <a:bodyPr/>
          <a:lstStyle/>
          <a:p>
            <a:pPr>
              <a:defRPr sz="600" b="1"/>
            </a:pPr>
            <a:endParaRPr lang="en-US"/>
          </a:p>
        </c:txPr>
        <c:crossAx val="148401152"/>
        <c:crosses val="max"/>
        <c:crossBetween val="between"/>
      </c:valAx>
      <c:catAx>
        <c:axId val="148401152"/>
        <c:scaling>
          <c:orientation val="minMax"/>
        </c:scaling>
        <c:delete val="1"/>
        <c:axPos val="b"/>
        <c:numFmt formatCode="General" sourceLinked="1"/>
        <c:majorTickMark val="out"/>
        <c:minorTickMark val="none"/>
        <c:tickLblPos val="nextTo"/>
        <c:crossAx val="148398080"/>
        <c:crosses val="autoZero"/>
        <c:auto val="1"/>
        <c:lblAlgn val="ctr"/>
        <c:lblOffset val="100"/>
        <c:noMultiLvlLbl val="0"/>
      </c:catAx>
      <c:dTable>
        <c:showHorzBorder val="1"/>
        <c:showVertBorder val="1"/>
        <c:showOutline val="1"/>
        <c:showKeys val="1"/>
        <c:txPr>
          <a:bodyPr/>
          <a:lstStyle/>
          <a:p>
            <a:pPr rtl="0">
              <a:defRPr sz="500" b="1"/>
            </a:pPr>
            <a:endParaRPr lang="en-US"/>
          </a:p>
        </c:txPr>
      </c:dTable>
    </c:plotArea>
    <c:plotVisOnly val="1"/>
    <c:dispBlanksAs val="gap"/>
    <c:showDLblsOverMax val="0"/>
  </c:chart>
  <c:spPr>
    <a:ln>
      <a:noFill/>
    </a:ln>
  </c:sp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 (C)'!$A$72</c:f>
              <c:strCache>
                <c:ptCount val="1"/>
                <c:pt idx="0">
                  <c:v>2022</c:v>
                </c:pt>
              </c:strCache>
            </c:strRef>
          </c:tx>
          <c:spPr>
            <a:solidFill>
              <a:srgbClr val="0070C0"/>
            </a:solidFill>
          </c:spPr>
          <c:invertIfNegative val="0"/>
          <c:val>
            <c:numRef>
              <c:f>'Canal endémico (C)'!$B$72:$BA$72</c:f>
              <c:numCache>
                <c:formatCode>General</c:formatCode>
                <c:ptCount val="52"/>
                <c:pt idx="0">
                  <c:v>5</c:v>
                </c:pt>
                <c:pt idx="1">
                  <c:v>1</c:v>
                </c:pt>
                <c:pt idx="2">
                  <c:v>2</c:v>
                </c:pt>
                <c:pt idx="3">
                  <c:v>2</c:v>
                </c:pt>
                <c:pt idx="4">
                  <c:v>3</c:v>
                </c:pt>
                <c:pt idx="5">
                  <c:v>4</c:v>
                </c:pt>
                <c:pt idx="6">
                  <c:v>2</c:v>
                </c:pt>
                <c:pt idx="7">
                  <c:v>0</c:v>
                </c:pt>
                <c:pt idx="8">
                  <c:v>2</c:v>
                </c:pt>
                <c:pt idx="9">
                  <c:v>2</c:v>
                </c:pt>
                <c:pt idx="10">
                  <c:v>4</c:v>
                </c:pt>
                <c:pt idx="11">
                  <c:v>1</c:v>
                </c:pt>
                <c:pt idx="12">
                  <c:v>4</c:v>
                </c:pt>
                <c:pt idx="13">
                  <c:v>2</c:v>
                </c:pt>
                <c:pt idx="14">
                  <c:v>3</c:v>
                </c:pt>
                <c:pt idx="15">
                  <c:v>3</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38016896"/>
        <c:axId val="38146048"/>
      </c:barChart>
      <c:lineChart>
        <c:grouping val="standard"/>
        <c:varyColors val="0"/>
        <c:ser>
          <c:idx val="1"/>
          <c:order val="0"/>
          <c:tx>
            <c:strRef>
              <c:f>'Canal endémico (C)'!$A$71</c:f>
              <c:strCache>
                <c:ptCount val="1"/>
                <c:pt idx="0">
                  <c:v>2021</c:v>
                </c:pt>
              </c:strCache>
            </c:strRef>
          </c:tx>
          <c:spPr>
            <a:ln w="22225"/>
          </c:spPr>
          <c:marker>
            <c:symbol val="none"/>
          </c:marker>
          <c:val>
            <c:numRef>
              <c:f>'Canal endémico (C)'!$B$71:$BA$71</c:f>
              <c:numCache>
                <c:formatCode>General</c:formatCode>
                <c:ptCount val="52"/>
                <c:pt idx="0">
                  <c:v>1</c:v>
                </c:pt>
                <c:pt idx="1">
                  <c:v>0</c:v>
                </c:pt>
                <c:pt idx="2">
                  <c:v>2</c:v>
                </c:pt>
                <c:pt idx="3">
                  <c:v>2</c:v>
                </c:pt>
                <c:pt idx="4">
                  <c:v>0</c:v>
                </c:pt>
                <c:pt idx="5">
                  <c:v>0</c:v>
                </c:pt>
                <c:pt idx="6">
                  <c:v>1</c:v>
                </c:pt>
                <c:pt idx="7">
                  <c:v>2</c:v>
                </c:pt>
                <c:pt idx="8">
                  <c:v>4</c:v>
                </c:pt>
                <c:pt idx="9">
                  <c:v>1</c:v>
                </c:pt>
                <c:pt idx="10">
                  <c:v>1</c:v>
                </c:pt>
                <c:pt idx="11">
                  <c:v>1</c:v>
                </c:pt>
                <c:pt idx="12">
                  <c:v>0</c:v>
                </c:pt>
                <c:pt idx="13">
                  <c:v>2</c:v>
                </c:pt>
                <c:pt idx="14">
                  <c:v>2</c:v>
                </c:pt>
                <c:pt idx="15">
                  <c:v>1</c:v>
                </c:pt>
                <c:pt idx="16">
                  <c:v>3</c:v>
                </c:pt>
                <c:pt idx="17">
                  <c:v>4</c:v>
                </c:pt>
                <c:pt idx="18">
                  <c:v>5</c:v>
                </c:pt>
                <c:pt idx="19">
                  <c:v>2</c:v>
                </c:pt>
                <c:pt idx="20">
                  <c:v>0</c:v>
                </c:pt>
                <c:pt idx="21">
                  <c:v>2</c:v>
                </c:pt>
                <c:pt idx="22">
                  <c:v>3</c:v>
                </c:pt>
                <c:pt idx="23">
                  <c:v>1</c:v>
                </c:pt>
                <c:pt idx="24">
                  <c:v>2</c:v>
                </c:pt>
                <c:pt idx="25">
                  <c:v>3</c:v>
                </c:pt>
                <c:pt idx="26">
                  <c:v>2</c:v>
                </c:pt>
                <c:pt idx="27">
                  <c:v>1</c:v>
                </c:pt>
                <c:pt idx="28">
                  <c:v>2</c:v>
                </c:pt>
                <c:pt idx="29">
                  <c:v>0</c:v>
                </c:pt>
                <c:pt idx="30">
                  <c:v>3</c:v>
                </c:pt>
                <c:pt idx="31">
                  <c:v>3</c:v>
                </c:pt>
                <c:pt idx="32">
                  <c:v>1</c:v>
                </c:pt>
                <c:pt idx="33">
                  <c:v>2</c:v>
                </c:pt>
                <c:pt idx="34">
                  <c:v>3</c:v>
                </c:pt>
                <c:pt idx="35">
                  <c:v>2</c:v>
                </c:pt>
                <c:pt idx="36">
                  <c:v>2</c:v>
                </c:pt>
                <c:pt idx="37">
                  <c:v>9</c:v>
                </c:pt>
                <c:pt idx="38">
                  <c:v>3</c:v>
                </c:pt>
                <c:pt idx="39">
                  <c:v>2</c:v>
                </c:pt>
                <c:pt idx="40">
                  <c:v>1</c:v>
                </c:pt>
                <c:pt idx="41">
                  <c:v>2</c:v>
                </c:pt>
                <c:pt idx="42">
                  <c:v>4</c:v>
                </c:pt>
                <c:pt idx="43">
                  <c:v>2</c:v>
                </c:pt>
                <c:pt idx="44">
                  <c:v>1</c:v>
                </c:pt>
                <c:pt idx="45">
                  <c:v>1</c:v>
                </c:pt>
                <c:pt idx="46">
                  <c:v>4</c:v>
                </c:pt>
                <c:pt idx="47">
                  <c:v>3</c:v>
                </c:pt>
                <c:pt idx="48">
                  <c:v>2</c:v>
                </c:pt>
                <c:pt idx="49">
                  <c:v>2</c:v>
                </c:pt>
                <c:pt idx="50">
                  <c:v>1</c:v>
                </c:pt>
                <c:pt idx="51">
                  <c:v>3</c:v>
                </c:pt>
              </c:numCache>
            </c:numRef>
          </c:val>
          <c:smooth val="0"/>
          <c:extLst>
            <c:ext xmlns:c16="http://schemas.microsoft.com/office/drawing/2014/chart" uri="{C3380CC4-5D6E-409C-BE32-E72D297353CC}">
              <c16:uniqueId val="{00000000-5F54-6843-BFD9-CAA09CBC43B7}"/>
            </c:ext>
          </c:extLst>
        </c:ser>
        <c:ser>
          <c:idx val="3"/>
          <c:order val="1"/>
          <c:tx>
            <c:strRef>
              <c:f>'Canal endémico (C)'!$A$70</c:f>
              <c:strCache>
                <c:ptCount val="1"/>
                <c:pt idx="0">
                  <c:v>2020</c:v>
                </c:pt>
              </c:strCache>
            </c:strRef>
          </c:tx>
          <c:spPr>
            <a:ln w="22225"/>
          </c:spPr>
          <c:marker>
            <c:symbol val="none"/>
          </c:marker>
          <c:val>
            <c:numRef>
              <c:f>'Canal endémico (C)'!$B$70:$BA$70</c:f>
              <c:numCache>
                <c:formatCode>General</c:formatCode>
                <c:ptCount val="52"/>
                <c:pt idx="0">
                  <c:v>2</c:v>
                </c:pt>
                <c:pt idx="1">
                  <c:v>5</c:v>
                </c:pt>
                <c:pt idx="2">
                  <c:v>5</c:v>
                </c:pt>
                <c:pt idx="3">
                  <c:v>1</c:v>
                </c:pt>
                <c:pt idx="4">
                  <c:v>5</c:v>
                </c:pt>
                <c:pt idx="5">
                  <c:v>2</c:v>
                </c:pt>
                <c:pt idx="6">
                  <c:v>3</c:v>
                </c:pt>
                <c:pt idx="7">
                  <c:v>6</c:v>
                </c:pt>
                <c:pt idx="8">
                  <c:v>6</c:v>
                </c:pt>
                <c:pt idx="9">
                  <c:v>6</c:v>
                </c:pt>
                <c:pt idx="10">
                  <c:v>3</c:v>
                </c:pt>
                <c:pt idx="11">
                  <c:v>1</c:v>
                </c:pt>
                <c:pt idx="12">
                  <c:v>2</c:v>
                </c:pt>
                <c:pt idx="13">
                  <c:v>1</c:v>
                </c:pt>
                <c:pt idx="14">
                  <c:v>0</c:v>
                </c:pt>
                <c:pt idx="15">
                  <c:v>0</c:v>
                </c:pt>
                <c:pt idx="16">
                  <c:v>4</c:v>
                </c:pt>
                <c:pt idx="17">
                  <c:v>0</c:v>
                </c:pt>
                <c:pt idx="18">
                  <c:v>1</c:v>
                </c:pt>
                <c:pt idx="19">
                  <c:v>1</c:v>
                </c:pt>
                <c:pt idx="20">
                  <c:v>0</c:v>
                </c:pt>
                <c:pt idx="21">
                  <c:v>0</c:v>
                </c:pt>
                <c:pt idx="22">
                  <c:v>0</c:v>
                </c:pt>
                <c:pt idx="23">
                  <c:v>6</c:v>
                </c:pt>
                <c:pt idx="24">
                  <c:v>1</c:v>
                </c:pt>
                <c:pt idx="25">
                  <c:v>0</c:v>
                </c:pt>
                <c:pt idx="26">
                  <c:v>0</c:v>
                </c:pt>
                <c:pt idx="27">
                  <c:v>0</c:v>
                </c:pt>
                <c:pt idx="28">
                  <c:v>2</c:v>
                </c:pt>
                <c:pt idx="29">
                  <c:v>4</c:v>
                </c:pt>
                <c:pt idx="30">
                  <c:v>1</c:v>
                </c:pt>
                <c:pt idx="31">
                  <c:v>2</c:v>
                </c:pt>
                <c:pt idx="32">
                  <c:v>2</c:v>
                </c:pt>
                <c:pt idx="33">
                  <c:v>0</c:v>
                </c:pt>
                <c:pt idx="34">
                  <c:v>1</c:v>
                </c:pt>
                <c:pt idx="35">
                  <c:v>2</c:v>
                </c:pt>
                <c:pt idx="36">
                  <c:v>0</c:v>
                </c:pt>
                <c:pt idx="37">
                  <c:v>7</c:v>
                </c:pt>
                <c:pt idx="38">
                  <c:v>0</c:v>
                </c:pt>
                <c:pt idx="39">
                  <c:v>3</c:v>
                </c:pt>
                <c:pt idx="40">
                  <c:v>7</c:v>
                </c:pt>
                <c:pt idx="41">
                  <c:v>3</c:v>
                </c:pt>
                <c:pt idx="42">
                  <c:v>2</c:v>
                </c:pt>
                <c:pt idx="43">
                  <c:v>3</c:v>
                </c:pt>
                <c:pt idx="44">
                  <c:v>2</c:v>
                </c:pt>
                <c:pt idx="45">
                  <c:v>6</c:v>
                </c:pt>
                <c:pt idx="46">
                  <c:v>1</c:v>
                </c:pt>
                <c:pt idx="47">
                  <c:v>2</c:v>
                </c:pt>
                <c:pt idx="48">
                  <c:v>7</c:v>
                </c:pt>
                <c:pt idx="49">
                  <c:v>1</c:v>
                </c:pt>
                <c:pt idx="50">
                  <c:v>1</c:v>
                </c:pt>
                <c:pt idx="51">
                  <c:v>3</c:v>
                </c:pt>
              </c:numCache>
            </c:numRef>
          </c:val>
          <c:smooth val="0"/>
          <c:extLst>
            <c:ext xmlns:c16="http://schemas.microsoft.com/office/drawing/2014/chart" uri="{C3380CC4-5D6E-409C-BE32-E72D297353CC}">
              <c16:uniqueId val="{00000002-5F54-6843-BFD9-CAA09CBC43B7}"/>
            </c:ext>
          </c:extLst>
        </c:ser>
        <c:ser>
          <c:idx val="0"/>
          <c:order val="2"/>
          <c:tx>
            <c:strRef>
              <c:f>'Canal endémico (C)'!$A$69</c:f>
              <c:strCache>
                <c:ptCount val="1"/>
                <c:pt idx="0">
                  <c:v>2019</c:v>
                </c:pt>
              </c:strCache>
            </c:strRef>
          </c:tx>
          <c:spPr>
            <a:ln w="22225"/>
          </c:spPr>
          <c:marker>
            <c:symbol val="none"/>
          </c:marker>
          <c:val>
            <c:numRef>
              <c:f>'Canal endémico (C)'!$B$69:$BA$69</c:f>
              <c:numCache>
                <c:formatCode>General</c:formatCode>
                <c:ptCount val="52"/>
                <c:pt idx="0">
                  <c:v>1</c:v>
                </c:pt>
                <c:pt idx="1">
                  <c:v>0</c:v>
                </c:pt>
                <c:pt idx="2">
                  <c:v>6</c:v>
                </c:pt>
                <c:pt idx="3">
                  <c:v>4</c:v>
                </c:pt>
                <c:pt idx="4">
                  <c:v>1</c:v>
                </c:pt>
                <c:pt idx="5">
                  <c:v>0</c:v>
                </c:pt>
                <c:pt idx="6">
                  <c:v>5</c:v>
                </c:pt>
                <c:pt idx="7">
                  <c:v>1</c:v>
                </c:pt>
                <c:pt idx="8">
                  <c:v>2</c:v>
                </c:pt>
                <c:pt idx="9">
                  <c:v>2</c:v>
                </c:pt>
                <c:pt idx="10">
                  <c:v>2</c:v>
                </c:pt>
                <c:pt idx="11">
                  <c:v>3</c:v>
                </c:pt>
                <c:pt idx="12">
                  <c:v>4</c:v>
                </c:pt>
                <c:pt idx="13">
                  <c:v>5</c:v>
                </c:pt>
                <c:pt idx="14">
                  <c:v>6</c:v>
                </c:pt>
                <c:pt idx="15">
                  <c:v>4</c:v>
                </c:pt>
                <c:pt idx="16">
                  <c:v>6</c:v>
                </c:pt>
                <c:pt idx="17">
                  <c:v>5</c:v>
                </c:pt>
                <c:pt idx="18">
                  <c:v>4</c:v>
                </c:pt>
                <c:pt idx="19">
                  <c:v>8</c:v>
                </c:pt>
                <c:pt idx="20">
                  <c:v>4</c:v>
                </c:pt>
                <c:pt idx="21">
                  <c:v>5</c:v>
                </c:pt>
                <c:pt idx="22">
                  <c:v>2</c:v>
                </c:pt>
                <c:pt idx="23">
                  <c:v>4</c:v>
                </c:pt>
                <c:pt idx="24">
                  <c:v>5</c:v>
                </c:pt>
                <c:pt idx="25">
                  <c:v>3</c:v>
                </c:pt>
                <c:pt idx="26">
                  <c:v>3</c:v>
                </c:pt>
                <c:pt idx="27">
                  <c:v>0</c:v>
                </c:pt>
                <c:pt idx="28">
                  <c:v>2</c:v>
                </c:pt>
                <c:pt idx="29">
                  <c:v>3</c:v>
                </c:pt>
                <c:pt idx="30">
                  <c:v>5</c:v>
                </c:pt>
                <c:pt idx="31">
                  <c:v>1</c:v>
                </c:pt>
                <c:pt idx="32">
                  <c:v>1</c:v>
                </c:pt>
                <c:pt idx="33">
                  <c:v>2</c:v>
                </c:pt>
                <c:pt idx="34">
                  <c:v>1</c:v>
                </c:pt>
                <c:pt idx="35">
                  <c:v>4</c:v>
                </c:pt>
                <c:pt idx="36">
                  <c:v>1</c:v>
                </c:pt>
                <c:pt idx="37">
                  <c:v>3</c:v>
                </c:pt>
                <c:pt idx="38">
                  <c:v>3</c:v>
                </c:pt>
                <c:pt idx="39">
                  <c:v>6</c:v>
                </c:pt>
                <c:pt idx="40">
                  <c:v>2</c:v>
                </c:pt>
                <c:pt idx="41">
                  <c:v>3</c:v>
                </c:pt>
                <c:pt idx="42">
                  <c:v>2</c:v>
                </c:pt>
                <c:pt idx="43">
                  <c:v>2</c:v>
                </c:pt>
                <c:pt idx="44">
                  <c:v>2</c:v>
                </c:pt>
                <c:pt idx="45">
                  <c:v>4</c:v>
                </c:pt>
                <c:pt idx="46">
                  <c:v>1</c:v>
                </c:pt>
                <c:pt idx="47">
                  <c:v>5</c:v>
                </c:pt>
                <c:pt idx="48">
                  <c:v>4</c:v>
                </c:pt>
                <c:pt idx="49">
                  <c:v>3</c:v>
                </c:pt>
                <c:pt idx="50">
                  <c:v>4</c:v>
                </c:pt>
                <c:pt idx="51">
                  <c:v>2</c:v>
                </c:pt>
              </c:numCache>
            </c:numRef>
          </c:val>
          <c:smooth val="0"/>
          <c:extLst>
            <c:ext xmlns:c16="http://schemas.microsoft.com/office/drawing/2014/chart" uri="{C3380CC4-5D6E-409C-BE32-E72D297353CC}">
              <c16:uniqueId val="{00000001-5F54-6843-BFD9-CAA09CBC43B7}"/>
            </c:ext>
          </c:extLst>
        </c:ser>
        <c:dLbls>
          <c:showLegendKey val="0"/>
          <c:showVal val="0"/>
          <c:showCatName val="0"/>
          <c:showSerName val="0"/>
          <c:showPercent val="0"/>
          <c:showBubbleSize val="0"/>
        </c:dLbls>
        <c:marker val="1"/>
        <c:smooth val="0"/>
        <c:axId val="38016896"/>
        <c:axId val="38146048"/>
      </c:lineChart>
      <c:catAx>
        <c:axId val="38016896"/>
        <c:scaling>
          <c:orientation val="minMax"/>
        </c:scaling>
        <c:delete val="0"/>
        <c:axPos val="b"/>
        <c:title>
          <c:tx>
            <c:rich>
              <a:bodyPr/>
              <a:lstStyle/>
              <a:p>
                <a:pPr>
                  <a:defRPr sz="900"/>
                </a:pPr>
                <a:r>
                  <a:rPr lang="en-US" sz="900"/>
                  <a:t>Semana Epidemiológica</a:t>
                </a:r>
              </a:p>
            </c:rich>
          </c:tx>
          <c:layout/>
          <c:overlay val="0"/>
        </c:title>
        <c:majorTickMark val="out"/>
        <c:minorTickMark val="none"/>
        <c:tickLblPos val="nextTo"/>
        <c:txPr>
          <a:bodyPr/>
          <a:lstStyle/>
          <a:p>
            <a:pPr>
              <a:defRPr sz="900"/>
            </a:pPr>
            <a:endParaRPr lang="en-US"/>
          </a:p>
        </c:txPr>
        <c:crossAx val="38146048"/>
        <c:crosses val="autoZero"/>
        <c:auto val="1"/>
        <c:lblAlgn val="ctr"/>
        <c:lblOffset val="100"/>
        <c:noMultiLvlLbl val="0"/>
      </c:catAx>
      <c:valAx>
        <c:axId val="38146048"/>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sz="900"/>
                </a:pPr>
                <a:r>
                  <a:rPr lang="en-US" sz="900"/>
                  <a:t>Casos</a:t>
                </a:r>
              </a:p>
            </c:rich>
          </c:tx>
          <c:layout/>
          <c:overlay val="0"/>
        </c:title>
        <c:numFmt formatCode="General" sourceLinked="1"/>
        <c:majorTickMark val="out"/>
        <c:minorTickMark val="none"/>
        <c:tickLblPos val="nextTo"/>
        <c:txPr>
          <a:bodyPr/>
          <a:lstStyle/>
          <a:p>
            <a:pPr>
              <a:defRPr sz="900"/>
            </a:pPr>
            <a:endParaRPr lang="en-US"/>
          </a:p>
        </c:txPr>
        <c:crossAx val="38016896"/>
        <c:crosses val="autoZero"/>
        <c:crossBetween val="between"/>
      </c:valAx>
    </c:plotArea>
    <c:legend>
      <c:legendPos val="t"/>
      <c:layout/>
      <c:overlay val="0"/>
      <c:txPr>
        <a:bodyPr/>
        <a:lstStyle/>
        <a:p>
          <a:pPr>
            <a:defRPr sz="90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'Semana '!$B$4</c:f>
              <c:strCache>
                <c:ptCount val="1"/>
                <c:pt idx="0">
                  <c:v>2021 (1527 casos)</c:v>
                </c:pt>
              </c:strCache>
            </c:strRef>
          </c:tx>
          <c:spPr>
            <a:solidFill>
              <a:srgbClr val="00B050"/>
            </a:solidFill>
          </c:spPr>
          <c:invertIfNegative val="0"/>
          <c:cat>
            <c:numRef>
              <c:f>'Semana '!$A$5:$A$56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'Semana '!$B$5:$B$56</c:f>
              <c:numCache>
                <c:formatCode>General</c:formatCode>
                <c:ptCount val="52"/>
                <c:pt idx="0">
                  <c:v>84</c:v>
                </c:pt>
                <c:pt idx="1">
                  <c:v>94</c:v>
                </c:pt>
                <c:pt idx="2">
                  <c:v>89</c:v>
                </c:pt>
                <c:pt idx="3">
                  <c:v>82</c:v>
                </c:pt>
                <c:pt idx="4">
                  <c:v>92</c:v>
                </c:pt>
                <c:pt idx="5">
                  <c:v>95</c:v>
                </c:pt>
                <c:pt idx="6">
                  <c:v>94</c:v>
                </c:pt>
                <c:pt idx="7">
                  <c:v>110</c:v>
                </c:pt>
                <c:pt idx="8">
                  <c:v>116</c:v>
                </c:pt>
                <c:pt idx="9">
                  <c:v>83</c:v>
                </c:pt>
                <c:pt idx="10">
                  <c:v>102</c:v>
                </c:pt>
                <c:pt idx="11">
                  <c:v>118</c:v>
                </c:pt>
                <c:pt idx="12">
                  <c:v>102</c:v>
                </c:pt>
                <c:pt idx="13">
                  <c:v>95</c:v>
                </c:pt>
                <c:pt idx="14">
                  <c:v>84</c:v>
                </c:pt>
                <c:pt idx="15">
                  <c:v>87</c:v>
                </c:pt>
                <c:pt idx="16">
                  <c:v>75</c:v>
                </c:pt>
                <c:pt idx="17">
                  <c:v>82</c:v>
                </c:pt>
                <c:pt idx="18">
                  <c:v>83</c:v>
                </c:pt>
                <c:pt idx="19">
                  <c:v>96</c:v>
                </c:pt>
                <c:pt idx="20">
                  <c:v>82</c:v>
                </c:pt>
                <c:pt idx="21">
                  <c:v>87</c:v>
                </c:pt>
                <c:pt idx="22">
                  <c:v>75</c:v>
                </c:pt>
                <c:pt idx="23">
                  <c:v>94</c:v>
                </c:pt>
                <c:pt idx="24">
                  <c:v>81</c:v>
                </c:pt>
                <c:pt idx="25">
                  <c:v>91</c:v>
                </c:pt>
                <c:pt idx="26">
                  <c:v>87</c:v>
                </c:pt>
                <c:pt idx="27">
                  <c:v>88</c:v>
                </c:pt>
                <c:pt idx="28">
                  <c:v>93</c:v>
                </c:pt>
                <c:pt idx="29">
                  <c:v>71</c:v>
                </c:pt>
                <c:pt idx="30">
                  <c:v>104</c:v>
                </c:pt>
                <c:pt idx="31">
                  <c:v>91</c:v>
                </c:pt>
                <c:pt idx="32">
                  <c:v>97</c:v>
                </c:pt>
                <c:pt idx="33">
                  <c:v>105</c:v>
                </c:pt>
                <c:pt idx="34">
                  <c:v>115</c:v>
                </c:pt>
                <c:pt idx="35">
                  <c:v>112</c:v>
                </c:pt>
                <c:pt idx="36">
                  <c:v>106</c:v>
                </c:pt>
                <c:pt idx="37">
                  <c:v>95</c:v>
                </c:pt>
                <c:pt idx="38">
                  <c:v>86</c:v>
                </c:pt>
                <c:pt idx="39">
                  <c:v>98</c:v>
                </c:pt>
                <c:pt idx="40">
                  <c:v>112</c:v>
                </c:pt>
                <c:pt idx="41">
                  <c:v>102</c:v>
                </c:pt>
                <c:pt idx="42">
                  <c:v>117</c:v>
                </c:pt>
                <c:pt idx="43">
                  <c:v>122</c:v>
                </c:pt>
                <c:pt idx="44">
                  <c:v>94</c:v>
                </c:pt>
                <c:pt idx="45">
                  <c:v>93</c:v>
                </c:pt>
                <c:pt idx="46">
                  <c:v>92</c:v>
                </c:pt>
                <c:pt idx="47">
                  <c:v>114</c:v>
                </c:pt>
                <c:pt idx="48">
                  <c:v>100</c:v>
                </c:pt>
                <c:pt idx="49">
                  <c:v>90</c:v>
                </c:pt>
                <c:pt idx="50">
                  <c:v>121</c:v>
                </c:pt>
                <c:pt idx="51">
                  <c:v>104</c:v>
                </c:pt>
              </c:numCache>
            </c:numRef>
          </c:val>
          <c:extLst>
            <c:ext xmlns:c16="http://schemas.microsoft.com/office/drawing/2014/chart" uri="{C3380CC4-5D6E-409C-BE32-E72D297353CC}">
              <c16:uniqueId val="{00000000-AE46-4708-8D6B-AC797175FC46}"/>
            </c:ext>
          </c:extLst>
        </c:ser>
        <c:dLbls>
          <c:showLegendKey val="0"/>
          <c:showVal val="0"/>
          <c:showCatName val="0"/>
          <c:showSerName val="0"/>
          <c:showPercent val="0"/>
          <c:showBubbleSize val="0"/>
        </c:dLbls>
        <c:gapWidth val="10"/>
        <c:overlap val="10"/>
        <c:axId val="112644864"/>
        <c:axId val="112646400"/>
      </c:barChart>
      <c:lineChart>
        <c:grouping val="standard"/>
        <c:varyColors val="0"/>
        <c:ser>
          <c:idx val="1"/>
          <c:order val="1"/>
          <c:tx>
            <c:strRef>
              <c:f>'Semana '!$C$4</c:f>
              <c:strCache>
                <c:ptCount val="1"/>
                <c:pt idx="0">
                  <c:v>2022( 1684 casos)</c:v>
                </c:pt>
              </c:strCache>
            </c:strRef>
          </c:tx>
          <c:marker>
            <c:symbol val="none"/>
          </c:marker>
          <c:cat>
            <c:numRef>
              <c:f>'Semana '!$A$5:$A$56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'Semana '!$C$5:$C$56</c:f>
              <c:numCache>
                <c:formatCode>General</c:formatCode>
                <c:ptCount val="52"/>
                <c:pt idx="0">
                  <c:v>89</c:v>
                </c:pt>
                <c:pt idx="1">
                  <c:v>100</c:v>
                </c:pt>
                <c:pt idx="2">
                  <c:v>94</c:v>
                </c:pt>
                <c:pt idx="3">
                  <c:v>84</c:v>
                </c:pt>
                <c:pt idx="4">
                  <c:v>102</c:v>
                </c:pt>
                <c:pt idx="5">
                  <c:v>97</c:v>
                </c:pt>
                <c:pt idx="6">
                  <c:v>93</c:v>
                </c:pt>
                <c:pt idx="7">
                  <c:v>113</c:v>
                </c:pt>
                <c:pt idx="8">
                  <c:v>103</c:v>
                </c:pt>
                <c:pt idx="9">
                  <c:v>113</c:v>
                </c:pt>
                <c:pt idx="10">
                  <c:v>112</c:v>
                </c:pt>
                <c:pt idx="11">
                  <c:v>122</c:v>
                </c:pt>
                <c:pt idx="12">
                  <c:v>123</c:v>
                </c:pt>
                <c:pt idx="13">
                  <c:v>107</c:v>
                </c:pt>
                <c:pt idx="14">
                  <c:v>131</c:v>
                </c:pt>
                <c:pt idx="15">
                  <c:v>101</c:v>
                </c:pt>
              </c:numCache>
            </c:numRef>
          </c:val>
          <c:smooth val="0"/>
          <c:extLst>
            <c:ext xmlns:c16="http://schemas.microsoft.com/office/drawing/2014/chart" uri="{C3380CC4-5D6E-409C-BE32-E72D297353CC}">
              <c16:uniqueId val="{00000001-AE46-4708-8D6B-AC797175FC46}"/>
            </c:ext>
          </c:extLst>
        </c:ser>
        <c:dLbls>
          <c:showLegendKey val="0"/>
          <c:showVal val="0"/>
          <c:showCatName val="0"/>
          <c:showSerName val="0"/>
          <c:showPercent val="0"/>
          <c:showBubbleSize val="0"/>
        </c:dLbls>
        <c:marker val="1"/>
        <c:smooth val="0"/>
        <c:axId val="112644864"/>
        <c:axId val="112646400"/>
      </c:lineChart>
      <c:catAx>
        <c:axId val="112644864"/>
        <c:scaling>
          <c:orientation val="minMax"/>
        </c:scaling>
        <c:delete val="0"/>
        <c:axPos val="b"/>
        <c:numFmt formatCode="General" sourceLinked="1"/>
        <c:majorTickMark val="none"/>
        <c:minorTickMark val="none"/>
        <c:tickLblPos val="nextTo"/>
        <c:crossAx val="112646400"/>
        <c:crosses val="autoZero"/>
        <c:auto val="1"/>
        <c:lblAlgn val="ctr"/>
        <c:lblOffset val="100"/>
        <c:noMultiLvlLbl val="0"/>
      </c:catAx>
      <c:valAx>
        <c:axId val="112646400"/>
        <c:scaling>
          <c:orientation val="minMax"/>
        </c:scaling>
        <c:delete val="0"/>
        <c:axPos val="l"/>
        <c:majorGridlines/>
        <c:title>
          <c:tx>
            <c:rich>
              <a:bodyPr/>
              <a:lstStyle/>
              <a:p>
                <a:pPr>
                  <a:defRPr/>
                </a:pPr>
                <a:r>
                  <a:rPr lang="es-CO"/>
                  <a:t>Numero de casos</a:t>
                </a:r>
              </a:p>
            </c:rich>
          </c:tx>
          <c:layout>
            <c:manualLayout>
              <c:xMode val="edge"/>
              <c:yMode val="edge"/>
              <c:x val="8.3754826074599026E-2"/>
              <c:y val="0.23423037924808279"/>
            </c:manualLayout>
          </c:layout>
          <c:overlay val="0"/>
        </c:title>
        <c:numFmt formatCode="General" sourceLinked="1"/>
        <c:majorTickMark val="none"/>
        <c:minorTickMark val="none"/>
        <c:tickLblPos val="nextTo"/>
        <c:txPr>
          <a:bodyPr/>
          <a:lstStyle/>
          <a:p>
            <a:pPr>
              <a:defRPr b="1"/>
            </a:pPr>
            <a:endParaRPr lang="en-US"/>
          </a:p>
        </c:txPr>
        <c:crossAx val="112644864"/>
        <c:crosses val="autoZero"/>
        <c:crossBetween val="between"/>
      </c:valAx>
      <c:dTable>
        <c:showHorzBorder val="1"/>
        <c:showVertBorder val="1"/>
        <c:showOutline val="1"/>
        <c:showKeys val="1"/>
        <c:txPr>
          <a:bodyPr/>
          <a:lstStyle/>
          <a:p>
            <a:pPr rtl="0">
              <a:defRPr sz="600" b="1"/>
            </a:pPr>
            <a:endParaRPr lang="en-US"/>
          </a:p>
        </c:txPr>
      </c:dTable>
    </c:plotArea>
    <c:plotVisOnly val="1"/>
    <c:dispBlanksAs val="gap"/>
    <c:showDLblsOverMax val="0"/>
  </c:chart>
  <c:txPr>
    <a:bodyPr/>
    <a:lstStyle/>
    <a:p>
      <a:pPr>
        <a:defRPr sz="700"/>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v>Casos</c:v>
          </c:tx>
          <c:invertIfNegative val="0"/>
          <c:dPt>
            <c:idx val="12"/>
            <c:invertIfNegative val="0"/>
            <c:bubble3D val="0"/>
            <c:spPr>
              <a:solidFill>
                <a:srgbClr val="FFC000"/>
              </a:solidFill>
            </c:spPr>
            <c:extLst>
              <c:ext xmlns:c16="http://schemas.microsoft.com/office/drawing/2014/chart" uri="{C3380CC4-5D6E-409C-BE32-E72D297353CC}">
                <c16:uniqueId val="{00000001-C101-4C70-8653-6FBD704E8FA0}"/>
              </c:ext>
            </c:extLst>
          </c:dPt>
          <c:cat>
            <c:strRef>
              <c:f>Hoja2!$A$2:$A$38</c:f>
              <c:strCache>
                <c:ptCount val="37"/>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30">
                  <c:v>primera infancia (0-5 años), </c:v>
                </c:pt>
                <c:pt idx="31">
                  <c:v>Infancia (6 - 11 años)</c:v>
                </c:pt>
                <c:pt idx="32">
                  <c:v>Adolescencia (12-18 años) </c:v>
                </c:pt>
                <c:pt idx="33">
                  <c:v>Juventud (14 - 26 años)</c:v>
                </c:pt>
                <c:pt idx="34">
                  <c:v>Adultez (27 - 59 años) </c:v>
                </c:pt>
                <c:pt idx="35">
                  <c:v>Vejez (60 años y más).</c:v>
                </c:pt>
                <c:pt idx="36">
                  <c:v>primera infancia (0-5 años), infancia (6 - 11 años), adolescencia (12-18 años), juventud (14 - 26 años), adultez (27 - 59 años) y vejez (60 años y más).</c:v>
                </c:pt>
              </c:strCache>
            </c:strRef>
          </c:cat>
          <c:val>
            <c:numRef>
              <c:f>Hoja2!$C$2:$C$14</c:f>
              <c:numCache>
                <c:formatCode>General</c:formatCode>
                <c:ptCount val="13"/>
                <c:pt idx="0">
                  <c:v>667</c:v>
                </c:pt>
                <c:pt idx="1">
                  <c:v>1789</c:v>
                </c:pt>
                <c:pt idx="2">
                  <c:v>2980</c:v>
                </c:pt>
                <c:pt idx="3">
                  <c:v>3525</c:v>
                </c:pt>
                <c:pt idx="4">
                  <c:v>3750</c:v>
                </c:pt>
                <c:pt idx="5">
                  <c:v>3717</c:v>
                </c:pt>
                <c:pt idx="6">
                  <c:v>5273</c:v>
                </c:pt>
                <c:pt idx="7">
                  <c:v>5830</c:v>
                </c:pt>
                <c:pt idx="8">
                  <c:v>6094</c:v>
                </c:pt>
                <c:pt idx="9">
                  <c:v>5610</c:v>
                </c:pt>
                <c:pt idx="10">
                  <c:v>4580</c:v>
                </c:pt>
                <c:pt idx="11">
                  <c:v>4982</c:v>
                </c:pt>
                <c:pt idx="12">
                  <c:v>1684</c:v>
                </c:pt>
              </c:numCache>
            </c:numRef>
          </c:val>
          <c:extLst>
            <c:ext xmlns:c16="http://schemas.microsoft.com/office/drawing/2014/chart" uri="{C3380CC4-5D6E-409C-BE32-E72D297353CC}">
              <c16:uniqueId val="{00000000-11A4-42D5-8671-7BB4029D4C5D}"/>
            </c:ext>
          </c:extLst>
        </c:ser>
        <c:dLbls>
          <c:showLegendKey val="0"/>
          <c:showVal val="0"/>
          <c:showCatName val="0"/>
          <c:showSerName val="0"/>
          <c:showPercent val="0"/>
          <c:showBubbleSize val="0"/>
        </c:dLbls>
        <c:gapWidth val="20"/>
        <c:overlap val="10"/>
        <c:axId val="113619328"/>
        <c:axId val="113600768"/>
      </c:barChart>
      <c:lineChart>
        <c:grouping val="standard"/>
        <c:varyColors val="0"/>
        <c:ser>
          <c:idx val="0"/>
          <c:order val="0"/>
          <c:tx>
            <c:v>Tasa </c:v>
          </c:tx>
          <c:marker>
            <c:symbol val="none"/>
          </c:marker>
          <c:cat>
            <c:numRef>
              <c:f>Hoja2!$A$2:$A$14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Hoja2!$B$2:$B$14</c:f>
              <c:numCache>
                <c:formatCode>General</c:formatCode>
                <c:ptCount val="13"/>
                <c:pt idx="0">
                  <c:v>29</c:v>
                </c:pt>
                <c:pt idx="1">
                  <c:v>76</c:v>
                </c:pt>
                <c:pt idx="2">
                  <c:v>125</c:v>
                </c:pt>
                <c:pt idx="3">
                  <c:v>146</c:v>
                </c:pt>
                <c:pt idx="4">
                  <c:v>154</c:v>
                </c:pt>
                <c:pt idx="5">
                  <c:v>150</c:v>
                </c:pt>
                <c:pt idx="6">
                  <c:v>212</c:v>
                </c:pt>
                <c:pt idx="7">
                  <c:v>232</c:v>
                </c:pt>
                <c:pt idx="8">
                  <c:v>251</c:v>
                </c:pt>
                <c:pt idx="9">
                  <c:v>225</c:v>
                </c:pt>
                <c:pt idx="10">
                  <c:v>180</c:v>
                </c:pt>
                <c:pt idx="11">
                  <c:v>202</c:v>
                </c:pt>
                <c:pt idx="12">
                  <c:v>68</c:v>
                </c:pt>
              </c:numCache>
            </c:numRef>
          </c:val>
          <c:smooth val="0"/>
          <c:extLst>
            <c:ext xmlns:c16="http://schemas.microsoft.com/office/drawing/2014/chart" uri="{C3380CC4-5D6E-409C-BE32-E72D297353CC}">
              <c16:uniqueId val="{00000001-11A4-42D5-8671-7BB4029D4C5D}"/>
            </c:ext>
          </c:extLst>
        </c:ser>
        <c:dLbls>
          <c:showLegendKey val="0"/>
          <c:showVal val="0"/>
          <c:showCatName val="0"/>
          <c:showSerName val="0"/>
          <c:showPercent val="0"/>
          <c:showBubbleSize val="0"/>
        </c:dLbls>
        <c:marker val="1"/>
        <c:smooth val="0"/>
        <c:axId val="113597056"/>
        <c:axId val="113598848"/>
      </c:lineChart>
      <c:catAx>
        <c:axId val="113597056"/>
        <c:scaling>
          <c:orientation val="minMax"/>
        </c:scaling>
        <c:delete val="0"/>
        <c:axPos val="b"/>
        <c:numFmt formatCode="General" sourceLinked="0"/>
        <c:majorTickMark val="none"/>
        <c:minorTickMark val="none"/>
        <c:tickLblPos val="nextTo"/>
        <c:txPr>
          <a:bodyPr/>
          <a:lstStyle/>
          <a:p>
            <a:pPr>
              <a:defRPr b="1"/>
            </a:pPr>
            <a:endParaRPr lang="en-US"/>
          </a:p>
        </c:txPr>
        <c:crossAx val="113598848"/>
        <c:crosses val="autoZero"/>
        <c:auto val="1"/>
        <c:lblAlgn val="ctr"/>
        <c:lblOffset val="100"/>
        <c:noMultiLvlLbl val="0"/>
      </c:catAx>
      <c:valAx>
        <c:axId val="113598848"/>
        <c:scaling>
          <c:orientation val="minMax"/>
        </c:scaling>
        <c:delete val="0"/>
        <c:axPos val="l"/>
        <c:majorGridlines/>
        <c:title>
          <c:tx>
            <c:rich>
              <a:bodyPr rot="-5400000" vert="horz"/>
              <a:lstStyle/>
              <a:p>
                <a:pPr>
                  <a:defRPr sz="700"/>
                </a:pPr>
                <a:r>
                  <a:rPr lang="es-CO" sz="700"/>
                  <a:t>Numero</a:t>
                </a:r>
                <a:r>
                  <a:rPr lang="es-CO" sz="700" baseline="0"/>
                  <a:t> de casos</a:t>
                </a:r>
                <a:endParaRPr lang="es-CO" sz="700"/>
              </a:p>
            </c:rich>
          </c:tx>
          <c:layout>
            <c:manualLayout>
              <c:xMode val="edge"/>
              <c:yMode val="edge"/>
              <c:x val="0.96344849012650147"/>
              <c:y val="0.31254623172103485"/>
            </c:manualLayout>
          </c:layout>
          <c:overlay val="0"/>
        </c:title>
        <c:numFmt formatCode="General" sourceLinked="1"/>
        <c:majorTickMark val="none"/>
        <c:minorTickMark val="none"/>
        <c:tickLblPos val="nextTo"/>
        <c:txPr>
          <a:bodyPr/>
          <a:lstStyle/>
          <a:p>
            <a:pPr>
              <a:defRPr sz="700" b="1"/>
            </a:pPr>
            <a:endParaRPr lang="en-US"/>
          </a:p>
        </c:txPr>
        <c:crossAx val="113597056"/>
        <c:crosses val="autoZero"/>
        <c:crossBetween val="between"/>
      </c:valAx>
      <c:valAx>
        <c:axId val="113600768"/>
        <c:scaling>
          <c:orientation val="minMax"/>
        </c:scaling>
        <c:delete val="0"/>
        <c:axPos val="r"/>
        <c:title>
          <c:tx>
            <c:rich>
              <a:bodyPr rot="-5400000" vert="horz"/>
              <a:lstStyle/>
              <a:p>
                <a:pPr>
                  <a:defRPr sz="700"/>
                </a:pPr>
                <a:r>
                  <a:rPr lang="es-CO" sz="700"/>
                  <a:t>tasa por 100.000</a:t>
                </a:r>
              </a:p>
            </c:rich>
          </c:tx>
          <c:layout>
            <c:manualLayout>
              <c:xMode val="edge"/>
              <c:yMode val="edge"/>
              <c:x val="6.0017351366503338E-2"/>
              <c:y val="0.20758972378261012"/>
            </c:manualLayout>
          </c:layout>
          <c:overlay val="0"/>
        </c:title>
        <c:numFmt formatCode="General" sourceLinked="1"/>
        <c:majorTickMark val="out"/>
        <c:minorTickMark val="none"/>
        <c:tickLblPos val="nextTo"/>
        <c:txPr>
          <a:bodyPr/>
          <a:lstStyle/>
          <a:p>
            <a:pPr>
              <a:defRPr sz="700" b="1"/>
            </a:pPr>
            <a:endParaRPr lang="en-US"/>
          </a:p>
        </c:txPr>
        <c:crossAx val="113619328"/>
        <c:crosses val="max"/>
        <c:crossBetween val="between"/>
      </c:valAx>
      <c:catAx>
        <c:axId val="113619328"/>
        <c:scaling>
          <c:orientation val="minMax"/>
        </c:scaling>
        <c:delete val="1"/>
        <c:axPos val="b"/>
        <c:numFmt formatCode="General" sourceLinked="1"/>
        <c:majorTickMark val="out"/>
        <c:minorTickMark val="none"/>
        <c:tickLblPos val="nextTo"/>
        <c:crossAx val="113600768"/>
        <c:crosses val="autoZero"/>
        <c:auto val="1"/>
        <c:lblAlgn val="ctr"/>
        <c:lblOffset val="100"/>
        <c:noMultiLvlLbl val="0"/>
      </c:catAx>
      <c:dTable>
        <c:showHorzBorder val="1"/>
        <c:showVertBorder val="1"/>
        <c:showOutline val="1"/>
        <c:showKeys val="1"/>
        <c:txPr>
          <a:bodyPr/>
          <a:lstStyle/>
          <a:p>
            <a:pPr rtl="0">
              <a:defRPr sz="700" b="1"/>
            </a:pPr>
            <a:endParaRPr lang="en-US"/>
          </a:p>
        </c:txPr>
      </c:dTable>
    </c:plotArea>
    <c:plotVisOnly val="1"/>
    <c:dispBlanksAs val="gap"/>
    <c:showDLblsOverMax val="0"/>
  </c:chart>
  <c:spPr>
    <a:ln>
      <a:noFill/>
    </a:ln>
  </c:sp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495823174387465E-2"/>
          <c:y val="3.7241151258204826E-2"/>
          <c:w val="0.82060791132072952"/>
          <c:h val="0.74894511313225864"/>
        </c:manualLayout>
      </c:layout>
      <c:barChart>
        <c:barDir val="col"/>
        <c:grouping val="clustered"/>
        <c:varyColors val="0"/>
        <c:ser>
          <c:idx val="1"/>
          <c:order val="1"/>
          <c:tx>
            <c:strRef>
              <c:f>Hoja2!$C$50</c:f>
              <c:strCache>
                <c:ptCount val="1"/>
                <c:pt idx="0">
                  <c:v>tasa</c:v>
                </c:pt>
              </c:strCache>
            </c:strRef>
          </c:tx>
          <c:spPr>
            <a:solidFill>
              <a:srgbClr val="00B050"/>
            </a:solidFill>
          </c:spPr>
          <c:invertIfNegative val="0"/>
          <c:cat>
            <c:strRef>
              <c:f>Hoja2!$A$51:$A$67</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Hoja2!$C$51:$C$67</c:f>
              <c:numCache>
                <c:formatCode>0.0</c:formatCode>
                <c:ptCount val="17"/>
                <c:pt idx="0">
                  <c:v>80.763834228808051</c:v>
                </c:pt>
                <c:pt idx="1">
                  <c:v>123.65648895780974</c:v>
                </c:pt>
                <c:pt idx="2">
                  <c:v>92.267588912403866</c:v>
                </c:pt>
                <c:pt idx="3">
                  <c:v>57.048681541582148</c:v>
                </c:pt>
                <c:pt idx="4">
                  <c:v>84.835085734851802</c:v>
                </c:pt>
                <c:pt idx="5">
                  <c:v>75.679062929309964</c:v>
                </c:pt>
                <c:pt idx="6">
                  <c:v>74.752973009965302</c:v>
                </c:pt>
                <c:pt idx="7">
                  <c:v>75.241848799713367</c:v>
                </c:pt>
                <c:pt idx="8">
                  <c:v>54.271067636135378</c:v>
                </c:pt>
                <c:pt idx="9">
                  <c:v>27.787129215494531</c:v>
                </c:pt>
                <c:pt idx="10">
                  <c:v>41.116096437804195</c:v>
                </c:pt>
                <c:pt idx="11">
                  <c:v>56.961607876291382</c:v>
                </c:pt>
                <c:pt idx="12">
                  <c:v>52.349884752119387</c:v>
                </c:pt>
                <c:pt idx="13">
                  <c:v>55.954490347850417</c:v>
                </c:pt>
                <c:pt idx="14">
                  <c:v>65.432179545900681</c:v>
                </c:pt>
                <c:pt idx="15">
                  <c:v>43.719669479298737</c:v>
                </c:pt>
                <c:pt idx="16">
                  <c:v>95.979301854904335</c:v>
                </c:pt>
              </c:numCache>
            </c:numRef>
          </c:val>
          <c:extLst>
            <c:ext xmlns:c16="http://schemas.microsoft.com/office/drawing/2014/chart" uri="{C3380CC4-5D6E-409C-BE32-E72D297353CC}">
              <c16:uniqueId val="{00000000-8A1A-46C2-B7E9-FC0BEB35C54E}"/>
            </c:ext>
          </c:extLst>
        </c:ser>
        <c:dLbls>
          <c:showLegendKey val="0"/>
          <c:showVal val="0"/>
          <c:showCatName val="0"/>
          <c:showSerName val="0"/>
          <c:showPercent val="0"/>
          <c:showBubbleSize val="0"/>
        </c:dLbls>
        <c:gapWidth val="10"/>
        <c:overlap val="10"/>
        <c:axId val="113992064"/>
        <c:axId val="113982080"/>
      </c:barChart>
      <c:lineChart>
        <c:grouping val="standard"/>
        <c:varyColors val="0"/>
        <c:ser>
          <c:idx val="0"/>
          <c:order val="0"/>
          <c:tx>
            <c:strRef>
              <c:f>Hoja2!$B$50</c:f>
              <c:strCache>
                <c:ptCount val="1"/>
                <c:pt idx="0">
                  <c:v>casos</c:v>
                </c:pt>
              </c:strCache>
            </c:strRef>
          </c:tx>
          <c:marker>
            <c:symbol val="none"/>
          </c:marker>
          <c:cat>
            <c:strRef>
              <c:f>Hoja2!$A$51:$A$67</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Hoja2!$B$51:$B$67</c:f>
              <c:numCache>
                <c:formatCode>General</c:formatCode>
                <c:ptCount val="17"/>
                <c:pt idx="0">
                  <c:v>118</c:v>
                </c:pt>
                <c:pt idx="1">
                  <c:v>185</c:v>
                </c:pt>
                <c:pt idx="2">
                  <c:v>143</c:v>
                </c:pt>
                <c:pt idx="3">
                  <c:v>99</c:v>
                </c:pt>
                <c:pt idx="4">
                  <c:v>165</c:v>
                </c:pt>
                <c:pt idx="5">
                  <c:v>157</c:v>
                </c:pt>
                <c:pt idx="6">
                  <c:v>142</c:v>
                </c:pt>
                <c:pt idx="7">
                  <c:v>126</c:v>
                </c:pt>
                <c:pt idx="8">
                  <c:v>83</c:v>
                </c:pt>
                <c:pt idx="9">
                  <c:v>52</c:v>
                </c:pt>
                <c:pt idx="10">
                  <c:v>80</c:v>
                </c:pt>
                <c:pt idx="11">
                  <c:v>95</c:v>
                </c:pt>
                <c:pt idx="12">
                  <c:v>67</c:v>
                </c:pt>
                <c:pt idx="13">
                  <c:v>54</c:v>
                </c:pt>
                <c:pt idx="14">
                  <c:v>40</c:v>
                </c:pt>
                <c:pt idx="15">
                  <c:v>20</c:v>
                </c:pt>
                <c:pt idx="16">
                  <c:v>46</c:v>
                </c:pt>
              </c:numCache>
            </c:numRef>
          </c:val>
          <c:smooth val="0"/>
          <c:extLst>
            <c:ext xmlns:c16="http://schemas.microsoft.com/office/drawing/2014/chart" uri="{C3380CC4-5D6E-409C-BE32-E72D297353CC}">
              <c16:uniqueId val="{00000001-8A1A-46C2-B7E9-FC0BEB35C54E}"/>
            </c:ext>
          </c:extLst>
        </c:ser>
        <c:dLbls>
          <c:showLegendKey val="0"/>
          <c:showVal val="0"/>
          <c:showCatName val="0"/>
          <c:showSerName val="0"/>
          <c:showPercent val="0"/>
          <c:showBubbleSize val="0"/>
        </c:dLbls>
        <c:marker val="1"/>
        <c:smooth val="0"/>
        <c:axId val="113978368"/>
        <c:axId val="113980160"/>
      </c:lineChart>
      <c:catAx>
        <c:axId val="113978368"/>
        <c:scaling>
          <c:orientation val="minMax"/>
        </c:scaling>
        <c:delete val="0"/>
        <c:axPos val="b"/>
        <c:numFmt formatCode="General" sourceLinked="0"/>
        <c:majorTickMark val="none"/>
        <c:minorTickMark val="none"/>
        <c:tickLblPos val="nextTo"/>
        <c:crossAx val="113980160"/>
        <c:crosses val="autoZero"/>
        <c:auto val="1"/>
        <c:lblAlgn val="ctr"/>
        <c:lblOffset val="100"/>
        <c:noMultiLvlLbl val="0"/>
      </c:catAx>
      <c:valAx>
        <c:axId val="113980160"/>
        <c:scaling>
          <c:orientation val="minMax"/>
        </c:scaling>
        <c:delete val="0"/>
        <c:axPos val="l"/>
        <c:title>
          <c:tx>
            <c:rich>
              <a:bodyPr/>
              <a:lstStyle/>
              <a:p>
                <a:pPr>
                  <a:defRPr sz="700"/>
                </a:pPr>
                <a:r>
                  <a:rPr lang="es-CO" sz="700"/>
                  <a:t>Numero de casos</a:t>
                </a:r>
              </a:p>
            </c:rich>
          </c:tx>
          <c:layout>
            <c:manualLayout>
              <c:xMode val="edge"/>
              <c:yMode val="edge"/>
              <c:x val="5.7707230195463102E-2"/>
              <c:y val="0.23537403480755853"/>
            </c:manualLayout>
          </c:layout>
          <c:overlay val="0"/>
        </c:title>
        <c:numFmt formatCode="General" sourceLinked="1"/>
        <c:majorTickMark val="none"/>
        <c:minorTickMark val="none"/>
        <c:tickLblPos val="nextTo"/>
        <c:txPr>
          <a:bodyPr/>
          <a:lstStyle/>
          <a:p>
            <a:pPr>
              <a:defRPr sz="700"/>
            </a:pPr>
            <a:endParaRPr lang="en-US"/>
          </a:p>
        </c:txPr>
        <c:crossAx val="113978368"/>
        <c:crosses val="autoZero"/>
        <c:crossBetween val="between"/>
      </c:valAx>
      <c:valAx>
        <c:axId val="113982080"/>
        <c:scaling>
          <c:orientation val="minMax"/>
        </c:scaling>
        <c:delete val="0"/>
        <c:axPos val="r"/>
        <c:numFmt formatCode="0.0" sourceLinked="1"/>
        <c:majorTickMark val="out"/>
        <c:minorTickMark val="none"/>
        <c:tickLblPos val="nextTo"/>
        <c:txPr>
          <a:bodyPr/>
          <a:lstStyle/>
          <a:p>
            <a:pPr>
              <a:defRPr sz="700"/>
            </a:pPr>
            <a:endParaRPr lang="en-US"/>
          </a:p>
        </c:txPr>
        <c:crossAx val="113992064"/>
        <c:crosses val="max"/>
        <c:crossBetween val="between"/>
      </c:valAx>
      <c:catAx>
        <c:axId val="113992064"/>
        <c:scaling>
          <c:orientation val="minMax"/>
        </c:scaling>
        <c:delete val="1"/>
        <c:axPos val="b"/>
        <c:numFmt formatCode="General" sourceLinked="1"/>
        <c:majorTickMark val="out"/>
        <c:minorTickMark val="none"/>
        <c:tickLblPos val="nextTo"/>
        <c:crossAx val="113982080"/>
        <c:crosses val="autoZero"/>
        <c:auto val="1"/>
        <c:lblAlgn val="ctr"/>
        <c:lblOffset val="100"/>
        <c:noMultiLvlLbl val="0"/>
      </c:catAx>
      <c:dTable>
        <c:showHorzBorder val="1"/>
        <c:showVertBorder val="1"/>
        <c:showOutline val="1"/>
        <c:showKeys val="1"/>
        <c:txPr>
          <a:bodyPr/>
          <a:lstStyle/>
          <a:p>
            <a:pPr rtl="0">
              <a:defRPr sz="700"/>
            </a:pPr>
            <a:endParaRPr lang="en-US"/>
          </a:p>
        </c:txPr>
      </c:dTable>
    </c:plotArea>
    <c:plotVisOnly val="1"/>
    <c:dispBlanksAs val="gap"/>
    <c:showDLblsOverMax val="0"/>
  </c:chart>
  <c:txPr>
    <a:bodyPr/>
    <a:lstStyle/>
    <a:p>
      <a:pPr algn="ctr" rtl="0">
        <a:defRPr lang="es-CO" sz="1000" b="1" i="0" u="none" strike="noStrike" kern="1200" baseline="0">
          <a:solidFill>
            <a:sysClr val="windowText" lastClr="000000"/>
          </a:solidFill>
          <a:latin typeface="+mn-lt"/>
          <a:ea typeface="+mn-ea"/>
          <a:cs typeface="+mn-cs"/>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'Semana '!$B$4</c:f>
              <c:strCache>
                <c:ptCount val="1"/>
                <c:pt idx="0">
                  <c:v>2021 (28 casos)</c:v>
                </c:pt>
              </c:strCache>
            </c:strRef>
          </c:tx>
          <c:spPr>
            <a:solidFill>
              <a:srgbClr val="00B050"/>
            </a:solidFill>
          </c:spPr>
          <c:invertIfNegative val="0"/>
          <c:cat>
            <c:numRef>
              <c:f>'Semana '!$A$5:$A$56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'Semana '!$B$5:$B$56</c:f>
              <c:numCache>
                <c:formatCode>General</c:formatCode>
                <c:ptCount val="52"/>
                <c:pt idx="0">
                  <c:v>1</c:v>
                </c:pt>
                <c:pt idx="1">
                  <c:v>1</c:v>
                </c:pt>
                <c:pt idx="2">
                  <c:v>3</c:v>
                </c:pt>
                <c:pt idx="3">
                  <c:v>1</c:v>
                </c:pt>
                <c:pt idx="6">
                  <c:v>3</c:v>
                </c:pt>
                <c:pt idx="8">
                  <c:v>2</c:v>
                </c:pt>
                <c:pt idx="9">
                  <c:v>5</c:v>
                </c:pt>
                <c:pt idx="10">
                  <c:v>3</c:v>
                </c:pt>
                <c:pt idx="12">
                  <c:v>3</c:v>
                </c:pt>
                <c:pt idx="13">
                  <c:v>2</c:v>
                </c:pt>
                <c:pt idx="15">
                  <c:v>4</c:v>
                </c:pt>
                <c:pt idx="16">
                  <c:v>1</c:v>
                </c:pt>
                <c:pt idx="17">
                  <c:v>3</c:v>
                </c:pt>
                <c:pt idx="18">
                  <c:v>1</c:v>
                </c:pt>
                <c:pt idx="20">
                  <c:v>1</c:v>
                </c:pt>
                <c:pt idx="21">
                  <c:v>1</c:v>
                </c:pt>
                <c:pt idx="22">
                  <c:v>1</c:v>
                </c:pt>
                <c:pt idx="23">
                  <c:v>4</c:v>
                </c:pt>
                <c:pt idx="24">
                  <c:v>1</c:v>
                </c:pt>
                <c:pt idx="25">
                  <c:v>1</c:v>
                </c:pt>
                <c:pt idx="26">
                  <c:v>4</c:v>
                </c:pt>
                <c:pt idx="27">
                  <c:v>3</c:v>
                </c:pt>
                <c:pt idx="28">
                  <c:v>6</c:v>
                </c:pt>
                <c:pt idx="29">
                  <c:v>1</c:v>
                </c:pt>
                <c:pt idx="30">
                  <c:v>1</c:v>
                </c:pt>
                <c:pt idx="31">
                  <c:v>1</c:v>
                </c:pt>
                <c:pt idx="32">
                  <c:v>1</c:v>
                </c:pt>
                <c:pt idx="33">
                  <c:v>3</c:v>
                </c:pt>
                <c:pt idx="34">
                  <c:v>1</c:v>
                </c:pt>
                <c:pt idx="35">
                  <c:v>3</c:v>
                </c:pt>
                <c:pt idx="36">
                  <c:v>3</c:v>
                </c:pt>
                <c:pt idx="38">
                  <c:v>3</c:v>
                </c:pt>
                <c:pt idx="39">
                  <c:v>2</c:v>
                </c:pt>
                <c:pt idx="40">
                  <c:v>3</c:v>
                </c:pt>
                <c:pt idx="42">
                  <c:v>2</c:v>
                </c:pt>
                <c:pt idx="43">
                  <c:v>2</c:v>
                </c:pt>
                <c:pt idx="44">
                  <c:v>3</c:v>
                </c:pt>
                <c:pt idx="45">
                  <c:v>3</c:v>
                </c:pt>
                <c:pt idx="46">
                  <c:v>2</c:v>
                </c:pt>
                <c:pt idx="47">
                  <c:v>6</c:v>
                </c:pt>
                <c:pt idx="48">
                  <c:v>1</c:v>
                </c:pt>
                <c:pt idx="49">
                  <c:v>2</c:v>
                </c:pt>
                <c:pt idx="50">
                  <c:v>2</c:v>
                </c:pt>
                <c:pt idx="51">
                  <c:v>2</c:v>
                </c:pt>
              </c:numCache>
            </c:numRef>
          </c:val>
          <c:extLst>
            <c:ext xmlns:c16="http://schemas.microsoft.com/office/drawing/2014/chart" uri="{C3380CC4-5D6E-409C-BE32-E72D297353CC}">
              <c16:uniqueId val="{00000000-D7D9-49F4-A9F2-C42D1A85F09C}"/>
            </c:ext>
          </c:extLst>
        </c:ser>
        <c:dLbls>
          <c:showLegendKey val="0"/>
          <c:showVal val="0"/>
          <c:showCatName val="0"/>
          <c:showSerName val="0"/>
          <c:showPercent val="0"/>
          <c:showBubbleSize val="0"/>
        </c:dLbls>
        <c:gapWidth val="10"/>
        <c:overlap val="10"/>
        <c:axId val="110749952"/>
        <c:axId val="110751744"/>
      </c:barChart>
      <c:lineChart>
        <c:grouping val="standard"/>
        <c:varyColors val="0"/>
        <c:ser>
          <c:idx val="1"/>
          <c:order val="1"/>
          <c:tx>
            <c:strRef>
              <c:f>'Semana '!$C$4</c:f>
              <c:strCache>
                <c:ptCount val="1"/>
                <c:pt idx="0">
                  <c:v>2022( 45 casos)</c:v>
                </c:pt>
              </c:strCache>
            </c:strRef>
          </c:tx>
          <c:spPr>
            <a:ln w="19050"/>
          </c:spPr>
          <c:marker>
            <c:symbol val="none"/>
          </c:marker>
          <c:cat>
            <c:numRef>
              <c:f>'Semana '!$A$5:$A$56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'Semana '!$C$5:$C$56</c:f>
              <c:numCache>
                <c:formatCode>General</c:formatCode>
                <c:ptCount val="52"/>
                <c:pt idx="0">
                  <c:v>1</c:v>
                </c:pt>
                <c:pt idx="1">
                  <c:v>1</c:v>
                </c:pt>
                <c:pt idx="2">
                  <c:v>3</c:v>
                </c:pt>
                <c:pt idx="3">
                  <c:v>2</c:v>
                </c:pt>
                <c:pt idx="4">
                  <c:v>2</c:v>
                </c:pt>
                <c:pt idx="5">
                  <c:v>1</c:v>
                </c:pt>
                <c:pt idx="6">
                  <c:v>2</c:v>
                </c:pt>
                <c:pt idx="7">
                  <c:v>7</c:v>
                </c:pt>
                <c:pt idx="8">
                  <c:v>6</c:v>
                </c:pt>
                <c:pt idx="9">
                  <c:v>4</c:v>
                </c:pt>
                <c:pt idx="10">
                  <c:v>8</c:v>
                </c:pt>
                <c:pt idx="11">
                  <c:v>1</c:v>
                </c:pt>
                <c:pt idx="12">
                  <c:v>1</c:v>
                </c:pt>
                <c:pt idx="13">
                  <c:v>1</c:v>
                </c:pt>
                <c:pt idx="14">
                  <c:v>3</c:v>
                </c:pt>
                <c:pt idx="15">
                  <c:v>2</c:v>
                </c:pt>
              </c:numCache>
            </c:numRef>
          </c:val>
          <c:smooth val="0"/>
          <c:extLst>
            <c:ext xmlns:c16="http://schemas.microsoft.com/office/drawing/2014/chart" uri="{C3380CC4-5D6E-409C-BE32-E72D297353CC}">
              <c16:uniqueId val="{00000001-D7D9-49F4-A9F2-C42D1A85F09C}"/>
            </c:ext>
          </c:extLst>
        </c:ser>
        <c:dLbls>
          <c:showLegendKey val="0"/>
          <c:showVal val="0"/>
          <c:showCatName val="0"/>
          <c:showSerName val="0"/>
          <c:showPercent val="0"/>
          <c:showBubbleSize val="0"/>
        </c:dLbls>
        <c:marker val="1"/>
        <c:smooth val="0"/>
        <c:axId val="110749952"/>
        <c:axId val="110751744"/>
      </c:lineChart>
      <c:catAx>
        <c:axId val="110749952"/>
        <c:scaling>
          <c:orientation val="minMax"/>
        </c:scaling>
        <c:delete val="0"/>
        <c:axPos val="b"/>
        <c:numFmt formatCode="General" sourceLinked="1"/>
        <c:majorTickMark val="none"/>
        <c:minorTickMark val="none"/>
        <c:tickLblPos val="nextTo"/>
        <c:crossAx val="110751744"/>
        <c:crosses val="autoZero"/>
        <c:auto val="1"/>
        <c:lblAlgn val="ctr"/>
        <c:lblOffset val="100"/>
        <c:noMultiLvlLbl val="0"/>
      </c:catAx>
      <c:valAx>
        <c:axId val="110751744"/>
        <c:scaling>
          <c:orientation val="minMax"/>
        </c:scaling>
        <c:delete val="0"/>
        <c:axPos val="l"/>
        <c:majorGridlines/>
        <c:title>
          <c:tx>
            <c:rich>
              <a:bodyPr/>
              <a:lstStyle/>
              <a:p>
                <a:pPr>
                  <a:defRPr sz="700"/>
                </a:pPr>
                <a:r>
                  <a:rPr lang="es-CO" sz="700"/>
                  <a:t>Numero de casos</a:t>
                </a:r>
              </a:p>
            </c:rich>
          </c:tx>
          <c:layout>
            <c:manualLayout>
              <c:xMode val="edge"/>
              <c:yMode val="edge"/>
              <c:x val="0.1317898395535553"/>
              <c:y val="0.13265313600852097"/>
            </c:manualLayout>
          </c:layout>
          <c:overlay val="0"/>
        </c:title>
        <c:numFmt formatCode="General" sourceLinked="1"/>
        <c:majorTickMark val="none"/>
        <c:minorTickMark val="none"/>
        <c:tickLblPos val="nextTo"/>
        <c:txPr>
          <a:bodyPr/>
          <a:lstStyle/>
          <a:p>
            <a:pPr>
              <a:defRPr sz="700"/>
            </a:pPr>
            <a:endParaRPr lang="en-US"/>
          </a:p>
        </c:txPr>
        <c:crossAx val="110749952"/>
        <c:crosses val="autoZero"/>
        <c:crossBetween val="between"/>
      </c:valAx>
      <c:dTable>
        <c:showHorzBorder val="1"/>
        <c:showVertBorder val="1"/>
        <c:showOutline val="1"/>
        <c:showKeys val="1"/>
        <c:txPr>
          <a:bodyPr/>
          <a:lstStyle/>
          <a:p>
            <a:pPr rtl="0">
              <a:defRPr sz="600" b="1"/>
            </a:pPr>
            <a:endParaRPr lang="en-US"/>
          </a:p>
        </c:txPr>
      </c:dTable>
    </c:plotArea>
    <c:plotVisOnly val="1"/>
    <c:dispBlanksAs val="gap"/>
    <c:showDLblsOverMax val="0"/>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v>Casos</c:v>
          </c:tx>
          <c:invertIfNegative val="0"/>
          <c:dPt>
            <c:idx val="12"/>
            <c:invertIfNegative val="0"/>
            <c:bubble3D val="0"/>
            <c:spPr>
              <a:solidFill>
                <a:srgbClr val="FFC000"/>
              </a:solidFill>
            </c:spPr>
            <c:extLst>
              <c:ext xmlns:c16="http://schemas.microsoft.com/office/drawing/2014/chart" uri="{C3380CC4-5D6E-409C-BE32-E72D297353CC}">
                <c16:uniqueId val="{00000001-7A52-4ED4-90AA-F33069F1A3BB}"/>
              </c:ext>
            </c:extLst>
          </c:dPt>
          <c:cat>
            <c:strRef>
              <c:f>Hoja2!$A$2:$A$38</c:f>
              <c:strCache>
                <c:ptCount val="37"/>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65-69</c:v>
                </c:pt>
                <c:pt idx="14">
                  <c:v>70-74</c:v>
                </c:pt>
                <c:pt idx="15">
                  <c:v>75-79</c:v>
                </c:pt>
                <c:pt idx="16">
                  <c:v>80 y más</c:v>
                </c:pt>
                <c:pt idx="17">
                  <c:v>Popular</c:v>
                </c:pt>
                <c:pt idx="18">
                  <c:v>Corregimiento de Santa Elena</c:v>
                </c:pt>
                <c:pt idx="19">
                  <c:v>Corregimiento de San Cristóbal</c:v>
                </c:pt>
                <c:pt idx="30">
                  <c:v>primera infancia (0-5 años), </c:v>
                </c:pt>
                <c:pt idx="31">
                  <c:v>Infancia (6 - 11 años)</c:v>
                </c:pt>
                <c:pt idx="32">
                  <c:v>Adolescencia (12-18 años) </c:v>
                </c:pt>
                <c:pt idx="33">
                  <c:v>Juventud (14 - 26 años)</c:v>
                </c:pt>
                <c:pt idx="34">
                  <c:v>Adultez (27 - 59 años) </c:v>
                </c:pt>
                <c:pt idx="35">
                  <c:v>Vejez (60 años y más).</c:v>
                </c:pt>
                <c:pt idx="36">
                  <c:v>primera infancia (0-5 años), infancia (6 - 11 años), adolescencia (12-18 años), juventud (14 - 26 años), adultez (27 - 59 años) y vejez (60 años y más).</c:v>
                </c:pt>
              </c:strCache>
            </c:strRef>
          </c:cat>
          <c:val>
            <c:numRef>
              <c:f>Hoja2!$C$2:$C$14</c:f>
              <c:numCache>
                <c:formatCode>General</c:formatCode>
                <c:ptCount val="13"/>
                <c:pt idx="0">
                  <c:v>29</c:v>
                </c:pt>
                <c:pt idx="1">
                  <c:v>47</c:v>
                </c:pt>
                <c:pt idx="2">
                  <c:v>44</c:v>
                </c:pt>
                <c:pt idx="3">
                  <c:v>37</c:v>
                </c:pt>
                <c:pt idx="4">
                  <c:v>24</c:v>
                </c:pt>
                <c:pt idx="5">
                  <c:v>17</c:v>
                </c:pt>
                <c:pt idx="6">
                  <c:v>17</c:v>
                </c:pt>
                <c:pt idx="7">
                  <c:v>12</c:v>
                </c:pt>
                <c:pt idx="8">
                  <c:v>60</c:v>
                </c:pt>
                <c:pt idx="9">
                  <c:v>69</c:v>
                </c:pt>
                <c:pt idx="10">
                  <c:v>39</c:v>
                </c:pt>
                <c:pt idx="11">
                  <c:v>102</c:v>
                </c:pt>
                <c:pt idx="12">
                  <c:v>45</c:v>
                </c:pt>
              </c:numCache>
            </c:numRef>
          </c:val>
          <c:extLst>
            <c:ext xmlns:c16="http://schemas.microsoft.com/office/drawing/2014/chart" uri="{C3380CC4-5D6E-409C-BE32-E72D297353CC}">
              <c16:uniqueId val="{00000000-11A4-42D5-8671-7BB4029D4C5D}"/>
            </c:ext>
          </c:extLst>
        </c:ser>
        <c:dLbls>
          <c:showLegendKey val="0"/>
          <c:showVal val="0"/>
          <c:showCatName val="0"/>
          <c:showSerName val="0"/>
          <c:showPercent val="0"/>
          <c:showBubbleSize val="0"/>
        </c:dLbls>
        <c:gapWidth val="20"/>
        <c:overlap val="10"/>
        <c:axId val="111466368"/>
        <c:axId val="111464448"/>
      </c:barChart>
      <c:lineChart>
        <c:grouping val="standard"/>
        <c:varyColors val="0"/>
        <c:ser>
          <c:idx val="0"/>
          <c:order val="0"/>
          <c:tx>
            <c:v>Tasa </c:v>
          </c:tx>
          <c:spPr>
            <a:ln w="19050">
              <a:solidFill>
                <a:srgbClr val="FF0000"/>
              </a:solidFill>
            </a:ln>
          </c:spPr>
          <c:marker>
            <c:symbol val="none"/>
          </c:marker>
          <c:cat>
            <c:numRef>
              <c:f>Hoja2!$A$2:$A$14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Hoja2!$B$2:$B$14</c:f>
              <c:numCache>
                <c:formatCode>General</c:formatCode>
                <c:ptCount val="13"/>
                <c:pt idx="0">
                  <c:v>1.2</c:v>
                </c:pt>
                <c:pt idx="1">
                  <c:v>2</c:v>
                </c:pt>
                <c:pt idx="2">
                  <c:v>1.8</c:v>
                </c:pt>
                <c:pt idx="3">
                  <c:v>1.5</c:v>
                </c:pt>
                <c:pt idx="4">
                  <c:v>1</c:v>
                </c:pt>
                <c:pt idx="5">
                  <c:v>0.7</c:v>
                </c:pt>
                <c:pt idx="6">
                  <c:v>0.7</c:v>
                </c:pt>
                <c:pt idx="7">
                  <c:v>0.5</c:v>
                </c:pt>
                <c:pt idx="8">
                  <c:v>2.4</c:v>
                </c:pt>
                <c:pt idx="9">
                  <c:v>2.8</c:v>
                </c:pt>
                <c:pt idx="10">
                  <c:v>1.6</c:v>
                </c:pt>
                <c:pt idx="11">
                  <c:v>4.0999999999999996</c:v>
                </c:pt>
                <c:pt idx="12" formatCode="0.0">
                  <c:v>1.8</c:v>
                </c:pt>
              </c:numCache>
            </c:numRef>
          </c:val>
          <c:smooth val="0"/>
          <c:extLst>
            <c:ext xmlns:c16="http://schemas.microsoft.com/office/drawing/2014/chart" uri="{C3380CC4-5D6E-409C-BE32-E72D297353CC}">
              <c16:uniqueId val="{00000001-11A4-42D5-8671-7BB4029D4C5D}"/>
            </c:ext>
          </c:extLst>
        </c:ser>
        <c:dLbls>
          <c:showLegendKey val="0"/>
          <c:showVal val="0"/>
          <c:showCatName val="0"/>
          <c:showSerName val="0"/>
          <c:showPercent val="0"/>
          <c:showBubbleSize val="0"/>
        </c:dLbls>
        <c:marker val="1"/>
        <c:smooth val="0"/>
        <c:axId val="111448448"/>
        <c:axId val="111449984"/>
      </c:lineChart>
      <c:catAx>
        <c:axId val="111448448"/>
        <c:scaling>
          <c:orientation val="minMax"/>
        </c:scaling>
        <c:delete val="0"/>
        <c:axPos val="b"/>
        <c:numFmt formatCode="General" sourceLinked="0"/>
        <c:majorTickMark val="none"/>
        <c:minorTickMark val="none"/>
        <c:tickLblPos val="nextTo"/>
        <c:txPr>
          <a:bodyPr/>
          <a:lstStyle/>
          <a:p>
            <a:pPr>
              <a:defRPr b="1"/>
            </a:pPr>
            <a:endParaRPr lang="en-US"/>
          </a:p>
        </c:txPr>
        <c:crossAx val="111449984"/>
        <c:crosses val="autoZero"/>
        <c:auto val="1"/>
        <c:lblAlgn val="ctr"/>
        <c:lblOffset val="100"/>
        <c:noMultiLvlLbl val="0"/>
      </c:catAx>
      <c:valAx>
        <c:axId val="111449984"/>
        <c:scaling>
          <c:orientation val="minMax"/>
        </c:scaling>
        <c:delete val="0"/>
        <c:axPos val="l"/>
        <c:majorGridlines/>
        <c:title>
          <c:tx>
            <c:rich>
              <a:bodyPr rot="-5400000" vert="horz"/>
              <a:lstStyle/>
              <a:p>
                <a:pPr>
                  <a:defRPr sz="700"/>
                </a:pPr>
                <a:r>
                  <a:rPr lang="es-CO" sz="700" dirty="0"/>
                  <a:t>Numero</a:t>
                </a:r>
                <a:r>
                  <a:rPr lang="es-CO" sz="700" baseline="0" dirty="0"/>
                  <a:t> de casos</a:t>
                </a:r>
                <a:endParaRPr lang="es-CO" sz="700" dirty="0"/>
              </a:p>
            </c:rich>
          </c:tx>
          <c:layout>
            <c:manualLayout>
              <c:xMode val="edge"/>
              <c:yMode val="edge"/>
              <c:x val="0.94988232639939296"/>
              <c:y val="0.29506483996140298"/>
            </c:manualLayout>
          </c:layout>
          <c:overlay val="0"/>
        </c:title>
        <c:numFmt formatCode="General" sourceLinked="1"/>
        <c:majorTickMark val="none"/>
        <c:minorTickMark val="none"/>
        <c:tickLblPos val="nextTo"/>
        <c:txPr>
          <a:bodyPr/>
          <a:lstStyle/>
          <a:p>
            <a:pPr>
              <a:defRPr sz="700" b="1"/>
            </a:pPr>
            <a:endParaRPr lang="en-US"/>
          </a:p>
        </c:txPr>
        <c:crossAx val="111448448"/>
        <c:crosses val="autoZero"/>
        <c:crossBetween val="between"/>
      </c:valAx>
      <c:valAx>
        <c:axId val="111464448"/>
        <c:scaling>
          <c:orientation val="minMax"/>
        </c:scaling>
        <c:delete val="0"/>
        <c:axPos val="r"/>
        <c:title>
          <c:tx>
            <c:rich>
              <a:bodyPr rot="-5400000" vert="horz"/>
              <a:lstStyle/>
              <a:p>
                <a:pPr>
                  <a:defRPr sz="700"/>
                </a:pPr>
                <a:r>
                  <a:rPr lang="es-CO" sz="700" dirty="0"/>
                  <a:t>tasa por </a:t>
                </a:r>
                <a:r>
                  <a:rPr lang="es-CO" sz="700" dirty="0" smtClean="0"/>
                  <a:t>100.000</a:t>
                </a:r>
                <a:endParaRPr lang="es-CO" sz="700" dirty="0"/>
              </a:p>
            </c:rich>
          </c:tx>
          <c:layout>
            <c:manualLayout>
              <c:xMode val="edge"/>
              <c:yMode val="edge"/>
              <c:x val="4.3105428093213348E-2"/>
              <c:y val="0.39073949089697113"/>
            </c:manualLayout>
          </c:layout>
          <c:overlay val="0"/>
        </c:title>
        <c:numFmt formatCode="General" sourceLinked="1"/>
        <c:majorTickMark val="out"/>
        <c:minorTickMark val="none"/>
        <c:tickLblPos val="nextTo"/>
        <c:txPr>
          <a:bodyPr/>
          <a:lstStyle/>
          <a:p>
            <a:pPr>
              <a:defRPr sz="700" b="1"/>
            </a:pPr>
            <a:endParaRPr lang="en-US"/>
          </a:p>
        </c:txPr>
        <c:crossAx val="111466368"/>
        <c:crosses val="max"/>
        <c:crossBetween val="between"/>
      </c:valAx>
      <c:catAx>
        <c:axId val="111466368"/>
        <c:scaling>
          <c:orientation val="minMax"/>
        </c:scaling>
        <c:delete val="1"/>
        <c:axPos val="b"/>
        <c:numFmt formatCode="General" sourceLinked="1"/>
        <c:majorTickMark val="out"/>
        <c:minorTickMark val="none"/>
        <c:tickLblPos val="nextTo"/>
        <c:crossAx val="111464448"/>
        <c:crosses val="autoZero"/>
        <c:auto val="1"/>
        <c:lblAlgn val="ctr"/>
        <c:lblOffset val="100"/>
        <c:noMultiLvlLbl val="0"/>
      </c:catAx>
      <c:dTable>
        <c:showHorzBorder val="1"/>
        <c:showVertBorder val="1"/>
        <c:showOutline val="1"/>
        <c:showKeys val="1"/>
        <c:txPr>
          <a:bodyPr/>
          <a:lstStyle/>
          <a:p>
            <a:pPr rtl="0">
              <a:defRPr sz="600" b="1"/>
            </a:pPr>
            <a:endParaRPr lang="en-US"/>
          </a:p>
        </c:txPr>
      </c:dTable>
    </c:plotArea>
    <c:plotVisOnly val="1"/>
    <c:dispBlanksAs val="gap"/>
    <c:showDLblsOverMax val="0"/>
  </c:chart>
  <c:spPr>
    <a:ln>
      <a:noFill/>
    </a:ln>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495823174387465E-2"/>
          <c:y val="3.7241151258204826E-2"/>
          <c:w val="0.82060791132072952"/>
          <c:h val="0.74894511313225864"/>
        </c:manualLayout>
      </c:layout>
      <c:barChart>
        <c:barDir val="col"/>
        <c:grouping val="clustered"/>
        <c:varyColors val="0"/>
        <c:ser>
          <c:idx val="1"/>
          <c:order val="1"/>
          <c:tx>
            <c:strRef>
              <c:f>Hoja2!$C$50</c:f>
              <c:strCache>
                <c:ptCount val="1"/>
                <c:pt idx="0">
                  <c:v>tasa</c:v>
                </c:pt>
              </c:strCache>
            </c:strRef>
          </c:tx>
          <c:spPr>
            <a:solidFill>
              <a:srgbClr val="00B050"/>
            </a:solidFill>
          </c:spPr>
          <c:invertIfNegative val="0"/>
          <c:cat>
            <c:strRef>
              <c:f>Hoja2!$A$51:$A$67</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Hoja2!$C$51:$C$67</c:f>
              <c:numCache>
                <c:formatCode>0.0</c:formatCode>
                <c:ptCount val="17"/>
                <c:pt idx="0">
                  <c:v>3.4221963656274599</c:v>
                </c:pt>
                <c:pt idx="1">
                  <c:v>0.66841345382599859</c:v>
                </c:pt>
                <c:pt idx="2">
                  <c:v>1.2904557889846693</c:v>
                </c:pt>
                <c:pt idx="3">
                  <c:v>1.1524986170016596</c:v>
                </c:pt>
                <c:pt idx="4">
                  <c:v>2.0566081390267104</c:v>
                </c:pt>
                <c:pt idx="5">
                  <c:v>2.89219348774433</c:v>
                </c:pt>
                <c:pt idx="6">
                  <c:v>1.5792881621823656</c:v>
                </c:pt>
                <c:pt idx="7">
                  <c:v>2.9857876507822763</c:v>
                </c:pt>
                <c:pt idx="8">
                  <c:v>1.3077365695454308</c:v>
                </c:pt>
                <c:pt idx="9">
                  <c:v>0.53436786952874094</c:v>
                </c:pt>
                <c:pt idx="10">
                  <c:v>1.0279024109451049</c:v>
                </c:pt>
                <c:pt idx="11">
                  <c:v>2.9979793619100725</c:v>
                </c:pt>
                <c:pt idx="12">
                  <c:v>1.562683126928937</c:v>
                </c:pt>
                <c:pt idx="13">
                  <c:v>1.0361942657009335</c:v>
                </c:pt>
                <c:pt idx="14">
                  <c:v>1.6358044886475169</c:v>
                </c:pt>
                <c:pt idx="15">
                  <c:v>2.1859834739649369</c:v>
                </c:pt>
                <c:pt idx="16">
                  <c:v>2.0865065620631378</c:v>
                </c:pt>
              </c:numCache>
            </c:numRef>
          </c:val>
          <c:extLst>
            <c:ext xmlns:c16="http://schemas.microsoft.com/office/drawing/2014/chart" uri="{C3380CC4-5D6E-409C-BE32-E72D297353CC}">
              <c16:uniqueId val="{00000000-817F-4311-A947-D0379CBB9EDE}"/>
            </c:ext>
          </c:extLst>
        </c:ser>
        <c:dLbls>
          <c:showLegendKey val="0"/>
          <c:showVal val="0"/>
          <c:showCatName val="0"/>
          <c:showSerName val="0"/>
          <c:showPercent val="0"/>
          <c:showBubbleSize val="0"/>
        </c:dLbls>
        <c:gapWidth val="10"/>
        <c:overlap val="10"/>
        <c:axId val="111507328"/>
        <c:axId val="111505792"/>
      </c:barChart>
      <c:lineChart>
        <c:grouping val="standard"/>
        <c:varyColors val="0"/>
        <c:ser>
          <c:idx val="0"/>
          <c:order val="0"/>
          <c:tx>
            <c:strRef>
              <c:f>Hoja2!$B$50</c:f>
              <c:strCache>
                <c:ptCount val="1"/>
                <c:pt idx="0">
                  <c:v>casos</c:v>
                </c:pt>
              </c:strCache>
            </c:strRef>
          </c:tx>
          <c:marker>
            <c:symbol val="none"/>
          </c:marker>
          <c:cat>
            <c:strRef>
              <c:f>Hoja2!$A$51:$A$67</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Hoja2!$B$51:$B$67</c:f>
              <c:numCache>
                <c:formatCode>General</c:formatCode>
                <c:ptCount val="17"/>
                <c:pt idx="0">
                  <c:v>5</c:v>
                </c:pt>
                <c:pt idx="1">
                  <c:v>1</c:v>
                </c:pt>
                <c:pt idx="2">
                  <c:v>2</c:v>
                </c:pt>
                <c:pt idx="3">
                  <c:v>2</c:v>
                </c:pt>
                <c:pt idx="4">
                  <c:v>4</c:v>
                </c:pt>
                <c:pt idx="5">
                  <c:v>6</c:v>
                </c:pt>
                <c:pt idx="6">
                  <c:v>3</c:v>
                </c:pt>
                <c:pt idx="7">
                  <c:v>5</c:v>
                </c:pt>
                <c:pt idx="8">
                  <c:v>2</c:v>
                </c:pt>
                <c:pt idx="9">
                  <c:v>1</c:v>
                </c:pt>
                <c:pt idx="10">
                  <c:v>2</c:v>
                </c:pt>
                <c:pt idx="11">
                  <c:v>5</c:v>
                </c:pt>
                <c:pt idx="12">
                  <c:v>2</c:v>
                </c:pt>
                <c:pt idx="13">
                  <c:v>1</c:v>
                </c:pt>
                <c:pt idx="14">
                  <c:v>1</c:v>
                </c:pt>
                <c:pt idx="15">
                  <c:v>1</c:v>
                </c:pt>
                <c:pt idx="16">
                  <c:v>1</c:v>
                </c:pt>
              </c:numCache>
            </c:numRef>
          </c:val>
          <c:smooth val="0"/>
          <c:extLst>
            <c:ext xmlns:c16="http://schemas.microsoft.com/office/drawing/2014/chart" uri="{C3380CC4-5D6E-409C-BE32-E72D297353CC}">
              <c16:uniqueId val="{00000001-817F-4311-A947-D0379CBB9EDE}"/>
            </c:ext>
          </c:extLst>
        </c:ser>
        <c:dLbls>
          <c:showLegendKey val="0"/>
          <c:showVal val="0"/>
          <c:showCatName val="0"/>
          <c:showSerName val="0"/>
          <c:showPercent val="0"/>
          <c:showBubbleSize val="0"/>
        </c:dLbls>
        <c:marker val="1"/>
        <c:smooth val="0"/>
        <c:axId val="111497984"/>
        <c:axId val="111499520"/>
      </c:lineChart>
      <c:catAx>
        <c:axId val="111497984"/>
        <c:scaling>
          <c:orientation val="minMax"/>
        </c:scaling>
        <c:delete val="0"/>
        <c:axPos val="b"/>
        <c:numFmt formatCode="General" sourceLinked="0"/>
        <c:majorTickMark val="none"/>
        <c:minorTickMark val="none"/>
        <c:tickLblPos val="nextTo"/>
        <c:crossAx val="111499520"/>
        <c:crosses val="autoZero"/>
        <c:auto val="1"/>
        <c:lblAlgn val="ctr"/>
        <c:lblOffset val="100"/>
        <c:noMultiLvlLbl val="0"/>
      </c:catAx>
      <c:valAx>
        <c:axId val="111499520"/>
        <c:scaling>
          <c:orientation val="minMax"/>
        </c:scaling>
        <c:delete val="0"/>
        <c:axPos val="l"/>
        <c:title>
          <c:tx>
            <c:rich>
              <a:bodyPr/>
              <a:lstStyle/>
              <a:p>
                <a:pPr>
                  <a:defRPr sz="700"/>
                </a:pPr>
                <a:r>
                  <a:rPr lang="es-CO" sz="700"/>
                  <a:t>Numero de casos</a:t>
                </a:r>
              </a:p>
            </c:rich>
          </c:tx>
          <c:layout/>
          <c:overlay val="0"/>
        </c:title>
        <c:numFmt formatCode="General" sourceLinked="1"/>
        <c:majorTickMark val="none"/>
        <c:minorTickMark val="none"/>
        <c:tickLblPos val="nextTo"/>
        <c:txPr>
          <a:bodyPr/>
          <a:lstStyle/>
          <a:p>
            <a:pPr>
              <a:defRPr sz="700"/>
            </a:pPr>
            <a:endParaRPr lang="en-US"/>
          </a:p>
        </c:txPr>
        <c:crossAx val="111497984"/>
        <c:crosses val="autoZero"/>
        <c:crossBetween val="between"/>
      </c:valAx>
      <c:valAx>
        <c:axId val="111505792"/>
        <c:scaling>
          <c:orientation val="minMax"/>
        </c:scaling>
        <c:delete val="0"/>
        <c:axPos val="r"/>
        <c:numFmt formatCode="0.0" sourceLinked="1"/>
        <c:majorTickMark val="out"/>
        <c:minorTickMark val="none"/>
        <c:tickLblPos val="nextTo"/>
        <c:txPr>
          <a:bodyPr/>
          <a:lstStyle/>
          <a:p>
            <a:pPr>
              <a:defRPr sz="700"/>
            </a:pPr>
            <a:endParaRPr lang="en-US"/>
          </a:p>
        </c:txPr>
        <c:crossAx val="111507328"/>
        <c:crosses val="max"/>
        <c:crossBetween val="between"/>
      </c:valAx>
      <c:catAx>
        <c:axId val="111507328"/>
        <c:scaling>
          <c:orientation val="minMax"/>
        </c:scaling>
        <c:delete val="1"/>
        <c:axPos val="b"/>
        <c:numFmt formatCode="General" sourceLinked="1"/>
        <c:majorTickMark val="out"/>
        <c:minorTickMark val="none"/>
        <c:tickLblPos val="nextTo"/>
        <c:crossAx val="111505792"/>
        <c:crosses val="autoZero"/>
        <c:auto val="1"/>
        <c:lblAlgn val="ctr"/>
        <c:lblOffset val="100"/>
        <c:noMultiLvlLbl val="0"/>
      </c:catAx>
      <c:dTable>
        <c:showHorzBorder val="1"/>
        <c:showVertBorder val="1"/>
        <c:showOutline val="1"/>
        <c:showKeys val="1"/>
        <c:txPr>
          <a:bodyPr/>
          <a:lstStyle/>
          <a:p>
            <a:pPr rtl="0">
              <a:defRPr sz="700"/>
            </a:pPr>
            <a:endParaRPr lang="en-US"/>
          </a:p>
        </c:txPr>
      </c:dTable>
    </c:plotArea>
    <c:plotVisOnly val="1"/>
    <c:dispBlanksAs val="gap"/>
    <c:showDLblsOverMax val="0"/>
  </c:chart>
  <c:txPr>
    <a:bodyPr/>
    <a:lstStyle/>
    <a:p>
      <a:pPr algn="ctr" rtl="0">
        <a:defRPr lang="es-CO" sz="1000" b="1" i="0" u="none" strike="noStrike" kern="1200" baseline="0">
          <a:solidFill>
            <a:sysClr val="windowText" lastClr="000000"/>
          </a:solidFill>
          <a:latin typeface="+mn-lt"/>
          <a:ea typeface="+mn-ea"/>
          <a:cs typeface="+mn-cs"/>
        </a:defRPr>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71353571679631"/>
          <c:y val="4.4176640372173066E-2"/>
          <c:w val="0.87074628767612194"/>
          <c:h val="0.79807861366726751"/>
        </c:manualLayout>
      </c:layout>
      <c:barChart>
        <c:barDir val="col"/>
        <c:grouping val="clustered"/>
        <c:varyColors val="0"/>
        <c:ser>
          <c:idx val="3"/>
          <c:order val="0"/>
          <c:tx>
            <c:strRef>
              <c:f>INTERVSSM_SC!$N$577</c:f>
              <c:strCache>
                <c:ptCount val="1"/>
                <c:pt idx="0">
                  <c:v>Hombre</c:v>
                </c:pt>
              </c:strCache>
            </c:strRef>
          </c:tx>
          <c:spPr>
            <a:solidFill>
              <a:srgbClr val="00B0F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INTERVSSM_SC!$M$579:$M$581</c:f>
              <c:strCache>
                <c:ptCount val="3"/>
                <c:pt idx="0">
                  <c:v>Menos de 37 semanas</c:v>
                </c:pt>
                <c:pt idx="1">
                  <c:v>37 ó más semanas</c:v>
                </c:pt>
                <c:pt idx="2">
                  <c:v>Total</c:v>
                </c:pt>
              </c:strCache>
            </c:strRef>
          </c:cat>
          <c:val>
            <c:numRef>
              <c:f>INTERVSSM_SC!$O$579:$O$581</c:f>
              <c:numCache>
                <c:formatCode>0.0</c:formatCode>
                <c:ptCount val="3"/>
                <c:pt idx="0">
                  <c:v>16.666666666666664</c:v>
                </c:pt>
                <c:pt idx="1">
                  <c:v>23.333333333333332</c:v>
                </c:pt>
                <c:pt idx="2">
                  <c:v>40</c:v>
                </c:pt>
              </c:numCache>
            </c:numRef>
          </c:val>
          <c:extLst>
            <c:ext xmlns:c16="http://schemas.microsoft.com/office/drawing/2014/chart" uri="{C3380CC4-5D6E-409C-BE32-E72D297353CC}">
              <c16:uniqueId val="{00000000-51CA-4C94-87AC-914EA15A92EF}"/>
            </c:ext>
          </c:extLst>
        </c:ser>
        <c:ser>
          <c:idx val="0"/>
          <c:order val="1"/>
          <c:tx>
            <c:strRef>
              <c:f>INTERVSSM_SC!$P$577</c:f>
              <c:strCache>
                <c:ptCount val="1"/>
                <c:pt idx="0">
                  <c:v>Mujer</c:v>
                </c:pt>
              </c:strCache>
            </c:strRef>
          </c:tx>
          <c:spPr>
            <a:solidFill>
              <a:srgbClr val="92D05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INTERVSSM_SC!$M$579:$M$581</c:f>
              <c:strCache>
                <c:ptCount val="3"/>
                <c:pt idx="0">
                  <c:v>Menos de 37 semanas</c:v>
                </c:pt>
                <c:pt idx="1">
                  <c:v>37 ó más semanas</c:v>
                </c:pt>
                <c:pt idx="2">
                  <c:v>Total</c:v>
                </c:pt>
              </c:strCache>
            </c:strRef>
          </c:cat>
          <c:val>
            <c:numRef>
              <c:f>INTERVSSM_SC!$Q$579:$Q$581</c:f>
              <c:numCache>
                <c:formatCode>0.0</c:formatCode>
                <c:ptCount val="3"/>
                <c:pt idx="0">
                  <c:v>26.666666666666668</c:v>
                </c:pt>
                <c:pt idx="1">
                  <c:v>33.333333333333329</c:v>
                </c:pt>
                <c:pt idx="2">
                  <c:v>60</c:v>
                </c:pt>
              </c:numCache>
            </c:numRef>
          </c:val>
          <c:extLst>
            <c:ext xmlns:c16="http://schemas.microsoft.com/office/drawing/2014/chart" uri="{C3380CC4-5D6E-409C-BE32-E72D297353CC}">
              <c16:uniqueId val="{00000001-51CA-4C94-87AC-914EA15A92EF}"/>
            </c:ext>
          </c:extLst>
        </c:ser>
        <c:ser>
          <c:idx val="2"/>
          <c:order val="2"/>
          <c:tx>
            <c:strRef>
              <c:f>INTERVSSM_SC!$T$577</c:f>
              <c:strCache>
                <c:ptCount val="1"/>
                <c:pt idx="0">
                  <c:v>Total</c:v>
                </c:pt>
              </c:strCache>
            </c:strRef>
          </c:tx>
          <c:spPr>
            <a:solidFill>
              <a:srgbClr val="F79646"/>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INTERVSSM_SC!$M$579:$M$581</c:f>
              <c:strCache>
                <c:ptCount val="3"/>
                <c:pt idx="0">
                  <c:v>Menos de 37 semanas</c:v>
                </c:pt>
                <c:pt idx="1">
                  <c:v>37 ó más semanas</c:v>
                </c:pt>
                <c:pt idx="2">
                  <c:v>Total</c:v>
                </c:pt>
              </c:strCache>
            </c:strRef>
          </c:cat>
          <c:val>
            <c:numRef>
              <c:f>INTERVSSM_SC!$U$579:$U$581</c:f>
              <c:numCache>
                <c:formatCode>0.0</c:formatCode>
                <c:ptCount val="3"/>
                <c:pt idx="0">
                  <c:v>43.333333333333336</c:v>
                </c:pt>
                <c:pt idx="1">
                  <c:v>56.666666666666664</c:v>
                </c:pt>
                <c:pt idx="2">
                  <c:v>100</c:v>
                </c:pt>
              </c:numCache>
            </c:numRef>
          </c:val>
          <c:extLst>
            <c:ext xmlns:c16="http://schemas.microsoft.com/office/drawing/2014/chart" uri="{C3380CC4-5D6E-409C-BE32-E72D297353CC}">
              <c16:uniqueId val="{00000002-51CA-4C94-87AC-914EA15A92EF}"/>
            </c:ext>
          </c:extLst>
        </c:ser>
        <c:dLbls>
          <c:dLblPos val="outEnd"/>
          <c:showLegendKey val="0"/>
          <c:showVal val="1"/>
          <c:showCatName val="0"/>
          <c:showSerName val="0"/>
          <c:showPercent val="0"/>
          <c:showBubbleSize val="0"/>
        </c:dLbls>
        <c:gapWidth val="169"/>
        <c:overlap val="-5"/>
        <c:axId val="448195752"/>
        <c:axId val="448193792"/>
      </c:barChart>
      <c:catAx>
        <c:axId val="448195752"/>
        <c:scaling>
          <c:orientation val="minMax"/>
        </c:scaling>
        <c:delete val="0"/>
        <c:axPos val="b"/>
        <c:title>
          <c:tx>
            <c:rich>
              <a:bodyPr rot="0" vert="horz"/>
              <a:lstStyle/>
              <a:p>
                <a:pPr>
                  <a:defRPr/>
                </a:pPr>
                <a:r>
                  <a:rPr lang="en-US"/>
                  <a:t>Edad gestacional al nacimiento</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48193792"/>
        <c:crosses val="autoZero"/>
        <c:auto val="1"/>
        <c:lblAlgn val="ctr"/>
        <c:lblOffset val="100"/>
        <c:noMultiLvlLbl val="0"/>
      </c:catAx>
      <c:valAx>
        <c:axId val="448193792"/>
        <c:scaling>
          <c:orientation val="minMax"/>
        </c:scaling>
        <c:delete val="0"/>
        <c:axPos val="l"/>
        <c:title>
          <c:tx>
            <c:rich>
              <a:bodyPr rot="-5400000" vert="horz"/>
              <a:lstStyle/>
              <a:p>
                <a:pPr>
                  <a:defRPr/>
                </a:pPr>
                <a:r>
                  <a:rPr lang="en-US"/>
                  <a:t>Porcentaje de casos</a:t>
                </a:r>
              </a:p>
            </c:rich>
          </c:tx>
          <c:layout>
            <c:manualLayout>
              <c:xMode val="edge"/>
              <c:yMode val="edge"/>
              <c:x val="8.5516176149623112E-3"/>
              <c:y val="0.2521836409793037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n-US"/>
          </a:p>
        </c:txPr>
        <c:crossAx val="448195752"/>
        <c:crosses val="autoZero"/>
        <c:crossBetween val="between"/>
      </c:valAx>
      <c:spPr>
        <a:noFill/>
        <a:ln>
          <a:noFill/>
        </a:ln>
        <a:effectLst/>
      </c:spPr>
    </c:plotArea>
    <c:legend>
      <c:legendPos val="b"/>
      <c:layout>
        <c:manualLayout>
          <c:xMode val="edge"/>
          <c:yMode val="edge"/>
          <c:x val="0.11156926279737421"/>
          <c:y val="8.4911226212541949E-2"/>
          <c:w val="0.76543223141883376"/>
          <c:h val="7.9313071896060114E-2"/>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ysClr val="windowText" lastClr="000000"/>
          </a:solidFill>
          <a:latin typeface="Arial" pitchFamily="34" charset="0"/>
          <a:cs typeface="Arial" pitchFamily="34" charset="0"/>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983995664433963E-2"/>
          <c:y val="1.9385549319559586E-2"/>
          <c:w val="0.93496007384010904"/>
          <c:h val="0.74495893036542782"/>
        </c:manualLayout>
      </c:layout>
      <c:areaChart>
        <c:grouping val="standard"/>
        <c:varyColors val="0"/>
        <c:ser>
          <c:idx val="3"/>
          <c:order val="1"/>
          <c:tx>
            <c:strRef>
              <c:f>Violencias!$A$72</c:f>
              <c:strCache>
                <c:ptCount val="1"/>
                <c:pt idx="0">
                  <c:v>Percentil 75</c:v>
                </c:pt>
              </c:strCache>
            </c:strRef>
          </c:tx>
          <c:spPr>
            <a:solidFill>
              <a:srgbClr val="C00000"/>
            </a:solidFill>
            <a:ln w="25400">
              <a:solidFill>
                <a:srgbClr val="FF0000"/>
              </a:solidFill>
              <a:prstDash val="solid"/>
            </a:ln>
          </c:spPr>
          <c:val>
            <c:numRef>
              <c:f>Violencias!$B$72:$BA$72</c:f>
              <c:numCache>
                <c:formatCode>0.0</c:formatCode>
                <c:ptCount val="52"/>
                <c:pt idx="0">
                  <c:v>319</c:v>
                </c:pt>
                <c:pt idx="1">
                  <c:v>207</c:v>
                </c:pt>
                <c:pt idx="2">
                  <c:v>262</c:v>
                </c:pt>
                <c:pt idx="3">
                  <c:v>267</c:v>
                </c:pt>
                <c:pt idx="4">
                  <c:v>268</c:v>
                </c:pt>
                <c:pt idx="5">
                  <c:v>272</c:v>
                </c:pt>
                <c:pt idx="6">
                  <c:v>161</c:v>
                </c:pt>
                <c:pt idx="7">
                  <c:v>278</c:v>
                </c:pt>
                <c:pt idx="8">
                  <c:v>285</c:v>
                </c:pt>
                <c:pt idx="9">
                  <c:v>289</c:v>
                </c:pt>
                <c:pt idx="10">
                  <c:v>306</c:v>
                </c:pt>
                <c:pt idx="11">
                  <c:v>208</c:v>
                </c:pt>
                <c:pt idx="12">
                  <c:v>102</c:v>
                </c:pt>
                <c:pt idx="13">
                  <c:v>303</c:v>
                </c:pt>
                <c:pt idx="14">
                  <c:v>258</c:v>
                </c:pt>
                <c:pt idx="15">
                  <c:v>233</c:v>
                </c:pt>
                <c:pt idx="16">
                  <c:v>263.5</c:v>
                </c:pt>
                <c:pt idx="17">
                  <c:v>265.25</c:v>
                </c:pt>
                <c:pt idx="18">
                  <c:v>304.25</c:v>
                </c:pt>
                <c:pt idx="19">
                  <c:v>309.5</c:v>
                </c:pt>
                <c:pt idx="20">
                  <c:v>240</c:v>
                </c:pt>
                <c:pt idx="21">
                  <c:v>264.5</c:v>
                </c:pt>
                <c:pt idx="22">
                  <c:v>252</c:v>
                </c:pt>
                <c:pt idx="23">
                  <c:v>304</c:v>
                </c:pt>
                <c:pt idx="24">
                  <c:v>261.75</c:v>
                </c:pt>
                <c:pt idx="25">
                  <c:v>266.5</c:v>
                </c:pt>
                <c:pt idx="26">
                  <c:v>285</c:v>
                </c:pt>
                <c:pt idx="27">
                  <c:v>274.25</c:v>
                </c:pt>
                <c:pt idx="28">
                  <c:v>258</c:v>
                </c:pt>
                <c:pt idx="29">
                  <c:v>254.75</c:v>
                </c:pt>
                <c:pt idx="30">
                  <c:v>280.25</c:v>
                </c:pt>
                <c:pt idx="31">
                  <c:v>256.75</c:v>
                </c:pt>
                <c:pt idx="32">
                  <c:v>302.5</c:v>
                </c:pt>
                <c:pt idx="33">
                  <c:v>240</c:v>
                </c:pt>
                <c:pt idx="34">
                  <c:v>302.25</c:v>
                </c:pt>
                <c:pt idx="35">
                  <c:v>302.25</c:v>
                </c:pt>
                <c:pt idx="36">
                  <c:v>276.5</c:v>
                </c:pt>
                <c:pt idx="37">
                  <c:v>294.5</c:v>
                </c:pt>
                <c:pt idx="38">
                  <c:v>207</c:v>
                </c:pt>
                <c:pt idx="39">
                  <c:v>244.5</c:v>
                </c:pt>
                <c:pt idx="40">
                  <c:v>174</c:v>
                </c:pt>
                <c:pt idx="41">
                  <c:v>161.25</c:v>
                </c:pt>
                <c:pt idx="42">
                  <c:v>195.5</c:v>
                </c:pt>
                <c:pt idx="43">
                  <c:v>168</c:v>
                </c:pt>
                <c:pt idx="44">
                  <c:v>272.5</c:v>
                </c:pt>
                <c:pt idx="45">
                  <c:v>282.25</c:v>
                </c:pt>
                <c:pt idx="46">
                  <c:v>310.75</c:v>
                </c:pt>
                <c:pt idx="47">
                  <c:v>298.25</c:v>
                </c:pt>
                <c:pt idx="48">
                  <c:v>183.25</c:v>
                </c:pt>
                <c:pt idx="49">
                  <c:v>192.75</c:v>
                </c:pt>
                <c:pt idx="50">
                  <c:v>154.5</c:v>
                </c:pt>
                <c:pt idx="51">
                  <c:v>130</c:v>
                </c:pt>
              </c:numCache>
            </c:numRef>
          </c:val>
          <c:extLst>
            <c:ext xmlns:c16="http://schemas.microsoft.com/office/drawing/2014/chart" uri="{C3380CC4-5D6E-409C-BE32-E72D297353CC}">
              <c16:uniqueId val="{00000000-923E-48F8-9E2B-A57ECDDCBB9D}"/>
            </c:ext>
          </c:extLst>
        </c:ser>
        <c:ser>
          <c:idx val="1"/>
          <c:order val="2"/>
          <c:tx>
            <c:strRef>
              <c:f>Violencias!$A$70</c:f>
              <c:strCache>
                <c:ptCount val="1"/>
                <c:pt idx="0">
                  <c:v>Mediana</c:v>
                </c:pt>
              </c:strCache>
            </c:strRef>
          </c:tx>
          <c:spPr>
            <a:ln w="28575" cap="rnd">
              <a:solidFill>
                <a:schemeClr val="accent4"/>
              </a:solidFill>
              <a:round/>
            </a:ln>
            <a:effectLst/>
          </c:spPr>
          <c:val>
            <c:numRef>
              <c:f>Violencias!$B$70:$BA$70</c:f>
              <c:numCache>
                <c:formatCode>0.0</c:formatCode>
                <c:ptCount val="52"/>
                <c:pt idx="0">
                  <c:v>195</c:v>
                </c:pt>
                <c:pt idx="1">
                  <c:v>159</c:v>
                </c:pt>
                <c:pt idx="2">
                  <c:v>217</c:v>
                </c:pt>
                <c:pt idx="3">
                  <c:v>188</c:v>
                </c:pt>
                <c:pt idx="4">
                  <c:v>268</c:v>
                </c:pt>
                <c:pt idx="5">
                  <c:v>254</c:v>
                </c:pt>
                <c:pt idx="6">
                  <c:v>239</c:v>
                </c:pt>
                <c:pt idx="7">
                  <c:v>238</c:v>
                </c:pt>
                <c:pt idx="8">
                  <c:v>252</c:v>
                </c:pt>
                <c:pt idx="9">
                  <c:v>208</c:v>
                </c:pt>
                <c:pt idx="10">
                  <c:v>232</c:v>
                </c:pt>
                <c:pt idx="11">
                  <c:v>194</c:v>
                </c:pt>
                <c:pt idx="12">
                  <c:v>142</c:v>
                </c:pt>
                <c:pt idx="13">
                  <c:v>205</c:v>
                </c:pt>
                <c:pt idx="14">
                  <c:v>143</c:v>
                </c:pt>
                <c:pt idx="15">
                  <c:v>153</c:v>
                </c:pt>
                <c:pt idx="16">
                  <c:v>237.5</c:v>
                </c:pt>
                <c:pt idx="17">
                  <c:v>243.5</c:v>
                </c:pt>
                <c:pt idx="18">
                  <c:v>286</c:v>
                </c:pt>
                <c:pt idx="19">
                  <c:v>278</c:v>
                </c:pt>
                <c:pt idx="20">
                  <c:v>256.5</c:v>
                </c:pt>
                <c:pt idx="21">
                  <c:v>253.5</c:v>
                </c:pt>
                <c:pt idx="22">
                  <c:v>231</c:v>
                </c:pt>
                <c:pt idx="23">
                  <c:v>272</c:v>
                </c:pt>
                <c:pt idx="24">
                  <c:v>242</c:v>
                </c:pt>
                <c:pt idx="25">
                  <c:v>240</c:v>
                </c:pt>
                <c:pt idx="26">
                  <c:v>261</c:v>
                </c:pt>
                <c:pt idx="27">
                  <c:v>257</c:v>
                </c:pt>
                <c:pt idx="28">
                  <c:v>225.5</c:v>
                </c:pt>
                <c:pt idx="29">
                  <c:v>209</c:v>
                </c:pt>
                <c:pt idx="30">
                  <c:v>238.5</c:v>
                </c:pt>
                <c:pt idx="31">
                  <c:v>170.5</c:v>
                </c:pt>
                <c:pt idx="32">
                  <c:v>195</c:v>
                </c:pt>
                <c:pt idx="33">
                  <c:v>156.5</c:v>
                </c:pt>
                <c:pt idx="34">
                  <c:v>186</c:v>
                </c:pt>
                <c:pt idx="35">
                  <c:v>179</c:v>
                </c:pt>
                <c:pt idx="36">
                  <c:v>209</c:v>
                </c:pt>
                <c:pt idx="37">
                  <c:v>219</c:v>
                </c:pt>
                <c:pt idx="38">
                  <c:v>207</c:v>
                </c:pt>
                <c:pt idx="39">
                  <c:v>190</c:v>
                </c:pt>
                <c:pt idx="40">
                  <c:v>130</c:v>
                </c:pt>
                <c:pt idx="41">
                  <c:v>140</c:v>
                </c:pt>
                <c:pt idx="42">
                  <c:v>278</c:v>
                </c:pt>
                <c:pt idx="43">
                  <c:v>168</c:v>
                </c:pt>
                <c:pt idx="44">
                  <c:v>211.5</c:v>
                </c:pt>
                <c:pt idx="45">
                  <c:v>200.5</c:v>
                </c:pt>
                <c:pt idx="46">
                  <c:v>222</c:v>
                </c:pt>
                <c:pt idx="47">
                  <c:v>214</c:v>
                </c:pt>
                <c:pt idx="48">
                  <c:v>159.5</c:v>
                </c:pt>
                <c:pt idx="49">
                  <c:v>141.5</c:v>
                </c:pt>
                <c:pt idx="50">
                  <c:v>126.5</c:v>
                </c:pt>
                <c:pt idx="51">
                  <c:v>115.5</c:v>
                </c:pt>
              </c:numCache>
            </c:numRef>
          </c:val>
          <c:extLst>
            <c:ext xmlns:c16="http://schemas.microsoft.com/office/drawing/2014/chart" uri="{C3380CC4-5D6E-409C-BE32-E72D297353CC}">
              <c16:uniqueId val="{00000001-923E-48F8-9E2B-A57ECDDCBB9D}"/>
            </c:ext>
          </c:extLst>
        </c:ser>
        <c:ser>
          <c:idx val="2"/>
          <c:order val="3"/>
          <c:tx>
            <c:strRef>
              <c:f>Violencias!$A$71</c:f>
              <c:strCache>
                <c:ptCount val="1"/>
                <c:pt idx="0">
                  <c:v>Percentil 25</c:v>
                </c:pt>
              </c:strCache>
            </c:strRef>
          </c:tx>
          <c:spPr>
            <a:solidFill>
              <a:srgbClr val="92D050"/>
            </a:solidFill>
            <a:ln w="28575" cap="rnd">
              <a:solidFill>
                <a:schemeClr val="accent6"/>
              </a:solidFill>
              <a:round/>
            </a:ln>
            <a:effectLst/>
          </c:spPr>
          <c:val>
            <c:numRef>
              <c:f>Violencias!$B$71:$BA$71</c:f>
              <c:numCache>
                <c:formatCode>0.0</c:formatCode>
                <c:ptCount val="52"/>
                <c:pt idx="0">
                  <c:v>116</c:v>
                </c:pt>
                <c:pt idx="1">
                  <c:v>84</c:v>
                </c:pt>
                <c:pt idx="2">
                  <c:v>127</c:v>
                </c:pt>
                <c:pt idx="3">
                  <c:v>129</c:v>
                </c:pt>
                <c:pt idx="4">
                  <c:v>268</c:v>
                </c:pt>
                <c:pt idx="5">
                  <c:v>135</c:v>
                </c:pt>
                <c:pt idx="6">
                  <c:v>161</c:v>
                </c:pt>
                <c:pt idx="7">
                  <c:v>177</c:v>
                </c:pt>
                <c:pt idx="8">
                  <c:v>167</c:v>
                </c:pt>
                <c:pt idx="9">
                  <c:v>157</c:v>
                </c:pt>
                <c:pt idx="10">
                  <c:v>159</c:v>
                </c:pt>
                <c:pt idx="11">
                  <c:v>190</c:v>
                </c:pt>
                <c:pt idx="12">
                  <c:v>102</c:v>
                </c:pt>
                <c:pt idx="13">
                  <c:v>160</c:v>
                </c:pt>
                <c:pt idx="14">
                  <c:v>126</c:v>
                </c:pt>
                <c:pt idx="15">
                  <c:v>129</c:v>
                </c:pt>
                <c:pt idx="16">
                  <c:v>194</c:v>
                </c:pt>
                <c:pt idx="17">
                  <c:v>200.75</c:v>
                </c:pt>
                <c:pt idx="18">
                  <c:v>243.75</c:v>
                </c:pt>
                <c:pt idx="19">
                  <c:v>219</c:v>
                </c:pt>
                <c:pt idx="20">
                  <c:v>214.75</c:v>
                </c:pt>
                <c:pt idx="21">
                  <c:v>219.5</c:v>
                </c:pt>
                <c:pt idx="22">
                  <c:v>217</c:v>
                </c:pt>
                <c:pt idx="23">
                  <c:v>212.5</c:v>
                </c:pt>
                <c:pt idx="24">
                  <c:v>209.25</c:v>
                </c:pt>
                <c:pt idx="25">
                  <c:v>197.5</c:v>
                </c:pt>
                <c:pt idx="26">
                  <c:v>209.75</c:v>
                </c:pt>
                <c:pt idx="27">
                  <c:v>228.25</c:v>
                </c:pt>
                <c:pt idx="28">
                  <c:v>194</c:v>
                </c:pt>
                <c:pt idx="29">
                  <c:v>179</c:v>
                </c:pt>
                <c:pt idx="30">
                  <c:v>185.25</c:v>
                </c:pt>
                <c:pt idx="31">
                  <c:v>107.5</c:v>
                </c:pt>
                <c:pt idx="32">
                  <c:v>98.25</c:v>
                </c:pt>
                <c:pt idx="33">
                  <c:v>75</c:v>
                </c:pt>
                <c:pt idx="34">
                  <c:v>71</c:v>
                </c:pt>
                <c:pt idx="35">
                  <c:v>84.25</c:v>
                </c:pt>
                <c:pt idx="36">
                  <c:v>155.25</c:v>
                </c:pt>
                <c:pt idx="37">
                  <c:v>145.5</c:v>
                </c:pt>
                <c:pt idx="38">
                  <c:v>207</c:v>
                </c:pt>
                <c:pt idx="39">
                  <c:v>152.25</c:v>
                </c:pt>
                <c:pt idx="40">
                  <c:v>118</c:v>
                </c:pt>
                <c:pt idx="41">
                  <c:v>132.5</c:v>
                </c:pt>
                <c:pt idx="42">
                  <c:v>147.25</c:v>
                </c:pt>
                <c:pt idx="43">
                  <c:v>168</c:v>
                </c:pt>
                <c:pt idx="44">
                  <c:v>139.75</c:v>
                </c:pt>
                <c:pt idx="45">
                  <c:v>120.75</c:v>
                </c:pt>
                <c:pt idx="46">
                  <c:v>142</c:v>
                </c:pt>
                <c:pt idx="47">
                  <c:v>132</c:v>
                </c:pt>
                <c:pt idx="48">
                  <c:v>147</c:v>
                </c:pt>
                <c:pt idx="49">
                  <c:v>108.25</c:v>
                </c:pt>
                <c:pt idx="50">
                  <c:v>114.25</c:v>
                </c:pt>
                <c:pt idx="51">
                  <c:v>103.5</c:v>
                </c:pt>
              </c:numCache>
            </c:numRef>
          </c:val>
          <c:extLst>
            <c:ext xmlns:c16="http://schemas.microsoft.com/office/drawing/2014/chart" uri="{C3380CC4-5D6E-409C-BE32-E72D297353CC}">
              <c16:uniqueId val="{00000002-923E-48F8-9E2B-A57ECDDCBB9D}"/>
            </c:ext>
          </c:extLst>
        </c:ser>
        <c:dLbls>
          <c:showLegendKey val="0"/>
          <c:showVal val="0"/>
          <c:showCatName val="0"/>
          <c:showSerName val="0"/>
          <c:showPercent val="0"/>
          <c:showBubbleSize val="0"/>
        </c:dLbls>
        <c:axId val="1071786720"/>
        <c:axId val="1129430688"/>
      </c:areaChart>
      <c:scatterChart>
        <c:scatterStyle val="lineMarker"/>
        <c:varyColors val="0"/>
        <c:ser>
          <c:idx val="0"/>
          <c:order val="0"/>
          <c:tx>
            <c:strRef>
              <c:f>Violencias!$A$69</c:f>
              <c:strCache>
                <c:ptCount val="1"/>
                <c:pt idx="0">
                  <c:v>2022</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Violencias!$B$69:$BA$69</c:f>
              <c:numCache>
                <c:formatCode>General</c:formatCode>
                <c:ptCount val="52"/>
                <c:pt idx="0">
                  <c:v>116</c:v>
                </c:pt>
                <c:pt idx="1">
                  <c:v>84</c:v>
                </c:pt>
                <c:pt idx="2">
                  <c:v>127</c:v>
                </c:pt>
                <c:pt idx="3">
                  <c:v>129</c:v>
                </c:pt>
                <c:pt idx="4">
                  <c:v>147</c:v>
                </c:pt>
                <c:pt idx="5">
                  <c:v>135</c:v>
                </c:pt>
                <c:pt idx="6">
                  <c:v>161</c:v>
                </c:pt>
                <c:pt idx="7">
                  <c:v>177</c:v>
                </c:pt>
                <c:pt idx="8">
                  <c:v>167</c:v>
                </c:pt>
                <c:pt idx="9">
                  <c:v>157</c:v>
                </c:pt>
                <c:pt idx="10">
                  <c:v>159</c:v>
                </c:pt>
                <c:pt idx="11">
                  <c:v>190</c:v>
                </c:pt>
                <c:pt idx="12">
                  <c:v>165</c:v>
                </c:pt>
                <c:pt idx="13">
                  <c:v>205</c:v>
                </c:pt>
                <c:pt idx="14">
                  <c:v>143</c:v>
                </c:pt>
                <c:pt idx="15">
                  <c:v>153</c:v>
                </c:pt>
              </c:numCache>
            </c:numRef>
          </c:yVal>
          <c:smooth val="0"/>
          <c:extLst>
            <c:ext xmlns:c16="http://schemas.microsoft.com/office/drawing/2014/chart" uri="{C3380CC4-5D6E-409C-BE32-E72D297353CC}">
              <c16:uniqueId val="{00000003-923E-48F8-9E2B-A57ECDDCBB9D}"/>
            </c:ext>
          </c:extLst>
        </c:ser>
        <c:dLbls>
          <c:showLegendKey val="0"/>
          <c:showVal val="0"/>
          <c:showCatName val="0"/>
          <c:showSerName val="0"/>
          <c:showPercent val="0"/>
          <c:showBubbleSize val="0"/>
        </c:dLbls>
        <c:axId val="1071786720"/>
        <c:axId val="1129430688"/>
      </c:scatterChart>
      <c:catAx>
        <c:axId val="1071786720"/>
        <c:scaling>
          <c:orientation val="minMax"/>
        </c:scaling>
        <c:delete val="0"/>
        <c:axPos val="b"/>
        <c:title>
          <c:tx>
            <c:rich>
              <a:bodyPr/>
              <a:lstStyle/>
              <a:p>
                <a:pPr>
                  <a:defRPr/>
                </a:pPr>
                <a:r>
                  <a:rPr lang="en-US"/>
                  <a:t>Semana Epidemiológica</a:t>
                </a:r>
              </a:p>
            </c:rich>
          </c:tx>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1129430688"/>
        <c:crosses val="autoZero"/>
        <c:auto val="1"/>
        <c:lblAlgn val="ctr"/>
        <c:lblOffset val="100"/>
        <c:noMultiLvlLbl val="0"/>
      </c:catAx>
      <c:valAx>
        <c:axId val="1129430688"/>
        <c:scaling>
          <c:orientation val="minMax"/>
        </c:scaling>
        <c:delete val="0"/>
        <c:axPos val="l"/>
        <c:majorGridlines>
          <c:spPr>
            <a:ln w="9525"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a:effectLst/>
          </c:spPr>
        </c:majorGridlines>
        <c:numFmt formatCode="0" sourceLinked="0"/>
        <c:majorTickMark val="none"/>
        <c:minorTickMark val="none"/>
        <c:tickLblPos val="nextTo"/>
        <c:spPr>
          <a:ln w="6350">
            <a:noFill/>
          </a:ln>
        </c:spPr>
        <c:txPr>
          <a:bodyPr rot="-60000000" vert="horz"/>
          <a:lstStyle/>
          <a:p>
            <a:pPr>
              <a:defRPr b="1"/>
            </a:pPr>
            <a:endParaRPr lang="en-US"/>
          </a:p>
        </c:txPr>
        <c:crossAx val="1071786720"/>
        <c:crosses val="autoZero"/>
        <c:crossBetween val="between"/>
      </c:valAx>
      <c:spPr>
        <a:noFill/>
        <a:ln w="25400">
          <a:noFill/>
        </a:ln>
      </c:spPr>
    </c:plotArea>
    <c:legend>
      <c:legendPos val="b"/>
      <c:layout/>
      <c:overlay val="0"/>
      <c:spPr>
        <a:noFill/>
        <a:ln w="25400">
          <a:noFill/>
        </a:ln>
      </c:spPr>
      <c:txPr>
        <a:bodyPr rot="0" vert="horz"/>
        <a:lstStyle/>
        <a:p>
          <a:pPr>
            <a:defRPr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575543517479004E-2"/>
          <c:y val="0.10449376703319894"/>
          <c:w val="0.91216257555929925"/>
          <c:h val="0.69518532240331021"/>
        </c:manualLayout>
      </c:layout>
      <c:lineChart>
        <c:grouping val="standard"/>
        <c:varyColors val="0"/>
        <c:ser>
          <c:idx val="0"/>
          <c:order val="0"/>
          <c:tx>
            <c:v>2018</c:v>
          </c:tx>
          <c:spPr>
            <a:ln w="28575">
              <a:solidFill>
                <a:srgbClr val="C00000"/>
              </a:solidFill>
            </a:ln>
          </c:spPr>
          <c:marker>
            <c:symbol val="none"/>
          </c:marker>
          <c:val>
            <c:numRef>
              <c:f>Violencias!$B$65:$BA$65</c:f>
              <c:numCache>
                <c:formatCode>General</c:formatCode>
                <c:ptCount val="52"/>
                <c:pt idx="0">
                  <c:v>812</c:v>
                </c:pt>
                <c:pt idx="1">
                  <c:v>159</c:v>
                </c:pt>
                <c:pt idx="2">
                  <c:v>217</c:v>
                </c:pt>
                <c:pt idx="3">
                  <c:v>188</c:v>
                </c:pt>
                <c:pt idx="4">
                  <c:v>268</c:v>
                </c:pt>
                <c:pt idx="5">
                  <c:v>254</c:v>
                </c:pt>
                <c:pt idx="6">
                  <c:v>239</c:v>
                </c:pt>
                <c:pt idx="7">
                  <c:v>238</c:v>
                </c:pt>
                <c:pt idx="8">
                  <c:v>252</c:v>
                </c:pt>
                <c:pt idx="9">
                  <c:v>208</c:v>
                </c:pt>
                <c:pt idx="10">
                  <c:v>232</c:v>
                </c:pt>
                <c:pt idx="11">
                  <c:v>208</c:v>
                </c:pt>
                <c:pt idx="12">
                  <c:v>142</c:v>
                </c:pt>
                <c:pt idx="13">
                  <c:v>303</c:v>
                </c:pt>
                <c:pt idx="14">
                  <c:v>258</c:v>
                </c:pt>
                <c:pt idx="15">
                  <c:v>273</c:v>
                </c:pt>
                <c:pt idx="16">
                  <c:v>248</c:v>
                </c:pt>
                <c:pt idx="17">
                  <c:v>236</c:v>
                </c:pt>
                <c:pt idx="18">
                  <c:v>287</c:v>
                </c:pt>
                <c:pt idx="19">
                  <c:v>249</c:v>
                </c:pt>
                <c:pt idx="20">
                  <c:v>240</c:v>
                </c:pt>
                <c:pt idx="21">
                  <c:v>249</c:v>
                </c:pt>
                <c:pt idx="22">
                  <c:v>217</c:v>
                </c:pt>
                <c:pt idx="23">
                  <c:v>246</c:v>
                </c:pt>
                <c:pt idx="24">
                  <c:v>240</c:v>
                </c:pt>
                <c:pt idx="25">
                  <c:v>218</c:v>
                </c:pt>
                <c:pt idx="26">
                  <c:v>237</c:v>
                </c:pt>
                <c:pt idx="27">
                  <c:v>259</c:v>
                </c:pt>
                <c:pt idx="28">
                  <c:v>217</c:v>
                </c:pt>
                <c:pt idx="29">
                  <c:v>217</c:v>
                </c:pt>
                <c:pt idx="30">
                  <c:v>273</c:v>
                </c:pt>
                <c:pt idx="31">
                  <c:v>223</c:v>
                </c:pt>
                <c:pt idx="32">
                  <c:v>288</c:v>
                </c:pt>
                <c:pt idx="33">
                  <c:v>215</c:v>
                </c:pt>
                <c:pt idx="34">
                  <c:v>280</c:v>
                </c:pt>
                <c:pt idx="35">
                  <c:v>271</c:v>
                </c:pt>
                <c:pt idx="36">
                  <c:v>247</c:v>
                </c:pt>
                <c:pt idx="37">
                  <c:v>282</c:v>
                </c:pt>
                <c:pt idx="38">
                  <c:v>257</c:v>
                </c:pt>
                <c:pt idx="39">
                  <c:v>297</c:v>
                </c:pt>
                <c:pt idx="40">
                  <c:v>273</c:v>
                </c:pt>
                <c:pt idx="41">
                  <c:v>219</c:v>
                </c:pt>
                <c:pt idx="42">
                  <c:v>278</c:v>
                </c:pt>
                <c:pt idx="43">
                  <c:v>292</c:v>
                </c:pt>
                <c:pt idx="44">
                  <c:v>280</c:v>
                </c:pt>
                <c:pt idx="45">
                  <c:v>295</c:v>
                </c:pt>
                <c:pt idx="46">
                  <c:v>293</c:v>
                </c:pt>
                <c:pt idx="47">
                  <c:v>326</c:v>
                </c:pt>
                <c:pt idx="48">
                  <c:v>232</c:v>
                </c:pt>
                <c:pt idx="49">
                  <c:v>255</c:v>
                </c:pt>
                <c:pt idx="50">
                  <c:v>207</c:v>
                </c:pt>
                <c:pt idx="51">
                  <c:v>172</c:v>
                </c:pt>
              </c:numCache>
            </c:numRef>
          </c:val>
          <c:smooth val="0"/>
          <c:extLst>
            <c:ext xmlns:c16="http://schemas.microsoft.com/office/drawing/2014/chart" uri="{C3380CC4-5D6E-409C-BE32-E72D297353CC}">
              <c16:uniqueId val="{00000000-4AB3-4C36-902B-1C46A7FD21B3}"/>
            </c:ext>
          </c:extLst>
        </c:ser>
        <c:ser>
          <c:idx val="1"/>
          <c:order val="1"/>
          <c:tx>
            <c:v>2019</c:v>
          </c:tx>
          <c:spPr>
            <a:ln w="28575">
              <a:solidFill>
                <a:srgbClr val="00B050"/>
              </a:solidFill>
            </a:ln>
          </c:spPr>
          <c:marker>
            <c:symbol val="none"/>
          </c:marker>
          <c:val>
            <c:numRef>
              <c:f>Violencias!$B$66:$BA$66</c:f>
              <c:numCache>
                <c:formatCode>General</c:formatCode>
                <c:ptCount val="52"/>
                <c:pt idx="0">
                  <c:v>319</c:v>
                </c:pt>
                <c:pt idx="1">
                  <c:v>207</c:v>
                </c:pt>
                <c:pt idx="2">
                  <c:v>275</c:v>
                </c:pt>
                <c:pt idx="3">
                  <c:v>267</c:v>
                </c:pt>
                <c:pt idx="4">
                  <c:v>286</c:v>
                </c:pt>
                <c:pt idx="5">
                  <c:v>278</c:v>
                </c:pt>
                <c:pt idx="6">
                  <c:v>276</c:v>
                </c:pt>
                <c:pt idx="7">
                  <c:v>278</c:v>
                </c:pt>
                <c:pt idx="8">
                  <c:v>285</c:v>
                </c:pt>
                <c:pt idx="9">
                  <c:v>289</c:v>
                </c:pt>
                <c:pt idx="10">
                  <c:v>306</c:v>
                </c:pt>
                <c:pt idx="11">
                  <c:v>329</c:v>
                </c:pt>
                <c:pt idx="12">
                  <c:v>275</c:v>
                </c:pt>
                <c:pt idx="13">
                  <c:v>394</c:v>
                </c:pt>
                <c:pt idx="14">
                  <c:v>326</c:v>
                </c:pt>
                <c:pt idx="15">
                  <c:v>129</c:v>
                </c:pt>
                <c:pt idx="16">
                  <c:v>310</c:v>
                </c:pt>
                <c:pt idx="17">
                  <c:v>308</c:v>
                </c:pt>
                <c:pt idx="18">
                  <c:v>356</c:v>
                </c:pt>
                <c:pt idx="19">
                  <c:v>317</c:v>
                </c:pt>
                <c:pt idx="20">
                  <c:v>320</c:v>
                </c:pt>
                <c:pt idx="21">
                  <c:v>284</c:v>
                </c:pt>
                <c:pt idx="22">
                  <c:v>273</c:v>
                </c:pt>
                <c:pt idx="23">
                  <c:v>322</c:v>
                </c:pt>
                <c:pt idx="24">
                  <c:v>315</c:v>
                </c:pt>
                <c:pt idx="25">
                  <c:v>280</c:v>
                </c:pt>
                <c:pt idx="26">
                  <c:v>285</c:v>
                </c:pt>
                <c:pt idx="27">
                  <c:v>320</c:v>
                </c:pt>
                <c:pt idx="28">
                  <c:v>330</c:v>
                </c:pt>
                <c:pt idx="29">
                  <c:v>368</c:v>
                </c:pt>
                <c:pt idx="30">
                  <c:v>302</c:v>
                </c:pt>
                <c:pt idx="31">
                  <c:v>358</c:v>
                </c:pt>
                <c:pt idx="32">
                  <c:v>346</c:v>
                </c:pt>
                <c:pt idx="33">
                  <c:v>315</c:v>
                </c:pt>
                <c:pt idx="34">
                  <c:v>369</c:v>
                </c:pt>
                <c:pt idx="35">
                  <c:v>396</c:v>
                </c:pt>
                <c:pt idx="36">
                  <c:v>365</c:v>
                </c:pt>
                <c:pt idx="37">
                  <c:v>332</c:v>
                </c:pt>
                <c:pt idx="38">
                  <c:v>325</c:v>
                </c:pt>
                <c:pt idx="39">
                  <c:v>227</c:v>
                </c:pt>
                <c:pt idx="40">
                  <c:v>141</c:v>
                </c:pt>
                <c:pt idx="41">
                  <c:v>142</c:v>
                </c:pt>
                <c:pt idx="42">
                  <c:v>168</c:v>
                </c:pt>
                <c:pt idx="43">
                  <c:v>184</c:v>
                </c:pt>
                <c:pt idx="44">
                  <c:v>270</c:v>
                </c:pt>
                <c:pt idx="45">
                  <c:v>278</c:v>
                </c:pt>
                <c:pt idx="46">
                  <c:v>364</c:v>
                </c:pt>
                <c:pt idx="47">
                  <c:v>289</c:v>
                </c:pt>
                <c:pt idx="48">
                  <c:v>167</c:v>
                </c:pt>
                <c:pt idx="49">
                  <c:v>172</c:v>
                </c:pt>
                <c:pt idx="50">
                  <c:v>137</c:v>
                </c:pt>
                <c:pt idx="51">
                  <c:v>115</c:v>
                </c:pt>
              </c:numCache>
            </c:numRef>
          </c:val>
          <c:smooth val="0"/>
          <c:extLst>
            <c:ext xmlns:c16="http://schemas.microsoft.com/office/drawing/2014/chart" uri="{C3380CC4-5D6E-409C-BE32-E72D297353CC}">
              <c16:uniqueId val="{00000001-4AB3-4C36-902B-1C46A7FD21B3}"/>
            </c:ext>
          </c:extLst>
        </c:ser>
        <c:ser>
          <c:idx val="3"/>
          <c:order val="2"/>
          <c:tx>
            <c:strRef>
              <c:f>Violencias!$A$67</c:f>
              <c:strCache>
                <c:ptCount val="1"/>
                <c:pt idx="0">
                  <c:v>2020</c:v>
                </c:pt>
              </c:strCache>
            </c:strRef>
          </c:tx>
          <c:marker>
            <c:symbol val="none"/>
          </c:marker>
          <c:val>
            <c:numRef>
              <c:f>Violencias!$B$67:$BA$67</c:f>
              <c:numCache>
                <c:formatCode>General</c:formatCode>
                <c:ptCount val="52"/>
                <c:pt idx="0">
                  <c:v>195</c:v>
                </c:pt>
                <c:pt idx="1">
                  <c:v>250</c:v>
                </c:pt>
                <c:pt idx="2">
                  <c:v>262</c:v>
                </c:pt>
                <c:pt idx="3">
                  <c:v>333</c:v>
                </c:pt>
                <c:pt idx="4">
                  <c:v>280</c:v>
                </c:pt>
                <c:pt idx="5">
                  <c:v>328</c:v>
                </c:pt>
                <c:pt idx="6">
                  <c:v>341</c:v>
                </c:pt>
                <c:pt idx="7">
                  <c:v>338</c:v>
                </c:pt>
                <c:pt idx="8">
                  <c:v>316</c:v>
                </c:pt>
                <c:pt idx="9">
                  <c:v>307</c:v>
                </c:pt>
                <c:pt idx="10">
                  <c:v>364</c:v>
                </c:pt>
                <c:pt idx="11">
                  <c:v>194</c:v>
                </c:pt>
                <c:pt idx="12">
                  <c:v>83</c:v>
                </c:pt>
                <c:pt idx="13">
                  <c:v>160</c:v>
                </c:pt>
                <c:pt idx="14">
                  <c:v>126</c:v>
                </c:pt>
                <c:pt idx="15">
                  <c:v>233</c:v>
                </c:pt>
                <c:pt idx="16">
                  <c:v>227</c:v>
                </c:pt>
                <c:pt idx="17">
                  <c:v>251</c:v>
                </c:pt>
                <c:pt idx="18">
                  <c:v>285</c:v>
                </c:pt>
                <c:pt idx="19">
                  <c:v>307</c:v>
                </c:pt>
                <c:pt idx="20">
                  <c:v>273</c:v>
                </c:pt>
                <c:pt idx="21">
                  <c:v>258</c:v>
                </c:pt>
                <c:pt idx="22">
                  <c:v>245</c:v>
                </c:pt>
                <c:pt idx="23">
                  <c:v>298</c:v>
                </c:pt>
                <c:pt idx="24">
                  <c:v>244</c:v>
                </c:pt>
                <c:pt idx="25">
                  <c:v>262</c:v>
                </c:pt>
                <c:pt idx="26">
                  <c:v>285</c:v>
                </c:pt>
                <c:pt idx="27">
                  <c:v>255</c:v>
                </c:pt>
                <c:pt idx="28">
                  <c:v>234</c:v>
                </c:pt>
                <c:pt idx="29">
                  <c:v>201</c:v>
                </c:pt>
                <c:pt idx="30">
                  <c:v>204</c:v>
                </c:pt>
                <c:pt idx="31">
                  <c:v>76</c:v>
                </c:pt>
                <c:pt idx="32">
                  <c:v>102</c:v>
                </c:pt>
                <c:pt idx="33">
                  <c:v>98</c:v>
                </c:pt>
                <c:pt idx="34">
                  <c:v>92</c:v>
                </c:pt>
                <c:pt idx="35">
                  <c:v>87</c:v>
                </c:pt>
                <c:pt idx="36">
                  <c:v>108</c:v>
                </c:pt>
                <c:pt idx="37">
                  <c:v>114</c:v>
                </c:pt>
                <c:pt idx="38">
                  <c:v>142</c:v>
                </c:pt>
                <c:pt idx="39">
                  <c:v>150</c:v>
                </c:pt>
                <c:pt idx="40">
                  <c:v>115</c:v>
                </c:pt>
                <c:pt idx="41">
                  <c:v>116</c:v>
                </c:pt>
                <c:pt idx="42">
                  <c:v>127</c:v>
                </c:pt>
                <c:pt idx="43">
                  <c:v>122</c:v>
                </c:pt>
                <c:pt idx="44">
                  <c:v>100</c:v>
                </c:pt>
                <c:pt idx="45">
                  <c:v>123</c:v>
                </c:pt>
                <c:pt idx="46">
                  <c:v>115</c:v>
                </c:pt>
                <c:pt idx="47">
                  <c:v>139</c:v>
                </c:pt>
                <c:pt idx="48">
                  <c:v>132</c:v>
                </c:pt>
                <c:pt idx="49">
                  <c:v>100</c:v>
                </c:pt>
                <c:pt idx="50">
                  <c:v>116</c:v>
                </c:pt>
                <c:pt idx="51">
                  <c:v>116</c:v>
                </c:pt>
              </c:numCache>
            </c:numRef>
          </c:val>
          <c:smooth val="0"/>
          <c:extLst>
            <c:ext xmlns:c16="http://schemas.microsoft.com/office/drawing/2014/chart" uri="{C3380CC4-5D6E-409C-BE32-E72D297353CC}">
              <c16:uniqueId val="{00000002-4AB3-4C36-902B-1C46A7FD21B3}"/>
            </c:ext>
          </c:extLst>
        </c:ser>
        <c:ser>
          <c:idx val="4"/>
          <c:order val="3"/>
          <c:tx>
            <c:strRef>
              <c:f>Violencias!$A$68</c:f>
              <c:strCache>
                <c:ptCount val="1"/>
                <c:pt idx="0">
                  <c:v>2021</c:v>
                </c:pt>
              </c:strCache>
            </c:strRef>
          </c:tx>
          <c:marker>
            <c:symbol val="none"/>
          </c:marker>
          <c:val>
            <c:numRef>
              <c:f>Violencias!$B$68:$BA$68</c:f>
              <c:numCache>
                <c:formatCode>General</c:formatCode>
                <c:ptCount val="52"/>
                <c:pt idx="0">
                  <c:v>80</c:v>
                </c:pt>
                <c:pt idx="1">
                  <c:v>81</c:v>
                </c:pt>
                <c:pt idx="2">
                  <c:v>106</c:v>
                </c:pt>
                <c:pt idx="3">
                  <c:v>112</c:v>
                </c:pt>
                <c:pt idx="4">
                  <c:v>128</c:v>
                </c:pt>
                <c:pt idx="5">
                  <c:v>135</c:v>
                </c:pt>
                <c:pt idx="6">
                  <c:v>118</c:v>
                </c:pt>
                <c:pt idx="7">
                  <c:v>150</c:v>
                </c:pt>
                <c:pt idx="8">
                  <c:v>132</c:v>
                </c:pt>
                <c:pt idx="9">
                  <c:v>124</c:v>
                </c:pt>
                <c:pt idx="10">
                  <c:v>105</c:v>
                </c:pt>
                <c:pt idx="11">
                  <c:v>111</c:v>
                </c:pt>
                <c:pt idx="12">
                  <c:v>102</c:v>
                </c:pt>
                <c:pt idx="13">
                  <c:v>98</c:v>
                </c:pt>
                <c:pt idx="14">
                  <c:v>92</c:v>
                </c:pt>
                <c:pt idx="15">
                  <c:v>110</c:v>
                </c:pt>
                <c:pt idx="16">
                  <c:v>95</c:v>
                </c:pt>
                <c:pt idx="17">
                  <c:v>95</c:v>
                </c:pt>
                <c:pt idx="18">
                  <c:v>120</c:v>
                </c:pt>
                <c:pt idx="19">
                  <c:v>129</c:v>
                </c:pt>
                <c:pt idx="20">
                  <c:v>139</c:v>
                </c:pt>
                <c:pt idx="21">
                  <c:v>131</c:v>
                </c:pt>
                <c:pt idx="22">
                  <c:v>123</c:v>
                </c:pt>
                <c:pt idx="23">
                  <c:v>112</c:v>
                </c:pt>
                <c:pt idx="24">
                  <c:v>117</c:v>
                </c:pt>
                <c:pt idx="25">
                  <c:v>136</c:v>
                </c:pt>
                <c:pt idx="26">
                  <c:v>128</c:v>
                </c:pt>
                <c:pt idx="27">
                  <c:v>148</c:v>
                </c:pt>
                <c:pt idx="28">
                  <c:v>125</c:v>
                </c:pt>
                <c:pt idx="29">
                  <c:v>113</c:v>
                </c:pt>
                <c:pt idx="30">
                  <c:v>129</c:v>
                </c:pt>
                <c:pt idx="31">
                  <c:v>118</c:v>
                </c:pt>
                <c:pt idx="32">
                  <c:v>87</c:v>
                </c:pt>
                <c:pt idx="33">
                  <c:v>6</c:v>
                </c:pt>
                <c:pt idx="34">
                  <c:v>8</c:v>
                </c:pt>
                <c:pt idx="35">
                  <c:v>76</c:v>
                </c:pt>
                <c:pt idx="36">
                  <c:v>171</c:v>
                </c:pt>
                <c:pt idx="37">
                  <c:v>156</c:v>
                </c:pt>
                <c:pt idx="38">
                  <c:v>157</c:v>
                </c:pt>
                <c:pt idx="39">
                  <c:v>153</c:v>
                </c:pt>
                <c:pt idx="40">
                  <c:v>119</c:v>
                </c:pt>
                <c:pt idx="41">
                  <c:v>138</c:v>
                </c:pt>
                <c:pt idx="42">
                  <c:v>154</c:v>
                </c:pt>
                <c:pt idx="43">
                  <c:v>152</c:v>
                </c:pt>
                <c:pt idx="44">
                  <c:v>153</c:v>
                </c:pt>
                <c:pt idx="45">
                  <c:v>114</c:v>
                </c:pt>
                <c:pt idx="46">
                  <c:v>151</c:v>
                </c:pt>
                <c:pt idx="47">
                  <c:v>111</c:v>
                </c:pt>
                <c:pt idx="48">
                  <c:v>152</c:v>
                </c:pt>
                <c:pt idx="49">
                  <c:v>111</c:v>
                </c:pt>
                <c:pt idx="50">
                  <c:v>109</c:v>
                </c:pt>
                <c:pt idx="51">
                  <c:v>69</c:v>
                </c:pt>
              </c:numCache>
            </c:numRef>
          </c:val>
          <c:smooth val="0"/>
          <c:extLst>
            <c:ext xmlns:c16="http://schemas.microsoft.com/office/drawing/2014/chart" uri="{C3380CC4-5D6E-409C-BE32-E72D297353CC}">
              <c16:uniqueId val="{00000003-4AB3-4C36-902B-1C46A7FD21B3}"/>
            </c:ext>
          </c:extLst>
        </c:ser>
        <c:ser>
          <c:idx val="2"/>
          <c:order val="4"/>
          <c:tx>
            <c:strRef>
              <c:f>Violencias!$A$69</c:f>
              <c:strCache>
                <c:ptCount val="1"/>
                <c:pt idx="0">
                  <c:v>2022</c:v>
                </c:pt>
              </c:strCache>
            </c:strRef>
          </c:tx>
          <c:marker>
            <c:symbol val="none"/>
          </c:marker>
          <c:val>
            <c:numRef>
              <c:f>Violencias!$B$69:$Y$69</c:f>
              <c:numCache>
                <c:formatCode>General</c:formatCode>
                <c:ptCount val="24"/>
                <c:pt idx="0">
                  <c:v>116</c:v>
                </c:pt>
                <c:pt idx="1">
                  <c:v>84</c:v>
                </c:pt>
                <c:pt idx="2">
                  <c:v>127</c:v>
                </c:pt>
                <c:pt idx="3">
                  <c:v>129</c:v>
                </c:pt>
                <c:pt idx="4">
                  <c:v>147</c:v>
                </c:pt>
                <c:pt idx="5">
                  <c:v>135</c:v>
                </c:pt>
                <c:pt idx="6">
                  <c:v>161</c:v>
                </c:pt>
                <c:pt idx="7">
                  <c:v>177</c:v>
                </c:pt>
                <c:pt idx="8">
                  <c:v>167</c:v>
                </c:pt>
                <c:pt idx="9">
                  <c:v>157</c:v>
                </c:pt>
                <c:pt idx="10">
                  <c:v>159</c:v>
                </c:pt>
                <c:pt idx="11">
                  <c:v>190</c:v>
                </c:pt>
                <c:pt idx="12">
                  <c:v>165</c:v>
                </c:pt>
                <c:pt idx="13">
                  <c:v>205</c:v>
                </c:pt>
                <c:pt idx="14">
                  <c:v>143</c:v>
                </c:pt>
                <c:pt idx="15">
                  <c:v>153</c:v>
                </c:pt>
              </c:numCache>
            </c:numRef>
          </c:val>
          <c:smooth val="0"/>
          <c:extLst>
            <c:ext xmlns:c16="http://schemas.microsoft.com/office/drawing/2014/chart" uri="{C3380CC4-5D6E-409C-BE32-E72D297353CC}">
              <c16:uniqueId val="{00000004-4AB3-4C36-902B-1C46A7FD21B3}"/>
            </c:ext>
          </c:extLst>
        </c:ser>
        <c:dLbls>
          <c:showLegendKey val="0"/>
          <c:showVal val="0"/>
          <c:showCatName val="0"/>
          <c:showSerName val="0"/>
          <c:showPercent val="0"/>
          <c:showBubbleSize val="0"/>
        </c:dLbls>
        <c:smooth val="0"/>
        <c:axId val="1325522576"/>
        <c:axId val="1325519856"/>
      </c:lineChart>
      <c:catAx>
        <c:axId val="1325522576"/>
        <c:scaling>
          <c:orientation val="minMax"/>
        </c:scaling>
        <c:delete val="0"/>
        <c:axPos val="b"/>
        <c:title>
          <c:tx>
            <c:rich>
              <a:bodyPr/>
              <a:lstStyle/>
              <a:p>
                <a:pPr>
                  <a:defRPr/>
                </a:pPr>
                <a:r>
                  <a:rPr lang="en-US"/>
                  <a:t>Semana Epidemiológica</a:t>
                </a:r>
              </a:p>
            </c:rich>
          </c:tx>
          <c:layout/>
          <c:overlay val="0"/>
        </c:title>
        <c:majorTickMark val="out"/>
        <c:minorTickMark val="none"/>
        <c:tickLblPos val="nextTo"/>
        <c:crossAx val="1325519856"/>
        <c:crosses val="autoZero"/>
        <c:auto val="1"/>
        <c:lblAlgn val="ctr"/>
        <c:lblOffset val="100"/>
        <c:noMultiLvlLbl val="0"/>
      </c:catAx>
      <c:valAx>
        <c:axId val="1325519856"/>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1"/>
        <c:majorTickMark val="out"/>
        <c:minorTickMark val="none"/>
        <c:tickLblPos val="nextTo"/>
        <c:crossAx val="1325522576"/>
        <c:crosses val="autoZero"/>
        <c:crossBetween val="between"/>
      </c:valAx>
    </c:plotArea>
    <c:legend>
      <c:legendPos val="t"/>
      <c:layout/>
      <c:overlay val="0"/>
      <c:txPr>
        <a:bodyPr/>
        <a:lstStyle/>
        <a:p>
          <a:pPr>
            <a:defRPr sz="110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 4 '!$A$29:$A$34</c:f>
              <c:strCache>
                <c:ptCount val="6"/>
                <c:pt idx="0">
                  <c:v>Menor o igual 5 años </c:v>
                </c:pt>
                <c:pt idx="1">
                  <c:v>6 a 11 años </c:v>
                </c:pt>
                <c:pt idx="2">
                  <c:v>12 a 18 años </c:v>
                </c:pt>
                <c:pt idx="3">
                  <c:v>19 a 26 años </c:v>
                </c:pt>
                <c:pt idx="4">
                  <c:v>27 a 59 años </c:v>
                </c:pt>
                <c:pt idx="5">
                  <c:v>Mayor de 60 años </c:v>
                </c:pt>
              </c:strCache>
            </c:strRef>
          </c:cat>
          <c:val>
            <c:numRef>
              <c:f>'GRAF 4 '!$B$29:$B$34</c:f>
              <c:numCache>
                <c:formatCode>General</c:formatCode>
                <c:ptCount val="6"/>
                <c:pt idx="0">
                  <c:v>17</c:v>
                </c:pt>
                <c:pt idx="1">
                  <c:v>25</c:v>
                </c:pt>
                <c:pt idx="2">
                  <c:v>46</c:v>
                </c:pt>
                <c:pt idx="3">
                  <c:v>66</c:v>
                </c:pt>
                <c:pt idx="4">
                  <c:v>137</c:v>
                </c:pt>
                <c:pt idx="5">
                  <c:v>14</c:v>
                </c:pt>
              </c:numCache>
            </c:numRef>
          </c:val>
          <c:extLst>
            <c:ext xmlns:c16="http://schemas.microsoft.com/office/drawing/2014/chart" uri="{C3380CC4-5D6E-409C-BE32-E72D297353CC}">
              <c16:uniqueId val="{00000000-493E-41FF-A6F9-C965ED7A5C68}"/>
            </c:ext>
          </c:extLst>
        </c:ser>
        <c:dLbls>
          <c:showLegendKey val="0"/>
          <c:showVal val="0"/>
          <c:showCatName val="0"/>
          <c:showSerName val="0"/>
          <c:showPercent val="0"/>
          <c:showBubbleSize val="0"/>
        </c:dLbls>
        <c:gapWidth val="219"/>
        <c:overlap val="-27"/>
        <c:axId val="668180607"/>
        <c:axId val="668181023"/>
      </c:barChart>
      <c:catAx>
        <c:axId val="668180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68181023"/>
        <c:crosses val="autoZero"/>
        <c:auto val="1"/>
        <c:lblAlgn val="ctr"/>
        <c:lblOffset val="100"/>
        <c:noMultiLvlLbl val="0"/>
      </c:catAx>
      <c:valAx>
        <c:axId val="6681810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81806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'Pobl y FR'!$A$9:$A$17</c:f>
              <c:strCache>
                <c:ptCount val="9"/>
                <c:pt idx="0">
                  <c:v>Convive con persona con HBsAg (+)</c:v>
                </c:pt>
                <c:pt idx="1">
                  <c:v>Recibió tratamiento de acupuntura</c:v>
                </c:pt>
                <c:pt idx="2">
                  <c:v>Antecedente de procedimiento estético</c:v>
                </c:pt>
                <c:pt idx="3">
                  <c:v>Bisexual</c:v>
                </c:pt>
                <c:pt idx="4">
                  <c:v>Contacto sexual con persona con diagnóstico de hepatitis B o C</c:v>
                </c:pt>
                <c:pt idx="5">
                  <c:v>Hijo de madre con HBsAg (+) o diagnóstico de hepatitis C</c:v>
                </c:pt>
                <c:pt idx="6">
                  <c:v>Personas que se inyectan drogas</c:v>
                </c:pt>
                <c:pt idx="7">
                  <c:v>Más de un compañero sexual</c:v>
                </c:pt>
                <c:pt idx="8">
                  <c:v>Hombres que tienen sexo con hombres (HSH)</c:v>
                </c:pt>
              </c:strCache>
            </c:strRef>
          </c:cat>
          <c:val>
            <c:numRef>
              <c:f>'Pobl y FR'!$G$9:$G$17</c:f>
              <c:numCache>
                <c:formatCode>0.0</c:formatCode>
                <c:ptCount val="9"/>
                <c:pt idx="0">
                  <c:v>1.3513513513513513</c:v>
                </c:pt>
                <c:pt idx="1">
                  <c:v>1.3513513513513513</c:v>
                </c:pt>
                <c:pt idx="2">
                  <c:v>1.3513513513513513</c:v>
                </c:pt>
                <c:pt idx="3">
                  <c:v>1.3513513513513513</c:v>
                </c:pt>
                <c:pt idx="4">
                  <c:v>2.7027027027027026</c:v>
                </c:pt>
                <c:pt idx="5">
                  <c:v>4.0540540540540544</c:v>
                </c:pt>
                <c:pt idx="6">
                  <c:v>6.756756756756757</c:v>
                </c:pt>
                <c:pt idx="7">
                  <c:v>25.675675675675674</c:v>
                </c:pt>
                <c:pt idx="8">
                  <c:v>55.405405405405403</c:v>
                </c:pt>
              </c:numCache>
            </c:numRef>
          </c:val>
          <c:extLst>
            <c:ext xmlns:c16="http://schemas.microsoft.com/office/drawing/2014/chart" uri="{C3380CC4-5D6E-409C-BE32-E72D297353CC}">
              <c16:uniqueId val="{00000000-D731-45C8-989A-E20A3ABF39D9}"/>
            </c:ext>
          </c:extLst>
        </c:ser>
        <c:dLbls>
          <c:dLblPos val="outEnd"/>
          <c:showLegendKey val="0"/>
          <c:showVal val="1"/>
          <c:showCatName val="0"/>
          <c:showSerName val="0"/>
          <c:showPercent val="0"/>
          <c:showBubbleSize val="0"/>
        </c:dLbls>
        <c:gapWidth val="150"/>
        <c:axId val="44550784"/>
        <c:axId val="44864640"/>
      </c:barChart>
      <c:catAx>
        <c:axId val="44550784"/>
        <c:scaling>
          <c:orientation val="minMax"/>
        </c:scaling>
        <c:delete val="0"/>
        <c:axPos val="l"/>
        <c:title>
          <c:tx>
            <c:rich>
              <a:bodyPr rot="-5400000" vert="horz"/>
              <a:lstStyle/>
              <a:p>
                <a:pPr>
                  <a:defRPr/>
                </a:pPr>
                <a:r>
                  <a:rPr lang="en-US"/>
                  <a:t>Poblaciones y factores de riesgo</a:t>
                </a:r>
              </a:p>
            </c:rich>
          </c:tx>
          <c:layout/>
          <c:overlay val="0"/>
        </c:title>
        <c:numFmt formatCode="General" sourceLinked="0"/>
        <c:majorTickMark val="out"/>
        <c:minorTickMark val="none"/>
        <c:tickLblPos val="nextTo"/>
        <c:crossAx val="44864640"/>
        <c:crosses val="autoZero"/>
        <c:auto val="1"/>
        <c:lblAlgn val="ctr"/>
        <c:lblOffset val="100"/>
        <c:noMultiLvlLbl val="0"/>
      </c:catAx>
      <c:valAx>
        <c:axId val="44864640"/>
        <c:scaling>
          <c:orientation val="minMax"/>
        </c:scaling>
        <c:delete val="0"/>
        <c:axPos val="b"/>
        <c:title>
          <c:tx>
            <c:rich>
              <a:bodyPr/>
              <a:lstStyle/>
              <a:p>
                <a:pPr>
                  <a:defRPr/>
                </a:pPr>
                <a:r>
                  <a:rPr lang="en-US"/>
                  <a:t>Porcentaje</a:t>
                </a:r>
              </a:p>
            </c:rich>
          </c:tx>
          <c:layout/>
          <c:overlay val="0"/>
        </c:title>
        <c:numFmt formatCode="0.0" sourceLinked="1"/>
        <c:majorTickMark val="out"/>
        <c:minorTickMark val="none"/>
        <c:tickLblPos val="nextTo"/>
        <c:crossAx val="44550784"/>
        <c:crosses val="autoZero"/>
        <c:crossBetween val="between"/>
      </c:valAx>
    </c:plotArea>
    <c:plotVisOnly val="1"/>
    <c:dispBlanksAs val="gap"/>
    <c:showDLblsOverMax val="0"/>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 4 '!$C$29:$C$34</c:f>
              <c:strCache>
                <c:ptCount val="6"/>
                <c:pt idx="0">
                  <c:v>Menor o igual 5 años </c:v>
                </c:pt>
                <c:pt idx="1">
                  <c:v>6 a 11 años </c:v>
                </c:pt>
                <c:pt idx="2">
                  <c:v>12 a 18 años </c:v>
                </c:pt>
                <c:pt idx="3">
                  <c:v>19 a 26 años </c:v>
                </c:pt>
                <c:pt idx="4">
                  <c:v>27 a 59 años </c:v>
                </c:pt>
                <c:pt idx="5">
                  <c:v>Mayor de 60 años </c:v>
                </c:pt>
              </c:strCache>
            </c:strRef>
          </c:cat>
          <c:val>
            <c:numRef>
              <c:f>'GRAF 4 '!$D$29:$D$34</c:f>
              <c:numCache>
                <c:formatCode>General</c:formatCode>
                <c:ptCount val="6"/>
                <c:pt idx="0">
                  <c:v>44</c:v>
                </c:pt>
                <c:pt idx="1">
                  <c:v>70</c:v>
                </c:pt>
                <c:pt idx="2">
                  <c:v>159</c:v>
                </c:pt>
                <c:pt idx="3">
                  <c:v>42</c:v>
                </c:pt>
                <c:pt idx="4">
                  <c:v>54</c:v>
                </c:pt>
                <c:pt idx="5">
                  <c:v>1</c:v>
                </c:pt>
              </c:numCache>
            </c:numRef>
          </c:val>
          <c:extLst>
            <c:ext xmlns:c16="http://schemas.microsoft.com/office/drawing/2014/chart" uri="{C3380CC4-5D6E-409C-BE32-E72D297353CC}">
              <c16:uniqueId val="{00000000-0D30-4254-B11C-0175DB78B2F5}"/>
            </c:ext>
          </c:extLst>
        </c:ser>
        <c:dLbls>
          <c:showLegendKey val="0"/>
          <c:showVal val="0"/>
          <c:showCatName val="0"/>
          <c:showSerName val="0"/>
          <c:showPercent val="0"/>
          <c:showBubbleSize val="0"/>
        </c:dLbls>
        <c:gapWidth val="219"/>
        <c:overlap val="-27"/>
        <c:axId val="468546143"/>
        <c:axId val="468544063"/>
      </c:barChart>
      <c:catAx>
        <c:axId val="468546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68544063"/>
        <c:crosses val="autoZero"/>
        <c:auto val="1"/>
        <c:lblAlgn val="ctr"/>
        <c:lblOffset val="100"/>
        <c:noMultiLvlLbl val="0"/>
      </c:catAx>
      <c:valAx>
        <c:axId val="4685440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85461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Complicaciones!$G$3</c:f>
              <c:strCache>
                <c:ptCount val="1"/>
                <c:pt idx="0">
                  <c:v>%</c:v>
                </c:pt>
              </c:strCache>
            </c:strRef>
          </c:tx>
          <c:spPr>
            <a:solidFill>
              <a:schemeClr val="accent1"/>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Complicaciones!$A$4:$A$8</c:f>
              <c:strCache>
                <c:ptCount val="5"/>
                <c:pt idx="0">
                  <c:v>Falla hepática fulminante</c:v>
                </c:pt>
                <c:pt idx="1">
                  <c:v>Carcinoma hepático</c:v>
                </c:pt>
                <c:pt idx="2">
                  <c:v>Cirrosis hepática</c:v>
                </c:pt>
                <c:pt idx="3">
                  <c:v>Síndrome febril ictérico</c:v>
                </c:pt>
                <c:pt idx="4">
                  <c:v>Ninguna</c:v>
                </c:pt>
              </c:strCache>
            </c:strRef>
          </c:cat>
          <c:val>
            <c:numRef>
              <c:f>Complicaciones!$G$4:$G$8</c:f>
              <c:numCache>
                <c:formatCode>0.0</c:formatCode>
                <c:ptCount val="5"/>
                <c:pt idx="0">
                  <c:v>0</c:v>
                </c:pt>
                <c:pt idx="1">
                  <c:v>1.0869565217391304</c:v>
                </c:pt>
                <c:pt idx="2">
                  <c:v>11.956521739130435</c:v>
                </c:pt>
                <c:pt idx="3">
                  <c:v>15.217391304347828</c:v>
                </c:pt>
                <c:pt idx="4">
                  <c:v>71.739130434782609</c:v>
                </c:pt>
              </c:numCache>
            </c:numRef>
          </c:val>
          <c:extLst>
            <c:ext xmlns:c16="http://schemas.microsoft.com/office/drawing/2014/chart" uri="{C3380CC4-5D6E-409C-BE32-E72D297353CC}">
              <c16:uniqueId val="{00000000-BCE6-4063-B73E-956C3F6C55CD}"/>
            </c:ext>
          </c:extLst>
        </c:ser>
        <c:dLbls>
          <c:showLegendKey val="0"/>
          <c:showVal val="0"/>
          <c:showCatName val="0"/>
          <c:showSerName val="0"/>
          <c:showPercent val="0"/>
          <c:showBubbleSize val="0"/>
        </c:dLbls>
        <c:gapWidth val="150"/>
        <c:axId val="59164160"/>
        <c:axId val="59691008"/>
      </c:barChart>
      <c:catAx>
        <c:axId val="59164160"/>
        <c:scaling>
          <c:orientation val="minMax"/>
        </c:scaling>
        <c:delete val="0"/>
        <c:axPos val="l"/>
        <c:title>
          <c:tx>
            <c:rich>
              <a:bodyPr rot="-5400000" vert="horz"/>
              <a:lstStyle/>
              <a:p>
                <a:pPr>
                  <a:defRPr sz="900"/>
                </a:pPr>
                <a:r>
                  <a:rPr lang="en-US" sz="900"/>
                  <a:t>Complicaciones</a:t>
                </a:r>
              </a:p>
            </c:rich>
          </c:tx>
          <c:layout/>
          <c:overlay val="0"/>
        </c:title>
        <c:numFmt formatCode="General" sourceLinked="0"/>
        <c:majorTickMark val="out"/>
        <c:minorTickMark val="none"/>
        <c:tickLblPos val="nextTo"/>
        <c:txPr>
          <a:bodyPr/>
          <a:lstStyle/>
          <a:p>
            <a:pPr>
              <a:defRPr sz="900"/>
            </a:pPr>
            <a:endParaRPr lang="en-US"/>
          </a:p>
        </c:txPr>
        <c:crossAx val="59691008"/>
        <c:crosses val="autoZero"/>
        <c:auto val="1"/>
        <c:lblAlgn val="ctr"/>
        <c:lblOffset val="100"/>
        <c:noMultiLvlLbl val="0"/>
      </c:catAx>
      <c:valAx>
        <c:axId val="59691008"/>
        <c:scaling>
          <c:orientation val="minMax"/>
        </c:scaling>
        <c:delete val="0"/>
        <c:axPos val="b"/>
        <c:title>
          <c:tx>
            <c:rich>
              <a:bodyPr/>
              <a:lstStyle/>
              <a:p>
                <a:pPr>
                  <a:defRPr sz="900"/>
                </a:pPr>
                <a:r>
                  <a:rPr lang="en-US" sz="900"/>
                  <a:t>Porcentaje</a:t>
                </a:r>
              </a:p>
            </c:rich>
          </c:tx>
          <c:layout/>
          <c:overlay val="0"/>
        </c:title>
        <c:numFmt formatCode="0.0" sourceLinked="1"/>
        <c:majorTickMark val="out"/>
        <c:minorTickMark val="none"/>
        <c:tickLblPos val="nextTo"/>
        <c:txPr>
          <a:bodyPr/>
          <a:lstStyle/>
          <a:p>
            <a:pPr>
              <a:defRPr sz="900"/>
            </a:pPr>
            <a:endParaRPr lang="en-US"/>
          </a:p>
        </c:txPr>
        <c:crossAx val="5916416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'Clasif del caso'!$A$3:$A$8</c:f>
              <c:strCache>
                <c:ptCount val="6"/>
                <c:pt idx="0">
                  <c:v>Hepatitis B por transmisión materno infantil</c:v>
                </c:pt>
                <c:pt idx="1">
                  <c:v>Hepatitis coinfección B-D</c:v>
                </c:pt>
                <c:pt idx="2">
                  <c:v>Hepatitis B aguda</c:v>
                </c:pt>
                <c:pt idx="3">
                  <c:v>Hepatitis B crónica</c:v>
                </c:pt>
                <c:pt idx="4">
                  <c:v>Hepatitis B a clasificar</c:v>
                </c:pt>
                <c:pt idx="5">
                  <c:v>Hepatitis C</c:v>
                </c:pt>
              </c:strCache>
            </c:strRef>
          </c:cat>
          <c:val>
            <c:numRef>
              <c:f>'Clasif del caso'!$C$3:$C$8</c:f>
              <c:numCache>
                <c:formatCode>0.0</c:formatCode>
                <c:ptCount val="6"/>
                <c:pt idx="0">
                  <c:v>0</c:v>
                </c:pt>
                <c:pt idx="1">
                  <c:v>0</c:v>
                </c:pt>
                <c:pt idx="2">
                  <c:v>19.565217391304348</c:v>
                </c:pt>
                <c:pt idx="3">
                  <c:v>14.130434782608695</c:v>
                </c:pt>
                <c:pt idx="4">
                  <c:v>22.826086956521738</c:v>
                </c:pt>
                <c:pt idx="5">
                  <c:v>43.478260869565219</c:v>
                </c:pt>
              </c:numCache>
            </c:numRef>
          </c:val>
          <c:extLst>
            <c:ext xmlns:c16="http://schemas.microsoft.com/office/drawing/2014/chart" uri="{C3380CC4-5D6E-409C-BE32-E72D297353CC}">
              <c16:uniqueId val="{00000000-02F3-41FA-856A-577BE6BFAE8E}"/>
            </c:ext>
          </c:extLst>
        </c:ser>
        <c:dLbls>
          <c:dLblPos val="outEnd"/>
          <c:showLegendKey val="0"/>
          <c:showVal val="1"/>
          <c:showCatName val="0"/>
          <c:showSerName val="0"/>
          <c:showPercent val="0"/>
          <c:showBubbleSize val="0"/>
        </c:dLbls>
        <c:gapWidth val="150"/>
        <c:axId val="45551616"/>
        <c:axId val="45585920"/>
      </c:barChart>
      <c:catAx>
        <c:axId val="45551616"/>
        <c:scaling>
          <c:orientation val="minMax"/>
        </c:scaling>
        <c:delete val="0"/>
        <c:axPos val="l"/>
        <c:title>
          <c:tx>
            <c:rich>
              <a:bodyPr rot="-5400000" vert="horz"/>
              <a:lstStyle/>
              <a:p>
                <a:pPr>
                  <a:defRPr sz="900"/>
                </a:pPr>
                <a:r>
                  <a:rPr lang="es-CO" sz="900" dirty="0"/>
                  <a:t>Tipo de </a:t>
                </a:r>
                <a:r>
                  <a:rPr lang="es-CO" sz="900" dirty="0" smtClean="0"/>
                  <a:t>hepatitis</a:t>
                </a:r>
                <a:endParaRPr lang="es-CO" sz="900" dirty="0"/>
              </a:p>
            </c:rich>
          </c:tx>
          <c:layout/>
          <c:overlay val="0"/>
        </c:title>
        <c:numFmt formatCode="General" sourceLinked="0"/>
        <c:majorTickMark val="out"/>
        <c:minorTickMark val="none"/>
        <c:tickLblPos val="nextTo"/>
        <c:txPr>
          <a:bodyPr/>
          <a:lstStyle/>
          <a:p>
            <a:pPr>
              <a:defRPr sz="900"/>
            </a:pPr>
            <a:endParaRPr lang="en-US"/>
          </a:p>
        </c:txPr>
        <c:crossAx val="45585920"/>
        <c:crosses val="autoZero"/>
        <c:auto val="1"/>
        <c:lblAlgn val="ctr"/>
        <c:lblOffset val="100"/>
        <c:noMultiLvlLbl val="0"/>
      </c:catAx>
      <c:valAx>
        <c:axId val="45585920"/>
        <c:scaling>
          <c:orientation val="minMax"/>
        </c:scaling>
        <c:delete val="0"/>
        <c:axPos val="b"/>
        <c:title>
          <c:tx>
            <c:rich>
              <a:bodyPr/>
              <a:lstStyle/>
              <a:p>
                <a:pPr>
                  <a:defRPr sz="900"/>
                </a:pPr>
                <a:r>
                  <a:rPr lang="es-CO" sz="900"/>
                  <a:t>Porcentaje</a:t>
                </a:r>
              </a:p>
            </c:rich>
          </c:tx>
          <c:layout/>
          <c:overlay val="0"/>
        </c:title>
        <c:numFmt formatCode="0.0" sourceLinked="1"/>
        <c:majorTickMark val="out"/>
        <c:minorTickMark val="none"/>
        <c:tickLblPos val="nextTo"/>
        <c:txPr>
          <a:bodyPr/>
          <a:lstStyle/>
          <a:p>
            <a:pPr>
              <a:defRPr sz="900"/>
            </a:pPr>
            <a:endParaRPr lang="en-US"/>
          </a:p>
        </c:txPr>
        <c:crossAx val="45551616"/>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08895979465346"/>
          <c:y val="5.3979226988698038E-2"/>
          <c:w val="0.84493822550781006"/>
          <c:h val="0.57455310882581323"/>
        </c:manualLayout>
      </c:layout>
      <c:areaChart>
        <c:grouping val="standard"/>
        <c:varyColors val="0"/>
        <c:ser>
          <c:idx val="3"/>
          <c:order val="1"/>
          <c:tx>
            <c:strRef>
              <c:f>IRA!$A$73</c:f>
              <c:strCache>
                <c:ptCount val="1"/>
                <c:pt idx="0">
                  <c:v>Percentil 75</c:v>
                </c:pt>
              </c:strCache>
            </c:strRef>
          </c:tx>
          <c:spPr>
            <a:solidFill>
              <a:srgbClr val="C00000"/>
            </a:solidFill>
            <a:ln w="25400">
              <a:solidFill>
                <a:srgbClr val="FF0000"/>
              </a:solidFill>
              <a:prstDash val="solid"/>
            </a:ln>
          </c:spPr>
          <c:val>
            <c:numRef>
              <c:f>IRA!$B$73:$BA$73</c:f>
              <c:numCache>
                <c:formatCode>0.0</c:formatCode>
                <c:ptCount val="52"/>
                <c:pt idx="0">
                  <c:v>12311.75</c:v>
                </c:pt>
                <c:pt idx="1">
                  <c:v>11807.75</c:v>
                </c:pt>
                <c:pt idx="2">
                  <c:v>10014.5</c:v>
                </c:pt>
                <c:pt idx="3">
                  <c:v>10716.25</c:v>
                </c:pt>
                <c:pt idx="4">
                  <c:v>11038.5</c:v>
                </c:pt>
                <c:pt idx="5">
                  <c:v>13232.75</c:v>
                </c:pt>
                <c:pt idx="6">
                  <c:v>11651</c:v>
                </c:pt>
                <c:pt idx="7">
                  <c:v>14124</c:v>
                </c:pt>
                <c:pt idx="8">
                  <c:v>13113.5</c:v>
                </c:pt>
                <c:pt idx="9">
                  <c:v>12696.25</c:v>
                </c:pt>
                <c:pt idx="10">
                  <c:v>12593</c:v>
                </c:pt>
                <c:pt idx="11">
                  <c:v>11443</c:v>
                </c:pt>
                <c:pt idx="12">
                  <c:v>13317.5</c:v>
                </c:pt>
                <c:pt idx="13">
                  <c:v>13000.5</c:v>
                </c:pt>
                <c:pt idx="14">
                  <c:v>11845.75</c:v>
                </c:pt>
                <c:pt idx="15">
                  <c:v>11684.5</c:v>
                </c:pt>
                <c:pt idx="16">
                  <c:v>11441.25</c:v>
                </c:pt>
                <c:pt idx="17">
                  <c:v>12032.25</c:v>
                </c:pt>
                <c:pt idx="18">
                  <c:v>13525.25</c:v>
                </c:pt>
                <c:pt idx="19">
                  <c:v>15271</c:v>
                </c:pt>
                <c:pt idx="20">
                  <c:v>13754.75</c:v>
                </c:pt>
                <c:pt idx="21">
                  <c:v>11705</c:v>
                </c:pt>
                <c:pt idx="22">
                  <c:v>13947.25</c:v>
                </c:pt>
                <c:pt idx="23">
                  <c:v>14984.75</c:v>
                </c:pt>
                <c:pt idx="24">
                  <c:v>12511</c:v>
                </c:pt>
                <c:pt idx="25">
                  <c:v>10835.75</c:v>
                </c:pt>
                <c:pt idx="26">
                  <c:v>12719.25</c:v>
                </c:pt>
                <c:pt idx="27">
                  <c:v>11804.75</c:v>
                </c:pt>
                <c:pt idx="28">
                  <c:v>11544.5</c:v>
                </c:pt>
                <c:pt idx="29">
                  <c:v>13120.25</c:v>
                </c:pt>
                <c:pt idx="30">
                  <c:v>13741.25</c:v>
                </c:pt>
                <c:pt idx="31">
                  <c:v>11849.25</c:v>
                </c:pt>
                <c:pt idx="32">
                  <c:v>13326.5</c:v>
                </c:pt>
                <c:pt idx="33">
                  <c:v>14662.75</c:v>
                </c:pt>
                <c:pt idx="34">
                  <c:v>13236.75</c:v>
                </c:pt>
                <c:pt idx="35">
                  <c:v>13933</c:v>
                </c:pt>
                <c:pt idx="36">
                  <c:v>13328</c:v>
                </c:pt>
                <c:pt idx="37">
                  <c:v>14975.5</c:v>
                </c:pt>
                <c:pt idx="38">
                  <c:v>14911.5</c:v>
                </c:pt>
                <c:pt idx="39">
                  <c:v>13346.5</c:v>
                </c:pt>
                <c:pt idx="40">
                  <c:v>12111</c:v>
                </c:pt>
                <c:pt idx="41">
                  <c:v>15718.25</c:v>
                </c:pt>
                <c:pt idx="42">
                  <c:v>12936.5</c:v>
                </c:pt>
                <c:pt idx="43">
                  <c:v>10638.75</c:v>
                </c:pt>
                <c:pt idx="44">
                  <c:v>12261.5</c:v>
                </c:pt>
                <c:pt idx="45">
                  <c:v>14346.25</c:v>
                </c:pt>
                <c:pt idx="46">
                  <c:v>15132.75</c:v>
                </c:pt>
                <c:pt idx="47">
                  <c:v>14037.75</c:v>
                </c:pt>
                <c:pt idx="48">
                  <c:v>15665.75</c:v>
                </c:pt>
                <c:pt idx="49">
                  <c:v>14540.5</c:v>
                </c:pt>
                <c:pt idx="50">
                  <c:v>12542.75</c:v>
                </c:pt>
                <c:pt idx="51">
                  <c:v>11201.5</c:v>
                </c:pt>
              </c:numCache>
            </c:numRef>
          </c:val>
          <c:extLst>
            <c:ext xmlns:c16="http://schemas.microsoft.com/office/drawing/2014/chart" uri="{C3380CC4-5D6E-409C-BE32-E72D297353CC}">
              <c16:uniqueId val="{00000002-5A99-4791-8253-E45CCB0CC22F}"/>
            </c:ext>
          </c:extLst>
        </c:ser>
        <c:ser>
          <c:idx val="1"/>
          <c:order val="2"/>
          <c:tx>
            <c:strRef>
              <c:f>IRA!$A$71</c:f>
              <c:strCache>
                <c:ptCount val="1"/>
                <c:pt idx="0">
                  <c:v>Mediana</c:v>
                </c:pt>
              </c:strCache>
            </c:strRef>
          </c:tx>
          <c:spPr>
            <a:ln w="28575" cap="rnd">
              <a:solidFill>
                <a:schemeClr val="accent4"/>
              </a:solidFill>
              <a:round/>
            </a:ln>
            <a:effectLst/>
          </c:spPr>
          <c:val>
            <c:numRef>
              <c:f>IRA!$B$71:$BA$71</c:f>
              <c:numCache>
                <c:formatCode>0.0</c:formatCode>
                <c:ptCount val="52"/>
                <c:pt idx="0">
                  <c:v>9731.5</c:v>
                </c:pt>
                <c:pt idx="1">
                  <c:v>11470.5</c:v>
                </c:pt>
                <c:pt idx="2">
                  <c:v>9818</c:v>
                </c:pt>
                <c:pt idx="3">
                  <c:v>9413</c:v>
                </c:pt>
                <c:pt idx="4">
                  <c:v>10195.5</c:v>
                </c:pt>
                <c:pt idx="5">
                  <c:v>11295</c:v>
                </c:pt>
                <c:pt idx="6">
                  <c:v>11288.5</c:v>
                </c:pt>
                <c:pt idx="7">
                  <c:v>12905.5</c:v>
                </c:pt>
                <c:pt idx="8">
                  <c:v>12364.5</c:v>
                </c:pt>
                <c:pt idx="9">
                  <c:v>12139.5</c:v>
                </c:pt>
                <c:pt idx="10">
                  <c:v>11117</c:v>
                </c:pt>
                <c:pt idx="11">
                  <c:v>10971</c:v>
                </c:pt>
                <c:pt idx="12">
                  <c:v>11279</c:v>
                </c:pt>
                <c:pt idx="13">
                  <c:v>11154</c:v>
                </c:pt>
                <c:pt idx="14">
                  <c:v>10599.5</c:v>
                </c:pt>
                <c:pt idx="15">
                  <c:v>11034</c:v>
                </c:pt>
                <c:pt idx="16">
                  <c:v>10627</c:v>
                </c:pt>
                <c:pt idx="17">
                  <c:v>11061</c:v>
                </c:pt>
                <c:pt idx="18">
                  <c:v>11523.5</c:v>
                </c:pt>
                <c:pt idx="19">
                  <c:v>14039</c:v>
                </c:pt>
                <c:pt idx="20">
                  <c:v>12050.5</c:v>
                </c:pt>
                <c:pt idx="21">
                  <c:v>11361</c:v>
                </c:pt>
                <c:pt idx="22">
                  <c:v>13307</c:v>
                </c:pt>
                <c:pt idx="23">
                  <c:v>12997.5</c:v>
                </c:pt>
                <c:pt idx="24">
                  <c:v>10884.5</c:v>
                </c:pt>
                <c:pt idx="25">
                  <c:v>10373</c:v>
                </c:pt>
                <c:pt idx="26">
                  <c:v>11556</c:v>
                </c:pt>
                <c:pt idx="27">
                  <c:v>11484</c:v>
                </c:pt>
                <c:pt idx="28">
                  <c:v>10864</c:v>
                </c:pt>
                <c:pt idx="29">
                  <c:v>12687.5</c:v>
                </c:pt>
                <c:pt idx="30">
                  <c:v>12534</c:v>
                </c:pt>
                <c:pt idx="31">
                  <c:v>11205</c:v>
                </c:pt>
                <c:pt idx="32">
                  <c:v>10579.5</c:v>
                </c:pt>
                <c:pt idx="33">
                  <c:v>14000</c:v>
                </c:pt>
                <c:pt idx="34">
                  <c:v>12400.5</c:v>
                </c:pt>
                <c:pt idx="35">
                  <c:v>12019.5</c:v>
                </c:pt>
                <c:pt idx="36">
                  <c:v>12674</c:v>
                </c:pt>
                <c:pt idx="37">
                  <c:v>13081.5</c:v>
                </c:pt>
                <c:pt idx="38">
                  <c:v>13789</c:v>
                </c:pt>
                <c:pt idx="39">
                  <c:v>12269.5</c:v>
                </c:pt>
                <c:pt idx="40">
                  <c:v>11757.5</c:v>
                </c:pt>
                <c:pt idx="41">
                  <c:v>13441.5</c:v>
                </c:pt>
                <c:pt idx="42">
                  <c:v>12175.5</c:v>
                </c:pt>
                <c:pt idx="43">
                  <c:v>9983</c:v>
                </c:pt>
                <c:pt idx="44">
                  <c:v>11811.5</c:v>
                </c:pt>
                <c:pt idx="45">
                  <c:v>13506</c:v>
                </c:pt>
                <c:pt idx="46">
                  <c:v>13880</c:v>
                </c:pt>
                <c:pt idx="47">
                  <c:v>12984.5</c:v>
                </c:pt>
                <c:pt idx="48">
                  <c:v>13151</c:v>
                </c:pt>
                <c:pt idx="49">
                  <c:v>13725</c:v>
                </c:pt>
                <c:pt idx="50">
                  <c:v>12154.5</c:v>
                </c:pt>
                <c:pt idx="51">
                  <c:v>11067.5</c:v>
                </c:pt>
              </c:numCache>
            </c:numRef>
          </c:val>
          <c:extLst>
            <c:ext xmlns:c16="http://schemas.microsoft.com/office/drawing/2014/chart" uri="{C3380CC4-5D6E-409C-BE32-E72D297353CC}">
              <c16:uniqueId val="{00000000-5A99-4791-8253-E45CCB0CC22F}"/>
            </c:ext>
          </c:extLst>
        </c:ser>
        <c:ser>
          <c:idx val="2"/>
          <c:order val="3"/>
          <c:tx>
            <c:strRef>
              <c:f>IRA!$A$72</c:f>
              <c:strCache>
                <c:ptCount val="1"/>
                <c:pt idx="0">
                  <c:v>Percentil 25</c:v>
                </c:pt>
              </c:strCache>
            </c:strRef>
          </c:tx>
          <c:spPr>
            <a:solidFill>
              <a:srgbClr val="92D050"/>
            </a:solidFill>
            <a:ln w="28575" cap="rnd">
              <a:solidFill>
                <a:schemeClr val="accent6"/>
              </a:solidFill>
              <a:round/>
            </a:ln>
            <a:effectLst/>
          </c:spPr>
          <c:val>
            <c:numRef>
              <c:f>IRA!$B$72:$BA$72</c:f>
              <c:numCache>
                <c:formatCode>0.0</c:formatCode>
                <c:ptCount val="52"/>
                <c:pt idx="0">
                  <c:v>9476.25</c:v>
                </c:pt>
                <c:pt idx="1">
                  <c:v>11014</c:v>
                </c:pt>
                <c:pt idx="2">
                  <c:v>9578</c:v>
                </c:pt>
                <c:pt idx="3">
                  <c:v>9194.25</c:v>
                </c:pt>
                <c:pt idx="4">
                  <c:v>9631.5</c:v>
                </c:pt>
                <c:pt idx="5">
                  <c:v>10915.75</c:v>
                </c:pt>
                <c:pt idx="6">
                  <c:v>10926</c:v>
                </c:pt>
                <c:pt idx="7">
                  <c:v>11670.5</c:v>
                </c:pt>
                <c:pt idx="8">
                  <c:v>11955.25</c:v>
                </c:pt>
                <c:pt idx="9">
                  <c:v>12013.25</c:v>
                </c:pt>
                <c:pt idx="10">
                  <c:v>9695.75</c:v>
                </c:pt>
                <c:pt idx="11">
                  <c:v>10679</c:v>
                </c:pt>
                <c:pt idx="12">
                  <c:v>9127.25</c:v>
                </c:pt>
                <c:pt idx="13">
                  <c:v>10137.75</c:v>
                </c:pt>
                <c:pt idx="14">
                  <c:v>10276.5</c:v>
                </c:pt>
                <c:pt idx="15">
                  <c:v>9908</c:v>
                </c:pt>
                <c:pt idx="16">
                  <c:v>10213.25</c:v>
                </c:pt>
                <c:pt idx="17">
                  <c:v>10242.75</c:v>
                </c:pt>
                <c:pt idx="18">
                  <c:v>10413.5</c:v>
                </c:pt>
                <c:pt idx="19">
                  <c:v>12024.75</c:v>
                </c:pt>
                <c:pt idx="20">
                  <c:v>11326.5</c:v>
                </c:pt>
                <c:pt idx="21">
                  <c:v>10528</c:v>
                </c:pt>
                <c:pt idx="22">
                  <c:v>13071</c:v>
                </c:pt>
                <c:pt idx="23">
                  <c:v>10606.75</c:v>
                </c:pt>
                <c:pt idx="24">
                  <c:v>8676</c:v>
                </c:pt>
                <c:pt idx="25">
                  <c:v>8855.75</c:v>
                </c:pt>
                <c:pt idx="26">
                  <c:v>10722.75</c:v>
                </c:pt>
                <c:pt idx="27">
                  <c:v>10929.25</c:v>
                </c:pt>
                <c:pt idx="28">
                  <c:v>10419</c:v>
                </c:pt>
                <c:pt idx="29">
                  <c:v>11576</c:v>
                </c:pt>
                <c:pt idx="30">
                  <c:v>10595.5</c:v>
                </c:pt>
                <c:pt idx="31">
                  <c:v>10854</c:v>
                </c:pt>
                <c:pt idx="32">
                  <c:v>10087.75</c:v>
                </c:pt>
                <c:pt idx="33">
                  <c:v>11517.75</c:v>
                </c:pt>
                <c:pt idx="34">
                  <c:v>11564.25</c:v>
                </c:pt>
                <c:pt idx="35">
                  <c:v>11318.75</c:v>
                </c:pt>
                <c:pt idx="36">
                  <c:v>11228</c:v>
                </c:pt>
                <c:pt idx="37">
                  <c:v>11622.5</c:v>
                </c:pt>
                <c:pt idx="38">
                  <c:v>11987</c:v>
                </c:pt>
                <c:pt idx="39">
                  <c:v>10960</c:v>
                </c:pt>
                <c:pt idx="40">
                  <c:v>9890.5</c:v>
                </c:pt>
                <c:pt idx="41">
                  <c:v>12475</c:v>
                </c:pt>
                <c:pt idx="42">
                  <c:v>11076.25</c:v>
                </c:pt>
                <c:pt idx="43">
                  <c:v>9278.5</c:v>
                </c:pt>
                <c:pt idx="44">
                  <c:v>11382.5</c:v>
                </c:pt>
                <c:pt idx="45">
                  <c:v>12497</c:v>
                </c:pt>
                <c:pt idx="46">
                  <c:v>13585.75</c:v>
                </c:pt>
                <c:pt idx="47">
                  <c:v>12282.25</c:v>
                </c:pt>
                <c:pt idx="48">
                  <c:v>12323.75</c:v>
                </c:pt>
                <c:pt idx="49">
                  <c:v>12847.25</c:v>
                </c:pt>
                <c:pt idx="50">
                  <c:v>11671</c:v>
                </c:pt>
                <c:pt idx="51">
                  <c:v>10773</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449622800"/>
        <c:axId val="449618488"/>
      </c:areaChart>
      <c:scatterChart>
        <c:scatterStyle val="lineMarker"/>
        <c:varyColors val="0"/>
        <c:ser>
          <c:idx val="0"/>
          <c:order val="0"/>
          <c:tx>
            <c:strRef>
              <c:f>IRA!$A$70</c:f>
              <c:strCache>
                <c:ptCount val="1"/>
                <c:pt idx="0">
                  <c:v>2022</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IRA!$B$70:$Q$70</c:f>
              <c:numCache>
                <c:formatCode>General</c:formatCode>
                <c:ptCount val="16"/>
                <c:pt idx="0">
                  <c:v>22090</c:v>
                </c:pt>
                <c:pt idx="1">
                  <c:v>23141</c:v>
                </c:pt>
                <c:pt idx="2">
                  <c:v>15451</c:v>
                </c:pt>
                <c:pt idx="3">
                  <c:v>11751</c:v>
                </c:pt>
                <c:pt idx="4">
                  <c:v>9154</c:v>
                </c:pt>
                <c:pt idx="5">
                  <c:v>7739</c:v>
                </c:pt>
                <c:pt idx="6">
                  <c:v>8045</c:v>
                </c:pt>
                <c:pt idx="7">
                  <c:v>9625</c:v>
                </c:pt>
                <c:pt idx="8">
                  <c:v>9568</c:v>
                </c:pt>
                <c:pt idx="9">
                  <c:v>10027</c:v>
                </c:pt>
                <c:pt idx="10">
                  <c:v>8994</c:v>
                </c:pt>
                <c:pt idx="11">
                  <c:v>9412</c:v>
                </c:pt>
                <c:pt idx="12">
                  <c:v>9996</c:v>
                </c:pt>
                <c:pt idx="13">
                  <c:v>10822</c:v>
                </c:pt>
                <c:pt idx="14">
                  <c:v>6904</c:v>
                </c:pt>
                <c:pt idx="15">
                  <c:v>7212</c:v>
                </c:pt>
              </c:numCache>
            </c:numRef>
          </c:yVal>
          <c:smooth val="0"/>
          <c:extLst>
            <c:ext xmlns:c16="http://schemas.microsoft.com/office/drawing/2014/chart" uri="{C3380CC4-5D6E-409C-BE32-E72D297353CC}">
              <c16:uniqueId val="{00000003-5A99-4791-8253-E45CCB0CC22F}"/>
            </c:ext>
          </c:extLst>
        </c:ser>
        <c:ser>
          <c:idx val="4"/>
          <c:order val="4"/>
          <c:tx>
            <c:strRef>
              <c:f>IRA!$A$69</c:f>
              <c:strCache>
                <c:ptCount val="1"/>
                <c:pt idx="0">
                  <c:v>2021</c:v>
                </c:pt>
              </c:strCache>
            </c:strRef>
          </c:tx>
          <c:spPr>
            <a:ln>
              <a:solidFill>
                <a:schemeClr val="bg1">
                  <a:lumMod val="50000"/>
                </a:schemeClr>
              </a:solidFill>
              <a:prstDash val="sysDash"/>
            </a:ln>
          </c:spPr>
          <c:marker>
            <c:symbol val="none"/>
          </c:marker>
          <c:yVal>
            <c:numRef>
              <c:f>IRA!$B$69:$BA$69</c:f>
              <c:numCache>
                <c:formatCode>General</c:formatCode>
                <c:ptCount val="52"/>
                <c:pt idx="0">
                  <c:v>8719</c:v>
                </c:pt>
                <c:pt idx="1">
                  <c:v>9875</c:v>
                </c:pt>
                <c:pt idx="2">
                  <c:v>9139</c:v>
                </c:pt>
                <c:pt idx="3">
                  <c:v>5868</c:v>
                </c:pt>
                <c:pt idx="4">
                  <c:v>5714</c:v>
                </c:pt>
                <c:pt idx="5">
                  <c:v>7175</c:v>
                </c:pt>
                <c:pt idx="6">
                  <c:v>7171</c:v>
                </c:pt>
                <c:pt idx="7">
                  <c:v>7415</c:v>
                </c:pt>
                <c:pt idx="8">
                  <c:v>7777</c:v>
                </c:pt>
                <c:pt idx="9">
                  <c:v>8599</c:v>
                </c:pt>
                <c:pt idx="10">
                  <c:v>7986</c:v>
                </c:pt>
                <c:pt idx="11">
                  <c:v>9678</c:v>
                </c:pt>
                <c:pt idx="12">
                  <c:v>8454</c:v>
                </c:pt>
                <c:pt idx="13">
                  <c:v>8392</c:v>
                </c:pt>
                <c:pt idx="14">
                  <c:v>9217</c:v>
                </c:pt>
                <c:pt idx="15">
                  <c:v>8171</c:v>
                </c:pt>
                <c:pt idx="16">
                  <c:v>7988</c:v>
                </c:pt>
                <c:pt idx="17">
                  <c:v>6863</c:v>
                </c:pt>
                <c:pt idx="18">
                  <c:v>4939</c:v>
                </c:pt>
                <c:pt idx="19">
                  <c:v>6961</c:v>
                </c:pt>
                <c:pt idx="20">
                  <c:v>11241</c:v>
                </c:pt>
                <c:pt idx="21">
                  <c:v>6443</c:v>
                </c:pt>
                <c:pt idx="22">
                  <c:v>7558</c:v>
                </c:pt>
                <c:pt idx="23">
                  <c:v>8352</c:v>
                </c:pt>
                <c:pt idx="24">
                  <c:v>9484</c:v>
                </c:pt>
                <c:pt idx="25">
                  <c:v>8710</c:v>
                </c:pt>
                <c:pt idx="26">
                  <c:v>10760</c:v>
                </c:pt>
                <c:pt idx="27">
                  <c:v>11606</c:v>
                </c:pt>
                <c:pt idx="28">
                  <c:v>9721</c:v>
                </c:pt>
                <c:pt idx="29">
                  <c:v>9564</c:v>
                </c:pt>
                <c:pt idx="30">
                  <c:v>12168</c:v>
                </c:pt>
                <c:pt idx="31">
                  <c:v>8065</c:v>
                </c:pt>
                <c:pt idx="32">
                  <c:v>10893</c:v>
                </c:pt>
                <c:pt idx="33">
                  <c:v>12194</c:v>
                </c:pt>
                <c:pt idx="34">
                  <c:v>14549</c:v>
                </c:pt>
                <c:pt idx="35">
                  <c:v>14421</c:v>
                </c:pt>
                <c:pt idx="36">
                  <c:v>15663</c:v>
                </c:pt>
                <c:pt idx="37">
                  <c:v>14432</c:v>
                </c:pt>
                <c:pt idx="38">
                  <c:v>12010</c:v>
                </c:pt>
                <c:pt idx="39">
                  <c:v>14170</c:v>
                </c:pt>
                <c:pt idx="40">
                  <c:v>14119</c:v>
                </c:pt>
                <c:pt idx="41">
                  <c:v>11619</c:v>
                </c:pt>
                <c:pt idx="42">
                  <c:v>9472</c:v>
                </c:pt>
                <c:pt idx="43">
                  <c:v>13641</c:v>
                </c:pt>
                <c:pt idx="44">
                  <c:v>10334</c:v>
                </c:pt>
                <c:pt idx="45">
                  <c:v>13918</c:v>
                </c:pt>
                <c:pt idx="46">
                  <c:v>12749</c:v>
                </c:pt>
                <c:pt idx="47">
                  <c:v>13914</c:v>
                </c:pt>
                <c:pt idx="48">
                  <c:v>12211</c:v>
                </c:pt>
                <c:pt idx="49">
                  <c:v>16481</c:v>
                </c:pt>
                <c:pt idx="50">
                  <c:v>17367</c:v>
                </c:pt>
                <c:pt idx="51">
                  <c:v>20851</c:v>
                </c:pt>
              </c:numCache>
            </c:numRef>
          </c:yVal>
          <c:smooth val="0"/>
          <c:extLst>
            <c:ext xmlns:c16="http://schemas.microsoft.com/office/drawing/2014/chart" uri="{C3380CC4-5D6E-409C-BE32-E72D297353CC}">
              <c16:uniqueId val="{00000000-3FE7-485A-BF0E-721844BDD2CF}"/>
            </c:ext>
          </c:extLst>
        </c:ser>
        <c:dLbls>
          <c:showLegendKey val="0"/>
          <c:showVal val="0"/>
          <c:showCatName val="0"/>
          <c:showSerName val="0"/>
          <c:showPercent val="0"/>
          <c:showBubbleSize val="0"/>
        </c:dLbls>
        <c:axId val="449622800"/>
        <c:axId val="449618488"/>
      </c:scatterChart>
      <c:catAx>
        <c:axId val="449622800"/>
        <c:scaling>
          <c:orientation val="minMax"/>
        </c:scaling>
        <c:delete val="0"/>
        <c:axPos val="b"/>
        <c:title>
          <c:tx>
            <c:rich>
              <a:bodyPr/>
              <a:lstStyle/>
              <a:p>
                <a:pPr>
                  <a:defRPr/>
                </a:pPr>
                <a:r>
                  <a:rPr lang="en-US"/>
                  <a:t>Semanas epidemiológicas</a:t>
                </a:r>
              </a:p>
            </c:rich>
          </c:tx>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449618488"/>
        <c:crosses val="autoZero"/>
        <c:auto val="1"/>
        <c:lblAlgn val="ctr"/>
        <c:lblOffset val="100"/>
        <c:noMultiLvlLbl val="0"/>
      </c:catAx>
      <c:valAx>
        <c:axId val="449618488"/>
        <c:scaling>
          <c:orientation val="minMax"/>
        </c:scaling>
        <c:delete val="0"/>
        <c:axPos val="l"/>
        <c:title>
          <c:tx>
            <c:rich>
              <a:bodyPr/>
              <a:lstStyle/>
              <a:p>
                <a:pPr>
                  <a:defRPr/>
                </a:pPr>
                <a:r>
                  <a:rPr lang="es-CO"/>
                  <a:t>Número de consultas</a:t>
                </a:r>
              </a:p>
            </c:rich>
          </c:tx>
          <c:layout>
            <c:manualLayout>
              <c:xMode val="edge"/>
              <c:yMode val="edge"/>
              <c:x val="1.6843419220365252E-2"/>
              <c:y val="5.7231831475965132E-2"/>
            </c:manualLayout>
          </c:layout>
          <c:overlay val="0"/>
        </c:title>
        <c:numFmt formatCode="0" sourceLinked="0"/>
        <c:majorTickMark val="none"/>
        <c:minorTickMark val="none"/>
        <c:tickLblPos val="nextTo"/>
        <c:spPr>
          <a:ln w="6350">
            <a:noFill/>
          </a:ln>
        </c:spPr>
        <c:txPr>
          <a:bodyPr rot="-60000000" vert="horz"/>
          <a:lstStyle/>
          <a:p>
            <a:pPr>
              <a:defRPr b="1"/>
            </a:pPr>
            <a:endParaRPr lang="en-US"/>
          </a:p>
        </c:txPr>
        <c:crossAx val="449622800"/>
        <c:crosses val="autoZero"/>
        <c:crossBetween val="between"/>
      </c:valAx>
      <c:spPr>
        <a:noFill/>
        <a:ln w="25400">
          <a:noFill/>
        </a:ln>
      </c:spPr>
    </c:plotArea>
    <c:legend>
      <c:legendPos val="b"/>
      <c:layout/>
      <c:overlay val="0"/>
      <c:spPr>
        <a:noFill/>
        <a:ln w="25400">
          <a:noFill/>
        </a:ln>
      </c:spPr>
      <c:txPr>
        <a:bodyPr rot="0" vert="horz"/>
        <a:lstStyle/>
        <a:p>
          <a:pPr>
            <a:defRPr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7021861295551"/>
          <c:y val="9.315021664126108E-2"/>
          <c:w val="0.79019873711599442"/>
          <c:h val="0.71442222692381707"/>
        </c:manualLayout>
      </c:layout>
      <c:barChart>
        <c:barDir val="col"/>
        <c:grouping val="clustered"/>
        <c:varyColors val="0"/>
        <c:ser>
          <c:idx val="1"/>
          <c:order val="1"/>
          <c:tx>
            <c:strRef>
              <c:f>'2021-2022'!$V$1</c:f>
              <c:strCache>
                <c:ptCount val="1"/>
                <c:pt idx="0">
                  <c:v>CONS EXTER 2022</c:v>
                </c:pt>
              </c:strCache>
            </c:strRef>
          </c:tx>
          <c:spPr>
            <a:solidFill>
              <a:srgbClr val="C00000"/>
            </a:solidFill>
            <a:ln w="9525" cap="flat" cmpd="sng" algn="ctr">
              <a:solidFill>
                <a:srgbClr val="0070C0"/>
              </a:solidFill>
              <a:round/>
            </a:ln>
            <a:effectLst>
              <a:outerShdw blurRad="40000" dist="20000" dir="5400000" rotWithShape="0">
                <a:srgbClr val="000000">
                  <a:alpha val="38000"/>
                </a:srgbClr>
              </a:outerShdw>
            </a:effectLst>
          </c:spPr>
          <c:invertIfNegative val="0"/>
          <c:val>
            <c:numRef>
              <c:f>'2021-2022'!$V$2:$V$53</c:f>
              <c:numCache>
                <c:formatCode>General</c:formatCode>
                <c:ptCount val="52"/>
                <c:pt idx="0">
                  <c:v>22090</c:v>
                </c:pt>
                <c:pt idx="1">
                  <c:v>23141</c:v>
                </c:pt>
                <c:pt idx="2">
                  <c:v>15451</c:v>
                </c:pt>
                <c:pt idx="3">
                  <c:v>11751</c:v>
                </c:pt>
                <c:pt idx="4">
                  <c:v>9154</c:v>
                </c:pt>
                <c:pt idx="5">
                  <c:v>7739</c:v>
                </c:pt>
                <c:pt idx="6">
                  <c:v>8045</c:v>
                </c:pt>
                <c:pt idx="7">
                  <c:v>9625</c:v>
                </c:pt>
                <c:pt idx="8">
                  <c:v>9568</c:v>
                </c:pt>
                <c:pt idx="9">
                  <c:v>10027</c:v>
                </c:pt>
                <c:pt idx="10">
                  <c:v>8994</c:v>
                </c:pt>
                <c:pt idx="11">
                  <c:v>9412</c:v>
                </c:pt>
                <c:pt idx="12">
                  <c:v>9996</c:v>
                </c:pt>
                <c:pt idx="13">
                  <c:v>10822</c:v>
                </c:pt>
                <c:pt idx="14">
                  <c:v>6904</c:v>
                </c:pt>
                <c:pt idx="15">
                  <c:v>7212</c:v>
                </c:pt>
              </c:numCache>
            </c:numRef>
          </c:val>
          <c:extLst>
            <c:ext xmlns:c16="http://schemas.microsoft.com/office/drawing/2014/chart" uri="{C3380CC4-5D6E-409C-BE32-E72D297353CC}">
              <c16:uniqueId val="{00000000-EDFE-4D3A-9481-54C1820925BA}"/>
            </c:ext>
          </c:extLst>
        </c:ser>
        <c:dLbls>
          <c:showLegendKey val="0"/>
          <c:showVal val="0"/>
          <c:showCatName val="0"/>
          <c:showSerName val="0"/>
          <c:showPercent val="0"/>
          <c:showBubbleSize val="0"/>
        </c:dLbls>
        <c:gapWidth val="15"/>
        <c:overlap val="40"/>
        <c:axId val="449620056"/>
        <c:axId val="449621624"/>
      </c:barChart>
      <c:lineChart>
        <c:grouping val="standard"/>
        <c:varyColors val="0"/>
        <c:ser>
          <c:idx val="0"/>
          <c:order val="0"/>
          <c:tx>
            <c:strRef>
              <c:f>'2021-2022'!$T$1</c:f>
              <c:strCache>
                <c:ptCount val="1"/>
                <c:pt idx="0">
                  <c:v>CONS EXTER 2021</c:v>
                </c:pt>
              </c:strCache>
            </c:strRef>
          </c:tx>
          <c:spPr>
            <a:ln w="15875" cap="rnd">
              <a:solidFill>
                <a:schemeClr val="accent1"/>
              </a:solidFill>
              <a:round/>
            </a:ln>
            <a:effectLst>
              <a:outerShdw blurRad="40000" dist="20000" dir="5400000" rotWithShape="0">
                <a:srgbClr val="000000">
                  <a:alpha val="38000"/>
                </a:srgbClr>
              </a:outerShdw>
            </a:effectLst>
          </c:spPr>
          <c:marker>
            <c:symbol val="none"/>
          </c:marker>
          <c:cat>
            <c:numRef>
              <c:f>'2020-2021'!$A$2:$A$53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'2021-2022'!$T$2:$T$53</c:f>
              <c:numCache>
                <c:formatCode>General</c:formatCode>
                <c:ptCount val="52"/>
                <c:pt idx="0">
                  <c:v>8719</c:v>
                </c:pt>
                <c:pt idx="1">
                  <c:v>9875</c:v>
                </c:pt>
                <c:pt idx="2">
                  <c:v>9139</c:v>
                </c:pt>
                <c:pt idx="3">
                  <c:v>5868</c:v>
                </c:pt>
                <c:pt idx="4">
                  <c:v>5714</c:v>
                </c:pt>
                <c:pt idx="5">
                  <c:v>7175</c:v>
                </c:pt>
                <c:pt idx="6">
                  <c:v>7171</c:v>
                </c:pt>
                <c:pt idx="7">
                  <c:v>7415</c:v>
                </c:pt>
                <c:pt idx="8">
                  <c:v>7777</c:v>
                </c:pt>
                <c:pt idx="9">
                  <c:v>8599</c:v>
                </c:pt>
                <c:pt idx="10">
                  <c:v>7986</c:v>
                </c:pt>
                <c:pt idx="11">
                  <c:v>9678</c:v>
                </c:pt>
                <c:pt idx="12">
                  <c:v>8454</c:v>
                </c:pt>
                <c:pt idx="13">
                  <c:v>8392</c:v>
                </c:pt>
                <c:pt idx="14">
                  <c:v>9217</c:v>
                </c:pt>
                <c:pt idx="15">
                  <c:v>8171</c:v>
                </c:pt>
                <c:pt idx="16">
                  <c:v>7988</c:v>
                </c:pt>
                <c:pt idx="17">
                  <c:v>6863</c:v>
                </c:pt>
                <c:pt idx="18">
                  <c:v>4939</c:v>
                </c:pt>
                <c:pt idx="19">
                  <c:v>6961</c:v>
                </c:pt>
                <c:pt idx="20">
                  <c:v>11241</c:v>
                </c:pt>
                <c:pt idx="21">
                  <c:v>6443</c:v>
                </c:pt>
                <c:pt idx="22">
                  <c:v>7558</c:v>
                </c:pt>
                <c:pt idx="23">
                  <c:v>8352</c:v>
                </c:pt>
                <c:pt idx="24">
                  <c:v>9484</c:v>
                </c:pt>
                <c:pt idx="25">
                  <c:v>8710</c:v>
                </c:pt>
                <c:pt idx="26">
                  <c:v>10760</c:v>
                </c:pt>
                <c:pt idx="27">
                  <c:v>11606</c:v>
                </c:pt>
                <c:pt idx="28">
                  <c:v>9721</c:v>
                </c:pt>
                <c:pt idx="29">
                  <c:v>9564</c:v>
                </c:pt>
                <c:pt idx="30">
                  <c:v>12168</c:v>
                </c:pt>
                <c:pt idx="31">
                  <c:v>8065</c:v>
                </c:pt>
                <c:pt idx="32">
                  <c:v>10893</c:v>
                </c:pt>
                <c:pt idx="33">
                  <c:v>12194</c:v>
                </c:pt>
                <c:pt idx="34">
                  <c:v>14549</c:v>
                </c:pt>
                <c:pt idx="35">
                  <c:v>14421</c:v>
                </c:pt>
                <c:pt idx="36">
                  <c:v>15663</c:v>
                </c:pt>
                <c:pt idx="37">
                  <c:v>14432</c:v>
                </c:pt>
                <c:pt idx="38">
                  <c:v>12010</c:v>
                </c:pt>
                <c:pt idx="39">
                  <c:v>14170</c:v>
                </c:pt>
                <c:pt idx="40">
                  <c:v>14119</c:v>
                </c:pt>
                <c:pt idx="41">
                  <c:v>11619</c:v>
                </c:pt>
                <c:pt idx="42">
                  <c:v>9472</c:v>
                </c:pt>
                <c:pt idx="43">
                  <c:v>13641</c:v>
                </c:pt>
                <c:pt idx="44">
                  <c:v>10334</c:v>
                </c:pt>
                <c:pt idx="45">
                  <c:v>13918</c:v>
                </c:pt>
                <c:pt idx="46">
                  <c:v>12749</c:v>
                </c:pt>
                <c:pt idx="47">
                  <c:v>13914</c:v>
                </c:pt>
                <c:pt idx="48">
                  <c:v>12211</c:v>
                </c:pt>
                <c:pt idx="49">
                  <c:v>16481</c:v>
                </c:pt>
                <c:pt idx="50">
                  <c:v>17367</c:v>
                </c:pt>
                <c:pt idx="51">
                  <c:v>20851</c:v>
                </c:pt>
              </c:numCache>
            </c:numRef>
          </c:val>
          <c:smooth val="0"/>
          <c:extLst>
            <c:ext xmlns:c16="http://schemas.microsoft.com/office/drawing/2014/chart" uri="{C3380CC4-5D6E-409C-BE32-E72D297353CC}">
              <c16:uniqueId val="{00000001-EDFE-4D3A-9481-54C1820925BA}"/>
            </c:ext>
          </c:extLst>
        </c:ser>
        <c:dLbls>
          <c:showLegendKey val="0"/>
          <c:showVal val="0"/>
          <c:showCatName val="0"/>
          <c:showSerName val="0"/>
          <c:showPercent val="0"/>
          <c:showBubbleSize val="0"/>
        </c:dLbls>
        <c:marker val="1"/>
        <c:smooth val="0"/>
        <c:axId val="449620056"/>
        <c:axId val="449621624"/>
      </c:lineChart>
      <c:catAx>
        <c:axId val="449620056"/>
        <c:scaling>
          <c:orientation val="minMax"/>
        </c:scaling>
        <c:delete val="0"/>
        <c:axPos val="b"/>
        <c:title>
          <c:tx>
            <c:rich>
              <a:bodyPr rot="0" vert="horz"/>
              <a:lstStyle/>
              <a:p>
                <a:pPr>
                  <a:defRPr sz="900"/>
                </a:pPr>
                <a:r>
                  <a:rPr lang="en-US" sz="900"/>
                  <a:t>Semanas epidemiológicas</a:t>
                </a:r>
              </a:p>
            </c:rich>
          </c:tx>
          <c:layout>
            <c:manualLayout>
              <c:xMode val="edge"/>
              <c:yMode val="edge"/>
              <c:x val="0.38459837003737057"/>
              <c:y val="0.9051474222656474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b="0"/>
            </a:pPr>
            <a:endParaRPr lang="en-US"/>
          </a:p>
        </c:txPr>
        <c:crossAx val="449621624"/>
        <c:crosses val="autoZero"/>
        <c:auto val="1"/>
        <c:lblAlgn val="ctr"/>
        <c:lblOffset val="100"/>
        <c:noMultiLvlLbl val="0"/>
      </c:catAx>
      <c:valAx>
        <c:axId val="449621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Número de casos</a:t>
                </a: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449620056"/>
        <c:crosses val="autoZero"/>
        <c:crossBetween val="between"/>
      </c:valAx>
      <c:spPr>
        <a:noFill/>
        <a:ln>
          <a:noFill/>
        </a:ln>
        <a:effectLst/>
      </c:spPr>
    </c:plotArea>
    <c:legend>
      <c:legendPos val="b"/>
      <c:layout>
        <c:manualLayout>
          <c:xMode val="edge"/>
          <c:yMode val="edge"/>
          <c:x val="0.2298762129339787"/>
          <c:y val="1.0530107094277449E-2"/>
          <c:w val="0.5692342375698336"/>
          <c:h val="0.12982561870401299"/>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0.20862</cdr:x>
      <cdr:y>0.72916</cdr:y>
    </cdr:from>
    <cdr:to>
      <cdr:x>0.80599</cdr:x>
      <cdr:y>0.79696</cdr:y>
    </cdr:to>
    <cdr:sp macro="" textlink="">
      <cdr:nvSpPr>
        <cdr:cNvPr id="5121" name="5 CuadroTexto"/>
        <cdr:cNvSpPr txBox="1">
          <a:spLocks xmlns:a="http://schemas.openxmlformats.org/drawingml/2006/main" noChangeArrowheads="1"/>
        </cdr:cNvSpPr>
      </cdr:nvSpPr>
      <cdr:spPr bwMode="auto">
        <a:xfrm xmlns:a="http://schemas.openxmlformats.org/drawingml/2006/main">
          <a:off x="976447" y="2316130"/>
          <a:ext cx="2796031" cy="21536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8"/>
              </a:solidFill>
              <a:miter lim="800000"/>
              <a:headEnd/>
              <a:tailEnd/>
            </a14:hiddenLine>
          </a:ext>
        </a:extLst>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s-CO" sz="1000" b="1" i="0" u="none" strike="noStrike" baseline="0" dirty="0">
              <a:solidFill>
                <a:srgbClr val="000000"/>
              </a:solidFill>
              <a:latin typeface="Calibri"/>
            </a:rPr>
            <a:t> Semanas epidemiológicas</a:t>
          </a:r>
          <a:endParaRPr lang="es-CO" sz="1000" b="0" i="0" u="none" strike="noStrike" baseline="0" dirty="0">
            <a:solidFill>
              <a:srgbClr val="000000"/>
            </a:solidFill>
            <a:latin typeface="Calibri"/>
          </a:endParaRPr>
        </a:p>
        <a:p xmlns:a="http://schemas.openxmlformats.org/drawingml/2006/main">
          <a:pPr algn="ctr" rtl="0">
            <a:defRPr sz="1000"/>
          </a:pPr>
          <a:endParaRPr lang="es-CO" sz="1000" b="0" i="0" u="none" strike="noStrike" baseline="0" dirty="0">
            <a:solidFill>
              <a:srgbClr val="000000"/>
            </a:solidFill>
            <a:latin typeface="Calibri"/>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0.18454</cdr:x>
      <cdr:y>0.46539</cdr:y>
    </cdr:from>
    <cdr:to>
      <cdr:x>0.89655</cdr:x>
      <cdr:y>0.46539</cdr:y>
    </cdr:to>
    <cdr:cxnSp macro="">
      <cdr:nvCxnSpPr>
        <cdr:cNvPr id="3" name="2 Conector recto de flecha">
          <a:extLst xmlns:a="http://schemas.openxmlformats.org/drawingml/2006/main">
            <a:ext uri="{FF2B5EF4-FFF2-40B4-BE49-F238E27FC236}">
              <a16:creationId xmlns:a16="http://schemas.microsoft.com/office/drawing/2014/main" id="{1A16B10F-027A-45CB-B9F9-FF010C3A2B47}"/>
            </a:ext>
          </a:extLst>
        </cdr:cNvPr>
        <cdr:cNvCxnSpPr/>
      </cdr:nvCxnSpPr>
      <cdr:spPr>
        <a:xfrm xmlns:a="http://schemas.openxmlformats.org/drawingml/2006/main">
          <a:off x="770727" y="1002973"/>
          <a:ext cx="2973689" cy="0"/>
        </a:xfrm>
        <a:prstGeom xmlns:a="http://schemas.openxmlformats.org/drawingml/2006/main" prst="straightConnector1">
          <a:avLst/>
        </a:prstGeom>
        <a:ln xmlns:a="http://schemas.openxmlformats.org/drawingml/2006/main" w="127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4820"/>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4820"/>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4820"/>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94" name="Google Shape;394;p1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1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No olvidar indicador de brotes</a:t>
            </a:r>
            <a:endParaRPr/>
          </a:p>
        </p:txBody>
      </p:sp>
      <p:sp>
        <p:nvSpPr>
          <p:cNvPr id="427" name="Google Shape;427;p1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05" name="Google Shape;505;p1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1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p1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82" name="Google Shape;582;p1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1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19" name="Google Shape;619;p1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1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59" name="Google Shape;659;p1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1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41" name="Google Shape;741;p1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1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71" name="Google Shape;771;p1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92" name="Google Shape;792;p1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1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64" name="Google Shape;864;p1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1" name="Google Shape;101;p2: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2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40" name="Google Shape;940;p2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2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71" name="Google Shape;971;p2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2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65" name="Google Shape;1065;p2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23: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25" name="Google Shape;1125;p2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2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47" name="Google Shape;1147;p2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2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80" name="Google Shape;1180;p2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2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20" name="Google Shape;1220;p2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p2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55" name="Google Shape;1255;p2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2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90" name="Google Shape;1290;p2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p2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46" name="Google Shape;1346;p2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4" name="Google Shape;114;p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p3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67" name="Google Shape;1367;p3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p3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427" name="Google Shape;1427;p3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p3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457" name="Google Shape;1457;p3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p33: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31" name="Google Shape;1531;p3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p3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72" name="Google Shape;1572;p3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p3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99" name="Google Shape;1599;p3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7" name="Shape 1677"/>
        <p:cNvGrpSpPr/>
        <p:nvPr/>
      </p:nvGrpSpPr>
      <p:grpSpPr>
        <a:xfrm>
          <a:off x="0" y="0"/>
          <a:ext cx="0" cy="0"/>
          <a:chOff x="0" y="0"/>
          <a:chExt cx="0" cy="0"/>
        </a:xfrm>
      </p:grpSpPr>
      <p:sp>
        <p:nvSpPr>
          <p:cNvPr id="1678" name="Google Shape;1678;p3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679" name="Google Shape;1679;p3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5" name="Shape 1695"/>
        <p:cNvGrpSpPr/>
        <p:nvPr/>
      </p:nvGrpSpPr>
      <p:grpSpPr>
        <a:xfrm>
          <a:off x="0" y="0"/>
          <a:ext cx="0" cy="0"/>
          <a:chOff x="0" y="0"/>
          <a:chExt cx="0" cy="0"/>
        </a:xfrm>
      </p:grpSpPr>
      <p:sp>
        <p:nvSpPr>
          <p:cNvPr id="1696" name="Google Shape;1696;p3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697" name="Google Shape;1697;p3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2" name="Shape 1732"/>
        <p:cNvGrpSpPr/>
        <p:nvPr/>
      </p:nvGrpSpPr>
      <p:grpSpPr>
        <a:xfrm>
          <a:off x="0" y="0"/>
          <a:ext cx="0" cy="0"/>
          <a:chOff x="0" y="0"/>
          <a:chExt cx="0" cy="0"/>
        </a:xfrm>
      </p:grpSpPr>
      <p:sp>
        <p:nvSpPr>
          <p:cNvPr id="1733" name="Google Shape;1733;p3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734" name="Google Shape;1734;p3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p3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790" name="Google Shape;1790;p3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0" name="Shape 1820"/>
        <p:cNvGrpSpPr/>
        <p:nvPr/>
      </p:nvGrpSpPr>
      <p:grpSpPr>
        <a:xfrm>
          <a:off x="0" y="0"/>
          <a:ext cx="0" cy="0"/>
          <a:chOff x="0" y="0"/>
          <a:chExt cx="0" cy="0"/>
        </a:xfrm>
      </p:grpSpPr>
      <p:sp>
        <p:nvSpPr>
          <p:cNvPr id="1821" name="Google Shape;1821;p4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822" name="Google Shape;1822;p4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p4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879" name="Google Shape;1879;p4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3" name="Shape 1913"/>
        <p:cNvGrpSpPr/>
        <p:nvPr/>
      </p:nvGrpSpPr>
      <p:grpSpPr>
        <a:xfrm>
          <a:off x="0" y="0"/>
          <a:ext cx="0" cy="0"/>
          <a:chOff x="0" y="0"/>
          <a:chExt cx="0" cy="0"/>
        </a:xfrm>
      </p:grpSpPr>
      <p:sp>
        <p:nvSpPr>
          <p:cNvPr id="1914" name="Google Shape;1914;p4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915" name="Google Shape;1915;p4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0" name="Shape 1970"/>
        <p:cNvGrpSpPr/>
        <p:nvPr/>
      </p:nvGrpSpPr>
      <p:grpSpPr>
        <a:xfrm>
          <a:off x="0" y="0"/>
          <a:ext cx="0" cy="0"/>
          <a:chOff x="0" y="0"/>
          <a:chExt cx="0" cy="0"/>
        </a:xfrm>
      </p:grpSpPr>
      <p:sp>
        <p:nvSpPr>
          <p:cNvPr id="1971" name="Google Shape;1971;p4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2" name="Google Shape;1972;p4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ok</a:t>
            </a:r>
            <a:endParaRPr/>
          </a:p>
        </p:txBody>
      </p:sp>
      <p:sp>
        <p:nvSpPr>
          <p:cNvPr id="1973" name="Google Shape;1973;p4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8" name="Shape 2018"/>
        <p:cNvGrpSpPr/>
        <p:nvPr/>
      </p:nvGrpSpPr>
      <p:grpSpPr>
        <a:xfrm>
          <a:off x="0" y="0"/>
          <a:ext cx="0" cy="0"/>
          <a:chOff x="0" y="0"/>
          <a:chExt cx="0" cy="0"/>
        </a:xfrm>
      </p:grpSpPr>
      <p:sp>
        <p:nvSpPr>
          <p:cNvPr id="2019" name="Google Shape;2019;p4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0" name="Google Shape;2020;p44: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ok</a:t>
            </a:r>
            <a:endParaRPr/>
          </a:p>
        </p:txBody>
      </p:sp>
      <p:sp>
        <p:nvSpPr>
          <p:cNvPr id="2021" name="Google Shape;2021;p44: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4" name="Shape 2074"/>
        <p:cNvGrpSpPr/>
        <p:nvPr/>
      </p:nvGrpSpPr>
      <p:grpSpPr>
        <a:xfrm>
          <a:off x="0" y="0"/>
          <a:ext cx="0" cy="0"/>
          <a:chOff x="0" y="0"/>
          <a:chExt cx="0" cy="0"/>
        </a:xfrm>
      </p:grpSpPr>
      <p:sp>
        <p:nvSpPr>
          <p:cNvPr id="2075" name="Google Shape;2075;p4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6" name="Google Shape;2076;p45: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ok</a:t>
            </a:r>
            <a:endParaRPr/>
          </a:p>
        </p:txBody>
      </p:sp>
      <p:sp>
        <p:nvSpPr>
          <p:cNvPr id="2077" name="Google Shape;2077;p45: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9" name="Shape 2129"/>
        <p:cNvGrpSpPr/>
        <p:nvPr/>
      </p:nvGrpSpPr>
      <p:grpSpPr>
        <a:xfrm>
          <a:off x="0" y="0"/>
          <a:ext cx="0" cy="0"/>
          <a:chOff x="0" y="0"/>
          <a:chExt cx="0" cy="0"/>
        </a:xfrm>
      </p:grpSpPr>
      <p:sp>
        <p:nvSpPr>
          <p:cNvPr id="2130" name="Google Shape;2130;p4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131" name="Google Shape;2131;p4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1" name="Shape 2171"/>
        <p:cNvGrpSpPr/>
        <p:nvPr/>
      </p:nvGrpSpPr>
      <p:grpSpPr>
        <a:xfrm>
          <a:off x="0" y="0"/>
          <a:ext cx="0" cy="0"/>
          <a:chOff x="0" y="0"/>
          <a:chExt cx="0" cy="0"/>
        </a:xfrm>
      </p:grpSpPr>
      <p:sp>
        <p:nvSpPr>
          <p:cNvPr id="2172" name="Google Shape;2172;p4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173" name="Google Shape;2173;p4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p4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229" name="Google Shape;2229;p4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4" name="Shape 2304"/>
        <p:cNvGrpSpPr/>
        <p:nvPr/>
      </p:nvGrpSpPr>
      <p:grpSpPr>
        <a:xfrm>
          <a:off x="0" y="0"/>
          <a:ext cx="0" cy="0"/>
          <a:chOff x="0" y="0"/>
          <a:chExt cx="0" cy="0"/>
        </a:xfrm>
      </p:grpSpPr>
      <p:sp>
        <p:nvSpPr>
          <p:cNvPr id="2305" name="Google Shape;2305;p4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306" name="Google Shape;2306;p4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6" name="Google Shape;156;p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6" name="Shape 2386"/>
        <p:cNvGrpSpPr/>
        <p:nvPr/>
      </p:nvGrpSpPr>
      <p:grpSpPr>
        <a:xfrm>
          <a:off x="0" y="0"/>
          <a:ext cx="0" cy="0"/>
          <a:chOff x="0" y="0"/>
          <a:chExt cx="0" cy="0"/>
        </a:xfrm>
      </p:grpSpPr>
      <p:sp>
        <p:nvSpPr>
          <p:cNvPr id="2387" name="Google Shape;2387;p5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388" name="Google Shape;2388;p5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7" name="Shape 2407"/>
        <p:cNvGrpSpPr/>
        <p:nvPr/>
      </p:nvGrpSpPr>
      <p:grpSpPr>
        <a:xfrm>
          <a:off x="0" y="0"/>
          <a:ext cx="0" cy="0"/>
          <a:chOff x="0" y="0"/>
          <a:chExt cx="0" cy="0"/>
        </a:xfrm>
      </p:grpSpPr>
      <p:sp>
        <p:nvSpPr>
          <p:cNvPr id="2408" name="Google Shape;2408;p5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409" name="Google Shape;2409;p5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3" name="Shape 2473"/>
        <p:cNvGrpSpPr/>
        <p:nvPr/>
      </p:nvGrpSpPr>
      <p:grpSpPr>
        <a:xfrm>
          <a:off x="0" y="0"/>
          <a:ext cx="0" cy="0"/>
          <a:chOff x="0" y="0"/>
          <a:chExt cx="0" cy="0"/>
        </a:xfrm>
      </p:grpSpPr>
      <p:sp>
        <p:nvSpPr>
          <p:cNvPr id="2474" name="Google Shape;2474;p5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475" name="Google Shape;2475;p5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1" name="Shape 2511"/>
        <p:cNvGrpSpPr/>
        <p:nvPr/>
      </p:nvGrpSpPr>
      <p:grpSpPr>
        <a:xfrm>
          <a:off x="0" y="0"/>
          <a:ext cx="0" cy="0"/>
          <a:chOff x="0" y="0"/>
          <a:chExt cx="0" cy="0"/>
        </a:xfrm>
      </p:grpSpPr>
      <p:sp>
        <p:nvSpPr>
          <p:cNvPr id="2512" name="Google Shape;2512;p53: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513" name="Google Shape;2513;p5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4" name="Shape 2594"/>
        <p:cNvGrpSpPr/>
        <p:nvPr/>
      </p:nvGrpSpPr>
      <p:grpSpPr>
        <a:xfrm>
          <a:off x="0" y="0"/>
          <a:ext cx="0" cy="0"/>
          <a:chOff x="0" y="0"/>
          <a:chExt cx="0" cy="0"/>
        </a:xfrm>
      </p:grpSpPr>
      <p:sp>
        <p:nvSpPr>
          <p:cNvPr id="2595" name="Google Shape;2595;p5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596" name="Google Shape;2596;p5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0" name="Shape 2650"/>
        <p:cNvGrpSpPr/>
        <p:nvPr/>
      </p:nvGrpSpPr>
      <p:grpSpPr>
        <a:xfrm>
          <a:off x="0" y="0"/>
          <a:ext cx="0" cy="0"/>
          <a:chOff x="0" y="0"/>
          <a:chExt cx="0" cy="0"/>
        </a:xfrm>
      </p:grpSpPr>
      <p:sp>
        <p:nvSpPr>
          <p:cNvPr id="2651" name="Google Shape;2651;p5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652" name="Google Shape;2652;p5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2" name="Shape 2692"/>
        <p:cNvGrpSpPr/>
        <p:nvPr/>
      </p:nvGrpSpPr>
      <p:grpSpPr>
        <a:xfrm>
          <a:off x="0" y="0"/>
          <a:ext cx="0" cy="0"/>
          <a:chOff x="0" y="0"/>
          <a:chExt cx="0" cy="0"/>
        </a:xfrm>
      </p:grpSpPr>
      <p:sp>
        <p:nvSpPr>
          <p:cNvPr id="2693" name="Google Shape;2693;p5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694" name="Google Shape;2694;p5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9" name="Shape 2749"/>
        <p:cNvGrpSpPr/>
        <p:nvPr/>
      </p:nvGrpSpPr>
      <p:grpSpPr>
        <a:xfrm>
          <a:off x="0" y="0"/>
          <a:ext cx="0" cy="0"/>
          <a:chOff x="0" y="0"/>
          <a:chExt cx="0" cy="0"/>
        </a:xfrm>
      </p:grpSpPr>
      <p:sp>
        <p:nvSpPr>
          <p:cNvPr id="2750" name="Google Shape;2750;p5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1" name="Google Shape;2751;p57: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752" name="Google Shape;2752;p57: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5" name="Shape 2765"/>
        <p:cNvGrpSpPr/>
        <p:nvPr/>
      </p:nvGrpSpPr>
      <p:grpSpPr>
        <a:xfrm>
          <a:off x="0" y="0"/>
          <a:ext cx="0" cy="0"/>
          <a:chOff x="0" y="0"/>
          <a:chExt cx="0" cy="0"/>
        </a:xfrm>
      </p:grpSpPr>
      <p:sp>
        <p:nvSpPr>
          <p:cNvPr id="2766" name="Google Shape;2766;p5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7" name="Google Shape;2767;p58: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768" name="Google Shape;2768;p58: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0" name="Shape 2780"/>
        <p:cNvGrpSpPr/>
        <p:nvPr/>
      </p:nvGrpSpPr>
      <p:grpSpPr>
        <a:xfrm>
          <a:off x="0" y="0"/>
          <a:ext cx="0" cy="0"/>
          <a:chOff x="0" y="0"/>
          <a:chExt cx="0" cy="0"/>
        </a:xfrm>
      </p:grpSpPr>
      <p:sp>
        <p:nvSpPr>
          <p:cNvPr id="2781" name="Google Shape;2781;p5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2" name="Google Shape;2782;p59: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783" name="Google Shape;2783;p59: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21" name="Google Shape;221;p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5" name="Shape 2795"/>
        <p:cNvGrpSpPr/>
        <p:nvPr/>
      </p:nvGrpSpPr>
      <p:grpSpPr>
        <a:xfrm>
          <a:off x="0" y="0"/>
          <a:ext cx="0" cy="0"/>
          <a:chOff x="0" y="0"/>
          <a:chExt cx="0" cy="0"/>
        </a:xfrm>
      </p:grpSpPr>
      <p:sp>
        <p:nvSpPr>
          <p:cNvPr id="2796" name="Google Shape;2796;p6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7" name="Google Shape;2797;p60: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798" name="Google Shape;2798;p60: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7: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No olvidar ajustar los indicadores</a:t>
            </a:r>
            <a:endParaRPr/>
          </a:p>
        </p:txBody>
      </p:sp>
      <p:sp>
        <p:nvSpPr>
          <p:cNvPr id="249" name="Google Shape;249;p7: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89" name="Google Shape;289;p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9: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32" name="Google Shape;332;p9: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5" name="Shape 15"/>
        <p:cNvGrpSpPr/>
        <p:nvPr/>
      </p:nvGrpSpPr>
      <p:grpSpPr>
        <a:xfrm>
          <a:off x="0" y="0"/>
          <a:ext cx="0" cy="0"/>
          <a:chOff x="0" y="0"/>
          <a:chExt cx="0" cy="0"/>
        </a:xfrm>
      </p:grpSpPr>
      <p:sp>
        <p:nvSpPr>
          <p:cNvPr id="16" name="Google Shape;16;p62"/>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2"/>
          <p:cNvSpPr txBox="1"/>
          <p:nvPr>
            <p:ph idx="1" type="body"/>
          </p:nvPr>
        </p:nvSpPr>
        <p:spPr>
          <a:xfrm>
            <a:off x="360045" y="2133603"/>
            <a:ext cx="6480810" cy="603461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62"/>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2"/>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2"/>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2" name="Shape 72"/>
        <p:cNvGrpSpPr/>
        <p:nvPr/>
      </p:nvGrpSpPr>
      <p:grpSpPr>
        <a:xfrm>
          <a:off x="0" y="0"/>
          <a:ext cx="0" cy="0"/>
          <a:chOff x="0" y="0"/>
          <a:chExt cx="0" cy="0"/>
        </a:xfrm>
      </p:grpSpPr>
      <p:sp>
        <p:nvSpPr>
          <p:cNvPr id="73" name="Google Shape;73;p71"/>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1"/>
          <p:cNvSpPr txBox="1"/>
          <p:nvPr>
            <p:ph idx="1" type="body"/>
          </p:nvPr>
        </p:nvSpPr>
        <p:spPr>
          <a:xfrm rot="5400000">
            <a:off x="583142" y="1910506"/>
            <a:ext cx="6034617" cy="648081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71"/>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1"/>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1"/>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72"/>
          <p:cNvSpPr txBox="1"/>
          <p:nvPr>
            <p:ph type="title"/>
          </p:nvPr>
        </p:nvSpPr>
        <p:spPr>
          <a:xfrm rot="5400000">
            <a:off x="2129738" y="3457103"/>
            <a:ext cx="7802033" cy="1620202"/>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2"/>
          <p:cNvSpPr txBox="1"/>
          <p:nvPr>
            <p:ph idx="1" type="body"/>
          </p:nvPr>
        </p:nvSpPr>
        <p:spPr>
          <a:xfrm rot="5400000">
            <a:off x="-1170676" y="1896908"/>
            <a:ext cx="7802033" cy="474059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72"/>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2"/>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2"/>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1" name="Shape 21"/>
        <p:cNvGrpSpPr/>
        <p:nvPr/>
      </p:nvGrpSpPr>
      <p:grpSpPr>
        <a:xfrm>
          <a:off x="0" y="0"/>
          <a:ext cx="0" cy="0"/>
          <a:chOff x="0" y="0"/>
          <a:chExt cx="0" cy="0"/>
        </a:xfrm>
      </p:grpSpPr>
      <p:sp>
        <p:nvSpPr>
          <p:cNvPr id="22" name="Google Shape;22;p63"/>
          <p:cNvSpPr txBox="1"/>
          <p:nvPr>
            <p:ph type="ctrTitle"/>
          </p:nvPr>
        </p:nvSpPr>
        <p:spPr>
          <a:xfrm>
            <a:off x="540068" y="2840569"/>
            <a:ext cx="6120765" cy="1960033"/>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3"/>
          <p:cNvSpPr txBox="1"/>
          <p:nvPr>
            <p:ph idx="1" type="subTitle"/>
          </p:nvPr>
        </p:nvSpPr>
        <p:spPr>
          <a:xfrm>
            <a:off x="1080135" y="5181600"/>
            <a:ext cx="5040630" cy="23368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4" name="Google Shape;24;p63"/>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3"/>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3"/>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7" name="Shape 27"/>
        <p:cNvGrpSpPr/>
        <p:nvPr/>
      </p:nvGrpSpPr>
      <p:grpSpPr>
        <a:xfrm>
          <a:off x="0" y="0"/>
          <a:ext cx="0" cy="0"/>
          <a:chOff x="0" y="0"/>
          <a:chExt cx="0" cy="0"/>
        </a:xfrm>
      </p:grpSpPr>
      <p:sp>
        <p:nvSpPr>
          <p:cNvPr id="28" name="Google Shape;28;p64"/>
          <p:cNvSpPr txBox="1"/>
          <p:nvPr>
            <p:ph type="title"/>
          </p:nvPr>
        </p:nvSpPr>
        <p:spPr>
          <a:xfrm>
            <a:off x="568822" y="5875867"/>
            <a:ext cx="6120765" cy="18161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4"/>
          <p:cNvSpPr txBox="1"/>
          <p:nvPr>
            <p:ph idx="1" type="body"/>
          </p:nvPr>
        </p:nvSpPr>
        <p:spPr>
          <a:xfrm>
            <a:off x="568822" y="3875620"/>
            <a:ext cx="6120765" cy="2000249"/>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64"/>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4"/>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4"/>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3" name="Shape 33"/>
        <p:cNvGrpSpPr/>
        <p:nvPr/>
      </p:nvGrpSpPr>
      <p:grpSpPr>
        <a:xfrm>
          <a:off x="0" y="0"/>
          <a:ext cx="0" cy="0"/>
          <a:chOff x="0" y="0"/>
          <a:chExt cx="0" cy="0"/>
        </a:xfrm>
      </p:grpSpPr>
      <p:sp>
        <p:nvSpPr>
          <p:cNvPr id="34" name="Google Shape;34;p65"/>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5"/>
          <p:cNvSpPr txBox="1"/>
          <p:nvPr>
            <p:ph idx="1" type="body"/>
          </p:nvPr>
        </p:nvSpPr>
        <p:spPr>
          <a:xfrm>
            <a:off x="360045" y="2133603"/>
            <a:ext cx="3180398" cy="6034617"/>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5"/>
          <p:cNvSpPr txBox="1"/>
          <p:nvPr>
            <p:ph idx="2" type="body"/>
          </p:nvPr>
        </p:nvSpPr>
        <p:spPr>
          <a:xfrm>
            <a:off x="3660457" y="2133603"/>
            <a:ext cx="3180398" cy="6034617"/>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5"/>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5"/>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5"/>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0" name="Shape 40"/>
        <p:cNvGrpSpPr/>
        <p:nvPr/>
      </p:nvGrpSpPr>
      <p:grpSpPr>
        <a:xfrm>
          <a:off x="0" y="0"/>
          <a:ext cx="0" cy="0"/>
          <a:chOff x="0" y="0"/>
          <a:chExt cx="0" cy="0"/>
        </a:xfrm>
      </p:grpSpPr>
      <p:sp>
        <p:nvSpPr>
          <p:cNvPr id="41" name="Google Shape;41;p66"/>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6"/>
          <p:cNvSpPr txBox="1"/>
          <p:nvPr>
            <p:ph idx="1" type="body"/>
          </p:nvPr>
        </p:nvSpPr>
        <p:spPr>
          <a:xfrm>
            <a:off x="360046" y="2046817"/>
            <a:ext cx="3181648" cy="853016"/>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66"/>
          <p:cNvSpPr txBox="1"/>
          <p:nvPr>
            <p:ph idx="2" type="body"/>
          </p:nvPr>
        </p:nvSpPr>
        <p:spPr>
          <a:xfrm>
            <a:off x="360046" y="2899833"/>
            <a:ext cx="3181648" cy="5268384"/>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66"/>
          <p:cNvSpPr txBox="1"/>
          <p:nvPr>
            <p:ph idx="3" type="body"/>
          </p:nvPr>
        </p:nvSpPr>
        <p:spPr>
          <a:xfrm>
            <a:off x="3657958" y="2046817"/>
            <a:ext cx="3182898" cy="853016"/>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66"/>
          <p:cNvSpPr txBox="1"/>
          <p:nvPr>
            <p:ph idx="4" type="body"/>
          </p:nvPr>
        </p:nvSpPr>
        <p:spPr>
          <a:xfrm>
            <a:off x="3657958" y="2899833"/>
            <a:ext cx="3182898" cy="5268384"/>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66"/>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6"/>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6"/>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49" name="Shape 49"/>
        <p:cNvGrpSpPr/>
        <p:nvPr/>
      </p:nvGrpSpPr>
      <p:grpSpPr>
        <a:xfrm>
          <a:off x="0" y="0"/>
          <a:ext cx="0" cy="0"/>
          <a:chOff x="0" y="0"/>
          <a:chExt cx="0" cy="0"/>
        </a:xfrm>
      </p:grpSpPr>
      <p:sp>
        <p:nvSpPr>
          <p:cNvPr id="50" name="Google Shape;50;p67"/>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7"/>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7"/>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7"/>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4" name="Shape 54"/>
        <p:cNvGrpSpPr/>
        <p:nvPr/>
      </p:nvGrpSpPr>
      <p:grpSpPr>
        <a:xfrm>
          <a:off x="0" y="0"/>
          <a:ext cx="0" cy="0"/>
          <a:chOff x="0" y="0"/>
          <a:chExt cx="0" cy="0"/>
        </a:xfrm>
      </p:grpSpPr>
      <p:sp>
        <p:nvSpPr>
          <p:cNvPr id="55" name="Google Shape;55;p68"/>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8"/>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8"/>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69"/>
          <p:cNvSpPr txBox="1"/>
          <p:nvPr>
            <p:ph type="title"/>
          </p:nvPr>
        </p:nvSpPr>
        <p:spPr>
          <a:xfrm>
            <a:off x="360046" y="364067"/>
            <a:ext cx="2369047" cy="1549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9"/>
          <p:cNvSpPr txBox="1"/>
          <p:nvPr>
            <p:ph idx="1" type="body"/>
          </p:nvPr>
        </p:nvSpPr>
        <p:spPr>
          <a:xfrm>
            <a:off x="2815353" y="364069"/>
            <a:ext cx="4025504" cy="7804151"/>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69"/>
          <p:cNvSpPr txBox="1"/>
          <p:nvPr>
            <p:ph idx="2" type="body"/>
          </p:nvPr>
        </p:nvSpPr>
        <p:spPr>
          <a:xfrm>
            <a:off x="360046" y="1913469"/>
            <a:ext cx="2369047" cy="6254751"/>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69"/>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9"/>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9"/>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5" name="Shape 65"/>
        <p:cNvGrpSpPr/>
        <p:nvPr/>
      </p:nvGrpSpPr>
      <p:grpSpPr>
        <a:xfrm>
          <a:off x="0" y="0"/>
          <a:ext cx="0" cy="0"/>
          <a:chOff x="0" y="0"/>
          <a:chExt cx="0" cy="0"/>
        </a:xfrm>
      </p:grpSpPr>
      <p:sp>
        <p:nvSpPr>
          <p:cNvPr id="66" name="Google Shape;66;p70"/>
          <p:cNvSpPr txBox="1"/>
          <p:nvPr>
            <p:ph type="title"/>
          </p:nvPr>
        </p:nvSpPr>
        <p:spPr>
          <a:xfrm>
            <a:off x="1411426" y="6400802"/>
            <a:ext cx="4320540" cy="75565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70"/>
          <p:cNvSpPr/>
          <p:nvPr>
            <p:ph idx="2" type="pic"/>
          </p:nvPr>
        </p:nvSpPr>
        <p:spPr>
          <a:xfrm>
            <a:off x="1411426" y="817033"/>
            <a:ext cx="4320540" cy="5486400"/>
          </a:xfrm>
          <a:prstGeom prst="rect">
            <a:avLst/>
          </a:prstGeom>
          <a:noFill/>
          <a:ln>
            <a:noFill/>
          </a:ln>
        </p:spPr>
      </p:sp>
      <p:sp>
        <p:nvSpPr>
          <p:cNvPr id="68" name="Google Shape;68;p70"/>
          <p:cNvSpPr txBox="1"/>
          <p:nvPr>
            <p:ph idx="1" type="body"/>
          </p:nvPr>
        </p:nvSpPr>
        <p:spPr>
          <a:xfrm>
            <a:off x="1411426" y="7156453"/>
            <a:ext cx="4320540" cy="1073149"/>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70"/>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0"/>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0"/>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1"/>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1"/>
          <p:cNvSpPr txBox="1"/>
          <p:nvPr>
            <p:ph idx="1" type="body"/>
          </p:nvPr>
        </p:nvSpPr>
        <p:spPr>
          <a:xfrm>
            <a:off x="360045" y="2133603"/>
            <a:ext cx="6480810" cy="6034617"/>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1"/>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1"/>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1"/>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63.png"/><Relationship Id="rId5" Type="http://schemas.openxmlformats.org/officeDocument/2006/relationships/image" Target="../media/image3.png"/><Relationship Id="rId6" Type="http://schemas.openxmlformats.org/officeDocument/2006/relationships/image" Target="../media/image31.png"/><Relationship Id="rId7" Type="http://schemas.openxmlformats.org/officeDocument/2006/relationships/image" Target="../media/image76.png"/><Relationship Id="rId8"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4.png"/><Relationship Id="rId10" Type="http://schemas.openxmlformats.org/officeDocument/2006/relationships/image" Target="../media/image46.png"/><Relationship Id="rId9" Type="http://schemas.openxmlformats.org/officeDocument/2006/relationships/image" Target="../media/image194.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35.png"/><Relationship Id="rId8"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43.png"/><Relationship Id="rId7" Type="http://schemas.openxmlformats.org/officeDocument/2006/relationships/image" Target="../media/image38.png"/><Relationship Id="rId8"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53.png"/><Relationship Id="rId5" Type="http://schemas.openxmlformats.org/officeDocument/2006/relationships/image" Target="../media/image3.png"/><Relationship Id="rId6" Type="http://schemas.openxmlformats.org/officeDocument/2006/relationships/image" Target="../media/image52.png"/><Relationship Id="rId7" Type="http://schemas.openxmlformats.org/officeDocument/2006/relationships/image" Target="../media/image49.png"/><Relationship Id="rId8"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45.png"/><Relationship Id="rId10" Type="http://schemas.openxmlformats.org/officeDocument/2006/relationships/image" Target="../media/image57.png"/><Relationship Id="rId9" Type="http://schemas.openxmlformats.org/officeDocument/2006/relationships/image" Target="../media/image55.png"/><Relationship Id="rId5" Type="http://schemas.openxmlformats.org/officeDocument/2006/relationships/image" Target="../media/image50.png"/><Relationship Id="rId6" Type="http://schemas.openxmlformats.org/officeDocument/2006/relationships/image" Target="../media/image25.png"/><Relationship Id="rId7" Type="http://schemas.openxmlformats.org/officeDocument/2006/relationships/image" Target="../media/image51.png"/><Relationship Id="rId8"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9.png"/><Relationship Id="rId5" Type="http://schemas.openxmlformats.org/officeDocument/2006/relationships/image" Target="../media/image3.png"/><Relationship Id="rId6" Type="http://schemas.openxmlformats.org/officeDocument/2006/relationships/chart" Target="../charts/chart1.xml"/><Relationship Id="rId7" Type="http://schemas.openxmlformats.org/officeDocument/2006/relationships/chart" Target="../charts/chart2.xml"/><Relationship Id="rId8" Type="http://schemas.openxmlformats.org/officeDocument/2006/relationships/chart" Target="../charts/char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hart" Target="../charts/chart4.xml"/><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45.png"/><Relationship Id="rId9" Type="http://schemas.openxmlformats.org/officeDocument/2006/relationships/image" Target="../media/image64.png"/><Relationship Id="rId5" Type="http://schemas.openxmlformats.org/officeDocument/2006/relationships/image" Target="../media/image50.png"/><Relationship Id="rId6" Type="http://schemas.openxmlformats.org/officeDocument/2006/relationships/image" Target="../media/image25.png"/><Relationship Id="rId7" Type="http://schemas.openxmlformats.org/officeDocument/2006/relationships/image" Target="../media/image51.png"/><Relationship Id="rId8"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45.png"/><Relationship Id="rId11" Type="http://schemas.openxmlformats.org/officeDocument/2006/relationships/chart" Target="../charts/chart5.xml"/><Relationship Id="rId10" Type="http://schemas.openxmlformats.org/officeDocument/2006/relationships/image" Target="../media/image98.png"/><Relationship Id="rId9" Type="http://schemas.openxmlformats.org/officeDocument/2006/relationships/image" Target="../media/image61.png"/><Relationship Id="rId5" Type="http://schemas.openxmlformats.org/officeDocument/2006/relationships/image" Target="../media/image7.png"/><Relationship Id="rId6" Type="http://schemas.openxmlformats.org/officeDocument/2006/relationships/image" Target="../media/image25.png"/><Relationship Id="rId7" Type="http://schemas.openxmlformats.org/officeDocument/2006/relationships/image" Target="../media/image51.png"/><Relationship Id="rId8"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5.png"/><Relationship Id="rId4" Type="http://schemas.openxmlformats.org/officeDocument/2006/relationships/chart" Target="../charts/chart6.xml"/><Relationship Id="rId5" Type="http://schemas.openxmlformats.org/officeDocument/2006/relationships/chart" Target="../charts/chart7.xml"/></Relationships>
</file>

<file path=ppt/slides/_rels/slide21.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75.png"/><Relationship Id="rId13" Type="http://schemas.openxmlformats.org/officeDocument/2006/relationships/image" Target="../media/image72.png"/><Relationship Id="rId12"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2.png"/><Relationship Id="rId4" Type="http://schemas.openxmlformats.org/officeDocument/2006/relationships/image" Target="../media/image4.png"/><Relationship Id="rId9" Type="http://schemas.openxmlformats.org/officeDocument/2006/relationships/image" Target="../media/image69.png"/><Relationship Id="rId15" Type="http://schemas.openxmlformats.org/officeDocument/2006/relationships/image" Target="../media/image77.png"/><Relationship Id="rId14" Type="http://schemas.openxmlformats.org/officeDocument/2006/relationships/image" Target="../media/image80.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70.png"/><Relationship Id="rId8" Type="http://schemas.openxmlformats.org/officeDocument/2006/relationships/image" Target="../media/image67.png"/></Relationships>
</file>

<file path=ppt/slides/_rels/slide22.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78.png"/><Relationship Id="rId12"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74.png"/><Relationship Id="rId9" Type="http://schemas.openxmlformats.org/officeDocument/2006/relationships/image" Target="../media/image79.png"/><Relationship Id="rId5" Type="http://schemas.openxmlformats.org/officeDocument/2006/relationships/image" Target="../media/image3.png"/><Relationship Id="rId6" Type="http://schemas.openxmlformats.org/officeDocument/2006/relationships/image" Target="../media/image82.png"/><Relationship Id="rId7" Type="http://schemas.openxmlformats.org/officeDocument/2006/relationships/image" Target="../media/image7.png"/><Relationship Id="rId8"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3.png"/><Relationship Id="rId4" Type="http://schemas.openxmlformats.org/officeDocument/2006/relationships/image" Target="../media/image83.png"/><Relationship Id="rId5" Type="http://schemas.openxmlformats.org/officeDocument/2006/relationships/image" Target="../media/image8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10" Type="http://schemas.openxmlformats.org/officeDocument/2006/relationships/chart" Target="../charts/chart12.xml"/><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4.png"/><Relationship Id="rId4" Type="http://schemas.openxmlformats.org/officeDocument/2006/relationships/image" Target="../media/image4.png"/><Relationship Id="rId9" Type="http://schemas.openxmlformats.org/officeDocument/2006/relationships/chart" Target="../charts/chart11.xml"/><Relationship Id="rId5" Type="http://schemas.openxmlformats.org/officeDocument/2006/relationships/image" Target="../media/image3.png"/><Relationship Id="rId6" Type="http://schemas.openxmlformats.org/officeDocument/2006/relationships/chart" Target="../charts/chart8.xml"/><Relationship Id="rId7" Type="http://schemas.openxmlformats.org/officeDocument/2006/relationships/chart" Target="../charts/chart9.xml"/><Relationship Id="rId8" Type="http://schemas.openxmlformats.org/officeDocument/2006/relationships/chart" Target="../charts/char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4.png"/><Relationship Id="rId4" Type="http://schemas.openxmlformats.org/officeDocument/2006/relationships/image" Target="../media/image4.png"/><Relationship Id="rId9" Type="http://schemas.openxmlformats.org/officeDocument/2006/relationships/chart" Target="../charts/chart16.xml"/><Relationship Id="rId5" Type="http://schemas.openxmlformats.org/officeDocument/2006/relationships/image" Target="../media/image3.png"/><Relationship Id="rId6" Type="http://schemas.openxmlformats.org/officeDocument/2006/relationships/chart" Target="../charts/chart13.xml"/><Relationship Id="rId7" Type="http://schemas.openxmlformats.org/officeDocument/2006/relationships/chart" Target="../charts/chart14.xml"/><Relationship Id="rId8" Type="http://schemas.openxmlformats.org/officeDocument/2006/relationships/chart" Target="../charts/char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chart" Target="../charts/chart17.xml"/><Relationship Id="rId4" Type="http://schemas.openxmlformats.org/officeDocument/2006/relationships/image" Target="../media/image84.png"/><Relationship Id="rId9" Type="http://schemas.openxmlformats.org/officeDocument/2006/relationships/chart" Target="../charts/chart20.xml"/><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chart" Target="../charts/chart18.xml"/><Relationship Id="rId8" Type="http://schemas.openxmlformats.org/officeDocument/2006/relationships/chart" Target="../charts/chart19.xml"/></Relationships>
</file>

<file path=ppt/slides/_rels/slide28.xml.rels><?xml version="1.0" encoding="UTF-8" standalone="yes"?><Relationships xmlns="http://schemas.openxmlformats.org/package/2006/relationships"><Relationship Id="rId11" Type="http://schemas.openxmlformats.org/officeDocument/2006/relationships/chart" Target="../charts/chart22.xml"/><Relationship Id="rId10" Type="http://schemas.openxmlformats.org/officeDocument/2006/relationships/chart" Target="../charts/chart21.xml"/><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4.png"/><Relationship Id="rId4" Type="http://schemas.openxmlformats.org/officeDocument/2006/relationships/image" Target="../media/image4.png"/><Relationship Id="rId9" Type="http://schemas.openxmlformats.org/officeDocument/2006/relationships/image" Target="../media/image32.png"/><Relationship Id="rId5" Type="http://schemas.openxmlformats.org/officeDocument/2006/relationships/image" Target="../media/image3.png"/><Relationship Id="rId6" Type="http://schemas.openxmlformats.org/officeDocument/2006/relationships/image" Target="../media/image88.png"/><Relationship Id="rId7" Type="http://schemas.openxmlformats.org/officeDocument/2006/relationships/image" Target="../media/image7.png"/><Relationship Id="rId8"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chart" Target="../charts/chart23.xml"/><Relationship Id="rId4" Type="http://schemas.openxmlformats.org/officeDocument/2006/relationships/chart" Target="../charts/char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1" Type="http://schemas.openxmlformats.org/officeDocument/2006/relationships/chart" Target="../charts/chart25.xml"/><Relationship Id="rId10"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4.png"/><Relationship Id="rId4" Type="http://schemas.openxmlformats.org/officeDocument/2006/relationships/image" Target="../media/image4.png"/><Relationship Id="rId9" Type="http://schemas.openxmlformats.org/officeDocument/2006/relationships/image" Target="../media/image93.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9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chart" Target="../charts/chart26.xml"/><Relationship Id="rId7" Type="http://schemas.openxmlformats.org/officeDocument/2006/relationships/chart" Target="../charts/char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45.png"/><Relationship Id="rId9" Type="http://schemas.openxmlformats.org/officeDocument/2006/relationships/image" Target="../media/image108.png"/><Relationship Id="rId5" Type="http://schemas.openxmlformats.org/officeDocument/2006/relationships/image" Target="../media/image50.png"/><Relationship Id="rId6" Type="http://schemas.openxmlformats.org/officeDocument/2006/relationships/image" Target="../media/image25.png"/><Relationship Id="rId7" Type="http://schemas.openxmlformats.org/officeDocument/2006/relationships/image" Target="../media/image51.png"/><Relationship Id="rId8"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2.png"/><Relationship Id="rId4" Type="http://schemas.openxmlformats.org/officeDocument/2006/relationships/image" Target="../media/image100.png"/><Relationship Id="rId9" Type="http://schemas.openxmlformats.org/officeDocument/2006/relationships/chart" Target="../charts/chart30.xml"/><Relationship Id="rId5" Type="http://schemas.openxmlformats.org/officeDocument/2006/relationships/image" Target="../media/image101.png"/><Relationship Id="rId6" Type="http://schemas.openxmlformats.org/officeDocument/2006/relationships/image" Target="../media/image109.png"/><Relationship Id="rId7" Type="http://schemas.openxmlformats.org/officeDocument/2006/relationships/chart" Target="../charts/chart28.xml"/><Relationship Id="rId8" Type="http://schemas.openxmlformats.org/officeDocument/2006/relationships/chart" Target="../charts/char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04.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chart" Target="../charts/chart31.xml"/><Relationship Id="rId7" Type="http://schemas.openxmlformats.org/officeDocument/2006/relationships/chart" Target="../charts/chart32.xml"/></Relationships>
</file>

<file path=ppt/slides/_rels/slide35.xml.rels><?xml version="1.0" encoding="UTF-8" standalone="yes"?><Relationships xmlns="http://schemas.openxmlformats.org/package/2006/relationships"><Relationship Id="rId11" Type="http://schemas.openxmlformats.org/officeDocument/2006/relationships/image" Target="../media/image112.png"/><Relationship Id="rId10"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60.png"/><Relationship Id="rId5" Type="http://schemas.openxmlformats.org/officeDocument/2006/relationships/image" Target="../media/image105.png"/><Relationship Id="rId6" Type="http://schemas.openxmlformats.org/officeDocument/2006/relationships/image" Target="../media/image7.png"/><Relationship Id="rId7" Type="http://schemas.openxmlformats.org/officeDocument/2006/relationships/image" Target="../media/image25.png"/><Relationship Id="rId8"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chart" Target="../charts/chart33.xml"/><Relationship Id="rId4" Type="http://schemas.openxmlformats.org/officeDocument/2006/relationships/chart" Target="../charts/chart34.xml"/><Relationship Id="rId5" Type="http://schemas.openxmlformats.org/officeDocument/2006/relationships/chart" Target="../charts/chart35.xml"/><Relationship Id="rId6" Type="http://schemas.openxmlformats.org/officeDocument/2006/relationships/chart" Target="../charts/chart36.xml"/></Relationships>
</file>

<file path=ppt/slides/_rels/slide37.xml.rels><?xml version="1.0" encoding="UTF-8" standalone="yes"?><Relationships xmlns="http://schemas.openxmlformats.org/package/2006/relationships"><Relationship Id="rId11" Type="http://schemas.openxmlformats.org/officeDocument/2006/relationships/chart" Target="../charts/chart39.xml"/><Relationship Id="rId10"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5.png"/><Relationship Id="rId5" Type="http://schemas.openxmlformats.org/officeDocument/2006/relationships/image" Target="../media/image110.png"/><Relationship Id="rId6" Type="http://schemas.openxmlformats.org/officeDocument/2006/relationships/chart" Target="../charts/chart37.xml"/><Relationship Id="rId7" Type="http://schemas.openxmlformats.org/officeDocument/2006/relationships/chart" Target="../charts/chart38.xml"/><Relationship Id="rId8" Type="http://schemas.openxmlformats.org/officeDocument/2006/relationships/image" Target="../media/image119.png"/></Relationships>
</file>

<file path=ppt/slides/_rels/slide38.xml.rels><?xml version="1.0" encoding="UTF-8" standalone="yes"?><Relationships xmlns="http://schemas.openxmlformats.org/package/2006/relationships"><Relationship Id="rId10"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22.png"/><Relationship Id="rId5" Type="http://schemas.openxmlformats.org/officeDocument/2006/relationships/image" Target="../media/image96.png"/><Relationship Id="rId6" Type="http://schemas.openxmlformats.org/officeDocument/2006/relationships/image" Target="../media/image93.png"/><Relationship Id="rId7" Type="http://schemas.openxmlformats.org/officeDocument/2006/relationships/image" Target="../media/image118.jpg"/><Relationship Id="rId8" Type="http://schemas.openxmlformats.org/officeDocument/2006/relationships/image" Target="../media/image1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17.jpg"/><Relationship Id="rId4" Type="http://schemas.openxmlformats.org/officeDocument/2006/relationships/chart" Target="../charts/chart40.xml"/><Relationship Id="rId5" Type="http://schemas.openxmlformats.org/officeDocument/2006/relationships/chart" Target="../charts/chart41.xml"/><Relationship Id="rId6" Type="http://schemas.openxmlformats.org/officeDocument/2006/relationships/image" Target="../media/image116.png"/><Relationship Id="rId7" Type="http://schemas.openxmlformats.org/officeDocument/2006/relationships/chart" Target="../charts/char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44.png"/><Relationship Id="rId7" Type="http://schemas.openxmlformats.org/officeDocument/2006/relationships/image" Target="../media/image11.png"/><Relationship Id="rId8" Type="http://schemas.openxmlformats.org/officeDocument/2006/relationships/image" Target="../media/image27.png"/></Relationships>
</file>

<file path=ppt/slides/_rels/slide40.xml.rels><?xml version="1.0" encoding="UTF-8" standalone="yes"?><Relationships xmlns="http://schemas.openxmlformats.org/package/2006/relationships"><Relationship Id="rId11" Type="http://schemas.openxmlformats.org/officeDocument/2006/relationships/image" Target="../media/image128.png"/><Relationship Id="rId10"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96.png"/><Relationship Id="rId9" Type="http://schemas.openxmlformats.org/officeDocument/2006/relationships/image" Target="../media/image126.png"/><Relationship Id="rId5" Type="http://schemas.openxmlformats.org/officeDocument/2006/relationships/image" Target="../media/image93.png"/><Relationship Id="rId6" Type="http://schemas.openxmlformats.org/officeDocument/2006/relationships/image" Target="../media/image117.jpg"/><Relationship Id="rId7" Type="http://schemas.openxmlformats.org/officeDocument/2006/relationships/image" Target="../media/image125.png"/><Relationship Id="rId8" Type="http://schemas.openxmlformats.org/officeDocument/2006/relationships/image" Target="../media/image1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36.png"/><Relationship Id="rId5" Type="http://schemas.openxmlformats.org/officeDocument/2006/relationships/image" Target="../media/image127.jpg"/><Relationship Id="rId6" Type="http://schemas.openxmlformats.org/officeDocument/2006/relationships/chart" Target="../charts/chart43.xml"/><Relationship Id="rId7" Type="http://schemas.openxmlformats.org/officeDocument/2006/relationships/chart" Target="../charts/chart44.xml"/><Relationship Id="rId8" Type="http://schemas.openxmlformats.org/officeDocument/2006/relationships/chart" Target="../charts/chart45.xml"/></Relationships>
</file>

<file path=ppt/slides/_rels/slide42.xml.rels><?xml version="1.0" encoding="UTF-8" standalone="yes"?><Relationships xmlns="http://schemas.openxmlformats.org/package/2006/relationships"><Relationship Id="rId11" Type="http://schemas.openxmlformats.org/officeDocument/2006/relationships/image" Target="../media/image127.jpg"/><Relationship Id="rId10"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37.png"/><Relationship Id="rId5" Type="http://schemas.openxmlformats.org/officeDocument/2006/relationships/image" Target="../media/image96.png"/><Relationship Id="rId6" Type="http://schemas.openxmlformats.org/officeDocument/2006/relationships/image" Target="../media/image93.png"/><Relationship Id="rId7" Type="http://schemas.openxmlformats.org/officeDocument/2006/relationships/image" Target="../media/image125.png"/><Relationship Id="rId8" Type="http://schemas.openxmlformats.org/officeDocument/2006/relationships/image" Target="../media/image134.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30.png"/><Relationship Id="rId4" Type="http://schemas.openxmlformats.org/officeDocument/2006/relationships/image" Target="../media/image4.png"/><Relationship Id="rId9" Type="http://schemas.openxmlformats.org/officeDocument/2006/relationships/image" Target="../media/image133.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45.png"/><Relationship Id="rId8"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30.png"/><Relationship Id="rId4" Type="http://schemas.openxmlformats.org/officeDocument/2006/relationships/image" Target="../media/image4.png"/><Relationship Id="rId9" Type="http://schemas.openxmlformats.org/officeDocument/2006/relationships/image" Target="../media/image195.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45.png"/><Relationship Id="rId8" Type="http://schemas.openxmlformats.org/officeDocument/2006/relationships/image" Target="../media/image25.png"/></Relationships>
</file>

<file path=ppt/slides/_rels/slide45.xml.rels><?xml version="1.0" encoding="UTF-8" standalone="yes"?><Relationships xmlns="http://schemas.openxmlformats.org/package/2006/relationships"><Relationship Id="rId11" Type="http://schemas.openxmlformats.org/officeDocument/2006/relationships/image" Target="../media/image198.png"/><Relationship Id="rId10" Type="http://schemas.openxmlformats.org/officeDocument/2006/relationships/image" Target="../media/image140.png"/><Relationship Id="rId12" Type="http://schemas.openxmlformats.org/officeDocument/2006/relationships/image" Target="../media/image196.png"/><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32.png"/><Relationship Id="rId4" Type="http://schemas.openxmlformats.org/officeDocument/2006/relationships/image" Target="../media/image4.png"/><Relationship Id="rId9" Type="http://schemas.openxmlformats.org/officeDocument/2006/relationships/image" Target="../media/image139.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45.png"/><Relationship Id="rId8" Type="http://schemas.openxmlformats.org/officeDocument/2006/relationships/image" Target="../media/image50.png"/></Relationships>
</file>

<file path=ppt/slides/_rels/slide46.xml.rels><?xml version="1.0" encoding="UTF-8" standalone="yes"?><Relationships xmlns="http://schemas.openxmlformats.org/package/2006/relationships"><Relationship Id="rId11" Type="http://schemas.openxmlformats.org/officeDocument/2006/relationships/image" Target="../media/image142.png"/><Relationship Id="rId10"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png"/><Relationship Id="rId4" Type="http://schemas.openxmlformats.org/officeDocument/2006/relationships/image" Target="../media/image138.png"/><Relationship Id="rId9"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45.png"/><Relationship Id="rId8"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57.png"/><Relationship Id="rId4" Type="http://schemas.openxmlformats.org/officeDocument/2006/relationships/image" Target="../media/image4.png"/><Relationship Id="rId9" Type="http://schemas.openxmlformats.org/officeDocument/2006/relationships/chart" Target="../charts/chart46.xml"/><Relationship Id="rId5" Type="http://schemas.openxmlformats.org/officeDocument/2006/relationships/image" Target="../media/image3.png"/><Relationship Id="rId6" Type="http://schemas.openxmlformats.org/officeDocument/2006/relationships/image" Target="../media/image50.png"/><Relationship Id="rId7" Type="http://schemas.openxmlformats.org/officeDocument/2006/relationships/image" Target="../media/image7.png"/><Relationship Id="rId8" Type="http://schemas.openxmlformats.org/officeDocument/2006/relationships/image" Target="../media/image150.png"/></Relationships>
</file>

<file path=ppt/slides/_rels/slide48.xml.rels><?xml version="1.0" encoding="UTF-8" standalone="yes"?><Relationships xmlns="http://schemas.openxmlformats.org/package/2006/relationships"><Relationship Id="rId11" Type="http://schemas.openxmlformats.org/officeDocument/2006/relationships/image" Target="../media/image197.png"/><Relationship Id="rId10"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10.png"/></Relationships>
</file>

<file path=ppt/slides/_rels/slide49.xml.rels><?xml version="1.0" encoding="UTF-8" standalone="yes"?><Relationships xmlns="http://schemas.openxmlformats.org/package/2006/relationships"><Relationship Id="rId11" Type="http://schemas.openxmlformats.org/officeDocument/2006/relationships/image" Target="../media/image199.png"/><Relationship Id="rId10" Type="http://schemas.openxmlformats.org/officeDocument/2006/relationships/image" Target="../media/image152.png"/><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3.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10.png"/><Relationship Id="rId8" Type="http://schemas.openxmlformats.org/officeDocument/2006/relationships/image" Target="../media/image1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26.png"/><Relationship Id="rId7" Type="http://schemas.openxmlformats.org/officeDocument/2006/relationships/image" Target="../media/image21.png"/><Relationship Id="rId8"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04.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chart" Target="../charts/chart47.xml"/><Relationship Id="rId7" Type="http://schemas.openxmlformats.org/officeDocument/2006/relationships/chart" Target="../charts/chart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png"/><Relationship Id="rId4" Type="http://schemas.openxmlformats.org/officeDocument/2006/relationships/image" Target="../media/image25.png"/><Relationship Id="rId5" Type="http://schemas.openxmlformats.org/officeDocument/2006/relationships/image" Target="../media/image51.png"/><Relationship Id="rId6" Type="http://schemas.openxmlformats.org/officeDocument/2006/relationships/image" Target="../media/image10.png"/><Relationship Id="rId7" Type="http://schemas.openxmlformats.org/officeDocument/2006/relationships/image" Target="../media/image1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1.png"/><Relationship Id="rId6" Type="http://schemas.openxmlformats.org/officeDocument/2006/relationships/image" Target="../media/image45.png"/><Relationship Id="rId7" Type="http://schemas.openxmlformats.org/officeDocument/2006/relationships/image" Target="../media/image50.png"/><Relationship Id="rId8" Type="http://schemas.openxmlformats.org/officeDocument/2006/relationships/chart" Target="../charts/chart49.xml"/></Relationships>
</file>

<file path=ppt/slides/_rels/slide53.xml.rels><?xml version="1.0" encoding="UTF-8" standalone="yes"?><Relationships xmlns="http://schemas.openxmlformats.org/package/2006/relationships"><Relationship Id="rId10" Type="http://schemas.openxmlformats.org/officeDocument/2006/relationships/chart" Target="../charts/chart50.xml"/><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45.png"/><Relationship Id="rId9" Type="http://schemas.openxmlformats.org/officeDocument/2006/relationships/image" Target="../media/image156.png"/><Relationship Id="rId5" Type="http://schemas.openxmlformats.org/officeDocument/2006/relationships/image" Target="../media/image50.png"/><Relationship Id="rId6" Type="http://schemas.openxmlformats.org/officeDocument/2006/relationships/image" Target="../media/image25.png"/><Relationship Id="rId7" Type="http://schemas.openxmlformats.org/officeDocument/2006/relationships/image" Target="../media/image51.png"/><Relationship Id="rId8" Type="http://schemas.openxmlformats.org/officeDocument/2006/relationships/image" Target="../media/image10.png"/></Relationships>
</file>

<file path=ppt/slides/_rels/slide54.xml.rels><?xml version="1.0" encoding="UTF-8" standalone="yes"?><Relationships xmlns="http://schemas.openxmlformats.org/package/2006/relationships"><Relationship Id="rId20" Type="http://schemas.openxmlformats.org/officeDocument/2006/relationships/image" Target="../media/image171.png"/><Relationship Id="rId11" Type="http://schemas.openxmlformats.org/officeDocument/2006/relationships/image" Target="../media/image179.png"/><Relationship Id="rId10" Type="http://schemas.openxmlformats.org/officeDocument/2006/relationships/image" Target="../media/image162.png"/><Relationship Id="rId13" Type="http://schemas.openxmlformats.org/officeDocument/2006/relationships/image" Target="../media/image169.png"/><Relationship Id="rId12"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61.png"/><Relationship Id="rId4" Type="http://schemas.openxmlformats.org/officeDocument/2006/relationships/image" Target="../media/image3.png"/><Relationship Id="rId9" Type="http://schemas.openxmlformats.org/officeDocument/2006/relationships/image" Target="../media/image170.png"/><Relationship Id="rId15" Type="http://schemas.openxmlformats.org/officeDocument/2006/relationships/image" Target="../media/image163.png"/><Relationship Id="rId14" Type="http://schemas.openxmlformats.org/officeDocument/2006/relationships/image" Target="../media/image168.png"/><Relationship Id="rId17" Type="http://schemas.openxmlformats.org/officeDocument/2006/relationships/image" Target="../media/image167.png"/><Relationship Id="rId16" Type="http://schemas.openxmlformats.org/officeDocument/2006/relationships/image" Target="../media/image165.png"/><Relationship Id="rId5" Type="http://schemas.openxmlformats.org/officeDocument/2006/relationships/image" Target="../media/image50.png"/><Relationship Id="rId19" Type="http://schemas.openxmlformats.org/officeDocument/2006/relationships/image" Target="../media/image173.png"/><Relationship Id="rId6" Type="http://schemas.openxmlformats.org/officeDocument/2006/relationships/image" Target="../media/image45.png"/><Relationship Id="rId18" Type="http://schemas.openxmlformats.org/officeDocument/2006/relationships/image" Target="../media/image164.png"/><Relationship Id="rId7" Type="http://schemas.openxmlformats.org/officeDocument/2006/relationships/image" Target="../media/image143.png"/><Relationship Id="rId8" Type="http://schemas.openxmlformats.org/officeDocument/2006/relationships/image" Target="../media/image105.png"/></Relationships>
</file>

<file path=ppt/slides/_rels/slide55.xml.rels><?xml version="1.0" encoding="UTF-8" standalone="yes"?><Relationships xmlns="http://schemas.openxmlformats.org/package/2006/relationships"><Relationship Id="rId11" Type="http://schemas.openxmlformats.org/officeDocument/2006/relationships/image" Target="../media/image186.png"/><Relationship Id="rId10"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05.png"/><Relationship Id="rId4" Type="http://schemas.openxmlformats.org/officeDocument/2006/relationships/image" Target="../media/image166.png"/><Relationship Id="rId9" Type="http://schemas.openxmlformats.org/officeDocument/2006/relationships/image" Target="../media/image177.png"/><Relationship Id="rId5" Type="http://schemas.openxmlformats.org/officeDocument/2006/relationships/image" Target="../media/image143.png"/><Relationship Id="rId6" Type="http://schemas.openxmlformats.org/officeDocument/2006/relationships/image" Target="../media/image174.png"/><Relationship Id="rId7" Type="http://schemas.openxmlformats.org/officeDocument/2006/relationships/image" Target="../media/image172.png"/><Relationship Id="rId8" Type="http://schemas.openxmlformats.org/officeDocument/2006/relationships/image" Target="../media/image176.png"/></Relationships>
</file>

<file path=ppt/slides/_rels/slide56.xml.rels><?xml version="1.0" encoding="UTF-8" standalone="yes"?><Relationships xmlns="http://schemas.openxmlformats.org/package/2006/relationships"><Relationship Id="rId11" Type="http://schemas.openxmlformats.org/officeDocument/2006/relationships/image" Target="../media/image185.png"/><Relationship Id="rId10" Type="http://schemas.openxmlformats.org/officeDocument/2006/relationships/image" Target="../media/image181.png"/><Relationship Id="rId13" Type="http://schemas.openxmlformats.org/officeDocument/2006/relationships/image" Target="../media/image193.png"/><Relationship Id="rId12" Type="http://schemas.openxmlformats.org/officeDocument/2006/relationships/image" Target="../media/image183.png"/><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80.jpg"/><Relationship Id="rId5" Type="http://schemas.openxmlformats.org/officeDocument/2006/relationships/image" Target="../media/image50.png"/><Relationship Id="rId6" Type="http://schemas.openxmlformats.org/officeDocument/2006/relationships/image" Target="../media/image45.png"/><Relationship Id="rId7" Type="http://schemas.openxmlformats.org/officeDocument/2006/relationships/image" Target="../media/image188.png"/><Relationship Id="rId8" Type="http://schemas.openxmlformats.org/officeDocument/2006/relationships/image" Target="../media/image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84.png"/><Relationship Id="rId4" Type="http://schemas.openxmlformats.org/officeDocument/2006/relationships/image" Target="../media/image1.jpg"/><Relationship Id="rId5" Type="http://schemas.openxmlformats.org/officeDocument/2006/relationships/image" Target="../media/image19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84.png"/><Relationship Id="rId4" Type="http://schemas.openxmlformats.org/officeDocument/2006/relationships/image" Target="../media/image1.jpg"/><Relationship Id="rId5" Type="http://schemas.openxmlformats.org/officeDocument/2006/relationships/image" Target="../media/image19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84.png"/><Relationship Id="rId4" Type="http://schemas.openxmlformats.org/officeDocument/2006/relationships/image" Target="../media/image1.jpg"/><Relationship Id="rId5" Type="http://schemas.openxmlformats.org/officeDocument/2006/relationships/image" Target="../media/image1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87.png"/><Relationship Id="rId4" Type="http://schemas.openxmlformats.org/officeDocument/2006/relationships/image" Target="../media/image189.jpg"/><Relationship Id="rId5"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9.png"/><Relationship Id="rId7" Type="http://schemas.openxmlformats.org/officeDocument/2006/relationships/image" Target="../media/image22.png"/><Relationship Id="rId8"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8.png"/><Relationship Id="rId7" Type="http://schemas.openxmlformats.org/officeDocument/2006/relationships/image" Target="../media/image41.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216074" y="2617734"/>
            <a:ext cx="6840760" cy="60016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a:t>
            </a:r>
            <a:r>
              <a:rPr b="1" lang="es-ES" sz="1200">
                <a:solidFill>
                  <a:schemeClr val="dk1"/>
                </a:solidFill>
                <a:latin typeface="Arial Narrow"/>
                <a:ea typeface="Arial Narrow"/>
                <a:cs typeface="Arial Narrow"/>
                <a:sym typeface="Arial Narrow"/>
              </a:rPr>
              <a:t>Boletín de Período Epidemiológico </a:t>
            </a:r>
            <a:r>
              <a:rPr lang="es-ES" sz="120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Subsecretaria de Salud Pública</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Programa Vigilancia Epidemiológica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Líder de Programa: </a:t>
            </a:r>
            <a:r>
              <a:rPr lang="es-ES" sz="1200">
                <a:solidFill>
                  <a:schemeClr val="dk1"/>
                </a:solidFill>
                <a:latin typeface="Arial Narrow"/>
                <a:ea typeface="Arial Narrow"/>
                <a:cs typeface="Arial Narrow"/>
                <a:sym typeface="Arial Narrow"/>
              </a:rPr>
              <a:t>Rita Elena Almanza Payares</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Epidemiólogos</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Fernando Nicolás Montes Zuluaga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Carlos Julio Montes Zuluaga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Johana María Vélez Lopera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Maria Alejandra Roa López</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Isabel Cristina Vallejo Zapata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José José Arteaga García </a:t>
            </a:r>
            <a:endParaRPr/>
          </a:p>
          <a:p>
            <a:pPr indent="0" lvl="0" marL="0" rtl="0" algn="l">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Ximena Ríos</a:t>
            </a:r>
            <a:endParaRPr>
              <a:solidFill>
                <a:schemeClr val="dk1"/>
              </a:solidFill>
            </a:endParaRPr>
          </a:p>
          <a:p>
            <a:pPr indent="0" lvl="0" marL="0" rtl="0" algn="l">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Maritza Rodríguez</a:t>
            </a:r>
            <a:endParaRPr>
              <a:solidFill>
                <a:schemeClr val="dk1"/>
              </a:solidFill>
            </a:endParaRPr>
          </a:p>
          <a:p>
            <a:pPr indent="0" lvl="0" marL="0" rtl="0" algn="l">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Sebastián Villada</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a:t>
            </a:r>
            <a:endParaRPr b="1"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p:txBody>
      </p:sp>
      <p:sp>
        <p:nvSpPr>
          <p:cNvPr id="90" name="Google Shape;90;p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a:t>
            </a:r>
            <a:endParaRPr b="1" sz="1050">
              <a:solidFill>
                <a:schemeClr val="dk1"/>
              </a:solidFill>
              <a:latin typeface="Arial Narrow"/>
              <a:ea typeface="Arial Narrow"/>
              <a:cs typeface="Arial Narrow"/>
              <a:sym typeface="Arial Narrow"/>
            </a:endParaRPr>
          </a:p>
        </p:txBody>
      </p:sp>
      <p:sp>
        <p:nvSpPr>
          <p:cNvPr id="91" name="Google Shape;91;p1"/>
          <p:cNvSpPr txBox="1"/>
          <p:nvPr>
            <p:ph type="title"/>
          </p:nvPr>
        </p:nvSpPr>
        <p:spPr>
          <a:xfrm>
            <a:off x="144066" y="2267744"/>
            <a:ext cx="2037476" cy="48461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000"/>
              <a:buFont typeface="Arial Narrow"/>
              <a:buNone/>
            </a:pPr>
            <a:r>
              <a:rPr b="1" lang="es-ES" sz="2000">
                <a:latin typeface="Arial Narrow"/>
                <a:ea typeface="Arial Narrow"/>
                <a:cs typeface="Arial Narrow"/>
                <a:sym typeface="Arial Narrow"/>
              </a:rPr>
              <a:t>Presentación</a:t>
            </a:r>
            <a:endParaRPr b="1" sz="2000">
              <a:latin typeface="Arial Narrow"/>
              <a:ea typeface="Arial Narrow"/>
              <a:cs typeface="Arial Narrow"/>
              <a:sym typeface="Arial Narrow"/>
            </a:endParaRPr>
          </a:p>
        </p:txBody>
      </p:sp>
      <p:grpSp>
        <p:nvGrpSpPr>
          <p:cNvPr id="92" name="Google Shape;92;p1"/>
          <p:cNvGrpSpPr/>
          <p:nvPr/>
        </p:nvGrpSpPr>
        <p:grpSpPr>
          <a:xfrm>
            <a:off x="0" y="14519"/>
            <a:ext cx="7200898" cy="2121549"/>
            <a:chOff x="0" y="14519"/>
            <a:chExt cx="7200898" cy="2121549"/>
          </a:xfrm>
        </p:grpSpPr>
        <p:sp>
          <p:nvSpPr>
            <p:cNvPr id="93" name="Google Shape;93;p1"/>
            <p:cNvSpPr txBox="1"/>
            <p:nvPr/>
          </p:nvSpPr>
          <p:spPr>
            <a:xfrm>
              <a:off x="576114" y="1684583"/>
              <a:ext cx="3598545" cy="4514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Periodo epidemiológico 04 de 2022 - Reporte Semanas 1 a 16 (Hasta Abril 23 de 2022) </a:t>
              </a:r>
              <a:r>
                <a:rPr b="1" lang="es-ES" sz="9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94" name="Google Shape;94;p1"/>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95" name="Google Shape;95;p1"/>
            <p:cNvPicPr preferRelativeResize="0"/>
            <p:nvPr/>
          </p:nvPicPr>
          <p:blipFill rotWithShape="1">
            <a:blip r:embed="rId3">
              <a:alphaModFix/>
            </a:blip>
            <a:srcRect b="0" l="0" r="0" t="0"/>
            <a:stretch/>
          </p:blipFill>
          <p:spPr>
            <a:xfrm>
              <a:off x="4752578" y="321103"/>
              <a:ext cx="2448320" cy="1771646"/>
            </a:xfrm>
            <a:prstGeom prst="rect">
              <a:avLst/>
            </a:prstGeom>
            <a:noFill/>
            <a:ln>
              <a:noFill/>
            </a:ln>
          </p:spPr>
        </p:pic>
        <p:sp>
          <p:nvSpPr>
            <p:cNvPr id="96" name="Google Shape;96;p1"/>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97" name="Google Shape;97;p1"/>
          <p:cNvSpPr/>
          <p:nvPr/>
        </p:nvSpPr>
        <p:spPr>
          <a:xfrm>
            <a:off x="2736354" y="6423387"/>
            <a:ext cx="4392488" cy="24929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Profesionales Vigilancia Epidemiológica  y Sistemas de Información</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Wilson Restrepo Manrique</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Priscila Ramírez García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Laura Osorno Arias </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María Cecilia Ospina Mejía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Catalina María Vargas Guzmán </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Adiela María Yepes Pemberthy</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Jonathan Zuleta Betancur</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Andrés Felipe Montoya Giraldo</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10"/>
          <p:cNvPicPr preferRelativeResize="0"/>
          <p:nvPr/>
        </p:nvPicPr>
        <p:blipFill rotWithShape="1">
          <a:blip r:embed="rId3">
            <a:alphaModFix/>
          </a:blip>
          <a:srcRect b="0" l="0" r="0" t="0"/>
          <a:stretch/>
        </p:blipFill>
        <p:spPr>
          <a:xfrm>
            <a:off x="4395" y="-7142"/>
            <a:ext cx="2227828" cy="2845121"/>
          </a:xfrm>
          <a:prstGeom prst="rect">
            <a:avLst/>
          </a:prstGeom>
          <a:noFill/>
          <a:ln>
            <a:noFill/>
          </a:ln>
        </p:spPr>
      </p:pic>
      <p:pic>
        <p:nvPicPr>
          <p:cNvPr id="397" name="Google Shape;397;p10"/>
          <p:cNvPicPr preferRelativeResize="0"/>
          <p:nvPr/>
        </p:nvPicPr>
        <p:blipFill rotWithShape="1">
          <a:blip r:embed="rId4">
            <a:alphaModFix/>
          </a:blip>
          <a:srcRect b="0" l="0" r="0" t="51431"/>
          <a:stretch/>
        </p:blipFill>
        <p:spPr>
          <a:xfrm>
            <a:off x="0" y="2824179"/>
            <a:ext cx="2232223" cy="2666962"/>
          </a:xfrm>
          <a:prstGeom prst="rect">
            <a:avLst/>
          </a:prstGeom>
          <a:noFill/>
          <a:ln>
            <a:noFill/>
          </a:ln>
        </p:spPr>
      </p:pic>
      <p:sp>
        <p:nvSpPr>
          <p:cNvPr id="398" name="Google Shape;398;p10"/>
          <p:cNvSpPr txBox="1"/>
          <p:nvPr/>
        </p:nvSpPr>
        <p:spPr>
          <a:xfrm>
            <a:off x="-28186" y="623805"/>
            <a:ext cx="24045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04 - 2022</a:t>
            </a:r>
            <a:endParaRPr b="1" sz="1200">
              <a:solidFill>
                <a:schemeClr val="dk1"/>
              </a:solidFill>
              <a:latin typeface="Arial Narrow"/>
              <a:ea typeface="Arial Narrow"/>
              <a:cs typeface="Arial Narrow"/>
              <a:sym typeface="Arial Narrow"/>
            </a:endParaRPr>
          </a:p>
        </p:txBody>
      </p:sp>
      <p:sp>
        <p:nvSpPr>
          <p:cNvPr id="399" name="Google Shape;399;p10"/>
          <p:cNvSpPr/>
          <p:nvPr/>
        </p:nvSpPr>
        <p:spPr>
          <a:xfrm>
            <a:off x="2274078" y="2167727"/>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varicela. Medellín, a Periodo epidemiológico 04 acumulado  de 2022. </a:t>
            </a:r>
            <a:endParaRPr sz="1100">
              <a:solidFill>
                <a:schemeClr val="dk1"/>
              </a:solidFill>
              <a:latin typeface="Arial Narrow"/>
              <a:ea typeface="Arial Narrow"/>
              <a:cs typeface="Arial Narrow"/>
              <a:sym typeface="Arial Narrow"/>
            </a:endParaRPr>
          </a:p>
        </p:txBody>
      </p:sp>
      <p:grpSp>
        <p:nvGrpSpPr>
          <p:cNvPr id="400" name="Google Shape;400;p10"/>
          <p:cNvGrpSpPr/>
          <p:nvPr/>
        </p:nvGrpSpPr>
        <p:grpSpPr>
          <a:xfrm>
            <a:off x="179214" y="4211960"/>
            <a:ext cx="1892650" cy="488476"/>
            <a:chOff x="2397524" y="3379972"/>
            <a:chExt cx="4508500" cy="904875"/>
          </a:xfrm>
        </p:grpSpPr>
        <p:pic>
          <p:nvPicPr>
            <p:cNvPr id="401" name="Google Shape;401;p10"/>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402" name="Google Shape;402;p10"/>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447</a:t>
              </a:r>
              <a:endParaRPr b="1" sz="1800">
                <a:solidFill>
                  <a:schemeClr val="dk1"/>
                </a:solidFill>
                <a:latin typeface="Arial Narrow"/>
                <a:ea typeface="Arial Narrow"/>
                <a:cs typeface="Arial Narrow"/>
                <a:sym typeface="Arial Narrow"/>
              </a:endParaRPr>
            </a:p>
          </p:txBody>
        </p:sp>
      </p:grpSp>
      <p:sp>
        <p:nvSpPr>
          <p:cNvPr id="403" name="Google Shape;403;p10"/>
          <p:cNvSpPr txBox="1"/>
          <p:nvPr/>
        </p:nvSpPr>
        <p:spPr>
          <a:xfrm>
            <a:off x="329621" y="4720973"/>
            <a:ext cx="1911052"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s-ES" sz="1200">
                <a:solidFill>
                  <a:schemeClr val="dk1"/>
                </a:solidFill>
                <a:latin typeface="Arial Narrow"/>
                <a:ea typeface="Arial Narrow"/>
                <a:cs typeface="Arial Narrow"/>
                <a:sym typeface="Arial Narrow"/>
              </a:rPr>
              <a:t>Variación porcentual de 91,03% más, respecto al mismo periodo del año anterior</a:t>
            </a:r>
            <a:endParaRPr b="1" sz="1200">
              <a:solidFill>
                <a:schemeClr val="dk1"/>
              </a:solidFill>
              <a:latin typeface="Arial Narrow"/>
              <a:ea typeface="Arial Narrow"/>
              <a:cs typeface="Arial Narrow"/>
              <a:sym typeface="Arial Narrow"/>
            </a:endParaRPr>
          </a:p>
        </p:txBody>
      </p:sp>
      <p:sp>
        <p:nvSpPr>
          <p:cNvPr id="404" name="Google Shape;404;p10"/>
          <p:cNvSpPr/>
          <p:nvPr/>
        </p:nvSpPr>
        <p:spPr>
          <a:xfrm>
            <a:off x="99238" y="487542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10"/>
          <p:cNvSpPr/>
          <p:nvPr/>
        </p:nvSpPr>
        <p:spPr>
          <a:xfrm>
            <a:off x="2240673" y="4860032"/>
            <a:ext cx="483637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 la varicela. Medellín, a Periodo epidemiológico 04 acumulado de 2020-2022.</a:t>
            </a:r>
            <a:endParaRPr sz="1100">
              <a:solidFill>
                <a:schemeClr val="dk1"/>
              </a:solidFill>
              <a:latin typeface="Arial Narrow"/>
              <a:ea typeface="Arial Narrow"/>
              <a:cs typeface="Arial Narrow"/>
              <a:sym typeface="Arial Narrow"/>
            </a:endParaRPr>
          </a:p>
        </p:txBody>
      </p:sp>
      <p:grpSp>
        <p:nvGrpSpPr>
          <p:cNvPr id="406" name="Google Shape;406;p10"/>
          <p:cNvGrpSpPr/>
          <p:nvPr/>
        </p:nvGrpSpPr>
        <p:grpSpPr>
          <a:xfrm>
            <a:off x="2448322" y="74775"/>
            <a:ext cx="3446504" cy="276999"/>
            <a:chOff x="2448322" y="74775"/>
            <a:chExt cx="3446504" cy="276999"/>
          </a:xfrm>
        </p:grpSpPr>
        <p:sp>
          <p:nvSpPr>
            <p:cNvPr id="407" name="Google Shape;407;p1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08" name="Google Shape;408;p10"/>
            <p:cNvCxnSpPr>
              <a:stCxn id="40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09" name="Google Shape;409;p1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410" name="Google Shape;410;p10"/>
          <p:cNvSpPr/>
          <p:nvPr/>
        </p:nvSpPr>
        <p:spPr>
          <a:xfrm>
            <a:off x="0" y="549445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11" name="Google Shape;411;p10"/>
          <p:cNvGrpSpPr/>
          <p:nvPr/>
        </p:nvGrpSpPr>
        <p:grpSpPr>
          <a:xfrm>
            <a:off x="277404" y="5621632"/>
            <a:ext cx="3446504" cy="276999"/>
            <a:chOff x="2448322" y="74775"/>
            <a:chExt cx="3446504" cy="276999"/>
          </a:xfrm>
        </p:grpSpPr>
        <p:sp>
          <p:nvSpPr>
            <p:cNvPr id="412" name="Google Shape;412;p1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13" name="Google Shape;413;p10"/>
            <p:cNvCxnSpPr>
              <a:stCxn id="41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14" name="Google Shape;414;p1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sp>
        <p:nvSpPr>
          <p:cNvPr id="415" name="Google Shape;415;p10"/>
          <p:cNvSpPr txBox="1"/>
          <p:nvPr/>
        </p:nvSpPr>
        <p:spPr>
          <a:xfrm>
            <a:off x="494426" y="2843808"/>
            <a:ext cx="12202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 </a:t>
            </a:r>
            <a:r>
              <a:rPr b="1" lang="es-ES" sz="1400">
                <a:solidFill>
                  <a:schemeClr val="dk1"/>
                </a:solidFill>
                <a:latin typeface="Arial Narrow"/>
                <a:ea typeface="Arial Narrow"/>
                <a:cs typeface="Arial Narrow"/>
                <a:sym typeface="Arial Narrow"/>
              </a:rPr>
              <a:t>Mortalidad</a:t>
            </a:r>
            <a:endParaRPr b="1" sz="1400">
              <a:solidFill>
                <a:schemeClr val="dk1"/>
              </a:solidFill>
              <a:latin typeface="Arial Narrow"/>
              <a:ea typeface="Arial Narrow"/>
              <a:cs typeface="Arial Narrow"/>
              <a:sym typeface="Arial Narrow"/>
            </a:endParaRPr>
          </a:p>
        </p:txBody>
      </p:sp>
      <p:sp>
        <p:nvSpPr>
          <p:cNvPr id="416" name="Google Shape;416;p1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10</a:t>
            </a:r>
            <a:endParaRPr b="1" sz="1050">
              <a:solidFill>
                <a:schemeClr val="dk1"/>
              </a:solidFill>
              <a:latin typeface="Arial Narrow"/>
              <a:ea typeface="Arial Narrow"/>
              <a:cs typeface="Arial Narrow"/>
              <a:sym typeface="Arial Narrow"/>
            </a:endParaRPr>
          </a:p>
        </p:txBody>
      </p:sp>
      <p:sp>
        <p:nvSpPr>
          <p:cNvPr id="417" name="Google Shape;417;p10"/>
          <p:cNvSpPr txBox="1"/>
          <p:nvPr>
            <p:ph type="ctrTitle"/>
          </p:nvPr>
        </p:nvSpPr>
        <p:spPr>
          <a:xfrm>
            <a:off x="85115" y="74775"/>
            <a:ext cx="2075175" cy="52322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800"/>
              <a:buFont typeface="Arial Narrow"/>
              <a:buNone/>
            </a:pPr>
            <a:r>
              <a:rPr b="1" lang="es-ES" sz="2800">
                <a:solidFill>
                  <a:srgbClr val="C00000"/>
                </a:solidFill>
                <a:latin typeface="Arial Narrow"/>
                <a:ea typeface="Arial Narrow"/>
                <a:cs typeface="Arial Narrow"/>
                <a:sym typeface="Arial Narrow"/>
              </a:rPr>
              <a:t>Varicela</a:t>
            </a:r>
            <a:endParaRPr b="1" sz="2800">
              <a:solidFill>
                <a:srgbClr val="C00000"/>
              </a:solidFill>
              <a:latin typeface="Arial Narrow"/>
              <a:ea typeface="Arial Narrow"/>
              <a:cs typeface="Arial Narrow"/>
              <a:sym typeface="Arial Narrow"/>
            </a:endParaRPr>
          </a:p>
        </p:txBody>
      </p:sp>
      <p:sp>
        <p:nvSpPr>
          <p:cNvPr id="418" name="Google Shape;418;p10"/>
          <p:cNvSpPr/>
          <p:nvPr/>
        </p:nvSpPr>
        <p:spPr>
          <a:xfrm>
            <a:off x="-14673" y="8388806"/>
            <a:ext cx="36151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Mapa temático de puntos. Medellín, a Periodo epidemiológico 04 acumulado  de 2022 </a:t>
            </a:r>
            <a:endParaRPr sz="1100">
              <a:solidFill>
                <a:schemeClr val="dk1"/>
              </a:solidFill>
              <a:latin typeface="Arial Narrow"/>
              <a:ea typeface="Arial Narrow"/>
              <a:cs typeface="Arial Narrow"/>
              <a:sym typeface="Arial Narrow"/>
            </a:endParaRPr>
          </a:p>
        </p:txBody>
      </p:sp>
      <p:sp>
        <p:nvSpPr>
          <p:cNvPr id="419" name="Google Shape;419;p10"/>
          <p:cNvSpPr/>
          <p:nvPr/>
        </p:nvSpPr>
        <p:spPr>
          <a:xfrm>
            <a:off x="3604966" y="8388805"/>
            <a:ext cx="3615123" cy="6924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Mapa temático de densidad por kilómetro cuadrado de varicela. Medellín, a Periodo epidemiológico 04 acumulado  de 2022 </a:t>
            </a:r>
            <a:endParaRPr sz="1100">
              <a:solidFill>
                <a:schemeClr val="dk1"/>
              </a:solidFill>
              <a:latin typeface="Arial Narrow"/>
              <a:ea typeface="Arial Narrow"/>
              <a:cs typeface="Arial Narrow"/>
              <a:sym typeface="Arial Narrow"/>
            </a:endParaRPr>
          </a:p>
        </p:txBody>
      </p:sp>
      <p:pic>
        <p:nvPicPr>
          <p:cNvPr id="420" name="Google Shape;420;p10"/>
          <p:cNvPicPr preferRelativeResize="0"/>
          <p:nvPr/>
        </p:nvPicPr>
        <p:blipFill rotWithShape="1">
          <a:blip r:embed="rId6">
            <a:alphaModFix/>
          </a:blip>
          <a:srcRect b="0" l="0" r="0" t="0"/>
          <a:stretch/>
        </p:blipFill>
        <p:spPr>
          <a:xfrm>
            <a:off x="-14674" y="5994937"/>
            <a:ext cx="3471107" cy="2393868"/>
          </a:xfrm>
          <a:prstGeom prst="rect">
            <a:avLst/>
          </a:prstGeom>
          <a:noFill/>
          <a:ln>
            <a:noFill/>
          </a:ln>
        </p:spPr>
      </p:pic>
      <p:pic>
        <p:nvPicPr>
          <p:cNvPr id="421" name="Google Shape;421;p10"/>
          <p:cNvPicPr preferRelativeResize="0"/>
          <p:nvPr/>
        </p:nvPicPr>
        <p:blipFill rotWithShape="1">
          <a:blip r:embed="rId7">
            <a:alphaModFix/>
          </a:blip>
          <a:srcRect b="0" l="0" r="0" t="0"/>
          <a:stretch/>
        </p:blipFill>
        <p:spPr>
          <a:xfrm>
            <a:off x="3600450" y="6001827"/>
            <a:ext cx="3600448" cy="2386977"/>
          </a:xfrm>
          <a:prstGeom prst="rect">
            <a:avLst/>
          </a:prstGeom>
          <a:noFill/>
          <a:ln>
            <a:noFill/>
          </a:ln>
        </p:spPr>
      </p:pic>
      <p:pic>
        <p:nvPicPr>
          <p:cNvPr id="422" name="Google Shape;422;p10"/>
          <p:cNvPicPr preferRelativeResize="0"/>
          <p:nvPr/>
        </p:nvPicPr>
        <p:blipFill rotWithShape="1">
          <a:blip r:embed="rId8">
            <a:alphaModFix/>
          </a:blip>
          <a:srcRect b="0" l="0" r="0" t="0"/>
          <a:stretch/>
        </p:blipFill>
        <p:spPr>
          <a:xfrm>
            <a:off x="2231672" y="404466"/>
            <a:ext cx="4969226" cy="1785329"/>
          </a:xfrm>
          <a:prstGeom prst="rect">
            <a:avLst/>
          </a:prstGeom>
          <a:noFill/>
          <a:ln>
            <a:noFill/>
          </a:ln>
        </p:spPr>
      </p:pic>
      <p:pic>
        <p:nvPicPr>
          <p:cNvPr id="423" name="Google Shape;423;p10"/>
          <p:cNvPicPr preferRelativeResize="0"/>
          <p:nvPr/>
        </p:nvPicPr>
        <p:blipFill rotWithShape="1">
          <a:blip r:embed="rId9">
            <a:alphaModFix/>
          </a:blip>
          <a:srcRect b="0" l="0" r="0" t="0"/>
          <a:stretch/>
        </p:blipFill>
        <p:spPr>
          <a:xfrm>
            <a:off x="2256369" y="2640913"/>
            <a:ext cx="4944529" cy="22345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11"/>
          <p:cNvSpPr/>
          <p:nvPr/>
        </p:nvSpPr>
        <p:spPr>
          <a:xfrm>
            <a:off x="0" y="9973"/>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30" name="Google Shape;430;p11"/>
          <p:cNvGrpSpPr/>
          <p:nvPr/>
        </p:nvGrpSpPr>
        <p:grpSpPr>
          <a:xfrm>
            <a:off x="277404" y="137149"/>
            <a:ext cx="3446504" cy="276999"/>
            <a:chOff x="2448322" y="74775"/>
            <a:chExt cx="3446504" cy="276999"/>
          </a:xfrm>
        </p:grpSpPr>
        <p:sp>
          <p:nvSpPr>
            <p:cNvPr id="431" name="Google Shape;431;p1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32" name="Google Shape;432;p11"/>
            <p:cNvCxnSpPr>
              <a:stCxn id="43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33" name="Google Shape;433;p1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sp>
        <p:nvSpPr>
          <p:cNvPr id="434" name="Google Shape;434;p11"/>
          <p:cNvSpPr/>
          <p:nvPr/>
        </p:nvSpPr>
        <p:spPr>
          <a:xfrm>
            <a:off x="24257" y="4177757"/>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35" name="Google Shape;435;p11"/>
          <p:cNvGrpSpPr/>
          <p:nvPr/>
        </p:nvGrpSpPr>
        <p:grpSpPr>
          <a:xfrm>
            <a:off x="277404" y="4298980"/>
            <a:ext cx="3446504" cy="276999"/>
            <a:chOff x="2448322" y="74775"/>
            <a:chExt cx="3446504" cy="276999"/>
          </a:xfrm>
        </p:grpSpPr>
        <p:sp>
          <p:nvSpPr>
            <p:cNvPr id="436" name="Google Shape;436;p1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37" name="Google Shape;437;p11"/>
            <p:cNvCxnSpPr>
              <a:stCxn id="43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38" name="Google Shape;438;p1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Curso de vida y brotes</a:t>
              </a:r>
              <a:endParaRPr b="1" sz="1200">
                <a:solidFill>
                  <a:schemeClr val="dk1"/>
                </a:solidFill>
                <a:latin typeface="Arial Narrow"/>
                <a:ea typeface="Arial Narrow"/>
                <a:cs typeface="Arial Narrow"/>
                <a:sym typeface="Arial Narrow"/>
              </a:endParaRPr>
            </a:p>
          </p:txBody>
        </p:sp>
      </p:grpSp>
      <p:sp>
        <p:nvSpPr>
          <p:cNvPr id="439" name="Google Shape;439;p1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11</a:t>
            </a:r>
            <a:endParaRPr b="1" sz="1050">
              <a:solidFill>
                <a:schemeClr val="dk1"/>
              </a:solidFill>
              <a:latin typeface="Arial Narrow"/>
              <a:ea typeface="Arial Narrow"/>
              <a:cs typeface="Arial Narrow"/>
              <a:sym typeface="Arial Narrow"/>
            </a:endParaRPr>
          </a:p>
        </p:txBody>
      </p:sp>
      <p:pic>
        <p:nvPicPr>
          <p:cNvPr id="440" name="Google Shape;440;p11"/>
          <p:cNvPicPr preferRelativeResize="0"/>
          <p:nvPr/>
        </p:nvPicPr>
        <p:blipFill rotWithShape="1">
          <a:blip r:embed="rId3">
            <a:alphaModFix/>
          </a:blip>
          <a:srcRect b="0" l="0" r="0" t="0"/>
          <a:stretch/>
        </p:blipFill>
        <p:spPr>
          <a:xfrm>
            <a:off x="6171850" y="865485"/>
            <a:ext cx="438131" cy="716941"/>
          </a:xfrm>
          <a:prstGeom prst="rect">
            <a:avLst/>
          </a:prstGeom>
          <a:noFill/>
          <a:ln>
            <a:noFill/>
          </a:ln>
        </p:spPr>
      </p:pic>
      <p:sp>
        <p:nvSpPr>
          <p:cNvPr id="441" name="Google Shape;441;p11"/>
          <p:cNvSpPr/>
          <p:nvPr/>
        </p:nvSpPr>
        <p:spPr>
          <a:xfrm>
            <a:off x="744567" y="4872680"/>
            <a:ext cx="2644371" cy="396350"/>
          </a:xfrm>
          <a:prstGeom prst="roundRect">
            <a:avLst>
              <a:gd fmla="val 16667" name="adj"/>
            </a:avLst>
          </a:prstGeom>
          <a:solidFill>
            <a:srgbClr val="FFC000"/>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Distribución de los Brotes</a:t>
            </a:r>
            <a:endParaRPr b="1" sz="1600">
              <a:solidFill>
                <a:schemeClr val="dk1"/>
              </a:solidFill>
              <a:latin typeface="Arial Narrow"/>
              <a:ea typeface="Arial Narrow"/>
              <a:cs typeface="Arial Narrow"/>
              <a:sym typeface="Arial Narrow"/>
            </a:endParaRPr>
          </a:p>
        </p:txBody>
      </p:sp>
      <p:cxnSp>
        <p:nvCxnSpPr>
          <p:cNvPr id="442" name="Google Shape;442;p11"/>
          <p:cNvCxnSpPr>
            <a:stCxn id="441" idx="2"/>
          </p:cNvCxnSpPr>
          <p:nvPr/>
        </p:nvCxnSpPr>
        <p:spPr>
          <a:xfrm flipH="1" rot="-5400000">
            <a:off x="1918403" y="5417380"/>
            <a:ext cx="297300" cy="600"/>
          </a:xfrm>
          <a:prstGeom prst="bentConnector3">
            <a:avLst>
              <a:gd fmla="val 49994" name="adj1"/>
            </a:avLst>
          </a:prstGeom>
          <a:noFill/>
          <a:ln cap="flat" cmpd="sng" w="28575">
            <a:solidFill>
              <a:schemeClr val="dk1"/>
            </a:solidFill>
            <a:prstDash val="solid"/>
            <a:round/>
            <a:headEnd len="sm" w="sm" type="none"/>
            <a:tailEnd len="med" w="med" type="stealth"/>
          </a:ln>
        </p:spPr>
      </p:cxnSp>
      <p:graphicFrame>
        <p:nvGraphicFramePr>
          <p:cNvPr id="443" name="Google Shape;443;p11"/>
          <p:cNvGraphicFramePr/>
          <p:nvPr/>
        </p:nvGraphicFramePr>
        <p:xfrm>
          <a:off x="808849" y="5580236"/>
          <a:ext cx="3000000" cy="3000000"/>
        </p:xfrm>
        <a:graphic>
          <a:graphicData uri="http://schemas.openxmlformats.org/drawingml/2006/table">
            <a:tbl>
              <a:tblPr bandRow="1" firstRow="1">
                <a:noFill/>
                <a:tableStyleId>{A79443AB-C313-44E9-B051-E63F9AA5D445}</a:tableStyleId>
              </a:tblPr>
              <a:tblGrid>
                <a:gridCol w="1822200"/>
                <a:gridCol w="858550"/>
              </a:tblGrid>
              <a:tr h="292200">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Lugar</a:t>
                      </a:r>
                      <a:endParaRPr sz="1000">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Total brotes</a:t>
                      </a:r>
                      <a:endParaRPr sz="1000">
                        <a:latin typeface="Arial Narrow"/>
                        <a:ea typeface="Arial Narrow"/>
                        <a:cs typeface="Arial Narrow"/>
                        <a:sym typeface="Arial Narrow"/>
                      </a:endParaRPr>
                    </a:p>
                  </a:txBody>
                  <a:tcPr marT="45725" marB="45725" marR="91450" marL="91450"/>
                </a:tc>
              </a:tr>
              <a:tr h="178575">
                <a:tc>
                  <a:txBody>
                    <a:bodyPr/>
                    <a:lstStyle/>
                    <a:p>
                      <a:pPr indent="0" lvl="0" marL="0" marR="0" rtl="0" algn="l">
                        <a:spcBef>
                          <a:spcPts val="0"/>
                        </a:spcBef>
                        <a:spcAft>
                          <a:spcPts val="0"/>
                        </a:spcAft>
                        <a:buNone/>
                      </a:pPr>
                      <a:r>
                        <a:rPr lang="es-ES" sz="1000">
                          <a:latin typeface="Arial Narrow"/>
                          <a:ea typeface="Arial Narrow"/>
                          <a:cs typeface="Arial Narrow"/>
                          <a:sym typeface="Arial Narrow"/>
                        </a:rPr>
                        <a:t>Sector educativo</a:t>
                      </a:r>
                      <a:endParaRPr sz="1000">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T="45725" marB="45725" marR="91450" marL="91450"/>
                </a:tc>
              </a:tr>
              <a:tr h="405850">
                <a:tc>
                  <a:txBody>
                    <a:bodyPr/>
                    <a:lstStyle/>
                    <a:p>
                      <a:pPr indent="0" lvl="0" marL="0" marR="0" rtl="0" algn="l">
                        <a:spcBef>
                          <a:spcPts val="0"/>
                        </a:spcBef>
                        <a:spcAft>
                          <a:spcPts val="0"/>
                        </a:spcAft>
                        <a:buNone/>
                      </a:pPr>
                      <a:r>
                        <a:rPr lang="es-ES" sz="1000">
                          <a:latin typeface="Arial Narrow"/>
                          <a:ea typeface="Arial Narrow"/>
                          <a:cs typeface="Arial Narrow"/>
                          <a:sym typeface="Arial Narrow"/>
                        </a:rPr>
                        <a:t>Centro Penitenciario- Estación</a:t>
                      </a:r>
                      <a:r>
                        <a:rPr lang="es-ES" sz="1000">
                          <a:latin typeface="Arial Narrow"/>
                          <a:ea typeface="Arial Narrow"/>
                          <a:cs typeface="Arial Narrow"/>
                          <a:sym typeface="Arial Narrow"/>
                        </a:rPr>
                        <a:t> de Policía- Batallón</a:t>
                      </a:r>
                      <a:endParaRPr sz="1000">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T="45725" marB="45725" marR="91450" marL="91450"/>
                </a:tc>
              </a:tr>
              <a:tr h="292200">
                <a:tc>
                  <a:txBody>
                    <a:bodyPr/>
                    <a:lstStyle/>
                    <a:p>
                      <a:pPr indent="0" lvl="0" marL="0" marR="0" rtl="0" algn="l">
                        <a:spcBef>
                          <a:spcPts val="0"/>
                        </a:spcBef>
                        <a:spcAft>
                          <a:spcPts val="0"/>
                        </a:spcAft>
                        <a:buNone/>
                      </a:pPr>
                      <a:r>
                        <a:rPr lang="es-ES" sz="1000">
                          <a:latin typeface="Arial Narrow"/>
                          <a:ea typeface="Arial Narrow"/>
                          <a:cs typeface="Arial Narrow"/>
                          <a:sym typeface="Arial Narrow"/>
                        </a:rPr>
                        <a:t>Otro </a:t>
                      </a:r>
                      <a:endParaRPr sz="1000">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T="45725" marB="45725" marR="91450" marL="91450"/>
                </a:tc>
              </a:tr>
              <a:tr h="183975">
                <a:tc>
                  <a:txBody>
                    <a:bodyPr/>
                    <a:lstStyle/>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Familiares</a:t>
                      </a:r>
                      <a:endParaRPr sz="1000">
                        <a:solidFill>
                          <a:schemeClr val="dk1"/>
                        </a:solidFill>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solidFill>
                            <a:schemeClr val="dk1"/>
                          </a:solidFill>
                          <a:latin typeface="Arial Narrow"/>
                          <a:ea typeface="Arial Narrow"/>
                          <a:cs typeface="Arial Narrow"/>
                          <a:sym typeface="Arial Narrow"/>
                        </a:rPr>
                        <a:t>0</a:t>
                      </a:r>
                      <a:endParaRPr sz="1000">
                        <a:solidFill>
                          <a:schemeClr val="dk1"/>
                        </a:solidFill>
                        <a:latin typeface="Arial Narrow"/>
                        <a:ea typeface="Arial Narrow"/>
                        <a:cs typeface="Arial Narrow"/>
                        <a:sym typeface="Arial Narrow"/>
                      </a:endParaRPr>
                    </a:p>
                  </a:txBody>
                  <a:tcPr marT="45725" marB="45725" marR="91450" marL="91450"/>
                </a:tc>
              </a:tr>
            </a:tbl>
          </a:graphicData>
        </a:graphic>
      </p:graphicFrame>
      <p:sp>
        <p:nvSpPr>
          <p:cNvPr id="444" name="Google Shape;444;p11"/>
          <p:cNvSpPr txBox="1"/>
          <p:nvPr/>
        </p:nvSpPr>
        <p:spPr>
          <a:xfrm>
            <a:off x="95983" y="3075922"/>
            <a:ext cx="2331345"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a:t>
            </a:r>
            <a:endParaRPr/>
          </a:p>
        </p:txBody>
      </p:sp>
      <p:cxnSp>
        <p:nvCxnSpPr>
          <p:cNvPr id="445" name="Google Shape;445;p11"/>
          <p:cNvCxnSpPr/>
          <p:nvPr/>
        </p:nvCxnSpPr>
        <p:spPr>
          <a:xfrm>
            <a:off x="4479067" y="3982770"/>
            <a:ext cx="2582164" cy="0"/>
          </a:xfrm>
          <a:prstGeom prst="straightConnector1">
            <a:avLst/>
          </a:prstGeom>
          <a:noFill/>
          <a:ln cap="flat" cmpd="sng" w="9525">
            <a:solidFill>
              <a:srgbClr val="002060"/>
            </a:solidFill>
            <a:prstDash val="solid"/>
            <a:round/>
            <a:headEnd len="sm" w="sm" type="none"/>
            <a:tailEnd len="med" w="med" type="oval"/>
          </a:ln>
        </p:spPr>
      </p:cxnSp>
      <p:cxnSp>
        <p:nvCxnSpPr>
          <p:cNvPr id="446" name="Google Shape;446;p11"/>
          <p:cNvCxnSpPr/>
          <p:nvPr/>
        </p:nvCxnSpPr>
        <p:spPr>
          <a:xfrm rot="10800000">
            <a:off x="107240" y="3982770"/>
            <a:ext cx="2571615" cy="0"/>
          </a:xfrm>
          <a:prstGeom prst="straightConnector1">
            <a:avLst/>
          </a:prstGeom>
          <a:noFill/>
          <a:ln cap="flat" cmpd="sng" w="9525">
            <a:solidFill>
              <a:srgbClr val="002060"/>
            </a:solidFill>
            <a:prstDash val="solid"/>
            <a:round/>
            <a:headEnd len="sm" w="sm" type="none"/>
            <a:tailEnd len="med" w="med" type="oval"/>
          </a:ln>
        </p:spPr>
      </p:cxnSp>
      <p:sp>
        <p:nvSpPr>
          <p:cNvPr id="447" name="Google Shape;447;p11"/>
          <p:cNvSpPr txBox="1"/>
          <p:nvPr/>
        </p:nvSpPr>
        <p:spPr>
          <a:xfrm>
            <a:off x="119117" y="3413763"/>
            <a:ext cx="2232086"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17,11 x 100 mil habitantes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447</a:t>
            </a:r>
            <a:endParaRPr b="1" sz="1400">
              <a:solidFill>
                <a:schemeClr val="dk1"/>
              </a:solidFill>
              <a:latin typeface="Arial Narrow"/>
              <a:ea typeface="Arial Narrow"/>
              <a:cs typeface="Arial Narrow"/>
              <a:sym typeface="Arial Narrow"/>
            </a:endParaRPr>
          </a:p>
        </p:txBody>
      </p:sp>
      <p:sp>
        <p:nvSpPr>
          <p:cNvPr id="448" name="Google Shape;448;p11"/>
          <p:cNvSpPr txBox="1"/>
          <p:nvPr/>
        </p:nvSpPr>
        <p:spPr>
          <a:xfrm>
            <a:off x="4928257" y="3091688"/>
            <a:ext cx="2487186"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Brotes con investigación de campo</a:t>
            </a:r>
            <a:endParaRPr/>
          </a:p>
        </p:txBody>
      </p:sp>
      <p:sp>
        <p:nvSpPr>
          <p:cNvPr id="449" name="Google Shape;449;p11"/>
          <p:cNvSpPr txBox="1"/>
          <p:nvPr/>
        </p:nvSpPr>
        <p:spPr>
          <a:xfrm>
            <a:off x="5837701" y="3375364"/>
            <a:ext cx="857928"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NA</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brotes)</a:t>
            </a:r>
            <a:endParaRPr b="1" sz="1400">
              <a:solidFill>
                <a:schemeClr val="dk1"/>
              </a:solidFill>
              <a:latin typeface="Arial Narrow"/>
              <a:ea typeface="Arial Narrow"/>
              <a:cs typeface="Arial Narrow"/>
              <a:sym typeface="Arial Narrow"/>
            </a:endParaRPr>
          </a:p>
        </p:txBody>
      </p:sp>
      <p:sp>
        <p:nvSpPr>
          <p:cNvPr id="450" name="Google Shape;450;p11"/>
          <p:cNvSpPr txBox="1"/>
          <p:nvPr/>
        </p:nvSpPr>
        <p:spPr>
          <a:xfrm>
            <a:off x="2500736" y="3033754"/>
            <a:ext cx="2598512"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incidencia en menores de 5 años</a:t>
            </a:r>
            <a:endParaRPr b="1" sz="1050">
              <a:solidFill>
                <a:schemeClr val="dk1"/>
              </a:solidFill>
              <a:latin typeface="Arial Narrow"/>
              <a:ea typeface="Arial Narrow"/>
              <a:cs typeface="Arial Narrow"/>
              <a:sym typeface="Arial Narrow"/>
            </a:endParaRPr>
          </a:p>
        </p:txBody>
      </p:sp>
      <p:sp>
        <p:nvSpPr>
          <p:cNvPr id="451" name="Google Shape;451;p11"/>
          <p:cNvSpPr txBox="1"/>
          <p:nvPr/>
        </p:nvSpPr>
        <p:spPr>
          <a:xfrm>
            <a:off x="2761092" y="3446511"/>
            <a:ext cx="2077813"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86,72 x 100 mil &lt; 5 años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129 casos</a:t>
            </a:r>
            <a:endParaRPr b="1" sz="1400">
              <a:solidFill>
                <a:schemeClr val="dk1"/>
              </a:solidFill>
              <a:latin typeface="Arial Narrow"/>
              <a:ea typeface="Arial Narrow"/>
              <a:cs typeface="Arial Narrow"/>
              <a:sym typeface="Arial Narrow"/>
            </a:endParaRPr>
          </a:p>
        </p:txBody>
      </p:sp>
      <p:grpSp>
        <p:nvGrpSpPr>
          <p:cNvPr id="452" name="Google Shape;452;p11"/>
          <p:cNvGrpSpPr/>
          <p:nvPr/>
        </p:nvGrpSpPr>
        <p:grpSpPr>
          <a:xfrm>
            <a:off x="-143966" y="760028"/>
            <a:ext cx="1258607" cy="1651732"/>
            <a:chOff x="-143966" y="539552"/>
            <a:chExt cx="1258607" cy="1651732"/>
          </a:xfrm>
        </p:grpSpPr>
        <p:pic>
          <p:nvPicPr>
            <p:cNvPr id="453" name="Google Shape;453;p11"/>
            <p:cNvPicPr preferRelativeResize="0"/>
            <p:nvPr/>
          </p:nvPicPr>
          <p:blipFill rotWithShape="1">
            <a:blip r:embed="rId4">
              <a:alphaModFix/>
            </a:blip>
            <a:srcRect b="0" l="0" r="85225" t="0"/>
            <a:stretch/>
          </p:blipFill>
          <p:spPr>
            <a:xfrm>
              <a:off x="148822" y="539552"/>
              <a:ext cx="702032" cy="850900"/>
            </a:xfrm>
            <a:prstGeom prst="rect">
              <a:avLst/>
            </a:prstGeom>
            <a:noFill/>
            <a:ln>
              <a:noFill/>
            </a:ln>
          </p:spPr>
        </p:pic>
        <p:sp>
          <p:nvSpPr>
            <p:cNvPr id="454" name="Google Shape;454;p11"/>
            <p:cNvSpPr/>
            <p:nvPr/>
          </p:nvSpPr>
          <p:spPr>
            <a:xfrm>
              <a:off x="110784" y="1579196"/>
              <a:ext cx="838897"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49,89%</a:t>
              </a:r>
              <a:endParaRPr b="1" sz="1600">
                <a:solidFill>
                  <a:schemeClr val="dk1"/>
                </a:solidFill>
                <a:latin typeface="Arial Narrow"/>
                <a:ea typeface="Arial Narrow"/>
                <a:cs typeface="Arial Narrow"/>
                <a:sym typeface="Arial Narrow"/>
              </a:endParaRPr>
            </a:p>
          </p:txBody>
        </p:sp>
        <p:sp>
          <p:nvSpPr>
            <p:cNvPr id="455" name="Google Shape;455;p11"/>
            <p:cNvSpPr txBox="1"/>
            <p:nvPr/>
          </p:nvSpPr>
          <p:spPr>
            <a:xfrm>
              <a:off x="-143966" y="1914285"/>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223 Casos</a:t>
              </a:r>
              <a:endParaRPr b="1" sz="1200">
                <a:solidFill>
                  <a:schemeClr val="dk1"/>
                </a:solidFill>
                <a:latin typeface="Arial Narrow"/>
                <a:ea typeface="Arial Narrow"/>
                <a:cs typeface="Arial Narrow"/>
                <a:sym typeface="Arial Narrow"/>
              </a:endParaRPr>
            </a:p>
          </p:txBody>
        </p:sp>
        <p:sp>
          <p:nvSpPr>
            <p:cNvPr id="456" name="Google Shape;456;p11"/>
            <p:cNvSpPr txBox="1"/>
            <p:nvPr/>
          </p:nvSpPr>
          <p:spPr>
            <a:xfrm>
              <a:off x="-114966" y="1305463"/>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grpSp>
      <p:grpSp>
        <p:nvGrpSpPr>
          <p:cNvPr id="457" name="Google Shape;457;p11"/>
          <p:cNvGrpSpPr/>
          <p:nvPr/>
        </p:nvGrpSpPr>
        <p:grpSpPr>
          <a:xfrm>
            <a:off x="949682" y="863250"/>
            <a:ext cx="1282616" cy="1594010"/>
            <a:chOff x="767312" y="601726"/>
            <a:chExt cx="1282616" cy="1594010"/>
          </a:xfrm>
        </p:grpSpPr>
        <p:sp>
          <p:nvSpPr>
            <p:cNvPr id="458" name="Google Shape;458;p11"/>
            <p:cNvSpPr/>
            <p:nvPr/>
          </p:nvSpPr>
          <p:spPr>
            <a:xfrm>
              <a:off x="922645" y="1573062"/>
              <a:ext cx="835216"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50,11%</a:t>
              </a:r>
              <a:endParaRPr b="1" sz="1600">
                <a:solidFill>
                  <a:schemeClr val="dk1"/>
                </a:solidFill>
                <a:latin typeface="Arial Narrow"/>
                <a:ea typeface="Arial Narrow"/>
                <a:cs typeface="Arial Narrow"/>
                <a:sym typeface="Arial Narrow"/>
              </a:endParaRPr>
            </a:p>
          </p:txBody>
        </p:sp>
        <p:sp>
          <p:nvSpPr>
            <p:cNvPr id="459" name="Google Shape;459;p11"/>
            <p:cNvSpPr txBox="1"/>
            <p:nvPr/>
          </p:nvSpPr>
          <p:spPr>
            <a:xfrm>
              <a:off x="820321" y="191873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224 Casos</a:t>
              </a:r>
              <a:endParaRPr b="1" sz="1200">
                <a:solidFill>
                  <a:schemeClr val="dk1"/>
                </a:solidFill>
                <a:latin typeface="Arial Narrow"/>
                <a:ea typeface="Arial Narrow"/>
                <a:cs typeface="Arial Narrow"/>
                <a:sym typeface="Arial Narrow"/>
              </a:endParaRPr>
            </a:p>
          </p:txBody>
        </p:sp>
        <p:pic>
          <p:nvPicPr>
            <p:cNvPr id="460" name="Google Shape;460;p11"/>
            <p:cNvPicPr preferRelativeResize="0"/>
            <p:nvPr/>
          </p:nvPicPr>
          <p:blipFill rotWithShape="1">
            <a:blip r:embed="rId4">
              <a:alphaModFix/>
            </a:blip>
            <a:srcRect b="0" l="30557" r="55507" t="0"/>
            <a:stretch/>
          </p:blipFill>
          <p:spPr>
            <a:xfrm>
              <a:off x="1052788" y="601726"/>
              <a:ext cx="662151" cy="850900"/>
            </a:xfrm>
            <a:prstGeom prst="rect">
              <a:avLst/>
            </a:prstGeom>
            <a:noFill/>
            <a:ln>
              <a:noFill/>
            </a:ln>
          </p:spPr>
        </p:pic>
        <p:sp>
          <p:nvSpPr>
            <p:cNvPr id="461" name="Google Shape;461;p11"/>
            <p:cNvSpPr txBox="1"/>
            <p:nvPr/>
          </p:nvSpPr>
          <p:spPr>
            <a:xfrm>
              <a:off x="767312" y="131412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grpSp>
      <p:grpSp>
        <p:nvGrpSpPr>
          <p:cNvPr id="462" name="Google Shape;462;p11"/>
          <p:cNvGrpSpPr/>
          <p:nvPr/>
        </p:nvGrpSpPr>
        <p:grpSpPr>
          <a:xfrm>
            <a:off x="1944266" y="757458"/>
            <a:ext cx="1414263" cy="1638535"/>
            <a:chOff x="1700534" y="536982"/>
            <a:chExt cx="1414263" cy="1638535"/>
          </a:xfrm>
        </p:grpSpPr>
        <p:sp>
          <p:nvSpPr>
            <p:cNvPr id="463" name="Google Shape;463;p11"/>
            <p:cNvSpPr/>
            <p:nvPr/>
          </p:nvSpPr>
          <p:spPr>
            <a:xfrm>
              <a:off x="2047806" y="1571104"/>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0,67%</a:t>
              </a:r>
              <a:endParaRPr b="1" sz="1600">
                <a:solidFill>
                  <a:schemeClr val="dk1"/>
                </a:solidFill>
                <a:latin typeface="Arial Narrow"/>
                <a:ea typeface="Arial Narrow"/>
                <a:cs typeface="Arial Narrow"/>
                <a:sym typeface="Arial Narrow"/>
              </a:endParaRPr>
            </a:p>
          </p:txBody>
        </p:sp>
        <p:pic>
          <p:nvPicPr>
            <p:cNvPr id="464" name="Google Shape;464;p11"/>
            <p:cNvPicPr preferRelativeResize="0"/>
            <p:nvPr/>
          </p:nvPicPr>
          <p:blipFill rotWithShape="1">
            <a:blip r:embed="rId4">
              <a:alphaModFix/>
            </a:blip>
            <a:srcRect b="0" l="59204" r="26197" t="0"/>
            <a:stretch/>
          </p:blipFill>
          <p:spPr>
            <a:xfrm>
              <a:off x="2088282" y="536982"/>
              <a:ext cx="693683" cy="850900"/>
            </a:xfrm>
            <a:prstGeom prst="rect">
              <a:avLst/>
            </a:prstGeom>
            <a:noFill/>
            <a:ln>
              <a:noFill/>
            </a:ln>
          </p:spPr>
        </p:pic>
        <p:sp>
          <p:nvSpPr>
            <p:cNvPr id="465" name="Google Shape;465;p11"/>
            <p:cNvSpPr txBox="1"/>
            <p:nvPr/>
          </p:nvSpPr>
          <p:spPr>
            <a:xfrm>
              <a:off x="1700534" y="1311622"/>
              <a:ext cx="14142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Afrodescendiente</a:t>
              </a:r>
              <a:endParaRPr b="1" sz="1200" u="sng">
                <a:solidFill>
                  <a:schemeClr val="dk1"/>
                </a:solidFill>
                <a:latin typeface="Arial Narrow"/>
                <a:ea typeface="Arial Narrow"/>
                <a:cs typeface="Arial Narrow"/>
                <a:sym typeface="Arial Narrow"/>
              </a:endParaRPr>
            </a:p>
          </p:txBody>
        </p:sp>
        <p:sp>
          <p:nvSpPr>
            <p:cNvPr id="466" name="Google Shape;466;p11"/>
            <p:cNvSpPr txBox="1"/>
            <p:nvPr/>
          </p:nvSpPr>
          <p:spPr>
            <a:xfrm>
              <a:off x="1792861" y="18985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 Casos</a:t>
              </a:r>
              <a:endParaRPr b="1" sz="1200">
                <a:solidFill>
                  <a:schemeClr val="dk1"/>
                </a:solidFill>
                <a:latin typeface="Arial Narrow"/>
                <a:ea typeface="Arial Narrow"/>
                <a:cs typeface="Arial Narrow"/>
                <a:sym typeface="Arial Narrow"/>
              </a:endParaRPr>
            </a:p>
          </p:txBody>
        </p:sp>
      </p:grpSp>
      <p:grpSp>
        <p:nvGrpSpPr>
          <p:cNvPr id="467" name="Google Shape;467;p11"/>
          <p:cNvGrpSpPr/>
          <p:nvPr/>
        </p:nvGrpSpPr>
        <p:grpSpPr>
          <a:xfrm>
            <a:off x="3168402" y="836172"/>
            <a:ext cx="1246394" cy="1621088"/>
            <a:chOff x="2858112" y="554428"/>
            <a:chExt cx="1246394" cy="1621088"/>
          </a:xfrm>
        </p:grpSpPr>
        <p:sp>
          <p:nvSpPr>
            <p:cNvPr id="468" name="Google Shape;468;p11"/>
            <p:cNvSpPr txBox="1"/>
            <p:nvPr/>
          </p:nvSpPr>
          <p:spPr>
            <a:xfrm>
              <a:off x="2858112" y="1315874"/>
              <a:ext cx="1229607" cy="2518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chemeClr val="dk1"/>
                </a:solidFill>
                <a:latin typeface="Arial Narrow"/>
                <a:ea typeface="Arial Narrow"/>
                <a:cs typeface="Arial Narrow"/>
                <a:sym typeface="Arial Narrow"/>
              </a:endParaRPr>
            </a:p>
          </p:txBody>
        </p:sp>
        <p:grpSp>
          <p:nvGrpSpPr>
            <p:cNvPr id="469" name="Google Shape;469;p11"/>
            <p:cNvGrpSpPr/>
            <p:nvPr/>
          </p:nvGrpSpPr>
          <p:grpSpPr>
            <a:xfrm>
              <a:off x="2874899" y="554428"/>
              <a:ext cx="1229607" cy="1621088"/>
              <a:chOff x="2850938" y="554428"/>
              <a:chExt cx="1229607" cy="1621088"/>
            </a:xfrm>
          </p:grpSpPr>
          <p:sp>
            <p:nvSpPr>
              <p:cNvPr id="470" name="Google Shape;470;p11"/>
              <p:cNvSpPr/>
              <p:nvPr/>
            </p:nvSpPr>
            <p:spPr>
              <a:xfrm>
                <a:off x="3071349" y="1566970"/>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0,22%</a:t>
                </a:r>
                <a:endParaRPr b="1" sz="1600">
                  <a:solidFill>
                    <a:schemeClr val="dk1"/>
                  </a:solidFill>
                  <a:latin typeface="Arial Narrow"/>
                  <a:ea typeface="Arial Narrow"/>
                  <a:cs typeface="Arial Narrow"/>
                  <a:sym typeface="Arial Narrow"/>
                </a:endParaRPr>
              </a:p>
            </p:txBody>
          </p:sp>
          <p:pic>
            <p:nvPicPr>
              <p:cNvPr id="471" name="Google Shape;471;p11"/>
              <p:cNvPicPr preferRelativeResize="0"/>
              <p:nvPr/>
            </p:nvPicPr>
            <p:blipFill rotWithShape="1">
              <a:blip r:embed="rId4">
                <a:alphaModFix/>
              </a:blip>
              <a:srcRect b="0" l="87297" r="0" t="0"/>
              <a:stretch/>
            </p:blipFill>
            <p:spPr>
              <a:xfrm>
                <a:off x="3155364" y="554428"/>
                <a:ext cx="603573" cy="850900"/>
              </a:xfrm>
              <a:prstGeom prst="rect">
                <a:avLst/>
              </a:prstGeom>
              <a:noFill/>
              <a:ln>
                <a:noFill/>
              </a:ln>
            </p:spPr>
          </p:pic>
          <p:sp>
            <p:nvSpPr>
              <p:cNvPr id="472" name="Google Shape;472;p11"/>
              <p:cNvSpPr txBox="1"/>
              <p:nvPr/>
            </p:nvSpPr>
            <p:spPr>
              <a:xfrm>
                <a:off x="2850938" y="18985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b="1" sz="1200">
                  <a:solidFill>
                    <a:schemeClr val="dk1"/>
                  </a:solidFill>
                  <a:latin typeface="Arial Narrow"/>
                  <a:ea typeface="Arial Narrow"/>
                  <a:cs typeface="Arial Narrow"/>
                  <a:sym typeface="Arial Narrow"/>
                </a:endParaRPr>
              </a:p>
            </p:txBody>
          </p:sp>
        </p:grpSp>
      </p:grpSp>
      <p:grpSp>
        <p:nvGrpSpPr>
          <p:cNvPr id="473" name="Google Shape;473;p11"/>
          <p:cNvGrpSpPr/>
          <p:nvPr/>
        </p:nvGrpSpPr>
        <p:grpSpPr>
          <a:xfrm>
            <a:off x="5622828" y="1573146"/>
            <a:ext cx="1610597" cy="855621"/>
            <a:chOff x="5622828" y="1311622"/>
            <a:chExt cx="1610597" cy="855621"/>
          </a:xfrm>
        </p:grpSpPr>
        <p:sp>
          <p:nvSpPr>
            <p:cNvPr id="474" name="Google Shape;474;p11"/>
            <p:cNvSpPr txBox="1"/>
            <p:nvPr/>
          </p:nvSpPr>
          <p:spPr>
            <a:xfrm>
              <a:off x="5622828" y="1311622"/>
              <a:ext cx="161059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Maternas</a:t>
              </a:r>
              <a:endParaRPr b="1" sz="1200" u="sng">
                <a:solidFill>
                  <a:srgbClr val="000000"/>
                </a:solidFill>
                <a:latin typeface="Arial Narrow"/>
                <a:ea typeface="Arial Narrow"/>
                <a:cs typeface="Arial Narrow"/>
                <a:sym typeface="Arial Narrow"/>
              </a:endParaRPr>
            </a:p>
          </p:txBody>
        </p:sp>
        <p:sp>
          <p:nvSpPr>
            <p:cNvPr id="475" name="Google Shape;475;p11"/>
            <p:cNvSpPr/>
            <p:nvPr/>
          </p:nvSpPr>
          <p:spPr>
            <a:xfrm>
              <a:off x="6058092" y="1558697"/>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0,67%</a:t>
              </a:r>
              <a:endParaRPr b="1" sz="1600">
                <a:solidFill>
                  <a:schemeClr val="dk1"/>
                </a:solidFill>
                <a:latin typeface="Arial Narrow"/>
                <a:ea typeface="Arial Narrow"/>
                <a:cs typeface="Arial Narrow"/>
                <a:sym typeface="Arial Narrow"/>
              </a:endParaRPr>
            </a:p>
          </p:txBody>
        </p:sp>
        <p:sp>
          <p:nvSpPr>
            <p:cNvPr id="476" name="Google Shape;476;p11"/>
            <p:cNvSpPr txBox="1"/>
            <p:nvPr/>
          </p:nvSpPr>
          <p:spPr>
            <a:xfrm>
              <a:off x="5837681" y="189024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 Casos</a:t>
              </a:r>
              <a:endParaRPr b="1" sz="1200">
                <a:solidFill>
                  <a:schemeClr val="dk1"/>
                </a:solidFill>
                <a:latin typeface="Arial Narrow"/>
                <a:ea typeface="Arial Narrow"/>
                <a:cs typeface="Arial Narrow"/>
                <a:sym typeface="Arial Narrow"/>
              </a:endParaRPr>
            </a:p>
          </p:txBody>
        </p:sp>
      </p:grpSp>
      <p:grpSp>
        <p:nvGrpSpPr>
          <p:cNvPr id="477" name="Google Shape;477;p11"/>
          <p:cNvGrpSpPr/>
          <p:nvPr/>
        </p:nvGrpSpPr>
        <p:grpSpPr>
          <a:xfrm>
            <a:off x="4248522" y="945092"/>
            <a:ext cx="1610597" cy="1516901"/>
            <a:chOff x="4078085" y="683568"/>
            <a:chExt cx="1610597" cy="1516901"/>
          </a:xfrm>
        </p:grpSpPr>
        <p:pic>
          <p:nvPicPr>
            <p:cNvPr id="478" name="Google Shape;478;p11"/>
            <p:cNvPicPr preferRelativeResize="0"/>
            <p:nvPr/>
          </p:nvPicPr>
          <p:blipFill rotWithShape="1">
            <a:blip r:embed="rId5">
              <a:alphaModFix/>
            </a:blip>
            <a:srcRect b="0" l="0" r="48966" t="0"/>
            <a:stretch/>
          </p:blipFill>
          <p:spPr>
            <a:xfrm>
              <a:off x="4361548" y="683568"/>
              <a:ext cx="1039102" cy="763541"/>
            </a:xfrm>
            <a:prstGeom prst="rect">
              <a:avLst/>
            </a:prstGeom>
            <a:noFill/>
            <a:ln>
              <a:noFill/>
            </a:ln>
          </p:spPr>
        </p:pic>
        <p:sp>
          <p:nvSpPr>
            <p:cNvPr id="479" name="Google Shape;479;p11"/>
            <p:cNvSpPr/>
            <p:nvPr/>
          </p:nvSpPr>
          <p:spPr>
            <a:xfrm>
              <a:off x="4434758" y="1592873"/>
              <a:ext cx="893884" cy="360040"/>
            </a:xfrm>
            <a:prstGeom prst="roundRect">
              <a:avLst>
                <a:gd fmla="val 16667" name="adj"/>
              </a:avLst>
            </a:prstGeom>
            <a:solidFill>
              <a:srgbClr val="FFC000"/>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1,34%</a:t>
              </a:r>
              <a:endParaRPr b="1" sz="1600">
                <a:solidFill>
                  <a:schemeClr val="dk1"/>
                </a:solidFill>
                <a:latin typeface="Arial Narrow"/>
                <a:ea typeface="Arial Narrow"/>
                <a:cs typeface="Arial Narrow"/>
                <a:sym typeface="Arial Narrow"/>
              </a:endParaRPr>
            </a:p>
          </p:txBody>
        </p:sp>
        <p:sp>
          <p:nvSpPr>
            <p:cNvPr id="480" name="Google Shape;480;p11"/>
            <p:cNvSpPr txBox="1"/>
            <p:nvPr/>
          </p:nvSpPr>
          <p:spPr>
            <a:xfrm>
              <a:off x="4078085" y="1331640"/>
              <a:ext cx="161059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Privados de la Libertad</a:t>
              </a:r>
              <a:endParaRPr b="1" sz="1200" u="sng">
                <a:solidFill>
                  <a:srgbClr val="000000"/>
                </a:solidFill>
                <a:latin typeface="Arial Narrow"/>
                <a:ea typeface="Arial Narrow"/>
                <a:cs typeface="Arial Narrow"/>
                <a:sym typeface="Arial Narrow"/>
              </a:endParaRPr>
            </a:p>
          </p:txBody>
        </p:sp>
        <p:sp>
          <p:nvSpPr>
            <p:cNvPr id="481" name="Google Shape;481;p11"/>
            <p:cNvSpPr txBox="1"/>
            <p:nvPr/>
          </p:nvSpPr>
          <p:spPr>
            <a:xfrm>
              <a:off x="4266295" y="1923470"/>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 Casos</a:t>
              </a:r>
              <a:endParaRPr b="1" sz="1200">
                <a:solidFill>
                  <a:schemeClr val="dk1"/>
                </a:solidFill>
                <a:latin typeface="Arial Narrow"/>
                <a:ea typeface="Arial Narrow"/>
                <a:cs typeface="Arial Narrow"/>
                <a:sym typeface="Arial Narrow"/>
              </a:endParaRPr>
            </a:p>
          </p:txBody>
        </p:sp>
      </p:grpSp>
      <p:sp>
        <p:nvSpPr>
          <p:cNvPr id="482" name="Google Shape;482;p11"/>
          <p:cNvSpPr/>
          <p:nvPr/>
        </p:nvSpPr>
        <p:spPr>
          <a:xfrm>
            <a:off x="1963" y="248135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83" name="Google Shape;483;p11"/>
          <p:cNvGrpSpPr/>
          <p:nvPr/>
        </p:nvGrpSpPr>
        <p:grpSpPr>
          <a:xfrm>
            <a:off x="276968" y="2594884"/>
            <a:ext cx="3446504" cy="276999"/>
            <a:chOff x="2448322" y="74775"/>
            <a:chExt cx="3446504" cy="276999"/>
          </a:xfrm>
        </p:grpSpPr>
        <p:sp>
          <p:nvSpPr>
            <p:cNvPr id="484" name="Google Shape;484;p1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85" name="Google Shape;485;p11"/>
            <p:cNvCxnSpPr>
              <a:stCxn id="48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86" name="Google Shape;486;p1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487" name="Google Shape;487;p11"/>
          <p:cNvSpPr/>
          <p:nvPr/>
        </p:nvSpPr>
        <p:spPr>
          <a:xfrm>
            <a:off x="50" y="7340677"/>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88" name="Google Shape;488;p11"/>
          <p:cNvGrpSpPr/>
          <p:nvPr/>
        </p:nvGrpSpPr>
        <p:grpSpPr>
          <a:xfrm>
            <a:off x="192088" y="7405566"/>
            <a:ext cx="3446504" cy="276999"/>
            <a:chOff x="2448322" y="33831"/>
            <a:chExt cx="3446504" cy="276999"/>
          </a:xfrm>
        </p:grpSpPr>
        <p:sp>
          <p:nvSpPr>
            <p:cNvPr id="489" name="Google Shape;489;p11"/>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90" name="Google Shape;490;p11"/>
            <p:cNvCxnSpPr>
              <a:stCxn id="489"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491" name="Google Shape;491;p11"/>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492" name="Google Shape;492;p11"/>
          <p:cNvSpPr txBox="1"/>
          <p:nvPr/>
        </p:nvSpPr>
        <p:spPr>
          <a:xfrm>
            <a:off x="102988" y="7723509"/>
            <a:ext cx="7045505"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comportamiento de la varicela  hasta semana epidemiológica 16 ha estado en aumento. Se observa un número de casos  por encima de lo esperado en comparación  con el año anterior. El curso de vida con mayor número de casos fue el de primera infancia con el 28,86%. En promedio se notificaron 28 casos por semana epidemiológica. </a:t>
            </a:r>
            <a:endParaRPr sz="1400">
              <a:solidFill>
                <a:schemeClr val="dk1"/>
              </a:solidFill>
              <a:latin typeface="Arial Narrow"/>
              <a:ea typeface="Arial Narrow"/>
              <a:cs typeface="Arial Narrow"/>
              <a:sym typeface="Arial Narrow"/>
            </a:endParaRPr>
          </a:p>
        </p:txBody>
      </p:sp>
      <p:grpSp>
        <p:nvGrpSpPr>
          <p:cNvPr id="493" name="Google Shape;493;p11"/>
          <p:cNvGrpSpPr/>
          <p:nvPr/>
        </p:nvGrpSpPr>
        <p:grpSpPr>
          <a:xfrm>
            <a:off x="144066" y="517803"/>
            <a:ext cx="1642872" cy="453798"/>
            <a:chOff x="402094" y="486270"/>
            <a:chExt cx="2369636" cy="453798"/>
          </a:xfrm>
        </p:grpSpPr>
        <p:sp>
          <p:nvSpPr>
            <p:cNvPr id="494" name="Google Shape;494;p11"/>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11"/>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grpSp>
        <p:nvGrpSpPr>
          <p:cNvPr id="496" name="Google Shape;496;p11"/>
          <p:cNvGrpSpPr/>
          <p:nvPr/>
        </p:nvGrpSpPr>
        <p:grpSpPr>
          <a:xfrm>
            <a:off x="2223152" y="513131"/>
            <a:ext cx="1809346" cy="436842"/>
            <a:chOff x="3060727" y="484500"/>
            <a:chExt cx="2369636" cy="436842"/>
          </a:xfrm>
        </p:grpSpPr>
        <p:sp>
          <p:nvSpPr>
            <p:cNvPr id="497" name="Google Shape;497;p11"/>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11"/>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Etnia</a:t>
              </a:r>
              <a:endParaRPr b="1" sz="1600">
                <a:solidFill>
                  <a:schemeClr val="dk1"/>
                </a:solidFill>
                <a:latin typeface="Arial Narrow"/>
                <a:ea typeface="Arial Narrow"/>
                <a:cs typeface="Arial Narrow"/>
                <a:sym typeface="Arial Narrow"/>
              </a:endParaRPr>
            </a:p>
          </p:txBody>
        </p:sp>
      </p:grpSp>
      <p:grpSp>
        <p:nvGrpSpPr>
          <p:cNvPr id="499" name="Google Shape;499;p11"/>
          <p:cNvGrpSpPr/>
          <p:nvPr/>
        </p:nvGrpSpPr>
        <p:grpSpPr>
          <a:xfrm>
            <a:off x="4573030" y="537991"/>
            <a:ext cx="2771836" cy="436842"/>
            <a:chOff x="2849287" y="484500"/>
            <a:chExt cx="2777877" cy="436842"/>
          </a:xfrm>
        </p:grpSpPr>
        <p:sp>
          <p:nvSpPr>
            <p:cNvPr id="500" name="Google Shape;500;p11"/>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11"/>
            <p:cNvSpPr txBox="1"/>
            <p:nvPr/>
          </p:nvSpPr>
          <p:spPr>
            <a:xfrm>
              <a:off x="2849287" y="484500"/>
              <a:ext cx="277787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Población especiales</a:t>
              </a:r>
              <a:endParaRPr b="1" sz="1600">
                <a:solidFill>
                  <a:schemeClr val="dk1"/>
                </a:solidFill>
                <a:latin typeface="Arial Narrow"/>
                <a:ea typeface="Arial Narrow"/>
                <a:cs typeface="Arial Narrow"/>
                <a:sym typeface="Arial Narrow"/>
              </a:endParaRPr>
            </a:p>
          </p:txBody>
        </p:sp>
      </p:grpSp>
      <p:pic>
        <p:nvPicPr>
          <p:cNvPr id="502" name="Google Shape;502;p11"/>
          <p:cNvPicPr preferRelativeResize="0"/>
          <p:nvPr/>
        </p:nvPicPr>
        <p:blipFill rotWithShape="1">
          <a:blip r:embed="rId6">
            <a:alphaModFix/>
          </a:blip>
          <a:srcRect b="0" l="0" r="0" t="0"/>
          <a:stretch/>
        </p:blipFill>
        <p:spPr>
          <a:xfrm>
            <a:off x="3560557" y="4671457"/>
            <a:ext cx="3587935" cy="256338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12"/>
          <p:cNvPicPr preferRelativeResize="0"/>
          <p:nvPr/>
        </p:nvPicPr>
        <p:blipFill rotWithShape="1">
          <a:blip r:embed="rId3">
            <a:alphaModFix/>
          </a:blip>
          <a:srcRect b="0" l="0" r="0" t="0"/>
          <a:stretch/>
        </p:blipFill>
        <p:spPr>
          <a:xfrm>
            <a:off x="0" y="0"/>
            <a:ext cx="2214045" cy="2824179"/>
          </a:xfrm>
          <a:prstGeom prst="rect">
            <a:avLst/>
          </a:prstGeom>
          <a:noFill/>
          <a:ln>
            <a:noFill/>
          </a:ln>
        </p:spPr>
      </p:pic>
      <p:pic>
        <p:nvPicPr>
          <p:cNvPr id="508" name="Google Shape;508;p12"/>
          <p:cNvPicPr preferRelativeResize="0"/>
          <p:nvPr/>
        </p:nvPicPr>
        <p:blipFill rotWithShape="1">
          <a:blip r:embed="rId4">
            <a:alphaModFix/>
          </a:blip>
          <a:srcRect b="10826" l="0" r="0" t="51432"/>
          <a:stretch/>
        </p:blipFill>
        <p:spPr>
          <a:xfrm>
            <a:off x="0" y="2824179"/>
            <a:ext cx="2232223" cy="2072433"/>
          </a:xfrm>
          <a:prstGeom prst="rect">
            <a:avLst/>
          </a:prstGeom>
          <a:noFill/>
          <a:ln>
            <a:noFill/>
          </a:ln>
        </p:spPr>
      </p:pic>
      <p:sp>
        <p:nvSpPr>
          <p:cNvPr id="509" name="Google Shape;509;p12"/>
          <p:cNvSpPr txBox="1"/>
          <p:nvPr/>
        </p:nvSpPr>
        <p:spPr>
          <a:xfrm>
            <a:off x="0" y="623805"/>
            <a:ext cx="224097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4  - 2022</a:t>
            </a:r>
            <a:endParaRPr b="1" sz="1200">
              <a:solidFill>
                <a:schemeClr val="dk1"/>
              </a:solidFill>
              <a:latin typeface="Arial Narrow"/>
              <a:ea typeface="Arial Narrow"/>
              <a:cs typeface="Arial Narrow"/>
              <a:sym typeface="Arial Narrow"/>
            </a:endParaRPr>
          </a:p>
        </p:txBody>
      </p:sp>
      <p:sp>
        <p:nvSpPr>
          <p:cNvPr id="510" name="Google Shape;510;p12"/>
          <p:cNvSpPr/>
          <p:nvPr/>
        </p:nvSpPr>
        <p:spPr>
          <a:xfrm>
            <a:off x="2274078" y="1816532"/>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Meningitis  por  Meningococo. Medellín, a Periodo epidemiológico 4 de 2022. </a:t>
            </a:r>
            <a:endParaRPr sz="1100">
              <a:solidFill>
                <a:schemeClr val="dk1"/>
              </a:solidFill>
              <a:latin typeface="Arial Narrow"/>
              <a:ea typeface="Arial Narrow"/>
              <a:cs typeface="Arial Narrow"/>
              <a:sym typeface="Arial Narrow"/>
            </a:endParaRPr>
          </a:p>
        </p:txBody>
      </p:sp>
      <p:grpSp>
        <p:nvGrpSpPr>
          <p:cNvPr id="511" name="Google Shape;511;p12"/>
          <p:cNvGrpSpPr/>
          <p:nvPr/>
        </p:nvGrpSpPr>
        <p:grpSpPr>
          <a:xfrm>
            <a:off x="179214" y="4067944"/>
            <a:ext cx="1892650" cy="488476"/>
            <a:chOff x="2397524" y="3379972"/>
            <a:chExt cx="4508500" cy="904875"/>
          </a:xfrm>
        </p:grpSpPr>
        <p:pic>
          <p:nvPicPr>
            <p:cNvPr id="512" name="Google Shape;512;p12"/>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513" name="Google Shape;513;p12"/>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22</a:t>
              </a:r>
              <a:endParaRPr b="1" sz="2000">
                <a:solidFill>
                  <a:schemeClr val="dk1"/>
                </a:solidFill>
                <a:latin typeface="Arial Narrow"/>
                <a:ea typeface="Arial Narrow"/>
                <a:cs typeface="Arial Narrow"/>
                <a:sym typeface="Arial Narrow"/>
              </a:endParaRPr>
            </a:p>
          </p:txBody>
        </p:sp>
      </p:grpSp>
      <p:grpSp>
        <p:nvGrpSpPr>
          <p:cNvPr id="514" name="Google Shape;514;p12"/>
          <p:cNvGrpSpPr/>
          <p:nvPr/>
        </p:nvGrpSpPr>
        <p:grpSpPr>
          <a:xfrm>
            <a:off x="2448322" y="74775"/>
            <a:ext cx="3446504" cy="276999"/>
            <a:chOff x="2448322" y="74775"/>
            <a:chExt cx="3446504" cy="276999"/>
          </a:xfrm>
        </p:grpSpPr>
        <p:sp>
          <p:nvSpPr>
            <p:cNvPr id="515" name="Google Shape;515;p1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16" name="Google Shape;516;p12"/>
            <p:cNvCxnSpPr>
              <a:stCxn id="51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17" name="Google Shape;517;p1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518" name="Google Shape;518;p12"/>
          <p:cNvSpPr/>
          <p:nvPr/>
        </p:nvSpPr>
        <p:spPr>
          <a:xfrm>
            <a:off x="0" y="5035466"/>
            <a:ext cx="7200900" cy="376880"/>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19" name="Google Shape;519;p12"/>
          <p:cNvGrpSpPr/>
          <p:nvPr/>
        </p:nvGrpSpPr>
        <p:grpSpPr>
          <a:xfrm>
            <a:off x="277404" y="5035466"/>
            <a:ext cx="3446504" cy="276999"/>
            <a:chOff x="2448322" y="74775"/>
            <a:chExt cx="3446504" cy="276999"/>
          </a:xfrm>
        </p:grpSpPr>
        <p:sp>
          <p:nvSpPr>
            <p:cNvPr id="520" name="Google Shape;520;p1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21" name="Google Shape;521;p12"/>
            <p:cNvCxnSpPr>
              <a:stCxn id="52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22" name="Google Shape;522;p1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grpSp>
        <p:nvGrpSpPr>
          <p:cNvPr id="523" name="Google Shape;523;p12"/>
          <p:cNvGrpSpPr/>
          <p:nvPr/>
        </p:nvGrpSpPr>
        <p:grpSpPr>
          <a:xfrm>
            <a:off x="5114767" y="5049366"/>
            <a:ext cx="3526243" cy="276999"/>
            <a:chOff x="2448322" y="74775"/>
            <a:chExt cx="3526243" cy="276999"/>
          </a:xfrm>
        </p:grpSpPr>
        <p:sp>
          <p:nvSpPr>
            <p:cNvPr id="524" name="Google Shape;524;p1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25" name="Google Shape;525;p12"/>
            <p:cNvCxnSpPr>
              <a:stCxn id="52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26" name="Google Shape;526;p12"/>
            <p:cNvSpPr txBox="1"/>
            <p:nvPr/>
          </p:nvSpPr>
          <p:spPr>
            <a:xfrm>
              <a:off x="3382277"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527" name="Google Shape;527;p12"/>
          <p:cNvSpPr txBox="1"/>
          <p:nvPr/>
        </p:nvSpPr>
        <p:spPr>
          <a:xfrm>
            <a:off x="3302537" y="5436096"/>
            <a:ext cx="1882089"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incidencia meningitis bacterianas  en población general</a:t>
            </a:r>
            <a:endParaRPr/>
          </a:p>
        </p:txBody>
      </p:sp>
      <p:cxnSp>
        <p:nvCxnSpPr>
          <p:cNvPr id="528" name="Google Shape;528;p12"/>
          <p:cNvCxnSpPr/>
          <p:nvPr/>
        </p:nvCxnSpPr>
        <p:spPr>
          <a:xfrm>
            <a:off x="4875924" y="6388169"/>
            <a:ext cx="2222505" cy="0"/>
          </a:xfrm>
          <a:prstGeom prst="straightConnector1">
            <a:avLst/>
          </a:prstGeom>
          <a:noFill/>
          <a:ln cap="flat" cmpd="sng" w="9525">
            <a:solidFill>
              <a:srgbClr val="002060"/>
            </a:solidFill>
            <a:prstDash val="solid"/>
            <a:round/>
            <a:headEnd len="sm" w="sm" type="none"/>
            <a:tailEnd len="med" w="med" type="oval"/>
          </a:ln>
        </p:spPr>
      </p:cxnSp>
      <p:cxnSp>
        <p:nvCxnSpPr>
          <p:cNvPr id="529" name="Google Shape;529;p12"/>
          <p:cNvCxnSpPr/>
          <p:nvPr/>
        </p:nvCxnSpPr>
        <p:spPr>
          <a:xfrm rot="10800000">
            <a:off x="2987251" y="6388169"/>
            <a:ext cx="2259337" cy="0"/>
          </a:xfrm>
          <a:prstGeom prst="straightConnector1">
            <a:avLst/>
          </a:prstGeom>
          <a:noFill/>
          <a:ln cap="flat" cmpd="sng" w="9525">
            <a:solidFill>
              <a:srgbClr val="002060"/>
            </a:solidFill>
            <a:prstDash val="solid"/>
            <a:round/>
            <a:headEnd len="sm" w="sm" type="none"/>
            <a:tailEnd len="med" w="med" type="oval"/>
          </a:ln>
        </p:spPr>
      </p:cxnSp>
      <p:sp>
        <p:nvSpPr>
          <p:cNvPr id="530" name="Google Shape;530;p12"/>
          <p:cNvSpPr txBox="1"/>
          <p:nvPr/>
        </p:nvSpPr>
        <p:spPr>
          <a:xfrm>
            <a:off x="3756884" y="5909531"/>
            <a:ext cx="100897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0,84* 100 mil</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22 casos</a:t>
            </a:r>
            <a:endParaRPr b="1" sz="1200">
              <a:solidFill>
                <a:schemeClr val="dk1"/>
              </a:solidFill>
              <a:latin typeface="Arial Narrow"/>
              <a:ea typeface="Arial Narrow"/>
              <a:cs typeface="Arial Narrow"/>
              <a:sym typeface="Arial Narrow"/>
            </a:endParaRPr>
          </a:p>
        </p:txBody>
      </p:sp>
      <p:sp>
        <p:nvSpPr>
          <p:cNvPr id="531" name="Google Shape;531;p12"/>
          <p:cNvSpPr txBox="1"/>
          <p:nvPr/>
        </p:nvSpPr>
        <p:spPr>
          <a:xfrm>
            <a:off x="3871173" y="6510624"/>
            <a:ext cx="2487186"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Brotes con investigación de campo</a:t>
            </a:r>
            <a:endParaRPr/>
          </a:p>
        </p:txBody>
      </p:sp>
      <p:sp>
        <p:nvSpPr>
          <p:cNvPr id="532" name="Google Shape;532;p12"/>
          <p:cNvSpPr txBox="1"/>
          <p:nvPr/>
        </p:nvSpPr>
        <p:spPr>
          <a:xfrm>
            <a:off x="4171741" y="6772234"/>
            <a:ext cx="206017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0 Brotes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(sin brotes  hasta este periodo)</a:t>
            </a:r>
            <a:endParaRPr b="1" sz="1200">
              <a:solidFill>
                <a:schemeClr val="dk1"/>
              </a:solidFill>
              <a:latin typeface="Arial Narrow"/>
              <a:ea typeface="Arial Narrow"/>
              <a:cs typeface="Arial Narrow"/>
              <a:sym typeface="Arial Narrow"/>
            </a:endParaRPr>
          </a:p>
        </p:txBody>
      </p:sp>
      <p:sp>
        <p:nvSpPr>
          <p:cNvPr id="533" name="Google Shape;533;p12"/>
          <p:cNvSpPr txBox="1"/>
          <p:nvPr/>
        </p:nvSpPr>
        <p:spPr>
          <a:xfrm>
            <a:off x="5114766" y="5436096"/>
            <a:ext cx="2082427"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Proporción de incidencia de meningitis bacterianas  en menores de 5 años</a:t>
            </a:r>
            <a:endParaRPr b="1" sz="1000">
              <a:solidFill>
                <a:schemeClr val="dk1"/>
              </a:solidFill>
              <a:latin typeface="Arial Narrow"/>
              <a:ea typeface="Arial Narrow"/>
              <a:cs typeface="Arial Narrow"/>
              <a:sym typeface="Arial Narrow"/>
            </a:endParaRPr>
          </a:p>
        </p:txBody>
      </p:sp>
      <p:sp>
        <p:nvSpPr>
          <p:cNvPr id="534" name="Google Shape;534;p12"/>
          <p:cNvSpPr txBox="1"/>
          <p:nvPr/>
        </p:nvSpPr>
        <p:spPr>
          <a:xfrm>
            <a:off x="219514" y="2843808"/>
            <a:ext cx="177003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3  Casos - </a:t>
            </a:r>
            <a:r>
              <a:rPr b="1" lang="es-ES" sz="1400">
                <a:solidFill>
                  <a:schemeClr val="dk1"/>
                </a:solidFill>
                <a:latin typeface="Arial Narrow"/>
                <a:ea typeface="Arial Narrow"/>
                <a:cs typeface="Arial Narrow"/>
                <a:sym typeface="Arial Narrow"/>
              </a:rPr>
              <a:t>Mortalidad</a:t>
            </a:r>
            <a:endParaRPr b="1" sz="1400">
              <a:solidFill>
                <a:schemeClr val="dk1"/>
              </a:solidFill>
              <a:latin typeface="Arial Narrow"/>
              <a:ea typeface="Arial Narrow"/>
              <a:cs typeface="Arial Narrow"/>
              <a:sym typeface="Arial Narrow"/>
            </a:endParaRPr>
          </a:p>
        </p:txBody>
      </p:sp>
      <p:sp>
        <p:nvSpPr>
          <p:cNvPr id="535" name="Google Shape;535;p1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12</a:t>
            </a:r>
            <a:endParaRPr b="1" sz="1050">
              <a:solidFill>
                <a:schemeClr val="dk1"/>
              </a:solidFill>
              <a:latin typeface="Arial Narrow"/>
              <a:ea typeface="Arial Narrow"/>
              <a:cs typeface="Arial Narrow"/>
              <a:sym typeface="Arial Narrow"/>
            </a:endParaRPr>
          </a:p>
        </p:txBody>
      </p:sp>
      <p:sp>
        <p:nvSpPr>
          <p:cNvPr id="536" name="Google Shape;536;p12"/>
          <p:cNvSpPr txBox="1"/>
          <p:nvPr>
            <p:ph type="ctrTitle"/>
          </p:nvPr>
        </p:nvSpPr>
        <p:spPr>
          <a:xfrm>
            <a:off x="85115" y="105553"/>
            <a:ext cx="2075175" cy="46166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Meningitis</a:t>
            </a:r>
            <a:endParaRPr b="1" sz="2400">
              <a:solidFill>
                <a:srgbClr val="C00000"/>
              </a:solidFill>
              <a:latin typeface="Arial Narrow"/>
              <a:ea typeface="Arial Narrow"/>
              <a:cs typeface="Arial Narrow"/>
              <a:sym typeface="Arial Narrow"/>
            </a:endParaRPr>
          </a:p>
        </p:txBody>
      </p:sp>
      <p:sp>
        <p:nvSpPr>
          <p:cNvPr id="537" name="Google Shape;537;p12"/>
          <p:cNvSpPr txBox="1"/>
          <p:nvPr/>
        </p:nvSpPr>
        <p:spPr>
          <a:xfrm>
            <a:off x="5702060" y="5895726"/>
            <a:ext cx="98135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4,04 * 100 mil</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 casos</a:t>
            </a:r>
            <a:endParaRPr b="1" sz="1200">
              <a:solidFill>
                <a:schemeClr val="dk1"/>
              </a:solidFill>
              <a:latin typeface="Arial Narrow"/>
              <a:ea typeface="Arial Narrow"/>
              <a:cs typeface="Arial Narrow"/>
              <a:sym typeface="Arial Narrow"/>
            </a:endParaRPr>
          </a:p>
        </p:txBody>
      </p:sp>
      <p:sp>
        <p:nvSpPr>
          <p:cNvPr id="538" name="Google Shape;538;p12"/>
          <p:cNvSpPr/>
          <p:nvPr/>
        </p:nvSpPr>
        <p:spPr>
          <a:xfrm>
            <a:off x="0" y="6948264"/>
            <a:ext cx="3529933" cy="4924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Casos de meningitis bacteriana, enfermedad meningocócica y otros agentes, Medellin, periodo epidemiológico  4, 2022</a:t>
            </a:r>
            <a:r>
              <a:rPr lang="es-ES" sz="1000">
                <a:solidFill>
                  <a:schemeClr val="dk1"/>
                </a:solidFill>
                <a:latin typeface="Arial Narrow"/>
                <a:ea typeface="Arial Narrow"/>
                <a:cs typeface="Arial Narrow"/>
                <a:sym typeface="Arial Narrow"/>
              </a:rPr>
              <a:t>. </a:t>
            </a:r>
            <a:endParaRPr sz="1000">
              <a:solidFill>
                <a:schemeClr val="dk1"/>
              </a:solidFill>
              <a:latin typeface="Arial Narrow"/>
              <a:ea typeface="Arial Narrow"/>
              <a:cs typeface="Arial Narrow"/>
              <a:sym typeface="Arial Narrow"/>
            </a:endParaRPr>
          </a:p>
        </p:txBody>
      </p:sp>
      <p:sp>
        <p:nvSpPr>
          <p:cNvPr id="539" name="Google Shape;539;p12"/>
          <p:cNvSpPr/>
          <p:nvPr/>
        </p:nvSpPr>
        <p:spPr>
          <a:xfrm>
            <a:off x="2240972" y="2387050"/>
            <a:ext cx="4959928"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40" name="Google Shape;540;p12"/>
          <p:cNvGrpSpPr/>
          <p:nvPr/>
        </p:nvGrpSpPr>
        <p:grpSpPr>
          <a:xfrm>
            <a:off x="2518376" y="2490476"/>
            <a:ext cx="3446504" cy="276999"/>
            <a:chOff x="2448322" y="74775"/>
            <a:chExt cx="3446504" cy="276999"/>
          </a:xfrm>
        </p:grpSpPr>
        <p:sp>
          <p:nvSpPr>
            <p:cNvPr id="541" name="Google Shape;541;p1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42" name="Google Shape;542;p12"/>
            <p:cNvCxnSpPr>
              <a:stCxn id="54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43" name="Google Shape;543;p1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grpSp>
        <p:nvGrpSpPr>
          <p:cNvPr id="544" name="Google Shape;544;p12"/>
          <p:cNvGrpSpPr/>
          <p:nvPr/>
        </p:nvGrpSpPr>
        <p:grpSpPr>
          <a:xfrm>
            <a:off x="2543435" y="4103409"/>
            <a:ext cx="1252369" cy="877901"/>
            <a:chOff x="-36884" y="7072716"/>
            <a:chExt cx="1252369" cy="877901"/>
          </a:xfrm>
        </p:grpSpPr>
        <p:sp>
          <p:nvSpPr>
            <p:cNvPr id="545" name="Google Shape;545;p1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546" name="Google Shape;546;p12"/>
            <p:cNvSpPr/>
            <p:nvPr/>
          </p:nvSpPr>
          <p:spPr>
            <a:xfrm>
              <a:off x="82073" y="7363321"/>
              <a:ext cx="867541"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12 casos</a:t>
              </a:r>
              <a:endParaRPr b="1" sz="1400">
                <a:solidFill>
                  <a:schemeClr val="dk1"/>
                </a:solidFill>
                <a:latin typeface="Arial Narrow"/>
                <a:ea typeface="Arial Narrow"/>
                <a:cs typeface="Arial Narrow"/>
                <a:sym typeface="Arial Narrow"/>
              </a:endParaRPr>
            </a:p>
          </p:txBody>
        </p:sp>
        <p:sp>
          <p:nvSpPr>
            <p:cNvPr id="547" name="Google Shape;547;p12"/>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a:p>
          </p:txBody>
        </p:sp>
      </p:grpSp>
      <p:pic>
        <p:nvPicPr>
          <p:cNvPr id="548" name="Google Shape;548;p12"/>
          <p:cNvPicPr preferRelativeResize="0"/>
          <p:nvPr/>
        </p:nvPicPr>
        <p:blipFill rotWithShape="1">
          <a:blip r:embed="rId6">
            <a:alphaModFix/>
          </a:blip>
          <a:srcRect b="0" l="0" r="83073" t="0"/>
          <a:stretch/>
        </p:blipFill>
        <p:spPr>
          <a:xfrm>
            <a:off x="2772737" y="3342424"/>
            <a:ext cx="804283" cy="850900"/>
          </a:xfrm>
          <a:prstGeom prst="rect">
            <a:avLst/>
          </a:prstGeom>
          <a:noFill/>
          <a:ln>
            <a:noFill/>
          </a:ln>
        </p:spPr>
      </p:pic>
      <p:pic>
        <p:nvPicPr>
          <p:cNvPr id="549" name="Google Shape;549;p12"/>
          <p:cNvPicPr preferRelativeResize="0"/>
          <p:nvPr/>
        </p:nvPicPr>
        <p:blipFill rotWithShape="1">
          <a:blip r:embed="rId6">
            <a:alphaModFix/>
          </a:blip>
          <a:srcRect b="1382" l="28990" r="53580" t="-1382"/>
          <a:stretch/>
        </p:blipFill>
        <p:spPr>
          <a:xfrm>
            <a:off x="3831795" y="3331261"/>
            <a:ext cx="828105" cy="850900"/>
          </a:xfrm>
          <a:prstGeom prst="rect">
            <a:avLst/>
          </a:prstGeom>
          <a:noFill/>
          <a:ln>
            <a:noFill/>
          </a:ln>
        </p:spPr>
      </p:pic>
      <p:grpSp>
        <p:nvGrpSpPr>
          <p:cNvPr id="550" name="Google Shape;550;p12"/>
          <p:cNvGrpSpPr/>
          <p:nvPr/>
        </p:nvGrpSpPr>
        <p:grpSpPr>
          <a:xfrm>
            <a:off x="3646317" y="4103409"/>
            <a:ext cx="1229607" cy="877901"/>
            <a:chOff x="-14122" y="7072716"/>
            <a:chExt cx="1229607" cy="877901"/>
          </a:xfrm>
        </p:grpSpPr>
        <p:sp>
          <p:nvSpPr>
            <p:cNvPr id="551" name="Google Shape;551;p1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552" name="Google Shape;552;p12"/>
            <p:cNvSpPr/>
            <p:nvPr/>
          </p:nvSpPr>
          <p:spPr>
            <a:xfrm>
              <a:off x="156035" y="7363321"/>
              <a:ext cx="89587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10 casos</a:t>
              </a:r>
              <a:endParaRPr b="1" sz="1400">
                <a:solidFill>
                  <a:schemeClr val="dk1"/>
                </a:solidFill>
                <a:latin typeface="Arial Narrow"/>
                <a:ea typeface="Arial Narrow"/>
                <a:cs typeface="Arial Narrow"/>
                <a:sym typeface="Arial Narrow"/>
              </a:endParaRPr>
            </a:p>
          </p:txBody>
        </p:sp>
        <p:sp>
          <p:nvSpPr>
            <p:cNvPr id="553" name="Google Shape;553;p12"/>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pic>
        <p:nvPicPr>
          <p:cNvPr id="554" name="Google Shape;554;p12"/>
          <p:cNvPicPr preferRelativeResize="0"/>
          <p:nvPr/>
        </p:nvPicPr>
        <p:blipFill rotWithShape="1">
          <a:blip r:embed="rId7">
            <a:alphaModFix/>
          </a:blip>
          <a:srcRect b="0" l="13773" r="11756" t="0"/>
          <a:stretch/>
        </p:blipFill>
        <p:spPr>
          <a:xfrm>
            <a:off x="5993195" y="3447360"/>
            <a:ext cx="762489" cy="737854"/>
          </a:xfrm>
          <a:prstGeom prst="rect">
            <a:avLst/>
          </a:prstGeom>
          <a:noFill/>
          <a:ln>
            <a:noFill/>
          </a:ln>
        </p:spPr>
      </p:pic>
      <p:pic>
        <p:nvPicPr>
          <p:cNvPr descr="https://www.comb.cat/Upload/Imatges/2979.JPG" id="555" name="Google Shape;555;p12"/>
          <p:cNvPicPr preferRelativeResize="0"/>
          <p:nvPr/>
        </p:nvPicPr>
        <p:blipFill rotWithShape="1">
          <a:blip r:embed="rId8">
            <a:alphaModFix/>
          </a:blip>
          <a:srcRect b="12182" l="20417" r="28520" t="9029"/>
          <a:stretch/>
        </p:blipFill>
        <p:spPr>
          <a:xfrm>
            <a:off x="4948070" y="3356567"/>
            <a:ext cx="831338" cy="808094"/>
          </a:xfrm>
          <a:prstGeom prst="rect">
            <a:avLst/>
          </a:prstGeom>
          <a:noFill/>
          <a:ln>
            <a:noFill/>
          </a:ln>
        </p:spPr>
      </p:pic>
      <p:grpSp>
        <p:nvGrpSpPr>
          <p:cNvPr id="556" name="Google Shape;556;p12"/>
          <p:cNvGrpSpPr/>
          <p:nvPr/>
        </p:nvGrpSpPr>
        <p:grpSpPr>
          <a:xfrm>
            <a:off x="4765855" y="4074086"/>
            <a:ext cx="1229607" cy="877901"/>
            <a:chOff x="-14122" y="7072716"/>
            <a:chExt cx="1229607" cy="877901"/>
          </a:xfrm>
        </p:grpSpPr>
        <p:sp>
          <p:nvSpPr>
            <p:cNvPr id="557" name="Google Shape;557;p1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&lt; 5 años</a:t>
              </a:r>
              <a:endParaRPr b="1" sz="1200" u="sng">
                <a:solidFill>
                  <a:schemeClr val="dk1"/>
                </a:solidFill>
                <a:latin typeface="Arial Narrow"/>
                <a:ea typeface="Arial Narrow"/>
                <a:cs typeface="Arial Narrow"/>
                <a:sym typeface="Arial Narrow"/>
              </a:endParaRPr>
            </a:p>
          </p:txBody>
        </p:sp>
        <p:sp>
          <p:nvSpPr>
            <p:cNvPr id="558" name="Google Shape;558;p12"/>
            <p:cNvSpPr/>
            <p:nvPr/>
          </p:nvSpPr>
          <p:spPr>
            <a:xfrm>
              <a:off x="195897" y="7376969"/>
              <a:ext cx="905303"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6 casos</a:t>
              </a:r>
              <a:endParaRPr b="1" sz="1400">
                <a:solidFill>
                  <a:schemeClr val="dk1"/>
                </a:solidFill>
                <a:latin typeface="Arial Narrow"/>
                <a:ea typeface="Arial Narrow"/>
                <a:cs typeface="Arial Narrow"/>
                <a:sym typeface="Arial Narrow"/>
              </a:endParaRPr>
            </a:p>
          </p:txBody>
        </p:sp>
        <p:sp>
          <p:nvSpPr>
            <p:cNvPr id="559" name="Google Shape;559;p12"/>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grpSp>
        <p:nvGrpSpPr>
          <p:cNvPr id="560" name="Google Shape;560;p12"/>
          <p:cNvGrpSpPr/>
          <p:nvPr/>
        </p:nvGrpSpPr>
        <p:grpSpPr>
          <a:xfrm>
            <a:off x="5823459" y="4064492"/>
            <a:ext cx="1229607" cy="877901"/>
            <a:chOff x="-14122" y="7072716"/>
            <a:chExt cx="1229607" cy="877901"/>
          </a:xfrm>
        </p:grpSpPr>
        <p:sp>
          <p:nvSpPr>
            <p:cNvPr id="561" name="Google Shape;561;p1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&gt; 65 años</a:t>
              </a:r>
              <a:endParaRPr b="1" sz="1200" u="sng">
                <a:solidFill>
                  <a:schemeClr val="dk1"/>
                </a:solidFill>
                <a:latin typeface="Arial Narrow"/>
                <a:ea typeface="Arial Narrow"/>
                <a:cs typeface="Arial Narrow"/>
                <a:sym typeface="Arial Narrow"/>
              </a:endParaRPr>
            </a:p>
          </p:txBody>
        </p:sp>
        <p:sp>
          <p:nvSpPr>
            <p:cNvPr id="562" name="Google Shape;562;p12"/>
            <p:cNvSpPr/>
            <p:nvPr/>
          </p:nvSpPr>
          <p:spPr>
            <a:xfrm>
              <a:off x="209546" y="7376969"/>
              <a:ext cx="82971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4 casos</a:t>
              </a:r>
              <a:endParaRPr b="1" sz="1400">
                <a:solidFill>
                  <a:schemeClr val="dk1"/>
                </a:solidFill>
                <a:latin typeface="Arial Narrow"/>
                <a:ea typeface="Arial Narrow"/>
                <a:cs typeface="Arial Narrow"/>
                <a:sym typeface="Arial Narrow"/>
              </a:endParaRPr>
            </a:p>
          </p:txBody>
        </p:sp>
        <p:sp>
          <p:nvSpPr>
            <p:cNvPr id="563" name="Google Shape;563;p12"/>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sp>
        <p:nvSpPr>
          <p:cNvPr id="564" name="Google Shape;564;p12"/>
          <p:cNvSpPr/>
          <p:nvPr/>
        </p:nvSpPr>
        <p:spPr>
          <a:xfrm>
            <a:off x="-4561" y="7461173"/>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65" name="Google Shape;565;p12"/>
          <p:cNvGrpSpPr/>
          <p:nvPr/>
        </p:nvGrpSpPr>
        <p:grpSpPr>
          <a:xfrm>
            <a:off x="192088" y="7514089"/>
            <a:ext cx="3446504" cy="276999"/>
            <a:chOff x="2448322" y="33831"/>
            <a:chExt cx="3446504" cy="276999"/>
          </a:xfrm>
        </p:grpSpPr>
        <p:sp>
          <p:nvSpPr>
            <p:cNvPr id="566" name="Google Shape;566;p12"/>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67" name="Google Shape;567;p12"/>
            <p:cNvCxnSpPr>
              <a:stCxn id="566"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568" name="Google Shape;568;p12"/>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569" name="Google Shape;569;p12"/>
          <p:cNvSpPr txBox="1"/>
          <p:nvPr/>
        </p:nvSpPr>
        <p:spPr>
          <a:xfrm>
            <a:off x="-4949" y="8100392"/>
            <a:ext cx="7180824" cy="40011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En relación a las Meningitis Bacterianas,  se encontraron 4 causadas por el Meningococo, Se presentaron 3 muertes, una por otro agente bacteriano, una por Neumococo y una por Meningococo en menor con procedencia extranjera.</a:t>
            </a:r>
            <a:endParaRPr sz="1000">
              <a:solidFill>
                <a:schemeClr val="dk1"/>
              </a:solidFill>
              <a:latin typeface="Arial Narrow"/>
              <a:ea typeface="Arial Narrow"/>
              <a:cs typeface="Arial Narrow"/>
              <a:sym typeface="Arial Narrow"/>
            </a:endParaRPr>
          </a:p>
        </p:txBody>
      </p:sp>
      <p:sp>
        <p:nvSpPr>
          <p:cNvPr id="570" name="Google Shape;570;p12"/>
          <p:cNvSpPr txBox="1"/>
          <p:nvPr/>
        </p:nvSpPr>
        <p:spPr>
          <a:xfrm>
            <a:off x="-49429" y="4535034"/>
            <a:ext cx="2331087"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Confirmados y pendientes de clasificación </a:t>
            </a:r>
            <a:endParaRPr b="1" sz="1000">
              <a:solidFill>
                <a:schemeClr val="dk1"/>
              </a:solidFill>
              <a:latin typeface="Arial Narrow"/>
              <a:ea typeface="Arial Narrow"/>
              <a:cs typeface="Arial Narrow"/>
              <a:sym typeface="Arial Narrow"/>
            </a:endParaRPr>
          </a:p>
        </p:txBody>
      </p:sp>
      <p:grpSp>
        <p:nvGrpSpPr>
          <p:cNvPr id="571" name="Google Shape;571;p12"/>
          <p:cNvGrpSpPr/>
          <p:nvPr/>
        </p:nvGrpSpPr>
        <p:grpSpPr>
          <a:xfrm>
            <a:off x="2674054" y="2923234"/>
            <a:ext cx="1642872" cy="453798"/>
            <a:chOff x="402094" y="486270"/>
            <a:chExt cx="2369636" cy="453798"/>
          </a:xfrm>
        </p:grpSpPr>
        <p:sp>
          <p:nvSpPr>
            <p:cNvPr id="572" name="Google Shape;572;p12"/>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12"/>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grpSp>
        <p:nvGrpSpPr>
          <p:cNvPr id="574" name="Google Shape;574;p12"/>
          <p:cNvGrpSpPr/>
          <p:nvPr/>
        </p:nvGrpSpPr>
        <p:grpSpPr>
          <a:xfrm>
            <a:off x="4887448" y="2918562"/>
            <a:ext cx="1809346" cy="436842"/>
            <a:chOff x="3060727" y="484500"/>
            <a:chExt cx="2369636" cy="436842"/>
          </a:xfrm>
        </p:grpSpPr>
        <p:sp>
          <p:nvSpPr>
            <p:cNvPr id="575" name="Google Shape;575;p12"/>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12"/>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Edad</a:t>
              </a:r>
              <a:endParaRPr b="1" sz="1600">
                <a:solidFill>
                  <a:schemeClr val="dk1"/>
                </a:solidFill>
                <a:latin typeface="Arial Narrow"/>
                <a:ea typeface="Arial Narrow"/>
                <a:cs typeface="Arial Narrow"/>
                <a:sym typeface="Arial Narrow"/>
              </a:endParaRPr>
            </a:p>
          </p:txBody>
        </p:sp>
      </p:grpSp>
      <p:pic>
        <p:nvPicPr>
          <p:cNvPr id="577" name="Google Shape;577;p12"/>
          <p:cNvPicPr preferRelativeResize="0"/>
          <p:nvPr/>
        </p:nvPicPr>
        <p:blipFill rotWithShape="1">
          <a:blip r:embed="rId9">
            <a:alphaModFix/>
          </a:blip>
          <a:srcRect b="0" l="0" r="0" t="0"/>
          <a:stretch/>
        </p:blipFill>
        <p:spPr>
          <a:xfrm>
            <a:off x="2071864" y="229331"/>
            <a:ext cx="5104011" cy="1608689"/>
          </a:xfrm>
          <a:prstGeom prst="rect">
            <a:avLst/>
          </a:prstGeom>
          <a:noFill/>
          <a:ln>
            <a:noFill/>
          </a:ln>
        </p:spPr>
      </p:pic>
      <p:pic>
        <p:nvPicPr>
          <p:cNvPr id="578" name="Google Shape;578;p12"/>
          <p:cNvPicPr preferRelativeResize="0"/>
          <p:nvPr/>
        </p:nvPicPr>
        <p:blipFill rotWithShape="1">
          <a:blip r:embed="rId10">
            <a:alphaModFix/>
          </a:blip>
          <a:srcRect b="0" l="0" r="0" t="0"/>
          <a:stretch/>
        </p:blipFill>
        <p:spPr>
          <a:xfrm>
            <a:off x="-194431" y="5322886"/>
            <a:ext cx="3648912" cy="160272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13"/>
          <p:cNvPicPr preferRelativeResize="0"/>
          <p:nvPr/>
        </p:nvPicPr>
        <p:blipFill rotWithShape="1">
          <a:blip r:embed="rId3">
            <a:alphaModFix/>
          </a:blip>
          <a:srcRect b="0" l="0" r="0" t="0"/>
          <a:stretch/>
        </p:blipFill>
        <p:spPr>
          <a:xfrm>
            <a:off x="3593226" y="3128211"/>
            <a:ext cx="1735416" cy="2235877"/>
          </a:xfrm>
          <a:prstGeom prst="rect">
            <a:avLst/>
          </a:prstGeom>
          <a:noFill/>
          <a:ln>
            <a:noFill/>
          </a:ln>
        </p:spPr>
      </p:pic>
      <p:pic>
        <p:nvPicPr>
          <p:cNvPr id="585" name="Google Shape;585;p13"/>
          <p:cNvPicPr preferRelativeResize="0"/>
          <p:nvPr/>
        </p:nvPicPr>
        <p:blipFill rotWithShape="1">
          <a:blip r:embed="rId4">
            <a:alphaModFix/>
          </a:blip>
          <a:srcRect b="0" l="0" r="0" t="0"/>
          <a:stretch/>
        </p:blipFill>
        <p:spPr>
          <a:xfrm>
            <a:off x="3592815" y="516134"/>
            <a:ext cx="1735827" cy="2373282"/>
          </a:xfrm>
          <a:prstGeom prst="rect">
            <a:avLst/>
          </a:prstGeom>
          <a:noFill/>
          <a:ln>
            <a:noFill/>
          </a:ln>
        </p:spPr>
      </p:pic>
      <p:sp>
        <p:nvSpPr>
          <p:cNvPr id="586" name="Google Shape;586;p13"/>
          <p:cNvSpPr/>
          <p:nvPr/>
        </p:nvSpPr>
        <p:spPr>
          <a:xfrm>
            <a:off x="-2" y="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1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13</a:t>
            </a:r>
            <a:endParaRPr b="1" sz="1050">
              <a:solidFill>
                <a:schemeClr val="dk1"/>
              </a:solidFill>
              <a:latin typeface="Arial Narrow"/>
              <a:ea typeface="Arial Narrow"/>
              <a:cs typeface="Arial Narrow"/>
              <a:sym typeface="Arial Narrow"/>
            </a:endParaRPr>
          </a:p>
        </p:txBody>
      </p:sp>
      <p:grpSp>
        <p:nvGrpSpPr>
          <p:cNvPr id="588" name="Google Shape;588;p13"/>
          <p:cNvGrpSpPr/>
          <p:nvPr/>
        </p:nvGrpSpPr>
        <p:grpSpPr>
          <a:xfrm>
            <a:off x="126430" y="59386"/>
            <a:ext cx="4338116" cy="276999"/>
            <a:chOff x="2448322" y="74775"/>
            <a:chExt cx="4338116" cy="276999"/>
          </a:xfrm>
        </p:grpSpPr>
        <p:sp>
          <p:nvSpPr>
            <p:cNvPr id="589" name="Google Shape;589;p1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90" name="Google Shape;590;p13"/>
            <p:cNvCxnSpPr>
              <a:stCxn id="58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91" name="Google Shape;591;p13"/>
            <p:cNvSpPr txBox="1"/>
            <p:nvPr/>
          </p:nvSpPr>
          <p:spPr>
            <a:xfrm>
              <a:off x="3302538" y="74775"/>
              <a:ext cx="34839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Otros eventos inmunoprevenibles de baja frecuencia</a:t>
              </a:r>
              <a:endParaRPr b="1" sz="1200">
                <a:solidFill>
                  <a:schemeClr val="dk1"/>
                </a:solidFill>
                <a:latin typeface="Arial Narrow"/>
                <a:ea typeface="Arial Narrow"/>
                <a:cs typeface="Arial Narrow"/>
                <a:sym typeface="Arial Narrow"/>
              </a:endParaRPr>
            </a:p>
          </p:txBody>
        </p:sp>
      </p:grpSp>
      <p:pic>
        <p:nvPicPr>
          <p:cNvPr id="592" name="Google Shape;592;p13"/>
          <p:cNvPicPr preferRelativeResize="0"/>
          <p:nvPr/>
        </p:nvPicPr>
        <p:blipFill rotWithShape="1">
          <a:blip r:embed="rId5">
            <a:alphaModFix/>
          </a:blip>
          <a:srcRect b="0" l="0" r="0" t="0"/>
          <a:stretch/>
        </p:blipFill>
        <p:spPr>
          <a:xfrm>
            <a:off x="-33844" y="504056"/>
            <a:ext cx="1971345" cy="2514596"/>
          </a:xfrm>
          <a:prstGeom prst="rect">
            <a:avLst/>
          </a:prstGeom>
          <a:noFill/>
          <a:ln>
            <a:noFill/>
          </a:ln>
        </p:spPr>
      </p:pic>
      <p:sp>
        <p:nvSpPr>
          <p:cNvPr id="593" name="Google Shape;593;p13"/>
          <p:cNvSpPr txBox="1"/>
          <p:nvPr/>
        </p:nvSpPr>
        <p:spPr>
          <a:xfrm>
            <a:off x="50" y="1043608"/>
            <a:ext cx="209575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100">
                <a:solidFill>
                  <a:schemeClr val="dk1"/>
                </a:solidFill>
                <a:latin typeface="Arial Narrow"/>
                <a:ea typeface="Arial Narrow"/>
                <a:cs typeface="Arial Narrow"/>
                <a:sym typeface="Arial Narrow"/>
              </a:rPr>
              <a:t>Periodo epidemiológico 4  - 2022</a:t>
            </a:r>
            <a:endParaRPr b="1" sz="1100">
              <a:solidFill>
                <a:schemeClr val="dk1"/>
              </a:solidFill>
              <a:latin typeface="Arial Narrow"/>
              <a:ea typeface="Arial Narrow"/>
              <a:cs typeface="Arial Narrow"/>
              <a:sym typeface="Arial Narrow"/>
            </a:endParaRPr>
          </a:p>
        </p:txBody>
      </p:sp>
      <p:sp>
        <p:nvSpPr>
          <p:cNvPr id="594" name="Google Shape;594;p13"/>
          <p:cNvSpPr txBox="1"/>
          <p:nvPr/>
        </p:nvSpPr>
        <p:spPr>
          <a:xfrm>
            <a:off x="72058" y="772124"/>
            <a:ext cx="1905130" cy="33855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Parálisis Flácida</a:t>
            </a:r>
            <a:endParaRPr b="1" sz="1600">
              <a:solidFill>
                <a:srgbClr val="C00000"/>
              </a:solidFill>
              <a:latin typeface="Arial Narrow"/>
              <a:ea typeface="Arial Narrow"/>
              <a:cs typeface="Arial Narrow"/>
              <a:sym typeface="Arial Narrow"/>
            </a:endParaRPr>
          </a:p>
        </p:txBody>
      </p:sp>
      <p:sp>
        <p:nvSpPr>
          <p:cNvPr id="595" name="Google Shape;595;p13"/>
          <p:cNvSpPr/>
          <p:nvPr/>
        </p:nvSpPr>
        <p:spPr>
          <a:xfrm>
            <a:off x="-37977" y="2910722"/>
            <a:ext cx="7257607" cy="210893"/>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13"/>
          <p:cNvSpPr txBox="1"/>
          <p:nvPr/>
        </p:nvSpPr>
        <p:spPr>
          <a:xfrm>
            <a:off x="3456434" y="459993"/>
            <a:ext cx="1951371" cy="1015663"/>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Síndrome de rubeola congénita</a:t>
            </a:r>
            <a:endParaRPr/>
          </a:p>
        </p:txBody>
      </p:sp>
      <p:pic>
        <p:nvPicPr>
          <p:cNvPr id="597" name="Google Shape;597;p13"/>
          <p:cNvPicPr preferRelativeResize="0"/>
          <p:nvPr/>
        </p:nvPicPr>
        <p:blipFill rotWithShape="1">
          <a:blip r:embed="rId6">
            <a:alphaModFix/>
          </a:blip>
          <a:srcRect b="0" l="0" r="0" t="0"/>
          <a:stretch/>
        </p:blipFill>
        <p:spPr>
          <a:xfrm>
            <a:off x="-41080" y="3128211"/>
            <a:ext cx="1978581" cy="2391474"/>
          </a:xfrm>
          <a:prstGeom prst="rect">
            <a:avLst/>
          </a:prstGeom>
          <a:noFill/>
          <a:ln>
            <a:noFill/>
          </a:ln>
        </p:spPr>
      </p:pic>
      <p:sp>
        <p:nvSpPr>
          <p:cNvPr id="598" name="Google Shape;598;p13"/>
          <p:cNvSpPr/>
          <p:nvPr/>
        </p:nvSpPr>
        <p:spPr>
          <a:xfrm>
            <a:off x="-26344" y="5364088"/>
            <a:ext cx="7227244" cy="19461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9" name="Google Shape;599;p13"/>
          <p:cNvSpPr txBox="1"/>
          <p:nvPr/>
        </p:nvSpPr>
        <p:spPr>
          <a:xfrm>
            <a:off x="-77910" y="3750238"/>
            <a:ext cx="1902957"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Periodo epidemiológico 4  - 2022</a:t>
            </a:r>
            <a:endParaRPr b="1" sz="1000">
              <a:solidFill>
                <a:schemeClr val="dk1"/>
              </a:solidFill>
              <a:latin typeface="Arial Narrow"/>
              <a:ea typeface="Arial Narrow"/>
              <a:cs typeface="Arial Narrow"/>
              <a:sym typeface="Arial Narrow"/>
            </a:endParaRPr>
          </a:p>
        </p:txBody>
      </p:sp>
      <p:sp>
        <p:nvSpPr>
          <p:cNvPr id="600" name="Google Shape;600;p13"/>
          <p:cNvSpPr txBox="1"/>
          <p:nvPr/>
        </p:nvSpPr>
        <p:spPr>
          <a:xfrm>
            <a:off x="-77910" y="3121615"/>
            <a:ext cx="2022176" cy="70788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Tétanos accidental</a:t>
            </a:r>
            <a:endParaRPr b="1" sz="2000">
              <a:solidFill>
                <a:srgbClr val="C00000"/>
              </a:solidFill>
              <a:latin typeface="Arial Narrow"/>
              <a:ea typeface="Arial Narrow"/>
              <a:cs typeface="Arial Narrow"/>
              <a:sym typeface="Arial Narrow"/>
            </a:endParaRPr>
          </a:p>
        </p:txBody>
      </p:sp>
      <p:sp>
        <p:nvSpPr>
          <p:cNvPr id="601" name="Google Shape;601;p13"/>
          <p:cNvSpPr txBox="1"/>
          <p:nvPr/>
        </p:nvSpPr>
        <p:spPr>
          <a:xfrm>
            <a:off x="1925089" y="1269820"/>
            <a:ext cx="1668137"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16 se ha notificado 1 caso probable para este evento en residente en Medellín, a la fecha descartado. </a:t>
            </a:r>
            <a:endParaRPr sz="1200">
              <a:solidFill>
                <a:schemeClr val="dk1"/>
              </a:solidFill>
              <a:latin typeface="Arial Narrow"/>
              <a:ea typeface="Arial Narrow"/>
              <a:cs typeface="Arial Narrow"/>
              <a:sym typeface="Arial Narrow"/>
            </a:endParaRPr>
          </a:p>
        </p:txBody>
      </p:sp>
      <p:sp>
        <p:nvSpPr>
          <p:cNvPr id="602" name="Google Shape;602;p13"/>
          <p:cNvSpPr txBox="1"/>
          <p:nvPr/>
        </p:nvSpPr>
        <p:spPr>
          <a:xfrm>
            <a:off x="3464655" y="3614115"/>
            <a:ext cx="1951371"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Periodo epidemiológico 4-2022</a:t>
            </a:r>
            <a:endParaRPr b="1" sz="1050">
              <a:solidFill>
                <a:schemeClr val="dk1"/>
              </a:solidFill>
              <a:latin typeface="Arial Narrow"/>
              <a:ea typeface="Arial Narrow"/>
              <a:cs typeface="Arial Narrow"/>
              <a:sym typeface="Arial Narrow"/>
            </a:endParaRPr>
          </a:p>
        </p:txBody>
      </p:sp>
      <p:sp>
        <p:nvSpPr>
          <p:cNvPr id="603" name="Google Shape;603;p13"/>
          <p:cNvSpPr txBox="1"/>
          <p:nvPr/>
        </p:nvSpPr>
        <p:spPr>
          <a:xfrm>
            <a:off x="3240338" y="3128211"/>
            <a:ext cx="2423395" cy="46166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EAPV</a:t>
            </a:r>
            <a:endParaRPr b="1" sz="2400">
              <a:solidFill>
                <a:srgbClr val="C00000"/>
              </a:solidFill>
              <a:latin typeface="Arial Narrow"/>
              <a:ea typeface="Arial Narrow"/>
              <a:cs typeface="Arial Narrow"/>
              <a:sym typeface="Arial Narrow"/>
            </a:endParaRPr>
          </a:p>
        </p:txBody>
      </p:sp>
      <p:sp>
        <p:nvSpPr>
          <p:cNvPr id="604" name="Google Shape;604;p13"/>
          <p:cNvSpPr txBox="1"/>
          <p:nvPr/>
        </p:nvSpPr>
        <p:spPr>
          <a:xfrm>
            <a:off x="5293435" y="622509"/>
            <a:ext cx="1907463" cy="212365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Hasta la semana epidemiológica 16 se notificaron siete (15) casos  sospechosos de síndrome de rubeola congénita en residentes de la ciudad, para una proporción de notificación de 5,84 casos por 10,000 nacidos vivos y se cumple con la meta de notificación proporcional para este evento que debería estar en 1 por cada 10000 nacidos vivos. Los casos fueron descartados.</a:t>
            </a:r>
            <a:endParaRPr/>
          </a:p>
        </p:txBody>
      </p:sp>
      <p:sp>
        <p:nvSpPr>
          <p:cNvPr id="605" name="Google Shape;605;p13"/>
          <p:cNvSpPr txBox="1"/>
          <p:nvPr/>
        </p:nvSpPr>
        <p:spPr>
          <a:xfrm>
            <a:off x="1937501" y="3475558"/>
            <a:ext cx="1623594"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16 no se han notificado  casos ni probables, ni confirmados por clínica para este evento en residentes en Medellín.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p:txBody>
      </p:sp>
      <p:sp>
        <p:nvSpPr>
          <p:cNvPr id="606" name="Google Shape;606;p13"/>
          <p:cNvSpPr txBox="1"/>
          <p:nvPr/>
        </p:nvSpPr>
        <p:spPr>
          <a:xfrm>
            <a:off x="5300063" y="3470511"/>
            <a:ext cx="1753183"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8  notificaron 18 casos de EAPV notificados en la ciudad, pendientes de clasificación</a:t>
            </a:r>
            <a:endParaRPr/>
          </a:p>
        </p:txBody>
      </p:sp>
      <p:pic>
        <p:nvPicPr>
          <p:cNvPr id="607" name="Google Shape;607;p13"/>
          <p:cNvPicPr preferRelativeResize="0"/>
          <p:nvPr/>
        </p:nvPicPr>
        <p:blipFill rotWithShape="1">
          <a:blip r:embed="rId7">
            <a:alphaModFix/>
          </a:blip>
          <a:srcRect b="0" l="0" r="0" t="0"/>
          <a:stretch/>
        </p:blipFill>
        <p:spPr>
          <a:xfrm>
            <a:off x="-43996" y="5558706"/>
            <a:ext cx="1965732" cy="2272884"/>
          </a:xfrm>
          <a:prstGeom prst="rect">
            <a:avLst/>
          </a:prstGeom>
          <a:noFill/>
          <a:ln>
            <a:noFill/>
          </a:ln>
        </p:spPr>
      </p:pic>
      <p:sp>
        <p:nvSpPr>
          <p:cNvPr id="608" name="Google Shape;608;p13"/>
          <p:cNvSpPr txBox="1"/>
          <p:nvPr/>
        </p:nvSpPr>
        <p:spPr>
          <a:xfrm>
            <a:off x="32148" y="5985910"/>
            <a:ext cx="1882405"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Periodo epidemiológico 4 - 2022</a:t>
            </a:r>
            <a:endParaRPr b="1" sz="1050">
              <a:solidFill>
                <a:schemeClr val="dk1"/>
              </a:solidFill>
              <a:latin typeface="Arial Narrow"/>
              <a:ea typeface="Arial Narrow"/>
              <a:cs typeface="Arial Narrow"/>
              <a:sym typeface="Arial Narrow"/>
            </a:endParaRPr>
          </a:p>
        </p:txBody>
      </p:sp>
      <p:sp>
        <p:nvSpPr>
          <p:cNvPr id="609" name="Google Shape;609;p13"/>
          <p:cNvSpPr txBox="1"/>
          <p:nvPr/>
        </p:nvSpPr>
        <p:spPr>
          <a:xfrm>
            <a:off x="-174906" y="5592451"/>
            <a:ext cx="2253996" cy="40011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Difteria</a:t>
            </a:r>
            <a:endParaRPr b="1" sz="2000">
              <a:solidFill>
                <a:srgbClr val="C00000"/>
              </a:solidFill>
              <a:latin typeface="Arial Narrow"/>
              <a:ea typeface="Arial Narrow"/>
              <a:cs typeface="Arial Narrow"/>
              <a:sym typeface="Arial Narrow"/>
            </a:endParaRPr>
          </a:p>
        </p:txBody>
      </p:sp>
      <p:sp>
        <p:nvSpPr>
          <p:cNvPr id="610" name="Google Shape;610;p13"/>
          <p:cNvSpPr/>
          <p:nvPr/>
        </p:nvSpPr>
        <p:spPr>
          <a:xfrm>
            <a:off x="-13172" y="7859249"/>
            <a:ext cx="5341814" cy="25202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13"/>
          <p:cNvSpPr txBox="1"/>
          <p:nvPr/>
        </p:nvSpPr>
        <p:spPr>
          <a:xfrm>
            <a:off x="1954958" y="6079909"/>
            <a:ext cx="1645490"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16 no se han notificado  casos ni probables, ni confirmados por clínica para este evento en residentes en Medellín.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p:txBody>
      </p:sp>
      <p:pic>
        <p:nvPicPr>
          <p:cNvPr id="612" name="Google Shape;612;p13"/>
          <p:cNvPicPr preferRelativeResize="0"/>
          <p:nvPr/>
        </p:nvPicPr>
        <p:blipFill rotWithShape="1">
          <a:blip r:embed="rId8">
            <a:alphaModFix/>
          </a:blip>
          <a:srcRect b="0" l="0" r="0" t="0"/>
          <a:stretch/>
        </p:blipFill>
        <p:spPr>
          <a:xfrm>
            <a:off x="3613563" y="5558706"/>
            <a:ext cx="1715080" cy="2272884"/>
          </a:xfrm>
          <a:prstGeom prst="rect">
            <a:avLst/>
          </a:prstGeom>
          <a:noFill/>
          <a:ln>
            <a:noFill/>
          </a:ln>
        </p:spPr>
      </p:pic>
      <p:sp>
        <p:nvSpPr>
          <p:cNvPr id="613" name="Google Shape;613;p13"/>
          <p:cNvSpPr txBox="1"/>
          <p:nvPr/>
        </p:nvSpPr>
        <p:spPr>
          <a:xfrm>
            <a:off x="3544599" y="6170339"/>
            <a:ext cx="188634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Periodo epidemiológico 4 - 2022</a:t>
            </a:r>
            <a:endParaRPr b="1" sz="1050">
              <a:solidFill>
                <a:schemeClr val="dk1"/>
              </a:solidFill>
              <a:latin typeface="Arial Narrow"/>
              <a:ea typeface="Arial Narrow"/>
              <a:cs typeface="Arial Narrow"/>
              <a:sym typeface="Arial Narrow"/>
            </a:endParaRPr>
          </a:p>
        </p:txBody>
      </p:sp>
      <p:sp>
        <p:nvSpPr>
          <p:cNvPr id="614" name="Google Shape;614;p13"/>
          <p:cNvSpPr txBox="1"/>
          <p:nvPr/>
        </p:nvSpPr>
        <p:spPr>
          <a:xfrm>
            <a:off x="3546187" y="5519685"/>
            <a:ext cx="1782455" cy="70788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Sarampión y Rubeola</a:t>
            </a:r>
            <a:endParaRPr b="1" sz="2000">
              <a:solidFill>
                <a:srgbClr val="C00000"/>
              </a:solidFill>
              <a:latin typeface="Arial Narrow"/>
              <a:ea typeface="Arial Narrow"/>
              <a:cs typeface="Arial Narrow"/>
              <a:sym typeface="Arial Narrow"/>
            </a:endParaRPr>
          </a:p>
        </p:txBody>
      </p:sp>
      <p:sp>
        <p:nvSpPr>
          <p:cNvPr id="615" name="Google Shape;615;p13"/>
          <p:cNvSpPr txBox="1"/>
          <p:nvPr/>
        </p:nvSpPr>
        <p:spPr>
          <a:xfrm>
            <a:off x="5303833" y="5554812"/>
            <a:ext cx="1796418"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16 se notificaron en residentes de la ciudad 3 casos como sospechosos de Rubeola  y 8 casos sospechosos de sarampión  para una proporción de notificación de 0,45 casos por cada 100.000 habitantes, no se cumple con la meta de notificación de Sarampión / Rubeola  proporcional en este periodo y</a:t>
            </a:r>
            <a:endParaRPr sz="1200">
              <a:solidFill>
                <a:schemeClr val="dk1"/>
              </a:solidFill>
              <a:latin typeface="Arial Narrow"/>
              <a:ea typeface="Arial Narrow"/>
              <a:cs typeface="Arial Narrow"/>
              <a:sym typeface="Arial Narrow"/>
            </a:endParaRPr>
          </a:p>
        </p:txBody>
      </p:sp>
      <p:sp>
        <p:nvSpPr>
          <p:cNvPr id="616" name="Google Shape;616;p13"/>
          <p:cNvSpPr/>
          <p:nvPr/>
        </p:nvSpPr>
        <p:spPr>
          <a:xfrm>
            <a:off x="32148" y="8188012"/>
            <a:ext cx="7092912"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que para el país deber ser mayor a 2 casos por cada 100.000 habitantes durante un año.  Adicionalmente,  todos los casos de Rubeola y de sarampión fueron descartados después de haber realizado lo establecido por laboratorio e investigación de campo. No se han confirmado casos de sarampión, ni de rubeola este año en la ciudad. Sin embargo, se debe estar alerta por la situación epidemiológica de estas enfermedades en el país y en todo el mundo.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p14"/>
          <p:cNvPicPr preferRelativeResize="0"/>
          <p:nvPr/>
        </p:nvPicPr>
        <p:blipFill rotWithShape="1">
          <a:blip r:embed="rId3">
            <a:alphaModFix/>
          </a:blip>
          <a:srcRect b="0" l="0" r="1301" t="0"/>
          <a:stretch/>
        </p:blipFill>
        <p:spPr>
          <a:xfrm>
            <a:off x="4078" y="-1"/>
            <a:ext cx="2148327" cy="2824179"/>
          </a:xfrm>
          <a:prstGeom prst="rect">
            <a:avLst/>
          </a:prstGeom>
          <a:noFill/>
          <a:ln>
            <a:noFill/>
          </a:ln>
        </p:spPr>
      </p:pic>
      <p:pic>
        <p:nvPicPr>
          <p:cNvPr id="622" name="Google Shape;622;p14"/>
          <p:cNvPicPr preferRelativeResize="0"/>
          <p:nvPr/>
        </p:nvPicPr>
        <p:blipFill rotWithShape="1">
          <a:blip r:embed="rId4">
            <a:alphaModFix/>
          </a:blip>
          <a:srcRect b="0" l="0" r="0" t="51431"/>
          <a:stretch/>
        </p:blipFill>
        <p:spPr>
          <a:xfrm>
            <a:off x="0" y="2824179"/>
            <a:ext cx="2180731" cy="2666962"/>
          </a:xfrm>
          <a:prstGeom prst="rect">
            <a:avLst/>
          </a:prstGeom>
          <a:noFill/>
          <a:ln>
            <a:noFill/>
          </a:ln>
        </p:spPr>
      </p:pic>
      <p:sp>
        <p:nvSpPr>
          <p:cNvPr id="623" name="Google Shape;623;p14"/>
          <p:cNvSpPr txBox="1"/>
          <p:nvPr/>
        </p:nvSpPr>
        <p:spPr>
          <a:xfrm>
            <a:off x="-29712" y="755576"/>
            <a:ext cx="220888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04 - 2022</a:t>
            </a:r>
            <a:endParaRPr b="1" sz="1200">
              <a:solidFill>
                <a:schemeClr val="dk1"/>
              </a:solidFill>
              <a:latin typeface="Arial Narrow"/>
              <a:ea typeface="Arial Narrow"/>
              <a:cs typeface="Arial Narrow"/>
              <a:sym typeface="Arial Narrow"/>
            </a:endParaRPr>
          </a:p>
        </p:txBody>
      </p:sp>
      <p:sp>
        <p:nvSpPr>
          <p:cNvPr id="624" name="Google Shape;624;p14"/>
          <p:cNvSpPr/>
          <p:nvPr/>
        </p:nvSpPr>
        <p:spPr>
          <a:xfrm>
            <a:off x="2274078" y="2167727"/>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A. Medellín, a Periodo epidemiológico 04 acumulado  de 2022. </a:t>
            </a:r>
            <a:endParaRPr sz="1100">
              <a:solidFill>
                <a:schemeClr val="dk1"/>
              </a:solidFill>
              <a:latin typeface="Arial Narrow"/>
              <a:ea typeface="Arial Narrow"/>
              <a:cs typeface="Arial Narrow"/>
              <a:sym typeface="Arial Narrow"/>
            </a:endParaRPr>
          </a:p>
        </p:txBody>
      </p:sp>
      <p:grpSp>
        <p:nvGrpSpPr>
          <p:cNvPr id="625" name="Google Shape;625;p14"/>
          <p:cNvGrpSpPr/>
          <p:nvPr/>
        </p:nvGrpSpPr>
        <p:grpSpPr>
          <a:xfrm>
            <a:off x="179214" y="4211960"/>
            <a:ext cx="1892650" cy="488476"/>
            <a:chOff x="2397524" y="3379972"/>
            <a:chExt cx="4508500" cy="904875"/>
          </a:xfrm>
        </p:grpSpPr>
        <p:pic>
          <p:nvPicPr>
            <p:cNvPr id="626" name="Google Shape;626;p14"/>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627" name="Google Shape;627;p14"/>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80</a:t>
              </a:r>
              <a:endParaRPr b="1" sz="2000">
                <a:solidFill>
                  <a:schemeClr val="dk1"/>
                </a:solidFill>
                <a:latin typeface="Arial Narrow"/>
                <a:ea typeface="Arial Narrow"/>
                <a:cs typeface="Arial Narrow"/>
                <a:sym typeface="Arial Narrow"/>
              </a:endParaRPr>
            </a:p>
          </p:txBody>
        </p:sp>
      </p:grpSp>
      <p:sp>
        <p:nvSpPr>
          <p:cNvPr id="628" name="Google Shape;628;p14"/>
          <p:cNvSpPr txBox="1"/>
          <p:nvPr/>
        </p:nvSpPr>
        <p:spPr>
          <a:xfrm>
            <a:off x="317056" y="4739632"/>
            <a:ext cx="194421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de 116,22% más respecto al mismo periodo del año anterior</a:t>
            </a:r>
            <a:endParaRPr b="1" sz="1200">
              <a:solidFill>
                <a:schemeClr val="dk1"/>
              </a:solidFill>
              <a:latin typeface="Arial Narrow"/>
              <a:ea typeface="Arial Narrow"/>
              <a:cs typeface="Arial Narrow"/>
              <a:sym typeface="Arial Narrow"/>
            </a:endParaRPr>
          </a:p>
        </p:txBody>
      </p:sp>
      <p:sp>
        <p:nvSpPr>
          <p:cNvPr id="629" name="Google Shape;629;p14"/>
          <p:cNvSpPr/>
          <p:nvPr/>
        </p:nvSpPr>
        <p:spPr>
          <a:xfrm>
            <a:off x="43792" y="480075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0" name="Google Shape;630;p14"/>
          <p:cNvSpPr/>
          <p:nvPr/>
        </p:nvSpPr>
        <p:spPr>
          <a:xfrm>
            <a:off x="2254887" y="4932040"/>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 la Hepatitis A. Medellín, a Periodo epidemiológico 04 acumulado de 2020-2022. </a:t>
            </a:r>
            <a:endParaRPr sz="1100">
              <a:solidFill>
                <a:schemeClr val="dk1"/>
              </a:solidFill>
              <a:latin typeface="Arial Narrow"/>
              <a:ea typeface="Arial Narrow"/>
              <a:cs typeface="Arial Narrow"/>
              <a:sym typeface="Arial Narrow"/>
            </a:endParaRPr>
          </a:p>
        </p:txBody>
      </p:sp>
      <p:grpSp>
        <p:nvGrpSpPr>
          <p:cNvPr id="631" name="Google Shape;631;p14"/>
          <p:cNvGrpSpPr/>
          <p:nvPr/>
        </p:nvGrpSpPr>
        <p:grpSpPr>
          <a:xfrm>
            <a:off x="2448322" y="74775"/>
            <a:ext cx="3446504" cy="276999"/>
            <a:chOff x="2448322" y="74775"/>
            <a:chExt cx="3446504" cy="276999"/>
          </a:xfrm>
        </p:grpSpPr>
        <p:sp>
          <p:nvSpPr>
            <p:cNvPr id="632" name="Google Shape;632;p1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33" name="Google Shape;633;p14"/>
            <p:cNvCxnSpPr>
              <a:stCxn id="63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34" name="Google Shape;634;p1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635" name="Google Shape;635;p14"/>
          <p:cNvSpPr/>
          <p:nvPr/>
        </p:nvSpPr>
        <p:spPr>
          <a:xfrm>
            <a:off x="0" y="549445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36" name="Google Shape;636;p14"/>
          <p:cNvGrpSpPr/>
          <p:nvPr/>
        </p:nvGrpSpPr>
        <p:grpSpPr>
          <a:xfrm>
            <a:off x="277404" y="5621632"/>
            <a:ext cx="3446504" cy="276999"/>
            <a:chOff x="2448322" y="74775"/>
            <a:chExt cx="3446504" cy="276999"/>
          </a:xfrm>
        </p:grpSpPr>
        <p:sp>
          <p:nvSpPr>
            <p:cNvPr id="637" name="Google Shape;637;p1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38" name="Google Shape;638;p14"/>
            <p:cNvCxnSpPr>
              <a:stCxn id="63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39" name="Google Shape;639;p1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sp>
        <p:nvSpPr>
          <p:cNvPr id="640" name="Google Shape;640;p1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14</a:t>
            </a:r>
            <a:endParaRPr b="1" sz="1050">
              <a:solidFill>
                <a:schemeClr val="dk1"/>
              </a:solidFill>
              <a:latin typeface="Arial Narrow"/>
              <a:ea typeface="Arial Narrow"/>
              <a:cs typeface="Arial Narrow"/>
              <a:sym typeface="Arial Narrow"/>
            </a:endParaRPr>
          </a:p>
        </p:txBody>
      </p:sp>
      <p:sp>
        <p:nvSpPr>
          <p:cNvPr id="641" name="Google Shape;641;p14"/>
          <p:cNvSpPr txBox="1"/>
          <p:nvPr>
            <p:ph type="ctrTitle"/>
          </p:nvPr>
        </p:nvSpPr>
        <p:spPr>
          <a:xfrm>
            <a:off x="-29713" y="216762"/>
            <a:ext cx="2208885" cy="4770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Hepatitis A</a:t>
            </a:r>
            <a:endParaRPr b="1" sz="2500">
              <a:solidFill>
                <a:srgbClr val="C00000"/>
              </a:solidFill>
              <a:latin typeface="Arial Narrow"/>
              <a:ea typeface="Arial Narrow"/>
              <a:cs typeface="Arial Narrow"/>
              <a:sym typeface="Arial Narrow"/>
            </a:endParaRPr>
          </a:p>
        </p:txBody>
      </p:sp>
      <p:grpSp>
        <p:nvGrpSpPr>
          <p:cNvPr id="642" name="Google Shape;642;p14"/>
          <p:cNvGrpSpPr/>
          <p:nvPr/>
        </p:nvGrpSpPr>
        <p:grpSpPr>
          <a:xfrm>
            <a:off x="5114767" y="5635532"/>
            <a:ext cx="3526243" cy="276999"/>
            <a:chOff x="2448322" y="74775"/>
            <a:chExt cx="3526243" cy="276999"/>
          </a:xfrm>
        </p:grpSpPr>
        <p:sp>
          <p:nvSpPr>
            <p:cNvPr id="643" name="Google Shape;643;p1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44" name="Google Shape;644;p14"/>
            <p:cNvCxnSpPr>
              <a:stCxn id="64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45" name="Google Shape;645;p14"/>
            <p:cNvSpPr txBox="1"/>
            <p:nvPr/>
          </p:nvSpPr>
          <p:spPr>
            <a:xfrm>
              <a:off x="3382277"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pic>
        <p:nvPicPr>
          <p:cNvPr id="646" name="Google Shape;646;p14"/>
          <p:cNvPicPr preferRelativeResize="0"/>
          <p:nvPr/>
        </p:nvPicPr>
        <p:blipFill rotWithShape="1">
          <a:blip r:embed="rId6">
            <a:alphaModFix/>
          </a:blip>
          <a:srcRect b="50000" l="50000" r="8707" t="4286"/>
          <a:stretch/>
        </p:blipFill>
        <p:spPr>
          <a:xfrm>
            <a:off x="299945" y="1032575"/>
            <a:ext cx="1448718" cy="1603802"/>
          </a:xfrm>
          <a:prstGeom prst="rect">
            <a:avLst/>
          </a:prstGeom>
          <a:noFill/>
          <a:ln>
            <a:noFill/>
          </a:ln>
        </p:spPr>
      </p:pic>
      <p:sp>
        <p:nvSpPr>
          <p:cNvPr id="647" name="Google Shape;647;p14"/>
          <p:cNvSpPr/>
          <p:nvPr/>
        </p:nvSpPr>
        <p:spPr>
          <a:xfrm>
            <a:off x="87842" y="8722678"/>
            <a:ext cx="6896984"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Mapa temático de proporción de hepatitis A. Medellín, a Periodo epidemiológico 04 acumulado  de  2022. </a:t>
            </a:r>
            <a:endParaRPr sz="1100">
              <a:solidFill>
                <a:schemeClr val="dk1"/>
              </a:solidFill>
              <a:latin typeface="Arial Narrow"/>
              <a:ea typeface="Arial Narrow"/>
              <a:cs typeface="Arial Narrow"/>
              <a:sym typeface="Arial Narrow"/>
            </a:endParaRPr>
          </a:p>
        </p:txBody>
      </p:sp>
      <p:sp>
        <p:nvSpPr>
          <p:cNvPr id="648" name="Google Shape;648;p14"/>
          <p:cNvSpPr txBox="1"/>
          <p:nvPr/>
        </p:nvSpPr>
        <p:spPr>
          <a:xfrm>
            <a:off x="4869555" y="6444208"/>
            <a:ext cx="2331345"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 x 100,000 habitantes</a:t>
            </a:r>
            <a:endParaRPr b="1" sz="1100">
              <a:solidFill>
                <a:schemeClr val="dk1"/>
              </a:solidFill>
              <a:latin typeface="Arial Narrow"/>
              <a:ea typeface="Arial Narrow"/>
              <a:cs typeface="Arial Narrow"/>
              <a:sym typeface="Arial Narrow"/>
            </a:endParaRPr>
          </a:p>
        </p:txBody>
      </p:sp>
      <p:cxnSp>
        <p:nvCxnSpPr>
          <p:cNvPr id="649" name="Google Shape;649;p14"/>
          <p:cNvCxnSpPr/>
          <p:nvPr/>
        </p:nvCxnSpPr>
        <p:spPr>
          <a:xfrm>
            <a:off x="4939618" y="8604448"/>
            <a:ext cx="2222505" cy="0"/>
          </a:xfrm>
          <a:prstGeom prst="straightConnector1">
            <a:avLst/>
          </a:prstGeom>
          <a:noFill/>
          <a:ln cap="flat" cmpd="sng" w="9525">
            <a:solidFill>
              <a:srgbClr val="002060"/>
            </a:solidFill>
            <a:prstDash val="solid"/>
            <a:round/>
            <a:headEnd len="sm" w="sm" type="none"/>
            <a:tailEnd len="med" w="med" type="oval"/>
          </a:ln>
        </p:spPr>
      </p:cxnSp>
      <p:cxnSp>
        <p:nvCxnSpPr>
          <p:cNvPr id="650" name="Google Shape;650;p14"/>
          <p:cNvCxnSpPr/>
          <p:nvPr/>
        </p:nvCxnSpPr>
        <p:spPr>
          <a:xfrm rot="10800000">
            <a:off x="4869505" y="7380312"/>
            <a:ext cx="2259337" cy="0"/>
          </a:xfrm>
          <a:prstGeom prst="straightConnector1">
            <a:avLst/>
          </a:prstGeom>
          <a:noFill/>
          <a:ln cap="flat" cmpd="sng" w="9525">
            <a:solidFill>
              <a:srgbClr val="002060"/>
            </a:solidFill>
            <a:prstDash val="solid"/>
            <a:round/>
            <a:headEnd len="sm" w="sm" type="none"/>
            <a:tailEnd len="med" w="med" type="oval"/>
          </a:ln>
        </p:spPr>
      </p:cxnSp>
      <p:sp>
        <p:nvSpPr>
          <p:cNvPr id="651" name="Google Shape;651;p14"/>
          <p:cNvSpPr txBox="1"/>
          <p:nvPr/>
        </p:nvSpPr>
        <p:spPr>
          <a:xfrm>
            <a:off x="5164059" y="6804248"/>
            <a:ext cx="1664238"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3,06 * cada 100 mil</a:t>
            </a:r>
            <a:endParaRPr/>
          </a:p>
          <a:p>
            <a:pPr indent="0" lvl="0" marL="0" marR="0" rtl="0" algn="ctr">
              <a:spcBef>
                <a:spcPts val="0"/>
              </a:spcBef>
              <a:spcAft>
                <a:spcPts val="0"/>
              </a:spcAft>
              <a:buNone/>
            </a:pPr>
            <a:r>
              <a:rPr b="1" lang="es-ES" sz="1400">
                <a:solidFill>
                  <a:srgbClr val="C00000"/>
                </a:solidFill>
                <a:latin typeface="Arial Narrow"/>
                <a:ea typeface="Arial Narrow"/>
                <a:cs typeface="Arial Narrow"/>
                <a:sym typeface="Arial Narrow"/>
              </a:rPr>
              <a:t>80 casos</a:t>
            </a:r>
            <a:endParaRPr b="1" sz="1400">
              <a:solidFill>
                <a:srgbClr val="C00000"/>
              </a:solidFill>
              <a:latin typeface="Arial Narrow"/>
              <a:ea typeface="Arial Narrow"/>
              <a:cs typeface="Arial Narrow"/>
              <a:sym typeface="Arial Narrow"/>
            </a:endParaRPr>
          </a:p>
        </p:txBody>
      </p:sp>
      <p:sp>
        <p:nvSpPr>
          <p:cNvPr id="652" name="Google Shape;652;p14"/>
          <p:cNvSpPr txBox="1"/>
          <p:nvPr/>
        </p:nvSpPr>
        <p:spPr>
          <a:xfrm>
            <a:off x="4746354" y="7524328"/>
            <a:ext cx="2382488"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Incidencia en menores de 1 año </a:t>
            </a:r>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100,000 habitantes</a:t>
            </a:r>
            <a:endParaRPr b="1" sz="1050">
              <a:solidFill>
                <a:schemeClr val="dk1"/>
              </a:solidFill>
              <a:latin typeface="Arial Narrow"/>
              <a:ea typeface="Arial Narrow"/>
              <a:cs typeface="Arial Narrow"/>
              <a:sym typeface="Arial Narrow"/>
            </a:endParaRPr>
          </a:p>
        </p:txBody>
      </p:sp>
      <p:sp>
        <p:nvSpPr>
          <p:cNvPr id="653" name="Google Shape;653;p14"/>
          <p:cNvSpPr txBox="1"/>
          <p:nvPr/>
        </p:nvSpPr>
        <p:spPr>
          <a:xfrm>
            <a:off x="5319326" y="8100218"/>
            <a:ext cx="1431802"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 * cada 100 mil</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casos</a:t>
            </a:r>
            <a:endParaRPr b="1" sz="1400">
              <a:solidFill>
                <a:schemeClr val="dk1"/>
              </a:solidFill>
              <a:latin typeface="Arial Narrow"/>
              <a:ea typeface="Arial Narrow"/>
              <a:cs typeface="Arial Narrow"/>
              <a:sym typeface="Arial Narrow"/>
            </a:endParaRPr>
          </a:p>
        </p:txBody>
      </p:sp>
      <p:pic>
        <p:nvPicPr>
          <p:cNvPr id="654" name="Google Shape;654;p14"/>
          <p:cNvPicPr preferRelativeResize="0"/>
          <p:nvPr/>
        </p:nvPicPr>
        <p:blipFill rotWithShape="1">
          <a:blip r:embed="rId7">
            <a:alphaModFix/>
          </a:blip>
          <a:srcRect b="0" l="0" r="0" t="0"/>
          <a:stretch/>
        </p:blipFill>
        <p:spPr>
          <a:xfrm>
            <a:off x="-18144" y="6001962"/>
            <a:ext cx="4764497" cy="2720716"/>
          </a:xfrm>
          <a:prstGeom prst="rect">
            <a:avLst/>
          </a:prstGeom>
          <a:noFill/>
          <a:ln>
            <a:noFill/>
          </a:ln>
        </p:spPr>
      </p:pic>
      <p:pic>
        <p:nvPicPr>
          <p:cNvPr id="655" name="Google Shape;655;p14"/>
          <p:cNvPicPr preferRelativeResize="0"/>
          <p:nvPr/>
        </p:nvPicPr>
        <p:blipFill rotWithShape="1">
          <a:blip r:embed="rId8">
            <a:alphaModFix/>
          </a:blip>
          <a:srcRect b="0" l="0" r="0" t="0"/>
          <a:stretch/>
        </p:blipFill>
        <p:spPr>
          <a:xfrm>
            <a:off x="2152405" y="406540"/>
            <a:ext cx="5009718" cy="1745797"/>
          </a:xfrm>
          <a:prstGeom prst="rect">
            <a:avLst/>
          </a:prstGeom>
          <a:noFill/>
          <a:ln>
            <a:noFill/>
          </a:ln>
        </p:spPr>
      </p:pic>
      <p:pic>
        <p:nvPicPr>
          <p:cNvPr id="656" name="Google Shape;656;p14"/>
          <p:cNvPicPr preferRelativeResize="0"/>
          <p:nvPr/>
        </p:nvPicPr>
        <p:blipFill rotWithShape="1">
          <a:blip r:embed="rId9">
            <a:alphaModFix/>
          </a:blip>
          <a:srcRect b="0" l="0" r="0" t="0"/>
          <a:stretch/>
        </p:blipFill>
        <p:spPr>
          <a:xfrm>
            <a:off x="2152405" y="2665424"/>
            <a:ext cx="5009718" cy="2244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15"/>
          <p:cNvSpPr/>
          <p:nvPr/>
        </p:nvSpPr>
        <p:spPr>
          <a:xfrm>
            <a:off x="0" y="9973"/>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62" name="Google Shape;662;p15"/>
          <p:cNvGrpSpPr/>
          <p:nvPr/>
        </p:nvGrpSpPr>
        <p:grpSpPr>
          <a:xfrm>
            <a:off x="277404" y="137149"/>
            <a:ext cx="3446504" cy="276999"/>
            <a:chOff x="2448322" y="74775"/>
            <a:chExt cx="3446504" cy="276999"/>
          </a:xfrm>
        </p:grpSpPr>
        <p:sp>
          <p:nvSpPr>
            <p:cNvPr id="663" name="Google Shape;663;p1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64" name="Google Shape;664;p15"/>
            <p:cNvCxnSpPr>
              <a:stCxn id="66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65" name="Google Shape;665;p1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sp>
        <p:nvSpPr>
          <p:cNvPr id="666" name="Google Shape;666;p15"/>
          <p:cNvSpPr/>
          <p:nvPr/>
        </p:nvSpPr>
        <p:spPr>
          <a:xfrm>
            <a:off x="0" y="4178552"/>
            <a:ext cx="7200900"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67" name="Google Shape;667;p15"/>
          <p:cNvGrpSpPr/>
          <p:nvPr/>
        </p:nvGrpSpPr>
        <p:grpSpPr>
          <a:xfrm>
            <a:off x="277404" y="4224158"/>
            <a:ext cx="5047355" cy="276999"/>
            <a:chOff x="2448322" y="74775"/>
            <a:chExt cx="5047355" cy="276999"/>
          </a:xfrm>
        </p:grpSpPr>
        <p:sp>
          <p:nvSpPr>
            <p:cNvPr id="668" name="Google Shape;668;p1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69" name="Google Shape;669;p15"/>
            <p:cNvCxnSpPr>
              <a:stCxn id="66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70" name="Google Shape;670;p15"/>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Factores y curso de vida</a:t>
              </a:r>
              <a:endParaRPr b="1" sz="1200">
                <a:solidFill>
                  <a:schemeClr val="dk1"/>
                </a:solidFill>
                <a:latin typeface="Arial Narrow"/>
                <a:ea typeface="Arial Narrow"/>
                <a:cs typeface="Arial Narrow"/>
                <a:sym typeface="Arial Narrow"/>
              </a:endParaRPr>
            </a:p>
          </p:txBody>
        </p:sp>
      </p:grpSp>
      <p:sp>
        <p:nvSpPr>
          <p:cNvPr id="671" name="Google Shape;671;p1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15</a:t>
            </a:r>
            <a:endParaRPr b="1" sz="1050">
              <a:solidFill>
                <a:schemeClr val="dk1"/>
              </a:solidFill>
              <a:latin typeface="Arial Narrow"/>
              <a:ea typeface="Arial Narrow"/>
              <a:cs typeface="Arial Narrow"/>
              <a:sym typeface="Arial Narrow"/>
            </a:endParaRPr>
          </a:p>
        </p:txBody>
      </p:sp>
      <p:grpSp>
        <p:nvGrpSpPr>
          <p:cNvPr id="672" name="Google Shape;672;p15"/>
          <p:cNvGrpSpPr/>
          <p:nvPr/>
        </p:nvGrpSpPr>
        <p:grpSpPr>
          <a:xfrm>
            <a:off x="168022" y="910500"/>
            <a:ext cx="840140" cy="1573268"/>
            <a:chOff x="1032118" y="553075"/>
            <a:chExt cx="840140" cy="1573268"/>
          </a:xfrm>
        </p:grpSpPr>
        <p:pic>
          <p:nvPicPr>
            <p:cNvPr id="673" name="Google Shape;673;p15"/>
            <p:cNvPicPr preferRelativeResize="0"/>
            <p:nvPr/>
          </p:nvPicPr>
          <p:blipFill rotWithShape="1">
            <a:blip r:embed="rId3">
              <a:alphaModFix/>
            </a:blip>
            <a:srcRect b="0" l="0" r="84474" t="10614"/>
            <a:stretch/>
          </p:blipFill>
          <p:spPr>
            <a:xfrm>
              <a:off x="1131620" y="553075"/>
              <a:ext cx="737696" cy="720656"/>
            </a:xfrm>
            <a:prstGeom prst="rect">
              <a:avLst/>
            </a:prstGeom>
            <a:noFill/>
            <a:ln>
              <a:noFill/>
            </a:ln>
          </p:spPr>
        </p:pic>
        <p:sp>
          <p:nvSpPr>
            <p:cNvPr id="674" name="Google Shape;674;p15"/>
            <p:cNvSpPr/>
            <p:nvPr/>
          </p:nvSpPr>
          <p:spPr>
            <a:xfrm>
              <a:off x="1032118" y="1520368"/>
              <a:ext cx="823233"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72,50%</a:t>
              </a:r>
              <a:endParaRPr b="1" sz="1600">
                <a:solidFill>
                  <a:schemeClr val="dk1"/>
                </a:solidFill>
                <a:latin typeface="Arial Narrow"/>
                <a:ea typeface="Arial Narrow"/>
                <a:cs typeface="Arial Narrow"/>
                <a:sym typeface="Arial Narrow"/>
              </a:endParaRPr>
            </a:p>
          </p:txBody>
        </p:sp>
        <p:sp>
          <p:nvSpPr>
            <p:cNvPr id="675" name="Google Shape;675;p15"/>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676" name="Google Shape;676;p15"/>
            <p:cNvSpPr/>
            <p:nvPr/>
          </p:nvSpPr>
          <p:spPr>
            <a:xfrm>
              <a:off x="1141927" y="18493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58 casos</a:t>
              </a:r>
              <a:endParaRPr sz="1200">
                <a:solidFill>
                  <a:schemeClr val="dk1"/>
                </a:solidFill>
                <a:latin typeface="Calibri"/>
                <a:ea typeface="Calibri"/>
                <a:cs typeface="Calibri"/>
                <a:sym typeface="Calibri"/>
              </a:endParaRPr>
            </a:p>
          </p:txBody>
        </p:sp>
      </p:grpSp>
      <p:grpSp>
        <p:nvGrpSpPr>
          <p:cNvPr id="677" name="Google Shape;677;p15"/>
          <p:cNvGrpSpPr/>
          <p:nvPr/>
        </p:nvGrpSpPr>
        <p:grpSpPr>
          <a:xfrm>
            <a:off x="1117971" y="913240"/>
            <a:ext cx="812752" cy="1594295"/>
            <a:chOff x="1825139" y="1057131"/>
            <a:chExt cx="812752" cy="1594295"/>
          </a:xfrm>
        </p:grpSpPr>
        <p:sp>
          <p:nvSpPr>
            <p:cNvPr id="678" name="Google Shape;678;p15"/>
            <p:cNvSpPr/>
            <p:nvPr/>
          </p:nvSpPr>
          <p:spPr>
            <a:xfrm>
              <a:off x="1846951" y="2010776"/>
              <a:ext cx="7909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27,50%</a:t>
              </a:r>
              <a:endParaRPr b="1" sz="1600">
                <a:solidFill>
                  <a:schemeClr val="dk1"/>
                </a:solidFill>
                <a:latin typeface="Arial Narrow"/>
                <a:ea typeface="Arial Narrow"/>
                <a:cs typeface="Arial Narrow"/>
                <a:sym typeface="Arial Narrow"/>
              </a:endParaRPr>
            </a:p>
          </p:txBody>
        </p:sp>
        <p:sp>
          <p:nvSpPr>
            <p:cNvPr id="679" name="Google Shape;679;p15"/>
            <p:cNvSpPr/>
            <p:nvPr/>
          </p:nvSpPr>
          <p:spPr>
            <a:xfrm>
              <a:off x="1825139" y="1737476"/>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680" name="Google Shape;680;p15"/>
            <p:cNvSpPr/>
            <p:nvPr/>
          </p:nvSpPr>
          <p:spPr>
            <a:xfrm>
              <a:off x="1891954" y="2374427"/>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22 casos</a:t>
              </a:r>
              <a:endParaRPr sz="1200">
                <a:solidFill>
                  <a:schemeClr val="dk1"/>
                </a:solidFill>
                <a:latin typeface="Calibri"/>
                <a:ea typeface="Calibri"/>
                <a:cs typeface="Calibri"/>
                <a:sym typeface="Calibri"/>
              </a:endParaRPr>
            </a:p>
          </p:txBody>
        </p:sp>
        <p:pic>
          <p:nvPicPr>
            <p:cNvPr id="681" name="Google Shape;681;p15"/>
            <p:cNvPicPr preferRelativeResize="0"/>
            <p:nvPr/>
          </p:nvPicPr>
          <p:blipFill rotWithShape="1">
            <a:blip r:embed="rId3">
              <a:alphaModFix/>
            </a:blip>
            <a:srcRect b="0" l="29313" r="56038" t="7366"/>
            <a:stretch/>
          </p:blipFill>
          <p:spPr>
            <a:xfrm>
              <a:off x="1851354" y="1057131"/>
              <a:ext cx="696035" cy="748294"/>
            </a:xfrm>
            <a:prstGeom prst="rect">
              <a:avLst/>
            </a:prstGeom>
            <a:noFill/>
            <a:ln>
              <a:noFill/>
            </a:ln>
          </p:spPr>
        </p:pic>
      </p:grpSp>
      <p:grpSp>
        <p:nvGrpSpPr>
          <p:cNvPr id="682" name="Google Shape;682;p15"/>
          <p:cNvGrpSpPr/>
          <p:nvPr/>
        </p:nvGrpSpPr>
        <p:grpSpPr>
          <a:xfrm>
            <a:off x="2210241" y="879878"/>
            <a:ext cx="1152880" cy="1582804"/>
            <a:chOff x="3115290" y="1057131"/>
            <a:chExt cx="1152880" cy="1582804"/>
          </a:xfrm>
        </p:grpSpPr>
        <p:grpSp>
          <p:nvGrpSpPr>
            <p:cNvPr id="683" name="Google Shape;683;p15"/>
            <p:cNvGrpSpPr/>
            <p:nvPr/>
          </p:nvGrpSpPr>
          <p:grpSpPr>
            <a:xfrm>
              <a:off x="3115290" y="1781104"/>
              <a:ext cx="1152880" cy="858831"/>
              <a:chOff x="3744466" y="1301912"/>
              <a:chExt cx="1152880" cy="858831"/>
            </a:xfrm>
          </p:grpSpPr>
          <p:sp>
            <p:nvSpPr>
              <p:cNvPr id="684" name="Google Shape;684;p15"/>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685" name="Google Shape;685;p15"/>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686" name="Google Shape;686;p15"/>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687" name="Google Shape;687;p15"/>
            <p:cNvPicPr preferRelativeResize="0"/>
            <p:nvPr/>
          </p:nvPicPr>
          <p:blipFill rotWithShape="1">
            <a:blip r:embed="rId3">
              <a:alphaModFix/>
            </a:blip>
            <a:srcRect b="0" l="59057" r="25145" t="8806"/>
            <a:stretch/>
          </p:blipFill>
          <p:spPr>
            <a:xfrm>
              <a:off x="3328608" y="1057131"/>
              <a:ext cx="750627" cy="775969"/>
            </a:xfrm>
            <a:prstGeom prst="rect">
              <a:avLst/>
            </a:prstGeom>
            <a:noFill/>
            <a:ln>
              <a:noFill/>
            </a:ln>
          </p:spPr>
        </p:pic>
      </p:grpSp>
      <p:grpSp>
        <p:nvGrpSpPr>
          <p:cNvPr id="688" name="Google Shape;688;p15"/>
          <p:cNvGrpSpPr/>
          <p:nvPr/>
        </p:nvGrpSpPr>
        <p:grpSpPr>
          <a:xfrm>
            <a:off x="3371476" y="879878"/>
            <a:ext cx="740068" cy="1574421"/>
            <a:chOff x="4588574" y="1057131"/>
            <a:chExt cx="740068" cy="1574421"/>
          </a:xfrm>
        </p:grpSpPr>
        <p:grpSp>
          <p:nvGrpSpPr>
            <p:cNvPr id="689" name="Google Shape;689;p15"/>
            <p:cNvGrpSpPr/>
            <p:nvPr/>
          </p:nvGrpSpPr>
          <p:grpSpPr>
            <a:xfrm>
              <a:off x="4588574" y="1751628"/>
              <a:ext cx="740068" cy="879924"/>
              <a:chOff x="5245046" y="1274868"/>
              <a:chExt cx="740068" cy="879924"/>
            </a:xfrm>
          </p:grpSpPr>
          <p:sp>
            <p:nvSpPr>
              <p:cNvPr id="690" name="Google Shape;690;p15"/>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691" name="Google Shape;691;p15"/>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sp>
            <p:nvSpPr>
              <p:cNvPr id="692" name="Google Shape;692;p15"/>
              <p:cNvSpPr/>
              <p:nvPr/>
            </p:nvSpPr>
            <p:spPr>
              <a:xfrm>
                <a:off x="5286277" y="187779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693" name="Google Shape;693;p15"/>
            <p:cNvPicPr preferRelativeResize="0"/>
            <p:nvPr/>
          </p:nvPicPr>
          <p:blipFill rotWithShape="1">
            <a:blip r:embed="rId3">
              <a:alphaModFix/>
            </a:blip>
            <a:srcRect b="0" l="86761" r="0" t="0"/>
            <a:stretch/>
          </p:blipFill>
          <p:spPr>
            <a:xfrm>
              <a:off x="4668287" y="1057131"/>
              <a:ext cx="629046" cy="784558"/>
            </a:xfrm>
            <a:prstGeom prst="rect">
              <a:avLst/>
            </a:prstGeom>
            <a:noFill/>
            <a:ln>
              <a:noFill/>
            </a:ln>
          </p:spPr>
        </p:pic>
      </p:grpSp>
      <p:sp>
        <p:nvSpPr>
          <p:cNvPr id="694" name="Google Shape;694;p15"/>
          <p:cNvSpPr/>
          <p:nvPr/>
        </p:nvSpPr>
        <p:spPr>
          <a:xfrm>
            <a:off x="20117" y="7095275"/>
            <a:ext cx="4950964" cy="3462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Curso de vida de los casos notificados de hepatitis A. Periodo epidemiológico 04. 2022. </a:t>
            </a:r>
            <a:endParaRPr sz="1050">
              <a:solidFill>
                <a:schemeClr val="dk1"/>
              </a:solidFill>
              <a:latin typeface="Arial Narrow"/>
              <a:ea typeface="Arial Narrow"/>
              <a:cs typeface="Arial Narrow"/>
              <a:sym typeface="Arial Narrow"/>
            </a:endParaRPr>
          </a:p>
        </p:txBody>
      </p:sp>
      <p:pic>
        <p:nvPicPr>
          <p:cNvPr id="695" name="Google Shape;695;p15"/>
          <p:cNvPicPr preferRelativeResize="0"/>
          <p:nvPr/>
        </p:nvPicPr>
        <p:blipFill rotWithShape="1">
          <a:blip r:embed="rId4">
            <a:alphaModFix/>
          </a:blip>
          <a:srcRect b="0" l="0" r="0" t="0"/>
          <a:stretch/>
        </p:blipFill>
        <p:spPr>
          <a:xfrm>
            <a:off x="4684183" y="2631204"/>
            <a:ext cx="942975" cy="771525"/>
          </a:xfrm>
          <a:prstGeom prst="rect">
            <a:avLst/>
          </a:prstGeom>
          <a:noFill/>
          <a:ln>
            <a:noFill/>
          </a:ln>
        </p:spPr>
      </p:pic>
      <p:grpSp>
        <p:nvGrpSpPr>
          <p:cNvPr id="696" name="Google Shape;696;p15"/>
          <p:cNvGrpSpPr/>
          <p:nvPr/>
        </p:nvGrpSpPr>
        <p:grpSpPr>
          <a:xfrm>
            <a:off x="4330367" y="3245950"/>
            <a:ext cx="1720560" cy="877901"/>
            <a:chOff x="-36884" y="7072716"/>
            <a:chExt cx="1305446" cy="877901"/>
          </a:xfrm>
        </p:grpSpPr>
        <p:sp>
          <p:nvSpPr>
            <p:cNvPr id="697" name="Google Shape;697;p15"/>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698" name="Google Shape;698;p15"/>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97,50%</a:t>
              </a:r>
              <a:endParaRPr b="1" sz="1600">
                <a:solidFill>
                  <a:schemeClr val="dk1"/>
                </a:solidFill>
                <a:latin typeface="Arial Narrow"/>
                <a:ea typeface="Arial Narrow"/>
                <a:cs typeface="Arial Narrow"/>
                <a:sym typeface="Arial Narrow"/>
              </a:endParaRPr>
            </a:p>
          </p:txBody>
        </p:sp>
        <p:sp>
          <p:nvSpPr>
            <p:cNvPr id="699" name="Google Shape;699;p15"/>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78 casos</a:t>
              </a:r>
              <a:endParaRPr b="1" sz="1200">
                <a:solidFill>
                  <a:schemeClr val="dk1"/>
                </a:solidFill>
                <a:latin typeface="Arial Narrow"/>
                <a:ea typeface="Arial Narrow"/>
                <a:cs typeface="Arial Narrow"/>
                <a:sym typeface="Arial Narrow"/>
              </a:endParaRPr>
            </a:p>
          </p:txBody>
        </p:sp>
      </p:grpSp>
      <p:pic>
        <p:nvPicPr>
          <p:cNvPr id="700" name="Google Shape;700;p15"/>
          <p:cNvPicPr preferRelativeResize="0"/>
          <p:nvPr/>
        </p:nvPicPr>
        <p:blipFill rotWithShape="1">
          <a:blip r:embed="rId5">
            <a:alphaModFix/>
          </a:blip>
          <a:srcRect b="0" l="0" r="0" t="0"/>
          <a:stretch/>
        </p:blipFill>
        <p:spPr>
          <a:xfrm>
            <a:off x="508961" y="2659779"/>
            <a:ext cx="933450" cy="742950"/>
          </a:xfrm>
          <a:prstGeom prst="rect">
            <a:avLst/>
          </a:prstGeom>
          <a:noFill/>
          <a:ln>
            <a:noFill/>
          </a:ln>
        </p:spPr>
      </p:pic>
      <p:grpSp>
        <p:nvGrpSpPr>
          <p:cNvPr id="701" name="Google Shape;701;p15"/>
          <p:cNvGrpSpPr/>
          <p:nvPr/>
        </p:nvGrpSpPr>
        <p:grpSpPr>
          <a:xfrm>
            <a:off x="173594" y="2738085"/>
            <a:ext cx="3180160" cy="978490"/>
            <a:chOff x="-14122" y="6517843"/>
            <a:chExt cx="2412893" cy="978490"/>
          </a:xfrm>
        </p:grpSpPr>
        <p:sp>
          <p:nvSpPr>
            <p:cNvPr id="702" name="Google Shape;702;p15"/>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703" name="Google Shape;703;p15"/>
            <p:cNvSpPr/>
            <p:nvPr/>
          </p:nvSpPr>
          <p:spPr>
            <a:xfrm>
              <a:off x="1062597" y="6517843"/>
              <a:ext cx="1336174" cy="97849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contributivo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73,75% - 59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a:t>
              </a:r>
              <a:r>
                <a:rPr b="1" lang="es-ES" sz="1600">
                  <a:solidFill>
                    <a:schemeClr val="dk1"/>
                  </a:solidFill>
                  <a:latin typeface="Arial Narrow"/>
                  <a:ea typeface="Arial Narrow"/>
                  <a:cs typeface="Arial Narrow"/>
                  <a:sym typeface="Arial Narrow"/>
                </a:rPr>
                <a:t> </a:t>
              </a:r>
              <a:r>
                <a:rPr b="1" lang="es-ES" sz="1200">
                  <a:solidFill>
                    <a:schemeClr val="dk1"/>
                  </a:solidFill>
                  <a:latin typeface="Arial Narrow"/>
                  <a:ea typeface="Arial Narrow"/>
                  <a:cs typeface="Arial Narrow"/>
                  <a:sym typeface="Arial Narrow"/>
                </a:rPr>
                <a:t> subsidiado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18,75% - 15 casos</a:t>
              </a:r>
              <a:endParaRPr b="1" sz="1600">
                <a:solidFill>
                  <a:schemeClr val="dk1"/>
                </a:solidFill>
                <a:latin typeface="Arial Narrow"/>
                <a:ea typeface="Arial Narrow"/>
                <a:cs typeface="Arial Narrow"/>
                <a:sym typeface="Arial Narrow"/>
              </a:endParaRPr>
            </a:p>
          </p:txBody>
        </p:sp>
      </p:grpSp>
      <p:grpSp>
        <p:nvGrpSpPr>
          <p:cNvPr id="704" name="Google Shape;704;p15"/>
          <p:cNvGrpSpPr/>
          <p:nvPr/>
        </p:nvGrpSpPr>
        <p:grpSpPr>
          <a:xfrm>
            <a:off x="4329256" y="982183"/>
            <a:ext cx="874090" cy="1513653"/>
            <a:chOff x="2507826" y="2585355"/>
            <a:chExt cx="874090" cy="1513653"/>
          </a:xfrm>
        </p:grpSpPr>
        <p:sp>
          <p:nvSpPr>
            <p:cNvPr id="705" name="Google Shape;705;p15"/>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pic>
          <p:nvPicPr>
            <p:cNvPr id="706" name="Google Shape;706;p15"/>
            <p:cNvPicPr preferRelativeResize="0"/>
            <p:nvPr/>
          </p:nvPicPr>
          <p:blipFill rotWithShape="1">
            <a:blip r:embed="rId6">
              <a:alphaModFix/>
            </a:blip>
            <a:srcRect b="0" l="0" r="0" t="0"/>
            <a:stretch/>
          </p:blipFill>
          <p:spPr>
            <a:xfrm>
              <a:off x="2782185" y="2585355"/>
              <a:ext cx="477234" cy="780927"/>
            </a:xfrm>
            <a:prstGeom prst="rect">
              <a:avLst/>
            </a:prstGeom>
            <a:noFill/>
            <a:ln>
              <a:noFill/>
            </a:ln>
          </p:spPr>
        </p:pic>
        <p:sp>
          <p:nvSpPr>
            <p:cNvPr id="707" name="Google Shape;707;p15"/>
            <p:cNvSpPr/>
            <p:nvPr/>
          </p:nvSpPr>
          <p:spPr>
            <a:xfrm>
              <a:off x="2558275" y="3203848"/>
              <a:ext cx="740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Maternas</a:t>
              </a:r>
              <a:endParaRPr b="1" sz="1200" u="sng">
                <a:solidFill>
                  <a:srgbClr val="000000"/>
                </a:solidFill>
                <a:latin typeface="Arial Narrow"/>
                <a:ea typeface="Arial Narrow"/>
                <a:cs typeface="Arial Narrow"/>
                <a:sym typeface="Arial Narrow"/>
              </a:endParaRPr>
            </a:p>
          </p:txBody>
        </p:sp>
        <p:sp>
          <p:nvSpPr>
            <p:cNvPr id="708" name="Google Shape;708;p15"/>
            <p:cNvSpPr/>
            <p:nvPr/>
          </p:nvSpPr>
          <p:spPr>
            <a:xfrm>
              <a:off x="2648170" y="3822009"/>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a:t>
              </a:r>
              <a:endParaRPr sz="1200">
                <a:solidFill>
                  <a:schemeClr val="dk1"/>
                </a:solidFill>
                <a:latin typeface="Calibri"/>
                <a:ea typeface="Calibri"/>
                <a:cs typeface="Calibri"/>
                <a:sym typeface="Calibri"/>
              </a:endParaRPr>
            </a:p>
          </p:txBody>
        </p:sp>
      </p:grpSp>
      <p:grpSp>
        <p:nvGrpSpPr>
          <p:cNvPr id="709" name="Google Shape;709;p15"/>
          <p:cNvGrpSpPr/>
          <p:nvPr/>
        </p:nvGrpSpPr>
        <p:grpSpPr>
          <a:xfrm>
            <a:off x="6355281" y="988099"/>
            <a:ext cx="789881" cy="1519436"/>
            <a:chOff x="3826683" y="2682487"/>
            <a:chExt cx="789881" cy="1519436"/>
          </a:xfrm>
        </p:grpSpPr>
        <p:grpSp>
          <p:nvGrpSpPr>
            <p:cNvPr id="710" name="Google Shape;710;p15"/>
            <p:cNvGrpSpPr/>
            <p:nvPr/>
          </p:nvGrpSpPr>
          <p:grpSpPr>
            <a:xfrm>
              <a:off x="3826683" y="3306763"/>
              <a:ext cx="789881" cy="895160"/>
              <a:chOff x="2507826" y="3203848"/>
              <a:chExt cx="789881" cy="895160"/>
            </a:xfrm>
          </p:grpSpPr>
          <p:sp>
            <p:nvSpPr>
              <p:cNvPr id="711" name="Google Shape;711;p15"/>
              <p:cNvSpPr/>
              <p:nvPr/>
            </p:nvSpPr>
            <p:spPr>
              <a:xfrm>
                <a:off x="2507826" y="3472120"/>
                <a:ext cx="764855"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3,75%</a:t>
                </a:r>
                <a:endParaRPr b="1" sz="1600">
                  <a:solidFill>
                    <a:schemeClr val="dk1"/>
                  </a:solidFill>
                  <a:latin typeface="Arial Narrow"/>
                  <a:ea typeface="Arial Narrow"/>
                  <a:cs typeface="Arial Narrow"/>
                  <a:sym typeface="Arial Narrow"/>
                </a:endParaRPr>
              </a:p>
            </p:txBody>
          </p:sp>
          <p:sp>
            <p:nvSpPr>
              <p:cNvPr id="712" name="Google Shape;712;p15"/>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713" name="Google Shape;713;p15"/>
              <p:cNvSpPr/>
              <p:nvPr/>
            </p:nvSpPr>
            <p:spPr>
              <a:xfrm>
                <a:off x="2648170" y="3822009"/>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grpSp>
        <p:pic>
          <p:nvPicPr>
            <p:cNvPr id="714" name="Google Shape;714;p15"/>
            <p:cNvPicPr preferRelativeResize="0"/>
            <p:nvPr/>
          </p:nvPicPr>
          <p:blipFill rotWithShape="1">
            <a:blip r:embed="rId7">
              <a:alphaModFix/>
            </a:blip>
            <a:srcRect b="0" l="0" r="0" t="0"/>
            <a:stretch/>
          </p:blipFill>
          <p:spPr>
            <a:xfrm>
              <a:off x="3945025" y="2682487"/>
              <a:ext cx="587628" cy="678570"/>
            </a:xfrm>
            <a:prstGeom prst="rect">
              <a:avLst/>
            </a:prstGeom>
            <a:noFill/>
            <a:ln>
              <a:noFill/>
            </a:ln>
          </p:spPr>
        </p:pic>
      </p:grpSp>
      <p:grpSp>
        <p:nvGrpSpPr>
          <p:cNvPr id="715" name="Google Shape;715;p15"/>
          <p:cNvGrpSpPr/>
          <p:nvPr/>
        </p:nvGrpSpPr>
        <p:grpSpPr>
          <a:xfrm>
            <a:off x="5112618" y="932914"/>
            <a:ext cx="1380071" cy="1567357"/>
            <a:chOff x="1963587" y="2618404"/>
            <a:chExt cx="1380071" cy="1567357"/>
          </a:xfrm>
        </p:grpSpPr>
        <p:pic>
          <p:nvPicPr>
            <p:cNvPr id="716" name="Google Shape;716;p15"/>
            <p:cNvPicPr preferRelativeResize="0"/>
            <p:nvPr/>
          </p:nvPicPr>
          <p:blipFill rotWithShape="1">
            <a:blip r:embed="rId8">
              <a:alphaModFix/>
            </a:blip>
            <a:srcRect b="0" l="0" r="48966" t="0"/>
            <a:stretch/>
          </p:blipFill>
          <p:spPr>
            <a:xfrm>
              <a:off x="2148657" y="2618404"/>
              <a:ext cx="995527" cy="731522"/>
            </a:xfrm>
            <a:prstGeom prst="rect">
              <a:avLst/>
            </a:prstGeom>
            <a:noFill/>
            <a:ln>
              <a:noFill/>
            </a:ln>
          </p:spPr>
        </p:pic>
        <p:grpSp>
          <p:nvGrpSpPr>
            <p:cNvPr id="717" name="Google Shape;717;p15"/>
            <p:cNvGrpSpPr/>
            <p:nvPr/>
          </p:nvGrpSpPr>
          <p:grpSpPr>
            <a:xfrm>
              <a:off x="1963587" y="3189889"/>
              <a:ext cx="1380071" cy="995872"/>
              <a:chOff x="-325073" y="6955842"/>
              <a:chExt cx="1612468" cy="995872"/>
            </a:xfrm>
          </p:grpSpPr>
          <p:sp>
            <p:nvSpPr>
              <p:cNvPr id="718" name="Google Shape;718;p15"/>
              <p:cNvSpPr txBox="1"/>
              <p:nvPr/>
            </p:nvSpPr>
            <p:spPr>
              <a:xfrm>
                <a:off x="-325073" y="6955842"/>
                <a:ext cx="1612468"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b="1" sz="1200" u="sng">
                  <a:solidFill>
                    <a:schemeClr val="dk1"/>
                  </a:solidFill>
                  <a:latin typeface="Arial Narrow"/>
                  <a:ea typeface="Arial Narrow"/>
                  <a:cs typeface="Arial Narrow"/>
                  <a:sym typeface="Arial Narrow"/>
                </a:endParaRPr>
              </a:p>
            </p:txBody>
          </p:sp>
          <p:sp>
            <p:nvSpPr>
              <p:cNvPr id="719" name="Google Shape;719;p15"/>
              <p:cNvSpPr/>
              <p:nvPr/>
            </p:nvSpPr>
            <p:spPr>
              <a:xfrm>
                <a:off x="-36885" y="7363321"/>
                <a:ext cx="1091214"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720" name="Google Shape;720;p15"/>
              <p:cNvSpPr txBox="1"/>
              <p:nvPr/>
            </p:nvSpPr>
            <p:spPr>
              <a:xfrm>
                <a:off x="-142058" y="7674715"/>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sp>
        <p:nvSpPr>
          <p:cNvPr id="721" name="Google Shape;721;p15"/>
          <p:cNvSpPr/>
          <p:nvPr/>
        </p:nvSpPr>
        <p:spPr>
          <a:xfrm>
            <a:off x="3723908" y="6614023"/>
            <a:ext cx="3396228"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Comportamiento inusual para hepatitis A. Periodo epidemiológico 04 2022. </a:t>
            </a:r>
            <a:endParaRPr sz="1050">
              <a:solidFill>
                <a:schemeClr val="dk1"/>
              </a:solidFill>
              <a:latin typeface="Arial Narrow"/>
              <a:ea typeface="Arial Narrow"/>
              <a:cs typeface="Arial Narrow"/>
              <a:sym typeface="Arial Narrow"/>
            </a:endParaRPr>
          </a:p>
        </p:txBody>
      </p:sp>
      <p:sp>
        <p:nvSpPr>
          <p:cNvPr id="722" name="Google Shape;722;p15"/>
          <p:cNvSpPr/>
          <p:nvPr/>
        </p:nvSpPr>
        <p:spPr>
          <a:xfrm>
            <a:off x="7644" y="8100392"/>
            <a:ext cx="7230095"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La Hepatitis A se observa en el canal endémico en comportamiento esperado por debajo de los casos usuales. Durante este año no se supera el número de casos de los dos últimos años durante las semanas epidemiológicas evaluadas. Se evidencia un aumento del 68,57% en relación con el mismo periodo de año anterior. Los cursos de vida de adolescencia,  juventud y  adultez con el 95% de los casos, una mayor frecuencia de casos en hombres.  </a:t>
            </a:r>
            <a:endParaRPr sz="1100">
              <a:solidFill>
                <a:schemeClr val="dk1"/>
              </a:solidFill>
              <a:latin typeface="Arial Narrow"/>
              <a:ea typeface="Arial Narrow"/>
              <a:cs typeface="Arial Narrow"/>
              <a:sym typeface="Arial Narrow"/>
            </a:endParaRPr>
          </a:p>
        </p:txBody>
      </p:sp>
      <p:sp>
        <p:nvSpPr>
          <p:cNvPr id="723" name="Google Shape;723;p15"/>
          <p:cNvSpPr/>
          <p:nvPr/>
        </p:nvSpPr>
        <p:spPr>
          <a:xfrm>
            <a:off x="-50" y="7493532"/>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24" name="Google Shape;724;p15"/>
          <p:cNvGrpSpPr/>
          <p:nvPr/>
        </p:nvGrpSpPr>
        <p:grpSpPr>
          <a:xfrm>
            <a:off x="160381" y="7558421"/>
            <a:ext cx="3446504" cy="276999"/>
            <a:chOff x="2448322" y="33831"/>
            <a:chExt cx="3446504" cy="276999"/>
          </a:xfrm>
        </p:grpSpPr>
        <p:sp>
          <p:nvSpPr>
            <p:cNvPr id="725" name="Google Shape;725;p15"/>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726" name="Google Shape;726;p15"/>
            <p:cNvCxnSpPr>
              <a:stCxn id="725"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727" name="Google Shape;727;p15"/>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grpSp>
        <p:nvGrpSpPr>
          <p:cNvPr id="728" name="Google Shape;728;p15"/>
          <p:cNvGrpSpPr/>
          <p:nvPr/>
        </p:nvGrpSpPr>
        <p:grpSpPr>
          <a:xfrm>
            <a:off x="2338822" y="534761"/>
            <a:ext cx="1847617" cy="436842"/>
            <a:chOff x="3060727" y="484500"/>
            <a:chExt cx="2369636" cy="436842"/>
          </a:xfrm>
        </p:grpSpPr>
        <p:sp>
          <p:nvSpPr>
            <p:cNvPr id="729" name="Google Shape;729;p1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30" name="Google Shape;730;p15"/>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b="1" sz="1400">
                <a:solidFill>
                  <a:schemeClr val="dk1"/>
                </a:solidFill>
                <a:latin typeface="Arial Narrow"/>
                <a:ea typeface="Arial Narrow"/>
                <a:cs typeface="Arial Narrow"/>
                <a:sym typeface="Arial Narrow"/>
              </a:endParaRPr>
            </a:p>
          </p:txBody>
        </p:sp>
      </p:grpSp>
      <p:grpSp>
        <p:nvGrpSpPr>
          <p:cNvPr id="731" name="Google Shape;731;p15"/>
          <p:cNvGrpSpPr/>
          <p:nvPr/>
        </p:nvGrpSpPr>
        <p:grpSpPr>
          <a:xfrm>
            <a:off x="205725" y="534759"/>
            <a:ext cx="1852274" cy="436842"/>
            <a:chOff x="3054754" y="484500"/>
            <a:chExt cx="2375609" cy="436842"/>
          </a:xfrm>
        </p:grpSpPr>
        <p:sp>
          <p:nvSpPr>
            <p:cNvPr id="732" name="Google Shape;732;p1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33" name="Google Shape;733;p15"/>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b="1" sz="1400">
                <a:solidFill>
                  <a:schemeClr val="dk1"/>
                </a:solidFill>
                <a:latin typeface="Arial Narrow"/>
                <a:ea typeface="Arial Narrow"/>
                <a:cs typeface="Arial Narrow"/>
                <a:sym typeface="Arial Narrow"/>
              </a:endParaRPr>
            </a:p>
          </p:txBody>
        </p:sp>
      </p:grpSp>
      <p:grpSp>
        <p:nvGrpSpPr>
          <p:cNvPr id="734" name="Google Shape;734;p15"/>
          <p:cNvGrpSpPr/>
          <p:nvPr/>
        </p:nvGrpSpPr>
        <p:grpSpPr>
          <a:xfrm>
            <a:off x="4410694" y="596925"/>
            <a:ext cx="2722458" cy="436842"/>
            <a:chOff x="3060727" y="484500"/>
            <a:chExt cx="2369637" cy="436842"/>
          </a:xfrm>
        </p:grpSpPr>
        <p:sp>
          <p:nvSpPr>
            <p:cNvPr id="735" name="Google Shape;735;p1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36" name="Google Shape;736;p15"/>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b="1" sz="1400">
                <a:solidFill>
                  <a:schemeClr val="dk1"/>
                </a:solidFill>
                <a:latin typeface="Arial Narrow"/>
                <a:ea typeface="Arial Narrow"/>
                <a:cs typeface="Arial Narrow"/>
                <a:sym typeface="Arial Narrow"/>
              </a:endParaRPr>
            </a:p>
          </p:txBody>
        </p:sp>
      </p:grpSp>
      <p:pic>
        <p:nvPicPr>
          <p:cNvPr id="737" name="Google Shape;737;p15"/>
          <p:cNvPicPr preferRelativeResize="0"/>
          <p:nvPr/>
        </p:nvPicPr>
        <p:blipFill rotWithShape="1">
          <a:blip r:embed="rId9">
            <a:alphaModFix/>
          </a:blip>
          <a:srcRect b="0" l="0" r="0" t="0"/>
          <a:stretch/>
        </p:blipFill>
        <p:spPr>
          <a:xfrm>
            <a:off x="-7175" y="4573781"/>
            <a:ext cx="3614060" cy="2521494"/>
          </a:xfrm>
          <a:prstGeom prst="rect">
            <a:avLst/>
          </a:prstGeom>
          <a:noFill/>
          <a:ln>
            <a:noFill/>
          </a:ln>
        </p:spPr>
      </p:pic>
      <p:pic>
        <p:nvPicPr>
          <p:cNvPr id="738" name="Google Shape;738;p15"/>
          <p:cNvPicPr preferRelativeResize="0"/>
          <p:nvPr/>
        </p:nvPicPr>
        <p:blipFill rotWithShape="1">
          <a:blip r:embed="rId10">
            <a:alphaModFix/>
          </a:blip>
          <a:srcRect b="0" l="0" r="0" t="0"/>
          <a:stretch/>
        </p:blipFill>
        <p:spPr>
          <a:xfrm>
            <a:off x="3622690" y="4583423"/>
            <a:ext cx="3578159" cy="21401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id="743" name="Google Shape;743;p16"/>
          <p:cNvPicPr preferRelativeResize="0"/>
          <p:nvPr/>
        </p:nvPicPr>
        <p:blipFill rotWithShape="1">
          <a:blip r:embed="rId3">
            <a:alphaModFix/>
          </a:blip>
          <a:srcRect b="1" l="0" r="0" t="73034"/>
          <a:stretch/>
        </p:blipFill>
        <p:spPr>
          <a:xfrm>
            <a:off x="50" y="6876256"/>
            <a:ext cx="2172322" cy="2267744"/>
          </a:xfrm>
          <a:prstGeom prst="rect">
            <a:avLst/>
          </a:prstGeom>
          <a:noFill/>
          <a:ln>
            <a:noFill/>
          </a:ln>
        </p:spPr>
      </p:pic>
      <p:pic>
        <p:nvPicPr>
          <p:cNvPr id="744" name="Google Shape;744;p16"/>
          <p:cNvPicPr preferRelativeResize="0"/>
          <p:nvPr/>
        </p:nvPicPr>
        <p:blipFill rotWithShape="1">
          <a:blip r:embed="rId4">
            <a:alphaModFix/>
          </a:blip>
          <a:srcRect b="37555" l="33160" r="52563" t="16888"/>
          <a:stretch/>
        </p:blipFill>
        <p:spPr>
          <a:xfrm>
            <a:off x="-23417" y="13742"/>
            <a:ext cx="2175822" cy="3905250"/>
          </a:xfrm>
          <a:prstGeom prst="rect">
            <a:avLst/>
          </a:prstGeom>
          <a:noFill/>
          <a:ln>
            <a:noFill/>
          </a:ln>
        </p:spPr>
      </p:pic>
      <p:pic>
        <p:nvPicPr>
          <p:cNvPr id="745" name="Google Shape;745;p16"/>
          <p:cNvPicPr preferRelativeResize="0"/>
          <p:nvPr/>
        </p:nvPicPr>
        <p:blipFill rotWithShape="1">
          <a:blip r:embed="rId3">
            <a:alphaModFix/>
          </a:blip>
          <a:srcRect b="0" l="0" r="0" t="55451"/>
          <a:stretch/>
        </p:blipFill>
        <p:spPr>
          <a:xfrm>
            <a:off x="0" y="3419872"/>
            <a:ext cx="2180731" cy="3487638"/>
          </a:xfrm>
          <a:prstGeom prst="rect">
            <a:avLst/>
          </a:prstGeom>
          <a:noFill/>
          <a:ln>
            <a:noFill/>
          </a:ln>
        </p:spPr>
      </p:pic>
      <p:sp>
        <p:nvSpPr>
          <p:cNvPr id="746" name="Google Shape;746;p16"/>
          <p:cNvSpPr txBox="1"/>
          <p:nvPr/>
        </p:nvSpPr>
        <p:spPr>
          <a:xfrm>
            <a:off x="-90045" y="1026284"/>
            <a:ext cx="23090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04 - 2022</a:t>
            </a:r>
            <a:endParaRPr b="1" sz="1200">
              <a:solidFill>
                <a:schemeClr val="dk1"/>
              </a:solidFill>
              <a:latin typeface="Arial Narrow"/>
              <a:ea typeface="Arial Narrow"/>
              <a:cs typeface="Arial Narrow"/>
              <a:sym typeface="Arial Narrow"/>
            </a:endParaRPr>
          </a:p>
        </p:txBody>
      </p:sp>
      <p:sp>
        <p:nvSpPr>
          <p:cNvPr id="747" name="Google Shape;747;p16"/>
          <p:cNvSpPr/>
          <p:nvPr/>
        </p:nvSpPr>
        <p:spPr>
          <a:xfrm>
            <a:off x="2179172" y="2968660"/>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B. Medellín, a Periodo epidemiológico 04  acumulado de 2022. </a:t>
            </a:r>
            <a:endParaRPr sz="1100">
              <a:solidFill>
                <a:schemeClr val="dk1"/>
              </a:solidFill>
              <a:latin typeface="Arial Narrow"/>
              <a:ea typeface="Arial Narrow"/>
              <a:cs typeface="Arial Narrow"/>
              <a:sym typeface="Arial Narrow"/>
            </a:endParaRPr>
          </a:p>
        </p:txBody>
      </p:sp>
      <p:grpSp>
        <p:nvGrpSpPr>
          <p:cNvPr id="748" name="Google Shape;748;p16"/>
          <p:cNvGrpSpPr/>
          <p:nvPr/>
        </p:nvGrpSpPr>
        <p:grpSpPr>
          <a:xfrm>
            <a:off x="179214" y="5091636"/>
            <a:ext cx="1892650" cy="488476"/>
            <a:chOff x="2397524" y="3379972"/>
            <a:chExt cx="4508500" cy="904875"/>
          </a:xfrm>
        </p:grpSpPr>
        <p:pic>
          <p:nvPicPr>
            <p:cNvPr id="749" name="Google Shape;749;p16"/>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750" name="Google Shape;750;p16"/>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52</a:t>
              </a:r>
              <a:endParaRPr b="1" sz="1800">
                <a:solidFill>
                  <a:schemeClr val="dk1"/>
                </a:solidFill>
                <a:latin typeface="Arial Narrow"/>
                <a:ea typeface="Arial Narrow"/>
                <a:cs typeface="Arial Narrow"/>
                <a:sym typeface="Arial Narrow"/>
              </a:endParaRPr>
            </a:p>
          </p:txBody>
        </p:sp>
      </p:grpSp>
      <p:sp>
        <p:nvSpPr>
          <p:cNvPr id="751" name="Google Shape;751;p16"/>
          <p:cNvSpPr txBox="1"/>
          <p:nvPr/>
        </p:nvSpPr>
        <p:spPr>
          <a:xfrm>
            <a:off x="16447" y="5541203"/>
            <a:ext cx="216428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con respecto al mismo periodo del año anterior</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Aumentó en un 40,5%</a:t>
            </a:r>
            <a:endParaRPr b="1" sz="1200">
              <a:solidFill>
                <a:schemeClr val="dk1"/>
              </a:solidFill>
              <a:latin typeface="Arial Narrow"/>
              <a:ea typeface="Arial Narrow"/>
              <a:cs typeface="Arial Narrow"/>
              <a:sym typeface="Arial Narrow"/>
            </a:endParaRPr>
          </a:p>
        </p:txBody>
      </p:sp>
      <p:grpSp>
        <p:nvGrpSpPr>
          <p:cNvPr id="752" name="Google Shape;752;p16"/>
          <p:cNvGrpSpPr/>
          <p:nvPr/>
        </p:nvGrpSpPr>
        <p:grpSpPr>
          <a:xfrm>
            <a:off x="2448322" y="74775"/>
            <a:ext cx="3446504" cy="276999"/>
            <a:chOff x="2448322" y="74775"/>
            <a:chExt cx="3446504" cy="276999"/>
          </a:xfrm>
        </p:grpSpPr>
        <p:sp>
          <p:nvSpPr>
            <p:cNvPr id="753" name="Google Shape;753;p1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754" name="Google Shape;754;p16"/>
            <p:cNvCxnSpPr>
              <a:stCxn id="75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755" name="Google Shape;755;p1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756" name="Google Shape;756;p1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16</a:t>
            </a:r>
            <a:endParaRPr b="1" sz="1050">
              <a:solidFill>
                <a:schemeClr val="dk1"/>
              </a:solidFill>
              <a:latin typeface="Arial Narrow"/>
              <a:ea typeface="Arial Narrow"/>
              <a:cs typeface="Arial Narrow"/>
              <a:sym typeface="Arial Narrow"/>
            </a:endParaRPr>
          </a:p>
        </p:txBody>
      </p:sp>
      <p:sp>
        <p:nvSpPr>
          <p:cNvPr id="757" name="Google Shape;757;p16"/>
          <p:cNvSpPr txBox="1"/>
          <p:nvPr>
            <p:ph type="ctrTitle"/>
          </p:nvPr>
        </p:nvSpPr>
        <p:spPr>
          <a:xfrm>
            <a:off x="-18971" y="403841"/>
            <a:ext cx="2208885" cy="4770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Hepatitis B y C</a:t>
            </a:r>
            <a:endParaRPr b="1" sz="2500">
              <a:solidFill>
                <a:srgbClr val="C00000"/>
              </a:solidFill>
              <a:latin typeface="Arial Narrow"/>
              <a:ea typeface="Arial Narrow"/>
              <a:cs typeface="Arial Narrow"/>
              <a:sym typeface="Arial Narrow"/>
            </a:endParaRPr>
          </a:p>
        </p:txBody>
      </p:sp>
      <p:sp>
        <p:nvSpPr>
          <p:cNvPr id="758" name="Google Shape;758;p16"/>
          <p:cNvSpPr/>
          <p:nvPr/>
        </p:nvSpPr>
        <p:spPr>
          <a:xfrm>
            <a:off x="2179172" y="6084168"/>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C. Medellín, a Periodo epidemiológico 04  acumulado de 2022. </a:t>
            </a:r>
            <a:endParaRPr sz="1100">
              <a:solidFill>
                <a:schemeClr val="dk1"/>
              </a:solidFill>
              <a:latin typeface="Arial Narrow"/>
              <a:ea typeface="Arial Narrow"/>
              <a:cs typeface="Arial Narrow"/>
              <a:sym typeface="Arial Narrow"/>
            </a:endParaRPr>
          </a:p>
        </p:txBody>
      </p:sp>
      <p:sp>
        <p:nvSpPr>
          <p:cNvPr id="759" name="Google Shape;759;p16"/>
          <p:cNvSpPr/>
          <p:nvPr/>
        </p:nvSpPr>
        <p:spPr>
          <a:xfrm>
            <a:off x="2181225" y="8553451"/>
            <a:ext cx="494395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4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B. Medellín, a Periodo epidemiológico 04   acumulado de 2019-2022. </a:t>
            </a:r>
            <a:endParaRPr sz="1000">
              <a:solidFill>
                <a:schemeClr val="dk1"/>
              </a:solidFill>
              <a:latin typeface="Arial Narrow"/>
              <a:ea typeface="Arial Narrow"/>
              <a:cs typeface="Arial Narrow"/>
              <a:sym typeface="Arial Narrow"/>
            </a:endParaRPr>
          </a:p>
        </p:txBody>
      </p:sp>
      <p:sp>
        <p:nvSpPr>
          <p:cNvPr id="760" name="Google Shape;760;p16"/>
          <p:cNvSpPr txBox="1"/>
          <p:nvPr/>
        </p:nvSpPr>
        <p:spPr>
          <a:xfrm flipH="1">
            <a:off x="544821" y="4845571"/>
            <a:ext cx="125540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400">
                <a:solidFill>
                  <a:schemeClr val="dk1"/>
                </a:solidFill>
                <a:latin typeface="Calibri"/>
                <a:ea typeface="Calibri"/>
                <a:cs typeface="Calibri"/>
                <a:sym typeface="Calibri"/>
              </a:rPr>
              <a:t>Hepatitis B</a:t>
            </a:r>
            <a:endParaRPr b="1" sz="1400">
              <a:solidFill>
                <a:schemeClr val="dk1"/>
              </a:solidFill>
              <a:latin typeface="Calibri"/>
              <a:ea typeface="Calibri"/>
              <a:cs typeface="Calibri"/>
              <a:sym typeface="Calibri"/>
            </a:endParaRPr>
          </a:p>
        </p:txBody>
      </p:sp>
      <p:grpSp>
        <p:nvGrpSpPr>
          <p:cNvPr id="761" name="Google Shape;761;p16"/>
          <p:cNvGrpSpPr/>
          <p:nvPr/>
        </p:nvGrpSpPr>
        <p:grpSpPr>
          <a:xfrm>
            <a:off x="144066" y="6618265"/>
            <a:ext cx="1892650" cy="488476"/>
            <a:chOff x="2397524" y="3379972"/>
            <a:chExt cx="4508500" cy="904875"/>
          </a:xfrm>
        </p:grpSpPr>
        <p:pic>
          <p:nvPicPr>
            <p:cNvPr id="762" name="Google Shape;762;p16"/>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763" name="Google Shape;763;p16"/>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40</a:t>
              </a:r>
              <a:endParaRPr b="1" sz="1800">
                <a:solidFill>
                  <a:schemeClr val="dk1"/>
                </a:solidFill>
                <a:latin typeface="Arial Narrow"/>
                <a:ea typeface="Arial Narrow"/>
                <a:cs typeface="Arial Narrow"/>
                <a:sym typeface="Arial Narrow"/>
              </a:endParaRPr>
            </a:p>
          </p:txBody>
        </p:sp>
      </p:grpSp>
      <p:sp>
        <p:nvSpPr>
          <p:cNvPr id="764" name="Google Shape;764;p16"/>
          <p:cNvSpPr txBox="1"/>
          <p:nvPr/>
        </p:nvSpPr>
        <p:spPr>
          <a:xfrm flipH="1">
            <a:off x="509673" y="6372200"/>
            <a:ext cx="125540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400">
                <a:solidFill>
                  <a:schemeClr val="dk1"/>
                </a:solidFill>
                <a:latin typeface="Calibri"/>
                <a:ea typeface="Calibri"/>
                <a:cs typeface="Calibri"/>
                <a:sym typeface="Calibri"/>
              </a:rPr>
              <a:t>Hepatitis C</a:t>
            </a:r>
            <a:endParaRPr b="1" sz="1400">
              <a:solidFill>
                <a:schemeClr val="dk1"/>
              </a:solidFill>
              <a:latin typeface="Calibri"/>
              <a:ea typeface="Calibri"/>
              <a:cs typeface="Calibri"/>
              <a:sym typeface="Calibri"/>
            </a:endParaRPr>
          </a:p>
        </p:txBody>
      </p:sp>
      <p:sp>
        <p:nvSpPr>
          <p:cNvPr id="765" name="Google Shape;765;p16"/>
          <p:cNvSpPr txBox="1"/>
          <p:nvPr/>
        </p:nvSpPr>
        <p:spPr>
          <a:xfrm>
            <a:off x="50" y="7125379"/>
            <a:ext cx="216428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con respecto al mismo periodo del año anterior</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Aumentó en un 100%</a:t>
            </a:r>
            <a:endParaRPr b="1" sz="1200">
              <a:solidFill>
                <a:schemeClr val="dk1"/>
              </a:solidFill>
              <a:latin typeface="Arial Narrow"/>
              <a:ea typeface="Arial Narrow"/>
              <a:cs typeface="Arial Narrow"/>
              <a:sym typeface="Arial Narrow"/>
            </a:endParaRPr>
          </a:p>
        </p:txBody>
      </p:sp>
      <p:graphicFrame>
        <p:nvGraphicFramePr>
          <p:cNvPr id="766" name="Google Shape;766;p16"/>
          <p:cNvGraphicFramePr/>
          <p:nvPr/>
        </p:nvGraphicFramePr>
        <p:xfrm>
          <a:off x="2152405" y="351775"/>
          <a:ext cx="4972778" cy="2708057"/>
        </p:xfrm>
        <a:graphic>
          <a:graphicData uri="http://schemas.openxmlformats.org/drawingml/2006/chart">
            <c:chart r:id="rId6"/>
          </a:graphicData>
        </a:graphic>
      </p:graphicFrame>
      <p:graphicFrame>
        <p:nvGraphicFramePr>
          <p:cNvPr id="767" name="Google Shape;767;p16"/>
          <p:cNvGraphicFramePr/>
          <p:nvPr/>
        </p:nvGraphicFramePr>
        <p:xfrm>
          <a:off x="2071864" y="3419873"/>
          <a:ext cx="5129034" cy="2736304"/>
        </p:xfrm>
        <a:graphic>
          <a:graphicData uri="http://schemas.openxmlformats.org/drawingml/2006/chart">
            <c:chart r:id="rId7"/>
          </a:graphicData>
        </a:graphic>
      </p:graphicFrame>
      <p:graphicFrame>
        <p:nvGraphicFramePr>
          <p:cNvPr id="768" name="Google Shape;768;p16"/>
          <p:cNvGraphicFramePr/>
          <p:nvPr/>
        </p:nvGraphicFramePr>
        <p:xfrm>
          <a:off x="2208166" y="6447583"/>
          <a:ext cx="4848668" cy="2300881"/>
        </p:xfrm>
        <a:graphic>
          <a:graphicData uri="http://schemas.openxmlformats.org/drawingml/2006/chart">
            <c:chart r:id="rId8"/>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17"/>
          <p:cNvSpPr/>
          <p:nvPr/>
        </p:nvSpPr>
        <p:spPr>
          <a:xfrm>
            <a:off x="0" y="19077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4" name="Google Shape;774;p1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Pág..17 </a:t>
            </a:r>
            <a:endParaRPr b="1" sz="1050">
              <a:solidFill>
                <a:schemeClr val="dk1"/>
              </a:solidFill>
              <a:latin typeface="Arial Narrow"/>
              <a:ea typeface="Arial Narrow"/>
              <a:cs typeface="Arial Narrow"/>
              <a:sym typeface="Arial Narrow"/>
            </a:endParaRPr>
          </a:p>
        </p:txBody>
      </p:sp>
      <p:sp>
        <p:nvSpPr>
          <p:cNvPr id="775" name="Google Shape;775;p17"/>
          <p:cNvSpPr/>
          <p:nvPr/>
        </p:nvSpPr>
        <p:spPr>
          <a:xfrm>
            <a:off x="0" y="3407126"/>
            <a:ext cx="7177588" cy="37278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6" name="Google Shape;776;p17"/>
          <p:cNvSpPr/>
          <p:nvPr/>
        </p:nvSpPr>
        <p:spPr>
          <a:xfrm>
            <a:off x="151139" y="2035624"/>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777" name="Google Shape;777;p17"/>
          <p:cNvCxnSpPr>
            <a:stCxn id="776" idx="6"/>
          </p:cNvCxnSpPr>
          <p:nvPr/>
        </p:nvCxnSpPr>
        <p:spPr>
          <a:xfrm>
            <a:off x="439171" y="2166429"/>
            <a:ext cx="648000" cy="0"/>
          </a:xfrm>
          <a:prstGeom prst="straightConnector1">
            <a:avLst/>
          </a:prstGeom>
          <a:noFill/>
          <a:ln cap="flat" cmpd="sng" w="28575">
            <a:solidFill>
              <a:srgbClr val="C00000"/>
            </a:solidFill>
            <a:prstDash val="solid"/>
            <a:round/>
            <a:headEnd len="sm" w="sm" type="none"/>
            <a:tailEnd len="sm" w="sm" type="none"/>
          </a:ln>
        </p:spPr>
      </p:cxnSp>
      <p:sp>
        <p:nvSpPr>
          <p:cNvPr id="778" name="Google Shape;778;p17"/>
          <p:cNvSpPr txBox="1"/>
          <p:nvPr/>
        </p:nvSpPr>
        <p:spPr>
          <a:xfrm>
            <a:off x="1005355" y="2035624"/>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a:p>
        </p:txBody>
      </p:sp>
      <p:sp>
        <p:nvSpPr>
          <p:cNvPr id="779" name="Google Shape;779;p17"/>
          <p:cNvSpPr txBox="1"/>
          <p:nvPr/>
        </p:nvSpPr>
        <p:spPr>
          <a:xfrm>
            <a:off x="864146" y="2607459"/>
            <a:ext cx="2592288"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de Hepatitis B en población general por 100.000 habitantes</a:t>
            </a:r>
            <a:endParaRPr b="1" sz="1100">
              <a:solidFill>
                <a:schemeClr val="dk1"/>
              </a:solidFill>
              <a:latin typeface="Arial Narrow"/>
              <a:ea typeface="Arial Narrow"/>
              <a:cs typeface="Arial Narrow"/>
              <a:sym typeface="Arial Narrow"/>
            </a:endParaRPr>
          </a:p>
        </p:txBody>
      </p:sp>
      <p:sp>
        <p:nvSpPr>
          <p:cNvPr id="780" name="Google Shape;780;p17"/>
          <p:cNvSpPr txBox="1"/>
          <p:nvPr/>
        </p:nvSpPr>
        <p:spPr>
          <a:xfrm>
            <a:off x="1533332" y="3059832"/>
            <a:ext cx="114326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1,9 * 100 mil</a:t>
            </a:r>
            <a:endParaRPr/>
          </a:p>
        </p:txBody>
      </p:sp>
      <p:sp>
        <p:nvSpPr>
          <p:cNvPr id="781" name="Google Shape;781;p17"/>
          <p:cNvSpPr txBox="1"/>
          <p:nvPr/>
        </p:nvSpPr>
        <p:spPr>
          <a:xfrm>
            <a:off x="3967732" y="2628945"/>
            <a:ext cx="2592288"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de Hepatitis C en población general por 100.000 habitantes</a:t>
            </a:r>
            <a:endParaRPr b="1" sz="1100">
              <a:solidFill>
                <a:schemeClr val="dk1"/>
              </a:solidFill>
              <a:latin typeface="Arial Narrow"/>
              <a:ea typeface="Arial Narrow"/>
              <a:cs typeface="Arial Narrow"/>
              <a:sym typeface="Arial Narrow"/>
            </a:endParaRPr>
          </a:p>
        </p:txBody>
      </p:sp>
      <p:sp>
        <p:nvSpPr>
          <p:cNvPr id="782" name="Google Shape;782;p17"/>
          <p:cNvSpPr txBox="1"/>
          <p:nvPr/>
        </p:nvSpPr>
        <p:spPr>
          <a:xfrm>
            <a:off x="4660161" y="3081318"/>
            <a:ext cx="109677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1,5* 100 mil</a:t>
            </a:r>
            <a:endParaRPr/>
          </a:p>
        </p:txBody>
      </p:sp>
      <p:sp>
        <p:nvSpPr>
          <p:cNvPr id="783" name="Google Shape;783;p17"/>
          <p:cNvSpPr/>
          <p:nvPr/>
        </p:nvSpPr>
        <p:spPr>
          <a:xfrm>
            <a:off x="118769" y="3455019"/>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784" name="Google Shape;784;p17"/>
          <p:cNvCxnSpPr>
            <a:stCxn id="783" idx="6"/>
          </p:cNvCxnSpPr>
          <p:nvPr/>
        </p:nvCxnSpPr>
        <p:spPr>
          <a:xfrm>
            <a:off x="406801" y="3585824"/>
            <a:ext cx="648000" cy="0"/>
          </a:xfrm>
          <a:prstGeom prst="straightConnector1">
            <a:avLst/>
          </a:prstGeom>
          <a:noFill/>
          <a:ln cap="flat" cmpd="sng" w="28575">
            <a:solidFill>
              <a:srgbClr val="C00000"/>
            </a:solidFill>
            <a:prstDash val="solid"/>
            <a:round/>
            <a:headEnd len="sm" w="sm" type="none"/>
            <a:tailEnd len="sm" w="sm" type="none"/>
          </a:ln>
        </p:spPr>
      </p:cxnSp>
      <p:sp>
        <p:nvSpPr>
          <p:cNvPr id="785" name="Google Shape;785;p17"/>
          <p:cNvSpPr txBox="1"/>
          <p:nvPr/>
        </p:nvSpPr>
        <p:spPr>
          <a:xfrm>
            <a:off x="972985" y="3455019"/>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a:p>
        </p:txBody>
      </p:sp>
      <p:sp>
        <p:nvSpPr>
          <p:cNvPr id="786" name="Google Shape;786;p17"/>
          <p:cNvSpPr/>
          <p:nvPr/>
        </p:nvSpPr>
        <p:spPr>
          <a:xfrm>
            <a:off x="0" y="8656711"/>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B. Medellín, a Periodo epidemiológico 04 acumulado  de  2022. </a:t>
            </a:r>
            <a:endParaRPr sz="700">
              <a:solidFill>
                <a:schemeClr val="dk1"/>
              </a:solidFill>
              <a:latin typeface="Arial Narrow"/>
              <a:ea typeface="Arial Narrow"/>
              <a:cs typeface="Arial Narrow"/>
              <a:sym typeface="Arial Narrow"/>
            </a:endParaRPr>
          </a:p>
        </p:txBody>
      </p:sp>
      <p:sp>
        <p:nvSpPr>
          <p:cNvPr id="787" name="Google Shape;787;p17"/>
          <p:cNvSpPr/>
          <p:nvPr/>
        </p:nvSpPr>
        <p:spPr>
          <a:xfrm>
            <a:off x="257175" y="628650"/>
            <a:ext cx="1903115"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500">
                <a:solidFill>
                  <a:schemeClr val="dk1"/>
                </a:solidFill>
                <a:latin typeface="Arial Narrow"/>
                <a:ea typeface="Arial Narrow"/>
                <a:cs typeface="Arial Narrow"/>
                <a:sym typeface="Arial Narrow"/>
              </a:rPr>
              <a:t>Fuente: SIVIGILA. Secretaria de Salud de Medellín.</a:t>
            </a:r>
            <a:endParaRPr sz="4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C. Medellín, a Periodo epidemiológico 04   acumulado de 2019-2022. </a:t>
            </a:r>
            <a:endParaRPr sz="1000">
              <a:solidFill>
                <a:schemeClr val="dk1"/>
              </a:solidFill>
              <a:latin typeface="Arial Narrow"/>
              <a:ea typeface="Arial Narrow"/>
              <a:cs typeface="Arial Narrow"/>
              <a:sym typeface="Arial Narrow"/>
            </a:endParaRPr>
          </a:p>
        </p:txBody>
      </p:sp>
      <p:graphicFrame>
        <p:nvGraphicFramePr>
          <p:cNvPr id="788" name="Google Shape;788;p17"/>
          <p:cNvGraphicFramePr/>
          <p:nvPr/>
        </p:nvGraphicFramePr>
        <p:xfrm>
          <a:off x="2104963" y="28203"/>
          <a:ext cx="3943759" cy="2007422"/>
        </p:xfrm>
        <a:graphic>
          <a:graphicData uri="http://schemas.openxmlformats.org/drawingml/2006/chart">
            <c:chart r:id="rId3"/>
          </a:graphicData>
        </a:graphic>
      </p:graphicFrame>
      <p:pic>
        <p:nvPicPr>
          <p:cNvPr id="789" name="Google Shape;789;p17"/>
          <p:cNvPicPr preferRelativeResize="0"/>
          <p:nvPr/>
        </p:nvPicPr>
        <p:blipFill rotWithShape="1">
          <a:blip r:embed="rId4">
            <a:alphaModFix/>
          </a:blip>
          <a:srcRect b="5333" l="13813" r="12374" t="9888"/>
          <a:stretch/>
        </p:blipFill>
        <p:spPr>
          <a:xfrm>
            <a:off x="77889" y="3923928"/>
            <a:ext cx="7021809" cy="45365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8"/>
          <p:cNvSpPr/>
          <p:nvPr/>
        </p:nvSpPr>
        <p:spPr>
          <a:xfrm>
            <a:off x="0" y="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95" name="Google Shape;795;p18"/>
          <p:cNvGrpSpPr/>
          <p:nvPr/>
        </p:nvGrpSpPr>
        <p:grpSpPr>
          <a:xfrm>
            <a:off x="122078" y="6179675"/>
            <a:ext cx="841843" cy="1132310"/>
            <a:chOff x="1030415" y="748098"/>
            <a:chExt cx="841843" cy="1132310"/>
          </a:xfrm>
        </p:grpSpPr>
        <p:pic>
          <p:nvPicPr>
            <p:cNvPr id="796" name="Google Shape;796;p18"/>
            <p:cNvPicPr preferRelativeResize="0"/>
            <p:nvPr/>
          </p:nvPicPr>
          <p:blipFill rotWithShape="1">
            <a:blip r:embed="rId3">
              <a:alphaModFix/>
            </a:blip>
            <a:srcRect b="0" l="0" r="84474" t="10614"/>
            <a:stretch/>
          </p:blipFill>
          <p:spPr>
            <a:xfrm>
              <a:off x="1252052" y="748098"/>
              <a:ext cx="554199" cy="541398"/>
            </a:xfrm>
            <a:prstGeom prst="rect">
              <a:avLst/>
            </a:prstGeom>
            <a:noFill/>
            <a:ln>
              <a:noFill/>
            </a:ln>
          </p:spPr>
        </p:pic>
        <p:sp>
          <p:nvSpPr>
            <p:cNvPr id="797" name="Google Shape;797;p18"/>
            <p:cNvSpPr/>
            <p:nvPr/>
          </p:nvSpPr>
          <p:spPr>
            <a:xfrm>
              <a:off x="1030415" y="1520368"/>
              <a:ext cx="824936"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75,00%</a:t>
              </a:r>
              <a:endParaRPr b="1" sz="1600">
                <a:solidFill>
                  <a:schemeClr val="dk1"/>
                </a:solidFill>
                <a:latin typeface="Arial Narrow"/>
                <a:ea typeface="Arial Narrow"/>
                <a:cs typeface="Arial Narrow"/>
                <a:sym typeface="Arial Narrow"/>
              </a:endParaRPr>
            </a:p>
          </p:txBody>
        </p:sp>
        <p:sp>
          <p:nvSpPr>
            <p:cNvPr id="798" name="Google Shape;798;p18"/>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grpSp>
      <p:grpSp>
        <p:nvGrpSpPr>
          <p:cNvPr id="799" name="Google Shape;799;p18"/>
          <p:cNvGrpSpPr/>
          <p:nvPr/>
        </p:nvGrpSpPr>
        <p:grpSpPr>
          <a:xfrm>
            <a:off x="1017033" y="6209407"/>
            <a:ext cx="827642" cy="1091720"/>
            <a:chOff x="1825139" y="815810"/>
            <a:chExt cx="827642" cy="1091720"/>
          </a:xfrm>
        </p:grpSpPr>
        <p:sp>
          <p:nvSpPr>
            <p:cNvPr id="800" name="Google Shape;800;p18"/>
            <p:cNvSpPr/>
            <p:nvPr/>
          </p:nvSpPr>
          <p:spPr>
            <a:xfrm>
              <a:off x="1846951" y="1547490"/>
              <a:ext cx="80583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25,00%</a:t>
              </a:r>
              <a:endParaRPr b="1" sz="1600">
                <a:solidFill>
                  <a:schemeClr val="dk1"/>
                </a:solidFill>
                <a:latin typeface="Arial Narrow"/>
                <a:ea typeface="Arial Narrow"/>
                <a:cs typeface="Arial Narrow"/>
                <a:sym typeface="Arial Narrow"/>
              </a:endParaRPr>
            </a:p>
          </p:txBody>
        </p:sp>
        <p:sp>
          <p:nvSpPr>
            <p:cNvPr id="801" name="Google Shape;801;p18"/>
            <p:cNvSpPr/>
            <p:nvPr/>
          </p:nvSpPr>
          <p:spPr>
            <a:xfrm>
              <a:off x="1825139" y="127419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pic>
          <p:nvPicPr>
            <p:cNvPr id="802" name="Google Shape;802;p18"/>
            <p:cNvPicPr preferRelativeResize="0"/>
            <p:nvPr/>
          </p:nvPicPr>
          <p:blipFill rotWithShape="1">
            <a:blip r:embed="rId3">
              <a:alphaModFix/>
            </a:blip>
            <a:srcRect b="0" l="29313" r="56038" t="7366"/>
            <a:stretch/>
          </p:blipFill>
          <p:spPr>
            <a:xfrm>
              <a:off x="1975931" y="815810"/>
              <a:ext cx="489570" cy="526328"/>
            </a:xfrm>
            <a:prstGeom prst="rect">
              <a:avLst/>
            </a:prstGeom>
            <a:noFill/>
            <a:ln>
              <a:noFill/>
            </a:ln>
          </p:spPr>
        </p:pic>
      </p:grpSp>
      <p:grpSp>
        <p:nvGrpSpPr>
          <p:cNvPr id="803" name="Google Shape;803;p18"/>
          <p:cNvGrpSpPr/>
          <p:nvPr/>
        </p:nvGrpSpPr>
        <p:grpSpPr>
          <a:xfrm>
            <a:off x="2126041" y="6213471"/>
            <a:ext cx="1152880" cy="1113356"/>
            <a:chOff x="2107178" y="815810"/>
            <a:chExt cx="1152880" cy="1113356"/>
          </a:xfrm>
        </p:grpSpPr>
        <p:grpSp>
          <p:nvGrpSpPr>
            <p:cNvPr id="804" name="Google Shape;804;p18"/>
            <p:cNvGrpSpPr/>
            <p:nvPr/>
          </p:nvGrpSpPr>
          <p:grpSpPr>
            <a:xfrm>
              <a:off x="2107178" y="1317818"/>
              <a:ext cx="1152880" cy="611348"/>
              <a:chOff x="3744466" y="1301912"/>
              <a:chExt cx="1152880" cy="611348"/>
            </a:xfrm>
          </p:grpSpPr>
          <p:sp>
            <p:nvSpPr>
              <p:cNvPr id="805" name="Google Shape;805;p18"/>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5,77%</a:t>
                </a:r>
                <a:endParaRPr b="1" sz="1600">
                  <a:solidFill>
                    <a:schemeClr val="dk1"/>
                  </a:solidFill>
                  <a:latin typeface="Arial Narrow"/>
                  <a:ea typeface="Arial Narrow"/>
                  <a:cs typeface="Arial Narrow"/>
                  <a:sym typeface="Arial Narrow"/>
                </a:endParaRPr>
              </a:p>
            </p:txBody>
          </p:sp>
          <p:sp>
            <p:nvSpPr>
              <p:cNvPr id="806" name="Google Shape;806;p18"/>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grpSp>
        <p:pic>
          <p:nvPicPr>
            <p:cNvPr id="807" name="Google Shape;807;p18"/>
            <p:cNvPicPr preferRelativeResize="0"/>
            <p:nvPr/>
          </p:nvPicPr>
          <p:blipFill rotWithShape="1">
            <a:blip r:embed="rId3">
              <a:alphaModFix/>
            </a:blip>
            <a:srcRect b="0" l="59057" r="25145" t="8806"/>
            <a:stretch/>
          </p:blipFill>
          <p:spPr>
            <a:xfrm>
              <a:off x="2376314" y="815810"/>
              <a:ext cx="535911" cy="554004"/>
            </a:xfrm>
            <a:prstGeom prst="rect">
              <a:avLst/>
            </a:prstGeom>
            <a:noFill/>
            <a:ln>
              <a:noFill/>
            </a:ln>
          </p:spPr>
        </p:pic>
      </p:grpSp>
      <p:grpSp>
        <p:nvGrpSpPr>
          <p:cNvPr id="808" name="Google Shape;808;p18"/>
          <p:cNvGrpSpPr/>
          <p:nvPr/>
        </p:nvGrpSpPr>
        <p:grpSpPr>
          <a:xfrm>
            <a:off x="3206913" y="6232761"/>
            <a:ext cx="740068" cy="1110282"/>
            <a:chOff x="3580462" y="815810"/>
            <a:chExt cx="740068" cy="1110282"/>
          </a:xfrm>
        </p:grpSpPr>
        <p:grpSp>
          <p:nvGrpSpPr>
            <p:cNvPr id="809" name="Google Shape;809;p18"/>
            <p:cNvGrpSpPr/>
            <p:nvPr/>
          </p:nvGrpSpPr>
          <p:grpSpPr>
            <a:xfrm>
              <a:off x="3580462" y="1288342"/>
              <a:ext cx="740068" cy="637750"/>
              <a:chOff x="5245046" y="1274868"/>
              <a:chExt cx="740068" cy="637750"/>
            </a:xfrm>
          </p:grpSpPr>
          <p:sp>
            <p:nvSpPr>
              <p:cNvPr id="810" name="Google Shape;810;p18"/>
              <p:cNvSpPr/>
              <p:nvPr/>
            </p:nvSpPr>
            <p:spPr>
              <a:xfrm>
                <a:off x="5245046" y="1561312"/>
                <a:ext cx="740068" cy="351306"/>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811" name="Google Shape;811;p18"/>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pic>
          <p:nvPicPr>
            <p:cNvPr id="812" name="Google Shape;812;p18"/>
            <p:cNvPicPr preferRelativeResize="0"/>
            <p:nvPr/>
          </p:nvPicPr>
          <p:blipFill rotWithShape="1">
            <a:blip r:embed="rId3">
              <a:alphaModFix/>
            </a:blip>
            <a:srcRect b="0" l="86761" r="0" t="0"/>
            <a:stretch/>
          </p:blipFill>
          <p:spPr>
            <a:xfrm>
              <a:off x="3727050" y="815810"/>
              <a:ext cx="451077" cy="562592"/>
            </a:xfrm>
            <a:prstGeom prst="rect">
              <a:avLst/>
            </a:prstGeom>
            <a:noFill/>
            <a:ln>
              <a:noFill/>
            </a:ln>
          </p:spPr>
        </p:pic>
      </p:grpSp>
      <p:pic>
        <p:nvPicPr>
          <p:cNvPr id="813" name="Google Shape;813;p18"/>
          <p:cNvPicPr preferRelativeResize="0"/>
          <p:nvPr/>
        </p:nvPicPr>
        <p:blipFill rotWithShape="1">
          <a:blip r:embed="rId4">
            <a:alphaModFix/>
          </a:blip>
          <a:srcRect b="0" l="0" r="0" t="0"/>
          <a:stretch/>
        </p:blipFill>
        <p:spPr>
          <a:xfrm>
            <a:off x="4840293" y="7447480"/>
            <a:ext cx="721930" cy="590670"/>
          </a:xfrm>
          <a:prstGeom prst="rect">
            <a:avLst/>
          </a:prstGeom>
          <a:noFill/>
          <a:ln>
            <a:noFill/>
          </a:ln>
        </p:spPr>
      </p:pic>
      <p:grpSp>
        <p:nvGrpSpPr>
          <p:cNvPr id="814" name="Google Shape;814;p18"/>
          <p:cNvGrpSpPr/>
          <p:nvPr/>
        </p:nvGrpSpPr>
        <p:grpSpPr>
          <a:xfrm>
            <a:off x="4301137" y="7901115"/>
            <a:ext cx="1690560" cy="650645"/>
            <a:chOff x="-14122" y="7072716"/>
            <a:chExt cx="1282684" cy="650645"/>
          </a:xfrm>
        </p:grpSpPr>
        <p:sp>
          <p:nvSpPr>
            <p:cNvPr id="815" name="Google Shape;815;p1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816" name="Google Shape;816;p18"/>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96,15%</a:t>
              </a:r>
              <a:endParaRPr b="1" sz="1600">
                <a:solidFill>
                  <a:schemeClr val="dk1"/>
                </a:solidFill>
                <a:latin typeface="Arial Narrow"/>
                <a:ea typeface="Arial Narrow"/>
                <a:cs typeface="Arial Narrow"/>
                <a:sym typeface="Arial Narrow"/>
              </a:endParaRPr>
            </a:p>
          </p:txBody>
        </p:sp>
      </p:grpSp>
      <p:pic>
        <p:nvPicPr>
          <p:cNvPr id="817" name="Google Shape;817;p18"/>
          <p:cNvPicPr preferRelativeResize="0"/>
          <p:nvPr/>
        </p:nvPicPr>
        <p:blipFill rotWithShape="1">
          <a:blip r:embed="rId5">
            <a:alphaModFix/>
          </a:blip>
          <a:srcRect b="0" l="0" r="0" t="0"/>
          <a:stretch/>
        </p:blipFill>
        <p:spPr>
          <a:xfrm>
            <a:off x="1780820" y="7430207"/>
            <a:ext cx="514828" cy="409761"/>
          </a:xfrm>
          <a:prstGeom prst="rect">
            <a:avLst/>
          </a:prstGeom>
          <a:noFill/>
          <a:ln>
            <a:noFill/>
          </a:ln>
        </p:spPr>
      </p:pic>
      <p:grpSp>
        <p:nvGrpSpPr>
          <p:cNvPr id="818" name="Google Shape;818;p18"/>
          <p:cNvGrpSpPr/>
          <p:nvPr/>
        </p:nvGrpSpPr>
        <p:grpSpPr>
          <a:xfrm>
            <a:off x="1049891" y="7771259"/>
            <a:ext cx="1995317" cy="905197"/>
            <a:chOff x="-188366" y="7072716"/>
            <a:chExt cx="1513913" cy="905197"/>
          </a:xfrm>
        </p:grpSpPr>
        <p:sp>
          <p:nvSpPr>
            <p:cNvPr id="819" name="Google Shape;819;p1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820" name="Google Shape;820;p18"/>
            <p:cNvSpPr/>
            <p:nvPr/>
          </p:nvSpPr>
          <p:spPr>
            <a:xfrm>
              <a:off x="-188366" y="7363320"/>
              <a:ext cx="1513913" cy="489897"/>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69,23%</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19,23%</a:t>
              </a:r>
              <a:endParaRPr b="1" sz="1200">
                <a:solidFill>
                  <a:schemeClr val="dk1"/>
                </a:solidFill>
                <a:latin typeface="Arial Narrow"/>
                <a:ea typeface="Arial Narrow"/>
                <a:cs typeface="Arial Narrow"/>
                <a:sym typeface="Arial Narrow"/>
              </a:endParaRPr>
            </a:p>
          </p:txBody>
        </p:sp>
        <p:sp>
          <p:nvSpPr>
            <p:cNvPr id="821" name="Google Shape;821;p18"/>
            <p:cNvSpPr txBox="1"/>
            <p:nvPr/>
          </p:nvSpPr>
          <p:spPr>
            <a:xfrm>
              <a:off x="-3688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822" name="Google Shape;822;p18"/>
          <p:cNvGrpSpPr/>
          <p:nvPr/>
        </p:nvGrpSpPr>
        <p:grpSpPr>
          <a:xfrm>
            <a:off x="5241863" y="6264784"/>
            <a:ext cx="874090" cy="1056602"/>
            <a:chOff x="2507826" y="2775558"/>
            <a:chExt cx="874090" cy="1056602"/>
          </a:xfrm>
        </p:grpSpPr>
        <p:sp>
          <p:nvSpPr>
            <p:cNvPr id="823" name="Google Shape;823;p18"/>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3,64%</a:t>
              </a:r>
              <a:endParaRPr b="1" sz="1600">
                <a:solidFill>
                  <a:schemeClr val="dk1"/>
                </a:solidFill>
                <a:latin typeface="Arial Narrow"/>
                <a:ea typeface="Arial Narrow"/>
                <a:cs typeface="Arial Narrow"/>
                <a:sym typeface="Arial Narrow"/>
              </a:endParaRPr>
            </a:p>
          </p:txBody>
        </p:sp>
        <p:pic>
          <p:nvPicPr>
            <p:cNvPr id="824" name="Google Shape;824;p18"/>
            <p:cNvPicPr preferRelativeResize="0"/>
            <p:nvPr/>
          </p:nvPicPr>
          <p:blipFill rotWithShape="1">
            <a:blip r:embed="rId6">
              <a:alphaModFix/>
            </a:blip>
            <a:srcRect b="0" l="0" r="0" t="0"/>
            <a:stretch/>
          </p:blipFill>
          <p:spPr>
            <a:xfrm>
              <a:off x="2810491" y="2775558"/>
              <a:ext cx="354332" cy="543426"/>
            </a:xfrm>
            <a:prstGeom prst="rect">
              <a:avLst/>
            </a:prstGeom>
            <a:noFill/>
            <a:ln>
              <a:noFill/>
            </a:ln>
          </p:spPr>
        </p:pic>
        <p:sp>
          <p:nvSpPr>
            <p:cNvPr id="825" name="Google Shape;825;p18"/>
            <p:cNvSpPr/>
            <p:nvPr/>
          </p:nvSpPr>
          <p:spPr>
            <a:xfrm>
              <a:off x="2566290" y="3203848"/>
              <a:ext cx="7248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Gestante</a:t>
              </a:r>
              <a:endParaRPr b="1" sz="1200" u="sng">
                <a:solidFill>
                  <a:srgbClr val="000000"/>
                </a:solidFill>
                <a:latin typeface="Arial Narrow"/>
                <a:ea typeface="Arial Narrow"/>
                <a:cs typeface="Arial Narrow"/>
                <a:sym typeface="Arial Narrow"/>
              </a:endParaRPr>
            </a:p>
          </p:txBody>
        </p:sp>
      </p:grpSp>
      <p:grpSp>
        <p:nvGrpSpPr>
          <p:cNvPr id="826" name="Google Shape;826;p18"/>
          <p:cNvGrpSpPr/>
          <p:nvPr/>
        </p:nvGrpSpPr>
        <p:grpSpPr>
          <a:xfrm>
            <a:off x="4287033" y="6211979"/>
            <a:ext cx="874090" cy="1127234"/>
            <a:chOff x="4542245" y="835972"/>
            <a:chExt cx="874090" cy="1127234"/>
          </a:xfrm>
        </p:grpSpPr>
        <p:grpSp>
          <p:nvGrpSpPr>
            <p:cNvPr id="827" name="Google Shape;827;p18"/>
            <p:cNvGrpSpPr/>
            <p:nvPr/>
          </p:nvGrpSpPr>
          <p:grpSpPr>
            <a:xfrm>
              <a:off x="4542245" y="1334894"/>
              <a:ext cx="874090" cy="628312"/>
              <a:chOff x="2507826" y="3203848"/>
              <a:chExt cx="874090" cy="628312"/>
            </a:xfrm>
          </p:grpSpPr>
          <p:sp>
            <p:nvSpPr>
              <p:cNvPr id="828" name="Google Shape;828;p18"/>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5,45%</a:t>
                </a:r>
                <a:endParaRPr b="1" sz="1600">
                  <a:solidFill>
                    <a:schemeClr val="dk1"/>
                  </a:solidFill>
                  <a:latin typeface="Arial Narrow"/>
                  <a:ea typeface="Arial Narrow"/>
                  <a:cs typeface="Arial Narrow"/>
                  <a:sym typeface="Arial Narrow"/>
                </a:endParaRPr>
              </a:p>
            </p:txBody>
          </p:sp>
          <p:sp>
            <p:nvSpPr>
              <p:cNvPr id="829" name="Google Shape;829;p18"/>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grpSp>
        <p:pic>
          <p:nvPicPr>
            <p:cNvPr id="830" name="Google Shape;830;p18"/>
            <p:cNvPicPr preferRelativeResize="0"/>
            <p:nvPr/>
          </p:nvPicPr>
          <p:blipFill rotWithShape="1">
            <a:blip r:embed="rId7">
              <a:alphaModFix/>
            </a:blip>
            <a:srcRect b="0" l="0" r="0" t="0"/>
            <a:stretch/>
          </p:blipFill>
          <p:spPr>
            <a:xfrm>
              <a:off x="4769141" y="835972"/>
              <a:ext cx="479073" cy="553215"/>
            </a:xfrm>
            <a:prstGeom prst="rect">
              <a:avLst/>
            </a:prstGeom>
            <a:noFill/>
            <a:ln>
              <a:noFill/>
            </a:ln>
          </p:spPr>
        </p:pic>
      </p:grpSp>
      <p:grpSp>
        <p:nvGrpSpPr>
          <p:cNvPr id="831" name="Google Shape;831;p18"/>
          <p:cNvGrpSpPr/>
          <p:nvPr/>
        </p:nvGrpSpPr>
        <p:grpSpPr>
          <a:xfrm>
            <a:off x="5991697" y="6108613"/>
            <a:ext cx="1290798" cy="1202122"/>
            <a:chOff x="9455421" y="903990"/>
            <a:chExt cx="1290798" cy="1202122"/>
          </a:xfrm>
        </p:grpSpPr>
        <p:pic>
          <p:nvPicPr>
            <p:cNvPr id="832" name="Google Shape;832;p18"/>
            <p:cNvPicPr preferRelativeResize="0"/>
            <p:nvPr/>
          </p:nvPicPr>
          <p:blipFill rotWithShape="1">
            <a:blip r:embed="rId8">
              <a:alphaModFix/>
            </a:blip>
            <a:srcRect b="0" l="0" r="48966" t="0"/>
            <a:stretch/>
          </p:blipFill>
          <p:spPr>
            <a:xfrm>
              <a:off x="9749565" y="903990"/>
              <a:ext cx="680837" cy="500286"/>
            </a:xfrm>
            <a:prstGeom prst="rect">
              <a:avLst/>
            </a:prstGeom>
            <a:noFill/>
            <a:ln>
              <a:noFill/>
            </a:ln>
          </p:spPr>
        </p:pic>
        <p:grpSp>
          <p:nvGrpSpPr>
            <p:cNvPr id="833" name="Google Shape;833;p18"/>
            <p:cNvGrpSpPr/>
            <p:nvPr/>
          </p:nvGrpSpPr>
          <p:grpSpPr>
            <a:xfrm>
              <a:off x="9455421" y="1311975"/>
              <a:ext cx="1290798" cy="794137"/>
              <a:chOff x="-344103" y="6929224"/>
              <a:chExt cx="1508162" cy="794137"/>
            </a:xfrm>
          </p:grpSpPr>
          <p:sp>
            <p:nvSpPr>
              <p:cNvPr id="834" name="Google Shape;834;p18"/>
              <p:cNvSpPr txBox="1"/>
              <p:nvPr/>
            </p:nvSpPr>
            <p:spPr>
              <a:xfrm>
                <a:off x="-344103" y="6929224"/>
                <a:ext cx="150816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a:p>
            </p:txBody>
          </p:sp>
          <p:sp>
            <p:nvSpPr>
              <p:cNvPr id="835" name="Google Shape;835;p18"/>
              <p:cNvSpPr/>
              <p:nvPr/>
            </p:nvSpPr>
            <p:spPr>
              <a:xfrm>
                <a:off x="-103304" y="7363321"/>
                <a:ext cx="102418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grpSp>
      </p:grpSp>
      <p:grpSp>
        <p:nvGrpSpPr>
          <p:cNvPr id="836" name="Google Shape;836;p18"/>
          <p:cNvGrpSpPr/>
          <p:nvPr/>
        </p:nvGrpSpPr>
        <p:grpSpPr>
          <a:xfrm>
            <a:off x="2172466" y="5827943"/>
            <a:ext cx="1847617" cy="436842"/>
            <a:chOff x="3060727" y="484500"/>
            <a:chExt cx="2369636" cy="436842"/>
          </a:xfrm>
        </p:grpSpPr>
        <p:sp>
          <p:nvSpPr>
            <p:cNvPr id="837" name="Google Shape;837;p18"/>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38" name="Google Shape;838;p18"/>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839" name="Google Shape;839;p18"/>
          <p:cNvGrpSpPr/>
          <p:nvPr/>
        </p:nvGrpSpPr>
        <p:grpSpPr>
          <a:xfrm>
            <a:off x="20877" y="5816081"/>
            <a:ext cx="1852274" cy="436842"/>
            <a:chOff x="3054754" y="484500"/>
            <a:chExt cx="2375609" cy="436842"/>
          </a:xfrm>
        </p:grpSpPr>
        <p:sp>
          <p:nvSpPr>
            <p:cNvPr id="840" name="Google Shape;840;p18"/>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41" name="Google Shape;841;p18"/>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842" name="Google Shape;842;p18"/>
          <p:cNvGrpSpPr/>
          <p:nvPr/>
        </p:nvGrpSpPr>
        <p:grpSpPr>
          <a:xfrm>
            <a:off x="4351910" y="5846641"/>
            <a:ext cx="2722458" cy="436842"/>
            <a:chOff x="3060727" y="484500"/>
            <a:chExt cx="2369637" cy="436842"/>
          </a:xfrm>
        </p:grpSpPr>
        <p:sp>
          <p:nvSpPr>
            <p:cNvPr id="843" name="Google Shape;843;p18"/>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44" name="Google Shape;844;p18"/>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sp>
        <p:nvSpPr>
          <p:cNvPr id="845" name="Google Shape;845;p1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Pág..18 </a:t>
            </a:r>
            <a:endParaRPr b="1" sz="1050">
              <a:solidFill>
                <a:schemeClr val="dk1"/>
              </a:solidFill>
              <a:latin typeface="Arial Narrow"/>
              <a:ea typeface="Arial Narrow"/>
              <a:cs typeface="Arial Narrow"/>
              <a:sym typeface="Arial Narrow"/>
            </a:endParaRPr>
          </a:p>
        </p:txBody>
      </p:sp>
      <p:sp>
        <p:nvSpPr>
          <p:cNvPr id="846" name="Google Shape;846;p18"/>
          <p:cNvSpPr/>
          <p:nvPr/>
        </p:nvSpPr>
        <p:spPr>
          <a:xfrm>
            <a:off x="3252012" y="7280827"/>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47" name="Google Shape;847;p18"/>
          <p:cNvSpPr/>
          <p:nvPr/>
        </p:nvSpPr>
        <p:spPr>
          <a:xfrm>
            <a:off x="2339359" y="7291708"/>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sp>
        <p:nvSpPr>
          <p:cNvPr id="848" name="Google Shape;848;p18"/>
          <p:cNvSpPr/>
          <p:nvPr/>
        </p:nvSpPr>
        <p:spPr>
          <a:xfrm>
            <a:off x="184508" y="7288390"/>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39 casos</a:t>
            </a:r>
            <a:endParaRPr sz="1200">
              <a:solidFill>
                <a:schemeClr val="dk1"/>
              </a:solidFill>
              <a:latin typeface="Calibri"/>
              <a:ea typeface="Calibri"/>
              <a:cs typeface="Calibri"/>
              <a:sym typeface="Calibri"/>
            </a:endParaRPr>
          </a:p>
        </p:txBody>
      </p:sp>
      <p:sp>
        <p:nvSpPr>
          <p:cNvPr id="849" name="Google Shape;849;p18"/>
          <p:cNvSpPr/>
          <p:nvPr/>
        </p:nvSpPr>
        <p:spPr>
          <a:xfrm>
            <a:off x="1087841" y="7280827"/>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13 casos</a:t>
            </a:r>
            <a:endParaRPr sz="1200">
              <a:solidFill>
                <a:schemeClr val="dk1"/>
              </a:solidFill>
              <a:latin typeface="Calibri"/>
              <a:ea typeface="Calibri"/>
              <a:cs typeface="Calibri"/>
              <a:sym typeface="Calibri"/>
            </a:endParaRPr>
          </a:p>
        </p:txBody>
      </p:sp>
      <p:sp>
        <p:nvSpPr>
          <p:cNvPr id="850" name="Google Shape;850;p18"/>
          <p:cNvSpPr/>
          <p:nvPr/>
        </p:nvSpPr>
        <p:spPr>
          <a:xfrm>
            <a:off x="4399309" y="7294727"/>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sp>
        <p:nvSpPr>
          <p:cNvPr id="851" name="Google Shape;851;p18"/>
          <p:cNvSpPr/>
          <p:nvPr/>
        </p:nvSpPr>
        <p:spPr>
          <a:xfrm>
            <a:off x="5354139" y="7288389"/>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sp>
        <p:nvSpPr>
          <p:cNvPr id="852" name="Google Shape;852;p18"/>
          <p:cNvSpPr/>
          <p:nvPr/>
        </p:nvSpPr>
        <p:spPr>
          <a:xfrm>
            <a:off x="6317141" y="7280826"/>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53" name="Google Shape;853;p18"/>
          <p:cNvSpPr/>
          <p:nvPr/>
        </p:nvSpPr>
        <p:spPr>
          <a:xfrm>
            <a:off x="126295" y="113528"/>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854" name="Google Shape;854;p18"/>
          <p:cNvCxnSpPr>
            <a:stCxn id="853" idx="6"/>
          </p:cNvCxnSpPr>
          <p:nvPr/>
        </p:nvCxnSpPr>
        <p:spPr>
          <a:xfrm>
            <a:off x="414327" y="244333"/>
            <a:ext cx="648000" cy="0"/>
          </a:xfrm>
          <a:prstGeom prst="straightConnector1">
            <a:avLst/>
          </a:prstGeom>
          <a:noFill/>
          <a:ln cap="flat" cmpd="sng" w="28575">
            <a:solidFill>
              <a:srgbClr val="C00000"/>
            </a:solidFill>
            <a:prstDash val="solid"/>
            <a:round/>
            <a:headEnd len="sm" w="sm" type="none"/>
            <a:tailEnd len="sm" w="sm" type="none"/>
          </a:ln>
        </p:spPr>
      </p:cxnSp>
      <p:sp>
        <p:nvSpPr>
          <p:cNvPr id="855" name="Google Shape;855;p18"/>
          <p:cNvSpPr txBox="1"/>
          <p:nvPr/>
        </p:nvSpPr>
        <p:spPr>
          <a:xfrm>
            <a:off x="1080170" y="118537"/>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sp>
        <p:nvSpPr>
          <p:cNvPr id="856" name="Google Shape;856;p18"/>
          <p:cNvSpPr/>
          <p:nvPr/>
        </p:nvSpPr>
        <p:spPr>
          <a:xfrm>
            <a:off x="0" y="523008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7" name="Google Shape;857;p18"/>
          <p:cNvSpPr/>
          <p:nvPr/>
        </p:nvSpPr>
        <p:spPr>
          <a:xfrm>
            <a:off x="126295" y="5343616"/>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858" name="Google Shape;858;p18"/>
          <p:cNvCxnSpPr>
            <a:stCxn id="857" idx="6"/>
          </p:cNvCxnSpPr>
          <p:nvPr/>
        </p:nvCxnSpPr>
        <p:spPr>
          <a:xfrm>
            <a:off x="414327" y="5474421"/>
            <a:ext cx="648000" cy="0"/>
          </a:xfrm>
          <a:prstGeom prst="straightConnector1">
            <a:avLst/>
          </a:prstGeom>
          <a:noFill/>
          <a:ln cap="flat" cmpd="sng" w="28575">
            <a:solidFill>
              <a:srgbClr val="C00000"/>
            </a:solidFill>
            <a:prstDash val="solid"/>
            <a:round/>
            <a:headEnd len="sm" w="sm" type="none"/>
            <a:tailEnd len="sm" w="sm" type="none"/>
          </a:ln>
        </p:spPr>
      </p:cxnSp>
      <p:sp>
        <p:nvSpPr>
          <p:cNvPr id="859" name="Google Shape;859;p18"/>
          <p:cNvSpPr txBox="1"/>
          <p:nvPr/>
        </p:nvSpPr>
        <p:spPr>
          <a:xfrm>
            <a:off x="980511" y="5234944"/>
            <a:ext cx="259228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 Hepatitis B</a:t>
            </a:r>
            <a:endParaRPr b="1" sz="1200">
              <a:solidFill>
                <a:schemeClr val="dk1"/>
              </a:solidFill>
              <a:latin typeface="Arial Narrow"/>
              <a:ea typeface="Arial Narrow"/>
              <a:cs typeface="Arial Narrow"/>
              <a:sym typeface="Arial Narrow"/>
            </a:endParaRPr>
          </a:p>
        </p:txBody>
      </p:sp>
      <p:sp>
        <p:nvSpPr>
          <p:cNvPr id="860" name="Google Shape;860;p18"/>
          <p:cNvSpPr/>
          <p:nvPr/>
        </p:nvSpPr>
        <p:spPr>
          <a:xfrm>
            <a:off x="29741" y="4840287"/>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C. Medellín, a Periodo epidemiológico 04 acumulado  de  2022. </a:t>
            </a:r>
            <a:endParaRPr sz="700">
              <a:solidFill>
                <a:schemeClr val="dk1"/>
              </a:solidFill>
              <a:latin typeface="Arial Narrow"/>
              <a:ea typeface="Arial Narrow"/>
              <a:cs typeface="Arial Narrow"/>
              <a:sym typeface="Arial Narrow"/>
            </a:endParaRPr>
          </a:p>
        </p:txBody>
      </p:sp>
      <p:pic>
        <p:nvPicPr>
          <p:cNvPr id="861" name="Google Shape;861;p18"/>
          <p:cNvPicPr preferRelativeResize="0"/>
          <p:nvPr/>
        </p:nvPicPr>
        <p:blipFill rotWithShape="1">
          <a:blip r:embed="rId9">
            <a:alphaModFix/>
          </a:blip>
          <a:srcRect b="5351" l="13949" r="12250" t="10000"/>
          <a:stretch/>
        </p:blipFill>
        <p:spPr>
          <a:xfrm>
            <a:off x="336914" y="579499"/>
            <a:ext cx="6601665" cy="425930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9"/>
          <p:cNvSpPr/>
          <p:nvPr/>
        </p:nvSpPr>
        <p:spPr>
          <a:xfrm>
            <a:off x="0" y="9973"/>
            <a:ext cx="7200900" cy="4041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867" name="Google Shape;867;p19"/>
          <p:cNvGrpSpPr/>
          <p:nvPr/>
        </p:nvGrpSpPr>
        <p:grpSpPr>
          <a:xfrm>
            <a:off x="1070784" y="2796492"/>
            <a:ext cx="1881594" cy="1358120"/>
            <a:chOff x="3232545" y="2931806"/>
            <a:chExt cx="1881594" cy="1358120"/>
          </a:xfrm>
        </p:grpSpPr>
        <p:pic>
          <p:nvPicPr>
            <p:cNvPr id="868" name="Google Shape;868;p19"/>
            <p:cNvPicPr preferRelativeResize="0"/>
            <p:nvPr/>
          </p:nvPicPr>
          <p:blipFill rotWithShape="1">
            <a:blip r:embed="rId3">
              <a:alphaModFix/>
            </a:blip>
            <a:srcRect b="0" l="0" r="0" t="0"/>
            <a:stretch/>
          </p:blipFill>
          <p:spPr>
            <a:xfrm>
              <a:off x="3685453" y="2931806"/>
              <a:ext cx="933450" cy="742950"/>
            </a:xfrm>
            <a:prstGeom prst="rect">
              <a:avLst/>
            </a:prstGeom>
            <a:noFill/>
            <a:ln>
              <a:noFill/>
            </a:ln>
          </p:spPr>
        </p:pic>
        <p:grpSp>
          <p:nvGrpSpPr>
            <p:cNvPr id="869" name="Google Shape;869;p19"/>
            <p:cNvGrpSpPr/>
            <p:nvPr/>
          </p:nvGrpSpPr>
          <p:grpSpPr>
            <a:xfrm>
              <a:off x="3232545" y="3564985"/>
              <a:ext cx="1881594" cy="724941"/>
              <a:chOff x="-103304" y="7072716"/>
              <a:chExt cx="1427628" cy="724941"/>
            </a:xfrm>
          </p:grpSpPr>
          <p:sp>
            <p:nvSpPr>
              <p:cNvPr id="870" name="Google Shape;870;p1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Afiliación al SGSS</a:t>
                </a:r>
                <a:endParaRPr/>
              </a:p>
            </p:txBody>
          </p:sp>
          <p:sp>
            <p:nvSpPr>
              <p:cNvPr id="871" name="Google Shape;871;p19"/>
              <p:cNvSpPr/>
              <p:nvPr/>
            </p:nvSpPr>
            <p:spPr>
              <a:xfrm>
                <a:off x="-103304" y="7371933"/>
                <a:ext cx="1427628" cy="42572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rgbClr val="000000"/>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rgbClr val="000000"/>
                    </a:solidFill>
                    <a:latin typeface="Arial Narrow"/>
                    <a:ea typeface="Arial Narrow"/>
                    <a:cs typeface="Arial Narrow"/>
                    <a:sym typeface="Arial Narrow"/>
                  </a:rPr>
                  <a:t>Régimen contributivo: 85,00%</a:t>
                </a:r>
                <a:endParaRPr b="1" sz="1100">
                  <a:solidFill>
                    <a:srgbClr val="000000"/>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rgbClr val="000000"/>
                    </a:solidFill>
                    <a:latin typeface="Arial Narrow"/>
                    <a:ea typeface="Arial Narrow"/>
                    <a:cs typeface="Arial Narrow"/>
                    <a:sym typeface="Arial Narrow"/>
                  </a:rPr>
                  <a:t>Régimen subsidiado: 12,50%</a:t>
                </a:r>
                <a:endParaRPr b="1" sz="1100">
                  <a:solidFill>
                    <a:srgbClr val="000000"/>
                  </a:solidFill>
                  <a:latin typeface="Arial Narrow"/>
                  <a:ea typeface="Arial Narrow"/>
                  <a:cs typeface="Arial Narrow"/>
                  <a:sym typeface="Arial Narrow"/>
                </a:endParaRPr>
              </a:p>
              <a:p>
                <a:pPr indent="0" lvl="0" marL="0" marR="0" rtl="0" algn="ctr">
                  <a:spcBef>
                    <a:spcPts val="0"/>
                  </a:spcBef>
                  <a:spcAft>
                    <a:spcPts val="0"/>
                  </a:spcAft>
                  <a:buNone/>
                </a:pPr>
                <a:r>
                  <a:t/>
                </a:r>
                <a:endParaRPr b="1" sz="1400">
                  <a:solidFill>
                    <a:srgbClr val="000000"/>
                  </a:solidFill>
                  <a:latin typeface="Arial Narrow"/>
                  <a:ea typeface="Arial Narrow"/>
                  <a:cs typeface="Arial Narrow"/>
                  <a:sym typeface="Arial Narrow"/>
                </a:endParaRPr>
              </a:p>
            </p:txBody>
          </p:sp>
        </p:grpSp>
      </p:grpSp>
      <p:grpSp>
        <p:nvGrpSpPr>
          <p:cNvPr id="872" name="Google Shape;872;p19"/>
          <p:cNvGrpSpPr/>
          <p:nvPr/>
        </p:nvGrpSpPr>
        <p:grpSpPr>
          <a:xfrm>
            <a:off x="4430170" y="2764717"/>
            <a:ext cx="1690560" cy="1385678"/>
            <a:chOff x="5322204" y="2849006"/>
            <a:chExt cx="1690560" cy="1385678"/>
          </a:xfrm>
        </p:grpSpPr>
        <p:pic>
          <p:nvPicPr>
            <p:cNvPr id="873" name="Google Shape;873;p19"/>
            <p:cNvPicPr preferRelativeResize="0"/>
            <p:nvPr/>
          </p:nvPicPr>
          <p:blipFill rotWithShape="1">
            <a:blip r:embed="rId4">
              <a:alphaModFix/>
            </a:blip>
            <a:srcRect b="0" l="0" r="0" t="0"/>
            <a:stretch/>
          </p:blipFill>
          <p:spPr>
            <a:xfrm>
              <a:off x="5575328" y="2849006"/>
              <a:ext cx="942975" cy="771525"/>
            </a:xfrm>
            <a:prstGeom prst="rect">
              <a:avLst/>
            </a:prstGeom>
            <a:noFill/>
            <a:ln>
              <a:noFill/>
            </a:ln>
          </p:spPr>
        </p:pic>
        <p:grpSp>
          <p:nvGrpSpPr>
            <p:cNvPr id="874" name="Google Shape;874;p19"/>
            <p:cNvGrpSpPr/>
            <p:nvPr/>
          </p:nvGrpSpPr>
          <p:grpSpPr>
            <a:xfrm>
              <a:off x="5322204" y="3584039"/>
              <a:ext cx="1690560" cy="650645"/>
              <a:chOff x="-14122" y="7072716"/>
              <a:chExt cx="1282684" cy="650645"/>
            </a:xfrm>
          </p:grpSpPr>
          <p:sp>
            <p:nvSpPr>
              <p:cNvPr id="875" name="Google Shape;875;p1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Área de ocurrencia</a:t>
                </a:r>
                <a:endParaRPr/>
              </a:p>
            </p:txBody>
          </p:sp>
          <p:sp>
            <p:nvSpPr>
              <p:cNvPr id="876" name="Google Shape;876;p19"/>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rgbClr val="000000"/>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97,50%</a:t>
                </a:r>
                <a:endParaRPr b="1" sz="1600">
                  <a:solidFill>
                    <a:srgbClr val="000000"/>
                  </a:solidFill>
                  <a:latin typeface="Arial Narrow"/>
                  <a:ea typeface="Arial Narrow"/>
                  <a:cs typeface="Arial Narrow"/>
                  <a:sym typeface="Arial Narrow"/>
                </a:endParaRPr>
              </a:p>
            </p:txBody>
          </p:sp>
        </p:grpSp>
      </p:grpSp>
      <p:sp>
        <p:nvSpPr>
          <p:cNvPr id="877" name="Google Shape;877;p1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rgbClr val="000000"/>
                </a:solidFill>
                <a:latin typeface="Arial Narrow"/>
                <a:ea typeface="Arial Narrow"/>
                <a:cs typeface="Arial Narrow"/>
                <a:sym typeface="Arial Narrow"/>
              </a:rPr>
              <a:t>Pág.. 19</a:t>
            </a:r>
            <a:endParaRPr b="1" sz="1050">
              <a:solidFill>
                <a:srgbClr val="000000"/>
              </a:solidFill>
              <a:latin typeface="Arial Narrow"/>
              <a:ea typeface="Arial Narrow"/>
              <a:cs typeface="Arial Narrow"/>
              <a:sym typeface="Arial Narrow"/>
            </a:endParaRPr>
          </a:p>
        </p:txBody>
      </p:sp>
      <p:grpSp>
        <p:nvGrpSpPr>
          <p:cNvPr id="878" name="Google Shape;878;p19"/>
          <p:cNvGrpSpPr/>
          <p:nvPr/>
        </p:nvGrpSpPr>
        <p:grpSpPr>
          <a:xfrm>
            <a:off x="160662" y="75973"/>
            <a:ext cx="936032" cy="261610"/>
            <a:chOff x="2448322" y="74775"/>
            <a:chExt cx="936032" cy="261610"/>
          </a:xfrm>
        </p:grpSpPr>
        <p:sp>
          <p:nvSpPr>
            <p:cNvPr id="879" name="Google Shape;879;p1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Narrow"/>
                <a:ea typeface="Arial Narrow"/>
                <a:cs typeface="Arial Narrow"/>
                <a:sym typeface="Arial Narrow"/>
              </a:endParaRPr>
            </a:p>
          </p:txBody>
        </p:sp>
        <p:cxnSp>
          <p:nvCxnSpPr>
            <p:cNvPr id="880" name="Google Shape;880;p19"/>
            <p:cNvCxnSpPr>
              <a:stCxn id="87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grpSp>
      <p:sp>
        <p:nvSpPr>
          <p:cNvPr id="881" name="Google Shape;881;p19"/>
          <p:cNvSpPr/>
          <p:nvPr/>
        </p:nvSpPr>
        <p:spPr>
          <a:xfrm>
            <a:off x="-2" y="435597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882" name="Google Shape;882;p19"/>
          <p:cNvGrpSpPr/>
          <p:nvPr/>
        </p:nvGrpSpPr>
        <p:grpSpPr>
          <a:xfrm>
            <a:off x="30478" y="4469504"/>
            <a:ext cx="936032" cy="261610"/>
            <a:chOff x="2448322" y="74775"/>
            <a:chExt cx="936032" cy="261610"/>
          </a:xfrm>
        </p:grpSpPr>
        <p:sp>
          <p:nvSpPr>
            <p:cNvPr id="883" name="Google Shape;883;p1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Narrow"/>
                <a:ea typeface="Arial Narrow"/>
                <a:cs typeface="Arial Narrow"/>
                <a:sym typeface="Arial Narrow"/>
              </a:endParaRPr>
            </a:p>
          </p:txBody>
        </p:sp>
        <p:cxnSp>
          <p:nvCxnSpPr>
            <p:cNvPr id="884" name="Google Shape;884;p19"/>
            <p:cNvCxnSpPr>
              <a:stCxn id="88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grpSp>
      <p:grpSp>
        <p:nvGrpSpPr>
          <p:cNvPr id="885" name="Google Shape;885;p19"/>
          <p:cNvGrpSpPr/>
          <p:nvPr/>
        </p:nvGrpSpPr>
        <p:grpSpPr>
          <a:xfrm>
            <a:off x="180838" y="920327"/>
            <a:ext cx="850854" cy="1573970"/>
            <a:chOff x="1068833" y="553075"/>
            <a:chExt cx="850854" cy="1573970"/>
          </a:xfrm>
        </p:grpSpPr>
        <p:pic>
          <p:nvPicPr>
            <p:cNvPr id="886" name="Google Shape;886;p19"/>
            <p:cNvPicPr preferRelativeResize="0"/>
            <p:nvPr/>
          </p:nvPicPr>
          <p:blipFill rotWithShape="1">
            <a:blip r:embed="rId5">
              <a:alphaModFix/>
            </a:blip>
            <a:srcRect b="0" l="0" r="84474" t="10614"/>
            <a:stretch/>
          </p:blipFill>
          <p:spPr>
            <a:xfrm>
              <a:off x="1131620" y="553075"/>
              <a:ext cx="737696" cy="720656"/>
            </a:xfrm>
            <a:prstGeom prst="rect">
              <a:avLst/>
            </a:prstGeom>
            <a:noFill/>
            <a:ln>
              <a:noFill/>
            </a:ln>
          </p:spPr>
        </p:pic>
        <p:sp>
          <p:nvSpPr>
            <p:cNvPr id="887" name="Google Shape;887;p19"/>
            <p:cNvSpPr/>
            <p:nvPr/>
          </p:nvSpPr>
          <p:spPr>
            <a:xfrm>
              <a:off x="1115283" y="1520368"/>
              <a:ext cx="804404"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82,50%</a:t>
              </a:r>
              <a:endParaRPr b="1" sz="1600">
                <a:solidFill>
                  <a:srgbClr val="000000"/>
                </a:solidFill>
                <a:latin typeface="Arial Narrow"/>
                <a:ea typeface="Arial Narrow"/>
                <a:cs typeface="Arial Narrow"/>
                <a:sym typeface="Arial Narrow"/>
              </a:endParaRPr>
            </a:p>
          </p:txBody>
        </p:sp>
        <p:sp>
          <p:nvSpPr>
            <p:cNvPr id="888" name="Google Shape;888;p19"/>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889" name="Google Shape;889;p19"/>
            <p:cNvSpPr/>
            <p:nvPr/>
          </p:nvSpPr>
          <p:spPr>
            <a:xfrm>
              <a:off x="1136020" y="1850046"/>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33 casos</a:t>
              </a:r>
              <a:endParaRPr sz="1200">
                <a:solidFill>
                  <a:srgbClr val="000000"/>
                </a:solidFill>
                <a:latin typeface="Calibri"/>
                <a:ea typeface="Calibri"/>
                <a:cs typeface="Calibri"/>
                <a:sym typeface="Calibri"/>
              </a:endParaRPr>
            </a:p>
          </p:txBody>
        </p:sp>
      </p:grpSp>
      <p:grpSp>
        <p:nvGrpSpPr>
          <p:cNvPr id="890" name="Google Shape;890;p19"/>
          <p:cNvGrpSpPr/>
          <p:nvPr/>
        </p:nvGrpSpPr>
        <p:grpSpPr>
          <a:xfrm>
            <a:off x="1175708" y="920327"/>
            <a:ext cx="811840" cy="1560887"/>
            <a:chOff x="1752268" y="1227775"/>
            <a:chExt cx="811840" cy="1560887"/>
          </a:xfrm>
        </p:grpSpPr>
        <p:sp>
          <p:nvSpPr>
            <p:cNvPr id="891" name="Google Shape;891;p19"/>
            <p:cNvSpPr/>
            <p:nvPr/>
          </p:nvSpPr>
          <p:spPr>
            <a:xfrm>
              <a:off x="1752268" y="2181420"/>
              <a:ext cx="8118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17,50%</a:t>
              </a:r>
              <a:endParaRPr b="1" sz="1600">
                <a:solidFill>
                  <a:srgbClr val="000000"/>
                </a:solidFill>
                <a:latin typeface="Arial Narrow"/>
                <a:ea typeface="Arial Narrow"/>
                <a:cs typeface="Arial Narrow"/>
                <a:sym typeface="Arial Narrow"/>
              </a:endParaRPr>
            </a:p>
          </p:txBody>
        </p:sp>
        <p:sp>
          <p:nvSpPr>
            <p:cNvPr id="892" name="Google Shape;892;p19"/>
            <p:cNvSpPr/>
            <p:nvPr/>
          </p:nvSpPr>
          <p:spPr>
            <a:xfrm>
              <a:off x="1756023" y="190812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893" name="Google Shape;893;p19"/>
            <p:cNvSpPr/>
            <p:nvPr/>
          </p:nvSpPr>
          <p:spPr>
            <a:xfrm>
              <a:off x="1816937" y="251166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7 casos</a:t>
              </a:r>
              <a:endParaRPr sz="1200">
                <a:solidFill>
                  <a:srgbClr val="000000"/>
                </a:solidFill>
                <a:latin typeface="Calibri"/>
                <a:ea typeface="Calibri"/>
                <a:cs typeface="Calibri"/>
                <a:sym typeface="Calibri"/>
              </a:endParaRPr>
            </a:p>
          </p:txBody>
        </p:sp>
        <p:pic>
          <p:nvPicPr>
            <p:cNvPr id="894" name="Google Shape;894;p19"/>
            <p:cNvPicPr preferRelativeResize="0"/>
            <p:nvPr/>
          </p:nvPicPr>
          <p:blipFill rotWithShape="1">
            <a:blip r:embed="rId5">
              <a:alphaModFix/>
            </a:blip>
            <a:srcRect b="0" l="29313" r="56038" t="7366"/>
            <a:stretch/>
          </p:blipFill>
          <p:spPr>
            <a:xfrm>
              <a:off x="1782238" y="1227775"/>
              <a:ext cx="696035" cy="748294"/>
            </a:xfrm>
            <a:prstGeom prst="rect">
              <a:avLst/>
            </a:prstGeom>
            <a:noFill/>
            <a:ln>
              <a:noFill/>
            </a:ln>
          </p:spPr>
        </p:pic>
      </p:grpSp>
      <p:grpSp>
        <p:nvGrpSpPr>
          <p:cNvPr id="895" name="Google Shape;895;p19"/>
          <p:cNvGrpSpPr/>
          <p:nvPr/>
        </p:nvGrpSpPr>
        <p:grpSpPr>
          <a:xfrm>
            <a:off x="125886" y="560287"/>
            <a:ext cx="1852274" cy="436842"/>
            <a:chOff x="3054754" y="484500"/>
            <a:chExt cx="2375609" cy="436842"/>
          </a:xfrm>
        </p:grpSpPr>
        <p:sp>
          <p:nvSpPr>
            <p:cNvPr id="896" name="Google Shape;896;p1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97" name="Google Shape;897;p19"/>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000000"/>
                  </a:solidFill>
                  <a:latin typeface="Arial Narrow"/>
                  <a:ea typeface="Arial Narrow"/>
                  <a:cs typeface="Arial Narrow"/>
                  <a:sym typeface="Arial Narrow"/>
                </a:rPr>
                <a:t>Sexo</a:t>
              </a:r>
              <a:endParaRPr/>
            </a:p>
          </p:txBody>
        </p:sp>
      </p:grpSp>
      <p:grpSp>
        <p:nvGrpSpPr>
          <p:cNvPr id="898" name="Google Shape;898;p19"/>
          <p:cNvGrpSpPr/>
          <p:nvPr/>
        </p:nvGrpSpPr>
        <p:grpSpPr>
          <a:xfrm>
            <a:off x="2070944" y="857976"/>
            <a:ext cx="874090" cy="1631193"/>
            <a:chOff x="2507826" y="2454167"/>
            <a:chExt cx="874090" cy="1631193"/>
          </a:xfrm>
        </p:grpSpPr>
        <p:sp>
          <p:nvSpPr>
            <p:cNvPr id="899" name="Google Shape;899;p19"/>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0,0%</a:t>
              </a:r>
              <a:endParaRPr b="1" sz="1600">
                <a:solidFill>
                  <a:srgbClr val="000000"/>
                </a:solidFill>
                <a:latin typeface="Arial Narrow"/>
                <a:ea typeface="Arial Narrow"/>
                <a:cs typeface="Arial Narrow"/>
                <a:sym typeface="Arial Narrow"/>
              </a:endParaRPr>
            </a:p>
          </p:txBody>
        </p:sp>
        <p:pic>
          <p:nvPicPr>
            <p:cNvPr id="900" name="Google Shape;900;p19"/>
            <p:cNvPicPr preferRelativeResize="0"/>
            <p:nvPr/>
          </p:nvPicPr>
          <p:blipFill rotWithShape="1">
            <a:blip r:embed="rId6">
              <a:alphaModFix/>
            </a:blip>
            <a:srcRect b="0" l="0" r="0" t="0"/>
            <a:stretch/>
          </p:blipFill>
          <p:spPr>
            <a:xfrm>
              <a:off x="2702014" y="2454167"/>
              <a:ext cx="557405" cy="912116"/>
            </a:xfrm>
            <a:prstGeom prst="rect">
              <a:avLst/>
            </a:prstGeom>
            <a:noFill/>
            <a:ln>
              <a:noFill/>
            </a:ln>
          </p:spPr>
        </p:pic>
        <p:sp>
          <p:nvSpPr>
            <p:cNvPr id="901" name="Google Shape;901;p19"/>
            <p:cNvSpPr/>
            <p:nvPr/>
          </p:nvSpPr>
          <p:spPr>
            <a:xfrm>
              <a:off x="2566290" y="3203848"/>
              <a:ext cx="7248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Gestante</a:t>
              </a:r>
              <a:endParaRPr b="1" sz="1200" u="sng">
                <a:solidFill>
                  <a:srgbClr val="000000"/>
                </a:solidFill>
                <a:latin typeface="Arial Narrow"/>
                <a:ea typeface="Arial Narrow"/>
                <a:cs typeface="Arial Narrow"/>
                <a:sym typeface="Arial Narrow"/>
              </a:endParaRPr>
            </a:p>
          </p:txBody>
        </p:sp>
        <p:sp>
          <p:nvSpPr>
            <p:cNvPr id="902" name="Google Shape;902;p19"/>
            <p:cNvSpPr/>
            <p:nvPr/>
          </p:nvSpPr>
          <p:spPr>
            <a:xfrm>
              <a:off x="2620874" y="3808361"/>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03" name="Google Shape;903;p19"/>
          <p:cNvGrpSpPr/>
          <p:nvPr/>
        </p:nvGrpSpPr>
        <p:grpSpPr>
          <a:xfrm>
            <a:off x="3039937" y="950012"/>
            <a:ext cx="874090" cy="1519436"/>
            <a:chOff x="3826683" y="2822224"/>
            <a:chExt cx="874090" cy="1519436"/>
          </a:xfrm>
        </p:grpSpPr>
        <p:grpSp>
          <p:nvGrpSpPr>
            <p:cNvPr id="904" name="Google Shape;904;p19"/>
            <p:cNvGrpSpPr/>
            <p:nvPr/>
          </p:nvGrpSpPr>
          <p:grpSpPr>
            <a:xfrm>
              <a:off x="3826683" y="3446500"/>
              <a:ext cx="874090" cy="895160"/>
              <a:chOff x="2507826" y="3203848"/>
              <a:chExt cx="874090" cy="895160"/>
            </a:xfrm>
          </p:grpSpPr>
          <p:sp>
            <p:nvSpPr>
              <p:cNvPr id="905" name="Google Shape;905;p19"/>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2,50%</a:t>
                </a:r>
                <a:endParaRPr b="1" sz="1600">
                  <a:solidFill>
                    <a:srgbClr val="000000"/>
                  </a:solidFill>
                  <a:latin typeface="Arial Narrow"/>
                  <a:ea typeface="Arial Narrow"/>
                  <a:cs typeface="Arial Narrow"/>
                  <a:sym typeface="Arial Narrow"/>
                </a:endParaRPr>
              </a:p>
            </p:txBody>
          </p:sp>
          <p:sp>
            <p:nvSpPr>
              <p:cNvPr id="906" name="Google Shape;906;p19"/>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907" name="Google Shape;907;p19"/>
              <p:cNvSpPr/>
              <p:nvPr/>
            </p:nvSpPr>
            <p:spPr>
              <a:xfrm>
                <a:off x="2648170" y="3822009"/>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1 caso</a:t>
                </a:r>
                <a:endParaRPr sz="1200">
                  <a:solidFill>
                    <a:srgbClr val="000000"/>
                  </a:solidFill>
                  <a:latin typeface="Calibri"/>
                  <a:ea typeface="Calibri"/>
                  <a:cs typeface="Calibri"/>
                  <a:sym typeface="Calibri"/>
                </a:endParaRPr>
              </a:p>
            </p:txBody>
          </p:sp>
        </p:grpSp>
        <p:pic>
          <p:nvPicPr>
            <p:cNvPr id="908" name="Google Shape;908;p19"/>
            <p:cNvPicPr preferRelativeResize="0"/>
            <p:nvPr/>
          </p:nvPicPr>
          <p:blipFill rotWithShape="1">
            <a:blip r:embed="rId7">
              <a:alphaModFix/>
            </a:blip>
            <a:srcRect b="0" l="0" r="0" t="0"/>
            <a:stretch/>
          </p:blipFill>
          <p:spPr>
            <a:xfrm>
              <a:off x="3945025" y="2822224"/>
              <a:ext cx="587628" cy="678570"/>
            </a:xfrm>
            <a:prstGeom prst="rect">
              <a:avLst/>
            </a:prstGeom>
            <a:noFill/>
            <a:ln>
              <a:noFill/>
            </a:ln>
          </p:spPr>
        </p:pic>
      </p:grpSp>
      <p:grpSp>
        <p:nvGrpSpPr>
          <p:cNvPr id="909" name="Google Shape;909;p19"/>
          <p:cNvGrpSpPr/>
          <p:nvPr/>
        </p:nvGrpSpPr>
        <p:grpSpPr>
          <a:xfrm>
            <a:off x="3914027" y="1550561"/>
            <a:ext cx="1275167" cy="891591"/>
            <a:chOff x="-177188" y="7086322"/>
            <a:chExt cx="1489900" cy="891591"/>
          </a:xfrm>
        </p:grpSpPr>
        <p:sp>
          <p:nvSpPr>
            <p:cNvPr id="910" name="Google Shape;910;p19"/>
            <p:cNvSpPr txBox="1"/>
            <p:nvPr/>
          </p:nvSpPr>
          <p:spPr>
            <a:xfrm>
              <a:off x="-177188" y="7086322"/>
              <a:ext cx="14899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Habitante de calle</a:t>
              </a:r>
              <a:endParaRPr b="1" sz="1200" u="sng">
                <a:solidFill>
                  <a:srgbClr val="000000"/>
                </a:solidFill>
                <a:latin typeface="Arial Narrow"/>
                <a:ea typeface="Arial Narrow"/>
                <a:cs typeface="Arial Narrow"/>
                <a:sym typeface="Arial Narrow"/>
              </a:endParaRPr>
            </a:p>
          </p:txBody>
        </p:sp>
        <p:sp>
          <p:nvSpPr>
            <p:cNvPr id="911" name="Google Shape;911;p19"/>
            <p:cNvSpPr/>
            <p:nvPr/>
          </p:nvSpPr>
          <p:spPr>
            <a:xfrm>
              <a:off x="-7627" y="7363321"/>
              <a:ext cx="106722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2,50%</a:t>
              </a:r>
              <a:endParaRPr b="1" sz="1600">
                <a:solidFill>
                  <a:srgbClr val="000000"/>
                </a:solidFill>
                <a:latin typeface="Arial Narrow"/>
                <a:ea typeface="Arial Narrow"/>
                <a:cs typeface="Arial Narrow"/>
                <a:sym typeface="Arial Narrow"/>
              </a:endParaRPr>
            </a:p>
          </p:txBody>
        </p:sp>
        <p:sp>
          <p:nvSpPr>
            <p:cNvPr id="912" name="Google Shape;912;p19"/>
            <p:cNvSpPr txBox="1"/>
            <p:nvPr/>
          </p:nvSpPr>
          <p:spPr>
            <a:xfrm>
              <a:off x="-16445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000000"/>
                  </a:solidFill>
                  <a:latin typeface="Arial Narrow"/>
                  <a:ea typeface="Arial Narrow"/>
                  <a:cs typeface="Arial Narrow"/>
                  <a:sym typeface="Arial Narrow"/>
                </a:rPr>
                <a:t>1 caso</a:t>
              </a:r>
              <a:endParaRPr b="1" sz="1200">
                <a:solidFill>
                  <a:srgbClr val="000000"/>
                </a:solidFill>
                <a:latin typeface="Arial Narrow"/>
                <a:ea typeface="Arial Narrow"/>
                <a:cs typeface="Arial Narrow"/>
                <a:sym typeface="Arial Narrow"/>
              </a:endParaRPr>
            </a:p>
          </p:txBody>
        </p:sp>
      </p:grpSp>
      <p:grpSp>
        <p:nvGrpSpPr>
          <p:cNvPr id="913" name="Google Shape;913;p19"/>
          <p:cNvGrpSpPr/>
          <p:nvPr/>
        </p:nvGrpSpPr>
        <p:grpSpPr>
          <a:xfrm>
            <a:off x="2282181" y="528496"/>
            <a:ext cx="2722458" cy="436842"/>
            <a:chOff x="3060727" y="484500"/>
            <a:chExt cx="2369637" cy="436842"/>
          </a:xfrm>
        </p:grpSpPr>
        <p:sp>
          <p:nvSpPr>
            <p:cNvPr id="914" name="Google Shape;914;p1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15" name="Google Shape;915;p19"/>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000000"/>
                  </a:solidFill>
                  <a:latin typeface="Arial Narrow"/>
                  <a:ea typeface="Arial Narrow"/>
                  <a:cs typeface="Arial Narrow"/>
                  <a:sym typeface="Arial Narrow"/>
                </a:rPr>
                <a:t>Poblaciones especiales</a:t>
              </a:r>
              <a:endParaRPr/>
            </a:p>
          </p:txBody>
        </p:sp>
      </p:grpSp>
      <p:grpSp>
        <p:nvGrpSpPr>
          <p:cNvPr id="916" name="Google Shape;916;p19"/>
          <p:cNvGrpSpPr/>
          <p:nvPr/>
        </p:nvGrpSpPr>
        <p:grpSpPr>
          <a:xfrm>
            <a:off x="5098921" y="528496"/>
            <a:ext cx="2129010" cy="1936247"/>
            <a:chOff x="616494" y="2584689"/>
            <a:chExt cx="2129010" cy="1936247"/>
          </a:xfrm>
        </p:grpSpPr>
        <p:grpSp>
          <p:nvGrpSpPr>
            <p:cNvPr id="917" name="Google Shape;917;p19"/>
            <p:cNvGrpSpPr/>
            <p:nvPr/>
          </p:nvGrpSpPr>
          <p:grpSpPr>
            <a:xfrm>
              <a:off x="616494" y="2934239"/>
              <a:ext cx="1152880" cy="1582804"/>
              <a:chOff x="3115290" y="1227775"/>
              <a:chExt cx="1152880" cy="1582804"/>
            </a:xfrm>
          </p:grpSpPr>
          <p:grpSp>
            <p:nvGrpSpPr>
              <p:cNvPr id="918" name="Google Shape;918;p19"/>
              <p:cNvGrpSpPr/>
              <p:nvPr/>
            </p:nvGrpSpPr>
            <p:grpSpPr>
              <a:xfrm>
                <a:off x="3115290" y="1951748"/>
                <a:ext cx="1152880" cy="858831"/>
                <a:chOff x="3744466" y="1301912"/>
                <a:chExt cx="1152880" cy="858831"/>
              </a:xfrm>
            </p:grpSpPr>
            <p:sp>
              <p:nvSpPr>
                <p:cNvPr id="919" name="Google Shape;919;p19"/>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0,0%</a:t>
                  </a:r>
                  <a:endParaRPr b="1" sz="1600">
                    <a:solidFill>
                      <a:srgbClr val="000000"/>
                    </a:solidFill>
                    <a:latin typeface="Arial Narrow"/>
                    <a:ea typeface="Arial Narrow"/>
                    <a:cs typeface="Arial Narrow"/>
                    <a:sym typeface="Arial Narrow"/>
                  </a:endParaRPr>
                </a:p>
              </p:txBody>
            </p:sp>
            <p:sp>
              <p:nvSpPr>
                <p:cNvPr id="920" name="Google Shape;920;p19"/>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921" name="Google Shape;921;p19"/>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pic>
            <p:nvPicPr>
              <p:cNvPr id="922" name="Google Shape;922;p19"/>
              <p:cNvPicPr preferRelativeResize="0"/>
              <p:nvPr/>
            </p:nvPicPr>
            <p:blipFill rotWithShape="1">
              <a:blip r:embed="rId5">
                <a:alphaModFix/>
              </a:blip>
              <a:srcRect b="0" l="59057" r="25145" t="8806"/>
              <a:stretch/>
            </p:blipFill>
            <p:spPr>
              <a:xfrm>
                <a:off x="3328608" y="1227775"/>
                <a:ext cx="750627" cy="775969"/>
              </a:xfrm>
              <a:prstGeom prst="rect">
                <a:avLst/>
              </a:prstGeom>
              <a:noFill/>
              <a:ln>
                <a:noFill/>
              </a:ln>
            </p:spPr>
          </p:pic>
        </p:grpSp>
        <p:grpSp>
          <p:nvGrpSpPr>
            <p:cNvPr id="923" name="Google Shape;923;p19"/>
            <p:cNvGrpSpPr/>
            <p:nvPr/>
          </p:nvGrpSpPr>
          <p:grpSpPr>
            <a:xfrm>
              <a:off x="1741326" y="3641012"/>
              <a:ext cx="1004178" cy="879924"/>
              <a:chOff x="5245046" y="1274868"/>
              <a:chExt cx="1004178" cy="879924"/>
            </a:xfrm>
          </p:grpSpPr>
          <p:sp>
            <p:nvSpPr>
              <p:cNvPr id="924" name="Google Shape;924;p19"/>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0,0%</a:t>
                </a:r>
                <a:endParaRPr b="1" sz="1600">
                  <a:solidFill>
                    <a:srgbClr val="000000"/>
                  </a:solidFill>
                  <a:latin typeface="Arial Narrow"/>
                  <a:ea typeface="Arial Narrow"/>
                  <a:cs typeface="Arial Narrow"/>
                  <a:sym typeface="Arial Narrow"/>
                </a:endParaRPr>
              </a:p>
            </p:txBody>
          </p:sp>
          <p:sp>
            <p:nvSpPr>
              <p:cNvPr id="925" name="Google Shape;925;p19"/>
              <p:cNvSpPr/>
              <p:nvPr/>
            </p:nvSpPr>
            <p:spPr>
              <a:xfrm>
                <a:off x="5272675" y="1274868"/>
                <a:ext cx="97654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Rom - Gitano</a:t>
                </a:r>
                <a:endParaRPr b="1" sz="1200" u="sng">
                  <a:solidFill>
                    <a:srgbClr val="000000"/>
                  </a:solidFill>
                  <a:latin typeface="Arial Narrow"/>
                  <a:ea typeface="Arial Narrow"/>
                  <a:cs typeface="Arial Narrow"/>
                  <a:sym typeface="Arial Narrow"/>
                </a:endParaRPr>
              </a:p>
            </p:txBody>
          </p:sp>
          <p:sp>
            <p:nvSpPr>
              <p:cNvPr id="926" name="Google Shape;926;p19"/>
              <p:cNvSpPr/>
              <p:nvPr/>
            </p:nvSpPr>
            <p:spPr>
              <a:xfrm>
                <a:off x="5286277" y="187779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27" name="Google Shape;927;p19"/>
            <p:cNvGrpSpPr/>
            <p:nvPr/>
          </p:nvGrpSpPr>
          <p:grpSpPr>
            <a:xfrm>
              <a:off x="734175" y="2584689"/>
              <a:ext cx="1847617" cy="436842"/>
              <a:chOff x="3060727" y="484500"/>
              <a:chExt cx="2369636" cy="436842"/>
            </a:xfrm>
          </p:grpSpPr>
          <p:sp>
            <p:nvSpPr>
              <p:cNvPr id="928" name="Google Shape;928;p1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29" name="Google Shape;929;p19"/>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000000"/>
                    </a:solidFill>
                    <a:latin typeface="Arial Narrow"/>
                    <a:ea typeface="Arial Narrow"/>
                    <a:cs typeface="Arial Narrow"/>
                    <a:sym typeface="Arial Narrow"/>
                  </a:rPr>
                  <a:t>Etnia</a:t>
                </a:r>
                <a:endParaRPr/>
              </a:p>
            </p:txBody>
          </p:sp>
        </p:grpSp>
      </p:grpSp>
      <p:pic>
        <p:nvPicPr>
          <p:cNvPr id="930" name="Google Shape;930;p19"/>
          <p:cNvPicPr preferRelativeResize="0"/>
          <p:nvPr/>
        </p:nvPicPr>
        <p:blipFill rotWithShape="1">
          <a:blip r:embed="rId8">
            <a:alphaModFix/>
          </a:blip>
          <a:srcRect b="0" l="0" r="0" t="0"/>
          <a:stretch/>
        </p:blipFill>
        <p:spPr>
          <a:xfrm>
            <a:off x="6487755" y="930627"/>
            <a:ext cx="503801" cy="677030"/>
          </a:xfrm>
          <a:prstGeom prst="rect">
            <a:avLst/>
          </a:prstGeom>
          <a:noFill/>
          <a:ln>
            <a:noFill/>
          </a:ln>
        </p:spPr>
      </p:pic>
      <p:pic>
        <p:nvPicPr>
          <p:cNvPr id="931" name="Google Shape;931;p19"/>
          <p:cNvPicPr preferRelativeResize="0"/>
          <p:nvPr/>
        </p:nvPicPr>
        <p:blipFill rotWithShape="1">
          <a:blip r:embed="rId9">
            <a:alphaModFix/>
          </a:blip>
          <a:srcRect b="0" l="0" r="0" t="0"/>
          <a:stretch/>
        </p:blipFill>
        <p:spPr>
          <a:xfrm>
            <a:off x="3849300" y="930961"/>
            <a:ext cx="1203640" cy="716671"/>
          </a:xfrm>
          <a:prstGeom prst="rect">
            <a:avLst/>
          </a:prstGeom>
          <a:noFill/>
          <a:ln>
            <a:noFill/>
          </a:ln>
        </p:spPr>
      </p:pic>
      <p:sp>
        <p:nvSpPr>
          <p:cNvPr id="932" name="Google Shape;932;p19"/>
          <p:cNvSpPr/>
          <p:nvPr/>
        </p:nvSpPr>
        <p:spPr>
          <a:xfrm>
            <a:off x="11918" y="7956376"/>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rgbClr val="000000"/>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Poblaciones y factores de riesgo de los casos notificados de Hepatitis B, C y Coinfecciòn/Superinfección B - Delta. Periodo epidemiológico 04. 2022</a:t>
            </a:r>
            <a:r>
              <a:rPr lang="es-ES" sz="700">
                <a:solidFill>
                  <a:srgbClr val="000000"/>
                </a:solidFill>
                <a:latin typeface="Arial Narrow"/>
                <a:ea typeface="Arial Narrow"/>
                <a:cs typeface="Arial Narrow"/>
                <a:sym typeface="Arial Narrow"/>
              </a:rPr>
              <a:t>. </a:t>
            </a:r>
            <a:endParaRPr sz="700">
              <a:solidFill>
                <a:srgbClr val="000000"/>
              </a:solidFill>
              <a:latin typeface="Arial Narrow"/>
              <a:ea typeface="Arial Narrow"/>
              <a:cs typeface="Arial Narrow"/>
              <a:sym typeface="Arial Narrow"/>
            </a:endParaRPr>
          </a:p>
        </p:txBody>
      </p:sp>
      <p:sp>
        <p:nvSpPr>
          <p:cNvPr id="933" name="Google Shape;933;p19"/>
          <p:cNvSpPr txBox="1"/>
          <p:nvPr/>
        </p:nvSpPr>
        <p:spPr>
          <a:xfrm>
            <a:off x="1080170" y="-66129"/>
            <a:ext cx="259228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 Hepatitis C</a:t>
            </a:r>
            <a:endParaRPr/>
          </a:p>
        </p:txBody>
      </p:sp>
      <p:sp>
        <p:nvSpPr>
          <p:cNvPr id="934" name="Google Shape;934;p19"/>
          <p:cNvSpPr txBox="1"/>
          <p:nvPr/>
        </p:nvSpPr>
        <p:spPr>
          <a:xfrm>
            <a:off x="936154" y="4427984"/>
            <a:ext cx="48469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especificas del comportamiento del evento y curso de vida</a:t>
            </a:r>
            <a:endParaRPr/>
          </a:p>
        </p:txBody>
      </p:sp>
      <p:pic>
        <p:nvPicPr>
          <p:cNvPr id="935" name="Google Shape;935;p19"/>
          <p:cNvPicPr preferRelativeResize="0"/>
          <p:nvPr/>
        </p:nvPicPr>
        <p:blipFill rotWithShape="1">
          <a:blip r:embed="rId10">
            <a:alphaModFix/>
          </a:blip>
          <a:srcRect b="35333" l="65937" r="29313" t="56778"/>
          <a:stretch/>
        </p:blipFill>
        <p:spPr>
          <a:xfrm>
            <a:off x="5652632" y="5652121"/>
            <a:ext cx="937120" cy="875468"/>
          </a:xfrm>
          <a:prstGeom prst="rect">
            <a:avLst/>
          </a:prstGeom>
          <a:noFill/>
          <a:ln>
            <a:noFill/>
          </a:ln>
        </p:spPr>
      </p:pic>
      <p:sp>
        <p:nvSpPr>
          <p:cNvPr id="936" name="Google Shape;936;p19"/>
          <p:cNvSpPr/>
          <p:nvPr/>
        </p:nvSpPr>
        <p:spPr>
          <a:xfrm>
            <a:off x="5189193" y="6660232"/>
            <a:ext cx="1725328" cy="504056"/>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rgbClr val="000000"/>
                </a:solidFill>
                <a:latin typeface="Arial Narrow"/>
                <a:ea typeface="Arial Narrow"/>
                <a:cs typeface="Arial Narrow"/>
                <a:sym typeface="Arial Narrow"/>
              </a:rPr>
              <a:t>Sin vacunación previa para Hepatitis B</a:t>
            </a:r>
            <a:endParaRPr b="1" sz="1200">
              <a:solidFill>
                <a:srgbClr val="000000"/>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100%</a:t>
            </a:r>
            <a:endParaRPr b="1" sz="1600">
              <a:solidFill>
                <a:srgbClr val="000000"/>
              </a:solidFill>
              <a:latin typeface="Arial Narrow"/>
              <a:ea typeface="Arial Narrow"/>
              <a:cs typeface="Arial Narrow"/>
              <a:sym typeface="Arial Narrow"/>
            </a:endParaRPr>
          </a:p>
        </p:txBody>
      </p:sp>
      <p:graphicFrame>
        <p:nvGraphicFramePr>
          <p:cNvPr id="937" name="Google Shape;937;p19"/>
          <p:cNvGraphicFramePr/>
          <p:nvPr/>
        </p:nvGraphicFramePr>
        <p:xfrm>
          <a:off x="160662" y="5209318"/>
          <a:ext cx="4572000" cy="2743200"/>
        </p:xfrm>
        <a:graphic>
          <a:graphicData uri="http://schemas.openxmlformats.org/drawingml/2006/chart">
            <c:chart r:id="rId11"/>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a:t>
            </a:r>
            <a:endParaRPr b="1" sz="1050">
              <a:solidFill>
                <a:schemeClr val="dk1"/>
              </a:solidFill>
              <a:latin typeface="Arial Narrow"/>
              <a:ea typeface="Arial Narrow"/>
              <a:cs typeface="Arial Narrow"/>
              <a:sym typeface="Arial Narrow"/>
            </a:endParaRPr>
          </a:p>
        </p:txBody>
      </p:sp>
      <p:sp>
        <p:nvSpPr>
          <p:cNvPr id="104" name="Google Shape;104;p2"/>
          <p:cNvSpPr txBox="1"/>
          <p:nvPr>
            <p:ph type="title"/>
          </p:nvPr>
        </p:nvSpPr>
        <p:spPr>
          <a:xfrm>
            <a:off x="216073" y="3030174"/>
            <a:ext cx="6727831" cy="4320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000"/>
              <a:buFont typeface="Arial Narrow"/>
              <a:buNone/>
            </a:pPr>
            <a:r>
              <a:rPr b="1" lang="es-ES" sz="2000">
                <a:latin typeface="Arial Narrow"/>
                <a:ea typeface="Arial Narrow"/>
                <a:cs typeface="Arial Narrow"/>
                <a:sym typeface="Arial Narrow"/>
              </a:rPr>
              <a:t>Contenido</a:t>
            </a:r>
            <a:endParaRPr b="1" sz="2000">
              <a:latin typeface="Arial Narrow"/>
              <a:ea typeface="Arial Narrow"/>
              <a:cs typeface="Arial Narrow"/>
              <a:sym typeface="Arial Narrow"/>
            </a:endParaRPr>
          </a:p>
        </p:txBody>
      </p:sp>
      <p:grpSp>
        <p:nvGrpSpPr>
          <p:cNvPr id="105" name="Google Shape;105;p2"/>
          <p:cNvGrpSpPr/>
          <p:nvPr/>
        </p:nvGrpSpPr>
        <p:grpSpPr>
          <a:xfrm>
            <a:off x="0" y="107504"/>
            <a:ext cx="7200898" cy="1987144"/>
            <a:chOff x="0" y="14519"/>
            <a:chExt cx="7200898" cy="2078230"/>
          </a:xfrm>
        </p:grpSpPr>
        <p:sp>
          <p:nvSpPr>
            <p:cNvPr id="106" name="Google Shape;106;p2"/>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107" name="Google Shape;107;p2"/>
            <p:cNvPicPr preferRelativeResize="0"/>
            <p:nvPr/>
          </p:nvPicPr>
          <p:blipFill rotWithShape="1">
            <a:blip r:embed="rId3">
              <a:alphaModFix/>
            </a:blip>
            <a:srcRect b="0" l="0" r="0" t="0"/>
            <a:stretch/>
          </p:blipFill>
          <p:spPr>
            <a:xfrm>
              <a:off x="4752578" y="321103"/>
              <a:ext cx="2448320" cy="1771646"/>
            </a:xfrm>
            <a:prstGeom prst="rect">
              <a:avLst/>
            </a:prstGeom>
            <a:noFill/>
            <a:ln>
              <a:noFill/>
            </a:ln>
          </p:spPr>
        </p:pic>
        <p:sp>
          <p:nvSpPr>
            <p:cNvPr id="108" name="Google Shape;108;p2"/>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09" name="Google Shape;109;p2"/>
          <p:cNvSpPr txBox="1"/>
          <p:nvPr/>
        </p:nvSpPr>
        <p:spPr>
          <a:xfrm>
            <a:off x="576114" y="1684583"/>
            <a:ext cx="3598545" cy="4514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Periodo epidemiológico 04 de 2022 - Reporte Semanas 1 a 16 (Hasta Abril 23 de 2022)</a:t>
            </a:r>
            <a:endParaRPr sz="1200">
              <a:solidFill>
                <a:schemeClr val="dk1"/>
              </a:solidFill>
              <a:latin typeface="Times New Roman"/>
              <a:ea typeface="Times New Roman"/>
              <a:cs typeface="Times New Roman"/>
              <a:sym typeface="Times New Roman"/>
            </a:endParaRPr>
          </a:p>
        </p:txBody>
      </p:sp>
      <p:graphicFrame>
        <p:nvGraphicFramePr>
          <p:cNvPr id="110" name="Google Shape;110;p2"/>
          <p:cNvGraphicFramePr/>
          <p:nvPr/>
        </p:nvGraphicFramePr>
        <p:xfrm>
          <a:off x="216073" y="3656318"/>
          <a:ext cx="3000000" cy="3000000"/>
        </p:xfrm>
        <a:graphic>
          <a:graphicData uri="http://schemas.openxmlformats.org/drawingml/2006/table">
            <a:tbl>
              <a:tblPr>
                <a:noFill/>
                <a:tableStyleId>{456CAD0B-C4BC-471D-90D1-6A47E02300CF}</a:tableStyleId>
              </a:tblPr>
              <a:tblGrid>
                <a:gridCol w="1483275"/>
                <a:gridCol w="1483275"/>
                <a:gridCol w="1483275"/>
                <a:gridCol w="1483275"/>
                <a:gridCol w="356175"/>
                <a:gridCol w="356175"/>
              </a:tblGrid>
              <a:tr h="137125">
                <a:tc>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Tuberculosis</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4</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1797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INMUNOPREVENENIBLES</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Tosferina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Pág. 7</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Parotiditis</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8</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Varicela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10</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Meningitis</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12</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Parálisis flácida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Síndrome de rubéola congénita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Tétanos accidental</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EAPV</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Difteria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Sarampión y rubéola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Hepatitis A</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Pág. 14</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Hepatitis B</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Pág. 16</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Hepatitis C</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16</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INTOXICACIONES</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21</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418725">
                <a:tc gridSpan="2">
                  <a:txBody>
                    <a:bodyPr/>
                    <a:lstStyle/>
                    <a:p>
                      <a:pPr indent="0" lvl="0" marL="0" marR="0" rtl="0" algn="l">
                        <a:spcBef>
                          <a:spcPts val="0"/>
                        </a:spcBef>
                        <a:spcAft>
                          <a:spcPts val="0"/>
                        </a:spcAft>
                        <a:buNone/>
                      </a:pPr>
                      <a:r>
                        <a:rPr b="1" i="0" lang="es-ES" sz="1100" u="none" strike="noStrike">
                          <a:solidFill>
                            <a:schemeClr val="dk1"/>
                          </a:solidFill>
                          <a:latin typeface="Arial Narrow"/>
                          <a:ea typeface="Arial Narrow"/>
                          <a:cs typeface="Arial Narrow"/>
                          <a:sym typeface="Arial Narrow"/>
                        </a:rPr>
                        <a:t>Enfermedades Transmitidas por Alimentos ETA y vehiculizadas por agua</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22</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20"/>
          <p:cNvSpPr/>
          <p:nvPr/>
        </p:nvSpPr>
        <p:spPr>
          <a:xfrm>
            <a:off x="14436" y="15338"/>
            <a:ext cx="7200900" cy="390527"/>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43" name="Google Shape;943;p20"/>
          <p:cNvGrpSpPr/>
          <p:nvPr/>
        </p:nvGrpSpPr>
        <p:grpSpPr>
          <a:xfrm>
            <a:off x="291840" y="87346"/>
            <a:ext cx="5701151" cy="288032"/>
            <a:chOff x="2448322" y="33255"/>
            <a:chExt cx="5701151" cy="288032"/>
          </a:xfrm>
        </p:grpSpPr>
        <p:sp>
          <p:nvSpPr>
            <p:cNvPr id="944" name="Google Shape;944;p20"/>
            <p:cNvSpPr/>
            <p:nvPr/>
          </p:nvSpPr>
          <p:spPr>
            <a:xfrm>
              <a:off x="2448322" y="3325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945" name="Google Shape;945;p20"/>
            <p:cNvCxnSpPr>
              <a:stCxn id="944" idx="6"/>
            </p:cNvCxnSpPr>
            <p:nvPr/>
          </p:nvCxnSpPr>
          <p:spPr>
            <a:xfrm>
              <a:off x="2736354" y="164060"/>
              <a:ext cx="648000" cy="0"/>
            </a:xfrm>
            <a:prstGeom prst="straightConnector1">
              <a:avLst/>
            </a:prstGeom>
            <a:noFill/>
            <a:ln cap="flat" cmpd="sng" w="28575">
              <a:solidFill>
                <a:srgbClr val="C00000"/>
              </a:solidFill>
              <a:prstDash val="solid"/>
              <a:round/>
              <a:headEnd len="sm" w="sm" type="none"/>
              <a:tailEnd len="sm" w="sm" type="none"/>
            </a:ln>
          </p:spPr>
        </p:cxnSp>
        <p:sp>
          <p:nvSpPr>
            <p:cNvPr id="946" name="Google Shape;946;p20"/>
            <p:cNvSpPr txBox="1"/>
            <p:nvPr/>
          </p:nvSpPr>
          <p:spPr>
            <a:xfrm>
              <a:off x="3302536" y="44288"/>
              <a:ext cx="48469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947" name="Google Shape;947;p2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Pág..20 </a:t>
            </a:r>
            <a:endParaRPr b="1" sz="1050">
              <a:solidFill>
                <a:schemeClr val="dk1"/>
              </a:solidFill>
              <a:latin typeface="Arial Narrow"/>
              <a:ea typeface="Arial Narrow"/>
              <a:cs typeface="Arial Narrow"/>
              <a:sym typeface="Arial Narrow"/>
            </a:endParaRPr>
          </a:p>
        </p:txBody>
      </p:sp>
      <p:sp>
        <p:nvSpPr>
          <p:cNvPr id="948" name="Google Shape;948;p20"/>
          <p:cNvSpPr/>
          <p:nvPr/>
        </p:nvSpPr>
        <p:spPr>
          <a:xfrm>
            <a:off x="245381" y="4860032"/>
            <a:ext cx="6924326"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Complicaciones de los casos notificados de Hepatitis B, C y Coinfección/superinfección Hepatitis B-Delta. Periodo epidemiológico 04. 2022. </a:t>
            </a:r>
            <a:endParaRPr sz="700">
              <a:solidFill>
                <a:schemeClr val="dk1"/>
              </a:solidFill>
              <a:latin typeface="Arial Narrow"/>
              <a:ea typeface="Arial Narrow"/>
              <a:cs typeface="Arial Narrow"/>
              <a:sym typeface="Arial Narrow"/>
            </a:endParaRPr>
          </a:p>
        </p:txBody>
      </p:sp>
      <p:sp>
        <p:nvSpPr>
          <p:cNvPr id="949" name="Google Shape;949;p20"/>
          <p:cNvSpPr txBox="1"/>
          <p:nvPr/>
        </p:nvSpPr>
        <p:spPr>
          <a:xfrm>
            <a:off x="1619805" y="1835696"/>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7 casos</a:t>
            </a:r>
            <a:endParaRPr/>
          </a:p>
        </p:txBody>
      </p:sp>
      <p:sp>
        <p:nvSpPr>
          <p:cNvPr id="950" name="Google Shape;950;p20"/>
          <p:cNvSpPr txBox="1"/>
          <p:nvPr/>
        </p:nvSpPr>
        <p:spPr>
          <a:xfrm>
            <a:off x="3996069" y="1817088"/>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a:p>
        </p:txBody>
      </p:sp>
      <p:sp>
        <p:nvSpPr>
          <p:cNvPr id="951" name="Google Shape;951;p20"/>
          <p:cNvSpPr txBox="1"/>
          <p:nvPr/>
        </p:nvSpPr>
        <p:spPr>
          <a:xfrm>
            <a:off x="2844198" y="1817088"/>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72 casos</a:t>
            </a:r>
            <a:endParaRPr/>
          </a:p>
        </p:txBody>
      </p:sp>
      <p:sp>
        <p:nvSpPr>
          <p:cNvPr id="952" name="Google Shape;952;p20"/>
          <p:cNvSpPr/>
          <p:nvPr/>
        </p:nvSpPr>
        <p:spPr>
          <a:xfrm>
            <a:off x="14436" y="7360567"/>
            <a:ext cx="687612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Clasificación del caso Hepatitis B, C Coinfección/Superinfecciòn B-Delta. Periodo epidemiológico 04. 2022. </a:t>
            </a:r>
            <a:endParaRPr sz="700">
              <a:solidFill>
                <a:schemeClr val="dk1"/>
              </a:solidFill>
              <a:latin typeface="Arial Narrow"/>
              <a:ea typeface="Arial Narrow"/>
              <a:cs typeface="Arial Narrow"/>
              <a:sym typeface="Arial Narrow"/>
            </a:endParaRPr>
          </a:p>
        </p:txBody>
      </p:sp>
      <p:sp>
        <p:nvSpPr>
          <p:cNvPr id="953" name="Google Shape;953;p20"/>
          <p:cNvSpPr/>
          <p:nvPr/>
        </p:nvSpPr>
        <p:spPr>
          <a:xfrm>
            <a:off x="-27139" y="7924844"/>
            <a:ext cx="7135004" cy="122341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La frecuencia de las hepatitis virales es mayor en jóvenes, adultos y grupos poblacionales con factores de riesgo, ocasionan discapacidad y muerte principalmente asociada a cuadros de insuficiencia hepática, cirrosis y cáncer de hígado. Es de aclarar que se cuenta con una vacuna una vacuna segura y eficaz que confiere una protección del 98% al 100% contra la enfermedad de la hepatitis B, lo que conlleva a evitar las complicaciones que pueden derivarse de la enfermedad.  La relación hombre: mujer es de aproximadamente 4 hombres por cada mujer. Los grupos de edad en los que más se presenta el evento se ubican entre los 25 y los 44 años con un 68,5%. El principal mecanismo de transmisión es el sexual, por lo que se hace vital la orientación de las estrategias hacia la promoción de la salud sexual y reproductiva. No se han notificado casos de Hepatitis B-Delta. Nota: Los datos del presente boletín corresponden a cifras preliminares.</a:t>
            </a:r>
            <a:endParaRPr sz="1050">
              <a:solidFill>
                <a:schemeClr val="dk1"/>
              </a:solidFill>
              <a:latin typeface="Arial Narrow"/>
              <a:ea typeface="Arial Narrow"/>
              <a:cs typeface="Arial Narrow"/>
              <a:sym typeface="Arial Narrow"/>
            </a:endParaRPr>
          </a:p>
        </p:txBody>
      </p:sp>
      <p:sp>
        <p:nvSpPr>
          <p:cNvPr id="954" name="Google Shape;954;p20"/>
          <p:cNvSpPr/>
          <p:nvPr/>
        </p:nvSpPr>
        <p:spPr>
          <a:xfrm>
            <a:off x="-1849" y="7645552"/>
            <a:ext cx="7200900" cy="310824"/>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55" name="Google Shape;955;p20"/>
          <p:cNvGrpSpPr/>
          <p:nvPr/>
        </p:nvGrpSpPr>
        <p:grpSpPr>
          <a:xfrm>
            <a:off x="190189" y="7663143"/>
            <a:ext cx="3446504" cy="276999"/>
            <a:chOff x="2448322" y="33831"/>
            <a:chExt cx="3446504" cy="276999"/>
          </a:xfrm>
        </p:grpSpPr>
        <p:sp>
          <p:nvSpPr>
            <p:cNvPr id="956" name="Google Shape;956;p20"/>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957" name="Google Shape;957;p20"/>
            <p:cNvCxnSpPr>
              <a:stCxn id="956"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958" name="Google Shape;958;p20"/>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a:p>
          </p:txBody>
        </p:sp>
      </p:grpSp>
      <p:sp>
        <p:nvSpPr>
          <p:cNvPr descr="https://i1.wp.com/periodicovictoria.mx/wp-content/uploads/2016/04/1-infografi%CC%81a-suicidio.jpg?fit=1403%2C1500" id="959" name="Google Shape;959;p20"/>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0" name="Google Shape;960;p20"/>
          <p:cNvSpPr/>
          <p:nvPr/>
        </p:nvSpPr>
        <p:spPr>
          <a:xfrm>
            <a:off x="1830187" y="2124700"/>
            <a:ext cx="3507593"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Mecanismo probable de transmisión de Hepatitis B, C y Coinfección/superinfección B-Delta. Periodo epidemiológico 04  2022 </a:t>
            </a:r>
            <a:endParaRPr sz="900">
              <a:solidFill>
                <a:schemeClr val="dk1"/>
              </a:solidFill>
              <a:latin typeface="Arial Narrow"/>
              <a:ea typeface="Arial Narrow"/>
              <a:cs typeface="Arial Narrow"/>
              <a:sym typeface="Arial Narrow"/>
            </a:endParaRPr>
          </a:p>
        </p:txBody>
      </p:sp>
      <p:sp>
        <p:nvSpPr>
          <p:cNvPr id="961" name="Google Shape;961;p20"/>
          <p:cNvSpPr/>
          <p:nvPr/>
        </p:nvSpPr>
        <p:spPr>
          <a:xfrm>
            <a:off x="1981961" y="1422663"/>
            <a:ext cx="793974" cy="370740"/>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7,61%</a:t>
            </a:r>
            <a:endParaRPr b="1" sz="1400">
              <a:solidFill>
                <a:schemeClr val="dk1"/>
              </a:solidFill>
              <a:latin typeface="Arial Narrow"/>
              <a:ea typeface="Arial Narrow"/>
              <a:cs typeface="Arial Narrow"/>
              <a:sym typeface="Arial Narrow"/>
            </a:endParaRPr>
          </a:p>
        </p:txBody>
      </p:sp>
      <p:sp>
        <p:nvSpPr>
          <p:cNvPr id="962" name="Google Shape;962;p20"/>
          <p:cNvSpPr/>
          <p:nvPr/>
        </p:nvSpPr>
        <p:spPr>
          <a:xfrm>
            <a:off x="3310557" y="1422663"/>
            <a:ext cx="793974" cy="370740"/>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78,26%</a:t>
            </a:r>
            <a:endParaRPr b="1" sz="1400">
              <a:solidFill>
                <a:schemeClr val="dk1"/>
              </a:solidFill>
              <a:latin typeface="Arial Narrow"/>
              <a:ea typeface="Arial Narrow"/>
              <a:cs typeface="Arial Narrow"/>
              <a:sym typeface="Arial Narrow"/>
            </a:endParaRPr>
          </a:p>
        </p:txBody>
      </p:sp>
      <p:pic>
        <p:nvPicPr>
          <p:cNvPr id="963" name="Google Shape;963;p20"/>
          <p:cNvPicPr preferRelativeResize="0"/>
          <p:nvPr/>
        </p:nvPicPr>
        <p:blipFill rotWithShape="1">
          <a:blip r:embed="rId3">
            <a:alphaModFix/>
          </a:blip>
          <a:srcRect b="51667" l="56813" r="37500" t="36222"/>
          <a:stretch/>
        </p:blipFill>
        <p:spPr>
          <a:xfrm>
            <a:off x="3364889" y="666852"/>
            <a:ext cx="579224" cy="693796"/>
          </a:xfrm>
          <a:prstGeom prst="rect">
            <a:avLst/>
          </a:prstGeom>
          <a:noFill/>
          <a:ln>
            <a:noFill/>
          </a:ln>
        </p:spPr>
      </p:pic>
      <p:pic>
        <p:nvPicPr>
          <p:cNvPr id="964" name="Google Shape;964;p20"/>
          <p:cNvPicPr preferRelativeResize="0"/>
          <p:nvPr/>
        </p:nvPicPr>
        <p:blipFill rotWithShape="1">
          <a:blip r:embed="rId3">
            <a:alphaModFix/>
          </a:blip>
          <a:srcRect b="51667" l="31926" r="56249" t="33444"/>
          <a:stretch/>
        </p:blipFill>
        <p:spPr>
          <a:xfrm>
            <a:off x="1906804" y="629434"/>
            <a:ext cx="1119923" cy="793229"/>
          </a:xfrm>
          <a:prstGeom prst="rect">
            <a:avLst/>
          </a:prstGeom>
          <a:noFill/>
          <a:ln>
            <a:noFill/>
          </a:ln>
        </p:spPr>
      </p:pic>
      <p:pic>
        <p:nvPicPr>
          <p:cNvPr id="965" name="Google Shape;965;p20"/>
          <p:cNvPicPr preferRelativeResize="0"/>
          <p:nvPr/>
        </p:nvPicPr>
        <p:blipFill rotWithShape="1">
          <a:blip r:embed="rId3">
            <a:alphaModFix/>
          </a:blip>
          <a:srcRect b="52222" l="76875" r="16561" t="32666"/>
          <a:stretch/>
        </p:blipFill>
        <p:spPr>
          <a:xfrm>
            <a:off x="4551282" y="663074"/>
            <a:ext cx="556360" cy="720618"/>
          </a:xfrm>
          <a:prstGeom prst="rect">
            <a:avLst/>
          </a:prstGeom>
          <a:noFill/>
          <a:ln>
            <a:noFill/>
          </a:ln>
        </p:spPr>
      </p:pic>
      <p:sp>
        <p:nvSpPr>
          <p:cNvPr id="966" name="Google Shape;966;p20"/>
          <p:cNvSpPr/>
          <p:nvPr/>
        </p:nvSpPr>
        <p:spPr>
          <a:xfrm>
            <a:off x="4409385" y="1422663"/>
            <a:ext cx="793974" cy="370740"/>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0,0%</a:t>
            </a:r>
            <a:endParaRPr b="1" sz="1400">
              <a:solidFill>
                <a:schemeClr val="dk1"/>
              </a:solidFill>
              <a:latin typeface="Arial Narrow"/>
              <a:ea typeface="Arial Narrow"/>
              <a:cs typeface="Arial Narrow"/>
              <a:sym typeface="Arial Narrow"/>
            </a:endParaRPr>
          </a:p>
        </p:txBody>
      </p:sp>
      <p:graphicFrame>
        <p:nvGraphicFramePr>
          <p:cNvPr id="967" name="Google Shape;967;p20"/>
          <p:cNvGraphicFramePr/>
          <p:nvPr/>
        </p:nvGraphicFramePr>
        <p:xfrm>
          <a:off x="1227944" y="2494032"/>
          <a:ext cx="3879698" cy="2366000"/>
        </p:xfrm>
        <a:graphic>
          <a:graphicData uri="http://schemas.openxmlformats.org/drawingml/2006/chart">
            <c:chart r:id="rId4"/>
          </a:graphicData>
        </a:graphic>
      </p:graphicFrame>
      <p:graphicFrame>
        <p:nvGraphicFramePr>
          <p:cNvPr id="968" name="Google Shape;968;p20"/>
          <p:cNvGraphicFramePr/>
          <p:nvPr/>
        </p:nvGraphicFramePr>
        <p:xfrm>
          <a:off x="579872" y="5220072"/>
          <a:ext cx="4623487" cy="2232248"/>
        </p:xfrm>
        <a:graphic>
          <a:graphicData uri="http://schemas.openxmlformats.org/drawingml/2006/chart">
            <c:chart r:id="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id="973" name="Google Shape;973;p21"/>
          <p:cNvPicPr preferRelativeResize="0"/>
          <p:nvPr/>
        </p:nvPicPr>
        <p:blipFill rotWithShape="1">
          <a:blip r:embed="rId3">
            <a:alphaModFix/>
          </a:blip>
          <a:srcRect b="0" l="0" r="0" t="0"/>
          <a:stretch/>
        </p:blipFill>
        <p:spPr>
          <a:xfrm>
            <a:off x="-8298" y="-2118"/>
            <a:ext cx="2228231" cy="2824179"/>
          </a:xfrm>
          <a:prstGeom prst="rect">
            <a:avLst/>
          </a:prstGeom>
          <a:noFill/>
          <a:ln>
            <a:noFill/>
          </a:ln>
        </p:spPr>
      </p:pic>
      <p:pic>
        <p:nvPicPr>
          <p:cNvPr id="974" name="Google Shape;974;p21"/>
          <p:cNvPicPr preferRelativeResize="0"/>
          <p:nvPr/>
        </p:nvPicPr>
        <p:blipFill rotWithShape="1">
          <a:blip r:embed="rId4">
            <a:alphaModFix/>
          </a:blip>
          <a:srcRect b="0" l="0" r="0" t="51431"/>
          <a:stretch/>
        </p:blipFill>
        <p:spPr>
          <a:xfrm>
            <a:off x="0" y="2808413"/>
            <a:ext cx="2232223" cy="2666962"/>
          </a:xfrm>
          <a:prstGeom prst="rect">
            <a:avLst/>
          </a:prstGeom>
          <a:noFill/>
          <a:ln>
            <a:noFill/>
          </a:ln>
        </p:spPr>
      </p:pic>
      <p:sp>
        <p:nvSpPr>
          <p:cNvPr id="975" name="Google Shape;975;p21"/>
          <p:cNvSpPr txBox="1"/>
          <p:nvPr/>
        </p:nvSpPr>
        <p:spPr>
          <a:xfrm>
            <a:off x="-30097" y="617076"/>
            <a:ext cx="225002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04 - 2022</a:t>
            </a:r>
            <a:endParaRPr b="1" sz="1200">
              <a:solidFill>
                <a:schemeClr val="dk1"/>
              </a:solidFill>
              <a:latin typeface="Arial Narrow"/>
              <a:ea typeface="Arial Narrow"/>
              <a:cs typeface="Arial Narrow"/>
              <a:sym typeface="Arial Narrow"/>
            </a:endParaRPr>
          </a:p>
        </p:txBody>
      </p:sp>
      <p:grpSp>
        <p:nvGrpSpPr>
          <p:cNvPr id="976" name="Google Shape;976;p21"/>
          <p:cNvGrpSpPr/>
          <p:nvPr/>
        </p:nvGrpSpPr>
        <p:grpSpPr>
          <a:xfrm>
            <a:off x="179214" y="4211960"/>
            <a:ext cx="1892650" cy="488476"/>
            <a:chOff x="2397524" y="3379972"/>
            <a:chExt cx="4508500" cy="904875"/>
          </a:xfrm>
        </p:grpSpPr>
        <p:pic>
          <p:nvPicPr>
            <p:cNvPr id="977" name="Google Shape;977;p21"/>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978" name="Google Shape;978;p21"/>
            <p:cNvSpPr txBox="1"/>
            <p:nvPr/>
          </p:nvSpPr>
          <p:spPr>
            <a:xfrm>
              <a:off x="3290517" y="3478755"/>
              <a:ext cx="172431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466</a:t>
              </a:r>
              <a:endParaRPr b="1" sz="2000">
                <a:solidFill>
                  <a:schemeClr val="dk1"/>
                </a:solidFill>
                <a:latin typeface="Arial Narrow"/>
                <a:ea typeface="Arial Narrow"/>
                <a:cs typeface="Arial Narrow"/>
                <a:sym typeface="Arial Narrow"/>
              </a:endParaRPr>
            </a:p>
          </p:txBody>
        </p:sp>
      </p:grpSp>
      <p:sp>
        <p:nvSpPr>
          <p:cNvPr id="979" name="Google Shape;979;p21"/>
          <p:cNvSpPr txBox="1"/>
          <p:nvPr/>
        </p:nvSpPr>
        <p:spPr>
          <a:xfrm>
            <a:off x="-16906" y="4716016"/>
            <a:ext cx="213531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0,43%.</a:t>
            </a:r>
            <a:endParaRPr b="1" sz="1200">
              <a:solidFill>
                <a:schemeClr val="dk1"/>
              </a:solidFill>
              <a:latin typeface="Arial Narrow"/>
              <a:ea typeface="Arial Narrow"/>
              <a:cs typeface="Arial Narrow"/>
              <a:sym typeface="Arial Narrow"/>
            </a:endParaRPr>
          </a:p>
        </p:txBody>
      </p:sp>
      <p:sp>
        <p:nvSpPr>
          <p:cNvPr id="980" name="Google Shape;980;p21"/>
          <p:cNvSpPr/>
          <p:nvPr/>
        </p:nvSpPr>
        <p:spPr>
          <a:xfrm>
            <a:off x="2231041" y="2085526"/>
            <a:ext cx="4946011"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Comportamiento intoxicaciones. Medellín, a Periodo epidemiológico 04 acumulado  de 2017-2022. </a:t>
            </a:r>
            <a:endParaRPr sz="1050">
              <a:solidFill>
                <a:schemeClr val="dk1"/>
              </a:solidFill>
              <a:latin typeface="Arial Narrow"/>
              <a:ea typeface="Arial Narrow"/>
              <a:cs typeface="Arial Narrow"/>
              <a:sym typeface="Arial Narrow"/>
            </a:endParaRPr>
          </a:p>
        </p:txBody>
      </p:sp>
      <p:grpSp>
        <p:nvGrpSpPr>
          <p:cNvPr id="981" name="Google Shape;981;p21"/>
          <p:cNvGrpSpPr/>
          <p:nvPr/>
        </p:nvGrpSpPr>
        <p:grpSpPr>
          <a:xfrm>
            <a:off x="2448322" y="74775"/>
            <a:ext cx="3446504" cy="276999"/>
            <a:chOff x="2448322" y="74775"/>
            <a:chExt cx="3446504" cy="276999"/>
          </a:xfrm>
        </p:grpSpPr>
        <p:sp>
          <p:nvSpPr>
            <p:cNvPr id="982" name="Google Shape;982;p2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983" name="Google Shape;983;p21"/>
            <p:cNvCxnSpPr>
              <a:stCxn id="98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984" name="Google Shape;984;p2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985" name="Google Shape;985;p21"/>
          <p:cNvSpPr/>
          <p:nvPr/>
        </p:nvSpPr>
        <p:spPr>
          <a:xfrm>
            <a:off x="2223346" y="3706456"/>
            <a:ext cx="4961400" cy="3604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86" name="Google Shape;986;p21"/>
          <p:cNvGrpSpPr/>
          <p:nvPr/>
        </p:nvGrpSpPr>
        <p:grpSpPr>
          <a:xfrm>
            <a:off x="2516904" y="3736932"/>
            <a:ext cx="3446504" cy="286016"/>
            <a:chOff x="2448322" y="-7125"/>
            <a:chExt cx="3446504" cy="286016"/>
          </a:xfrm>
        </p:grpSpPr>
        <p:sp>
          <p:nvSpPr>
            <p:cNvPr id="987" name="Google Shape;987;p21"/>
            <p:cNvSpPr/>
            <p:nvPr/>
          </p:nvSpPr>
          <p:spPr>
            <a:xfrm>
              <a:off x="2448322" y="1728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988" name="Google Shape;988;p21"/>
            <p:cNvCxnSpPr>
              <a:stCxn id="987" idx="6"/>
            </p:cNvCxnSpPr>
            <p:nvPr/>
          </p:nvCxnSpPr>
          <p:spPr>
            <a:xfrm>
              <a:off x="2736354" y="148086"/>
              <a:ext cx="648000" cy="0"/>
            </a:xfrm>
            <a:prstGeom prst="straightConnector1">
              <a:avLst/>
            </a:prstGeom>
            <a:noFill/>
            <a:ln cap="flat" cmpd="sng" w="28575">
              <a:solidFill>
                <a:srgbClr val="C00000"/>
              </a:solidFill>
              <a:prstDash val="solid"/>
              <a:round/>
              <a:headEnd len="sm" w="sm" type="none"/>
              <a:tailEnd len="sm" w="sm" type="none"/>
            </a:ln>
          </p:spPr>
        </p:cxnSp>
        <p:sp>
          <p:nvSpPr>
            <p:cNvPr id="989" name="Google Shape;989;p21"/>
            <p:cNvSpPr txBox="1"/>
            <p:nvPr/>
          </p:nvSpPr>
          <p:spPr>
            <a:xfrm>
              <a:off x="3302538" y="-712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990" name="Google Shape;990;p2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21 </a:t>
            </a:r>
            <a:endParaRPr b="1" sz="1050">
              <a:solidFill>
                <a:schemeClr val="dk1"/>
              </a:solidFill>
              <a:latin typeface="Arial Narrow"/>
              <a:ea typeface="Arial Narrow"/>
              <a:cs typeface="Arial Narrow"/>
              <a:sym typeface="Arial Narrow"/>
            </a:endParaRPr>
          </a:p>
        </p:txBody>
      </p:sp>
      <p:sp>
        <p:nvSpPr>
          <p:cNvPr id="991" name="Google Shape;991;p21"/>
          <p:cNvSpPr txBox="1"/>
          <p:nvPr>
            <p:ph type="ctrTitle"/>
          </p:nvPr>
        </p:nvSpPr>
        <p:spPr>
          <a:xfrm>
            <a:off x="-30096" y="177934"/>
            <a:ext cx="2208885" cy="40011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Intoxicaciones</a:t>
            </a:r>
            <a:endParaRPr b="1" sz="2000">
              <a:solidFill>
                <a:srgbClr val="C00000"/>
              </a:solidFill>
              <a:latin typeface="Arial Narrow"/>
              <a:ea typeface="Arial Narrow"/>
              <a:cs typeface="Arial Narrow"/>
              <a:sym typeface="Arial Narrow"/>
            </a:endParaRPr>
          </a:p>
        </p:txBody>
      </p:sp>
      <p:grpSp>
        <p:nvGrpSpPr>
          <p:cNvPr id="992" name="Google Shape;992;p21"/>
          <p:cNvGrpSpPr/>
          <p:nvPr/>
        </p:nvGrpSpPr>
        <p:grpSpPr>
          <a:xfrm>
            <a:off x="2274030" y="4873984"/>
            <a:ext cx="833825" cy="904648"/>
            <a:chOff x="1038433" y="1243369"/>
            <a:chExt cx="833825" cy="904648"/>
          </a:xfrm>
        </p:grpSpPr>
        <p:sp>
          <p:nvSpPr>
            <p:cNvPr id="993" name="Google Shape;993;p21"/>
            <p:cNvSpPr/>
            <p:nvPr/>
          </p:nvSpPr>
          <p:spPr>
            <a:xfrm>
              <a:off x="1038433" y="1520368"/>
              <a:ext cx="81691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60,30%</a:t>
              </a:r>
              <a:endParaRPr b="1" sz="1600">
                <a:solidFill>
                  <a:schemeClr val="dk1"/>
                </a:solidFill>
                <a:latin typeface="Arial Narrow"/>
                <a:ea typeface="Arial Narrow"/>
                <a:cs typeface="Arial Narrow"/>
                <a:sym typeface="Arial Narrow"/>
              </a:endParaRPr>
            </a:p>
          </p:txBody>
        </p:sp>
        <p:sp>
          <p:nvSpPr>
            <p:cNvPr id="994" name="Google Shape;994;p21"/>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995" name="Google Shape;995;p21"/>
            <p:cNvSpPr/>
            <p:nvPr/>
          </p:nvSpPr>
          <p:spPr>
            <a:xfrm>
              <a:off x="1064280" y="1871018"/>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281 casos</a:t>
              </a:r>
              <a:endParaRPr sz="1200">
                <a:solidFill>
                  <a:schemeClr val="dk1"/>
                </a:solidFill>
                <a:latin typeface="Calibri"/>
                <a:ea typeface="Calibri"/>
                <a:cs typeface="Calibri"/>
                <a:sym typeface="Calibri"/>
              </a:endParaRPr>
            </a:p>
          </p:txBody>
        </p:sp>
      </p:grpSp>
      <p:grpSp>
        <p:nvGrpSpPr>
          <p:cNvPr id="996" name="Google Shape;996;p21"/>
          <p:cNvGrpSpPr/>
          <p:nvPr/>
        </p:nvGrpSpPr>
        <p:grpSpPr>
          <a:xfrm>
            <a:off x="4522309" y="6596400"/>
            <a:ext cx="855577" cy="883043"/>
            <a:chOff x="1033171" y="8262441"/>
            <a:chExt cx="855577" cy="883043"/>
          </a:xfrm>
        </p:grpSpPr>
        <p:sp>
          <p:nvSpPr>
            <p:cNvPr id="997" name="Google Shape;997;p21"/>
            <p:cNvSpPr/>
            <p:nvPr/>
          </p:nvSpPr>
          <p:spPr>
            <a:xfrm>
              <a:off x="1068351" y="8535741"/>
              <a:ext cx="817939"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34,55%</a:t>
              </a:r>
              <a:endParaRPr b="1" sz="1600">
                <a:solidFill>
                  <a:schemeClr val="dk1"/>
                </a:solidFill>
                <a:latin typeface="Arial Narrow"/>
                <a:ea typeface="Arial Narrow"/>
                <a:cs typeface="Arial Narrow"/>
                <a:sym typeface="Arial Narrow"/>
              </a:endParaRPr>
            </a:p>
          </p:txBody>
        </p:sp>
        <p:sp>
          <p:nvSpPr>
            <p:cNvPr id="998" name="Google Shape;998;p21"/>
            <p:cNvSpPr/>
            <p:nvPr/>
          </p:nvSpPr>
          <p:spPr>
            <a:xfrm>
              <a:off x="1033171" y="8262441"/>
              <a:ext cx="85311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Vía pública</a:t>
              </a:r>
              <a:endParaRPr b="1" sz="1200" u="sng">
                <a:solidFill>
                  <a:srgbClr val="000000"/>
                </a:solidFill>
                <a:latin typeface="Arial Narrow"/>
                <a:ea typeface="Arial Narrow"/>
                <a:cs typeface="Arial Narrow"/>
                <a:sym typeface="Arial Narrow"/>
              </a:endParaRPr>
            </a:p>
          </p:txBody>
        </p:sp>
        <p:sp>
          <p:nvSpPr>
            <p:cNvPr id="999" name="Google Shape;999;p21"/>
            <p:cNvSpPr/>
            <p:nvPr/>
          </p:nvSpPr>
          <p:spPr>
            <a:xfrm>
              <a:off x="1098147" y="8868485"/>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161 casos</a:t>
              </a:r>
              <a:endParaRPr sz="1200">
                <a:solidFill>
                  <a:schemeClr val="dk1"/>
                </a:solidFill>
                <a:latin typeface="Calibri"/>
                <a:ea typeface="Calibri"/>
                <a:cs typeface="Calibri"/>
                <a:sym typeface="Calibri"/>
              </a:endParaRPr>
            </a:p>
          </p:txBody>
        </p:sp>
      </p:grpSp>
      <p:pic>
        <p:nvPicPr>
          <p:cNvPr id="1000" name="Google Shape;1000;p21"/>
          <p:cNvPicPr preferRelativeResize="0"/>
          <p:nvPr/>
        </p:nvPicPr>
        <p:blipFill rotWithShape="1">
          <a:blip r:embed="rId6">
            <a:alphaModFix/>
          </a:blip>
          <a:srcRect b="0" l="0" r="84474" t="10614"/>
          <a:stretch/>
        </p:blipFill>
        <p:spPr>
          <a:xfrm>
            <a:off x="2442384" y="4383828"/>
            <a:ext cx="542252" cy="529727"/>
          </a:xfrm>
          <a:prstGeom prst="rect">
            <a:avLst/>
          </a:prstGeom>
          <a:noFill/>
          <a:ln>
            <a:noFill/>
          </a:ln>
        </p:spPr>
      </p:pic>
      <p:sp>
        <p:nvSpPr>
          <p:cNvPr id="1001" name="Google Shape;1001;p21"/>
          <p:cNvSpPr/>
          <p:nvPr/>
        </p:nvSpPr>
        <p:spPr>
          <a:xfrm>
            <a:off x="26911" y="7668344"/>
            <a:ext cx="5556050"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Secretaría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grupo de sustancia, intoxicaciones, a Periodo epidemiológico 04 acumulado. Medellín 2022</a:t>
            </a:r>
            <a:endParaRPr sz="1100">
              <a:solidFill>
                <a:schemeClr val="dk1"/>
              </a:solidFill>
              <a:latin typeface="Arial Narrow"/>
              <a:ea typeface="Arial Narrow"/>
              <a:cs typeface="Arial Narrow"/>
              <a:sym typeface="Arial Narrow"/>
            </a:endParaRPr>
          </a:p>
        </p:txBody>
      </p:sp>
      <p:grpSp>
        <p:nvGrpSpPr>
          <p:cNvPr id="1002" name="Google Shape;1002;p21"/>
          <p:cNvGrpSpPr/>
          <p:nvPr/>
        </p:nvGrpSpPr>
        <p:grpSpPr>
          <a:xfrm>
            <a:off x="4905808" y="4866208"/>
            <a:ext cx="877163" cy="894649"/>
            <a:chOff x="5265956" y="1265576"/>
            <a:chExt cx="877163" cy="894649"/>
          </a:xfrm>
        </p:grpSpPr>
        <p:sp>
          <p:nvSpPr>
            <p:cNvPr id="1003" name="Google Shape;1003;p21"/>
            <p:cNvSpPr/>
            <p:nvPr/>
          </p:nvSpPr>
          <p:spPr>
            <a:xfrm>
              <a:off x="5327048" y="1561312"/>
              <a:ext cx="781202"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9,23%</a:t>
              </a:r>
              <a:endParaRPr b="1" sz="1600">
                <a:solidFill>
                  <a:schemeClr val="dk1"/>
                </a:solidFill>
                <a:latin typeface="Arial Narrow"/>
                <a:ea typeface="Arial Narrow"/>
                <a:cs typeface="Arial Narrow"/>
                <a:sym typeface="Arial Narrow"/>
              </a:endParaRPr>
            </a:p>
          </p:txBody>
        </p:sp>
        <p:sp>
          <p:nvSpPr>
            <p:cNvPr id="1004" name="Google Shape;1004;p21"/>
            <p:cNvSpPr/>
            <p:nvPr/>
          </p:nvSpPr>
          <p:spPr>
            <a:xfrm>
              <a:off x="5265956" y="1265576"/>
              <a:ext cx="8771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&lt; de 5 años</a:t>
              </a:r>
              <a:endParaRPr b="1" sz="1200" u="sng">
                <a:solidFill>
                  <a:srgbClr val="000000"/>
                </a:solidFill>
                <a:latin typeface="Arial Narrow"/>
                <a:ea typeface="Arial Narrow"/>
                <a:cs typeface="Arial Narrow"/>
                <a:sym typeface="Arial Narrow"/>
              </a:endParaRPr>
            </a:p>
          </p:txBody>
        </p:sp>
        <p:sp>
          <p:nvSpPr>
            <p:cNvPr id="1005" name="Google Shape;1005;p21"/>
            <p:cNvSpPr/>
            <p:nvPr/>
          </p:nvSpPr>
          <p:spPr>
            <a:xfrm>
              <a:off x="5298050" y="1883226"/>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43 casos</a:t>
              </a:r>
              <a:endParaRPr sz="1200">
                <a:solidFill>
                  <a:schemeClr val="dk1"/>
                </a:solidFill>
                <a:latin typeface="Calibri"/>
                <a:ea typeface="Calibri"/>
                <a:cs typeface="Calibri"/>
                <a:sym typeface="Calibri"/>
              </a:endParaRPr>
            </a:p>
          </p:txBody>
        </p:sp>
      </p:grpSp>
      <p:grpSp>
        <p:nvGrpSpPr>
          <p:cNvPr id="1006" name="Google Shape;1006;p21"/>
          <p:cNvGrpSpPr/>
          <p:nvPr/>
        </p:nvGrpSpPr>
        <p:grpSpPr>
          <a:xfrm>
            <a:off x="5986396" y="4877806"/>
            <a:ext cx="1253869" cy="895160"/>
            <a:chOff x="2370037" y="3162904"/>
            <a:chExt cx="1253869" cy="895160"/>
          </a:xfrm>
        </p:grpSpPr>
        <p:sp>
          <p:nvSpPr>
            <p:cNvPr id="1007" name="Google Shape;1007;p21"/>
            <p:cNvSpPr/>
            <p:nvPr/>
          </p:nvSpPr>
          <p:spPr>
            <a:xfrm>
              <a:off x="2576066" y="3431176"/>
              <a:ext cx="874090"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Oral</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56,01%</a:t>
              </a:r>
              <a:endParaRPr b="1" sz="1600">
                <a:solidFill>
                  <a:schemeClr val="dk1"/>
                </a:solidFill>
                <a:latin typeface="Arial Narrow"/>
                <a:ea typeface="Arial Narrow"/>
                <a:cs typeface="Arial Narrow"/>
                <a:sym typeface="Arial Narrow"/>
              </a:endParaRPr>
            </a:p>
          </p:txBody>
        </p:sp>
        <p:sp>
          <p:nvSpPr>
            <p:cNvPr id="1008" name="Google Shape;1008;p21"/>
            <p:cNvSpPr/>
            <p:nvPr/>
          </p:nvSpPr>
          <p:spPr>
            <a:xfrm>
              <a:off x="2370037" y="3162904"/>
              <a:ext cx="125386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Vía de exposición</a:t>
              </a:r>
              <a:endParaRPr b="1" sz="1200" u="sng">
                <a:solidFill>
                  <a:srgbClr val="000000"/>
                </a:solidFill>
                <a:latin typeface="Arial Narrow"/>
                <a:ea typeface="Arial Narrow"/>
                <a:cs typeface="Arial Narrow"/>
                <a:sym typeface="Arial Narrow"/>
              </a:endParaRPr>
            </a:p>
          </p:txBody>
        </p:sp>
        <p:sp>
          <p:nvSpPr>
            <p:cNvPr id="1009" name="Google Shape;1009;p21"/>
            <p:cNvSpPr/>
            <p:nvPr/>
          </p:nvSpPr>
          <p:spPr>
            <a:xfrm>
              <a:off x="2716410" y="3781065"/>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261 casos</a:t>
              </a:r>
              <a:endParaRPr sz="1200">
                <a:solidFill>
                  <a:schemeClr val="dk1"/>
                </a:solidFill>
                <a:latin typeface="Calibri"/>
                <a:ea typeface="Calibri"/>
                <a:cs typeface="Calibri"/>
                <a:sym typeface="Calibri"/>
              </a:endParaRPr>
            </a:p>
          </p:txBody>
        </p:sp>
      </p:grpSp>
      <p:sp>
        <p:nvSpPr>
          <p:cNvPr id="1010" name="Google Shape;1010;p21"/>
          <p:cNvSpPr txBox="1"/>
          <p:nvPr/>
        </p:nvSpPr>
        <p:spPr>
          <a:xfrm>
            <a:off x="1989184" y="2911116"/>
            <a:ext cx="2331346"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Incidencia en población general x 100,000 habitantes</a:t>
            </a:r>
            <a:endParaRPr b="1" sz="1050">
              <a:solidFill>
                <a:schemeClr val="dk1"/>
              </a:solidFill>
              <a:latin typeface="Arial Narrow"/>
              <a:ea typeface="Arial Narrow"/>
              <a:cs typeface="Arial Narrow"/>
              <a:sym typeface="Arial Narrow"/>
            </a:endParaRPr>
          </a:p>
        </p:txBody>
      </p:sp>
      <p:sp>
        <p:nvSpPr>
          <p:cNvPr id="1011" name="Google Shape;1011;p21"/>
          <p:cNvSpPr txBox="1"/>
          <p:nvPr/>
        </p:nvSpPr>
        <p:spPr>
          <a:xfrm>
            <a:off x="2329383" y="3271156"/>
            <a:ext cx="157286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C00000"/>
                </a:solidFill>
                <a:latin typeface="Arial Narrow"/>
                <a:ea typeface="Arial Narrow"/>
                <a:cs typeface="Arial Narrow"/>
                <a:sym typeface="Arial Narrow"/>
              </a:rPr>
              <a:t>17,83 * cada 100 mil</a:t>
            </a:r>
            <a:endParaRPr/>
          </a:p>
        </p:txBody>
      </p:sp>
      <p:sp>
        <p:nvSpPr>
          <p:cNvPr id="1012" name="Google Shape;1012;p21"/>
          <p:cNvSpPr txBox="1"/>
          <p:nvPr/>
        </p:nvSpPr>
        <p:spPr>
          <a:xfrm>
            <a:off x="4083293" y="2911116"/>
            <a:ext cx="1605389"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Casos confirmados por laboratorio de intoxicación por metanol</a:t>
            </a:r>
            <a:endParaRPr b="1" sz="1050">
              <a:solidFill>
                <a:schemeClr val="dk1"/>
              </a:solidFill>
              <a:latin typeface="Arial Narrow"/>
              <a:ea typeface="Arial Narrow"/>
              <a:cs typeface="Arial Narrow"/>
              <a:sym typeface="Arial Narrow"/>
            </a:endParaRPr>
          </a:p>
        </p:txBody>
      </p:sp>
      <p:sp>
        <p:nvSpPr>
          <p:cNvPr id="1013" name="Google Shape;1013;p21"/>
          <p:cNvSpPr txBox="1"/>
          <p:nvPr/>
        </p:nvSpPr>
        <p:spPr>
          <a:xfrm>
            <a:off x="4703339" y="3449170"/>
            <a:ext cx="39786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C00000"/>
                </a:solidFill>
                <a:latin typeface="Arial Narrow"/>
                <a:ea typeface="Arial Narrow"/>
                <a:cs typeface="Arial Narrow"/>
                <a:sym typeface="Arial Narrow"/>
              </a:rPr>
              <a:t>0%</a:t>
            </a:r>
            <a:endParaRPr/>
          </a:p>
        </p:txBody>
      </p:sp>
      <p:sp>
        <p:nvSpPr>
          <p:cNvPr id="1014" name="Google Shape;1014;p21"/>
          <p:cNvSpPr/>
          <p:nvPr/>
        </p:nvSpPr>
        <p:spPr>
          <a:xfrm>
            <a:off x="2235549" y="2533188"/>
            <a:ext cx="4965349"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15" name="Google Shape;1015;p21"/>
          <p:cNvGrpSpPr/>
          <p:nvPr/>
        </p:nvGrpSpPr>
        <p:grpSpPr>
          <a:xfrm>
            <a:off x="2424996" y="2603074"/>
            <a:ext cx="3446504" cy="276999"/>
            <a:chOff x="2448322" y="74775"/>
            <a:chExt cx="3446504" cy="276999"/>
          </a:xfrm>
        </p:grpSpPr>
        <p:sp>
          <p:nvSpPr>
            <p:cNvPr id="1016" name="Google Shape;1016;p2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017" name="Google Shape;1017;p21"/>
            <p:cNvCxnSpPr>
              <a:stCxn id="101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018" name="Google Shape;1018;p2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1019" name="Google Shape;1019;p21"/>
          <p:cNvSpPr txBox="1"/>
          <p:nvPr/>
        </p:nvSpPr>
        <p:spPr>
          <a:xfrm>
            <a:off x="5894826" y="2920771"/>
            <a:ext cx="1282226"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brotes en población confinada</a:t>
            </a:r>
            <a:endParaRPr b="1" sz="1050">
              <a:solidFill>
                <a:schemeClr val="dk1"/>
              </a:solidFill>
              <a:latin typeface="Arial Narrow"/>
              <a:ea typeface="Arial Narrow"/>
              <a:cs typeface="Arial Narrow"/>
              <a:sym typeface="Arial Narrow"/>
            </a:endParaRPr>
          </a:p>
        </p:txBody>
      </p:sp>
      <p:pic>
        <p:nvPicPr>
          <p:cNvPr id="1020" name="Google Shape;1020;p21"/>
          <p:cNvPicPr preferRelativeResize="0"/>
          <p:nvPr/>
        </p:nvPicPr>
        <p:blipFill rotWithShape="1">
          <a:blip r:embed="rId7">
            <a:alphaModFix/>
          </a:blip>
          <a:srcRect b="0" l="0" r="0" t="14231"/>
          <a:stretch/>
        </p:blipFill>
        <p:spPr>
          <a:xfrm>
            <a:off x="4270803" y="4456042"/>
            <a:ext cx="508027" cy="482577"/>
          </a:xfrm>
          <a:prstGeom prst="rect">
            <a:avLst/>
          </a:prstGeom>
          <a:noFill/>
          <a:ln>
            <a:noFill/>
          </a:ln>
        </p:spPr>
      </p:pic>
      <p:pic>
        <p:nvPicPr>
          <p:cNvPr id="1021" name="Google Shape;1021;p21"/>
          <p:cNvPicPr preferRelativeResize="0"/>
          <p:nvPr/>
        </p:nvPicPr>
        <p:blipFill rotWithShape="1">
          <a:blip r:embed="rId8">
            <a:alphaModFix/>
          </a:blip>
          <a:srcRect b="0" l="0" r="0" t="0"/>
          <a:stretch/>
        </p:blipFill>
        <p:spPr>
          <a:xfrm>
            <a:off x="5094423" y="4375173"/>
            <a:ext cx="458010" cy="520466"/>
          </a:xfrm>
          <a:prstGeom prst="rect">
            <a:avLst/>
          </a:prstGeom>
          <a:noFill/>
          <a:ln>
            <a:noFill/>
          </a:ln>
        </p:spPr>
      </p:pic>
      <p:pic>
        <p:nvPicPr>
          <p:cNvPr id="1022" name="Google Shape;1022;p21"/>
          <p:cNvPicPr preferRelativeResize="0"/>
          <p:nvPr/>
        </p:nvPicPr>
        <p:blipFill rotWithShape="1">
          <a:blip r:embed="rId9">
            <a:alphaModFix/>
          </a:blip>
          <a:srcRect b="0" l="0" r="0" t="0"/>
          <a:stretch/>
        </p:blipFill>
        <p:spPr>
          <a:xfrm>
            <a:off x="6151745" y="4189418"/>
            <a:ext cx="935931" cy="713784"/>
          </a:xfrm>
          <a:prstGeom prst="rect">
            <a:avLst/>
          </a:prstGeom>
          <a:noFill/>
          <a:ln>
            <a:noFill/>
          </a:ln>
        </p:spPr>
      </p:pic>
      <p:pic>
        <p:nvPicPr>
          <p:cNvPr id="1023" name="Google Shape;1023;p21"/>
          <p:cNvPicPr preferRelativeResize="0"/>
          <p:nvPr/>
        </p:nvPicPr>
        <p:blipFill rotWithShape="1">
          <a:blip r:embed="rId10">
            <a:alphaModFix/>
          </a:blip>
          <a:srcRect b="0" l="0" r="0" t="0"/>
          <a:stretch/>
        </p:blipFill>
        <p:spPr>
          <a:xfrm>
            <a:off x="3802389" y="6025389"/>
            <a:ext cx="642392" cy="636332"/>
          </a:xfrm>
          <a:prstGeom prst="rect">
            <a:avLst/>
          </a:prstGeom>
          <a:noFill/>
          <a:ln>
            <a:noFill/>
          </a:ln>
        </p:spPr>
      </p:pic>
      <p:pic>
        <p:nvPicPr>
          <p:cNvPr id="1024" name="Google Shape;1024;p21"/>
          <p:cNvPicPr preferRelativeResize="0"/>
          <p:nvPr/>
        </p:nvPicPr>
        <p:blipFill rotWithShape="1">
          <a:blip r:embed="rId11">
            <a:alphaModFix/>
          </a:blip>
          <a:srcRect b="0" l="0" r="0" t="0"/>
          <a:stretch/>
        </p:blipFill>
        <p:spPr>
          <a:xfrm>
            <a:off x="4636123" y="6009827"/>
            <a:ext cx="623710" cy="601234"/>
          </a:xfrm>
          <a:prstGeom prst="rect">
            <a:avLst/>
          </a:prstGeom>
          <a:noFill/>
          <a:ln>
            <a:noFill/>
          </a:ln>
        </p:spPr>
      </p:pic>
      <p:grpSp>
        <p:nvGrpSpPr>
          <p:cNvPr id="1025" name="Google Shape;1025;p21"/>
          <p:cNvGrpSpPr/>
          <p:nvPr/>
        </p:nvGrpSpPr>
        <p:grpSpPr>
          <a:xfrm>
            <a:off x="3702805" y="6605790"/>
            <a:ext cx="823641" cy="882974"/>
            <a:chOff x="1073622" y="1243369"/>
            <a:chExt cx="823641" cy="882974"/>
          </a:xfrm>
        </p:grpSpPr>
        <p:sp>
          <p:nvSpPr>
            <p:cNvPr id="1026" name="Google Shape;1026;p21"/>
            <p:cNvSpPr/>
            <p:nvPr/>
          </p:nvSpPr>
          <p:spPr>
            <a:xfrm>
              <a:off x="1073622" y="1520368"/>
              <a:ext cx="781729"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43,56%</a:t>
              </a:r>
              <a:endParaRPr b="1" sz="1600">
                <a:solidFill>
                  <a:schemeClr val="dk1"/>
                </a:solidFill>
                <a:latin typeface="Arial Narrow"/>
                <a:ea typeface="Arial Narrow"/>
                <a:cs typeface="Arial Narrow"/>
                <a:sym typeface="Arial Narrow"/>
              </a:endParaRPr>
            </a:p>
          </p:txBody>
        </p:sp>
        <p:sp>
          <p:nvSpPr>
            <p:cNvPr id="1027" name="Google Shape;1027;p21"/>
            <p:cNvSpPr/>
            <p:nvPr/>
          </p:nvSpPr>
          <p:spPr>
            <a:xfrm>
              <a:off x="1180698" y="1243369"/>
              <a:ext cx="5501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Hogar</a:t>
              </a:r>
              <a:endParaRPr b="1" sz="1200" u="sng">
                <a:solidFill>
                  <a:srgbClr val="000000"/>
                </a:solidFill>
                <a:latin typeface="Arial Narrow"/>
                <a:ea typeface="Arial Narrow"/>
                <a:cs typeface="Arial Narrow"/>
                <a:sym typeface="Arial Narrow"/>
              </a:endParaRPr>
            </a:p>
          </p:txBody>
        </p:sp>
        <p:sp>
          <p:nvSpPr>
            <p:cNvPr id="1028" name="Google Shape;1028;p21"/>
            <p:cNvSpPr/>
            <p:nvPr/>
          </p:nvSpPr>
          <p:spPr>
            <a:xfrm>
              <a:off x="1073623" y="1849344"/>
              <a:ext cx="8236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203 casos</a:t>
              </a:r>
              <a:endParaRPr sz="1200">
                <a:solidFill>
                  <a:schemeClr val="dk1"/>
                </a:solidFill>
                <a:latin typeface="Calibri"/>
                <a:ea typeface="Calibri"/>
                <a:cs typeface="Calibri"/>
                <a:sym typeface="Calibri"/>
              </a:endParaRPr>
            </a:p>
          </p:txBody>
        </p:sp>
      </p:grpSp>
      <p:grpSp>
        <p:nvGrpSpPr>
          <p:cNvPr id="1029" name="Google Shape;1029;p21"/>
          <p:cNvGrpSpPr/>
          <p:nvPr/>
        </p:nvGrpSpPr>
        <p:grpSpPr>
          <a:xfrm>
            <a:off x="4013888" y="4872449"/>
            <a:ext cx="867545" cy="883043"/>
            <a:chOff x="1033171" y="8262441"/>
            <a:chExt cx="867545" cy="883043"/>
          </a:xfrm>
        </p:grpSpPr>
        <p:sp>
          <p:nvSpPr>
            <p:cNvPr id="1030" name="Google Shape;1030;p21"/>
            <p:cNvSpPr/>
            <p:nvPr/>
          </p:nvSpPr>
          <p:spPr>
            <a:xfrm>
              <a:off x="1073490" y="8535741"/>
              <a:ext cx="8268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14,59%</a:t>
              </a:r>
              <a:endParaRPr b="1" sz="1600">
                <a:solidFill>
                  <a:schemeClr val="dk1"/>
                </a:solidFill>
                <a:latin typeface="Arial Narrow"/>
                <a:ea typeface="Arial Narrow"/>
                <a:cs typeface="Arial Narrow"/>
                <a:sym typeface="Arial Narrow"/>
              </a:endParaRPr>
            </a:p>
          </p:txBody>
        </p:sp>
        <p:sp>
          <p:nvSpPr>
            <p:cNvPr id="1031" name="Google Shape;1031;p21"/>
            <p:cNvSpPr/>
            <p:nvPr/>
          </p:nvSpPr>
          <p:spPr>
            <a:xfrm>
              <a:off x="1033171" y="8262441"/>
              <a:ext cx="86754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5 a 18 años</a:t>
              </a:r>
              <a:endParaRPr b="1" sz="1200" u="sng">
                <a:solidFill>
                  <a:srgbClr val="000000"/>
                </a:solidFill>
                <a:latin typeface="Arial Narrow"/>
                <a:ea typeface="Arial Narrow"/>
                <a:cs typeface="Arial Narrow"/>
                <a:sym typeface="Arial Narrow"/>
              </a:endParaRPr>
            </a:p>
          </p:txBody>
        </p:sp>
        <p:sp>
          <p:nvSpPr>
            <p:cNvPr id="1032" name="Google Shape;1032;p21"/>
            <p:cNvSpPr/>
            <p:nvPr/>
          </p:nvSpPr>
          <p:spPr>
            <a:xfrm>
              <a:off x="1146985" y="8868485"/>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68 casos</a:t>
              </a:r>
              <a:endParaRPr sz="1200">
                <a:solidFill>
                  <a:schemeClr val="dk1"/>
                </a:solidFill>
                <a:latin typeface="Calibri"/>
                <a:ea typeface="Calibri"/>
                <a:cs typeface="Calibri"/>
                <a:sym typeface="Calibri"/>
              </a:endParaRPr>
            </a:p>
          </p:txBody>
        </p:sp>
      </p:grpSp>
      <p:pic>
        <p:nvPicPr>
          <p:cNvPr id="1033" name="Google Shape;1033;p21"/>
          <p:cNvPicPr preferRelativeResize="0"/>
          <p:nvPr/>
        </p:nvPicPr>
        <p:blipFill rotWithShape="1">
          <a:blip r:embed="rId12">
            <a:alphaModFix/>
          </a:blip>
          <a:srcRect b="0" l="0" r="0" t="0"/>
          <a:stretch/>
        </p:blipFill>
        <p:spPr>
          <a:xfrm>
            <a:off x="6454409" y="5996223"/>
            <a:ext cx="687960" cy="663390"/>
          </a:xfrm>
          <a:prstGeom prst="rect">
            <a:avLst/>
          </a:prstGeom>
          <a:noFill/>
          <a:ln>
            <a:noFill/>
          </a:ln>
        </p:spPr>
      </p:pic>
      <p:grpSp>
        <p:nvGrpSpPr>
          <p:cNvPr id="1034" name="Google Shape;1034;p21"/>
          <p:cNvGrpSpPr/>
          <p:nvPr/>
        </p:nvGrpSpPr>
        <p:grpSpPr>
          <a:xfrm>
            <a:off x="6383433" y="6588420"/>
            <a:ext cx="774775" cy="903208"/>
            <a:chOff x="5327048" y="1270665"/>
            <a:chExt cx="774775" cy="903208"/>
          </a:xfrm>
        </p:grpSpPr>
        <p:sp>
          <p:nvSpPr>
            <p:cNvPr id="1035" name="Google Shape;1035;p21"/>
            <p:cNvSpPr/>
            <p:nvPr/>
          </p:nvSpPr>
          <p:spPr>
            <a:xfrm>
              <a:off x="5327048"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7,30%</a:t>
              </a:r>
              <a:endParaRPr b="1" sz="1600">
                <a:solidFill>
                  <a:schemeClr val="dk1"/>
                </a:solidFill>
                <a:latin typeface="Arial Narrow"/>
                <a:ea typeface="Arial Narrow"/>
                <a:cs typeface="Arial Narrow"/>
                <a:sym typeface="Arial Narrow"/>
              </a:endParaRPr>
            </a:p>
          </p:txBody>
        </p:sp>
        <p:sp>
          <p:nvSpPr>
            <p:cNvPr id="1036" name="Google Shape;1036;p21"/>
            <p:cNvSpPr/>
            <p:nvPr/>
          </p:nvSpPr>
          <p:spPr>
            <a:xfrm>
              <a:off x="5338616" y="1270665"/>
              <a:ext cx="6698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Trabajo </a:t>
              </a:r>
              <a:endParaRPr b="1" sz="1200" u="sng">
                <a:solidFill>
                  <a:srgbClr val="000000"/>
                </a:solidFill>
                <a:latin typeface="Arial Narrow"/>
                <a:ea typeface="Arial Narrow"/>
                <a:cs typeface="Arial Narrow"/>
                <a:sym typeface="Arial Narrow"/>
              </a:endParaRPr>
            </a:p>
          </p:txBody>
        </p:sp>
        <p:sp>
          <p:nvSpPr>
            <p:cNvPr id="1037" name="Google Shape;1037;p21"/>
            <p:cNvSpPr/>
            <p:nvPr/>
          </p:nvSpPr>
          <p:spPr>
            <a:xfrm>
              <a:off x="5381754" y="189687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34 casos</a:t>
              </a:r>
              <a:endParaRPr sz="1200">
                <a:solidFill>
                  <a:schemeClr val="dk1"/>
                </a:solidFill>
                <a:latin typeface="Calibri"/>
                <a:ea typeface="Calibri"/>
                <a:cs typeface="Calibri"/>
                <a:sym typeface="Calibri"/>
              </a:endParaRPr>
            </a:p>
          </p:txBody>
        </p:sp>
      </p:grpSp>
      <p:pic>
        <p:nvPicPr>
          <p:cNvPr id="1038" name="Google Shape;1038;p21"/>
          <p:cNvPicPr preferRelativeResize="0"/>
          <p:nvPr/>
        </p:nvPicPr>
        <p:blipFill rotWithShape="1">
          <a:blip r:embed="rId13">
            <a:alphaModFix/>
          </a:blip>
          <a:srcRect b="0" l="0" r="0" t="0"/>
          <a:stretch/>
        </p:blipFill>
        <p:spPr>
          <a:xfrm>
            <a:off x="5600783" y="6036718"/>
            <a:ext cx="493788" cy="633211"/>
          </a:xfrm>
          <a:prstGeom prst="rect">
            <a:avLst/>
          </a:prstGeom>
          <a:noFill/>
          <a:ln>
            <a:noFill/>
          </a:ln>
        </p:spPr>
      </p:pic>
      <p:grpSp>
        <p:nvGrpSpPr>
          <p:cNvPr id="1039" name="Google Shape;1039;p21"/>
          <p:cNvGrpSpPr/>
          <p:nvPr/>
        </p:nvGrpSpPr>
        <p:grpSpPr>
          <a:xfrm>
            <a:off x="5309646" y="6613815"/>
            <a:ext cx="1144763" cy="895160"/>
            <a:chOff x="2420491" y="3162904"/>
            <a:chExt cx="1144763" cy="895160"/>
          </a:xfrm>
        </p:grpSpPr>
        <p:sp>
          <p:nvSpPr>
            <p:cNvPr id="1040" name="Google Shape;1040;p21"/>
            <p:cNvSpPr/>
            <p:nvPr/>
          </p:nvSpPr>
          <p:spPr>
            <a:xfrm>
              <a:off x="2609254" y="3431176"/>
              <a:ext cx="733607"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9,66%</a:t>
              </a:r>
              <a:endParaRPr b="1" sz="1600">
                <a:solidFill>
                  <a:schemeClr val="dk1"/>
                </a:solidFill>
                <a:latin typeface="Arial Narrow"/>
                <a:ea typeface="Arial Narrow"/>
                <a:cs typeface="Arial Narrow"/>
                <a:sym typeface="Arial Narrow"/>
              </a:endParaRPr>
            </a:p>
          </p:txBody>
        </p:sp>
        <p:sp>
          <p:nvSpPr>
            <p:cNvPr id="1041" name="Google Shape;1041;p21"/>
            <p:cNvSpPr/>
            <p:nvPr/>
          </p:nvSpPr>
          <p:spPr>
            <a:xfrm>
              <a:off x="2420491" y="3162904"/>
              <a:ext cx="11447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Bares/Tabernas</a:t>
              </a:r>
              <a:endParaRPr b="1" sz="1200" u="sng">
                <a:solidFill>
                  <a:srgbClr val="000000"/>
                </a:solidFill>
                <a:latin typeface="Arial Narrow"/>
                <a:ea typeface="Arial Narrow"/>
                <a:cs typeface="Arial Narrow"/>
                <a:sym typeface="Arial Narrow"/>
              </a:endParaRPr>
            </a:p>
          </p:txBody>
        </p:sp>
        <p:sp>
          <p:nvSpPr>
            <p:cNvPr id="1042" name="Google Shape;1042;p21"/>
            <p:cNvSpPr/>
            <p:nvPr/>
          </p:nvSpPr>
          <p:spPr>
            <a:xfrm>
              <a:off x="2606048" y="3781065"/>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45 casos</a:t>
              </a:r>
              <a:endParaRPr sz="1200">
                <a:solidFill>
                  <a:schemeClr val="dk1"/>
                </a:solidFill>
                <a:latin typeface="Calibri"/>
                <a:ea typeface="Calibri"/>
                <a:cs typeface="Calibri"/>
                <a:sym typeface="Calibri"/>
              </a:endParaRPr>
            </a:p>
          </p:txBody>
        </p:sp>
      </p:grpSp>
      <p:sp>
        <p:nvSpPr>
          <p:cNvPr id="1043" name="Google Shape;1043;p21"/>
          <p:cNvSpPr txBox="1"/>
          <p:nvPr/>
        </p:nvSpPr>
        <p:spPr>
          <a:xfrm>
            <a:off x="5902928" y="3440403"/>
            <a:ext cx="123944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C00000"/>
                </a:solidFill>
                <a:latin typeface="Arial Narrow"/>
                <a:ea typeface="Arial Narrow"/>
                <a:cs typeface="Arial Narrow"/>
                <a:sym typeface="Arial Narrow"/>
              </a:rPr>
              <a:t>No hubo casos</a:t>
            </a:r>
            <a:endParaRPr/>
          </a:p>
        </p:txBody>
      </p:sp>
      <p:grpSp>
        <p:nvGrpSpPr>
          <p:cNvPr id="1044" name="Google Shape;1044;p21"/>
          <p:cNvGrpSpPr/>
          <p:nvPr/>
        </p:nvGrpSpPr>
        <p:grpSpPr>
          <a:xfrm>
            <a:off x="2405662" y="4024402"/>
            <a:ext cx="2480324" cy="436842"/>
            <a:chOff x="3054754" y="484500"/>
            <a:chExt cx="2375609" cy="436842"/>
          </a:xfrm>
        </p:grpSpPr>
        <p:sp>
          <p:nvSpPr>
            <p:cNvPr id="1045" name="Google Shape;1045;p21"/>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46" name="Google Shape;1046;p21"/>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 y Edad</a:t>
              </a:r>
              <a:endParaRPr b="1" sz="1400">
                <a:solidFill>
                  <a:schemeClr val="dk1"/>
                </a:solidFill>
                <a:latin typeface="Arial Narrow"/>
                <a:ea typeface="Arial Narrow"/>
                <a:cs typeface="Arial Narrow"/>
                <a:sym typeface="Arial Narrow"/>
              </a:endParaRPr>
            </a:p>
          </p:txBody>
        </p:sp>
      </p:grpSp>
      <p:grpSp>
        <p:nvGrpSpPr>
          <p:cNvPr id="1047" name="Google Shape;1047;p21"/>
          <p:cNvGrpSpPr/>
          <p:nvPr/>
        </p:nvGrpSpPr>
        <p:grpSpPr>
          <a:xfrm>
            <a:off x="3861366" y="5640349"/>
            <a:ext cx="3281002" cy="436842"/>
            <a:chOff x="3054754" y="484500"/>
            <a:chExt cx="2375609" cy="436842"/>
          </a:xfrm>
        </p:grpSpPr>
        <p:sp>
          <p:nvSpPr>
            <p:cNvPr id="1048" name="Google Shape;1048;p21"/>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49" name="Google Shape;1049;p21"/>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Lugar de exposición</a:t>
              </a:r>
              <a:endParaRPr b="1" sz="1400">
                <a:solidFill>
                  <a:schemeClr val="dk1"/>
                </a:solidFill>
                <a:latin typeface="Arial Narrow"/>
                <a:ea typeface="Arial Narrow"/>
                <a:cs typeface="Arial Narrow"/>
                <a:sym typeface="Arial Narrow"/>
              </a:endParaRPr>
            </a:p>
          </p:txBody>
        </p:sp>
      </p:grpSp>
      <p:sp>
        <p:nvSpPr>
          <p:cNvPr id="1050" name="Google Shape;1050;p21"/>
          <p:cNvSpPr/>
          <p:nvPr/>
        </p:nvSpPr>
        <p:spPr>
          <a:xfrm>
            <a:off x="-11503" y="8429079"/>
            <a:ext cx="7135004"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El comportamiento de la notificación tuvo un aumento del 0,43% respecto al mismo periodo del año anterior.</a:t>
            </a:r>
            <a:endParaRPr/>
          </a:p>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Alrededor del 57,94% de las notificaciones relacionadas con las intoxicaciones corresponden aquellas notificadas por sustancias psicoactivas, principalmente en los hombres y dichas exposiciones ocurrieron en el hogar. </a:t>
            </a:r>
            <a:endParaRPr sz="1200">
              <a:solidFill>
                <a:srgbClr val="FF0000"/>
              </a:solidFill>
              <a:latin typeface="Arial Narrow"/>
              <a:ea typeface="Arial Narrow"/>
              <a:cs typeface="Arial Narrow"/>
              <a:sym typeface="Arial Narrow"/>
            </a:endParaRPr>
          </a:p>
        </p:txBody>
      </p:sp>
      <p:sp>
        <p:nvSpPr>
          <p:cNvPr id="1051" name="Google Shape;1051;p21"/>
          <p:cNvSpPr/>
          <p:nvPr/>
        </p:nvSpPr>
        <p:spPr>
          <a:xfrm>
            <a:off x="-1849" y="8013308"/>
            <a:ext cx="7200900" cy="310824"/>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52" name="Google Shape;1052;p21"/>
          <p:cNvGrpSpPr/>
          <p:nvPr/>
        </p:nvGrpSpPr>
        <p:grpSpPr>
          <a:xfrm>
            <a:off x="93859" y="8056850"/>
            <a:ext cx="3446504" cy="276999"/>
            <a:chOff x="2448322" y="33831"/>
            <a:chExt cx="3446504" cy="276999"/>
          </a:xfrm>
        </p:grpSpPr>
        <p:sp>
          <p:nvSpPr>
            <p:cNvPr id="1053" name="Google Shape;1053;p21"/>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054" name="Google Shape;1054;p21"/>
            <p:cNvCxnSpPr>
              <a:stCxn id="1053"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1055" name="Google Shape;1055;p21"/>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grpSp>
        <p:nvGrpSpPr>
          <p:cNvPr id="1056" name="Google Shape;1056;p21"/>
          <p:cNvGrpSpPr/>
          <p:nvPr/>
        </p:nvGrpSpPr>
        <p:grpSpPr>
          <a:xfrm>
            <a:off x="3132745" y="4419182"/>
            <a:ext cx="879488" cy="1377146"/>
            <a:chOff x="1708524" y="1209162"/>
            <a:chExt cx="1075155" cy="1830651"/>
          </a:xfrm>
        </p:grpSpPr>
        <p:sp>
          <p:nvSpPr>
            <p:cNvPr id="1057" name="Google Shape;1057;p21"/>
            <p:cNvSpPr/>
            <p:nvPr/>
          </p:nvSpPr>
          <p:spPr>
            <a:xfrm>
              <a:off x="1708524" y="2181418"/>
              <a:ext cx="966980" cy="442799"/>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39,70%</a:t>
              </a:r>
              <a:endParaRPr b="1" sz="1600">
                <a:solidFill>
                  <a:schemeClr val="dk1"/>
                </a:solidFill>
                <a:latin typeface="Arial Narrow"/>
                <a:ea typeface="Arial Narrow"/>
                <a:cs typeface="Arial Narrow"/>
                <a:sym typeface="Arial Narrow"/>
              </a:endParaRPr>
            </a:p>
          </p:txBody>
        </p:sp>
        <p:sp>
          <p:nvSpPr>
            <p:cNvPr id="1058" name="Google Shape;1058;p21"/>
            <p:cNvSpPr/>
            <p:nvPr/>
          </p:nvSpPr>
          <p:spPr>
            <a:xfrm>
              <a:off x="1715245" y="1803779"/>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1059" name="Google Shape;1059;p21"/>
            <p:cNvSpPr/>
            <p:nvPr/>
          </p:nvSpPr>
          <p:spPr>
            <a:xfrm>
              <a:off x="1817186" y="2671596"/>
              <a:ext cx="966493" cy="3682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185 casos</a:t>
              </a:r>
              <a:endParaRPr sz="1200">
                <a:solidFill>
                  <a:schemeClr val="dk1"/>
                </a:solidFill>
                <a:latin typeface="Calibri"/>
                <a:ea typeface="Calibri"/>
                <a:cs typeface="Calibri"/>
                <a:sym typeface="Calibri"/>
              </a:endParaRPr>
            </a:p>
          </p:txBody>
        </p:sp>
        <p:pic>
          <p:nvPicPr>
            <p:cNvPr id="1060" name="Google Shape;1060;p21"/>
            <p:cNvPicPr preferRelativeResize="0"/>
            <p:nvPr/>
          </p:nvPicPr>
          <p:blipFill rotWithShape="1">
            <a:blip r:embed="rId6">
              <a:alphaModFix/>
            </a:blip>
            <a:srcRect b="0" l="29313" r="56038" t="7366"/>
            <a:stretch/>
          </p:blipFill>
          <p:spPr>
            <a:xfrm>
              <a:off x="1875394" y="1209162"/>
              <a:ext cx="530003" cy="699844"/>
            </a:xfrm>
            <a:prstGeom prst="rect">
              <a:avLst/>
            </a:prstGeom>
            <a:noFill/>
            <a:ln>
              <a:noFill/>
            </a:ln>
          </p:spPr>
        </p:pic>
      </p:grpSp>
      <p:pic>
        <p:nvPicPr>
          <p:cNvPr id="1061" name="Google Shape;1061;p21"/>
          <p:cNvPicPr preferRelativeResize="0"/>
          <p:nvPr/>
        </p:nvPicPr>
        <p:blipFill rotWithShape="1">
          <a:blip r:embed="rId14">
            <a:alphaModFix/>
          </a:blip>
          <a:srcRect b="0" l="0" r="0" t="0"/>
          <a:stretch/>
        </p:blipFill>
        <p:spPr>
          <a:xfrm>
            <a:off x="2250498" y="355785"/>
            <a:ext cx="4926554" cy="1772152"/>
          </a:xfrm>
          <a:prstGeom prst="rect">
            <a:avLst/>
          </a:prstGeom>
          <a:noFill/>
          <a:ln>
            <a:noFill/>
          </a:ln>
        </p:spPr>
      </p:pic>
      <p:pic>
        <p:nvPicPr>
          <p:cNvPr id="1062" name="Google Shape;1062;p21"/>
          <p:cNvPicPr preferRelativeResize="0"/>
          <p:nvPr/>
        </p:nvPicPr>
        <p:blipFill rotWithShape="1">
          <a:blip r:embed="rId15">
            <a:alphaModFix/>
          </a:blip>
          <a:srcRect b="0" l="0" r="0" t="0"/>
          <a:stretch/>
        </p:blipFill>
        <p:spPr>
          <a:xfrm>
            <a:off x="26910" y="5726593"/>
            <a:ext cx="3607317" cy="18977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pic>
        <p:nvPicPr>
          <p:cNvPr id="1067" name="Google Shape;1067;p22"/>
          <p:cNvPicPr preferRelativeResize="0"/>
          <p:nvPr/>
        </p:nvPicPr>
        <p:blipFill rotWithShape="1">
          <a:blip r:embed="rId3">
            <a:alphaModFix/>
          </a:blip>
          <a:srcRect b="0" l="0" r="0" t="75483"/>
          <a:stretch/>
        </p:blipFill>
        <p:spPr>
          <a:xfrm>
            <a:off x="568" y="4771410"/>
            <a:ext cx="2180731" cy="1439461"/>
          </a:xfrm>
          <a:prstGeom prst="rect">
            <a:avLst/>
          </a:prstGeom>
          <a:noFill/>
          <a:ln>
            <a:noFill/>
          </a:ln>
        </p:spPr>
      </p:pic>
      <p:pic>
        <p:nvPicPr>
          <p:cNvPr id="1068" name="Google Shape;1068;p22"/>
          <p:cNvPicPr preferRelativeResize="0"/>
          <p:nvPr/>
        </p:nvPicPr>
        <p:blipFill rotWithShape="1">
          <a:blip r:embed="rId4">
            <a:alphaModFix/>
          </a:blip>
          <a:srcRect b="0" l="0" r="0" t="0"/>
          <a:stretch/>
        </p:blipFill>
        <p:spPr>
          <a:xfrm>
            <a:off x="-14180" y="0"/>
            <a:ext cx="2166585" cy="2824178"/>
          </a:xfrm>
          <a:prstGeom prst="rect">
            <a:avLst/>
          </a:prstGeom>
          <a:noFill/>
          <a:ln>
            <a:noFill/>
          </a:ln>
        </p:spPr>
      </p:pic>
      <p:pic>
        <p:nvPicPr>
          <p:cNvPr id="1069" name="Google Shape;1069;p22"/>
          <p:cNvPicPr preferRelativeResize="0"/>
          <p:nvPr/>
        </p:nvPicPr>
        <p:blipFill rotWithShape="1">
          <a:blip r:embed="rId3">
            <a:alphaModFix/>
          </a:blip>
          <a:srcRect b="0" l="0" r="0" t="51431"/>
          <a:stretch/>
        </p:blipFill>
        <p:spPr>
          <a:xfrm>
            <a:off x="0" y="2824178"/>
            <a:ext cx="2180731" cy="2851629"/>
          </a:xfrm>
          <a:prstGeom prst="rect">
            <a:avLst/>
          </a:prstGeom>
          <a:noFill/>
          <a:ln>
            <a:noFill/>
          </a:ln>
        </p:spPr>
      </p:pic>
      <p:sp>
        <p:nvSpPr>
          <p:cNvPr id="1070" name="Google Shape;1070;p22"/>
          <p:cNvSpPr txBox="1"/>
          <p:nvPr/>
        </p:nvSpPr>
        <p:spPr>
          <a:xfrm>
            <a:off x="-28154" y="2367583"/>
            <a:ext cx="225149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04 - 2022</a:t>
            </a:r>
            <a:endParaRPr b="1" sz="1200">
              <a:solidFill>
                <a:schemeClr val="dk1"/>
              </a:solidFill>
              <a:latin typeface="Arial Narrow"/>
              <a:ea typeface="Arial Narrow"/>
              <a:cs typeface="Arial Narrow"/>
              <a:sym typeface="Arial Narrow"/>
            </a:endParaRPr>
          </a:p>
        </p:txBody>
      </p:sp>
      <p:grpSp>
        <p:nvGrpSpPr>
          <p:cNvPr id="1071" name="Google Shape;1071;p22"/>
          <p:cNvGrpSpPr/>
          <p:nvPr/>
        </p:nvGrpSpPr>
        <p:grpSpPr>
          <a:xfrm>
            <a:off x="144066" y="4161193"/>
            <a:ext cx="1892650" cy="488476"/>
            <a:chOff x="2397524" y="3379972"/>
            <a:chExt cx="4508500" cy="904875"/>
          </a:xfrm>
        </p:grpSpPr>
        <p:pic>
          <p:nvPicPr>
            <p:cNvPr id="1072" name="Google Shape;1072;p22"/>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073" name="Google Shape;1073;p22"/>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311</a:t>
              </a:r>
              <a:endParaRPr b="1" sz="1800">
                <a:solidFill>
                  <a:schemeClr val="dk1"/>
                </a:solidFill>
                <a:latin typeface="Arial Narrow"/>
                <a:ea typeface="Arial Narrow"/>
                <a:cs typeface="Arial Narrow"/>
                <a:sym typeface="Arial Narrow"/>
              </a:endParaRPr>
            </a:p>
          </p:txBody>
        </p:sp>
      </p:grpSp>
      <p:grpSp>
        <p:nvGrpSpPr>
          <p:cNvPr id="1074" name="Google Shape;1074;p22"/>
          <p:cNvGrpSpPr/>
          <p:nvPr/>
        </p:nvGrpSpPr>
        <p:grpSpPr>
          <a:xfrm>
            <a:off x="2448322" y="74775"/>
            <a:ext cx="3446504" cy="276999"/>
            <a:chOff x="2448322" y="74775"/>
            <a:chExt cx="3446504" cy="276999"/>
          </a:xfrm>
        </p:grpSpPr>
        <p:sp>
          <p:nvSpPr>
            <p:cNvPr id="1075" name="Google Shape;1075;p2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076" name="Google Shape;1076;p22"/>
            <p:cNvCxnSpPr>
              <a:stCxn id="107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077" name="Google Shape;1077;p2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sp>
        <p:nvSpPr>
          <p:cNvPr id="1078" name="Google Shape;1078;p2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22</a:t>
            </a:r>
            <a:endParaRPr b="1" sz="1050">
              <a:solidFill>
                <a:schemeClr val="dk1"/>
              </a:solidFill>
              <a:latin typeface="Arial Narrow"/>
              <a:ea typeface="Arial Narrow"/>
              <a:cs typeface="Arial Narrow"/>
              <a:sym typeface="Arial Narrow"/>
            </a:endParaRPr>
          </a:p>
        </p:txBody>
      </p:sp>
      <p:sp>
        <p:nvSpPr>
          <p:cNvPr id="1079" name="Google Shape;1079;p22"/>
          <p:cNvSpPr txBox="1"/>
          <p:nvPr>
            <p:ph type="ctrTitle"/>
          </p:nvPr>
        </p:nvSpPr>
        <p:spPr>
          <a:xfrm>
            <a:off x="-28154" y="14590"/>
            <a:ext cx="2208885" cy="1323439"/>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Enfermedad transmitida por alimentos ETA</a:t>
            </a:r>
            <a:br>
              <a:rPr b="1" lang="es-ES" sz="2000">
                <a:solidFill>
                  <a:srgbClr val="C00000"/>
                </a:solidFill>
                <a:latin typeface="Arial Narrow"/>
                <a:ea typeface="Arial Narrow"/>
                <a:cs typeface="Arial Narrow"/>
                <a:sym typeface="Arial Narrow"/>
              </a:rPr>
            </a:br>
            <a:endParaRPr b="1" sz="2000">
              <a:solidFill>
                <a:srgbClr val="C00000"/>
              </a:solidFill>
              <a:latin typeface="Arial Narrow"/>
              <a:ea typeface="Arial Narrow"/>
              <a:cs typeface="Arial Narrow"/>
              <a:sym typeface="Arial Narrow"/>
            </a:endParaRPr>
          </a:p>
        </p:txBody>
      </p:sp>
      <p:pic>
        <p:nvPicPr>
          <p:cNvPr id="1080" name="Google Shape;1080;p22"/>
          <p:cNvPicPr preferRelativeResize="0"/>
          <p:nvPr/>
        </p:nvPicPr>
        <p:blipFill rotWithShape="1">
          <a:blip r:embed="rId6">
            <a:alphaModFix/>
          </a:blip>
          <a:srcRect b="0" l="0" r="0" t="0"/>
          <a:stretch/>
        </p:blipFill>
        <p:spPr>
          <a:xfrm>
            <a:off x="288082" y="1043608"/>
            <a:ext cx="1519238" cy="1323975"/>
          </a:xfrm>
          <a:prstGeom prst="rect">
            <a:avLst/>
          </a:prstGeom>
          <a:noFill/>
          <a:ln>
            <a:noFill/>
          </a:ln>
        </p:spPr>
      </p:pic>
      <p:sp>
        <p:nvSpPr>
          <p:cNvPr id="1081" name="Google Shape;1081;p22"/>
          <p:cNvSpPr/>
          <p:nvPr/>
        </p:nvSpPr>
        <p:spPr>
          <a:xfrm>
            <a:off x="2152405" y="4950692"/>
            <a:ext cx="4895141"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Figura. Mapa temático de densidad de ETA. Medellín, a Periodo epidemiológico 04 acumulado  de  2022</a:t>
            </a:r>
            <a:endParaRPr b="1" sz="1000">
              <a:solidFill>
                <a:schemeClr val="dk1"/>
              </a:solidFill>
              <a:latin typeface="Arial Narrow"/>
              <a:ea typeface="Arial Narrow"/>
              <a:cs typeface="Arial Narrow"/>
              <a:sym typeface="Arial Narrow"/>
            </a:endParaRPr>
          </a:p>
        </p:txBody>
      </p:sp>
      <p:sp>
        <p:nvSpPr>
          <p:cNvPr id="1082" name="Google Shape;1082;p22"/>
          <p:cNvSpPr/>
          <p:nvPr/>
        </p:nvSpPr>
        <p:spPr>
          <a:xfrm>
            <a:off x="-16570" y="622818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83" name="Google Shape;1083;p22"/>
          <p:cNvGrpSpPr/>
          <p:nvPr/>
        </p:nvGrpSpPr>
        <p:grpSpPr>
          <a:xfrm>
            <a:off x="260834" y="6355360"/>
            <a:ext cx="3446504" cy="276999"/>
            <a:chOff x="2448322" y="74775"/>
            <a:chExt cx="3446504" cy="276999"/>
          </a:xfrm>
        </p:grpSpPr>
        <p:sp>
          <p:nvSpPr>
            <p:cNvPr id="1084" name="Google Shape;1084;p2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085" name="Google Shape;1085;p22"/>
            <p:cNvCxnSpPr>
              <a:stCxn id="108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086" name="Google Shape;1086;p2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grpSp>
        <p:nvGrpSpPr>
          <p:cNvPr id="1087" name="Google Shape;1087;p22"/>
          <p:cNvGrpSpPr/>
          <p:nvPr/>
        </p:nvGrpSpPr>
        <p:grpSpPr>
          <a:xfrm>
            <a:off x="473331" y="6875809"/>
            <a:ext cx="873454" cy="1573268"/>
            <a:chOff x="1059074" y="553075"/>
            <a:chExt cx="873454" cy="1573268"/>
          </a:xfrm>
        </p:grpSpPr>
        <p:pic>
          <p:nvPicPr>
            <p:cNvPr id="1088" name="Google Shape;1088;p22"/>
            <p:cNvPicPr preferRelativeResize="0"/>
            <p:nvPr/>
          </p:nvPicPr>
          <p:blipFill rotWithShape="1">
            <a:blip r:embed="rId7">
              <a:alphaModFix/>
            </a:blip>
            <a:srcRect b="0" l="0" r="84474" t="10614"/>
            <a:stretch/>
          </p:blipFill>
          <p:spPr>
            <a:xfrm>
              <a:off x="1131620" y="553075"/>
              <a:ext cx="737696" cy="720656"/>
            </a:xfrm>
            <a:prstGeom prst="rect">
              <a:avLst/>
            </a:prstGeom>
            <a:noFill/>
            <a:ln>
              <a:noFill/>
            </a:ln>
          </p:spPr>
        </p:pic>
        <p:sp>
          <p:nvSpPr>
            <p:cNvPr id="1089" name="Google Shape;1089;p22"/>
            <p:cNvSpPr/>
            <p:nvPr/>
          </p:nvSpPr>
          <p:spPr>
            <a:xfrm>
              <a:off x="1059074" y="1520368"/>
              <a:ext cx="796277"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48,23%</a:t>
              </a:r>
              <a:endParaRPr b="1" sz="1600">
                <a:solidFill>
                  <a:schemeClr val="dk1"/>
                </a:solidFill>
                <a:latin typeface="Arial Narrow"/>
                <a:ea typeface="Arial Narrow"/>
                <a:cs typeface="Arial Narrow"/>
                <a:sym typeface="Arial Narrow"/>
              </a:endParaRPr>
            </a:p>
          </p:txBody>
        </p:sp>
        <p:sp>
          <p:nvSpPr>
            <p:cNvPr id="1090" name="Google Shape;1090;p22"/>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1091" name="Google Shape;1091;p22"/>
            <p:cNvSpPr/>
            <p:nvPr/>
          </p:nvSpPr>
          <p:spPr>
            <a:xfrm>
              <a:off x="1141927" y="1849344"/>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150 casos</a:t>
              </a:r>
              <a:endParaRPr sz="1200">
                <a:solidFill>
                  <a:schemeClr val="dk1"/>
                </a:solidFill>
                <a:latin typeface="Calibri"/>
                <a:ea typeface="Calibri"/>
                <a:cs typeface="Calibri"/>
                <a:sym typeface="Calibri"/>
              </a:endParaRPr>
            </a:p>
          </p:txBody>
        </p:sp>
      </p:grpSp>
      <p:grpSp>
        <p:nvGrpSpPr>
          <p:cNvPr id="1092" name="Google Shape;1092;p22"/>
          <p:cNvGrpSpPr/>
          <p:nvPr/>
        </p:nvGrpSpPr>
        <p:grpSpPr>
          <a:xfrm>
            <a:off x="1352672" y="6885689"/>
            <a:ext cx="826373" cy="1582088"/>
            <a:chOff x="3159269" y="6660232"/>
            <a:chExt cx="826373" cy="1582088"/>
          </a:xfrm>
        </p:grpSpPr>
        <p:sp>
          <p:nvSpPr>
            <p:cNvPr id="1093" name="Google Shape;1093;p22"/>
            <p:cNvSpPr/>
            <p:nvPr/>
          </p:nvSpPr>
          <p:spPr>
            <a:xfrm>
              <a:off x="3171391" y="7613877"/>
              <a:ext cx="79514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51,77%</a:t>
              </a:r>
              <a:endParaRPr b="1" sz="1600">
                <a:solidFill>
                  <a:schemeClr val="dk1"/>
                </a:solidFill>
                <a:latin typeface="Arial Narrow"/>
                <a:ea typeface="Arial Narrow"/>
                <a:cs typeface="Arial Narrow"/>
                <a:sym typeface="Arial Narrow"/>
              </a:endParaRPr>
            </a:p>
          </p:txBody>
        </p:sp>
        <p:sp>
          <p:nvSpPr>
            <p:cNvPr id="1094" name="Google Shape;1094;p22"/>
            <p:cNvSpPr/>
            <p:nvPr/>
          </p:nvSpPr>
          <p:spPr>
            <a:xfrm>
              <a:off x="3204659" y="7340577"/>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1095" name="Google Shape;1095;p22"/>
            <p:cNvSpPr/>
            <p:nvPr/>
          </p:nvSpPr>
          <p:spPr>
            <a:xfrm>
              <a:off x="3159269" y="7965321"/>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161 casos</a:t>
              </a:r>
              <a:endParaRPr sz="1200">
                <a:solidFill>
                  <a:schemeClr val="dk1"/>
                </a:solidFill>
                <a:latin typeface="Calibri"/>
                <a:ea typeface="Calibri"/>
                <a:cs typeface="Calibri"/>
                <a:sym typeface="Calibri"/>
              </a:endParaRPr>
            </a:p>
          </p:txBody>
        </p:sp>
        <p:pic>
          <p:nvPicPr>
            <p:cNvPr id="1096" name="Google Shape;1096;p22"/>
            <p:cNvPicPr preferRelativeResize="0"/>
            <p:nvPr/>
          </p:nvPicPr>
          <p:blipFill rotWithShape="1">
            <a:blip r:embed="rId7">
              <a:alphaModFix/>
            </a:blip>
            <a:srcRect b="0" l="29313" r="56038" t="7366"/>
            <a:stretch/>
          </p:blipFill>
          <p:spPr>
            <a:xfrm>
              <a:off x="3230874" y="6660232"/>
              <a:ext cx="696035" cy="748294"/>
            </a:xfrm>
            <a:prstGeom prst="rect">
              <a:avLst/>
            </a:prstGeom>
            <a:noFill/>
            <a:ln>
              <a:noFill/>
            </a:ln>
          </p:spPr>
        </p:pic>
      </p:grpSp>
      <p:grpSp>
        <p:nvGrpSpPr>
          <p:cNvPr id="1097" name="Google Shape;1097;p22"/>
          <p:cNvGrpSpPr/>
          <p:nvPr/>
        </p:nvGrpSpPr>
        <p:grpSpPr>
          <a:xfrm>
            <a:off x="3694124" y="6997057"/>
            <a:ext cx="816548" cy="1463375"/>
            <a:chOff x="838588" y="8382748"/>
            <a:chExt cx="816548" cy="1463375"/>
          </a:xfrm>
        </p:grpSpPr>
        <p:pic>
          <p:nvPicPr>
            <p:cNvPr id="1098" name="Google Shape;1098;p22"/>
            <p:cNvPicPr preferRelativeResize="0"/>
            <p:nvPr/>
          </p:nvPicPr>
          <p:blipFill rotWithShape="1">
            <a:blip r:embed="rId8">
              <a:alphaModFix/>
            </a:blip>
            <a:srcRect b="0" l="0" r="0" t="0"/>
            <a:stretch/>
          </p:blipFill>
          <p:spPr>
            <a:xfrm>
              <a:off x="882863" y="8382748"/>
              <a:ext cx="642392" cy="636332"/>
            </a:xfrm>
            <a:prstGeom prst="rect">
              <a:avLst/>
            </a:prstGeom>
            <a:noFill/>
            <a:ln>
              <a:noFill/>
            </a:ln>
          </p:spPr>
        </p:pic>
        <p:grpSp>
          <p:nvGrpSpPr>
            <p:cNvPr id="1099" name="Google Shape;1099;p22"/>
            <p:cNvGrpSpPr/>
            <p:nvPr/>
          </p:nvGrpSpPr>
          <p:grpSpPr>
            <a:xfrm>
              <a:off x="838588" y="8963149"/>
              <a:ext cx="816548" cy="882974"/>
              <a:chOff x="1115283" y="1243369"/>
              <a:chExt cx="816548" cy="882974"/>
            </a:xfrm>
          </p:grpSpPr>
          <p:sp>
            <p:nvSpPr>
              <p:cNvPr id="1100" name="Google Shape;1100;p22"/>
              <p:cNvSpPr/>
              <p:nvPr/>
            </p:nvSpPr>
            <p:spPr>
              <a:xfrm>
                <a:off x="1115283" y="1520368"/>
                <a:ext cx="81654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13,83%</a:t>
                </a:r>
                <a:endParaRPr b="1" sz="1600">
                  <a:solidFill>
                    <a:schemeClr val="dk1"/>
                  </a:solidFill>
                  <a:latin typeface="Arial Narrow"/>
                  <a:ea typeface="Arial Narrow"/>
                  <a:cs typeface="Arial Narrow"/>
                  <a:sym typeface="Arial Narrow"/>
                </a:endParaRPr>
              </a:p>
            </p:txBody>
          </p:sp>
          <p:sp>
            <p:nvSpPr>
              <p:cNvPr id="1101" name="Google Shape;1101;p22"/>
              <p:cNvSpPr/>
              <p:nvPr/>
            </p:nvSpPr>
            <p:spPr>
              <a:xfrm>
                <a:off x="1180698" y="1243369"/>
                <a:ext cx="5501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Hogar</a:t>
                </a:r>
                <a:endParaRPr b="1" sz="1200" u="sng">
                  <a:solidFill>
                    <a:srgbClr val="000000"/>
                  </a:solidFill>
                  <a:latin typeface="Arial Narrow"/>
                  <a:ea typeface="Arial Narrow"/>
                  <a:cs typeface="Arial Narrow"/>
                  <a:sym typeface="Arial Narrow"/>
                </a:endParaRPr>
              </a:p>
            </p:txBody>
          </p:sp>
          <p:sp>
            <p:nvSpPr>
              <p:cNvPr id="1102" name="Google Shape;1102;p22"/>
              <p:cNvSpPr/>
              <p:nvPr/>
            </p:nvSpPr>
            <p:spPr>
              <a:xfrm>
                <a:off x="1141927" y="18493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43 casos</a:t>
                </a:r>
                <a:endParaRPr sz="1200">
                  <a:solidFill>
                    <a:schemeClr val="dk1"/>
                  </a:solidFill>
                  <a:latin typeface="Calibri"/>
                  <a:ea typeface="Calibri"/>
                  <a:cs typeface="Calibri"/>
                  <a:sym typeface="Calibri"/>
                </a:endParaRPr>
              </a:p>
            </p:txBody>
          </p:sp>
        </p:grpSp>
      </p:grpSp>
      <p:grpSp>
        <p:nvGrpSpPr>
          <p:cNvPr id="1103" name="Google Shape;1103;p22"/>
          <p:cNvGrpSpPr/>
          <p:nvPr/>
        </p:nvGrpSpPr>
        <p:grpSpPr>
          <a:xfrm>
            <a:off x="5894826" y="6883495"/>
            <a:ext cx="915635" cy="1545833"/>
            <a:chOff x="2206271" y="8300359"/>
            <a:chExt cx="915635" cy="1545833"/>
          </a:xfrm>
        </p:grpSpPr>
        <p:grpSp>
          <p:nvGrpSpPr>
            <p:cNvPr id="1104" name="Google Shape;1104;p22"/>
            <p:cNvGrpSpPr/>
            <p:nvPr/>
          </p:nvGrpSpPr>
          <p:grpSpPr>
            <a:xfrm>
              <a:off x="2206271" y="8963149"/>
              <a:ext cx="915635" cy="883043"/>
              <a:chOff x="1033171" y="8262441"/>
              <a:chExt cx="915635" cy="883043"/>
            </a:xfrm>
          </p:grpSpPr>
          <p:sp>
            <p:nvSpPr>
              <p:cNvPr id="1105" name="Google Shape;1105;p22"/>
              <p:cNvSpPr/>
              <p:nvPr/>
            </p:nvSpPr>
            <p:spPr>
              <a:xfrm>
                <a:off x="1101982" y="8535741"/>
                <a:ext cx="84453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4,18%</a:t>
                </a:r>
                <a:endParaRPr b="1" sz="1600">
                  <a:solidFill>
                    <a:schemeClr val="dk1"/>
                  </a:solidFill>
                  <a:latin typeface="Arial Narrow"/>
                  <a:ea typeface="Arial Narrow"/>
                  <a:cs typeface="Arial Narrow"/>
                  <a:sym typeface="Arial Narrow"/>
                </a:endParaRPr>
              </a:p>
            </p:txBody>
          </p:sp>
          <p:sp>
            <p:nvSpPr>
              <p:cNvPr id="1106" name="Google Shape;1106;p22"/>
              <p:cNvSpPr/>
              <p:nvPr/>
            </p:nvSpPr>
            <p:spPr>
              <a:xfrm>
                <a:off x="1033171" y="8262441"/>
                <a:ext cx="91563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Restaurante</a:t>
                </a:r>
                <a:endParaRPr b="1" sz="1200" u="sng">
                  <a:solidFill>
                    <a:srgbClr val="000000"/>
                  </a:solidFill>
                  <a:latin typeface="Arial Narrow"/>
                  <a:ea typeface="Arial Narrow"/>
                  <a:cs typeface="Arial Narrow"/>
                  <a:sym typeface="Arial Narrow"/>
                </a:endParaRPr>
              </a:p>
            </p:txBody>
          </p:sp>
          <p:sp>
            <p:nvSpPr>
              <p:cNvPr id="1107" name="Google Shape;1107;p22"/>
              <p:cNvSpPr/>
              <p:nvPr/>
            </p:nvSpPr>
            <p:spPr>
              <a:xfrm>
                <a:off x="1146985" y="8868485"/>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13 casos</a:t>
                </a:r>
                <a:endParaRPr sz="1200">
                  <a:solidFill>
                    <a:schemeClr val="dk1"/>
                  </a:solidFill>
                  <a:latin typeface="Calibri"/>
                  <a:ea typeface="Calibri"/>
                  <a:cs typeface="Calibri"/>
                  <a:sym typeface="Calibri"/>
                </a:endParaRPr>
              </a:p>
            </p:txBody>
          </p:sp>
        </p:grpSp>
        <p:pic>
          <p:nvPicPr>
            <p:cNvPr id="1108" name="Google Shape;1108;p22"/>
            <p:cNvPicPr preferRelativeResize="0"/>
            <p:nvPr/>
          </p:nvPicPr>
          <p:blipFill rotWithShape="1">
            <a:blip r:embed="rId9">
              <a:alphaModFix/>
            </a:blip>
            <a:srcRect b="0" l="0" r="13735" t="5974"/>
            <a:stretch/>
          </p:blipFill>
          <p:spPr>
            <a:xfrm>
              <a:off x="2357954" y="8300359"/>
              <a:ext cx="672937" cy="733488"/>
            </a:xfrm>
            <a:prstGeom prst="rect">
              <a:avLst/>
            </a:prstGeom>
            <a:noFill/>
            <a:ln>
              <a:noFill/>
            </a:ln>
          </p:spPr>
        </p:pic>
      </p:grpSp>
      <p:grpSp>
        <p:nvGrpSpPr>
          <p:cNvPr id="1109" name="Google Shape;1109;p22"/>
          <p:cNvGrpSpPr/>
          <p:nvPr/>
        </p:nvGrpSpPr>
        <p:grpSpPr>
          <a:xfrm>
            <a:off x="4818108" y="6876256"/>
            <a:ext cx="861100" cy="1584176"/>
            <a:chOff x="3633824" y="8315126"/>
            <a:chExt cx="861100" cy="1584176"/>
          </a:xfrm>
        </p:grpSpPr>
        <p:grpSp>
          <p:nvGrpSpPr>
            <p:cNvPr id="1110" name="Google Shape;1110;p22"/>
            <p:cNvGrpSpPr/>
            <p:nvPr/>
          </p:nvGrpSpPr>
          <p:grpSpPr>
            <a:xfrm>
              <a:off x="3633824" y="8987827"/>
              <a:ext cx="861100" cy="911475"/>
              <a:chOff x="5301781" y="1270665"/>
              <a:chExt cx="861100" cy="911475"/>
            </a:xfrm>
          </p:grpSpPr>
          <p:sp>
            <p:nvSpPr>
              <p:cNvPr id="1111" name="Google Shape;1111;p22"/>
              <p:cNvSpPr/>
              <p:nvPr/>
            </p:nvSpPr>
            <p:spPr>
              <a:xfrm>
                <a:off x="5327048" y="1561312"/>
                <a:ext cx="832562"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71,70%</a:t>
                </a:r>
                <a:endParaRPr b="1" sz="1600">
                  <a:solidFill>
                    <a:schemeClr val="dk1"/>
                  </a:solidFill>
                  <a:latin typeface="Arial Narrow"/>
                  <a:ea typeface="Arial Narrow"/>
                  <a:cs typeface="Arial Narrow"/>
                  <a:sym typeface="Arial Narrow"/>
                </a:endParaRPr>
              </a:p>
            </p:txBody>
          </p:sp>
          <p:sp>
            <p:nvSpPr>
              <p:cNvPr id="1112" name="Google Shape;1112;p22"/>
              <p:cNvSpPr/>
              <p:nvPr/>
            </p:nvSpPr>
            <p:spPr>
              <a:xfrm>
                <a:off x="5338616" y="1270665"/>
                <a:ext cx="82426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Educación</a:t>
                </a:r>
                <a:endParaRPr b="1" sz="1200" u="sng">
                  <a:solidFill>
                    <a:srgbClr val="000000"/>
                  </a:solidFill>
                  <a:latin typeface="Arial Narrow"/>
                  <a:ea typeface="Arial Narrow"/>
                  <a:cs typeface="Arial Narrow"/>
                  <a:sym typeface="Arial Narrow"/>
                </a:endParaRPr>
              </a:p>
            </p:txBody>
          </p:sp>
          <p:sp>
            <p:nvSpPr>
              <p:cNvPr id="1113" name="Google Shape;1113;p22"/>
              <p:cNvSpPr/>
              <p:nvPr/>
            </p:nvSpPr>
            <p:spPr>
              <a:xfrm>
                <a:off x="5301781" y="1905141"/>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223 caso</a:t>
                </a:r>
                <a:endParaRPr sz="1200">
                  <a:solidFill>
                    <a:schemeClr val="dk1"/>
                  </a:solidFill>
                  <a:latin typeface="Calibri"/>
                  <a:ea typeface="Calibri"/>
                  <a:cs typeface="Calibri"/>
                  <a:sym typeface="Calibri"/>
                </a:endParaRPr>
              </a:p>
            </p:txBody>
          </p:sp>
        </p:grpSp>
        <p:pic>
          <p:nvPicPr>
            <p:cNvPr id="1114" name="Google Shape;1114;p22"/>
            <p:cNvPicPr preferRelativeResize="0"/>
            <p:nvPr/>
          </p:nvPicPr>
          <p:blipFill rotWithShape="1">
            <a:blip r:embed="rId10">
              <a:alphaModFix/>
            </a:blip>
            <a:srcRect b="0" l="0" r="0" t="0"/>
            <a:stretch/>
          </p:blipFill>
          <p:spPr>
            <a:xfrm>
              <a:off x="3636992" y="8315126"/>
              <a:ext cx="854661" cy="785265"/>
            </a:xfrm>
            <a:prstGeom prst="rect">
              <a:avLst/>
            </a:prstGeom>
            <a:noFill/>
            <a:ln>
              <a:noFill/>
            </a:ln>
          </p:spPr>
        </p:pic>
      </p:grpSp>
      <p:grpSp>
        <p:nvGrpSpPr>
          <p:cNvPr id="1115" name="Google Shape;1115;p22"/>
          <p:cNvGrpSpPr/>
          <p:nvPr/>
        </p:nvGrpSpPr>
        <p:grpSpPr>
          <a:xfrm>
            <a:off x="2128575" y="6929556"/>
            <a:ext cx="1465466" cy="1519521"/>
            <a:chOff x="4557698" y="6783372"/>
            <a:chExt cx="1465466" cy="1519521"/>
          </a:xfrm>
        </p:grpSpPr>
        <p:grpSp>
          <p:nvGrpSpPr>
            <p:cNvPr id="1116" name="Google Shape;1116;p22"/>
            <p:cNvGrpSpPr/>
            <p:nvPr/>
          </p:nvGrpSpPr>
          <p:grpSpPr>
            <a:xfrm>
              <a:off x="4557698" y="7444062"/>
              <a:ext cx="1465466" cy="858831"/>
              <a:chOff x="3600450" y="1301912"/>
              <a:chExt cx="1465466" cy="858831"/>
            </a:xfrm>
          </p:grpSpPr>
          <p:sp>
            <p:nvSpPr>
              <p:cNvPr id="1117" name="Google Shape;1117;p22"/>
              <p:cNvSpPr/>
              <p:nvPr/>
            </p:nvSpPr>
            <p:spPr>
              <a:xfrm>
                <a:off x="3912518" y="1553220"/>
                <a:ext cx="783017"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4,18%</a:t>
                </a:r>
                <a:endParaRPr b="1" sz="1600">
                  <a:solidFill>
                    <a:schemeClr val="dk1"/>
                  </a:solidFill>
                  <a:latin typeface="Arial Narrow"/>
                  <a:ea typeface="Arial Narrow"/>
                  <a:cs typeface="Arial Narrow"/>
                  <a:sym typeface="Arial Narrow"/>
                </a:endParaRPr>
              </a:p>
            </p:txBody>
          </p:sp>
          <p:sp>
            <p:nvSpPr>
              <p:cNvPr id="1118" name="Google Shape;1118;p22"/>
              <p:cNvSpPr/>
              <p:nvPr/>
            </p:nvSpPr>
            <p:spPr>
              <a:xfrm>
                <a:off x="3600450" y="1301912"/>
                <a:ext cx="146546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Privado de la libertad</a:t>
                </a:r>
                <a:endParaRPr b="1" sz="1200" u="sng">
                  <a:solidFill>
                    <a:srgbClr val="000000"/>
                  </a:solidFill>
                  <a:latin typeface="Arial Narrow"/>
                  <a:ea typeface="Arial Narrow"/>
                  <a:cs typeface="Arial Narrow"/>
                  <a:sym typeface="Arial Narrow"/>
                </a:endParaRPr>
              </a:p>
            </p:txBody>
          </p:sp>
          <p:sp>
            <p:nvSpPr>
              <p:cNvPr id="1119" name="Google Shape;1119;p22"/>
              <p:cNvSpPr/>
              <p:nvPr/>
            </p:nvSpPr>
            <p:spPr>
              <a:xfrm>
                <a:off x="3920197" y="18837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13 casos</a:t>
                </a:r>
                <a:endParaRPr sz="1200">
                  <a:solidFill>
                    <a:schemeClr val="dk1"/>
                  </a:solidFill>
                  <a:latin typeface="Calibri"/>
                  <a:ea typeface="Calibri"/>
                  <a:cs typeface="Calibri"/>
                  <a:sym typeface="Calibri"/>
                </a:endParaRPr>
              </a:p>
            </p:txBody>
          </p:sp>
        </p:grpSp>
        <p:pic>
          <p:nvPicPr>
            <p:cNvPr id="1120" name="Google Shape;1120;p22"/>
            <p:cNvPicPr preferRelativeResize="0"/>
            <p:nvPr/>
          </p:nvPicPr>
          <p:blipFill rotWithShape="1">
            <a:blip r:embed="rId11">
              <a:alphaModFix/>
            </a:blip>
            <a:srcRect b="0" l="0" r="48966" t="0"/>
            <a:stretch/>
          </p:blipFill>
          <p:spPr>
            <a:xfrm>
              <a:off x="4816320" y="6783372"/>
              <a:ext cx="946782" cy="695704"/>
            </a:xfrm>
            <a:prstGeom prst="rect">
              <a:avLst/>
            </a:prstGeom>
            <a:noFill/>
            <a:ln>
              <a:noFill/>
            </a:ln>
          </p:spPr>
        </p:pic>
      </p:grpSp>
      <p:sp>
        <p:nvSpPr>
          <p:cNvPr id="1121" name="Google Shape;1121;p22"/>
          <p:cNvSpPr txBox="1"/>
          <p:nvPr/>
        </p:nvSpPr>
        <p:spPr>
          <a:xfrm>
            <a:off x="-16570" y="4771410"/>
            <a:ext cx="209575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Total de personas por brotes</a:t>
            </a:r>
            <a:endParaRPr/>
          </a:p>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262 Personas</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Total de personas reporte individual </a:t>
            </a:r>
            <a:endParaRPr/>
          </a:p>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49 Personas</a:t>
            </a:r>
            <a:endParaRPr b="1" sz="1600">
              <a:solidFill>
                <a:srgbClr val="C00000"/>
              </a:solidFill>
              <a:latin typeface="Arial Narrow"/>
              <a:ea typeface="Arial Narrow"/>
              <a:cs typeface="Arial Narrow"/>
              <a:sym typeface="Arial Narrow"/>
            </a:endParaRPr>
          </a:p>
        </p:txBody>
      </p:sp>
      <p:pic>
        <p:nvPicPr>
          <p:cNvPr id="1122" name="Google Shape;1122;p22"/>
          <p:cNvPicPr preferRelativeResize="0"/>
          <p:nvPr/>
        </p:nvPicPr>
        <p:blipFill rotWithShape="1">
          <a:blip r:embed="rId12">
            <a:alphaModFix/>
          </a:blip>
          <a:srcRect b="0" l="0" r="0" t="0"/>
          <a:stretch/>
        </p:blipFill>
        <p:spPr>
          <a:xfrm>
            <a:off x="2192800" y="904151"/>
            <a:ext cx="4984884" cy="39221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23"/>
          <p:cNvSpPr/>
          <p:nvPr/>
        </p:nvSpPr>
        <p:spPr>
          <a:xfrm>
            <a:off x="-2" y="26642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28" name="Google Shape;1128;p23"/>
          <p:cNvGrpSpPr/>
          <p:nvPr/>
        </p:nvGrpSpPr>
        <p:grpSpPr>
          <a:xfrm>
            <a:off x="277402" y="379948"/>
            <a:ext cx="5047355" cy="276999"/>
            <a:chOff x="2448322" y="74775"/>
            <a:chExt cx="5047355" cy="276999"/>
          </a:xfrm>
        </p:grpSpPr>
        <p:sp>
          <p:nvSpPr>
            <p:cNvPr id="1129" name="Google Shape;1129;p2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4</a:t>
              </a:r>
              <a:endParaRPr sz="1800">
                <a:solidFill>
                  <a:schemeClr val="lt1"/>
                </a:solidFill>
                <a:latin typeface="Arial Narrow"/>
                <a:ea typeface="Arial Narrow"/>
                <a:cs typeface="Arial Narrow"/>
                <a:sym typeface="Arial Narrow"/>
              </a:endParaRPr>
            </a:p>
          </p:txBody>
        </p:sp>
        <p:cxnSp>
          <p:nvCxnSpPr>
            <p:cNvPr id="1130" name="Google Shape;1130;p23"/>
            <p:cNvCxnSpPr>
              <a:stCxn id="112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31" name="Google Shape;1131;p23"/>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Curso de vida y agente identificado en la muestra</a:t>
              </a:r>
              <a:endParaRPr b="1" sz="1200">
                <a:solidFill>
                  <a:schemeClr val="dk1"/>
                </a:solidFill>
                <a:latin typeface="Arial Narrow"/>
                <a:ea typeface="Arial Narrow"/>
                <a:cs typeface="Arial Narrow"/>
                <a:sym typeface="Arial Narrow"/>
              </a:endParaRPr>
            </a:p>
          </p:txBody>
        </p:sp>
      </p:grpSp>
      <p:sp>
        <p:nvSpPr>
          <p:cNvPr id="1132" name="Google Shape;1132;p2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23 </a:t>
            </a:r>
            <a:endParaRPr b="1" sz="1050">
              <a:solidFill>
                <a:schemeClr val="dk1"/>
              </a:solidFill>
              <a:latin typeface="Arial Narrow"/>
              <a:ea typeface="Arial Narrow"/>
              <a:cs typeface="Arial Narrow"/>
              <a:sym typeface="Arial Narrow"/>
            </a:endParaRPr>
          </a:p>
        </p:txBody>
      </p:sp>
      <p:sp>
        <p:nvSpPr>
          <p:cNvPr id="1133" name="Google Shape;1133;p23"/>
          <p:cNvSpPr/>
          <p:nvPr/>
        </p:nvSpPr>
        <p:spPr>
          <a:xfrm>
            <a:off x="77562" y="4093862"/>
            <a:ext cx="6902777" cy="3462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Distribución porcentual por grupos de edad de los casos notificados de ETA. Periodo epidemiológico 04 de 2022. </a:t>
            </a:r>
            <a:endParaRPr sz="1050">
              <a:solidFill>
                <a:schemeClr val="dk1"/>
              </a:solidFill>
              <a:latin typeface="Arial Narrow"/>
              <a:ea typeface="Arial Narrow"/>
              <a:cs typeface="Arial Narrow"/>
              <a:sym typeface="Arial Narrow"/>
            </a:endParaRPr>
          </a:p>
        </p:txBody>
      </p:sp>
      <p:sp>
        <p:nvSpPr>
          <p:cNvPr descr="https://encrypted-tbn0.gstatic.com/images?q=tbn:ANd9GcQmYAaqrmXHMkh6n_3D5aU9FAfS3KwTjfrPHPkhV7BM2n6lGzte" id="1134" name="Google Shape;1134;p23"/>
          <p:cNvSpPr/>
          <p:nvPr/>
        </p:nvSpPr>
        <p:spPr>
          <a:xfrm>
            <a:off x="155623" y="107565"/>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5" name="Google Shape;1135;p23"/>
          <p:cNvSpPr/>
          <p:nvPr/>
        </p:nvSpPr>
        <p:spPr>
          <a:xfrm>
            <a:off x="-11281" y="8095313"/>
            <a:ext cx="3620159"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Alimentos implicados en brotes ETA. Periodo epidemiológico 04 de 2022. </a:t>
            </a:r>
            <a:endParaRPr sz="1050">
              <a:solidFill>
                <a:schemeClr val="dk1"/>
              </a:solidFill>
              <a:latin typeface="Arial Narrow"/>
              <a:ea typeface="Arial Narrow"/>
              <a:cs typeface="Arial Narrow"/>
              <a:sym typeface="Arial Narrow"/>
            </a:endParaRPr>
          </a:p>
        </p:txBody>
      </p:sp>
      <p:sp>
        <p:nvSpPr>
          <p:cNvPr id="1136" name="Google Shape;1136;p23"/>
          <p:cNvSpPr/>
          <p:nvPr/>
        </p:nvSpPr>
        <p:spPr>
          <a:xfrm>
            <a:off x="36243" y="464400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37" name="Google Shape;1137;p23"/>
          <p:cNvGrpSpPr/>
          <p:nvPr/>
        </p:nvGrpSpPr>
        <p:grpSpPr>
          <a:xfrm>
            <a:off x="313647" y="4757536"/>
            <a:ext cx="5047355" cy="276999"/>
            <a:chOff x="2448322" y="74775"/>
            <a:chExt cx="5047355" cy="276999"/>
          </a:xfrm>
        </p:grpSpPr>
        <p:sp>
          <p:nvSpPr>
            <p:cNvPr id="1138" name="Google Shape;1138;p2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39" name="Google Shape;1139;p23"/>
            <p:cNvCxnSpPr>
              <a:stCxn id="113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40" name="Google Shape;1140;p23"/>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Tipo de alimento y síntomas</a:t>
              </a:r>
              <a:endParaRPr b="1" sz="1200">
                <a:solidFill>
                  <a:schemeClr val="dk1"/>
                </a:solidFill>
                <a:latin typeface="Arial Narrow"/>
                <a:ea typeface="Arial Narrow"/>
                <a:cs typeface="Arial Narrow"/>
                <a:sym typeface="Arial Narrow"/>
              </a:endParaRPr>
            </a:p>
          </p:txBody>
        </p:sp>
      </p:grpSp>
      <p:sp>
        <p:nvSpPr>
          <p:cNvPr id="1141" name="Google Shape;1141;p23"/>
          <p:cNvSpPr/>
          <p:nvPr/>
        </p:nvSpPr>
        <p:spPr>
          <a:xfrm>
            <a:off x="3714879" y="8095313"/>
            <a:ext cx="3460378"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Síntomas en pacientes. ETA. Periodo epidemiológico 04 de 2022. </a:t>
            </a:r>
            <a:endParaRPr sz="1050">
              <a:solidFill>
                <a:schemeClr val="dk1"/>
              </a:solidFill>
              <a:latin typeface="Arial Narrow"/>
              <a:ea typeface="Arial Narrow"/>
              <a:cs typeface="Arial Narrow"/>
              <a:sym typeface="Arial Narrow"/>
            </a:endParaRPr>
          </a:p>
        </p:txBody>
      </p:sp>
      <p:pic>
        <p:nvPicPr>
          <p:cNvPr id="1142" name="Google Shape;1142;p23"/>
          <p:cNvPicPr preferRelativeResize="0"/>
          <p:nvPr/>
        </p:nvPicPr>
        <p:blipFill rotWithShape="1">
          <a:blip r:embed="rId3">
            <a:alphaModFix/>
          </a:blip>
          <a:srcRect b="0" l="0" r="0" t="0"/>
          <a:stretch/>
        </p:blipFill>
        <p:spPr>
          <a:xfrm>
            <a:off x="51131" y="859630"/>
            <a:ext cx="7124125" cy="3213383"/>
          </a:xfrm>
          <a:prstGeom prst="rect">
            <a:avLst/>
          </a:prstGeom>
          <a:noFill/>
          <a:ln>
            <a:noFill/>
          </a:ln>
        </p:spPr>
      </p:pic>
      <p:pic>
        <p:nvPicPr>
          <p:cNvPr id="1143" name="Google Shape;1143;p23"/>
          <p:cNvPicPr preferRelativeResize="0"/>
          <p:nvPr/>
        </p:nvPicPr>
        <p:blipFill rotWithShape="1">
          <a:blip r:embed="rId4">
            <a:alphaModFix/>
          </a:blip>
          <a:srcRect b="0" l="0" r="0" t="0"/>
          <a:stretch/>
        </p:blipFill>
        <p:spPr>
          <a:xfrm>
            <a:off x="-11282" y="5179911"/>
            <a:ext cx="3620160" cy="2915402"/>
          </a:xfrm>
          <a:prstGeom prst="rect">
            <a:avLst/>
          </a:prstGeom>
          <a:noFill/>
          <a:ln>
            <a:noFill/>
          </a:ln>
        </p:spPr>
      </p:pic>
      <p:pic>
        <p:nvPicPr>
          <p:cNvPr id="1144" name="Google Shape;1144;p23"/>
          <p:cNvPicPr preferRelativeResize="0"/>
          <p:nvPr/>
        </p:nvPicPr>
        <p:blipFill rotWithShape="1">
          <a:blip r:embed="rId5">
            <a:alphaModFix/>
          </a:blip>
          <a:srcRect b="0" l="0" r="0" t="0"/>
          <a:stretch/>
        </p:blipFill>
        <p:spPr>
          <a:xfrm>
            <a:off x="3660846" y="5179911"/>
            <a:ext cx="3514410" cy="29154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24"/>
          <p:cNvSpPr/>
          <p:nvPr/>
        </p:nvSpPr>
        <p:spPr>
          <a:xfrm>
            <a:off x="-50" y="14392"/>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50" name="Google Shape;1150;p24"/>
          <p:cNvGrpSpPr/>
          <p:nvPr/>
        </p:nvGrpSpPr>
        <p:grpSpPr>
          <a:xfrm>
            <a:off x="277354" y="127920"/>
            <a:ext cx="936032" cy="261610"/>
            <a:chOff x="2448322" y="74775"/>
            <a:chExt cx="936032" cy="261610"/>
          </a:xfrm>
        </p:grpSpPr>
        <p:sp>
          <p:nvSpPr>
            <p:cNvPr id="1151" name="Google Shape;1151;p2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52" name="Google Shape;1152;p24"/>
            <p:cNvCxnSpPr>
              <a:stCxn id="115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grpSp>
      <p:sp>
        <p:nvSpPr>
          <p:cNvPr id="1153" name="Google Shape;1153;p2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24 </a:t>
            </a:r>
            <a:endParaRPr b="1" sz="1050">
              <a:solidFill>
                <a:schemeClr val="dk1"/>
              </a:solidFill>
              <a:latin typeface="Arial Narrow"/>
              <a:ea typeface="Arial Narrow"/>
              <a:cs typeface="Arial Narrow"/>
              <a:sym typeface="Arial Narrow"/>
            </a:endParaRPr>
          </a:p>
        </p:txBody>
      </p:sp>
      <p:sp>
        <p:nvSpPr>
          <p:cNvPr descr="https://encrypted-tbn0.gstatic.com/images?q=tbn:ANd9GcQmYAaqrmXHMkh6n_3D5aU9FAfS3KwTjfrPHPkhV7BM2n6lGzte" id="1154" name="Google Shape;1154;p2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55" name="Google Shape;1155;p24"/>
          <p:cNvPicPr preferRelativeResize="0"/>
          <p:nvPr/>
        </p:nvPicPr>
        <p:blipFill rotWithShape="1">
          <a:blip r:embed="rId3">
            <a:alphaModFix/>
          </a:blip>
          <a:srcRect b="0" l="0" r="0" t="0"/>
          <a:stretch/>
        </p:blipFill>
        <p:spPr>
          <a:xfrm>
            <a:off x="1126293" y="114180"/>
            <a:ext cx="2597121" cy="323116"/>
          </a:xfrm>
          <a:prstGeom prst="rect">
            <a:avLst/>
          </a:prstGeom>
          <a:noFill/>
          <a:ln>
            <a:noFill/>
          </a:ln>
        </p:spPr>
      </p:pic>
      <p:sp>
        <p:nvSpPr>
          <p:cNvPr id="1156" name="Google Shape;1156;p24"/>
          <p:cNvSpPr/>
          <p:nvPr/>
        </p:nvSpPr>
        <p:spPr>
          <a:xfrm>
            <a:off x="196649" y="4367042"/>
            <a:ext cx="4946011" cy="3462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Comportamiento ETA. Medellín, a Periodo epidemiológico 04 acumulado de 2022. </a:t>
            </a:r>
            <a:endParaRPr sz="1050">
              <a:solidFill>
                <a:schemeClr val="dk1"/>
              </a:solidFill>
              <a:latin typeface="Arial Narrow"/>
              <a:ea typeface="Arial Narrow"/>
              <a:cs typeface="Arial Narrow"/>
              <a:sym typeface="Arial Narrow"/>
            </a:endParaRPr>
          </a:p>
        </p:txBody>
      </p:sp>
      <p:sp>
        <p:nvSpPr>
          <p:cNvPr id="1157" name="Google Shape;1157;p24"/>
          <p:cNvSpPr/>
          <p:nvPr/>
        </p:nvSpPr>
        <p:spPr>
          <a:xfrm>
            <a:off x="9418" y="4795018"/>
            <a:ext cx="7201344"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58" name="Google Shape;1158;p24"/>
          <p:cNvGrpSpPr/>
          <p:nvPr/>
        </p:nvGrpSpPr>
        <p:grpSpPr>
          <a:xfrm>
            <a:off x="286822" y="4922194"/>
            <a:ext cx="3446504" cy="276999"/>
            <a:chOff x="2448322" y="74775"/>
            <a:chExt cx="3446504" cy="276999"/>
          </a:xfrm>
        </p:grpSpPr>
        <p:sp>
          <p:nvSpPr>
            <p:cNvPr id="1159" name="Google Shape;1159;p2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60" name="Google Shape;1160;p24"/>
            <p:cNvCxnSpPr>
              <a:stCxn id="115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61" name="Google Shape;1161;p2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1162" name="Google Shape;1162;p24"/>
          <p:cNvSpPr txBox="1"/>
          <p:nvPr/>
        </p:nvSpPr>
        <p:spPr>
          <a:xfrm>
            <a:off x="945066" y="5365661"/>
            <a:ext cx="2578141"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brotes de ETA de notificación inmediata notificados oportunamente</a:t>
            </a:r>
            <a:endParaRPr b="1" sz="1050">
              <a:solidFill>
                <a:schemeClr val="dk1"/>
              </a:solidFill>
              <a:latin typeface="Arial Narrow"/>
              <a:ea typeface="Arial Narrow"/>
              <a:cs typeface="Arial Narrow"/>
              <a:sym typeface="Arial Narrow"/>
            </a:endParaRPr>
          </a:p>
        </p:txBody>
      </p:sp>
      <p:sp>
        <p:nvSpPr>
          <p:cNvPr id="1163" name="Google Shape;1163;p24"/>
          <p:cNvSpPr txBox="1"/>
          <p:nvPr/>
        </p:nvSpPr>
        <p:spPr>
          <a:xfrm>
            <a:off x="1065973" y="6316205"/>
            <a:ext cx="2241210"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brotes de ETA a los que se les detecto modo de transmisión</a:t>
            </a:r>
            <a:endParaRPr b="1" sz="1050">
              <a:solidFill>
                <a:schemeClr val="dk1"/>
              </a:solidFill>
              <a:latin typeface="Arial Narrow"/>
              <a:ea typeface="Arial Narrow"/>
              <a:cs typeface="Arial Narrow"/>
              <a:sym typeface="Arial Narrow"/>
            </a:endParaRPr>
          </a:p>
        </p:txBody>
      </p:sp>
      <p:sp>
        <p:nvSpPr>
          <p:cNvPr id="1164" name="Google Shape;1164;p24"/>
          <p:cNvSpPr txBox="1"/>
          <p:nvPr/>
        </p:nvSpPr>
        <p:spPr>
          <a:xfrm>
            <a:off x="1562356" y="6676374"/>
            <a:ext cx="93487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Arial Narrow"/>
                <a:ea typeface="Arial Narrow"/>
                <a:cs typeface="Arial Narrow"/>
                <a:sym typeface="Arial Narrow"/>
              </a:rPr>
              <a:t>100,00%</a:t>
            </a:r>
            <a:endParaRPr/>
          </a:p>
        </p:txBody>
      </p:sp>
      <p:sp>
        <p:nvSpPr>
          <p:cNvPr id="1165" name="Google Shape;1165;p24"/>
          <p:cNvSpPr txBox="1"/>
          <p:nvPr/>
        </p:nvSpPr>
        <p:spPr>
          <a:xfrm>
            <a:off x="3528442" y="5365661"/>
            <a:ext cx="2241210"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brotes de ETA con identificación de agente etiológico</a:t>
            </a:r>
            <a:endParaRPr/>
          </a:p>
        </p:txBody>
      </p:sp>
      <p:sp>
        <p:nvSpPr>
          <p:cNvPr id="1166" name="Google Shape;1166;p24"/>
          <p:cNvSpPr txBox="1"/>
          <p:nvPr/>
        </p:nvSpPr>
        <p:spPr>
          <a:xfrm>
            <a:off x="4202569" y="5747941"/>
            <a:ext cx="77617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Arial Narrow"/>
                <a:ea typeface="Arial Narrow"/>
                <a:cs typeface="Arial Narrow"/>
                <a:sym typeface="Arial Narrow"/>
              </a:rPr>
              <a:t>0,00% </a:t>
            </a:r>
            <a:endParaRPr b="1" sz="1800">
              <a:solidFill>
                <a:srgbClr val="C00000"/>
              </a:solidFill>
              <a:latin typeface="Arial Narrow"/>
              <a:ea typeface="Arial Narrow"/>
              <a:cs typeface="Arial Narrow"/>
              <a:sym typeface="Arial Narrow"/>
            </a:endParaRPr>
          </a:p>
        </p:txBody>
      </p:sp>
      <p:sp>
        <p:nvSpPr>
          <p:cNvPr id="1167" name="Google Shape;1167;p24"/>
          <p:cNvSpPr txBox="1"/>
          <p:nvPr/>
        </p:nvSpPr>
        <p:spPr>
          <a:xfrm>
            <a:off x="3470055" y="6317883"/>
            <a:ext cx="2241210" cy="45704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brotes de ETA  con toma de muestra</a:t>
            </a:r>
            <a:endParaRPr/>
          </a:p>
        </p:txBody>
      </p:sp>
      <p:sp>
        <p:nvSpPr>
          <p:cNvPr id="1168" name="Google Shape;1168;p24"/>
          <p:cNvSpPr txBox="1"/>
          <p:nvPr/>
        </p:nvSpPr>
        <p:spPr>
          <a:xfrm>
            <a:off x="4181317" y="6684045"/>
            <a:ext cx="81868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Arial Narrow"/>
                <a:ea typeface="Arial Narrow"/>
                <a:cs typeface="Arial Narrow"/>
                <a:sym typeface="Arial Narrow"/>
              </a:rPr>
              <a:t>61,11%</a:t>
            </a:r>
            <a:endParaRPr/>
          </a:p>
        </p:txBody>
      </p:sp>
      <p:cxnSp>
        <p:nvCxnSpPr>
          <p:cNvPr id="1169" name="Google Shape;1169;p24"/>
          <p:cNvCxnSpPr/>
          <p:nvPr/>
        </p:nvCxnSpPr>
        <p:spPr>
          <a:xfrm rot="10800000">
            <a:off x="1103436" y="6189281"/>
            <a:ext cx="4724027" cy="0"/>
          </a:xfrm>
          <a:prstGeom prst="straightConnector1">
            <a:avLst/>
          </a:prstGeom>
          <a:noFill/>
          <a:ln cap="flat" cmpd="sng" w="9525">
            <a:solidFill>
              <a:srgbClr val="002060"/>
            </a:solidFill>
            <a:prstDash val="solid"/>
            <a:round/>
            <a:headEnd len="sm" w="sm" type="none"/>
            <a:tailEnd len="med" w="med" type="oval"/>
          </a:ln>
        </p:spPr>
      </p:cxnSp>
      <p:sp>
        <p:nvSpPr>
          <p:cNvPr id="1170" name="Google Shape;1170;p24"/>
          <p:cNvSpPr txBox="1"/>
          <p:nvPr/>
        </p:nvSpPr>
        <p:spPr>
          <a:xfrm>
            <a:off x="1527559" y="5753362"/>
            <a:ext cx="88197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Arial Narrow"/>
                <a:ea typeface="Arial Narrow"/>
                <a:cs typeface="Arial Narrow"/>
                <a:sym typeface="Arial Narrow"/>
              </a:rPr>
              <a:t>88,89% </a:t>
            </a:r>
            <a:endParaRPr b="1" sz="1800">
              <a:solidFill>
                <a:srgbClr val="C00000"/>
              </a:solidFill>
              <a:latin typeface="Arial Narrow"/>
              <a:ea typeface="Arial Narrow"/>
              <a:cs typeface="Arial Narrow"/>
              <a:sym typeface="Arial Narrow"/>
            </a:endParaRPr>
          </a:p>
        </p:txBody>
      </p:sp>
      <p:sp>
        <p:nvSpPr>
          <p:cNvPr id="1171" name="Google Shape;1171;p24"/>
          <p:cNvSpPr/>
          <p:nvPr/>
        </p:nvSpPr>
        <p:spPr>
          <a:xfrm>
            <a:off x="-494" y="7574340"/>
            <a:ext cx="7171815"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A nivel individual el sitio de mayor ocurrencia de las ETA es instituciones educativas.</a:t>
            </a:r>
            <a:endParaRPr sz="1200">
              <a:solidFill>
                <a:srgbClr val="FF0000"/>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Los alimentos más involucrados son los alimentos que contiene derivados lácteos  y la sintomatología más predominante es la enfermedad gastrointestinal.</a:t>
            </a:r>
            <a:endParaRPr/>
          </a:p>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A pesar de todas las acciones  y esfuerzos se ve demora en la notificación,  lo que no permite en muchas  ocasiones un estudio más asertivo con la afectación de los indicadores para el evento como: oportunidad, toma de muestras e identificación del agente causal</a:t>
            </a:r>
            <a:endParaRPr/>
          </a:p>
        </p:txBody>
      </p:sp>
      <p:sp>
        <p:nvSpPr>
          <p:cNvPr id="1172" name="Google Shape;1172;p24"/>
          <p:cNvSpPr/>
          <p:nvPr/>
        </p:nvSpPr>
        <p:spPr>
          <a:xfrm>
            <a:off x="0" y="7093007"/>
            <a:ext cx="7200900" cy="42111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73" name="Google Shape;1173;p24"/>
          <p:cNvGrpSpPr/>
          <p:nvPr/>
        </p:nvGrpSpPr>
        <p:grpSpPr>
          <a:xfrm>
            <a:off x="192038" y="7147421"/>
            <a:ext cx="3446504" cy="304699"/>
            <a:chOff x="2448322" y="33831"/>
            <a:chExt cx="3446504" cy="276999"/>
          </a:xfrm>
        </p:grpSpPr>
        <p:sp>
          <p:nvSpPr>
            <p:cNvPr id="1174" name="Google Shape;1174;p24"/>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75" name="Google Shape;1175;p24"/>
            <p:cNvCxnSpPr>
              <a:stCxn id="1174"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1176" name="Google Shape;1176;p24"/>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Finales</a:t>
              </a:r>
              <a:endParaRPr b="1" sz="1200">
                <a:solidFill>
                  <a:schemeClr val="dk1"/>
                </a:solidFill>
                <a:latin typeface="Arial Narrow"/>
                <a:ea typeface="Arial Narrow"/>
                <a:cs typeface="Arial Narrow"/>
                <a:sym typeface="Arial Narrow"/>
              </a:endParaRPr>
            </a:p>
          </p:txBody>
        </p:sp>
      </p:grpSp>
      <p:pic>
        <p:nvPicPr>
          <p:cNvPr id="1177" name="Google Shape;1177;p24"/>
          <p:cNvPicPr preferRelativeResize="0"/>
          <p:nvPr/>
        </p:nvPicPr>
        <p:blipFill rotWithShape="1">
          <a:blip r:embed="rId4">
            <a:alphaModFix/>
          </a:blip>
          <a:srcRect b="0" l="0" r="0" t="0"/>
          <a:stretch/>
        </p:blipFill>
        <p:spPr>
          <a:xfrm>
            <a:off x="24868" y="597432"/>
            <a:ext cx="7031966" cy="37299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pic>
        <p:nvPicPr>
          <p:cNvPr id="1182" name="Google Shape;1182;p25"/>
          <p:cNvPicPr preferRelativeResize="0"/>
          <p:nvPr/>
        </p:nvPicPr>
        <p:blipFill rotWithShape="1">
          <a:blip r:embed="rId3">
            <a:alphaModFix/>
          </a:blip>
          <a:srcRect b="0" l="0" r="0" t="4235"/>
          <a:stretch/>
        </p:blipFill>
        <p:spPr>
          <a:xfrm>
            <a:off x="3790" y="-3261"/>
            <a:ext cx="2214563" cy="2792664"/>
          </a:xfrm>
          <a:prstGeom prst="rect">
            <a:avLst/>
          </a:prstGeom>
          <a:noFill/>
          <a:ln>
            <a:noFill/>
          </a:ln>
        </p:spPr>
      </p:pic>
      <p:pic>
        <p:nvPicPr>
          <p:cNvPr id="1183" name="Google Shape;1183;p25"/>
          <p:cNvPicPr preferRelativeResize="0"/>
          <p:nvPr/>
        </p:nvPicPr>
        <p:blipFill rotWithShape="1">
          <a:blip r:embed="rId4">
            <a:alphaModFix/>
          </a:blip>
          <a:srcRect b="0" l="0" r="0" t="51431"/>
          <a:stretch/>
        </p:blipFill>
        <p:spPr>
          <a:xfrm>
            <a:off x="0" y="2800429"/>
            <a:ext cx="2232223" cy="2666962"/>
          </a:xfrm>
          <a:prstGeom prst="rect">
            <a:avLst/>
          </a:prstGeom>
          <a:noFill/>
          <a:ln>
            <a:noFill/>
          </a:ln>
        </p:spPr>
      </p:pic>
      <p:sp>
        <p:nvSpPr>
          <p:cNvPr id="1184" name="Google Shape;1184;p25"/>
          <p:cNvSpPr txBox="1"/>
          <p:nvPr/>
        </p:nvSpPr>
        <p:spPr>
          <a:xfrm>
            <a:off x="-13889" y="741756"/>
            <a:ext cx="223224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4-2022</a:t>
            </a:r>
            <a:endParaRPr b="1" sz="1200">
              <a:solidFill>
                <a:schemeClr val="dk1"/>
              </a:solidFill>
              <a:latin typeface="Arial Narrow"/>
              <a:ea typeface="Arial Narrow"/>
              <a:cs typeface="Arial Narrow"/>
              <a:sym typeface="Arial Narrow"/>
            </a:endParaRPr>
          </a:p>
        </p:txBody>
      </p:sp>
      <p:sp>
        <p:nvSpPr>
          <p:cNvPr id="1185" name="Google Shape;1185;p25"/>
          <p:cNvSpPr/>
          <p:nvPr/>
        </p:nvSpPr>
        <p:spPr>
          <a:xfrm>
            <a:off x="2274078" y="2167727"/>
            <a:ext cx="4946011"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IRA ambulatorios. Medellín, a Periodo 4 acumulado de 2022. </a:t>
            </a:r>
            <a:endParaRPr sz="1100">
              <a:solidFill>
                <a:schemeClr val="dk1"/>
              </a:solidFill>
              <a:latin typeface="Arial Narrow"/>
              <a:ea typeface="Arial Narrow"/>
              <a:cs typeface="Arial Narrow"/>
              <a:sym typeface="Arial Narrow"/>
            </a:endParaRPr>
          </a:p>
        </p:txBody>
      </p:sp>
      <p:grpSp>
        <p:nvGrpSpPr>
          <p:cNvPr id="1186" name="Google Shape;1186;p25"/>
          <p:cNvGrpSpPr/>
          <p:nvPr/>
        </p:nvGrpSpPr>
        <p:grpSpPr>
          <a:xfrm>
            <a:off x="110974" y="4211962"/>
            <a:ext cx="1981076" cy="488476"/>
            <a:chOff x="2234969" y="3379972"/>
            <a:chExt cx="4719140" cy="904874"/>
          </a:xfrm>
        </p:grpSpPr>
        <p:pic>
          <p:nvPicPr>
            <p:cNvPr id="1187" name="Google Shape;1187;p25"/>
            <p:cNvPicPr preferRelativeResize="0"/>
            <p:nvPr/>
          </p:nvPicPr>
          <p:blipFill rotWithShape="1">
            <a:blip r:embed="rId5">
              <a:alphaModFix/>
            </a:blip>
            <a:srcRect b="0" l="0" r="0" t="0"/>
            <a:stretch/>
          </p:blipFill>
          <p:spPr>
            <a:xfrm>
              <a:off x="2234969" y="3379972"/>
              <a:ext cx="4719140" cy="904874"/>
            </a:xfrm>
            <a:prstGeom prst="rect">
              <a:avLst/>
            </a:prstGeom>
            <a:noFill/>
            <a:ln>
              <a:noFill/>
            </a:ln>
          </p:spPr>
        </p:pic>
        <p:sp>
          <p:nvSpPr>
            <p:cNvPr id="1188" name="Google Shape;1188;p25"/>
            <p:cNvSpPr txBox="1"/>
            <p:nvPr/>
          </p:nvSpPr>
          <p:spPr>
            <a:xfrm>
              <a:off x="3154990" y="3554602"/>
              <a:ext cx="1912279" cy="5701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179.931 </a:t>
              </a:r>
              <a:endParaRPr b="1" sz="1400">
                <a:solidFill>
                  <a:schemeClr val="dk1"/>
                </a:solidFill>
                <a:latin typeface="Arial Narrow"/>
                <a:ea typeface="Arial Narrow"/>
                <a:cs typeface="Arial Narrow"/>
                <a:sym typeface="Arial Narrow"/>
              </a:endParaRPr>
            </a:p>
          </p:txBody>
        </p:sp>
      </p:grpSp>
      <p:sp>
        <p:nvSpPr>
          <p:cNvPr id="1189" name="Google Shape;1189;p25"/>
          <p:cNvSpPr txBox="1"/>
          <p:nvPr/>
        </p:nvSpPr>
        <p:spPr>
          <a:xfrm>
            <a:off x="-38575" y="4709843"/>
            <a:ext cx="230937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39%</a:t>
            </a:r>
            <a:endParaRPr b="1" sz="1200">
              <a:solidFill>
                <a:schemeClr val="dk1"/>
              </a:solidFill>
              <a:latin typeface="Arial Narrow"/>
              <a:ea typeface="Arial Narrow"/>
              <a:cs typeface="Arial Narrow"/>
              <a:sym typeface="Arial Narrow"/>
            </a:endParaRPr>
          </a:p>
        </p:txBody>
      </p:sp>
      <p:sp>
        <p:nvSpPr>
          <p:cNvPr id="1190" name="Google Shape;1190;p25"/>
          <p:cNvSpPr/>
          <p:nvPr/>
        </p:nvSpPr>
        <p:spPr>
          <a:xfrm>
            <a:off x="2295483" y="4843626"/>
            <a:ext cx="494601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Número de consultas por IRA ambulatorias, Medellín, a Periodo epidemiológico 4 acumulado, años 2021-2022. </a:t>
            </a:r>
            <a:endParaRPr sz="1100">
              <a:solidFill>
                <a:schemeClr val="dk1"/>
              </a:solidFill>
              <a:latin typeface="Arial Narrow"/>
              <a:ea typeface="Arial Narrow"/>
              <a:cs typeface="Arial Narrow"/>
              <a:sym typeface="Arial Narrow"/>
            </a:endParaRPr>
          </a:p>
        </p:txBody>
      </p:sp>
      <p:grpSp>
        <p:nvGrpSpPr>
          <p:cNvPr id="1191" name="Google Shape;1191;p25"/>
          <p:cNvGrpSpPr/>
          <p:nvPr/>
        </p:nvGrpSpPr>
        <p:grpSpPr>
          <a:xfrm>
            <a:off x="2448322" y="74775"/>
            <a:ext cx="3446504" cy="276999"/>
            <a:chOff x="2448322" y="74775"/>
            <a:chExt cx="3446504" cy="276999"/>
          </a:xfrm>
        </p:grpSpPr>
        <p:sp>
          <p:nvSpPr>
            <p:cNvPr id="1192" name="Google Shape;1192;p2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93" name="Google Shape;1193;p25"/>
            <p:cNvCxnSpPr>
              <a:stCxn id="119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94" name="Google Shape;1194;p2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195" name="Google Shape;1195;p25"/>
          <p:cNvSpPr/>
          <p:nvPr/>
        </p:nvSpPr>
        <p:spPr>
          <a:xfrm>
            <a:off x="0" y="547247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96" name="Google Shape;1196;p25"/>
          <p:cNvGrpSpPr/>
          <p:nvPr/>
        </p:nvGrpSpPr>
        <p:grpSpPr>
          <a:xfrm>
            <a:off x="277404" y="5621632"/>
            <a:ext cx="3446504" cy="276999"/>
            <a:chOff x="2448322" y="74775"/>
            <a:chExt cx="3446504" cy="276999"/>
          </a:xfrm>
        </p:grpSpPr>
        <p:sp>
          <p:nvSpPr>
            <p:cNvPr id="1197" name="Google Shape;1197;p2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98" name="Google Shape;1198;p25"/>
            <p:cNvCxnSpPr>
              <a:stCxn id="119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99" name="Google Shape;1199;p2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200" name="Google Shape;1200;p25"/>
          <p:cNvGrpSpPr/>
          <p:nvPr/>
        </p:nvGrpSpPr>
        <p:grpSpPr>
          <a:xfrm>
            <a:off x="4752578" y="5635532"/>
            <a:ext cx="3446504" cy="276999"/>
            <a:chOff x="2448322" y="74775"/>
            <a:chExt cx="3446504" cy="276999"/>
          </a:xfrm>
        </p:grpSpPr>
        <p:sp>
          <p:nvSpPr>
            <p:cNvPr id="1201" name="Google Shape;1201;p2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02" name="Google Shape;1202;p25"/>
            <p:cNvCxnSpPr>
              <a:stCxn id="120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03" name="Google Shape;1203;p2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204" name="Google Shape;1204;p25"/>
          <p:cNvSpPr/>
          <p:nvPr/>
        </p:nvSpPr>
        <p:spPr>
          <a:xfrm>
            <a:off x="36911" y="7766119"/>
            <a:ext cx="435759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consulta ambulatoria. Medellín, a Periodo epidemiológico 4 acumulado de 2022. </a:t>
            </a:r>
            <a:endParaRPr sz="1000">
              <a:solidFill>
                <a:schemeClr val="dk1"/>
              </a:solidFill>
              <a:latin typeface="Arial Narrow"/>
              <a:ea typeface="Arial Narrow"/>
              <a:cs typeface="Arial Narrow"/>
              <a:sym typeface="Arial Narrow"/>
            </a:endParaRPr>
          </a:p>
        </p:txBody>
      </p:sp>
      <p:sp>
        <p:nvSpPr>
          <p:cNvPr id="1205" name="Google Shape;1205;p2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25</a:t>
            </a:r>
            <a:endParaRPr b="1" sz="1050">
              <a:solidFill>
                <a:schemeClr val="dk1"/>
              </a:solidFill>
              <a:latin typeface="Arial Narrow"/>
              <a:ea typeface="Arial Narrow"/>
              <a:cs typeface="Arial Narrow"/>
              <a:sym typeface="Arial Narrow"/>
            </a:endParaRPr>
          </a:p>
        </p:txBody>
      </p:sp>
      <p:sp>
        <p:nvSpPr>
          <p:cNvPr id="1206" name="Google Shape;1206;p25"/>
          <p:cNvSpPr txBox="1"/>
          <p:nvPr>
            <p:ph type="ctrTitle"/>
          </p:nvPr>
        </p:nvSpPr>
        <p:spPr>
          <a:xfrm>
            <a:off x="85115" y="-31714"/>
            <a:ext cx="2075175" cy="92333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Infección respiratoria aguda IRA</a:t>
            </a:r>
            <a:endParaRPr b="1" sz="1800">
              <a:solidFill>
                <a:srgbClr val="C00000"/>
              </a:solidFill>
              <a:latin typeface="Arial Narrow"/>
              <a:ea typeface="Arial Narrow"/>
              <a:cs typeface="Arial Narrow"/>
              <a:sym typeface="Arial Narrow"/>
            </a:endParaRPr>
          </a:p>
        </p:txBody>
      </p:sp>
      <p:sp>
        <p:nvSpPr>
          <p:cNvPr id="1207" name="Google Shape;1207;p25"/>
          <p:cNvSpPr/>
          <p:nvPr/>
        </p:nvSpPr>
        <p:spPr>
          <a:xfrm>
            <a:off x="24751" y="2452420"/>
            <a:ext cx="212109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Consulta ambulatoria</a:t>
            </a:r>
            <a:endParaRPr b="1" sz="1800">
              <a:solidFill>
                <a:schemeClr val="dk1"/>
              </a:solidFill>
              <a:latin typeface="Arial Narrow"/>
              <a:ea typeface="Arial Narrow"/>
              <a:cs typeface="Arial Narrow"/>
              <a:sym typeface="Arial Narrow"/>
            </a:endParaRPr>
          </a:p>
        </p:txBody>
      </p:sp>
      <p:sp>
        <p:nvSpPr>
          <p:cNvPr id="1208" name="Google Shape;1208;p25"/>
          <p:cNvSpPr/>
          <p:nvPr/>
        </p:nvSpPr>
        <p:spPr>
          <a:xfrm>
            <a:off x="4464546" y="7166029"/>
            <a:ext cx="2808313" cy="4770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 </a:t>
            </a:r>
            <a:endParaRPr sz="6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Proporción  de pacientes de IRA  ambulatorios, por grupos de edad a Periodo epidemiológico 4 acumulado, 2022</a:t>
            </a:r>
            <a:endParaRPr sz="900">
              <a:solidFill>
                <a:schemeClr val="dk1"/>
              </a:solidFill>
              <a:latin typeface="Arial Narrow"/>
              <a:ea typeface="Arial Narrow"/>
              <a:cs typeface="Arial Narrow"/>
              <a:sym typeface="Arial Narrow"/>
            </a:endParaRPr>
          </a:p>
        </p:txBody>
      </p:sp>
      <p:sp>
        <p:nvSpPr>
          <p:cNvPr id="1209" name="Google Shape;1209;p25"/>
          <p:cNvSpPr txBox="1"/>
          <p:nvPr/>
        </p:nvSpPr>
        <p:spPr>
          <a:xfrm>
            <a:off x="85115" y="8540792"/>
            <a:ext cx="140124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789  Muertes</a:t>
            </a:r>
            <a:endParaRPr b="1" sz="1400">
              <a:solidFill>
                <a:schemeClr val="dk1"/>
              </a:solidFill>
              <a:latin typeface="Arial Narrow"/>
              <a:ea typeface="Arial Narrow"/>
              <a:cs typeface="Arial Narrow"/>
              <a:sym typeface="Arial Narrow"/>
            </a:endParaRPr>
          </a:p>
        </p:txBody>
      </p:sp>
      <p:cxnSp>
        <p:nvCxnSpPr>
          <p:cNvPr id="1210" name="Google Shape;1210;p25"/>
          <p:cNvCxnSpPr/>
          <p:nvPr/>
        </p:nvCxnSpPr>
        <p:spPr>
          <a:xfrm>
            <a:off x="4177681" y="8581667"/>
            <a:ext cx="216822" cy="3006"/>
          </a:xfrm>
          <a:prstGeom prst="straightConnector1">
            <a:avLst/>
          </a:prstGeom>
          <a:noFill/>
          <a:ln cap="flat" cmpd="sng" w="28575">
            <a:solidFill>
              <a:srgbClr val="C00000"/>
            </a:solidFill>
            <a:prstDash val="solid"/>
            <a:round/>
            <a:headEnd len="sm" w="sm" type="none"/>
            <a:tailEnd len="med" w="med" type="stealth"/>
          </a:ln>
        </p:spPr>
      </p:cxnSp>
      <p:sp>
        <p:nvSpPr>
          <p:cNvPr id="1211" name="Google Shape;1211;p25"/>
          <p:cNvSpPr/>
          <p:nvPr/>
        </p:nvSpPr>
        <p:spPr>
          <a:xfrm>
            <a:off x="1436652" y="8309961"/>
            <a:ext cx="2782095"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El mayor porcentaje se registró en el  grupo mayor de 60 años (83,1%).  La mayoría corresponden a pacientes con otras comorbilidades. Se han notificado 13 muertes en menores de 5 años.</a:t>
            </a:r>
            <a:endParaRPr/>
          </a:p>
        </p:txBody>
      </p:sp>
      <p:sp>
        <p:nvSpPr>
          <p:cNvPr id="1212" name="Google Shape;1212;p25"/>
          <p:cNvSpPr/>
          <p:nvPr/>
        </p:nvSpPr>
        <p:spPr>
          <a:xfrm>
            <a:off x="4464546" y="8599086"/>
            <a:ext cx="2726007" cy="48474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a:p>
          <a:p>
            <a:pPr indent="0" lvl="0" marL="0" marR="0" rtl="0" algn="just">
              <a:spcBef>
                <a:spcPts val="0"/>
              </a:spcBef>
              <a:spcAft>
                <a:spcPts val="0"/>
              </a:spcAft>
              <a:buNone/>
            </a:pPr>
            <a:r>
              <a:rPr lang="es-ES" sz="850">
                <a:solidFill>
                  <a:schemeClr val="dk1"/>
                </a:solidFill>
                <a:latin typeface="Arial Narrow"/>
                <a:ea typeface="Arial Narrow"/>
                <a:cs typeface="Arial Narrow"/>
                <a:sym typeface="Arial Narrow"/>
              </a:rPr>
              <a:t>Figura. Proporción  de muertes por  IRAG,   por grupos de edad a Periodo epidemiológico 4 acumulado, 2022</a:t>
            </a:r>
            <a:endParaRPr sz="850">
              <a:solidFill>
                <a:schemeClr val="dk1"/>
              </a:solidFill>
              <a:latin typeface="Arial Narrow"/>
              <a:ea typeface="Arial Narrow"/>
              <a:cs typeface="Arial Narrow"/>
              <a:sym typeface="Arial Narrow"/>
            </a:endParaRPr>
          </a:p>
        </p:txBody>
      </p:sp>
      <p:graphicFrame>
        <p:nvGraphicFramePr>
          <p:cNvPr id="1213" name="Google Shape;1213;p25"/>
          <p:cNvGraphicFramePr/>
          <p:nvPr/>
        </p:nvGraphicFramePr>
        <p:xfrm>
          <a:off x="2270797" y="319682"/>
          <a:ext cx="4949292" cy="1848045"/>
        </p:xfrm>
        <a:graphic>
          <a:graphicData uri="http://schemas.openxmlformats.org/drawingml/2006/chart">
            <c:chart r:id="rId6"/>
          </a:graphicData>
        </a:graphic>
      </p:graphicFrame>
      <p:graphicFrame>
        <p:nvGraphicFramePr>
          <p:cNvPr id="1214" name="Google Shape;1214;p25"/>
          <p:cNvGraphicFramePr/>
          <p:nvPr/>
        </p:nvGraphicFramePr>
        <p:xfrm>
          <a:off x="2218352" y="2699792"/>
          <a:ext cx="4972201" cy="2143834"/>
        </p:xfrm>
        <a:graphic>
          <a:graphicData uri="http://schemas.openxmlformats.org/drawingml/2006/chart">
            <c:chart r:id="rId7"/>
          </a:graphicData>
        </a:graphic>
      </p:graphicFrame>
      <p:graphicFrame>
        <p:nvGraphicFramePr>
          <p:cNvPr id="1215" name="Google Shape;1215;p25"/>
          <p:cNvGraphicFramePr/>
          <p:nvPr/>
        </p:nvGraphicFramePr>
        <p:xfrm>
          <a:off x="-24656" y="6084168"/>
          <a:ext cx="4379623" cy="1809416"/>
        </p:xfrm>
        <a:graphic>
          <a:graphicData uri="http://schemas.openxmlformats.org/drawingml/2006/chart">
            <c:chart r:id="rId8"/>
          </a:graphicData>
        </a:graphic>
      </p:graphicFrame>
      <p:graphicFrame>
        <p:nvGraphicFramePr>
          <p:cNvPr id="1216" name="Google Shape;1216;p25"/>
          <p:cNvGraphicFramePr/>
          <p:nvPr/>
        </p:nvGraphicFramePr>
        <p:xfrm>
          <a:off x="4464546" y="7643083"/>
          <a:ext cx="2597116" cy="956004"/>
        </p:xfrm>
        <a:graphic>
          <a:graphicData uri="http://schemas.openxmlformats.org/drawingml/2006/chart">
            <c:chart r:id="rId9"/>
          </a:graphicData>
        </a:graphic>
      </p:graphicFrame>
      <p:graphicFrame>
        <p:nvGraphicFramePr>
          <p:cNvPr id="1217" name="Google Shape;1217;p25"/>
          <p:cNvGraphicFramePr/>
          <p:nvPr/>
        </p:nvGraphicFramePr>
        <p:xfrm>
          <a:off x="4290657" y="6084168"/>
          <a:ext cx="2796050" cy="1276514"/>
        </p:xfrm>
        <a:graphic>
          <a:graphicData uri="http://schemas.openxmlformats.org/drawingml/2006/chart">
            <c:chart r:id="rId10"/>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pic>
        <p:nvPicPr>
          <p:cNvPr id="1222" name="Google Shape;1222;p26"/>
          <p:cNvPicPr preferRelativeResize="0"/>
          <p:nvPr/>
        </p:nvPicPr>
        <p:blipFill rotWithShape="1">
          <a:blip r:embed="rId3">
            <a:alphaModFix/>
          </a:blip>
          <a:srcRect b="0" l="0" r="0" t="4235"/>
          <a:stretch/>
        </p:blipFill>
        <p:spPr>
          <a:xfrm>
            <a:off x="3790" y="-3261"/>
            <a:ext cx="2214563" cy="2792664"/>
          </a:xfrm>
          <a:prstGeom prst="rect">
            <a:avLst/>
          </a:prstGeom>
          <a:noFill/>
          <a:ln>
            <a:noFill/>
          </a:ln>
        </p:spPr>
      </p:pic>
      <p:pic>
        <p:nvPicPr>
          <p:cNvPr id="1223" name="Google Shape;1223;p26"/>
          <p:cNvPicPr preferRelativeResize="0"/>
          <p:nvPr/>
        </p:nvPicPr>
        <p:blipFill rotWithShape="1">
          <a:blip r:embed="rId4">
            <a:alphaModFix/>
          </a:blip>
          <a:srcRect b="0" l="0" r="0" t="51431"/>
          <a:stretch/>
        </p:blipFill>
        <p:spPr>
          <a:xfrm>
            <a:off x="0" y="2781646"/>
            <a:ext cx="2232223" cy="2726457"/>
          </a:xfrm>
          <a:prstGeom prst="rect">
            <a:avLst/>
          </a:prstGeom>
          <a:noFill/>
          <a:ln>
            <a:noFill/>
          </a:ln>
        </p:spPr>
      </p:pic>
      <p:sp>
        <p:nvSpPr>
          <p:cNvPr id="1224" name="Google Shape;1224;p26"/>
          <p:cNvSpPr txBox="1"/>
          <p:nvPr/>
        </p:nvSpPr>
        <p:spPr>
          <a:xfrm>
            <a:off x="-3666" y="741756"/>
            <a:ext cx="22315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4-2022</a:t>
            </a:r>
            <a:endParaRPr b="1" sz="1200">
              <a:solidFill>
                <a:schemeClr val="dk1"/>
              </a:solidFill>
              <a:latin typeface="Arial Narrow"/>
              <a:ea typeface="Arial Narrow"/>
              <a:cs typeface="Arial Narrow"/>
              <a:sym typeface="Arial Narrow"/>
            </a:endParaRPr>
          </a:p>
        </p:txBody>
      </p:sp>
      <p:sp>
        <p:nvSpPr>
          <p:cNvPr id="1225" name="Google Shape;1225;p26"/>
          <p:cNvSpPr/>
          <p:nvPr/>
        </p:nvSpPr>
        <p:spPr>
          <a:xfrm>
            <a:off x="2274078" y="2304207"/>
            <a:ext cx="494601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IRA - Hospitalización. Medellín, a Periodo epidemiológico 4 acumulado de 2022. </a:t>
            </a:r>
            <a:endParaRPr sz="1100">
              <a:solidFill>
                <a:schemeClr val="dk1"/>
              </a:solidFill>
              <a:latin typeface="Arial Narrow"/>
              <a:ea typeface="Arial Narrow"/>
              <a:cs typeface="Arial Narrow"/>
              <a:sym typeface="Arial Narrow"/>
            </a:endParaRPr>
          </a:p>
        </p:txBody>
      </p:sp>
      <p:grpSp>
        <p:nvGrpSpPr>
          <p:cNvPr id="1226" name="Google Shape;1226;p26"/>
          <p:cNvGrpSpPr/>
          <p:nvPr/>
        </p:nvGrpSpPr>
        <p:grpSpPr>
          <a:xfrm>
            <a:off x="179214" y="4211960"/>
            <a:ext cx="1892650" cy="488476"/>
            <a:chOff x="2397524" y="3379972"/>
            <a:chExt cx="4508500" cy="904875"/>
          </a:xfrm>
        </p:grpSpPr>
        <p:pic>
          <p:nvPicPr>
            <p:cNvPr id="1227" name="Google Shape;1227;p26"/>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228" name="Google Shape;1228;p26"/>
            <p:cNvSpPr txBox="1"/>
            <p:nvPr/>
          </p:nvSpPr>
          <p:spPr>
            <a:xfrm>
              <a:off x="3317545" y="3478755"/>
              <a:ext cx="1593562" cy="57014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7.537</a:t>
              </a:r>
              <a:endParaRPr b="1" sz="1400">
                <a:solidFill>
                  <a:schemeClr val="dk1"/>
                </a:solidFill>
                <a:latin typeface="Arial Narrow"/>
                <a:ea typeface="Arial Narrow"/>
                <a:cs typeface="Arial Narrow"/>
                <a:sym typeface="Arial Narrow"/>
              </a:endParaRPr>
            </a:p>
          </p:txBody>
        </p:sp>
      </p:grpSp>
      <p:sp>
        <p:nvSpPr>
          <p:cNvPr id="1229" name="Google Shape;1229;p26"/>
          <p:cNvSpPr txBox="1"/>
          <p:nvPr/>
        </p:nvSpPr>
        <p:spPr>
          <a:xfrm>
            <a:off x="-34895" y="4708900"/>
            <a:ext cx="224333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disminuyó en un 6%</a:t>
            </a:r>
            <a:endParaRPr b="1" sz="1200">
              <a:solidFill>
                <a:schemeClr val="dk1"/>
              </a:solidFill>
              <a:latin typeface="Arial Narrow"/>
              <a:ea typeface="Arial Narrow"/>
              <a:cs typeface="Arial Narrow"/>
              <a:sym typeface="Arial Narrow"/>
            </a:endParaRPr>
          </a:p>
        </p:txBody>
      </p:sp>
      <p:sp>
        <p:nvSpPr>
          <p:cNvPr id="1230" name="Google Shape;1230;p26"/>
          <p:cNvSpPr/>
          <p:nvPr/>
        </p:nvSpPr>
        <p:spPr>
          <a:xfrm>
            <a:off x="2230463" y="4964775"/>
            <a:ext cx="4946011"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Hospitalizaciones por IRAG, Medellín, a Periodo epidemiológico 4  acumulado.</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 Años  2021-2022. </a:t>
            </a:r>
            <a:endParaRPr sz="1100">
              <a:solidFill>
                <a:schemeClr val="dk1"/>
              </a:solidFill>
              <a:latin typeface="Arial Narrow"/>
              <a:ea typeface="Arial Narrow"/>
              <a:cs typeface="Arial Narrow"/>
              <a:sym typeface="Arial Narrow"/>
            </a:endParaRPr>
          </a:p>
        </p:txBody>
      </p:sp>
      <p:grpSp>
        <p:nvGrpSpPr>
          <p:cNvPr id="1231" name="Google Shape;1231;p26"/>
          <p:cNvGrpSpPr/>
          <p:nvPr/>
        </p:nvGrpSpPr>
        <p:grpSpPr>
          <a:xfrm>
            <a:off x="2448322" y="74775"/>
            <a:ext cx="3446504" cy="276999"/>
            <a:chOff x="2448322" y="74775"/>
            <a:chExt cx="3446504" cy="276999"/>
          </a:xfrm>
        </p:grpSpPr>
        <p:sp>
          <p:nvSpPr>
            <p:cNvPr id="1232" name="Google Shape;1232;p2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33" name="Google Shape;1233;p26"/>
            <p:cNvCxnSpPr>
              <a:stCxn id="123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34" name="Google Shape;1234;p2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235" name="Google Shape;1235;p26"/>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36" name="Google Shape;1236;p26"/>
          <p:cNvGrpSpPr/>
          <p:nvPr/>
        </p:nvGrpSpPr>
        <p:grpSpPr>
          <a:xfrm>
            <a:off x="277404" y="5621632"/>
            <a:ext cx="3446504" cy="276999"/>
            <a:chOff x="2448322" y="74775"/>
            <a:chExt cx="3446504" cy="276999"/>
          </a:xfrm>
        </p:grpSpPr>
        <p:sp>
          <p:nvSpPr>
            <p:cNvPr id="1237" name="Google Shape;1237;p2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38" name="Google Shape;1238;p26"/>
            <p:cNvCxnSpPr>
              <a:stCxn id="123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39" name="Google Shape;1239;p2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240" name="Google Shape;1240;p26"/>
          <p:cNvGrpSpPr/>
          <p:nvPr/>
        </p:nvGrpSpPr>
        <p:grpSpPr>
          <a:xfrm>
            <a:off x="4752578" y="5635532"/>
            <a:ext cx="3446504" cy="276999"/>
            <a:chOff x="2448322" y="74775"/>
            <a:chExt cx="3446504" cy="276999"/>
          </a:xfrm>
        </p:grpSpPr>
        <p:sp>
          <p:nvSpPr>
            <p:cNvPr id="1241" name="Google Shape;1241;p2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42" name="Google Shape;1242;p26"/>
            <p:cNvCxnSpPr>
              <a:stCxn id="124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43" name="Google Shape;1243;p2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244" name="Google Shape;1244;p26"/>
          <p:cNvSpPr/>
          <p:nvPr/>
        </p:nvSpPr>
        <p:spPr>
          <a:xfrm>
            <a:off x="85115" y="8123236"/>
            <a:ext cx="435759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Comportamiento inusual de la IRA hospitalización. Medellín, a Periodo epidemiológico 4 acumulado de 2022</a:t>
            </a:r>
            <a:endParaRPr sz="1050">
              <a:solidFill>
                <a:schemeClr val="dk1"/>
              </a:solidFill>
              <a:latin typeface="Arial Narrow"/>
              <a:ea typeface="Arial Narrow"/>
              <a:cs typeface="Arial Narrow"/>
              <a:sym typeface="Arial Narrow"/>
            </a:endParaRPr>
          </a:p>
        </p:txBody>
      </p:sp>
      <p:sp>
        <p:nvSpPr>
          <p:cNvPr id="1245" name="Google Shape;1245;p2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Pág..26 </a:t>
            </a:r>
            <a:endParaRPr b="1" sz="1050">
              <a:solidFill>
                <a:schemeClr val="dk1"/>
              </a:solidFill>
              <a:latin typeface="Arial Narrow"/>
              <a:ea typeface="Arial Narrow"/>
              <a:cs typeface="Arial Narrow"/>
              <a:sym typeface="Arial Narrow"/>
            </a:endParaRPr>
          </a:p>
        </p:txBody>
      </p:sp>
      <p:sp>
        <p:nvSpPr>
          <p:cNvPr id="1246" name="Google Shape;1246;p26"/>
          <p:cNvSpPr txBox="1"/>
          <p:nvPr>
            <p:ph type="ctrTitle"/>
          </p:nvPr>
        </p:nvSpPr>
        <p:spPr>
          <a:xfrm>
            <a:off x="85115" y="-79012"/>
            <a:ext cx="2075175" cy="92333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 Infección respiratoria aguda IRA</a:t>
            </a:r>
            <a:endParaRPr/>
          </a:p>
        </p:txBody>
      </p:sp>
      <p:sp>
        <p:nvSpPr>
          <p:cNvPr id="1247" name="Google Shape;1247;p26"/>
          <p:cNvSpPr/>
          <p:nvPr/>
        </p:nvSpPr>
        <p:spPr>
          <a:xfrm>
            <a:off x="298067" y="2452420"/>
            <a:ext cx="157446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Hospitalizados </a:t>
            </a:r>
            <a:endParaRPr b="1" sz="1800">
              <a:solidFill>
                <a:schemeClr val="dk1"/>
              </a:solidFill>
              <a:latin typeface="Arial Narrow"/>
              <a:ea typeface="Arial Narrow"/>
              <a:cs typeface="Arial Narrow"/>
              <a:sym typeface="Arial Narrow"/>
            </a:endParaRPr>
          </a:p>
        </p:txBody>
      </p:sp>
      <p:sp>
        <p:nvSpPr>
          <p:cNvPr id="1248" name="Google Shape;1248;p26"/>
          <p:cNvSpPr/>
          <p:nvPr/>
        </p:nvSpPr>
        <p:spPr>
          <a:xfrm>
            <a:off x="4396669" y="7618991"/>
            <a:ext cx="2723564" cy="6617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Proporción  de pacientes de IRA  hospitalizados en sala general por grupos de edad, a Periodo epidemiológico 4 acumulado, 2022</a:t>
            </a:r>
            <a:endParaRPr sz="1000">
              <a:solidFill>
                <a:schemeClr val="dk1"/>
              </a:solidFill>
              <a:latin typeface="Arial Narrow"/>
              <a:ea typeface="Arial Narrow"/>
              <a:cs typeface="Arial Narrow"/>
              <a:sym typeface="Arial Narrow"/>
            </a:endParaRPr>
          </a:p>
        </p:txBody>
      </p:sp>
      <p:graphicFrame>
        <p:nvGraphicFramePr>
          <p:cNvPr id="1249" name="Google Shape;1249;p26"/>
          <p:cNvGraphicFramePr/>
          <p:nvPr/>
        </p:nvGraphicFramePr>
        <p:xfrm>
          <a:off x="2208441" y="395536"/>
          <a:ext cx="4968033" cy="1908671"/>
        </p:xfrm>
        <a:graphic>
          <a:graphicData uri="http://schemas.openxmlformats.org/drawingml/2006/chart">
            <c:chart r:id="rId6"/>
          </a:graphicData>
        </a:graphic>
      </p:graphicFrame>
      <p:graphicFrame>
        <p:nvGraphicFramePr>
          <p:cNvPr id="1250" name="Google Shape;1250;p26"/>
          <p:cNvGraphicFramePr/>
          <p:nvPr/>
        </p:nvGraphicFramePr>
        <p:xfrm>
          <a:off x="2227834" y="2915816"/>
          <a:ext cx="4948640" cy="2110283"/>
        </p:xfrm>
        <a:graphic>
          <a:graphicData uri="http://schemas.openxmlformats.org/drawingml/2006/chart">
            <c:chart r:id="rId7"/>
          </a:graphicData>
        </a:graphic>
      </p:graphicFrame>
      <p:graphicFrame>
        <p:nvGraphicFramePr>
          <p:cNvPr id="1251" name="Google Shape;1251;p26"/>
          <p:cNvGraphicFramePr/>
          <p:nvPr/>
        </p:nvGraphicFramePr>
        <p:xfrm>
          <a:off x="-34895" y="6300192"/>
          <a:ext cx="4286765" cy="1823044"/>
        </p:xfrm>
        <a:graphic>
          <a:graphicData uri="http://schemas.openxmlformats.org/drawingml/2006/chart">
            <c:chart r:id="rId8"/>
          </a:graphicData>
        </a:graphic>
      </p:graphicFrame>
      <p:graphicFrame>
        <p:nvGraphicFramePr>
          <p:cNvPr id="1252" name="Google Shape;1252;p26"/>
          <p:cNvGraphicFramePr/>
          <p:nvPr/>
        </p:nvGraphicFramePr>
        <p:xfrm>
          <a:off x="4248522" y="6142924"/>
          <a:ext cx="2927952" cy="1456556"/>
        </p:xfrm>
        <a:graphic>
          <a:graphicData uri="http://schemas.openxmlformats.org/drawingml/2006/chart">
            <c:chart r:id="rId9"/>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graphicFrame>
        <p:nvGraphicFramePr>
          <p:cNvPr id="1257" name="Google Shape;1257;p27"/>
          <p:cNvGraphicFramePr/>
          <p:nvPr/>
        </p:nvGraphicFramePr>
        <p:xfrm>
          <a:off x="1" y="6012160"/>
          <a:ext cx="4176514" cy="1952606"/>
        </p:xfrm>
        <a:graphic>
          <a:graphicData uri="http://schemas.openxmlformats.org/drawingml/2006/chart">
            <c:chart r:id="rId3"/>
          </a:graphicData>
        </a:graphic>
      </p:graphicFrame>
      <p:pic>
        <p:nvPicPr>
          <p:cNvPr id="1258" name="Google Shape;1258;p27"/>
          <p:cNvPicPr preferRelativeResize="0"/>
          <p:nvPr/>
        </p:nvPicPr>
        <p:blipFill rotWithShape="1">
          <a:blip r:embed="rId4">
            <a:alphaModFix/>
          </a:blip>
          <a:srcRect b="0" l="0" r="0" t="4235"/>
          <a:stretch/>
        </p:blipFill>
        <p:spPr>
          <a:xfrm>
            <a:off x="3790" y="10387"/>
            <a:ext cx="2214563" cy="2792664"/>
          </a:xfrm>
          <a:prstGeom prst="rect">
            <a:avLst/>
          </a:prstGeom>
          <a:noFill/>
          <a:ln>
            <a:noFill/>
          </a:ln>
        </p:spPr>
      </p:pic>
      <p:pic>
        <p:nvPicPr>
          <p:cNvPr id="1259" name="Google Shape;1259;p27"/>
          <p:cNvPicPr preferRelativeResize="0"/>
          <p:nvPr/>
        </p:nvPicPr>
        <p:blipFill rotWithShape="1">
          <a:blip r:embed="rId5">
            <a:alphaModFix/>
          </a:blip>
          <a:srcRect b="0" l="0" r="0" t="51431"/>
          <a:stretch/>
        </p:blipFill>
        <p:spPr>
          <a:xfrm>
            <a:off x="0" y="2805169"/>
            <a:ext cx="2232223" cy="2685972"/>
          </a:xfrm>
          <a:prstGeom prst="rect">
            <a:avLst/>
          </a:prstGeom>
          <a:noFill/>
          <a:ln>
            <a:noFill/>
          </a:ln>
        </p:spPr>
      </p:pic>
      <p:sp>
        <p:nvSpPr>
          <p:cNvPr id="1260" name="Google Shape;1260;p27"/>
          <p:cNvSpPr txBox="1"/>
          <p:nvPr/>
        </p:nvSpPr>
        <p:spPr>
          <a:xfrm>
            <a:off x="-65136" y="741756"/>
            <a:ext cx="230425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4-2022</a:t>
            </a:r>
            <a:endParaRPr b="1" sz="1200">
              <a:solidFill>
                <a:schemeClr val="dk1"/>
              </a:solidFill>
              <a:latin typeface="Arial Narrow"/>
              <a:ea typeface="Arial Narrow"/>
              <a:cs typeface="Arial Narrow"/>
              <a:sym typeface="Arial Narrow"/>
            </a:endParaRPr>
          </a:p>
        </p:txBody>
      </p:sp>
      <p:sp>
        <p:nvSpPr>
          <p:cNvPr id="1261" name="Google Shape;1261;p27"/>
          <p:cNvSpPr/>
          <p:nvPr/>
        </p:nvSpPr>
        <p:spPr>
          <a:xfrm>
            <a:off x="2274078" y="2317855"/>
            <a:ext cx="4946011"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IRA-UCI. Medellín, a Periodo epidemiológico 4 acumulado de 2022 </a:t>
            </a:r>
            <a:endParaRPr sz="1100">
              <a:solidFill>
                <a:schemeClr val="dk1"/>
              </a:solidFill>
              <a:latin typeface="Arial Narrow"/>
              <a:ea typeface="Arial Narrow"/>
              <a:cs typeface="Arial Narrow"/>
              <a:sym typeface="Arial Narrow"/>
            </a:endParaRPr>
          </a:p>
        </p:txBody>
      </p:sp>
      <p:grpSp>
        <p:nvGrpSpPr>
          <p:cNvPr id="1262" name="Google Shape;1262;p27"/>
          <p:cNvGrpSpPr/>
          <p:nvPr/>
        </p:nvGrpSpPr>
        <p:grpSpPr>
          <a:xfrm>
            <a:off x="179214" y="4211960"/>
            <a:ext cx="1892650" cy="488476"/>
            <a:chOff x="2397524" y="3379972"/>
            <a:chExt cx="4508500" cy="904875"/>
          </a:xfrm>
        </p:grpSpPr>
        <p:pic>
          <p:nvPicPr>
            <p:cNvPr id="1263" name="Google Shape;1263;p27"/>
            <p:cNvPicPr preferRelativeResize="0"/>
            <p:nvPr/>
          </p:nvPicPr>
          <p:blipFill rotWithShape="1">
            <a:blip r:embed="rId6">
              <a:alphaModFix/>
            </a:blip>
            <a:srcRect b="0" l="0" r="0" t="0"/>
            <a:stretch/>
          </p:blipFill>
          <p:spPr>
            <a:xfrm>
              <a:off x="2397524" y="3379972"/>
              <a:ext cx="4508500" cy="904875"/>
            </a:xfrm>
            <a:prstGeom prst="rect">
              <a:avLst/>
            </a:prstGeom>
            <a:noFill/>
            <a:ln>
              <a:noFill/>
            </a:ln>
          </p:spPr>
        </p:pic>
        <p:sp>
          <p:nvSpPr>
            <p:cNvPr id="1264" name="Google Shape;1264;p27"/>
            <p:cNvSpPr txBox="1"/>
            <p:nvPr/>
          </p:nvSpPr>
          <p:spPr>
            <a:xfrm>
              <a:off x="3317545" y="3478755"/>
              <a:ext cx="1593562" cy="57014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1607</a:t>
              </a:r>
              <a:endParaRPr b="1" sz="1400">
                <a:solidFill>
                  <a:schemeClr val="dk1"/>
                </a:solidFill>
                <a:latin typeface="Arial Narrow"/>
                <a:ea typeface="Arial Narrow"/>
                <a:cs typeface="Arial Narrow"/>
                <a:sym typeface="Arial Narrow"/>
              </a:endParaRPr>
            </a:p>
          </p:txBody>
        </p:sp>
      </p:grpSp>
      <p:sp>
        <p:nvSpPr>
          <p:cNvPr id="1265" name="Google Shape;1265;p27"/>
          <p:cNvSpPr txBox="1"/>
          <p:nvPr/>
        </p:nvSpPr>
        <p:spPr>
          <a:xfrm>
            <a:off x="0" y="4724560"/>
            <a:ext cx="218073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disminuyó en un 33%.</a:t>
            </a:r>
            <a:endParaRPr b="1" sz="1200">
              <a:solidFill>
                <a:schemeClr val="dk1"/>
              </a:solidFill>
              <a:latin typeface="Arial Narrow"/>
              <a:ea typeface="Arial Narrow"/>
              <a:cs typeface="Arial Narrow"/>
              <a:sym typeface="Arial Narrow"/>
            </a:endParaRPr>
          </a:p>
        </p:txBody>
      </p:sp>
      <p:sp>
        <p:nvSpPr>
          <p:cNvPr id="1266" name="Google Shape;1266;p27"/>
          <p:cNvSpPr/>
          <p:nvPr/>
        </p:nvSpPr>
        <p:spPr>
          <a:xfrm>
            <a:off x="2295483" y="4912876"/>
            <a:ext cx="4946011"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Hospitalizaciones en UCI por IRAG, Medellín, a  Periodo epidemiológico 4 acumulado  Años  2021-2022</a:t>
            </a:r>
            <a:endParaRPr/>
          </a:p>
        </p:txBody>
      </p:sp>
      <p:grpSp>
        <p:nvGrpSpPr>
          <p:cNvPr id="1267" name="Google Shape;1267;p27"/>
          <p:cNvGrpSpPr/>
          <p:nvPr/>
        </p:nvGrpSpPr>
        <p:grpSpPr>
          <a:xfrm>
            <a:off x="2448322" y="74775"/>
            <a:ext cx="3446504" cy="276999"/>
            <a:chOff x="2448322" y="74775"/>
            <a:chExt cx="3446504" cy="276999"/>
          </a:xfrm>
        </p:grpSpPr>
        <p:sp>
          <p:nvSpPr>
            <p:cNvPr id="1268" name="Google Shape;1268;p2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69" name="Google Shape;1269;p27"/>
            <p:cNvCxnSpPr>
              <a:stCxn id="126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70" name="Google Shape;1270;p2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271" name="Google Shape;1271;p27"/>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72" name="Google Shape;1272;p27"/>
          <p:cNvGrpSpPr/>
          <p:nvPr/>
        </p:nvGrpSpPr>
        <p:grpSpPr>
          <a:xfrm>
            <a:off x="277404" y="5621632"/>
            <a:ext cx="3446504" cy="276999"/>
            <a:chOff x="2448322" y="74775"/>
            <a:chExt cx="3446504" cy="276999"/>
          </a:xfrm>
        </p:grpSpPr>
        <p:sp>
          <p:nvSpPr>
            <p:cNvPr id="1273" name="Google Shape;1273;p2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74" name="Google Shape;1274;p27"/>
            <p:cNvCxnSpPr>
              <a:stCxn id="127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75" name="Google Shape;1275;p2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276" name="Google Shape;1276;p27"/>
          <p:cNvGrpSpPr/>
          <p:nvPr/>
        </p:nvGrpSpPr>
        <p:grpSpPr>
          <a:xfrm>
            <a:off x="4752578" y="5635532"/>
            <a:ext cx="3446504" cy="276999"/>
            <a:chOff x="2448322" y="74775"/>
            <a:chExt cx="3446504" cy="276999"/>
          </a:xfrm>
        </p:grpSpPr>
        <p:sp>
          <p:nvSpPr>
            <p:cNvPr id="1277" name="Google Shape;1277;p2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78" name="Google Shape;1278;p27"/>
            <p:cNvCxnSpPr>
              <a:stCxn id="127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79" name="Google Shape;1279;p2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280" name="Google Shape;1280;p27"/>
          <p:cNvSpPr/>
          <p:nvPr/>
        </p:nvSpPr>
        <p:spPr>
          <a:xfrm>
            <a:off x="47604" y="8040974"/>
            <a:ext cx="4357592"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hospitalización en UCI. Medellín, a Periodo epidemiológico 4 acumulado de 2022. </a:t>
            </a:r>
            <a:endParaRPr sz="1000">
              <a:solidFill>
                <a:schemeClr val="dk1"/>
              </a:solidFill>
              <a:latin typeface="Arial Narrow"/>
              <a:ea typeface="Arial Narrow"/>
              <a:cs typeface="Arial Narrow"/>
              <a:sym typeface="Arial Narrow"/>
            </a:endParaRPr>
          </a:p>
        </p:txBody>
      </p:sp>
      <p:sp>
        <p:nvSpPr>
          <p:cNvPr id="1281" name="Google Shape;1281;p2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Pág..27 </a:t>
            </a:r>
            <a:endParaRPr b="1" sz="1050">
              <a:solidFill>
                <a:schemeClr val="dk1"/>
              </a:solidFill>
              <a:latin typeface="Arial Narrow"/>
              <a:ea typeface="Arial Narrow"/>
              <a:cs typeface="Arial Narrow"/>
              <a:sym typeface="Arial Narrow"/>
            </a:endParaRPr>
          </a:p>
        </p:txBody>
      </p:sp>
      <p:sp>
        <p:nvSpPr>
          <p:cNvPr id="1282" name="Google Shape;1282;p27"/>
          <p:cNvSpPr txBox="1"/>
          <p:nvPr>
            <p:ph type="ctrTitle"/>
          </p:nvPr>
        </p:nvSpPr>
        <p:spPr>
          <a:xfrm>
            <a:off x="85115" y="-79012"/>
            <a:ext cx="2075175" cy="92333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Infección respiratoria aguda IRA</a:t>
            </a:r>
            <a:endParaRPr/>
          </a:p>
        </p:txBody>
      </p:sp>
      <p:sp>
        <p:nvSpPr>
          <p:cNvPr id="1283" name="Google Shape;1283;p27"/>
          <p:cNvSpPr/>
          <p:nvPr/>
        </p:nvSpPr>
        <p:spPr>
          <a:xfrm>
            <a:off x="-1695" y="2452420"/>
            <a:ext cx="217399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Hospitalizados en UCI</a:t>
            </a:r>
            <a:endParaRPr b="1" sz="1800">
              <a:solidFill>
                <a:schemeClr val="dk1"/>
              </a:solidFill>
              <a:latin typeface="Arial Narrow"/>
              <a:ea typeface="Arial Narrow"/>
              <a:cs typeface="Arial Narrow"/>
              <a:sym typeface="Arial Narrow"/>
            </a:endParaRPr>
          </a:p>
        </p:txBody>
      </p:sp>
      <p:sp>
        <p:nvSpPr>
          <p:cNvPr id="1284" name="Google Shape;1284;p27"/>
          <p:cNvSpPr/>
          <p:nvPr/>
        </p:nvSpPr>
        <p:spPr>
          <a:xfrm>
            <a:off x="4320530" y="7480299"/>
            <a:ext cx="2824952" cy="61555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Proporción  de pacientes de IRAG  Hospitalizados en UCI por grupos de edad, a Periodo epidemiológico 4 acumulado de 2022</a:t>
            </a:r>
            <a:endParaRPr sz="900">
              <a:solidFill>
                <a:schemeClr val="dk1"/>
              </a:solidFill>
              <a:latin typeface="Arial Narrow"/>
              <a:ea typeface="Arial Narrow"/>
              <a:cs typeface="Arial Narrow"/>
              <a:sym typeface="Arial Narrow"/>
            </a:endParaRPr>
          </a:p>
        </p:txBody>
      </p:sp>
      <p:graphicFrame>
        <p:nvGraphicFramePr>
          <p:cNvPr id="1285" name="Google Shape;1285;p27"/>
          <p:cNvGraphicFramePr/>
          <p:nvPr/>
        </p:nvGraphicFramePr>
        <p:xfrm>
          <a:off x="2295482" y="376330"/>
          <a:ext cx="4672735" cy="1964318"/>
        </p:xfrm>
        <a:graphic>
          <a:graphicData uri="http://schemas.openxmlformats.org/drawingml/2006/chart">
            <c:chart r:id="rId7"/>
          </a:graphicData>
        </a:graphic>
      </p:graphicFrame>
      <p:graphicFrame>
        <p:nvGraphicFramePr>
          <p:cNvPr id="1286" name="Google Shape;1286;p27"/>
          <p:cNvGraphicFramePr/>
          <p:nvPr/>
        </p:nvGraphicFramePr>
        <p:xfrm>
          <a:off x="2295482" y="2905653"/>
          <a:ext cx="4905415" cy="2007223"/>
        </p:xfrm>
        <a:graphic>
          <a:graphicData uri="http://schemas.openxmlformats.org/drawingml/2006/chart">
            <c:chart r:id="rId8"/>
          </a:graphicData>
        </a:graphic>
      </p:graphicFrame>
      <p:graphicFrame>
        <p:nvGraphicFramePr>
          <p:cNvPr id="1287" name="Google Shape;1287;p27"/>
          <p:cNvGraphicFramePr/>
          <p:nvPr/>
        </p:nvGraphicFramePr>
        <p:xfrm>
          <a:off x="4176514" y="6012160"/>
          <a:ext cx="3024384" cy="1468139"/>
        </p:xfrm>
        <a:graphic>
          <a:graphicData uri="http://schemas.openxmlformats.org/drawingml/2006/chart">
            <c:chart r:id="rId9"/>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pic>
        <p:nvPicPr>
          <p:cNvPr id="1292" name="Google Shape;1292;p28"/>
          <p:cNvPicPr preferRelativeResize="0"/>
          <p:nvPr/>
        </p:nvPicPr>
        <p:blipFill rotWithShape="1">
          <a:blip r:embed="rId3">
            <a:alphaModFix/>
          </a:blip>
          <a:srcRect b="0" l="0" r="0" t="4235"/>
          <a:stretch/>
        </p:blipFill>
        <p:spPr>
          <a:xfrm>
            <a:off x="3790" y="-3261"/>
            <a:ext cx="2214563" cy="2792664"/>
          </a:xfrm>
          <a:prstGeom prst="rect">
            <a:avLst/>
          </a:prstGeom>
          <a:noFill/>
          <a:ln>
            <a:noFill/>
          </a:ln>
        </p:spPr>
      </p:pic>
      <p:pic>
        <p:nvPicPr>
          <p:cNvPr id="1293" name="Google Shape;1293;p28"/>
          <p:cNvPicPr preferRelativeResize="0"/>
          <p:nvPr/>
        </p:nvPicPr>
        <p:blipFill rotWithShape="1">
          <a:blip r:embed="rId4">
            <a:alphaModFix/>
          </a:blip>
          <a:srcRect b="0" l="0" r="0" t="51431"/>
          <a:stretch/>
        </p:blipFill>
        <p:spPr>
          <a:xfrm>
            <a:off x="0" y="2751189"/>
            <a:ext cx="2232223" cy="2739952"/>
          </a:xfrm>
          <a:prstGeom prst="rect">
            <a:avLst/>
          </a:prstGeom>
          <a:noFill/>
          <a:ln>
            <a:noFill/>
          </a:ln>
        </p:spPr>
      </p:pic>
      <p:sp>
        <p:nvSpPr>
          <p:cNvPr id="1294" name="Google Shape;1294;p28"/>
          <p:cNvSpPr txBox="1"/>
          <p:nvPr/>
        </p:nvSpPr>
        <p:spPr>
          <a:xfrm>
            <a:off x="-46293" y="741756"/>
            <a:ext cx="220658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4-2022</a:t>
            </a:r>
            <a:endParaRPr b="1" sz="1200">
              <a:solidFill>
                <a:schemeClr val="dk1"/>
              </a:solidFill>
              <a:latin typeface="Arial Narrow"/>
              <a:ea typeface="Arial Narrow"/>
              <a:cs typeface="Arial Narrow"/>
              <a:sym typeface="Arial Narrow"/>
            </a:endParaRPr>
          </a:p>
        </p:txBody>
      </p:sp>
      <p:sp>
        <p:nvSpPr>
          <p:cNvPr id="1295" name="Google Shape;1295;p28"/>
          <p:cNvSpPr/>
          <p:nvPr/>
        </p:nvSpPr>
        <p:spPr>
          <a:xfrm>
            <a:off x="2274078" y="2167727"/>
            <a:ext cx="494601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Número de casos de IRAG notificados por la unidad centinela al SIVIGILA a Periodo epidemiológico 4 acumulado, 2021-2022. </a:t>
            </a:r>
            <a:endParaRPr sz="1100">
              <a:solidFill>
                <a:schemeClr val="dk1"/>
              </a:solidFill>
              <a:latin typeface="Arial Narrow"/>
              <a:ea typeface="Arial Narrow"/>
              <a:cs typeface="Arial Narrow"/>
              <a:sym typeface="Arial Narrow"/>
            </a:endParaRPr>
          </a:p>
        </p:txBody>
      </p:sp>
      <p:grpSp>
        <p:nvGrpSpPr>
          <p:cNvPr id="1296" name="Google Shape;1296;p28"/>
          <p:cNvGrpSpPr/>
          <p:nvPr/>
        </p:nvGrpSpPr>
        <p:grpSpPr>
          <a:xfrm>
            <a:off x="72058" y="4067944"/>
            <a:ext cx="2071864" cy="635617"/>
            <a:chOff x="2397524" y="3379972"/>
            <a:chExt cx="4508500" cy="904875"/>
          </a:xfrm>
        </p:grpSpPr>
        <p:pic>
          <p:nvPicPr>
            <p:cNvPr id="1297" name="Google Shape;1297;p28"/>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298" name="Google Shape;1298;p28"/>
            <p:cNvSpPr txBox="1"/>
            <p:nvPr/>
          </p:nvSpPr>
          <p:spPr>
            <a:xfrm>
              <a:off x="3317545" y="3519041"/>
              <a:ext cx="1593561" cy="48197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239</a:t>
              </a:r>
              <a:endParaRPr b="1" sz="1600">
                <a:solidFill>
                  <a:schemeClr val="dk1"/>
                </a:solidFill>
                <a:latin typeface="Arial Narrow"/>
                <a:ea typeface="Arial Narrow"/>
                <a:cs typeface="Arial Narrow"/>
                <a:sym typeface="Arial Narrow"/>
              </a:endParaRPr>
            </a:p>
          </p:txBody>
        </p:sp>
      </p:grpSp>
      <p:sp>
        <p:nvSpPr>
          <p:cNvPr id="1299" name="Google Shape;1299;p28"/>
          <p:cNvSpPr/>
          <p:nvPr/>
        </p:nvSpPr>
        <p:spPr>
          <a:xfrm>
            <a:off x="2304306" y="4815607"/>
            <a:ext cx="4946011" cy="7232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Número de muestras captadas por la unidad centinela HUSVF, para  estudio  de circulación viral y bacteriana, a Periodo epidemiológico 4 acumulado, Medellín 2022</a:t>
            </a:r>
            <a:endParaRPr/>
          </a:p>
          <a:p>
            <a:pPr indent="0" lvl="0" marL="0" marR="0" rtl="0" algn="just">
              <a:spcBef>
                <a:spcPts val="0"/>
              </a:spcBef>
              <a:spcAft>
                <a:spcPts val="0"/>
              </a:spcAft>
              <a:buNone/>
            </a:pPr>
            <a:r>
              <a:t/>
            </a:r>
            <a:endParaRPr sz="1100">
              <a:solidFill>
                <a:schemeClr val="dk1"/>
              </a:solidFill>
              <a:latin typeface="Arial Narrow"/>
              <a:ea typeface="Arial Narrow"/>
              <a:cs typeface="Arial Narrow"/>
              <a:sym typeface="Arial Narrow"/>
            </a:endParaRPr>
          </a:p>
        </p:txBody>
      </p:sp>
      <p:grpSp>
        <p:nvGrpSpPr>
          <p:cNvPr id="1300" name="Google Shape;1300;p28"/>
          <p:cNvGrpSpPr/>
          <p:nvPr/>
        </p:nvGrpSpPr>
        <p:grpSpPr>
          <a:xfrm>
            <a:off x="2448322" y="74775"/>
            <a:ext cx="3446504" cy="276999"/>
            <a:chOff x="2448322" y="74775"/>
            <a:chExt cx="3446504" cy="276999"/>
          </a:xfrm>
        </p:grpSpPr>
        <p:sp>
          <p:nvSpPr>
            <p:cNvPr id="1301" name="Google Shape;1301;p2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02" name="Google Shape;1302;p28"/>
            <p:cNvCxnSpPr>
              <a:stCxn id="130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03" name="Google Shape;1303;p2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304" name="Google Shape;1304;p28"/>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05" name="Google Shape;1305;p28"/>
          <p:cNvGrpSpPr/>
          <p:nvPr/>
        </p:nvGrpSpPr>
        <p:grpSpPr>
          <a:xfrm>
            <a:off x="277404" y="5621632"/>
            <a:ext cx="3446504" cy="276999"/>
            <a:chOff x="2448322" y="74775"/>
            <a:chExt cx="3446504" cy="276999"/>
          </a:xfrm>
        </p:grpSpPr>
        <p:sp>
          <p:nvSpPr>
            <p:cNvPr id="1306" name="Google Shape;1306;p2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07" name="Google Shape;1307;p28"/>
            <p:cNvCxnSpPr>
              <a:stCxn id="130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08" name="Google Shape;1308;p2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309" name="Google Shape;1309;p2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28</a:t>
            </a:r>
            <a:endParaRPr b="1" sz="1050">
              <a:solidFill>
                <a:schemeClr val="dk1"/>
              </a:solidFill>
              <a:latin typeface="Arial Narrow"/>
              <a:ea typeface="Arial Narrow"/>
              <a:cs typeface="Arial Narrow"/>
              <a:sym typeface="Arial Narrow"/>
            </a:endParaRPr>
          </a:p>
        </p:txBody>
      </p:sp>
      <p:sp>
        <p:nvSpPr>
          <p:cNvPr id="1310" name="Google Shape;1310;p28"/>
          <p:cNvSpPr txBox="1"/>
          <p:nvPr>
            <p:ph type="ctrTitle"/>
          </p:nvPr>
        </p:nvSpPr>
        <p:spPr>
          <a:xfrm>
            <a:off x="85115" y="-94400"/>
            <a:ext cx="2075175" cy="954107"/>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800"/>
              <a:buFont typeface="Arial Narrow"/>
              <a:buNone/>
            </a:pPr>
            <a:r>
              <a:rPr b="1" lang="es-ES" sz="2800">
                <a:solidFill>
                  <a:srgbClr val="C00000"/>
                </a:solidFill>
                <a:latin typeface="Arial Narrow"/>
                <a:ea typeface="Arial Narrow"/>
                <a:cs typeface="Arial Narrow"/>
                <a:sym typeface="Arial Narrow"/>
              </a:rPr>
              <a:t>ESI – IRAG Centinela</a:t>
            </a:r>
            <a:endParaRPr b="1" sz="2800">
              <a:solidFill>
                <a:srgbClr val="C00000"/>
              </a:solidFill>
              <a:latin typeface="Arial Narrow"/>
              <a:ea typeface="Arial Narrow"/>
              <a:cs typeface="Arial Narrow"/>
              <a:sym typeface="Arial Narrow"/>
            </a:endParaRPr>
          </a:p>
        </p:txBody>
      </p:sp>
      <p:sp>
        <p:nvSpPr>
          <p:cNvPr id="1311" name="Google Shape;1311;p28"/>
          <p:cNvSpPr txBox="1"/>
          <p:nvPr/>
        </p:nvSpPr>
        <p:spPr>
          <a:xfrm>
            <a:off x="113975" y="4716016"/>
            <a:ext cx="201607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30%</a:t>
            </a:r>
            <a:endParaRPr b="1" sz="1200">
              <a:solidFill>
                <a:schemeClr val="dk1"/>
              </a:solidFill>
              <a:latin typeface="Arial Narrow"/>
              <a:ea typeface="Arial Narrow"/>
              <a:cs typeface="Arial Narrow"/>
              <a:sym typeface="Arial Narrow"/>
            </a:endParaRPr>
          </a:p>
        </p:txBody>
      </p:sp>
      <p:pic>
        <p:nvPicPr>
          <p:cNvPr id="1312" name="Google Shape;1312;p28"/>
          <p:cNvPicPr preferRelativeResize="0"/>
          <p:nvPr/>
        </p:nvPicPr>
        <p:blipFill rotWithShape="1">
          <a:blip r:embed="rId6">
            <a:alphaModFix/>
          </a:blip>
          <a:srcRect b="0" l="0" r="0" t="0"/>
          <a:stretch/>
        </p:blipFill>
        <p:spPr>
          <a:xfrm>
            <a:off x="72058" y="6382190"/>
            <a:ext cx="1089717" cy="904875"/>
          </a:xfrm>
          <a:prstGeom prst="rect">
            <a:avLst/>
          </a:prstGeom>
          <a:noFill/>
          <a:ln>
            <a:noFill/>
          </a:ln>
        </p:spPr>
      </p:pic>
      <p:grpSp>
        <p:nvGrpSpPr>
          <p:cNvPr id="1313" name="Google Shape;1313;p28"/>
          <p:cNvGrpSpPr/>
          <p:nvPr/>
        </p:nvGrpSpPr>
        <p:grpSpPr>
          <a:xfrm>
            <a:off x="1051937" y="6726660"/>
            <a:ext cx="1252369" cy="877901"/>
            <a:chOff x="-36884" y="7072716"/>
            <a:chExt cx="1252369" cy="877901"/>
          </a:xfrm>
        </p:grpSpPr>
        <p:sp>
          <p:nvSpPr>
            <p:cNvPr id="1314" name="Google Shape;1314;p2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1315" name="Google Shape;1315;p28"/>
            <p:cNvSpPr/>
            <p:nvPr/>
          </p:nvSpPr>
          <p:spPr>
            <a:xfrm>
              <a:off x="209546" y="7363321"/>
              <a:ext cx="74006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50%</a:t>
              </a:r>
              <a:endParaRPr b="1" sz="1600">
                <a:solidFill>
                  <a:schemeClr val="dk1"/>
                </a:solidFill>
                <a:latin typeface="Arial Narrow"/>
                <a:ea typeface="Arial Narrow"/>
                <a:cs typeface="Arial Narrow"/>
                <a:sym typeface="Arial Narrow"/>
              </a:endParaRPr>
            </a:p>
          </p:txBody>
        </p:sp>
        <p:sp>
          <p:nvSpPr>
            <p:cNvPr id="1316" name="Google Shape;1316;p28"/>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120 Casos</a:t>
              </a:r>
              <a:endParaRPr b="1" sz="1200">
                <a:solidFill>
                  <a:schemeClr val="dk1"/>
                </a:solidFill>
                <a:latin typeface="Arial Narrow"/>
                <a:ea typeface="Arial Narrow"/>
                <a:cs typeface="Arial Narrow"/>
                <a:sym typeface="Arial Narrow"/>
              </a:endParaRPr>
            </a:p>
          </p:txBody>
        </p:sp>
      </p:grpSp>
      <p:pic>
        <p:nvPicPr>
          <p:cNvPr id="1317" name="Google Shape;1317;p28"/>
          <p:cNvPicPr preferRelativeResize="0"/>
          <p:nvPr/>
        </p:nvPicPr>
        <p:blipFill rotWithShape="1">
          <a:blip r:embed="rId7">
            <a:alphaModFix/>
          </a:blip>
          <a:srcRect b="1" l="0" r="83073" t="8462"/>
          <a:stretch/>
        </p:blipFill>
        <p:spPr>
          <a:xfrm>
            <a:off x="1269027" y="6025808"/>
            <a:ext cx="804283" cy="778892"/>
          </a:xfrm>
          <a:prstGeom prst="rect">
            <a:avLst/>
          </a:prstGeom>
          <a:noFill/>
          <a:ln>
            <a:noFill/>
          </a:ln>
        </p:spPr>
      </p:pic>
      <p:grpSp>
        <p:nvGrpSpPr>
          <p:cNvPr id="1318" name="Google Shape;1318;p28"/>
          <p:cNvGrpSpPr/>
          <p:nvPr/>
        </p:nvGrpSpPr>
        <p:grpSpPr>
          <a:xfrm>
            <a:off x="-58310" y="7244599"/>
            <a:ext cx="1241624" cy="1071817"/>
            <a:chOff x="-14122" y="7072716"/>
            <a:chExt cx="1241624" cy="1071817"/>
          </a:xfrm>
        </p:grpSpPr>
        <p:sp>
          <p:nvSpPr>
            <p:cNvPr id="1319" name="Google Shape;1319;p28"/>
            <p:cNvSpPr txBox="1"/>
            <p:nvPr/>
          </p:nvSpPr>
          <p:spPr>
            <a:xfrm>
              <a:off x="-14122" y="7072716"/>
              <a:ext cx="122960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Confirmados por laboratorio</a:t>
              </a:r>
              <a:endParaRPr b="1" sz="1200" u="sng">
                <a:solidFill>
                  <a:schemeClr val="dk1"/>
                </a:solidFill>
                <a:latin typeface="Arial Narrow"/>
                <a:ea typeface="Arial Narrow"/>
                <a:cs typeface="Arial Narrow"/>
                <a:sym typeface="Arial Narrow"/>
              </a:endParaRPr>
            </a:p>
          </p:txBody>
        </p:sp>
        <p:sp>
          <p:nvSpPr>
            <p:cNvPr id="1320" name="Google Shape;1320;p28"/>
            <p:cNvSpPr/>
            <p:nvPr/>
          </p:nvSpPr>
          <p:spPr>
            <a:xfrm>
              <a:off x="242917" y="7543341"/>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35%</a:t>
              </a:r>
              <a:endParaRPr b="1" sz="1600">
                <a:solidFill>
                  <a:schemeClr val="dk1"/>
                </a:solidFill>
                <a:latin typeface="Arial Narrow"/>
                <a:ea typeface="Arial Narrow"/>
                <a:cs typeface="Arial Narrow"/>
                <a:sym typeface="Arial Narrow"/>
              </a:endParaRPr>
            </a:p>
          </p:txBody>
        </p:sp>
        <p:sp>
          <p:nvSpPr>
            <p:cNvPr id="1321" name="Google Shape;1321;p28"/>
            <p:cNvSpPr txBox="1"/>
            <p:nvPr/>
          </p:nvSpPr>
          <p:spPr>
            <a:xfrm>
              <a:off x="-2105" y="786753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84 Casos</a:t>
              </a:r>
              <a:endParaRPr b="1" sz="1200">
                <a:solidFill>
                  <a:schemeClr val="dk1"/>
                </a:solidFill>
                <a:latin typeface="Arial Narrow"/>
                <a:ea typeface="Arial Narrow"/>
                <a:cs typeface="Arial Narrow"/>
                <a:sym typeface="Arial Narrow"/>
              </a:endParaRPr>
            </a:p>
          </p:txBody>
        </p:sp>
      </p:grpSp>
      <p:pic>
        <p:nvPicPr>
          <p:cNvPr id="1322" name="Google Shape;1322;p28"/>
          <p:cNvPicPr preferRelativeResize="0"/>
          <p:nvPr/>
        </p:nvPicPr>
        <p:blipFill rotWithShape="1">
          <a:blip r:embed="rId7">
            <a:alphaModFix/>
          </a:blip>
          <a:srcRect b="1381" l="28990" r="53580" t="5393"/>
          <a:stretch/>
        </p:blipFill>
        <p:spPr>
          <a:xfrm>
            <a:off x="2124273" y="6025808"/>
            <a:ext cx="828105" cy="793252"/>
          </a:xfrm>
          <a:prstGeom prst="rect">
            <a:avLst/>
          </a:prstGeom>
          <a:noFill/>
          <a:ln>
            <a:noFill/>
          </a:ln>
        </p:spPr>
      </p:pic>
      <p:grpSp>
        <p:nvGrpSpPr>
          <p:cNvPr id="1323" name="Google Shape;1323;p28"/>
          <p:cNvGrpSpPr/>
          <p:nvPr/>
        </p:nvGrpSpPr>
        <p:grpSpPr>
          <a:xfrm>
            <a:off x="1938795" y="6726660"/>
            <a:ext cx="1229607" cy="877901"/>
            <a:chOff x="-14122" y="7072716"/>
            <a:chExt cx="1229607" cy="877901"/>
          </a:xfrm>
        </p:grpSpPr>
        <p:sp>
          <p:nvSpPr>
            <p:cNvPr id="1324" name="Google Shape;1324;p2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1325" name="Google Shape;1325;p28"/>
            <p:cNvSpPr/>
            <p:nvPr/>
          </p:nvSpPr>
          <p:spPr>
            <a:xfrm>
              <a:off x="209546" y="7363321"/>
              <a:ext cx="74006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50%</a:t>
              </a:r>
              <a:endParaRPr b="1" sz="1600">
                <a:solidFill>
                  <a:schemeClr val="dk1"/>
                </a:solidFill>
                <a:latin typeface="Arial Narrow"/>
                <a:ea typeface="Arial Narrow"/>
                <a:cs typeface="Arial Narrow"/>
                <a:sym typeface="Arial Narrow"/>
              </a:endParaRPr>
            </a:p>
          </p:txBody>
        </p:sp>
        <p:sp>
          <p:nvSpPr>
            <p:cNvPr id="1326" name="Google Shape;1326;p28"/>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119 Casos</a:t>
              </a:r>
              <a:endParaRPr b="1" sz="1200">
                <a:solidFill>
                  <a:schemeClr val="dk1"/>
                </a:solidFill>
                <a:latin typeface="Arial Narrow"/>
                <a:ea typeface="Arial Narrow"/>
                <a:cs typeface="Arial Narrow"/>
                <a:sym typeface="Arial Narrow"/>
              </a:endParaRPr>
            </a:p>
          </p:txBody>
        </p:sp>
      </p:grpSp>
      <p:pic>
        <p:nvPicPr>
          <p:cNvPr id="1327" name="Google Shape;1327;p28"/>
          <p:cNvPicPr preferRelativeResize="0"/>
          <p:nvPr/>
        </p:nvPicPr>
        <p:blipFill rotWithShape="1">
          <a:blip r:embed="rId8">
            <a:alphaModFix/>
          </a:blip>
          <a:srcRect b="0" l="13773" r="11756" t="0"/>
          <a:stretch/>
        </p:blipFill>
        <p:spPr>
          <a:xfrm>
            <a:off x="2094883" y="7695354"/>
            <a:ext cx="762489" cy="737854"/>
          </a:xfrm>
          <a:prstGeom prst="rect">
            <a:avLst/>
          </a:prstGeom>
          <a:noFill/>
          <a:ln>
            <a:noFill/>
          </a:ln>
        </p:spPr>
      </p:pic>
      <p:pic>
        <p:nvPicPr>
          <p:cNvPr descr="https://www.comb.cat/Upload/Imatges/2979.JPG" id="1328" name="Google Shape;1328;p28"/>
          <p:cNvPicPr preferRelativeResize="0"/>
          <p:nvPr/>
        </p:nvPicPr>
        <p:blipFill rotWithShape="1">
          <a:blip r:embed="rId9">
            <a:alphaModFix/>
          </a:blip>
          <a:srcRect b="12182" l="20417" r="28520" t="9029"/>
          <a:stretch/>
        </p:blipFill>
        <p:spPr>
          <a:xfrm>
            <a:off x="1216367" y="7604561"/>
            <a:ext cx="831338" cy="808094"/>
          </a:xfrm>
          <a:prstGeom prst="rect">
            <a:avLst/>
          </a:prstGeom>
          <a:noFill/>
          <a:ln>
            <a:noFill/>
          </a:ln>
        </p:spPr>
      </p:pic>
      <p:grpSp>
        <p:nvGrpSpPr>
          <p:cNvPr id="1329" name="Google Shape;1329;p28"/>
          <p:cNvGrpSpPr/>
          <p:nvPr/>
        </p:nvGrpSpPr>
        <p:grpSpPr>
          <a:xfrm>
            <a:off x="1034152" y="8322080"/>
            <a:ext cx="1229607" cy="877901"/>
            <a:chOff x="-14122" y="7072716"/>
            <a:chExt cx="1229607" cy="877901"/>
          </a:xfrm>
        </p:grpSpPr>
        <p:sp>
          <p:nvSpPr>
            <p:cNvPr id="1330" name="Google Shape;1330;p2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&lt; 5 años</a:t>
              </a:r>
              <a:endParaRPr b="1" sz="1200" u="sng">
                <a:solidFill>
                  <a:schemeClr val="dk1"/>
                </a:solidFill>
                <a:latin typeface="Arial Narrow"/>
                <a:ea typeface="Arial Narrow"/>
                <a:cs typeface="Arial Narrow"/>
                <a:sym typeface="Arial Narrow"/>
              </a:endParaRPr>
            </a:p>
          </p:txBody>
        </p:sp>
        <p:sp>
          <p:nvSpPr>
            <p:cNvPr id="1331" name="Google Shape;1331;p28"/>
            <p:cNvSpPr/>
            <p:nvPr/>
          </p:nvSpPr>
          <p:spPr>
            <a:xfrm>
              <a:off x="209546" y="7363321"/>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80%</a:t>
              </a:r>
              <a:endParaRPr b="1" sz="1600">
                <a:solidFill>
                  <a:schemeClr val="dk1"/>
                </a:solidFill>
                <a:latin typeface="Arial Narrow"/>
                <a:ea typeface="Arial Narrow"/>
                <a:cs typeface="Arial Narrow"/>
                <a:sym typeface="Arial Narrow"/>
              </a:endParaRPr>
            </a:p>
          </p:txBody>
        </p:sp>
        <p:sp>
          <p:nvSpPr>
            <p:cNvPr id="1332" name="Google Shape;1332;p28"/>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191 Casos</a:t>
              </a:r>
              <a:endParaRPr b="1" sz="1200">
                <a:solidFill>
                  <a:schemeClr val="dk1"/>
                </a:solidFill>
                <a:latin typeface="Arial Narrow"/>
                <a:ea typeface="Arial Narrow"/>
                <a:cs typeface="Arial Narrow"/>
                <a:sym typeface="Arial Narrow"/>
              </a:endParaRPr>
            </a:p>
          </p:txBody>
        </p:sp>
      </p:grpSp>
      <p:grpSp>
        <p:nvGrpSpPr>
          <p:cNvPr id="1333" name="Google Shape;1333;p28"/>
          <p:cNvGrpSpPr/>
          <p:nvPr/>
        </p:nvGrpSpPr>
        <p:grpSpPr>
          <a:xfrm>
            <a:off x="1925147" y="8312486"/>
            <a:ext cx="1229607" cy="877901"/>
            <a:chOff x="-14122" y="7072716"/>
            <a:chExt cx="1229607" cy="877901"/>
          </a:xfrm>
        </p:grpSpPr>
        <p:sp>
          <p:nvSpPr>
            <p:cNvPr id="1334" name="Google Shape;1334;p2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&gt; 65 años</a:t>
              </a:r>
              <a:endParaRPr b="1" sz="1200" u="sng">
                <a:solidFill>
                  <a:schemeClr val="dk1"/>
                </a:solidFill>
                <a:latin typeface="Arial Narrow"/>
                <a:ea typeface="Arial Narrow"/>
                <a:cs typeface="Arial Narrow"/>
                <a:sym typeface="Arial Narrow"/>
              </a:endParaRPr>
            </a:p>
          </p:txBody>
        </p:sp>
        <p:sp>
          <p:nvSpPr>
            <p:cNvPr id="1335" name="Google Shape;1335;p28"/>
            <p:cNvSpPr/>
            <p:nvPr/>
          </p:nvSpPr>
          <p:spPr>
            <a:xfrm>
              <a:off x="209546" y="7363321"/>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a:t>
              </a:r>
              <a:endParaRPr b="1" sz="1600">
                <a:solidFill>
                  <a:schemeClr val="dk1"/>
                </a:solidFill>
                <a:latin typeface="Arial Narrow"/>
                <a:ea typeface="Arial Narrow"/>
                <a:cs typeface="Arial Narrow"/>
                <a:sym typeface="Arial Narrow"/>
              </a:endParaRPr>
            </a:p>
          </p:txBody>
        </p:sp>
        <p:sp>
          <p:nvSpPr>
            <p:cNvPr id="1336" name="Google Shape;1336;p28"/>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12 Casos</a:t>
              </a:r>
              <a:endParaRPr b="1" sz="1200">
                <a:solidFill>
                  <a:schemeClr val="dk1"/>
                </a:solidFill>
                <a:latin typeface="Arial Narrow"/>
                <a:ea typeface="Arial Narrow"/>
                <a:cs typeface="Arial Narrow"/>
                <a:sym typeface="Arial Narrow"/>
              </a:endParaRPr>
            </a:p>
          </p:txBody>
        </p:sp>
      </p:grpSp>
      <p:grpSp>
        <p:nvGrpSpPr>
          <p:cNvPr id="1337" name="Google Shape;1337;p28"/>
          <p:cNvGrpSpPr/>
          <p:nvPr/>
        </p:nvGrpSpPr>
        <p:grpSpPr>
          <a:xfrm>
            <a:off x="3528442" y="5635532"/>
            <a:ext cx="3446504" cy="276999"/>
            <a:chOff x="2448322" y="74775"/>
            <a:chExt cx="3446504" cy="276999"/>
          </a:xfrm>
        </p:grpSpPr>
        <p:sp>
          <p:nvSpPr>
            <p:cNvPr id="1338" name="Google Shape;1338;p2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39" name="Google Shape;1339;p28"/>
            <p:cNvCxnSpPr>
              <a:stCxn id="133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40" name="Google Shape;1340;p2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1341" name="Google Shape;1341;p28"/>
          <p:cNvSpPr/>
          <p:nvPr/>
        </p:nvSpPr>
        <p:spPr>
          <a:xfrm>
            <a:off x="3272261" y="6012160"/>
            <a:ext cx="3889130" cy="175432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unidad centinela Hospital Universitario San Vicente Fundación, captó  en promedio por semana 15 muestras  para el estudio de circulación viral y bacteriana. Se espera captar 5 muestras por semana según lineamientos del evento 345 del INS, lo que denota que ha cumplido con la meta propuesta.</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Se captaron 239 muestras estudiadas en la unidad centinela, se tienen resultados a la fecha del 75% de las cuales se han confirmado por laboratorio el 35%.</a:t>
            </a:r>
            <a:endParaRPr sz="1200">
              <a:solidFill>
                <a:schemeClr val="dk1"/>
              </a:solidFill>
              <a:latin typeface="Arial Narrow"/>
              <a:ea typeface="Arial Narrow"/>
              <a:cs typeface="Arial Narrow"/>
              <a:sym typeface="Arial Narrow"/>
            </a:endParaRPr>
          </a:p>
        </p:txBody>
      </p:sp>
      <p:graphicFrame>
        <p:nvGraphicFramePr>
          <p:cNvPr id="1342" name="Google Shape;1342;p28"/>
          <p:cNvGraphicFramePr/>
          <p:nvPr/>
        </p:nvGraphicFramePr>
        <p:xfrm>
          <a:off x="2304306" y="467544"/>
          <a:ext cx="4896592" cy="1700183"/>
        </p:xfrm>
        <a:graphic>
          <a:graphicData uri="http://schemas.openxmlformats.org/drawingml/2006/chart">
            <c:chart r:id="rId10"/>
          </a:graphicData>
        </a:graphic>
      </p:graphicFrame>
      <p:graphicFrame>
        <p:nvGraphicFramePr>
          <p:cNvPr id="1343" name="Google Shape;1343;p28"/>
          <p:cNvGraphicFramePr/>
          <p:nvPr/>
        </p:nvGraphicFramePr>
        <p:xfrm>
          <a:off x="2241767" y="2789403"/>
          <a:ext cx="4919623" cy="2142637"/>
        </p:xfrm>
        <a:graphic>
          <a:graphicData uri="http://schemas.openxmlformats.org/drawingml/2006/chart">
            <c:chart r:id="rId11"/>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p29"/>
          <p:cNvSpPr/>
          <p:nvPr/>
        </p:nvSpPr>
        <p:spPr>
          <a:xfrm>
            <a:off x="0" y="23621"/>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49" name="Google Shape;1349;p29"/>
          <p:cNvGrpSpPr/>
          <p:nvPr/>
        </p:nvGrpSpPr>
        <p:grpSpPr>
          <a:xfrm>
            <a:off x="277404" y="137149"/>
            <a:ext cx="3446504" cy="276999"/>
            <a:chOff x="2448322" y="74775"/>
            <a:chExt cx="3446504" cy="276999"/>
          </a:xfrm>
        </p:grpSpPr>
        <p:sp>
          <p:nvSpPr>
            <p:cNvPr id="1350" name="Google Shape;1350;p2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51" name="Google Shape;1351;p29"/>
            <p:cNvCxnSpPr>
              <a:stCxn id="135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52" name="Google Shape;1352;p2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Circulación viral</a:t>
              </a:r>
              <a:endParaRPr b="1" sz="1200">
                <a:solidFill>
                  <a:schemeClr val="dk1"/>
                </a:solidFill>
                <a:latin typeface="Arial Narrow"/>
                <a:ea typeface="Arial Narrow"/>
                <a:cs typeface="Arial Narrow"/>
                <a:sym typeface="Arial Narrow"/>
              </a:endParaRPr>
            </a:p>
          </p:txBody>
        </p:sp>
      </p:grpSp>
      <p:sp>
        <p:nvSpPr>
          <p:cNvPr id="1353" name="Google Shape;1353;p29"/>
          <p:cNvSpPr/>
          <p:nvPr/>
        </p:nvSpPr>
        <p:spPr>
          <a:xfrm>
            <a:off x="0" y="428396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54" name="Google Shape;1354;p29"/>
          <p:cNvGrpSpPr/>
          <p:nvPr/>
        </p:nvGrpSpPr>
        <p:grpSpPr>
          <a:xfrm>
            <a:off x="277404" y="4397496"/>
            <a:ext cx="3446504" cy="276999"/>
            <a:chOff x="2448322" y="74775"/>
            <a:chExt cx="3446504" cy="276999"/>
          </a:xfrm>
        </p:grpSpPr>
        <p:sp>
          <p:nvSpPr>
            <p:cNvPr id="1355" name="Google Shape;1355;p2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56" name="Google Shape;1356;p29"/>
            <p:cNvCxnSpPr>
              <a:stCxn id="135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57" name="Google Shape;1357;p2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Curso de vida y circulación viral</a:t>
              </a:r>
              <a:endParaRPr b="1" sz="1200">
                <a:solidFill>
                  <a:schemeClr val="dk1"/>
                </a:solidFill>
                <a:latin typeface="Arial Narrow"/>
                <a:ea typeface="Arial Narrow"/>
                <a:cs typeface="Arial Narrow"/>
                <a:sym typeface="Arial Narrow"/>
              </a:endParaRPr>
            </a:p>
          </p:txBody>
        </p:sp>
      </p:grpSp>
      <p:sp>
        <p:nvSpPr>
          <p:cNvPr id="1358" name="Google Shape;1358;p2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29</a:t>
            </a:r>
            <a:endParaRPr b="1" sz="1050">
              <a:solidFill>
                <a:schemeClr val="dk1"/>
              </a:solidFill>
              <a:latin typeface="Arial Narrow"/>
              <a:ea typeface="Arial Narrow"/>
              <a:cs typeface="Arial Narrow"/>
              <a:sym typeface="Arial Narrow"/>
            </a:endParaRPr>
          </a:p>
        </p:txBody>
      </p:sp>
      <p:sp>
        <p:nvSpPr>
          <p:cNvPr id="1359" name="Google Shape;1359;p29"/>
          <p:cNvSpPr/>
          <p:nvPr/>
        </p:nvSpPr>
        <p:spPr>
          <a:xfrm>
            <a:off x="288082" y="3704129"/>
            <a:ext cx="6912816" cy="3616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LDSP de Antioquia y SIVIGILA 2019. Secretaria de Salud de Medellín</a:t>
            </a:r>
            <a:endParaRPr/>
          </a:p>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  Comportamiento de la  Circulación viral por semana epidemiológica, Medellín a Periodo epidemiológico 4 acumulado de 2022</a:t>
            </a:r>
            <a:endParaRPr sz="1050">
              <a:solidFill>
                <a:schemeClr val="dk1"/>
              </a:solidFill>
              <a:latin typeface="Arial Narrow"/>
              <a:ea typeface="Arial Narrow"/>
              <a:cs typeface="Arial Narrow"/>
              <a:sym typeface="Arial Narrow"/>
            </a:endParaRPr>
          </a:p>
        </p:txBody>
      </p:sp>
      <p:sp>
        <p:nvSpPr>
          <p:cNvPr id="1360" name="Google Shape;1360;p29"/>
          <p:cNvSpPr/>
          <p:nvPr/>
        </p:nvSpPr>
        <p:spPr>
          <a:xfrm>
            <a:off x="288082" y="8540311"/>
            <a:ext cx="645541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LDSP de Antioquia y SIVIGILA 2018. Secretaria de Salud de Medellín</a:t>
            </a:r>
            <a:endParaRPr/>
          </a:p>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 Número de muestras positivas  por virus respiratorios, según grupo de edad, Medellín a Periodo epidemiológico 4 acumulado de 2022</a:t>
            </a:r>
            <a:endParaRPr sz="1050">
              <a:solidFill>
                <a:schemeClr val="dk1"/>
              </a:solidFill>
              <a:latin typeface="Arial Narrow"/>
              <a:ea typeface="Arial Narrow"/>
              <a:cs typeface="Arial Narrow"/>
              <a:sym typeface="Arial Narrow"/>
            </a:endParaRPr>
          </a:p>
        </p:txBody>
      </p:sp>
      <p:sp>
        <p:nvSpPr>
          <p:cNvPr id="1361" name="Google Shape;1361;p29"/>
          <p:cNvSpPr txBox="1"/>
          <p:nvPr/>
        </p:nvSpPr>
        <p:spPr>
          <a:xfrm>
            <a:off x="5112618" y="1115616"/>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2" name="Google Shape;1362;p29"/>
          <p:cNvSpPr/>
          <p:nvPr/>
        </p:nvSpPr>
        <p:spPr>
          <a:xfrm>
            <a:off x="4680569" y="615330"/>
            <a:ext cx="2480821" cy="280076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Para conocer la circulación viral en la Ciudad, se tuvo en cuenta además de los casos evaluados en la unidad centinela,  los casos notificados como IRAG inusitados por las demás IPS de la ciudad, y los resultados del LDSP de los pacientes atendidos en las IPS de la ciudad.  De un total de 67.069 muestras confirmadas por laboratorio para virus respiratorios, los virus de mayor circulación son el Covid-19 con 66.351 y el VSR con 650 casos. Se han diagnosticado además, 9 casos de influenza AH1N1,   2 casos de Influenza A,  5 casos  Influenza B,  1 caso de Influenza AH3 estacional,  24 casos de Parainfluenza, 15 casos de adenovirus y  12 casos de  Metaneumovirus.</a:t>
            </a:r>
            <a:endParaRPr sz="1100">
              <a:solidFill>
                <a:srgbClr val="FF0000"/>
              </a:solidFill>
              <a:latin typeface="Arial Narrow"/>
              <a:ea typeface="Arial Narrow"/>
              <a:cs typeface="Arial Narrow"/>
              <a:sym typeface="Arial Narrow"/>
            </a:endParaRPr>
          </a:p>
        </p:txBody>
      </p:sp>
      <p:graphicFrame>
        <p:nvGraphicFramePr>
          <p:cNvPr id="1363" name="Google Shape;1363;p29"/>
          <p:cNvGraphicFramePr/>
          <p:nvPr/>
        </p:nvGraphicFramePr>
        <p:xfrm>
          <a:off x="0" y="4788024"/>
          <a:ext cx="7161390" cy="3752287"/>
        </p:xfrm>
        <a:graphic>
          <a:graphicData uri="http://schemas.openxmlformats.org/drawingml/2006/chart">
            <c:chart r:id="rId3"/>
          </a:graphicData>
        </a:graphic>
      </p:graphicFrame>
      <p:graphicFrame>
        <p:nvGraphicFramePr>
          <p:cNvPr id="1364" name="Google Shape;1364;p29"/>
          <p:cNvGraphicFramePr/>
          <p:nvPr/>
        </p:nvGraphicFramePr>
        <p:xfrm>
          <a:off x="0" y="555873"/>
          <a:ext cx="4680569" cy="3176451"/>
        </p:xfrm>
        <a:graphic>
          <a:graphicData uri="http://schemas.openxmlformats.org/drawingml/2006/chart">
            <c:chart r:id="rId4"/>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a:t>
            </a:r>
            <a:endParaRPr b="1" sz="1050">
              <a:solidFill>
                <a:schemeClr val="dk1"/>
              </a:solidFill>
              <a:latin typeface="Arial Narrow"/>
              <a:ea typeface="Arial Narrow"/>
              <a:cs typeface="Arial Narrow"/>
              <a:sym typeface="Arial Narrow"/>
            </a:endParaRPr>
          </a:p>
        </p:txBody>
      </p:sp>
      <p:sp>
        <p:nvSpPr>
          <p:cNvPr id="117" name="Google Shape;117;p3"/>
          <p:cNvSpPr txBox="1"/>
          <p:nvPr>
            <p:ph type="title"/>
          </p:nvPr>
        </p:nvSpPr>
        <p:spPr>
          <a:xfrm>
            <a:off x="205739" y="2937799"/>
            <a:ext cx="6727831" cy="4320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000"/>
              <a:buFont typeface="Arial Narrow"/>
              <a:buNone/>
            </a:pPr>
            <a:r>
              <a:rPr b="1" lang="es-ES" sz="2000">
                <a:latin typeface="Arial Narrow"/>
                <a:ea typeface="Arial Narrow"/>
                <a:cs typeface="Arial Narrow"/>
                <a:sym typeface="Arial Narrow"/>
              </a:rPr>
              <a:t>Contenido</a:t>
            </a:r>
            <a:endParaRPr b="1" sz="2000">
              <a:latin typeface="Arial Narrow"/>
              <a:ea typeface="Arial Narrow"/>
              <a:cs typeface="Arial Narrow"/>
              <a:sym typeface="Arial Narrow"/>
            </a:endParaRPr>
          </a:p>
        </p:txBody>
      </p:sp>
      <p:grpSp>
        <p:nvGrpSpPr>
          <p:cNvPr id="118" name="Google Shape;118;p3"/>
          <p:cNvGrpSpPr/>
          <p:nvPr/>
        </p:nvGrpSpPr>
        <p:grpSpPr>
          <a:xfrm>
            <a:off x="0" y="107504"/>
            <a:ext cx="7200898" cy="1987144"/>
            <a:chOff x="0" y="14519"/>
            <a:chExt cx="7200898" cy="2078230"/>
          </a:xfrm>
        </p:grpSpPr>
        <p:sp>
          <p:nvSpPr>
            <p:cNvPr id="119" name="Google Shape;119;p3"/>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120" name="Google Shape;120;p3"/>
            <p:cNvPicPr preferRelativeResize="0"/>
            <p:nvPr/>
          </p:nvPicPr>
          <p:blipFill rotWithShape="1">
            <a:blip r:embed="rId3">
              <a:alphaModFix/>
            </a:blip>
            <a:srcRect b="0" l="0" r="0" t="0"/>
            <a:stretch/>
          </p:blipFill>
          <p:spPr>
            <a:xfrm>
              <a:off x="4752578" y="321103"/>
              <a:ext cx="2448320" cy="1771646"/>
            </a:xfrm>
            <a:prstGeom prst="rect">
              <a:avLst/>
            </a:prstGeom>
            <a:noFill/>
            <a:ln>
              <a:noFill/>
            </a:ln>
          </p:spPr>
        </p:pic>
        <p:sp>
          <p:nvSpPr>
            <p:cNvPr id="121" name="Google Shape;121;p3"/>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2" name="Google Shape;122;p3"/>
          <p:cNvSpPr txBox="1"/>
          <p:nvPr/>
        </p:nvSpPr>
        <p:spPr>
          <a:xfrm>
            <a:off x="576114" y="1684583"/>
            <a:ext cx="3598545" cy="4514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Periodo epidemiológico 04 de 2022 - Reporte Semanas 1 a 16 (Hasta Abril 23 de 2022)</a:t>
            </a:r>
            <a:endParaRPr sz="1200">
              <a:solidFill>
                <a:schemeClr val="dk1"/>
              </a:solidFill>
              <a:latin typeface="Times New Roman"/>
              <a:ea typeface="Times New Roman"/>
              <a:cs typeface="Times New Roman"/>
              <a:sym typeface="Times New Roman"/>
            </a:endParaRPr>
          </a:p>
        </p:txBody>
      </p:sp>
      <p:graphicFrame>
        <p:nvGraphicFramePr>
          <p:cNvPr id="123" name="Google Shape;123;p3"/>
          <p:cNvGraphicFramePr/>
          <p:nvPr/>
        </p:nvGraphicFramePr>
        <p:xfrm>
          <a:off x="288082" y="3347864"/>
          <a:ext cx="3000000" cy="3000000"/>
        </p:xfrm>
        <a:graphic>
          <a:graphicData uri="http://schemas.openxmlformats.org/drawingml/2006/table">
            <a:tbl>
              <a:tblPr>
                <a:noFill/>
                <a:tableStyleId>{456CAD0B-C4BC-471D-90D1-6A47E02300CF}</a:tableStyleId>
              </a:tblPr>
              <a:tblGrid>
                <a:gridCol w="2966575"/>
                <a:gridCol w="2966575"/>
                <a:gridCol w="712350"/>
              </a:tblGrid>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Infección respiratoria aguda IRA-Consulta ambulatoria</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25</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Infección respiratoria aguda IRA</a:t>
                      </a:r>
                      <a:r>
                        <a:rPr b="1" i="0" lang="es-ES" sz="1100" u="none" strike="noStrike">
                          <a:solidFill>
                            <a:schemeClr val="dk1"/>
                          </a:solidFill>
                          <a:latin typeface="Arial Narrow"/>
                          <a:ea typeface="Arial Narrow"/>
                          <a:cs typeface="Arial Narrow"/>
                          <a:sym typeface="Arial Narrow"/>
                        </a:rPr>
                        <a:t>-Hospitalizados</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26</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Infección respiratoria aguda IRA</a:t>
                      </a:r>
                      <a:r>
                        <a:rPr b="1" i="0" lang="es-ES" sz="1100" u="none" strike="noStrike">
                          <a:solidFill>
                            <a:schemeClr val="dk1"/>
                          </a:solidFill>
                          <a:latin typeface="Arial Narrow"/>
                          <a:ea typeface="Arial Narrow"/>
                          <a:cs typeface="Arial Narrow"/>
                          <a:sym typeface="Arial Narrow"/>
                        </a:rPr>
                        <a:t>-Hospitalizados en UCI</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27</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25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ESI – IRAG Centinela</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28</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164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Infección Respiratoria Aguda Grave Inusitada</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30</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Intento de suicidio</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31</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0075">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VIH</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Calibri"/>
                        <a:buNone/>
                      </a:pPr>
                      <a:r>
                        <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34</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0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Dengue</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37</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86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Agresiones por animales potencialmente transmisor de Rabia</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39</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Leptospirosis</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41</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86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Mortalidad materna- MM</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43</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Morbilidad materna extrema - MME</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44</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Mortalidad perinatal y neonatal tardía MPNNT</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45</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Sífilis Gestacional SG</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46</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Sífilis Congénita  SC</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47</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522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Gestantes con diagnóstico de VIH y Trasmisión Materno Infantil TMI de VIH.</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48</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Gestantes con diagnóstico de Hepatitis B y Trasmisión Materno Infantil TMI de la Hepatitis B.</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49</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86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Violencia de género e intrafamiliar</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50</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Cáncer en menor de 18 años</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54</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Exposición a flúor</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56</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Búsqueda Activa Institucional BAI</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57</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pic>
        <p:nvPicPr>
          <p:cNvPr id="1369" name="Google Shape;1369;p30"/>
          <p:cNvPicPr preferRelativeResize="0"/>
          <p:nvPr/>
        </p:nvPicPr>
        <p:blipFill rotWithShape="1">
          <a:blip r:embed="rId3">
            <a:alphaModFix/>
          </a:blip>
          <a:srcRect b="0" l="0" r="0" t="4235"/>
          <a:stretch/>
        </p:blipFill>
        <p:spPr>
          <a:xfrm>
            <a:off x="3790" y="-3261"/>
            <a:ext cx="2214563" cy="2792664"/>
          </a:xfrm>
          <a:prstGeom prst="rect">
            <a:avLst/>
          </a:prstGeom>
          <a:noFill/>
          <a:ln>
            <a:noFill/>
          </a:ln>
        </p:spPr>
      </p:pic>
      <p:pic>
        <p:nvPicPr>
          <p:cNvPr id="1370" name="Google Shape;1370;p30"/>
          <p:cNvPicPr preferRelativeResize="0"/>
          <p:nvPr/>
        </p:nvPicPr>
        <p:blipFill rotWithShape="1">
          <a:blip r:embed="rId4">
            <a:alphaModFix/>
          </a:blip>
          <a:srcRect b="0" l="0" r="0" t="51431"/>
          <a:stretch/>
        </p:blipFill>
        <p:spPr>
          <a:xfrm>
            <a:off x="4287" y="2805169"/>
            <a:ext cx="2232223" cy="2666962"/>
          </a:xfrm>
          <a:prstGeom prst="rect">
            <a:avLst/>
          </a:prstGeom>
          <a:noFill/>
          <a:ln>
            <a:noFill/>
          </a:ln>
        </p:spPr>
      </p:pic>
      <p:sp>
        <p:nvSpPr>
          <p:cNvPr id="1371" name="Google Shape;1371;p30"/>
          <p:cNvSpPr txBox="1"/>
          <p:nvPr/>
        </p:nvSpPr>
        <p:spPr>
          <a:xfrm>
            <a:off x="-1" y="741756"/>
            <a:ext cx="22183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4-2022</a:t>
            </a:r>
            <a:endParaRPr b="1" sz="1200">
              <a:solidFill>
                <a:schemeClr val="dk1"/>
              </a:solidFill>
              <a:latin typeface="Arial Narrow"/>
              <a:ea typeface="Arial Narrow"/>
              <a:cs typeface="Arial Narrow"/>
              <a:sym typeface="Arial Narrow"/>
            </a:endParaRPr>
          </a:p>
        </p:txBody>
      </p:sp>
      <p:sp>
        <p:nvSpPr>
          <p:cNvPr id="1372" name="Google Shape;1372;p30"/>
          <p:cNvSpPr/>
          <p:nvPr/>
        </p:nvSpPr>
        <p:spPr>
          <a:xfrm>
            <a:off x="2254889" y="2300959"/>
            <a:ext cx="494601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Número de casos de IRAG inusitado, notificados al SIVIGILA,  Medellín  a Periodo epidemiológico 4 acumulado, 2021-2022. </a:t>
            </a:r>
            <a:endParaRPr sz="1100">
              <a:solidFill>
                <a:schemeClr val="dk1"/>
              </a:solidFill>
              <a:latin typeface="Arial Narrow"/>
              <a:ea typeface="Arial Narrow"/>
              <a:cs typeface="Arial Narrow"/>
              <a:sym typeface="Arial Narrow"/>
            </a:endParaRPr>
          </a:p>
        </p:txBody>
      </p:sp>
      <p:grpSp>
        <p:nvGrpSpPr>
          <p:cNvPr id="1373" name="Google Shape;1373;p30"/>
          <p:cNvGrpSpPr/>
          <p:nvPr/>
        </p:nvGrpSpPr>
        <p:grpSpPr>
          <a:xfrm>
            <a:off x="149112" y="4139952"/>
            <a:ext cx="1892650" cy="488476"/>
            <a:chOff x="2397524" y="3379972"/>
            <a:chExt cx="4508500" cy="904875"/>
          </a:xfrm>
        </p:grpSpPr>
        <p:pic>
          <p:nvPicPr>
            <p:cNvPr id="1374" name="Google Shape;1374;p30"/>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375" name="Google Shape;1375;p30"/>
            <p:cNvSpPr txBox="1"/>
            <p:nvPr/>
          </p:nvSpPr>
          <p:spPr>
            <a:xfrm>
              <a:off x="3317545" y="3478755"/>
              <a:ext cx="1593562" cy="5701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58</a:t>
              </a:r>
              <a:endParaRPr b="1" sz="1400">
                <a:solidFill>
                  <a:schemeClr val="dk1"/>
                </a:solidFill>
                <a:latin typeface="Arial Narrow"/>
                <a:ea typeface="Arial Narrow"/>
                <a:cs typeface="Arial Narrow"/>
                <a:sym typeface="Arial Narrow"/>
              </a:endParaRPr>
            </a:p>
          </p:txBody>
        </p:sp>
      </p:grpSp>
      <p:sp>
        <p:nvSpPr>
          <p:cNvPr id="1376" name="Google Shape;1376;p30"/>
          <p:cNvSpPr txBox="1"/>
          <p:nvPr/>
        </p:nvSpPr>
        <p:spPr>
          <a:xfrm>
            <a:off x="2259382" y="4230831"/>
            <a:ext cx="483555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Según los ajustes realizados, se notificaron 58 casos como IRAG inusitada, atendidos, notificados y residentes en Medellín, de los cuales se han descartado 51 casos. </a:t>
            </a:r>
            <a:endParaRPr sz="1100">
              <a:solidFill>
                <a:schemeClr val="dk1"/>
              </a:solidFill>
              <a:latin typeface="Arial Narrow"/>
              <a:ea typeface="Arial Narrow"/>
              <a:cs typeface="Arial Narrow"/>
              <a:sym typeface="Arial Narrow"/>
            </a:endParaRPr>
          </a:p>
        </p:txBody>
      </p:sp>
      <p:grpSp>
        <p:nvGrpSpPr>
          <p:cNvPr id="1377" name="Google Shape;1377;p30"/>
          <p:cNvGrpSpPr/>
          <p:nvPr/>
        </p:nvGrpSpPr>
        <p:grpSpPr>
          <a:xfrm>
            <a:off x="2448322" y="74775"/>
            <a:ext cx="3446504" cy="276999"/>
            <a:chOff x="2448322" y="74775"/>
            <a:chExt cx="3446504" cy="276999"/>
          </a:xfrm>
        </p:grpSpPr>
        <p:sp>
          <p:nvSpPr>
            <p:cNvPr id="1378" name="Google Shape;1378;p3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79" name="Google Shape;1379;p30"/>
            <p:cNvCxnSpPr>
              <a:stCxn id="137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80" name="Google Shape;1380;p3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381" name="Google Shape;1381;p30"/>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82" name="Google Shape;1382;p30"/>
          <p:cNvGrpSpPr/>
          <p:nvPr/>
        </p:nvGrpSpPr>
        <p:grpSpPr>
          <a:xfrm>
            <a:off x="277404" y="5621632"/>
            <a:ext cx="3446504" cy="276999"/>
            <a:chOff x="2448322" y="74775"/>
            <a:chExt cx="3446504" cy="276999"/>
          </a:xfrm>
        </p:grpSpPr>
        <p:sp>
          <p:nvSpPr>
            <p:cNvPr id="1383" name="Google Shape;1383;p3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84" name="Google Shape;1384;p30"/>
            <p:cNvCxnSpPr>
              <a:stCxn id="138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85" name="Google Shape;1385;p3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386" name="Google Shape;1386;p3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Pág..30 </a:t>
            </a:r>
            <a:endParaRPr b="1" sz="1050">
              <a:solidFill>
                <a:schemeClr val="dk1"/>
              </a:solidFill>
              <a:latin typeface="Arial Narrow"/>
              <a:ea typeface="Arial Narrow"/>
              <a:cs typeface="Arial Narrow"/>
              <a:sym typeface="Arial Narrow"/>
            </a:endParaRPr>
          </a:p>
        </p:txBody>
      </p:sp>
      <p:sp>
        <p:nvSpPr>
          <p:cNvPr id="1387" name="Google Shape;1387;p30"/>
          <p:cNvSpPr txBox="1"/>
          <p:nvPr>
            <p:ph type="ctrTitle"/>
          </p:nvPr>
        </p:nvSpPr>
        <p:spPr>
          <a:xfrm>
            <a:off x="85115" y="-32846"/>
            <a:ext cx="2075175" cy="830997"/>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Infección Respiratoria Aguda Grave Inusitada - IRAG</a:t>
            </a:r>
            <a:endParaRPr b="1" sz="1600">
              <a:solidFill>
                <a:srgbClr val="C00000"/>
              </a:solidFill>
              <a:latin typeface="Arial Narrow"/>
              <a:ea typeface="Arial Narrow"/>
              <a:cs typeface="Arial Narrow"/>
              <a:sym typeface="Arial Narrow"/>
            </a:endParaRPr>
          </a:p>
        </p:txBody>
      </p:sp>
      <p:grpSp>
        <p:nvGrpSpPr>
          <p:cNvPr id="1388" name="Google Shape;1388;p30"/>
          <p:cNvGrpSpPr/>
          <p:nvPr/>
        </p:nvGrpSpPr>
        <p:grpSpPr>
          <a:xfrm>
            <a:off x="437570" y="6848803"/>
            <a:ext cx="1252369" cy="877901"/>
            <a:chOff x="-36884" y="7072716"/>
            <a:chExt cx="1252369" cy="877901"/>
          </a:xfrm>
        </p:grpSpPr>
        <p:sp>
          <p:nvSpPr>
            <p:cNvPr id="1389" name="Google Shape;1389;p3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1390" name="Google Shape;1390;p30"/>
            <p:cNvSpPr/>
            <p:nvPr/>
          </p:nvSpPr>
          <p:spPr>
            <a:xfrm>
              <a:off x="60879" y="7363321"/>
              <a:ext cx="888735"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34 casos</a:t>
              </a:r>
              <a:endParaRPr b="1" sz="1200">
                <a:solidFill>
                  <a:schemeClr val="dk1"/>
                </a:solidFill>
                <a:latin typeface="Arial Narrow"/>
                <a:ea typeface="Arial Narrow"/>
                <a:cs typeface="Arial Narrow"/>
                <a:sym typeface="Arial Narrow"/>
              </a:endParaRPr>
            </a:p>
          </p:txBody>
        </p:sp>
        <p:sp>
          <p:nvSpPr>
            <p:cNvPr id="1391" name="Google Shape;1391;p30"/>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pic>
        <p:nvPicPr>
          <p:cNvPr id="1392" name="Google Shape;1392;p30"/>
          <p:cNvPicPr preferRelativeResize="0"/>
          <p:nvPr/>
        </p:nvPicPr>
        <p:blipFill rotWithShape="1">
          <a:blip r:embed="rId6">
            <a:alphaModFix/>
          </a:blip>
          <a:srcRect b="0" l="0" r="83073" t="0"/>
          <a:stretch/>
        </p:blipFill>
        <p:spPr>
          <a:xfrm>
            <a:off x="654660" y="6062295"/>
            <a:ext cx="804283" cy="850900"/>
          </a:xfrm>
          <a:prstGeom prst="rect">
            <a:avLst/>
          </a:prstGeom>
          <a:noFill/>
          <a:ln>
            <a:noFill/>
          </a:ln>
        </p:spPr>
      </p:pic>
      <p:pic>
        <p:nvPicPr>
          <p:cNvPr id="1393" name="Google Shape;1393;p30"/>
          <p:cNvPicPr preferRelativeResize="0"/>
          <p:nvPr/>
        </p:nvPicPr>
        <p:blipFill rotWithShape="1">
          <a:blip r:embed="rId6">
            <a:alphaModFix/>
          </a:blip>
          <a:srcRect b="1382" l="28990" r="53580" t="-1382"/>
          <a:stretch/>
        </p:blipFill>
        <p:spPr>
          <a:xfrm>
            <a:off x="1725930" y="6076655"/>
            <a:ext cx="828105" cy="850900"/>
          </a:xfrm>
          <a:prstGeom prst="rect">
            <a:avLst/>
          </a:prstGeom>
          <a:noFill/>
          <a:ln>
            <a:noFill/>
          </a:ln>
        </p:spPr>
      </p:pic>
      <p:grpSp>
        <p:nvGrpSpPr>
          <p:cNvPr id="1394" name="Google Shape;1394;p30"/>
          <p:cNvGrpSpPr/>
          <p:nvPr/>
        </p:nvGrpSpPr>
        <p:grpSpPr>
          <a:xfrm>
            <a:off x="1540452" y="6848803"/>
            <a:ext cx="1229607" cy="877901"/>
            <a:chOff x="-14122" y="7072716"/>
            <a:chExt cx="1229607" cy="877901"/>
          </a:xfrm>
        </p:grpSpPr>
        <p:sp>
          <p:nvSpPr>
            <p:cNvPr id="1395" name="Google Shape;1395;p3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1396" name="Google Shape;1396;p30"/>
            <p:cNvSpPr/>
            <p:nvPr/>
          </p:nvSpPr>
          <p:spPr>
            <a:xfrm>
              <a:off x="209545" y="7363321"/>
              <a:ext cx="92997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24 casos</a:t>
              </a:r>
              <a:endParaRPr b="1" sz="1200">
                <a:solidFill>
                  <a:schemeClr val="dk1"/>
                </a:solidFill>
                <a:latin typeface="Arial Narrow"/>
                <a:ea typeface="Arial Narrow"/>
                <a:cs typeface="Arial Narrow"/>
                <a:sym typeface="Arial Narrow"/>
              </a:endParaRPr>
            </a:p>
          </p:txBody>
        </p:sp>
        <p:sp>
          <p:nvSpPr>
            <p:cNvPr id="1397" name="Google Shape;1397;p30"/>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398" name="Google Shape;1398;p30"/>
          <p:cNvGrpSpPr/>
          <p:nvPr/>
        </p:nvGrpSpPr>
        <p:grpSpPr>
          <a:xfrm>
            <a:off x="190340" y="7806669"/>
            <a:ext cx="2237424" cy="1105852"/>
            <a:chOff x="-788022" y="6983264"/>
            <a:chExt cx="2237424" cy="1105852"/>
          </a:xfrm>
        </p:grpSpPr>
        <p:sp>
          <p:nvSpPr>
            <p:cNvPr id="1399" name="Google Shape;1399;p30"/>
            <p:cNvSpPr txBox="1"/>
            <p:nvPr/>
          </p:nvSpPr>
          <p:spPr>
            <a:xfrm>
              <a:off x="-788022" y="6983264"/>
              <a:ext cx="223742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Antecedentes de viaje internacional</a:t>
              </a:r>
              <a:endParaRPr b="1" sz="1200" u="sng">
                <a:solidFill>
                  <a:schemeClr val="dk1"/>
                </a:solidFill>
                <a:latin typeface="Arial Narrow"/>
                <a:ea typeface="Arial Narrow"/>
                <a:cs typeface="Arial Narrow"/>
                <a:sym typeface="Arial Narrow"/>
              </a:endParaRPr>
            </a:p>
          </p:txBody>
        </p:sp>
        <p:sp>
          <p:nvSpPr>
            <p:cNvPr id="1400" name="Google Shape;1400;p30"/>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1401" name="Google Shape;1401;p30"/>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402" name="Google Shape;1402;p30"/>
          <p:cNvGrpSpPr/>
          <p:nvPr/>
        </p:nvGrpSpPr>
        <p:grpSpPr>
          <a:xfrm>
            <a:off x="5019370" y="7920176"/>
            <a:ext cx="1857467" cy="877901"/>
            <a:chOff x="-14122" y="7072716"/>
            <a:chExt cx="1857467" cy="877901"/>
          </a:xfrm>
        </p:grpSpPr>
        <p:sp>
          <p:nvSpPr>
            <p:cNvPr id="1403" name="Google Shape;1403;p30"/>
            <p:cNvSpPr txBox="1"/>
            <p:nvPr/>
          </p:nvSpPr>
          <p:spPr>
            <a:xfrm>
              <a:off x="-14122" y="7072716"/>
              <a:ext cx="185746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Contacto con aves o cerdos</a:t>
              </a:r>
              <a:endParaRPr b="1" sz="1200" u="sng">
                <a:solidFill>
                  <a:schemeClr val="dk1"/>
                </a:solidFill>
                <a:latin typeface="Arial Narrow"/>
                <a:ea typeface="Arial Narrow"/>
                <a:cs typeface="Arial Narrow"/>
                <a:sym typeface="Arial Narrow"/>
              </a:endParaRPr>
            </a:p>
          </p:txBody>
        </p:sp>
        <p:sp>
          <p:nvSpPr>
            <p:cNvPr id="1404" name="Google Shape;1404;p30"/>
            <p:cNvSpPr/>
            <p:nvPr/>
          </p:nvSpPr>
          <p:spPr>
            <a:xfrm>
              <a:off x="476451" y="7363321"/>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1405" name="Google Shape;1405;p30"/>
            <p:cNvSpPr txBox="1"/>
            <p:nvPr/>
          </p:nvSpPr>
          <p:spPr>
            <a:xfrm>
              <a:off x="231681"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sp>
        <p:nvSpPr>
          <p:cNvPr id="1406" name="Google Shape;1406;p30"/>
          <p:cNvSpPr/>
          <p:nvPr/>
        </p:nvSpPr>
        <p:spPr>
          <a:xfrm>
            <a:off x="2412645" y="2858322"/>
            <a:ext cx="4668876"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Número de casos de IRAG inusitados, residentes en Medellín, a Periodo epidemiológico 4 acumulado, 2022</a:t>
            </a:r>
            <a:endParaRPr sz="1050">
              <a:solidFill>
                <a:schemeClr val="dk1"/>
              </a:solidFill>
              <a:latin typeface="Arial Narrow"/>
              <a:ea typeface="Arial Narrow"/>
              <a:cs typeface="Arial Narrow"/>
              <a:sym typeface="Arial Narrow"/>
            </a:endParaRPr>
          </a:p>
        </p:txBody>
      </p:sp>
      <p:pic>
        <p:nvPicPr>
          <p:cNvPr id="1407" name="Google Shape;1407;p30"/>
          <p:cNvPicPr preferRelativeResize="0"/>
          <p:nvPr/>
        </p:nvPicPr>
        <p:blipFill rotWithShape="1">
          <a:blip r:embed="rId7">
            <a:alphaModFix/>
          </a:blip>
          <a:srcRect b="0" l="0" r="50000" t="0"/>
          <a:stretch/>
        </p:blipFill>
        <p:spPr>
          <a:xfrm>
            <a:off x="5438539" y="6073446"/>
            <a:ext cx="998542" cy="874818"/>
          </a:xfrm>
          <a:prstGeom prst="rect">
            <a:avLst/>
          </a:prstGeom>
          <a:noFill/>
          <a:ln>
            <a:noFill/>
          </a:ln>
        </p:spPr>
      </p:pic>
      <p:pic>
        <p:nvPicPr>
          <p:cNvPr id="1408" name="Google Shape;1408;p30"/>
          <p:cNvPicPr preferRelativeResize="0"/>
          <p:nvPr/>
        </p:nvPicPr>
        <p:blipFill rotWithShape="1">
          <a:blip r:embed="rId7">
            <a:alphaModFix/>
          </a:blip>
          <a:srcRect b="0" l="50528" r="0" t="0"/>
          <a:stretch/>
        </p:blipFill>
        <p:spPr>
          <a:xfrm>
            <a:off x="2041762" y="7904185"/>
            <a:ext cx="949056" cy="840331"/>
          </a:xfrm>
          <a:prstGeom prst="rect">
            <a:avLst/>
          </a:prstGeom>
          <a:noFill/>
          <a:ln>
            <a:noFill/>
          </a:ln>
        </p:spPr>
      </p:pic>
      <p:pic>
        <p:nvPicPr>
          <p:cNvPr id="1409" name="Google Shape;1409;p30"/>
          <p:cNvPicPr preferRelativeResize="0"/>
          <p:nvPr/>
        </p:nvPicPr>
        <p:blipFill rotWithShape="1">
          <a:blip r:embed="rId8">
            <a:alphaModFix/>
          </a:blip>
          <a:srcRect b="0" l="10893" r="64411" t="0"/>
          <a:stretch/>
        </p:blipFill>
        <p:spPr>
          <a:xfrm>
            <a:off x="3045857" y="6162832"/>
            <a:ext cx="904106" cy="743198"/>
          </a:xfrm>
          <a:prstGeom prst="rect">
            <a:avLst/>
          </a:prstGeom>
          <a:noFill/>
          <a:ln>
            <a:noFill/>
          </a:ln>
        </p:spPr>
      </p:pic>
      <p:grpSp>
        <p:nvGrpSpPr>
          <p:cNvPr id="1410" name="Google Shape;1410;p30"/>
          <p:cNvGrpSpPr/>
          <p:nvPr/>
        </p:nvGrpSpPr>
        <p:grpSpPr>
          <a:xfrm>
            <a:off x="2874133" y="6840926"/>
            <a:ext cx="1229607" cy="747277"/>
            <a:chOff x="-14122" y="7072716"/>
            <a:chExt cx="1229607" cy="747277"/>
          </a:xfrm>
        </p:grpSpPr>
        <p:sp>
          <p:nvSpPr>
            <p:cNvPr id="1411" name="Google Shape;1411;p3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Hospitalizados</a:t>
              </a:r>
              <a:endParaRPr b="1" sz="1200" u="sng">
                <a:solidFill>
                  <a:schemeClr val="dk1"/>
                </a:solidFill>
                <a:latin typeface="Arial Narrow"/>
                <a:ea typeface="Arial Narrow"/>
                <a:cs typeface="Arial Narrow"/>
                <a:sym typeface="Arial Narrow"/>
              </a:endParaRPr>
            </a:p>
          </p:txBody>
        </p:sp>
        <p:sp>
          <p:nvSpPr>
            <p:cNvPr id="1412" name="Google Shape;1412;p30"/>
            <p:cNvSpPr/>
            <p:nvPr/>
          </p:nvSpPr>
          <p:spPr>
            <a:xfrm>
              <a:off x="157602" y="7363320"/>
              <a:ext cx="792012" cy="4566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58 casos</a:t>
              </a:r>
              <a:endParaRPr b="1" sz="1200">
                <a:solidFill>
                  <a:schemeClr val="dk1"/>
                </a:solidFill>
                <a:latin typeface="Arial Narrow"/>
                <a:ea typeface="Arial Narrow"/>
                <a:cs typeface="Arial Narrow"/>
                <a:sym typeface="Arial Narrow"/>
              </a:endParaRPr>
            </a:p>
          </p:txBody>
        </p:sp>
      </p:grpSp>
      <p:pic>
        <p:nvPicPr>
          <p:cNvPr id="1413" name="Google Shape;1413;p30"/>
          <p:cNvPicPr preferRelativeResize="0"/>
          <p:nvPr/>
        </p:nvPicPr>
        <p:blipFill rotWithShape="1">
          <a:blip r:embed="rId9">
            <a:alphaModFix/>
          </a:blip>
          <a:srcRect b="0" l="55406" r="19476" t="0"/>
          <a:stretch/>
        </p:blipFill>
        <p:spPr>
          <a:xfrm>
            <a:off x="4108267" y="6219530"/>
            <a:ext cx="844527" cy="708025"/>
          </a:xfrm>
          <a:prstGeom prst="rect">
            <a:avLst/>
          </a:prstGeom>
          <a:noFill/>
          <a:ln>
            <a:noFill/>
          </a:ln>
        </p:spPr>
      </p:pic>
      <p:grpSp>
        <p:nvGrpSpPr>
          <p:cNvPr id="1414" name="Google Shape;1414;p30"/>
          <p:cNvGrpSpPr/>
          <p:nvPr/>
        </p:nvGrpSpPr>
        <p:grpSpPr>
          <a:xfrm>
            <a:off x="3965962" y="6848803"/>
            <a:ext cx="1229607" cy="650645"/>
            <a:chOff x="-14122" y="7072716"/>
            <a:chExt cx="1229607" cy="650645"/>
          </a:xfrm>
        </p:grpSpPr>
        <p:sp>
          <p:nvSpPr>
            <p:cNvPr id="1415" name="Google Shape;1415;p3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Defunciones</a:t>
              </a:r>
              <a:endParaRPr b="1" sz="1200" u="sng">
                <a:solidFill>
                  <a:schemeClr val="dk1"/>
                </a:solidFill>
                <a:latin typeface="Arial Narrow"/>
                <a:ea typeface="Arial Narrow"/>
                <a:cs typeface="Arial Narrow"/>
                <a:sym typeface="Arial Narrow"/>
              </a:endParaRPr>
            </a:p>
          </p:txBody>
        </p:sp>
        <p:sp>
          <p:nvSpPr>
            <p:cNvPr id="1416" name="Google Shape;1416;p30"/>
            <p:cNvSpPr/>
            <p:nvPr/>
          </p:nvSpPr>
          <p:spPr>
            <a:xfrm>
              <a:off x="209545" y="7363321"/>
              <a:ext cx="8614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nvGrpSpPr>
          <p:cNvPr id="1417" name="Google Shape;1417;p30"/>
          <p:cNvGrpSpPr/>
          <p:nvPr/>
        </p:nvGrpSpPr>
        <p:grpSpPr>
          <a:xfrm>
            <a:off x="4974074" y="6852567"/>
            <a:ext cx="1794728" cy="631184"/>
            <a:chOff x="-14122" y="7072716"/>
            <a:chExt cx="1794728" cy="631184"/>
          </a:xfrm>
        </p:grpSpPr>
        <p:sp>
          <p:nvSpPr>
            <p:cNvPr id="1418" name="Google Shape;1418;p30"/>
            <p:cNvSpPr txBox="1"/>
            <p:nvPr/>
          </p:nvSpPr>
          <p:spPr>
            <a:xfrm>
              <a:off x="-14122" y="7072716"/>
              <a:ext cx="179472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Trabajadores de la salud</a:t>
              </a:r>
              <a:endParaRPr b="1" sz="1200" u="sng">
                <a:solidFill>
                  <a:schemeClr val="dk1"/>
                </a:solidFill>
                <a:latin typeface="Arial Narrow"/>
                <a:ea typeface="Arial Narrow"/>
                <a:cs typeface="Arial Narrow"/>
                <a:sym typeface="Arial Narrow"/>
              </a:endParaRPr>
            </a:p>
          </p:txBody>
        </p:sp>
        <p:sp>
          <p:nvSpPr>
            <p:cNvPr id="1419" name="Google Shape;1419;p30"/>
            <p:cNvSpPr/>
            <p:nvPr/>
          </p:nvSpPr>
          <p:spPr>
            <a:xfrm>
              <a:off x="537468" y="7343860"/>
              <a:ext cx="86580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pic>
        <p:nvPicPr>
          <p:cNvPr id="1420" name="Google Shape;1420;p30"/>
          <p:cNvPicPr preferRelativeResize="0"/>
          <p:nvPr/>
        </p:nvPicPr>
        <p:blipFill rotWithShape="1">
          <a:blip r:embed="rId10">
            <a:alphaModFix/>
          </a:blip>
          <a:srcRect b="0" l="0" r="0" t="0"/>
          <a:stretch/>
        </p:blipFill>
        <p:spPr>
          <a:xfrm>
            <a:off x="4146244" y="7906739"/>
            <a:ext cx="904875" cy="788987"/>
          </a:xfrm>
          <a:prstGeom prst="rect">
            <a:avLst/>
          </a:prstGeom>
          <a:noFill/>
          <a:ln>
            <a:noFill/>
          </a:ln>
        </p:spPr>
      </p:pic>
      <p:sp>
        <p:nvSpPr>
          <p:cNvPr id="1421" name="Google Shape;1421;p30"/>
          <p:cNvSpPr txBox="1"/>
          <p:nvPr/>
        </p:nvSpPr>
        <p:spPr>
          <a:xfrm>
            <a:off x="-1" y="4635320"/>
            <a:ext cx="215341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La variación porcentual con respecto al mismo periodo del año anterior aumentó en un 280%</a:t>
            </a:r>
            <a:endParaRPr b="1" sz="9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aphicFrame>
        <p:nvGraphicFramePr>
          <p:cNvPr id="1422" name="Google Shape;1422;p30"/>
          <p:cNvGraphicFramePr/>
          <p:nvPr/>
        </p:nvGraphicFramePr>
        <p:xfrm>
          <a:off x="2452470" y="3248656"/>
          <a:ext cx="3000000" cy="3000000"/>
        </p:xfrm>
        <a:graphic>
          <a:graphicData uri="http://schemas.openxmlformats.org/drawingml/2006/table">
            <a:tbl>
              <a:tblPr bandRow="1" firstCol="1" firstRow="1">
                <a:noFill/>
                <a:tableStyleId>{456CAD0B-C4BC-471D-90D1-6A47E02300CF}</a:tableStyleId>
              </a:tblPr>
              <a:tblGrid>
                <a:gridCol w="1075975"/>
                <a:gridCol w="864100"/>
                <a:gridCol w="907300"/>
                <a:gridCol w="848600"/>
                <a:gridCol w="554475"/>
              </a:tblGrid>
              <a:tr h="409075">
                <a:tc>
                  <a:txBody>
                    <a:bodyPr/>
                    <a:lstStyle/>
                    <a:p>
                      <a:pPr indent="0" lvl="0" marL="0" marR="0" rtl="0" algn="l">
                        <a:spcBef>
                          <a:spcPts val="0"/>
                        </a:spcBef>
                        <a:spcAft>
                          <a:spcPts val="0"/>
                        </a:spcAft>
                        <a:buNone/>
                      </a:pPr>
                      <a:r>
                        <a:rPr lang="es-ES" sz="900"/>
                        <a:t>TIPO DE CASO</a:t>
                      </a:r>
                      <a:endParaRPr sz="1200">
                        <a:solidFill>
                          <a:srgbClr val="365F91"/>
                        </a:solidFill>
                        <a:latin typeface="Cambria"/>
                        <a:ea typeface="Cambria"/>
                        <a:cs typeface="Cambria"/>
                        <a:sym typeface="Cambria"/>
                      </a:endParaRPr>
                    </a:p>
                  </a:txBody>
                  <a:tcPr marT="0" marB="0" marR="68575" marL="68575"/>
                </a:tc>
                <a:tc>
                  <a:txBody>
                    <a:bodyPr/>
                    <a:lstStyle/>
                    <a:p>
                      <a:pPr indent="0" lvl="0" marL="0" marR="0" rtl="0" algn="ctr">
                        <a:spcBef>
                          <a:spcPts val="0"/>
                        </a:spcBef>
                        <a:spcAft>
                          <a:spcPts val="0"/>
                        </a:spcAft>
                        <a:buNone/>
                      </a:pPr>
                      <a:r>
                        <a:rPr lang="es-ES" sz="900"/>
                        <a:t>CONF. LABORATORIO</a:t>
                      </a:r>
                      <a:endParaRPr sz="1200">
                        <a:solidFill>
                          <a:srgbClr val="365F91"/>
                        </a:solidFill>
                        <a:latin typeface="Cambria"/>
                        <a:ea typeface="Cambria"/>
                        <a:cs typeface="Cambria"/>
                        <a:sym typeface="Cambria"/>
                      </a:endParaRPr>
                    </a:p>
                  </a:txBody>
                  <a:tcPr marT="0" marB="0" marR="68575" marL="68575"/>
                </a:tc>
                <a:tc>
                  <a:txBody>
                    <a:bodyPr/>
                    <a:lstStyle/>
                    <a:p>
                      <a:pPr indent="0" lvl="0" marL="0" marR="0" rtl="0" algn="ctr">
                        <a:spcBef>
                          <a:spcPts val="0"/>
                        </a:spcBef>
                        <a:spcAft>
                          <a:spcPts val="0"/>
                        </a:spcAft>
                        <a:buNone/>
                      </a:pPr>
                      <a:r>
                        <a:rPr lang="es-ES" sz="900"/>
                        <a:t>DESCARTADOS</a:t>
                      </a:r>
                      <a:endParaRPr sz="1200">
                        <a:solidFill>
                          <a:srgbClr val="365F91"/>
                        </a:solidFill>
                        <a:latin typeface="Cambria"/>
                        <a:ea typeface="Cambria"/>
                        <a:cs typeface="Cambria"/>
                        <a:sym typeface="Cambria"/>
                      </a:endParaRPr>
                    </a:p>
                  </a:txBody>
                  <a:tcPr marT="0" marB="0" marR="68575" marL="68575"/>
                </a:tc>
                <a:tc>
                  <a:txBody>
                    <a:bodyPr/>
                    <a:lstStyle/>
                    <a:p>
                      <a:pPr indent="0" lvl="0" marL="0" marR="0" rtl="0" algn="ctr">
                        <a:spcBef>
                          <a:spcPts val="0"/>
                        </a:spcBef>
                        <a:spcAft>
                          <a:spcPts val="0"/>
                        </a:spcAft>
                        <a:buNone/>
                      </a:pPr>
                      <a:r>
                        <a:rPr lang="es-ES" sz="900"/>
                        <a:t>PROBABLES</a:t>
                      </a:r>
                      <a:endParaRPr sz="1200">
                        <a:solidFill>
                          <a:srgbClr val="365F91"/>
                        </a:solidFill>
                        <a:latin typeface="Cambria"/>
                        <a:ea typeface="Cambria"/>
                        <a:cs typeface="Cambria"/>
                        <a:sym typeface="Cambria"/>
                      </a:endParaRPr>
                    </a:p>
                  </a:txBody>
                  <a:tcPr marT="0" marB="0" marR="68575" marL="68575"/>
                </a:tc>
                <a:tc>
                  <a:txBody>
                    <a:bodyPr/>
                    <a:lstStyle/>
                    <a:p>
                      <a:pPr indent="0" lvl="0" marL="0" marR="0" rtl="0" algn="ctr">
                        <a:spcBef>
                          <a:spcPts val="0"/>
                        </a:spcBef>
                        <a:spcAft>
                          <a:spcPts val="0"/>
                        </a:spcAft>
                        <a:buNone/>
                      </a:pPr>
                      <a:r>
                        <a:rPr lang="es-ES" sz="900"/>
                        <a:t>TOTAL</a:t>
                      </a:r>
                      <a:endParaRPr sz="1200">
                        <a:solidFill>
                          <a:srgbClr val="365F91"/>
                        </a:solidFill>
                        <a:latin typeface="Cambria"/>
                        <a:ea typeface="Cambria"/>
                        <a:cs typeface="Cambria"/>
                        <a:sym typeface="Cambria"/>
                      </a:endParaRPr>
                    </a:p>
                  </a:txBody>
                  <a:tcPr marT="0" marB="0" marR="68575" marL="68575"/>
                </a:tc>
              </a:tr>
              <a:tr h="272725">
                <a:tc>
                  <a:txBody>
                    <a:bodyPr/>
                    <a:lstStyle/>
                    <a:p>
                      <a:pPr indent="0" lvl="0" marL="0" marR="0" rtl="0" algn="l">
                        <a:spcBef>
                          <a:spcPts val="0"/>
                        </a:spcBef>
                        <a:spcAft>
                          <a:spcPts val="0"/>
                        </a:spcAft>
                        <a:buNone/>
                      </a:pPr>
                      <a:r>
                        <a:rPr lang="es-ES" sz="900"/>
                        <a:t>IRAG INUSITADA</a:t>
                      </a:r>
                      <a:r>
                        <a:rPr lang="es-ES" sz="900"/>
                        <a:t> </a:t>
                      </a:r>
                      <a:r>
                        <a:rPr lang="es-ES" sz="900"/>
                        <a:t>(348)</a:t>
                      </a:r>
                      <a:endParaRPr sz="1200">
                        <a:solidFill>
                          <a:srgbClr val="365F91"/>
                        </a:solidFill>
                        <a:latin typeface="Cambria"/>
                        <a:ea typeface="Cambria"/>
                        <a:cs typeface="Cambria"/>
                        <a:sym typeface="Cambria"/>
                      </a:endParaRPr>
                    </a:p>
                  </a:txBody>
                  <a:tcPr marT="0" marB="0" marR="68575" marL="68575" anchor="b"/>
                </a:tc>
                <a:tc>
                  <a:txBody>
                    <a:bodyPr/>
                    <a:lstStyle/>
                    <a:p>
                      <a:pPr indent="0" lvl="0" marL="0" marR="0" rtl="0" algn="ctr">
                        <a:spcBef>
                          <a:spcPts val="0"/>
                        </a:spcBef>
                        <a:spcAft>
                          <a:spcPts val="0"/>
                        </a:spcAft>
                        <a:buNone/>
                      </a:pPr>
                      <a:r>
                        <a:rPr lang="es-ES" sz="900"/>
                        <a:t>4</a:t>
                      </a:r>
                      <a:endParaRPr sz="1200">
                        <a:solidFill>
                          <a:srgbClr val="365F91"/>
                        </a:solidFill>
                        <a:latin typeface="Cambria"/>
                        <a:ea typeface="Cambria"/>
                        <a:cs typeface="Cambria"/>
                        <a:sym typeface="Cambria"/>
                      </a:endParaRPr>
                    </a:p>
                  </a:txBody>
                  <a:tcPr marT="0" marB="0" marR="68575" marL="68575" anchor="b"/>
                </a:tc>
                <a:tc>
                  <a:txBody>
                    <a:bodyPr/>
                    <a:lstStyle/>
                    <a:p>
                      <a:pPr indent="0" lvl="0" marL="0" marR="0" rtl="0" algn="ctr">
                        <a:spcBef>
                          <a:spcPts val="0"/>
                        </a:spcBef>
                        <a:spcAft>
                          <a:spcPts val="0"/>
                        </a:spcAft>
                        <a:buNone/>
                      </a:pPr>
                      <a:r>
                        <a:rPr lang="es-ES" sz="900">
                          <a:solidFill>
                            <a:schemeClr val="dk1"/>
                          </a:solidFill>
                          <a:latin typeface="Calibri"/>
                          <a:ea typeface="Calibri"/>
                          <a:cs typeface="Calibri"/>
                          <a:sym typeface="Calibri"/>
                        </a:rPr>
                        <a:t>51</a:t>
                      </a:r>
                      <a:endParaRPr sz="1200">
                        <a:solidFill>
                          <a:srgbClr val="365F91"/>
                        </a:solidFill>
                        <a:latin typeface="Cambria"/>
                        <a:ea typeface="Cambria"/>
                        <a:cs typeface="Cambria"/>
                        <a:sym typeface="Cambria"/>
                      </a:endParaRPr>
                    </a:p>
                  </a:txBody>
                  <a:tcPr marT="0" marB="0" marR="68575" marL="68575" anchor="b"/>
                </a:tc>
                <a:tc>
                  <a:txBody>
                    <a:bodyPr/>
                    <a:lstStyle/>
                    <a:p>
                      <a:pPr indent="0" lvl="0" marL="0" marR="0" rtl="0" algn="ctr">
                        <a:spcBef>
                          <a:spcPts val="0"/>
                        </a:spcBef>
                        <a:spcAft>
                          <a:spcPts val="0"/>
                        </a:spcAft>
                        <a:buNone/>
                      </a:pPr>
                      <a:r>
                        <a:rPr lang="es-ES" sz="900">
                          <a:solidFill>
                            <a:schemeClr val="dk1"/>
                          </a:solidFill>
                          <a:latin typeface="Calibri"/>
                          <a:ea typeface="Calibri"/>
                          <a:cs typeface="Calibri"/>
                          <a:sym typeface="Calibri"/>
                        </a:rPr>
                        <a:t>3</a:t>
                      </a:r>
                      <a:endParaRPr sz="900">
                        <a:solidFill>
                          <a:schemeClr val="dk1"/>
                        </a:solidFill>
                        <a:latin typeface="Calibri"/>
                        <a:ea typeface="Calibri"/>
                        <a:cs typeface="Calibri"/>
                        <a:sym typeface="Calibri"/>
                      </a:endParaRPr>
                    </a:p>
                  </a:txBody>
                  <a:tcPr marT="0" marB="0" marR="68575" marL="68575" anchor="b"/>
                </a:tc>
                <a:tc>
                  <a:txBody>
                    <a:bodyPr/>
                    <a:lstStyle/>
                    <a:p>
                      <a:pPr indent="0" lvl="0" marL="0" marR="0" rtl="0" algn="ctr">
                        <a:spcBef>
                          <a:spcPts val="0"/>
                        </a:spcBef>
                        <a:spcAft>
                          <a:spcPts val="0"/>
                        </a:spcAft>
                        <a:buNone/>
                      </a:pPr>
                      <a:r>
                        <a:rPr lang="es-ES" sz="900"/>
                        <a:t>58</a:t>
                      </a:r>
                      <a:endParaRPr sz="1200">
                        <a:solidFill>
                          <a:srgbClr val="365F91"/>
                        </a:solidFill>
                        <a:latin typeface="Cambria"/>
                        <a:ea typeface="Cambria"/>
                        <a:cs typeface="Cambria"/>
                        <a:sym typeface="Cambria"/>
                      </a:endParaRPr>
                    </a:p>
                  </a:txBody>
                  <a:tcPr marT="0" marB="0" marR="68575" marL="68575" anchor="b"/>
                </a:tc>
              </a:tr>
            </a:tbl>
          </a:graphicData>
        </a:graphic>
      </p:graphicFrame>
      <p:sp>
        <p:nvSpPr>
          <p:cNvPr id="1423" name="Google Shape;1423;p30"/>
          <p:cNvSpPr/>
          <p:nvPr/>
        </p:nvSpPr>
        <p:spPr>
          <a:xfrm>
            <a:off x="2371688" y="3927158"/>
            <a:ext cx="3600450"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graphicFrame>
        <p:nvGraphicFramePr>
          <p:cNvPr id="1424" name="Google Shape;1424;p30"/>
          <p:cNvGraphicFramePr/>
          <p:nvPr/>
        </p:nvGraphicFramePr>
        <p:xfrm>
          <a:off x="2218352" y="460744"/>
          <a:ext cx="4876580" cy="1951016"/>
        </p:xfrm>
        <a:graphic>
          <a:graphicData uri="http://schemas.openxmlformats.org/drawingml/2006/chart">
            <c:chart r:id="rId11"/>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pic>
        <p:nvPicPr>
          <p:cNvPr id="1429" name="Google Shape;1429;p31"/>
          <p:cNvPicPr preferRelativeResize="0"/>
          <p:nvPr/>
        </p:nvPicPr>
        <p:blipFill rotWithShape="1">
          <a:blip r:embed="rId3">
            <a:alphaModFix/>
          </a:blip>
          <a:srcRect b="0" l="0" r="1301" t="0"/>
          <a:stretch/>
        </p:blipFill>
        <p:spPr>
          <a:xfrm>
            <a:off x="-9669" y="10266"/>
            <a:ext cx="2148327" cy="3913662"/>
          </a:xfrm>
          <a:prstGeom prst="rect">
            <a:avLst/>
          </a:prstGeom>
          <a:noFill/>
          <a:ln>
            <a:noFill/>
          </a:ln>
        </p:spPr>
      </p:pic>
      <p:pic>
        <p:nvPicPr>
          <p:cNvPr id="1430" name="Google Shape;1430;p31"/>
          <p:cNvPicPr preferRelativeResize="0"/>
          <p:nvPr/>
        </p:nvPicPr>
        <p:blipFill rotWithShape="1">
          <a:blip r:embed="rId4">
            <a:alphaModFix/>
          </a:blip>
          <a:srcRect b="0" l="0" r="0" t="51431"/>
          <a:stretch/>
        </p:blipFill>
        <p:spPr>
          <a:xfrm>
            <a:off x="0" y="3938064"/>
            <a:ext cx="2180731" cy="3086602"/>
          </a:xfrm>
          <a:prstGeom prst="rect">
            <a:avLst/>
          </a:prstGeom>
          <a:noFill/>
          <a:ln>
            <a:noFill/>
          </a:ln>
        </p:spPr>
      </p:pic>
      <p:sp>
        <p:nvSpPr>
          <p:cNvPr id="1431" name="Google Shape;1431;p31"/>
          <p:cNvSpPr txBox="1"/>
          <p:nvPr/>
        </p:nvSpPr>
        <p:spPr>
          <a:xfrm>
            <a:off x="-90045" y="1026284"/>
            <a:ext cx="23090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04 - 2022</a:t>
            </a:r>
            <a:endParaRPr b="1" sz="1200">
              <a:solidFill>
                <a:schemeClr val="dk1"/>
              </a:solidFill>
              <a:latin typeface="Arial Narrow"/>
              <a:ea typeface="Arial Narrow"/>
              <a:cs typeface="Arial Narrow"/>
              <a:sym typeface="Arial Narrow"/>
            </a:endParaRPr>
          </a:p>
        </p:txBody>
      </p:sp>
      <p:sp>
        <p:nvSpPr>
          <p:cNvPr id="1432" name="Google Shape;1432;p31"/>
          <p:cNvSpPr/>
          <p:nvPr/>
        </p:nvSpPr>
        <p:spPr>
          <a:xfrm>
            <a:off x="2179172" y="3520957"/>
            <a:ext cx="4946011"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intento de suicidio. Medellín, a Periodo epidemiológico 04  acumulado de 2022. </a:t>
            </a:r>
            <a:endParaRPr sz="1100">
              <a:solidFill>
                <a:schemeClr val="dk1"/>
              </a:solidFill>
              <a:latin typeface="Arial Narrow"/>
              <a:ea typeface="Arial Narrow"/>
              <a:cs typeface="Arial Narrow"/>
              <a:sym typeface="Arial Narrow"/>
            </a:endParaRPr>
          </a:p>
        </p:txBody>
      </p:sp>
      <p:grpSp>
        <p:nvGrpSpPr>
          <p:cNvPr id="1433" name="Google Shape;1433;p31"/>
          <p:cNvGrpSpPr/>
          <p:nvPr/>
        </p:nvGrpSpPr>
        <p:grpSpPr>
          <a:xfrm>
            <a:off x="179214" y="5325845"/>
            <a:ext cx="1892650" cy="488476"/>
            <a:chOff x="2397524" y="3379972"/>
            <a:chExt cx="4508500" cy="904875"/>
          </a:xfrm>
        </p:grpSpPr>
        <p:pic>
          <p:nvPicPr>
            <p:cNvPr id="1434" name="Google Shape;1434;p31"/>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435" name="Google Shape;1435;p31"/>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761</a:t>
              </a:r>
              <a:endParaRPr b="1" sz="1800">
                <a:solidFill>
                  <a:schemeClr val="dk1"/>
                </a:solidFill>
                <a:latin typeface="Arial Narrow"/>
                <a:ea typeface="Arial Narrow"/>
                <a:cs typeface="Arial Narrow"/>
                <a:sym typeface="Arial Narrow"/>
              </a:endParaRPr>
            </a:p>
          </p:txBody>
        </p:sp>
      </p:grpSp>
      <p:sp>
        <p:nvSpPr>
          <p:cNvPr id="1436" name="Google Shape;1436;p31"/>
          <p:cNvSpPr txBox="1"/>
          <p:nvPr/>
        </p:nvSpPr>
        <p:spPr>
          <a:xfrm>
            <a:off x="16447" y="5980058"/>
            <a:ext cx="216428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con respecto al mismo periodo del año anterior</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Aumentó en un 30,0%</a:t>
            </a:r>
            <a:endParaRPr b="1" sz="1200">
              <a:solidFill>
                <a:schemeClr val="dk1"/>
              </a:solidFill>
              <a:latin typeface="Arial Narrow"/>
              <a:ea typeface="Arial Narrow"/>
              <a:cs typeface="Arial Narrow"/>
              <a:sym typeface="Arial Narrow"/>
            </a:endParaRPr>
          </a:p>
        </p:txBody>
      </p:sp>
      <p:sp>
        <p:nvSpPr>
          <p:cNvPr id="1437" name="Google Shape;1437;p31"/>
          <p:cNvSpPr/>
          <p:nvPr/>
        </p:nvSpPr>
        <p:spPr>
          <a:xfrm>
            <a:off x="2163040" y="6504491"/>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del intento de suicidio. Medellín, a Periodo epidemiológico 04   acumulado de 2019-2022. </a:t>
            </a:r>
            <a:endParaRPr sz="1100">
              <a:solidFill>
                <a:schemeClr val="dk1"/>
              </a:solidFill>
              <a:latin typeface="Arial Narrow"/>
              <a:ea typeface="Arial Narrow"/>
              <a:cs typeface="Arial Narrow"/>
              <a:sym typeface="Arial Narrow"/>
            </a:endParaRPr>
          </a:p>
        </p:txBody>
      </p:sp>
      <p:grpSp>
        <p:nvGrpSpPr>
          <p:cNvPr id="1438" name="Google Shape;1438;p31"/>
          <p:cNvGrpSpPr/>
          <p:nvPr/>
        </p:nvGrpSpPr>
        <p:grpSpPr>
          <a:xfrm>
            <a:off x="2448322" y="74775"/>
            <a:ext cx="3446504" cy="276999"/>
            <a:chOff x="2448322" y="74775"/>
            <a:chExt cx="3446504" cy="276999"/>
          </a:xfrm>
        </p:grpSpPr>
        <p:sp>
          <p:nvSpPr>
            <p:cNvPr id="1439" name="Google Shape;1439;p3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440" name="Google Shape;1440;p31"/>
            <p:cNvCxnSpPr>
              <a:stCxn id="143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41" name="Google Shape;1441;p3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1442" name="Google Shape;1442;p3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31</a:t>
            </a:r>
            <a:endParaRPr b="1" sz="1050">
              <a:solidFill>
                <a:schemeClr val="dk1"/>
              </a:solidFill>
              <a:latin typeface="Arial Narrow"/>
              <a:ea typeface="Arial Narrow"/>
              <a:cs typeface="Arial Narrow"/>
              <a:sym typeface="Arial Narrow"/>
            </a:endParaRPr>
          </a:p>
        </p:txBody>
      </p:sp>
      <p:sp>
        <p:nvSpPr>
          <p:cNvPr id="1443" name="Google Shape;1443;p31"/>
          <p:cNvSpPr txBox="1"/>
          <p:nvPr>
            <p:ph type="ctrTitle"/>
          </p:nvPr>
        </p:nvSpPr>
        <p:spPr>
          <a:xfrm>
            <a:off x="-18971" y="211481"/>
            <a:ext cx="2208885" cy="86177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Intento de suicidio</a:t>
            </a:r>
            <a:endParaRPr/>
          </a:p>
        </p:txBody>
      </p:sp>
      <p:sp>
        <p:nvSpPr>
          <p:cNvPr id="1444" name="Google Shape;1444;p31"/>
          <p:cNvSpPr txBox="1"/>
          <p:nvPr/>
        </p:nvSpPr>
        <p:spPr>
          <a:xfrm>
            <a:off x="879294" y="7889918"/>
            <a:ext cx="248707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 por 100.000 habitantes</a:t>
            </a:r>
            <a:endParaRPr b="1" sz="1100">
              <a:solidFill>
                <a:schemeClr val="dk1"/>
              </a:solidFill>
              <a:latin typeface="Arial Narrow"/>
              <a:ea typeface="Arial Narrow"/>
              <a:cs typeface="Arial Narrow"/>
              <a:sym typeface="Arial Narrow"/>
            </a:endParaRPr>
          </a:p>
        </p:txBody>
      </p:sp>
      <p:sp>
        <p:nvSpPr>
          <p:cNvPr id="1445" name="Google Shape;1445;p31"/>
          <p:cNvSpPr txBox="1"/>
          <p:nvPr/>
        </p:nvSpPr>
        <p:spPr>
          <a:xfrm>
            <a:off x="1396775" y="8342291"/>
            <a:ext cx="123623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29,1 * 100 mil</a:t>
            </a:r>
            <a:endParaRPr/>
          </a:p>
        </p:txBody>
      </p:sp>
      <p:sp>
        <p:nvSpPr>
          <p:cNvPr id="1446" name="Google Shape;1446;p31"/>
          <p:cNvSpPr txBox="1"/>
          <p:nvPr/>
        </p:nvSpPr>
        <p:spPr>
          <a:xfrm>
            <a:off x="3456434" y="7889918"/>
            <a:ext cx="2314792"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Cobertura de visita de campo</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Acciones de vigilancia</a:t>
            </a:r>
            <a:endParaRPr b="1" sz="1100">
              <a:solidFill>
                <a:schemeClr val="dk1"/>
              </a:solidFill>
              <a:latin typeface="Arial Narrow"/>
              <a:ea typeface="Arial Narrow"/>
              <a:cs typeface="Arial Narrow"/>
              <a:sym typeface="Arial Narrow"/>
            </a:endParaRPr>
          </a:p>
        </p:txBody>
      </p:sp>
      <p:sp>
        <p:nvSpPr>
          <p:cNvPr id="1447" name="Google Shape;1447;p31"/>
          <p:cNvSpPr txBox="1"/>
          <p:nvPr/>
        </p:nvSpPr>
        <p:spPr>
          <a:xfrm>
            <a:off x="3600750" y="8342291"/>
            <a:ext cx="2136129"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58,3% ( 444 visitas)</a:t>
            </a:r>
            <a:endParaRPr b="1" sz="1600">
              <a:solidFill>
                <a:srgbClr val="C00000"/>
              </a:solidFill>
              <a:latin typeface="Arial Narrow"/>
              <a:ea typeface="Arial Narrow"/>
              <a:cs typeface="Arial Narrow"/>
              <a:sym typeface="Arial Narrow"/>
            </a:endParaRPr>
          </a:p>
        </p:txBody>
      </p:sp>
      <p:sp>
        <p:nvSpPr>
          <p:cNvPr id="1448" name="Google Shape;1448;p31"/>
          <p:cNvSpPr/>
          <p:nvPr/>
        </p:nvSpPr>
        <p:spPr>
          <a:xfrm>
            <a:off x="23310" y="7050336"/>
            <a:ext cx="7177588" cy="37278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49" name="Google Shape;1449;p31"/>
          <p:cNvGrpSpPr/>
          <p:nvPr/>
        </p:nvGrpSpPr>
        <p:grpSpPr>
          <a:xfrm>
            <a:off x="97999" y="7076361"/>
            <a:ext cx="3446504" cy="276999"/>
            <a:chOff x="2448322" y="74775"/>
            <a:chExt cx="3446504" cy="276999"/>
          </a:xfrm>
        </p:grpSpPr>
        <p:sp>
          <p:nvSpPr>
            <p:cNvPr id="1450" name="Google Shape;1450;p3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451" name="Google Shape;1451;p31"/>
            <p:cNvCxnSpPr>
              <a:stCxn id="145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52" name="Google Shape;1452;p3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a:p>
          </p:txBody>
        </p:sp>
      </p:grpSp>
      <p:graphicFrame>
        <p:nvGraphicFramePr>
          <p:cNvPr id="1453" name="Google Shape;1453;p31"/>
          <p:cNvGraphicFramePr/>
          <p:nvPr/>
        </p:nvGraphicFramePr>
        <p:xfrm>
          <a:off x="2071864" y="498896"/>
          <a:ext cx="5129034" cy="3136999"/>
        </p:xfrm>
        <a:graphic>
          <a:graphicData uri="http://schemas.openxmlformats.org/drawingml/2006/chart">
            <c:chart r:id="rId6"/>
          </a:graphicData>
        </a:graphic>
      </p:graphicFrame>
      <p:graphicFrame>
        <p:nvGraphicFramePr>
          <p:cNvPr id="1454" name="Google Shape;1454;p31"/>
          <p:cNvGraphicFramePr/>
          <p:nvPr/>
        </p:nvGraphicFramePr>
        <p:xfrm>
          <a:off x="2071865" y="4059566"/>
          <a:ext cx="5047904" cy="2444925"/>
        </p:xfrm>
        <a:graphic>
          <a:graphicData uri="http://schemas.openxmlformats.org/drawingml/2006/chart">
            <c:chart r:id="rId7"/>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32"/>
          <p:cNvSpPr/>
          <p:nvPr/>
        </p:nvSpPr>
        <p:spPr>
          <a:xfrm>
            <a:off x="0" y="5840406"/>
            <a:ext cx="7200900" cy="370174"/>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0" name="Google Shape;1460;p32"/>
          <p:cNvSpPr/>
          <p:nvPr/>
        </p:nvSpPr>
        <p:spPr>
          <a:xfrm>
            <a:off x="0" y="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61" name="Google Shape;1461;p32"/>
          <p:cNvGrpSpPr/>
          <p:nvPr/>
        </p:nvGrpSpPr>
        <p:grpSpPr>
          <a:xfrm>
            <a:off x="277404" y="127176"/>
            <a:ext cx="3446504" cy="276999"/>
            <a:chOff x="2448322" y="74775"/>
            <a:chExt cx="3446504" cy="276999"/>
          </a:xfrm>
        </p:grpSpPr>
        <p:sp>
          <p:nvSpPr>
            <p:cNvPr id="1462" name="Google Shape;1462;p3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463" name="Google Shape;1463;p32"/>
            <p:cNvCxnSpPr>
              <a:stCxn id="146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64" name="Google Shape;1464;p3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a:p>
          </p:txBody>
        </p:sp>
      </p:grpSp>
      <p:sp>
        <p:nvSpPr>
          <p:cNvPr id="1465" name="Google Shape;1465;p32"/>
          <p:cNvSpPr/>
          <p:nvPr/>
        </p:nvSpPr>
        <p:spPr>
          <a:xfrm>
            <a:off x="0" y="5215609"/>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intento de suicidio. Medellín, a Periodo epidemiológico 04 acumulado de  2022. </a:t>
            </a:r>
            <a:endParaRPr sz="700">
              <a:solidFill>
                <a:schemeClr val="dk1"/>
              </a:solidFill>
              <a:latin typeface="Arial Narrow"/>
              <a:ea typeface="Arial Narrow"/>
              <a:cs typeface="Arial Narrow"/>
              <a:sym typeface="Arial Narrow"/>
            </a:endParaRPr>
          </a:p>
        </p:txBody>
      </p:sp>
      <p:grpSp>
        <p:nvGrpSpPr>
          <p:cNvPr id="1466" name="Google Shape;1466;p32"/>
          <p:cNvGrpSpPr/>
          <p:nvPr/>
        </p:nvGrpSpPr>
        <p:grpSpPr>
          <a:xfrm>
            <a:off x="277404" y="5868144"/>
            <a:ext cx="3446504" cy="276999"/>
            <a:chOff x="2448322" y="74775"/>
            <a:chExt cx="3446504" cy="276999"/>
          </a:xfrm>
        </p:grpSpPr>
        <p:sp>
          <p:nvSpPr>
            <p:cNvPr id="1467" name="Google Shape;1467;p3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468" name="Google Shape;1468;p32"/>
            <p:cNvCxnSpPr>
              <a:stCxn id="146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69" name="Google Shape;1469;p3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grpSp>
        <p:nvGrpSpPr>
          <p:cNvPr id="1470" name="Google Shape;1470;p32"/>
          <p:cNvGrpSpPr/>
          <p:nvPr/>
        </p:nvGrpSpPr>
        <p:grpSpPr>
          <a:xfrm>
            <a:off x="155575" y="6559629"/>
            <a:ext cx="841843" cy="1132310"/>
            <a:chOff x="1030415" y="748098"/>
            <a:chExt cx="841843" cy="1132310"/>
          </a:xfrm>
        </p:grpSpPr>
        <p:pic>
          <p:nvPicPr>
            <p:cNvPr id="1471" name="Google Shape;1471;p32"/>
            <p:cNvPicPr preferRelativeResize="0"/>
            <p:nvPr/>
          </p:nvPicPr>
          <p:blipFill rotWithShape="1">
            <a:blip r:embed="rId3">
              <a:alphaModFix/>
            </a:blip>
            <a:srcRect b="0" l="0" r="84474" t="10614"/>
            <a:stretch/>
          </p:blipFill>
          <p:spPr>
            <a:xfrm>
              <a:off x="1252052" y="748098"/>
              <a:ext cx="554199" cy="541398"/>
            </a:xfrm>
            <a:prstGeom prst="rect">
              <a:avLst/>
            </a:prstGeom>
            <a:noFill/>
            <a:ln>
              <a:noFill/>
            </a:ln>
          </p:spPr>
        </p:pic>
        <p:sp>
          <p:nvSpPr>
            <p:cNvPr id="1472" name="Google Shape;1472;p32"/>
            <p:cNvSpPr/>
            <p:nvPr/>
          </p:nvSpPr>
          <p:spPr>
            <a:xfrm>
              <a:off x="1030415" y="1520368"/>
              <a:ext cx="824936"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35,48%</a:t>
              </a:r>
              <a:endParaRPr b="1" sz="1600">
                <a:solidFill>
                  <a:schemeClr val="dk1"/>
                </a:solidFill>
                <a:latin typeface="Arial Narrow"/>
                <a:ea typeface="Arial Narrow"/>
                <a:cs typeface="Arial Narrow"/>
                <a:sym typeface="Arial Narrow"/>
              </a:endParaRPr>
            </a:p>
          </p:txBody>
        </p:sp>
        <p:sp>
          <p:nvSpPr>
            <p:cNvPr id="1473" name="Google Shape;1473;p32"/>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grpSp>
      <p:grpSp>
        <p:nvGrpSpPr>
          <p:cNvPr id="1474" name="Google Shape;1474;p32"/>
          <p:cNvGrpSpPr/>
          <p:nvPr/>
        </p:nvGrpSpPr>
        <p:grpSpPr>
          <a:xfrm>
            <a:off x="1050530" y="6589361"/>
            <a:ext cx="827642" cy="1091720"/>
            <a:chOff x="1825139" y="815810"/>
            <a:chExt cx="827642" cy="1091720"/>
          </a:xfrm>
        </p:grpSpPr>
        <p:sp>
          <p:nvSpPr>
            <p:cNvPr id="1475" name="Google Shape;1475;p32"/>
            <p:cNvSpPr/>
            <p:nvPr/>
          </p:nvSpPr>
          <p:spPr>
            <a:xfrm>
              <a:off x="1846951" y="1547490"/>
              <a:ext cx="80583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64,52%</a:t>
              </a:r>
              <a:endParaRPr b="1" sz="1600">
                <a:solidFill>
                  <a:schemeClr val="dk1"/>
                </a:solidFill>
                <a:latin typeface="Arial Narrow"/>
                <a:ea typeface="Arial Narrow"/>
                <a:cs typeface="Arial Narrow"/>
                <a:sym typeface="Arial Narrow"/>
              </a:endParaRPr>
            </a:p>
          </p:txBody>
        </p:sp>
        <p:sp>
          <p:nvSpPr>
            <p:cNvPr id="1476" name="Google Shape;1476;p32"/>
            <p:cNvSpPr/>
            <p:nvPr/>
          </p:nvSpPr>
          <p:spPr>
            <a:xfrm>
              <a:off x="1825139" y="127419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pic>
          <p:nvPicPr>
            <p:cNvPr id="1477" name="Google Shape;1477;p32"/>
            <p:cNvPicPr preferRelativeResize="0"/>
            <p:nvPr/>
          </p:nvPicPr>
          <p:blipFill rotWithShape="1">
            <a:blip r:embed="rId3">
              <a:alphaModFix/>
            </a:blip>
            <a:srcRect b="0" l="29313" r="56038" t="7366"/>
            <a:stretch/>
          </p:blipFill>
          <p:spPr>
            <a:xfrm>
              <a:off x="1975931" y="815810"/>
              <a:ext cx="489570" cy="526328"/>
            </a:xfrm>
            <a:prstGeom prst="rect">
              <a:avLst/>
            </a:prstGeom>
            <a:noFill/>
            <a:ln>
              <a:noFill/>
            </a:ln>
          </p:spPr>
        </p:pic>
      </p:grpSp>
      <p:grpSp>
        <p:nvGrpSpPr>
          <p:cNvPr id="1478" name="Google Shape;1478;p32"/>
          <p:cNvGrpSpPr/>
          <p:nvPr/>
        </p:nvGrpSpPr>
        <p:grpSpPr>
          <a:xfrm>
            <a:off x="2159538" y="6593425"/>
            <a:ext cx="1152880" cy="1113356"/>
            <a:chOff x="2107178" y="815810"/>
            <a:chExt cx="1152880" cy="1113356"/>
          </a:xfrm>
        </p:grpSpPr>
        <p:grpSp>
          <p:nvGrpSpPr>
            <p:cNvPr id="1479" name="Google Shape;1479;p32"/>
            <p:cNvGrpSpPr/>
            <p:nvPr/>
          </p:nvGrpSpPr>
          <p:grpSpPr>
            <a:xfrm>
              <a:off x="2107178" y="1317818"/>
              <a:ext cx="1152880" cy="611348"/>
              <a:chOff x="3744466" y="1301912"/>
              <a:chExt cx="1152880" cy="611348"/>
            </a:xfrm>
          </p:grpSpPr>
          <p:sp>
            <p:nvSpPr>
              <p:cNvPr id="1480" name="Google Shape;1480;p32"/>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0,4%</a:t>
                </a:r>
                <a:endParaRPr b="1" sz="1600">
                  <a:solidFill>
                    <a:schemeClr val="dk1"/>
                  </a:solidFill>
                  <a:latin typeface="Arial Narrow"/>
                  <a:ea typeface="Arial Narrow"/>
                  <a:cs typeface="Arial Narrow"/>
                  <a:sym typeface="Arial Narrow"/>
                </a:endParaRPr>
              </a:p>
            </p:txBody>
          </p:sp>
          <p:sp>
            <p:nvSpPr>
              <p:cNvPr id="1481" name="Google Shape;1481;p32"/>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grpSp>
        <p:pic>
          <p:nvPicPr>
            <p:cNvPr id="1482" name="Google Shape;1482;p32"/>
            <p:cNvPicPr preferRelativeResize="0"/>
            <p:nvPr/>
          </p:nvPicPr>
          <p:blipFill rotWithShape="1">
            <a:blip r:embed="rId3">
              <a:alphaModFix/>
            </a:blip>
            <a:srcRect b="0" l="59057" r="25145" t="8806"/>
            <a:stretch/>
          </p:blipFill>
          <p:spPr>
            <a:xfrm>
              <a:off x="2376314" y="815810"/>
              <a:ext cx="535911" cy="554004"/>
            </a:xfrm>
            <a:prstGeom prst="rect">
              <a:avLst/>
            </a:prstGeom>
            <a:noFill/>
            <a:ln>
              <a:noFill/>
            </a:ln>
          </p:spPr>
        </p:pic>
      </p:grpSp>
      <p:grpSp>
        <p:nvGrpSpPr>
          <p:cNvPr id="1483" name="Google Shape;1483;p32"/>
          <p:cNvGrpSpPr/>
          <p:nvPr/>
        </p:nvGrpSpPr>
        <p:grpSpPr>
          <a:xfrm>
            <a:off x="3240410" y="6612715"/>
            <a:ext cx="740068" cy="1110282"/>
            <a:chOff x="3580462" y="815810"/>
            <a:chExt cx="740068" cy="1110282"/>
          </a:xfrm>
        </p:grpSpPr>
        <p:grpSp>
          <p:nvGrpSpPr>
            <p:cNvPr id="1484" name="Google Shape;1484;p32"/>
            <p:cNvGrpSpPr/>
            <p:nvPr/>
          </p:nvGrpSpPr>
          <p:grpSpPr>
            <a:xfrm>
              <a:off x="3580462" y="1288342"/>
              <a:ext cx="740068" cy="637750"/>
              <a:chOff x="5245046" y="1274868"/>
              <a:chExt cx="740068" cy="637750"/>
            </a:xfrm>
          </p:grpSpPr>
          <p:sp>
            <p:nvSpPr>
              <p:cNvPr id="1485" name="Google Shape;1485;p32"/>
              <p:cNvSpPr/>
              <p:nvPr/>
            </p:nvSpPr>
            <p:spPr>
              <a:xfrm>
                <a:off x="5245046" y="1561312"/>
                <a:ext cx="740068" cy="351306"/>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0,1%</a:t>
                </a:r>
                <a:endParaRPr b="1" sz="1600">
                  <a:solidFill>
                    <a:schemeClr val="dk1"/>
                  </a:solidFill>
                  <a:latin typeface="Arial Narrow"/>
                  <a:ea typeface="Arial Narrow"/>
                  <a:cs typeface="Arial Narrow"/>
                  <a:sym typeface="Arial Narrow"/>
                </a:endParaRPr>
              </a:p>
            </p:txBody>
          </p:sp>
          <p:sp>
            <p:nvSpPr>
              <p:cNvPr id="1486" name="Google Shape;1486;p32"/>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pic>
          <p:nvPicPr>
            <p:cNvPr id="1487" name="Google Shape;1487;p32"/>
            <p:cNvPicPr preferRelativeResize="0"/>
            <p:nvPr/>
          </p:nvPicPr>
          <p:blipFill rotWithShape="1">
            <a:blip r:embed="rId3">
              <a:alphaModFix/>
            </a:blip>
            <a:srcRect b="0" l="86761" r="0" t="0"/>
            <a:stretch/>
          </p:blipFill>
          <p:spPr>
            <a:xfrm>
              <a:off x="3727050" y="815810"/>
              <a:ext cx="451077" cy="562592"/>
            </a:xfrm>
            <a:prstGeom prst="rect">
              <a:avLst/>
            </a:prstGeom>
            <a:noFill/>
            <a:ln>
              <a:noFill/>
            </a:ln>
          </p:spPr>
        </p:pic>
      </p:grpSp>
      <p:pic>
        <p:nvPicPr>
          <p:cNvPr id="1488" name="Google Shape;1488;p32"/>
          <p:cNvPicPr preferRelativeResize="0"/>
          <p:nvPr/>
        </p:nvPicPr>
        <p:blipFill rotWithShape="1">
          <a:blip r:embed="rId4">
            <a:alphaModFix/>
          </a:blip>
          <a:srcRect b="0" l="0" r="0" t="0"/>
          <a:stretch/>
        </p:blipFill>
        <p:spPr>
          <a:xfrm>
            <a:off x="4873790" y="7827434"/>
            <a:ext cx="721930" cy="590670"/>
          </a:xfrm>
          <a:prstGeom prst="rect">
            <a:avLst/>
          </a:prstGeom>
          <a:noFill/>
          <a:ln>
            <a:noFill/>
          </a:ln>
        </p:spPr>
      </p:pic>
      <p:grpSp>
        <p:nvGrpSpPr>
          <p:cNvPr id="1489" name="Google Shape;1489;p32"/>
          <p:cNvGrpSpPr/>
          <p:nvPr/>
        </p:nvGrpSpPr>
        <p:grpSpPr>
          <a:xfrm>
            <a:off x="4334634" y="8281069"/>
            <a:ext cx="1690560" cy="650645"/>
            <a:chOff x="-14122" y="7072716"/>
            <a:chExt cx="1282684" cy="650645"/>
          </a:xfrm>
        </p:grpSpPr>
        <p:sp>
          <p:nvSpPr>
            <p:cNvPr id="1490" name="Google Shape;1490;p3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1491" name="Google Shape;1491;p32"/>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98,4%</a:t>
              </a:r>
              <a:endParaRPr b="1" sz="1600">
                <a:solidFill>
                  <a:schemeClr val="dk1"/>
                </a:solidFill>
                <a:latin typeface="Arial Narrow"/>
                <a:ea typeface="Arial Narrow"/>
                <a:cs typeface="Arial Narrow"/>
                <a:sym typeface="Arial Narrow"/>
              </a:endParaRPr>
            </a:p>
          </p:txBody>
        </p:sp>
      </p:grpSp>
      <p:pic>
        <p:nvPicPr>
          <p:cNvPr id="1492" name="Google Shape;1492;p32"/>
          <p:cNvPicPr preferRelativeResize="0"/>
          <p:nvPr/>
        </p:nvPicPr>
        <p:blipFill rotWithShape="1">
          <a:blip r:embed="rId5">
            <a:alphaModFix/>
          </a:blip>
          <a:srcRect b="0" l="0" r="0" t="0"/>
          <a:stretch/>
        </p:blipFill>
        <p:spPr>
          <a:xfrm>
            <a:off x="1814317" y="7810161"/>
            <a:ext cx="514828" cy="409761"/>
          </a:xfrm>
          <a:prstGeom prst="rect">
            <a:avLst/>
          </a:prstGeom>
          <a:noFill/>
          <a:ln>
            <a:noFill/>
          </a:ln>
        </p:spPr>
      </p:pic>
      <p:grpSp>
        <p:nvGrpSpPr>
          <p:cNvPr id="1493" name="Google Shape;1493;p32"/>
          <p:cNvGrpSpPr/>
          <p:nvPr/>
        </p:nvGrpSpPr>
        <p:grpSpPr>
          <a:xfrm>
            <a:off x="1083388" y="8151213"/>
            <a:ext cx="1995317" cy="905197"/>
            <a:chOff x="-188366" y="7072716"/>
            <a:chExt cx="1513913" cy="905197"/>
          </a:xfrm>
        </p:grpSpPr>
        <p:sp>
          <p:nvSpPr>
            <p:cNvPr id="1494" name="Google Shape;1494;p3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1495" name="Google Shape;1495;p32"/>
            <p:cNvSpPr/>
            <p:nvPr/>
          </p:nvSpPr>
          <p:spPr>
            <a:xfrm>
              <a:off x="-188366" y="7363320"/>
              <a:ext cx="1513913" cy="489897"/>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65,18%</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29,17%</a:t>
              </a:r>
              <a:endParaRPr b="1" sz="1200">
                <a:solidFill>
                  <a:schemeClr val="dk1"/>
                </a:solidFill>
                <a:latin typeface="Arial Narrow"/>
                <a:ea typeface="Arial Narrow"/>
                <a:cs typeface="Arial Narrow"/>
                <a:sym typeface="Arial Narrow"/>
              </a:endParaRPr>
            </a:p>
          </p:txBody>
        </p:sp>
        <p:sp>
          <p:nvSpPr>
            <p:cNvPr id="1496" name="Google Shape;1496;p32"/>
            <p:cNvSpPr txBox="1"/>
            <p:nvPr/>
          </p:nvSpPr>
          <p:spPr>
            <a:xfrm>
              <a:off x="-3688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497" name="Google Shape;1497;p32"/>
          <p:cNvGrpSpPr/>
          <p:nvPr/>
        </p:nvGrpSpPr>
        <p:grpSpPr>
          <a:xfrm>
            <a:off x="5275360" y="6644738"/>
            <a:ext cx="874090" cy="1056602"/>
            <a:chOff x="2507826" y="2775558"/>
            <a:chExt cx="874090" cy="1056602"/>
          </a:xfrm>
        </p:grpSpPr>
        <p:sp>
          <p:nvSpPr>
            <p:cNvPr id="1498" name="Google Shape;1498;p32"/>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0,25%</a:t>
              </a:r>
              <a:endParaRPr b="1" sz="1600">
                <a:solidFill>
                  <a:schemeClr val="dk1"/>
                </a:solidFill>
                <a:latin typeface="Arial Narrow"/>
                <a:ea typeface="Arial Narrow"/>
                <a:cs typeface="Arial Narrow"/>
                <a:sym typeface="Arial Narrow"/>
              </a:endParaRPr>
            </a:p>
          </p:txBody>
        </p:sp>
        <p:pic>
          <p:nvPicPr>
            <p:cNvPr id="1499" name="Google Shape;1499;p32"/>
            <p:cNvPicPr preferRelativeResize="0"/>
            <p:nvPr/>
          </p:nvPicPr>
          <p:blipFill rotWithShape="1">
            <a:blip r:embed="rId6">
              <a:alphaModFix/>
            </a:blip>
            <a:srcRect b="0" l="0" r="0" t="0"/>
            <a:stretch/>
          </p:blipFill>
          <p:spPr>
            <a:xfrm>
              <a:off x="2810491" y="2775558"/>
              <a:ext cx="354332" cy="543426"/>
            </a:xfrm>
            <a:prstGeom prst="rect">
              <a:avLst/>
            </a:prstGeom>
            <a:noFill/>
            <a:ln>
              <a:noFill/>
            </a:ln>
          </p:spPr>
        </p:pic>
        <p:sp>
          <p:nvSpPr>
            <p:cNvPr id="1500" name="Google Shape;1500;p32"/>
            <p:cNvSpPr/>
            <p:nvPr/>
          </p:nvSpPr>
          <p:spPr>
            <a:xfrm>
              <a:off x="2566290" y="3203848"/>
              <a:ext cx="7248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Gestante</a:t>
              </a:r>
              <a:endParaRPr b="1" sz="1200" u="sng">
                <a:solidFill>
                  <a:srgbClr val="000000"/>
                </a:solidFill>
                <a:latin typeface="Arial Narrow"/>
                <a:ea typeface="Arial Narrow"/>
                <a:cs typeface="Arial Narrow"/>
                <a:sym typeface="Arial Narrow"/>
              </a:endParaRPr>
            </a:p>
          </p:txBody>
        </p:sp>
      </p:grpSp>
      <p:grpSp>
        <p:nvGrpSpPr>
          <p:cNvPr id="1501" name="Google Shape;1501;p32"/>
          <p:cNvGrpSpPr/>
          <p:nvPr/>
        </p:nvGrpSpPr>
        <p:grpSpPr>
          <a:xfrm>
            <a:off x="4320530" y="6591933"/>
            <a:ext cx="874090" cy="1127234"/>
            <a:chOff x="4542245" y="835972"/>
            <a:chExt cx="874090" cy="1127234"/>
          </a:xfrm>
        </p:grpSpPr>
        <p:grpSp>
          <p:nvGrpSpPr>
            <p:cNvPr id="1502" name="Google Shape;1502;p32"/>
            <p:cNvGrpSpPr/>
            <p:nvPr/>
          </p:nvGrpSpPr>
          <p:grpSpPr>
            <a:xfrm>
              <a:off x="4542245" y="1334894"/>
              <a:ext cx="874090" cy="628312"/>
              <a:chOff x="2507826" y="3203848"/>
              <a:chExt cx="874090" cy="628312"/>
            </a:xfrm>
          </p:grpSpPr>
          <p:sp>
            <p:nvSpPr>
              <p:cNvPr id="1503" name="Google Shape;1503;p32"/>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0,51%</a:t>
                </a:r>
                <a:endParaRPr b="1" sz="1600">
                  <a:solidFill>
                    <a:schemeClr val="dk1"/>
                  </a:solidFill>
                  <a:latin typeface="Arial Narrow"/>
                  <a:ea typeface="Arial Narrow"/>
                  <a:cs typeface="Arial Narrow"/>
                  <a:sym typeface="Arial Narrow"/>
                </a:endParaRPr>
              </a:p>
            </p:txBody>
          </p:sp>
          <p:sp>
            <p:nvSpPr>
              <p:cNvPr id="1504" name="Google Shape;1504;p32"/>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grpSp>
        <p:pic>
          <p:nvPicPr>
            <p:cNvPr id="1505" name="Google Shape;1505;p32"/>
            <p:cNvPicPr preferRelativeResize="0"/>
            <p:nvPr/>
          </p:nvPicPr>
          <p:blipFill rotWithShape="1">
            <a:blip r:embed="rId7">
              <a:alphaModFix/>
            </a:blip>
            <a:srcRect b="0" l="0" r="0" t="0"/>
            <a:stretch/>
          </p:blipFill>
          <p:spPr>
            <a:xfrm>
              <a:off x="4769141" y="835972"/>
              <a:ext cx="479073" cy="553215"/>
            </a:xfrm>
            <a:prstGeom prst="rect">
              <a:avLst/>
            </a:prstGeom>
            <a:noFill/>
            <a:ln>
              <a:noFill/>
            </a:ln>
          </p:spPr>
        </p:pic>
      </p:grpSp>
      <p:grpSp>
        <p:nvGrpSpPr>
          <p:cNvPr id="1506" name="Google Shape;1506;p32"/>
          <p:cNvGrpSpPr/>
          <p:nvPr/>
        </p:nvGrpSpPr>
        <p:grpSpPr>
          <a:xfrm>
            <a:off x="6025194" y="6488567"/>
            <a:ext cx="1290798" cy="1202122"/>
            <a:chOff x="9455421" y="903990"/>
            <a:chExt cx="1290798" cy="1202122"/>
          </a:xfrm>
        </p:grpSpPr>
        <p:pic>
          <p:nvPicPr>
            <p:cNvPr id="1507" name="Google Shape;1507;p32"/>
            <p:cNvPicPr preferRelativeResize="0"/>
            <p:nvPr/>
          </p:nvPicPr>
          <p:blipFill rotWithShape="1">
            <a:blip r:embed="rId8">
              <a:alphaModFix/>
            </a:blip>
            <a:srcRect b="0" l="0" r="48966" t="0"/>
            <a:stretch/>
          </p:blipFill>
          <p:spPr>
            <a:xfrm>
              <a:off x="9749565" y="903990"/>
              <a:ext cx="680837" cy="500286"/>
            </a:xfrm>
            <a:prstGeom prst="rect">
              <a:avLst/>
            </a:prstGeom>
            <a:noFill/>
            <a:ln>
              <a:noFill/>
            </a:ln>
          </p:spPr>
        </p:pic>
        <p:grpSp>
          <p:nvGrpSpPr>
            <p:cNvPr id="1508" name="Google Shape;1508;p32"/>
            <p:cNvGrpSpPr/>
            <p:nvPr/>
          </p:nvGrpSpPr>
          <p:grpSpPr>
            <a:xfrm>
              <a:off x="9455421" y="1311975"/>
              <a:ext cx="1290798" cy="794137"/>
              <a:chOff x="-344103" y="6929224"/>
              <a:chExt cx="1508162" cy="794137"/>
            </a:xfrm>
          </p:grpSpPr>
          <p:sp>
            <p:nvSpPr>
              <p:cNvPr id="1509" name="Google Shape;1509;p32"/>
              <p:cNvSpPr txBox="1"/>
              <p:nvPr/>
            </p:nvSpPr>
            <p:spPr>
              <a:xfrm>
                <a:off x="-344103" y="6929224"/>
                <a:ext cx="150816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a:p>
            </p:txBody>
          </p:sp>
          <p:sp>
            <p:nvSpPr>
              <p:cNvPr id="1510" name="Google Shape;1510;p32"/>
              <p:cNvSpPr/>
              <p:nvPr/>
            </p:nvSpPr>
            <p:spPr>
              <a:xfrm>
                <a:off x="-103304" y="7363321"/>
                <a:ext cx="102418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0,25%</a:t>
                </a:r>
                <a:endParaRPr b="1" sz="1600">
                  <a:solidFill>
                    <a:schemeClr val="dk1"/>
                  </a:solidFill>
                  <a:latin typeface="Arial Narrow"/>
                  <a:ea typeface="Arial Narrow"/>
                  <a:cs typeface="Arial Narrow"/>
                  <a:sym typeface="Arial Narrow"/>
                </a:endParaRPr>
              </a:p>
            </p:txBody>
          </p:sp>
        </p:grpSp>
      </p:grpSp>
      <p:grpSp>
        <p:nvGrpSpPr>
          <p:cNvPr id="1511" name="Google Shape;1511;p32"/>
          <p:cNvGrpSpPr/>
          <p:nvPr/>
        </p:nvGrpSpPr>
        <p:grpSpPr>
          <a:xfrm>
            <a:off x="2205963" y="6207897"/>
            <a:ext cx="1847617" cy="436842"/>
            <a:chOff x="3060727" y="484500"/>
            <a:chExt cx="2369636" cy="436842"/>
          </a:xfrm>
        </p:grpSpPr>
        <p:sp>
          <p:nvSpPr>
            <p:cNvPr id="1512" name="Google Shape;1512;p32"/>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513" name="Google Shape;1513;p32"/>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1514" name="Google Shape;1514;p32"/>
          <p:cNvGrpSpPr/>
          <p:nvPr/>
        </p:nvGrpSpPr>
        <p:grpSpPr>
          <a:xfrm>
            <a:off x="54374" y="6196035"/>
            <a:ext cx="1852274" cy="436842"/>
            <a:chOff x="3054754" y="484500"/>
            <a:chExt cx="2375609" cy="436842"/>
          </a:xfrm>
        </p:grpSpPr>
        <p:sp>
          <p:nvSpPr>
            <p:cNvPr id="1515" name="Google Shape;1515;p32"/>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516" name="Google Shape;1516;p32"/>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1517" name="Google Shape;1517;p32"/>
          <p:cNvGrpSpPr/>
          <p:nvPr/>
        </p:nvGrpSpPr>
        <p:grpSpPr>
          <a:xfrm>
            <a:off x="4385407" y="6226595"/>
            <a:ext cx="2722458" cy="436841"/>
            <a:chOff x="3060727" y="484500"/>
            <a:chExt cx="2369637" cy="436842"/>
          </a:xfrm>
        </p:grpSpPr>
        <p:sp>
          <p:nvSpPr>
            <p:cNvPr id="1518" name="Google Shape;1518;p32"/>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519" name="Google Shape;1519;p32"/>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sp>
        <p:nvSpPr>
          <p:cNvPr id="1520" name="Google Shape;1520;p3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32</a:t>
            </a:r>
            <a:endParaRPr b="1" sz="1050">
              <a:solidFill>
                <a:schemeClr val="dk1"/>
              </a:solidFill>
              <a:latin typeface="Arial Narrow"/>
              <a:ea typeface="Arial Narrow"/>
              <a:cs typeface="Arial Narrow"/>
              <a:sym typeface="Arial Narrow"/>
            </a:endParaRPr>
          </a:p>
        </p:txBody>
      </p:sp>
      <p:sp>
        <p:nvSpPr>
          <p:cNvPr id="1521" name="Google Shape;1521;p32"/>
          <p:cNvSpPr/>
          <p:nvPr/>
        </p:nvSpPr>
        <p:spPr>
          <a:xfrm>
            <a:off x="3285509" y="7660781"/>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sp>
        <p:nvSpPr>
          <p:cNvPr id="1522" name="Google Shape;1522;p32"/>
          <p:cNvSpPr/>
          <p:nvPr/>
        </p:nvSpPr>
        <p:spPr>
          <a:xfrm>
            <a:off x="2372856" y="7671662"/>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sp>
        <p:nvSpPr>
          <p:cNvPr id="1523" name="Google Shape;1523;p32"/>
          <p:cNvSpPr/>
          <p:nvPr/>
        </p:nvSpPr>
        <p:spPr>
          <a:xfrm>
            <a:off x="218005" y="7668344"/>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270 casos</a:t>
            </a:r>
            <a:endParaRPr sz="1200">
              <a:solidFill>
                <a:schemeClr val="dk1"/>
              </a:solidFill>
              <a:latin typeface="Calibri"/>
              <a:ea typeface="Calibri"/>
              <a:cs typeface="Calibri"/>
              <a:sym typeface="Calibri"/>
            </a:endParaRPr>
          </a:p>
        </p:txBody>
      </p:sp>
      <p:sp>
        <p:nvSpPr>
          <p:cNvPr id="1524" name="Google Shape;1524;p32"/>
          <p:cNvSpPr/>
          <p:nvPr/>
        </p:nvSpPr>
        <p:spPr>
          <a:xfrm>
            <a:off x="1121338" y="7660781"/>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491 casos</a:t>
            </a:r>
            <a:endParaRPr sz="1200">
              <a:solidFill>
                <a:schemeClr val="dk1"/>
              </a:solidFill>
              <a:latin typeface="Calibri"/>
              <a:ea typeface="Calibri"/>
              <a:cs typeface="Calibri"/>
              <a:sym typeface="Calibri"/>
            </a:endParaRPr>
          </a:p>
        </p:txBody>
      </p:sp>
      <p:sp>
        <p:nvSpPr>
          <p:cNvPr id="1525" name="Google Shape;1525;p32"/>
          <p:cNvSpPr/>
          <p:nvPr/>
        </p:nvSpPr>
        <p:spPr>
          <a:xfrm>
            <a:off x="4432806" y="7674681"/>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sp>
        <p:nvSpPr>
          <p:cNvPr id="1526" name="Google Shape;1526;p32"/>
          <p:cNvSpPr/>
          <p:nvPr/>
        </p:nvSpPr>
        <p:spPr>
          <a:xfrm>
            <a:off x="5387636" y="766834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sp>
        <p:nvSpPr>
          <p:cNvPr id="1527" name="Google Shape;1527;p32"/>
          <p:cNvSpPr/>
          <p:nvPr/>
        </p:nvSpPr>
        <p:spPr>
          <a:xfrm>
            <a:off x="6350638" y="7660780"/>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pic>
        <p:nvPicPr>
          <p:cNvPr id="1528" name="Google Shape;1528;p32"/>
          <p:cNvPicPr preferRelativeResize="0"/>
          <p:nvPr/>
        </p:nvPicPr>
        <p:blipFill rotWithShape="1">
          <a:blip r:embed="rId9">
            <a:alphaModFix/>
          </a:blip>
          <a:srcRect b="5134" l="13933" r="12313" t="10000"/>
          <a:stretch/>
        </p:blipFill>
        <p:spPr>
          <a:xfrm>
            <a:off x="108095" y="504056"/>
            <a:ext cx="7092755" cy="45906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sp>
        <p:nvSpPr>
          <p:cNvPr id="1533" name="Google Shape;1533;p33"/>
          <p:cNvSpPr/>
          <p:nvPr/>
        </p:nvSpPr>
        <p:spPr>
          <a:xfrm>
            <a:off x="14436" y="15338"/>
            <a:ext cx="7200900" cy="390527"/>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34" name="Google Shape;1534;p33"/>
          <p:cNvGrpSpPr/>
          <p:nvPr/>
        </p:nvGrpSpPr>
        <p:grpSpPr>
          <a:xfrm>
            <a:off x="291840" y="87346"/>
            <a:ext cx="5701151" cy="288032"/>
            <a:chOff x="2448322" y="33255"/>
            <a:chExt cx="5701151" cy="288032"/>
          </a:xfrm>
        </p:grpSpPr>
        <p:sp>
          <p:nvSpPr>
            <p:cNvPr id="1535" name="Google Shape;1535;p33"/>
            <p:cNvSpPr/>
            <p:nvPr/>
          </p:nvSpPr>
          <p:spPr>
            <a:xfrm>
              <a:off x="2448322" y="3325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536" name="Google Shape;1536;p33"/>
            <p:cNvCxnSpPr>
              <a:stCxn id="1535" idx="6"/>
            </p:cNvCxnSpPr>
            <p:nvPr/>
          </p:nvCxnSpPr>
          <p:spPr>
            <a:xfrm>
              <a:off x="2736354" y="164060"/>
              <a:ext cx="648000" cy="0"/>
            </a:xfrm>
            <a:prstGeom prst="straightConnector1">
              <a:avLst/>
            </a:prstGeom>
            <a:noFill/>
            <a:ln cap="flat" cmpd="sng" w="28575">
              <a:solidFill>
                <a:srgbClr val="C00000"/>
              </a:solidFill>
              <a:prstDash val="solid"/>
              <a:round/>
              <a:headEnd len="sm" w="sm" type="none"/>
              <a:tailEnd len="sm" w="sm" type="none"/>
            </a:ln>
          </p:spPr>
        </p:cxnSp>
        <p:sp>
          <p:nvSpPr>
            <p:cNvPr id="1537" name="Google Shape;1537;p33"/>
            <p:cNvSpPr txBox="1"/>
            <p:nvPr/>
          </p:nvSpPr>
          <p:spPr>
            <a:xfrm>
              <a:off x="3302536" y="44288"/>
              <a:ext cx="48469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538" name="Google Shape;1538;p3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33</a:t>
            </a:r>
            <a:endParaRPr b="1" sz="1050">
              <a:solidFill>
                <a:schemeClr val="dk1"/>
              </a:solidFill>
              <a:latin typeface="Arial Narrow"/>
              <a:ea typeface="Arial Narrow"/>
              <a:cs typeface="Arial Narrow"/>
              <a:sym typeface="Arial Narrow"/>
            </a:endParaRPr>
          </a:p>
        </p:txBody>
      </p:sp>
      <p:sp>
        <p:nvSpPr>
          <p:cNvPr id="1539" name="Google Shape;1539;p33"/>
          <p:cNvSpPr/>
          <p:nvPr/>
        </p:nvSpPr>
        <p:spPr>
          <a:xfrm>
            <a:off x="239512" y="4829476"/>
            <a:ext cx="318135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Curso de vida de los casos notificados de intento de suicidio. Periodo epidemiológico 04. 2022. </a:t>
            </a:r>
            <a:endParaRPr sz="700">
              <a:solidFill>
                <a:schemeClr val="dk1"/>
              </a:solidFill>
              <a:latin typeface="Arial Narrow"/>
              <a:ea typeface="Arial Narrow"/>
              <a:cs typeface="Arial Narrow"/>
              <a:sym typeface="Arial Narrow"/>
            </a:endParaRPr>
          </a:p>
        </p:txBody>
      </p:sp>
      <p:grpSp>
        <p:nvGrpSpPr>
          <p:cNvPr id="1540" name="Google Shape;1540;p33"/>
          <p:cNvGrpSpPr/>
          <p:nvPr/>
        </p:nvGrpSpPr>
        <p:grpSpPr>
          <a:xfrm>
            <a:off x="1566124" y="614149"/>
            <a:ext cx="3599812" cy="1558333"/>
            <a:chOff x="201462" y="-3092190"/>
            <a:chExt cx="5615467" cy="2421116"/>
          </a:xfrm>
        </p:grpSpPr>
        <p:pic>
          <p:nvPicPr>
            <p:cNvPr id="1541" name="Google Shape;1541;p33"/>
            <p:cNvPicPr preferRelativeResize="0"/>
            <p:nvPr/>
          </p:nvPicPr>
          <p:blipFill rotWithShape="1">
            <a:blip r:embed="rId3">
              <a:alphaModFix/>
            </a:blip>
            <a:srcRect b="0" l="0" r="0" t="0"/>
            <a:stretch/>
          </p:blipFill>
          <p:spPr>
            <a:xfrm>
              <a:off x="201462" y="-3092190"/>
              <a:ext cx="1171575" cy="1076325"/>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id="1542" name="Google Shape;1542;p33"/>
            <p:cNvPicPr preferRelativeResize="0"/>
            <p:nvPr/>
          </p:nvPicPr>
          <p:blipFill rotWithShape="1">
            <a:blip r:embed="rId4">
              <a:alphaModFix/>
            </a:blip>
            <a:srcRect b="0" l="0" r="0" t="0"/>
            <a:stretch/>
          </p:blipFill>
          <p:spPr>
            <a:xfrm>
              <a:off x="367005" y="-1890274"/>
              <a:ext cx="1028699" cy="1219200"/>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id="1543" name="Google Shape;1543;p33"/>
            <p:cNvPicPr preferRelativeResize="0"/>
            <p:nvPr/>
          </p:nvPicPr>
          <p:blipFill rotWithShape="1">
            <a:blip r:embed="rId5">
              <a:alphaModFix/>
            </a:blip>
            <a:srcRect b="0" l="0" r="0" t="0"/>
            <a:stretch/>
          </p:blipFill>
          <p:spPr>
            <a:xfrm>
              <a:off x="3217961" y="-1883222"/>
              <a:ext cx="1029111" cy="1177304"/>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
          <p:nvSpPr>
            <p:cNvPr id="1544" name="Google Shape;1544;p33"/>
            <p:cNvSpPr/>
            <p:nvPr/>
          </p:nvSpPr>
          <p:spPr>
            <a:xfrm rot="10800000">
              <a:off x="1444980" y="-2715136"/>
              <a:ext cx="269965" cy="352089"/>
            </a:xfrm>
            <a:prstGeom prst="lef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1545" name="Google Shape;1545;p33"/>
            <p:cNvSpPr/>
            <p:nvPr/>
          </p:nvSpPr>
          <p:spPr>
            <a:xfrm>
              <a:off x="1813500" y="-2825077"/>
              <a:ext cx="1238547" cy="576003"/>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68,91%</a:t>
              </a:r>
              <a:endParaRPr b="1" sz="1400">
                <a:solidFill>
                  <a:schemeClr val="dk1"/>
                </a:solidFill>
                <a:latin typeface="Arial Narrow"/>
                <a:ea typeface="Arial Narrow"/>
                <a:cs typeface="Arial Narrow"/>
                <a:sym typeface="Arial Narrow"/>
              </a:endParaRPr>
            </a:p>
          </p:txBody>
        </p:sp>
        <p:sp>
          <p:nvSpPr>
            <p:cNvPr id="1546" name="Google Shape;1546;p33"/>
            <p:cNvSpPr/>
            <p:nvPr/>
          </p:nvSpPr>
          <p:spPr>
            <a:xfrm rot="10800000">
              <a:off x="4276386" y="-2735518"/>
              <a:ext cx="269965" cy="352088"/>
            </a:xfrm>
            <a:prstGeom prst="lef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1547" name="Google Shape;1547;p33"/>
            <p:cNvSpPr/>
            <p:nvPr/>
          </p:nvSpPr>
          <p:spPr>
            <a:xfrm>
              <a:off x="4644907" y="-2845458"/>
              <a:ext cx="1172022" cy="576003"/>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17,87%</a:t>
              </a:r>
              <a:endParaRPr b="1" sz="1400">
                <a:solidFill>
                  <a:schemeClr val="dk1"/>
                </a:solidFill>
                <a:latin typeface="Arial Narrow"/>
                <a:ea typeface="Arial Narrow"/>
                <a:cs typeface="Arial Narrow"/>
                <a:sym typeface="Arial Narrow"/>
              </a:endParaRPr>
            </a:p>
          </p:txBody>
        </p:sp>
        <p:sp>
          <p:nvSpPr>
            <p:cNvPr id="1548" name="Google Shape;1548;p33"/>
            <p:cNvSpPr/>
            <p:nvPr/>
          </p:nvSpPr>
          <p:spPr>
            <a:xfrm rot="10800000">
              <a:off x="1440801" y="-1456720"/>
              <a:ext cx="269965" cy="352088"/>
            </a:xfrm>
            <a:prstGeom prst="lef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1549" name="Google Shape;1549;p33"/>
            <p:cNvSpPr/>
            <p:nvPr/>
          </p:nvSpPr>
          <p:spPr>
            <a:xfrm>
              <a:off x="1809321" y="-1566661"/>
              <a:ext cx="1124063" cy="576005"/>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4,41%</a:t>
              </a:r>
              <a:endParaRPr b="1" sz="1400">
                <a:solidFill>
                  <a:schemeClr val="dk1"/>
                </a:solidFill>
                <a:latin typeface="Arial Narrow"/>
                <a:ea typeface="Arial Narrow"/>
                <a:cs typeface="Arial Narrow"/>
                <a:sym typeface="Arial Narrow"/>
              </a:endParaRPr>
            </a:p>
          </p:txBody>
        </p:sp>
        <p:sp>
          <p:nvSpPr>
            <p:cNvPr id="1550" name="Google Shape;1550;p33"/>
            <p:cNvSpPr/>
            <p:nvPr/>
          </p:nvSpPr>
          <p:spPr>
            <a:xfrm rot="10800000">
              <a:off x="4365499" y="-1491264"/>
              <a:ext cx="269965" cy="352088"/>
            </a:xfrm>
            <a:prstGeom prst="lef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1551" name="Google Shape;1551;p33"/>
            <p:cNvSpPr/>
            <p:nvPr/>
          </p:nvSpPr>
          <p:spPr>
            <a:xfrm>
              <a:off x="4734017" y="-1601205"/>
              <a:ext cx="1082910" cy="576005"/>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5,26%</a:t>
              </a:r>
              <a:endParaRPr b="1" sz="1400">
                <a:solidFill>
                  <a:schemeClr val="dk1"/>
                </a:solidFill>
                <a:latin typeface="Arial Narrow"/>
                <a:ea typeface="Arial Narrow"/>
                <a:cs typeface="Arial Narrow"/>
                <a:sym typeface="Arial Narrow"/>
              </a:endParaRPr>
            </a:p>
          </p:txBody>
        </p:sp>
      </p:grpSp>
      <p:sp>
        <p:nvSpPr>
          <p:cNvPr id="1552" name="Google Shape;1552;p33"/>
          <p:cNvSpPr txBox="1"/>
          <p:nvPr/>
        </p:nvSpPr>
        <p:spPr>
          <a:xfrm>
            <a:off x="2195869" y="1110754"/>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563 casos</a:t>
            </a:r>
            <a:endParaRPr/>
          </a:p>
        </p:txBody>
      </p:sp>
      <p:sp>
        <p:nvSpPr>
          <p:cNvPr id="1553" name="Google Shape;1553;p33"/>
          <p:cNvSpPr txBox="1"/>
          <p:nvPr/>
        </p:nvSpPr>
        <p:spPr>
          <a:xfrm>
            <a:off x="3996069" y="1156864"/>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146 casos</a:t>
            </a:r>
            <a:endParaRPr/>
          </a:p>
        </p:txBody>
      </p:sp>
      <p:sp>
        <p:nvSpPr>
          <p:cNvPr id="1554" name="Google Shape;1554;p33"/>
          <p:cNvSpPr txBox="1"/>
          <p:nvPr/>
        </p:nvSpPr>
        <p:spPr>
          <a:xfrm>
            <a:off x="2069427" y="1966785"/>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36 casos</a:t>
            </a:r>
            <a:endParaRPr/>
          </a:p>
        </p:txBody>
      </p:sp>
      <p:sp>
        <p:nvSpPr>
          <p:cNvPr id="1555" name="Google Shape;1555;p33"/>
          <p:cNvSpPr txBox="1"/>
          <p:nvPr/>
        </p:nvSpPr>
        <p:spPr>
          <a:xfrm>
            <a:off x="4032498" y="1996428"/>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43 casos</a:t>
            </a:r>
            <a:endParaRPr/>
          </a:p>
        </p:txBody>
      </p:sp>
      <p:sp>
        <p:nvSpPr>
          <p:cNvPr id="1556" name="Google Shape;1556;p33"/>
          <p:cNvSpPr/>
          <p:nvPr/>
        </p:nvSpPr>
        <p:spPr>
          <a:xfrm>
            <a:off x="3732411" y="4963406"/>
            <a:ext cx="350759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Factores desencadenantes de intento de suicidio. Periodo epidemiológico 04. 2022. </a:t>
            </a:r>
            <a:endParaRPr sz="700">
              <a:solidFill>
                <a:schemeClr val="dk1"/>
              </a:solidFill>
              <a:latin typeface="Arial Narrow"/>
              <a:ea typeface="Arial Narrow"/>
              <a:cs typeface="Arial Narrow"/>
              <a:sym typeface="Arial Narrow"/>
            </a:endParaRPr>
          </a:p>
        </p:txBody>
      </p:sp>
      <p:sp>
        <p:nvSpPr>
          <p:cNvPr id="1557" name="Google Shape;1557;p33"/>
          <p:cNvSpPr/>
          <p:nvPr/>
        </p:nvSpPr>
        <p:spPr>
          <a:xfrm>
            <a:off x="1925567" y="7380312"/>
            <a:ext cx="352043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Factores de riesgo de intento de suicidio. Periodo epidemiológico 04. 2022. </a:t>
            </a:r>
            <a:endParaRPr sz="700">
              <a:solidFill>
                <a:schemeClr val="dk1"/>
              </a:solidFill>
              <a:latin typeface="Arial Narrow"/>
              <a:ea typeface="Arial Narrow"/>
              <a:cs typeface="Arial Narrow"/>
              <a:sym typeface="Arial Narrow"/>
            </a:endParaRPr>
          </a:p>
        </p:txBody>
      </p:sp>
      <p:sp>
        <p:nvSpPr>
          <p:cNvPr id="1558" name="Google Shape;1558;p33"/>
          <p:cNvSpPr/>
          <p:nvPr/>
        </p:nvSpPr>
        <p:spPr>
          <a:xfrm>
            <a:off x="-27139" y="7924844"/>
            <a:ext cx="7135004" cy="122341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familiares, problemas con la pareja o expareja, problemas económicos y judiciales, violencia física o sexual, entre otras. La relación hombre: mujer es de aproximadamente 2 mujeres por cada hombre, en tanto que de acuerdo al curso de vida, las personas más afectadas se encuentran entre los 10 y los 29 años de edad, siendo el 71,2% del total de los casos. La cobertura de las visitas de campo que realizan los psicólogos de la secretaría de salud es del 58,3</a:t>
            </a:r>
            <a:r>
              <a:rPr b="1" lang="es-ES" sz="1050">
                <a:solidFill>
                  <a:schemeClr val="dk1"/>
                </a:solidFill>
                <a:latin typeface="Arial Narrow"/>
                <a:ea typeface="Arial Narrow"/>
                <a:cs typeface="Arial Narrow"/>
                <a:sym typeface="Arial Narrow"/>
              </a:rPr>
              <a:t>%, </a:t>
            </a:r>
            <a:r>
              <a:rPr lang="es-ES" sz="1050">
                <a:solidFill>
                  <a:schemeClr val="dk1"/>
                </a:solidFill>
                <a:latin typeface="Arial Narrow"/>
                <a:ea typeface="Arial Narrow"/>
                <a:cs typeface="Arial Narrow"/>
                <a:sym typeface="Arial Narrow"/>
              </a:rPr>
              <a:t>con respecto a los casos notificados hasta el período epidemiológico 4. El evento se está registrando desde la primera infancia, situación que debe ser tenida en cuenta al momento de diseñar estrategias de prevención</a:t>
            </a:r>
            <a:endParaRPr sz="1050">
              <a:solidFill>
                <a:schemeClr val="dk1"/>
              </a:solidFill>
              <a:latin typeface="Arial Narrow"/>
              <a:ea typeface="Arial Narrow"/>
              <a:cs typeface="Arial Narrow"/>
              <a:sym typeface="Arial Narrow"/>
            </a:endParaRPr>
          </a:p>
        </p:txBody>
      </p:sp>
      <p:sp>
        <p:nvSpPr>
          <p:cNvPr id="1559" name="Google Shape;1559;p33"/>
          <p:cNvSpPr/>
          <p:nvPr/>
        </p:nvSpPr>
        <p:spPr>
          <a:xfrm>
            <a:off x="-1849" y="7645552"/>
            <a:ext cx="7200900" cy="310824"/>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60" name="Google Shape;1560;p33"/>
          <p:cNvGrpSpPr/>
          <p:nvPr/>
        </p:nvGrpSpPr>
        <p:grpSpPr>
          <a:xfrm>
            <a:off x="190189" y="7663143"/>
            <a:ext cx="3446504" cy="276999"/>
            <a:chOff x="2448322" y="33831"/>
            <a:chExt cx="3446504" cy="276999"/>
          </a:xfrm>
        </p:grpSpPr>
        <p:sp>
          <p:nvSpPr>
            <p:cNvPr id="1561" name="Google Shape;1561;p33"/>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562" name="Google Shape;1562;p33"/>
            <p:cNvCxnSpPr>
              <a:stCxn id="1561"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1563" name="Google Shape;1563;p33"/>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a:p>
          </p:txBody>
        </p:sp>
      </p:grpSp>
      <p:sp>
        <p:nvSpPr>
          <p:cNvPr descr="https://i1.wp.com/periodicovictoria.mx/wp-content/uploads/2016/04/1-infografi%CC%81a-suicidio.jpg?fit=1403%2C1500" id="1564" name="Google Shape;1564;p3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65" name="Google Shape;1565;p33"/>
          <p:cNvPicPr preferRelativeResize="0"/>
          <p:nvPr/>
        </p:nvPicPr>
        <p:blipFill rotWithShape="1">
          <a:blip r:embed="rId6">
            <a:alphaModFix/>
          </a:blip>
          <a:srcRect b="0" l="0" r="0" t="0"/>
          <a:stretch/>
        </p:blipFill>
        <p:spPr>
          <a:xfrm>
            <a:off x="3420861" y="706877"/>
            <a:ext cx="704106" cy="375523"/>
          </a:xfrm>
          <a:prstGeom prst="rect">
            <a:avLst/>
          </a:prstGeom>
          <a:noFill/>
          <a:ln>
            <a:noFill/>
          </a:ln>
        </p:spPr>
      </p:pic>
      <p:sp>
        <p:nvSpPr>
          <p:cNvPr id="1566" name="Google Shape;1566;p33"/>
          <p:cNvSpPr/>
          <p:nvPr/>
        </p:nvSpPr>
        <p:spPr>
          <a:xfrm>
            <a:off x="1786566" y="2239347"/>
            <a:ext cx="3507593" cy="4154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Mecanismo de intento de suicidio. Periodo epidemiológico 04  2022 </a:t>
            </a:r>
            <a:endParaRPr sz="1050">
              <a:solidFill>
                <a:schemeClr val="dk1"/>
              </a:solidFill>
              <a:latin typeface="Arial Narrow"/>
              <a:ea typeface="Arial Narrow"/>
              <a:cs typeface="Arial Narrow"/>
              <a:sym typeface="Arial Narrow"/>
            </a:endParaRPr>
          </a:p>
        </p:txBody>
      </p:sp>
      <p:graphicFrame>
        <p:nvGraphicFramePr>
          <p:cNvPr id="1567" name="Google Shape;1567;p33"/>
          <p:cNvGraphicFramePr/>
          <p:nvPr/>
        </p:nvGraphicFramePr>
        <p:xfrm>
          <a:off x="-123107" y="2654845"/>
          <a:ext cx="3956003" cy="2174631"/>
        </p:xfrm>
        <a:graphic>
          <a:graphicData uri="http://schemas.openxmlformats.org/drawingml/2006/chart">
            <c:chart r:id="rId7"/>
          </a:graphicData>
        </a:graphic>
      </p:graphicFrame>
      <p:graphicFrame>
        <p:nvGraphicFramePr>
          <p:cNvPr id="1568" name="Google Shape;1568;p33"/>
          <p:cNvGraphicFramePr/>
          <p:nvPr/>
        </p:nvGraphicFramePr>
        <p:xfrm>
          <a:off x="3772914" y="2603975"/>
          <a:ext cx="3390462" cy="2493440"/>
        </p:xfrm>
        <a:graphic>
          <a:graphicData uri="http://schemas.openxmlformats.org/drawingml/2006/chart">
            <c:chart r:id="rId8"/>
          </a:graphicData>
        </a:graphic>
      </p:graphicFrame>
      <p:graphicFrame>
        <p:nvGraphicFramePr>
          <p:cNvPr id="1569" name="Google Shape;1569;p33"/>
          <p:cNvGraphicFramePr/>
          <p:nvPr/>
        </p:nvGraphicFramePr>
        <p:xfrm>
          <a:off x="786593" y="5291647"/>
          <a:ext cx="4869346" cy="2255936"/>
        </p:xfrm>
        <a:graphic>
          <a:graphicData uri="http://schemas.openxmlformats.org/drawingml/2006/chart">
            <c:chart r:id="rId9"/>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pic>
        <p:nvPicPr>
          <p:cNvPr id="1574" name="Google Shape;1574;p34"/>
          <p:cNvPicPr preferRelativeResize="0"/>
          <p:nvPr/>
        </p:nvPicPr>
        <p:blipFill rotWithShape="1">
          <a:blip r:embed="rId3">
            <a:alphaModFix/>
          </a:blip>
          <a:srcRect b="0" l="0" r="0" t="0"/>
          <a:stretch/>
        </p:blipFill>
        <p:spPr>
          <a:xfrm>
            <a:off x="-628" y="-756"/>
            <a:ext cx="2259818" cy="3636652"/>
          </a:xfrm>
          <a:prstGeom prst="rect">
            <a:avLst/>
          </a:prstGeom>
          <a:noFill/>
          <a:ln>
            <a:noFill/>
          </a:ln>
        </p:spPr>
      </p:pic>
      <p:sp>
        <p:nvSpPr>
          <p:cNvPr id="1575" name="Google Shape;1575;p34"/>
          <p:cNvSpPr/>
          <p:nvPr/>
        </p:nvSpPr>
        <p:spPr>
          <a:xfrm>
            <a:off x="670424" y="467544"/>
            <a:ext cx="5004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C00000"/>
                </a:solidFill>
                <a:latin typeface="Arial Narrow"/>
                <a:ea typeface="Arial Narrow"/>
                <a:cs typeface="Arial Narrow"/>
                <a:sym typeface="Arial Narrow"/>
              </a:rPr>
              <a:t>VIH</a:t>
            </a:r>
            <a:endParaRPr sz="1800">
              <a:solidFill>
                <a:schemeClr val="dk1"/>
              </a:solidFill>
              <a:latin typeface="Calibri"/>
              <a:ea typeface="Calibri"/>
              <a:cs typeface="Calibri"/>
              <a:sym typeface="Calibri"/>
            </a:endParaRPr>
          </a:p>
        </p:txBody>
      </p:sp>
      <p:sp>
        <p:nvSpPr>
          <p:cNvPr id="1576" name="Google Shape;1576;p34"/>
          <p:cNvSpPr txBox="1"/>
          <p:nvPr/>
        </p:nvSpPr>
        <p:spPr>
          <a:xfrm>
            <a:off x="-629" y="3275856"/>
            <a:ext cx="22209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04 - 2022</a:t>
            </a:r>
            <a:endParaRPr b="1" sz="1200">
              <a:solidFill>
                <a:schemeClr val="dk1"/>
              </a:solidFill>
              <a:latin typeface="Arial Narrow"/>
              <a:ea typeface="Arial Narrow"/>
              <a:cs typeface="Arial Narrow"/>
              <a:sym typeface="Arial Narrow"/>
            </a:endParaRPr>
          </a:p>
        </p:txBody>
      </p:sp>
      <p:pic>
        <p:nvPicPr>
          <p:cNvPr id="1577" name="Google Shape;1577;p34"/>
          <p:cNvPicPr preferRelativeResize="0"/>
          <p:nvPr/>
        </p:nvPicPr>
        <p:blipFill rotWithShape="1">
          <a:blip r:embed="rId4">
            <a:alphaModFix/>
          </a:blip>
          <a:srcRect b="0" l="0" r="0" t="51431"/>
          <a:stretch/>
        </p:blipFill>
        <p:spPr>
          <a:xfrm>
            <a:off x="-628" y="3635896"/>
            <a:ext cx="2295053" cy="3722567"/>
          </a:xfrm>
          <a:prstGeom prst="rect">
            <a:avLst/>
          </a:prstGeom>
          <a:noFill/>
          <a:ln>
            <a:noFill/>
          </a:ln>
        </p:spPr>
      </p:pic>
      <p:grpSp>
        <p:nvGrpSpPr>
          <p:cNvPr id="1578" name="Google Shape;1578;p34"/>
          <p:cNvGrpSpPr/>
          <p:nvPr/>
        </p:nvGrpSpPr>
        <p:grpSpPr>
          <a:xfrm>
            <a:off x="109142" y="5846294"/>
            <a:ext cx="1892650" cy="488476"/>
            <a:chOff x="2397524" y="3379972"/>
            <a:chExt cx="4508500" cy="904875"/>
          </a:xfrm>
        </p:grpSpPr>
        <p:pic>
          <p:nvPicPr>
            <p:cNvPr id="1579" name="Google Shape;1579;p34"/>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580" name="Google Shape;1580;p34"/>
            <p:cNvSpPr txBox="1"/>
            <p:nvPr/>
          </p:nvSpPr>
          <p:spPr>
            <a:xfrm>
              <a:off x="3213823" y="3478755"/>
              <a:ext cx="19067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604</a:t>
              </a:r>
              <a:endParaRPr b="1" sz="1800">
                <a:solidFill>
                  <a:schemeClr val="dk1"/>
                </a:solidFill>
                <a:latin typeface="Arial Narrow"/>
                <a:ea typeface="Arial Narrow"/>
                <a:cs typeface="Arial Narrow"/>
                <a:sym typeface="Arial Narrow"/>
              </a:endParaRPr>
            </a:p>
          </p:txBody>
        </p:sp>
      </p:grpSp>
      <p:sp>
        <p:nvSpPr>
          <p:cNvPr id="1581" name="Google Shape;1581;p34"/>
          <p:cNvSpPr/>
          <p:nvPr/>
        </p:nvSpPr>
        <p:spPr>
          <a:xfrm>
            <a:off x="2171614" y="3260571"/>
            <a:ext cx="49460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Figura. Canal endémico de VIH. Medellín, a Periodo epidemiológico 04  acumulado  de 2022. </a:t>
            </a:r>
            <a:endParaRPr sz="700">
              <a:solidFill>
                <a:schemeClr val="dk1"/>
              </a:solidFill>
              <a:latin typeface="Arial"/>
              <a:ea typeface="Arial"/>
              <a:cs typeface="Arial"/>
              <a:sym typeface="Arial"/>
            </a:endParaRPr>
          </a:p>
        </p:txBody>
      </p:sp>
      <p:sp>
        <p:nvSpPr>
          <p:cNvPr id="1582" name="Google Shape;1582;p3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sp>
        <p:nvSpPr>
          <p:cNvPr id="1583" name="Google Shape;1583;p3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cxnSp>
        <p:nvCxnSpPr>
          <p:cNvPr id="1584" name="Google Shape;1584;p34"/>
          <p:cNvCxnSpPr/>
          <p:nvPr/>
        </p:nvCxnSpPr>
        <p:spPr>
          <a:xfrm>
            <a:off x="2736354" y="205580"/>
            <a:ext cx="648072" cy="0"/>
          </a:xfrm>
          <a:prstGeom prst="straightConnector1">
            <a:avLst/>
          </a:prstGeom>
          <a:noFill/>
          <a:ln cap="flat" cmpd="sng" w="28575">
            <a:solidFill>
              <a:srgbClr val="C00000"/>
            </a:solidFill>
            <a:prstDash val="solid"/>
            <a:round/>
            <a:headEnd len="sm" w="sm" type="none"/>
            <a:tailEnd len="sm" w="sm" type="none"/>
          </a:ln>
        </p:spPr>
      </p:cxnSp>
      <p:sp>
        <p:nvSpPr>
          <p:cNvPr id="1585" name="Google Shape;1585;p34"/>
          <p:cNvSpPr/>
          <p:nvPr/>
        </p:nvSpPr>
        <p:spPr>
          <a:xfrm>
            <a:off x="2259190" y="6935461"/>
            <a:ext cx="494601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800">
                <a:solidFill>
                  <a:schemeClr val="dk1"/>
                </a:solidFill>
                <a:latin typeface="Arial Narrow"/>
                <a:ea typeface="Arial Narrow"/>
                <a:cs typeface="Arial Narrow"/>
                <a:sym typeface="Arial Narrow"/>
              </a:rPr>
              <a:t>Figura. Comportamiento de VIH. Medellín, a Periodo epidemiológico 04  acumulado de 2019-2022. </a:t>
            </a:r>
            <a:endParaRPr sz="800">
              <a:solidFill>
                <a:schemeClr val="dk1"/>
              </a:solidFill>
              <a:latin typeface="Arial Narrow"/>
              <a:ea typeface="Arial Narrow"/>
              <a:cs typeface="Arial Narrow"/>
              <a:sym typeface="Arial Narrow"/>
            </a:endParaRPr>
          </a:p>
        </p:txBody>
      </p:sp>
      <p:sp>
        <p:nvSpPr>
          <p:cNvPr id="1586" name="Google Shape;1586;p34"/>
          <p:cNvSpPr txBox="1"/>
          <p:nvPr/>
        </p:nvSpPr>
        <p:spPr>
          <a:xfrm>
            <a:off x="7150" y="6519963"/>
            <a:ext cx="224357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incrementó en un 12,0%</a:t>
            </a:r>
            <a:endParaRPr b="1" sz="1200">
              <a:solidFill>
                <a:schemeClr val="dk1"/>
              </a:solidFill>
              <a:latin typeface="Arial Narrow"/>
              <a:ea typeface="Arial Narrow"/>
              <a:cs typeface="Arial Narrow"/>
              <a:sym typeface="Arial Narrow"/>
            </a:endParaRPr>
          </a:p>
        </p:txBody>
      </p:sp>
      <p:sp>
        <p:nvSpPr>
          <p:cNvPr id="1587" name="Google Shape;1587;p3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34</a:t>
            </a:r>
            <a:endParaRPr b="1" sz="1050">
              <a:solidFill>
                <a:schemeClr val="dk1"/>
              </a:solidFill>
              <a:latin typeface="Arial Narrow"/>
              <a:ea typeface="Arial Narrow"/>
              <a:cs typeface="Arial Narrow"/>
              <a:sym typeface="Arial Narrow"/>
            </a:endParaRPr>
          </a:p>
        </p:txBody>
      </p:sp>
      <p:sp>
        <p:nvSpPr>
          <p:cNvPr id="1588" name="Google Shape;1588;p34"/>
          <p:cNvSpPr/>
          <p:nvPr/>
        </p:nvSpPr>
        <p:spPr>
          <a:xfrm>
            <a:off x="21382" y="7380312"/>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89" name="Google Shape;1589;p34"/>
          <p:cNvGrpSpPr/>
          <p:nvPr/>
        </p:nvGrpSpPr>
        <p:grpSpPr>
          <a:xfrm>
            <a:off x="144066" y="7493840"/>
            <a:ext cx="3446504" cy="276999"/>
            <a:chOff x="2448322" y="74775"/>
            <a:chExt cx="3446504" cy="276999"/>
          </a:xfrm>
        </p:grpSpPr>
        <p:sp>
          <p:nvSpPr>
            <p:cNvPr id="1590" name="Google Shape;1590;p3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591" name="Google Shape;1591;p34"/>
            <p:cNvCxnSpPr>
              <a:stCxn id="159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592" name="Google Shape;1592;p3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1593" name="Google Shape;1593;p34"/>
          <p:cNvSpPr txBox="1"/>
          <p:nvPr/>
        </p:nvSpPr>
        <p:spPr>
          <a:xfrm>
            <a:off x="2294426" y="8139590"/>
            <a:ext cx="248707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 por 100.000 habitantes</a:t>
            </a:r>
            <a:endParaRPr b="1" sz="1100">
              <a:solidFill>
                <a:schemeClr val="dk1"/>
              </a:solidFill>
              <a:latin typeface="Arial Narrow"/>
              <a:ea typeface="Arial Narrow"/>
              <a:cs typeface="Arial Narrow"/>
              <a:sym typeface="Arial Narrow"/>
            </a:endParaRPr>
          </a:p>
        </p:txBody>
      </p:sp>
      <p:sp>
        <p:nvSpPr>
          <p:cNvPr id="1594" name="Google Shape;1594;p34"/>
          <p:cNvSpPr txBox="1"/>
          <p:nvPr/>
        </p:nvSpPr>
        <p:spPr>
          <a:xfrm>
            <a:off x="2811907" y="8597292"/>
            <a:ext cx="123623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23,1 * 100 mil</a:t>
            </a:r>
            <a:endParaRPr/>
          </a:p>
        </p:txBody>
      </p:sp>
      <p:graphicFrame>
        <p:nvGraphicFramePr>
          <p:cNvPr id="1595" name="Google Shape;1595;p34"/>
          <p:cNvGraphicFramePr/>
          <p:nvPr/>
        </p:nvGraphicFramePr>
        <p:xfrm>
          <a:off x="2335369" y="361913"/>
          <a:ext cx="4782255" cy="2913943"/>
        </p:xfrm>
        <a:graphic>
          <a:graphicData uri="http://schemas.openxmlformats.org/drawingml/2006/chart">
            <c:chart r:id="rId6"/>
          </a:graphicData>
        </a:graphic>
      </p:graphicFrame>
      <p:graphicFrame>
        <p:nvGraphicFramePr>
          <p:cNvPr id="1596" name="Google Shape;1596;p34"/>
          <p:cNvGraphicFramePr/>
          <p:nvPr/>
        </p:nvGraphicFramePr>
        <p:xfrm>
          <a:off x="2096250" y="3768915"/>
          <a:ext cx="5096737" cy="3163892"/>
        </p:xfrm>
        <a:graphic>
          <a:graphicData uri="http://schemas.openxmlformats.org/drawingml/2006/chart">
            <c:chart r:id="rId7"/>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35"/>
          <p:cNvSpPr/>
          <p:nvPr/>
        </p:nvSpPr>
        <p:spPr>
          <a:xfrm>
            <a:off x="0" y="9973"/>
            <a:ext cx="7200900" cy="4041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02" name="Google Shape;1602;p35"/>
          <p:cNvGrpSpPr/>
          <p:nvPr/>
        </p:nvGrpSpPr>
        <p:grpSpPr>
          <a:xfrm>
            <a:off x="2491847" y="2792275"/>
            <a:ext cx="1881594" cy="1358120"/>
            <a:chOff x="3232545" y="2931806"/>
            <a:chExt cx="1881594" cy="1358120"/>
          </a:xfrm>
        </p:grpSpPr>
        <p:pic>
          <p:nvPicPr>
            <p:cNvPr id="1603" name="Google Shape;1603;p35"/>
            <p:cNvPicPr preferRelativeResize="0"/>
            <p:nvPr/>
          </p:nvPicPr>
          <p:blipFill rotWithShape="1">
            <a:blip r:embed="rId3">
              <a:alphaModFix/>
            </a:blip>
            <a:srcRect b="0" l="0" r="0" t="0"/>
            <a:stretch/>
          </p:blipFill>
          <p:spPr>
            <a:xfrm>
              <a:off x="3685453" y="2931806"/>
              <a:ext cx="933450" cy="742950"/>
            </a:xfrm>
            <a:prstGeom prst="rect">
              <a:avLst/>
            </a:prstGeom>
            <a:noFill/>
            <a:ln>
              <a:noFill/>
            </a:ln>
          </p:spPr>
        </p:pic>
        <p:grpSp>
          <p:nvGrpSpPr>
            <p:cNvPr id="1604" name="Google Shape;1604;p35"/>
            <p:cNvGrpSpPr/>
            <p:nvPr/>
          </p:nvGrpSpPr>
          <p:grpSpPr>
            <a:xfrm>
              <a:off x="3232545" y="3564985"/>
              <a:ext cx="1881594" cy="724941"/>
              <a:chOff x="-103304" y="7072716"/>
              <a:chExt cx="1427628" cy="724941"/>
            </a:xfrm>
          </p:grpSpPr>
          <p:sp>
            <p:nvSpPr>
              <p:cNvPr id="1605" name="Google Shape;1605;p35"/>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1606" name="Google Shape;1606;p35"/>
              <p:cNvSpPr/>
              <p:nvPr/>
            </p:nvSpPr>
            <p:spPr>
              <a:xfrm>
                <a:off x="-103304" y="7371933"/>
                <a:ext cx="1427628" cy="42572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61,09%</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26,66%</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p:txBody>
          </p:sp>
        </p:grpSp>
      </p:grpSp>
      <p:grpSp>
        <p:nvGrpSpPr>
          <p:cNvPr id="1607" name="Google Shape;1607;p35"/>
          <p:cNvGrpSpPr/>
          <p:nvPr/>
        </p:nvGrpSpPr>
        <p:grpSpPr>
          <a:xfrm>
            <a:off x="5004639" y="2764717"/>
            <a:ext cx="1690560" cy="1385678"/>
            <a:chOff x="5322204" y="2849006"/>
            <a:chExt cx="1690560" cy="1385678"/>
          </a:xfrm>
        </p:grpSpPr>
        <p:pic>
          <p:nvPicPr>
            <p:cNvPr id="1608" name="Google Shape;1608;p35"/>
            <p:cNvPicPr preferRelativeResize="0"/>
            <p:nvPr/>
          </p:nvPicPr>
          <p:blipFill rotWithShape="1">
            <a:blip r:embed="rId4">
              <a:alphaModFix/>
            </a:blip>
            <a:srcRect b="0" l="0" r="0" t="0"/>
            <a:stretch/>
          </p:blipFill>
          <p:spPr>
            <a:xfrm>
              <a:off x="5575328" y="2849006"/>
              <a:ext cx="942975" cy="771525"/>
            </a:xfrm>
            <a:prstGeom prst="rect">
              <a:avLst/>
            </a:prstGeom>
            <a:noFill/>
            <a:ln>
              <a:noFill/>
            </a:ln>
          </p:spPr>
        </p:pic>
        <p:grpSp>
          <p:nvGrpSpPr>
            <p:cNvPr id="1609" name="Google Shape;1609;p35"/>
            <p:cNvGrpSpPr/>
            <p:nvPr/>
          </p:nvGrpSpPr>
          <p:grpSpPr>
            <a:xfrm>
              <a:off x="5322204" y="3584039"/>
              <a:ext cx="1690560" cy="650645"/>
              <a:chOff x="-14122" y="7072716"/>
              <a:chExt cx="1282684" cy="650645"/>
            </a:xfrm>
          </p:grpSpPr>
          <p:sp>
            <p:nvSpPr>
              <p:cNvPr id="1610" name="Google Shape;1610;p35"/>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1611" name="Google Shape;1611;p35"/>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98,01%</a:t>
                </a:r>
                <a:endParaRPr b="1" sz="1600">
                  <a:solidFill>
                    <a:schemeClr val="dk1"/>
                  </a:solidFill>
                  <a:latin typeface="Arial Narrow"/>
                  <a:ea typeface="Arial Narrow"/>
                  <a:cs typeface="Arial Narrow"/>
                  <a:sym typeface="Arial Narrow"/>
                </a:endParaRPr>
              </a:p>
            </p:txBody>
          </p:sp>
        </p:grpSp>
      </p:grpSp>
      <p:grpSp>
        <p:nvGrpSpPr>
          <p:cNvPr id="1612" name="Google Shape;1612;p35"/>
          <p:cNvGrpSpPr/>
          <p:nvPr/>
        </p:nvGrpSpPr>
        <p:grpSpPr>
          <a:xfrm>
            <a:off x="787056" y="2483768"/>
            <a:ext cx="957314" cy="1846065"/>
            <a:chOff x="691281" y="4516650"/>
            <a:chExt cx="957314" cy="1846065"/>
          </a:xfrm>
        </p:grpSpPr>
        <p:grpSp>
          <p:nvGrpSpPr>
            <p:cNvPr id="1613" name="Google Shape;1613;p35"/>
            <p:cNvGrpSpPr/>
            <p:nvPr/>
          </p:nvGrpSpPr>
          <p:grpSpPr>
            <a:xfrm>
              <a:off x="691281" y="4516650"/>
              <a:ext cx="957314" cy="1238542"/>
              <a:chOff x="525339" y="2886622"/>
              <a:chExt cx="957314" cy="1238542"/>
            </a:xfrm>
          </p:grpSpPr>
          <p:pic>
            <p:nvPicPr>
              <p:cNvPr id="1614" name="Google Shape;1614;p35"/>
              <p:cNvPicPr preferRelativeResize="0"/>
              <p:nvPr/>
            </p:nvPicPr>
            <p:blipFill rotWithShape="1">
              <a:blip r:embed="rId5">
                <a:alphaModFix/>
              </a:blip>
              <a:srcRect b="0" l="0" r="0" t="0"/>
              <a:stretch/>
            </p:blipFill>
            <p:spPr>
              <a:xfrm>
                <a:off x="646430" y="2886622"/>
                <a:ext cx="704850" cy="971550"/>
              </a:xfrm>
              <a:prstGeom prst="rect">
                <a:avLst/>
              </a:prstGeom>
              <a:noFill/>
              <a:ln>
                <a:noFill/>
              </a:ln>
            </p:spPr>
          </p:pic>
          <p:sp>
            <p:nvSpPr>
              <p:cNvPr id="1615" name="Google Shape;1615;p35"/>
              <p:cNvSpPr/>
              <p:nvPr/>
            </p:nvSpPr>
            <p:spPr>
              <a:xfrm>
                <a:off x="525339" y="3848165"/>
                <a:ext cx="95731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Donó sangre</a:t>
                </a:r>
                <a:endParaRPr b="1" sz="1200" u="sng">
                  <a:solidFill>
                    <a:srgbClr val="000000"/>
                  </a:solidFill>
                  <a:latin typeface="Arial Narrow"/>
                  <a:ea typeface="Arial Narrow"/>
                  <a:cs typeface="Arial Narrow"/>
                  <a:sym typeface="Arial Narrow"/>
                </a:endParaRPr>
              </a:p>
            </p:txBody>
          </p:sp>
        </p:grpSp>
        <p:sp>
          <p:nvSpPr>
            <p:cNvPr id="1616" name="Google Shape;1616;p35"/>
            <p:cNvSpPr/>
            <p:nvPr/>
          </p:nvSpPr>
          <p:spPr>
            <a:xfrm>
              <a:off x="784547" y="5755192"/>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0,8%</a:t>
              </a:r>
              <a:endParaRPr b="1" sz="1600">
                <a:solidFill>
                  <a:schemeClr val="dk1"/>
                </a:solidFill>
                <a:latin typeface="Arial Narrow"/>
                <a:ea typeface="Arial Narrow"/>
                <a:cs typeface="Arial Narrow"/>
                <a:sym typeface="Arial Narrow"/>
              </a:endParaRPr>
            </a:p>
          </p:txBody>
        </p:sp>
        <p:sp>
          <p:nvSpPr>
            <p:cNvPr id="1617" name="Google Shape;1617;p35"/>
            <p:cNvSpPr/>
            <p:nvPr/>
          </p:nvSpPr>
          <p:spPr>
            <a:xfrm>
              <a:off x="829812" y="6085716"/>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 casos</a:t>
              </a:r>
              <a:endParaRPr sz="1200">
                <a:solidFill>
                  <a:schemeClr val="dk1"/>
                </a:solidFill>
                <a:latin typeface="Calibri"/>
                <a:ea typeface="Calibri"/>
                <a:cs typeface="Calibri"/>
                <a:sym typeface="Calibri"/>
              </a:endParaRPr>
            </a:p>
          </p:txBody>
        </p:sp>
      </p:grpSp>
      <p:sp>
        <p:nvSpPr>
          <p:cNvPr id="1618" name="Google Shape;1618;p3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35</a:t>
            </a:r>
            <a:endParaRPr b="1" sz="1050">
              <a:solidFill>
                <a:schemeClr val="dk1"/>
              </a:solidFill>
              <a:latin typeface="Arial Narrow"/>
              <a:ea typeface="Arial Narrow"/>
              <a:cs typeface="Arial Narrow"/>
              <a:sym typeface="Arial Narrow"/>
            </a:endParaRPr>
          </a:p>
        </p:txBody>
      </p:sp>
      <p:grpSp>
        <p:nvGrpSpPr>
          <p:cNvPr id="1619" name="Google Shape;1619;p35"/>
          <p:cNvGrpSpPr/>
          <p:nvPr/>
        </p:nvGrpSpPr>
        <p:grpSpPr>
          <a:xfrm>
            <a:off x="160662" y="75973"/>
            <a:ext cx="3446504" cy="276999"/>
            <a:chOff x="2448322" y="74775"/>
            <a:chExt cx="3446504" cy="276999"/>
          </a:xfrm>
        </p:grpSpPr>
        <p:sp>
          <p:nvSpPr>
            <p:cNvPr id="1620" name="Google Shape;1620;p3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21" name="Google Shape;1621;p35"/>
            <p:cNvCxnSpPr>
              <a:stCxn id="162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22" name="Google Shape;1622;p3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sp>
        <p:nvSpPr>
          <p:cNvPr id="1623" name="Google Shape;1623;p35"/>
          <p:cNvSpPr/>
          <p:nvPr/>
        </p:nvSpPr>
        <p:spPr>
          <a:xfrm>
            <a:off x="-2" y="435597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24" name="Google Shape;1624;p35"/>
          <p:cNvGrpSpPr/>
          <p:nvPr/>
        </p:nvGrpSpPr>
        <p:grpSpPr>
          <a:xfrm>
            <a:off x="30478" y="4469504"/>
            <a:ext cx="3446504" cy="276999"/>
            <a:chOff x="2448322" y="74775"/>
            <a:chExt cx="3446504" cy="276999"/>
          </a:xfrm>
        </p:grpSpPr>
        <p:sp>
          <p:nvSpPr>
            <p:cNvPr id="1625" name="Google Shape;1625;p3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26" name="Google Shape;1626;p35"/>
            <p:cNvCxnSpPr>
              <a:stCxn id="162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27" name="Google Shape;1627;p3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a:p>
          </p:txBody>
        </p:sp>
      </p:grpSp>
      <p:grpSp>
        <p:nvGrpSpPr>
          <p:cNvPr id="1628" name="Google Shape;1628;p35"/>
          <p:cNvGrpSpPr/>
          <p:nvPr/>
        </p:nvGrpSpPr>
        <p:grpSpPr>
          <a:xfrm>
            <a:off x="180838" y="920327"/>
            <a:ext cx="850863" cy="1573970"/>
            <a:chOff x="1068833" y="553075"/>
            <a:chExt cx="850863" cy="1573970"/>
          </a:xfrm>
        </p:grpSpPr>
        <p:pic>
          <p:nvPicPr>
            <p:cNvPr id="1629" name="Google Shape;1629;p35"/>
            <p:cNvPicPr preferRelativeResize="0"/>
            <p:nvPr/>
          </p:nvPicPr>
          <p:blipFill rotWithShape="1">
            <a:blip r:embed="rId6">
              <a:alphaModFix/>
            </a:blip>
            <a:srcRect b="0" l="0" r="84474" t="10614"/>
            <a:stretch/>
          </p:blipFill>
          <p:spPr>
            <a:xfrm>
              <a:off x="1131620" y="553075"/>
              <a:ext cx="737696" cy="720656"/>
            </a:xfrm>
            <a:prstGeom prst="rect">
              <a:avLst/>
            </a:prstGeom>
            <a:noFill/>
            <a:ln>
              <a:noFill/>
            </a:ln>
          </p:spPr>
        </p:pic>
        <p:sp>
          <p:nvSpPr>
            <p:cNvPr id="1630" name="Google Shape;1630;p35"/>
            <p:cNvSpPr/>
            <p:nvPr/>
          </p:nvSpPr>
          <p:spPr>
            <a:xfrm>
              <a:off x="1115283" y="1520368"/>
              <a:ext cx="804404"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84,6%</a:t>
              </a:r>
              <a:endParaRPr b="1" sz="1600">
                <a:solidFill>
                  <a:schemeClr val="dk1"/>
                </a:solidFill>
                <a:latin typeface="Arial Narrow"/>
                <a:ea typeface="Arial Narrow"/>
                <a:cs typeface="Arial Narrow"/>
                <a:sym typeface="Arial Narrow"/>
              </a:endParaRPr>
            </a:p>
          </p:txBody>
        </p:sp>
        <p:sp>
          <p:nvSpPr>
            <p:cNvPr id="1631" name="Google Shape;1631;p35"/>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1632" name="Google Shape;1632;p35"/>
            <p:cNvSpPr/>
            <p:nvPr/>
          </p:nvSpPr>
          <p:spPr>
            <a:xfrm>
              <a:off x="1136020" y="1850046"/>
              <a:ext cx="78367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511 casos</a:t>
              </a:r>
              <a:endParaRPr sz="1200">
                <a:solidFill>
                  <a:schemeClr val="dk1"/>
                </a:solidFill>
                <a:latin typeface="Calibri"/>
                <a:ea typeface="Calibri"/>
                <a:cs typeface="Calibri"/>
                <a:sym typeface="Calibri"/>
              </a:endParaRPr>
            </a:p>
          </p:txBody>
        </p:sp>
      </p:grpSp>
      <p:grpSp>
        <p:nvGrpSpPr>
          <p:cNvPr id="1633" name="Google Shape;1633;p35"/>
          <p:cNvGrpSpPr/>
          <p:nvPr/>
        </p:nvGrpSpPr>
        <p:grpSpPr>
          <a:xfrm>
            <a:off x="1175708" y="920327"/>
            <a:ext cx="811840" cy="1560887"/>
            <a:chOff x="1752268" y="1227775"/>
            <a:chExt cx="811840" cy="1560887"/>
          </a:xfrm>
        </p:grpSpPr>
        <p:sp>
          <p:nvSpPr>
            <p:cNvPr id="1634" name="Google Shape;1634;p35"/>
            <p:cNvSpPr/>
            <p:nvPr/>
          </p:nvSpPr>
          <p:spPr>
            <a:xfrm>
              <a:off x="1752268" y="2181420"/>
              <a:ext cx="8118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15,4%</a:t>
              </a:r>
              <a:endParaRPr b="1" sz="1600">
                <a:solidFill>
                  <a:schemeClr val="dk1"/>
                </a:solidFill>
                <a:latin typeface="Arial Narrow"/>
                <a:ea typeface="Arial Narrow"/>
                <a:cs typeface="Arial Narrow"/>
                <a:sym typeface="Arial Narrow"/>
              </a:endParaRPr>
            </a:p>
          </p:txBody>
        </p:sp>
        <p:sp>
          <p:nvSpPr>
            <p:cNvPr id="1635" name="Google Shape;1635;p35"/>
            <p:cNvSpPr/>
            <p:nvPr/>
          </p:nvSpPr>
          <p:spPr>
            <a:xfrm>
              <a:off x="1756023" y="190812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1636" name="Google Shape;1636;p35"/>
            <p:cNvSpPr/>
            <p:nvPr/>
          </p:nvSpPr>
          <p:spPr>
            <a:xfrm>
              <a:off x="1816937" y="2511663"/>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93 casos</a:t>
              </a:r>
              <a:endParaRPr sz="1200">
                <a:solidFill>
                  <a:schemeClr val="dk1"/>
                </a:solidFill>
                <a:latin typeface="Calibri"/>
                <a:ea typeface="Calibri"/>
                <a:cs typeface="Calibri"/>
                <a:sym typeface="Calibri"/>
              </a:endParaRPr>
            </a:p>
          </p:txBody>
        </p:sp>
        <p:pic>
          <p:nvPicPr>
            <p:cNvPr id="1637" name="Google Shape;1637;p35"/>
            <p:cNvPicPr preferRelativeResize="0"/>
            <p:nvPr/>
          </p:nvPicPr>
          <p:blipFill rotWithShape="1">
            <a:blip r:embed="rId6">
              <a:alphaModFix/>
            </a:blip>
            <a:srcRect b="0" l="29313" r="56038" t="7366"/>
            <a:stretch/>
          </p:blipFill>
          <p:spPr>
            <a:xfrm>
              <a:off x="1782238" y="1227775"/>
              <a:ext cx="696035" cy="748294"/>
            </a:xfrm>
            <a:prstGeom prst="rect">
              <a:avLst/>
            </a:prstGeom>
            <a:noFill/>
            <a:ln>
              <a:noFill/>
            </a:ln>
          </p:spPr>
        </p:pic>
      </p:grpSp>
      <p:grpSp>
        <p:nvGrpSpPr>
          <p:cNvPr id="1638" name="Google Shape;1638;p35"/>
          <p:cNvGrpSpPr/>
          <p:nvPr/>
        </p:nvGrpSpPr>
        <p:grpSpPr>
          <a:xfrm>
            <a:off x="125886" y="560287"/>
            <a:ext cx="1852274" cy="436842"/>
            <a:chOff x="3054754" y="484500"/>
            <a:chExt cx="2375609" cy="436842"/>
          </a:xfrm>
        </p:grpSpPr>
        <p:sp>
          <p:nvSpPr>
            <p:cNvPr id="1639" name="Google Shape;1639;p3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640" name="Google Shape;1640;p35"/>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1641" name="Google Shape;1641;p35"/>
          <p:cNvGrpSpPr/>
          <p:nvPr/>
        </p:nvGrpSpPr>
        <p:grpSpPr>
          <a:xfrm>
            <a:off x="2070944" y="857976"/>
            <a:ext cx="874090" cy="1631193"/>
            <a:chOff x="2507826" y="2454167"/>
            <a:chExt cx="874090" cy="1631193"/>
          </a:xfrm>
        </p:grpSpPr>
        <p:sp>
          <p:nvSpPr>
            <p:cNvPr id="1642" name="Google Shape;1642;p35"/>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1,59%</a:t>
              </a:r>
              <a:endParaRPr b="1" sz="1600">
                <a:solidFill>
                  <a:schemeClr val="dk1"/>
                </a:solidFill>
                <a:latin typeface="Arial Narrow"/>
                <a:ea typeface="Arial Narrow"/>
                <a:cs typeface="Arial Narrow"/>
                <a:sym typeface="Arial Narrow"/>
              </a:endParaRPr>
            </a:p>
          </p:txBody>
        </p:sp>
        <p:pic>
          <p:nvPicPr>
            <p:cNvPr id="1643" name="Google Shape;1643;p35"/>
            <p:cNvPicPr preferRelativeResize="0"/>
            <p:nvPr/>
          </p:nvPicPr>
          <p:blipFill rotWithShape="1">
            <a:blip r:embed="rId7">
              <a:alphaModFix/>
            </a:blip>
            <a:srcRect b="0" l="0" r="0" t="0"/>
            <a:stretch/>
          </p:blipFill>
          <p:spPr>
            <a:xfrm>
              <a:off x="2702014" y="2454167"/>
              <a:ext cx="557405" cy="912116"/>
            </a:xfrm>
            <a:prstGeom prst="rect">
              <a:avLst/>
            </a:prstGeom>
            <a:noFill/>
            <a:ln>
              <a:noFill/>
            </a:ln>
          </p:spPr>
        </p:pic>
        <p:sp>
          <p:nvSpPr>
            <p:cNvPr id="1644" name="Google Shape;1644;p35"/>
            <p:cNvSpPr/>
            <p:nvPr/>
          </p:nvSpPr>
          <p:spPr>
            <a:xfrm>
              <a:off x="2566290" y="3203848"/>
              <a:ext cx="7248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Gestante</a:t>
              </a:r>
              <a:endParaRPr b="1" sz="1200" u="sng">
                <a:solidFill>
                  <a:srgbClr val="000000"/>
                </a:solidFill>
                <a:latin typeface="Arial Narrow"/>
                <a:ea typeface="Arial Narrow"/>
                <a:cs typeface="Arial Narrow"/>
                <a:sym typeface="Arial Narrow"/>
              </a:endParaRPr>
            </a:p>
          </p:txBody>
        </p:sp>
        <p:sp>
          <p:nvSpPr>
            <p:cNvPr id="1645" name="Google Shape;1645;p35"/>
            <p:cNvSpPr/>
            <p:nvPr/>
          </p:nvSpPr>
          <p:spPr>
            <a:xfrm>
              <a:off x="2620874" y="3808361"/>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10 casos</a:t>
              </a:r>
              <a:endParaRPr sz="1200">
                <a:solidFill>
                  <a:schemeClr val="dk1"/>
                </a:solidFill>
                <a:latin typeface="Calibri"/>
                <a:ea typeface="Calibri"/>
                <a:cs typeface="Calibri"/>
                <a:sym typeface="Calibri"/>
              </a:endParaRPr>
            </a:p>
          </p:txBody>
        </p:sp>
      </p:grpSp>
      <p:grpSp>
        <p:nvGrpSpPr>
          <p:cNvPr id="1646" name="Google Shape;1646;p35"/>
          <p:cNvGrpSpPr/>
          <p:nvPr/>
        </p:nvGrpSpPr>
        <p:grpSpPr>
          <a:xfrm>
            <a:off x="3039937" y="950012"/>
            <a:ext cx="874090" cy="1519436"/>
            <a:chOff x="3826683" y="2822224"/>
            <a:chExt cx="874090" cy="1519436"/>
          </a:xfrm>
        </p:grpSpPr>
        <p:grpSp>
          <p:nvGrpSpPr>
            <p:cNvPr id="1647" name="Google Shape;1647;p35"/>
            <p:cNvGrpSpPr/>
            <p:nvPr/>
          </p:nvGrpSpPr>
          <p:grpSpPr>
            <a:xfrm>
              <a:off x="3826683" y="3446500"/>
              <a:ext cx="874090" cy="895160"/>
              <a:chOff x="2507826" y="3203848"/>
              <a:chExt cx="874090" cy="895160"/>
            </a:xfrm>
          </p:grpSpPr>
          <p:sp>
            <p:nvSpPr>
              <p:cNvPr id="1648" name="Google Shape;1648;p35"/>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10,67%</a:t>
                </a:r>
                <a:endParaRPr b="1" sz="1600">
                  <a:solidFill>
                    <a:schemeClr val="dk1"/>
                  </a:solidFill>
                  <a:latin typeface="Arial Narrow"/>
                  <a:ea typeface="Arial Narrow"/>
                  <a:cs typeface="Arial Narrow"/>
                  <a:sym typeface="Arial Narrow"/>
                </a:endParaRPr>
              </a:p>
            </p:txBody>
          </p:sp>
          <p:sp>
            <p:nvSpPr>
              <p:cNvPr id="1649" name="Google Shape;1649;p35"/>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1650" name="Google Shape;1650;p35"/>
              <p:cNvSpPr/>
              <p:nvPr/>
            </p:nvSpPr>
            <p:spPr>
              <a:xfrm>
                <a:off x="2648170" y="3822009"/>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67 casos</a:t>
                </a:r>
                <a:endParaRPr sz="1200">
                  <a:solidFill>
                    <a:schemeClr val="dk1"/>
                  </a:solidFill>
                  <a:latin typeface="Calibri"/>
                  <a:ea typeface="Calibri"/>
                  <a:cs typeface="Calibri"/>
                  <a:sym typeface="Calibri"/>
                </a:endParaRPr>
              </a:p>
            </p:txBody>
          </p:sp>
        </p:grpSp>
        <p:pic>
          <p:nvPicPr>
            <p:cNvPr id="1651" name="Google Shape;1651;p35"/>
            <p:cNvPicPr preferRelativeResize="0"/>
            <p:nvPr/>
          </p:nvPicPr>
          <p:blipFill rotWithShape="1">
            <a:blip r:embed="rId8">
              <a:alphaModFix/>
            </a:blip>
            <a:srcRect b="0" l="0" r="0" t="0"/>
            <a:stretch/>
          </p:blipFill>
          <p:spPr>
            <a:xfrm>
              <a:off x="3945025" y="2822224"/>
              <a:ext cx="587628" cy="678570"/>
            </a:xfrm>
            <a:prstGeom prst="rect">
              <a:avLst/>
            </a:prstGeom>
            <a:noFill/>
            <a:ln>
              <a:noFill/>
            </a:ln>
          </p:spPr>
        </p:pic>
      </p:grpSp>
      <p:grpSp>
        <p:nvGrpSpPr>
          <p:cNvPr id="1652" name="Google Shape;1652;p35"/>
          <p:cNvGrpSpPr/>
          <p:nvPr/>
        </p:nvGrpSpPr>
        <p:grpSpPr>
          <a:xfrm>
            <a:off x="3914027" y="1550561"/>
            <a:ext cx="1275167" cy="891591"/>
            <a:chOff x="-177188" y="7086322"/>
            <a:chExt cx="1489900" cy="891591"/>
          </a:xfrm>
        </p:grpSpPr>
        <p:sp>
          <p:nvSpPr>
            <p:cNvPr id="1653" name="Google Shape;1653;p35"/>
            <p:cNvSpPr txBox="1"/>
            <p:nvPr/>
          </p:nvSpPr>
          <p:spPr>
            <a:xfrm>
              <a:off x="-177188" y="7086322"/>
              <a:ext cx="14899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Habitante de calle</a:t>
              </a:r>
              <a:endParaRPr b="1" sz="1200" u="sng">
                <a:solidFill>
                  <a:schemeClr val="dk1"/>
                </a:solidFill>
                <a:latin typeface="Arial Narrow"/>
                <a:ea typeface="Arial Narrow"/>
                <a:cs typeface="Arial Narrow"/>
                <a:sym typeface="Arial Narrow"/>
              </a:endParaRPr>
            </a:p>
          </p:txBody>
        </p:sp>
        <p:sp>
          <p:nvSpPr>
            <p:cNvPr id="1654" name="Google Shape;1654;p35"/>
            <p:cNvSpPr/>
            <p:nvPr/>
          </p:nvSpPr>
          <p:spPr>
            <a:xfrm>
              <a:off x="-7627" y="7363321"/>
              <a:ext cx="106722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1,43%</a:t>
              </a:r>
              <a:endParaRPr b="1" sz="1600">
                <a:solidFill>
                  <a:schemeClr val="dk1"/>
                </a:solidFill>
                <a:latin typeface="Arial Narrow"/>
                <a:ea typeface="Arial Narrow"/>
                <a:cs typeface="Arial Narrow"/>
                <a:sym typeface="Arial Narrow"/>
              </a:endParaRPr>
            </a:p>
          </p:txBody>
        </p:sp>
        <p:sp>
          <p:nvSpPr>
            <p:cNvPr id="1655" name="Google Shape;1655;p35"/>
            <p:cNvSpPr txBox="1"/>
            <p:nvPr/>
          </p:nvSpPr>
          <p:spPr>
            <a:xfrm>
              <a:off x="-90500"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9 casos</a:t>
              </a:r>
              <a:endParaRPr b="1" sz="1200">
                <a:solidFill>
                  <a:schemeClr val="dk1"/>
                </a:solidFill>
                <a:latin typeface="Arial Narrow"/>
                <a:ea typeface="Arial Narrow"/>
                <a:cs typeface="Arial Narrow"/>
                <a:sym typeface="Arial Narrow"/>
              </a:endParaRPr>
            </a:p>
          </p:txBody>
        </p:sp>
      </p:grpSp>
      <p:grpSp>
        <p:nvGrpSpPr>
          <p:cNvPr id="1656" name="Google Shape;1656;p35"/>
          <p:cNvGrpSpPr/>
          <p:nvPr/>
        </p:nvGrpSpPr>
        <p:grpSpPr>
          <a:xfrm>
            <a:off x="2282181" y="528496"/>
            <a:ext cx="2722458" cy="436842"/>
            <a:chOff x="3060727" y="484500"/>
            <a:chExt cx="2369637" cy="436842"/>
          </a:xfrm>
        </p:grpSpPr>
        <p:sp>
          <p:nvSpPr>
            <p:cNvPr id="1657" name="Google Shape;1657;p3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658" name="Google Shape;1658;p35"/>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grpSp>
        <p:nvGrpSpPr>
          <p:cNvPr id="1659" name="Google Shape;1659;p35"/>
          <p:cNvGrpSpPr/>
          <p:nvPr/>
        </p:nvGrpSpPr>
        <p:grpSpPr>
          <a:xfrm>
            <a:off x="5098921" y="528496"/>
            <a:ext cx="2129010" cy="1936247"/>
            <a:chOff x="616494" y="2584689"/>
            <a:chExt cx="2129010" cy="1936247"/>
          </a:xfrm>
        </p:grpSpPr>
        <p:grpSp>
          <p:nvGrpSpPr>
            <p:cNvPr id="1660" name="Google Shape;1660;p35"/>
            <p:cNvGrpSpPr/>
            <p:nvPr/>
          </p:nvGrpSpPr>
          <p:grpSpPr>
            <a:xfrm>
              <a:off x="616494" y="2934239"/>
              <a:ext cx="1152880" cy="1582804"/>
              <a:chOff x="3115290" y="1227775"/>
              <a:chExt cx="1152880" cy="1582804"/>
            </a:xfrm>
          </p:grpSpPr>
          <p:grpSp>
            <p:nvGrpSpPr>
              <p:cNvPr id="1661" name="Google Shape;1661;p35"/>
              <p:cNvGrpSpPr/>
              <p:nvPr/>
            </p:nvGrpSpPr>
            <p:grpSpPr>
              <a:xfrm>
                <a:off x="3115290" y="1951748"/>
                <a:ext cx="1152880" cy="858831"/>
                <a:chOff x="3744466" y="1301912"/>
                <a:chExt cx="1152880" cy="858831"/>
              </a:xfrm>
            </p:grpSpPr>
            <p:sp>
              <p:nvSpPr>
                <p:cNvPr id="1662" name="Google Shape;1662;p35"/>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0,5%</a:t>
                  </a:r>
                  <a:endParaRPr b="1" sz="1600">
                    <a:solidFill>
                      <a:schemeClr val="dk1"/>
                    </a:solidFill>
                    <a:latin typeface="Arial Narrow"/>
                    <a:ea typeface="Arial Narrow"/>
                    <a:cs typeface="Arial Narrow"/>
                    <a:sym typeface="Arial Narrow"/>
                  </a:endParaRPr>
                </a:p>
              </p:txBody>
            </p:sp>
            <p:sp>
              <p:nvSpPr>
                <p:cNvPr id="1663" name="Google Shape;1663;p35"/>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1664" name="Google Shape;1664;p35"/>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grpSp>
          <p:pic>
            <p:nvPicPr>
              <p:cNvPr id="1665" name="Google Shape;1665;p35"/>
              <p:cNvPicPr preferRelativeResize="0"/>
              <p:nvPr/>
            </p:nvPicPr>
            <p:blipFill rotWithShape="1">
              <a:blip r:embed="rId6">
                <a:alphaModFix/>
              </a:blip>
              <a:srcRect b="0" l="59057" r="25145" t="8806"/>
              <a:stretch/>
            </p:blipFill>
            <p:spPr>
              <a:xfrm>
                <a:off x="3328608" y="1227775"/>
                <a:ext cx="750627" cy="775969"/>
              </a:xfrm>
              <a:prstGeom prst="rect">
                <a:avLst/>
              </a:prstGeom>
              <a:noFill/>
              <a:ln>
                <a:noFill/>
              </a:ln>
            </p:spPr>
          </p:pic>
        </p:grpSp>
        <p:grpSp>
          <p:nvGrpSpPr>
            <p:cNvPr id="1666" name="Google Shape;1666;p35"/>
            <p:cNvGrpSpPr/>
            <p:nvPr/>
          </p:nvGrpSpPr>
          <p:grpSpPr>
            <a:xfrm>
              <a:off x="1768955" y="3641012"/>
              <a:ext cx="976549" cy="879924"/>
              <a:chOff x="5272675" y="1274868"/>
              <a:chExt cx="976549" cy="879924"/>
            </a:xfrm>
          </p:grpSpPr>
          <p:sp>
            <p:nvSpPr>
              <p:cNvPr id="1667" name="Google Shape;1667;p35"/>
              <p:cNvSpPr/>
              <p:nvPr/>
            </p:nvSpPr>
            <p:spPr>
              <a:xfrm>
                <a:off x="5410067"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0,2%</a:t>
                </a:r>
                <a:endParaRPr b="1" sz="1600">
                  <a:solidFill>
                    <a:schemeClr val="dk1"/>
                  </a:solidFill>
                  <a:latin typeface="Arial Narrow"/>
                  <a:ea typeface="Arial Narrow"/>
                  <a:cs typeface="Arial Narrow"/>
                  <a:sym typeface="Arial Narrow"/>
                </a:endParaRPr>
              </a:p>
            </p:txBody>
          </p:sp>
          <p:sp>
            <p:nvSpPr>
              <p:cNvPr id="1668" name="Google Shape;1668;p35"/>
              <p:cNvSpPr/>
              <p:nvPr/>
            </p:nvSpPr>
            <p:spPr>
              <a:xfrm>
                <a:off x="5272675" y="1274868"/>
                <a:ext cx="97654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Rom - Gitano</a:t>
                </a:r>
                <a:endParaRPr b="1" sz="1200" u="sng">
                  <a:solidFill>
                    <a:srgbClr val="000000"/>
                  </a:solidFill>
                  <a:latin typeface="Arial Narrow"/>
                  <a:ea typeface="Arial Narrow"/>
                  <a:cs typeface="Arial Narrow"/>
                  <a:sym typeface="Arial Narrow"/>
                </a:endParaRPr>
              </a:p>
            </p:txBody>
          </p:sp>
          <p:sp>
            <p:nvSpPr>
              <p:cNvPr id="1669" name="Google Shape;1669;p35"/>
              <p:cNvSpPr/>
              <p:nvPr/>
            </p:nvSpPr>
            <p:spPr>
              <a:xfrm>
                <a:off x="5502063" y="1877793"/>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grpSp>
          <p:nvGrpSpPr>
            <p:cNvPr id="1670" name="Google Shape;1670;p35"/>
            <p:cNvGrpSpPr/>
            <p:nvPr/>
          </p:nvGrpSpPr>
          <p:grpSpPr>
            <a:xfrm>
              <a:off x="734175" y="2584689"/>
              <a:ext cx="1847617" cy="436842"/>
              <a:chOff x="3060727" y="484500"/>
              <a:chExt cx="2369636" cy="436842"/>
            </a:xfrm>
          </p:grpSpPr>
          <p:sp>
            <p:nvSpPr>
              <p:cNvPr id="1671" name="Google Shape;1671;p3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672" name="Google Shape;1672;p35"/>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pic>
        <p:nvPicPr>
          <p:cNvPr id="1673" name="Google Shape;1673;p35"/>
          <p:cNvPicPr preferRelativeResize="0"/>
          <p:nvPr/>
        </p:nvPicPr>
        <p:blipFill rotWithShape="1">
          <a:blip r:embed="rId9">
            <a:alphaModFix/>
          </a:blip>
          <a:srcRect b="0" l="0" r="0" t="0"/>
          <a:stretch/>
        </p:blipFill>
        <p:spPr>
          <a:xfrm>
            <a:off x="6487755" y="930627"/>
            <a:ext cx="503801" cy="677030"/>
          </a:xfrm>
          <a:prstGeom prst="rect">
            <a:avLst/>
          </a:prstGeom>
          <a:noFill/>
          <a:ln>
            <a:noFill/>
          </a:ln>
        </p:spPr>
      </p:pic>
      <p:pic>
        <p:nvPicPr>
          <p:cNvPr id="1674" name="Google Shape;1674;p35"/>
          <p:cNvPicPr preferRelativeResize="0"/>
          <p:nvPr/>
        </p:nvPicPr>
        <p:blipFill rotWithShape="1">
          <a:blip r:embed="rId10">
            <a:alphaModFix/>
          </a:blip>
          <a:srcRect b="0" l="0" r="0" t="0"/>
          <a:stretch/>
        </p:blipFill>
        <p:spPr>
          <a:xfrm>
            <a:off x="3849300" y="930961"/>
            <a:ext cx="1203640" cy="716671"/>
          </a:xfrm>
          <a:prstGeom prst="rect">
            <a:avLst/>
          </a:prstGeom>
          <a:noFill/>
          <a:ln>
            <a:noFill/>
          </a:ln>
        </p:spPr>
      </p:pic>
      <p:sp>
        <p:nvSpPr>
          <p:cNvPr id="1675" name="Google Shape;1675;p35"/>
          <p:cNvSpPr/>
          <p:nvPr/>
        </p:nvSpPr>
        <p:spPr>
          <a:xfrm>
            <a:off x="-20700" y="8836223"/>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VIH. Medellín, a Periodo epidemiológico 04 acumulado  de  2022. </a:t>
            </a:r>
            <a:endParaRPr sz="700">
              <a:solidFill>
                <a:schemeClr val="dk1"/>
              </a:solidFill>
              <a:latin typeface="Arial Narrow"/>
              <a:ea typeface="Arial Narrow"/>
              <a:cs typeface="Arial Narrow"/>
              <a:sym typeface="Arial Narrow"/>
            </a:endParaRPr>
          </a:p>
        </p:txBody>
      </p:sp>
      <p:pic>
        <p:nvPicPr>
          <p:cNvPr id="1676" name="Google Shape;1676;p35"/>
          <p:cNvPicPr preferRelativeResize="0"/>
          <p:nvPr/>
        </p:nvPicPr>
        <p:blipFill rotWithShape="1">
          <a:blip r:embed="rId11">
            <a:alphaModFix/>
          </a:blip>
          <a:srcRect b="5332" l="13973" r="12374" t="10000"/>
          <a:stretch/>
        </p:blipFill>
        <p:spPr>
          <a:xfrm>
            <a:off x="459574" y="4872309"/>
            <a:ext cx="6381236" cy="402017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0" name="Shape 1680"/>
        <p:cNvGrpSpPr/>
        <p:nvPr/>
      </p:nvGrpSpPr>
      <p:grpSpPr>
        <a:xfrm>
          <a:off x="0" y="0"/>
          <a:ext cx="0" cy="0"/>
          <a:chOff x="0" y="0"/>
          <a:chExt cx="0" cy="0"/>
        </a:xfrm>
      </p:grpSpPr>
      <p:sp>
        <p:nvSpPr>
          <p:cNvPr id="1681" name="Google Shape;1681;p36"/>
          <p:cNvSpPr/>
          <p:nvPr/>
        </p:nvSpPr>
        <p:spPr>
          <a:xfrm>
            <a:off x="116253" y="2843808"/>
            <a:ext cx="3600449"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Tabla. Distribución de pruebas realizadas en diagnóstico VIH, a Periodo epidemiológico 04  de 2022. </a:t>
            </a:r>
            <a:endParaRPr sz="900">
              <a:solidFill>
                <a:schemeClr val="dk1"/>
              </a:solidFill>
              <a:latin typeface="Arial Narrow"/>
              <a:ea typeface="Arial Narrow"/>
              <a:cs typeface="Arial Narrow"/>
              <a:sym typeface="Arial Narrow"/>
            </a:endParaRPr>
          </a:p>
        </p:txBody>
      </p:sp>
      <p:sp>
        <p:nvSpPr>
          <p:cNvPr id="1682" name="Google Shape;1682;p36"/>
          <p:cNvSpPr/>
          <p:nvPr/>
        </p:nvSpPr>
        <p:spPr>
          <a:xfrm>
            <a:off x="3873226" y="3097722"/>
            <a:ext cx="3105989"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Tabla. Distribución de estado Clínico en diagnóstico VIH, a Periodo epidemiológico 04  de 2022. </a:t>
            </a:r>
            <a:endParaRPr sz="900">
              <a:solidFill>
                <a:schemeClr val="dk1"/>
              </a:solidFill>
              <a:latin typeface="Arial Narrow"/>
              <a:ea typeface="Arial Narrow"/>
              <a:cs typeface="Arial Narrow"/>
              <a:sym typeface="Arial Narrow"/>
            </a:endParaRPr>
          </a:p>
        </p:txBody>
      </p:sp>
      <p:sp>
        <p:nvSpPr>
          <p:cNvPr id="1683" name="Google Shape;1683;p36"/>
          <p:cNvSpPr/>
          <p:nvPr/>
        </p:nvSpPr>
        <p:spPr>
          <a:xfrm>
            <a:off x="-2" y="-649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84" name="Google Shape;1684;p36"/>
          <p:cNvGrpSpPr/>
          <p:nvPr/>
        </p:nvGrpSpPr>
        <p:grpSpPr>
          <a:xfrm>
            <a:off x="30478" y="107029"/>
            <a:ext cx="5655484" cy="276999"/>
            <a:chOff x="2448322" y="74775"/>
            <a:chExt cx="5655484" cy="276999"/>
          </a:xfrm>
        </p:grpSpPr>
        <p:sp>
          <p:nvSpPr>
            <p:cNvPr id="1685" name="Google Shape;1685;p3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86" name="Google Shape;1686;p36"/>
            <p:cNvCxnSpPr>
              <a:stCxn id="168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87" name="Google Shape;1687;p36"/>
            <p:cNvSpPr txBox="1"/>
            <p:nvPr/>
          </p:nvSpPr>
          <p:spPr>
            <a:xfrm>
              <a:off x="3302538" y="74775"/>
              <a:ext cx="480126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688" name="Google Shape;1688;p36"/>
          <p:cNvSpPr/>
          <p:nvPr/>
        </p:nvSpPr>
        <p:spPr>
          <a:xfrm>
            <a:off x="1401941" y="5963815"/>
            <a:ext cx="468052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Curso de vida de los casos notificados de VIH. Periodo epidemiológico 04. 2022. </a:t>
            </a:r>
            <a:endParaRPr sz="1000">
              <a:solidFill>
                <a:schemeClr val="dk1"/>
              </a:solidFill>
              <a:latin typeface="Arial Narrow"/>
              <a:ea typeface="Arial Narrow"/>
              <a:cs typeface="Arial Narrow"/>
              <a:sym typeface="Arial Narrow"/>
            </a:endParaRPr>
          </a:p>
        </p:txBody>
      </p:sp>
      <p:sp>
        <p:nvSpPr>
          <p:cNvPr id="1689" name="Google Shape;1689;p36"/>
          <p:cNvSpPr/>
          <p:nvPr/>
        </p:nvSpPr>
        <p:spPr>
          <a:xfrm>
            <a:off x="945068" y="8731026"/>
            <a:ext cx="468052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Mecanismo probable de transmisión de VIH. Periodo epidemiológico 04. 2022. </a:t>
            </a:r>
            <a:endParaRPr sz="1000">
              <a:solidFill>
                <a:schemeClr val="dk1"/>
              </a:solidFill>
              <a:latin typeface="Arial Narrow"/>
              <a:ea typeface="Arial Narrow"/>
              <a:cs typeface="Arial Narrow"/>
              <a:sym typeface="Arial Narrow"/>
            </a:endParaRPr>
          </a:p>
        </p:txBody>
      </p:sp>
      <p:graphicFrame>
        <p:nvGraphicFramePr>
          <p:cNvPr id="1690" name="Google Shape;1690;p36"/>
          <p:cNvGraphicFramePr/>
          <p:nvPr/>
        </p:nvGraphicFramePr>
        <p:xfrm>
          <a:off x="-119591" y="497557"/>
          <a:ext cx="3861792" cy="2490267"/>
        </p:xfrm>
        <a:graphic>
          <a:graphicData uri="http://schemas.openxmlformats.org/drawingml/2006/chart">
            <c:chart r:id="rId3"/>
          </a:graphicData>
        </a:graphic>
      </p:graphicFrame>
      <p:graphicFrame>
        <p:nvGraphicFramePr>
          <p:cNvPr id="1691" name="Google Shape;1691;p36"/>
          <p:cNvGraphicFramePr/>
          <p:nvPr/>
        </p:nvGraphicFramePr>
        <p:xfrm>
          <a:off x="3600448" y="529914"/>
          <a:ext cx="3528394" cy="2673934"/>
        </p:xfrm>
        <a:graphic>
          <a:graphicData uri="http://schemas.openxmlformats.org/drawingml/2006/chart">
            <c:chart r:id="rId4"/>
          </a:graphicData>
        </a:graphic>
      </p:graphicFrame>
      <p:graphicFrame>
        <p:nvGraphicFramePr>
          <p:cNvPr id="1692" name="Google Shape;1692;p36"/>
          <p:cNvGraphicFramePr/>
          <p:nvPr/>
        </p:nvGraphicFramePr>
        <p:xfrm>
          <a:off x="504106" y="3491880"/>
          <a:ext cx="6048672" cy="2664295"/>
        </p:xfrm>
        <a:graphic>
          <a:graphicData uri="http://schemas.openxmlformats.org/drawingml/2006/chart">
            <c:chart r:id="rId5"/>
          </a:graphicData>
        </a:graphic>
      </p:graphicFrame>
      <p:graphicFrame>
        <p:nvGraphicFramePr>
          <p:cNvPr id="1693" name="Google Shape;1693;p36"/>
          <p:cNvGraphicFramePr/>
          <p:nvPr/>
        </p:nvGraphicFramePr>
        <p:xfrm>
          <a:off x="720130" y="6300192"/>
          <a:ext cx="5472608" cy="2430834"/>
        </p:xfrm>
        <a:graphic>
          <a:graphicData uri="http://schemas.openxmlformats.org/drawingml/2006/chart">
            <c:chart r:id="rId6"/>
          </a:graphicData>
        </a:graphic>
      </p:graphicFrame>
      <p:sp>
        <p:nvSpPr>
          <p:cNvPr id="1694" name="Google Shape;1694;p3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36</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8" name="Shape 1698"/>
        <p:cNvGrpSpPr/>
        <p:nvPr/>
      </p:nvGrpSpPr>
      <p:grpSpPr>
        <a:xfrm>
          <a:off x="0" y="0"/>
          <a:ext cx="0" cy="0"/>
          <a:chOff x="0" y="0"/>
          <a:chExt cx="0" cy="0"/>
        </a:xfrm>
      </p:grpSpPr>
      <p:pic>
        <p:nvPicPr>
          <p:cNvPr id="1699" name="Google Shape;1699;p37"/>
          <p:cNvPicPr preferRelativeResize="0"/>
          <p:nvPr/>
        </p:nvPicPr>
        <p:blipFill rotWithShape="1">
          <a:blip r:embed="rId3">
            <a:alphaModFix/>
          </a:blip>
          <a:srcRect b="0" l="0" r="0" t="51431"/>
          <a:stretch/>
        </p:blipFill>
        <p:spPr>
          <a:xfrm>
            <a:off x="0" y="2800429"/>
            <a:ext cx="2232223" cy="2666962"/>
          </a:xfrm>
          <a:prstGeom prst="rect">
            <a:avLst/>
          </a:prstGeom>
          <a:noFill/>
          <a:ln>
            <a:noFill/>
          </a:ln>
        </p:spPr>
      </p:pic>
      <p:sp>
        <p:nvSpPr>
          <p:cNvPr id="1700" name="Google Shape;1700;p37"/>
          <p:cNvSpPr/>
          <p:nvPr/>
        </p:nvSpPr>
        <p:spPr>
          <a:xfrm>
            <a:off x="2634168" y="2470016"/>
            <a:ext cx="4566732"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Canal endémico de Dengue. Medellín, a Periodo 4 acumulado de 2022. </a:t>
            </a:r>
            <a:endParaRPr/>
          </a:p>
        </p:txBody>
      </p:sp>
      <p:grpSp>
        <p:nvGrpSpPr>
          <p:cNvPr id="1701" name="Google Shape;1701;p37"/>
          <p:cNvGrpSpPr/>
          <p:nvPr/>
        </p:nvGrpSpPr>
        <p:grpSpPr>
          <a:xfrm>
            <a:off x="110974" y="4211962"/>
            <a:ext cx="1981076" cy="488476"/>
            <a:chOff x="2234969" y="3379972"/>
            <a:chExt cx="4719140" cy="904874"/>
          </a:xfrm>
        </p:grpSpPr>
        <p:pic>
          <p:nvPicPr>
            <p:cNvPr id="1702" name="Google Shape;1702;p37"/>
            <p:cNvPicPr preferRelativeResize="0"/>
            <p:nvPr/>
          </p:nvPicPr>
          <p:blipFill rotWithShape="1">
            <a:blip r:embed="rId4">
              <a:alphaModFix/>
            </a:blip>
            <a:srcRect b="0" l="0" r="0" t="0"/>
            <a:stretch/>
          </p:blipFill>
          <p:spPr>
            <a:xfrm>
              <a:off x="2234969" y="3379972"/>
              <a:ext cx="4719140" cy="904874"/>
            </a:xfrm>
            <a:prstGeom prst="rect">
              <a:avLst/>
            </a:prstGeom>
            <a:noFill/>
            <a:ln>
              <a:noFill/>
            </a:ln>
          </p:spPr>
        </p:pic>
        <p:sp>
          <p:nvSpPr>
            <p:cNvPr id="1703" name="Google Shape;1703;p37"/>
            <p:cNvSpPr txBox="1"/>
            <p:nvPr/>
          </p:nvSpPr>
          <p:spPr>
            <a:xfrm>
              <a:off x="3154990" y="3554602"/>
              <a:ext cx="1912279" cy="5701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87</a:t>
              </a:r>
              <a:endParaRPr b="1" sz="1400">
                <a:solidFill>
                  <a:schemeClr val="dk1"/>
                </a:solidFill>
                <a:latin typeface="Arial Narrow"/>
                <a:ea typeface="Arial Narrow"/>
                <a:cs typeface="Arial Narrow"/>
                <a:sym typeface="Arial Narrow"/>
              </a:endParaRPr>
            </a:p>
          </p:txBody>
        </p:sp>
      </p:grpSp>
      <p:sp>
        <p:nvSpPr>
          <p:cNvPr id="1704" name="Google Shape;1704;p37"/>
          <p:cNvSpPr txBox="1"/>
          <p:nvPr/>
        </p:nvSpPr>
        <p:spPr>
          <a:xfrm>
            <a:off x="-38575" y="4709843"/>
            <a:ext cx="230937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19,5% </a:t>
            </a:r>
            <a:endParaRPr b="1" sz="1200">
              <a:solidFill>
                <a:schemeClr val="dk1"/>
              </a:solidFill>
              <a:latin typeface="Arial Narrow"/>
              <a:ea typeface="Arial Narrow"/>
              <a:cs typeface="Arial Narrow"/>
              <a:sym typeface="Arial Narrow"/>
            </a:endParaRPr>
          </a:p>
        </p:txBody>
      </p:sp>
      <p:sp>
        <p:nvSpPr>
          <p:cNvPr id="1705" name="Google Shape;1705;p37"/>
          <p:cNvSpPr/>
          <p:nvPr/>
        </p:nvSpPr>
        <p:spPr>
          <a:xfrm>
            <a:off x="2259497" y="4976931"/>
            <a:ext cx="495833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Número de casos de Dengue, Medellín, a Periodo epidemiológico 4, años 2021-2022</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pSp>
        <p:nvGrpSpPr>
          <p:cNvPr id="1706" name="Google Shape;1706;p37"/>
          <p:cNvGrpSpPr/>
          <p:nvPr/>
        </p:nvGrpSpPr>
        <p:grpSpPr>
          <a:xfrm>
            <a:off x="2448322" y="74775"/>
            <a:ext cx="3446504" cy="276999"/>
            <a:chOff x="2448322" y="74775"/>
            <a:chExt cx="3446504" cy="276999"/>
          </a:xfrm>
        </p:grpSpPr>
        <p:sp>
          <p:nvSpPr>
            <p:cNvPr id="1707" name="Google Shape;1707;p3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08" name="Google Shape;1708;p37"/>
            <p:cNvCxnSpPr>
              <a:stCxn id="170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709" name="Google Shape;1709;p3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710" name="Google Shape;1710;p37"/>
          <p:cNvSpPr/>
          <p:nvPr/>
        </p:nvSpPr>
        <p:spPr>
          <a:xfrm>
            <a:off x="0" y="547247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11" name="Google Shape;1711;p37"/>
          <p:cNvGrpSpPr/>
          <p:nvPr/>
        </p:nvGrpSpPr>
        <p:grpSpPr>
          <a:xfrm>
            <a:off x="277404" y="5621632"/>
            <a:ext cx="3446504" cy="276999"/>
            <a:chOff x="2448322" y="74775"/>
            <a:chExt cx="3446504" cy="276999"/>
          </a:xfrm>
        </p:grpSpPr>
        <p:sp>
          <p:nvSpPr>
            <p:cNvPr id="1712" name="Google Shape;1712;p3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13" name="Google Shape;1713;p37"/>
            <p:cNvCxnSpPr>
              <a:stCxn id="171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714" name="Google Shape;1714;p3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715" name="Google Shape;1715;p37"/>
          <p:cNvGrpSpPr/>
          <p:nvPr/>
        </p:nvGrpSpPr>
        <p:grpSpPr>
          <a:xfrm>
            <a:off x="4752578" y="5635532"/>
            <a:ext cx="3446504" cy="276999"/>
            <a:chOff x="2448322" y="74775"/>
            <a:chExt cx="3446504" cy="276999"/>
          </a:xfrm>
        </p:grpSpPr>
        <p:sp>
          <p:nvSpPr>
            <p:cNvPr id="1716" name="Google Shape;1716;p3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17" name="Google Shape;1717;p37"/>
            <p:cNvCxnSpPr>
              <a:stCxn id="171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718" name="Google Shape;1718;p3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719" name="Google Shape;1719;p37"/>
          <p:cNvSpPr/>
          <p:nvPr/>
        </p:nvSpPr>
        <p:spPr>
          <a:xfrm>
            <a:off x="146095" y="8604448"/>
            <a:ext cx="6625534" cy="36163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50">
                <a:solidFill>
                  <a:schemeClr val="dk1"/>
                </a:solidFill>
                <a:latin typeface="Arial Narrow"/>
                <a:ea typeface="Arial Narrow"/>
                <a:cs typeface="Arial Narrow"/>
                <a:sym typeface="Arial Narrow"/>
              </a:rPr>
              <a:t>Tabla: </a:t>
            </a:r>
            <a:r>
              <a:rPr b="1" i="1" lang="es-ES" sz="900">
                <a:solidFill>
                  <a:srgbClr val="000000"/>
                </a:solidFill>
                <a:latin typeface="Calibri"/>
                <a:ea typeface="Calibri"/>
                <a:cs typeface="Calibri"/>
                <a:sym typeface="Calibri"/>
              </a:rPr>
              <a:t>Número de casos de Dengue, Zika y Chikungunya hasta periodo 4 Colombia 2022</a:t>
            </a:r>
            <a:endParaRPr b="1" i="1" sz="900">
              <a:solidFill>
                <a:srgbClr val="000000"/>
              </a:solidFill>
              <a:latin typeface="Calibri"/>
              <a:ea typeface="Calibri"/>
              <a:cs typeface="Calibri"/>
              <a:sym typeface="Calibri"/>
            </a:endParaRPr>
          </a:p>
        </p:txBody>
      </p:sp>
      <p:pic>
        <p:nvPicPr>
          <p:cNvPr id="1720" name="Google Shape;1720;p37"/>
          <p:cNvPicPr preferRelativeResize="0"/>
          <p:nvPr/>
        </p:nvPicPr>
        <p:blipFill rotWithShape="1">
          <a:blip r:embed="rId5">
            <a:alphaModFix/>
          </a:blip>
          <a:srcRect b="0" l="0" r="0" t="0"/>
          <a:stretch/>
        </p:blipFill>
        <p:spPr>
          <a:xfrm>
            <a:off x="61163" y="311281"/>
            <a:ext cx="2411411" cy="1812447"/>
          </a:xfrm>
          <a:prstGeom prst="rect">
            <a:avLst/>
          </a:prstGeom>
          <a:noFill/>
          <a:ln>
            <a:noFill/>
          </a:ln>
        </p:spPr>
      </p:pic>
      <p:sp>
        <p:nvSpPr>
          <p:cNvPr id="1721" name="Google Shape;1721;p37"/>
          <p:cNvSpPr txBox="1"/>
          <p:nvPr/>
        </p:nvSpPr>
        <p:spPr>
          <a:xfrm>
            <a:off x="97386" y="2447445"/>
            <a:ext cx="223224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4-de 2022</a:t>
            </a:r>
            <a:endParaRPr b="1" sz="1200">
              <a:solidFill>
                <a:schemeClr val="dk1"/>
              </a:solidFill>
              <a:latin typeface="Arial Narrow"/>
              <a:ea typeface="Arial Narrow"/>
              <a:cs typeface="Arial Narrow"/>
              <a:sym typeface="Arial Narrow"/>
            </a:endParaRPr>
          </a:p>
        </p:txBody>
      </p:sp>
      <p:sp>
        <p:nvSpPr>
          <p:cNvPr id="1722" name="Google Shape;1722;p37"/>
          <p:cNvSpPr txBox="1"/>
          <p:nvPr/>
        </p:nvSpPr>
        <p:spPr>
          <a:xfrm>
            <a:off x="175920" y="2126846"/>
            <a:ext cx="2075175" cy="36933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Dengue</a:t>
            </a:r>
            <a:endParaRPr b="1" sz="1800">
              <a:solidFill>
                <a:srgbClr val="C00000"/>
              </a:solidFill>
              <a:latin typeface="Arial Narrow"/>
              <a:ea typeface="Arial Narrow"/>
              <a:cs typeface="Arial Narrow"/>
              <a:sym typeface="Arial Narrow"/>
            </a:endParaRPr>
          </a:p>
        </p:txBody>
      </p:sp>
      <p:sp>
        <p:nvSpPr>
          <p:cNvPr id="1723" name="Google Shape;1723;p37"/>
          <p:cNvSpPr/>
          <p:nvPr/>
        </p:nvSpPr>
        <p:spPr>
          <a:xfrm>
            <a:off x="3384426" y="6069563"/>
            <a:ext cx="3600450" cy="61555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s-ES" sz="800">
                <a:solidFill>
                  <a:srgbClr val="000000"/>
                </a:solidFill>
                <a:latin typeface="Calibri"/>
                <a:ea typeface="Calibri"/>
                <a:cs typeface="Calibri"/>
                <a:sym typeface="Calibri"/>
              </a:rPr>
              <a:t>Numero de casos de Dengue por grupo de edad. Medellín hasta periodo epidemiológico 4 de 2022</a:t>
            </a:r>
            <a:endParaRPr/>
          </a:p>
          <a:p>
            <a:pPr indent="0" lvl="0" marL="0" marR="0" rtl="0" algn="l">
              <a:spcBef>
                <a:spcPts val="0"/>
              </a:spcBef>
              <a:spcAft>
                <a:spcPts val="0"/>
              </a:spcAft>
              <a:buNone/>
            </a:pPr>
            <a:r>
              <a:t/>
            </a:r>
            <a:endParaRPr sz="1800">
              <a:solidFill>
                <a:schemeClr val="dk1"/>
              </a:solidFill>
              <a:latin typeface="Arial Narrow"/>
              <a:ea typeface="Arial Narrow"/>
              <a:cs typeface="Arial Narrow"/>
              <a:sym typeface="Arial Narrow"/>
            </a:endParaRPr>
          </a:p>
        </p:txBody>
      </p:sp>
      <p:sp>
        <p:nvSpPr>
          <p:cNvPr id="1724" name="Google Shape;1724;p37"/>
          <p:cNvSpPr txBox="1"/>
          <p:nvPr/>
        </p:nvSpPr>
        <p:spPr>
          <a:xfrm flipH="1">
            <a:off x="5369869" y="7079643"/>
            <a:ext cx="92790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00">
                <a:solidFill>
                  <a:schemeClr val="dk1"/>
                </a:solidFill>
                <a:latin typeface="Calibri"/>
                <a:ea typeface="Calibri"/>
                <a:cs typeface="Calibri"/>
                <a:sym typeface="Calibri"/>
              </a:rPr>
              <a:t>Tasa total: 3,6</a:t>
            </a:r>
            <a:endParaRPr b="1" sz="1000">
              <a:solidFill>
                <a:schemeClr val="dk1"/>
              </a:solidFill>
              <a:latin typeface="Calibri"/>
              <a:ea typeface="Calibri"/>
              <a:cs typeface="Calibri"/>
              <a:sym typeface="Calibri"/>
            </a:endParaRPr>
          </a:p>
        </p:txBody>
      </p:sp>
      <p:graphicFrame>
        <p:nvGraphicFramePr>
          <p:cNvPr id="1725" name="Google Shape;1725;p37"/>
          <p:cNvGraphicFramePr/>
          <p:nvPr/>
        </p:nvGraphicFramePr>
        <p:xfrm>
          <a:off x="2568704" y="457722"/>
          <a:ext cx="4632196" cy="1954038"/>
        </p:xfrm>
        <a:graphic>
          <a:graphicData uri="http://schemas.openxmlformats.org/drawingml/2006/chart">
            <c:chart r:id="rId6"/>
          </a:graphicData>
        </a:graphic>
      </p:graphicFrame>
      <p:graphicFrame>
        <p:nvGraphicFramePr>
          <p:cNvPr id="1726" name="Google Shape;1726;p37"/>
          <p:cNvGraphicFramePr/>
          <p:nvPr/>
        </p:nvGraphicFramePr>
        <p:xfrm>
          <a:off x="2182078" y="2828039"/>
          <a:ext cx="4946763" cy="2183255"/>
        </p:xfrm>
        <a:graphic>
          <a:graphicData uri="http://schemas.openxmlformats.org/drawingml/2006/chart">
            <c:chart r:id="rId7"/>
          </a:graphicData>
        </a:graphic>
      </p:graphicFrame>
      <p:pic>
        <p:nvPicPr>
          <p:cNvPr id="1727" name="Google Shape;1727;p37"/>
          <p:cNvPicPr preferRelativeResize="0"/>
          <p:nvPr/>
        </p:nvPicPr>
        <p:blipFill rotWithShape="1">
          <a:blip r:embed="rId8">
            <a:alphaModFix/>
          </a:blip>
          <a:srcRect b="0" l="0" r="0" t="0"/>
          <a:stretch/>
        </p:blipFill>
        <p:spPr>
          <a:xfrm>
            <a:off x="175920" y="6081240"/>
            <a:ext cx="2884470" cy="812918"/>
          </a:xfrm>
          <a:prstGeom prst="rect">
            <a:avLst/>
          </a:prstGeom>
          <a:noFill/>
          <a:ln>
            <a:noFill/>
          </a:ln>
        </p:spPr>
      </p:pic>
      <p:pic>
        <p:nvPicPr>
          <p:cNvPr id="1728" name="Google Shape;1728;p37"/>
          <p:cNvPicPr preferRelativeResize="0"/>
          <p:nvPr/>
        </p:nvPicPr>
        <p:blipFill rotWithShape="1">
          <a:blip r:embed="rId9">
            <a:alphaModFix/>
          </a:blip>
          <a:srcRect b="0" l="0" r="0" t="0"/>
          <a:stretch/>
        </p:blipFill>
        <p:spPr>
          <a:xfrm>
            <a:off x="175921" y="6964764"/>
            <a:ext cx="2884468" cy="722200"/>
          </a:xfrm>
          <a:prstGeom prst="rect">
            <a:avLst/>
          </a:prstGeom>
          <a:noFill/>
          <a:ln>
            <a:noFill/>
          </a:ln>
        </p:spPr>
      </p:pic>
      <p:pic>
        <p:nvPicPr>
          <p:cNvPr id="1729" name="Google Shape;1729;p37"/>
          <p:cNvPicPr preferRelativeResize="0"/>
          <p:nvPr/>
        </p:nvPicPr>
        <p:blipFill rotWithShape="1">
          <a:blip r:embed="rId10">
            <a:alphaModFix/>
          </a:blip>
          <a:srcRect b="0" l="0" r="0" t="0"/>
          <a:stretch/>
        </p:blipFill>
        <p:spPr>
          <a:xfrm>
            <a:off x="175921" y="7776371"/>
            <a:ext cx="2848466" cy="756070"/>
          </a:xfrm>
          <a:prstGeom prst="rect">
            <a:avLst/>
          </a:prstGeom>
          <a:noFill/>
          <a:ln>
            <a:noFill/>
          </a:ln>
        </p:spPr>
      </p:pic>
      <p:graphicFrame>
        <p:nvGraphicFramePr>
          <p:cNvPr id="1730" name="Google Shape;1730;p37"/>
          <p:cNvGraphicFramePr/>
          <p:nvPr/>
        </p:nvGraphicFramePr>
        <p:xfrm>
          <a:off x="2788220" y="6417315"/>
          <a:ext cx="4504780" cy="2155101"/>
        </p:xfrm>
        <a:graphic>
          <a:graphicData uri="http://schemas.openxmlformats.org/drawingml/2006/chart">
            <c:chart r:id="rId11"/>
          </a:graphicData>
        </a:graphic>
      </p:graphicFrame>
      <p:sp>
        <p:nvSpPr>
          <p:cNvPr id="1731" name="Google Shape;1731;p3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37</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grpSp>
        <p:nvGrpSpPr>
          <p:cNvPr id="1736" name="Google Shape;1736;p38"/>
          <p:cNvGrpSpPr/>
          <p:nvPr/>
        </p:nvGrpSpPr>
        <p:grpSpPr>
          <a:xfrm>
            <a:off x="2448322" y="74775"/>
            <a:ext cx="3446504" cy="276999"/>
            <a:chOff x="2448322" y="74775"/>
            <a:chExt cx="3446504" cy="276999"/>
          </a:xfrm>
        </p:grpSpPr>
        <p:sp>
          <p:nvSpPr>
            <p:cNvPr id="1737" name="Google Shape;1737;p3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38" name="Google Shape;1738;p38"/>
            <p:cNvCxnSpPr>
              <a:stCxn id="173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739" name="Google Shape;1739;p3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740" name="Google Shape;1740;p38"/>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41" name="Google Shape;1741;p38"/>
          <p:cNvGrpSpPr/>
          <p:nvPr/>
        </p:nvGrpSpPr>
        <p:grpSpPr>
          <a:xfrm>
            <a:off x="277404" y="5606243"/>
            <a:ext cx="3446504" cy="276999"/>
            <a:chOff x="2448322" y="74775"/>
            <a:chExt cx="3446504" cy="276999"/>
          </a:xfrm>
        </p:grpSpPr>
        <p:sp>
          <p:nvSpPr>
            <p:cNvPr id="1742" name="Google Shape;1742;p3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43" name="Google Shape;1743;p38"/>
            <p:cNvCxnSpPr>
              <a:stCxn id="174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744" name="Google Shape;1744;p3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745" name="Google Shape;1745;p3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Pág..38 </a:t>
            </a:r>
            <a:endParaRPr b="1" sz="1050">
              <a:solidFill>
                <a:schemeClr val="dk1"/>
              </a:solidFill>
              <a:latin typeface="Arial Narrow"/>
              <a:ea typeface="Arial Narrow"/>
              <a:cs typeface="Arial Narrow"/>
              <a:sym typeface="Arial Narrow"/>
            </a:endParaRPr>
          </a:p>
        </p:txBody>
      </p:sp>
      <p:grpSp>
        <p:nvGrpSpPr>
          <p:cNvPr id="1746" name="Google Shape;1746;p38"/>
          <p:cNvGrpSpPr/>
          <p:nvPr/>
        </p:nvGrpSpPr>
        <p:grpSpPr>
          <a:xfrm>
            <a:off x="437570" y="6848803"/>
            <a:ext cx="1252369" cy="877901"/>
            <a:chOff x="-36884" y="7072716"/>
            <a:chExt cx="1252369" cy="877901"/>
          </a:xfrm>
        </p:grpSpPr>
        <p:sp>
          <p:nvSpPr>
            <p:cNvPr id="1747" name="Google Shape;1747;p3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1748" name="Google Shape;1748;p38"/>
            <p:cNvSpPr/>
            <p:nvPr/>
          </p:nvSpPr>
          <p:spPr>
            <a:xfrm>
              <a:off x="60879" y="7363321"/>
              <a:ext cx="888735"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49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55,7</a:t>
              </a:r>
              <a:endParaRPr b="1" sz="1200">
                <a:solidFill>
                  <a:schemeClr val="dk1"/>
                </a:solidFill>
                <a:latin typeface="Arial Narrow"/>
                <a:ea typeface="Arial Narrow"/>
                <a:cs typeface="Arial Narrow"/>
                <a:sym typeface="Arial Narrow"/>
              </a:endParaRPr>
            </a:p>
          </p:txBody>
        </p:sp>
        <p:sp>
          <p:nvSpPr>
            <p:cNvPr id="1749" name="Google Shape;1749;p38"/>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pic>
        <p:nvPicPr>
          <p:cNvPr id="1750" name="Google Shape;1750;p38"/>
          <p:cNvPicPr preferRelativeResize="0"/>
          <p:nvPr/>
        </p:nvPicPr>
        <p:blipFill rotWithShape="1">
          <a:blip r:embed="rId3">
            <a:alphaModFix/>
          </a:blip>
          <a:srcRect b="0" l="0" r="83073" t="0"/>
          <a:stretch/>
        </p:blipFill>
        <p:spPr>
          <a:xfrm>
            <a:off x="654660" y="6062295"/>
            <a:ext cx="804283" cy="850900"/>
          </a:xfrm>
          <a:prstGeom prst="rect">
            <a:avLst/>
          </a:prstGeom>
          <a:noFill/>
          <a:ln>
            <a:noFill/>
          </a:ln>
        </p:spPr>
      </p:pic>
      <p:pic>
        <p:nvPicPr>
          <p:cNvPr id="1751" name="Google Shape;1751;p38"/>
          <p:cNvPicPr preferRelativeResize="0"/>
          <p:nvPr/>
        </p:nvPicPr>
        <p:blipFill rotWithShape="1">
          <a:blip r:embed="rId3">
            <a:alphaModFix/>
          </a:blip>
          <a:srcRect b="1382" l="28990" r="53580" t="-1382"/>
          <a:stretch/>
        </p:blipFill>
        <p:spPr>
          <a:xfrm>
            <a:off x="1725930" y="6076655"/>
            <a:ext cx="828105" cy="850900"/>
          </a:xfrm>
          <a:prstGeom prst="rect">
            <a:avLst/>
          </a:prstGeom>
          <a:noFill/>
          <a:ln>
            <a:noFill/>
          </a:ln>
        </p:spPr>
      </p:pic>
      <p:grpSp>
        <p:nvGrpSpPr>
          <p:cNvPr id="1752" name="Google Shape;1752;p38"/>
          <p:cNvGrpSpPr/>
          <p:nvPr/>
        </p:nvGrpSpPr>
        <p:grpSpPr>
          <a:xfrm>
            <a:off x="1540452" y="6848803"/>
            <a:ext cx="1229607" cy="877901"/>
            <a:chOff x="-14122" y="7072716"/>
            <a:chExt cx="1229607" cy="877901"/>
          </a:xfrm>
        </p:grpSpPr>
        <p:sp>
          <p:nvSpPr>
            <p:cNvPr id="1753" name="Google Shape;1753;p3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1754" name="Google Shape;1754;p38"/>
            <p:cNvSpPr/>
            <p:nvPr/>
          </p:nvSpPr>
          <p:spPr>
            <a:xfrm>
              <a:off x="209545" y="7363321"/>
              <a:ext cx="92997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39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44,3%</a:t>
              </a:r>
              <a:endParaRPr b="1" sz="1200">
                <a:solidFill>
                  <a:schemeClr val="dk1"/>
                </a:solidFill>
                <a:latin typeface="Arial Narrow"/>
                <a:ea typeface="Arial Narrow"/>
                <a:cs typeface="Arial Narrow"/>
                <a:sym typeface="Arial Narrow"/>
              </a:endParaRPr>
            </a:p>
          </p:txBody>
        </p:sp>
        <p:sp>
          <p:nvSpPr>
            <p:cNvPr id="1755" name="Google Shape;1755;p38"/>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756" name="Google Shape;1756;p38"/>
          <p:cNvGrpSpPr/>
          <p:nvPr/>
        </p:nvGrpSpPr>
        <p:grpSpPr>
          <a:xfrm>
            <a:off x="190340" y="7806669"/>
            <a:ext cx="2237424" cy="1105852"/>
            <a:chOff x="-788022" y="6983264"/>
            <a:chExt cx="2237424" cy="1105852"/>
          </a:xfrm>
        </p:grpSpPr>
        <p:sp>
          <p:nvSpPr>
            <p:cNvPr id="1757" name="Google Shape;1757;p38"/>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Dengue Grave</a:t>
              </a:r>
              <a:endParaRPr b="1" sz="1200" u="sng">
                <a:solidFill>
                  <a:schemeClr val="dk1"/>
                </a:solidFill>
                <a:latin typeface="Arial Narrow"/>
                <a:ea typeface="Arial Narrow"/>
                <a:cs typeface="Arial Narrow"/>
                <a:sym typeface="Arial Narrow"/>
              </a:endParaRPr>
            </a:p>
          </p:txBody>
        </p:sp>
        <p:sp>
          <p:nvSpPr>
            <p:cNvPr id="1758" name="Google Shape;1758;p38"/>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1 caso</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0,6%</a:t>
              </a:r>
              <a:endParaRPr b="1" sz="1100">
                <a:solidFill>
                  <a:schemeClr val="dk1"/>
                </a:solidFill>
                <a:latin typeface="Arial Narrow"/>
                <a:ea typeface="Arial Narrow"/>
                <a:cs typeface="Arial Narrow"/>
                <a:sym typeface="Arial Narrow"/>
              </a:endParaRPr>
            </a:p>
          </p:txBody>
        </p:sp>
        <p:sp>
          <p:nvSpPr>
            <p:cNvPr id="1759" name="Google Shape;1759;p38"/>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760" name="Google Shape;1760;p38"/>
          <p:cNvGrpSpPr/>
          <p:nvPr/>
        </p:nvGrpSpPr>
        <p:grpSpPr>
          <a:xfrm>
            <a:off x="5082109" y="7749116"/>
            <a:ext cx="1857467" cy="821705"/>
            <a:chOff x="48617" y="6901656"/>
            <a:chExt cx="1857467" cy="821705"/>
          </a:xfrm>
        </p:grpSpPr>
        <p:sp>
          <p:nvSpPr>
            <p:cNvPr id="1761" name="Google Shape;1761;p38"/>
            <p:cNvSpPr txBox="1"/>
            <p:nvPr/>
          </p:nvSpPr>
          <p:spPr>
            <a:xfrm>
              <a:off x="48617" y="6901656"/>
              <a:ext cx="185746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Confirmado por laboratorio</a:t>
              </a:r>
              <a:endParaRPr b="1" sz="1200" u="sng">
                <a:solidFill>
                  <a:schemeClr val="dk1"/>
                </a:solidFill>
                <a:latin typeface="Arial Narrow"/>
                <a:ea typeface="Arial Narrow"/>
                <a:cs typeface="Arial Narrow"/>
                <a:sym typeface="Arial Narrow"/>
              </a:endParaRPr>
            </a:p>
          </p:txBody>
        </p:sp>
        <p:sp>
          <p:nvSpPr>
            <p:cNvPr id="1762" name="Google Shape;1762;p38"/>
            <p:cNvSpPr/>
            <p:nvPr/>
          </p:nvSpPr>
          <p:spPr>
            <a:xfrm>
              <a:off x="617911" y="7363321"/>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36 casos</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40,9%</a:t>
              </a:r>
              <a:endParaRPr b="1" sz="1600">
                <a:solidFill>
                  <a:schemeClr val="dk1"/>
                </a:solidFill>
                <a:latin typeface="Arial Narrow"/>
                <a:ea typeface="Arial Narrow"/>
                <a:cs typeface="Arial Narrow"/>
                <a:sym typeface="Arial Narrow"/>
              </a:endParaRPr>
            </a:p>
          </p:txBody>
        </p:sp>
      </p:grpSp>
      <p:sp>
        <p:nvSpPr>
          <p:cNvPr id="1763" name="Google Shape;1763;p38"/>
          <p:cNvSpPr/>
          <p:nvPr/>
        </p:nvSpPr>
        <p:spPr>
          <a:xfrm>
            <a:off x="413232" y="4932040"/>
            <a:ext cx="6283561"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a:t>
            </a:r>
            <a:r>
              <a:rPr b="1" i="1" lang="es-ES" sz="1050">
                <a:solidFill>
                  <a:srgbClr val="000000"/>
                </a:solidFill>
                <a:latin typeface="Calibri"/>
                <a:ea typeface="Calibri"/>
                <a:cs typeface="Calibri"/>
                <a:sym typeface="Calibri"/>
              </a:rPr>
              <a:t>Georreferenciación de casos de Dengue por comuna. Medellín hasta periodo epidemiológico 4 de 2022</a:t>
            </a:r>
            <a:endParaRPr/>
          </a:p>
          <a:p>
            <a:pPr indent="0" lvl="0" marL="0" marR="0" rtl="0" algn="l">
              <a:spcBef>
                <a:spcPts val="0"/>
              </a:spcBef>
              <a:spcAft>
                <a:spcPts val="0"/>
              </a:spcAft>
              <a:buNone/>
            </a:pPr>
            <a:r>
              <a:t/>
            </a:r>
            <a:endParaRPr sz="1050">
              <a:solidFill>
                <a:schemeClr val="dk1"/>
              </a:solidFill>
              <a:latin typeface="Arial Narrow"/>
              <a:ea typeface="Arial Narrow"/>
              <a:cs typeface="Arial Narrow"/>
              <a:sym typeface="Arial Narrow"/>
            </a:endParaRPr>
          </a:p>
        </p:txBody>
      </p:sp>
      <p:pic>
        <p:nvPicPr>
          <p:cNvPr id="1764" name="Google Shape;1764;p38"/>
          <p:cNvPicPr preferRelativeResize="0"/>
          <p:nvPr/>
        </p:nvPicPr>
        <p:blipFill rotWithShape="1">
          <a:blip r:embed="rId4">
            <a:alphaModFix/>
          </a:blip>
          <a:srcRect b="0" l="0" r="50000" t="0"/>
          <a:stretch/>
        </p:blipFill>
        <p:spPr>
          <a:xfrm>
            <a:off x="5438539" y="6012160"/>
            <a:ext cx="998542" cy="874818"/>
          </a:xfrm>
          <a:prstGeom prst="rect">
            <a:avLst/>
          </a:prstGeom>
          <a:noFill/>
          <a:ln>
            <a:noFill/>
          </a:ln>
        </p:spPr>
      </p:pic>
      <p:pic>
        <p:nvPicPr>
          <p:cNvPr id="1765" name="Google Shape;1765;p38"/>
          <p:cNvPicPr preferRelativeResize="0"/>
          <p:nvPr/>
        </p:nvPicPr>
        <p:blipFill rotWithShape="1">
          <a:blip r:embed="rId5">
            <a:alphaModFix/>
          </a:blip>
          <a:srcRect b="0" l="10893" r="64411" t="0"/>
          <a:stretch/>
        </p:blipFill>
        <p:spPr>
          <a:xfrm>
            <a:off x="3045857" y="6162832"/>
            <a:ext cx="904106" cy="743198"/>
          </a:xfrm>
          <a:prstGeom prst="rect">
            <a:avLst/>
          </a:prstGeom>
          <a:noFill/>
          <a:ln>
            <a:noFill/>
          </a:ln>
        </p:spPr>
      </p:pic>
      <p:grpSp>
        <p:nvGrpSpPr>
          <p:cNvPr id="1766" name="Google Shape;1766;p38"/>
          <p:cNvGrpSpPr/>
          <p:nvPr/>
        </p:nvGrpSpPr>
        <p:grpSpPr>
          <a:xfrm>
            <a:off x="2874133" y="6840926"/>
            <a:ext cx="1229607" cy="747277"/>
            <a:chOff x="-14122" y="7072716"/>
            <a:chExt cx="1229607" cy="747277"/>
          </a:xfrm>
        </p:grpSpPr>
        <p:sp>
          <p:nvSpPr>
            <p:cNvPr id="1767" name="Google Shape;1767;p3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Hospitalizados</a:t>
              </a:r>
              <a:endParaRPr b="1" sz="1200" u="sng">
                <a:solidFill>
                  <a:schemeClr val="dk1"/>
                </a:solidFill>
                <a:latin typeface="Arial Narrow"/>
                <a:ea typeface="Arial Narrow"/>
                <a:cs typeface="Arial Narrow"/>
                <a:sym typeface="Arial Narrow"/>
              </a:endParaRPr>
            </a:p>
          </p:txBody>
        </p:sp>
        <p:sp>
          <p:nvSpPr>
            <p:cNvPr id="1768" name="Google Shape;1768;p38"/>
            <p:cNvSpPr/>
            <p:nvPr/>
          </p:nvSpPr>
          <p:spPr>
            <a:xfrm>
              <a:off x="157602" y="7363320"/>
              <a:ext cx="792012" cy="4566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39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44.3%</a:t>
              </a:r>
              <a:endParaRPr b="1" sz="1200">
                <a:solidFill>
                  <a:schemeClr val="dk1"/>
                </a:solidFill>
                <a:latin typeface="Arial Narrow"/>
                <a:ea typeface="Arial Narrow"/>
                <a:cs typeface="Arial Narrow"/>
                <a:sym typeface="Arial Narrow"/>
              </a:endParaRPr>
            </a:p>
          </p:txBody>
        </p:sp>
      </p:grpSp>
      <p:pic>
        <p:nvPicPr>
          <p:cNvPr id="1769" name="Google Shape;1769;p38"/>
          <p:cNvPicPr preferRelativeResize="0"/>
          <p:nvPr/>
        </p:nvPicPr>
        <p:blipFill rotWithShape="1">
          <a:blip r:embed="rId6">
            <a:alphaModFix/>
          </a:blip>
          <a:srcRect b="0" l="55406" r="19476" t="0"/>
          <a:stretch/>
        </p:blipFill>
        <p:spPr>
          <a:xfrm>
            <a:off x="4108267" y="6219530"/>
            <a:ext cx="844527" cy="708025"/>
          </a:xfrm>
          <a:prstGeom prst="rect">
            <a:avLst/>
          </a:prstGeom>
          <a:noFill/>
          <a:ln>
            <a:noFill/>
          </a:ln>
        </p:spPr>
      </p:pic>
      <p:grpSp>
        <p:nvGrpSpPr>
          <p:cNvPr id="1770" name="Google Shape;1770;p38"/>
          <p:cNvGrpSpPr/>
          <p:nvPr/>
        </p:nvGrpSpPr>
        <p:grpSpPr>
          <a:xfrm>
            <a:off x="3983878" y="6840925"/>
            <a:ext cx="1229607" cy="658523"/>
            <a:chOff x="3794" y="7064838"/>
            <a:chExt cx="1229607" cy="658523"/>
          </a:xfrm>
        </p:grpSpPr>
        <p:sp>
          <p:nvSpPr>
            <p:cNvPr id="1771" name="Google Shape;1771;p38"/>
            <p:cNvSpPr txBox="1"/>
            <p:nvPr/>
          </p:nvSpPr>
          <p:spPr>
            <a:xfrm>
              <a:off x="3794" y="706483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Defunciones</a:t>
              </a:r>
              <a:endParaRPr b="1" sz="1200" u="sng">
                <a:solidFill>
                  <a:schemeClr val="dk1"/>
                </a:solidFill>
                <a:latin typeface="Arial Narrow"/>
                <a:ea typeface="Arial Narrow"/>
                <a:cs typeface="Arial Narrow"/>
                <a:sym typeface="Arial Narrow"/>
              </a:endParaRPr>
            </a:p>
          </p:txBody>
        </p:sp>
        <p:sp>
          <p:nvSpPr>
            <p:cNvPr id="1772" name="Google Shape;1772;p38"/>
            <p:cNvSpPr/>
            <p:nvPr/>
          </p:nvSpPr>
          <p:spPr>
            <a:xfrm>
              <a:off x="209545" y="7363321"/>
              <a:ext cx="8614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sp>
        <p:nvSpPr>
          <p:cNvPr id="1773" name="Google Shape;1773;p38"/>
          <p:cNvSpPr/>
          <p:nvPr/>
        </p:nvSpPr>
        <p:spPr>
          <a:xfrm>
            <a:off x="5525664" y="7123711"/>
            <a:ext cx="86580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lt1"/>
                </a:solidFill>
                <a:latin typeface="Calibri"/>
                <a:ea typeface="Calibri"/>
                <a:cs typeface="Calibri"/>
                <a:sym typeface="Calibri"/>
              </a:rPr>
              <a:t>33 casos (37,5%)</a:t>
            </a:r>
            <a:endParaRPr b="1" sz="1200">
              <a:solidFill>
                <a:schemeClr val="lt1"/>
              </a:solidFill>
              <a:latin typeface="Calibri"/>
              <a:ea typeface="Calibri"/>
              <a:cs typeface="Calibri"/>
              <a:sym typeface="Calibri"/>
            </a:endParaRPr>
          </a:p>
        </p:txBody>
      </p:sp>
      <p:sp>
        <p:nvSpPr>
          <p:cNvPr id="1774" name="Google Shape;1774;p38"/>
          <p:cNvSpPr/>
          <p:nvPr/>
        </p:nvSpPr>
        <p:spPr>
          <a:xfrm>
            <a:off x="2037644" y="4695545"/>
            <a:ext cx="3600450"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pic>
        <p:nvPicPr>
          <p:cNvPr descr="http://www.lavoz901.com/imgnoticias/_241839_tapa_1622016_105211.JPG" id="1775" name="Google Shape;1775;p38"/>
          <p:cNvPicPr preferRelativeResize="0"/>
          <p:nvPr/>
        </p:nvPicPr>
        <p:blipFill rotWithShape="1">
          <a:blip r:embed="rId7">
            <a:alphaModFix/>
          </a:blip>
          <a:srcRect b="0" l="0" r="0" t="0"/>
          <a:stretch/>
        </p:blipFill>
        <p:spPr>
          <a:xfrm>
            <a:off x="1855321" y="7967305"/>
            <a:ext cx="1219907" cy="721635"/>
          </a:xfrm>
          <a:prstGeom prst="rect">
            <a:avLst/>
          </a:prstGeom>
          <a:noFill/>
          <a:ln>
            <a:noFill/>
          </a:ln>
        </p:spPr>
      </p:pic>
      <p:sp>
        <p:nvSpPr>
          <p:cNvPr descr="C:\Users\98493498\Desktop\Laboratorio-Cli%CC%81nico.webp" id="1776" name="Google Shape;1776;p3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Users\98493498\Desktop\Laboratorio-Cli%CC%81nico.webp" id="1777" name="Google Shape;1777;p3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778" name="Google Shape;1778;p38"/>
          <p:cNvPicPr preferRelativeResize="0"/>
          <p:nvPr/>
        </p:nvPicPr>
        <p:blipFill rotWithShape="1">
          <a:blip r:embed="rId8">
            <a:alphaModFix/>
          </a:blip>
          <a:srcRect b="0" l="0" r="0" t="0"/>
          <a:stretch/>
        </p:blipFill>
        <p:spPr>
          <a:xfrm>
            <a:off x="93227" y="70714"/>
            <a:ext cx="1772946" cy="1332569"/>
          </a:xfrm>
          <a:prstGeom prst="rect">
            <a:avLst/>
          </a:prstGeom>
          <a:noFill/>
          <a:ln>
            <a:noFill/>
          </a:ln>
        </p:spPr>
      </p:pic>
      <p:sp>
        <p:nvSpPr>
          <p:cNvPr id="1779" name="Google Shape;1779;p38"/>
          <p:cNvSpPr txBox="1"/>
          <p:nvPr/>
        </p:nvSpPr>
        <p:spPr>
          <a:xfrm>
            <a:off x="3100160" y="681591"/>
            <a:ext cx="22183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4 de 2022</a:t>
            </a:r>
            <a:endParaRPr b="1" sz="1200">
              <a:solidFill>
                <a:schemeClr val="dk1"/>
              </a:solidFill>
              <a:latin typeface="Arial Narrow"/>
              <a:ea typeface="Arial Narrow"/>
              <a:cs typeface="Arial Narrow"/>
              <a:sym typeface="Arial Narrow"/>
            </a:endParaRPr>
          </a:p>
        </p:txBody>
      </p:sp>
      <p:sp>
        <p:nvSpPr>
          <p:cNvPr id="1780" name="Google Shape;1780;p38"/>
          <p:cNvSpPr txBox="1"/>
          <p:nvPr/>
        </p:nvSpPr>
        <p:spPr>
          <a:xfrm>
            <a:off x="3060390" y="380616"/>
            <a:ext cx="2075175" cy="33855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DENGUE</a:t>
            </a:r>
            <a:endParaRPr b="1" sz="1600">
              <a:solidFill>
                <a:srgbClr val="C00000"/>
              </a:solidFill>
              <a:latin typeface="Arial Narrow"/>
              <a:ea typeface="Arial Narrow"/>
              <a:cs typeface="Arial Narrow"/>
              <a:sym typeface="Arial Narrow"/>
            </a:endParaRPr>
          </a:p>
        </p:txBody>
      </p:sp>
      <p:pic>
        <p:nvPicPr>
          <p:cNvPr id="1781" name="Google Shape;1781;p38"/>
          <p:cNvPicPr preferRelativeResize="0"/>
          <p:nvPr/>
        </p:nvPicPr>
        <p:blipFill rotWithShape="1">
          <a:blip r:embed="rId9">
            <a:alphaModFix/>
          </a:blip>
          <a:srcRect b="4882" l="8568" r="37043" t="18330"/>
          <a:stretch/>
        </p:blipFill>
        <p:spPr>
          <a:xfrm>
            <a:off x="2874133" y="1603965"/>
            <a:ext cx="3350849" cy="2660990"/>
          </a:xfrm>
          <a:prstGeom prst="rect">
            <a:avLst/>
          </a:prstGeom>
          <a:noFill/>
          <a:ln>
            <a:noFill/>
          </a:ln>
        </p:spPr>
      </p:pic>
      <p:grpSp>
        <p:nvGrpSpPr>
          <p:cNvPr id="1782" name="Google Shape;1782;p38"/>
          <p:cNvGrpSpPr/>
          <p:nvPr/>
        </p:nvGrpSpPr>
        <p:grpSpPr>
          <a:xfrm>
            <a:off x="3081089" y="7837875"/>
            <a:ext cx="2237424" cy="1105852"/>
            <a:chOff x="-788022" y="6983264"/>
            <a:chExt cx="2237424" cy="1105852"/>
          </a:xfrm>
        </p:grpSpPr>
        <p:sp>
          <p:nvSpPr>
            <p:cNvPr id="1783" name="Google Shape;1783;p38"/>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Descartados</a:t>
              </a:r>
              <a:endParaRPr b="1" sz="1200" u="sng">
                <a:solidFill>
                  <a:schemeClr val="dk1"/>
                </a:solidFill>
                <a:latin typeface="Arial Narrow"/>
                <a:ea typeface="Arial Narrow"/>
                <a:cs typeface="Arial Narrow"/>
                <a:sym typeface="Arial Narrow"/>
              </a:endParaRPr>
            </a:p>
          </p:txBody>
        </p:sp>
        <p:sp>
          <p:nvSpPr>
            <p:cNvPr id="1784" name="Google Shape;1784;p38"/>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46 casos</a:t>
              </a:r>
              <a:endParaRPr b="1" sz="1100">
                <a:solidFill>
                  <a:schemeClr val="dk1"/>
                </a:solidFill>
                <a:latin typeface="Arial Narrow"/>
                <a:ea typeface="Arial Narrow"/>
                <a:cs typeface="Arial Narrow"/>
                <a:sym typeface="Arial Narrow"/>
              </a:endParaRPr>
            </a:p>
          </p:txBody>
        </p:sp>
        <p:sp>
          <p:nvSpPr>
            <p:cNvPr id="1785" name="Google Shape;1785;p38"/>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1786" name="Google Shape;1786;p38"/>
          <p:cNvSpPr txBox="1"/>
          <p:nvPr/>
        </p:nvSpPr>
        <p:spPr>
          <a:xfrm>
            <a:off x="5280022" y="6840924"/>
            <a:ext cx="16595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 signos de alarma</a:t>
            </a:r>
            <a:endParaRPr b="1" sz="1200" u="sng">
              <a:solidFill>
                <a:schemeClr val="dk1"/>
              </a:solidFill>
              <a:latin typeface="Arial Narrow"/>
              <a:ea typeface="Arial Narrow"/>
              <a:cs typeface="Arial Narrow"/>
              <a:sym typeface="Arial Narrow"/>
            </a:endParaRPr>
          </a:p>
        </p:txBody>
      </p:sp>
      <p:pic>
        <p:nvPicPr>
          <p:cNvPr id="1787" name="Google Shape;1787;p38"/>
          <p:cNvPicPr preferRelativeResize="0"/>
          <p:nvPr/>
        </p:nvPicPr>
        <p:blipFill rotWithShape="1">
          <a:blip r:embed="rId10">
            <a:alphaModFix/>
          </a:blip>
          <a:srcRect b="0" l="0" r="0" t="0"/>
          <a:stretch/>
        </p:blipFill>
        <p:spPr>
          <a:xfrm>
            <a:off x="69252" y="1646958"/>
            <a:ext cx="2484783" cy="278904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39"/>
          <p:cNvSpPr/>
          <p:nvPr/>
        </p:nvSpPr>
        <p:spPr>
          <a:xfrm>
            <a:off x="2634168" y="2470016"/>
            <a:ext cx="3990618"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Casos de Agresiones por animales potencialmente transmisor de Rabia. Medellín, 2010 a 2022 Periodo 4 acumulado </a:t>
            </a:r>
            <a:endParaRPr b="1" i="1" sz="900">
              <a:solidFill>
                <a:srgbClr val="000000"/>
              </a:solidFill>
              <a:latin typeface="Calibri"/>
              <a:ea typeface="Calibri"/>
              <a:cs typeface="Calibri"/>
              <a:sym typeface="Calibri"/>
            </a:endParaRPr>
          </a:p>
        </p:txBody>
      </p:sp>
      <p:sp>
        <p:nvSpPr>
          <p:cNvPr id="1793" name="Google Shape;1793;p39"/>
          <p:cNvSpPr txBox="1"/>
          <p:nvPr/>
        </p:nvSpPr>
        <p:spPr>
          <a:xfrm>
            <a:off x="5073915" y="7956376"/>
            <a:ext cx="161048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La variación  con respecto al mismo periodo del año anterior aumentó en un 10,2% </a:t>
            </a:r>
            <a:endParaRPr b="1" sz="1000">
              <a:solidFill>
                <a:schemeClr val="dk1"/>
              </a:solidFill>
              <a:latin typeface="Arial Narrow"/>
              <a:ea typeface="Arial Narrow"/>
              <a:cs typeface="Arial Narrow"/>
              <a:sym typeface="Arial Narrow"/>
            </a:endParaRPr>
          </a:p>
        </p:txBody>
      </p:sp>
      <p:sp>
        <p:nvSpPr>
          <p:cNvPr id="1794" name="Google Shape;1794;p39"/>
          <p:cNvSpPr/>
          <p:nvPr/>
        </p:nvSpPr>
        <p:spPr>
          <a:xfrm>
            <a:off x="648048" y="4942395"/>
            <a:ext cx="495833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Número de casos de Agresiones por animales potencialmente transmisor de Rabia, Medellín, por semana Epidemiologica  a Periodo 4, años 2021-2022</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pSp>
        <p:nvGrpSpPr>
          <p:cNvPr id="1795" name="Google Shape;1795;p39"/>
          <p:cNvGrpSpPr/>
          <p:nvPr/>
        </p:nvGrpSpPr>
        <p:grpSpPr>
          <a:xfrm>
            <a:off x="2448322" y="74775"/>
            <a:ext cx="3446504" cy="276999"/>
            <a:chOff x="2448322" y="74775"/>
            <a:chExt cx="3446504" cy="276999"/>
          </a:xfrm>
        </p:grpSpPr>
        <p:sp>
          <p:nvSpPr>
            <p:cNvPr id="1796" name="Google Shape;1796;p3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97" name="Google Shape;1797;p39"/>
            <p:cNvCxnSpPr>
              <a:stCxn id="179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798" name="Google Shape;1798;p3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799" name="Google Shape;1799;p39"/>
          <p:cNvSpPr/>
          <p:nvPr/>
        </p:nvSpPr>
        <p:spPr>
          <a:xfrm>
            <a:off x="0" y="547247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00" name="Google Shape;1800;p39"/>
          <p:cNvGrpSpPr/>
          <p:nvPr/>
        </p:nvGrpSpPr>
        <p:grpSpPr>
          <a:xfrm>
            <a:off x="277404" y="5621632"/>
            <a:ext cx="3446504" cy="276999"/>
            <a:chOff x="2448322" y="74775"/>
            <a:chExt cx="3446504" cy="276999"/>
          </a:xfrm>
        </p:grpSpPr>
        <p:sp>
          <p:nvSpPr>
            <p:cNvPr id="1801" name="Google Shape;1801;p3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02" name="Google Shape;1802;p39"/>
            <p:cNvCxnSpPr>
              <a:stCxn id="180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03" name="Google Shape;1803;p3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804" name="Google Shape;1804;p39"/>
          <p:cNvGrpSpPr/>
          <p:nvPr/>
        </p:nvGrpSpPr>
        <p:grpSpPr>
          <a:xfrm>
            <a:off x="4752578" y="5635532"/>
            <a:ext cx="3446504" cy="276999"/>
            <a:chOff x="2448322" y="74775"/>
            <a:chExt cx="3446504" cy="276999"/>
          </a:xfrm>
        </p:grpSpPr>
        <p:sp>
          <p:nvSpPr>
            <p:cNvPr id="1805" name="Google Shape;1805;p3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06" name="Google Shape;1806;p39"/>
            <p:cNvCxnSpPr>
              <a:stCxn id="180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07" name="Google Shape;1807;p3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808" name="Google Shape;1808;p39"/>
          <p:cNvSpPr/>
          <p:nvPr/>
        </p:nvSpPr>
        <p:spPr>
          <a:xfrm>
            <a:off x="4629477" y="7164288"/>
            <a:ext cx="2499365" cy="63863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50">
                <a:solidFill>
                  <a:schemeClr val="dk1"/>
                </a:solidFill>
                <a:latin typeface="Arial Narrow"/>
                <a:ea typeface="Arial Narrow"/>
                <a:cs typeface="Arial Narrow"/>
                <a:sym typeface="Arial Narrow"/>
              </a:rPr>
              <a:t>Tabla: </a:t>
            </a:r>
            <a:r>
              <a:rPr b="1" i="1" lang="es-ES" sz="900">
                <a:solidFill>
                  <a:srgbClr val="000000"/>
                </a:solidFill>
                <a:latin typeface="Calibri"/>
                <a:ea typeface="Calibri"/>
                <a:cs typeface="Calibri"/>
                <a:sym typeface="Calibri"/>
              </a:rPr>
              <a:t>Número de casos de Agresiones por animales potencialmente transmisor de Rabia, hasta periodo 4 Colombia 2022</a:t>
            </a:r>
            <a:endParaRPr b="1" i="1" sz="900">
              <a:solidFill>
                <a:srgbClr val="000000"/>
              </a:solidFill>
              <a:latin typeface="Calibri"/>
              <a:ea typeface="Calibri"/>
              <a:cs typeface="Calibri"/>
              <a:sym typeface="Calibri"/>
            </a:endParaRPr>
          </a:p>
        </p:txBody>
      </p:sp>
      <p:sp>
        <p:nvSpPr>
          <p:cNvPr id="1809" name="Google Shape;1809;p39"/>
          <p:cNvSpPr txBox="1"/>
          <p:nvPr/>
        </p:nvSpPr>
        <p:spPr>
          <a:xfrm>
            <a:off x="97387" y="2462811"/>
            <a:ext cx="223224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4-2022</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1.684 casos</a:t>
            </a:r>
            <a:endParaRPr b="1" sz="1200">
              <a:solidFill>
                <a:schemeClr val="dk1"/>
              </a:solidFill>
              <a:latin typeface="Arial Narrow"/>
              <a:ea typeface="Arial Narrow"/>
              <a:cs typeface="Arial Narrow"/>
              <a:sym typeface="Arial Narrow"/>
            </a:endParaRPr>
          </a:p>
        </p:txBody>
      </p:sp>
      <p:sp>
        <p:nvSpPr>
          <p:cNvPr id="1810" name="Google Shape;1810;p39"/>
          <p:cNvSpPr txBox="1"/>
          <p:nvPr/>
        </p:nvSpPr>
        <p:spPr>
          <a:xfrm>
            <a:off x="8789" y="1758090"/>
            <a:ext cx="2223436" cy="73866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400"/>
              <a:buFont typeface="Arial Narrow"/>
              <a:buNone/>
            </a:pPr>
            <a:r>
              <a:rPr b="1" lang="es-ES" sz="1400">
                <a:solidFill>
                  <a:srgbClr val="C00000"/>
                </a:solidFill>
                <a:latin typeface="Arial Narrow"/>
                <a:ea typeface="Arial Narrow"/>
                <a:cs typeface="Arial Narrow"/>
                <a:sym typeface="Arial Narrow"/>
              </a:rPr>
              <a:t>Agresiones por animales potencialmente transmisor de Rabia</a:t>
            </a:r>
            <a:endParaRPr b="1" sz="1400">
              <a:solidFill>
                <a:srgbClr val="C00000"/>
              </a:solidFill>
              <a:latin typeface="Arial Narrow"/>
              <a:ea typeface="Arial Narrow"/>
              <a:cs typeface="Arial Narrow"/>
              <a:sym typeface="Arial Narrow"/>
            </a:endParaRPr>
          </a:p>
        </p:txBody>
      </p:sp>
      <p:sp>
        <p:nvSpPr>
          <p:cNvPr id="1811" name="Google Shape;1811;p39"/>
          <p:cNvSpPr/>
          <p:nvPr/>
        </p:nvSpPr>
        <p:spPr>
          <a:xfrm>
            <a:off x="143745" y="8279619"/>
            <a:ext cx="371901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s-ES" sz="800">
                <a:solidFill>
                  <a:srgbClr val="000000"/>
                </a:solidFill>
                <a:latin typeface="Calibri"/>
                <a:ea typeface="Calibri"/>
                <a:cs typeface="Calibri"/>
                <a:sym typeface="Calibri"/>
              </a:rPr>
              <a:t>Numero de casos de Agresiones por animales potencialmente transmisor de Rabia por grupo de edad. Medellín hasta periodo epidemiológico 4 de 2022</a:t>
            </a:r>
            <a:endParaRPr sz="1800">
              <a:solidFill>
                <a:schemeClr val="dk1"/>
              </a:solidFill>
              <a:latin typeface="Arial Narrow"/>
              <a:ea typeface="Arial Narrow"/>
              <a:cs typeface="Arial Narrow"/>
              <a:sym typeface="Arial Narrow"/>
            </a:endParaRPr>
          </a:p>
        </p:txBody>
      </p:sp>
      <p:pic>
        <p:nvPicPr>
          <p:cNvPr descr="rabies" id="1812" name="Google Shape;1812;p39"/>
          <p:cNvPicPr preferRelativeResize="0"/>
          <p:nvPr/>
        </p:nvPicPr>
        <p:blipFill rotWithShape="1">
          <a:blip r:embed="rId3">
            <a:alphaModFix/>
          </a:blip>
          <a:srcRect b="0" l="0" r="0" t="0"/>
          <a:stretch/>
        </p:blipFill>
        <p:spPr>
          <a:xfrm>
            <a:off x="277404" y="74775"/>
            <a:ext cx="1725848" cy="1718318"/>
          </a:xfrm>
          <a:prstGeom prst="rect">
            <a:avLst/>
          </a:prstGeom>
          <a:noFill/>
          <a:ln>
            <a:noFill/>
          </a:ln>
        </p:spPr>
      </p:pic>
      <p:graphicFrame>
        <p:nvGraphicFramePr>
          <p:cNvPr id="1813" name="Google Shape;1813;p39"/>
          <p:cNvGraphicFramePr/>
          <p:nvPr/>
        </p:nvGraphicFramePr>
        <p:xfrm>
          <a:off x="-418137" y="2843808"/>
          <a:ext cx="7712272" cy="2213116"/>
        </p:xfrm>
        <a:graphic>
          <a:graphicData uri="http://schemas.openxmlformats.org/drawingml/2006/chart">
            <c:chart r:id="rId4"/>
          </a:graphicData>
        </a:graphic>
      </p:graphicFrame>
      <p:graphicFrame>
        <p:nvGraphicFramePr>
          <p:cNvPr id="1814" name="Google Shape;1814;p39"/>
          <p:cNvGraphicFramePr/>
          <p:nvPr/>
        </p:nvGraphicFramePr>
        <p:xfrm>
          <a:off x="2045539" y="158858"/>
          <a:ext cx="4968552" cy="2003367"/>
        </p:xfrm>
        <a:graphic>
          <a:graphicData uri="http://schemas.openxmlformats.org/drawingml/2006/chart">
            <c:chart r:id="rId5"/>
          </a:graphicData>
        </a:graphic>
      </p:graphicFrame>
      <p:pic>
        <p:nvPicPr>
          <p:cNvPr id="1815" name="Google Shape;1815;p39"/>
          <p:cNvPicPr preferRelativeResize="0"/>
          <p:nvPr/>
        </p:nvPicPr>
        <p:blipFill rotWithShape="1">
          <a:blip r:embed="rId6">
            <a:alphaModFix/>
          </a:blip>
          <a:srcRect b="0" l="0" r="0" t="0"/>
          <a:stretch/>
        </p:blipFill>
        <p:spPr>
          <a:xfrm>
            <a:off x="4748629" y="6139853"/>
            <a:ext cx="2236197" cy="952454"/>
          </a:xfrm>
          <a:prstGeom prst="rect">
            <a:avLst/>
          </a:prstGeom>
          <a:noFill/>
          <a:ln>
            <a:noFill/>
          </a:ln>
        </p:spPr>
      </p:pic>
      <p:graphicFrame>
        <p:nvGraphicFramePr>
          <p:cNvPr id="1816" name="Google Shape;1816;p39"/>
          <p:cNvGraphicFramePr/>
          <p:nvPr/>
        </p:nvGraphicFramePr>
        <p:xfrm>
          <a:off x="-188616" y="6020240"/>
          <a:ext cx="4841681" cy="2152159"/>
        </p:xfrm>
        <a:graphic>
          <a:graphicData uri="http://schemas.openxmlformats.org/drawingml/2006/chart">
            <c:chart r:id="rId7"/>
          </a:graphicData>
        </a:graphic>
      </p:graphicFrame>
      <p:cxnSp>
        <p:nvCxnSpPr>
          <p:cNvPr id="1817" name="Google Shape;1817;p39"/>
          <p:cNvCxnSpPr/>
          <p:nvPr/>
        </p:nvCxnSpPr>
        <p:spPr>
          <a:xfrm>
            <a:off x="648048" y="7020272"/>
            <a:ext cx="3744416" cy="0"/>
          </a:xfrm>
          <a:prstGeom prst="straightConnector1">
            <a:avLst/>
          </a:prstGeom>
          <a:noFill/>
          <a:ln cap="flat" cmpd="sng" w="12700">
            <a:solidFill>
              <a:srgbClr val="FF0000"/>
            </a:solidFill>
            <a:prstDash val="solid"/>
            <a:round/>
            <a:headEnd len="sm" w="sm" type="none"/>
            <a:tailEnd len="med" w="med" type="stealth"/>
          </a:ln>
        </p:spPr>
      </p:cxnSp>
      <p:sp>
        <p:nvSpPr>
          <p:cNvPr id="1818" name="Google Shape;1818;p39"/>
          <p:cNvSpPr txBox="1"/>
          <p:nvPr/>
        </p:nvSpPr>
        <p:spPr>
          <a:xfrm>
            <a:off x="3272490" y="6508358"/>
            <a:ext cx="758541"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800">
                <a:solidFill>
                  <a:schemeClr val="dk1"/>
                </a:solidFill>
                <a:latin typeface="Calibri"/>
                <a:ea typeface="Calibri"/>
                <a:cs typeface="Calibri"/>
                <a:sym typeface="Calibri"/>
              </a:rPr>
              <a:t>Tasa total: 68</a:t>
            </a:r>
            <a:endParaRPr b="1" sz="800">
              <a:solidFill>
                <a:schemeClr val="dk1"/>
              </a:solidFill>
              <a:latin typeface="Calibri"/>
              <a:ea typeface="Calibri"/>
              <a:cs typeface="Calibri"/>
              <a:sym typeface="Calibri"/>
            </a:endParaRPr>
          </a:p>
        </p:txBody>
      </p:sp>
      <p:sp>
        <p:nvSpPr>
          <p:cNvPr id="1819" name="Google Shape;1819;p3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Pág..39 </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b="0" l="0" r="0" t="0"/>
          <a:stretch/>
        </p:blipFill>
        <p:spPr>
          <a:xfrm>
            <a:off x="0" y="0"/>
            <a:ext cx="2232223" cy="5491141"/>
          </a:xfrm>
          <a:prstGeom prst="rect">
            <a:avLst/>
          </a:prstGeom>
          <a:noFill/>
          <a:ln>
            <a:noFill/>
          </a:ln>
        </p:spPr>
      </p:pic>
      <p:sp>
        <p:nvSpPr>
          <p:cNvPr id="129" name="Google Shape;129;p4"/>
          <p:cNvSpPr txBox="1"/>
          <p:nvPr/>
        </p:nvSpPr>
        <p:spPr>
          <a:xfrm>
            <a:off x="0" y="623805"/>
            <a:ext cx="223865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04 - 2022</a:t>
            </a:r>
            <a:endParaRPr b="1" sz="1200">
              <a:solidFill>
                <a:schemeClr val="dk1"/>
              </a:solidFill>
              <a:latin typeface="Arial Narrow"/>
              <a:ea typeface="Arial Narrow"/>
              <a:cs typeface="Arial Narrow"/>
              <a:sym typeface="Arial Narrow"/>
            </a:endParaRPr>
          </a:p>
        </p:txBody>
      </p:sp>
      <p:sp>
        <p:nvSpPr>
          <p:cNvPr id="130" name="Google Shape;130;p4"/>
          <p:cNvSpPr/>
          <p:nvPr/>
        </p:nvSpPr>
        <p:spPr>
          <a:xfrm>
            <a:off x="2274078" y="2305199"/>
            <a:ext cx="494601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Figura. Canal endémico de los casos notificados de tuberculosis todas las formas Medellín, a Periodo epidemiológico 04  acumulado de 2022. </a:t>
            </a:r>
            <a:endParaRPr sz="800">
              <a:solidFill>
                <a:schemeClr val="dk1"/>
              </a:solidFill>
              <a:latin typeface="Arial Narrow"/>
              <a:ea typeface="Arial Narrow"/>
              <a:cs typeface="Arial Narrow"/>
              <a:sym typeface="Arial Narrow"/>
            </a:endParaRPr>
          </a:p>
        </p:txBody>
      </p:sp>
      <p:grpSp>
        <p:nvGrpSpPr>
          <p:cNvPr id="131" name="Google Shape;131;p4"/>
          <p:cNvGrpSpPr/>
          <p:nvPr/>
        </p:nvGrpSpPr>
        <p:grpSpPr>
          <a:xfrm>
            <a:off x="179214" y="4211965"/>
            <a:ext cx="1892650" cy="488477"/>
            <a:chOff x="2397524" y="3379972"/>
            <a:chExt cx="4508500" cy="904875"/>
          </a:xfrm>
        </p:grpSpPr>
        <p:pic>
          <p:nvPicPr>
            <p:cNvPr id="132" name="Google Shape;132;p4"/>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133" name="Google Shape;133;p4"/>
            <p:cNvSpPr txBox="1"/>
            <p:nvPr/>
          </p:nvSpPr>
          <p:spPr>
            <a:xfrm>
              <a:off x="3171452" y="3478755"/>
              <a:ext cx="1936622" cy="7411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670</a:t>
              </a:r>
              <a:endParaRPr b="1" sz="2000">
                <a:solidFill>
                  <a:schemeClr val="dk1"/>
                </a:solidFill>
                <a:latin typeface="Arial Narrow"/>
                <a:ea typeface="Arial Narrow"/>
                <a:cs typeface="Arial Narrow"/>
                <a:sym typeface="Arial Narrow"/>
              </a:endParaRPr>
            </a:p>
          </p:txBody>
        </p:sp>
      </p:grpSp>
      <p:sp>
        <p:nvSpPr>
          <p:cNvPr id="134" name="Google Shape;134;p4"/>
          <p:cNvSpPr txBox="1"/>
          <p:nvPr/>
        </p:nvSpPr>
        <p:spPr>
          <a:xfrm>
            <a:off x="-19190" y="4861773"/>
            <a:ext cx="229326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30,86%</a:t>
            </a:r>
            <a:endParaRPr b="1" sz="1200">
              <a:solidFill>
                <a:schemeClr val="dk1"/>
              </a:solidFill>
              <a:latin typeface="Arial Narrow"/>
              <a:ea typeface="Arial Narrow"/>
              <a:cs typeface="Arial Narrow"/>
              <a:sym typeface="Arial Narrow"/>
            </a:endParaRPr>
          </a:p>
        </p:txBody>
      </p:sp>
      <p:sp>
        <p:nvSpPr>
          <p:cNvPr id="135" name="Google Shape;135;p4"/>
          <p:cNvSpPr/>
          <p:nvPr/>
        </p:nvSpPr>
        <p:spPr>
          <a:xfrm>
            <a:off x="2295483" y="4974431"/>
            <a:ext cx="494601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Figura. Comportamiento de los casos notificados semanalmente de tuberculosis todas las formas Medellín, a Periodo epidemiológico 04 acumulado de 2018-2022. </a:t>
            </a:r>
            <a:endParaRPr sz="800">
              <a:solidFill>
                <a:schemeClr val="dk1"/>
              </a:solidFill>
              <a:latin typeface="Arial Narrow"/>
              <a:ea typeface="Arial Narrow"/>
              <a:cs typeface="Arial Narrow"/>
              <a:sym typeface="Arial Narrow"/>
            </a:endParaRPr>
          </a:p>
        </p:txBody>
      </p:sp>
      <p:grpSp>
        <p:nvGrpSpPr>
          <p:cNvPr id="136" name="Google Shape;136;p4"/>
          <p:cNvGrpSpPr/>
          <p:nvPr/>
        </p:nvGrpSpPr>
        <p:grpSpPr>
          <a:xfrm>
            <a:off x="2448322" y="74775"/>
            <a:ext cx="3446504" cy="276999"/>
            <a:chOff x="2448322" y="74775"/>
            <a:chExt cx="3446504" cy="276999"/>
          </a:xfrm>
        </p:grpSpPr>
        <p:sp>
          <p:nvSpPr>
            <p:cNvPr id="137" name="Google Shape;137;p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8" name="Google Shape;138;p4"/>
            <p:cNvCxnSpPr>
              <a:stCxn id="13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9" name="Google Shape;139;p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40" name="Google Shape;140;p4"/>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1" name="Google Shape;141;p4"/>
          <p:cNvGrpSpPr/>
          <p:nvPr/>
        </p:nvGrpSpPr>
        <p:grpSpPr>
          <a:xfrm>
            <a:off x="277404" y="5621632"/>
            <a:ext cx="3446504" cy="276999"/>
            <a:chOff x="2448322" y="74775"/>
            <a:chExt cx="3446504" cy="276999"/>
          </a:xfrm>
        </p:grpSpPr>
        <p:sp>
          <p:nvSpPr>
            <p:cNvPr id="142" name="Google Shape;142;p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43" name="Google Shape;143;p4"/>
            <p:cNvCxnSpPr>
              <a:stCxn id="14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4" name="Google Shape;144;p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sp>
        <p:nvSpPr>
          <p:cNvPr id="145" name="Google Shape;145;p4"/>
          <p:cNvSpPr/>
          <p:nvPr/>
        </p:nvSpPr>
        <p:spPr>
          <a:xfrm>
            <a:off x="1" y="8388424"/>
            <a:ext cx="36004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Figura. Mapa temático de proporción de tuberculosis todas las formas. Medellín, a Periodo epidemiológico 04 acumulado de 2022. </a:t>
            </a:r>
            <a:endParaRPr sz="800">
              <a:solidFill>
                <a:schemeClr val="dk1"/>
              </a:solidFill>
              <a:latin typeface="Arial Narrow"/>
              <a:ea typeface="Arial Narrow"/>
              <a:cs typeface="Arial Narrow"/>
              <a:sym typeface="Arial Narrow"/>
            </a:endParaRPr>
          </a:p>
        </p:txBody>
      </p:sp>
      <p:sp>
        <p:nvSpPr>
          <p:cNvPr id="146" name="Google Shape;146;p4"/>
          <p:cNvSpPr txBox="1"/>
          <p:nvPr/>
        </p:nvSpPr>
        <p:spPr>
          <a:xfrm>
            <a:off x="-31766" y="2811293"/>
            <a:ext cx="2216557" cy="44627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1,34 </a:t>
            </a:r>
            <a:r>
              <a:rPr b="1" lang="es-ES" sz="1100">
                <a:solidFill>
                  <a:schemeClr val="dk1"/>
                </a:solidFill>
                <a:latin typeface="Arial Narrow"/>
                <a:ea typeface="Arial Narrow"/>
                <a:cs typeface="Arial Narrow"/>
                <a:sym typeface="Arial Narrow"/>
              </a:rPr>
              <a:t>Mortalidad por 100.000 hab. (35 casos)</a:t>
            </a:r>
            <a:endParaRPr b="1" sz="1100">
              <a:solidFill>
                <a:schemeClr val="dk1"/>
              </a:solidFill>
              <a:latin typeface="Arial Narrow"/>
              <a:ea typeface="Arial Narrow"/>
              <a:cs typeface="Arial Narrow"/>
              <a:sym typeface="Arial Narrow"/>
            </a:endParaRPr>
          </a:p>
        </p:txBody>
      </p:sp>
      <p:sp>
        <p:nvSpPr>
          <p:cNvPr id="147" name="Google Shape;147;p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a:t>
            </a:r>
            <a:endParaRPr b="1" sz="1050">
              <a:solidFill>
                <a:schemeClr val="dk1"/>
              </a:solidFill>
              <a:latin typeface="Arial Narrow"/>
              <a:ea typeface="Arial Narrow"/>
              <a:cs typeface="Arial Narrow"/>
              <a:sym typeface="Arial Narrow"/>
            </a:endParaRPr>
          </a:p>
        </p:txBody>
      </p:sp>
      <p:sp>
        <p:nvSpPr>
          <p:cNvPr id="148" name="Google Shape;148;p4"/>
          <p:cNvSpPr txBox="1"/>
          <p:nvPr>
            <p:ph type="ctrTitle"/>
          </p:nvPr>
        </p:nvSpPr>
        <p:spPr>
          <a:xfrm>
            <a:off x="85115" y="136330"/>
            <a:ext cx="2075175" cy="40011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Tuberculosis</a:t>
            </a:r>
            <a:endParaRPr b="1" sz="2000">
              <a:solidFill>
                <a:srgbClr val="C00000"/>
              </a:solidFill>
              <a:latin typeface="Arial Narrow"/>
              <a:ea typeface="Arial Narrow"/>
              <a:cs typeface="Arial Narrow"/>
              <a:sym typeface="Arial Narrow"/>
            </a:endParaRPr>
          </a:p>
        </p:txBody>
      </p:sp>
      <p:sp>
        <p:nvSpPr>
          <p:cNvPr id="149" name="Google Shape;149;p4"/>
          <p:cNvSpPr/>
          <p:nvPr/>
        </p:nvSpPr>
        <p:spPr>
          <a:xfrm>
            <a:off x="3564753" y="8389778"/>
            <a:ext cx="36004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Figura. Mapa temático de densidad de tuberculosis todas las formas. Medellín, a Periodo epidemiológico 04 acumulado de 2022 </a:t>
            </a:r>
            <a:endParaRPr sz="800">
              <a:solidFill>
                <a:schemeClr val="dk1"/>
              </a:solidFill>
              <a:latin typeface="Arial Narrow"/>
              <a:ea typeface="Arial Narrow"/>
              <a:cs typeface="Arial Narrow"/>
              <a:sym typeface="Arial Narrow"/>
            </a:endParaRPr>
          </a:p>
        </p:txBody>
      </p:sp>
      <p:pic>
        <p:nvPicPr>
          <p:cNvPr id="150" name="Google Shape;150;p4"/>
          <p:cNvPicPr preferRelativeResize="0"/>
          <p:nvPr/>
        </p:nvPicPr>
        <p:blipFill rotWithShape="1">
          <a:blip r:embed="rId5">
            <a:alphaModFix/>
          </a:blip>
          <a:srcRect b="0" l="0" r="0" t="0"/>
          <a:stretch/>
        </p:blipFill>
        <p:spPr>
          <a:xfrm>
            <a:off x="31095" y="6033355"/>
            <a:ext cx="3692813" cy="2388891"/>
          </a:xfrm>
          <a:prstGeom prst="rect">
            <a:avLst/>
          </a:prstGeom>
          <a:noFill/>
          <a:ln>
            <a:noFill/>
          </a:ln>
        </p:spPr>
      </p:pic>
      <p:pic>
        <p:nvPicPr>
          <p:cNvPr id="151" name="Google Shape;151;p4"/>
          <p:cNvPicPr preferRelativeResize="0"/>
          <p:nvPr/>
        </p:nvPicPr>
        <p:blipFill rotWithShape="1">
          <a:blip r:embed="rId6">
            <a:alphaModFix/>
          </a:blip>
          <a:srcRect b="0" l="0" r="0" t="0"/>
          <a:stretch/>
        </p:blipFill>
        <p:spPr>
          <a:xfrm>
            <a:off x="3739438" y="6012160"/>
            <a:ext cx="3480652" cy="2253637"/>
          </a:xfrm>
          <a:prstGeom prst="rect">
            <a:avLst/>
          </a:prstGeom>
          <a:noFill/>
          <a:ln>
            <a:noFill/>
          </a:ln>
        </p:spPr>
      </p:pic>
      <p:pic>
        <p:nvPicPr>
          <p:cNvPr id="152" name="Google Shape;152;p4"/>
          <p:cNvPicPr preferRelativeResize="0"/>
          <p:nvPr/>
        </p:nvPicPr>
        <p:blipFill rotWithShape="1">
          <a:blip r:embed="rId7">
            <a:alphaModFix/>
          </a:blip>
          <a:srcRect b="0" l="0" r="0" t="0"/>
          <a:stretch/>
        </p:blipFill>
        <p:spPr>
          <a:xfrm>
            <a:off x="2198534" y="369178"/>
            <a:ext cx="5002364" cy="1962090"/>
          </a:xfrm>
          <a:prstGeom prst="rect">
            <a:avLst/>
          </a:prstGeom>
          <a:noFill/>
          <a:ln>
            <a:noFill/>
          </a:ln>
        </p:spPr>
      </p:pic>
      <p:pic>
        <p:nvPicPr>
          <p:cNvPr id="153" name="Google Shape;153;p4"/>
          <p:cNvPicPr preferRelativeResize="0"/>
          <p:nvPr/>
        </p:nvPicPr>
        <p:blipFill rotWithShape="1">
          <a:blip r:embed="rId8">
            <a:alphaModFix/>
          </a:blip>
          <a:srcRect b="0" l="0" r="0" t="0"/>
          <a:stretch/>
        </p:blipFill>
        <p:spPr>
          <a:xfrm>
            <a:off x="2216557" y="2690247"/>
            <a:ext cx="4948646" cy="228282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3" name="Shape 1823"/>
        <p:cNvGrpSpPr/>
        <p:nvPr/>
      </p:nvGrpSpPr>
      <p:grpSpPr>
        <a:xfrm>
          <a:off x="0" y="0"/>
          <a:ext cx="0" cy="0"/>
          <a:chOff x="0" y="0"/>
          <a:chExt cx="0" cy="0"/>
        </a:xfrm>
      </p:grpSpPr>
      <p:grpSp>
        <p:nvGrpSpPr>
          <p:cNvPr id="1824" name="Google Shape;1824;p40"/>
          <p:cNvGrpSpPr/>
          <p:nvPr/>
        </p:nvGrpSpPr>
        <p:grpSpPr>
          <a:xfrm>
            <a:off x="2448322" y="74775"/>
            <a:ext cx="3446504" cy="276999"/>
            <a:chOff x="2448322" y="74775"/>
            <a:chExt cx="3446504" cy="276999"/>
          </a:xfrm>
        </p:grpSpPr>
        <p:sp>
          <p:nvSpPr>
            <p:cNvPr id="1825" name="Google Shape;1825;p4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26" name="Google Shape;1826;p40"/>
            <p:cNvCxnSpPr>
              <a:stCxn id="182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27" name="Google Shape;1827;p4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828" name="Google Shape;1828;p40"/>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29" name="Google Shape;1829;p40"/>
          <p:cNvGrpSpPr/>
          <p:nvPr/>
        </p:nvGrpSpPr>
        <p:grpSpPr>
          <a:xfrm>
            <a:off x="277404" y="5606243"/>
            <a:ext cx="3446504" cy="276999"/>
            <a:chOff x="2448322" y="74775"/>
            <a:chExt cx="3446504" cy="276999"/>
          </a:xfrm>
        </p:grpSpPr>
        <p:sp>
          <p:nvSpPr>
            <p:cNvPr id="1830" name="Google Shape;1830;p4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31" name="Google Shape;1831;p40"/>
            <p:cNvCxnSpPr>
              <a:stCxn id="183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32" name="Google Shape;1832;p4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833" name="Google Shape;1833;p4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Pág..40 </a:t>
            </a:r>
            <a:endParaRPr b="1" sz="1050">
              <a:solidFill>
                <a:schemeClr val="dk1"/>
              </a:solidFill>
              <a:latin typeface="Arial Narrow"/>
              <a:ea typeface="Arial Narrow"/>
              <a:cs typeface="Arial Narrow"/>
              <a:sym typeface="Arial Narrow"/>
            </a:endParaRPr>
          </a:p>
        </p:txBody>
      </p:sp>
      <p:grpSp>
        <p:nvGrpSpPr>
          <p:cNvPr id="1834" name="Google Shape;1834;p40"/>
          <p:cNvGrpSpPr/>
          <p:nvPr/>
        </p:nvGrpSpPr>
        <p:grpSpPr>
          <a:xfrm>
            <a:off x="437570" y="6848803"/>
            <a:ext cx="1252369" cy="877901"/>
            <a:chOff x="-36884" y="7072716"/>
            <a:chExt cx="1252369" cy="877901"/>
          </a:xfrm>
        </p:grpSpPr>
        <p:sp>
          <p:nvSpPr>
            <p:cNvPr id="1835" name="Google Shape;1835;p4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1836" name="Google Shape;1836;p40"/>
            <p:cNvSpPr/>
            <p:nvPr/>
          </p:nvSpPr>
          <p:spPr>
            <a:xfrm>
              <a:off x="60879" y="7363321"/>
              <a:ext cx="1005119"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769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45,7%</a:t>
              </a:r>
              <a:endParaRPr b="1" sz="1200">
                <a:solidFill>
                  <a:schemeClr val="dk1"/>
                </a:solidFill>
                <a:latin typeface="Arial Narrow"/>
                <a:ea typeface="Arial Narrow"/>
                <a:cs typeface="Arial Narrow"/>
                <a:sym typeface="Arial Narrow"/>
              </a:endParaRPr>
            </a:p>
          </p:txBody>
        </p:sp>
        <p:sp>
          <p:nvSpPr>
            <p:cNvPr id="1837" name="Google Shape;1837;p40"/>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pic>
        <p:nvPicPr>
          <p:cNvPr id="1838" name="Google Shape;1838;p40"/>
          <p:cNvPicPr preferRelativeResize="0"/>
          <p:nvPr/>
        </p:nvPicPr>
        <p:blipFill rotWithShape="1">
          <a:blip r:embed="rId3">
            <a:alphaModFix/>
          </a:blip>
          <a:srcRect b="0" l="0" r="83073" t="0"/>
          <a:stretch/>
        </p:blipFill>
        <p:spPr>
          <a:xfrm>
            <a:off x="654660" y="6062295"/>
            <a:ext cx="804283" cy="850900"/>
          </a:xfrm>
          <a:prstGeom prst="rect">
            <a:avLst/>
          </a:prstGeom>
          <a:noFill/>
          <a:ln>
            <a:noFill/>
          </a:ln>
        </p:spPr>
      </p:pic>
      <p:pic>
        <p:nvPicPr>
          <p:cNvPr id="1839" name="Google Shape;1839;p40"/>
          <p:cNvPicPr preferRelativeResize="0"/>
          <p:nvPr/>
        </p:nvPicPr>
        <p:blipFill rotWithShape="1">
          <a:blip r:embed="rId3">
            <a:alphaModFix/>
          </a:blip>
          <a:srcRect b="1382" l="28990" r="53580" t="-1382"/>
          <a:stretch/>
        </p:blipFill>
        <p:spPr>
          <a:xfrm>
            <a:off x="1725930" y="6076655"/>
            <a:ext cx="828105" cy="850900"/>
          </a:xfrm>
          <a:prstGeom prst="rect">
            <a:avLst/>
          </a:prstGeom>
          <a:noFill/>
          <a:ln>
            <a:noFill/>
          </a:ln>
        </p:spPr>
      </p:pic>
      <p:grpSp>
        <p:nvGrpSpPr>
          <p:cNvPr id="1840" name="Google Shape;1840;p40"/>
          <p:cNvGrpSpPr/>
          <p:nvPr/>
        </p:nvGrpSpPr>
        <p:grpSpPr>
          <a:xfrm>
            <a:off x="1540452" y="6848803"/>
            <a:ext cx="1229607" cy="877901"/>
            <a:chOff x="-14122" y="7072716"/>
            <a:chExt cx="1229607" cy="877901"/>
          </a:xfrm>
        </p:grpSpPr>
        <p:sp>
          <p:nvSpPr>
            <p:cNvPr id="1841" name="Google Shape;1841;p4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1842" name="Google Shape;1842;p40"/>
            <p:cNvSpPr/>
            <p:nvPr/>
          </p:nvSpPr>
          <p:spPr>
            <a:xfrm>
              <a:off x="209545" y="7363321"/>
              <a:ext cx="92997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915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54,3%</a:t>
              </a:r>
              <a:endParaRPr b="1" sz="1200">
                <a:solidFill>
                  <a:schemeClr val="dk1"/>
                </a:solidFill>
                <a:latin typeface="Arial Narrow"/>
                <a:ea typeface="Arial Narrow"/>
                <a:cs typeface="Arial Narrow"/>
                <a:sym typeface="Arial Narrow"/>
              </a:endParaRPr>
            </a:p>
          </p:txBody>
        </p:sp>
        <p:sp>
          <p:nvSpPr>
            <p:cNvPr id="1843" name="Google Shape;1843;p40"/>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844" name="Google Shape;1844;p40"/>
          <p:cNvGrpSpPr/>
          <p:nvPr/>
        </p:nvGrpSpPr>
        <p:grpSpPr>
          <a:xfrm>
            <a:off x="190340" y="7806669"/>
            <a:ext cx="2038768" cy="1105852"/>
            <a:chOff x="-788022" y="6983264"/>
            <a:chExt cx="2038768" cy="1105852"/>
          </a:xfrm>
        </p:grpSpPr>
        <p:sp>
          <p:nvSpPr>
            <p:cNvPr id="1845" name="Google Shape;1845;p40"/>
            <p:cNvSpPr txBox="1"/>
            <p:nvPr/>
          </p:nvSpPr>
          <p:spPr>
            <a:xfrm>
              <a:off x="-788022" y="6983264"/>
              <a:ext cx="203876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 Observable</a:t>
              </a:r>
              <a:endParaRPr b="1" sz="1200" u="sng">
                <a:solidFill>
                  <a:schemeClr val="dk1"/>
                </a:solidFill>
                <a:latin typeface="Arial Narrow"/>
                <a:ea typeface="Arial Narrow"/>
                <a:cs typeface="Arial Narrow"/>
                <a:sym typeface="Arial Narrow"/>
              </a:endParaRPr>
            </a:p>
          </p:txBody>
        </p:sp>
        <p:sp>
          <p:nvSpPr>
            <p:cNvPr id="1846" name="Google Shape;1846;p40"/>
            <p:cNvSpPr/>
            <p:nvPr/>
          </p:nvSpPr>
          <p:spPr>
            <a:xfrm>
              <a:off x="-51253" y="7444929"/>
              <a:ext cx="922100"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1,585 casos</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94,13%</a:t>
              </a:r>
              <a:endParaRPr b="1" sz="1100">
                <a:solidFill>
                  <a:schemeClr val="dk1"/>
                </a:solidFill>
                <a:latin typeface="Arial Narrow"/>
                <a:ea typeface="Arial Narrow"/>
                <a:cs typeface="Arial Narrow"/>
                <a:sym typeface="Arial Narrow"/>
              </a:endParaRPr>
            </a:p>
          </p:txBody>
        </p:sp>
        <p:sp>
          <p:nvSpPr>
            <p:cNvPr id="1847" name="Google Shape;1847;p40"/>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848" name="Google Shape;1848;p40"/>
          <p:cNvGrpSpPr/>
          <p:nvPr/>
        </p:nvGrpSpPr>
        <p:grpSpPr>
          <a:xfrm>
            <a:off x="5082109" y="7749116"/>
            <a:ext cx="1857467" cy="821705"/>
            <a:chOff x="48617" y="6901656"/>
            <a:chExt cx="1857467" cy="821705"/>
          </a:xfrm>
        </p:grpSpPr>
        <p:sp>
          <p:nvSpPr>
            <p:cNvPr id="1849" name="Google Shape;1849;p40"/>
            <p:cNvSpPr txBox="1"/>
            <p:nvPr/>
          </p:nvSpPr>
          <p:spPr>
            <a:xfrm>
              <a:off x="48617" y="6901656"/>
              <a:ext cx="185746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Agresion Mordedura</a:t>
              </a:r>
              <a:endParaRPr b="1" sz="1200" u="sng">
                <a:solidFill>
                  <a:schemeClr val="dk1"/>
                </a:solidFill>
                <a:latin typeface="Arial Narrow"/>
                <a:ea typeface="Arial Narrow"/>
                <a:cs typeface="Arial Narrow"/>
                <a:sym typeface="Arial Narrow"/>
              </a:endParaRPr>
            </a:p>
          </p:txBody>
        </p:sp>
        <p:sp>
          <p:nvSpPr>
            <p:cNvPr id="1850" name="Google Shape;1850;p40"/>
            <p:cNvSpPr/>
            <p:nvPr/>
          </p:nvSpPr>
          <p:spPr>
            <a:xfrm>
              <a:off x="617910" y="7363321"/>
              <a:ext cx="973383"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1.583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94,1%</a:t>
              </a:r>
              <a:endParaRPr b="1" sz="1600">
                <a:solidFill>
                  <a:schemeClr val="dk1"/>
                </a:solidFill>
                <a:latin typeface="Arial Narrow"/>
                <a:ea typeface="Arial Narrow"/>
                <a:cs typeface="Arial Narrow"/>
                <a:sym typeface="Arial Narrow"/>
              </a:endParaRPr>
            </a:p>
          </p:txBody>
        </p:sp>
      </p:grpSp>
      <p:sp>
        <p:nvSpPr>
          <p:cNvPr id="1851" name="Google Shape;1851;p40"/>
          <p:cNvSpPr/>
          <p:nvPr/>
        </p:nvSpPr>
        <p:spPr>
          <a:xfrm>
            <a:off x="242645" y="4795572"/>
            <a:ext cx="6283561"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a:t>
            </a:r>
            <a:r>
              <a:rPr b="1" i="1" lang="es-ES" sz="1050">
                <a:solidFill>
                  <a:srgbClr val="000000"/>
                </a:solidFill>
                <a:latin typeface="Calibri"/>
                <a:ea typeface="Calibri"/>
                <a:cs typeface="Calibri"/>
                <a:sym typeface="Calibri"/>
              </a:rPr>
              <a:t>Georreferenciación de casos de Agresiones por animales potencialmente transmisor de Rabia por comuna. Medellín hasta periodo epidemiológico 4 de 2022</a:t>
            </a:r>
            <a:endParaRPr/>
          </a:p>
          <a:p>
            <a:pPr indent="0" lvl="0" marL="0" marR="0" rtl="0" algn="l">
              <a:spcBef>
                <a:spcPts val="0"/>
              </a:spcBef>
              <a:spcAft>
                <a:spcPts val="0"/>
              </a:spcAft>
              <a:buNone/>
            </a:pPr>
            <a:r>
              <a:t/>
            </a:r>
            <a:endParaRPr sz="1050">
              <a:solidFill>
                <a:schemeClr val="dk1"/>
              </a:solidFill>
              <a:latin typeface="Arial Narrow"/>
              <a:ea typeface="Arial Narrow"/>
              <a:cs typeface="Arial Narrow"/>
              <a:sym typeface="Arial Narrow"/>
            </a:endParaRPr>
          </a:p>
        </p:txBody>
      </p:sp>
      <p:pic>
        <p:nvPicPr>
          <p:cNvPr id="1852" name="Google Shape;1852;p40"/>
          <p:cNvPicPr preferRelativeResize="0"/>
          <p:nvPr/>
        </p:nvPicPr>
        <p:blipFill rotWithShape="1">
          <a:blip r:embed="rId4">
            <a:alphaModFix/>
          </a:blip>
          <a:srcRect b="0" l="10893" r="64411" t="0"/>
          <a:stretch/>
        </p:blipFill>
        <p:spPr>
          <a:xfrm>
            <a:off x="3045857" y="6162832"/>
            <a:ext cx="904106" cy="743198"/>
          </a:xfrm>
          <a:prstGeom prst="rect">
            <a:avLst/>
          </a:prstGeom>
          <a:noFill/>
          <a:ln>
            <a:noFill/>
          </a:ln>
        </p:spPr>
      </p:pic>
      <p:grpSp>
        <p:nvGrpSpPr>
          <p:cNvPr id="1853" name="Google Shape;1853;p40"/>
          <p:cNvGrpSpPr/>
          <p:nvPr/>
        </p:nvGrpSpPr>
        <p:grpSpPr>
          <a:xfrm>
            <a:off x="2874133" y="6840926"/>
            <a:ext cx="1374389" cy="766092"/>
            <a:chOff x="-14122" y="7072716"/>
            <a:chExt cx="1229607" cy="766092"/>
          </a:xfrm>
        </p:grpSpPr>
        <p:sp>
          <p:nvSpPr>
            <p:cNvPr id="1854" name="Google Shape;1854;p4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No Exposicion</a:t>
              </a:r>
              <a:endParaRPr b="1" sz="1200" u="sng">
                <a:solidFill>
                  <a:schemeClr val="dk1"/>
                </a:solidFill>
                <a:latin typeface="Arial Narrow"/>
                <a:ea typeface="Arial Narrow"/>
                <a:cs typeface="Arial Narrow"/>
                <a:sym typeface="Arial Narrow"/>
              </a:endParaRPr>
            </a:p>
          </p:txBody>
        </p:sp>
        <p:sp>
          <p:nvSpPr>
            <p:cNvPr id="1855" name="Google Shape;1855;p40"/>
            <p:cNvSpPr/>
            <p:nvPr/>
          </p:nvSpPr>
          <p:spPr>
            <a:xfrm>
              <a:off x="80705" y="7382135"/>
              <a:ext cx="898015" cy="4566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1.484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88,1%</a:t>
              </a:r>
              <a:endParaRPr b="1" sz="1200">
                <a:solidFill>
                  <a:schemeClr val="dk1"/>
                </a:solidFill>
                <a:latin typeface="Arial Narrow"/>
                <a:ea typeface="Arial Narrow"/>
                <a:cs typeface="Arial Narrow"/>
                <a:sym typeface="Arial Narrow"/>
              </a:endParaRPr>
            </a:p>
          </p:txBody>
        </p:sp>
      </p:grpSp>
      <p:pic>
        <p:nvPicPr>
          <p:cNvPr id="1856" name="Google Shape;1856;p40"/>
          <p:cNvPicPr preferRelativeResize="0"/>
          <p:nvPr/>
        </p:nvPicPr>
        <p:blipFill rotWithShape="1">
          <a:blip r:embed="rId5">
            <a:alphaModFix/>
          </a:blip>
          <a:srcRect b="0" l="55406" r="19476" t="0"/>
          <a:stretch/>
        </p:blipFill>
        <p:spPr>
          <a:xfrm>
            <a:off x="5588578" y="6271398"/>
            <a:ext cx="844527" cy="708025"/>
          </a:xfrm>
          <a:prstGeom prst="rect">
            <a:avLst/>
          </a:prstGeom>
          <a:noFill/>
          <a:ln>
            <a:noFill/>
          </a:ln>
        </p:spPr>
      </p:pic>
      <p:grpSp>
        <p:nvGrpSpPr>
          <p:cNvPr id="1857" name="Google Shape;1857;p40"/>
          <p:cNvGrpSpPr/>
          <p:nvPr/>
        </p:nvGrpSpPr>
        <p:grpSpPr>
          <a:xfrm>
            <a:off x="3983878" y="6840925"/>
            <a:ext cx="1229607" cy="658523"/>
            <a:chOff x="3794" y="7064838"/>
            <a:chExt cx="1229607" cy="658523"/>
          </a:xfrm>
        </p:grpSpPr>
        <p:sp>
          <p:nvSpPr>
            <p:cNvPr id="1858" name="Google Shape;1858;p40"/>
            <p:cNvSpPr txBox="1"/>
            <p:nvPr/>
          </p:nvSpPr>
          <p:spPr>
            <a:xfrm>
              <a:off x="3794" y="706483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Leve</a:t>
              </a:r>
              <a:endParaRPr b="1" sz="1200" u="sng">
                <a:solidFill>
                  <a:schemeClr val="dk1"/>
                </a:solidFill>
                <a:latin typeface="Arial Narrow"/>
                <a:ea typeface="Arial Narrow"/>
                <a:cs typeface="Arial Narrow"/>
                <a:sym typeface="Arial Narrow"/>
              </a:endParaRPr>
            </a:p>
          </p:txBody>
        </p:sp>
        <p:sp>
          <p:nvSpPr>
            <p:cNvPr id="1859" name="Google Shape;1859;p40"/>
            <p:cNvSpPr/>
            <p:nvPr/>
          </p:nvSpPr>
          <p:spPr>
            <a:xfrm>
              <a:off x="209545" y="7363321"/>
              <a:ext cx="8614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179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10,6%</a:t>
              </a:r>
              <a:endParaRPr b="1" sz="1200">
                <a:solidFill>
                  <a:schemeClr val="dk1"/>
                </a:solidFill>
                <a:latin typeface="Arial Narrow"/>
                <a:ea typeface="Arial Narrow"/>
                <a:cs typeface="Arial Narrow"/>
                <a:sym typeface="Arial Narrow"/>
              </a:endParaRPr>
            </a:p>
          </p:txBody>
        </p:sp>
      </p:grpSp>
      <p:sp>
        <p:nvSpPr>
          <p:cNvPr id="1860" name="Google Shape;1860;p40"/>
          <p:cNvSpPr/>
          <p:nvPr/>
        </p:nvSpPr>
        <p:spPr>
          <a:xfrm>
            <a:off x="5525664" y="7123711"/>
            <a:ext cx="86580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lt1"/>
                </a:solidFill>
                <a:latin typeface="Calibri"/>
                <a:ea typeface="Calibri"/>
                <a:cs typeface="Calibri"/>
                <a:sym typeface="Calibri"/>
              </a:rPr>
              <a:t>21 casos (1,2%)</a:t>
            </a:r>
            <a:endParaRPr b="1" sz="1200">
              <a:solidFill>
                <a:schemeClr val="lt1"/>
              </a:solidFill>
              <a:latin typeface="Calibri"/>
              <a:ea typeface="Calibri"/>
              <a:cs typeface="Calibri"/>
              <a:sym typeface="Calibri"/>
            </a:endParaRPr>
          </a:p>
        </p:txBody>
      </p:sp>
      <p:sp>
        <p:nvSpPr>
          <p:cNvPr id="1861" name="Google Shape;1861;p40"/>
          <p:cNvSpPr/>
          <p:nvPr/>
        </p:nvSpPr>
        <p:spPr>
          <a:xfrm>
            <a:off x="2037644" y="4695545"/>
            <a:ext cx="3600450"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sp>
        <p:nvSpPr>
          <p:cNvPr descr="C:\Users\98493498\Desktop\Laboratorio-Cli%CC%81nico.webp" id="1862" name="Google Shape;1862;p40"/>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Users\98493498\Desktop\Laboratorio-Cli%CC%81nico.webp" id="1863" name="Google Shape;1863;p40"/>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4" name="Google Shape;1864;p40"/>
          <p:cNvSpPr txBox="1"/>
          <p:nvPr/>
        </p:nvSpPr>
        <p:spPr>
          <a:xfrm>
            <a:off x="3409557" y="639295"/>
            <a:ext cx="22183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4-2022</a:t>
            </a:r>
            <a:endParaRPr b="1" sz="1200">
              <a:solidFill>
                <a:schemeClr val="dk1"/>
              </a:solidFill>
              <a:latin typeface="Arial Narrow"/>
              <a:ea typeface="Arial Narrow"/>
              <a:cs typeface="Arial Narrow"/>
              <a:sym typeface="Arial Narrow"/>
            </a:endParaRPr>
          </a:p>
        </p:txBody>
      </p:sp>
      <p:sp>
        <p:nvSpPr>
          <p:cNvPr id="1865" name="Google Shape;1865;p40"/>
          <p:cNvSpPr txBox="1"/>
          <p:nvPr/>
        </p:nvSpPr>
        <p:spPr>
          <a:xfrm>
            <a:off x="2004035" y="336385"/>
            <a:ext cx="5107782" cy="33855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Agresiones por animales potencialmente transmisor de Rabia</a:t>
            </a:r>
            <a:endParaRPr b="1" sz="1600">
              <a:solidFill>
                <a:srgbClr val="C00000"/>
              </a:solidFill>
              <a:latin typeface="Arial Narrow"/>
              <a:ea typeface="Arial Narrow"/>
              <a:cs typeface="Arial Narrow"/>
              <a:sym typeface="Arial Narrow"/>
            </a:endParaRPr>
          </a:p>
        </p:txBody>
      </p:sp>
      <p:grpSp>
        <p:nvGrpSpPr>
          <p:cNvPr id="1866" name="Google Shape;1866;p40"/>
          <p:cNvGrpSpPr/>
          <p:nvPr/>
        </p:nvGrpSpPr>
        <p:grpSpPr>
          <a:xfrm>
            <a:off x="3081089" y="7837875"/>
            <a:ext cx="2237424" cy="1105852"/>
            <a:chOff x="-788022" y="6983264"/>
            <a:chExt cx="2237424" cy="1105852"/>
          </a:xfrm>
        </p:grpSpPr>
        <p:sp>
          <p:nvSpPr>
            <p:cNvPr id="1867" name="Google Shape;1867;p40"/>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Desconocidos</a:t>
              </a:r>
              <a:endParaRPr b="1" sz="1200" u="sng">
                <a:solidFill>
                  <a:schemeClr val="dk1"/>
                </a:solidFill>
                <a:latin typeface="Arial Narrow"/>
                <a:ea typeface="Arial Narrow"/>
                <a:cs typeface="Arial Narrow"/>
                <a:sym typeface="Arial Narrow"/>
              </a:endParaRPr>
            </a:p>
          </p:txBody>
        </p:sp>
        <p:sp>
          <p:nvSpPr>
            <p:cNvPr id="1868" name="Google Shape;1868;p40"/>
            <p:cNvSpPr/>
            <p:nvPr/>
          </p:nvSpPr>
          <p:spPr>
            <a:xfrm>
              <a:off x="-51253" y="7444929"/>
              <a:ext cx="922100"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85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5.0%</a:t>
              </a:r>
              <a:endParaRPr b="1" sz="1100">
                <a:solidFill>
                  <a:schemeClr val="dk1"/>
                </a:solidFill>
                <a:latin typeface="Arial Narrow"/>
                <a:ea typeface="Arial Narrow"/>
                <a:cs typeface="Arial Narrow"/>
                <a:sym typeface="Arial Narrow"/>
              </a:endParaRPr>
            </a:p>
          </p:txBody>
        </p:sp>
        <p:sp>
          <p:nvSpPr>
            <p:cNvPr id="1869" name="Google Shape;1869;p40"/>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1870" name="Google Shape;1870;p40"/>
          <p:cNvSpPr txBox="1"/>
          <p:nvPr/>
        </p:nvSpPr>
        <p:spPr>
          <a:xfrm>
            <a:off x="5280022" y="6840924"/>
            <a:ext cx="16595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 Grave</a:t>
            </a:r>
            <a:endParaRPr b="1" sz="1200" u="sng">
              <a:solidFill>
                <a:schemeClr val="dk1"/>
              </a:solidFill>
              <a:latin typeface="Arial Narrow"/>
              <a:ea typeface="Arial Narrow"/>
              <a:cs typeface="Arial Narrow"/>
              <a:sym typeface="Arial Narrow"/>
            </a:endParaRPr>
          </a:p>
        </p:txBody>
      </p:sp>
      <p:pic>
        <p:nvPicPr>
          <p:cNvPr descr="rabies" id="1871" name="Google Shape;1871;p40"/>
          <p:cNvPicPr preferRelativeResize="0"/>
          <p:nvPr/>
        </p:nvPicPr>
        <p:blipFill rotWithShape="1">
          <a:blip r:embed="rId6">
            <a:alphaModFix/>
          </a:blip>
          <a:srcRect b="0" l="0" r="0" t="0"/>
          <a:stretch/>
        </p:blipFill>
        <p:spPr>
          <a:xfrm>
            <a:off x="223599" y="84652"/>
            <a:ext cx="1725452" cy="1717924"/>
          </a:xfrm>
          <a:prstGeom prst="rect">
            <a:avLst/>
          </a:prstGeom>
          <a:noFill/>
          <a:ln>
            <a:noFill/>
          </a:ln>
        </p:spPr>
      </p:pic>
      <p:pic>
        <p:nvPicPr>
          <p:cNvPr id="1872" name="Google Shape;1872;p40"/>
          <p:cNvPicPr preferRelativeResize="0"/>
          <p:nvPr/>
        </p:nvPicPr>
        <p:blipFill rotWithShape="1">
          <a:blip r:embed="rId7">
            <a:alphaModFix/>
          </a:blip>
          <a:srcRect b="4882" l="8568" r="37043" t="18330"/>
          <a:stretch/>
        </p:blipFill>
        <p:spPr>
          <a:xfrm>
            <a:off x="2379735" y="2089801"/>
            <a:ext cx="2218946" cy="1762119"/>
          </a:xfrm>
          <a:prstGeom prst="rect">
            <a:avLst/>
          </a:prstGeom>
          <a:noFill/>
          <a:ln>
            <a:noFill/>
          </a:ln>
        </p:spPr>
      </p:pic>
      <p:pic>
        <p:nvPicPr>
          <p:cNvPr id="1873" name="Google Shape;1873;p40"/>
          <p:cNvPicPr preferRelativeResize="0"/>
          <p:nvPr/>
        </p:nvPicPr>
        <p:blipFill rotWithShape="1">
          <a:blip r:embed="rId8">
            <a:alphaModFix/>
          </a:blip>
          <a:srcRect b="32752" l="32261" r="27836" t="31137"/>
          <a:stretch/>
        </p:blipFill>
        <p:spPr>
          <a:xfrm>
            <a:off x="1926760" y="7932174"/>
            <a:ext cx="1119098" cy="569693"/>
          </a:xfrm>
          <a:prstGeom prst="rect">
            <a:avLst/>
          </a:prstGeom>
          <a:noFill/>
          <a:ln>
            <a:noFill/>
          </a:ln>
        </p:spPr>
      </p:pic>
      <p:pic>
        <p:nvPicPr>
          <p:cNvPr id="1874" name="Google Shape;1874;p40"/>
          <p:cNvPicPr preferRelativeResize="0"/>
          <p:nvPr/>
        </p:nvPicPr>
        <p:blipFill rotWithShape="1">
          <a:blip r:embed="rId9">
            <a:alphaModFix/>
          </a:blip>
          <a:srcRect b="37856" l="43351" r="39073" t="37894"/>
          <a:stretch/>
        </p:blipFill>
        <p:spPr>
          <a:xfrm>
            <a:off x="4199801" y="6169039"/>
            <a:ext cx="867231" cy="673000"/>
          </a:xfrm>
          <a:prstGeom prst="rect">
            <a:avLst/>
          </a:prstGeom>
          <a:noFill/>
          <a:ln>
            <a:noFill/>
          </a:ln>
        </p:spPr>
      </p:pic>
      <p:pic>
        <p:nvPicPr>
          <p:cNvPr id="1875" name="Google Shape;1875;p40"/>
          <p:cNvPicPr preferRelativeResize="0"/>
          <p:nvPr/>
        </p:nvPicPr>
        <p:blipFill rotWithShape="1">
          <a:blip r:embed="rId10">
            <a:alphaModFix/>
          </a:blip>
          <a:srcRect b="0" l="0" r="0" t="0"/>
          <a:stretch/>
        </p:blipFill>
        <p:spPr>
          <a:xfrm>
            <a:off x="93909" y="1979712"/>
            <a:ext cx="2231630" cy="2530916"/>
          </a:xfrm>
          <a:prstGeom prst="rect">
            <a:avLst/>
          </a:prstGeom>
          <a:noFill/>
          <a:ln>
            <a:noFill/>
          </a:ln>
        </p:spPr>
      </p:pic>
      <p:pic>
        <p:nvPicPr>
          <p:cNvPr id="1876" name="Google Shape;1876;p40"/>
          <p:cNvPicPr preferRelativeResize="0"/>
          <p:nvPr/>
        </p:nvPicPr>
        <p:blipFill rotWithShape="1">
          <a:blip r:embed="rId11">
            <a:alphaModFix/>
          </a:blip>
          <a:srcRect b="0" l="0" r="0" t="0"/>
          <a:stretch/>
        </p:blipFill>
        <p:spPr>
          <a:xfrm>
            <a:off x="4671850" y="2294252"/>
            <a:ext cx="2445951" cy="148565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0" name="Shape 1880"/>
        <p:cNvGrpSpPr/>
        <p:nvPr/>
      </p:nvGrpSpPr>
      <p:grpSpPr>
        <a:xfrm>
          <a:off x="0" y="0"/>
          <a:ext cx="0" cy="0"/>
          <a:chOff x="0" y="0"/>
          <a:chExt cx="0" cy="0"/>
        </a:xfrm>
      </p:grpSpPr>
      <p:pic>
        <p:nvPicPr>
          <p:cNvPr id="1881" name="Google Shape;1881;p41"/>
          <p:cNvPicPr preferRelativeResize="0"/>
          <p:nvPr/>
        </p:nvPicPr>
        <p:blipFill rotWithShape="1">
          <a:blip r:embed="rId3">
            <a:alphaModFix/>
          </a:blip>
          <a:srcRect b="0" l="0" r="0" t="51431"/>
          <a:stretch/>
        </p:blipFill>
        <p:spPr>
          <a:xfrm>
            <a:off x="0" y="2800429"/>
            <a:ext cx="2232223" cy="2666962"/>
          </a:xfrm>
          <a:prstGeom prst="rect">
            <a:avLst/>
          </a:prstGeom>
          <a:noFill/>
          <a:ln>
            <a:noFill/>
          </a:ln>
        </p:spPr>
      </p:pic>
      <p:sp>
        <p:nvSpPr>
          <p:cNvPr id="1882" name="Google Shape;1882;p41"/>
          <p:cNvSpPr/>
          <p:nvPr/>
        </p:nvSpPr>
        <p:spPr>
          <a:xfrm>
            <a:off x="2634168" y="2470016"/>
            <a:ext cx="3990618"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Casos de Leptospirosis. Medellín, 2010 a 2022 Periodo 4 acumulado de</a:t>
            </a:r>
            <a:endParaRPr b="1" i="1" sz="900">
              <a:solidFill>
                <a:srgbClr val="000000"/>
              </a:solidFill>
              <a:latin typeface="Calibri"/>
              <a:ea typeface="Calibri"/>
              <a:cs typeface="Calibri"/>
              <a:sym typeface="Calibri"/>
            </a:endParaRPr>
          </a:p>
        </p:txBody>
      </p:sp>
      <p:grpSp>
        <p:nvGrpSpPr>
          <p:cNvPr id="1883" name="Google Shape;1883;p41"/>
          <p:cNvGrpSpPr/>
          <p:nvPr/>
        </p:nvGrpSpPr>
        <p:grpSpPr>
          <a:xfrm>
            <a:off x="110974" y="4211962"/>
            <a:ext cx="1981076" cy="488476"/>
            <a:chOff x="2234969" y="3379972"/>
            <a:chExt cx="4719140" cy="904874"/>
          </a:xfrm>
        </p:grpSpPr>
        <p:pic>
          <p:nvPicPr>
            <p:cNvPr id="1884" name="Google Shape;1884;p41"/>
            <p:cNvPicPr preferRelativeResize="0"/>
            <p:nvPr/>
          </p:nvPicPr>
          <p:blipFill rotWithShape="1">
            <a:blip r:embed="rId4">
              <a:alphaModFix/>
            </a:blip>
            <a:srcRect b="0" l="0" r="0" t="0"/>
            <a:stretch/>
          </p:blipFill>
          <p:spPr>
            <a:xfrm>
              <a:off x="2234969" y="3379972"/>
              <a:ext cx="4719140" cy="904874"/>
            </a:xfrm>
            <a:prstGeom prst="rect">
              <a:avLst/>
            </a:prstGeom>
            <a:noFill/>
            <a:ln>
              <a:noFill/>
            </a:ln>
          </p:spPr>
        </p:pic>
        <p:sp>
          <p:nvSpPr>
            <p:cNvPr id="1885" name="Google Shape;1885;p41"/>
            <p:cNvSpPr txBox="1"/>
            <p:nvPr/>
          </p:nvSpPr>
          <p:spPr>
            <a:xfrm>
              <a:off x="3154990" y="3554602"/>
              <a:ext cx="1912279" cy="5701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45</a:t>
              </a:r>
              <a:endParaRPr b="1" sz="1400">
                <a:solidFill>
                  <a:schemeClr val="dk1"/>
                </a:solidFill>
                <a:latin typeface="Arial Narrow"/>
                <a:ea typeface="Arial Narrow"/>
                <a:cs typeface="Arial Narrow"/>
                <a:sym typeface="Arial Narrow"/>
              </a:endParaRPr>
            </a:p>
          </p:txBody>
        </p:sp>
      </p:grpSp>
      <p:sp>
        <p:nvSpPr>
          <p:cNvPr id="1886" name="Google Shape;1886;p41"/>
          <p:cNvSpPr txBox="1"/>
          <p:nvPr/>
        </p:nvSpPr>
        <p:spPr>
          <a:xfrm>
            <a:off x="-38575" y="4709843"/>
            <a:ext cx="230937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60,7% </a:t>
            </a:r>
            <a:endParaRPr b="1" sz="1200">
              <a:solidFill>
                <a:schemeClr val="dk1"/>
              </a:solidFill>
              <a:latin typeface="Arial Narrow"/>
              <a:ea typeface="Arial Narrow"/>
              <a:cs typeface="Arial Narrow"/>
              <a:sym typeface="Arial Narrow"/>
            </a:endParaRPr>
          </a:p>
        </p:txBody>
      </p:sp>
      <p:sp>
        <p:nvSpPr>
          <p:cNvPr id="1887" name="Google Shape;1887;p41"/>
          <p:cNvSpPr/>
          <p:nvPr/>
        </p:nvSpPr>
        <p:spPr>
          <a:xfrm>
            <a:off x="2232224" y="4843626"/>
            <a:ext cx="495833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Número de casos de Leptospirosis, Medellín, a Periodo epidemiológico 4 , años 2021-2022</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pSp>
        <p:nvGrpSpPr>
          <p:cNvPr id="1888" name="Google Shape;1888;p41"/>
          <p:cNvGrpSpPr/>
          <p:nvPr/>
        </p:nvGrpSpPr>
        <p:grpSpPr>
          <a:xfrm>
            <a:off x="2448322" y="74775"/>
            <a:ext cx="3446504" cy="276999"/>
            <a:chOff x="2448322" y="74775"/>
            <a:chExt cx="3446504" cy="276999"/>
          </a:xfrm>
        </p:grpSpPr>
        <p:sp>
          <p:nvSpPr>
            <p:cNvPr id="1889" name="Google Shape;1889;p4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90" name="Google Shape;1890;p41"/>
            <p:cNvCxnSpPr>
              <a:stCxn id="188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91" name="Google Shape;1891;p4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892" name="Google Shape;1892;p41"/>
          <p:cNvSpPr/>
          <p:nvPr/>
        </p:nvSpPr>
        <p:spPr>
          <a:xfrm>
            <a:off x="0" y="547247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93" name="Google Shape;1893;p41"/>
          <p:cNvGrpSpPr/>
          <p:nvPr/>
        </p:nvGrpSpPr>
        <p:grpSpPr>
          <a:xfrm>
            <a:off x="277404" y="5621632"/>
            <a:ext cx="3446504" cy="276999"/>
            <a:chOff x="2448322" y="74775"/>
            <a:chExt cx="3446504" cy="276999"/>
          </a:xfrm>
        </p:grpSpPr>
        <p:sp>
          <p:nvSpPr>
            <p:cNvPr id="1894" name="Google Shape;1894;p4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95" name="Google Shape;1895;p41"/>
            <p:cNvCxnSpPr>
              <a:stCxn id="189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96" name="Google Shape;1896;p4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897" name="Google Shape;1897;p41"/>
          <p:cNvGrpSpPr/>
          <p:nvPr/>
        </p:nvGrpSpPr>
        <p:grpSpPr>
          <a:xfrm>
            <a:off x="4752578" y="5635532"/>
            <a:ext cx="3446504" cy="276999"/>
            <a:chOff x="2448322" y="74775"/>
            <a:chExt cx="3446504" cy="276999"/>
          </a:xfrm>
        </p:grpSpPr>
        <p:sp>
          <p:nvSpPr>
            <p:cNvPr id="1898" name="Google Shape;1898;p4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99" name="Google Shape;1899;p41"/>
            <p:cNvCxnSpPr>
              <a:stCxn id="189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00" name="Google Shape;1900;p4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901" name="Google Shape;1901;p41"/>
          <p:cNvSpPr/>
          <p:nvPr/>
        </p:nvSpPr>
        <p:spPr>
          <a:xfrm>
            <a:off x="4248298" y="7350893"/>
            <a:ext cx="2880768" cy="50013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50">
                <a:solidFill>
                  <a:schemeClr val="dk1"/>
                </a:solidFill>
                <a:latin typeface="Arial Narrow"/>
                <a:ea typeface="Arial Narrow"/>
                <a:cs typeface="Arial Narrow"/>
                <a:sym typeface="Arial Narrow"/>
              </a:rPr>
              <a:t>Tabla: </a:t>
            </a:r>
            <a:r>
              <a:rPr b="1" i="1" lang="es-ES" sz="900">
                <a:solidFill>
                  <a:srgbClr val="000000"/>
                </a:solidFill>
                <a:latin typeface="Calibri"/>
                <a:ea typeface="Calibri"/>
                <a:cs typeface="Calibri"/>
                <a:sym typeface="Calibri"/>
              </a:rPr>
              <a:t>Número de casos de Leptospirosis, hasta periodo 4 Colombia 2022</a:t>
            </a:r>
            <a:endParaRPr b="1" i="1" sz="900">
              <a:solidFill>
                <a:srgbClr val="000000"/>
              </a:solidFill>
              <a:latin typeface="Calibri"/>
              <a:ea typeface="Calibri"/>
              <a:cs typeface="Calibri"/>
              <a:sym typeface="Calibri"/>
            </a:endParaRPr>
          </a:p>
        </p:txBody>
      </p:sp>
      <p:sp>
        <p:nvSpPr>
          <p:cNvPr id="1902" name="Google Shape;1902;p41"/>
          <p:cNvSpPr txBox="1"/>
          <p:nvPr/>
        </p:nvSpPr>
        <p:spPr>
          <a:xfrm>
            <a:off x="97386" y="2447445"/>
            <a:ext cx="223224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4-2022</a:t>
            </a:r>
            <a:endParaRPr b="1" sz="1200">
              <a:solidFill>
                <a:schemeClr val="dk1"/>
              </a:solidFill>
              <a:latin typeface="Arial Narrow"/>
              <a:ea typeface="Arial Narrow"/>
              <a:cs typeface="Arial Narrow"/>
              <a:sym typeface="Arial Narrow"/>
            </a:endParaRPr>
          </a:p>
        </p:txBody>
      </p:sp>
      <p:sp>
        <p:nvSpPr>
          <p:cNvPr id="1903" name="Google Shape;1903;p41"/>
          <p:cNvSpPr txBox="1"/>
          <p:nvPr/>
        </p:nvSpPr>
        <p:spPr>
          <a:xfrm>
            <a:off x="175920" y="2126846"/>
            <a:ext cx="2075175" cy="36933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Leptospirosis</a:t>
            </a:r>
            <a:endParaRPr b="1" sz="1800">
              <a:solidFill>
                <a:srgbClr val="C00000"/>
              </a:solidFill>
              <a:latin typeface="Arial Narrow"/>
              <a:ea typeface="Arial Narrow"/>
              <a:cs typeface="Arial Narrow"/>
              <a:sym typeface="Arial Narrow"/>
            </a:endParaRPr>
          </a:p>
        </p:txBody>
      </p:sp>
      <p:sp>
        <p:nvSpPr>
          <p:cNvPr id="1904" name="Google Shape;1904;p41"/>
          <p:cNvSpPr/>
          <p:nvPr/>
        </p:nvSpPr>
        <p:spPr>
          <a:xfrm>
            <a:off x="175920" y="8675876"/>
            <a:ext cx="4792682"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s-ES" sz="800">
                <a:solidFill>
                  <a:srgbClr val="000000"/>
                </a:solidFill>
                <a:latin typeface="Calibri"/>
                <a:ea typeface="Calibri"/>
                <a:cs typeface="Calibri"/>
                <a:sym typeface="Calibri"/>
              </a:rPr>
              <a:t>Numero de casos de Leptospirosis por grupo de edad. Medellín hasta periodo epidemiológico 4  de 2022</a:t>
            </a:r>
            <a:endParaRPr sz="1800">
              <a:solidFill>
                <a:schemeClr val="dk1"/>
              </a:solidFill>
              <a:latin typeface="Arial Narrow"/>
              <a:ea typeface="Arial Narrow"/>
              <a:cs typeface="Arial Narrow"/>
              <a:sym typeface="Arial Narrow"/>
            </a:endParaRPr>
          </a:p>
        </p:txBody>
      </p:sp>
      <p:pic>
        <p:nvPicPr>
          <p:cNvPr descr="http://contrastes.com.co/web/images/leptospirosis.jpg" id="1905" name="Google Shape;1905;p41"/>
          <p:cNvPicPr preferRelativeResize="0"/>
          <p:nvPr/>
        </p:nvPicPr>
        <p:blipFill rotWithShape="1">
          <a:blip r:embed="rId5">
            <a:alphaModFix/>
          </a:blip>
          <a:srcRect b="0" l="0" r="0" t="0"/>
          <a:stretch/>
        </p:blipFill>
        <p:spPr>
          <a:xfrm>
            <a:off x="199396" y="395536"/>
            <a:ext cx="2392942" cy="1794706"/>
          </a:xfrm>
          <a:prstGeom prst="rect">
            <a:avLst/>
          </a:prstGeom>
          <a:noFill/>
          <a:ln>
            <a:noFill/>
          </a:ln>
        </p:spPr>
      </p:pic>
      <p:graphicFrame>
        <p:nvGraphicFramePr>
          <p:cNvPr id="1906" name="Google Shape;1906;p41"/>
          <p:cNvGraphicFramePr/>
          <p:nvPr/>
        </p:nvGraphicFramePr>
        <p:xfrm>
          <a:off x="1938996" y="2976640"/>
          <a:ext cx="5190069" cy="1866985"/>
        </p:xfrm>
        <a:graphic>
          <a:graphicData uri="http://schemas.openxmlformats.org/drawingml/2006/chart">
            <c:chart r:id="rId6"/>
          </a:graphicData>
        </a:graphic>
      </p:graphicFrame>
      <p:graphicFrame>
        <p:nvGraphicFramePr>
          <p:cNvPr id="1907" name="Google Shape;1907;p41"/>
          <p:cNvGraphicFramePr/>
          <p:nvPr/>
        </p:nvGraphicFramePr>
        <p:xfrm>
          <a:off x="2427764" y="371818"/>
          <a:ext cx="4680744" cy="2179443"/>
        </p:xfrm>
        <a:graphic>
          <a:graphicData uri="http://schemas.openxmlformats.org/drawingml/2006/chart">
            <c:chart r:id="rId7"/>
          </a:graphicData>
        </a:graphic>
      </p:graphicFrame>
      <p:graphicFrame>
        <p:nvGraphicFramePr>
          <p:cNvPr id="1908" name="Google Shape;1908;p41"/>
          <p:cNvGraphicFramePr/>
          <p:nvPr/>
        </p:nvGraphicFramePr>
        <p:xfrm>
          <a:off x="50033" y="6228184"/>
          <a:ext cx="4270498" cy="2376264"/>
        </p:xfrm>
        <a:graphic>
          <a:graphicData uri="http://schemas.openxmlformats.org/drawingml/2006/chart">
            <c:chart r:id="rId8"/>
          </a:graphicData>
        </a:graphic>
      </p:graphicFrame>
      <p:sp>
        <p:nvSpPr>
          <p:cNvPr id="1909" name="Google Shape;1909;p41"/>
          <p:cNvSpPr txBox="1"/>
          <p:nvPr/>
        </p:nvSpPr>
        <p:spPr>
          <a:xfrm>
            <a:off x="3185449" y="6772003"/>
            <a:ext cx="830002"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800">
                <a:solidFill>
                  <a:schemeClr val="dk1"/>
                </a:solidFill>
                <a:latin typeface="Calibri"/>
                <a:ea typeface="Calibri"/>
                <a:cs typeface="Calibri"/>
                <a:sym typeface="Calibri"/>
              </a:rPr>
              <a:t>Tasa total: 1,8</a:t>
            </a:r>
            <a:endParaRPr b="1" sz="800">
              <a:solidFill>
                <a:schemeClr val="dk1"/>
              </a:solidFill>
              <a:latin typeface="Calibri"/>
              <a:ea typeface="Calibri"/>
              <a:cs typeface="Calibri"/>
              <a:sym typeface="Calibri"/>
            </a:endParaRPr>
          </a:p>
        </p:txBody>
      </p:sp>
      <p:cxnSp>
        <p:nvCxnSpPr>
          <p:cNvPr id="1910" name="Google Shape;1910;p41"/>
          <p:cNvCxnSpPr/>
          <p:nvPr/>
        </p:nvCxnSpPr>
        <p:spPr>
          <a:xfrm>
            <a:off x="771223" y="7236296"/>
            <a:ext cx="3354198" cy="0"/>
          </a:xfrm>
          <a:prstGeom prst="straightConnector1">
            <a:avLst/>
          </a:prstGeom>
          <a:noFill/>
          <a:ln cap="flat" cmpd="sng" w="12700">
            <a:solidFill>
              <a:srgbClr val="FF0000"/>
            </a:solidFill>
            <a:prstDash val="solid"/>
            <a:round/>
            <a:headEnd len="sm" w="sm" type="none"/>
            <a:tailEnd len="med" w="med" type="stealth"/>
          </a:ln>
        </p:spPr>
      </p:cxnSp>
      <p:pic>
        <p:nvPicPr>
          <p:cNvPr id="1911" name="Google Shape;1911;p41"/>
          <p:cNvPicPr preferRelativeResize="0"/>
          <p:nvPr/>
        </p:nvPicPr>
        <p:blipFill rotWithShape="1">
          <a:blip r:embed="rId9">
            <a:alphaModFix/>
          </a:blip>
          <a:srcRect b="0" l="0" r="0" t="0"/>
          <a:stretch/>
        </p:blipFill>
        <p:spPr>
          <a:xfrm>
            <a:off x="4711388" y="6349746"/>
            <a:ext cx="2329843" cy="754738"/>
          </a:xfrm>
          <a:prstGeom prst="rect">
            <a:avLst/>
          </a:prstGeom>
          <a:noFill/>
          <a:ln>
            <a:noFill/>
          </a:ln>
        </p:spPr>
      </p:pic>
      <p:sp>
        <p:nvSpPr>
          <p:cNvPr id="1912" name="Google Shape;1912;p4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Pág..41 </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6" name="Shape 1916"/>
        <p:cNvGrpSpPr/>
        <p:nvPr/>
      </p:nvGrpSpPr>
      <p:grpSpPr>
        <a:xfrm>
          <a:off x="0" y="0"/>
          <a:ext cx="0" cy="0"/>
          <a:chOff x="0" y="0"/>
          <a:chExt cx="0" cy="0"/>
        </a:xfrm>
      </p:grpSpPr>
      <p:grpSp>
        <p:nvGrpSpPr>
          <p:cNvPr id="1917" name="Google Shape;1917;p42"/>
          <p:cNvGrpSpPr/>
          <p:nvPr/>
        </p:nvGrpSpPr>
        <p:grpSpPr>
          <a:xfrm>
            <a:off x="2448322" y="74775"/>
            <a:ext cx="3446504" cy="276999"/>
            <a:chOff x="2448322" y="74775"/>
            <a:chExt cx="3446504" cy="276999"/>
          </a:xfrm>
        </p:grpSpPr>
        <p:sp>
          <p:nvSpPr>
            <p:cNvPr id="1918" name="Google Shape;1918;p4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19" name="Google Shape;1919;p42"/>
            <p:cNvCxnSpPr>
              <a:stCxn id="191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20" name="Google Shape;1920;p4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921" name="Google Shape;1921;p42"/>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922" name="Google Shape;1922;p42"/>
          <p:cNvGrpSpPr/>
          <p:nvPr/>
        </p:nvGrpSpPr>
        <p:grpSpPr>
          <a:xfrm>
            <a:off x="277404" y="5606243"/>
            <a:ext cx="3446504" cy="276999"/>
            <a:chOff x="2448322" y="74775"/>
            <a:chExt cx="3446504" cy="276999"/>
          </a:xfrm>
        </p:grpSpPr>
        <p:sp>
          <p:nvSpPr>
            <p:cNvPr id="1923" name="Google Shape;1923;p4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24" name="Google Shape;1924;p42"/>
            <p:cNvCxnSpPr>
              <a:stCxn id="192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25" name="Google Shape;1925;p4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926" name="Google Shape;1926;p4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Pág..42 </a:t>
            </a:r>
            <a:endParaRPr b="1" sz="1050">
              <a:solidFill>
                <a:schemeClr val="dk1"/>
              </a:solidFill>
              <a:latin typeface="Arial Narrow"/>
              <a:ea typeface="Arial Narrow"/>
              <a:cs typeface="Arial Narrow"/>
              <a:sym typeface="Arial Narrow"/>
            </a:endParaRPr>
          </a:p>
        </p:txBody>
      </p:sp>
      <p:grpSp>
        <p:nvGrpSpPr>
          <p:cNvPr id="1927" name="Google Shape;1927;p42"/>
          <p:cNvGrpSpPr/>
          <p:nvPr/>
        </p:nvGrpSpPr>
        <p:grpSpPr>
          <a:xfrm>
            <a:off x="437570" y="6848803"/>
            <a:ext cx="1252369" cy="877901"/>
            <a:chOff x="-36884" y="7072716"/>
            <a:chExt cx="1252369" cy="877901"/>
          </a:xfrm>
        </p:grpSpPr>
        <p:sp>
          <p:nvSpPr>
            <p:cNvPr id="1928" name="Google Shape;1928;p4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1929" name="Google Shape;1929;p42"/>
            <p:cNvSpPr/>
            <p:nvPr/>
          </p:nvSpPr>
          <p:spPr>
            <a:xfrm>
              <a:off x="60879" y="7363321"/>
              <a:ext cx="888735"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28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62,3%</a:t>
              </a:r>
              <a:endParaRPr b="1" sz="1200">
                <a:solidFill>
                  <a:schemeClr val="dk1"/>
                </a:solidFill>
                <a:latin typeface="Arial Narrow"/>
                <a:ea typeface="Arial Narrow"/>
                <a:cs typeface="Arial Narrow"/>
                <a:sym typeface="Arial Narrow"/>
              </a:endParaRPr>
            </a:p>
          </p:txBody>
        </p:sp>
        <p:sp>
          <p:nvSpPr>
            <p:cNvPr id="1930" name="Google Shape;1930;p42"/>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pic>
        <p:nvPicPr>
          <p:cNvPr id="1931" name="Google Shape;1931;p42"/>
          <p:cNvPicPr preferRelativeResize="0"/>
          <p:nvPr/>
        </p:nvPicPr>
        <p:blipFill rotWithShape="1">
          <a:blip r:embed="rId3">
            <a:alphaModFix/>
          </a:blip>
          <a:srcRect b="0" l="0" r="83073" t="0"/>
          <a:stretch/>
        </p:blipFill>
        <p:spPr>
          <a:xfrm>
            <a:off x="654660" y="6062295"/>
            <a:ext cx="804283" cy="850900"/>
          </a:xfrm>
          <a:prstGeom prst="rect">
            <a:avLst/>
          </a:prstGeom>
          <a:noFill/>
          <a:ln>
            <a:noFill/>
          </a:ln>
        </p:spPr>
      </p:pic>
      <p:pic>
        <p:nvPicPr>
          <p:cNvPr id="1932" name="Google Shape;1932;p42"/>
          <p:cNvPicPr preferRelativeResize="0"/>
          <p:nvPr/>
        </p:nvPicPr>
        <p:blipFill rotWithShape="1">
          <a:blip r:embed="rId3">
            <a:alphaModFix/>
          </a:blip>
          <a:srcRect b="1382" l="28990" r="53580" t="-1382"/>
          <a:stretch/>
        </p:blipFill>
        <p:spPr>
          <a:xfrm>
            <a:off x="1725930" y="6076655"/>
            <a:ext cx="828105" cy="850900"/>
          </a:xfrm>
          <a:prstGeom prst="rect">
            <a:avLst/>
          </a:prstGeom>
          <a:noFill/>
          <a:ln>
            <a:noFill/>
          </a:ln>
        </p:spPr>
      </p:pic>
      <p:grpSp>
        <p:nvGrpSpPr>
          <p:cNvPr id="1933" name="Google Shape;1933;p42"/>
          <p:cNvGrpSpPr/>
          <p:nvPr/>
        </p:nvGrpSpPr>
        <p:grpSpPr>
          <a:xfrm>
            <a:off x="1540452" y="6848803"/>
            <a:ext cx="1229607" cy="877901"/>
            <a:chOff x="-14122" y="7072716"/>
            <a:chExt cx="1229607" cy="877901"/>
          </a:xfrm>
        </p:grpSpPr>
        <p:sp>
          <p:nvSpPr>
            <p:cNvPr id="1934" name="Google Shape;1934;p4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1935" name="Google Shape;1935;p42"/>
            <p:cNvSpPr/>
            <p:nvPr/>
          </p:nvSpPr>
          <p:spPr>
            <a:xfrm>
              <a:off x="209545" y="7363321"/>
              <a:ext cx="92997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17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37,3%</a:t>
              </a:r>
              <a:endParaRPr b="1" sz="1200">
                <a:solidFill>
                  <a:schemeClr val="dk1"/>
                </a:solidFill>
                <a:latin typeface="Arial Narrow"/>
                <a:ea typeface="Arial Narrow"/>
                <a:cs typeface="Arial Narrow"/>
                <a:sym typeface="Arial Narrow"/>
              </a:endParaRPr>
            </a:p>
          </p:txBody>
        </p:sp>
        <p:sp>
          <p:nvSpPr>
            <p:cNvPr id="1936" name="Google Shape;1936;p42"/>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937" name="Google Shape;1937;p42"/>
          <p:cNvGrpSpPr/>
          <p:nvPr/>
        </p:nvGrpSpPr>
        <p:grpSpPr>
          <a:xfrm>
            <a:off x="190340" y="7806669"/>
            <a:ext cx="2237424" cy="1105852"/>
            <a:chOff x="-788022" y="6983264"/>
            <a:chExt cx="2237424" cy="1105852"/>
          </a:xfrm>
        </p:grpSpPr>
        <p:sp>
          <p:nvSpPr>
            <p:cNvPr id="1938" name="Google Shape;1938;p42"/>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 Sospechosos</a:t>
              </a:r>
              <a:endParaRPr b="1" sz="1200" u="sng">
                <a:solidFill>
                  <a:schemeClr val="dk1"/>
                </a:solidFill>
                <a:latin typeface="Arial Narrow"/>
                <a:ea typeface="Arial Narrow"/>
                <a:cs typeface="Arial Narrow"/>
                <a:sym typeface="Arial Narrow"/>
              </a:endParaRPr>
            </a:p>
          </p:txBody>
        </p:sp>
        <p:sp>
          <p:nvSpPr>
            <p:cNvPr id="1939" name="Google Shape;1939;p42"/>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26 caso</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57,7%</a:t>
              </a:r>
              <a:endParaRPr b="1" sz="1100">
                <a:solidFill>
                  <a:schemeClr val="dk1"/>
                </a:solidFill>
                <a:latin typeface="Arial Narrow"/>
                <a:ea typeface="Arial Narrow"/>
                <a:cs typeface="Arial Narrow"/>
                <a:sym typeface="Arial Narrow"/>
              </a:endParaRPr>
            </a:p>
          </p:txBody>
        </p:sp>
        <p:sp>
          <p:nvSpPr>
            <p:cNvPr id="1940" name="Google Shape;1940;p42"/>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941" name="Google Shape;1941;p42"/>
          <p:cNvGrpSpPr/>
          <p:nvPr/>
        </p:nvGrpSpPr>
        <p:grpSpPr>
          <a:xfrm>
            <a:off x="5082109" y="7749116"/>
            <a:ext cx="1857467" cy="821705"/>
            <a:chOff x="48617" y="6901656"/>
            <a:chExt cx="1857467" cy="821705"/>
          </a:xfrm>
        </p:grpSpPr>
        <p:sp>
          <p:nvSpPr>
            <p:cNvPr id="1942" name="Google Shape;1942;p42"/>
            <p:cNvSpPr txBox="1"/>
            <p:nvPr/>
          </p:nvSpPr>
          <p:spPr>
            <a:xfrm>
              <a:off x="48617" y="6901656"/>
              <a:ext cx="185746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Confirmado por laboratorio</a:t>
              </a:r>
              <a:endParaRPr b="1" sz="1200" u="sng">
                <a:solidFill>
                  <a:schemeClr val="dk1"/>
                </a:solidFill>
                <a:latin typeface="Arial Narrow"/>
                <a:ea typeface="Arial Narrow"/>
                <a:cs typeface="Arial Narrow"/>
                <a:sym typeface="Arial Narrow"/>
              </a:endParaRPr>
            </a:p>
          </p:txBody>
        </p:sp>
        <p:sp>
          <p:nvSpPr>
            <p:cNvPr id="1943" name="Google Shape;1943;p42"/>
            <p:cNvSpPr/>
            <p:nvPr/>
          </p:nvSpPr>
          <p:spPr>
            <a:xfrm>
              <a:off x="617911" y="7363321"/>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19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42,3%</a:t>
              </a:r>
              <a:endParaRPr b="1" sz="1600">
                <a:solidFill>
                  <a:schemeClr val="dk1"/>
                </a:solidFill>
                <a:latin typeface="Arial Narrow"/>
                <a:ea typeface="Arial Narrow"/>
                <a:cs typeface="Arial Narrow"/>
                <a:sym typeface="Arial Narrow"/>
              </a:endParaRPr>
            </a:p>
          </p:txBody>
        </p:sp>
      </p:grpSp>
      <p:sp>
        <p:nvSpPr>
          <p:cNvPr id="1944" name="Google Shape;1944;p42"/>
          <p:cNvSpPr/>
          <p:nvPr/>
        </p:nvSpPr>
        <p:spPr>
          <a:xfrm>
            <a:off x="242645" y="4795572"/>
            <a:ext cx="6283561"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a:t>
            </a:r>
            <a:r>
              <a:rPr b="1" i="1" lang="es-ES" sz="1050">
                <a:solidFill>
                  <a:srgbClr val="000000"/>
                </a:solidFill>
                <a:latin typeface="Calibri"/>
                <a:ea typeface="Calibri"/>
                <a:cs typeface="Calibri"/>
                <a:sym typeface="Calibri"/>
              </a:rPr>
              <a:t>Georreferenciación de casos de Leptospirosis por comuna. Medellín hasta periodo epidemiológico 4 de 2022</a:t>
            </a:r>
            <a:endParaRPr/>
          </a:p>
          <a:p>
            <a:pPr indent="0" lvl="0" marL="0" marR="0" rtl="0" algn="l">
              <a:spcBef>
                <a:spcPts val="0"/>
              </a:spcBef>
              <a:spcAft>
                <a:spcPts val="0"/>
              </a:spcAft>
              <a:buNone/>
            </a:pPr>
            <a:r>
              <a:t/>
            </a:r>
            <a:endParaRPr sz="1050">
              <a:solidFill>
                <a:schemeClr val="dk1"/>
              </a:solidFill>
              <a:latin typeface="Arial Narrow"/>
              <a:ea typeface="Arial Narrow"/>
              <a:cs typeface="Arial Narrow"/>
              <a:sym typeface="Arial Narrow"/>
            </a:endParaRPr>
          </a:p>
        </p:txBody>
      </p:sp>
      <p:pic>
        <p:nvPicPr>
          <p:cNvPr id="1945" name="Google Shape;1945;p42"/>
          <p:cNvPicPr preferRelativeResize="0"/>
          <p:nvPr/>
        </p:nvPicPr>
        <p:blipFill rotWithShape="1">
          <a:blip r:embed="rId4">
            <a:alphaModFix/>
          </a:blip>
          <a:srcRect b="0" l="0" r="50000" t="0"/>
          <a:stretch/>
        </p:blipFill>
        <p:spPr>
          <a:xfrm>
            <a:off x="1949051" y="7830925"/>
            <a:ext cx="998542" cy="874818"/>
          </a:xfrm>
          <a:prstGeom prst="rect">
            <a:avLst/>
          </a:prstGeom>
          <a:noFill/>
          <a:ln>
            <a:noFill/>
          </a:ln>
        </p:spPr>
      </p:pic>
      <p:pic>
        <p:nvPicPr>
          <p:cNvPr id="1946" name="Google Shape;1946;p42"/>
          <p:cNvPicPr preferRelativeResize="0"/>
          <p:nvPr/>
        </p:nvPicPr>
        <p:blipFill rotWithShape="1">
          <a:blip r:embed="rId5">
            <a:alphaModFix/>
          </a:blip>
          <a:srcRect b="0" l="10893" r="64411" t="0"/>
          <a:stretch/>
        </p:blipFill>
        <p:spPr>
          <a:xfrm>
            <a:off x="3045857" y="6162832"/>
            <a:ext cx="904106" cy="743198"/>
          </a:xfrm>
          <a:prstGeom prst="rect">
            <a:avLst/>
          </a:prstGeom>
          <a:noFill/>
          <a:ln>
            <a:noFill/>
          </a:ln>
        </p:spPr>
      </p:pic>
      <p:grpSp>
        <p:nvGrpSpPr>
          <p:cNvPr id="1947" name="Google Shape;1947;p42"/>
          <p:cNvGrpSpPr/>
          <p:nvPr/>
        </p:nvGrpSpPr>
        <p:grpSpPr>
          <a:xfrm>
            <a:off x="2874133" y="6840926"/>
            <a:ext cx="1229607" cy="747277"/>
            <a:chOff x="-14122" y="7072716"/>
            <a:chExt cx="1229607" cy="747277"/>
          </a:xfrm>
        </p:grpSpPr>
        <p:sp>
          <p:nvSpPr>
            <p:cNvPr id="1948" name="Google Shape;1948;p4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Hospitalizados</a:t>
              </a:r>
              <a:endParaRPr b="1" sz="1200" u="sng">
                <a:solidFill>
                  <a:schemeClr val="dk1"/>
                </a:solidFill>
                <a:latin typeface="Arial Narrow"/>
                <a:ea typeface="Arial Narrow"/>
                <a:cs typeface="Arial Narrow"/>
                <a:sym typeface="Arial Narrow"/>
              </a:endParaRPr>
            </a:p>
          </p:txBody>
        </p:sp>
        <p:sp>
          <p:nvSpPr>
            <p:cNvPr id="1949" name="Google Shape;1949;p42"/>
            <p:cNvSpPr/>
            <p:nvPr/>
          </p:nvSpPr>
          <p:spPr>
            <a:xfrm>
              <a:off x="157602" y="7363320"/>
              <a:ext cx="792012" cy="4566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37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82,2%</a:t>
              </a:r>
              <a:endParaRPr b="1" sz="1200">
                <a:solidFill>
                  <a:schemeClr val="dk1"/>
                </a:solidFill>
                <a:latin typeface="Arial Narrow"/>
                <a:ea typeface="Arial Narrow"/>
                <a:cs typeface="Arial Narrow"/>
                <a:sym typeface="Arial Narrow"/>
              </a:endParaRPr>
            </a:p>
          </p:txBody>
        </p:sp>
      </p:grpSp>
      <p:pic>
        <p:nvPicPr>
          <p:cNvPr id="1950" name="Google Shape;1950;p42"/>
          <p:cNvPicPr preferRelativeResize="0"/>
          <p:nvPr/>
        </p:nvPicPr>
        <p:blipFill rotWithShape="1">
          <a:blip r:embed="rId6">
            <a:alphaModFix/>
          </a:blip>
          <a:srcRect b="0" l="55406" r="19476" t="0"/>
          <a:stretch/>
        </p:blipFill>
        <p:spPr>
          <a:xfrm>
            <a:off x="4108267" y="6219530"/>
            <a:ext cx="844527" cy="708025"/>
          </a:xfrm>
          <a:prstGeom prst="rect">
            <a:avLst/>
          </a:prstGeom>
          <a:noFill/>
          <a:ln>
            <a:noFill/>
          </a:ln>
        </p:spPr>
      </p:pic>
      <p:grpSp>
        <p:nvGrpSpPr>
          <p:cNvPr id="1951" name="Google Shape;1951;p42"/>
          <p:cNvGrpSpPr/>
          <p:nvPr/>
        </p:nvGrpSpPr>
        <p:grpSpPr>
          <a:xfrm>
            <a:off x="3983878" y="6840925"/>
            <a:ext cx="1229607" cy="658523"/>
            <a:chOff x="3794" y="7064838"/>
            <a:chExt cx="1229607" cy="658523"/>
          </a:xfrm>
        </p:grpSpPr>
        <p:sp>
          <p:nvSpPr>
            <p:cNvPr id="1952" name="Google Shape;1952;p42"/>
            <p:cNvSpPr txBox="1"/>
            <p:nvPr/>
          </p:nvSpPr>
          <p:spPr>
            <a:xfrm>
              <a:off x="3794" y="706483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Defunciones</a:t>
              </a:r>
              <a:endParaRPr b="1" sz="1200" u="sng">
                <a:solidFill>
                  <a:schemeClr val="dk1"/>
                </a:solidFill>
                <a:latin typeface="Arial Narrow"/>
                <a:ea typeface="Arial Narrow"/>
                <a:cs typeface="Arial Narrow"/>
                <a:sym typeface="Arial Narrow"/>
              </a:endParaRPr>
            </a:p>
          </p:txBody>
        </p:sp>
        <p:sp>
          <p:nvSpPr>
            <p:cNvPr id="1953" name="Google Shape;1953;p42"/>
            <p:cNvSpPr/>
            <p:nvPr/>
          </p:nvSpPr>
          <p:spPr>
            <a:xfrm>
              <a:off x="209545" y="7363321"/>
              <a:ext cx="8614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2,2%</a:t>
              </a:r>
              <a:endParaRPr b="1" sz="1200">
                <a:solidFill>
                  <a:schemeClr val="dk1"/>
                </a:solidFill>
                <a:latin typeface="Arial Narrow"/>
                <a:ea typeface="Arial Narrow"/>
                <a:cs typeface="Arial Narrow"/>
                <a:sym typeface="Arial Narrow"/>
              </a:endParaRPr>
            </a:p>
          </p:txBody>
        </p:sp>
      </p:grpSp>
      <p:sp>
        <p:nvSpPr>
          <p:cNvPr id="1954" name="Google Shape;1954;p42"/>
          <p:cNvSpPr/>
          <p:nvPr/>
        </p:nvSpPr>
        <p:spPr>
          <a:xfrm>
            <a:off x="5525664" y="7123711"/>
            <a:ext cx="86580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lt1"/>
                </a:solidFill>
                <a:latin typeface="Calibri"/>
                <a:ea typeface="Calibri"/>
                <a:cs typeface="Calibri"/>
                <a:sym typeface="Calibri"/>
              </a:rPr>
              <a:t>32 casos (49,2%)</a:t>
            </a:r>
            <a:endParaRPr b="1" sz="1200">
              <a:solidFill>
                <a:schemeClr val="lt1"/>
              </a:solidFill>
              <a:latin typeface="Calibri"/>
              <a:ea typeface="Calibri"/>
              <a:cs typeface="Calibri"/>
              <a:sym typeface="Calibri"/>
            </a:endParaRPr>
          </a:p>
        </p:txBody>
      </p:sp>
      <p:sp>
        <p:nvSpPr>
          <p:cNvPr id="1955" name="Google Shape;1955;p42"/>
          <p:cNvSpPr/>
          <p:nvPr/>
        </p:nvSpPr>
        <p:spPr>
          <a:xfrm>
            <a:off x="2037644" y="4695545"/>
            <a:ext cx="3600450"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sp>
        <p:nvSpPr>
          <p:cNvPr descr="C:\Users\98493498\Desktop\Laboratorio-Cli%CC%81nico.webp" id="1956" name="Google Shape;1956;p4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Users\98493498\Desktop\Laboratorio-Cli%CC%81nico.webp" id="1957" name="Google Shape;1957;p42"/>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8" name="Google Shape;1958;p42"/>
          <p:cNvSpPr txBox="1"/>
          <p:nvPr/>
        </p:nvSpPr>
        <p:spPr>
          <a:xfrm>
            <a:off x="3100160" y="681591"/>
            <a:ext cx="22183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4-2022</a:t>
            </a:r>
            <a:endParaRPr b="1" sz="1200">
              <a:solidFill>
                <a:schemeClr val="dk1"/>
              </a:solidFill>
              <a:latin typeface="Arial Narrow"/>
              <a:ea typeface="Arial Narrow"/>
              <a:cs typeface="Arial Narrow"/>
              <a:sym typeface="Arial Narrow"/>
            </a:endParaRPr>
          </a:p>
        </p:txBody>
      </p:sp>
      <p:sp>
        <p:nvSpPr>
          <p:cNvPr id="1959" name="Google Shape;1959;p42"/>
          <p:cNvSpPr txBox="1"/>
          <p:nvPr/>
        </p:nvSpPr>
        <p:spPr>
          <a:xfrm>
            <a:off x="3060390" y="380616"/>
            <a:ext cx="2075175" cy="33855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Leptospirosis</a:t>
            </a:r>
            <a:endParaRPr b="1" sz="1600">
              <a:solidFill>
                <a:srgbClr val="C00000"/>
              </a:solidFill>
              <a:latin typeface="Arial Narrow"/>
              <a:ea typeface="Arial Narrow"/>
              <a:cs typeface="Arial Narrow"/>
              <a:sym typeface="Arial Narrow"/>
            </a:endParaRPr>
          </a:p>
        </p:txBody>
      </p:sp>
      <p:pic>
        <p:nvPicPr>
          <p:cNvPr id="1960" name="Google Shape;1960;p42"/>
          <p:cNvPicPr preferRelativeResize="0"/>
          <p:nvPr/>
        </p:nvPicPr>
        <p:blipFill rotWithShape="1">
          <a:blip r:embed="rId7">
            <a:alphaModFix/>
          </a:blip>
          <a:srcRect b="4882" l="8568" r="37043" t="18330"/>
          <a:stretch/>
        </p:blipFill>
        <p:spPr>
          <a:xfrm>
            <a:off x="2344426" y="1948088"/>
            <a:ext cx="1864234" cy="1480434"/>
          </a:xfrm>
          <a:prstGeom prst="rect">
            <a:avLst/>
          </a:prstGeom>
          <a:noFill/>
          <a:ln>
            <a:noFill/>
          </a:ln>
        </p:spPr>
      </p:pic>
      <p:grpSp>
        <p:nvGrpSpPr>
          <p:cNvPr id="1961" name="Google Shape;1961;p42"/>
          <p:cNvGrpSpPr/>
          <p:nvPr/>
        </p:nvGrpSpPr>
        <p:grpSpPr>
          <a:xfrm>
            <a:off x="3081089" y="7837875"/>
            <a:ext cx="2237424" cy="1105852"/>
            <a:chOff x="-788022" y="6983264"/>
            <a:chExt cx="2237424" cy="1105852"/>
          </a:xfrm>
        </p:grpSpPr>
        <p:sp>
          <p:nvSpPr>
            <p:cNvPr id="1962" name="Google Shape;1962;p42"/>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Descartados</a:t>
              </a:r>
              <a:endParaRPr b="1" sz="1200" u="sng">
                <a:solidFill>
                  <a:schemeClr val="dk1"/>
                </a:solidFill>
                <a:latin typeface="Arial Narrow"/>
                <a:ea typeface="Arial Narrow"/>
                <a:cs typeface="Arial Narrow"/>
                <a:sym typeface="Arial Narrow"/>
              </a:endParaRPr>
            </a:p>
          </p:txBody>
        </p:sp>
        <p:sp>
          <p:nvSpPr>
            <p:cNvPr id="1963" name="Google Shape;1963;p42"/>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13 casos</a:t>
              </a:r>
              <a:endParaRPr b="1" sz="1100">
                <a:solidFill>
                  <a:schemeClr val="dk1"/>
                </a:solidFill>
                <a:latin typeface="Arial Narrow"/>
                <a:ea typeface="Arial Narrow"/>
                <a:cs typeface="Arial Narrow"/>
                <a:sym typeface="Arial Narrow"/>
              </a:endParaRPr>
            </a:p>
          </p:txBody>
        </p:sp>
        <p:sp>
          <p:nvSpPr>
            <p:cNvPr id="1964" name="Google Shape;1964;p42"/>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1965" name="Google Shape;1965;p42"/>
          <p:cNvSpPr txBox="1"/>
          <p:nvPr/>
        </p:nvSpPr>
        <p:spPr>
          <a:xfrm>
            <a:off x="5280022" y="6840924"/>
            <a:ext cx="16595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 Con Hictericia</a:t>
            </a:r>
            <a:endParaRPr b="1" sz="1200" u="sng">
              <a:solidFill>
                <a:schemeClr val="dk1"/>
              </a:solidFill>
              <a:latin typeface="Arial Narrow"/>
              <a:ea typeface="Arial Narrow"/>
              <a:cs typeface="Arial Narrow"/>
              <a:sym typeface="Arial Narrow"/>
            </a:endParaRPr>
          </a:p>
        </p:txBody>
      </p:sp>
      <p:pic>
        <p:nvPicPr>
          <p:cNvPr descr="http://cached.imagescaler.hbpl.co.uk/resize/scaleWidth/393/?sURL=http://offlinehbpl.hbpl.co.uk/News/PGH/49F18050-C0F3-DE90-E8A67A4C73063A63.gif" id="1966" name="Google Shape;1966;p42"/>
          <p:cNvPicPr preferRelativeResize="0"/>
          <p:nvPr/>
        </p:nvPicPr>
        <p:blipFill rotWithShape="1">
          <a:blip r:embed="rId8">
            <a:alphaModFix/>
          </a:blip>
          <a:srcRect b="0" l="0" r="0" t="0"/>
          <a:stretch/>
        </p:blipFill>
        <p:spPr>
          <a:xfrm>
            <a:off x="5651403" y="6263454"/>
            <a:ext cx="934195" cy="622797"/>
          </a:xfrm>
          <a:prstGeom prst="rect">
            <a:avLst/>
          </a:prstGeom>
          <a:noFill/>
          <a:ln>
            <a:noFill/>
          </a:ln>
        </p:spPr>
      </p:pic>
      <p:pic>
        <p:nvPicPr>
          <p:cNvPr id="1967" name="Google Shape;1967;p42"/>
          <p:cNvPicPr preferRelativeResize="0"/>
          <p:nvPr/>
        </p:nvPicPr>
        <p:blipFill rotWithShape="1">
          <a:blip r:embed="rId9">
            <a:alphaModFix/>
          </a:blip>
          <a:srcRect b="0" l="0" r="0" t="0"/>
          <a:stretch/>
        </p:blipFill>
        <p:spPr>
          <a:xfrm>
            <a:off x="82739" y="1625740"/>
            <a:ext cx="2221567" cy="2221567"/>
          </a:xfrm>
          <a:prstGeom prst="rect">
            <a:avLst/>
          </a:prstGeom>
          <a:noFill/>
          <a:ln>
            <a:noFill/>
          </a:ln>
        </p:spPr>
      </p:pic>
      <p:pic>
        <p:nvPicPr>
          <p:cNvPr id="1968" name="Google Shape;1968;p42"/>
          <p:cNvPicPr preferRelativeResize="0"/>
          <p:nvPr/>
        </p:nvPicPr>
        <p:blipFill rotWithShape="1">
          <a:blip r:embed="rId10">
            <a:alphaModFix/>
          </a:blip>
          <a:srcRect b="0" l="0" r="0" t="0"/>
          <a:stretch/>
        </p:blipFill>
        <p:spPr>
          <a:xfrm>
            <a:off x="4320530" y="1380676"/>
            <a:ext cx="2691770" cy="2502997"/>
          </a:xfrm>
          <a:prstGeom prst="rect">
            <a:avLst/>
          </a:prstGeom>
          <a:noFill/>
          <a:ln>
            <a:noFill/>
          </a:ln>
        </p:spPr>
      </p:pic>
      <p:pic>
        <p:nvPicPr>
          <p:cNvPr descr="http://contrastes.com.co/web/images/leptospirosis.jpg" id="1969" name="Google Shape;1969;p42"/>
          <p:cNvPicPr preferRelativeResize="0"/>
          <p:nvPr/>
        </p:nvPicPr>
        <p:blipFill rotWithShape="1">
          <a:blip r:embed="rId11">
            <a:alphaModFix/>
          </a:blip>
          <a:srcRect b="0" l="0" r="0" t="0"/>
          <a:stretch/>
        </p:blipFill>
        <p:spPr>
          <a:xfrm>
            <a:off x="246589" y="27402"/>
            <a:ext cx="1982518" cy="148688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4" name="Shape 1974"/>
        <p:cNvGrpSpPr/>
        <p:nvPr/>
      </p:nvGrpSpPr>
      <p:grpSpPr>
        <a:xfrm>
          <a:off x="0" y="0"/>
          <a:ext cx="0" cy="0"/>
          <a:chOff x="0" y="0"/>
          <a:chExt cx="0" cy="0"/>
        </a:xfrm>
      </p:grpSpPr>
      <p:pic>
        <p:nvPicPr>
          <p:cNvPr id="1975" name="Google Shape;1975;p43"/>
          <p:cNvPicPr preferRelativeResize="0"/>
          <p:nvPr/>
        </p:nvPicPr>
        <p:blipFill rotWithShape="1">
          <a:blip r:embed="rId3">
            <a:alphaModFix/>
          </a:blip>
          <a:srcRect b="0" l="0" r="0" t="0"/>
          <a:stretch/>
        </p:blipFill>
        <p:spPr>
          <a:xfrm>
            <a:off x="1" y="-21028"/>
            <a:ext cx="2167808" cy="2845205"/>
          </a:xfrm>
          <a:prstGeom prst="rect">
            <a:avLst/>
          </a:prstGeom>
          <a:noFill/>
          <a:ln>
            <a:noFill/>
          </a:ln>
        </p:spPr>
      </p:pic>
      <p:pic>
        <p:nvPicPr>
          <p:cNvPr id="1976" name="Google Shape;1976;p43"/>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1977" name="Google Shape;1977;p43"/>
          <p:cNvSpPr txBox="1"/>
          <p:nvPr/>
        </p:nvSpPr>
        <p:spPr>
          <a:xfrm>
            <a:off x="-39943" y="766609"/>
            <a:ext cx="22077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4 - 2022</a:t>
            </a:r>
            <a:endParaRPr b="1" sz="1200">
              <a:solidFill>
                <a:schemeClr val="dk1"/>
              </a:solidFill>
              <a:latin typeface="Arial Narrow"/>
              <a:ea typeface="Arial Narrow"/>
              <a:cs typeface="Arial Narrow"/>
              <a:sym typeface="Arial Narrow"/>
            </a:endParaRPr>
          </a:p>
        </p:txBody>
      </p:sp>
      <p:grpSp>
        <p:nvGrpSpPr>
          <p:cNvPr id="1978" name="Google Shape;1978;p43"/>
          <p:cNvGrpSpPr/>
          <p:nvPr/>
        </p:nvGrpSpPr>
        <p:grpSpPr>
          <a:xfrm>
            <a:off x="179214" y="4211960"/>
            <a:ext cx="1892650" cy="488476"/>
            <a:chOff x="2397524" y="3379972"/>
            <a:chExt cx="4508500" cy="904875"/>
          </a:xfrm>
        </p:grpSpPr>
        <p:pic>
          <p:nvPicPr>
            <p:cNvPr id="1979" name="Google Shape;1979;p43"/>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980" name="Google Shape;1980;p43"/>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2</a:t>
              </a:r>
              <a:endParaRPr/>
            </a:p>
          </p:txBody>
        </p:sp>
      </p:grpSp>
      <p:sp>
        <p:nvSpPr>
          <p:cNvPr id="1981" name="Google Shape;1981;p43"/>
          <p:cNvSpPr txBox="1"/>
          <p:nvPr/>
        </p:nvSpPr>
        <p:spPr>
          <a:xfrm>
            <a:off x="-52866" y="4799603"/>
            <a:ext cx="222067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respecto al mismo período del año anterior</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aumentó en un 50%</a:t>
            </a:r>
            <a:endParaRPr b="1" sz="1200">
              <a:solidFill>
                <a:schemeClr val="dk1"/>
              </a:solidFill>
              <a:latin typeface="Arial Narrow"/>
              <a:ea typeface="Arial Narrow"/>
              <a:cs typeface="Arial Narrow"/>
              <a:sym typeface="Arial Narrow"/>
            </a:endParaRPr>
          </a:p>
        </p:txBody>
      </p:sp>
      <p:grpSp>
        <p:nvGrpSpPr>
          <p:cNvPr id="1982" name="Google Shape;1982;p43"/>
          <p:cNvGrpSpPr/>
          <p:nvPr/>
        </p:nvGrpSpPr>
        <p:grpSpPr>
          <a:xfrm>
            <a:off x="2448322" y="74775"/>
            <a:ext cx="3446504" cy="276999"/>
            <a:chOff x="2448322" y="74775"/>
            <a:chExt cx="3446504" cy="276999"/>
          </a:xfrm>
        </p:grpSpPr>
        <p:sp>
          <p:nvSpPr>
            <p:cNvPr id="1983" name="Google Shape;1983;p4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84" name="Google Shape;1984;p43"/>
            <p:cNvCxnSpPr>
              <a:stCxn id="198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85" name="Google Shape;1985;p4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986" name="Google Shape;1986;p43"/>
          <p:cNvSpPr/>
          <p:nvPr/>
        </p:nvSpPr>
        <p:spPr>
          <a:xfrm>
            <a:off x="0" y="615617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987" name="Google Shape;1987;p43"/>
          <p:cNvGrpSpPr/>
          <p:nvPr/>
        </p:nvGrpSpPr>
        <p:grpSpPr>
          <a:xfrm>
            <a:off x="263756" y="6256056"/>
            <a:ext cx="3446504" cy="276999"/>
            <a:chOff x="2448322" y="74775"/>
            <a:chExt cx="3446504" cy="276999"/>
          </a:xfrm>
        </p:grpSpPr>
        <p:sp>
          <p:nvSpPr>
            <p:cNvPr id="1988" name="Google Shape;1988;p4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89" name="Google Shape;1989;p43"/>
            <p:cNvCxnSpPr>
              <a:stCxn id="198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90" name="Google Shape;1990;p4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991" name="Google Shape;1991;p4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Pág..43 </a:t>
            </a:r>
            <a:endParaRPr b="1" sz="1050">
              <a:solidFill>
                <a:schemeClr val="dk1"/>
              </a:solidFill>
              <a:latin typeface="Arial Narrow"/>
              <a:ea typeface="Arial Narrow"/>
              <a:cs typeface="Arial Narrow"/>
              <a:sym typeface="Arial Narrow"/>
            </a:endParaRPr>
          </a:p>
        </p:txBody>
      </p:sp>
      <p:sp>
        <p:nvSpPr>
          <p:cNvPr id="1992" name="Google Shape;1992;p43"/>
          <p:cNvSpPr txBox="1"/>
          <p:nvPr>
            <p:ph type="ctrTitle"/>
          </p:nvPr>
        </p:nvSpPr>
        <p:spPr>
          <a:xfrm>
            <a:off x="-29713" y="286011"/>
            <a:ext cx="2208885" cy="3385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Mortalidad materna- MM</a:t>
            </a:r>
            <a:endParaRPr b="1" sz="1600">
              <a:solidFill>
                <a:srgbClr val="C00000"/>
              </a:solidFill>
              <a:latin typeface="Arial Narrow"/>
              <a:ea typeface="Arial Narrow"/>
              <a:cs typeface="Arial Narrow"/>
              <a:sym typeface="Arial Narrow"/>
            </a:endParaRPr>
          </a:p>
        </p:txBody>
      </p:sp>
      <p:grpSp>
        <p:nvGrpSpPr>
          <p:cNvPr id="1993" name="Google Shape;1993;p43"/>
          <p:cNvGrpSpPr/>
          <p:nvPr/>
        </p:nvGrpSpPr>
        <p:grpSpPr>
          <a:xfrm>
            <a:off x="2053097" y="7327184"/>
            <a:ext cx="757840" cy="646484"/>
            <a:chOff x="5227274" y="1274868"/>
            <a:chExt cx="757840" cy="646484"/>
          </a:xfrm>
        </p:grpSpPr>
        <p:sp>
          <p:nvSpPr>
            <p:cNvPr id="1994" name="Google Shape;1994;p43"/>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1995" name="Google Shape;1995;p43"/>
            <p:cNvSpPr/>
            <p:nvPr/>
          </p:nvSpPr>
          <p:spPr>
            <a:xfrm>
              <a:off x="5227274"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pic>
        <p:nvPicPr>
          <p:cNvPr id="1996" name="Google Shape;1996;p43"/>
          <p:cNvPicPr preferRelativeResize="0"/>
          <p:nvPr/>
        </p:nvPicPr>
        <p:blipFill rotWithShape="1">
          <a:blip r:embed="rId6">
            <a:alphaModFix/>
          </a:blip>
          <a:srcRect b="0" l="86761" r="0" t="0"/>
          <a:stretch/>
        </p:blipFill>
        <p:spPr>
          <a:xfrm>
            <a:off x="2172100" y="6732240"/>
            <a:ext cx="537606" cy="670512"/>
          </a:xfrm>
          <a:prstGeom prst="rect">
            <a:avLst/>
          </a:prstGeom>
          <a:noFill/>
          <a:ln>
            <a:noFill/>
          </a:ln>
        </p:spPr>
      </p:pic>
      <p:pic>
        <p:nvPicPr>
          <p:cNvPr id="1997" name="Google Shape;1997;p43"/>
          <p:cNvPicPr preferRelativeResize="0"/>
          <p:nvPr/>
        </p:nvPicPr>
        <p:blipFill rotWithShape="1">
          <a:blip r:embed="rId7">
            <a:alphaModFix/>
          </a:blip>
          <a:srcRect b="0" l="0" r="0" t="0"/>
          <a:stretch/>
        </p:blipFill>
        <p:spPr>
          <a:xfrm>
            <a:off x="470011" y="6732240"/>
            <a:ext cx="942975" cy="771525"/>
          </a:xfrm>
          <a:prstGeom prst="rect">
            <a:avLst/>
          </a:prstGeom>
          <a:noFill/>
          <a:ln>
            <a:noFill/>
          </a:ln>
        </p:spPr>
      </p:pic>
      <p:grpSp>
        <p:nvGrpSpPr>
          <p:cNvPr id="1998" name="Google Shape;1998;p43"/>
          <p:cNvGrpSpPr/>
          <p:nvPr/>
        </p:nvGrpSpPr>
        <p:grpSpPr>
          <a:xfrm>
            <a:off x="116195" y="7346986"/>
            <a:ext cx="1720560" cy="877901"/>
            <a:chOff x="-36884" y="7072716"/>
            <a:chExt cx="1305446" cy="877901"/>
          </a:xfrm>
        </p:grpSpPr>
        <p:sp>
          <p:nvSpPr>
            <p:cNvPr id="1999" name="Google Shape;1999;p43"/>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000" name="Google Shape;2000;p43"/>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100%</a:t>
              </a:r>
              <a:endParaRPr b="1" sz="1600">
                <a:solidFill>
                  <a:schemeClr val="dk1"/>
                </a:solidFill>
                <a:latin typeface="Arial Narrow"/>
                <a:ea typeface="Arial Narrow"/>
                <a:cs typeface="Arial Narrow"/>
                <a:sym typeface="Arial Narrow"/>
              </a:endParaRPr>
            </a:p>
          </p:txBody>
        </p:sp>
        <p:sp>
          <p:nvSpPr>
            <p:cNvPr id="2001" name="Google Shape;2001;p43"/>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2002" name="Google Shape;2002;p43"/>
          <p:cNvGrpSpPr/>
          <p:nvPr/>
        </p:nvGrpSpPr>
        <p:grpSpPr>
          <a:xfrm>
            <a:off x="2251078" y="3103114"/>
            <a:ext cx="2203493" cy="1612889"/>
            <a:chOff x="-2126797" y="7157294"/>
            <a:chExt cx="1561980" cy="504421"/>
          </a:xfrm>
        </p:grpSpPr>
        <p:sp>
          <p:nvSpPr>
            <p:cNvPr id="2003" name="Google Shape;2003;p43"/>
            <p:cNvSpPr txBox="1"/>
            <p:nvPr/>
          </p:nvSpPr>
          <p:spPr>
            <a:xfrm>
              <a:off x="-2073520" y="7157294"/>
              <a:ext cx="1229607" cy="12158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Afiliación al SGSS</a:t>
              </a:r>
              <a:endParaRPr b="1" sz="1000" u="sng">
                <a:solidFill>
                  <a:schemeClr val="dk1"/>
                </a:solidFill>
                <a:latin typeface="Arial Narrow"/>
                <a:ea typeface="Arial Narrow"/>
                <a:cs typeface="Arial Narrow"/>
                <a:sym typeface="Arial Narrow"/>
              </a:endParaRPr>
            </a:p>
          </p:txBody>
        </p:sp>
        <p:sp>
          <p:nvSpPr>
            <p:cNvPr id="2004" name="Google Shape;2004;p43"/>
            <p:cNvSpPr/>
            <p:nvPr/>
          </p:nvSpPr>
          <p:spPr>
            <a:xfrm>
              <a:off x="-2126797" y="7243531"/>
              <a:ext cx="1561980" cy="41818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subsidiado: 0</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Afiliado: 1 caso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Contributivo: 1</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Excepción – especial : 0</a:t>
              </a:r>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2005" name="Google Shape;2005;p43"/>
          <p:cNvSpPr txBox="1"/>
          <p:nvPr/>
        </p:nvSpPr>
        <p:spPr>
          <a:xfrm>
            <a:off x="2372884" y="5079871"/>
            <a:ext cx="224121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Muertes maternas tardías</a:t>
            </a:r>
            <a:endParaRPr b="1" sz="1400">
              <a:solidFill>
                <a:schemeClr val="dk1"/>
              </a:solidFill>
              <a:latin typeface="Arial Narrow"/>
              <a:ea typeface="Arial Narrow"/>
              <a:cs typeface="Arial Narrow"/>
              <a:sym typeface="Arial Narrow"/>
            </a:endParaRPr>
          </a:p>
        </p:txBody>
      </p:sp>
      <p:sp>
        <p:nvSpPr>
          <p:cNvPr id="2006" name="Google Shape;2006;p43"/>
          <p:cNvSpPr txBox="1"/>
          <p:nvPr/>
        </p:nvSpPr>
        <p:spPr>
          <a:xfrm>
            <a:off x="2580016" y="5458162"/>
            <a:ext cx="1545615"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 caso</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Afiliada a Sura EPS</a:t>
            </a:r>
            <a:endParaRPr/>
          </a:p>
        </p:txBody>
      </p:sp>
      <p:cxnSp>
        <p:nvCxnSpPr>
          <p:cNvPr id="2007" name="Google Shape;2007;p43"/>
          <p:cNvCxnSpPr/>
          <p:nvPr/>
        </p:nvCxnSpPr>
        <p:spPr>
          <a:xfrm rot="10800000">
            <a:off x="2335270" y="5004048"/>
            <a:ext cx="4577548" cy="0"/>
          </a:xfrm>
          <a:prstGeom prst="straightConnector1">
            <a:avLst/>
          </a:prstGeom>
          <a:noFill/>
          <a:ln cap="flat" cmpd="sng" w="9525">
            <a:solidFill>
              <a:srgbClr val="002060"/>
            </a:solidFill>
            <a:prstDash val="solid"/>
            <a:round/>
            <a:headEnd len="sm" w="sm" type="none"/>
            <a:tailEnd len="med" w="med" type="oval"/>
          </a:ln>
        </p:spPr>
      </p:cxnSp>
      <p:sp>
        <p:nvSpPr>
          <p:cNvPr id="2008" name="Google Shape;2008;p43"/>
          <p:cNvSpPr txBox="1"/>
          <p:nvPr/>
        </p:nvSpPr>
        <p:spPr>
          <a:xfrm>
            <a:off x="4774221" y="3126438"/>
            <a:ext cx="224121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Razón MM temprana</a:t>
            </a:r>
            <a:endParaRPr b="1" sz="1200">
              <a:solidFill>
                <a:schemeClr val="dk1"/>
              </a:solidFill>
              <a:latin typeface="Arial Narrow"/>
              <a:ea typeface="Arial Narrow"/>
              <a:cs typeface="Arial Narrow"/>
              <a:sym typeface="Arial Narrow"/>
            </a:endParaRPr>
          </a:p>
        </p:txBody>
      </p:sp>
      <p:sp>
        <p:nvSpPr>
          <p:cNvPr id="2009" name="Google Shape;2009;p43"/>
          <p:cNvSpPr txBox="1"/>
          <p:nvPr/>
        </p:nvSpPr>
        <p:spPr>
          <a:xfrm>
            <a:off x="4789684" y="3514075"/>
            <a:ext cx="227017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25,3 por mil nacidos vivos</a:t>
            </a:r>
            <a:endParaRPr/>
          </a:p>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 (1 caso)</a:t>
            </a:r>
            <a:endParaRPr/>
          </a:p>
        </p:txBody>
      </p:sp>
      <p:cxnSp>
        <p:nvCxnSpPr>
          <p:cNvPr id="2010" name="Google Shape;2010;p43"/>
          <p:cNvCxnSpPr/>
          <p:nvPr/>
        </p:nvCxnSpPr>
        <p:spPr>
          <a:xfrm rot="10800000">
            <a:off x="3613116" y="2896506"/>
            <a:ext cx="2154764" cy="0"/>
          </a:xfrm>
          <a:prstGeom prst="straightConnector1">
            <a:avLst/>
          </a:prstGeom>
          <a:noFill/>
          <a:ln cap="flat" cmpd="sng" w="9525">
            <a:solidFill>
              <a:srgbClr val="002060"/>
            </a:solidFill>
            <a:prstDash val="solid"/>
            <a:round/>
            <a:headEnd len="sm" w="sm" type="none"/>
            <a:tailEnd len="med" w="med" type="oval"/>
          </a:ln>
        </p:spPr>
      </p:cxnSp>
      <p:sp>
        <p:nvSpPr>
          <p:cNvPr id="2011" name="Google Shape;2011;p43"/>
          <p:cNvSpPr/>
          <p:nvPr/>
        </p:nvSpPr>
        <p:spPr>
          <a:xfrm>
            <a:off x="2277456" y="2195736"/>
            <a:ext cx="4923444" cy="74379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00">
                <a:solidFill>
                  <a:schemeClr val="dk1"/>
                </a:solidFill>
                <a:latin typeface="Calibri"/>
                <a:ea typeface="Calibri"/>
                <a:cs typeface="Calibri"/>
                <a:sym typeface="Calibri"/>
              </a:rPr>
              <a:t>Canal endémico para mortalidad materna, datos preliminares. Residentes en Medellín. Acumulado al cuarto periodo epidemiológico de 2022.</a:t>
            </a:r>
            <a:endParaRPr b="1" sz="1000">
              <a:solidFill>
                <a:schemeClr val="dk1"/>
              </a:solidFill>
              <a:latin typeface="Arial"/>
              <a:ea typeface="Arial"/>
              <a:cs typeface="Arial"/>
              <a:sym typeface="Arial"/>
            </a:endParaRPr>
          </a:p>
          <a:p>
            <a:pPr indent="0" lvl="0" marL="0" marR="0" rtl="0" algn="just">
              <a:spcBef>
                <a:spcPts val="1000"/>
              </a:spcBef>
              <a:spcAft>
                <a:spcPts val="0"/>
              </a:spcAft>
              <a:buNone/>
            </a:pPr>
            <a:r>
              <a:rPr lang="es-ES" sz="700">
                <a:solidFill>
                  <a:schemeClr val="dk1"/>
                </a:solidFill>
                <a:latin typeface="Arial"/>
                <a:ea typeface="Arial"/>
                <a:cs typeface="Arial"/>
                <a:sym typeface="Arial"/>
              </a:rPr>
              <a:t>Fuente: Proceso de vigilancia epidemiológica de morbilidad materna extrema y Sivigila. Medellín, 2022. Fecha de corte: 23/04/2022.</a:t>
            </a:r>
            <a:endParaRPr sz="600">
              <a:solidFill>
                <a:schemeClr val="dk1"/>
              </a:solidFill>
              <a:latin typeface="Calibri"/>
              <a:ea typeface="Calibri"/>
              <a:cs typeface="Calibri"/>
              <a:sym typeface="Calibri"/>
            </a:endParaRPr>
          </a:p>
        </p:txBody>
      </p:sp>
      <p:pic>
        <p:nvPicPr>
          <p:cNvPr id="2012" name="Google Shape;2012;p43"/>
          <p:cNvPicPr preferRelativeResize="0"/>
          <p:nvPr/>
        </p:nvPicPr>
        <p:blipFill rotWithShape="1">
          <a:blip r:embed="rId8">
            <a:alphaModFix/>
          </a:blip>
          <a:srcRect b="0" l="0" r="0" t="0"/>
          <a:stretch/>
        </p:blipFill>
        <p:spPr>
          <a:xfrm>
            <a:off x="4627057" y="6732240"/>
            <a:ext cx="557405" cy="912116"/>
          </a:xfrm>
          <a:prstGeom prst="rect">
            <a:avLst/>
          </a:prstGeom>
          <a:noFill/>
          <a:ln>
            <a:noFill/>
          </a:ln>
        </p:spPr>
      </p:pic>
      <p:sp>
        <p:nvSpPr>
          <p:cNvPr id="2013" name="Google Shape;2013;p43"/>
          <p:cNvSpPr/>
          <p:nvPr/>
        </p:nvSpPr>
        <p:spPr>
          <a:xfrm>
            <a:off x="3045051" y="7618458"/>
            <a:ext cx="1690560" cy="409926"/>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Grupo de edad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15 a 19 años: </a:t>
            </a:r>
            <a:r>
              <a:rPr b="1" lang="es-ES" sz="1600">
                <a:solidFill>
                  <a:srgbClr val="FF0000"/>
                </a:solidFill>
                <a:latin typeface="Arial Narrow"/>
                <a:ea typeface="Arial Narrow"/>
                <a:cs typeface="Arial Narrow"/>
                <a:sym typeface="Arial Narrow"/>
              </a:rPr>
              <a:t>1</a:t>
            </a:r>
            <a:endParaRPr b="1" sz="1600">
              <a:solidFill>
                <a:srgbClr val="FF0000"/>
              </a:solidFill>
              <a:latin typeface="Arial Narrow"/>
              <a:ea typeface="Arial Narrow"/>
              <a:cs typeface="Arial Narrow"/>
              <a:sym typeface="Arial Narrow"/>
            </a:endParaRPr>
          </a:p>
        </p:txBody>
      </p:sp>
      <p:sp>
        <p:nvSpPr>
          <p:cNvPr id="2014" name="Google Shape;2014;p43"/>
          <p:cNvSpPr/>
          <p:nvPr/>
        </p:nvSpPr>
        <p:spPr>
          <a:xfrm>
            <a:off x="161109" y="8096908"/>
            <a:ext cx="1711149" cy="9535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Sitio de ocurrencia: </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-Casa </a:t>
            </a:r>
            <a:r>
              <a:rPr b="1" lang="es-ES" sz="1400">
                <a:solidFill>
                  <a:srgbClr val="FF0000"/>
                </a:solidFill>
                <a:latin typeface="Arial Narrow"/>
                <a:ea typeface="Arial Narrow"/>
                <a:cs typeface="Arial Narrow"/>
                <a:sym typeface="Arial Narrow"/>
              </a:rPr>
              <a:t>1</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-Hospital </a:t>
            </a:r>
            <a:r>
              <a:rPr b="1" lang="es-ES" sz="1400">
                <a:solidFill>
                  <a:srgbClr val="FF0000"/>
                </a:solidFill>
                <a:latin typeface="Arial Narrow"/>
                <a:ea typeface="Arial Narrow"/>
                <a:cs typeface="Arial Narrow"/>
                <a:sym typeface="Arial Narrow"/>
              </a:rPr>
              <a:t>1</a:t>
            </a:r>
            <a:endParaRPr b="1" sz="1400">
              <a:solidFill>
                <a:srgbClr val="FF0000"/>
              </a:solidFill>
              <a:latin typeface="Arial Narrow"/>
              <a:ea typeface="Arial Narrow"/>
              <a:cs typeface="Arial Narrow"/>
              <a:sym typeface="Arial Narrow"/>
            </a:endParaRPr>
          </a:p>
        </p:txBody>
      </p:sp>
      <p:pic>
        <p:nvPicPr>
          <p:cNvPr id="2015" name="Google Shape;2015;p43"/>
          <p:cNvPicPr preferRelativeResize="0"/>
          <p:nvPr/>
        </p:nvPicPr>
        <p:blipFill rotWithShape="1">
          <a:blip r:embed="rId9">
            <a:alphaModFix/>
          </a:blip>
          <a:srcRect b="0" l="0" r="0" t="0"/>
          <a:stretch/>
        </p:blipFill>
        <p:spPr>
          <a:xfrm>
            <a:off x="2385516" y="467190"/>
            <a:ext cx="4174976" cy="1673061"/>
          </a:xfrm>
          <a:prstGeom prst="rect">
            <a:avLst/>
          </a:prstGeom>
          <a:noFill/>
          <a:ln>
            <a:noFill/>
          </a:ln>
        </p:spPr>
      </p:pic>
      <p:sp>
        <p:nvSpPr>
          <p:cNvPr id="2016" name="Google Shape;2016;p43"/>
          <p:cNvSpPr txBox="1"/>
          <p:nvPr/>
        </p:nvSpPr>
        <p:spPr>
          <a:xfrm>
            <a:off x="4627057" y="4048112"/>
            <a:ext cx="2418315"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Razón MM temprana EVITABLE</a:t>
            </a:r>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16,9 por mil nacidos vivos (1 caso)</a:t>
            </a:r>
            <a:endParaRPr b="1" sz="1600">
              <a:solidFill>
                <a:srgbClr val="C00000"/>
              </a:solidFill>
              <a:latin typeface="Arial Narrow"/>
              <a:ea typeface="Arial Narrow"/>
              <a:cs typeface="Arial Narrow"/>
              <a:sym typeface="Arial Narrow"/>
            </a:endParaRPr>
          </a:p>
        </p:txBody>
      </p:sp>
      <p:sp>
        <p:nvSpPr>
          <p:cNvPr id="2017" name="Google Shape;2017;p43"/>
          <p:cNvSpPr/>
          <p:nvPr/>
        </p:nvSpPr>
        <p:spPr>
          <a:xfrm>
            <a:off x="5063754" y="7614332"/>
            <a:ext cx="1690560" cy="414052"/>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Grupo de edad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19 a 24 años: </a:t>
            </a:r>
            <a:r>
              <a:rPr b="1" lang="es-ES" sz="1600">
                <a:solidFill>
                  <a:srgbClr val="FF0000"/>
                </a:solidFill>
                <a:latin typeface="Arial Narrow"/>
                <a:ea typeface="Arial Narrow"/>
                <a:cs typeface="Arial Narrow"/>
                <a:sym typeface="Arial Narrow"/>
              </a:rPr>
              <a:t>1</a:t>
            </a:r>
            <a:endParaRPr b="1" sz="1600">
              <a:solidFill>
                <a:srgbClr val="FF0000"/>
              </a:solidFill>
              <a:latin typeface="Arial Narrow"/>
              <a:ea typeface="Arial Narrow"/>
              <a:cs typeface="Arial Narrow"/>
              <a:sym typeface="Arial Narrow"/>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2" name="Shape 2022"/>
        <p:cNvGrpSpPr/>
        <p:nvPr/>
      </p:nvGrpSpPr>
      <p:grpSpPr>
        <a:xfrm>
          <a:off x="0" y="0"/>
          <a:ext cx="0" cy="0"/>
          <a:chOff x="0" y="0"/>
          <a:chExt cx="0" cy="0"/>
        </a:xfrm>
      </p:grpSpPr>
      <p:pic>
        <p:nvPicPr>
          <p:cNvPr id="2023" name="Google Shape;2023;p44"/>
          <p:cNvPicPr preferRelativeResize="0"/>
          <p:nvPr/>
        </p:nvPicPr>
        <p:blipFill rotWithShape="1">
          <a:blip r:embed="rId3">
            <a:alphaModFix/>
          </a:blip>
          <a:srcRect b="0" l="0" r="0" t="0"/>
          <a:stretch/>
        </p:blipFill>
        <p:spPr>
          <a:xfrm>
            <a:off x="1" y="-21028"/>
            <a:ext cx="2167808" cy="2845205"/>
          </a:xfrm>
          <a:prstGeom prst="rect">
            <a:avLst/>
          </a:prstGeom>
          <a:noFill/>
          <a:ln>
            <a:noFill/>
          </a:ln>
        </p:spPr>
      </p:pic>
      <p:pic>
        <p:nvPicPr>
          <p:cNvPr id="2024" name="Google Shape;2024;p44"/>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2025" name="Google Shape;2025;p44"/>
          <p:cNvSpPr txBox="1"/>
          <p:nvPr/>
        </p:nvSpPr>
        <p:spPr>
          <a:xfrm>
            <a:off x="-39943" y="766609"/>
            <a:ext cx="22077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4 - 2022</a:t>
            </a:r>
            <a:endParaRPr b="1" sz="1200">
              <a:solidFill>
                <a:schemeClr val="dk1"/>
              </a:solidFill>
              <a:latin typeface="Arial Narrow"/>
              <a:ea typeface="Arial Narrow"/>
              <a:cs typeface="Arial Narrow"/>
              <a:sym typeface="Arial Narrow"/>
            </a:endParaRPr>
          </a:p>
        </p:txBody>
      </p:sp>
      <p:grpSp>
        <p:nvGrpSpPr>
          <p:cNvPr id="2026" name="Google Shape;2026;p44"/>
          <p:cNvGrpSpPr/>
          <p:nvPr/>
        </p:nvGrpSpPr>
        <p:grpSpPr>
          <a:xfrm>
            <a:off x="179214" y="4211960"/>
            <a:ext cx="1892650" cy="488476"/>
            <a:chOff x="2397524" y="3379972"/>
            <a:chExt cx="4508500" cy="904875"/>
          </a:xfrm>
        </p:grpSpPr>
        <p:pic>
          <p:nvPicPr>
            <p:cNvPr id="2027" name="Google Shape;2027;p44"/>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028" name="Google Shape;2028;p44"/>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397</a:t>
              </a:r>
              <a:endParaRPr b="1" sz="2000">
                <a:solidFill>
                  <a:schemeClr val="dk1"/>
                </a:solidFill>
                <a:latin typeface="Arial Narrow"/>
                <a:ea typeface="Arial Narrow"/>
                <a:cs typeface="Arial Narrow"/>
                <a:sym typeface="Arial Narrow"/>
              </a:endParaRPr>
            </a:p>
          </p:txBody>
        </p:sp>
      </p:grpSp>
      <p:sp>
        <p:nvSpPr>
          <p:cNvPr id="2029" name="Google Shape;2029;p44"/>
          <p:cNvSpPr txBox="1"/>
          <p:nvPr/>
        </p:nvSpPr>
        <p:spPr>
          <a:xfrm>
            <a:off x="-52866" y="4799603"/>
            <a:ext cx="222067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respecto al mismo período del año anterior</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aumentó en un 18%</a:t>
            </a:r>
            <a:endParaRPr b="1" sz="1200">
              <a:solidFill>
                <a:schemeClr val="dk1"/>
              </a:solidFill>
              <a:latin typeface="Arial Narrow"/>
              <a:ea typeface="Arial Narrow"/>
              <a:cs typeface="Arial Narrow"/>
              <a:sym typeface="Arial Narrow"/>
            </a:endParaRPr>
          </a:p>
        </p:txBody>
      </p:sp>
      <p:grpSp>
        <p:nvGrpSpPr>
          <p:cNvPr id="2030" name="Google Shape;2030;p44"/>
          <p:cNvGrpSpPr/>
          <p:nvPr/>
        </p:nvGrpSpPr>
        <p:grpSpPr>
          <a:xfrm>
            <a:off x="2448322" y="35496"/>
            <a:ext cx="3446504" cy="276999"/>
            <a:chOff x="2448322" y="74775"/>
            <a:chExt cx="3446504" cy="276999"/>
          </a:xfrm>
        </p:grpSpPr>
        <p:sp>
          <p:nvSpPr>
            <p:cNvPr id="2031" name="Google Shape;2031;p4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32" name="Google Shape;2032;p44"/>
            <p:cNvCxnSpPr>
              <a:stCxn id="203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33" name="Google Shape;2033;p4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034" name="Google Shape;2034;p44"/>
          <p:cNvSpPr/>
          <p:nvPr/>
        </p:nvSpPr>
        <p:spPr>
          <a:xfrm>
            <a:off x="0" y="554904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35" name="Google Shape;2035;p44"/>
          <p:cNvGrpSpPr/>
          <p:nvPr/>
        </p:nvGrpSpPr>
        <p:grpSpPr>
          <a:xfrm>
            <a:off x="263756" y="5648928"/>
            <a:ext cx="3446504" cy="276999"/>
            <a:chOff x="2448322" y="74775"/>
            <a:chExt cx="3446504" cy="276999"/>
          </a:xfrm>
        </p:grpSpPr>
        <p:sp>
          <p:nvSpPr>
            <p:cNvPr id="2036" name="Google Shape;2036;p4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37" name="Google Shape;2037;p44"/>
            <p:cNvCxnSpPr>
              <a:stCxn id="203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38" name="Google Shape;2038;p4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039" name="Google Shape;2039;p4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44</a:t>
            </a:r>
            <a:endParaRPr b="1" sz="1050">
              <a:solidFill>
                <a:schemeClr val="dk1"/>
              </a:solidFill>
              <a:latin typeface="Arial Narrow"/>
              <a:ea typeface="Arial Narrow"/>
              <a:cs typeface="Arial Narrow"/>
              <a:sym typeface="Arial Narrow"/>
            </a:endParaRPr>
          </a:p>
        </p:txBody>
      </p:sp>
      <p:sp>
        <p:nvSpPr>
          <p:cNvPr id="2040" name="Google Shape;2040;p44"/>
          <p:cNvSpPr txBox="1"/>
          <p:nvPr>
            <p:ph type="ctrTitle"/>
          </p:nvPr>
        </p:nvSpPr>
        <p:spPr>
          <a:xfrm>
            <a:off x="-29713" y="162901"/>
            <a:ext cx="2208885" cy="58477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Morbilidad materna extrema - MME</a:t>
            </a:r>
            <a:endParaRPr b="1" sz="1600">
              <a:solidFill>
                <a:srgbClr val="C00000"/>
              </a:solidFill>
              <a:latin typeface="Arial Narrow"/>
              <a:ea typeface="Arial Narrow"/>
              <a:cs typeface="Arial Narrow"/>
              <a:sym typeface="Arial Narrow"/>
            </a:endParaRPr>
          </a:p>
        </p:txBody>
      </p:sp>
      <p:grpSp>
        <p:nvGrpSpPr>
          <p:cNvPr id="2041" name="Google Shape;2041;p44"/>
          <p:cNvGrpSpPr/>
          <p:nvPr/>
        </p:nvGrpSpPr>
        <p:grpSpPr>
          <a:xfrm>
            <a:off x="2053097" y="6684285"/>
            <a:ext cx="757840" cy="646484"/>
            <a:chOff x="5227274" y="1274868"/>
            <a:chExt cx="757840" cy="646484"/>
          </a:xfrm>
        </p:grpSpPr>
        <p:sp>
          <p:nvSpPr>
            <p:cNvPr id="2042" name="Google Shape;2042;p44"/>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2043" name="Google Shape;2043;p44"/>
            <p:cNvSpPr/>
            <p:nvPr/>
          </p:nvSpPr>
          <p:spPr>
            <a:xfrm>
              <a:off x="5227274"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pic>
        <p:nvPicPr>
          <p:cNvPr id="2044" name="Google Shape;2044;p44"/>
          <p:cNvPicPr preferRelativeResize="0"/>
          <p:nvPr/>
        </p:nvPicPr>
        <p:blipFill rotWithShape="1">
          <a:blip r:embed="rId6">
            <a:alphaModFix/>
          </a:blip>
          <a:srcRect b="0" l="86761" r="0" t="0"/>
          <a:stretch/>
        </p:blipFill>
        <p:spPr>
          <a:xfrm>
            <a:off x="2172100" y="6089341"/>
            <a:ext cx="537606" cy="670512"/>
          </a:xfrm>
          <a:prstGeom prst="rect">
            <a:avLst/>
          </a:prstGeom>
          <a:noFill/>
          <a:ln>
            <a:noFill/>
          </a:ln>
        </p:spPr>
      </p:pic>
      <p:pic>
        <p:nvPicPr>
          <p:cNvPr id="2045" name="Google Shape;2045;p44"/>
          <p:cNvPicPr preferRelativeResize="0"/>
          <p:nvPr/>
        </p:nvPicPr>
        <p:blipFill rotWithShape="1">
          <a:blip r:embed="rId7">
            <a:alphaModFix/>
          </a:blip>
          <a:srcRect b="0" l="0" r="0" t="0"/>
          <a:stretch/>
        </p:blipFill>
        <p:spPr>
          <a:xfrm>
            <a:off x="470011" y="6092824"/>
            <a:ext cx="942975" cy="771525"/>
          </a:xfrm>
          <a:prstGeom prst="rect">
            <a:avLst/>
          </a:prstGeom>
          <a:noFill/>
          <a:ln>
            <a:noFill/>
          </a:ln>
        </p:spPr>
      </p:pic>
      <p:grpSp>
        <p:nvGrpSpPr>
          <p:cNvPr id="2046" name="Google Shape;2046;p44"/>
          <p:cNvGrpSpPr/>
          <p:nvPr/>
        </p:nvGrpSpPr>
        <p:grpSpPr>
          <a:xfrm>
            <a:off x="116195" y="6707570"/>
            <a:ext cx="1720560" cy="877901"/>
            <a:chOff x="-36884" y="7072716"/>
            <a:chExt cx="1305446" cy="877901"/>
          </a:xfrm>
        </p:grpSpPr>
        <p:sp>
          <p:nvSpPr>
            <p:cNvPr id="2047" name="Google Shape;2047;p44"/>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048" name="Google Shape;2048;p44"/>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96,2%</a:t>
              </a:r>
              <a:endParaRPr b="1" sz="1600">
                <a:solidFill>
                  <a:schemeClr val="dk1"/>
                </a:solidFill>
                <a:latin typeface="Arial Narrow"/>
                <a:ea typeface="Arial Narrow"/>
                <a:cs typeface="Arial Narrow"/>
                <a:sym typeface="Arial Narrow"/>
              </a:endParaRPr>
            </a:p>
          </p:txBody>
        </p:sp>
        <p:sp>
          <p:nvSpPr>
            <p:cNvPr id="2049" name="Google Shape;2049;p44"/>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grpSp>
        <p:nvGrpSpPr>
          <p:cNvPr id="2050" name="Google Shape;2050;p44"/>
          <p:cNvGrpSpPr/>
          <p:nvPr/>
        </p:nvGrpSpPr>
        <p:grpSpPr>
          <a:xfrm>
            <a:off x="2352285" y="3203848"/>
            <a:ext cx="2203493" cy="1580707"/>
            <a:chOff x="-2126797" y="7102671"/>
            <a:chExt cx="1561980" cy="494356"/>
          </a:xfrm>
        </p:grpSpPr>
        <p:sp>
          <p:nvSpPr>
            <p:cNvPr id="2051" name="Google Shape;2051;p44"/>
            <p:cNvSpPr txBox="1"/>
            <p:nvPr/>
          </p:nvSpPr>
          <p:spPr>
            <a:xfrm>
              <a:off x="-2073520" y="7102671"/>
              <a:ext cx="1229607" cy="12158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Afiliación al SGSS</a:t>
              </a:r>
              <a:endParaRPr b="1" sz="1000" u="sng">
                <a:solidFill>
                  <a:schemeClr val="dk1"/>
                </a:solidFill>
                <a:latin typeface="Arial Narrow"/>
                <a:ea typeface="Arial Narrow"/>
                <a:cs typeface="Arial Narrow"/>
                <a:sym typeface="Arial Narrow"/>
              </a:endParaRPr>
            </a:p>
          </p:txBody>
        </p:sp>
        <p:sp>
          <p:nvSpPr>
            <p:cNvPr id="2052" name="Google Shape;2052;p44"/>
            <p:cNvSpPr/>
            <p:nvPr/>
          </p:nvSpPr>
          <p:spPr>
            <a:xfrm>
              <a:off x="-2126797" y="7178843"/>
              <a:ext cx="1561980" cy="41818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subsidiado: 29,7%</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Afiliado: 9,6%</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Contributivo: 58,2%</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Excepción – especial : 2,5%</a:t>
              </a:r>
              <a:endParaRPr/>
            </a:p>
          </p:txBody>
        </p:sp>
      </p:grpSp>
      <p:sp>
        <p:nvSpPr>
          <p:cNvPr id="2053" name="Google Shape;2053;p44"/>
          <p:cNvSpPr/>
          <p:nvPr/>
        </p:nvSpPr>
        <p:spPr>
          <a:xfrm>
            <a:off x="778015" y="8118196"/>
            <a:ext cx="356964" cy="372311"/>
          </a:xfrm>
          <a:prstGeom prst="righ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54" name="Google Shape;2054;p44"/>
          <p:cNvGrpSpPr/>
          <p:nvPr/>
        </p:nvGrpSpPr>
        <p:grpSpPr>
          <a:xfrm>
            <a:off x="-39943" y="7494269"/>
            <a:ext cx="3822393" cy="1573279"/>
            <a:chOff x="-39943" y="7494269"/>
            <a:chExt cx="3822393" cy="1573279"/>
          </a:xfrm>
        </p:grpSpPr>
        <p:grpSp>
          <p:nvGrpSpPr>
            <p:cNvPr id="2055" name="Google Shape;2055;p44"/>
            <p:cNvGrpSpPr/>
            <p:nvPr/>
          </p:nvGrpSpPr>
          <p:grpSpPr>
            <a:xfrm>
              <a:off x="-39943" y="7494269"/>
              <a:ext cx="3796415" cy="1570985"/>
              <a:chOff x="2127781" y="2180567"/>
              <a:chExt cx="3796415" cy="1570985"/>
            </a:xfrm>
          </p:grpSpPr>
          <p:sp>
            <p:nvSpPr>
              <p:cNvPr id="2056" name="Google Shape;2056;p44"/>
              <p:cNvSpPr/>
              <p:nvPr/>
            </p:nvSpPr>
            <p:spPr>
              <a:xfrm>
                <a:off x="3381915" y="2180567"/>
                <a:ext cx="2542281" cy="524235"/>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Trastornos Hipertensivos: </a:t>
                </a:r>
                <a:r>
                  <a:rPr b="1" lang="es-ES" sz="1600">
                    <a:solidFill>
                      <a:srgbClr val="C00000"/>
                    </a:solidFill>
                    <a:latin typeface="Arial Narrow"/>
                    <a:ea typeface="Arial Narrow"/>
                    <a:cs typeface="Arial Narrow"/>
                    <a:sym typeface="Arial Narrow"/>
                  </a:rPr>
                  <a:t>66,8%</a:t>
                </a:r>
                <a:endParaRPr b="1" sz="1600">
                  <a:solidFill>
                    <a:srgbClr val="C00000"/>
                  </a:solidFill>
                  <a:latin typeface="Arial Narrow"/>
                  <a:ea typeface="Arial Narrow"/>
                  <a:cs typeface="Arial Narrow"/>
                  <a:sym typeface="Arial Narrow"/>
                </a:endParaRPr>
              </a:p>
            </p:txBody>
          </p:sp>
          <p:pic>
            <p:nvPicPr>
              <p:cNvPr id="2057" name="Google Shape;2057;p44"/>
              <p:cNvPicPr preferRelativeResize="0"/>
              <p:nvPr/>
            </p:nvPicPr>
            <p:blipFill rotWithShape="1">
              <a:blip r:embed="rId8">
                <a:alphaModFix/>
              </a:blip>
              <a:srcRect b="0" l="0" r="0" t="0"/>
              <a:stretch/>
            </p:blipFill>
            <p:spPr>
              <a:xfrm>
                <a:off x="2283919" y="2344762"/>
                <a:ext cx="557405" cy="912116"/>
              </a:xfrm>
              <a:prstGeom prst="rect">
                <a:avLst/>
              </a:prstGeom>
              <a:noFill/>
              <a:ln>
                <a:noFill/>
              </a:ln>
            </p:spPr>
          </p:pic>
          <p:sp>
            <p:nvSpPr>
              <p:cNvPr id="2058" name="Google Shape;2058;p44"/>
              <p:cNvSpPr/>
              <p:nvPr/>
            </p:nvSpPr>
            <p:spPr>
              <a:xfrm>
                <a:off x="2127781" y="3197554"/>
                <a:ext cx="1254133"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Causas agrupadas de</a:t>
                </a:r>
                <a:endParaRPr/>
              </a:p>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morbilidad materna</a:t>
                </a:r>
                <a:endParaRPr/>
              </a:p>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extrema</a:t>
                </a:r>
                <a:endParaRPr b="1" sz="1000" u="sng">
                  <a:solidFill>
                    <a:srgbClr val="000000"/>
                  </a:solidFill>
                  <a:latin typeface="Arial Narrow"/>
                  <a:ea typeface="Arial Narrow"/>
                  <a:cs typeface="Arial Narrow"/>
                  <a:sym typeface="Arial Narrow"/>
                </a:endParaRPr>
              </a:p>
            </p:txBody>
          </p:sp>
        </p:grpSp>
        <p:sp>
          <p:nvSpPr>
            <p:cNvPr id="2059" name="Google Shape;2059;p44"/>
            <p:cNvSpPr/>
            <p:nvPr/>
          </p:nvSpPr>
          <p:spPr>
            <a:xfrm>
              <a:off x="1234406" y="8088130"/>
              <a:ext cx="2499154" cy="510194"/>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Complicaciones</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hemorrágicas: </a:t>
              </a:r>
              <a:r>
                <a:rPr b="1" lang="es-ES" sz="1600">
                  <a:solidFill>
                    <a:srgbClr val="C00000"/>
                  </a:solidFill>
                  <a:latin typeface="Arial Narrow"/>
                  <a:ea typeface="Arial Narrow"/>
                  <a:cs typeface="Arial Narrow"/>
                  <a:sym typeface="Arial Narrow"/>
                </a:rPr>
                <a:t>24,4%</a:t>
              </a:r>
              <a:endParaRPr b="1" sz="1600">
                <a:solidFill>
                  <a:srgbClr val="C00000"/>
                </a:solidFill>
                <a:latin typeface="Arial Narrow"/>
                <a:ea typeface="Arial Narrow"/>
                <a:cs typeface="Arial Narrow"/>
                <a:sym typeface="Arial Narrow"/>
              </a:endParaRPr>
            </a:p>
          </p:txBody>
        </p:sp>
        <p:sp>
          <p:nvSpPr>
            <p:cNvPr id="2060" name="Google Shape;2060;p44"/>
            <p:cNvSpPr/>
            <p:nvPr/>
          </p:nvSpPr>
          <p:spPr>
            <a:xfrm>
              <a:off x="1240169" y="8707508"/>
              <a:ext cx="2542281"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Sepsis relacionada con el embarazo: </a:t>
              </a:r>
              <a:r>
                <a:rPr b="1" lang="es-ES" sz="1600">
                  <a:solidFill>
                    <a:srgbClr val="FF0000"/>
                  </a:solidFill>
                  <a:latin typeface="Arial Narrow"/>
                  <a:ea typeface="Arial Narrow"/>
                  <a:cs typeface="Arial Narrow"/>
                  <a:sym typeface="Arial Narrow"/>
                </a:rPr>
                <a:t>1,</a:t>
              </a:r>
              <a:r>
                <a:rPr b="1" lang="es-ES" sz="1600">
                  <a:solidFill>
                    <a:srgbClr val="C00000"/>
                  </a:solidFill>
                  <a:latin typeface="Arial Narrow"/>
                  <a:ea typeface="Arial Narrow"/>
                  <a:cs typeface="Arial Narrow"/>
                  <a:sym typeface="Arial Narrow"/>
                </a:rPr>
                <a:t>8%</a:t>
              </a:r>
              <a:endParaRPr b="1" sz="1600">
                <a:solidFill>
                  <a:srgbClr val="C00000"/>
                </a:solidFill>
                <a:latin typeface="Arial Narrow"/>
                <a:ea typeface="Arial Narrow"/>
                <a:cs typeface="Arial Narrow"/>
                <a:sym typeface="Arial Narrow"/>
              </a:endParaRPr>
            </a:p>
          </p:txBody>
        </p:sp>
      </p:grpSp>
      <p:sp>
        <p:nvSpPr>
          <p:cNvPr id="2061" name="Google Shape;2061;p44"/>
          <p:cNvSpPr txBox="1"/>
          <p:nvPr/>
        </p:nvSpPr>
        <p:spPr>
          <a:xfrm>
            <a:off x="4821817" y="4043311"/>
            <a:ext cx="2241210"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casos con 3 o más criterios </a:t>
            </a:r>
            <a:endParaRPr b="1" sz="1050">
              <a:solidFill>
                <a:schemeClr val="dk1"/>
              </a:solidFill>
              <a:latin typeface="Arial Narrow"/>
              <a:ea typeface="Arial Narrow"/>
              <a:cs typeface="Arial Narrow"/>
              <a:sym typeface="Arial Narrow"/>
            </a:endParaRPr>
          </a:p>
        </p:txBody>
      </p:sp>
      <p:sp>
        <p:nvSpPr>
          <p:cNvPr id="2062" name="Google Shape;2062;p44"/>
          <p:cNvSpPr txBox="1"/>
          <p:nvPr/>
        </p:nvSpPr>
        <p:spPr>
          <a:xfrm>
            <a:off x="5575176" y="4439380"/>
            <a:ext cx="65915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29,2%</a:t>
            </a:r>
            <a:endParaRPr/>
          </a:p>
        </p:txBody>
      </p:sp>
      <p:cxnSp>
        <p:nvCxnSpPr>
          <p:cNvPr id="2063" name="Google Shape;2063;p44"/>
          <p:cNvCxnSpPr/>
          <p:nvPr/>
        </p:nvCxnSpPr>
        <p:spPr>
          <a:xfrm rot="10800000">
            <a:off x="4895020" y="3885865"/>
            <a:ext cx="2154764" cy="0"/>
          </a:xfrm>
          <a:prstGeom prst="straightConnector1">
            <a:avLst/>
          </a:prstGeom>
          <a:noFill/>
          <a:ln cap="flat" cmpd="sng" w="9525">
            <a:solidFill>
              <a:srgbClr val="002060"/>
            </a:solidFill>
            <a:prstDash val="solid"/>
            <a:round/>
            <a:headEnd len="sm" w="sm" type="none"/>
            <a:tailEnd len="med" w="med" type="oval"/>
          </a:ln>
        </p:spPr>
      </p:cxnSp>
      <p:sp>
        <p:nvSpPr>
          <p:cNvPr id="2064" name="Google Shape;2064;p44"/>
          <p:cNvSpPr txBox="1"/>
          <p:nvPr/>
        </p:nvSpPr>
        <p:spPr>
          <a:xfrm>
            <a:off x="4831563" y="3272387"/>
            <a:ext cx="224121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Razón MME</a:t>
            </a:r>
            <a:endParaRPr b="1" sz="1050">
              <a:solidFill>
                <a:schemeClr val="dk1"/>
              </a:solidFill>
              <a:latin typeface="Arial Narrow"/>
              <a:ea typeface="Arial Narrow"/>
              <a:cs typeface="Arial Narrow"/>
              <a:sym typeface="Arial Narrow"/>
            </a:endParaRPr>
          </a:p>
        </p:txBody>
      </p:sp>
      <p:sp>
        <p:nvSpPr>
          <p:cNvPr id="2065" name="Google Shape;2065;p44"/>
          <p:cNvSpPr txBox="1"/>
          <p:nvPr/>
        </p:nvSpPr>
        <p:spPr>
          <a:xfrm>
            <a:off x="4817083" y="3547311"/>
            <a:ext cx="2270173"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50,3 por mil nacidos vivos</a:t>
            </a:r>
            <a:endParaRPr/>
          </a:p>
        </p:txBody>
      </p:sp>
      <p:cxnSp>
        <p:nvCxnSpPr>
          <p:cNvPr id="2066" name="Google Shape;2066;p44"/>
          <p:cNvCxnSpPr/>
          <p:nvPr/>
        </p:nvCxnSpPr>
        <p:spPr>
          <a:xfrm rot="10800000">
            <a:off x="4865040" y="3272387"/>
            <a:ext cx="2154764" cy="0"/>
          </a:xfrm>
          <a:prstGeom prst="straightConnector1">
            <a:avLst/>
          </a:prstGeom>
          <a:noFill/>
          <a:ln cap="flat" cmpd="sng" w="9525">
            <a:solidFill>
              <a:srgbClr val="002060"/>
            </a:solidFill>
            <a:prstDash val="solid"/>
            <a:round/>
            <a:headEnd len="sm" w="sm" type="none"/>
            <a:tailEnd len="med" w="med" type="oval"/>
          </a:ln>
        </p:spPr>
      </p:cxnSp>
      <p:grpSp>
        <p:nvGrpSpPr>
          <p:cNvPr id="2067" name="Google Shape;2067;p44"/>
          <p:cNvGrpSpPr/>
          <p:nvPr/>
        </p:nvGrpSpPr>
        <p:grpSpPr>
          <a:xfrm>
            <a:off x="3754394" y="5641233"/>
            <a:ext cx="3446504" cy="276999"/>
            <a:chOff x="2448322" y="74775"/>
            <a:chExt cx="3446504" cy="276999"/>
          </a:xfrm>
        </p:grpSpPr>
        <p:sp>
          <p:nvSpPr>
            <p:cNvPr id="2068" name="Google Shape;2068;p4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69" name="Google Shape;2069;p44"/>
            <p:cNvCxnSpPr>
              <a:stCxn id="206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70" name="Google Shape;2070;p4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2071" name="Google Shape;2071;p44"/>
          <p:cNvSpPr/>
          <p:nvPr/>
        </p:nvSpPr>
        <p:spPr>
          <a:xfrm>
            <a:off x="3918671" y="6075468"/>
            <a:ext cx="3158190" cy="304698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Protocolo fue actualizado a marzo de 2022; los casos se reportan con un criterio excepto en sepsis. Se clasifican en relacionados con: -disfunción de órgano, -enfermedad específica, -el manejo.</a:t>
            </a:r>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notificación es inmediata, desde el momento en que se confirma el diagnóstico.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notificación </a:t>
            </a:r>
            <a:r>
              <a:rPr b="1" lang="es-ES" sz="1200">
                <a:solidFill>
                  <a:schemeClr val="dk1"/>
                </a:solidFill>
                <a:latin typeface="Arial Narrow"/>
                <a:ea typeface="Arial Narrow"/>
                <a:cs typeface="Arial Narrow"/>
                <a:sym typeface="Arial Narrow"/>
              </a:rPr>
              <a:t>súper inmediata </a:t>
            </a:r>
            <a:r>
              <a:rPr lang="es-ES" sz="1200">
                <a:solidFill>
                  <a:schemeClr val="dk1"/>
                </a:solidFill>
                <a:latin typeface="Arial Narrow"/>
                <a:ea typeface="Arial Narrow"/>
                <a:cs typeface="Arial Narrow"/>
                <a:sym typeface="Arial Narrow"/>
              </a:rPr>
              <a:t>en morbilidad materna extrema está configurada para los casos con al menos uno de los siguientes criterios: -</a:t>
            </a:r>
            <a:r>
              <a:rPr b="1" lang="es-ES" sz="1200">
                <a:solidFill>
                  <a:schemeClr val="dk1"/>
                </a:solidFill>
                <a:latin typeface="Arial Narrow"/>
                <a:ea typeface="Arial Narrow"/>
                <a:cs typeface="Arial Narrow"/>
                <a:sym typeface="Arial Narrow"/>
              </a:rPr>
              <a:t>pre-eclampsia severa, -eclampsia y -hemorragia obstétrica severa.</a:t>
            </a:r>
            <a:endParaRPr b="1"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p:txBody>
      </p:sp>
      <p:sp>
        <p:nvSpPr>
          <p:cNvPr id="2072" name="Google Shape;2072;p44"/>
          <p:cNvSpPr/>
          <p:nvPr/>
        </p:nvSpPr>
        <p:spPr>
          <a:xfrm>
            <a:off x="2149329" y="2139027"/>
            <a:ext cx="4923444" cy="58990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900">
                <a:solidFill>
                  <a:schemeClr val="dk1"/>
                </a:solidFill>
                <a:latin typeface="Arial"/>
                <a:ea typeface="Arial"/>
                <a:cs typeface="Arial"/>
                <a:sym typeface="Arial"/>
              </a:rPr>
              <a:t>Razones esperadas y observadas para morbilidad materna extrema. Mujeres residentes en Medellín. acumulado al cuarto periodo epidemiológico de 2022.</a:t>
            </a:r>
            <a:endParaRPr/>
          </a:p>
          <a:p>
            <a:pPr indent="0" lvl="0" marL="0" marR="0" rtl="0" algn="just">
              <a:spcBef>
                <a:spcPts val="1000"/>
              </a:spcBef>
              <a:spcAft>
                <a:spcPts val="0"/>
              </a:spcAft>
              <a:buNone/>
            </a:pPr>
            <a:r>
              <a:rPr lang="es-ES" sz="600">
                <a:solidFill>
                  <a:schemeClr val="dk1"/>
                </a:solidFill>
                <a:latin typeface="Arial"/>
                <a:ea typeface="Arial"/>
                <a:cs typeface="Arial"/>
                <a:sym typeface="Arial"/>
              </a:rPr>
              <a:t>Fuente: Proceso de vigilancia epidemiológica de morbilidad materna extrema y Sivigila. Medellín, 2022. Fecha de corte: 23/04/22.</a:t>
            </a:r>
            <a:endParaRPr sz="500">
              <a:solidFill>
                <a:schemeClr val="dk1"/>
              </a:solidFill>
              <a:latin typeface="Calibri"/>
              <a:ea typeface="Calibri"/>
              <a:cs typeface="Calibri"/>
              <a:sym typeface="Calibri"/>
            </a:endParaRPr>
          </a:p>
        </p:txBody>
      </p:sp>
      <p:pic>
        <p:nvPicPr>
          <p:cNvPr id="2073" name="Google Shape;2073;p44"/>
          <p:cNvPicPr preferRelativeResize="0"/>
          <p:nvPr/>
        </p:nvPicPr>
        <p:blipFill rotWithShape="1">
          <a:blip r:embed="rId9">
            <a:alphaModFix/>
          </a:blip>
          <a:srcRect b="20183" l="10104" r="11555" t="35003"/>
          <a:stretch/>
        </p:blipFill>
        <p:spPr>
          <a:xfrm>
            <a:off x="2286104" y="693175"/>
            <a:ext cx="4747746" cy="138462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8" name="Shape 2078"/>
        <p:cNvGrpSpPr/>
        <p:nvPr/>
      </p:nvGrpSpPr>
      <p:grpSpPr>
        <a:xfrm>
          <a:off x="0" y="0"/>
          <a:ext cx="0" cy="0"/>
          <a:chOff x="0" y="0"/>
          <a:chExt cx="0" cy="0"/>
        </a:xfrm>
      </p:grpSpPr>
      <p:pic>
        <p:nvPicPr>
          <p:cNvPr id="2079" name="Google Shape;2079;p45"/>
          <p:cNvPicPr preferRelativeResize="0"/>
          <p:nvPr/>
        </p:nvPicPr>
        <p:blipFill rotWithShape="1">
          <a:blip r:embed="rId3">
            <a:alphaModFix/>
          </a:blip>
          <a:srcRect b="0" l="0" r="0" t="0"/>
          <a:stretch/>
        </p:blipFill>
        <p:spPr>
          <a:xfrm>
            <a:off x="2" y="-16504"/>
            <a:ext cx="2167806" cy="2840682"/>
          </a:xfrm>
          <a:prstGeom prst="rect">
            <a:avLst/>
          </a:prstGeom>
          <a:noFill/>
          <a:ln>
            <a:noFill/>
          </a:ln>
        </p:spPr>
      </p:pic>
      <p:pic>
        <p:nvPicPr>
          <p:cNvPr id="2080" name="Google Shape;2080;p45"/>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2081" name="Google Shape;2081;p45"/>
          <p:cNvSpPr txBox="1"/>
          <p:nvPr/>
        </p:nvSpPr>
        <p:spPr>
          <a:xfrm>
            <a:off x="2241" y="838617"/>
            <a:ext cx="223005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4 - 2022</a:t>
            </a:r>
            <a:endParaRPr b="1" sz="1200">
              <a:solidFill>
                <a:schemeClr val="dk1"/>
              </a:solidFill>
              <a:latin typeface="Arial Narrow"/>
              <a:ea typeface="Arial Narrow"/>
              <a:cs typeface="Arial Narrow"/>
              <a:sym typeface="Arial Narrow"/>
            </a:endParaRPr>
          </a:p>
        </p:txBody>
      </p:sp>
      <p:grpSp>
        <p:nvGrpSpPr>
          <p:cNvPr id="2082" name="Google Shape;2082;p45"/>
          <p:cNvGrpSpPr/>
          <p:nvPr/>
        </p:nvGrpSpPr>
        <p:grpSpPr>
          <a:xfrm>
            <a:off x="179214" y="4211960"/>
            <a:ext cx="1892650" cy="488476"/>
            <a:chOff x="2397524" y="3379972"/>
            <a:chExt cx="4508500" cy="904875"/>
          </a:xfrm>
        </p:grpSpPr>
        <p:pic>
          <p:nvPicPr>
            <p:cNvPr id="2083" name="Google Shape;2083;p45"/>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084" name="Google Shape;2084;p45"/>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90</a:t>
              </a:r>
              <a:endParaRPr b="1" sz="2000">
                <a:solidFill>
                  <a:schemeClr val="dk1"/>
                </a:solidFill>
                <a:latin typeface="Arial Narrow"/>
                <a:ea typeface="Arial Narrow"/>
                <a:cs typeface="Arial Narrow"/>
                <a:sym typeface="Arial Narrow"/>
              </a:endParaRPr>
            </a:p>
          </p:txBody>
        </p:sp>
      </p:grpSp>
      <p:grpSp>
        <p:nvGrpSpPr>
          <p:cNvPr id="2085" name="Google Shape;2085;p45"/>
          <p:cNvGrpSpPr/>
          <p:nvPr/>
        </p:nvGrpSpPr>
        <p:grpSpPr>
          <a:xfrm>
            <a:off x="2448322" y="35496"/>
            <a:ext cx="3446504" cy="276999"/>
            <a:chOff x="2448322" y="74775"/>
            <a:chExt cx="3446504" cy="276999"/>
          </a:xfrm>
        </p:grpSpPr>
        <p:sp>
          <p:nvSpPr>
            <p:cNvPr id="2086" name="Google Shape;2086;p4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87" name="Google Shape;2087;p45"/>
            <p:cNvCxnSpPr>
              <a:stCxn id="208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88" name="Google Shape;2088;p4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089" name="Google Shape;2089;p4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Pág..45 </a:t>
            </a:r>
            <a:endParaRPr b="1" sz="1050">
              <a:solidFill>
                <a:schemeClr val="dk1"/>
              </a:solidFill>
              <a:latin typeface="Arial Narrow"/>
              <a:ea typeface="Arial Narrow"/>
              <a:cs typeface="Arial Narrow"/>
              <a:sym typeface="Arial Narrow"/>
            </a:endParaRPr>
          </a:p>
        </p:txBody>
      </p:sp>
      <p:sp>
        <p:nvSpPr>
          <p:cNvPr id="2090" name="Google Shape;2090;p45"/>
          <p:cNvSpPr txBox="1"/>
          <p:nvPr>
            <p:ph type="ctrTitle"/>
          </p:nvPr>
        </p:nvSpPr>
        <p:spPr>
          <a:xfrm>
            <a:off x="-29713" y="162901"/>
            <a:ext cx="2208885" cy="58477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Mortalidad perinatal y neonatal tardía MPNNT</a:t>
            </a:r>
            <a:endParaRPr b="1" sz="1600">
              <a:solidFill>
                <a:srgbClr val="C00000"/>
              </a:solidFill>
              <a:latin typeface="Arial Narrow"/>
              <a:ea typeface="Arial Narrow"/>
              <a:cs typeface="Arial Narrow"/>
              <a:sym typeface="Arial Narrow"/>
            </a:endParaRPr>
          </a:p>
        </p:txBody>
      </p:sp>
      <p:grpSp>
        <p:nvGrpSpPr>
          <p:cNvPr id="2091" name="Google Shape;2091;p45"/>
          <p:cNvGrpSpPr/>
          <p:nvPr/>
        </p:nvGrpSpPr>
        <p:grpSpPr>
          <a:xfrm>
            <a:off x="4523761" y="4941157"/>
            <a:ext cx="757840" cy="1359035"/>
            <a:chOff x="4830630" y="3075226"/>
            <a:chExt cx="757840" cy="1359035"/>
          </a:xfrm>
        </p:grpSpPr>
        <p:grpSp>
          <p:nvGrpSpPr>
            <p:cNvPr id="2092" name="Google Shape;2092;p45"/>
            <p:cNvGrpSpPr/>
            <p:nvPr/>
          </p:nvGrpSpPr>
          <p:grpSpPr>
            <a:xfrm>
              <a:off x="4830630" y="3554337"/>
              <a:ext cx="757840" cy="879924"/>
              <a:chOff x="5227274" y="1274868"/>
              <a:chExt cx="757840" cy="879924"/>
            </a:xfrm>
          </p:grpSpPr>
          <p:sp>
            <p:nvSpPr>
              <p:cNvPr id="2093" name="Google Shape;2093;p45"/>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0,3%</a:t>
                </a:r>
                <a:endParaRPr b="1" sz="1600">
                  <a:solidFill>
                    <a:schemeClr val="dk1"/>
                  </a:solidFill>
                  <a:latin typeface="Arial Narrow"/>
                  <a:ea typeface="Arial Narrow"/>
                  <a:cs typeface="Arial Narrow"/>
                  <a:sym typeface="Arial Narrow"/>
                </a:endParaRPr>
              </a:p>
            </p:txBody>
          </p:sp>
          <p:sp>
            <p:nvSpPr>
              <p:cNvPr id="2094" name="Google Shape;2094;p45"/>
              <p:cNvSpPr/>
              <p:nvPr/>
            </p:nvSpPr>
            <p:spPr>
              <a:xfrm>
                <a:off x="5227274"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sp>
            <p:nvSpPr>
              <p:cNvPr id="2095" name="Google Shape;2095;p45"/>
              <p:cNvSpPr/>
              <p:nvPr/>
            </p:nvSpPr>
            <p:spPr>
              <a:xfrm>
                <a:off x="5286277" y="1877793"/>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pic>
          <p:nvPicPr>
            <p:cNvPr id="2096" name="Google Shape;2096;p45"/>
            <p:cNvPicPr preferRelativeResize="0"/>
            <p:nvPr/>
          </p:nvPicPr>
          <p:blipFill rotWithShape="1">
            <a:blip r:embed="rId6">
              <a:alphaModFix/>
            </a:blip>
            <a:srcRect b="0" l="86761" r="0" t="0"/>
            <a:stretch/>
          </p:blipFill>
          <p:spPr>
            <a:xfrm>
              <a:off x="4977133" y="3075226"/>
              <a:ext cx="409613" cy="510877"/>
            </a:xfrm>
            <a:prstGeom prst="rect">
              <a:avLst/>
            </a:prstGeom>
            <a:noFill/>
            <a:ln>
              <a:noFill/>
            </a:ln>
          </p:spPr>
        </p:pic>
      </p:grpSp>
      <p:grpSp>
        <p:nvGrpSpPr>
          <p:cNvPr id="2097" name="Google Shape;2097;p45"/>
          <p:cNvGrpSpPr/>
          <p:nvPr/>
        </p:nvGrpSpPr>
        <p:grpSpPr>
          <a:xfrm>
            <a:off x="5536980" y="4911864"/>
            <a:ext cx="1230222" cy="1604352"/>
            <a:chOff x="5754604" y="2996813"/>
            <a:chExt cx="1230222" cy="1604352"/>
          </a:xfrm>
        </p:grpSpPr>
        <p:pic>
          <p:nvPicPr>
            <p:cNvPr id="2098" name="Google Shape;2098;p45"/>
            <p:cNvPicPr preferRelativeResize="0"/>
            <p:nvPr/>
          </p:nvPicPr>
          <p:blipFill rotWithShape="1">
            <a:blip r:embed="rId7">
              <a:alphaModFix/>
            </a:blip>
            <a:srcRect b="0" l="0" r="0" t="0"/>
            <a:stretch/>
          </p:blipFill>
          <p:spPr>
            <a:xfrm>
              <a:off x="6140200" y="2996813"/>
              <a:ext cx="503333" cy="457313"/>
            </a:xfrm>
            <a:prstGeom prst="rect">
              <a:avLst/>
            </a:prstGeom>
            <a:noFill/>
            <a:ln>
              <a:noFill/>
            </a:ln>
          </p:spPr>
        </p:pic>
        <p:grpSp>
          <p:nvGrpSpPr>
            <p:cNvPr id="2099" name="Google Shape;2099;p45"/>
            <p:cNvGrpSpPr/>
            <p:nvPr/>
          </p:nvGrpSpPr>
          <p:grpSpPr>
            <a:xfrm>
              <a:off x="5754604" y="3314759"/>
              <a:ext cx="1230222" cy="1286406"/>
              <a:chOff x="-14122" y="7072716"/>
              <a:chExt cx="1282684" cy="1286406"/>
            </a:xfrm>
          </p:grpSpPr>
          <p:sp>
            <p:nvSpPr>
              <p:cNvPr id="2100" name="Google Shape;2100;p45"/>
              <p:cNvSpPr txBox="1"/>
              <p:nvPr/>
            </p:nvSpPr>
            <p:spPr>
              <a:xfrm>
                <a:off x="-14122" y="7072716"/>
                <a:ext cx="128268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101" name="Google Shape;2101;p45"/>
              <p:cNvSpPr/>
              <p:nvPr/>
            </p:nvSpPr>
            <p:spPr>
              <a:xfrm>
                <a:off x="-14122" y="7502904"/>
                <a:ext cx="1282684" cy="600939"/>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90%</a:t>
                </a:r>
                <a:endParaRPr b="1" sz="1600">
                  <a:solidFill>
                    <a:schemeClr val="dk1"/>
                  </a:solidFill>
                  <a:latin typeface="Arial Narrow"/>
                  <a:ea typeface="Arial Narrow"/>
                  <a:cs typeface="Arial Narrow"/>
                  <a:sym typeface="Arial Narrow"/>
                </a:endParaRPr>
              </a:p>
            </p:txBody>
          </p:sp>
          <p:sp>
            <p:nvSpPr>
              <p:cNvPr id="2102" name="Google Shape;2102;p45"/>
              <p:cNvSpPr txBox="1"/>
              <p:nvPr/>
            </p:nvSpPr>
            <p:spPr>
              <a:xfrm>
                <a:off x="-14122" y="8082123"/>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81 casos</a:t>
                </a:r>
                <a:endParaRPr b="1" sz="1200">
                  <a:solidFill>
                    <a:schemeClr val="dk1"/>
                  </a:solidFill>
                  <a:latin typeface="Arial Narrow"/>
                  <a:ea typeface="Arial Narrow"/>
                  <a:cs typeface="Arial Narrow"/>
                  <a:sym typeface="Arial Narrow"/>
                </a:endParaRPr>
              </a:p>
            </p:txBody>
          </p:sp>
        </p:grpSp>
      </p:grpSp>
      <p:pic>
        <p:nvPicPr>
          <p:cNvPr id="2103" name="Google Shape;2103;p45"/>
          <p:cNvPicPr preferRelativeResize="0"/>
          <p:nvPr/>
        </p:nvPicPr>
        <p:blipFill rotWithShape="1">
          <a:blip r:embed="rId8">
            <a:alphaModFix/>
          </a:blip>
          <a:srcRect b="0" l="0" r="0" t="0"/>
          <a:stretch/>
        </p:blipFill>
        <p:spPr>
          <a:xfrm>
            <a:off x="235700" y="5600855"/>
            <a:ext cx="933450" cy="751093"/>
          </a:xfrm>
          <a:prstGeom prst="rect">
            <a:avLst/>
          </a:prstGeom>
          <a:noFill/>
          <a:ln>
            <a:noFill/>
          </a:ln>
        </p:spPr>
      </p:pic>
      <p:grpSp>
        <p:nvGrpSpPr>
          <p:cNvPr id="2104" name="Google Shape;2104;p45"/>
          <p:cNvGrpSpPr/>
          <p:nvPr/>
        </p:nvGrpSpPr>
        <p:grpSpPr>
          <a:xfrm>
            <a:off x="32738" y="6408556"/>
            <a:ext cx="1761059" cy="1216993"/>
            <a:chOff x="-103304" y="7072716"/>
            <a:chExt cx="1336174" cy="1111115"/>
          </a:xfrm>
        </p:grpSpPr>
        <p:sp>
          <p:nvSpPr>
            <p:cNvPr id="2105" name="Google Shape;2105;p45"/>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2106" name="Google Shape;2106;p45"/>
            <p:cNvSpPr/>
            <p:nvPr/>
          </p:nvSpPr>
          <p:spPr>
            <a:xfrm>
              <a:off x="-103304" y="7363319"/>
              <a:ext cx="1336174" cy="820512"/>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Régimen contributivo</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53,3% - 48casos</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Régimen subsidiado</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34,4% - 31 casos</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No afiliado</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11,1% - 10 casos</a:t>
              </a:r>
              <a:endParaRPr/>
            </a:p>
          </p:txBody>
        </p:sp>
      </p:grpSp>
      <p:sp>
        <p:nvSpPr>
          <p:cNvPr id="2107" name="Google Shape;2107;p45"/>
          <p:cNvSpPr txBox="1"/>
          <p:nvPr/>
        </p:nvSpPr>
        <p:spPr>
          <a:xfrm>
            <a:off x="0" y="4716016"/>
            <a:ext cx="218073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con respecto al mismo periodo del año anterior disminuyó en un 20%</a:t>
            </a:r>
            <a:endParaRPr/>
          </a:p>
        </p:txBody>
      </p:sp>
      <p:sp>
        <p:nvSpPr>
          <p:cNvPr id="2108" name="Google Shape;2108;p45"/>
          <p:cNvSpPr/>
          <p:nvPr/>
        </p:nvSpPr>
        <p:spPr>
          <a:xfrm>
            <a:off x="2186603" y="4469505"/>
            <a:ext cx="5020169" cy="390527"/>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109" name="Google Shape;2109;p45"/>
          <p:cNvGrpSpPr/>
          <p:nvPr/>
        </p:nvGrpSpPr>
        <p:grpSpPr>
          <a:xfrm>
            <a:off x="44269" y="7612216"/>
            <a:ext cx="1832623" cy="1483932"/>
            <a:chOff x="1979044" y="5443169"/>
            <a:chExt cx="1832623" cy="1483932"/>
          </a:xfrm>
        </p:grpSpPr>
        <p:pic>
          <p:nvPicPr>
            <p:cNvPr id="2110" name="Google Shape;2110;p45"/>
            <p:cNvPicPr preferRelativeResize="0"/>
            <p:nvPr/>
          </p:nvPicPr>
          <p:blipFill rotWithShape="1">
            <a:blip r:embed="rId9">
              <a:alphaModFix/>
            </a:blip>
            <a:srcRect b="0" l="0" r="0" t="0"/>
            <a:stretch/>
          </p:blipFill>
          <p:spPr>
            <a:xfrm>
              <a:off x="2567526" y="5443169"/>
              <a:ext cx="529058" cy="612280"/>
            </a:xfrm>
            <a:prstGeom prst="rect">
              <a:avLst/>
            </a:prstGeom>
            <a:noFill/>
            <a:ln>
              <a:noFill/>
            </a:ln>
          </p:spPr>
        </p:pic>
        <p:grpSp>
          <p:nvGrpSpPr>
            <p:cNvPr id="2111" name="Google Shape;2111;p45"/>
            <p:cNvGrpSpPr/>
            <p:nvPr/>
          </p:nvGrpSpPr>
          <p:grpSpPr>
            <a:xfrm>
              <a:off x="1979044" y="5875217"/>
              <a:ext cx="1832623" cy="1051884"/>
              <a:chOff x="4697795" y="895031"/>
              <a:chExt cx="1832623" cy="1051884"/>
            </a:xfrm>
          </p:grpSpPr>
          <p:sp>
            <p:nvSpPr>
              <p:cNvPr id="2112" name="Google Shape;2112;p45"/>
              <p:cNvSpPr/>
              <p:nvPr/>
            </p:nvSpPr>
            <p:spPr>
              <a:xfrm>
                <a:off x="4697795" y="1356697"/>
                <a:ext cx="1832623" cy="590218"/>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700">
                    <a:solidFill>
                      <a:srgbClr val="7030A0"/>
                    </a:solidFill>
                    <a:latin typeface="Arial Narrow"/>
                    <a:ea typeface="Arial Narrow"/>
                    <a:cs typeface="Arial Narrow"/>
                    <a:sym typeface="Arial Narrow"/>
                  </a:rPr>
                  <a:t>Fetales: </a:t>
                </a:r>
                <a:endParaRPr/>
              </a:p>
              <a:p>
                <a:pPr indent="0" lvl="0" marL="0" marR="0" rtl="0" algn="ctr">
                  <a:spcBef>
                    <a:spcPts val="0"/>
                  </a:spcBef>
                  <a:spcAft>
                    <a:spcPts val="0"/>
                  </a:spcAft>
                  <a:buNone/>
                </a:pPr>
                <a:r>
                  <a:rPr b="1" lang="es-ES" sz="700">
                    <a:solidFill>
                      <a:schemeClr val="dk1"/>
                    </a:solidFill>
                    <a:latin typeface="Arial Narrow"/>
                    <a:ea typeface="Arial Narrow"/>
                    <a:cs typeface="Arial Narrow"/>
                    <a:sym typeface="Arial Narrow"/>
                  </a:rPr>
                  <a:t>Ante parto 56% (51) – Intra parto 3,3% (3)</a:t>
                </a:r>
                <a:endParaRPr/>
              </a:p>
            </p:txBody>
          </p:sp>
          <p:sp>
            <p:nvSpPr>
              <p:cNvPr id="2113" name="Google Shape;2113;p45"/>
              <p:cNvSpPr/>
              <p:nvPr/>
            </p:nvSpPr>
            <p:spPr>
              <a:xfrm>
                <a:off x="4697795" y="895031"/>
                <a:ext cx="18162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Momento de ocurrencia </a:t>
                </a:r>
                <a:endParaRPr/>
              </a:p>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 la muerte</a:t>
                </a:r>
                <a:endParaRPr b="1" sz="1200" u="sng">
                  <a:solidFill>
                    <a:srgbClr val="000000"/>
                  </a:solidFill>
                  <a:latin typeface="Arial Narrow"/>
                  <a:ea typeface="Arial Narrow"/>
                  <a:cs typeface="Arial Narrow"/>
                  <a:sym typeface="Arial Narrow"/>
                </a:endParaRPr>
              </a:p>
            </p:txBody>
          </p:sp>
        </p:grpSp>
      </p:grpSp>
      <p:grpSp>
        <p:nvGrpSpPr>
          <p:cNvPr id="2114" name="Google Shape;2114;p45"/>
          <p:cNvGrpSpPr/>
          <p:nvPr/>
        </p:nvGrpSpPr>
        <p:grpSpPr>
          <a:xfrm>
            <a:off x="2505747" y="4559503"/>
            <a:ext cx="3446504" cy="276999"/>
            <a:chOff x="2448322" y="74775"/>
            <a:chExt cx="3446504" cy="276999"/>
          </a:xfrm>
        </p:grpSpPr>
        <p:sp>
          <p:nvSpPr>
            <p:cNvPr id="2115" name="Google Shape;2115;p45"/>
            <p:cNvSpPr/>
            <p:nvPr/>
          </p:nvSpPr>
          <p:spPr>
            <a:xfrm>
              <a:off x="2448322" y="76700"/>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16" name="Google Shape;2116;p45"/>
            <p:cNvCxnSpPr>
              <a:stCxn id="2115" idx="6"/>
            </p:cNvCxnSpPr>
            <p:nvPr/>
          </p:nvCxnSpPr>
          <p:spPr>
            <a:xfrm>
              <a:off x="2736354" y="207505"/>
              <a:ext cx="648000" cy="0"/>
            </a:xfrm>
            <a:prstGeom prst="straightConnector1">
              <a:avLst/>
            </a:prstGeom>
            <a:noFill/>
            <a:ln cap="flat" cmpd="sng" w="28575">
              <a:solidFill>
                <a:srgbClr val="C00000"/>
              </a:solidFill>
              <a:prstDash val="solid"/>
              <a:round/>
              <a:headEnd len="sm" w="sm" type="none"/>
              <a:tailEnd len="sm" w="sm" type="none"/>
            </a:ln>
          </p:spPr>
        </p:cxnSp>
        <p:sp>
          <p:nvSpPr>
            <p:cNvPr id="2117" name="Google Shape;2117;p4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 e indicadores</a:t>
              </a:r>
              <a:endParaRPr b="1" sz="1200">
                <a:solidFill>
                  <a:schemeClr val="dk1"/>
                </a:solidFill>
                <a:latin typeface="Arial Narrow"/>
                <a:ea typeface="Arial Narrow"/>
                <a:cs typeface="Arial Narrow"/>
                <a:sym typeface="Arial Narrow"/>
              </a:endParaRPr>
            </a:p>
          </p:txBody>
        </p:sp>
      </p:grpSp>
      <p:sp>
        <p:nvSpPr>
          <p:cNvPr id="2118" name="Google Shape;2118;p45"/>
          <p:cNvSpPr txBox="1"/>
          <p:nvPr/>
        </p:nvSpPr>
        <p:spPr>
          <a:xfrm>
            <a:off x="2153639" y="5606534"/>
            <a:ext cx="2241210"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Razón de mortalidad neonatal tardía</a:t>
            </a:r>
            <a:endParaRPr/>
          </a:p>
        </p:txBody>
      </p:sp>
      <p:sp>
        <p:nvSpPr>
          <p:cNvPr id="2119" name="Google Shape;2119;p45"/>
          <p:cNvSpPr txBox="1"/>
          <p:nvPr/>
        </p:nvSpPr>
        <p:spPr>
          <a:xfrm>
            <a:off x="2206193" y="5795616"/>
            <a:ext cx="207166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2 muertes por cada 1000 nacidos vivos y muertos (2/7.945) *1000</a:t>
            </a:r>
            <a:endParaRPr b="1" sz="1200">
              <a:solidFill>
                <a:srgbClr val="C00000"/>
              </a:solidFill>
              <a:latin typeface="Arial Narrow"/>
              <a:ea typeface="Arial Narrow"/>
              <a:cs typeface="Arial Narrow"/>
              <a:sym typeface="Arial Narrow"/>
            </a:endParaRPr>
          </a:p>
        </p:txBody>
      </p:sp>
      <p:sp>
        <p:nvSpPr>
          <p:cNvPr id="2120" name="Google Shape;2120;p45"/>
          <p:cNvSpPr txBox="1"/>
          <p:nvPr/>
        </p:nvSpPr>
        <p:spPr>
          <a:xfrm>
            <a:off x="2032035" y="4814446"/>
            <a:ext cx="2241210"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Razón de mortalidad perinatal</a:t>
            </a:r>
            <a:endParaRPr b="1" sz="1100">
              <a:solidFill>
                <a:schemeClr val="dk1"/>
              </a:solidFill>
              <a:latin typeface="Arial Narrow"/>
              <a:ea typeface="Arial Narrow"/>
              <a:cs typeface="Arial Narrow"/>
              <a:sym typeface="Arial Narrow"/>
            </a:endParaRPr>
          </a:p>
        </p:txBody>
      </p:sp>
      <p:sp>
        <p:nvSpPr>
          <p:cNvPr id="2121" name="Google Shape;2121;p45"/>
          <p:cNvSpPr txBox="1"/>
          <p:nvPr/>
        </p:nvSpPr>
        <p:spPr>
          <a:xfrm>
            <a:off x="2279929" y="5005789"/>
            <a:ext cx="191234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9,3 muertes por cada 1000 nacidos vivos y muertos (74/7.945) *1000</a:t>
            </a:r>
            <a:endParaRPr b="1" sz="1200">
              <a:solidFill>
                <a:srgbClr val="C00000"/>
              </a:solidFill>
              <a:latin typeface="Arial Narrow"/>
              <a:ea typeface="Arial Narrow"/>
              <a:cs typeface="Arial Narrow"/>
              <a:sym typeface="Arial Narrow"/>
            </a:endParaRPr>
          </a:p>
        </p:txBody>
      </p:sp>
      <p:sp>
        <p:nvSpPr>
          <p:cNvPr id="2122" name="Google Shape;2122;p45"/>
          <p:cNvSpPr/>
          <p:nvPr/>
        </p:nvSpPr>
        <p:spPr>
          <a:xfrm>
            <a:off x="2106679" y="1763688"/>
            <a:ext cx="5076142" cy="80021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50">
                <a:solidFill>
                  <a:schemeClr val="dk1"/>
                </a:solidFill>
                <a:latin typeface="Arial"/>
                <a:ea typeface="Arial"/>
                <a:cs typeface="Arial"/>
                <a:sym typeface="Arial"/>
              </a:rPr>
              <a:t>Canal endémico para muerte perinatal, datos preliminares. Residentes en Medellín. Acumulado al   cuarto período epidemiológico de 2022.</a:t>
            </a:r>
            <a:endParaRPr i="1" sz="1050">
              <a:solidFill>
                <a:schemeClr val="dk1"/>
              </a:solidFill>
              <a:latin typeface="Calibri"/>
              <a:ea typeface="Calibri"/>
              <a:cs typeface="Calibri"/>
              <a:sym typeface="Calibri"/>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Fuente: Seguimiento de muerte perinatal 2016 - 2022, Sivigila. Medellín. Fecha de corte: 23/04/2022.</a:t>
            </a:r>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MMWR (razones observadas y esperadas).</a:t>
            </a:r>
            <a:endParaRPr i="1" sz="8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1000">
              <a:solidFill>
                <a:schemeClr val="dk1"/>
              </a:solidFill>
              <a:latin typeface="Calibri"/>
              <a:ea typeface="Calibri"/>
              <a:cs typeface="Calibri"/>
              <a:sym typeface="Calibri"/>
            </a:endParaRPr>
          </a:p>
        </p:txBody>
      </p:sp>
      <p:sp>
        <p:nvSpPr>
          <p:cNvPr id="2123" name="Google Shape;2123;p45"/>
          <p:cNvSpPr/>
          <p:nvPr/>
        </p:nvSpPr>
        <p:spPr>
          <a:xfrm>
            <a:off x="2106679" y="3779912"/>
            <a:ext cx="5076142" cy="8156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50">
                <a:solidFill>
                  <a:schemeClr val="dk1"/>
                </a:solidFill>
                <a:latin typeface="Arial"/>
                <a:ea typeface="Arial"/>
                <a:cs typeface="Arial"/>
                <a:sym typeface="Arial"/>
              </a:rPr>
              <a:t>Canal endémico para muerte neonatal, datos preliminares. Residentes en Medellín. Acumulado al cuarto periodo epidemiológico de 2022.</a:t>
            </a:r>
            <a:endParaRPr b="1" i="1" sz="1050">
              <a:solidFill>
                <a:schemeClr val="dk1"/>
              </a:solidFill>
              <a:latin typeface="Calibri"/>
              <a:ea typeface="Calibri"/>
              <a:cs typeface="Calibri"/>
              <a:sym typeface="Calibri"/>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Fuente: Seguimiento de muerte perinatal 2016 - 2022, Sivigila. Medellín. Fecha de corte: 23/04/2022.</a:t>
            </a:r>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MMWR (razones observadas y esperadas).</a:t>
            </a:r>
            <a:endParaRPr i="1" sz="8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1000">
              <a:solidFill>
                <a:schemeClr val="dk1"/>
              </a:solidFill>
              <a:latin typeface="Calibri"/>
              <a:ea typeface="Calibri"/>
              <a:cs typeface="Calibri"/>
              <a:sym typeface="Calibri"/>
            </a:endParaRPr>
          </a:p>
        </p:txBody>
      </p:sp>
      <p:sp>
        <p:nvSpPr>
          <p:cNvPr id="2124" name="Google Shape;2124;p45"/>
          <p:cNvSpPr/>
          <p:nvPr/>
        </p:nvSpPr>
        <p:spPr>
          <a:xfrm>
            <a:off x="2348369" y="6394266"/>
            <a:ext cx="3600450"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00">
                <a:solidFill>
                  <a:schemeClr val="dk1"/>
                </a:solidFill>
                <a:latin typeface="Arial"/>
                <a:ea typeface="Arial"/>
                <a:cs typeface="Arial"/>
                <a:sym typeface="Arial"/>
              </a:rPr>
              <a:t>Razón de mortalidad perinatal y neonatal tardía según peso y momento de la muerte. Residentes en Medellín, al cuarto periodo epidemiológico de 2022.</a:t>
            </a:r>
            <a:endParaRPr sz="900">
              <a:solidFill>
                <a:schemeClr val="dk1"/>
              </a:solidFill>
              <a:latin typeface="Calibri"/>
              <a:ea typeface="Calibri"/>
              <a:cs typeface="Calibri"/>
              <a:sym typeface="Calibri"/>
            </a:endParaRPr>
          </a:p>
        </p:txBody>
      </p:sp>
      <p:sp>
        <p:nvSpPr>
          <p:cNvPr id="2125" name="Google Shape;2125;p45"/>
          <p:cNvSpPr/>
          <p:nvPr/>
        </p:nvSpPr>
        <p:spPr>
          <a:xfrm>
            <a:off x="2226388" y="8988793"/>
            <a:ext cx="4956433" cy="198516"/>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s-ES" sz="600">
                <a:solidFill>
                  <a:schemeClr val="dk1"/>
                </a:solidFill>
                <a:latin typeface="Arial"/>
                <a:ea typeface="Arial"/>
                <a:cs typeface="Arial"/>
                <a:sym typeface="Arial"/>
              </a:rPr>
              <a:t>Fuente: Seguimiento de muertes perinatales y neonatales tardías, Sivigila y RUAF ND. Medellín. Fecha de corte: 23//04/2022.</a:t>
            </a:r>
            <a:endParaRPr sz="500">
              <a:solidFill>
                <a:schemeClr val="dk1"/>
              </a:solidFill>
              <a:latin typeface="Calibri"/>
              <a:ea typeface="Calibri"/>
              <a:cs typeface="Calibri"/>
              <a:sym typeface="Calibri"/>
            </a:endParaRPr>
          </a:p>
        </p:txBody>
      </p:sp>
      <p:pic>
        <p:nvPicPr>
          <p:cNvPr id="2126" name="Google Shape;2126;p45"/>
          <p:cNvPicPr preferRelativeResize="0"/>
          <p:nvPr/>
        </p:nvPicPr>
        <p:blipFill rotWithShape="1">
          <a:blip r:embed="rId10">
            <a:alphaModFix/>
          </a:blip>
          <a:srcRect b="0" l="0" r="0" t="0"/>
          <a:stretch/>
        </p:blipFill>
        <p:spPr>
          <a:xfrm>
            <a:off x="2537831" y="6903411"/>
            <a:ext cx="3798923" cy="2076372"/>
          </a:xfrm>
          <a:prstGeom prst="rect">
            <a:avLst/>
          </a:prstGeom>
          <a:noFill/>
          <a:ln>
            <a:noFill/>
          </a:ln>
        </p:spPr>
      </p:pic>
      <p:pic>
        <p:nvPicPr>
          <p:cNvPr descr="Interfaz de usuario gráfica, Aplicación&#10;&#10;Descripción generada automáticamente" id="2127" name="Google Shape;2127;p45"/>
          <p:cNvPicPr preferRelativeResize="0"/>
          <p:nvPr/>
        </p:nvPicPr>
        <p:blipFill rotWithShape="1">
          <a:blip r:embed="rId11">
            <a:alphaModFix/>
          </a:blip>
          <a:srcRect b="19710" l="10151" r="9915" t="34741"/>
          <a:stretch/>
        </p:blipFill>
        <p:spPr>
          <a:xfrm>
            <a:off x="2676916" y="336827"/>
            <a:ext cx="4163894" cy="1426861"/>
          </a:xfrm>
          <a:prstGeom prst="rect">
            <a:avLst/>
          </a:prstGeom>
          <a:solidFill>
            <a:srgbClr val="FFFFFF"/>
          </a:solidFill>
          <a:ln>
            <a:noFill/>
          </a:ln>
        </p:spPr>
      </p:pic>
      <p:pic>
        <p:nvPicPr>
          <p:cNvPr descr="Interfaz de usuario gráfica, Gráfico, Aplicación&#10;&#10;Descripción generada automáticamente" id="2128" name="Google Shape;2128;p45"/>
          <p:cNvPicPr preferRelativeResize="0"/>
          <p:nvPr/>
        </p:nvPicPr>
        <p:blipFill rotWithShape="1">
          <a:blip r:embed="rId12">
            <a:alphaModFix/>
          </a:blip>
          <a:srcRect b="20367" l="10322" r="10219" t="33310"/>
          <a:stretch/>
        </p:blipFill>
        <p:spPr>
          <a:xfrm>
            <a:off x="2555970" y="2442940"/>
            <a:ext cx="4356848" cy="114383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2" name="Shape 2132"/>
        <p:cNvGrpSpPr/>
        <p:nvPr/>
      </p:nvGrpSpPr>
      <p:grpSpPr>
        <a:xfrm>
          <a:off x="0" y="0"/>
          <a:ext cx="0" cy="0"/>
          <a:chOff x="0" y="0"/>
          <a:chExt cx="0" cy="0"/>
        </a:xfrm>
      </p:grpSpPr>
      <p:pic>
        <p:nvPicPr>
          <p:cNvPr id="2133" name="Google Shape;2133;p46"/>
          <p:cNvPicPr preferRelativeResize="0"/>
          <p:nvPr/>
        </p:nvPicPr>
        <p:blipFill rotWithShape="1">
          <a:blip r:embed="rId3">
            <a:alphaModFix/>
          </a:blip>
          <a:srcRect b="0" l="59057" r="25145" t="8806"/>
          <a:stretch/>
        </p:blipFill>
        <p:spPr>
          <a:xfrm>
            <a:off x="5189590" y="3619630"/>
            <a:ext cx="486249" cy="502665"/>
          </a:xfrm>
          <a:prstGeom prst="rect">
            <a:avLst/>
          </a:prstGeom>
          <a:noFill/>
          <a:ln>
            <a:noFill/>
          </a:ln>
        </p:spPr>
      </p:pic>
      <p:pic>
        <p:nvPicPr>
          <p:cNvPr id="2134" name="Google Shape;2134;p46"/>
          <p:cNvPicPr preferRelativeResize="0"/>
          <p:nvPr/>
        </p:nvPicPr>
        <p:blipFill rotWithShape="1">
          <a:blip r:embed="rId4">
            <a:alphaModFix/>
          </a:blip>
          <a:srcRect b="0" l="0" r="0" t="0"/>
          <a:stretch/>
        </p:blipFill>
        <p:spPr>
          <a:xfrm>
            <a:off x="-11287" y="-32726"/>
            <a:ext cx="2192018" cy="2856904"/>
          </a:xfrm>
          <a:prstGeom prst="rect">
            <a:avLst/>
          </a:prstGeom>
          <a:noFill/>
          <a:ln>
            <a:noFill/>
          </a:ln>
        </p:spPr>
      </p:pic>
      <p:pic>
        <p:nvPicPr>
          <p:cNvPr id="2135" name="Google Shape;2135;p46"/>
          <p:cNvPicPr preferRelativeResize="0"/>
          <p:nvPr/>
        </p:nvPicPr>
        <p:blipFill rotWithShape="1">
          <a:blip r:embed="rId5">
            <a:alphaModFix/>
          </a:blip>
          <a:srcRect b="0" l="0" r="0" t="51431"/>
          <a:stretch/>
        </p:blipFill>
        <p:spPr>
          <a:xfrm>
            <a:off x="0" y="2824178"/>
            <a:ext cx="2180731" cy="2724869"/>
          </a:xfrm>
          <a:prstGeom prst="rect">
            <a:avLst/>
          </a:prstGeom>
          <a:noFill/>
          <a:ln>
            <a:noFill/>
          </a:ln>
        </p:spPr>
      </p:pic>
      <p:sp>
        <p:nvSpPr>
          <p:cNvPr id="2136" name="Google Shape;2136;p46"/>
          <p:cNvSpPr txBox="1"/>
          <p:nvPr/>
        </p:nvSpPr>
        <p:spPr>
          <a:xfrm>
            <a:off x="-11287" y="766609"/>
            <a:ext cx="217909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4 - 2022</a:t>
            </a:r>
            <a:endParaRPr b="1" sz="1200">
              <a:solidFill>
                <a:schemeClr val="dk1"/>
              </a:solidFill>
              <a:latin typeface="Arial Narrow"/>
              <a:ea typeface="Arial Narrow"/>
              <a:cs typeface="Arial Narrow"/>
              <a:sym typeface="Arial Narrow"/>
            </a:endParaRPr>
          </a:p>
        </p:txBody>
      </p:sp>
      <p:grpSp>
        <p:nvGrpSpPr>
          <p:cNvPr id="2137" name="Google Shape;2137;p46"/>
          <p:cNvGrpSpPr/>
          <p:nvPr/>
        </p:nvGrpSpPr>
        <p:grpSpPr>
          <a:xfrm>
            <a:off x="179214" y="4211960"/>
            <a:ext cx="1892650" cy="488476"/>
            <a:chOff x="2397524" y="3379972"/>
            <a:chExt cx="4508500" cy="904875"/>
          </a:xfrm>
        </p:grpSpPr>
        <p:pic>
          <p:nvPicPr>
            <p:cNvPr id="2138" name="Google Shape;2138;p46"/>
            <p:cNvPicPr preferRelativeResize="0"/>
            <p:nvPr/>
          </p:nvPicPr>
          <p:blipFill rotWithShape="1">
            <a:blip r:embed="rId6">
              <a:alphaModFix/>
            </a:blip>
            <a:srcRect b="0" l="0" r="0" t="0"/>
            <a:stretch/>
          </p:blipFill>
          <p:spPr>
            <a:xfrm>
              <a:off x="2397524" y="3379972"/>
              <a:ext cx="4508500" cy="904875"/>
            </a:xfrm>
            <a:prstGeom prst="rect">
              <a:avLst/>
            </a:prstGeom>
            <a:noFill/>
            <a:ln>
              <a:noFill/>
            </a:ln>
          </p:spPr>
        </p:pic>
        <p:sp>
          <p:nvSpPr>
            <p:cNvPr id="2139" name="Google Shape;2139;p46"/>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211</a:t>
              </a:r>
              <a:endParaRPr b="1" sz="2000">
                <a:solidFill>
                  <a:schemeClr val="dk1"/>
                </a:solidFill>
                <a:latin typeface="Arial Narrow"/>
                <a:ea typeface="Arial Narrow"/>
                <a:cs typeface="Arial Narrow"/>
                <a:sym typeface="Arial Narrow"/>
              </a:endParaRPr>
            </a:p>
          </p:txBody>
        </p:sp>
      </p:grpSp>
      <p:sp>
        <p:nvSpPr>
          <p:cNvPr id="2140" name="Google Shape;2140;p46"/>
          <p:cNvSpPr txBox="1"/>
          <p:nvPr/>
        </p:nvSpPr>
        <p:spPr>
          <a:xfrm>
            <a:off x="0" y="4716016"/>
            <a:ext cx="218073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aumentó en un 36%</a:t>
            </a:r>
            <a:endParaRPr b="1" sz="1200">
              <a:solidFill>
                <a:schemeClr val="dk1"/>
              </a:solidFill>
              <a:latin typeface="Arial Narrow"/>
              <a:ea typeface="Arial Narrow"/>
              <a:cs typeface="Arial Narrow"/>
              <a:sym typeface="Arial Narrow"/>
            </a:endParaRPr>
          </a:p>
        </p:txBody>
      </p:sp>
      <p:grpSp>
        <p:nvGrpSpPr>
          <p:cNvPr id="2141" name="Google Shape;2141;p46"/>
          <p:cNvGrpSpPr/>
          <p:nvPr/>
        </p:nvGrpSpPr>
        <p:grpSpPr>
          <a:xfrm>
            <a:off x="2448322" y="74775"/>
            <a:ext cx="3446504" cy="276999"/>
            <a:chOff x="2448322" y="74775"/>
            <a:chExt cx="3446504" cy="276999"/>
          </a:xfrm>
        </p:grpSpPr>
        <p:sp>
          <p:nvSpPr>
            <p:cNvPr id="2142" name="Google Shape;2142;p4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43" name="Google Shape;2143;p46"/>
            <p:cNvCxnSpPr>
              <a:stCxn id="214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144" name="Google Shape;2144;p4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145" name="Google Shape;2145;p4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Pág..46 </a:t>
            </a:r>
            <a:endParaRPr b="1" sz="1050">
              <a:solidFill>
                <a:schemeClr val="dk1"/>
              </a:solidFill>
              <a:latin typeface="Arial Narrow"/>
              <a:ea typeface="Arial Narrow"/>
              <a:cs typeface="Arial Narrow"/>
              <a:sym typeface="Arial Narrow"/>
            </a:endParaRPr>
          </a:p>
        </p:txBody>
      </p:sp>
      <p:sp>
        <p:nvSpPr>
          <p:cNvPr id="2146" name="Google Shape;2146;p46"/>
          <p:cNvSpPr txBox="1"/>
          <p:nvPr>
            <p:ph type="ctrTitle"/>
          </p:nvPr>
        </p:nvSpPr>
        <p:spPr>
          <a:xfrm>
            <a:off x="-29713" y="101346"/>
            <a:ext cx="2208885" cy="707886"/>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Sífilis Gestacional SG</a:t>
            </a:r>
            <a:endParaRPr/>
          </a:p>
        </p:txBody>
      </p:sp>
      <p:pic>
        <p:nvPicPr>
          <p:cNvPr id="2147" name="Google Shape;2147;p46"/>
          <p:cNvPicPr preferRelativeResize="0"/>
          <p:nvPr/>
        </p:nvPicPr>
        <p:blipFill rotWithShape="1">
          <a:blip r:embed="rId7">
            <a:alphaModFix/>
          </a:blip>
          <a:srcRect b="0" l="0" r="0" t="0"/>
          <a:stretch/>
        </p:blipFill>
        <p:spPr>
          <a:xfrm>
            <a:off x="2507697" y="3483891"/>
            <a:ext cx="739835" cy="605319"/>
          </a:xfrm>
          <a:prstGeom prst="rect">
            <a:avLst/>
          </a:prstGeom>
          <a:noFill/>
          <a:ln>
            <a:noFill/>
          </a:ln>
        </p:spPr>
      </p:pic>
      <p:grpSp>
        <p:nvGrpSpPr>
          <p:cNvPr id="2148" name="Google Shape;2148;p46"/>
          <p:cNvGrpSpPr/>
          <p:nvPr/>
        </p:nvGrpSpPr>
        <p:grpSpPr>
          <a:xfrm>
            <a:off x="2121823" y="4006923"/>
            <a:ext cx="1475707" cy="1357165"/>
            <a:chOff x="-14122" y="7072716"/>
            <a:chExt cx="1229607" cy="1172615"/>
          </a:xfrm>
        </p:grpSpPr>
        <p:sp>
          <p:nvSpPr>
            <p:cNvPr id="2149" name="Google Shape;2149;p46"/>
            <p:cNvSpPr txBox="1"/>
            <p:nvPr/>
          </p:nvSpPr>
          <p:spPr>
            <a:xfrm>
              <a:off x="-14122" y="7072716"/>
              <a:ext cx="1229607" cy="2193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Área de residencia</a:t>
              </a:r>
              <a:endParaRPr b="1" sz="1050" u="sng">
                <a:solidFill>
                  <a:schemeClr val="dk1"/>
                </a:solidFill>
                <a:latin typeface="Arial Narrow"/>
                <a:ea typeface="Arial Narrow"/>
                <a:cs typeface="Arial Narrow"/>
                <a:sym typeface="Arial Narrow"/>
              </a:endParaRPr>
            </a:p>
          </p:txBody>
        </p:sp>
        <p:sp>
          <p:nvSpPr>
            <p:cNvPr id="2150" name="Google Shape;2150;p46"/>
            <p:cNvSpPr/>
            <p:nvPr/>
          </p:nvSpPr>
          <p:spPr>
            <a:xfrm>
              <a:off x="137916" y="7495172"/>
              <a:ext cx="980978" cy="750159"/>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Cabecera 93,8% (198)</a:t>
              </a:r>
              <a:endParaRPr/>
            </a:p>
            <a:p>
              <a:pPr indent="0" lvl="0" marL="0" marR="0" rtl="0" algn="ctr">
                <a:spcBef>
                  <a:spcPts val="0"/>
                </a:spcBef>
                <a:spcAft>
                  <a:spcPts val="0"/>
                </a:spcAft>
                <a:buNone/>
              </a:pPr>
              <a:r>
                <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Rural </a:t>
              </a:r>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1,9% (4)</a:t>
              </a:r>
              <a:endParaRPr b="1" sz="1200">
                <a:solidFill>
                  <a:schemeClr val="dk1"/>
                </a:solidFill>
                <a:latin typeface="Arial Narrow"/>
                <a:ea typeface="Arial Narrow"/>
                <a:cs typeface="Arial Narrow"/>
                <a:sym typeface="Arial Narrow"/>
              </a:endParaRPr>
            </a:p>
          </p:txBody>
        </p:sp>
      </p:grpSp>
      <p:pic>
        <p:nvPicPr>
          <p:cNvPr id="2151" name="Google Shape;2151;p46"/>
          <p:cNvPicPr preferRelativeResize="0"/>
          <p:nvPr/>
        </p:nvPicPr>
        <p:blipFill rotWithShape="1">
          <a:blip r:embed="rId8">
            <a:alphaModFix/>
          </a:blip>
          <a:srcRect b="0" l="0" r="0" t="0"/>
          <a:stretch/>
        </p:blipFill>
        <p:spPr>
          <a:xfrm>
            <a:off x="3725404" y="3472016"/>
            <a:ext cx="751217" cy="597908"/>
          </a:xfrm>
          <a:prstGeom prst="rect">
            <a:avLst/>
          </a:prstGeom>
          <a:noFill/>
          <a:ln>
            <a:noFill/>
          </a:ln>
        </p:spPr>
      </p:pic>
      <p:grpSp>
        <p:nvGrpSpPr>
          <p:cNvPr id="2152" name="Google Shape;2152;p46"/>
          <p:cNvGrpSpPr/>
          <p:nvPr/>
        </p:nvGrpSpPr>
        <p:grpSpPr>
          <a:xfrm>
            <a:off x="3411381" y="3988708"/>
            <a:ext cx="1475706" cy="1447391"/>
            <a:chOff x="-14122" y="7072716"/>
            <a:chExt cx="1229607" cy="1725684"/>
          </a:xfrm>
        </p:grpSpPr>
        <p:sp>
          <p:nvSpPr>
            <p:cNvPr id="2153" name="Google Shape;2153;p46"/>
            <p:cNvSpPr txBox="1"/>
            <p:nvPr/>
          </p:nvSpPr>
          <p:spPr>
            <a:xfrm>
              <a:off x="-14122" y="7072716"/>
              <a:ext cx="1229607" cy="3119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Afiliación al SGSS</a:t>
              </a:r>
              <a:endParaRPr b="1" sz="1050" u="sng">
                <a:solidFill>
                  <a:schemeClr val="dk1"/>
                </a:solidFill>
                <a:latin typeface="Arial Narrow"/>
                <a:ea typeface="Arial Narrow"/>
                <a:cs typeface="Arial Narrow"/>
                <a:sym typeface="Arial Narrow"/>
              </a:endParaRPr>
            </a:p>
          </p:txBody>
        </p:sp>
        <p:sp>
          <p:nvSpPr>
            <p:cNvPr id="2154" name="Google Shape;2154;p46"/>
            <p:cNvSpPr/>
            <p:nvPr/>
          </p:nvSpPr>
          <p:spPr>
            <a:xfrm>
              <a:off x="177666" y="7741933"/>
              <a:ext cx="804648" cy="1056467"/>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Subsidiado 37% (78)</a:t>
              </a:r>
              <a:endParaRPr/>
            </a:p>
            <a:p>
              <a:pPr indent="0" lvl="0" marL="0" marR="0" rtl="0" algn="ctr">
                <a:spcBef>
                  <a:spcPts val="0"/>
                </a:spcBef>
                <a:spcAft>
                  <a:spcPts val="0"/>
                </a:spcAft>
                <a:buNone/>
              </a:pPr>
              <a:r>
                <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No afiliadas 36% (76)</a:t>
              </a:r>
              <a:endParaRPr b="1" sz="1200">
                <a:solidFill>
                  <a:schemeClr val="dk1"/>
                </a:solidFill>
                <a:latin typeface="Arial Narrow"/>
                <a:ea typeface="Arial Narrow"/>
                <a:cs typeface="Arial Narrow"/>
                <a:sym typeface="Arial Narrow"/>
              </a:endParaRPr>
            </a:p>
          </p:txBody>
        </p:sp>
      </p:grpSp>
      <p:grpSp>
        <p:nvGrpSpPr>
          <p:cNvPr id="2155" name="Google Shape;2155;p46"/>
          <p:cNvGrpSpPr/>
          <p:nvPr/>
        </p:nvGrpSpPr>
        <p:grpSpPr>
          <a:xfrm>
            <a:off x="4783707" y="4211960"/>
            <a:ext cx="1069524" cy="928763"/>
            <a:chOff x="3744466" y="876581"/>
            <a:chExt cx="1174540" cy="1107338"/>
          </a:xfrm>
        </p:grpSpPr>
        <p:sp>
          <p:nvSpPr>
            <p:cNvPr id="2156" name="Google Shape;2156;p46"/>
            <p:cNvSpPr/>
            <p:nvPr/>
          </p:nvSpPr>
          <p:spPr>
            <a:xfrm>
              <a:off x="3957784" y="1465903"/>
              <a:ext cx="804183" cy="518016"/>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3,3% (7) </a:t>
              </a:r>
              <a:endParaRPr b="1" sz="1200">
                <a:solidFill>
                  <a:schemeClr val="dk1"/>
                </a:solidFill>
                <a:latin typeface="Arial Narrow"/>
                <a:ea typeface="Arial Narrow"/>
                <a:cs typeface="Arial Narrow"/>
                <a:sym typeface="Arial Narrow"/>
              </a:endParaRPr>
            </a:p>
          </p:txBody>
        </p:sp>
        <p:sp>
          <p:nvSpPr>
            <p:cNvPr id="2157" name="Google Shape;2157;p46"/>
            <p:cNvSpPr/>
            <p:nvPr/>
          </p:nvSpPr>
          <p:spPr>
            <a:xfrm>
              <a:off x="3744466" y="876581"/>
              <a:ext cx="1174540" cy="3119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u="sng">
                  <a:solidFill>
                    <a:schemeClr val="dk1"/>
                  </a:solidFill>
                  <a:latin typeface="Arial Narrow"/>
                  <a:ea typeface="Arial Narrow"/>
                  <a:cs typeface="Arial Narrow"/>
                  <a:sym typeface="Arial Narrow"/>
                </a:rPr>
                <a:t>Afrocolombiano</a:t>
              </a:r>
              <a:endParaRPr b="1" sz="1050" u="sng">
                <a:solidFill>
                  <a:srgbClr val="000000"/>
                </a:solidFill>
                <a:latin typeface="Arial Narrow"/>
                <a:ea typeface="Arial Narrow"/>
                <a:cs typeface="Arial Narrow"/>
                <a:sym typeface="Arial Narrow"/>
              </a:endParaRPr>
            </a:p>
          </p:txBody>
        </p:sp>
      </p:grpSp>
      <p:sp>
        <p:nvSpPr>
          <p:cNvPr id="2158" name="Google Shape;2158;p46"/>
          <p:cNvSpPr/>
          <p:nvPr/>
        </p:nvSpPr>
        <p:spPr>
          <a:xfrm>
            <a:off x="2180731" y="2843808"/>
            <a:ext cx="5020167"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159" name="Google Shape;2159;p46"/>
          <p:cNvGrpSpPr/>
          <p:nvPr/>
        </p:nvGrpSpPr>
        <p:grpSpPr>
          <a:xfrm>
            <a:off x="2279119" y="2957336"/>
            <a:ext cx="3446504" cy="276999"/>
            <a:chOff x="2448322" y="74775"/>
            <a:chExt cx="3446504" cy="276999"/>
          </a:xfrm>
        </p:grpSpPr>
        <p:sp>
          <p:nvSpPr>
            <p:cNvPr id="2160" name="Google Shape;2160;p4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61" name="Google Shape;2161;p46"/>
            <p:cNvCxnSpPr>
              <a:stCxn id="216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162" name="Google Shape;2162;p4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grpSp>
        <p:nvGrpSpPr>
          <p:cNvPr id="2163" name="Google Shape;2163;p46"/>
          <p:cNvGrpSpPr/>
          <p:nvPr/>
        </p:nvGrpSpPr>
        <p:grpSpPr>
          <a:xfrm>
            <a:off x="6143345" y="4238382"/>
            <a:ext cx="841480" cy="909682"/>
            <a:chOff x="2507826" y="2992278"/>
            <a:chExt cx="898234" cy="909682"/>
          </a:xfrm>
        </p:grpSpPr>
        <p:sp>
          <p:nvSpPr>
            <p:cNvPr id="2164" name="Google Shape;2164;p46"/>
            <p:cNvSpPr/>
            <p:nvPr/>
          </p:nvSpPr>
          <p:spPr>
            <a:xfrm>
              <a:off x="2507826" y="3472120"/>
              <a:ext cx="874090" cy="4298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25,1% </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(53)</a:t>
              </a:r>
              <a:endParaRPr b="1" sz="1100">
                <a:solidFill>
                  <a:schemeClr val="dk1"/>
                </a:solidFill>
                <a:latin typeface="Arial Narrow"/>
                <a:ea typeface="Arial Narrow"/>
                <a:cs typeface="Arial Narrow"/>
                <a:sym typeface="Arial Narrow"/>
              </a:endParaRPr>
            </a:p>
          </p:txBody>
        </p:sp>
        <p:sp>
          <p:nvSpPr>
            <p:cNvPr id="2165" name="Google Shape;2165;p46"/>
            <p:cNvSpPr/>
            <p:nvPr/>
          </p:nvSpPr>
          <p:spPr>
            <a:xfrm>
              <a:off x="2740493" y="2992278"/>
              <a:ext cx="665567"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u="sng">
                  <a:solidFill>
                    <a:schemeClr val="dk1"/>
                  </a:solidFill>
                  <a:latin typeface="Arial Narrow"/>
                  <a:ea typeface="Arial Narrow"/>
                  <a:cs typeface="Arial Narrow"/>
                  <a:sym typeface="Arial Narrow"/>
                </a:rPr>
                <a:t>Migrante</a:t>
              </a:r>
              <a:endParaRPr b="1" sz="1100" u="sng">
                <a:solidFill>
                  <a:srgbClr val="000000"/>
                </a:solidFill>
                <a:latin typeface="Arial Narrow"/>
                <a:ea typeface="Arial Narrow"/>
                <a:cs typeface="Arial Narrow"/>
                <a:sym typeface="Arial Narrow"/>
              </a:endParaRPr>
            </a:p>
          </p:txBody>
        </p:sp>
      </p:grpSp>
      <p:pic>
        <p:nvPicPr>
          <p:cNvPr id="2166" name="Google Shape;2166;p46"/>
          <p:cNvPicPr preferRelativeResize="0"/>
          <p:nvPr/>
        </p:nvPicPr>
        <p:blipFill rotWithShape="1">
          <a:blip r:embed="rId9">
            <a:alphaModFix/>
          </a:blip>
          <a:srcRect b="0" l="0" r="0" t="0"/>
          <a:stretch/>
        </p:blipFill>
        <p:spPr>
          <a:xfrm>
            <a:off x="6486050" y="3575843"/>
            <a:ext cx="414384" cy="478515"/>
          </a:xfrm>
          <a:prstGeom prst="rect">
            <a:avLst/>
          </a:prstGeom>
          <a:noFill/>
          <a:ln>
            <a:noFill/>
          </a:ln>
        </p:spPr>
      </p:pic>
      <p:pic>
        <p:nvPicPr>
          <p:cNvPr descr="Interfaz de usuario gráfica&#10;&#10;Descripción generada automáticamente" id="2167" name="Google Shape;2167;p46"/>
          <p:cNvPicPr preferRelativeResize="0"/>
          <p:nvPr/>
        </p:nvPicPr>
        <p:blipFill rotWithShape="1">
          <a:blip r:embed="rId10">
            <a:alphaModFix/>
          </a:blip>
          <a:srcRect b="19803" l="16135" r="15683" t="33620"/>
          <a:stretch/>
        </p:blipFill>
        <p:spPr>
          <a:xfrm>
            <a:off x="2268763" y="556900"/>
            <a:ext cx="4693445" cy="1259339"/>
          </a:xfrm>
          <a:prstGeom prst="rect">
            <a:avLst/>
          </a:prstGeom>
          <a:noFill/>
          <a:ln>
            <a:noFill/>
          </a:ln>
        </p:spPr>
      </p:pic>
      <p:sp>
        <p:nvSpPr>
          <p:cNvPr id="2168" name="Google Shape;2168;p46"/>
          <p:cNvSpPr/>
          <p:nvPr/>
        </p:nvSpPr>
        <p:spPr>
          <a:xfrm>
            <a:off x="2167808" y="2125469"/>
            <a:ext cx="5031855"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00">
                <a:solidFill>
                  <a:schemeClr val="dk1"/>
                </a:solidFill>
                <a:latin typeface="Arial"/>
                <a:ea typeface="Arial"/>
                <a:cs typeface="Arial"/>
                <a:sym typeface="Arial"/>
              </a:rPr>
              <a:t>Canal endémico para sífilis gestacional, datos preliminares. Mujeres residentes en Medellín. Acumulado al cuarto período epidemiológico de 2022. </a:t>
            </a:r>
            <a:endParaRPr i="1" sz="600">
              <a:solidFill>
                <a:schemeClr val="dk1"/>
              </a:solidFill>
              <a:latin typeface="Calibri"/>
              <a:ea typeface="Calibri"/>
              <a:cs typeface="Calibri"/>
              <a:sym typeface="Calibri"/>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Fuente: Seguimiento de sífilis gestacional, Sivigila. Medellín. Fecha de corte: 23/04/22.</a:t>
            </a:r>
            <a:endParaRPr sz="700">
              <a:solidFill>
                <a:schemeClr val="dk1"/>
              </a:solidFill>
              <a:latin typeface="Calibri"/>
              <a:ea typeface="Calibri"/>
              <a:cs typeface="Calibri"/>
              <a:sym typeface="Calibri"/>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medias geométricas (método Bortman).</a:t>
            </a:r>
            <a:endParaRPr sz="1400">
              <a:solidFill>
                <a:schemeClr val="dk1"/>
              </a:solidFill>
              <a:latin typeface="Calibri"/>
              <a:ea typeface="Calibri"/>
              <a:cs typeface="Calibri"/>
              <a:sym typeface="Calibri"/>
            </a:endParaRPr>
          </a:p>
        </p:txBody>
      </p:sp>
      <p:sp>
        <p:nvSpPr>
          <p:cNvPr id="2169" name="Google Shape;2169;p46"/>
          <p:cNvSpPr/>
          <p:nvPr/>
        </p:nvSpPr>
        <p:spPr>
          <a:xfrm>
            <a:off x="4124401" y="5660195"/>
            <a:ext cx="3021782" cy="110030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50">
                <a:solidFill>
                  <a:schemeClr val="dk1"/>
                </a:solidFill>
                <a:latin typeface="Arial"/>
                <a:ea typeface="Arial"/>
                <a:cs typeface="Arial"/>
                <a:sym typeface="Arial"/>
              </a:rPr>
              <a:t>Cascada de atención de la sífilis gestacional, residentes de Medellín, al cuarto periodo epidemiológico del 2022.</a:t>
            </a:r>
            <a:endParaRPr sz="1000">
              <a:solidFill>
                <a:schemeClr val="dk1"/>
              </a:solidFill>
              <a:latin typeface="Calibri"/>
              <a:ea typeface="Calibri"/>
              <a:cs typeface="Calibri"/>
              <a:sym typeface="Calibri"/>
            </a:endParaRPr>
          </a:p>
          <a:p>
            <a:pPr indent="0" lvl="0" marL="0" marR="0" rtl="0" algn="just">
              <a:spcBef>
                <a:spcPts val="0"/>
              </a:spcBef>
              <a:spcAft>
                <a:spcPts val="0"/>
              </a:spcAft>
              <a:buNone/>
            </a:pPr>
            <a:r>
              <a:rPr lang="es-ES" sz="900">
                <a:solidFill>
                  <a:schemeClr val="dk1"/>
                </a:solidFill>
                <a:latin typeface="Arial"/>
                <a:ea typeface="Arial"/>
                <a:cs typeface="Arial"/>
                <a:sym typeface="Arial"/>
              </a:rPr>
              <a:t>*Tratamiento: se consideró como “si”, aquellos casos que al menos habían recibido una dosis.</a:t>
            </a:r>
            <a:endParaRPr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Fuente: Seguimiento de sífilis gestacional, Sivigila. Medellín. Fecha de corte: 23/04/22.</a:t>
            </a:r>
            <a:endParaRPr sz="800">
              <a:solidFill>
                <a:schemeClr val="dk1"/>
              </a:solidFill>
              <a:latin typeface="Calibri"/>
              <a:ea typeface="Calibri"/>
              <a:cs typeface="Calibri"/>
              <a:sym typeface="Calibri"/>
            </a:endParaRPr>
          </a:p>
        </p:txBody>
      </p:sp>
      <p:pic>
        <p:nvPicPr>
          <p:cNvPr id="2170" name="Google Shape;2170;p46"/>
          <p:cNvPicPr preferRelativeResize="0"/>
          <p:nvPr/>
        </p:nvPicPr>
        <p:blipFill rotWithShape="1">
          <a:blip r:embed="rId11">
            <a:alphaModFix/>
          </a:blip>
          <a:srcRect b="0" l="0" r="0" t="0"/>
          <a:stretch/>
        </p:blipFill>
        <p:spPr>
          <a:xfrm>
            <a:off x="144066" y="5693990"/>
            <a:ext cx="3913981" cy="345078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4" name="Shape 2174"/>
        <p:cNvGrpSpPr/>
        <p:nvPr/>
      </p:nvGrpSpPr>
      <p:grpSpPr>
        <a:xfrm>
          <a:off x="0" y="0"/>
          <a:ext cx="0" cy="0"/>
          <a:chOff x="0" y="0"/>
          <a:chExt cx="0" cy="0"/>
        </a:xfrm>
      </p:grpSpPr>
      <p:pic>
        <p:nvPicPr>
          <p:cNvPr id="2175" name="Google Shape;2175;p47"/>
          <p:cNvPicPr preferRelativeResize="0"/>
          <p:nvPr/>
        </p:nvPicPr>
        <p:blipFill rotWithShape="1">
          <a:blip r:embed="rId3">
            <a:alphaModFix/>
          </a:blip>
          <a:srcRect b="0" l="0" r="0" t="0"/>
          <a:stretch/>
        </p:blipFill>
        <p:spPr>
          <a:xfrm>
            <a:off x="-15289" y="-29810"/>
            <a:ext cx="2183097" cy="2853988"/>
          </a:xfrm>
          <a:prstGeom prst="rect">
            <a:avLst/>
          </a:prstGeom>
          <a:noFill/>
          <a:ln>
            <a:noFill/>
          </a:ln>
        </p:spPr>
      </p:pic>
      <p:pic>
        <p:nvPicPr>
          <p:cNvPr id="2176" name="Google Shape;2176;p47"/>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2177" name="Google Shape;2177;p47"/>
          <p:cNvSpPr txBox="1"/>
          <p:nvPr/>
        </p:nvSpPr>
        <p:spPr>
          <a:xfrm>
            <a:off x="-15289" y="766609"/>
            <a:ext cx="21830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4 - 2022</a:t>
            </a:r>
            <a:endParaRPr b="1" sz="1200">
              <a:solidFill>
                <a:schemeClr val="dk1"/>
              </a:solidFill>
              <a:latin typeface="Arial Narrow"/>
              <a:ea typeface="Arial Narrow"/>
              <a:cs typeface="Arial Narrow"/>
              <a:sym typeface="Arial Narrow"/>
            </a:endParaRPr>
          </a:p>
        </p:txBody>
      </p:sp>
      <p:grpSp>
        <p:nvGrpSpPr>
          <p:cNvPr id="2178" name="Google Shape;2178;p47"/>
          <p:cNvGrpSpPr/>
          <p:nvPr/>
        </p:nvGrpSpPr>
        <p:grpSpPr>
          <a:xfrm>
            <a:off x="179214" y="4211960"/>
            <a:ext cx="1892650" cy="488476"/>
            <a:chOff x="2397524" y="3379972"/>
            <a:chExt cx="4508500" cy="904875"/>
          </a:xfrm>
        </p:grpSpPr>
        <p:pic>
          <p:nvPicPr>
            <p:cNvPr id="2179" name="Google Shape;2179;p47"/>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180" name="Google Shape;2180;p47"/>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30</a:t>
              </a:r>
              <a:endParaRPr b="1" sz="2000">
                <a:solidFill>
                  <a:schemeClr val="dk1"/>
                </a:solidFill>
                <a:latin typeface="Arial Narrow"/>
                <a:ea typeface="Arial Narrow"/>
                <a:cs typeface="Arial Narrow"/>
                <a:sym typeface="Arial Narrow"/>
              </a:endParaRPr>
            </a:p>
          </p:txBody>
        </p:sp>
      </p:grpSp>
      <p:sp>
        <p:nvSpPr>
          <p:cNvPr id="2181" name="Google Shape;2181;p47"/>
          <p:cNvSpPr txBox="1"/>
          <p:nvPr/>
        </p:nvSpPr>
        <p:spPr>
          <a:xfrm>
            <a:off x="0" y="4716016"/>
            <a:ext cx="218073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a:t>
            </a:r>
            <a:r>
              <a:rPr b="1" lang="es-ES" sz="1200">
                <a:solidFill>
                  <a:srgbClr val="FF0000"/>
                </a:solidFill>
                <a:latin typeface="Arial Narrow"/>
                <a:ea typeface="Arial Narrow"/>
                <a:cs typeface="Arial Narrow"/>
                <a:sym typeface="Arial Narrow"/>
              </a:rPr>
              <a:t> </a:t>
            </a:r>
            <a:r>
              <a:rPr b="1" lang="es-ES" sz="1200">
                <a:solidFill>
                  <a:schemeClr val="dk1"/>
                </a:solidFill>
                <a:latin typeface="Arial Narrow"/>
                <a:ea typeface="Arial Narrow"/>
                <a:cs typeface="Arial Narrow"/>
                <a:sym typeface="Arial Narrow"/>
              </a:rPr>
              <a:t>aumentó en un 6,6%</a:t>
            </a:r>
            <a:endParaRPr b="1" sz="1200">
              <a:solidFill>
                <a:schemeClr val="dk1"/>
              </a:solidFill>
              <a:latin typeface="Arial Narrow"/>
              <a:ea typeface="Arial Narrow"/>
              <a:cs typeface="Arial Narrow"/>
              <a:sym typeface="Arial Narrow"/>
            </a:endParaRPr>
          </a:p>
        </p:txBody>
      </p:sp>
      <p:grpSp>
        <p:nvGrpSpPr>
          <p:cNvPr id="2182" name="Google Shape;2182;p47"/>
          <p:cNvGrpSpPr/>
          <p:nvPr/>
        </p:nvGrpSpPr>
        <p:grpSpPr>
          <a:xfrm>
            <a:off x="2448322" y="74775"/>
            <a:ext cx="3446504" cy="276999"/>
            <a:chOff x="2448322" y="74775"/>
            <a:chExt cx="3446504" cy="276999"/>
          </a:xfrm>
        </p:grpSpPr>
        <p:sp>
          <p:nvSpPr>
            <p:cNvPr id="2183" name="Google Shape;2183;p4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84" name="Google Shape;2184;p47"/>
            <p:cNvCxnSpPr>
              <a:stCxn id="218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185" name="Google Shape;2185;p4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186" name="Google Shape;2186;p47"/>
          <p:cNvSpPr/>
          <p:nvPr/>
        </p:nvSpPr>
        <p:spPr>
          <a:xfrm>
            <a:off x="-19798" y="615617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187" name="Google Shape;2187;p47"/>
          <p:cNvGrpSpPr/>
          <p:nvPr/>
        </p:nvGrpSpPr>
        <p:grpSpPr>
          <a:xfrm>
            <a:off x="159474" y="6211404"/>
            <a:ext cx="3446504" cy="276999"/>
            <a:chOff x="2448322" y="74775"/>
            <a:chExt cx="3446504" cy="276999"/>
          </a:xfrm>
        </p:grpSpPr>
        <p:sp>
          <p:nvSpPr>
            <p:cNvPr id="2188" name="Google Shape;2188;p4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89" name="Google Shape;2189;p47"/>
            <p:cNvCxnSpPr>
              <a:stCxn id="218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190" name="Google Shape;2190;p4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191" name="Google Shape;2191;p4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Pág..47 </a:t>
            </a:r>
            <a:endParaRPr b="1" sz="1050">
              <a:solidFill>
                <a:schemeClr val="dk1"/>
              </a:solidFill>
              <a:latin typeface="Arial Narrow"/>
              <a:ea typeface="Arial Narrow"/>
              <a:cs typeface="Arial Narrow"/>
              <a:sym typeface="Arial Narrow"/>
            </a:endParaRPr>
          </a:p>
        </p:txBody>
      </p:sp>
      <p:sp>
        <p:nvSpPr>
          <p:cNvPr id="2192" name="Google Shape;2192;p47"/>
          <p:cNvSpPr txBox="1"/>
          <p:nvPr>
            <p:ph type="ctrTitle"/>
          </p:nvPr>
        </p:nvSpPr>
        <p:spPr>
          <a:xfrm>
            <a:off x="-29713" y="101346"/>
            <a:ext cx="2208885" cy="707886"/>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Sífilis Congénita  SC</a:t>
            </a:r>
            <a:endParaRPr/>
          </a:p>
        </p:txBody>
      </p:sp>
      <p:grpSp>
        <p:nvGrpSpPr>
          <p:cNvPr id="2193" name="Google Shape;2193;p47"/>
          <p:cNvGrpSpPr/>
          <p:nvPr/>
        </p:nvGrpSpPr>
        <p:grpSpPr>
          <a:xfrm>
            <a:off x="116195" y="6647989"/>
            <a:ext cx="1720560" cy="984780"/>
            <a:chOff x="-36884" y="6965837"/>
            <a:chExt cx="1305446" cy="984780"/>
          </a:xfrm>
        </p:grpSpPr>
        <p:sp>
          <p:nvSpPr>
            <p:cNvPr id="2194" name="Google Shape;2194;p47"/>
            <p:cNvSpPr txBox="1"/>
            <p:nvPr/>
          </p:nvSpPr>
          <p:spPr>
            <a:xfrm>
              <a:off x="-34820" y="696583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195" name="Google Shape;2195;p47"/>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100%</a:t>
              </a:r>
              <a:endParaRPr b="1" sz="1600">
                <a:solidFill>
                  <a:schemeClr val="dk1"/>
                </a:solidFill>
                <a:latin typeface="Arial Narrow"/>
                <a:ea typeface="Arial Narrow"/>
                <a:cs typeface="Arial Narrow"/>
                <a:sym typeface="Arial Narrow"/>
              </a:endParaRPr>
            </a:p>
          </p:txBody>
        </p:sp>
        <p:sp>
          <p:nvSpPr>
            <p:cNvPr id="2196" name="Google Shape;2196;p47"/>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50 casos</a:t>
              </a:r>
              <a:endParaRPr b="1" sz="1200">
                <a:solidFill>
                  <a:schemeClr val="dk1"/>
                </a:solidFill>
                <a:latin typeface="Arial Narrow"/>
                <a:ea typeface="Arial Narrow"/>
                <a:cs typeface="Arial Narrow"/>
                <a:sym typeface="Arial Narrow"/>
              </a:endParaRPr>
            </a:p>
          </p:txBody>
        </p:sp>
      </p:grpSp>
      <p:pic>
        <p:nvPicPr>
          <p:cNvPr id="2197" name="Google Shape;2197;p47"/>
          <p:cNvPicPr preferRelativeResize="0"/>
          <p:nvPr/>
        </p:nvPicPr>
        <p:blipFill rotWithShape="1">
          <a:blip r:embed="rId6">
            <a:alphaModFix/>
          </a:blip>
          <a:srcRect b="0" l="0" r="0" t="0"/>
          <a:stretch/>
        </p:blipFill>
        <p:spPr>
          <a:xfrm>
            <a:off x="2834634" y="7516725"/>
            <a:ext cx="933450" cy="742950"/>
          </a:xfrm>
          <a:prstGeom prst="rect">
            <a:avLst/>
          </a:prstGeom>
          <a:noFill/>
          <a:ln>
            <a:noFill/>
          </a:ln>
        </p:spPr>
      </p:pic>
      <p:grpSp>
        <p:nvGrpSpPr>
          <p:cNvPr id="2198" name="Google Shape;2198;p47"/>
          <p:cNvGrpSpPr/>
          <p:nvPr/>
        </p:nvGrpSpPr>
        <p:grpSpPr>
          <a:xfrm>
            <a:off x="2429055" y="8195241"/>
            <a:ext cx="1761059" cy="755977"/>
            <a:chOff x="-103304" y="7072716"/>
            <a:chExt cx="1336174" cy="755977"/>
          </a:xfrm>
        </p:grpSpPr>
        <p:sp>
          <p:nvSpPr>
            <p:cNvPr id="2199" name="Google Shape;2199;p47"/>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2200" name="Google Shape;2200;p47"/>
            <p:cNvSpPr/>
            <p:nvPr/>
          </p:nvSpPr>
          <p:spPr>
            <a:xfrm>
              <a:off x="-103304" y="7363321"/>
              <a:ext cx="1336174" cy="465372"/>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Subsidiado 66,7% - 20</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afiliadas 16,7% - 5</a:t>
              </a:r>
              <a:endParaRPr b="1" sz="1600">
                <a:solidFill>
                  <a:schemeClr val="dk1"/>
                </a:solidFill>
                <a:latin typeface="Arial Narrow"/>
                <a:ea typeface="Arial Narrow"/>
                <a:cs typeface="Arial Narrow"/>
                <a:sym typeface="Arial Narrow"/>
              </a:endParaRPr>
            </a:p>
          </p:txBody>
        </p:sp>
      </p:grpSp>
      <p:grpSp>
        <p:nvGrpSpPr>
          <p:cNvPr id="2201" name="Google Shape;2201;p47"/>
          <p:cNvGrpSpPr/>
          <p:nvPr/>
        </p:nvGrpSpPr>
        <p:grpSpPr>
          <a:xfrm>
            <a:off x="312062" y="7596336"/>
            <a:ext cx="911150" cy="1573268"/>
            <a:chOff x="1008590" y="553075"/>
            <a:chExt cx="911150" cy="1573268"/>
          </a:xfrm>
        </p:grpSpPr>
        <p:pic>
          <p:nvPicPr>
            <p:cNvPr id="2202" name="Google Shape;2202;p47"/>
            <p:cNvPicPr preferRelativeResize="0"/>
            <p:nvPr/>
          </p:nvPicPr>
          <p:blipFill rotWithShape="1">
            <a:blip r:embed="rId7">
              <a:alphaModFix/>
            </a:blip>
            <a:srcRect b="0" l="0" r="84474" t="10614"/>
            <a:stretch/>
          </p:blipFill>
          <p:spPr>
            <a:xfrm>
              <a:off x="1131620" y="553075"/>
              <a:ext cx="737696" cy="720656"/>
            </a:xfrm>
            <a:prstGeom prst="rect">
              <a:avLst/>
            </a:prstGeom>
            <a:noFill/>
            <a:ln>
              <a:noFill/>
            </a:ln>
          </p:spPr>
        </p:pic>
        <p:sp>
          <p:nvSpPr>
            <p:cNvPr id="2203" name="Google Shape;2203;p47"/>
            <p:cNvSpPr/>
            <p:nvPr/>
          </p:nvSpPr>
          <p:spPr>
            <a:xfrm>
              <a:off x="1008590" y="1520368"/>
              <a:ext cx="911150"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40%</a:t>
              </a:r>
              <a:endParaRPr b="1" sz="1600">
                <a:solidFill>
                  <a:schemeClr val="dk1"/>
                </a:solidFill>
                <a:latin typeface="Arial Narrow"/>
                <a:ea typeface="Arial Narrow"/>
                <a:cs typeface="Arial Narrow"/>
                <a:sym typeface="Arial Narrow"/>
              </a:endParaRPr>
            </a:p>
          </p:txBody>
        </p:sp>
        <p:sp>
          <p:nvSpPr>
            <p:cNvPr id="2204" name="Google Shape;2204;p47"/>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2205" name="Google Shape;2205;p47"/>
            <p:cNvSpPr/>
            <p:nvPr/>
          </p:nvSpPr>
          <p:spPr>
            <a:xfrm>
              <a:off x="1141927" y="18493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12 casos</a:t>
              </a:r>
              <a:endParaRPr sz="1200">
                <a:solidFill>
                  <a:schemeClr val="dk1"/>
                </a:solidFill>
                <a:latin typeface="Calibri"/>
                <a:ea typeface="Calibri"/>
                <a:cs typeface="Calibri"/>
                <a:sym typeface="Calibri"/>
              </a:endParaRPr>
            </a:p>
          </p:txBody>
        </p:sp>
      </p:grpSp>
      <p:grpSp>
        <p:nvGrpSpPr>
          <p:cNvPr id="2206" name="Google Shape;2206;p47"/>
          <p:cNvGrpSpPr/>
          <p:nvPr/>
        </p:nvGrpSpPr>
        <p:grpSpPr>
          <a:xfrm>
            <a:off x="1431777" y="7606216"/>
            <a:ext cx="901898" cy="1563388"/>
            <a:chOff x="1512218" y="7507641"/>
            <a:chExt cx="901898" cy="1563388"/>
          </a:xfrm>
        </p:grpSpPr>
        <p:sp>
          <p:nvSpPr>
            <p:cNvPr id="2207" name="Google Shape;2207;p47"/>
            <p:cNvSpPr/>
            <p:nvPr/>
          </p:nvSpPr>
          <p:spPr>
            <a:xfrm>
              <a:off x="1512218" y="8461286"/>
              <a:ext cx="90189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60%</a:t>
              </a:r>
              <a:endParaRPr b="1" sz="1600">
                <a:solidFill>
                  <a:schemeClr val="dk1"/>
                </a:solidFill>
                <a:latin typeface="Arial Narrow"/>
                <a:ea typeface="Arial Narrow"/>
                <a:cs typeface="Arial Narrow"/>
                <a:sym typeface="Arial Narrow"/>
              </a:endParaRPr>
            </a:p>
          </p:txBody>
        </p:sp>
        <p:sp>
          <p:nvSpPr>
            <p:cNvPr id="2208" name="Google Shape;2208;p47"/>
            <p:cNvSpPr/>
            <p:nvPr/>
          </p:nvSpPr>
          <p:spPr>
            <a:xfrm>
              <a:off x="1595331" y="8187986"/>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2209" name="Google Shape;2209;p47"/>
            <p:cNvSpPr/>
            <p:nvPr/>
          </p:nvSpPr>
          <p:spPr>
            <a:xfrm>
              <a:off x="1592659" y="8794030"/>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18 casos</a:t>
              </a:r>
              <a:endParaRPr sz="1200">
                <a:solidFill>
                  <a:schemeClr val="dk1"/>
                </a:solidFill>
                <a:latin typeface="Calibri"/>
                <a:ea typeface="Calibri"/>
                <a:cs typeface="Calibri"/>
                <a:sym typeface="Calibri"/>
              </a:endParaRPr>
            </a:p>
          </p:txBody>
        </p:sp>
        <p:pic>
          <p:nvPicPr>
            <p:cNvPr id="2210" name="Google Shape;2210;p47"/>
            <p:cNvPicPr preferRelativeResize="0"/>
            <p:nvPr/>
          </p:nvPicPr>
          <p:blipFill rotWithShape="1">
            <a:blip r:embed="rId7">
              <a:alphaModFix/>
            </a:blip>
            <a:srcRect b="0" l="29313" r="56038" t="7366"/>
            <a:stretch/>
          </p:blipFill>
          <p:spPr>
            <a:xfrm>
              <a:off x="1584226" y="7507641"/>
              <a:ext cx="696035" cy="748294"/>
            </a:xfrm>
            <a:prstGeom prst="rect">
              <a:avLst/>
            </a:prstGeom>
            <a:noFill/>
            <a:ln>
              <a:noFill/>
            </a:ln>
          </p:spPr>
        </p:pic>
      </p:grpSp>
      <p:cxnSp>
        <p:nvCxnSpPr>
          <p:cNvPr id="2211" name="Google Shape;2211;p47"/>
          <p:cNvCxnSpPr/>
          <p:nvPr/>
        </p:nvCxnSpPr>
        <p:spPr>
          <a:xfrm>
            <a:off x="2554228" y="3005016"/>
            <a:ext cx="648072" cy="0"/>
          </a:xfrm>
          <a:prstGeom prst="straightConnector1">
            <a:avLst/>
          </a:prstGeom>
          <a:noFill/>
          <a:ln cap="flat" cmpd="sng" w="28575">
            <a:solidFill>
              <a:srgbClr val="C00000"/>
            </a:solidFill>
            <a:prstDash val="solid"/>
            <a:round/>
            <a:headEnd len="sm" w="sm" type="none"/>
            <a:tailEnd len="sm" w="sm" type="none"/>
          </a:ln>
        </p:spPr>
      </p:cxnSp>
      <p:grpSp>
        <p:nvGrpSpPr>
          <p:cNvPr id="2212" name="Google Shape;2212;p47"/>
          <p:cNvGrpSpPr/>
          <p:nvPr/>
        </p:nvGrpSpPr>
        <p:grpSpPr>
          <a:xfrm>
            <a:off x="1994950" y="6656658"/>
            <a:ext cx="1721982" cy="837611"/>
            <a:chOff x="-1330354" y="2862231"/>
            <a:chExt cx="1721982" cy="837611"/>
          </a:xfrm>
        </p:grpSpPr>
        <p:sp>
          <p:nvSpPr>
            <p:cNvPr id="2213" name="Google Shape;2213;p47"/>
            <p:cNvSpPr/>
            <p:nvPr/>
          </p:nvSpPr>
          <p:spPr>
            <a:xfrm>
              <a:off x="-1138856" y="3339802"/>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33,3%</a:t>
              </a:r>
              <a:endParaRPr b="1" sz="1600">
                <a:solidFill>
                  <a:schemeClr val="dk1"/>
                </a:solidFill>
                <a:latin typeface="Arial Narrow"/>
                <a:ea typeface="Arial Narrow"/>
                <a:cs typeface="Arial Narrow"/>
                <a:sym typeface="Arial Narrow"/>
              </a:endParaRPr>
            </a:p>
          </p:txBody>
        </p:sp>
        <p:sp>
          <p:nvSpPr>
            <p:cNvPr id="2214" name="Google Shape;2214;p47"/>
            <p:cNvSpPr/>
            <p:nvPr/>
          </p:nvSpPr>
          <p:spPr>
            <a:xfrm>
              <a:off x="-1330354" y="2862231"/>
              <a:ext cx="112723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Madre migrante</a:t>
              </a:r>
              <a:endParaRPr b="1" sz="1200" u="sng">
                <a:solidFill>
                  <a:srgbClr val="000000"/>
                </a:solidFill>
                <a:latin typeface="Arial Narrow"/>
                <a:ea typeface="Arial Narrow"/>
                <a:cs typeface="Arial Narrow"/>
                <a:sym typeface="Arial Narrow"/>
              </a:endParaRPr>
            </a:p>
          </p:txBody>
        </p:sp>
        <p:sp>
          <p:nvSpPr>
            <p:cNvPr id="2215" name="Google Shape;2215;p47"/>
            <p:cNvSpPr/>
            <p:nvPr/>
          </p:nvSpPr>
          <p:spPr>
            <a:xfrm>
              <a:off x="-328441" y="3390626"/>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10 casos</a:t>
              </a:r>
              <a:endParaRPr sz="1200">
                <a:solidFill>
                  <a:schemeClr val="dk1"/>
                </a:solidFill>
                <a:latin typeface="Calibri"/>
                <a:ea typeface="Calibri"/>
                <a:cs typeface="Calibri"/>
                <a:sym typeface="Calibri"/>
              </a:endParaRPr>
            </a:p>
          </p:txBody>
        </p:sp>
      </p:grpSp>
      <p:sp>
        <p:nvSpPr>
          <p:cNvPr id="2216" name="Google Shape;2216;p47"/>
          <p:cNvSpPr txBox="1"/>
          <p:nvPr/>
        </p:nvSpPr>
        <p:spPr>
          <a:xfrm>
            <a:off x="4410150" y="7042408"/>
            <a:ext cx="224121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Tasa de incidencia </a:t>
            </a:r>
            <a:endParaRPr b="1" sz="1050">
              <a:solidFill>
                <a:schemeClr val="dk1"/>
              </a:solidFill>
              <a:latin typeface="Arial Narrow"/>
              <a:ea typeface="Arial Narrow"/>
              <a:cs typeface="Arial Narrow"/>
              <a:sym typeface="Arial Narrow"/>
            </a:endParaRPr>
          </a:p>
        </p:txBody>
      </p:sp>
      <p:sp>
        <p:nvSpPr>
          <p:cNvPr id="2217" name="Google Shape;2217;p47"/>
          <p:cNvSpPr txBox="1"/>
          <p:nvPr/>
        </p:nvSpPr>
        <p:spPr>
          <a:xfrm>
            <a:off x="4529577" y="7296324"/>
            <a:ext cx="1915909"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rgbClr val="C00000"/>
                </a:solidFill>
                <a:latin typeface="Arial Narrow"/>
                <a:ea typeface="Arial Narrow"/>
                <a:cs typeface="Arial Narrow"/>
                <a:sym typeface="Arial Narrow"/>
              </a:rPr>
              <a:t>3,4 casos por mil nacidos vivos</a:t>
            </a:r>
            <a:endParaRPr/>
          </a:p>
          <a:p>
            <a:pPr indent="0" lvl="0" marL="0" marR="0" rtl="0" algn="ctr">
              <a:spcBef>
                <a:spcPts val="0"/>
              </a:spcBef>
              <a:spcAft>
                <a:spcPts val="0"/>
              </a:spcAft>
              <a:buNone/>
            </a:pPr>
            <a:r>
              <a:t/>
            </a:r>
            <a:endParaRPr b="1" sz="1100">
              <a:solidFill>
                <a:srgbClr val="C00000"/>
              </a:solidFill>
              <a:latin typeface="Arial Narrow"/>
              <a:ea typeface="Arial Narrow"/>
              <a:cs typeface="Arial Narrow"/>
              <a:sym typeface="Arial Narrow"/>
            </a:endParaRPr>
          </a:p>
        </p:txBody>
      </p:sp>
      <p:cxnSp>
        <p:nvCxnSpPr>
          <p:cNvPr id="2218" name="Google Shape;2218;p47"/>
          <p:cNvCxnSpPr/>
          <p:nvPr/>
        </p:nvCxnSpPr>
        <p:spPr>
          <a:xfrm rot="10800000">
            <a:off x="4398013" y="7980363"/>
            <a:ext cx="2154764" cy="0"/>
          </a:xfrm>
          <a:prstGeom prst="straightConnector1">
            <a:avLst/>
          </a:prstGeom>
          <a:noFill/>
          <a:ln cap="flat" cmpd="sng" w="9525">
            <a:solidFill>
              <a:srgbClr val="002060"/>
            </a:solidFill>
            <a:prstDash val="solid"/>
            <a:round/>
            <a:headEnd len="sm" w="sm" type="none"/>
            <a:tailEnd len="med" w="med" type="oval"/>
          </a:ln>
        </p:spPr>
      </p:cxnSp>
      <p:sp>
        <p:nvSpPr>
          <p:cNvPr id="2219" name="Google Shape;2219;p47"/>
          <p:cNvSpPr txBox="1"/>
          <p:nvPr/>
        </p:nvSpPr>
        <p:spPr>
          <a:xfrm>
            <a:off x="4366927" y="8199151"/>
            <a:ext cx="224121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Cumplen con la definición de caso </a:t>
            </a:r>
            <a:endParaRPr/>
          </a:p>
        </p:txBody>
      </p:sp>
      <p:sp>
        <p:nvSpPr>
          <p:cNvPr id="2220" name="Google Shape;2220;p47"/>
          <p:cNvSpPr txBox="1"/>
          <p:nvPr/>
        </p:nvSpPr>
        <p:spPr>
          <a:xfrm>
            <a:off x="4636868" y="8543473"/>
            <a:ext cx="173797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90% (27 de 30 analizados)</a:t>
            </a:r>
            <a:endParaRPr b="1" sz="1200">
              <a:solidFill>
                <a:srgbClr val="C00000"/>
              </a:solidFill>
              <a:latin typeface="Arial Narrow"/>
              <a:ea typeface="Arial Narrow"/>
              <a:cs typeface="Arial Narrow"/>
              <a:sym typeface="Arial Narrow"/>
            </a:endParaRPr>
          </a:p>
        </p:txBody>
      </p:sp>
      <p:cxnSp>
        <p:nvCxnSpPr>
          <p:cNvPr id="2221" name="Google Shape;2221;p47"/>
          <p:cNvCxnSpPr/>
          <p:nvPr/>
        </p:nvCxnSpPr>
        <p:spPr>
          <a:xfrm rot="10800000">
            <a:off x="2834634" y="2854982"/>
            <a:ext cx="2154764" cy="0"/>
          </a:xfrm>
          <a:prstGeom prst="straightConnector1">
            <a:avLst/>
          </a:prstGeom>
          <a:noFill/>
          <a:ln cap="flat" cmpd="sng" w="9525">
            <a:solidFill>
              <a:srgbClr val="002060"/>
            </a:solidFill>
            <a:prstDash val="solid"/>
            <a:round/>
            <a:headEnd len="sm" w="sm" type="none"/>
            <a:tailEnd len="med" w="med" type="oval"/>
          </a:ln>
        </p:spPr>
      </p:cxnSp>
      <p:pic>
        <p:nvPicPr>
          <p:cNvPr descr="Interfaz de usuario gráfica, Gráfico, Aplicación&#10;&#10;Descripción generada automáticamente" id="2222" name="Google Shape;2222;p47"/>
          <p:cNvPicPr preferRelativeResize="0"/>
          <p:nvPr/>
        </p:nvPicPr>
        <p:blipFill rotWithShape="1">
          <a:blip r:embed="rId8">
            <a:alphaModFix/>
          </a:blip>
          <a:srcRect b="18407" l="13280" r="15490" t="29148"/>
          <a:stretch/>
        </p:blipFill>
        <p:spPr>
          <a:xfrm>
            <a:off x="2388711" y="475974"/>
            <a:ext cx="4478313" cy="1351778"/>
          </a:xfrm>
          <a:prstGeom prst="rect">
            <a:avLst/>
          </a:prstGeom>
          <a:noFill/>
          <a:ln>
            <a:noFill/>
          </a:ln>
        </p:spPr>
      </p:pic>
      <p:sp>
        <p:nvSpPr>
          <p:cNvPr id="2223" name="Google Shape;2223;p47"/>
          <p:cNvSpPr/>
          <p:nvPr/>
        </p:nvSpPr>
        <p:spPr>
          <a:xfrm>
            <a:off x="2174369" y="1948498"/>
            <a:ext cx="4906995" cy="82330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50">
                <a:solidFill>
                  <a:schemeClr val="dk1"/>
                </a:solidFill>
                <a:latin typeface="Arial"/>
                <a:ea typeface="Arial"/>
                <a:cs typeface="Arial"/>
                <a:sym typeface="Arial"/>
              </a:rPr>
              <a:t>Canal endémico para casos confirmados de sífilis congénita, datos preliminares. Residentes en Medellín. Acumulado al cuarto periodo epidemiológico de 2022.</a:t>
            </a:r>
            <a:endParaRPr i="1" sz="1000">
              <a:solidFill>
                <a:schemeClr val="dk1"/>
              </a:solidFill>
              <a:latin typeface="Calibri"/>
              <a:ea typeface="Calibri"/>
              <a:cs typeface="Calibri"/>
              <a:sym typeface="Calibri"/>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Fuente: Seguimiento de sífilis congénita 2016 - 2022, Sivigila. Medellín. Fecha de corte: 23/04/22.</a:t>
            </a:r>
            <a:endParaRPr sz="1000">
              <a:solidFill>
                <a:schemeClr val="dk1"/>
              </a:solidFill>
              <a:latin typeface="Calibri"/>
              <a:ea typeface="Calibri"/>
              <a:cs typeface="Calibri"/>
              <a:sym typeface="Calibri"/>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MMWR (razones observadas y esperadas).</a:t>
            </a:r>
            <a:endParaRPr i="1" sz="900">
              <a:solidFill>
                <a:schemeClr val="dk1"/>
              </a:solidFill>
              <a:latin typeface="Calibri"/>
              <a:ea typeface="Calibri"/>
              <a:cs typeface="Calibri"/>
              <a:sym typeface="Calibri"/>
            </a:endParaRPr>
          </a:p>
        </p:txBody>
      </p:sp>
      <p:sp>
        <p:nvSpPr>
          <p:cNvPr id="2224" name="Google Shape;2224;p47"/>
          <p:cNvSpPr/>
          <p:nvPr/>
        </p:nvSpPr>
        <p:spPr>
          <a:xfrm>
            <a:off x="1880732" y="5535687"/>
            <a:ext cx="5392126" cy="6924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00">
                <a:solidFill>
                  <a:schemeClr val="dk1"/>
                </a:solidFill>
                <a:latin typeface="Arial"/>
                <a:ea typeface="Arial"/>
                <a:cs typeface="Arial"/>
                <a:sym typeface="Arial"/>
              </a:rPr>
              <a:t>Sífilis congénita en residentes en Medellín según sexo del bebé y semanas de gestación de la madre al nacimiento (agrupada). Residentes en Medellín, al cuarto periodo epidemiológico de 2022.</a:t>
            </a:r>
            <a:endParaRPr i="1" sz="600">
              <a:solidFill>
                <a:schemeClr val="dk1"/>
              </a:solidFill>
              <a:latin typeface="Cambria"/>
              <a:ea typeface="Cambria"/>
              <a:cs typeface="Cambria"/>
              <a:sym typeface="Cambria"/>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Fuente: Seguimiento de sífilis congénita, Sivigila y RUAF ND. Medellín. Fecha de corte: 23/04/22.</a:t>
            </a:r>
            <a:endParaRPr sz="700">
              <a:solidFill>
                <a:schemeClr val="dk1"/>
              </a:solidFill>
              <a:latin typeface="Calibri"/>
              <a:ea typeface="Calibri"/>
              <a:cs typeface="Calibri"/>
              <a:sym typeface="Calibri"/>
            </a:endParaRPr>
          </a:p>
        </p:txBody>
      </p:sp>
      <p:cxnSp>
        <p:nvCxnSpPr>
          <p:cNvPr id="2225" name="Google Shape;2225;p47"/>
          <p:cNvCxnSpPr/>
          <p:nvPr/>
        </p:nvCxnSpPr>
        <p:spPr>
          <a:xfrm rot="10800000">
            <a:off x="4410150" y="6907535"/>
            <a:ext cx="2154764" cy="0"/>
          </a:xfrm>
          <a:prstGeom prst="straightConnector1">
            <a:avLst/>
          </a:prstGeom>
          <a:noFill/>
          <a:ln cap="flat" cmpd="sng" w="9525">
            <a:solidFill>
              <a:srgbClr val="002060"/>
            </a:solidFill>
            <a:prstDash val="solid"/>
            <a:round/>
            <a:headEnd len="sm" w="sm" type="none"/>
            <a:tailEnd len="med" w="med" type="oval"/>
          </a:ln>
        </p:spPr>
      </p:cxnSp>
      <p:graphicFrame>
        <p:nvGraphicFramePr>
          <p:cNvPr id="2226" name="Google Shape;2226;p47"/>
          <p:cNvGraphicFramePr/>
          <p:nvPr/>
        </p:nvGraphicFramePr>
        <p:xfrm>
          <a:off x="2180731" y="3215580"/>
          <a:ext cx="4936207" cy="2115145"/>
        </p:xfrm>
        <a:graphic>
          <a:graphicData uri="http://schemas.openxmlformats.org/drawingml/2006/chart">
            <c:chart r:id="rId9"/>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pic>
        <p:nvPicPr>
          <p:cNvPr id="2231" name="Google Shape;2231;p48"/>
          <p:cNvPicPr preferRelativeResize="0"/>
          <p:nvPr/>
        </p:nvPicPr>
        <p:blipFill rotWithShape="1">
          <a:blip r:embed="rId3">
            <a:alphaModFix/>
          </a:blip>
          <a:srcRect b="0" l="0" r="0" t="51431"/>
          <a:stretch/>
        </p:blipFill>
        <p:spPr>
          <a:xfrm>
            <a:off x="0" y="2824178"/>
            <a:ext cx="2180731" cy="2724869"/>
          </a:xfrm>
          <a:prstGeom prst="rect">
            <a:avLst/>
          </a:prstGeom>
          <a:noFill/>
          <a:ln>
            <a:noFill/>
          </a:ln>
        </p:spPr>
      </p:pic>
      <p:grpSp>
        <p:nvGrpSpPr>
          <p:cNvPr id="2232" name="Google Shape;2232;p48"/>
          <p:cNvGrpSpPr/>
          <p:nvPr/>
        </p:nvGrpSpPr>
        <p:grpSpPr>
          <a:xfrm>
            <a:off x="179214" y="4211960"/>
            <a:ext cx="1892650" cy="488476"/>
            <a:chOff x="2397524" y="3379972"/>
            <a:chExt cx="4508500" cy="904875"/>
          </a:xfrm>
        </p:grpSpPr>
        <p:pic>
          <p:nvPicPr>
            <p:cNvPr id="2233" name="Google Shape;2233;p48"/>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2234" name="Google Shape;2234;p48"/>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22</a:t>
              </a:r>
              <a:endParaRPr b="1" sz="2000">
                <a:solidFill>
                  <a:schemeClr val="dk1"/>
                </a:solidFill>
                <a:latin typeface="Arial Narrow"/>
                <a:ea typeface="Arial Narrow"/>
                <a:cs typeface="Arial Narrow"/>
                <a:sym typeface="Arial Narrow"/>
              </a:endParaRPr>
            </a:p>
          </p:txBody>
        </p:sp>
      </p:grpSp>
      <p:grpSp>
        <p:nvGrpSpPr>
          <p:cNvPr id="2235" name="Google Shape;2235;p48"/>
          <p:cNvGrpSpPr/>
          <p:nvPr/>
        </p:nvGrpSpPr>
        <p:grpSpPr>
          <a:xfrm>
            <a:off x="2448322" y="74775"/>
            <a:ext cx="3446504" cy="276999"/>
            <a:chOff x="2448322" y="74775"/>
            <a:chExt cx="3446504" cy="276999"/>
          </a:xfrm>
        </p:grpSpPr>
        <p:sp>
          <p:nvSpPr>
            <p:cNvPr id="2236" name="Google Shape;2236;p4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37" name="Google Shape;2237;p48"/>
            <p:cNvCxnSpPr>
              <a:stCxn id="223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38" name="Google Shape;2238;p4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239" name="Google Shape;2239;p48"/>
          <p:cNvSpPr/>
          <p:nvPr/>
        </p:nvSpPr>
        <p:spPr>
          <a:xfrm>
            <a:off x="2149285" y="3635896"/>
            <a:ext cx="5033092"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40" name="Google Shape;2240;p48"/>
          <p:cNvGrpSpPr/>
          <p:nvPr/>
        </p:nvGrpSpPr>
        <p:grpSpPr>
          <a:xfrm>
            <a:off x="2458085" y="3735969"/>
            <a:ext cx="3446504" cy="276999"/>
            <a:chOff x="2448322" y="74775"/>
            <a:chExt cx="3446504" cy="276999"/>
          </a:xfrm>
        </p:grpSpPr>
        <p:sp>
          <p:nvSpPr>
            <p:cNvPr id="2241" name="Google Shape;2241;p4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42" name="Google Shape;2242;p48"/>
            <p:cNvCxnSpPr>
              <a:stCxn id="224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43" name="Google Shape;2243;p4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sociodemográficas</a:t>
              </a:r>
              <a:endParaRPr b="1" sz="1200">
                <a:solidFill>
                  <a:schemeClr val="dk1"/>
                </a:solidFill>
                <a:latin typeface="Arial Narrow"/>
                <a:ea typeface="Arial Narrow"/>
                <a:cs typeface="Arial Narrow"/>
                <a:sym typeface="Arial Narrow"/>
              </a:endParaRPr>
            </a:p>
          </p:txBody>
        </p:sp>
      </p:grpSp>
      <p:sp>
        <p:nvSpPr>
          <p:cNvPr id="2244" name="Google Shape;2244;p4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Pág..48 </a:t>
            </a:r>
            <a:endParaRPr b="1" sz="1050">
              <a:solidFill>
                <a:schemeClr val="dk1"/>
              </a:solidFill>
              <a:latin typeface="Arial Narrow"/>
              <a:ea typeface="Arial Narrow"/>
              <a:cs typeface="Arial Narrow"/>
              <a:sym typeface="Arial Narrow"/>
            </a:endParaRPr>
          </a:p>
        </p:txBody>
      </p:sp>
      <p:pic>
        <p:nvPicPr>
          <p:cNvPr id="2245" name="Google Shape;2245;p48"/>
          <p:cNvPicPr preferRelativeResize="0"/>
          <p:nvPr/>
        </p:nvPicPr>
        <p:blipFill rotWithShape="1">
          <a:blip r:embed="rId5">
            <a:alphaModFix/>
          </a:blip>
          <a:srcRect b="0" l="0" r="0" t="0"/>
          <a:stretch/>
        </p:blipFill>
        <p:spPr>
          <a:xfrm>
            <a:off x="0" y="0"/>
            <a:ext cx="2167808" cy="2820804"/>
          </a:xfrm>
          <a:prstGeom prst="rect">
            <a:avLst/>
          </a:prstGeom>
          <a:noFill/>
          <a:ln>
            <a:noFill/>
          </a:ln>
        </p:spPr>
      </p:pic>
      <p:sp>
        <p:nvSpPr>
          <p:cNvPr id="2246" name="Google Shape;2246;p48"/>
          <p:cNvSpPr txBox="1"/>
          <p:nvPr/>
        </p:nvSpPr>
        <p:spPr>
          <a:xfrm>
            <a:off x="-15461" y="2552525"/>
            <a:ext cx="21830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4 - 2022</a:t>
            </a:r>
            <a:endParaRPr b="1" sz="1200">
              <a:solidFill>
                <a:schemeClr val="dk1"/>
              </a:solidFill>
              <a:latin typeface="Arial Narrow"/>
              <a:ea typeface="Arial Narrow"/>
              <a:cs typeface="Arial Narrow"/>
              <a:sym typeface="Arial Narrow"/>
            </a:endParaRPr>
          </a:p>
        </p:txBody>
      </p:sp>
      <p:sp>
        <p:nvSpPr>
          <p:cNvPr id="2247" name="Google Shape;2247;p48"/>
          <p:cNvSpPr txBox="1"/>
          <p:nvPr/>
        </p:nvSpPr>
        <p:spPr>
          <a:xfrm>
            <a:off x="-15633" y="247183"/>
            <a:ext cx="2208885" cy="73866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400"/>
              <a:buFont typeface="Arial Narrow"/>
              <a:buNone/>
            </a:pPr>
            <a:r>
              <a:rPr b="1" lang="es-ES" sz="1400">
                <a:solidFill>
                  <a:srgbClr val="C00000"/>
                </a:solidFill>
                <a:latin typeface="Arial Narrow"/>
                <a:ea typeface="Arial Narrow"/>
                <a:cs typeface="Arial Narrow"/>
                <a:sym typeface="Arial Narrow"/>
              </a:rPr>
              <a:t>Gestantes con diagnóstico de VIH y Trasmisión Materno Infantil TMI de VIH. </a:t>
            </a:r>
            <a:endParaRPr b="1" sz="1400">
              <a:solidFill>
                <a:srgbClr val="C00000"/>
              </a:solidFill>
              <a:latin typeface="Arial Narrow"/>
              <a:ea typeface="Arial Narrow"/>
              <a:cs typeface="Arial Narrow"/>
              <a:sym typeface="Arial Narrow"/>
            </a:endParaRPr>
          </a:p>
        </p:txBody>
      </p:sp>
      <p:grpSp>
        <p:nvGrpSpPr>
          <p:cNvPr id="2248" name="Google Shape;2248;p48"/>
          <p:cNvGrpSpPr/>
          <p:nvPr/>
        </p:nvGrpSpPr>
        <p:grpSpPr>
          <a:xfrm>
            <a:off x="5152880" y="4067944"/>
            <a:ext cx="1976198" cy="1751127"/>
            <a:chOff x="2595205" y="6586097"/>
            <a:chExt cx="1976198" cy="1751127"/>
          </a:xfrm>
        </p:grpSpPr>
        <p:pic>
          <p:nvPicPr>
            <p:cNvPr id="2249" name="Google Shape;2249;p48"/>
            <p:cNvPicPr preferRelativeResize="0"/>
            <p:nvPr/>
          </p:nvPicPr>
          <p:blipFill rotWithShape="1">
            <a:blip r:embed="rId6">
              <a:alphaModFix/>
            </a:blip>
            <a:srcRect b="0" l="0" r="0" t="0"/>
            <a:stretch/>
          </p:blipFill>
          <p:spPr>
            <a:xfrm>
              <a:off x="3050954" y="6586097"/>
              <a:ext cx="933450" cy="742950"/>
            </a:xfrm>
            <a:prstGeom prst="rect">
              <a:avLst/>
            </a:prstGeom>
            <a:noFill/>
            <a:ln>
              <a:noFill/>
            </a:ln>
          </p:spPr>
        </p:pic>
        <p:grpSp>
          <p:nvGrpSpPr>
            <p:cNvPr id="2250" name="Google Shape;2250;p48"/>
            <p:cNvGrpSpPr/>
            <p:nvPr/>
          </p:nvGrpSpPr>
          <p:grpSpPr>
            <a:xfrm>
              <a:off x="2595205" y="7306177"/>
              <a:ext cx="1976198" cy="1031047"/>
              <a:chOff x="-104959" y="10047979"/>
              <a:chExt cx="1499407" cy="1031047"/>
            </a:xfrm>
          </p:grpSpPr>
          <p:sp>
            <p:nvSpPr>
              <p:cNvPr id="2251" name="Google Shape;2251;p48"/>
              <p:cNvSpPr txBox="1"/>
              <p:nvPr/>
            </p:nvSpPr>
            <p:spPr>
              <a:xfrm>
                <a:off x="-7401" y="10047979"/>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2252" name="Google Shape;2252;p48"/>
              <p:cNvSpPr/>
              <p:nvPr/>
            </p:nvSpPr>
            <p:spPr>
              <a:xfrm>
                <a:off x="-104959" y="10324978"/>
                <a:ext cx="1499407" cy="754048"/>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a:t>
                </a:r>
                <a:endParaRPr b="1" sz="14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36,3% - 8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a:t>
                </a:r>
                <a:r>
                  <a:rPr b="1" lang="es-ES" sz="1400">
                    <a:solidFill>
                      <a:schemeClr val="dk1"/>
                    </a:solidFill>
                    <a:latin typeface="Arial Narrow"/>
                    <a:ea typeface="Arial Narrow"/>
                    <a:cs typeface="Arial Narrow"/>
                    <a:sym typeface="Arial Narrow"/>
                  </a:rPr>
                  <a:t> </a:t>
                </a:r>
                <a:r>
                  <a:rPr b="1" lang="es-ES" sz="1100">
                    <a:solidFill>
                      <a:schemeClr val="dk1"/>
                    </a:solidFill>
                    <a:latin typeface="Arial Narrow"/>
                    <a:ea typeface="Arial Narrow"/>
                    <a:cs typeface="Arial Narrow"/>
                    <a:sym typeface="Arial Narrow"/>
                  </a:rPr>
                  <a:t> subsidiado</a:t>
                </a:r>
                <a:endParaRPr b="1" sz="14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36,3% - 8 casos</a:t>
                </a:r>
                <a:endParaRPr b="1" sz="1400">
                  <a:solidFill>
                    <a:schemeClr val="dk1"/>
                  </a:solidFill>
                  <a:latin typeface="Arial Narrow"/>
                  <a:ea typeface="Arial Narrow"/>
                  <a:cs typeface="Arial Narrow"/>
                  <a:sym typeface="Arial Narrow"/>
                </a:endParaRPr>
              </a:p>
            </p:txBody>
          </p:sp>
        </p:grpSp>
      </p:grpSp>
      <p:grpSp>
        <p:nvGrpSpPr>
          <p:cNvPr id="2253" name="Google Shape;2253;p48"/>
          <p:cNvGrpSpPr/>
          <p:nvPr/>
        </p:nvGrpSpPr>
        <p:grpSpPr>
          <a:xfrm>
            <a:off x="2124145" y="4964154"/>
            <a:ext cx="1260281" cy="628312"/>
            <a:chOff x="2298589" y="3203848"/>
            <a:chExt cx="1260281" cy="628312"/>
          </a:xfrm>
        </p:grpSpPr>
        <p:sp>
          <p:nvSpPr>
            <p:cNvPr id="2254" name="Google Shape;2254;p48"/>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2255" name="Google Shape;2255;p48"/>
            <p:cNvSpPr/>
            <p:nvPr/>
          </p:nvSpPr>
          <p:spPr>
            <a:xfrm>
              <a:off x="2298589" y="3203848"/>
              <a:ext cx="126028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Habitante de calle</a:t>
              </a:r>
              <a:endParaRPr b="1" sz="1200" u="sng">
                <a:solidFill>
                  <a:srgbClr val="000000"/>
                </a:solidFill>
                <a:latin typeface="Arial Narrow"/>
                <a:ea typeface="Arial Narrow"/>
                <a:cs typeface="Arial Narrow"/>
                <a:sym typeface="Arial Narrow"/>
              </a:endParaRPr>
            </a:p>
          </p:txBody>
        </p:sp>
      </p:grpSp>
      <p:grpSp>
        <p:nvGrpSpPr>
          <p:cNvPr id="2256" name="Google Shape;2256;p48"/>
          <p:cNvGrpSpPr/>
          <p:nvPr/>
        </p:nvGrpSpPr>
        <p:grpSpPr>
          <a:xfrm>
            <a:off x="4334561" y="4351577"/>
            <a:ext cx="764855" cy="1238940"/>
            <a:chOff x="3867627" y="2682487"/>
            <a:chExt cx="764855" cy="1238940"/>
          </a:xfrm>
        </p:grpSpPr>
        <p:grpSp>
          <p:nvGrpSpPr>
            <p:cNvPr id="2257" name="Google Shape;2257;p48"/>
            <p:cNvGrpSpPr/>
            <p:nvPr/>
          </p:nvGrpSpPr>
          <p:grpSpPr>
            <a:xfrm>
              <a:off x="3867627" y="3306763"/>
              <a:ext cx="764855" cy="614664"/>
              <a:chOff x="2548770" y="3203848"/>
              <a:chExt cx="764855" cy="614664"/>
            </a:xfrm>
          </p:grpSpPr>
          <p:sp>
            <p:nvSpPr>
              <p:cNvPr id="2258" name="Google Shape;2258;p48"/>
              <p:cNvSpPr/>
              <p:nvPr/>
            </p:nvSpPr>
            <p:spPr>
              <a:xfrm>
                <a:off x="2548770" y="3458472"/>
                <a:ext cx="764855"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 casos</a:t>
                </a:r>
                <a:endParaRPr b="1" sz="1400">
                  <a:solidFill>
                    <a:schemeClr val="dk1"/>
                  </a:solidFill>
                  <a:latin typeface="Arial Narrow"/>
                  <a:ea typeface="Arial Narrow"/>
                  <a:cs typeface="Arial Narrow"/>
                  <a:sym typeface="Arial Narrow"/>
                </a:endParaRPr>
              </a:p>
            </p:txBody>
          </p:sp>
          <p:sp>
            <p:nvSpPr>
              <p:cNvPr id="2259" name="Google Shape;2259;p48"/>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grpSp>
        <p:pic>
          <p:nvPicPr>
            <p:cNvPr id="2260" name="Google Shape;2260;p48"/>
            <p:cNvPicPr preferRelativeResize="0"/>
            <p:nvPr/>
          </p:nvPicPr>
          <p:blipFill rotWithShape="1">
            <a:blip r:embed="rId7">
              <a:alphaModFix/>
            </a:blip>
            <a:srcRect b="0" l="0" r="0" t="0"/>
            <a:stretch/>
          </p:blipFill>
          <p:spPr>
            <a:xfrm>
              <a:off x="3945025" y="2682487"/>
              <a:ext cx="587628" cy="678570"/>
            </a:xfrm>
            <a:prstGeom prst="rect">
              <a:avLst/>
            </a:prstGeom>
            <a:noFill/>
            <a:ln>
              <a:noFill/>
            </a:ln>
          </p:spPr>
        </p:pic>
      </p:grpSp>
      <p:grpSp>
        <p:nvGrpSpPr>
          <p:cNvPr id="2261" name="Google Shape;2261;p48"/>
          <p:cNvGrpSpPr/>
          <p:nvPr/>
        </p:nvGrpSpPr>
        <p:grpSpPr>
          <a:xfrm>
            <a:off x="3084475" y="4968515"/>
            <a:ext cx="1380071" cy="625937"/>
            <a:chOff x="-285907" y="7056480"/>
            <a:chExt cx="1612468" cy="625937"/>
          </a:xfrm>
        </p:grpSpPr>
        <p:sp>
          <p:nvSpPr>
            <p:cNvPr id="2262" name="Google Shape;2262;p48"/>
            <p:cNvSpPr txBox="1"/>
            <p:nvPr/>
          </p:nvSpPr>
          <p:spPr>
            <a:xfrm>
              <a:off x="-285907" y="7056480"/>
              <a:ext cx="161246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Carcelario</a:t>
              </a:r>
              <a:endParaRPr b="1" sz="1200" u="sng">
                <a:solidFill>
                  <a:schemeClr val="dk1"/>
                </a:solidFill>
                <a:latin typeface="Arial Narrow"/>
                <a:ea typeface="Arial Narrow"/>
                <a:cs typeface="Arial Narrow"/>
                <a:sym typeface="Arial Narrow"/>
              </a:endParaRPr>
            </a:p>
          </p:txBody>
        </p:sp>
        <p:sp>
          <p:nvSpPr>
            <p:cNvPr id="2263" name="Google Shape;2263;p48"/>
            <p:cNvSpPr/>
            <p:nvPr/>
          </p:nvSpPr>
          <p:spPr>
            <a:xfrm>
              <a:off x="-36885" y="7322377"/>
              <a:ext cx="1091214"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 caso</a:t>
              </a:r>
              <a:endParaRPr b="1" sz="1600">
                <a:solidFill>
                  <a:schemeClr val="dk1"/>
                </a:solidFill>
                <a:latin typeface="Arial Narrow"/>
                <a:ea typeface="Arial Narrow"/>
                <a:cs typeface="Arial Narrow"/>
                <a:sym typeface="Arial Narrow"/>
              </a:endParaRPr>
            </a:p>
          </p:txBody>
        </p:sp>
      </p:grpSp>
      <p:sp>
        <p:nvSpPr>
          <p:cNvPr id="2264" name="Google Shape;2264;p48"/>
          <p:cNvSpPr/>
          <p:nvPr/>
        </p:nvSpPr>
        <p:spPr>
          <a:xfrm>
            <a:off x="-9350" y="4786485"/>
            <a:ext cx="2062694" cy="800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Gestantes en seguimiento, conviviendo con VIH.</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Incremento de 22,7% respecto al mismo período del año anterior</a:t>
            </a:r>
            <a:endParaRPr b="1" sz="1100">
              <a:solidFill>
                <a:schemeClr val="dk1"/>
              </a:solidFill>
              <a:latin typeface="Arial Narrow"/>
              <a:ea typeface="Arial Narrow"/>
              <a:cs typeface="Arial Narrow"/>
              <a:sym typeface="Arial Narrow"/>
            </a:endParaRPr>
          </a:p>
        </p:txBody>
      </p:sp>
      <p:pic>
        <p:nvPicPr>
          <p:cNvPr id="2265" name="Google Shape;2265;p48"/>
          <p:cNvPicPr preferRelativeResize="0"/>
          <p:nvPr/>
        </p:nvPicPr>
        <p:blipFill rotWithShape="1">
          <a:blip r:embed="rId8">
            <a:alphaModFix/>
          </a:blip>
          <a:srcRect b="0" l="58247" r="0" t="0"/>
          <a:stretch/>
        </p:blipFill>
        <p:spPr>
          <a:xfrm>
            <a:off x="2321053" y="4311827"/>
            <a:ext cx="739337" cy="664026"/>
          </a:xfrm>
          <a:prstGeom prst="rect">
            <a:avLst/>
          </a:prstGeom>
          <a:noFill/>
          <a:ln>
            <a:noFill/>
          </a:ln>
        </p:spPr>
      </p:pic>
      <p:pic>
        <p:nvPicPr>
          <p:cNvPr id="2266" name="Google Shape;2266;p48"/>
          <p:cNvPicPr preferRelativeResize="0"/>
          <p:nvPr/>
        </p:nvPicPr>
        <p:blipFill rotWithShape="1">
          <a:blip r:embed="rId9">
            <a:alphaModFix/>
          </a:blip>
          <a:srcRect b="0" l="0" r="0" t="0"/>
          <a:stretch/>
        </p:blipFill>
        <p:spPr>
          <a:xfrm>
            <a:off x="3383042" y="4430811"/>
            <a:ext cx="694975" cy="599336"/>
          </a:xfrm>
          <a:prstGeom prst="rect">
            <a:avLst/>
          </a:prstGeom>
          <a:noFill/>
          <a:ln>
            <a:noFill/>
          </a:ln>
        </p:spPr>
      </p:pic>
      <p:grpSp>
        <p:nvGrpSpPr>
          <p:cNvPr id="2267" name="Google Shape;2267;p48"/>
          <p:cNvGrpSpPr/>
          <p:nvPr/>
        </p:nvGrpSpPr>
        <p:grpSpPr>
          <a:xfrm>
            <a:off x="24532" y="6590700"/>
            <a:ext cx="7176368" cy="1060446"/>
            <a:chOff x="2156559" y="5141236"/>
            <a:chExt cx="5549235" cy="1060446"/>
          </a:xfrm>
        </p:grpSpPr>
        <p:grpSp>
          <p:nvGrpSpPr>
            <p:cNvPr id="2268" name="Google Shape;2268;p48"/>
            <p:cNvGrpSpPr/>
            <p:nvPr/>
          </p:nvGrpSpPr>
          <p:grpSpPr>
            <a:xfrm>
              <a:off x="2156559" y="5141236"/>
              <a:ext cx="5549235" cy="1015818"/>
              <a:chOff x="2145310" y="5221006"/>
              <a:chExt cx="5549235" cy="1015818"/>
            </a:xfrm>
          </p:grpSpPr>
          <p:grpSp>
            <p:nvGrpSpPr>
              <p:cNvPr id="2269" name="Google Shape;2269;p48"/>
              <p:cNvGrpSpPr/>
              <p:nvPr/>
            </p:nvGrpSpPr>
            <p:grpSpPr>
              <a:xfrm>
                <a:off x="3438855" y="5497953"/>
                <a:ext cx="3623277" cy="459976"/>
                <a:chOff x="1214190" y="7290191"/>
                <a:chExt cx="4097229" cy="459976"/>
              </a:xfrm>
            </p:grpSpPr>
            <p:sp>
              <p:nvSpPr>
                <p:cNvPr id="2270" name="Google Shape;2270;p48"/>
                <p:cNvSpPr/>
                <p:nvPr/>
              </p:nvSpPr>
              <p:spPr>
                <a:xfrm>
                  <a:off x="1214190" y="7290191"/>
                  <a:ext cx="4097229" cy="174971"/>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Previo a la gestación: 12 casos (54,5%)</a:t>
                  </a:r>
                  <a:endParaRPr b="1" sz="1050">
                    <a:solidFill>
                      <a:srgbClr val="C00000"/>
                    </a:solidFill>
                    <a:latin typeface="Arial Narrow"/>
                    <a:ea typeface="Arial Narrow"/>
                    <a:cs typeface="Arial Narrow"/>
                    <a:sym typeface="Arial Narrow"/>
                  </a:endParaRPr>
                </a:p>
              </p:txBody>
            </p:sp>
            <p:sp>
              <p:nvSpPr>
                <p:cNvPr id="2271" name="Google Shape;2271;p48"/>
                <p:cNvSpPr/>
                <p:nvPr/>
              </p:nvSpPr>
              <p:spPr>
                <a:xfrm>
                  <a:off x="1218088" y="7537707"/>
                  <a:ext cx="4093331" cy="21246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Durante la gestación: 9 casos (41%)</a:t>
                  </a:r>
                  <a:endParaRPr b="1" sz="1050">
                    <a:solidFill>
                      <a:srgbClr val="C00000"/>
                    </a:solidFill>
                    <a:latin typeface="Arial Narrow"/>
                    <a:ea typeface="Arial Narrow"/>
                    <a:cs typeface="Arial Narrow"/>
                    <a:sym typeface="Arial Narrow"/>
                  </a:endParaRPr>
                </a:p>
              </p:txBody>
            </p:sp>
          </p:grpSp>
          <p:grpSp>
            <p:nvGrpSpPr>
              <p:cNvPr id="2272" name="Google Shape;2272;p48"/>
              <p:cNvGrpSpPr/>
              <p:nvPr/>
            </p:nvGrpSpPr>
            <p:grpSpPr>
              <a:xfrm>
                <a:off x="2145310" y="5221006"/>
                <a:ext cx="5549235" cy="1015818"/>
                <a:chOff x="2109481" y="5652225"/>
                <a:chExt cx="5549235" cy="1015818"/>
              </a:xfrm>
            </p:grpSpPr>
            <p:sp>
              <p:nvSpPr>
                <p:cNvPr id="2273" name="Google Shape;2273;p48"/>
                <p:cNvSpPr txBox="1"/>
                <p:nvPr/>
              </p:nvSpPr>
              <p:spPr>
                <a:xfrm>
                  <a:off x="2436996" y="5652225"/>
                  <a:ext cx="522172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Momento de ocurrencia del diagnóstico</a:t>
                  </a:r>
                  <a:endParaRPr/>
                </a:p>
              </p:txBody>
            </p:sp>
            <p:pic>
              <p:nvPicPr>
                <p:cNvPr id="2274" name="Google Shape;2274;p48"/>
                <p:cNvPicPr preferRelativeResize="0"/>
                <p:nvPr/>
              </p:nvPicPr>
              <p:blipFill rotWithShape="1">
                <a:blip r:embed="rId10">
                  <a:alphaModFix/>
                </a:blip>
                <a:srcRect b="0" l="0" r="0" t="0"/>
                <a:stretch/>
              </p:blipFill>
              <p:spPr>
                <a:xfrm>
                  <a:off x="2109481" y="5947085"/>
                  <a:ext cx="910301" cy="720958"/>
                </a:xfrm>
                <a:prstGeom prst="rect">
                  <a:avLst/>
                </a:prstGeom>
                <a:noFill/>
                <a:ln>
                  <a:noFill/>
                </a:ln>
              </p:spPr>
            </p:pic>
          </p:grpSp>
          <p:sp>
            <p:nvSpPr>
              <p:cNvPr id="2275" name="Google Shape;2275;p48"/>
              <p:cNvSpPr/>
              <p:nvPr/>
            </p:nvSpPr>
            <p:spPr>
              <a:xfrm>
                <a:off x="3105942" y="5731890"/>
                <a:ext cx="356964" cy="372311"/>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276" name="Google Shape;2276;p48"/>
            <p:cNvSpPr/>
            <p:nvPr/>
          </p:nvSpPr>
          <p:spPr>
            <a:xfrm>
              <a:off x="3461979" y="5944839"/>
              <a:ext cx="3611402" cy="256843"/>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En el post parto: 1 casos (4,5%)</a:t>
              </a:r>
              <a:endParaRPr b="1" sz="1000">
                <a:solidFill>
                  <a:srgbClr val="C00000"/>
                </a:solidFill>
                <a:latin typeface="Arial Narrow"/>
                <a:ea typeface="Arial Narrow"/>
                <a:cs typeface="Arial Narrow"/>
                <a:sym typeface="Arial Narrow"/>
              </a:endParaRPr>
            </a:p>
          </p:txBody>
        </p:sp>
      </p:grpSp>
      <p:grpSp>
        <p:nvGrpSpPr>
          <p:cNvPr id="2277" name="Google Shape;2277;p48"/>
          <p:cNvGrpSpPr/>
          <p:nvPr/>
        </p:nvGrpSpPr>
        <p:grpSpPr>
          <a:xfrm>
            <a:off x="1489972" y="8074419"/>
            <a:ext cx="5689176" cy="656443"/>
            <a:chOff x="2502" y="13686"/>
            <a:chExt cx="5689176" cy="656443"/>
          </a:xfrm>
        </p:grpSpPr>
        <p:sp>
          <p:nvSpPr>
            <p:cNvPr id="2278" name="Google Shape;2278;p48"/>
            <p:cNvSpPr/>
            <p:nvPr/>
          </p:nvSpPr>
          <p:spPr>
            <a:xfrm>
              <a:off x="2502" y="13686"/>
              <a:ext cx="1094072" cy="656443"/>
            </a:xfrm>
            <a:prstGeom prst="roundRect">
              <a:avLst>
                <a:gd fmla="val 10000" name="adj"/>
              </a:avLst>
            </a:prstGeom>
            <a:gradFill>
              <a:gsLst>
                <a:gs pos="0">
                  <a:srgbClr val="C8B2E9"/>
                </a:gs>
                <a:gs pos="35000">
                  <a:srgbClr val="D6CAED"/>
                </a:gs>
                <a:gs pos="100000">
                  <a:srgbClr val="EFE8FA"/>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48"/>
            <p:cNvSpPr txBox="1"/>
            <p:nvPr/>
          </p:nvSpPr>
          <p:spPr>
            <a:xfrm>
              <a:off x="21729"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Primer trimestre: 14 casos (63,6%)                 </a:t>
              </a:r>
              <a:endParaRPr b="1" sz="1050">
                <a:solidFill>
                  <a:schemeClr val="dk1"/>
                </a:solidFill>
                <a:latin typeface="Arial Narrow"/>
                <a:ea typeface="Arial Narrow"/>
                <a:cs typeface="Arial Narrow"/>
                <a:sym typeface="Arial Narrow"/>
              </a:endParaRPr>
            </a:p>
          </p:txBody>
        </p:sp>
        <p:sp>
          <p:nvSpPr>
            <p:cNvPr id="2280" name="Google Shape;2280;p48"/>
            <p:cNvSpPr/>
            <p:nvPr/>
          </p:nvSpPr>
          <p:spPr>
            <a:xfrm>
              <a:off x="1205981" y="206243"/>
              <a:ext cx="231943" cy="271329"/>
            </a:xfrm>
            <a:prstGeom prst="rightArrow">
              <a:avLst>
                <a:gd fmla="val 60000" name="adj1"/>
                <a:gd fmla="val 50000" name="adj2"/>
              </a:avLst>
            </a:prstGeom>
            <a:gradFill>
              <a:gsLst>
                <a:gs pos="0">
                  <a:srgbClr val="C8B2E9"/>
                </a:gs>
                <a:gs pos="35000">
                  <a:srgbClr val="D6CAED"/>
                </a:gs>
                <a:gs pos="100000">
                  <a:srgbClr val="EFE8FA"/>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48"/>
            <p:cNvSpPr txBox="1"/>
            <p:nvPr/>
          </p:nvSpPr>
          <p:spPr>
            <a:xfrm>
              <a:off x="1205981"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282" name="Google Shape;2282;p48"/>
            <p:cNvSpPr/>
            <p:nvPr/>
          </p:nvSpPr>
          <p:spPr>
            <a:xfrm>
              <a:off x="1534203" y="13686"/>
              <a:ext cx="1094072" cy="656443"/>
            </a:xfrm>
            <a:prstGeom prst="roundRect">
              <a:avLst>
                <a:gd fmla="val 10000" name="adj"/>
              </a:avLst>
            </a:prstGeom>
            <a:gradFill>
              <a:gsLst>
                <a:gs pos="0">
                  <a:srgbClr val="ACA9F4"/>
                </a:gs>
                <a:gs pos="35000">
                  <a:srgbClr val="C6C3F5"/>
                </a:gs>
                <a:gs pos="100000">
                  <a:srgbClr val="E7E7F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48"/>
            <p:cNvSpPr txBox="1"/>
            <p:nvPr/>
          </p:nvSpPr>
          <p:spPr>
            <a:xfrm>
              <a:off x="1553430"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Segundo trimestre: 3 casos (13,6%)              </a:t>
              </a:r>
              <a:endParaRPr b="1" sz="1050">
                <a:solidFill>
                  <a:schemeClr val="dk1"/>
                </a:solidFill>
                <a:latin typeface="Arial Narrow"/>
                <a:ea typeface="Arial Narrow"/>
                <a:cs typeface="Arial Narrow"/>
                <a:sym typeface="Arial Narrow"/>
              </a:endParaRPr>
            </a:p>
          </p:txBody>
        </p:sp>
        <p:sp>
          <p:nvSpPr>
            <p:cNvPr id="2284" name="Google Shape;2284;p48"/>
            <p:cNvSpPr/>
            <p:nvPr/>
          </p:nvSpPr>
          <p:spPr>
            <a:xfrm>
              <a:off x="2737683" y="206243"/>
              <a:ext cx="231943" cy="271329"/>
            </a:xfrm>
            <a:prstGeom prst="rightArrow">
              <a:avLst>
                <a:gd fmla="val 60000" name="adj1"/>
                <a:gd fmla="val 50000" name="adj2"/>
              </a:avLst>
            </a:prstGeom>
            <a:gradFill>
              <a:gsLst>
                <a:gs pos="0">
                  <a:srgbClr val="A6B0F8"/>
                </a:gs>
                <a:gs pos="35000">
                  <a:srgbClr val="C2C8F7"/>
                </a:gs>
                <a:gs pos="100000">
                  <a:srgbClr val="E7E7F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48"/>
            <p:cNvSpPr txBox="1"/>
            <p:nvPr/>
          </p:nvSpPr>
          <p:spPr>
            <a:xfrm>
              <a:off x="2737683"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286" name="Google Shape;2286;p48"/>
            <p:cNvSpPr/>
            <p:nvPr/>
          </p:nvSpPr>
          <p:spPr>
            <a:xfrm>
              <a:off x="3065904" y="13686"/>
              <a:ext cx="1094072" cy="656443"/>
            </a:xfrm>
            <a:prstGeom prst="roundRect">
              <a:avLst>
                <a:gd fmla="val 10000" name="adj"/>
              </a:avLst>
            </a:prstGeom>
            <a:gradFill>
              <a:gsLst>
                <a:gs pos="0">
                  <a:srgbClr val="A2BDFF"/>
                </a:gs>
                <a:gs pos="35000">
                  <a:srgbClr val="BED0FC"/>
                </a:gs>
                <a:gs pos="100000">
                  <a:srgbClr val="E4EB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48"/>
            <p:cNvSpPr txBox="1"/>
            <p:nvPr/>
          </p:nvSpPr>
          <p:spPr>
            <a:xfrm>
              <a:off x="3085131"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Tercer trimestre: 0 </a:t>
              </a:r>
              <a:endParaRPr b="1" sz="1050">
                <a:solidFill>
                  <a:schemeClr val="dk1"/>
                </a:solidFill>
                <a:latin typeface="Arial Narrow"/>
                <a:ea typeface="Arial Narrow"/>
                <a:cs typeface="Arial Narrow"/>
                <a:sym typeface="Arial Narrow"/>
              </a:endParaRPr>
            </a:p>
          </p:txBody>
        </p:sp>
        <p:sp>
          <p:nvSpPr>
            <p:cNvPr id="2288" name="Google Shape;2288;p48"/>
            <p:cNvSpPr/>
            <p:nvPr/>
          </p:nvSpPr>
          <p:spPr>
            <a:xfrm>
              <a:off x="4269384" y="206243"/>
              <a:ext cx="231943" cy="271329"/>
            </a:xfrm>
            <a:prstGeom prst="rightArrow">
              <a:avLst>
                <a:gd fmla="val 60000" name="adj1"/>
                <a:gd fmla="val 50000" name="adj2"/>
              </a:avLst>
            </a:prstGeom>
            <a:gradFill>
              <a:gsLst>
                <a:gs pos="0">
                  <a:srgbClr val="9CE7FF"/>
                </a:gs>
                <a:gs pos="35000">
                  <a:srgbClr val="B8EEFF"/>
                </a:gs>
                <a:gs pos="100000">
                  <a:srgbClr val="E2F7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48"/>
            <p:cNvSpPr txBox="1"/>
            <p:nvPr/>
          </p:nvSpPr>
          <p:spPr>
            <a:xfrm>
              <a:off x="4269384"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290" name="Google Shape;2290;p48"/>
            <p:cNvSpPr/>
            <p:nvPr/>
          </p:nvSpPr>
          <p:spPr>
            <a:xfrm>
              <a:off x="4597606" y="13686"/>
              <a:ext cx="1094072" cy="656443"/>
            </a:xfrm>
            <a:prstGeom prst="roundRect">
              <a:avLst>
                <a:gd fmla="val 10000" name="adj"/>
              </a:avLst>
            </a:prstGeom>
            <a:gradFill>
              <a:gsLst>
                <a:gs pos="0">
                  <a:srgbClr val="9CE7FF"/>
                </a:gs>
                <a:gs pos="35000">
                  <a:srgbClr val="B8EEFF"/>
                </a:gs>
                <a:gs pos="100000">
                  <a:srgbClr val="E2F7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48"/>
            <p:cNvSpPr txBox="1"/>
            <p:nvPr/>
          </p:nvSpPr>
          <p:spPr>
            <a:xfrm>
              <a:off x="4616833"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Sin control prenatal: 4 casos (18%)                       </a:t>
              </a:r>
              <a:endParaRPr b="1" sz="1050">
                <a:solidFill>
                  <a:schemeClr val="dk1"/>
                </a:solidFill>
                <a:latin typeface="Arial Narrow"/>
                <a:ea typeface="Arial Narrow"/>
                <a:cs typeface="Arial Narrow"/>
                <a:sym typeface="Arial Narrow"/>
              </a:endParaRPr>
            </a:p>
          </p:txBody>
        </p:sp>
      </p:grpSp>
      <p:grpSp>
        <p:nvGrpSpPr>
          <p:cNvPr id="2292" name="Google Shape;2292;p48"/>
          <p:cNvGrpSpPr/>
          <p:nvPr/>
        </p:nvGrpSpPr>
        <p:grpSpPr>
          <a:xfrm>
            <a:off x="0" y="7760753"/>
            <a:ext cx="7065799" cy="1015818"/>
            <a:chOff x="2145310" y="5221006"/>
            <a:chExt cx="6785852" cy="1015818"/>
          </a:xfrm>
        </p:grpSpPr>
        <p:grpSp>
          <p:nvGrpSpPr>
            <p:cNvPr id="2293" name="Google Shape;2293;p48"/>
            <p:cNvGrpSpPr/>
            <p:nvPr/>
          </p:nvGrpSpPr>
          <p:grpSpPr>
            <a:xfrm>
              <a:off x="2145310" y="5221006"/>
              <a:ext cx="6785852" cy="1015818"/>
              <a:chOff x="2109481" y="5652225"/>
              <a:chExt cx="6785852" cy="1015818"/>
            </a:xfrm>
          </p:grpSpPr>
          <p:sp>
            <p:nvSpPr>
              <p:cNvPr id="2294" name="Google Shape;2294;p48"/>
              <p:cNvSpPr txBox="1"/>
              <p:nvPr/>
            </p:nvSpPr>
            <p:spPr>
              <a:xfrm>
                <a:off x="3673613" y="5652225"/>
                <a:ext cx="522172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Trimestre de ingreso al control prenatal </a:t>
                </a:r>
                <a:endParaRPr/>
              </a:p>
            </p:txBody>
          </p:sp>
          <p:pic>
            <p:nvPicPr>
              <p:cNvPr id="2295" name="Google Shape;2295;p48"/>
              <p:cNvPicPr preferRelativeResize="0"/>
              <p:nvPr/>
            </p:nvPicPr>
            <p:blipFill rotWithShape="1">
              <a:blip r:embed="rId10">
                <a:alphaModFix/>
              </a:blip>
              <a:srcRect b="0" l="0" r="0" t="0"/>
              <a:stretch/>
            </p:blipFill>
            <p:spPr>
              <a:xfrm>
                <a:off x="2109481" y="5947085"/>
                <a:ext cx="910301" cy="720958"/>
              </a:xfrm>
              <a:prstGeom prst="rect">
                <a:avLst/>
              </a:prstGeom>
              <a:noFill/>
              <a:ln>
                <a:noFill/>
              </a:ln>
            </p:spPr>
          </p:pic>
        </p:grpSp>
        <p:sp>
          <p:nvSpPr>
            <p:cNvPr id="2296" name="Google Shape;2296;p48"/>
            <p:cNvSpPr/>
            <p:nvPr/>
          </p:nvSpPr>
          <p:spPr>
            <a:xfrm>
              <a:off x="3105942" y="5731890"/>
              <a:ext cx="356964" cy="372311"/>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Interfaz de usuario gráfica, Gráfico, Aplicación&#10;&#10;Descripción generada automáticamente" id="2297" name="Google Shape;2297;p48"/>
          <p:cNvPicPr preferRelativeResize="0"/>
          <p:nvPr/>
        </p:nvPicPr>
        <p:blipFill rotWithShape="1">
          <a:blip r:embed="rId11">
            <a:alphaModFix/>
          </a:blip>
          <a:srcRect b="19976" l="7807" r="12202" t="34753"/>
          <a:stretch/>
        </p:blipFill>
        <p:spPr>
          <a:xfrm>
            <a:off x="2307443" y="431931"/>
            <a:ext cx="4758356" cy="2411877"/>
          </a:xfrm>
          <a:prstGeom prst="rect">
            <a:avLst/>
          </a:prstGeom>
          <a:noFill/>
          <a:ln>
            <a:noFill/>
          </a:ln>
        </p:spPr>
      </p:pic>
      <p:sp>
        <p:nvSpPr>
          <p:cNvPr id="2298" name="Google Shape;2298;p48"/>
          <p:cNvSpPr/>
          <p:nvPr/>
        </p:nvSpPr>
        <p:spPr>
          <a:xfrm>
            <a:off x="2149285" y="2843808"/>
            <a:ext cx="5104067" cy="6924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100">
                <a:solidFill>
                  <a:schemeClr val="dk1"/>
                </a:solidFill>
                <a:latin typeface="Arial"/>
                <a:ea typeface="Arial"/>
                <a:cs typeface="Arial"/>
                <a:sym typeface="Arial"/>
              </a:rPr>
              <a:t>Canal endémico para gestantes con VIH, datos preliminares. Residentes en Medellín. Acumulado al cuarto periodo epidemiológico de 2022.</a:t>
            </a:r>
            <a:endParaRPr i="1"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900">
                <a:solidFill>
                  <a:schemeClr val="dk1"/>
                </a:solidFill>
                <a:latin typeface="Arial"/>
                <a:ea typeface="Arial"/>
                <a:cs typeface="Arial"/>
                <a:sym typeface="Arial"/>
              </a:rPr>
              <a:t>Fuente: Seguimiento de gestantes con VIH 2016 - 2022. Medellín. Fecha de corte: 23/04/2022.</a:t>
            </a:r>
            <a:endParaRPr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MMWR (razones observadas y esperadas).</a:t>
            </a:r>
            <a:endParaRPr i="1" sz="700">
              <a:solidFill>
                <a:schemeClr val="dk1"/>
              </a:solidFill>
              <a:latin typeface="Calibri"/>
              <a:ea typeface="Calibri"/>
              <a:cs typeface="Calibri"/>
              <a:sym typeface="Calibri"/>
            </a:endParaRPr>
          </a:p>
        </p:txBody>
      </p:sp>
      <p:sp>
        <p:nvSpPr>
          <p:cNvPr id="2299" name="Google Shape;2299;p48"/>
          <p:cNvSpPr/>
          <p:nvPr/>
        </p:nvSpPr>
        <p:spPr>
          <a:xfrm>
            <a:off x="24532" y="5940152"/>
            <a:ext cx="722882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00" name="Google Shape;2300;p48"/>
          <p:cNvGrpSpPr/>
          <p:nvPr/>
        </p:nvGrpSpPr>
        <p:grpSpPr>
          <a:xfrm>
            <a:off x="1031068" y="6095201"/>
            <a:ext cx="4536382" cy="276999"/>
            <a:chOff x="2736354" y="74775"/>
            <a:chExt cx="3158472" cy="276999"/>
          </a:xfrm>
        </p:grpSpPr>
        <p:cxnSp>
          <p:nvCxnSpPr>
            <p:cNvPr id="2301" name="Google Shape;2301;p48"/>
            <p:cNvCxnSpPr/>
            <p:nvPr/>
          </p:nvCxnSpPr>
          <p:spPr>
            <a:xfrm>
              <a:off x="2736354" y="204814"/>
              <a:ext cx="648072" cy="766"/>
            </a:xfrm>
            <a:prstGeom prst="straightConnector1">
              <a:avLst/>
            </a:prstGeom>
            <a:noFill/>
            <a:ln cap="flat" cmpd="sng" w="28575">
              <a:solidFill>
                <a:srgbClr val="C00000"/>
              </a:solidFill>
              <a:prstDash val="solid"/>
              <a:round/>
              <a:headEnd len="sm" w="sm" type="none"/>
              <a:tailEnd len="sm" w="sm" type="none"/>
            </a:ln>
          </p:spPr>
        </p:cxnSp>
        <p:sp>
          <p:nvSpPr>
            <p:cNvPr id="2302" name="Google Shape;2302;p4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Variables clínicas</a:t>
              </a:r>
              <a:endParaRPr b="1" sz="1200">
                <a:solidFill>
                  <a:schemeClr val="dk1"/>
                </a:solidFill>
                <a:latin typeface="Arial Narrow"/>
                <a:ea typeface="Arial Narrow"/>
                <a:cs typeface="Arial Narrow"/>
                <a:sym typeface="Arial Narrow"/>
              </a:endParaRPr>
            </a:p>
          </p:txBody>
        </p:sp>
      </p:grpSp>
      <p:sp>
        <p:nvSpPr>
          <p:cNvPr id="2303" name="Google Shape;2303;p48"/>
          <p:cNvSpPr/>
          <p:nvPr/>
        </p:nvSpPr>
        <p:spPr>
          <a:xfrm>
            <a:off x="743036" y="6075367"/>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7" name="Shape 2307"/>
        <p:cNvGrpSpPr/>
        <p:nvPr/>
      </p:nvGrpSpPr>
      <p:grpSpPr>
        <a:xfrm>
          <a:off x="0" y="0"/>
          <a:ext cx="0" cy="0"/>
          <a:chOff x="0" y="0"/>
          <a:chExt cx="0" cy="0"/>
        </a:xfrm>
      </p:grpSpPr>
      <p:pic>
        <p:nvPicPr>
          <p:cNvPr id="2308" name="Google Shape;2308;p49"/>
          <p:cNvPicPr preferRelativeResize="0"/>
          <p:nvPr/>
        </p:nvPicPr>
        <p:blipFill rotWithShape="1">
          <a:blip r:embed="rId3">
            <a:alphaModFix/>
          </a:blip>
          <a:srcRect b="0" l="0" r="0" t="51431"/>
          <a:stretch/>
        </p:blipFill>
        <p:spPr>
          <a:xfrm>
            <a:off x="0" y="2824178"/>
            <a:ext cx="2180731" cy="2724869"/>
          </a:xfrm>
          <a:prstGeom prst="rect">
            <a:avLst/>
          </a:prstGeom>
          <a:noFill/>
          <a:ln>
            <a:noFill/>
          </a:ln>
        </p:spPr>
      </p:pic>
      <p:grpSp>
        <p:nvGrpSpPr>
          <p:cNvPr id="2309" name="Google Shape;2309;p49"/>
          <p:cNvGrpSpPr/>
          <p:nvPr/>
        </p:nvGrpSpPr>
        <p:grpSpPr>
          <a:xfrm>
            <a:off x="179214" y="4211960"/>
            <a:ext cx="1892650" cy="488476"/>
            <a:chOff x="2397524" y="3379972"/>
            <a:chExt cx="4508500" cy="904875"/>
          </a:xfrm>
        </p:grpSpPr>
        <p:pic>
          <p:nvPicPr>
            <p:cNvPr id="2310" name="Google Shape;2310;p49"/>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2311" name="Google Shape;2311;p49"/>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3</a:t>
              </a:r>
              <a:endParaRPr b="1" sz="2000">
                <a:solidFill>
                  <a:schemeClr val="dk1"/>
                </a:solidFill>
                <a:latin typeface="Arial Narrow"/>
                <a:ea typeface="Arial Narrow"/>
                <a:cs typeface="Arial Narrow"/>
                <a:sym typeface="Arial Narrow"/>
              </a:endParaRPr>
            </a:p>
          </p:txBody>
        </p:sp>
      </p:grpSp>
      <p:grpSp>
        <p:nvGrpSpPr>
          <p:cNvPr id="2312" name="Google Shape;2312;p49"/>
          <p:cNvGrpSpPr/>
          <p:nvPr/>
        </p:nvGrpSpPr>
        <p:grpSpPr>
          <a:xfrm>
            <a:off x="2448322" y="74775"/>
            <a:ext cx="3446504" cy="276999"/>
            <a:chOff x="2448322" y="74775"/>
            <a:chExt cx="3446504" cy="276999"/>
          </a:xfrm>
        </p:grpSpPr>
        <p:sp>
          <p:nvSpPr>
            <p:cNvPr id="2313" name="Google Shape;2313;p4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314" name="Google Shape;2314;p49"/>
            <p:cNvCxnSpPr>
              <a:stCxn id="231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315" name="Google Shape;2315;p4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316" name="Google Shape;2316;p49"/>
          <p:cNvSpPr/>
          <p:nvPr/>
        </p:nvSpPr>
        <p:spPr>
          <a:xfrm>
            <a:off x="179214" y="6588224"/>
            <a:ext cx="6886635"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17" name="Google Shape;2317;p49"/>
          <p:cNvGrpSpPr/>
          <p:nvPr/>
        </p:nvGrpSpPr>
        <p:grpSpPr>
          <a:xfrm>
            <a:off x="910927" y="6688103"/>
            <a:ext cx="4715752" cy="298119"/>
            <a:chOff x="2448322" y="74774"/>
            <a:chExt cx="3446504" cy="298119"/>
          </a:xfrm>
        </p:grpSpPr>
        <p:sp>
          <p:nvSpPr>
            <p:cNvPr id="2318" name="Google Shape;2318;p49"/>
            <p:cNvSpPr/>
            <p:nvPr/>
          </p:nvSpPr>
          <p:spPr>
            <a:xfrm>
              <a:off x="2448322" y="74774"/>
              <a:ext cx="236414" cy="298119"/>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319" name="Google Shape;2319;p49"/>
            <p:cNvCxnSpPr>
              <a:stCxn id="2318" idx="6"/>
            </p:cNvCxnSpPr>
            <p:nvPr/>
          </p:nvCxnSpPr>
          <p:spPr>
            <a:xfrm flipH="1" rot="10800000">
              <a:off x="2684736" y="205534"/>
              <a:ext cx="699600" cy="18300"/>
            </a:xfrm>
            <a:prstGeom prst="straightConnector1">
              <a:avLst/>
            </a:prstGeom>
            <a:noFill/>
            <a:ln cap="flat" cmpd="sng" w="28575">
              <a:solidFill>
                <a:srgbClr val="C00000"/>
              </a:solidFill>
              <a:prstDash val="solid"/>
              <a:round/>
              <a:headEnd len="sm" w="sm" type="none"/>
              <a:tailEnd len="sm" w="sm" type="none"/>
            </a:ln>
          </p:spPr>
        </p:cxnSp>
        <p:sp>
          <p:nvSpPr>
            <p:cNvPr id="2320" name="Google Shape;2320;p4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Variables Clínicas</a:t>
              </a:r>
              <a:endParaRPr b="1" sz="1200">
                <a:solidFill>
                  <a:schemeClr val="dk1"/>
                </a:solidFill>
                <a:latin typeface="Arial Narrow"/>
                <a:ea typeface="Arial Narrow"/>
                <a:cs typeface="Arial Narrow"/>
                <a:sym typeface="Arial Narrow"/>
              </a:endParaRPr>
            </a:p>
          </p:txBody>
        </p:sp>
      </p:grpSp>
      <p:sp>
        <p:nvSpPr>
          <p:cNvPr id="2321" name="Google Shape;2321;p4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Pág..49 </a:t>
            </a:r>
            <a:endParaRPr b="1" sz="1050">
              <a:solidFill>
                <a:schemeClr val="dk1"/>
              </a:solidFill>
              <a:latin typeface="Arial Narrow"/>
              <a:ea typeface="Arial Narrow"/>
              <a:cs typeface="Arial Narrow"/>
              <a:sym typeface="Arial Narrow"/>
            </a:endParaRPr>
          </a:p>
        </p:txBody>
      </p:sp>
      <p:grpSp>
        <p:nvGrpSpPr>
          <p:cNvPr id="2322" name="Google Shape;2322;p49"/>
          <p:cNvGrpSpPr/>
          <p:nvPr/>
        </p:nvGrpSpPr>
        <p:grpSpPr>
          <a:xfrm>
            <a:off x="216074" y="5904868"/>
            <a:ext cx="1152880" cy="611348"/>
            <a:chOff x="3744466" y="1301912"/>
            <a:chExt cx="1152880" cy="611348"/>
          </a:xfrm>
        </p:grpSpPr>
        <p:sp>
          <p:nvSpPr>
            <p:cNvPr id="2323" name="Google Shape;2323;p49"/>
            <p:cNvSpPr/>
            <p:nvPr/>
          </p:nvSpPr>
          <p:spPr>
            <a:xfrm>
              <a:off x="3912519" y="1553220"/>
              <a:ext cx="884336"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 casos</a:t>
              </a:r>
              <a:endParaRPr b="1" sz="1600">
                <a:solidFill>
                  <a:schemeClr val="dk1"/>
                </a:solidFill>
                <a:latin typeface="Arial Narrow"/>
                <a:ea typeface="Arial Narrow"/>
                <a:cs typeface="Arial Narrow"/>
                <a:sym typeface="Arial Narrow"/>
              </a:endParaRPr>
            </a:p>
          </p:txBody>
        </p:sp>
        <p:sp>
          <p:nvSpPr>
            <p:cNvPr id="2324" name="Google Shape;2324;p49"/>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grpSp>
      <p:grpSp>
        <p:nvGrpSpPr>
          <p:cNvPr id="2325" name="Google Shape;2325;p49"/>
          <p:cNvGrpSpPr/>
          <p:nvPr/>
        </p:nvGrpSpPr>
        <p:grpSpPr>
          <a:xfrm>
            <a:off x="1368954" y="5869732"/>
            <a:ext cx="847750" cy="646484"/>
            <a:chOff x="5236691" y="1418884"/>
            <a:chExt cx="847750" cy="646484"/>
          </a:xfrm>
        </p:grpSpPr>
        <p:sp>
          <p:nvSpPr>
            <p:cNvPr id="2326" name="Google Shape;2326;p49"/>
            <p:cNvSpPr/>
            <p:nvPr/>
          </p:nvSpPr>
          <p:spPr>
            <a:xfrm>
              <a:off x="5236691" y="1705328"/>
              <a:ext cx="84775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 casos</a:t>
              </a:r>
              <a:endParaRPr b="1" sz="1600">
                <a:solidFill>
                  <a:schemeClr val="dk1"/>
                </a:solidFill>
                <a:latin typeface="Arial Narrow"/>
                <a:ea typeface="Arial Narrow"/>
                <a:cs typeface="Arial Narrow"/>
                <a:sym typeface="Arial Narrow"/>
              </a:endParaRPr>
            </a:p>
          </p:txBody>
        </p:sp>
        <p:sp>
          <p:nvSpPr>
            <p:cNvPr id="2327" name="Google Shape;2327;p49"/>
            <p:cNvSpPr/>
            <p:nvPr/>
          </p:nvSpPr>
          <p:spPr>
            <a:xfrm>
              <a:off x="5272675" y="1418884"/>
              <a:ext cx="5212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Otros</a:t>
              </a:r>
              <a:endParaRPr b="1" sz="1200" u="sng">
                <a:solidFill>
                  <a:srgbClr val="000000"/>
                </a:solidFill>
                <a:latin typeface="Arial Narrow"/>
                <a:ea typeface="Arial Narrow"/>
                <a:cs typeface="Arial Narrow"/>
                <a:sym typeface="Arial Narrow"/>
              </a:endParaRPr>
            </a:p>
          </p:txBody>
        </p:sp>
      </p:grpSp>
      <p:grpSp>
        <p:nvGrpSpPr>
          <p:cNvPr id="2328" name="Google Shape;2328;p49"/>
          <p:cNvGrpSpPr/>
          <p:nvPr/>
        </p:nvGrpSpPr>
        <p:grpSpPr>
          <a:xfrm>
            <a:off x="5140794" y="4480107"/>
            <a:ext cx="1976198" cy="2061136"/>
            <a:chOff x="2580892" y="3325852"/>
            <a:chExt cx="1976198" cy="2061136"/>
          </a:xfrm>
        </p:grpSpPr>
        <p:pic>
          <p:nvPicPr>
            <p:cNvPr id="2329" name="Google Shape;2329;p49"/>
            <p:cNvPicPr preferRelativeResize="0"/>
            <p:nvPr/>
          </p:nvPicPr>
          <p:blipFill rotWithShape="1">
            <a:blip r:embed="rId5">
              <a:alphaModFix/>
            </a:blip>
            <a:srcRect b="0" l="0" r="0" t="0"/>
            <a:stretch/>
          </p:blipFill>
          <p:spPr>
            <a:xfrm>
              <a:off x="3050954" y="3325852"/>
              <a:ext cx="933450" cy="742950"/>
            </a:xfrm>
            <a:prstGeom prst="rect">
              <a:avLst/>
            </a:prstGeom>
            <a:noFill/>
            <a:ln>
              <a:noFill/>
            </a:ln>
          </p:spPr>
        </p:pic>
        <p:grpSp>
          <p:nvGrpSpPr>
            <p:cNvPr id="2330" name="Google Shape;2330;p49"/>
            <p:cNvGrpSpPr/>
            <p:nvPr/>
          </p:nvGrpSpPr>
          <p:grpSpPr>
            <a:xfrm>
              <a:off x="2580892" y="4168682"/>
              <a:ext cx="1976198" cy="1218306"/>
              <a:chOff x="-115819" y="6910484"/>
              <a:chExt cx="1499407" cy="1218306"/>
            </a:xfrm>
          </p:grpSpPr>
          <p:sp>
            <p:nvSpPr>
              <p:cNvPr id="2331" name="Google Shape;2331;p4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2332" name="Google Shape;2332;p49"/>
              <p:cNvSpPr/>
              <p:nvPr/>
            </p:nvSpPr>
            <p:spPr>
              <a:xfrm>
                <a:off x="-115819" y="6910484"/>
                <a:ext cx="1499407" cy="1218306"/>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contributivo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subsidiado</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afiliadas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p:txBody>
          </p:sp>
        </p:grpSp>
      </p:grpSp>
      <p:grpSp>
        <p:nvGrpSpPr>
          <p:cNvPr id="2333" name="Google Shape;2333;p49"/>
          <p:cNvGrpSpPr/>
          <p:nvPr/>
        </p:nvGrpSpPr>
        <p:grpSpPr>
          <a:xfrm>
            <a:off x="2124145" y="5071695"/>
            <a:ext cx="1260281" cy="628312"/>
            <a:chOff x="2298589" y="3203848"/>
            <a:chExt cx="1260281" cy="628312"/>
          </a:xfrm>
        </p:grpSpPr>
        <p:sp>
          <p:nvSpPr>
            <p:cNvPr id="2334" name="Google Shape;2334;p49"/>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 caso</a:t>
              </a:r>
              <a:endParaRPr b="1" sz="1600">
                <a:solidFill>
                  <a:schemeClr val="dk1"/>
                </a:solidFill>
                <a:latin typeface="Arial Narrow"/>
                <a:ea typeface="Arial Narrow"/>
                <a:cs typeface="Arial Narrow"/>
                <a:sym typeface="Arial Narrow"/>
              </a:endParaRPr>
            </a:p>
          </p:txBody>
        </p:sp>
        <p:sp>
          <p:nvSpPr>
            <p:cNvPr id="2335" name="Google Shape;2335;p49"/>
            <p:cNvSpPr/>
            <p:nvPr/>
          </p:nvSpPr>
          <p:spPr>
            <a:xfrm>
              <a:off x="2298589" y="3203848"/>
              <a:ext cx="126028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Habitante de calle</a:t>
              </a:r>
              <a:endParaRPr b="1" sz="1200" u="sng">
                <a:solidFill>
                  <a:srgbClr val="000000"/>
                </a:solidFill>
                <a:latin typeface="Arial Narrow"/>
                <a:ea typeface="Arial Narrow"/>
                <a:cs typeface="Arial Narrow"/>
                <a:sym typeface="Arial Narrow"/>
              </a:endParaRPr>
            </a:p>
          </p:txBody>
        </p:sp>
      </p:grpSp>
      <p:grpSp>
        <p:nvGrpSpPr>
          <p:cNvPr id="2336" name="Google Shape;2336;p49"/>
          <p:cNvGrpSpPr/>
          <p:nvPr/>
        </p:nvGrpSpPr>
        <p:grpSpPr>
          <a:xfrm>
            <a:off x="4334561" y="4427984"/>
            <a:ext cx="764855" cy="1238940"/>
            <a:chOff x="3867627" y="2682487"/>
            <a:chExt cx="764855" cy="1238940"/>
          </a:xfrm>
        </p:grpSpPr>
        <p:grpSp>
          <p:nvGrpSpPr>
            <p:cNvPr id="2337" name="Google Shape;2337;p49"/>
            <p:cNvGrpSpPr/>
            <p:nvPr/>
          </p:nvGrpSpPr>
          <p:grpSpPr>
            <a:xfrm>
              <a:off x="3867627" y="3306763"/>
              <a:ext cx="764855" cy="614664"/>
              <a:chOff x="2548770" y="3203848"/>
              <a:chExt cx="764855" cy="614664"/>
            </a:xfrm>
          </p:grpSpPr>
          <p:sp>
            <p:nvSpPr>
              <p:cNvPr id="2338" name="Google Shape;2338;p49"/>
              <p:cNvSpPr/>
              <p:nvPr/>
            </p:nvSpPr>
            <p:spPr>
              <a:xfrm>
                <a:off x="2548770" y="3458472"/>
                <a:ext cx="764855"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casos</a:t>
                </a:r>
                <a:endParaRPr b="1" sz="1400">
                  <a:solidFill>
                    <a:schemeClr val="dk1"/>
                  </a:solidFill>
                  <a:latin typeface="Arial Narrow"/>
                  <a:ea typeface="Arial Narrow"/>
                  <a:cs typeface="Arial Narrow"/>
                  <a:sym typeface="Arial Narrow"/>
                </a:endParaRPr>
              </a:p>
            </p:txBody>
          </p:sp>
          <p:sp>
            <p:nvSpPr>
              <p:cNvPr id="2339" name="Google Shape;2339;p49"/>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grpSp>
        <p:pic>
          <p:nvPicPr>
            <p:cNvPr id="2340" name="Google Shape;2340;p49"/>
            <p:cNvPicPr preferRelativeResize="0"/>
            <p:nvPr/>
          </p:nvPicPr>
          <p:blipFill rotWithShape="1">
            <a:blip r:embed="rId6">
              <a:alphaModFix/>
            </a:blip>
            <a:srcRect b="0" l="0" r="0" t="0"/>
            <a:stretch/>
          </p:blipFill>
          <p:spPr>
            <a:xfrm>
              <a:off x="3945025" y="2682487"/>
              <a:ext cx="587628" cy="678570"/>
            </a:xfrm>
            <a:prstGeom prst="rect">
              <a:avLst/>
            </a:prstGeom>
            <a:noFill/>
            <a:ln>
              <a:noFill/>
            </a:ln>
          </p:spPr>
        </p:pic>
      </p:grpSp>
      <p:grpSp>
        <p:nvGrpSpPr>
          <p:cNvPr id="2341" name="Google Shape;2341;p49"/>
          <p:cNvGrpSpPr/>
          <p:nvPr/>
        </p:nvGrpSpPr>
        <p:grpSpPr>
          <a:xfrm>
            <a:off x="3084475" y="5076056"/>
            <a:ext cx="1380071" cy="625937"/>
            <a:chOff x="-285907" y="7056480"/>
            <a:chExt cx="1612468" cy="625937"/>
          </a:xfrm>
        </p:grpSpPr>
        <p:sp>
          <p:nvSpPr>
            <p:cNvPr id="2342" name="Google Shape;2342;p49"/>
            <p:cNvSpPr txBox="1"/>
            <p:nvPr/>
          </p:nvSpPr>
          <p:spPr>
            <a:xfrm>
              <a:off x="-285907" y="7056480"/>
              <a:ext cx="161246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Desplazado</a:t>
              </a:r>
              <a:endParaRPr b="1" sz="1200" u="sng">
                <a:solidFill>
                  <a:schemeClr val="dk1"/>
                </a:solidFill>
                <a:latin typeface="Arial Narrow"/>
                <a:ea typeface="Arial Narrow"/>
                <a:cs typeface="Arial Narrow"/>
                <a:sym typeface="Arial Narrow"/>
              </a:endParaRPr>
            </a:p>
          </p:txBody>
        </p:sp>
        <p:sp>
          <p:nvSpPr>
            <p:cNvPr id="2343" name="Google Shape;2343;p49"/>
            <p:cNvSpPr/>
            <p:nvPr/>
          </p:nvSpPr>
          <p:spPr>
            <a:xfrm>
              <a:off x="-36885" y="7322377"/>
              <a:ext cx="1091214"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 caso</a:t>
              </a:r>
              <a:endParaRPr b="1" sz="1600">
                <a:solidFill>
                  <a:schemeClr val="dk1"/>
                </a:solidFill>
                <a:latin typeface="Arial Narrow"/>
                <a:ea typeface="Arial Narrow"/>
                <a:cs typeface="Arial Narrow"/>
                <a:sym typeface="Arial Narrow"/>
              </a:endParaRPr>
            </a:p>
          </p:txBody>
        </p:sp>
      </p:grpSp>
      <p:grpSp>
        <p:nvGrpSpPr>
          <p:cNvPr id="2344" name="Google Shape;2344;p49"/>
          <p:cNvGrpSpPr/>
          <p:nvPr/>
        </p:nvGrpSpPr>
        <p:grpSpPr>
          <a:xfrm>
            <a:off x="362827" y="5503125"/>
            <a:ext cx="1847617" cy="436842"/>
            <a:chOff x="3060727" y="484500"/>
            <a:chExt cx="2369636" cy="436842"/>
          </a:xfrm>
        </p:grpSpPr>
        <p:sp>
          <p:nvSpPr>
            <p:cNvPr id="2345" name="Google Shape;2345;p4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346" name="Google Shape;2346;p49"/>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b="1" sz="1400">
                <a:solidFill>
                  <a:schemeClr val="dk1"/>
                </a:solidFill>
                <a:latin typeface="Arial Narrow"/>
                <a:ea typeface="Arial Narrow"/>
                <a:cs typeface="Arial Narrow"/>
                <a:sym typeface="Arial Narrow"/>
              </a:endParaRPr>
            </a:p>
          </p:txBody>
        </p:sp>
      </p:grpSp>
      <p:grpSp>
        <p:nvGrpSpPr>
          <p:cNvPr id="2347" name="Google Shape;2347;p49"/>
          <p:cNvGrpSpPr/>
          <p:nvPr/>
        </p:nvGrpSpPr>
        <p:grpSpPr>
          <a:xfrm>
            <a:off x="2349030" y="4067944"/>
            <a:ext cx="2722458" cy="436842"/>
            <a:chOff x="3060727" y="484500"/>
            <a:chExt cx="2369637" cy="436842"/>
          </a:xfrm>
        </p:grpSpPr>
        <p:sp>
          <p:nvSpPr>
            <p:cNvPr id="2348" name="Google Shape;2348;p4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349" name="Google Shape;2349;p49"/>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b="1" sz="1400">
                <a:solidFill>
                  <a:schemeClr val="dk1"/>
                </a:solidFill>
                <a:latin typeface="Arial Narrow"/>
                <a:ea typeface="Arial Narrow"/>
                <a:cs typeface="Arial Narrow"/>
                <a:sym typeface="Arial Narrow"/>
              </a:endParaRPr>
            </a:p>
          </p:txBody>
        </p:sp>
      </p:grpSp>
      <p:sp>
        <p:nvSpPr>
          <p:cNvPr id="2350" name="Google Shape;2350;p49"/>
          <p:cNvSpPr/>
          <p:nvPr/>
        </p:nvSpPr>
        <p:spPr>
          <a:xfrm>
            <a:off x="-9350" y="4786485"/>
            <a:ext cx="2062694" cy="11695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Gestantes en seguimiento con diagnóstico de HB </a:t>
            </a:r>
            <a:endParaRPr b="1"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b="1" lang="es-ES" sz="1100">
                <a:solidFill>
                  <a:schemeClr val="dk1"/>
                </a:solidFill>
                <a:latin typeface="Arial Narrow"/>
                <a:ea typeface="Arial Narrow"/>
                <a:cs typeface="Arial Narrow"/>
                <a:sym typeface="Arial Narrow"/>
              </a:rPr>
              <a:t>Incremento de 66,6% respecto al mismo período del año anterior</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pic>
        <p:nvPicPr>
          <p:cNvPr id="2351" name="Google Shape;2351;p49"/>
          <p:cNvPicPr preferRelativeResize="0"/>
          <p:nvPr/>
        </p:nvPicPr>
        <p:blipFill rotWithShape="1">
          <a:blip r:embed="rId7">
            <a:alphaModFix/>
          </a:blip>
          <a:srcRect b="0" l="58247" r="0" t="0"/>
          <a:stretch/>
        </p:blipFill>
        <p:spPr>
          <a:xfrm>
            <a:off x="2321053" y="4419368"/>
            <a:ext cx="739337" cy="664026"/>
          </a:xfrm>
          <a:prstGeom prst="rect">
            <a:avLst/>
          </a:prstGeom>
          <a:noFill/>
          <a:ln>
            <a:noFill/>
          </a:ln>
        </p:spPr>
      </p:pic>
      <p:pic>
        <p:nvPicPr>
          <p:cNvPr id="2352" name="Google Shape;2352;p49"/>
          <p:cNvPicPr preferRelativeResize="0"/>
          <p:nvPr/>
        </p:nvPicPr>
        <p:blipFill rotWithShape="1">
          <a:blip r:embed="rId8">
            <a:alphaModFix/>
          </a:blip>
          <a:srcRect b="0" l="0" r="0" t="0"/>
          <a:stretch/>
        </p:blipFill>
        <p:spPr>
          <a:xfrm>
            <a:off x="3383042" y="4538352"/>
            <a:ext cx="694975" cy="599336"/>
          </a:xfrm>
          <a:prstGeom prst="rect">
            <a:avLst/>
          </a:prstGeom>
          <a:noFill/>
          <a:ln>
            <a:noFill/>
          </a:ln>
        </p:spPr>
      </p:pic>
      <p:grpSp>
        <p:nvGrpSpPr>
          <p:cNvPr id="2353" name="Google Shape;2353;p49"/>
          <p:cNvGrpSpPr/>
          <p:nvPr/>
        </p:nvGrpSpPr>
        <p:grpSpPr>
          <a:xfrm>
            <a:off x="144066" y="7037921"/>
            <a:ext cx="6681893" cy="848101"/>
            <a:chOff x="21203" y="7774533"/>
            <a:chExt cx="6681893" cy="848101"/>
          </a:xfrm>
        </p:grpSpPr>
        <p:grpSp>
          <p:nvGrpSpPr>
            <p:cNvPr id="2354" name="Google Shape;2354;p49"/>
            <p:cNvGrpSpPr/>
            <p:nvPr/>
          </p:nvGrpSpPr>
          <p:grpSpPr>
            <a:xfrm>
              <a:off x="1385705" y="8075430"/>
              <a:ext cx="5188226" cy="547204"/>
              <a:chOff x="-1107522" y="9867668"/>
              <a:chExt cx="5866885" cy="547204"/>
            </a:xfrm>
          </p:grpSpPr>
          <p:sp>
            <p:nvSpPr>
              <p:cNvPr id="2355" name="Google Shape;2355;p49"/>
              <p:cNvSpPr/>
              <p:nvPr/>
            </p:nvSpPr>
            <p:spPr>
              <a:xfrm>
                <a:off x="-1107522" y="9867668"/>
                <a:ext cx="5866885" cy="241439"/>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Durante la gestación: 2 casos </a:t>
                </a:r>
                <a:endParaRPr b="1" sz="1050">
                  <a:solidFill>
                    <a:srgbClr val="C00000"/>
                  </a:solidFill>
                  <a:latin typeface="Arial Narrow"/>
                  <a:ea typeface="Arial Narrow"/>
                  <a:cs typeface="Arial Narrow"/>
                  <a:sym typeface="Arial Narrow"/>
                </a:endParaRPr>
              </a:p>
            </p:txBody>
          </p:sp>
          <p:sp>
            <p:nvSpPr>
              <p:cNvPr id="2356" name="Google Shape;2356;p49"/>
              <p:cNvSpPr/>
              <p:nvPr/>
            </p:nvSpPr>
            <p:spPr>
              <a:xfrm>
                <a:off x="-1103625" y="10115184"/>
                <a:ext cx="5862987" cy="299688"/>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Previo a la gestación: 1 casos </a:t>
                </a:r>
                <a:endParaRPr b="1" sz="1050">
                  <a:solidFill>
                    <a:srgbClr val="C00000"/>
                  </a:solidFill>
                  <a:latin typeface="Arial Narrow"/>
                  <a:ea typeface="Arial Narrow"/>
                  <a:cs typeface="Arial Narrow"/>
                  <a:sym typeface="Arial Narrow"/>
                </a:endParaRPr>
              </a:p>
            </p:txBody>
          </p:sp>
        </p:grpSp>
        <p:grpSp>
          <p:nvGrpSpPr>
            <p:cNvPr id="2357" name="Google Shape;2357;p49"/>
            <p:cNvGrpSpPr/>
            <p:nvPr/>
          </p:nvGrpSpPr>
          <p:grpSpPr>
            <a:xfrm>
              <a:off x="21203" y="7774533"/>
              <a:ext cx="6681893" cy="774439"/>
              <a:chOff x="-14626" y="8205752"/>
              <a:chExt cx="6681893" cy="774439"/>
            </a:xfrm>
          </p:grpSpPr>
          <p:sp>
            <p:nvSpPr>
              <p:cNvPr id="2358" name="Google Shape;2358;p49"/>
              <p:cNvSpPr txBox="1"/>
              <p:nvPr/>
            </p:nvSpPr>
            <p:spPr>
              <a:xfrm>
                <a:off x="1445547" y="8205752"/>
                <a:ext cx="522172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Momento de ocurrencia del diagnóstico</a:t>
                </a:r>
                <a:endParaRPr/>
              </a:p>
            </p:txBody>
          </p:sp>
          <p:pic>
            <p:nvPicPr>
              <p:cNvPr id="2359" name="Google Shape;2359;p49"/>
              <p:cNvPicPr preferRelativeResize="0"/>
              <p:nvPr/>
            </p:nvPicPr>
            <p:blipFill rotWithShape="1">
              <a:blip r:embed="rId9">
                <a:alphaModFix/>
              </a:blip>
              <a:srcRect b="0" l="0" r="0" t="0"/>
              <a:stretch/>
            </p:blipFill>
            <p:spPr>
              <a:xfrm>
                <a:off x="-14626" y="8259233"/>
                <a:ext cx="910301" cy="720958"/>
              </a:xfrm>
              <a:prstGeom prst="rect">
                <a:avLst/>
              </a:prstGeom>
              <a:noFill/>
              <a:ln>
                <a:noFill/>
              </a:ln>
            </p:spPr>
          </p:pic>
        </p:grpSp>
        <p:sp>
          <p:nvSpPr>
            <p:cNvPr id="2360" name="Google Shape;2360;p49"/>
            <p:cNvSpPr/>
            <p:nvPr/>
          </p:nvSpPr>
          <p:spPr>
            <a:xfrm>
              <a:off x="980545" y="8100574"/>
              <a:ext cx="356964" cy="372311"/>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361" name="Google Shape;2361;p49"/>
          <p:cNvGrpSpPr/>
          <p:nvPr/>
        </p:nvGrpSpPr>
        <p:grpSpPr>
          <a:xfrm>
            <a:off x="1442712" y="8222349"/>
            <a:ext cx="5689176" cy="656443"/>
            <a:chOff x="2502" y="13686"/>
            <a:chExt cx="5689176" cy="656443"/>
          </a:xfrm>
        </p:grpSpPr>
        <p:sp>
          <p:nvSpPr>
            <p:cNvPr id="2362" name="Google Shape;2362;p49"/>
            <p:cNvSpPr/>
            <p:nvPr/>
          </p:nvSpPr>
          <p:spPr>
            <a:xfrm>
              <a:off x="2502" y="13686"/>
              <a:ext cx="1094072" cy="656443"/>
            </a:xfrm>
            <a:prstGeom prst="roundRect">
              <a:avLst>
                <a:gd fmla="val 10000" name="adj"/>
              </a:avLst>
            </a:prstGeom>
            <a:gradFill>
              <a:gsLst>
                <a:gs pos="0">
                  <a:srgbClr val="C8B2E9"/>
                </a:gs>
                <a:gs pos="35000">
                  <a:srgbClr val="D6CAED"/>
                </a:gs>
                <a:gs pos="100000">
                  <a:srgbClr val="EFE8FA"/>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49"/>
            <p:cNvSpPr txBox="1"/>
            <p:nvPr/>
          </p:nvSpPr>
          <p:spPr>
            <a:xfrm>
              <a:off x="21729"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Primer trimestre: 2 casos </a:t>
              </a:r>
              <a:endParaRPr b="1" sz="1050">
                <a:solidFill>
                  <a:schemeClr val="dk1"/>
                </a:solidFill>
                <a:latin typeface="Arial Narrow"/>
                <a:ea typeface="Arial Narrow"/>
                <a:cs typeface="Arial Narrow"/>
                <a:sym typeface="Arial Narrow"/>
              </a:endParaRPr>
            </a:p>
          </p:txBody>
        </p:sp>
        <p:sp>
          <p:nvSpPr>
            <p:cNvPr id="2364" name="Google Shape;2364;p49"/>
            <p:cNvSpPr/>
            <p:nvPr/>
          </p:nvSpPr>
          <p:spPr>
            <a:xfrm>
              <a:off x="1205981" y="206243"/>
              <a:ext cx="231943" cy="271329"/>
            </a:xfrm>
            <a:prstGeom prst="rightArrow">
              <a:avLst>
                <a:gd fmla="val 60000" name="adj1"/>
                <a:gd fmla="val 50000" name="adj2"/>
              </a:avLst>
            </a:prstGeom>
            <a:gradFill>
              <a:gsLst>
                <a:gs pos="0">
                  <a:srgbClr val="C8B2E9"/>
                </a:gs>
                <a:gs pos="35000">
                  <a:srgbClr val="D6CAED"/>
                </a:gs>
                <a:gs pos="100000">
                  <a:srgbClr val="EFE8FA"/>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49"/>
            <p:cNvSpPr txBox="1"/>
            <p:nvPr/>
          </p:nvSpPr>
          <p:spPr>
            <a:xfrm>
              <a:off x="1205981"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366" name="Google Shape;2366;p49"/>
            <p:cNvSpPr/>
            <p:nvPr/>
          </p:nvSpPr>
          <p:spPr>
            <a:xfrm>
              <a:off x="1534203" y="13686"/>
              <a:ext cx="1094072" cy="656443"/>
            </a:xfrm>
            <a:prstGeom prst="roundRect">
              <a:avLst>
                <a:gd fmla="val 10000" name="adj"/>
              </a:avLst>
            </a:prstGeom>
            <a:gradFill>
              <a:gsLst>
                <a:gs pos="0">
                  <a:srgbClr val="ACA9F4"/>
                </a:gs>
                <a:gs pos="35000">
                  <a:srgbClr val="C6C3F5"/>
                </a:gs>
                <a:gs pos="100000">
                  <a:srgbClr val="E7E7F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49"/>
            <p:cNvSpPr txBox="1"/>
            <p:nvPr/>
          </p:nvSpPr>
          <p:spPr>
            <a:xfrm>
              <a:off x="1553430"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Segundo trimestre: 1 caso</a:t>
              </a:r>
              <a:endParaRPr b="1" sz="1050">
                <a:solidFill>
                  <a:schemeClr val="dk1"/>
                </a:solidFill>
                <a:latin typeface="Arial Narrow"/>
                <a:ea typeface="Arial Narrow"/>
                <a:cs typeface="Arial Narrow"/>
                <a:sym typeface="Arial Narrow"/>
              </a:endParaRPr>
            </a:p>
          </p:txBody>
        </p:sp>
        <p:sp>
          <p:nvSpPr>
            <p:cNvPr id="2368" name="Google Shape;2368;p49"/>
            <p:cNvSpPr/>
            <p:nvPr/>
          </p:nvSpPr>
          <p:spPr>
            <a:xfrm>
              <a:off x="2737683" y="206243"/>
              <a:ext cx="231943" cy="271329"/>
            </a:xfrm>
            <a:prstGeom prst="rightArrow">
              <a:avLst>
                <a:gd fmla="val 60000" name="adj1"/>
                <a:gd fmla="val 50000" name="adj2"/>
              </a:avLst>
            </a:prstGeom>
            <a:gradFill>
              <a:gsLst>
                <a:gs pos="0">
                  <a:srgbClr val="A6B0F8"/>
                </a:gs>
                <a:gs pos="35000">
                  <a:srgbClr val="C2C8F7"/>
                </a:gs>
                <a:gs pos="100000">
                  <a:srgbClr val="E7E7F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49"/>
            <p:cNvSpPr txBox="1"/>
            <p:nvPr/>
          </p:nvSpPr>
          <p:spPr>
            <a:xfrm>
              <a:off x="2737683"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370" name="Google Shape;2370;p49"/>
            <p:cNvSpPr/>
            <p:nvPr/>
          </p:nvSpPr>
          <p:spPr>
            <a:xfrm>
              <a:off x="3065904" y="13686"/>
              <a:ext cx="1094072" cy="656443"/>
            </a:xfrm>
            <a:prstGeom prst="roundRect">
              <a:avLst>
                <a:gd fmla="val 10000" name="adj"/>
              </a:avLst>
            </a:prstGeom>
            <a:gradFill>
              <a:gsLst>
                <a:gs pos="0">
                  <a:srgbClr val="A2BDFF"/>
                </a:gs>
                <a:gs pos="35000">
                  <a:srgbClr val="BED0FC"/>
                </a:gs>
                <a:gs pos="100000">
                  <a:srgbClr val="E4EB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49"/>
            <p:cNvSpPr txBox="1"/>
            <p:nvPr/>
          </p:nvSpPr>
          <p:spPr>
            <a:xfrm>
              <a:off x="3085131"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Tercer trimestre: 0 casos </a:t>
              </a:r>
              <a:endParaRPr b="1" sz="1050">
                <a:solidFill>
                  <a:schemeClr val="dk1"/>
                </a:solidFill>
                <a:latin typeface="Arial Narrow"/>
                <a:ea typeface="Arial Narrow"/>
                <a:cs typeface="Arial Narrow"/>
                <a:sym typeface="Arial Narrow"/>
              </a:endParaRPr>
            </a:p>
          </p:txBody>
        </p:sp>
        <p:sp>
          <p:nvSpPr>
            <p:cNvPr id="2372" name="Google Shape;2372;p49"/>
            <p:cNvSpPr/>
            <p:nvPr/>
          </p:nvSpPr>
          <p:spPr>
            <a:xfrm>
              <a:off x="4269384" y="206243"/>
              <a:ext cx="231943" cy="271329"/>
            </a:xfrm>
            <a:prstGeom prst="rightArrow">
              <a:avLst>
                <a:gd fmla="val 60000" name="adj1"/>
                <a:gd fmla="val 50000" name="adj2"/>
              </a:avLst>
            </a:prstGeom>
            <a:gradFill>
              <a:gsLst>
                <a:gs pos="0">
                  <a:srgbClr val="9CE7FF"/>
                </a:gs>
                <a:gs pos="35000">
                  <a:srgbClr val="B8EEFF"/>
                </a:gs>
                <a:gs pos="100000">
                  <a:srgbClr val="E2F7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49"/>
            <p:cNvSpPr txBox="1"/>
            <p:nvPr/>
          </p:nvSpPr>
          <p:spPr>
            <a:xfrm>
              <a:off x="4269384"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374" name="Google Shape;2374;p49"/>
            <p:cNvSpPr/>
            <p:nvPr/>
          </p:nvSpPr>
          <p:spPr>
            <a:xfrm>
              <a:off x="4597606" y="13686"/>
              <a:ext cx="1094072" cy="656443"/>
            </a:xfrm>
            <a:prstGeom prst="roundRect">
              <a:avLst>
                <a:gd fmla="val 10000" name="adj"/>
              </a:avLst>
            </a:prstGeom>
            <a:gradFill>
              <a:gsLst>
                <a:gs pos="0">
                  <a:srgbClr val="9CE7FF"/>
                </a:gs>
                <a:gs pos="35000">
                  <a:srgbClr val="B8EEFF"/>
                </a:gs>
                <a:gs pos="100000">
                  <a:srgbClr val="E2F7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49"/>
            <p:cNvSpPr txBox="1"/>
            <p:nvPr/>
          </p:nvSpPr>
          <p:spPr>
            <a:xfrm>
              <a:off x="4616833"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Sin dato: 0 casos</a:t>
              </a:r>
              <a:endParaRPr b="1" sz="1050">
                <a:solidFill>
                  <a:schemeClr val="dk1"/>
                </a:solidFill>
                <a:latin typeface="Arial Narrow"/>
                <a:ea typeface="Arial Narrow"/>
                <a:cs typeface="Arial Narrow"/>
                <a:sym typeface="Arial Narrow"/>
              </a:endParaRPr>
            </a:p>
          </p:txBody>
        </p:sp>
      </p:grpSp>
      <p:grpSp>
        <p:nvGrpSpPr>
          <p:cNvPr id="2376" name="Google Shape;2376;p49"/>
          <p:cNvGrpSpPr/>
          <p:nvPr/>
        </p:nvGrpSpPr>
        <p:grpSpPr>
          <a:xfrm>
            <a:off x="50" y="7948670"/>
            <a:ext cx="7065799" cy="1015818"/>
            <a:chOff x="2145310" y="5221006"/>
            <a:chExt cx="6785852" cy="1015818"/>
          </a:xfrm>
        </p:grpSpPr>
        <p:grpSp>
          <p:nvGrpSpPr>
            <p:cNvPr id="2377" name="Google Shape;2377;p49"/>
            <p:cNvGrpSpPr/>
            <p:nvPr/>
          </p:nvGrpSpPr>
          <p:grpSpPr>
            <a:xfrm>
              <a:off x="2145310" y="5221006"/>
              <a:ext cx="6785852" cy="1015818"/>
              <a:chOff x="2109481" y="5652225"/>
              <a:chExt cx="6785852" cy="1015818"/>
            </a:xfrm>
          </p:grpSpPr>
          <p:sp>
            <p:nvSpPr>
              <p:cNvPr id="2378" name="Google Shape;2378;p49"/>
              <p:cNvSpPr txBox="1"/>
              <p:nvPr/>
            </p:nvSpPr>
            <p:spPr>
              <a:xfrm>
                <a:off x="3673613" y="5652225"/>
                <a:ext cx="522172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Trimestre de ingreso al control prenatal </a:t>
                </a:r>
                <a:endParaRPr/>
              </a:p>
            </p:txBody>
          </p:sp>
          <p:pic>
            <p:nvPicPr>
              <p:cNvPr id="2379" name="Google Shape;2379;p49"/>
              <p:cNvPicPr preferRelativeResize="0"/>
              <p:nvPr/>
            </p:nvPicPr>
            <p:blipFill rotWithShape="1">
              <a:blip r:embed="rId9">
                <a:alphaModFix/>
              </a:blip>
              <a:srcRect b="0" l="0" r="0" t="0"/>
              <a:stretch/>
            </p:blipFill>
            <p:spPr>
              <a:xfrm>
                <a:off x="2109481" y="5947085"/>
                <a:ext cx="910301" cy="720958"/>
              </a:xfrm>
              <a:prstGeom prst="rect">
                <a:avLst/>
              </a:prstGeom>
              <a:noFill/>
              <a:ln>
                <a:noFill/>
              </a:ln>
            </p:spPr>
          </p:pic>
        </p:grpSp>
        <p:sp>
          <p:nvSpPr>
            <p:cNvPr id="2380" name="Google Shape;2380;p49"/>
            <p:cNvSpPr/>
            <p:nvPr/>
          </p:nvSpPr>
          <p:spPr>
            <a:xfrm>
              <a:off x="3105942" y="5731890"/>
              <a:ext cx="356964" cy="372311"/>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2381" name="Google Shape;2381;p49"/>
          <p:cNvPicPr preferRelativeResize="0"/>
          <p:nvPr/>
        </p:nvPicPr>
        <p:blipFill rotWithShape="1">
          <a:blip r:embed="rId10">
            <a:alphaModFix/>
          </a:blip>
          <a:srcRect b="0" l="0" r="0" t="0"/>
          <a:stretch/>
        </p:blipFill>
        <p:spPr>
          <a:xfrm>
            <a:off x="-29713" y="-1"/>
            <a:ext cx="2153858" cy="2846793"/>
          </a:xfrm>
          <a:prstGeom prst="rect">
            <a:avLst/>
          </a:prstGeom>
          <a:noFill/>
          <a:ln>
            <a:noFill/>
          </a:ln>
        </p:spPr>
      </p:pic>
      <p:sp>
        <p:nvSpPr>
          <p:cNvPr id="2382" name="Google Shape;2382;p49"/>
          <p:cNvSpPr txBox="1"/>
          <p:nvPr/>
        </p:nvSpPr>
        <p:spPr>
          <a:xfrm>
            <a:off x="-104131" y="139462"/>
            <a:ext cx="2208885" cy="95410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400"/>
              <a:buFont typeface="Arial Narrow"/>
              <a:buNone/>
            </a:pPr>
            <a:r>
              <a:rPr b="1" lang="es-ES" sz="1400">
                <a:solidFill>
                  <a:srgbClr val="C00000"/>
                </a:solidFill>
                <a:latin typeface="Arial Narrow"/>
                <a:ea typeface="Arial Narrow"/>
                <a:cs typeface="Arial Narrow"/>
                <a:sym typeface="Arial Narrow"/>
              </a:rPr>
              <a:t>Gestantes con diagnóstico de Hepatitis B y Trasmisión Materno Infantil TMI de la Hepatitis B. </a:t>
            </a:r>
            <a:endParaRPr/>
          </a:p>
        </p:txBody>
      </p:sp>
      <p:sp>
        <p:nvSpPr>
          <p:cNvPr id="2383" name="Google Shape;2383;p49"/>
          <p:cNvSpPr txBox="1"/>
          <p:nvPr/>
        </p:nvSpPr>
        <p:spPr>
          <a:xfrm>
            <a:off x="-44333" y="2524097"/>
            <a:ext cx="21830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04- 2022</a:t>
            </a:r>
            <a:endParaRPr b="1" sz="1200">
              <a:solidFill>
                <a:schemeClr val="dk1"/>
              </a:solidFill>
              <a:latin typeface="Arial Narrow"/>
              <a:ea typeface="Arial Narrow"/>
              <a:cs typeface="Arial Narrow"/>
              <a:sym typeface="Arial Narrow"/>
            </a:endParaRPr>
          </a:p>
        </p:txBody>
      </p:sp>
      <p:pic>
        <p:nvPicPr>
          <p:cNvPr descr="Interfaz de usuario gráfica, Gráfico, Aplicación&#10;&#10;Descripción generada automáticamente" id="2384" name="Google Shape;2384;p49"/>
          <p:cNvPicPr preferRelativeResize="0"/>
          <p:nvPr/>
        </p:nvPicPr>
        <p:blipFill rotWithShape="1">
          <a:blip r:embed="rId11">
            <a:alphaModFix/>
          </a:blip>
          <a:srcRect b="21017" l="8154" r="11676" t="32789"/>
          <a:stretch/>
        </p:blipFill>
        <p:spPr>
          <a:xfrm>
            <a:off x="2212374" y="721513"/>
            <a:ext cx="4772615" cy="1895589"/>
          </a:xfrm>
          <a:prstGeom prst="rect">
            <a:avLst/>
          </a:prstGeom>
          <a:noFill/>
          <a:ln>
            <a:noFill/>
          </a:ln>
        </p:spPr>
      </p:pic>
      <p:sp>
        <p:nvSpPr>
          <p:cNvPr id="2385" name="Google Shape;2385;p49"/>
          <p:cNvSpPr/>
          <p:nvPr/>
        </p:nvSpPr>
        <p:spPr>
          <a:xfrm>
            <a:off x="2321053" y="2843808"/>
            <a:ext cx="4574381" cy="101566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100">
                <a:solidFill>
                  <a:schemeClr val="dk1"/>
                </a:solidFill>
                <a:latin typeface="Arial"/>
                <a:ea typeface="Arial"/>
                <a:cs typeface="Arial"/>
                <a:sym typeface="Arial"/>
              </a:rPr>
              <a:t>Canal endémico para gestantes con HB, datos preliminares. Residentes en Medellín. Acumulado al cuarto periodo epidemiológico de 2022.</a:t>
            </a:r>
            <a:endParaRPr i="1"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900">
                <a:solidFill>
                  <a:schemeClr val="dk1"/>
                </a:solidFill>
                <a:latin typeface="Arial"/>
                <a:ea typeface="Arial"/>
                <a:cs typeface="Arial"/>
                <a:sym typeface="Arial"/>
              </a:rPr>
              <a:t>Fuente: Seguimiento de gestantes con HB 2016 - 2022. Medellín. Fecha de corte: 23/04/2022.</a:t>
            </a:r>
            <a:endParaRPr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900">
                <a:solidFill>
                  <a:schemeClr val="dk1"/>
                </a:solidFill>
                <a:latin typeface="Arial"/>
                <a:ea typeface="Arial"/>
                <a:cs typeface="Arial"/>
                <a:sym typeface="Arial"/>
              </a:rPr>
              <a:t>Nota: método utilizado MMWR (razones observadas y esperadas).</a:t>
            </a:r>
            <a:endParaRPr i="1" sz="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5"/>
          <p:cNvSpPr/>
          <p:nvPr/>
        </p:nvSpPr>
        <p:spPr>
          <a:xfrm>
            <a:off x="0" y="23621"/>
            <a:ext cx="7200900" cy="460879"/>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9" name="Google Shape;159;p5"/>
          <p:cNvGrpSpPr/>
          <p:nvPr/>
        </p:nvGrpSpPr>
        <p:grpSpPr>
          <a:xfrm>
            <a:off x="277404" y="105617"/>
            <a:ext cx="3446504" cy="276999"/>
            <a:chOff x="2448322" y="74775"/>
            <a:chExt cx="3446504" cy="276999"/>
          </a:xfrm>
        </p:grpSpPr>
        <p:sp>
          <p:nvSpPr>
            <p:cNvPr id="160" name="Google Shape;160;p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1" name="Google Shape;161;p5"/>
            <p:cNvCxnSpPr>
              <a:stCxn id="16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2" name="Google Shape;162;p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pic>
        <p:nvPicPr>
          <p:cNvPr id="163" name="Google Shape;163;p5"/>
          <p:cNvPicPr preferRelativeResize="0"/>
          <p:nvPr/>
        </p:nvPicPr>
        <p:blipFill rotWithShape="1">
          <a:blip r:embed="rId3">
            <a:alphaModFix/>
          </a:blip>
          <a:srcRect b="0" l="31453" r="56934" t="7635"/>
          <a:stretch/>
        </p:blipFill>
        <p:spPr>
          <a:xfrm>
            <a:off x="1934415" y="828686"/>
            <a:ext cx="551793" cy="785935"/>
          </a:xfrm>
          <a:prstGeom prst="rect">
            <a:avLst/>
          </a:prstGeom>
          <a:noFill/>
          <a:ln>
            <a:noFill/>
          </a:ln>
        </p:spPr>
      </p:pic>
      <p:sp>
        <p:nvSpPr>
          <p:cNvPr id="164" name="Google Shape;164;p5"/>
          <p:cNvSpPr/>
          <p:nvPr/>
        </p:nvSpPr>
        <p:spPr>
          <a:xfrm>
            <a:off x="419910" y="1741916"/>
            <a:ext cx="790983"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62,39%</a:t>
            </a:r>
            <a:endParaRPr b="1" sz="1600">
              <a:solidFill>
                <a:schemeClr val="dk1"/>
              </a:solidFill>
              <a:latin typeface="Arial Narrow"/>
              <a:ea typeface="Arial Narrow"/>
              <a:cs typeface="Arial Narrow"/>
              <a:sym typeface="Arial Narrow"/>
            </a:endParaRPr>
          </a:p>
        </p:txBody>
      </p:sp>
      <p:sp>
        <p:nvSpPr>
          <p:cNvPr id="165" name="Google Shape;165;p5"/>
          <p:cNvSpPr/>
          <p:nvPr/>
        </p:nvSpPr>
        <p:spPr>
          <a:xfrm>
            <a:off x="1787995" y="1741916"/>
            <a:ext cx="81103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37,61%</a:t>
            </a:r>
            <a:endParaRPr b="1" sz="1600">
              <a:solidFill>
                <a:schemeClr val="dk1"/>
              </a:solidFill>
              <a:latin typeface="Arial Narrow"/>
              <a:ea typeface="Arial Narrow"/>
              <a:cs typeface="Arial Narrow"/>
              <a:sym typeface="Arial Narrow"/>
            </a:endParaRPr>
          </a:p>
        </p:txBody>
      </p:sp>
      <p:sp>
        <p:nvSpPr>
          <p:cNvPr id="166" name="Google Shape;166;p5"/>
          <p:cNvSpPr/>
          <p:nvPr/>
        </p:nvSpPr>
        <p:spPr>
          <a:xfrm>
            <a:off x="3227117" y="1765356"/>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0,75%</a:t>
            </a:r>
            <a:endParaRPr b="1" sz="1600">
              <a:solidFill>
                <a:schemeClr val="dk1"/>
              </a:solidFill>
              <a:latin typeface="Arial Narrow"/>
              <a:ea typeface="Arial Narrow"/>
              <a:cs typeface="Arial Narrow"/>
              <a:sym typeface="Arial Narrow"/>
            </a:endParaRPr>
          </a:p>
        </p:txBody>
      </p:sp>
      <p:sp>
        <p:nvSpPr>
          <p:cNvPr id="167" name="Google Shape;167;p5"/>
          <p:cNvSpPr/>
          <p:nvPr/>
        </p:nvSpPr>
        <p:spPr>
          <a:xfrm>
            <a:off x="4559644" y="1789214"/>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0,15%</a:t>
            </a:r>
            <a:endParaRPr b="1" sz="1600">
              <a:solidFill>
                <a:schemeClr val="dk1"/>
              </a:solidFill>
              <a:latin typeface="Arial Narrow"/>
              <a:ea typeface="Arial Narrow"/>
              <a:cs typeface="Arial Narrow"/>
              <a:sym typeface="Arial Narrow"/>
            </a:endParaRPr>
          </a:p>
        </p:txBody>
      </p:sp>
      <p:pic>
        <p:nvPicPr>
          <p:cNvPr id="168" name="Google Shape;168;p5"/>
          <p:cNvPicPr preferRelativeResize="0"/>
          <p:nvPr/>
        </p:nvPicPr>
        <p:blipFill rotWithShape="1">
          <a:blip r:embed="rId4">
            <a:alphaModFix/>
          </a:blip>
          <a:srcRect b="0" l="58247" r="0" t="0"/>
          <a:stretch/>
        </p:blipFill>
        <p:spPr>
          <a:xfrm>
            <a:off x="1964656" y="2510820"/>
            <a:ext cx="1157125" cy="1039258"/>
          </a:xfrm>
          <a:prstGeom prst="rect">
            <a:avLst/>
          </a:prstGeom>
          <a:noFill/>
          <a:ln>
            <a:noFill/>
          </a:ln>
        </p:spPr>
      </p:pic>
      <p:pic>
        <p:nvPicPr>
          <p:cNvPr id="169" name="Google Shape;169;p5"/>
          <p:cNvPicPr preferRelativeResize="0"/>
          <p:nvPr/>
        </p:nvPicPr>
        <p:blipFill rotWithShape="1">
          <a:blip r:embed="rId5">
            <a:alphaModFix/>
          </a:blip>
          <a:srcRect b="0" l="0" r="50000" t="0"/>
          <a:stretch/>
        </p:blipFill>
        <p:spPr>
          <a:xfrm>
            <a:off x="3700336" y="2411760"/>
            <a:ext cx="1268412" cy="1111250"/>
          </a:xfrm>
          <a:prstGeom prst="rect">
            <a:avLst/>
          </a:prstGeom>
          <a:noFill/>
          <a:ln>
            <a:noFill/>
          </a:ln>
        </p:spPr>
      </p:pic>
      <p:pic>
        <p:nvPicPr>
          <p:cNvPr id="170" name="Google Shape;170;p5"/>
          <p:cNvPicPr preferRelativeResize="0"/>
          <p:nvPr/>
        </p:nvPicPr>
        <p:blipFill rotWithShape="1">
          <a:blip r:embed="rId4">
            <a:alphaModFix/>
          </a:blip>
          <a:srcRect b="0" l="0" r="48966" t="0"/>
          <a:stretch/>
        </p:blipFill>
        <p:spPr>
          <a:xfrm>
            <a:off x="332260" y="2650922"/>
            <a:ext cx="1306822" cy="960264"/>
          </a:xfrm>
          <a:prstGeom prst="rect">
            <a:avLst/>
          </a:prstGeom>
          <a:noFill/>
          <a:ln>
            <a:noFill/>
          </a:ln>
        </p:spPr>
      </p:pic>
      <p:pic>
        <p:nvPicPr>
          <p:cNvPr id="171" name="Google Shape;171;p5"/>
          <p:cNvPicPr preferRelativeResize="0"/>
          <p:nvPr/>
        </p:nvPicPr>
        <p:blipFill rotWithShape="1">
          <a:blip r:embed="rId5">
            <a:alphaModFix/>
          </a:blip>
          <a:srcRect b="0" l="50528" r="0" t="0"/>
          <a:stretch/>
        </p:blipFill>
        <p:spPr>
          <a:xfrm>
            <a:off x="5497770" y="2465642"/>
            <a:ext cx="1255027" cy="1111250"/>
          </a:xfrm>
          <a:prstGeom prst="rect">
            <a:avLst/>
          </a:prstGeom>
          <a:noFill/>
          <a:ln>
            <a:noFill/>
          </a:ln>
        </p:spPr>
      </p:pic>
      <p:graphicFrame>
        <p:nvGraphicFramePr>
          <p:cNvPr id="172" name="Google Shape;172;p5"/>
          <p:cNvGraphicFramePr/>
          <p:nvPr/>
        </p:nvGraphicFramePr>
        <p:xfrm>
          <a:off x="144066" y="3523010"/>
          <a:ext cx="3000000" cy="3000000"/>
        </p:xfrm>
        <a:graphic>
          <a:graphicData uri="http://schemas.openxmlformats.org/drawingml/2006/table">
            <a:tbl>
              <a:tblPr bandRow="1" firstRow="1">
                <a:noFill/>
                <a:tableStyleId>{78177244-D8C4-44EA-883E-477869410629}</a:tableStyleId>
              </a:tblPr>
              <a:tblGrid>
                <a:gridCol w="1631400"/>
                <a:gridCol w="1664025"/>
                <a:gridCol w="1822500"/>
                <a:gridCol w="1866850"/>
              </a:tblGrid>
              <a:tr h="370850">
                <a:tc>
                  <a:txBody>
                    <a:bodyPr/>
                    <a:lstStyle/>
                    <a:p>
                      <a:pPr indent="0" lvl="0" marL="0" marR="0" rtl="0" algn="ctr">
                        <a:spcBef>
                          <a:spcPts val="0"/>
                        </a:spcBef>
                        <a:spcAft>
                          <a:spcPts val="0"/>
                        </a:spcAft>
                        <a:buNone/>
                      </a:pPr>
                      <a:r>
                        <a:rPr b="1" lang="es-ES" sz="1200" u="sng">
                          <a:latin typeface="Arial Narrow"/>
                          <a:ea typeface="Arial Narrow"/>
                          <a:cs typeface="Arial Narrow"/>
                          <a:sym typeface="Arial Narrow"/>
                        </a:rPr>
                        <a:t>Privados de la Libertad</a:t>
                      </a:r>
                      <a:endParaRPr b="1" sz="1200" u="sng">
                        <a:solidFill>
                          <a:srgbClr val="000000"/>
                        </a:solidFill>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b="1" lang="es-ES" sz="1200" u="sng">
                          <a:latin typeface="Arial Narrow"/>
                          <a:ea typeface="Arial Narrow"/>
                          <a:cs typeface="Arial Narrow"/>
                          <a:sym typeface="Arial Narrow"/>
                        </a:rPr>
                        <a:t>Habitante</a:t>
                      </a:r>
                      <a:r>
                        <a:rPr b="1" lang="es-ES" sz="1200" u="sng">
                          <a:latin typeface="Arial Narrow"/>
                          <a:ea typeface="Arial Narrow"/>
                          <a:cs typeface="Arial Narrow"/>
                          <a:sym typeface="Arial Narrow"/>
                        </a:rPr>
                        <a:t> de calle</a:t>
                      </a:r>
                      <a:endParaRPr b="1" sz="1200" u="sng">
                        <a:solidFill>
                          <a:srgbClr val="000000"/>
                        </a:solidFill>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b="1" lang="es-ES" sz="1200" u="sng">
                          <a:latin typeface="Arial Narrow"/>
                          <a:ea typeface="Arial Narrow"/>
                          <a:cs typeface="Arial Narrow"/>
                          <a:sym typeface="Arial Narrow"/>
                        </a:rPr>
                        <a:t>Profesionales de la</a:t>
                      </a:r>
                      <a:r>
                        <a:rPr b="1" lang="es-ES" sz="1200" u="sng">
                          <a:latin typeface="Arial Narrow"/>
                          <a:ea typeface="Arial Narrow"/>
                          <a:cs typeface="Arial Narrow"/>
                          <a:sym typeface="Arial Narrow"/>
                        </a:rPr>
                        <a:t> salud</a:t>
                      </a:r>
                      <a:endParaRPr b="1" sz="1200" u="sng">
                        <a:solidFill>
                          <a:srgbClr val="000000"/>
                        </a:solidFill>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b="1" lang="es-ES" sz="1200" u="sng">
                          <a:latin typeface="Arial Narrow"/>
                          <a:ea typeface="Arial Narrow"/>
                          <a:cs typeface="Arial Narrow"/>
                          <a:sym typeface="Arial Narrow"/>
                        </a:rPr>
                        <a:t>Procedentes del exterior</a:t>
                      </a:r>
                      <a:endParaRPr b="1" sz="1200" u="sng">
                        <a:solidFill>
                          <a:srgbClr val="000000"/>
                        </a:solidFill>
                        <a:latin typeface="Arial Narrow"/>
                        <a:ea typeface="Arial Narrow"/>
                        <a:cs typeface="Arial Narrow"/>
                        <a:sym typeface="Arial Narrow"/>
                      </a:endParaRPr>
                    </a:p>
                  </a:txBody>
                  <a:tcPr marT="45725" marB="45725" marR="91450" marL="91450"/>
                </a:tc>
              </a:tr>
            </a:tbl>
          </a:graphicData>
        </a:graphic>
      </p:graphicFrame>
      <p:sp>
        <p:nvSpPr>
          <p:cNvPr id="173" name="Google Shape;173;p5"/>
          <p:cNvSpPr/>
          <p:nvPr/>
        </p:nvSpPr>
        <p:spPr>
          <a:xfrm>
            <a:off x="529379" y="3801192"/>
            <a:ext cx="893884"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 casos</a:t>
            </a:r>
            <a:endParaRPr b="1" sz="1400">
              <a:solidFill>
                <a:schemeClr val="dk1"/>
              </a:solidFill>
              <a:latin typeface="Arial Narrow"/>
              <a:ea typeface="Arial Narrow"/>
              <a:cs typeface="Arial Narrow"/>
              <a:sym typeface="Arial Narrow"/>
            </a:endParaRPr>
          </a:p>
        </p:txBody>
      </p:sp>
      <p:sp>
        <p:nvSpPr>
          <p:cNvPr id="174" name="Google Shape;174;p5"/>
          <p:cNvSpPr/>
          <p:nvPr/>
        </p:nvSpPr>
        <p:spPr>
          <a:xfrm>
            <a:off x="2079654" y="3801192"/>
            <a:ext cx="971485"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37 casos</a:t>
            </a:r>
            <a:endParaRPr b="1" sz="1400">
              <a:solidFill>
                <a:schemeClr val="dk1"/>
              </a:solidFill>
              <a:latin typeface="Arial Narrow"/>
              <a:ea typeface="Arial Narrow"/>
              <a:cs typeface="Arial Narrow"/>
              <a:sym typeface="Arial Narrow"/>
            </a:endParaRPr>
          </a:p>
        </p:txBody>
      </p:sp>
      <p:sp>
        <p:nvSpPr>
          <p:cNvPr id="175" name="Google Shape;175;p5"/>
          <p:cNvSpPr/>
          <p:nvPr/>
        </p:nvSpPr>
        <p:spPr>
          <a:xfrm>
            <a:off x="3964508" y="3793100"/>
            <a:ext cx="880066"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 casos</a:t>
            </a:r>
            <a:endParaRPr b="1" sz="1400">
              <a:solidFill>
                <a:schemeClr val="dk1"/>
              </a:solidFill>
              <a:latin typeface="Arial Narrow"/>
              <a:ea typeface="Arial Narrow"/>
              <a:cs typeface="Arial Narrow"/>
              <a:sym typeface="Arial Narrow"/>
            </a:endParaRPr>
          </a:p>
        </p:txBody>
      </p:sp>
      <p:sp>
        <p:nvSpPr>
          <p:cNvPr id="176" name="Google Shape;176;p5"/>
          <p:cNvSpPr/>
          <p:nvPr/>
        </p:nvSpPr>
        <p:spPr>
          <a:xfrm>
            <a:off x="5803688" y="3801192"/>
            <a:ext cx="893106"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27 casos</a:t>
            </a:r>
            <a:endParaRPr b="1" sz="1400">
              <a:solidFill>
                <a:schemeClr val="dk1"/>
              </a:solidFill>
              <a:latin typeface="Arial Narrow"/>
              <a:ea typeface="Arial Narrow"/>
              <a:cs typeface="Arial Narrow"/>
              <a:sym typeface="Arial Narrow"/>
            </a:endParaRPr>
          </a:p>
        </p:txBody>
      </p:sp>
      <p:pic>
        <p:nvPicPr>
          <p:cNvPr id="177" name="Google Shape;177;p5"/>
          <p:cNvPicPr preferRelativeResize="0"/>
          <p:nvPr/>
        </p:nvPicPr>
        <p:blipFill rotWithShape="1">
          <a:blip r:embed="rId6">
            <a:alphaModFix/>
          </a:blip>
          <a:srcRect b="0" l="0" r="0" t="0"/>
          <a:stretch/>
        </p:blipFill>
        <p:spPr>
          <a:xfrm>
            <a:off x="5688682" y="942404"/>
            <a:ext cx="1344613" cy="650082"/>
          </a:xfrm>
          <a:prstGeom prst="rect">
            <a:avLst/>
          </a:prstGeom>
          <a:noFill/>
          <a:ln>
            <a:noFill/>
          </a:ln>
        </p:spPr>
      </p:pic>
      <p:sp>
        <p:nvSpPr>
          <p:cNvPr id="178" name="Google Shape;178;p5"/>
          <p:cNvSpPr txBox="1"/>
          <p:nvPr/>
        </p:nvSpPr>
        <p:spPr>
          <a:xfrm>
            <a:off x="5899235" y="1509082"/>
            <a:ext cx="122960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Coinfección</a:t>
            </a:r>
            <a:endParaRPr b="1" sz="1200" u="sng">
              <a:solidFill>
                <a:schemeClr val="dk1"/>
              </a:solidFill>
              <a:latin typeface="Arial Narrow"/>
              <a:ea typeface="Arial Narrow"/>
              <a:cs typeface="Arial Narrow"/>
              <a:sym typeface="Arial Narrow"/>
            </a:endParaRPr>
          </a:p>
        </p:txBody>
      </p:sp>
      <p:sp>
        <p:nvSpPr>
          <p:cNvPr id="179" name="Google Shape;179;p5"/>
          <p:cNvSpPr/>
          <p:nvPr/>
        </p:nvSpPr>
        <p:spPr>
          <a:xfrm>
            <a:off x="5944799" y="1766114"/>
            <a:ext cx="80799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17,91%</a:t>
            </a:r>
            <a:endParaRPr b="1" sz="1600">
              <a:solidFill>
                <a:schemeClr val="dk1"/>
              </a:solidFill>
              <a:latin typeface="Arial Narrow"/>
              <a:ea typeface="Arial Narrow"/>
              <a:cs typeface="Arial Narrow"/>
              <a:sym typeface="Arial Narrow"/>
            </a:endParaRPr>
          </a:p>
        </p:txBody>
      </p:sp>
      <p:sp>
        <p:nvSpPr>
          <p:cNvPr id="180" name="Google Shape;180;p5"/>
          <p:cNvSpPr txBox="1"/>
          <p:nvPr/>
        </p:nvSpPr>
        <p:spPr>
          <a:xfrm>
            <a:off x="5746184" y="2097021"/>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120 casos</a:t>
            </a:r>
            <a:endParaRPr b="1" sz="1200">
              <a:solidFill>
                <a:schemeClr val="dk1"/>
              </a:solidFill>
              <a:latin typeface="Arial Narrow"/>
              <a:ea typeface="Arial Narrow"/>
              <a:cs typeface="Arial Narrow"/>
              <a:sym typeface="Arial Narrow"/>
            </a:endParaRPr>
          </a:p>
        </p:txBody>
      </p:sp>
      <p:sp>
        <p:nvSpPr>
          <p:cNvPr id="181" name="Google Shape;181;p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a:t>
            </a:r>
            <a:endParaRPr b="1" sz="1050">
              <a:solidFill>
                <a:schemeClr val="dk1"/>
              </a:solidFill>
              <a:latin typeface="Arial Narrow"/>
              <a:ea typeface="Arial Narrow"/>
              <a:cs typeface="Arial Narrow"/>
              <a:sym typeface="Arial Narrow"/>
            </a:endParaRPr>
          </a:p>
        </p:txBody>
      </p:sp>
      <p:sp>
        <p:nvSpPr>
          <p:cNvPr id="182" name="Google Shape;182;p5"/>
          <p:cNvSpPr txBox="1"/>
          <p:nvPr/>
        </p:nvSpPr>
        <p:spPr>
          <a:xfrm>
            <a:off x="655206" y="4806760"/>
            <a:ext cx="233134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Porcentaje de casos de tuberculosis</a:t>
            </a:r>
            <a:endParaRPr/>
          </a:p>
        </p:txBody>
      </p:sp>
      <p:cxnSp>
        <p:nvCxnSpPr>
          <p:cNvPr id="183" name="Google Shape;183;p5"/>
          <p:cNvCxnSpPr/>
          <p:nvPr/>
        </p:nvCxnSpPr>
        <p:spPr>
          <a:xfrm>
            <a:off x="4247918" y="5804229"/>
            <a:ext cx="2222505" cy="0"/>
          </a:xfrm>
          <a:prstGeom prst="straightConnector1">
            <a:avLst/>
          </a:prstGeom>
          <a:noFill/>
          <a:ln cap="flat" cmpd="sng" w="9525">
            <a:solidFill>
              <a:srgbClr val="002060"/>
            </a:solidFill>
            <a:prstDash val="solid"/>
            <a:round/>
            <a:headEnd len="sm" w="sm" type="none"/>
            <a:tailEnd len="med" w="med" type="oval"/>
          </a:ln>
        </p:spPr>
      </p:cxnSp>
      <p:cxnSp>
        <p:nvCxnSpPr>
          <p:cNvPr id="184" name="Google Shape;184;p5"/>
          <p:cNvCxnSpPr/>
          <p:nvPr/>
        </p:nvCxnSpPr>
        <p:spPr>
          <a:xfrm rot="10800000">
            <a:off x="745292" y="5804229"/>
            <a:ext cx="2259337" cy="0"/>
          </a:xfrm>
          <a:prstGeom prst="straightConnector1">
            <a:avLst/>
          </a:prstGeom>
          <a:noFill/>
          <a:ln cap="flat" cmpd="sng" w="9525">
            <a:solidFill>
              <a:srgbClr val="002060"/>
            </a:solidFill>
            <a:prstDash val="solid"/>
            <a:round/>
            <a:headEnd len="sm" w="sm" type="none"/>
            <a:tailEnd len="med" w="med" type="oval"/>
          </a:ln>
        </p:spPr>
      </p:cxnSp>
      <p:sp>
        <p:nvSpPr>
          <p:cNvPr id="185" name="Google Shape;185;p5"/>
          <p:cNvSpPr txBox="1"/>
          <p:nvPr/>
        </p:nvSpPr>
        <p:spPr>
          <a:xfrm>
            <a:off x="683841" y="5229646"/>
            <a:ext cx="864339"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82,99%</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Pulmonar</a:t>
            </a:r>
            <a:endParaRPr b="1" sz="1400">
              <a:solidFill>
                <a:schemeClr val="dk1"/>
              </a:solidFill>
              <a:latin typeface="Arial Narrow"/>
              <a:ea typeface="Arial Narrow"/>
              <a:cs typeface="Arial Narrow"/>
              <a:sym typeface="Arial Narrow"/>
            </a:endParaRPr>
          </a:p>
        </p:txBody>
      </p:sp>
      <p:sp>
        <p:nvSpPr>
          <p:cNvPr id="186" name="Google Shape;186;p5"/>
          <p:cNvSpPr txBox="1"/>
          <p:nvPr/>
        </p:nvSpPr>
        <p:spPr>
          <a:xfrm>
            <a:off x="1750759" y="5229646"/>
            <a:ext cx="1225015"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17,01%</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Extrapulmonar</a:t>
            </a:r>
            <a:endParaRPr b="1" sz="1400">
              <a:solidFill>
                <a:schemeClr val="dk1"/>
              </a:solidFill>
              <a:latin typeface="Arial Narrow"/>
              <a:ea typeface="Arial Narrow"/>
              <a:cs typeface="Arial Narrow"/>
              <a:sym typeface="Arial Narrow"/>
            </a:endParaRPr>
          </a:p>
        </p:txBody>
      </p:sp>
      <p:sp>
        <p:nvSpPr>
          <p:cNvPr id="187" name="Google Shape;187;p5"/>
          <p:cNvSpPr txBox="1"/>
          <p:nvPr/>
        </p:nvSpPr>
        <p:spPr>
          <a:xfrm>
            <a:off x="3924902" y="4811251"/>
            <a:ext cx="248718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Porcentaje de antecedente de tratamiento</a:t>
            </a:r>
            <a:endParaRPr/>
          </a:p>
        </p:txBody>
      </p:sp>
      <p:sp>
        <p:nvSpPr>
          <p:cNvPr id="188" name="Google Shape;188;p5"/>
          <p:cNvSpPr txBox="1"/>
          <p:nvPr/>
        </p:nvSpPr>
        <p:spPr>
          <a:xfrm>
            <a:off x="4110431" y="5241858"/>
            <a:ext cx="752130"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87,46%</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Nuevo</a:t>
            </a:r>
            <a:endParaRPr b="1" sz="1400">
              <a:solidFill>
                <a:schemeClr val="dk1"/>
              </a:solidFill>
              <a:latin typeface="Arial Narrow"/>
              <a:ea typeface="Arial Narrow"/>
              <a:cs typeface="Arial Narrow"/>
              <a:sym typeface="Arial Narrow"/>
            </a:endParaRPr>
          </a:p>
        </p:txBody>
      </p:sp>
      <p:sp>
        <p:nvSpPr>
          <p:cNvPr id="189" name="Google Shape;189;p5"/>
          <p:cNvSpPr txBox="1"/>
          <p:nvPr/>
        </p:nvSpPr>
        <p:spPr>
          <a:xfrm>
            <a:off x="4867099" y="5243542"/>
            <a:ext cx="1603324"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12,54%</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Previamente tratado</a:t>
            </a:r>
            <a:endParaRPr b="1" sz="1400">
              <a:solidFill>
                <a:schemeClr val="dk1"/>
              </a:solidFill>
              <a:latin typeface="Arial Narrow"/>
              <a:ea typeface="Arial Narrow"/>
              <a:cs typeface="Arial Narrow"/>
              <a:sym typeface="Arial Narrow"/>
            </a:endParaRPr>
          </a:p>
        </p:txBody>
      </p:sp>
      <p:sp>
        <p:nvSpPr>
          <p:cNvPr id="190" name="Google Shape;190;p5"/>
          <p:cNvSpPr/>
          <p:nvPr/>
        </p:nvSpPr>
        <p:spPr>
          <a:xfrm>
            <a:off x="-3736" y="428021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91" name="Google Shape;191;p5"/>
          <p:cNvGrpSpPr/>
          <p:nvPr/>
        </p:nvGrpSpPr>
        <p:grpSpPr>
          <a:xfrm>
            <a:off x="242311" y="4362212"/>
            <a:ext cx="3486389" cy="276999"/>
            <a:chOff x="2448322" y="74775"/>
            <a:chExt cx="3486389" cy="276999"/>
          </a:xfrm>
        </p:grpSpPr>
        <p:sp>
          <p:nvSpPr>
            <p:cNvPr id="192" name="Google Shape;192;p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3" name="Google Shape;193;p5"/>
            <p:cNvCxnSpPr>
              <a:stCxn id="19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4" name="Google Shape;194;p5"/>
            <p:cNvSpPr txBox="1"/>
            <p:nvPr/>
          </p:nvSpPr>
          <p:spPr>
            <a:xfrm>
              <a:off x="3342423"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195" name="Google Shape;195;p5"/>
          <p:cNvSpPr/>
          <p:nvPr/>
        </p:nvSpPr>
        <p:spPr>
          <a:xfrm>
            <a:off x="65647" y="8634840"/>
            <a:ext cx="3390787"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 Formas de tuberculosis extrapulmonar acumulado a Periodo epidemiológico 04 Medellín 2022</a:t>
            </a:r>
            <a:endParaRPr sz="1050">
              <a:solidFill>
                <a:schemeClr val="dk1"/>
              </a:solidFill>
              <a:latin typeface="Arial Narrow"/>
              <a:ea typeface="Arial Narrow"/>
              <a:cs typeface="Arial Narrow"/>
              <a:sym typeface="Arial Narrow"/>
            </a:endParaRPr>
          </a:p>
        </p:txBody>
      </p:sp>
      <p:sp>
        <p:nvSpPr>
          <p:cNvPr id="196" name="Google Shape;196;p5"/>
          <p:cNvSpPr/>
          <p:nvPr/>
        </p:nvSpPr>
        <p:spPr>
          <a:xfrm>
            <a:off x="3585004" y="8634840"/>
            <a:ext cx="3390787"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 Distribución porcentual de la tuberculosis por ciclo de vida, Periodo epidemiológico 04 Medellín 2022</a:t>
            </a:r>
            <a:endParaRPr sz="1050">
              <a:solidFill>
                <a:schemeClr val="dk1"/>
              </a:solidFill>
              <a:latin typeface="Arial Narrow"/>
              <a:ea typeface="Arial Narrow"/>
              <a:cs typeface="Arial Narrow"/>
              <a:sym typeface="Arial Narrow"/>
            </a:endParaRPr>
          </a:p>
        </p:txBody>
      </p:sp>
      <p:grpSp>
        <p:nvGrpSpPr>
          <p:cNvPr id="197" name="Google Shape;197;p5"/>
          <p:cNvGrpSpPr/>
          <p:nvPr/>
        </p:nvGrpSpPr>
        <p:grpSpPr>
          <a:xfrm>
            <a:off x="402094" y="460370"/>
            <a:ext cx="2369636" cy="453798"/>
            <a:chOff x="402094" y="486270"/>
            <a:chExt cx="2369636" cy="453798"/>
          </a:xfrm>
        </p:grpSpPr>
        <p:sp>
          <p:nvSpPr>
            <p:cNvPr id="198" name="Google Shape;198;p5"/>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5"/>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sp>
        <p:nvSpPr>
          <p:cNvPr id="200" name="Google Shape;200;p5"/>
          <p:cNvSpPr/>
          <p:nvPr/>
        </p:nvSpPr>
        <p:spPr>
          <a:xfrm>
            <a:off x="420292" y="2089658"/>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418 casos</a:t>
            </a:r>
            <a:endParaRPr/>
          </a:p>
        </p:txBody>
      </p:sp>
      <p:sp>
        <p:nvSpPr>
          <p:cNvPr id="201" name="Google Shape;201;p5"/>
          <p:cNvSpPr/>
          <p:nvPr/>
        </p:nvSpPr>
        <p:spPr>
          <a:xfrm>
            <a:off x="1833698" y="2089247"/>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252 casos</a:t>
            </a:r>
            <a:endParaRPr/>
          </a:p>
        </p:txBody>
      </p:sp>
      <p:sp>
        <p:nvSpPr>
          <p:cNvPr id="202" name="Google Shape;202;p5"/>
          <p:cNvSpPr/>
          <p:nvPr/>
        </p:nvSpPr>
        <p:spPr>
          <a:xfrm>
            <a:off x="3201413" y="2099679"/>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 casos</a:t>
            </a:r>
            <a:endParaRPr/>
          </a:p>
        </p:txBody>
      </p:sp>
      <p:sp>
        <p:nvSpPr>
          <p:cNvPr id="203" name="Google Shape;203;p5"/>
          <p:cNvSpPr/>
          <p:nvPr/>
        </p:nvSpPr>
        <p:spPr>
          <a:xfrm>
            <a:off x="4607097" y="2107821"/>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casos</a:t>
            </a:r>
            <a:endParaRPr b="1" sz="1200">
              <a:solidFill>
                <a:schemeClr val="dk1"/>
              </a:solidFill>
              <a:latin typeface="Arial Narrow"/>
              <a:ea typeface="Arial Narrow"/>
              <a:cs typeface="Arial Narrow"/>
              <a:sym typeface="Arial Narrow"/>
            </a:endParaRPr>
          </a:p>
        </p:txBody>
      </p:sp>
      <p:pic>
        <p:nvPicPr>
          <p:cNvPr id="204" name="Google Shape;204;p5"/>
          <p:cNvPicPr preferRelativeResize="0"/>
          <p:nvPr/>
        </p:nvPicPr>
        <p:blipFill rotWithShape="1">
          <a:blip r:embed="rId3">
            <a:alphaModFix/>
          </a:blip>
          <a:srcRect b="0" l="59909" r="27482" t="12083"/>
          <a:stretch/>
        </p:blipFill>
        <p:spPr>
          <a:xfrm>
            <a:off x="3264060" y="844294"/>
            <a:ext cx="599090" cy="748088"/>
          </a:xfrm>
          <a:prstGeom prst="rect">
            <a:avLst/>
          </a:prstGeom>
          <a:noFill/>
          <a:ln>
            <a:noFill/>
          </a:ln>
        </p:spPr>
      </p:pic>
      <p:pic>
        <p:nvPicPr>
          <p:cNvPr id="205" name="Google Shape;205;p5"/>
          <p:cNvPicPr preferRelativeResize="0"/>
          <p:nvPr/>
        </p:nvPicPr>
        <p:blipFill rotWithShape="1">
          <a:blip r:embed="rId3">
            <a:alphaModFix/>
          </a:blip>
          <a:srcRect b="0" l="87770" r="0" t="0"/>
          <a:stretch/>
        </p:blipFill>
        <p:spPr>
          <a:xfrm>
            <a:off x="4663615" y="795253"/>
            <a:ext cx="581113" cy="850900"/>
          </a:xfrm>
          <a:prstGeom prst="rect">
            <a:avLst/>
          </a:prstGeom>
          <a:noFill/>
          <a:ln>
            <a:noFill/>
          </a:ln>
        </p:spPr>
      </p:pic>
      <p:pic>
        <p:nvPicPr>
          <p:cNvPr id="206" name="Google Shape;206;p5"/>
          <p:cNvPicPr preferRelativeResize="0"/>
          <p:nvPr/>
        </p:nvPicPr>
        <p:blipFill rotWithShape="1">
          <a:blip r:embed="rId3">
            <a:alphaModFix/>
          </a:blip>
          <a:srcRect b="0" l="0" r="86146" t="12580"/>
          <a:stretch/>
        </p:blipFill>
        <p:spPr>
          <a:xfrm>
            <a:off x="477736" y="830744"/>
            <a:ext cx="658263" cy="743858"/>
          </a:xfrm>
          <a:prstGeom prst="rect">
            <a:avLst/>
          </a:prstGeom>
          <a:noFill/>
          <a:ln>
            <a:noFill/>
          </a:ln>
        </p:spPr>
      </p:pic>
      <p:sp>
        <p:nvSpPr>
          <p:cNvPr id="207" name="Google Shape;207;p5"/>
          <p:cNvSpPr/>
          <p:nvPr/>
        </p:nvSpPr>
        <p:spPr>
          <a:xfrm>
            <a:off x="370561" y="1409280"/>
            <a:ext cx="8563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 </a:t>
            </a:r>
            <a:r>
              <a:rPr b="1" lang="es-ES" sz="1200" u="sng">
                <a:solidFill>
                  <a:schemeClr val="dk1"/>
                </a:solidFill>
                <a:latin typeface="Arial Narrow"/>
                <a:ea typeface="Arial Narrow"/>
                <a:cs typeface="Arial Narrow"/>
                <a:sym typeface="Arial Narrow"/>
              </a:rPr>
              <a:t>Masculino</a:t>
            </a:r>
            <a:endParaRPr/>
          </a:p>
        </p:txBody>
      </p:sp>
      <p:sp>
        <p:nvSpPr>
          <p:cNvPr id="208" name="Google Shape;208;p5"/>
          <p:cNvSpPr/>
          <p:nvPr/>
        </p:nvSpPr>
        <p:spPr>
          <a:xfrm>
            <a:off x="1791306" y="1393514"/>
            <a:ext cx="85632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800">
                <a:solidFill>
                  <a:schemeClr val="dk1"/>
                </a:solidFill>
                <a:latin typeface="Calibri"/>
                <a:ea typeface="Calibri"/>
                <a:cs typeface="Calibri"/>
                <a:sym typeface="Calibri"/>
              </a:rPr>
              <a:t> </a:t>
            </a: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grpSp>
        <p:nvGrpSpPr>
          <p:cNvPr id="209" name="Google Shape;209;p5"/>
          <p:cNvGrpSpPr/>
          <p:nvPr/>
        </p:nvGrpSpPr>
        <p:grpSpPr>
          <a:xfrm>
            <a:off x="3060727" y="458600"/>
            <a:ext cx="2369636" cy="436842"/>
            <a:chOff x="3060727" y="484500"/>
            <a:chExt cx="2369636" cy="436842"/>
          </a:xfrm>
        </p:grpSpPr>
        <p:sp>
          <p:nvSpPr>
            <p:cNvPr id="210" name="Google Shape;210;p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5"/>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Etnia</a:t>
              </a:r>
              <a:endParaRPr b="1" sz="1600">
                <a:solidFill>
                  <a:schemeClr val="dk1"/>
                </a:solidFill>
                <a:latin typeface="Arial Narrow"/>
                <a:ea typeface="Arial Narrow"/>
                <a:cs typeface="Arial Narrow"/>
                <a:sym typeface="Arial Narrow"/>
              </a:endParaRPr>
            </a:p>
          </p:txBody>
        </p:sp>
      </p:grpSp>
      <p:sp>
        <p:nvSpPr>
          <p:cNvPr id="212" name="Google Shape;212;p5"/>
          <p:cNvSpPr/>
          <p:nvPr/>
        </p:nvSpPr>
        <p:spPr>
          <a:xfrm>
            <a:off x="2960715" y="1461784"/>
            <a:ext cx="120577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800">
                <a:solidFill>
                  <a:schemeClr val="dk1"/>
                </a:solidFill>
                <a:latin typeface="Calibri"/>
                <a:ea typeface="Calibri"/>
                <a:cs typeface="Calibri"/>
                <a:sym typeface="Calibri"/>
              </a:rPr>
              <a:t> </a:t>
            </a: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213" name="Google Shape;213;p5"/>
          <p:cNvSpPr/>
          <p:nvPr/>
        </p:nvSpPr>
        <p:spPr>
          <a:xfrm>
            <a:off x="4560025" y="1509082"/>
            <a:ext cx="7393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t>
            </a: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nvGrpSpPr>
          <p:cNvPr id="214" name="Google Shape;214;p5"/>
          <p:cNvGrpSpPr/>
          <p:nvPr/>
        </p:nvGrpSpPr>
        <p:grpSpPr>
          <a:xfrm>
            <a:off x="432098" y="2303427"/>
            <a:ext cx="2369637" cy="436842"/>
            <a:chOff x="3060726" y="484500"/>
            <a:chExt cx="2369637" cy="436842"/>
          </a:xfrm>
        </p:grpSpPr>
        <p:sp>
          <p:nvSpPr>
            <p:cNvPr id="215" name="Google Shape;215;p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5"/>
            <p:cNvSpPr txBox="1"/>
            <p:nvPr/>
          </p:nvSpPr>
          <p:spPr>
            <a:xfrm>
              <a:off x="3060726" y="484500"/>
              <a:ext cx="232023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Poblaciones especiales</a:t>
              </a:r>
              <a:endParaRPr b="1" sz="1600">
                <a:solidFill>
                  <a:schemeClr val="dk1"/>
                </a:solidFill>
                <a:latin typeface="Arial Narrow"/>
                <a:ea typeface="Arial Narrow"/>
                <a:cs typeface="Arial Narrow"/>
                <a:sym typeface="Arial Narrow"/>
              </a:endParaRPr>
            </a:p>
          </p:txBody>
        </p:sp>
      </p:grpSp>
      <p:pic>
        <p:nvPicPr>
          <p:cNvPr id="217" name="Google Shape;217;p5"/>
          <p:cNvPicPr preferRelativeResize="0"/>
          <p:nvPr/>
        </p:nvPicPr>
        <p:blipFill rotWithShape="1">
          <a:blip r:embed="rId7">
            <a:alphaModFix/>
          </a:blip>
          <a:srcRect b="0" l="0" r="0" t="0"/>
          <a:stretch/>
        </p:blipFill>
        <p:spPr>
          <a:xfrm>
            <a:off x="175" y="5865313"/>
            <a:ext cx="3312243" cy="2755631"/>
          </a:xfrm>
          <a:prstGeom prst="rect">
            <a:avLst/>
          </a:prstGeom>
          <a:noFill/>
          <a:ln>
            <a:noFill/>
          </a:ln>
        </p:spPr>
      </p:pic>
      <p:pic>
        <p:nvPicPr>
          <p:cNvPr id="218" name="Google Shape;218;p5"/>
          <p:cNvPicPr preferRelativeResize="0"/>
          <p:nvPr/>
        </p:nvPicPr>
        <p:blipFill rotWithShape="1">
          <a:blip r:embed="rId8">
            <a:alphaModFix/>
          </a:blip>
          <a:srcRect b="0" l="0" r="0" t="0"/>
          <a:stretch/>
        </p:blipFill>
        <p:spPr>
          <a:xfrm>
            <a:off x="3376228" y="5865313"/>
            <a:ext cx="3752613" cy="275563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9" name="Shape 2389"/>
        <p:cNvGrpSpPr/>
        <p:nvPr/>
      </p:nvGrpSpPr>
      <p:grpSpPr>
        <a:xfrm>
          <a:off x="0" y="0"/>
          <a:ext cx="0" cy="0"/>
          <a:chOff x="0" y="0"/>
          <a:chExt cx="0" cy="0"/>
        </a:xfrm>
      </p:grpSpPr>
      <p:pic>
        <p:nvPicPr>
          <p:cNvPr id="2390" name="Google Shape;2390;p50"/>
          <p:cNvPicPr preferRelativeResize="0"/>
          <p:nvPr/>
        </p:nvPicPr>
        <p:blipFill rotWithShape="1">
          <a:blip r:embed="rId3">
            <a:alphaModFix/>
          </a:blip>
          <a:srcRect b="0" l="0" r="0" t="0"/>
          <a:stretch/>
        </p:blipFill>
        <p:spPr>
          <a:xfrm>
            <a:off x="-628" y="-756"/>
            <a:ext cx="2159959" cy="3492635"/>
          </a:xfrm>
          <a:prstGeom prst="rect">
            <a:avLst/>
          </a:prstGeom>
          <a:noFill/>
          <a:ln>
            <a:noFill/>
          </a:ln>
        </p:spPr>
      </p:pic>
      <p:pic>
        <p:nvPicPr>
          <p:cNvPr id="2391" name="Google Shape;2391;p50"/>
          <p:cNvPicPr preferRelativeResize="0"/>
          <p:nvPr/>
        </p:nvPicPr>
        <p:blipFill rotWithShape="1">
          <a:blip r:embed="rId4">
            <a:alphaModFix/>
          </a:blip>
          <a:srcRect b="0" l="0" r="0" t="51431"/>
          <a:stretch/>
        </p:blipFill>
        <p:spPr>
          <a:xfrm>
            <a:off x="23413" y="4597101"/>
            <a:ext cx="2180731" cy="2666962"/>
          </a:xfrm>
          <a:prstGeom prst="rect">
            <a:avLst/>
          </a:prstGeom>
          <a:noFill/>
          <a:ln>
            <a:noFill/>
          </a:ln>
        </p:spPr>
      </p:pic>
      <p:sp>
        <p:nvSpPr>
          <p:cNvPr id="2392" name="Google Shape;2392;p50"/>
          <p:cNvSpPr txBox="1"/>
          <p:nvPr/>
        </p:nvSpPr>
        <p:spPr>
          <a:xfrm>
            <a:off x="-14017" y="3180550"/>
            <a:ext cx="22209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04 - 2022</a:t>
            </a:r>
            <a:endParaRPr/>
          </a:p>
        </p:txBody>
      </p:sp>
      <p:sp>
        <p:nvSpPr>
          <p:cNvPr id="2393" name="Google Shape;2393;p50"/>
          <p:cNvSpPr/>
          <p:nvPr/>
        </p:nvSpPr>
        <p:spPr>
          <a:xfrm>
            <a:off x="2205798" y="3840716"/>
            <a:ext cx="4946011"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Figura 1. Canal endémico de las violencias. Medellín, a Periodo epidemiológico 04  acumulado  de 2022. </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a:t>
            </a:r>
            <a:endParaRPr/>
          </a:p>
        </p:txBody>
      </p:sp>
      <p:grpSp>
        <p:nvGrpSpPr>
          <p:cNvPr id="2394" name="Google Shape;2394;p50"/>
          <p:cNvGrpSpPr/>
          <p:nvPr/>
        </p:nvGrpSpPr>
        <p:grpSpPr>
          <a:xfrm>
            <a:off x="204943" y="5792409"/>
            <a:ext cx="1892650" cy="488476"/>
            <a:chOff x="2397524" y="3379972"/>
            <a:chExt cx="4508500" cy="904875"/>
          </a:xfrm>
        </p:grpSpPr>
        <p:pic>
          <p:nvPicPr>
            <p:cNvPr id="2395" name="Google Shape;2395;p50"/>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396" name="Google Shape;2396;p50"/>
            <p:cNvSpPr txBox="1"/>
            <p:nvPr/>
          </p:nvSpPr>
          <p:spPr>
            <a:xfrm>
              <a:off x="3213823" y="3478755"/>
              <a:ext cx="19067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675</a:t>
              </a:r>
              <a:endParaRPr/>
            </a:p>
          </p:txBody>
        </p:sp>
      </p:grpSp>
      <p:sp>
        <p:nvSpPr>
          <p:cNvPr id="2397" name="Google Shape;2397;p50"/>
          <p:cNvSpPr txBox="1"/>
          <p:nvPr/>
        </p:nvSpPr>
        <p:spPr>
          <a:xfrm>
            <a:off x="9231" y="6271096"/>
            <a:ext cx="2194913"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aumento en un 38,4%</a:t>
            </a:r>
            <a:endParaRPr/>
          </a:p>
        </p:txBody>
      </p:sp>
      <p:sp>
        <p:nvSpPr>
          <p:cNvPr id="2398" name="Google Shape;2398;p50"/>
          <p:cNvSpPr/>
          <p:nvPr/>
        </p:nvSpPr>
        <p:spPr>
          <a:xfrm>
            <a:off x="2174917" y="7596336"/>
            <a:ext cx="4946011"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Figura 2. Comportamiento de las violencias. Medellín, a Periodo epidemiológico 04  acumulado de 2017-2022. </a:t>
            </a:r>
            <a:endParaRPr/>
          </a:p>
        </p:txBody>
      </p:sp>
      <p:grpSp>
        <p:nvGrpSpPr>
          <p:cNvPr id="2399" name="Google Shape;2399;p50"/>
          <p:cNvGrpSpPr/>
          <p:nvPr/>
        </p:nvGrpSpPr>
        <p:grpSpPr>
          <a:xfrm>
            <a:off x="2448322" y="74775"/>
            <a:ext cx="3446504" cy="276999"/>
            <a:chOff x="2448322" y="74775"/>
            <a:chExt cx="3446504" cy="276999"/>
          </a:xfrm>
        </p:grpSpPr>
        <p:sp>
          <p:nvSpPr>
            <p:cNvPr id="2400" name="Google Shape;2400;p5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01" name="Google Shape;2401;p50"/>
            <p:cNvCxnSpPr>
              <a:stCxn id="240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402" name="Google Shape;2402;p5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2403" name="Google Shape;2403;p5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50</a:t>
            </a:r>
            <a:endParaRPr b="1" sz="1050">
              <a:solidFill>
                <a:schemeClr val="dk1"/>
              </a:solidFill>
              <a:latin typeface="Arial Narrow"/>
              <a:ea typeface="Arial Narrow"/>
              <a:cs typeface="Arial Narrow"/>
              <a:sym typeface="Arial Narrow"/>
            </a:endParaRPr>
          </a:p>
        </p:txBody>
      </p:sp>
      <p:sp>
        <p:nvSpPr>
          <p:cNvPr id="2404" name="Google Shape;2404;p50"/>
          <p:cNvSpPr txBox="1"/>
          <p:nvPr>
            <p:ph type="ctrTitle"/>
          </p:nvPr>
        </p:nvSpPr>
        <p:spPr>
          <a:xfrm>
            <a:off x="23413" y="-76988"/>
            <a:ext cx="2208885" cy="124649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Violencia de género e intrafamiliar</a:t>
            </a:r>
            <a:endParaRPr/>
          </a:p>
        </p:txBody>
      </p:sp>
      <p:graphicFrame>
        <p:nvGraphicFramePr>
          <p:cNvPr id="2405" name="Google Shape;2405;p50"/>
          <p:cNvGraphicFramePr/>
          <p:nvPr/>
        </p:nvGraphicFramePr>
        <p:xfrm>
          <a:off x="2170239" y="482578"/>
          <a:ext cx="5040554" cy="3342749"/>
        </p:xfrm>
        <a:graphic>
          <a:graphicData uri="http://schemas.openxmlformats.org/drawingml/2006/chart">
            <c:chart r:id="rId6"/>
          </a:graphicData>
        </a:graphic>
      </p:graphicFrame>
      <p:graphicFrame>
        <p:nvGraphicFramePr>
          <p:cNvPr id="2406" name="Google Shape;2406;p50"/>
          <p:cNvGraphicFramePr/>
          <p:nvPr/>
        </p:nvGraphicFramePr>
        <p:xfrm>
          <a:off x="2281132" y="4440284"/>
          <a:ext cx="4775702" cy="3180234"/>
        </p:xfrm>
        <a:graphic>
          <a:graphicData uri="http://schemas.openxmlformats.org/drawingml/2006/chart">
            <c:chart r:id="rId7"/>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0" name="Shape 2410"/>
        <p:cNvGrpSpPr/>
        <p:nvPr/>
      </p:nvGrpSpPr>
      <p:grpSpPr>
        <a:xfrm>
          <a:off x="0" y="0"/>
          <a:ext cx="0" cy="0"/>
          <a:chOff x="0" y="0"/>
          <a:chExt cx="0" cy="0"/>
        </a:xfrm>
      </p:grpSpPr>
      <p:sp>
        <p:nvSpPr>
          <p:cNvPr id="2411" name="Google Shape;2411;p51"/>
          <p:cNvSpPr/>
          <p:nvPr/>
        </p:nvSpPr>
        <p:spPr>
          <a:xfrm>
            <a:off x="-8797" y="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412" name="Google Shape;2412;p51"/>
          <p:cNvGrpSpPr/>
          <p:nvPr/>
        </p:nvGrpSpPr>
        <p:grpSpPr>
          <a:xfrm>
            <a:off x="268607" y="127176"/>
            <a:ext cx="3446504" cy="276999"/>
            <a:chOff x="2448322" y="74775"/>
            <a:chExt cx="3446504" cy="276999"/>
          </a:xfrm>
        </p:grpSpPr>
        <p:sp>
          <p:nvSpPr>
            <p:cNvPr id="2413" name="Google Shape;2413;p5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14" name="Google Shape;2414;p51"/>
            <p:cNvCxnSpPr>
              <a:stCxn id="241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415" name="Google Shape;2415;p5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a:p>
          </p:txBody>
        </p:sp>
      </p:grpSp>
      <p:sp>
        <p:nvSpPr>
          <p:cNvPr id="2416" name="Google Shape;2416;p51"/>
          <p:cNvSpPr/>
          <p:nvPr/>
        </p:nvSpPr>
        <p:spPr>
          <a:xfrm>
            <a:off x="-8797" y="5669074"/>
            <a:ext cx="7200900" cy="4041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417" name="Google Shape;2417;p51"/>
          <p:cNvGrpSpPr/>
          <p:nvPr/>
        </p:nvGrpSpPr>
        <p:grpSpPr>
          <a:xfrm>
            <a:off x="268607" y="5717420"/>
            <a:ext cx="3446504" cy="276999"/>
            <a:chOff x="2448322" y="74775"/>
            <a:chExt cx="3446504" cy="276999"/>
          </a:xfrm>
        </p:grpSpPr>
        <p:sp>
          <p:nvSpPr>
            <p:cNvPr id="2418" name="Google Shape;2418;p5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19" name="Google Shape;2419;p51"/>
            <p:cNvCxnSpPr>
              <a:stCxn id="241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420" name="Google Shape;2420;p5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sp>
        <p:nvSpPr>
          <p:cNvPr id="2421" name="Google Shape;2421;p5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51</a:t>
            </a:r>
            <a:endParaRPr b="1" sz="1050">
              <a:solidFill>
                <a:schemeClr val="dk1"/>
              </a:solidFill>
              <a:latin typeface="Arial Narrow"/>
              <a:ea typeface="Arial Narrow"/>
              <a:cs typeface="Arial Narrow"/>
              <a:sym typeface="Arial Narrow"/>
            </a:endParaRPr>
          </a:p>
        </p:txBody>
      </p:sp>
      <p:grpSp>
        <p:nvGrpSpPr>
          <p:cNvPr id="2422" name="Google Shape;2422;p51"/>
          <p:cNvGrpSpPr/>
          <p:nvPr/>
        </p:nvGrpSpPr>
        <p:grpSpPr>
          <a:xfrm>
            <a:off x="81902" y="6897132"/>
            <a:ext cx="808178" cy="1628596"/>
            <a:chOff x="1064080" y="553075"/>
            <a:chExt cx="808178" cy="1628596"/>
          </a:xfrm>
        </p:grpSpPr>
        <p:pic>
          <p:nvPicPr>
            <p:cNvPr id="2423" name="Google Shape;2423;p51"/>
            <p:cNvPicPr preferRelativeResize="0"/>
            <p:nvPr/>
          </p:nvPicPr>
          <p:blipFill rotWithShape="1">
            <a:blip r:embed="rId3">
              <a:alphaModFix/>
            </a:blip>
            <a:srcRect b="0" l="0" r="84474" t="10614"/>
            <a:stretch/>
          </p:blipFill>
          <p:spPr>
            <a:xfrm>
              <a:off x="1131620" y="553075"/>
              <a:ext cx="737696" cy="720656"/>
            </a:xfrm>
            <a:prstGeom prst="rect">
              <a:avLst/>
            </a:prstGeom>
            <a:noFill/>
            <a:ln>
              <a:noFill/>
            </a:ln>
          </p:spPr>
        </p:pic>
        <p:sp>
          <p:nvSpPr>
            <p:cNvPr id="2424" name="Google Shape;2424;p51"/>
            <p:cNvSpPr/>
            <p:nvPr/>
          </p:nvSpPr>
          <p:spPr>
            <a:xfrm>
              <a:off x="1064080" y="1520368"/>
              <a:ext cx="791271"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17%</a:t>
              </a:r>
              <a:endParaRPr/>
            </a:p>
          </p:txBody>
        </p:sp>
        <p:sp>
          <p:nvSpPr>
            <p:cNvPr id="2425" name="Google Shape;2425;p51"/>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2426" name="Google Shape;2426;p51"/>
            <p:cNvSpPr/>
            <p:nvPr/>
          </p:nvSpPr>
          <p:spPr>
            <a:xfrm>
              <a:off x="1064080" y="1904672"/>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52 casos</a:t>
              </a:r>
              <a:endParaRPr sz="1200">
                <a:solidFill>
                  <a:schemeClr val="dk1"/>
                </a:solidFill>
                <a:latin typeface="Calibri"/>
                <a:ea typeface="Calibri"/>
                <a:cs typeface="Calibri"/>
                <a:sym typeface="Calibri"/>
              </a:endParaRPr>
            </a:p>
          </p:txBody>
        </p:sp>
      </p:grpSp>
      <p:grpSp>
        <p:nvGrpSpPr>
          <p:cNvPr id="2427" name="Google Shape;2427;p51"/>
          <p:cNvGrpSpPr/>
          <p:nvPr/>
        </p:nvGrpSpPr>
        <p:grpSpPr>
          <a:xfrm>
            <a:off x="1085280" y="6897132"/>
            <a:ext cx="851515" cy="1596380"/>
            <a:chOff x="1756023" y="1227775"/>
            <a:chExt cx="851515" cy="1596380"/>
          </a:xfrm>
        </p:grpSpPr>
        <p:sp>
          <p:nvSpPr>
            <p:cNvPr id="2428" name="Google Shape;2428;p51"/>
            <p:cNvSpPr/>
            <p:nvPr/>
          </p:nvSpPr>
          <p:spPr>
            <a:xfrm>
              <a:off x="1777835" y="2181420"/>
              <a:ext cx="807884"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83%</a:t>
              </a:r>
              <a:endParaRPr/>
            </a:p>
          </p:txBody>
        </p:sp>
        <p:sp>
          <p:nvSpPr>
            <p:cNvPr id="2429" name="Google Shape;2429;p51"/>
            <p:cNvSpPr/>
            <p:nvPr/>
          </p:nvSpPr>
          <p:spPr>
            <a:xfrm>
              <a:off x="1756023" y="190812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2430" name="Google Shape;2430;p51"/>
            <p:cNvSpPr/>
            <p:nvPr/>
          </p:nvSpPr>
          <p:spPr>
            <a:xfrm>
              <a:off x="1816937" y="2547156"/>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253 casos</a:t>
              </a:r>
              <a:endParaRPr sz="1200">
                <a:solidFill>
                  <a:schemeClr val="dk1"/>
                </a:solidFill>
                <a:latin typeface="Calibri"/>
                <a:ea typeface="Calibri"/>
                <a:cs typeface="Calibri"/>
                <a:sym typeface="Calibri"/>
              </a:endParaRPr>
            </a:p>
          </p:txBody>
        </p:sp>
        <p:pic>
          <p:nvPicPr>
            <p:cNvPr id="2431" name="Google Shape;2431;p51"/>
            <p:cNvPicPr preferRelativeResize="0"/>
            <p:nvPr/>
          </p:nvPicPr>
          <p:blipFill rotWithShape="1">
            <a:blip r:embed="rId3">
              <a:alphaModFix/>
            </a:blip>
            <a:srcRect b="0" l="29313" r="56038" t="7366"/>
            <a:stretch/>
          </p:blipFill>
          <p:spPr>
            <a:xfrm>
              <a:off x="1782238" y="1227775"/>
              <a:ext cx="696035" cy="748294"/>
            </a:xfrm>
            <a:prstGeom prst="rect">
              <a:avLst/>
            </a:prstGeom>
            <a:noFill/>
            <a:ln>
              <a:noFill/>
            </a:ln>
          </p:spPr>
        </p:pic>
      </p:grpSp>
      <p:grpSp>
        <p:nvGrpSpPr>
          <p:cNvPr id="2432" name="Google Shape;2432;p51"/>
          <p:cNvGrpSpPr/>
          <p:nvPr/>
        </p:nvGrpSpPr>
        <p:grpSpPr>
          <a:xfrm>
            <a:off x="2065611" y="6898504"/>
            <a:ext cx="1152880" cy="1582804"/>
            <a:chOff x="3115290" y="1227775"/>
            <a:chExt cx="1152880" cy="1582804"/>
          </a:xfrm>
        </p:grpSpPr>
        <p:grpSp>
          <p:nvGrpSpPr>
            <p:cNvPr id="2433" name="Google Shape;2433;p51"/>
            <p:cNvGrpSpPr/>
            <p:nvPr/>
          </p:nvGrpSpPr>
          <p:grpSpPr>
            <a:xfrm>
              <a:off x="3115290" y="1951748"/>
              <a:ext cx="1152880" cy="858831"/>
              <a:chOff x="3744466" y="1301912"/>
              <a:chExt cx="1152880" cy="858831"/>
            </a:xfrm>
          </p:grpSpPr>
          <p:sp>
            <p:nvSpPr>
              <p:cNvPr id="2434" name="Google Shape;2434;p51"/>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0,3%</a:t>
                </a:r>
                <a:endParaRPr/>
              </a:p>
            </p:txBody>
          </p:sp>
          <p:sp>
            <p:nvSpPr>
              <p:cNvPr id="2435" name="Google Shape;2435;p51"/>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2436" name="Google Shape;2436;p51"/>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casos</a:t>
                </a:r>
                <a:endParaRPr sz="1200">
                  <a:solidFill>
                    <a:schemeClr val="dk1"/>
                  </a:solidFill>
                  <a:latin typeface="Calibri"/>
                  <a:ea typeface="Calibri"/>
                  <a:cs typeface="Calibri"/>
                  <a:sym typeface="Calibri"/>
                </a:endParaRPr>
              </a:p>
            </p:txBody>
          </p:sp>
        </p:grpSp>
        <p:pic>
          <p:nvPicPr>
            <p:cNvPr id="2437" name="Google Shape;2437;p51"/>
            <p:cNvPicPr preferRelativeResize="0"/>
            <p:nvPr/>
          </p:nvPicPr>
          <p:blipFill rotWithShape="1">
            <a:blip r:embed="rId3">
              <a:alphaModFix/>
            </a:blip>
            <a:srcRect b="0" l="59057" r="25145" t="8806"/>
            <a:stretch/>
          </p:blipFill>
          <p:spPr>
            <a:xfrm>
              <a:off x="3328608" y="1227775"/>
              <a:ext cx="750627" cy="775969"/>
            </a:xfrm>
            <a:prstGeom prst="rect">
              <a:avLst/>
            </a:prstGeom>
            <a:noFill/>
            <a:ln>
              <a:noFill/>
            </a:ln>
          </p:spPr>
        </p:pic>
      </p:grpSp>
      <p:grpSp>
        <p:nvGrpSpPr>
          <p:cNvPr id="2438" name="Google Shape;2438;p51"/>
          <p:cNvGrpSpPr/>
          <p:nvPr/>
        </p:nvGrpSpPr>
        <p:grpSpPr>
          <a:xfrm>
            <a:off x="3190443" y="6910780"/>
            <a:ext cx="740068" cy="1574421"/>
            <a:chOff x="4615870" y="1227775"/>
            <a:chExt cx="740068" cy="1574421"/>
          </a:xfrm>
        </p:grpSpPr>
        <p:grpSp>
          <p:nvGrpSpPr>
            <p:cNvPr id="2439" name="Google Shape;2439;p51"/>
            <p:cNvGrpSpPr/>
            <p:nvPr/>
          </p:nvGrpSpPr>
          <p:grpSpPr>
            <a:xfrm>
              <a:off x="4615870" y="1922272"/>
              <a:ext cx="740068" cy="879924"/>
              <a:chOff x="5245046" y="1274868"/>
              <a:chExt cx="740068" cy="879924"/>
            </a:xfrm>
          </p:grpSpPr>
          <p:sp>
            <p:nvSpPr>
              <p:cNvPr id="2440" name="Google Shape;2440;p51"/>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a:p>
            </p:txBody>
          </p:sp>
          <p:sp>
            <p:nvSpPr>
              <p:cNvPr id="2441" name="Google Shape;2441;p51"/>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sp>
            <p:nvSpPr>
              <p:cNvPr id="2442" name="Google Shape;2442;p51"/>
              <p:cNvSpPr/>
              <p:nvPr/>
            </p:nvSpPr>
            <p:spPr>
              <a:xfrm>
                <a:off x="5286277" y="187779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2443" name="Google Shape;2443;p51"/>
            <p:cNvPicPr preferRelativeResize="0"/>
            <p:nvPr/>
          </p:nvPicPr>
          <p:blipFill rotWithShape="1">
            <a:blip r:embed="rId3">
              <a:alphaModFix/>
            </a:blip>
            <a:srcRect b="0" l="86761" r="0" t="0"/>
            <a:stretch/>
          </p:blipFill>
          <p:spPr>
            <a:xfrm>
              <a:off x="4668287" y="1227775"/>
              <a:ext cx="629046" cy="784558"/>
            </a:xfrm>
            <a:prstGeom prst="rect">
              <a:avLst/>
            </a:prstGeom>
            <a:noFill/>
            <a:ln>
              <a:noFill/>
            </a:ln>
          </p:spPr>
        </p:pic>
      </p:grpSp>
      <p:grpSp>
        <p:nvGrpSpPr>
          <p:cNvPr id="2444" name="Google Shape;2444;p51"/>
          <p:cNvGrpSpPr/>
          <p:nvPr/>
        </p:nvGrpSpPr>
        <p:grpSpPr>
          <a:xfrm>
            <a:off x="4151499" y="6897132"/>
            <a:ext cx="874090" cy="1644841"/>
            <a:chOff x="2507826" y="2454167"/>
            <a:chExt cx="874090" cy="1644841"/>
          </a:xfrm>
        </p:grpSpPr>
        <p:sp>
          <p:nvSpPr>
            <p:cNvPr id="2445" name="Google Shape;2445;p51"/>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1,9%</a:t>
              </a:r>
              <a:endParaRPr/>
            </a:p>
          </p:txBody>
        </p:sp>
        <p:pic>
          <p:nvPicPr>
            <p:cNvPr id="2446" name="Google Shape;2446;p51"/>
            <p:cNvPicPr preferRelativeResize="0"/>
            <p:nvPr/>
          </p:nvPicPr>
          <p:blipFill rotWithShape="1">
            <a:blip r:embed="rId4">
              <a:alphaModFix/>
            </a:blip>
            <a:srcRect b="0" l="0" r="0" t="0"/>
            <a:stretch/>
          </p:blipFill>
          <p:spPr>
            <a:xfrm>
              <a:off x="2702014" y="2454167"/>
              <a:ext cx="557405" cy="912116"/>
            </a:xfrm>
            <a:prstGeom prst="rect">
              <a:avLst/>
            </a:prstGeom>
            <a:noFill/>
            <a:ln>
              <a:noFill/>
            </a:ln>
          </p:spPr>
        </p:pic>
        <p:sp>
          <p:nvSpPr>
            <p:cNvPr id="2447" name="Google Shape;2447;p51"/>
            <p:cNvSpPr/>
            <p:nvPr/>
          </p:nvSpPr>
          <p:spPr>
            <a:xfrm>
              <a:off x="2558275" y="3203848"/>
              <a:ext cx="740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Maternas</a:t>
              </a:r>
              <a:endParaRPr b="1" sz="1200" u="sng">
                <a:solidFill>
                  <a:srgbClr val="000000"/>
                </a:solidFill>
                <a:latin typeface="Arial Narrow"/>
                <a:ea typeface="Arial Narrow"/>
                <a:cs typeface="Arial Narrow"/>
                <a:sym typeface="Arial Narrow"/>
              </a:endParaRPr>
            </a:p>
          </p:txBody>
        </p:sp>
        <p:sp>
          <p:nvSpPr>
            <p:cNvPr id="2448" name="Google Shape;2448;p51"/>
            <p:cNvSpPr/>
            <p:nvPr/>
          </p:nvSpPr>
          <p:spPr>
            <a:xfrm>
              <a:off x="2648170" y="3822009"/>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6 casos</a:t>
              </a:r>
              <a:endParaRPr sz="1200">
                <a:solidFill>
                  <a:schemeClr val="dk1"/>
                </a:solidFill>
                <a:latin typeface="Calibri"/>
                <a:ea typeface="Calibri"/>
                <a:cs typeface="Calibri"/>
                <a:sym typeface="Calibri"/>
              </a:endParaRPr>
            </a:p>
          </p:txBody>
        </p:sp>
      </p:grpSp>
      <p:grpSp>
        <p:nvGrpSpPr>
          <p:cNvPr id="2449" name="Google Shape;2449;p51"/>
          <p:cNvGrpSpPr/>
          <p:nvPr/>
        </p:nvGrpSpPr>
        <p:grpSpPr>
          <a:xfrm>
            <a:off x="5120492" y="6989168"/>
            <a:ext cx="874090" cy="1519436"/>
            <a:chOff x="3826683" y="2822224"/>
            <a:chExt cx="874090" cy="1519436"/>
          </a:xfrm>
        </p:grpSpPr>
        <p:grpSp>
          <p:nvGrpSpPr>
            <p:cNvPr id="2450" name="Google Shape;2450;p51"/>
            <p:cNvGrpSpPr/>
            <p:nvPr/>
          </p:nvGrpSpPr>
          <p:grpSpPr>
            <a:xfrm>
              <a:off x="3826683" y="3446500"/>
              <a:ext cx="874090" cy="895160"/>
              <a:chOff x="2507826" y="3203848"/>
              <a:chExt cx="874090" cy="895160"/>
            </a:xfrm>
          </p:grpSpPr>
          <p:sp>
            <p:nvSpPr>
              <p:cNvPr id="2451" name="Google Shape;2451;p51"/>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1,3%</a:t>
                </a:r>
                <a:endParaRPr/>
              </a:p>
            </p:txBody>
          </p:sp>
          <p:sp>
            <p:nvSpPr>
              <p:cNvPr id="2452" name="Google Shape;2452;p51"/>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2453" name="Google Shape;2453;p51"/>
              <p:cNvSpPr/>
              <p:nvPr/>
            </p:nvSpPr>
            <p:spPr>
              <a:xfrm>
                <a:off x="2648170" y="3822009"/>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grpSp>
        <p:pic>
          <p:nvPicPr>
            <p:cNvPr id="2454" name="Google Shape;2454;p51"/>
            <p:cNvPicPr preferRelativeResize="0"/>
            <p:nvPr/>
          </p:nvPicPr>
          <p:blipFill rotWithShape="1">
            <a:blip r:embed="rId5">
              <a:alphaModFix/>
            </a:blip>
            <a:srcRect b="0" l="0" r="0" t="0"/>
            <a:stretch/>
          </p:blipFill>
          <p:spPr>
            <a:xfrm>
              <a:off x="3945025" y="2822224"/>
              <a:ext cx="587628" cy="678570"/>
            </a:xfrm>
            <a:prstGeom prst="rect">
              <a:avLst/>
            </a:prstGeom>
            <a:noFill/>
            <a:ln>
              <a:noFill/>
            </a:ln>
          </p:spPr>
        </p:pic>
      </p:grpSp>
      <p:grpSp>
        <p:nvGrpSpPr>
          <p:cNvPr id="2455" name="Google Shape;2455;p51"/>
          <p:cNvGrpSpPr/>
          <p:nvPr/>
        </p:nvGrpSpPr>
        <p:grpSpPr>
          <a:xfrm>
            <a:off x="5988668" y="6897132"/>
            <a:ext cx="1275167" cy="1584176"/>
            <a:chOff x="2084244" y="2767521"/>
            <a:chExt cx="1275167" cy="1584176"/>
          </a:xfrm>
        </p:grpSpPr>
        <p:pic>
          <p:nvPicPr>
            <p:cNvPr id="2456" name="Google Shape;2456;p51"/>
            <p:cNvPicPr preferRelativeResize="0"/>
            <p:nvPr/>
          </p:nvPicPr>
          <p:blipFill rotWithShape="1">
            <a:blip r:embed="rId6">
              <a:alphaModFix/>
            </a:blip>
            <a:srcRect b="0" l="0" r="48966" t="0"/>
            <a:stretch/>
          </p:blipFill>
          <p:spPr>
            <a:xfrm>
              <a:off x="2244412" y="2767521"/>
              <a:ext cx="973905" cy="715634"/>
            </a:xfrm>
            <a:prstGeom prst="rect">
              <a:avLst/>
            </a:prstGeom>
            <a:noFill/>
            <a:ln>
              <a:noFill/>
            </a:ln>
          </p:spPr>
        </p:pic>
        <p:grpSp>
          <p:nvGrpSpPr>
            <p:cNvPr id="2457" name="Google Shape;2457;p51"/>
            <p:cNvGrpSpPr/>
            <p:nvPr/>
          </p:nvGrpSpPr>
          <p:grpSpPr>
            <a:xfrm>
              <a:off x="2084244" y="3329937"/>
              <a:ext cx="1275167" cy="1021760"/>
              <a:chOff x="-184098" y="6956153"/>
              <a:chExt cx="1489900" cy="1021760"/>
            </a:xfrm>
          </p:grpSpPr>
          <p:sp>
            <p:nvSpPr>
              <p:cNvPr id="2458" name="Google Shape;2458;p51"/>
              <p:cNvSpPr txBox="1"/>
              <p:nvPr/>
            </p:nvSpPr>
            <p:spPr>
              <a:xfrm>
                <a:off x="-184098" y="6956153"/>
                <a:ext cx="14899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a:p>
            </p:txBody>
          </p:sp>
          <p:sp>
            <p:nvSpPr>
              <p:cNvPr id="2459" name="Google Shape;2459;p51"/>
              <p:cNvSpPr/>
              <p:nvPr/>
            </p:nvSpPr>
            <p:spPr>
              <a:xfrm>
                <a:off x="-7627" y="7363321"/>
                <a:ext cx="106722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a:p>
            </p:txBody>
          </p:sp>
          <p:sp>
            <p:nvSpPr>
              <p:cNvPr id="2460" name="Google Shape;2460;p51"/>
              <p:cNvSpPr txBox="1"/>
              <p:nvPr/>
            </p:nvSpPr>
            <p:spPr>
              <a:xfrm>
                <a:off x="-16445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0 caso</a:t>
                </a:r>
                <a:endParaRPr/>
              </a:p>
            </p:txBody>
          </p:sp>
        </p:grpSp>
      </p:grpSp>
      <p:sp>
        <p:nvSpPr>
          <p:cNvPr id="2461" name="Google Shape;2461;p51"/>
          <p:cNvSpPr txBox="1"/>
          <p:nvPr>
            <p:ph type="ctrTitle"/>
          </p:nvPr>
        </p:nvSpPr>
        <p:spPr>
          <a:xfrm>
            <a:off x="377104" y="6204054"/>
            <a:ext cx="6676013" cy="4770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Violencia No sexual: 305 Casos – 45%% del total</a:t>
            </a:r>
            <a:endParaRPr/>
          </a:p>
        </p:txBody>
      </p:sp>
      <p:grpSp>
        <p:nvGrpSpPr>
          <p:cNvPr id="2462" name="Google Shape;2462;p51"/>
          <p:cNvGrpSpPr/>
          <p:nvPr/>
        </p:nvGrpSpPr>
        <p:grpSpPr>
          <a:xfrm>
            <a:off x="2183292" y="6548954"/>
            <a:ext cx="1847617" cy="436842"/>
            <a:chOff x="3060727" y="484500"/>
            <a:chExt cx="2369636" cy="436842"/>
          </a:xfrm>
        </p:grpSpPr>
        <p:sp>
          <p:nvSpPr>
            <p:cNvPr id="2463" name="Google Shape;2463;p51"/>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64" name="Google Shape;2464;p51"/>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2465" name="Google Shape;2465;p51"/>
          <p:cNvGrpSpPr/>
          <p:nvPr/>
        </p:nvGrpSpPr>
        <p:grpSpPr>
          <a:xfrm>
            <a:off x="26784" y="6546407"/>
            <a:ext cx="1852274" cy="436842"/>
            <a:chOff x="3054754" y="484500"/>
            <a:chExt cx="2375609" cy="436842"/>
          </a:xfrm>
        </p:grpSpPr>
        <p:sp>
          <p:nvSpPr>
            <p:cNvPr id="2466" name="Google Shape;2466;p51"/>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67" name="Google Shape;2467;p51"/>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2468" name="Google Shape;2468;p51"/>
          <p:cNvGrpSpPr/>
          <p:nvPr/>
        </p:nvGrpSpPr>
        <p:grpSpPr>
          <a:xfrm>
            <a:off x="4363354" y="6587739"/>
            <a:ext cx="2722458" cy="436841"/>
            <a:chOff x="3060727" y="484500"/>
            <a:chExt cx="2369637" cy="436842"/>
          </a:xfrm>
        </p:grpSpPr>
        <p:sp>
          <p:nvSpPr>
            <p:cNvPr id="2469" name="Google Shape;2469;p51"/>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70" name="Google Shape;2470;p51"/>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sp>
        <p:nvSpPr>
          <p:cNvPr id="2471" name="Google Shape;2471;p51"/>
          <p:cNvSpPr/>
          <p:nvPr/>
        </p:nvSpPr>
        <p:spPr>
          <a:xfrm>
            <a:off x="58985" y="5159535"/>
            <a:ext cx="713311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ctr">
              <a:spcBef>
                <a:spcPts val="0"/>
              </a:spcBef>
              <a:spcAft>
                <a:spcPts val="0"/>
              </a:spcAft>
              <a:buNone/>
            </a:pPr>
            <a:r>
              <a:rPr lang="es-ES" sz="700">
                <a:solidFill>
                  <a:schemeClr val="dk1"/>
                </a:solidFill>
                <a:latin typeface="Arial"/>
                <a:ea typeface="Arial"/>
                <a:cs typeface="Arial"/>
                <a:sym typeface="Arial"/>
              </a:rPr>
              <a:t>Figura 3 . Mapa temático de proporción de casos para violencia intrafamiliar y de genero. Medellín, a Periodo epidemiológico 04  acumulado  de  2022</a:t>
            </a:r>
            <a:r>
              <a:rPr lang="es-ES" sz="1000">
                <a:solidFill>
                  <a:schemeClr val="dk1"/>
                </a:solidFill>
                <a:latin typeface="Arial Narrow"/>
                <a:ea typeface="Arial Narrow"/>
                <a:cs typeface="Arial Narrow"/>
                <a:sym typeface="Arial Narrow"/>
              </a:rPr>
              <a:t>. </a:t>
            </a:r>
            <a:endParaRPr/>
          </a:p>
        </p:txBody>
      </p:sp>
      <p:pic>
        <p:nvPicPr>
          <p:cNvPr id="2472" name="Google Shape;2472;p51"/>
          <p:cNvPicPr preferRelativeResize="0"/>
          <p:nvPr/>
        </p:nvPicPr>
        <p:blipFill rotWithShape="1">
          <a:blip r:embed="rId7">
            <a:alphaModFix/>
          </a:blip>
          <a:srcRect b="0" l="0" r="0" t="0"/>
          <a:stretch/>
        </p:blipFill>
        <p:spPr>
          <a:xfrm>
            <a:off x="149442" y="626213"/>
            <a:ext cx="6903675" cy="441805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6" name="Shape 2476"/>
        <p:cNvGrpSpPr/>
        <p:nvPr/>
      </p:nvGrpSpPr>
      <p:grpSpPr>
        <a:xfrm>
          <a:off x="0" y="0"/>
          <a:ext cx="0" cy="0"/>
          <a:chOff x="0" y="0"/>
          <a:chExt cx="0" cy="0"/>
        </a:xfrm>
      </p:grpSpPr>
      <p:sp>
        <p:nvSpPr>
          <p:cNvPr id="2477" name="Google Shape;2477;p52"/>
          <p:cNvSpPr/>
          <p:nvPr/>
        </p:nvSpPr>
        <p:spPr>
          <a:xfrm>
            <a:off x="22943" y="4211960"/>
            <a:ext cx="7200900"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478" name="Google Shape;2478;p52"/>
          <p:cNvGrpSpPr/>
          <p:nvPr/>
        </p:nvGrpSpPr>
        <p:grpSpPr>
          <a:xfrm>
            <a:off x="300347" y="4246658"/>
            <a:ext cx="5047355" cy="276999"/>
            <a:chOff x="2448322" y="74775"/>
            <a:chExt cx="5047355" cy="276999"/>
          </a:xfrm>
        </p:grpSpPr>
        <p:sp>
          <p:nvSpPr>
            <p:cNvPr id="2479" name="Google Shape;2479;p5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80" name="Google Shape;2480;p52"/>
            <p:cNvCxnSpPr>
              <a:stCxn id="247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481" name="Google Shape;2481;p52"/>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Modalidades de violencia</a:t>
              </a:r>
              <a:endParaRPr b="1" sz="1200">
                <a:solidFill>
                  <a:schemeClr val="dk1"/>
                </a:solidFill>
                <a:latin typeface="Arial Narrow"/>
                <a:ea typeface="Arial Narrow"/>
                <a:cs typeface="Arial Narrow"/>
                <a:sym typeface="Arial Narrow"/>
              </a:endParaRPr>
            </a:p>
          </p:txBody>
        </p:sp>
      </p:grpSp>
      <p:pic>
        <p:nvPicPr>
          <p:cNvPr id="2482" name="Google Shape;2482;p52"/>
          <p:cNvPicPr preferRelativeResize="0"/>
          <p:nvPr/>
        </p:nvPicPr>
        <p:blipFill rotWithShape="1">
          <a:blip r:embed="rId3">
            <a:alphaModFix/>
          </a:blip>
          <a:srcRect b="0" l="0" r="0" t="0"/>
          <a:stretch/>
        </p:blipFill>
        <p:spPr>
          <a:xfrm>
            <a:off x="22334" y="5086264"/>
            <a:ext cx="796469" cy="865394"/>
          </a:xfrm>
          <a:prstGeom prst="rect">
            <a:avLst/>
          </a:prstGeom>
          <a:noFill/>
          <a:ln>
            <a:noFill/>
          </a:ln>
        </p:spPr>
      </p:pic>
      <p:grpSp>
        <p:nvGrpSpPr>
          <p:cNvPr id="2483" name="Google Shape;2483;p52"/>
          <p:cNvGrpSpPr/>
          <p:nvPr/>
        </p:nvGrpSpPr>
        <p:grpSpPr>
          <a:xfrm>
            <a:off x="827530" y="5050102"/>
            <a:ext cx="1509462" cy="677795"/>
            <a:chOff x="985375" y="4325999"/>
            <a:chExt cx="1509462" cy="478736"/>
          </a:xfrm>
        </p:grpSpPr>
        <p:sp>
          <p:nvSpPr>
            <p:cNvPr id="2484" name="Google Shape;2484;p52"/>
            <p:cNvSpPr/>
            <p:nvPr/>
          </p:nvSpPr>
          <p:spPr>
            <a:xfrm>
              <a:off x="985375" y="4542881"/>
              <a:ext cx="1509462" cy="26185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86,8%</a:t>
              </a:r>
              <a:endParaRPr b="1" sz="1600">
                <a:solidFill>
                  <a:schemeClr val="dk1"/>
                </a:solidFill>
                <a:latin typeface="Arial Narrow"/>
                <a:ea typeface="Arial Narrow"/>
                <a:cs typeface="Arial Narrow"/>
                <a:sym typeface="Arial Narrow"/>
              </a:endParaRPr>
            </a:p>
          </p:txBody>
        </p:sp>
        <p:sp>
          <p:nvSpPr>
            <p:cNvPr id="2485" name="Google Shape;2485;p52"/>
            <p:cNvSpPr/>
            <p:nvPr/>
          </p:nvSpPr>
          <p:spPr>
            <a:xfrm>
              <a:off x="1417423" y="4325999"/>
              <a:ext cx="5437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Física</a:t>
              </a:r>
              <a:endParaRPr b="1" sz="1200" u="sng">
                <a:solidFill>
                  <a:srgbClr val="000000"/>
                </a:solidFill>
                <a:latin typeface="Arial Narrow"/>
                <a:ea typeface="Arial Narrow"/>
                <a:cs typeface="Arial Narrow"/>
                <a:sym typeface="Arial Narrow"/>
              </a:endParaRPr>
            </a:p>
          </p:txBody>
        </p:sp>
      </p:grpSp>
      <p:grpSp>
        <p:nvGrpSpPr>
          <p:cNvPr id="2486" name="Google Shape;2486;p52"/>
          <p:cNvGrpSpPr/>
          <p:nvPr/>
        </p:nvGrpSpPr>
        <p:grpSpPr>
          <a:xfrm>
            <a:off x="3238041" y="5007822"/>
            <a:ext cx="1392424" cy="720079"/>
            <a:chOff x="68358" y="6677206"/>
            <a:chExt cx="1392424" cy="926181"/>
          </a:xfrm>
        </p:grpSpPr>
        <p:sp>
          <p:nvSpPr>
            <p:cNvPr id="2487" name="Google Shape;2487;p52"/>
            <p:cNvSpPr/>
            <p:nvPr/>
          </p:nvSpPr>
          <p:spPr>
            <a:xfrm>
              <a:off x="68358" y="7048318"/>
              <a:ext cx="1392424" cy="555069"/>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7,2%</a:t>
              </a:r>
              <a:endParaRPr b="1" sz="1600">
                <a:solidFill>
                  <a:schemeClr val="dk1"/>
                </a:solidFill>
                <a:latin typeface="Arial Narrow"/>
                <a:ea typeface="Arial Narrow"/>
                <a:cs typeface="Arial Narrow"/>
                <a:sym typeface="Arial Narrow"/>
              </a:endParaRPr>
            </a:p>
          </p:txBody>
        </p:sp>
        <p:sp>
          <p:nvSpPr>
            <p:cNvPr id="2488" name="Google Shape;2488;p52"/>
            <p:cNvSpPr/>
            <p:nvPr/>
          </p:nvSpPr>
          <p:spPr>
            <a:xfrm>
              <a:off x="316093" y="6677206"/>
              <a:ext cx="88838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Psicológica</a:t>
              </a:r>
              <a:endParaRPr b="1" sz="1200" u="sng">
                <a:solidFill>
                  <a:srgbClr val="000000"/>
                </a:solidFill>
                <a:latin typeface="Arial Narrow"/>
                <a:ea typeface="Arial Narrow"/>
                <a:cs typeface="Arial Narrow"/>
                <a:sym typeface="Arial Narrow"/>
              </a:endParaRPr>
            </a:p>
          </p:txBody>
        </p:sp>
      </p:grpSp>
      <p:pic>
        <p:nvPicPr>
          <p:cNvPr id="2489" name="Google Shape;2489;p52"/>
          <p:cNvPicPr preferRelativeResize="0"/>
          <p:nvPr/>
        </p:nvPicPr>
        <p:blipFill rotWithShape="1">
          <a:blip r:embed="rId4">
            <a:alphaModFix/>
          </a:blip>
          <a:srcRect b="0" l="0" r="0" t="0"/>
          <a:stretch/>
        </p:blipFill>
        <p:spPr>
          <a:xfrm>
            <a:off x="2397865" y="5054621"/>
            <a:ext cx="733921" cy="857615"/>
          </a:xfrm>
          <a:prstGeom prst="rect">
            <a:avLst/>
          </a:prstGeom>
          <a:noFill/>
          <a:ln>
            <a:noFill/>
          </a:ln>
        </p:spPr>
      </p:pic>
      <p:pic>
        <p:nvPicPr>
          <p:cNvPr id="2490" name="Google Shape;2490;p52"/>
          <p:cNvPicPr preferRelativeResize="0"/>
          <p:nvPr/>
        </p:nvPicPr>
        <p:blipFill rotWithShape="1">
          <a:blip r:embed="rId5">
            <a:alphaModFix/>
          </a:blip>
          <a:srcRect b="0" l="0" r="0" t="0"/>
          <a:stretch/>
        </p:blipFill>
        <p:spPr>
          <a:xfrm>
            <a:off x="4793436" y="5108866"/>
            <a:ext cx="516293" cy="766112"/>
          </a:xfrm>
          <a:prstGeom prst="rect">
            <a:avLst/>
          </a:prstGeom>
          <a:noFill/>
          <a:ln>
            <a:noFill/>
          </a:ln>
        </p:spPr>
      </p:pic>
      <p:grpSp>
        <p:nvGrpSpPr>
          <p:cNvPr id="2491" name="Google Shape;2491;p52"/>
          <p:cNvGrpSpPr/>
          <p:nvPr/>
        </p:nvGrpSpPr>
        <p:grpSpPr>
          <a:xfrm>
            <a:off x="5287739" y="5095736"/>
            <a:ext cx="1638590" cy="566300"/>
            <a:chOff x="1739715" y="6554323"/>
            <a:chExt cx="1638590" cy="566300"/>
          </a:xfrm>
        </p:grpSpPr>
        <p:sp>
          <p:nvSpPr>
            <p:cNvPr id="2492" name="Google Shape;2492;p52"/>
            <p:cNvSpPr/>
            <p:nvPr/>
          </p:nvSpPr>
          <p:spPr>
            <a:xfrm>
              <a:off x="1878899" y="6827481"/>
              <a:ext cx="1485306" cy="293142"/>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6%</a:t>
              </a:r>
              <a:endParaRPr b="1" sz="1600">
                <a:solidFill>
                  <a:schemeClr val="dk1"/>
                </a:solidFill>
                <a:latin typeface="Arial Narrow"/>
                <a:ea typeface="Arial Narrow"/>
                <a:cs typeface="Arial Narrow"/>
                <a:sym typeface="Arial Narrow"/>
              </a:endParaRPr>
            </a:p>
          </p:txBody>
        </p:sp>
        <p:sp>
          <p:nvSpPr>
            <p:cNvPr id="2493" name="Google Shape;2493;p52"/>
            <p:cNvSpPr/>
            <p:nvPr/>
          </p:nvSpPr>
          <p:spPr>
            <a:xfrm>
              <a:off x="1739715" y="6554323"/>
              <a:ext cx="163859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Negligencia y abandono</a:t>
              </a:r>
              <a:endParaRPr b="1" sz="1200" u="sng">
                <a:solidFill>
                  <a:srgbClr val="000000"/>
                </a:solidFill>
                <a:latin typeface="Arial Narrow"/>
                <a:ea typeface="Arial Narrow"/>
                <a:cs typeface="Arial Narrow"/>
                <a:sym typeface="Arial Narrow"/>
              </a:endParaRPr>
            </a:p>
          </p:txBody>
        </p:sp>
      </p:grpSp>
      <p:sp>
        <p:nvSpPr>
          <p:cNvPr id="2494" name="Google Shape;2494;p52"/>
          <p:cNvSpPr/>
          <p:nvPr/>
        </p:nvSpPr>
        <p:spPr>
          <a:xfrm>
            <a:off x="25003" y="6773278"/>
            <a:ext cx="7171815"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violencia de género e intrafamiliar es uno de los eventos de interés en salud pública, durante los dos últimos años, se evidencio una disminución importante en las consultas a los servicios de urgencias debido a la pandemia por el COVID-19. La violencia de género e intrafamiliar se divide en violencias sexuales y no sexuales. </a:t>
            </a:r>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Con respecto a la violencia no sexual, constituye el 45% del total de las violencias, la relación hombre, mujer, es aproximadamente de un hombre por cada 5 mujeres, se presenta en todos los cursos de vida, desde la primera infancia, siendo los adultos los mas afectados (27-59 años), seguido por los jóvenes de 19 a 26 años. </a:t>
            </a:r>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Cabe resaltar que el 1,9% de las víctimas son maternas. Las personas mayores de 18 años padecen más violencia física y psicológica, mientras que los menores de 18 años sufren más violencia por negligencia y abandono; en mas del 50% de cada una de las violencias no sexuales el agresor es familiar de la víctima. La violencia no sexual que más se presenta es la violencia física. </a:t>
            </a:r>
            <a:endParaRPr/>
          </a:p>
        </p:txBody>
      </p:sp>
      <p:sp>
        <p:nvSpPr>
          <p:cNvPr id="2495" name="Google Shape;2495;p52"/>
          <p:cNvSpPr/>
          <p:nvPr/>
        </p:nvSpPr>
        <p:spPr>
          <a:xfrm>
            <a:off x="9885" y="6372200"/>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496" name="Google Shape;2496;p52"/>
          <p:cNvGrpSpPr/>
          <p:nvPr/>
        </p:nvGrpSpPr>
        <p:grpSpPr>
          <a:xfrm>
            <a:off x="201923" y="6421323"/>
            <a:ext cx="3446504" cy="276999"/>
            <a:chOff x="2448322" y="33831"/>
            <a:chExt cx="3446504" cy="276999"/>
          </a:xfrm>
        </p:grpSpPr>
        <p:sp>
          <p:nvSpPr>
            <p:cNvPr id="2497" name="Google Shape;2497;p52"/>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98" name="Google Shape;2498;p52"/>
            <p:cNvCxnSpPr>
              <a:stCxn id="2497"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2499" name="Google Shape;2499;p52"/>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Finales</a:t>
              </a:r>
              <a:endParaRPr/>
            </a:p>
          </p:txBody>
        </p:sp>
      </p:grpSp>
      <p:sp>
        <p:nvSpPr>
          <p:cNvPr id="2500" name="Google Shape;2500;p52"/>
          <p:cNvSpPr/>
          <p:nvPr/>
        </p:nvSpPr>
        <p:spPr>
          <a:xfrm>
            <a:off x="1253179" y="3660259"/>
            <a:ext cx="4740263"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Figura 5. Curso de vida de los casos  de violencia no sexual. Periodo epidemiológico 04 . 2022</a:t>
            </a:r>
            <a:r>
              <a:rPr lang="es-ES" sz="1000">
                <a:solidFill>
                  <a:schemeClr val="dk1"/>
                </a:solidFill>
                <a:latin typeface="Arial Narrow"/>
                <a:ea typeface="Arial Narrow"/>
                <a:cs typeface="Arial Narrow"/>
                <a:sym typeface="Arial Narrow"/>
              </a:rPr>
              <a:t>. </a:t>
            </a:r>
            <a:endParaRPr/>
          </a:p>
        </p:txBody>
      </p:sp>
      <p:pic>
        <p:nvPicPr>
          <p:cNvPr id="2501" name="Google Shape;2501;p52"/>
          <p:cNvPicPr preferRelativeResize="0"/>
          <p:nvPr/>
        </p:nvPicPr>
        <p:blipFill rotWithShape="1">
          <a:blip r:embed="rId6">
            <a:alphaModFix/>
          </a:blip>
          <a:srcRect b="0" l="0" r="0" t="0"/>
          <a:stretch/>
        </p:blipFill>
        <p:spPr>
          <a:xfrm>
            <a:off x="3850461" y="39682"/>
            <a:ext cx="942975" cy="771525"/>
          </a:xfrm>
          <a:prstGeom prst="rect">
            <a:avLst/>
          </a:prstGeom>
          <a:noFill/>
          <a:ln>
            <a:noFill/>
          </a:ln>
        </p:spPr>
      </p:pic>
      <p:grpSp>
        <p:nvGrpSpPr>
          <p:cNvPr id="2502" name="Google Shape;2502;p52"/>
          <p:cNvGrpSpPr/>
          <p:nvPr/>
        </p:nvGrpSpPr>
        <p:grpSpPr>
          <a:xfrm>
            <a:off x="3526645" y="654428"/>
            <a:ext cx="1690560" cy="650645"/>
            <a:chOff x="-14122" y="7072716"/>
            <a:chExt cx="1282684" cy="650645"/>
          </a:xfrm>
        </p:grpSpPr>
        <p:sp>
          <p:nvSpPr>
            <p:cNvPr id="2503" name="Google Shape;2503;p5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2504" name="Google Shape;2504;p52"/>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98,6%</a:t>
              </a:r>
              <a:endParaRPr/>
            </a:p>
          </p:txBody>
        </p:sp>
      </p:grpSp>
      <p:pic>
        <p:nvPicPr>
          <p:cNvPr id="2505" name="Google Shape;2505;p52"/>
          <p:cNvPicPr preferRelativeResize="0"/>
          <p:nvPr/>
        </p:nvPicPr>
        <p:blipFill rotWithShape="1">
          <a:blip r:embed="rId7">
            <a:alphaModFix/>
          </a:blip>
          <a:srcRect b="0" l="0" r="0" t="0"/>
          <a:stretch/>
        </p:blipFill>
        <p:spPr>
          <a:xfrm>
            <a:off x="1927331" y="604"/>
            <a:ext cx="933450" cy="742950"/>
          </a:xfrm>
          <a:prstGeom prst="rect">
            <a:avLst/>
          </a:prstGeom>
          <a:noFill/>
          <a:ln>
            <a:noFill/>
          </a:ln>
        </p:spPr>
      </p:pic>
      <p:grpSp>
        <p:nvGrpSpPr>
          <p:cNvPr id="2506" name="Google Shape;2506;p52"/>
          <p:cNvGrpSpPr/>
          <p:nvPr/>
        </p:nvGrpSpPr>
        <p:grpSpPr>
          <a:xfrm>
            <a:off x="1474423" y="647431"/>
            <a:ext cx="1881594" cy="724941"/>
            <a:chOff x="-103304" y="7072716"/>
            <a:chExt cx="1427628" cy="724941"/>
          </a:xfrm>
        </p:grpSpPr>
        <p:sp>
          <p:nvSpPr>
            <p:cNvPr id="2507" name="Google Shape;2507;p5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2508" name="Google Shape;2508;p52"/>
            <p:cNvSpPr/>
            <p:nvPr/>
          </p:nvSpPr>
          <p:spPr>
            <a:xfrm>
              <a:off x="-103304" y="7371933"/>
              <a:ext cx="1427628" cy="42572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63,9%</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30,1%</a:t>
              </a:r>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p:txBody>
        </p:sp>
      </p:grpSp>
      <p:sp>
        <p:nvSpPr>
          <p:cNvPr id="2509" name="Google Shape;2509;p5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52</a:t>
            </a:r>
            <a:endParaRPr b="1" sz="1050">
              <a:solidFill>
                <a:schemeClr val="dk1"/>
              </a:solidFill>
              <a:latin typeface="Arial Narrow"/>
              <a:ea typeface="Arial Narrow"/>
              <a:cs typeface="Arial Narrow"/>
              <a:sym typeface="Arial Narrow"/>
            </a:endParaRPr>
          </a:p>
        </p:txBody>
      </p:sp>
      <p:graphicFrame>
        <p:nvGraphicFramePr>
          <p:cNvPr id="2510" name="Google Shape;2510;p52"/>
          <p:cNvGraphicFramePr/>
          <p:nvPr/>
        </p:nvGraphicFramePr>
        <p:xfrm>
          <a:off x="1214230" y="1568729"/>
          <a:ext cx="4465300" cy="1967766"/>
        </p:xfrm>
        <a:graphic>
          <a:graphicData uri="http://schemas.openxmlformats.org/drawingml/2006/chart">
            <c:chart r:id="rId8"/>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4" name="Shape 2514"/>
        <p:cNvGrpSpPr/>
        <p:nvPr/>
      </p:nvGrpSpPr>
      <p:grpSpPr>
        <a:xfrm>
          <a:off x="0" y="0"/>
          <a:ext cx="0" cy="0"/>
          <a:chOff x="0" y="0"/>
          <a:chExt cx="0" cy="0"/>
        </a:xfrm>
      </p:grpSpPr>
      <p:sp>
        <p:nvSpPr>
          <p:cNvPr id="2515" name="Google Shape;2515;p53"/>
          <p:cNvSpPr/>
          <p:nvPr/>
        </p:nvSpPr>
        <p:spPr>
          <a:xfrm>
            <a:off x="0" y="9973"/>
            <a:ext cx="7200900" cy="4041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516" name="Google Shape;2516;p53"/>
          <p:cNvGrpSpPr/>
          <p:nvPr/>
        </p:nvGrpSpPr>
        <p:grpSpPr>
          <a:xfrm>
            <a:off x="277404" y="58319"/>
            <a:ext cx="3446504" cy="276999"/>
            <a:chOff x="2448322" y="74775"/>
            <a:chExt cx="3446504" cy="276999"/>
          </a:xfrm>
        </p:grpSpPr>
        <p:sp>
          <p:nvSpPr>
            <p:cNvPr id="2517" name="Google Shape;2517;p5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518" name="Google Shape;2518;p53"/>
            <p:cNvCxnSpPr>
              <a:stCxn id="251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519" name="Google Shape;2519;p5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sp>
        <p:nvSpPr>
          <p:cNvPr id="2520" name="Google Shape;2520;p53"/>
          <p:cNvSpPr/>
          <p:nvPr/>
        </p:nvSpPr>
        <p:spPr>
          <a:xfrm>
            <a:off x="18897" y="5168342"/>
            <a:ext cx="7200900"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521" name="Google Shape;2521;p53"/>
          <p:cNvGrpSpPr/>
          <p:nvPr/>
        </p:nvGrpSpPr>
        <p:grpSpPr>
          <a:xfrm>
            <a:off x="296301" y="5203040"/>
            <a:ext cx="5047355" cy="276999"/>
            <a:chOff x="2448322" y="74775"/>
            <a:chExt cx="5047355" cy="276999"/>
          </a:xfrm>
        </p:grpSpPr>
        <p:sp>
          <p:nvSpPr>
            <p:cNvPr id="2522" name="Google Shape;2522;p5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523" name="Google Shape;2523;p53"/>
            <p:cNvCxnSpPr>
              <a:stCxn id="252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524" name="Google Shape;2524;p53"/>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Modalidades de violencia</a:t>
              </a:r>
              <a:endParaRPr b="1" sz="1200">
                <a:solidFill>
                  <a:schemeClr val="dk1"/>
                </a:solidFill>
                <a:latin typeface="Arial Narrow"/>
                <a:ea typeface="Arial Narrow"/>
                <a:cs typeface="Arial Narrow"/>
                <a:sym typeface="Arial Narrow"/>
              </a:endParaRPr>
            </a:p>
          </p:txBody>
        </p:sp>
      </p:grpSp>
      <p:sp>
        <p:nvSpPr>
          <p:cNvPr id="2525" name="Google Shape;2525;p5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53</a:t>
            </a:r>
            <a:endParaRPr b="1" sz="1050">
              <a:solidFill>
                <a:schemeClr val="dk1"/>
              </a:solidFill>
              <a:latin typeface="Arial Narrow"/>
              <a:ea typeface="Arial Narrow"/>
              <a:cs typeface="Arial Narrow"/>
              <a:sym typeface="Arial Narrow"/>
            </a:endParaRPr>
          </a:p>
        </p:txBody>
      </p:sp>
      <p:grpSp>
        <p:nvGrpSpPr>
          <p:cNvPr id="2526" name="Google Shape;2526;p53"/>
          <p:cNvGrpSpPr/>
          <p:nvPr/>
        </p:nvGrpSpPr>
        <p:grpSpPr>
          <a:xfrm>
            <a:off x="109326" y="1043608"/>
            <a:ext cx="850854" cy="1597538"/>
            <a:chOff x="1068833" y="553075"/>
            <a:chExt cx="850854" cy="1597538"/>
          </a:xfrm>
        </p:grpSpPr>
        <p:pic>
          <p:nvPicPr>
            <p:cNvPr id="2527" name="Google Shape;2527;p53"/>
            <p:cNvPicPr preferRelativeResize="0"/>
            <p:nvPr/>
          </p:nvPicPr>
          <p:blipFill rotWithShape="1">
            <a:blip r:embed="rId3">
              <a:alphaModFix/>
            </a:blip>
            <a:srcRect b="0" l="0" r="84474" t="10614"/>
            <a:stretch/>
          </p:blipFill>
          <p:spPr>
            <a:xfrm>
              <a:off x="1131620" y="553075"/>
              <a:ext cx="737696" cy="720656"/>
            </a:xfrm>
            <a:prstGeom prst="rect">
              <a:avLst/>
            </a:prstGeom>
            <a:noFill/>
            <a:ln>
              <a:noFill/>
            </a:ln>
          </p:spPr>
        </p:pic>
        <p:sp>
          <p:nvSpPr>
            <p:cNvPr id="2528" name="Google Shape;2528;p53"/>
            <p:cNvSpPr/>
            <p:nvPr/>
          </p:nvSpPr>
          <p:spPr>
            <a:xfrm>
              <a:off x="1115283" y="1520368"/>
              <a:ext cx="804404"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14,2%</a:t>
              </a:r>
              <a:endParaRPr/>
            </a:p>
          </p:txBody>
        </p:sp>
        <p:sp>
          <p:nvSpPr>
            <p:cNvPr id="2529" name="Google Shape;2529;p53"/>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2530" name="Google Shape;2530;p53"/>
            <p:cNvSpPr/>
            <p:nvPr/>
          </p:nvSpPr>
          <p:spPr>
            <a:xfrm>
              <a:off x="1157450" y="187361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59 casos</a:t>
              </a:r>
              <a:endParaRPr sz="1200">
                <a:solidFill>
                  <a:schemeClr val="dk1"/>
                </a:solidFill>
                <a:latin typeface="Calibri"/>
                <a:ea typeface="Calibri"/>
                <a:cs typeface="Calibri"/>
                <a:sym typeface="Calibri"/>
              </a:endParaRPr>
            </a:p>
          </p:txBody>
        </p:sp>
      </p:grpSp>
      <p:grpSp>
        <p:nvGrpSpPr>
          <p:cNvPr id="2531" name="Google Shape;2531;p53"/>
          <p:cNvGrpSpPr/>
          <p:nvPr/>
        </p:nvGrpSpPr>
        <p:grpSpPr>
          <a:xfrm>
            <a:off x="1080170" y="1043608"/>
            <a:ext cx="835866" cy="1563388"/>
            <a:chOff x="1728242" y="1227775"/>
            <a:chExt cx="835866" cy="1563388"/>
          </a:xfrm>
        </p:grpSpPr>
        <p:sp>
          <p:nvSpPr>
            <p:cNvPr id="2532" name="Google Shape;2532;p53"/>
            <p:cNvSpPr/>
            <p:nvPr/>
          </p:nvSpPr>
          <p:spPr>
            <a:xfrm>
              <a:off x="1752268" y="2181420"/>
              <a:ext cx="8118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84,8%</a:t>
              </a:r>
              <a:endParaRPr/>
            </a:p>
          </p:txBody>
        </p:sp>
        <p:sp>
          <p:nvSpPr>
            <p:cNvPr id="2533" name="Google Shape;2533;p53"/>
            <p:cNvSpPr/>
            <p:nvPr/>
          </p:nvSpPr>
          <p:spPr>
            <a:xfrm>
              <a:off x="1756023" y="190812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2534" name="Google Shape;2534;p53"/>
            <p:cNvSpPr/>
            <p:nvPr/>
          </p:nvSpPr>
          <p:spPr>
            <a:xfrm>
              <a:off x="1728242" y="2514164"/>
              <a:ext cx="78367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311 casos</a:t>
              </a:r>
              <a:endParaRPr sz="1200">
                <a:solidFill>
                  <a:schemeClr val="dk1"/>
                </a:solidFill>
                <a:latin typeface="Calibri"/>
                <a:ea typeface="Calibri"/>
                <a:cs typeface="Calibri"/>
                <a:sym typeface="Calibri"/>
              </a:endParaRPr>
            </a:p>
          </p:txBody>
        </p:sp>
        <p:pic>
          <p:nvPicPr>
            <p:cNvPr id="2535" name="Google Shape;2535;p53"/>
            <p:cNvPicPr preferRelativeResize="0"/>
            <p:nvPr/>
          </p:nvPicPr>
          <p:blipFill rotWithShape="1">
            <a:blip r:embed="rId3">
              <a:alphaModFix/>
            </a:blip>
            <a:srcRect b="0" l="29313" r="56038" t="7366"/>
            <a:stretch/>
          </p:blipFill>
          <p:spPr>
            <a:xfrm>
              <a:off x="1782238" y="1227775"/>
              <a:ext cx="696035" cy="748294"/>
            </a:xfrm>
            <a:prstGeom prst="rect">
              <a:avLst/>
            </a:prstGeom>
            <a:noFill/>
            <a:ln>
              <a:noFill/>
            </a:ln>
          </p:spPr>
        </p:pic>
      </p:grpSp>
      <p:grpSp>
        <p:nvGrpSpPr>
          <p:cNvPr id="2536" name="Google Shape;2536;p53"/>
          <p:cNvGrpSpPr/>
          <p:nvPr/>
        </p:nvGrpSpPr>
        <p:grpSpPr>
          <a:xfrm>
            <a:off x="2088282" y="1044980"/>
            <a:ext cx="1152880" cy="1582804"/>
            <a:chOff x="3115290" y="1227775"/>
            <a:chExt cx="1152880" cy="1582804"/>
          </a:xfrm>
        </p:grpSpPr>
        <p:grpSp>
          <p:nvGrpSpPr>
            <p:cNvPr id="2537" name="Google Shape;2537;p53"/>
            <p:cNvGrpSpPr/>
            <p:nvPr/>
          </p:nvGrpSpPr>
          <p:grpSpPr>
            <a:xfrm>
              <a:off x="3115290" y="1951748"/>
              <a:ext cx="1152880" cy="858831"/>
              <a:chOff x="3744466" y="1301912"/>
              <a:chExt cx="1152880" cy="858831"/>
            </a:xfrm>
          </p:grpSpPr>
          <p:sp>
            <p:nvSpPr>
              <p:cNvPr id="2538" name="Google Shape;2538;p53"/>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0,5%</a:t>
                </a:r>
                <a:endParaRPr/>
              </a:p>
            </p:txBody>
          </p:sp>
          <p:sp>
            <p:nvSpPr>
              <p:cNvPr id="2539" name="Google Shape;2539;p53"/>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2540" name="Google Shape;2540;p53"/>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grpSp>
        <p:pic>
          <p:nvPicPr>
            <p:cNvPr id="2541" name="Google Shape;2541;p53"/>
            <p:cNvPicPr preferRelativeResize="0"/>
            <p:nvPr/>
          </p:nvPicPr>
          <p:blipFill rotWithShape="1">
            <a:blip r:embed="rId3">
              <a:alphaModFix/>
            </a:blip>
            <a:srcRect b="0" l="59057" r="25145" t="8806"/>
            <a:stretch/>
          </p:blipFill>
          <p:spPr>
            <a:xfrm>
              <a:off x="3328608" y="1227775"/>
              <a:ext cx="750627" cy="775969"/>
            </a:xfrm>
            <a:prstGeom prst="rect">
              <a:avLst/>
            </a:prstGeom>
            <a:noFill/>
            <a:ln>
              <a:noFill/>
            </a:ln>
          </p:spPr>
        </p:pic>
      </p:grpSp>
      <p:grpSp>
        <p:nvGrpSpPr>
          <p:cNvPr id="2542" name="Google Shape;2542;p53"/>
          <p:cNvGrpSpPr/>
          <p:nvPr/>
        </p:nvGrpSpPr>
        <p:grpSpPr>
          <a:xfrm>
            <a:off x="3213114" y="1057256"/>
            <a:ext cx="740068" cy="1574421"/>
            <a:chOff x="4615870" y="1227775"/>
            <a:chExt cx="740068" cy="1574421"/>
          </a:xfrm>
        </p:grpSpPr>
        <p:grpSp>
          <p:nvGrpSpPr>
            <p:cNvPr id="2543" name="Google Shape;2543;p53"/>
            <p:cNvGrpSpPr/>
            <p:nvPr/>
          </p:nvGrpSpPr>
          <p:grpSpPr>
            <a:xfrm>
              <a:off x="4615870" y="1922272"/>
              <a:ext cx="740068" cy="879924"/>
              <a:chOff x="5245046" y="1274868"/>
              <a:chExt cx="740068" cy="879924"/>
            </a:xfrm>
          </p:grpSpPr>
          <p:sp>
            <p:nvSpPr>
              <p:cNvPr id="2544" name="Google Shape;2544;p53"/>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0,2%</a:t>
                </a:r>
                <a:endParaRPr/>
              </a:p>
            </p:txBody>
          </p:sp>
          <p:sp>
            <p:nvSpPr>
              <p:cNvPr id="2545" name="Google Shape;2545;p53"/>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sp>
            <p:nvSpPr>
              <p:cNvPr id="2546" name="Google Shape;2546;p53"/>
              <p:cNvSpPr/>
              <p:nvPr/>
            </p:nvSpPr>
            <p:spPr>
              <a:xfrm>
                <a:off x="5286277" y="1877793"/>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pic>
          <p:nvPicPr>
            <p:cNvPr id="2547" name="Google Shape;2547;p53"/>
            <p:cNvPicPr preferRelativeResize="0"/>
            <p:nvPr/>
          </p:nvPicPr>
          <p:blipFill rotWithShape="1">
            <a:blip r:embed="rId3">
              <a:alphaModFix/>
            </a:blip>
            <a:srcRect b="0" l="86761" r="0" t="0"/>
            <a:stretch/>
          </p:blipFill>
          <p:spPr>
            <a:xfrm>
              <a:off x="4668287" y="1227775"/>
              <a:ext cx="629046" cy="784558"/>
            </a:xfrm>
            <a:prstGeom prst="rect">
              <a:avLst/>
            </a:prstGeom>
            <a:noFill/>
            <a:ln>
              <a:noFill/>
            </a:ln>
          </p:spPr>
        </p:pic>
      </p:grpSp>
      <p:sp>
        <p:nvSpPr>
          <p:cNvPr id="2548" name="Google Shape;2548;p53"/>
          <p:cNvSpPr/>
          <p:nvPr/>
        </p:nvSpPr>
        <p:spPr>
          <a:xfrm>
            <a:off x="3811459" y="4652676"/>
            <a:ext cx="340378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Figura 5. Curso de vida de los casos  de violencia sexual. Periodo epidemiológico 04. 2022</a:t>
            </a:r>
            <a:r>
              <a:rPr lang="es-ES" sz="1000">
                <a:solidFill>
                  <a:schemeClr val="dk1"/>
                </a:solidFill>
                <a:latin typeface="Arial Narrow"/>
                <a:ea typeface="Arial Narrow"/>
                <a:cs typeface="Arial Narrow"/>
                <a:sym typeface="Arial Narrow"/>
              </a:rPr>
              <a:t>. </a:t>
            </a:r>
            <a:endParaRPr/>
          </a:p>
        </p:txBody>
      </p:sp>
      <p:pic>
        <p:nvPicPr>
          <p:cNvPr id="2549" name="Google Shape;2549;p53"/>
          <p:cNvPicPr preferRelativeResize="0"/>
          <p:nvPr/>
        </p:nvPicPr>
        <p:blipFill rotWithShape="1">
          <a:blip r:embed="rId4">
            <a:alphaModFix/>
          </a:blip>
          <a:srcRect b="0" l="0" r="0" t="0"/>
          <a:stretch/>
        </p:blipFill>
        <p:spPr>
          <a:xfrm>
            <a:off x="2500331" y="2863329"/>
            <a:ext cx="942975" cy="771525"/>
          </a:xfrm>
          <a:prstGeom prst="rect">
            <a:avLst/>
          </a:prstGeom>
          <a:noFill/>
          <a:ln>
            <a:noFill/>
          </a:ln>
        </p:spPr>
      </p:pic>
      <p:grpSp>
        <p:nvGrpSpPr>
          <p:cNvPr id="2550" name="Google Shape;2550;p53"/>
          <p:cNvGrpSpPr/>
          <p:nvPr/>
        </p:nvGrpSpPr>
        <p:grpSpPr>
          <a:xfrm>
            <a:off x="2176515" y="3478075"/>
            <a:ext cx="1690560" cy="650645"/>
            <a:chOff x="-14122" y="7072716"/>
            <a:chExt cx="1282684" cy="650645"/>
          </a:xfrm>
        </p:grpSpPr>
        <p:sp>
          <p:nvSpPr>
            <p:cNvPr id="2551" name="Google Shape;2551;p53"/>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2552" name="Google Shape;2552;p53"/>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98,9%</a:t>
              </a:r>
              <a:endParaRPr/>
            </a:p>
          </p:txBody>
        </p:sp>
      </p:grpSp>
      <p:pic>
        <p:nvPicPr>
          <p:cNvPr id="2553" name="Google Shape;2553;p53"/>
          <p:cNvPicPr preferRelativeResize="0"/>
          <p:nvPr/>
        </p:nvPicPr>
        <p:blipFill rotWithShape="1">
          <a:blip r:embed="rId5">
            <a:alphaModFix/>
          </a:blip>
          <a:srcRect b="0" l="0" r="0" t="0"/>
          <a:stretch/>
        </p:blipFill>
        <p:spPr>
          <a:xfrm>
            <a:off x="508961" y="2799516"/>
            <a:ext cx="933450" cy="742950"/>
          </a:xfrm>
          <a:prstGeom prst="rect">
            <a:avLst/>
          </a:prstGeom>
          <a:noFill/>
          <a:ln>
            <a:noFill/>
          </a:ln>
        </p:spPr>
      </p:pic>
      <p:grpSp>
        <p:nvGrpSpPr>
          <p:cNvPr id="2554" name="Google Shape;2554;p53"/>
          <p:cNvGrpSpPr/>
          <p:nvPr/>
        </p:nvGrpSpPr>
        <p:grpSpPr>
          <a:xfrm>
            <a:off x="56053" y="3432695"/>
            <a:ext cx="1881594" cy="724941"/>
            <a:chOff x="-103304" y="7072716"/>
            <a:chExt cx="1427628" cy="724941"/>
          </a:xfrm>
        </p:grpSpPr>
        <p:sp>
          <p:nvSpPr>
            <p:cNvPr id="2555" name="Google Shape;2555;p53"/>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2556" name="Google Shape;2556;p53"/>
            <p:cNvSpPr/>
            <p:nvPr/>
          </p:nvSpPr>
          <p:spPr>
            <a:xfrm>
              <a:off x="-103304" y="7371933"/>
              <a:ext cx="1427628" cy="42572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59%</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36,7%</a:t>
              </a:r>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p:txBody>
        </p:sp>
      </p:grpSp>
      <p:grpSp>
        <p:nvGrpSpPr>
          <p:cNvPr id="2557" name="Google Shape;2557;p53"/>
          <p:cNvGrpSpPr/>
          <p:nvPr/>
        </p:nvGrpSpPr>
        <p:grpSpPr>
          <a:xfrm>
            <a:off x="4173391" y="1041133"/>
            <a:ext cx="874090" cy="1584953"/>
            <a:chOff x="2507826" y="2454167"/>
            <a:chExt cx="874090" cy="1640986"/>
          </a:xfrm>
        </p:grpSpPr>
        <p:sp>
          <p:nvSpPr>
            <p:cNvPr id="2558" name="Google Shape;2558;p53"/>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1,1%</a:t>
              </a:r>
              <a:endParaRPr/>
            </a:p>
          </p:txBody>
        </p:sp>
        <p:pic>
          <p:nvPicPr>
            <p:cNvPr id="2559" name="Google Shape;2559;p53"/>
            <p:cNvPicPr preferRelativeResize="0"/>
            <p:nvPr/>
          </p:nvPicPr>
          <p:blipFill rotWithShape="1">
            <a:blip r:embed="rId6">
              <a:alphaModFix/>
            </a:blip>
            <a:srcRect b="0" l="0" r="0" t="0"/>
            <a:stretch/>
          </p:blipFill>
          <p:spPr>
            <a:xfrm>
              <a:off x="2702014" y="2454167"/>
              <a:ext cx="557405" cy="912116"/>
            </a:xfrm>
            <a:prstGeom prst="rect">
              <a:avLst/>
            </a:prstGeom>
            <a:noFill/>
            <a:ln>
              <a:noFill/>
            </a:ln>
          </p:spPr>
        </p:pic>
        <p:sp>
          <p:nvSpPr>
            <p:cNvPr id="2560" name="Google Shape;2560;p53"/>
            <p:cNvSpPr/>
            <p:nvPr/>
          </p:nvSpPr>
          <p:spPr>
            <a:xfrm>
              <a:off x="2558275" y="3203848"/>
              <a:ext cx="740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Maternas</a:t>
              </a:r>
              <a:endParaRPr b="1" sz="1200" u="sng">
                <a:solidFill>
                  <a:srgbClr val="000000"/>
                </a:solidFill>
                <a:latin typeface="Arial Narrow"/>
                <a:ea typeface="Arial Narrow"/>
                <a:cs typeface="Arial Narrow"/>
                <a:sym typeface="Arial Narrow"/>
              </a:endParaRPr>
            </a:p>
          </p:txBody>
        </p:sp>
        <p:sp>
          <p:nvSpPr>
            <p:cNvPr id="2561" name="Google Shape;2561;p53"/>
            <p:cNvSpPr/>
            <p:nvPr/>
          </p:nvSpPr>
          <p:spPr>
            <a:xfrm>
              <a:off x="2620874" y="3808361"/>
              <a:ext cx="649537" cy="2867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grpSp>
      <p:grpSp>
        <p:nvGrpSpPr>
          <p:cNvPr id="2562" name="Google Shape;2562;p53"/>
          <p:cNvGrpSpPr/>
          <p:nvPr/>
        </p:nvGrpSpPr>
        <p:grpSpPr>
          <a:xfrm>
            <a:off x="5143163" y="1135644"/>
            <a:ext cx="874090" cy="1487991"/>
            <a:chOff x="3826683" y="2822224"/>
            <a:chExt cx="874090" cy="1526628"/>
          </a:xfrm>
        </p:grpSpPr>
        <p:grpSp>
          <p:nvGrpSpPr>
            <p:cNvPr id="2563" name="Google Shape;2563;p53"/>
            <p:cNvGrpSpPr/>
            <p:nvPr/>
          </p:nvGrpSpPr>
          <p:grpSpPr>
            <a:xfrm>
              <a:off x="3826683" y="3446500"/>
              <a:ext cx="874090" cy="902352"/>
              <a:chOff x="2507826" y="3203848"/>
              <a:chExt cx="874090" cy="902352"/>
            </a:xfrm>
          </p:grpSpPr>
          <p:sp>
            <p:nvSpPr>
              <p:cNvPr id="2564" name="Google Shape;2564;p53"/>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1,8%</a:t>
                </a:r>
                <a:endParaRPr/>
              </a:p>
            </p:txBody>
          </p:sp>
          <p:sp>
            <p:nvSpPr>
              <p:cNvPr id="2565" name="Google Shape;2565;p53"/>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2566" name="Google Shape;2566;p53"/>
              <p:cNvSpPr/>
              <p:nvPr/>
            </p:nvSpPr>
            <p:spPr>
              <a:xfrm>
                <a:off x="2648170" y="3822009"/>
                <a:ext cx="684803" cy="2841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7  casos</a:t>
                </a:r>
                <a:endParaRPr sz="1200">
                  <a:solidFill>
                    <a:schemeClr val="dk1"/>
                  </a:solidFill>
                  <a:latin typeface="Calibri"/>
                  <a:ea typeface="Calibri"/>
                  <a:cs typeface="Calibri"/>
                  <a:sym typeface="Calibri"/>
                </a:endParaRPr>
              </a:p>
            </p:txBody>
          </p:sp>
        </p:grpSp>
        <p:pic>
          <p:nvPicPr>
            <p:cNvPr id="2567" name="Google Shape;2567;p53"/>
            <p:cNvPicPr preferRelativeResize="0"/>
            <p:nvPr/>
          </p:nvPicPr>
          <p:blipFill rotWithShape="1">
            <a:blip r:embed="rId7">
              <a:alphaModFix/>
            </a:blip>
            <a:srcRect b="0" l="0" r="0" t="0"/>
            <a:stretch/>
          </p:blipFill>
          <p:spPr>
            <a:xfrm>
              <a:off x="3945025" y="2822224"/>
              <a:ext cx="587628" cy="678570"/>
            </a:xfrm>
            <a:prstGeom prst="rect">
              <a:avLst/>
            </a:prstGeom>
            <a:noFill/>
            <a:ln>
              <a:noFill/>
            </a:ln>
          </p:spPr>
        </p:pic>
      </p:grpSp>
      <p:grpSp>
        <p:nvGrpSpPr>
          <p:cNvPr id="2568" name="Google Shape;2568;p53"/>
          <p:cNvGrpSpPr/>
          <p:nvPr/>
        </p:nvGrpSpPr>
        <p:grpSpPr>
          <a:xfrm>
            <a:off x="6011339" y="1043608"/>
            <a:ext cx="1275167" cy="1529854"/>
            <a:chOff x="2084244" y="2767521"/>
            <a:chExt cx="1275167" cy="1582560"/>
          </a:xfrm>
        </p:grpSpPr>
        <p:pic>
          <p:nvPicPr>
            <p:cNvPr id="2569" name="Google Shape;2569;p53"/>
            <p:cNvPicPr preferRelativeResize="0"/>
            <p:nvPr/>
          </p:nvPicPr>
          <p:blipFill rotWithShape="1">
            <a:blip r:embed="rId8">
              <a:alphaModFix/>
            </a:blip>
            <a:srcRect b="0" l="0" r="48966" t="0"/>
            <a:stretch/>
          </p:blipFill>
          <p:spPr>
            <a:xfrm>
              <a:off x="2244412" y="2767521"/>
              <a:ext cx="973905" cy="715634"/>
            </a:xfrm>
            <a:prstGeom prst="rect">
              <a:avLst/>
            </a:prstGeom>
            <a:noFill/>
            <a:ln>
              <a:noFill/>
            </a:ln>
          </p:spPr>
        </p:pic>
        <p:grpSp>
          <p:nvGrpSpPr>
            <p:cNvPr id="2570" name="Google Shape;2570;p53"/>
            <p:cNvGrpSpPr/>
            <p:nvPr/>
          </p:nvGrpSpPr>
          <p:grpSpPr>
            <a:xfrm>
              <a:off x="2084244" y="3329937"/>
              <a:ext cx="1275167" cy="1020144"/>
              <a:chOff x="-184098" y="6956153"/>
              <a:chExt cx="1489900" cy="1020144"/>
            </a:xfrm>
          </p:grpSpPr>
          <p:sp>
            <p:nvSpPr>
              <p:cNvPr id="2571" name="Google Shape;2571;p53"/>
              <p:cNvSpPr txBox="1"/>
              <p:nvPr/>
            </p:nvSpPr>
            <p:spPr>
              <a:xfrm>
                <a:off x="-184098" y="6956153"/>
                <a:ext cx="14899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a:p>
            </p:txBody>
          </p:sp>
          <p:sp>
            <p:nvSpPr>
              <p:cNvPr id="2572" name="Google Shape;2572;p53"/>
              <p:cNvSpPr/>
              <p:nvPr/>
            </p:nvSpPr>
            <p:spPr>
              <a:xfrm>
                <a:off x="-7627" y="7395052"/>
                <a:ext cx="1031399" cy="343313"/>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a:p>
            </p:txBody>
          </p:sp>
          <p:sp>
            <p:nvSpPr>
              <p:cNvPr id="2573" name="Google Shape;2573;p53"/>
              <p:cNvSpPr txBox="1"/>
              <p:nvPr/>
            </p:nvSpPr>
            <p:spPr>
              <a:xfrm>
                <a:off x="-56286" y="7689755"/>
                <a:ext cx="1229607" cy="28654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a:p>
            </p:txBody>
          </p:sp>
        </p:grpSp>
      </p:grpSp>
      <p:sp>
        <p:nvSpPr>
          <p:cNvPr id="2574" name="Google Shape;2574;p53"/>
          <p:cNvSpPr/>
          <p:nvPr/>
        </p:nvSpPr>
        <p:spPr>
          <a:xfrm>
            <a:off x="2292473" y="7164369"/>
            <a:ext cx="3507593" cy="30777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a:ea typeface="Arial"/>
                <a:cs typeface="Arial"/>
                <a:sym typeface="Arial"/>
              </a:rPr>
              <a:t>Tabla 1. Proporción de casos sospechosos de violencia sexual según modalidad. Violencia Periodo epidemiológico 04. 2022. </a:t>
            </a:r>
            <a:endParaRPr/>
          </a:p>
        </p:txBody>
      </p:sp>
      <p:sp>
        <p:nvSpPr>
          <p:cNvPr id="2575" name="Google Shape;2575;p53"/>
          <p:cNvSpPr/>
          <p:nvPr/>
        </p:nvSpPr>
        <p:spPr>
          <a:xfrm>
            <a:off x="25935" y="8020833"/>
            <a:ext cx="7171815" cy="110799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La violencia sexual constituye el 55% del total de las violencias, relación que constituye una alerta, ya que el comportamiento en la ciudad se diferencia al reportado a nivel nacional, donde las violencias físicas ocupan el primer lugar; este comportamiento ha venido aumentando en los últimos periodos reportados. La relación hombre, mujer es de 1 hombre por cada 6 mujeres; la padecen personas de todos los cursos de vida, siendo los adolescentes los más afectados; cabe resaltar que se presentan casos en la primera infancia. El tipo de violencia sexual que más se presenta son los actos sexuales (35,7%) seguido de acceso carnal  (34,9%). Las víctimas menores de 18 años representan el 73,7% de los casos y el agresor es familiar de la víctima en el 43,5% de los mismos. </a:t>
            </a:r>
            <a:endParaRPr sz="1100">
              <a:solidFill>
                <a:schemeClr val="dk1"/>
              </a:solidFill>
              <a:latin typeface="Arial Narrow"/>
              <a:ea typeface="Arial Narrow"/>
              <a:cs typeface="Arial Narrow"/>
              <a:sym typeface="Arial Narrow"/>
            </a:endParaRPr>
          </a:p>
        </p:txBody>
      </p:sp>
      <p:sp>
        <p:nvSpPr>
          <p:cNvPr id="2576" name="Google Shape;2576;p53"/>
          <p:cNvSpPr/>
          <p:nvPr/>
        </p:nvSpPr>
        <p:spPr>
          <a:xfrm>
            <a:off x="-1849" y="7601767"/>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577" name="Google Shape;2577;p53"/>
          <p:cNvGrpSpPr/>
          <p:nvPr/>
        </p:nvGrpSpPr>
        <p:grpSpPr>
          <a:xfrm>
            <a:off x="190189" y="7650890"/>
            <a:ext cx="3446504" cy="276999"/>
            <a:chOff x="2448322" y="33831"/>
            <a:chExt cx="3446504" cy="276999"/>
          </a:xfrm>
        </p:grpSpPr>
        <p:sp>
          <p:nvSpPr>
            <p:cNvPr id="2578" name="Google Shape;2578;p53"/>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579" name="Google Shape;2579;p53"/>
            <p:cNvCxnSpPr>
              <a:stCxn id="2578"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2580" name="Google Shape;2580;p53"/>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a:p>
          </p:txBody>
        </p:sp>
      </p:grpSp>
      <p:sp>
        <p:nvSpPr>
          <p:cNvPr id="2581" name="Google Shape;2581;p53"/>
          <p:cNvSpPr txBox="1"/>
          <p:nvPr>
            <p:ph type="ctrTitle"/>
          </p:nvPr>
        </p:nvSpPr>
        <p:spPr>
          <a:xfrm>
            <a:off x="399775" y="350530"/>
            <a:ext cx="6249147" cy="4770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Violencia Sexual: 370 Casos – 55% del total</a:t>
            </a:r>
            <a:endParaRPr/>
          </a:p>
        </p:txBody>
      </p:sp>
      <p:grpSp>
        <p:nvGrpSpPr>
          <p:cNvPr id="2582" name="Google Shape;2582;p53"/>
          <p:cNvGrpSpPr/>
          <p:nvPr/>
        </p:nvGrpSpPr>
        <p:grpSpPr>
          <a:xfrm>
            <a:off x="2205963" y="695430"/>
            <a:ext cx="1847617" cy="436842"/>
            <a:chOff x="3060727" y="484500"/>
            <a:chExt cx="2369636" cy="436842"/>
          </a:xfrm>
        </p:grpSpPr>
        <p:sp>
          <p:nvSpPr>
            <p:cNvPr id="2583" name="Google Shape;2583;p53"/>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584" name="Google Shape;2584;p53"/>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2585" name="Google Shape;2585;p53"/>
          <p:cNvGrpSpPr/>
          <p:nvPr/>
        </p:nvGrpSpPr>
        <p:grpSpPr>
          <a:xfrm>
            <a:off x="54374" y="683568"/>
            <a:ext cx="1852274" cy="436842"/>
            <a:chOff x="3054754" y="484500"/>
            <a:chExt cx="2375609" cy="436842"/>
          </a:xfrm>
        </p:grpSpPr>
        <p:sp>
          <p:nvSpPr>
            <p:cNvPr id="2586" name="Google Shape;2586;p53"/>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587" name="Google Shape;2587;p53"/>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2588" name="Google Shape;2588;p53"/>
          <p:cNvGrpSpPr/>
          <p:nvPr/>
        </p:nvGrpSpPr>
        <p:grpSpPr>
          <a:xfrm>
            <a:off x="4385407" y="714128"/>
            <a:ext cx="2722458" cy="436842"/>
            <a:chOff x="3060727" y="484500"/>
            <a:chExt cx="2369637" cy="436842"/>
          </a:xfrm>
        </p:grpSpPr>
        <p:sp>
          <p:nvSpPr>
            <p:cNvPr id="2589" name="Google Shape;2589;p53"/>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590" name="Google Shape;2590;p53"/>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pic>
        <p:nvPicPr>
          <p:cNvPr id="2591" name="Google Shape;2591;p53"/>
          <p:cNvPicPr preferRelativeResize="0"/>
          <p:nvPr/>
        </p:nvPicPr>
        <p:blipFill rotWithShape="1">
          <a:blip r:embed="rId9">
            <a:alphaModFix/>
          </a:blip>
          <a:srcRect b="0" l="0" r="0" t="0"/>
          <a:stretch/>
        </p:blipFill>
        <p:spPr>
          <a:xfrm>
            <a:off x="470371" y="5905919"/>
            <a:ext cx="972039" cy="1038314"/>
          </a:xfrm>
          <a:prstGeom prst="rect">
            <a:avLst/>
          </a:prstGeom>
          <a:noFill/>
          <a:ln>
            <a:noFill/>
          </a:ln>
        </p:spPr>
      </p:pic>
      <p:graphicFrame>
        <p:nvGraphicFramePr>
          <p:cNvPr id="2592" name="Google Shape;2592;p53"/>
          <p:cNvGraphicFramePr/>
          <p:nvPr/>
        </p:nvGraphicFramePr>
        <p:xfrm>
          <a:off x="3874581" y="2752835"/>
          <a:ext cx="3170543" cy="1863608"/>
        </p:xfrm>
        <a:graphic>
          <a:graphicData uri="http://schemas.openxmlformats.org/drawingml/2006/chart">
            <c:chart r:id="rId10"/>
          </a:graphicData>
        </a:graphic>
      </p:graphicFrame>
      <p:graphicFrame>
        <p:nvGraphicFramePr>
          <p:cNvPr id="2593" name="Google Shape;2593;p53"/>
          <p:cNvGraphicFramePr/>
          <p:nvPr/>
        </p:nvGraphicFramePr>
        <p:xfrm>
          <a:off x="1794199" y="5629980"/>
          <a:ext cx="3000000" cy="3000000"/>
        </p:xfrm>
        <a:graphic>
          <a:graphicData uri="http://schemas.openxmlformats.org/drawingml/2006/table">
            <a:tbl>
              <a:tblPr>
                <a:noFill/>
                <a:tableStyleId>{9E4B6FC3-8280-4C75-81F0-8109BE52E6D0}</a:tableStyleId>
              </a:tblPr>
              <a:tblGrid>
                <a:gridCol w="2197725"/>
                <a:gridCol w="1089775"/>
                <a:gridCol w="1089775"/>
              </a:tblGrid>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Naturaleza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Frecuencia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Porcentaje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Acoso sexual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64</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17,2%</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Acceso carnal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129</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34,9%</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Explotacion Sexual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2</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0,5%</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Trata de personas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0</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0,0%</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Actos sexuales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132</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35,7%</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Otras violencias sexuales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43</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11,7%</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Mutilacion genital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0</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0,0%</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7" name="Shape 2597"/>
        <p:cNvGrpSpPr/>
        <p:nvPr/>
      </p:nvGrpSpPr>
      <p:grpSpPr>
        <a:xfrm>
          <a:off x="0" y="0"/>
          <a:ext cx="0" cy="0"/>
          <a:chOff x="0" y="0"/>
          <a:chExt cx="0" cy="0"/>
        </a:xfrm>
      </p:grpSpPr>
      <p:pic>
        <p:nvPicPr>
          <p:cNvPr id="2598" name="Google Shape;2598;p54"/>
          <p:cNvPicPr preferRelativeResize="0"/>
          <p:nvPr/>
        </p:nvPicPr>
        <p:blipFill rotWithShape="1">
          <a:blip r:embed="rId3">
            <a:alphaModFix/>
          </a:blip>
          <a:srcRect b="0" l="0" r="0" t="0"/>
          <a:stretch/>
        </p:blipFill>
        <p:spPr>
          <a:xfrm>
            <a:off x="12920" y="312297"/>
            <a:ext cx="2286000" cy="2832347"/>
          </a:xfrm>
          <a:prstGeom prst="rect">
            <a:avLst/>
          </a:prstGeom>
          <a:noFill/>
          <a:ln>
            <a:noFill/>
          </a:ln>
        </p:spPr>
      </p:pic>
      <p:sp>
        <p:nvSpPr>
          <p:cNvPr id="2599" name="Google Shape;2599;p54"/>
          <p:cNvSpPr txBox="1"/>
          <p:nvPr/>
        </p:nvSpPr>
        <p:spPr>
          <a:xfrm>
            <a:off x="-77391" y="3947854"/>
            <a:ext cx="291981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Periodo epidemiológico 04 -2022</a:t>
            </a:r>
            <a:endParaRPr b="1" sz="1800">
              <a:solidFill>
                <a:schemeClr val="dk1"/>
              </a:solidFill>
              <a:latin typeface="Arial Narrow"/>
              <a:ea typeface="Arial Narrow"/>
              <a:cs typeface="Arial Narrow"/>
              <a:sym typeface="Arial Narrow"/>
            </a:endParaRPr>
          </a:p>
        </p:txBody>
      </p:sp>
      <p:grpSp>
        <p:nvGrpSpPr>
          <p:cNvPr id="2600" name="Google Shape;2600;p54"/>
          <p:cNvGrpSpPr/>
          <p:nvPr/>
        </p:nvGrpSpPr>
        <p:grpSpPr>
          <a:xfrm>
            <a:off x="94503" y="3279280"/>
            <a:ext cx="2259752" cy="552552"/>
            <a:chOff x="2397524" y="3379972"/>
            <a:chExt cx="4508500" cy="904875"/>
          </a:xfrm>
        </p:grpSpPr>
        <p:pic>
          <p:nvPicPr>
            <p:cNvPr id="2601" name="Google Shape;2601;p54"/>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2602" name="Google Shape;2602;p54"/>
            <p:cNvSpPr txBox="1"/>
            <p:nvPr/>
          </p:nvSpPr>
          <p:spPr>
            <a:xfrm>
              <a:off x="3317544" y="3478755"/>
              <a:ext cx="1593563" cy="6552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6</a:t>
              </a:r>
              <a:endParaRPr b="1" sz="2000">
                <a:solidFill>
                  <a:schemeClr val="dk1"/>
                </a:solidFill>
                <a:latin typeface="Arial Narrow"/>
                <a:ea typeface="Arial Narrow"/>
                <a:cs typeface="Arial Narrow"/>
                <a:sym typeface="Arial Narrow"/>
              </a:endParaRPr>
            </a:p>
          </p:txBody>
        </p:sp>
      </p:grpSp>
      <p:sp>
        <p:nvSpPr>
          <p:cNvPr id="2603" name="Google Shape;2603;p54"/>
          <p:cNvSpPr/>
          <p:nvPr/>
        </p:nvSpPr>
        <p:spPr>
          <a:xfrm>
            <a:off x="15749" y="4748913"/>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4" name="Google Shape;2604;p5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 </a:t>
            </a:r>
            <a:endParaRPr b="1" sz="1050">
              <a:solidFill>
                <a:schemeClr val="dk1"/>
              </a:solidFill>
              <a:latin typeface="Arial Narrow"/>
              <a:ea typeface="Arial Narrow"/>
              <a:cs typeface="Arial Narrow"/>
              <a:sym typeface="Arial Narrow"/>
            </a:endParaRPr>
          </a:p>
        </p:txBody>
      </p:sp>
      <p:sp>
        <p:nvSpPr>
          <p:cNvPr id="2605" name="Google Shape;2605;p54"/>
          <p:cNvSpPr txBox="1"/>
          <p:nvPr>
            <p:ph type="ctrTitle"/>
          </p:nvPr>
        </p:nvSpPr>
        <p:spPr>
          <a:xfrm>
            <a:off x="27635" y="660411"/>
            <a:ext cx="2208885" cy="58477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Cáncer en menor de 18 años</a:t>
            </a:r>
            <a:endParaRPr b="1" sz="1600">
              <a:solidFill>
                <a:srgbClr val="C00000"/>
              </a:solidFill>
              <a:latin typeface="Arial Narrow"/>
              <a:ea typeface="Arial Narrow"/>
              <a:cs typeface="Arial Narrow"/>
              <a:sym typeface="Arial Narrow"/>
            </a:endParaRPr>
          </a:p>
        </p:txBody>
      </p:sp>
      <p:pic>
        <p:nvPicPr>
          <p:cNvPr id="2606" name="Google Shape;2606;p54"/>
          <p:cNvPicPr preferRelativeResize="0"/>
          <p:nvPr/>
        </p:nvPicPr>
        <p:blipFill rotWithShape="1">
          <a:blip r:embed="rId5">
            <a:alphaModFix/>
          </a:blip>
          <a:srcRect b="0" l="0" r="0" t="0"/>
          <a:stretch/>
        </p:blipFill>
        <p:spPr>
          <a:xfrm>
            <a:off x="2894396" y="555931"/>
            <a:ext cx="933450" cy="742950"/>
          </a:xfrm>
          <a:prstGeom prst="rect">
            <a:avLst/>
          </a:prstGeom>
          <a:noFill/>
          <a:ln>
            <a:noFill/>
          </a:ln>
        </p:spPr>
      </p:pic>
      <p:grpSp>
        <p:nvGrpSpPr>
          <p:cNvPr id="2607" name="Google Shape;2607;p54"/>
          <p:cNvGrpSpPr/>
          <p:nvPr/>
        </p:nvGrpSpPr>
        <p:grpSpPr>
          <a:xfrm>
            <a:off x="2555081" y="1352433"/>
            <a:ext cx="2042327" cy="2273801"/>
            <a:chOff x="-188025" y="6880952"/>
            <a:chExt cx="1352682" cy="1164568"/>
          </a:xfrm>
        </p:grpSpPr>
        <p:sp>
          <p:nvSpPr>
            <p:cNvPr id="2608" name="Google Shape;2608;p54"/>
            <p:cNvSpPr txBox="1"/>
            <p:nvPr/>
          </p:nvSpPr>
          <p:spPr>
            <a:xfrm>
              <a:off x="-188025" y="6880952"/>
              <a:ext cx="1229607" cy="1576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Afiliación al SGSS</a:t>
              </a:r>
              <a:endParaRPr b="1" sz="1400" u="sng">
                <a:solidFill>
                  <a:schemeClr val="dk1"/>
                </a:solidFill>
                <a:latin typeface="Arial Narrow"/>
                <a:ea typeface="Arial Narrow"/>
                <a:cs typeface="Arial Narrow"/>
                <a:sym typeface="Arial Narrow"/>
              </a:endParaRPr>
            </a:p>
          </p:txBody>
        </p:sp>
        <p:sp>
          <p:nvSpPr>
            <p:cNvPr id="2609" name="Google Shape;2609;p54"/>
            <p:cNvSpPr/>
            <p:nvPr/>
          </p:nvSpPr>
          <p:spPr>
            <a:xfrm>
              <a:off x="-171517" y="7080978"/>
              <a:ext cx="1336174" cy="964542"/>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contributivo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 casos –30%</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Subsidiado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 Casos – 30%</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Asegurado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 – 2%</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Indeterminado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a:t>
              </a:r>
              <a:endParaRPr/>
            </a:p>
          </p:txBody>
        </p:sp>
      </p:grpSp>
      <p:pic>
        <p:nvPicPr>
          <p:cNvPr id="2610" name="Google Shape;2610;p54"/>
          <p:cNvPicPr preferRelativeResize="0"/>
          <p:nvPr/>
        </p:nvPicPr>
        <p:blipFill rotWithShape="1">
          <a:blip r:embed="rId6">
            <a:alphaModFix/>
          </a:blip>
          <a:srcRect b="0" l="0" r="0" t="0"/>
          <a:stretch/>
        </p:blipFill>
        <p:spPr>
          <a:xfrm>
            <a:off x="3443685" y="3908730"/>
            <a:ext cx="942975" cy="771525"/>
          </a:xfrm>
          <a:prstGeom prst="rect">
            <a:avLst/>
          </a:prstGeom>
          <a:noFill/>
          <a:ln>
            <a:noFill/>
          </a:ln>
        </p:spPr>
      </p:pic>
      <p:grpSp>
        <p:nvGrpSpPr>
          <p:cNvPr id="2611" name="Google Shape;2611;p54"/>
          <p:cNvGrpSpPr/>
          <p:nvPr/>
        </p:nvGrpSpPr>
        <p:grpSpPr>
          <a:xfrm>
            <a:off x="4765859" y="3856412"/>
            <a:ext cx="2286436" cy="665204"/>
            <a:chOff x="-242022" y="7132916"/>
            <a:chExt cx="1734795" cy="665204"/>
          </a:xfrm>
        </p:grpSpPr>
        <p:sp>
          <p:nvSpPr>
            <p:cNvPr id="2612" name="Google Shape;2612;p54"/>
            <p:cNvSpPr txBox="1"/>
            <p:nvPr/>
          </p:nvSpPr>
          <p:spPr>
            <a:xfrm>
              <a:off x="-13133" y="71329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613" name="Google Shape;2613;p54"/>
            <p:cNvSpPr/>
            <p:nvPr/>
          </p:nvSpPr>
          <p:spPr>
            <a:xfrm>
              <a:off x="-242022" y="7438080"/>
              <a:ext cx="1734795"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 98</a:t>
              </a:r>
              <a:r>
                <a:rPr b="1" lang="es-ES" sz="1600">
                  <a:solidFill>
                    <a:schemeClr val="dk1"/>
                  </a:solidFill>
                  <a:latin typeface="Arial Narrow"/>
                  <a:ea typeface="Arial Narrow"/>
                  <a:cs typeface="Arial Narrow"/>
                  <a:sym typeface="Arial Narrow"/>
                </a:rPr>
                <a:t>%</a:t>
              </a:r>
              <a:endParaRPr b="1" sz="1600">
                <a:solidFill>
                  <a:schemeClr val="dk1"/>
                </a:solidFill>
                <a:latin typeface="Arial Narrow"/>
                <a:ea typeface="Arial Narrow"/>
                <a:cs typeface="Arial Narrow"/>
                <a:sym typeface="Arial Narrow"/>
              </a:endParaRPr>
            </a:p>
          </p:txBody>
        </p:sp>
      </p:grpSp>
      <p:grpSp>
        <p:nvGrpSpPr>
          <p:cNvPr id="2614" name="Google Shape;2614;p54"/>
          <p:cNvGrpSpPr/>
          <p:nvPr/>
        </p:nvGrpSpPr>
        <p:grpSpPr>
          <a:xfrm>
            <a:off x="2648662" y="7937747"/>
            <a:ext cx="1392315" cy="1053734"/>
            <a:chOff x="-250153" y="6842291"/>
            <a:chExt cx="1331176" cy="1053734"/>
          </a:xfrm>
        </p:grpSpPr>
        <p:sp>
          <p:nvSpPr>
            <p:cNvPr id="2615" name="Google Shape;2615;p54"/>
            <p:cNvSpPr txBox="1"/>
            <p:nvPr/>
          </p:nvSpPr>
          <p:spPr>
            <a:xfrm>
              <a:off x="-250153" y="6842291"/>
              <a:ext cx="130984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Segunda Neoplasia</a:t>
              </a:r>
              <a:endParaRPr b="1" sz="1200" u="sng">
                <a:solidFill>
                  <a:schemeClr val="dk1"/>
                </a:solidFill>
                <a:latin typeface="Arial Narrow"/>
                <a:ea typeface="Arial Narrow"/>
                <a:cs typeface="Arial Narrow"/>
                <a:sym typeface="Arial Narrow"/>
              </a:endParaRPr>
            </a:p>
          </p:txBody>
        </p:sp>
        <p:sp>
          <p:nvSpPr>
            <p:cNvPr id="2616" name="Google Shape;2616;p54"/>
            <p:cNvSpPr/>
            <p:nvPr/>
          </p:nvSpPr>
          <p:spPr>
            <a:xfrm>
              <a:off x="-193174" y="7322377"/>
              <a:ext cx="127419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600">
                <a:solidFill>
                  <a:schemeClr val="dk1"/>
                </a:solidFill>
                <a:latin typeface="Arial Narrow"/>
                <a:ea typeface="Arial Narrow"/>
                <a:cs typeface="Arial Narrow"/>
                <a:sym typeface="Arial Narrow"/>
              </a:endParaRPr>
            </a:p>
          </p:txBody>
        </p:sp>
        <p:sp>
          <p:nvSpPr>
            <p:cNvPr id="2617" name="Google Shape;2617;p54"/>
            <p:cNvSpPr txBox="1"/>
            <p:nvPr/>
          </p:nvSpPr>
          <p:spPr>
            <a:xfrm>
              <a:off x="-148584" y="761902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pic>
        <p:nvPicPr>
          <p:cNvPr id="2618" name="Google Shape;2618;p54"/>
          <p:cNvPicPr preferRelativeResize="0"/>
          <p:nvPr/>
        </p:nvPicPr>
        <p:blipFill rotWithShape="1">
          <a:blip r:embed="rId7">
            <a:alphaModFix/>
          </a:blip>
          <a:srcRect b="0" l="0" r="0" t="0"/>
          <a:stretch/>
        </p:blipFill>
        <p:spPr>
          <a:xfrm>
            <a:off x="68309" y="7692205"/>
            <a:ext cx="2230611" cy="1393670"/>
          </a:xfrm>
          <a:prstGeom prst="rect">
            <a:avLst/>
          </a:prstGeom>
          <a:noFill/>
          <a:ln>
            <a:noFill/>
          </a:ln>
        </p:spPr>
      </p:pic>
      <p:sp>
        <p:nvSpPr>
          <p:cNvPr id="2619" name="Google Shape;2619;p54"/>
          <p:cNvSpPr txBox="1"/>
          <p:nvPr/>
        </p:nvSpPr>
        <p:spPr>
          <a:xfrm>
            <a:off x="3616199" y="7506467"/>
            <a:ext cx="172636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u="sng">
                <a:solidFill>
                  <a:schemeClr val="dk1"/>
                </a:solidFill>
                <a:latin typeface="Arial Narrow"/>
                <a:ea typeface="Arial Narrow"/>
                <a:cs typeface="Arial Narrow"/>
                <a:sym typeface="Arial Narrow"/>
              </a:rPr>
              <a:t>Tipo de casos</a:t>
            </a:r>
            <a:endParaRPr b="1" sz="1800" u="sng">
              <a:solidFill>
                <a:schemeClr val="dk1"/>
              </a:solidFill>
              <a:latin typeface="Arial Narrow"/>
              <a:ea typeface="Arial Narrow"/>
              <a:cs typeface="Arial Narrow"/>
              <a:sym typeface="Arial Narrow"/>
            </a:endParaRPr>
          </a:p>
        </p:txBody>
      </p:sp>
      <p:sp>
        <p:nvSpPr>
          <p:cNvPr id="2620" name="Google Shape;2620;p54"/>
          <p:cNvSpPr/>
          <p:nvPr/>
        </p:nvSpPr>
        <p:spPr>
          <a:xfrm flipH="1" rot="-5400000">
            <a:off x="4246677" y="7978034"/>
            <a:ext cx="361404" cy="381614"/>
          </a:xfrm>
          <a:prstGeom prst="righ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21" name="Google Shape;2621;p54"/>
          <p:cNvGrpSpPr/>
          <p:nvPr/>
        </p:nvGrpSpPr>
        <p:grpSpPr>
          <a:xfrm>
            <a:off x="4557984" y="7905567"/>
            <a:ext cx="2733769" cy="1191472"/>
            <a:chOff x="-1227859" y="6999888"/>
            <a:chExt cx="2613725" cy="1191472"/>
          </a:xfrm>
        </p:grpSpPr>
        <p:sp>
          <p:nvSpPr>
            <p:cNvPr id="2622" name="Google Shape;2622;p54"/>
            <p:cNvSpPr txBox="1"/>
            <p:nvPr/>
          </p:nvSpPr>
          <p:spPr>
            <a:xfrm>
              <a:off x="-998967" y="6999888"/>
              <a:ext cx="130984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Recaída</a:t>
              </a:r>
              <a:endParaRPr b="1" sz="1200" u="sng">
                <a:solidFill>
                  <a:schemeClr val="dk1"/>
                </a:solidFill>
                <a:latin typeface="Arial Narrow"/>
                <a:ea typeface="Arial Narrow"/>
                <a:cs typeface="Arial Narrow"/>
                <a:sym typeface="Arial Narrow"/>
              </a:endParaRPr>
            </a:p>
          </p:txBody>
        </p:sp>
        <p:sp>
          <p:nvSpPr>
            <p:cNvPr id="2623" name="Google Shape;2623;p54"/>
            <p:cNvSpPr/>
            <p:nvPr/>
          </p:nvSpPr>
          <p:spPr>
            <a:xfrm>
              <a:off x="-1055855" y="7334953"/>
              <a:ext cx="2139175" cy="856407"/>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Niño de 15 años por Linfoma</a:t>
              </a:r>
              <a:endParaRPr b="1" sz="1200">
                <a:solidFill>
                  <a:schemeClr val="dk1"/>
                </a:solidFill>
                <a:latin typeface="Arial Narrow"/>
                <a:ea typeface="Arial Narrow"/>
                <a:cs typeface="Arial Narrow"/>
                <a:sym typeface="Arial Narrow"/>
              </a:endParaRPr>
            </a:p>
          </p:txBody>
        </p:sp>
        <p:sp>
          <p:nvSpPr>
            <p:cNvPr id="2624" name="Google Shape;2624;p54"/>
            <p:cNvSpPr txBox="1"/>
            <p:nvPr/>
          </p:nvSpPr>
          <p:spPr>
            <a:xfrm>
              <a:off x="-1227859" y="7213032"/>
              <a:ext cx="261372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Niña de 11 años Leucemia Linfoide </a:t>
              </a:r>
              <a:endParaRPr b="1" sz="1200">
                <a:solidFill>
                  <a:schemeClr val="dk1"/>
                </a:solidFill>
                <a:latin typeface="Arial Narrow"/>
                <a:ea typeface="Arial Narrow"/>
                <a:cs typeface="Arial Narrow"/>
                <a:sym typeface="Arial Narrow"/>
              </a:endParaRPr>
            </a:p>
          </p:txBody>
        </p:sp>
      </p:grpSp>
      <p:grpSp>
        <p:nvGrpSpPr>
          <p:cNvPr id="2625" name="Google Shape;2625;p54"/>
          <p:cNvGrpSpPr/>
          <p:nvPr/>
        </p:nvGrpSpPr>
        <p:grpSpPr>
          <a:xfrm>
            <a:off x="4941956" y="1330974"/>
            <a:ext cx="2114116" cy="2226441"/>
            <a:chOff x="-130904" y="6862673"/>
            <a:chExt cx="1418034" cy="1140311"/>
          </a:xfrm>
        </p:grpSpPr>
        <p:sp>
          <p:nvSpPr>
            <p:cNvPr id="2626" name="Google Shape;2626;p54"/>
            <p:cNvSpPr txBox="1"/>
            <p:nvPr/>
          </p:nvSpPr>
          <p:spPr>
            <a:xfrm>
              <a:off x="-97015" y="6862673"/>
              <a:ext cx="1229607" cy="15763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Edad</a:t>
              </a:r>
              <a:endParaRPr b="1" sz="1400" u="sng">
                <a:solidFill>
                  <a:schemeClr val="dk1"/>
                </a:solidFill>
                <a:latin typeface="Arial Narrow"/>
                <a:ea typeface="Arial Narrow"/>
                <a:cs typeface="Arial Narrow"/>
                <a:sym typeface="Arial Narrow"/>
              </a:endParaRPr>
            </a:p>
          </p:txBody>
        </p:sp>
        <p:sp>
          <p:nvSpPr>
            <p:cNvPr id="2627" name="Google Shape;2627;p54"/>
            <p:cNvSpPr/>
            <p:nvPr/>
          </p:nvSpPr>
          <p:spPr>
            <a:xfrm>
              <a:off x="-130904" y="7087354"/>
              <a:ext cx="1418034" cy="91563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Menores de 1año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Entre 1 y 5 años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Entre 6 y 11 años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Mayores de 12 años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600">
                <a:solidFill>
                  <a:schemeClr val="dk1"/>
                </a:solidFill>
                <a:latin typeface="Arial Narrow"/>
                <a:ea typeface="Arial Narrow"/>
                <a:cs typeface="Arial Narrow"/>
                <a:sym typeface="Arial Narrow"/>
              </a:endParaRPr>
            </a:p>
          </p:txBody>
        </p:sp>
      </p:grpSp>
      <p:pic>
        <p:nvPicPr>
          <p:cNvPr id="2628" name="Google Shape;2628;p54"/>
          <p:cNvPicPr preferRelativeResize="0"/>
          <p:nvPr/>
        </p:nvPicPr>
        <p:blipFill rotWithShape="1">
          <a:blip r:embed="rId8">
            <a:alphaModFix/>
          </a:blip>
          <a:srcRect b="0" l="0" r="0" t="0"/>
          <a:stretch/>
        </p:blipFill>
        <p:spPr>
          <a:xfrm>
            <a:off x="5616659" y="549948"/>
            <a:ext cx="616420" cy="664439"/>
          </a:xfrm>
          <a:prstGeom prst="rect">
            <a:avLst/>
          </a:prstGeom>
          <a:noFill/>
          <a:ln>
            <a:noFill/>
          </a:ln>
        </p:spPr>
      </p:pic>
      <p:pic>
        <p:nvPicPr>
          <p:cNvPr id="2629" name="Google Shape;2629;p54"/>
          <p:cNvPicPr preferRelativeResize="0"/>
          <p:nvPr/>
        </p:nvPicPr>
        <p:blipFill rotWithShape="1">
          <a:blip r:embed="rId9">
            <a:alphaModFix/>
          </a:blip>
          <a:srcRect b="0" l="0" r="0" t="0"/>
          <a:stretch/>
        </p:blipFill>
        <p:spPr>
          <a:xfrm>
            <a:off x="162927" y="4811542"/>
            <a:ext cx="3456732" cy="472298"/>
          </a:xfrm>
          <a:prstGeom prst="rect">
            <a:avLst/>
          </a:prstGeom>
          <a:noFill/>
          <a:ln>
            <a:noFill/>
          </a:ln>
        </p:spPr>
      </p:pic>
      <p:pic>
        <p:nvPicPr>
          <p:cNvPr id="2630" name="Google Shape;2630;p54"/>
          <p:cNvPicPr preferRelativeResize="0"/>
          <p:nvPr/>
        </p:nvPicPr>
        <p:blipFill rotWithShape="1">
          <a:blip r:embed="rId10">
            <a:alphaModFix/>
          </a:blip>
          <a:srcRect b="0" l="0" r="0" t="0"/>
          <a:stretch/>
        </p:blipFill>
        <p:spPr>
          <a:xfrm>
            <a:off x="555636" y="5262048"/>
            <a:ext cx="1996798" cy="487722"/>
          </a:xfrm>
          <a:prstGeom prst="rect">
            <a:avLst/>
          </a:prstGeom>
          <a:noFill/>
          <a:ln>
            <a:noFill/>
          </a:ln>
        </p:spPr>
      </p:pic>
      <p:pic>
        <p:nvPicPr>
          <p:cNvPr id="2631" name="Google Shape;2631;p54"/>
          <p:cNvPicPr preferRelativeResize="0"/>
          <p:nvPr/>
        </p:nvPicPr>
        <p:blipFill rotWithShape="1">
          <a:blip r:embed="rId11">
            <a:alphaModFix/>
          </a:blip>
          <a:srcRect b="0" l="0" r="0" t="0"/>
          <a:stretch/>
        </p:blipFill>
        <p:spPr>
          <a:xfrm>
            <a:off x="4418643" y="5302551"/>
            <a:ext cx="1883827" cy="475529"/>
          </a:xfrm>
          <a:prstGeom prst="rect">
            <a:avLst/>
          </a:prstGeom>
          <a:noFill/>
          <a:ln>
            <a:noFill/>
          </a:ln>
        </p:spPr>
      </p:pic>
      <p:pic>
        <p:nvPicPr>
          <p:cNvPr id="2632" name="Google Shape;2632;p54"/>
          <p:cNvPicPr preferRelativeResize="0"/>
          <p:nvPr/>
        </p:nvPicPr>
        <p:blipFill rotWithShape="1">
          <a:blip r:embed="rId12">
            <a:alphaModFix/>
          </a:blip>
          <a:srcRect b="0" l="0" r="0" t="0"/>
          <a:stretch/>
        </p:blipFill>
        <p:spPr>
          <a:xfrm>
            <a:off x="512547" y="5815149"/>
            <a:ext cx="573074" cy="664522"/>
          </a:xfrm>
          <a:prstGeom prst="rect">
            <a:avLst/>
          </a:prstGeom>
          <a:noFill/>
          <a:ln>
            <a:noFill/>
          </a:ln>
        </p:spPr>
      </p:pic>
      <p:pic>
        <p:nvPicPr>
          <p:cNvPr id="2633" name="Google Shape;2633;p54"/>
          <p:cNvPicPr preferRelativeResize="0"/>
          <p:nvPr/>
        </p:nvPicPr>
        <p:blipFill rotWithShape="1">
          <a:blip r:embed="rId13">
            <a:alphaModFix/>
          </a:blip>
          <a:srcRect b="0" l="0" r="0" t="0"/>
          <a:stretch/>
        </p:blipFill>
        <p:spPr>
          <a:xfrm>
            <a:off x="2147164" y="5830335"/>
            <a:ext cx="457240" cy="634151"/>
          </a:xfrm>
          <a:prstGeom prst="rect">
            <a:avLst/>
          </a:prstGeom>
          <a:noFill/>
          <a:ln>
            <a:noFill/>
          </a:ln>
        </p:spPr>
      </p:pic>
      <p:pic>
        <p:nvPicPr>
          <p:cNvPr id="2634" name="Google Shape;2634;p54"/>
          <p:cNvPicPr preferRelativeResize="0"/>
          <p:nvPr/>
        </p:nvPicPr>
        <p:blipFill rotWithShape="1">
          <a:blip r:embed="rId14">
            <a:alphaModFix/>
          </a:blip>
          <a:srcRect b="0" l="0" r="0" t="0"/>
          <a:stretch/>
        </p:blipFill>
        <p:spPr>
          <a:xfrm>
            <a:off x="4317178" y="5749198"/>
            <a:ext cx="694218" cy="662067"/>
          </a:xfrm>
          <a:prstGeom prst="rect">
            <a:avLst/>
          </a:prstGeom>
          <a:noFill/>
          <a:ln>
            <a:noFill/>
          </a:ln>
        </p:spPr>
      </p:pic>
      <p:pic>
        <p:nvPicPr>
          <p:cNvPr id="2635" name="Google Shape;2635;p54"/>
          <p:cNvPicPr preferRelativeResize="0"/>
          <p:nvPr/>
        </p:nvPicPr>
        <p:blipFill rotWithShape="1">
          <a:blip r:embed="rId15">
            <a:alphaModFix/>
          </a:blip>
          <a:srcRect b="0" l="0" r="0" t="0"/>
          <a:stretch/>
        </p:blipFill>
        <p:spPr>
          <a:xfrm>
            <a:off x="5960182" y="5745059"/>
            <a:ext cx="592595" cy="638452"/>
          </a:xfrm>
          <a:prstGeom prst="rect">
            <a:avLst/>
          </a:prstGeom>
          <a:noFill/>
          <a:ln>
            <a:noFill/>
          </a:ln>
        </p:spPr>
      </p:pic>
      <p:sp>
        <p:nvSpPr>
          <p:cNvPr id="2636" name="Google Shape;2636;p54"/>
          <p:cNvSpPr/>
          <p:nvPr/>
        </p:nvSpPr>
        <p:spPr>
          <a:xfrm>
            <a:off x="310823" y="6370214"/>
            <a:ext cx="127647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Calibri"/>
                <a:ea typeface="Calibri"/>
                <a:cs typeface="Calibri"/>
                <a:sym typeface="Calibri"/>
              </a:rPr>
              <a:t>Masculino</a:t>
            </a:r>
            <a:endParaRPr/>
          </a:p>
        </p:txBody>
      </p:sp>
      <p:sp>
        <p:nvSpPr>
          <p:cNvPr id="2637" name="Google Shape;2637;p54"/>
          <p:cNvSpPr/>
          <p:nvPr/>
        </p:nvSpPr>
        <p:spPr>
          <a:xfrm>
            <a:off x="1847904" y="6400334"/>
            <a:ext cx="10296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Calibri"/>
                <a:ea typeface="Calibri"/>
                <a:cs typeface="Calibri"/>
                <a:sym typeface="Calibri"/>
              </a:rPr>
              <a:t>Femenino</a:t>
            </a:r>
            <a:endParaRPr/>
          </a:p>
        </p:txBody>
      </p:sp>
      <p:sp>
        <p:nvSpPr>
          <p:cNvPr id="2638" name="Google Shape;2638;p54"/>
          <p:cNvSpPr/>
          <p:nvPr/>
        </p:nvSpPr>
        <p:spPr>
          <a:xfrm>
            <a:off x="4033408" y="6372470"/>
            <a:ext cx="156292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Calibri"/>
                <a:ea typeface="Calibri"/>
                <a:cs typeface="Calibri"/>
                <a:sym typeface="Calibri"/>
              </a:rPr>
              <a:t>Afrocolombiano</a:t>
            </a:r>
            <a:endParaRPr b="1" sz="1400">
              <a:solidFill>
                <a:schemeClr val="dk1"/>
              </a:solidFill>
              <a:latin typeface="Calibri"/>
              <a:ea typeface="Calibri"/>
              <a:cs typeface="Calibri"/>
              <a:sym typeface="Calibri"/>
            </a:endParaRPr>
          </a:p>
        </p:txBody>
      </p:sp>
      <p:pic>
        <p:nvPicPr>
          <p:cNvPr id="2639" name="Google Shape;2639;p54"/>
          <p:cNvPicPr preferRelativeResize="0"/>
          <p:nvPr/>
        </p:nvPicPr>
        <p:blipFill rotWithShape="1">
          <a:blip r:embed="rId16">
            <a:alphaModFix/>
          </a:blip>
          <a:srcRect b="0" l="0" r="0" t="0"/>
          <a:stretch/>
        </p:blipFill>
        <p:spPr>
          <a:xfrm>
            <a:off x="-23486" y="-122"/>
            <a:ext cx="7224386" cy="530398"/>
          </a:xfrm>
          <a:prstGeom prst="rect">
            <a:avLst/>
          </a:prstGeom>
          <a:noFill/>
          <a:ln>
            <a:noFill/>
          </a:ln>
        </p:spPr>
      </p:pic>
      <p:pic>
        <p:nvPicPr>
          <p:cNvPr id="2640" name="Google Shape;2640;p54"/>
          <p:cNvPicPr preferRelativeResize="0"/>
          <p:nvPr/>
        </p:nvPicPr>
        <p:blipFill rotWithShape="1">
          <a:blip r:embed="rId17">
            <a:alphaModFix/>
          </a:blip>
          <a:srcRect b="0" l="0" r="0" t="0"/>
          <a:stretch/>
        </p:blipFill>
        <p:spPr>
          <a:xfrm>
            <a:off x="110393" y="50064"/>
            <a:ext cx="3475021" cy="451143"/>
          </a:xfrm>
          <a:prstGeom prst="rect">
            <a:avLst/>
          </a:prstGeom>
          <a:noFill/>
          <a:ln>
            <a:noFill/>
          </a:ln>
        </p:spPr>
      </p:pic>
      <p:sp>
        <p:nvSpPr>
          <p:cNvPr id="2641" name="Google Shape;2641;p54"/>
          <p:cNvSpPr/>
          <p:nvPr/>
        </p:nvSpPr>
        <p:spPr>
          <a:xfrm>
            <a:off x="5835597" y="6383511"/>
            <a:ext cx="91986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Calibri"/>
                <a:ea typeface="Calibri"/>
                <a:cs typeface="Calibri"/>
                <a:sym typeface="Calibri"/>
              </a:rPr>
              <a:t>Indígena</a:t>
            </a:r>
            <a:endParaRPr/>
          </a:p>
        </p:txBody>
      </p:sp>
      <p:sp>
        <p:nvSpPr>
          <p:cNvPr id="2642" name="Google Shape;2642;p54"/>
          <p:cNvSpPr/>
          <p:nvPr/>
        </p:nvSpPr>
        <p:spPr>
          <a:xfrm>
            <a:off x="373048" y="6746334"/>
            <a:ext cx="967986" cy="329737"/>
          </a:xfrm>
          <a:prstGeom prst="roundRect">
            <a:avLst>
              <a:gd fmla="val 16667" name="adj"/>
            </a:avLst>
          </a:prstGeom>
          <a:solidFill>
            <a:srgbClr val="D99593"/>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800">
                <a:solidFill>
                  <a:schemeClr val="lt1"/>
                </a:solidFill>
                <a:latin typeface="Calibri"/>
                <a:ea typeface="Calibri"/>
                <a:cs typeface="Calibri"/>
                <a:sym typeface="Calibri"/>
              </a:rPr>
              <a:t>3</a:t>
            </a:r>
            <a:endParaRPr b="1" sz="1800">
              <a:solidFill>
                <a:schemeClr val="lt1"/>
              </a:solidFill>
              <a:latin typeface="Calibri"/>
              <a:ea typeface="Calibri"/>
              <a:cs typeface="Calibri"/>
              <a:sym typeface="Calibri"/>
            </a:endParaRPr>
          </a:p>
        </p:txBody>
      </p:sp>
      <p:pic>
        <p:nvPicPr>
          <p:cNvPr id="2643" name="Google Shape;2643;p54"/>
          <p:cNvPicPr preferRelativeResize="0"/>
          <p:nvPr/>
        </p:nvPicPr>
        <p:blipFill rotWithShape="1">
          <a:blip r:embed="rId18">
            <a:alphaModFix/>
          </a:blip>
          <a:srcRect b="0" l="0" r="0" t="0"/>
          <a:stretch/>
        </p:blipFill>
        <p:spPr>
          <a:xfrm>
            <a:off x="1860436" y="6717914"/>
            <a:ext cx="987638" cy="353599"/>
          </a:xfrm>
          <a:prstGeom prst="rect">
            <a:avLst/>
          </a:prstGeom>
          <a:noFill/>
          <a:ln>
            <a:noFill/>
          </a:ln>
        </p:spPr>
      </p:pic>
      <p:pic>
        <p:nvPicPr>
          <p:cNvPr id="2644" name="Google Shape;2644;p54"/>
          <p:cNvPicPr preferRelativeResize="0"/>
          <p:nvPr/>
        </p:nvPicPr>
        <p:blipFill rotWithShape="1">
          <a:blip r:embed="rId19">
            <a:alphaModFix/>
          </a:blip>
          <a:srcRect b="0" l="0" r="0" t="0"/>
          <a:stretch/>
        </p:blipFill>
        <p:spPr>
          <a:xfrm>
            <a:off x="5801711" y="6740758"/>
            <a:ext cx="987638" cy="353599"/>
          </a:xfrm>
          <a:prstGeom prst="rect">
            <a:avLst/>
          </a:prstGeom>
          <a:noFill/>
          <a:ln>
            <a:noFill/>
          </a:ln>
        </p:spPr>
      </p:pic>
      <p:pic>
        <p:nvPicPr>
          <p:cNvPr id="2645" name="Google Shape;2645;p54"/>
          <p:cNvPicPr preferRelativeResize="0"/>
          <p:nvPr/>
        </p:nvPicPr>
        <p:blipFill rotWithShape="1">
          <a:blip r:embed="rId20">
            <a:alphaModFix/>
          </a:blip>
          <a:srcRect b="0" l="0" r="0" t="0"/>
          <a:stretch/>
        </p:blipFill>
        <p:spPr>
          <a:xfrm>
            <a:off x="4268992" y="6732892"/>
            <a:ext cx="993734" cy="359695"/>
          </a:xfrm>
          <a:prstGeom prst="rect">
            <a:avLst/>
          </a:prstGeom>
          <a:noFill/>
          <a:ln>
            <a:noFill/>
          </a:ln>
        </p:spPr>
      </p:pic>
      <p:sp>
        <p:nvSpPr>
          <p:cNvPr id="2646" name="Google Shape;2646;p54"/>
          <p:cNvSpPr txBox="1"/>
          <p:nvPr/>
        </p:nvSpPr>
        <p:spPr>
          <a:xfrm>
            <a:off x="2195211" y="6717120"/>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F2F2F2"/>
                </a:solidFill>
                <a:latin typeface="Calibri"/>
                <a:ea typeface="Calibri"/>
                <a:cs typeface="Calibri"/>
                <a:sym typeface="Calibri"/>
              </a:rPr>
              <a:t>3</a:t>
            </a:r>
            <a:endParaRPr b="1" sz="1800">
              <a:solidFill>
                <a:srgbClr val="F2F2F2"/>
              </a:solidFill>
              <a:latin typeface="Calibri"/>
              <a:ea typeface="Calibri"/>
              <a:cs typeface="Calibri"/>
              <a:sym typeface="Calibri"/>
            </a:endParaRPr>
          </a:p>
        </p:txBody>
      </p:sp>
      <p:sp>
        <p:nvSpPr>
          <p:cNvPr id="2647" name="Google Shape;2647;p54"/>
          <p:cNvSpPr txBox="1"/>
          <p:nvPr/>
        </p:nvSpPr>
        <p:spPr>
          <a:xfrm>
            <a:off x="4597408" y="6738888"/>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2648" name="Google Shape;2648;p54"/>
          <p:cNvSpPr txBox="1"/>
          <p:nvPr/>
        </p:nvSpPr>
        <p:spPr>
          <a:xfrm>
            <a:off x="6105636" y="6732892"/>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2649" name="Google Shape;2649;p54"/>
          <p:cNvSpPr txBox="1"/>
          <p:nvPr/>
        </p:nvSpPr>
        <p:spPr>
          <a:xfrm>
            <a:off x="6552779" y="82873"/>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Pág..54 </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3" name="Shape 2653"/>
        <p:cNvGrpSpPr/>
        <p:nvPr/>
      </p:nvGrpSpPr>
      <p:grpSpPr>
        <a:xfrm>
          <a:off x="0" y="0"/>
          <a:ext cx="0" cy="0"/>
          <a:chOff x="0" y="0"/>
          <a:chExt cx="0" cy="0"/>
        </a:xfrm>
      </p:grpSpPr>
      <p:sp>
        <p:nvSpPr>
          <p:cNvPr id="2654" name="Google Shape;2654;p55"/>
          <p:cNvSpPr/>
          <p:nvPr/>
        </p:nvSpPr>
        <p:spPr>
          <a:xfrm>
            <a:off x="0" y="10661"/>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55" name="Google Shape;2655;p55"/>
          <p:cNvGrpSpPr/>
          <p:nvPr/>
        </p:nvGrpSpPr>
        <p:grpSpPr>
          <a:xfrm>
            <a:off x="140669" y="143282"/>
            <a:ext cx="5047355" cy="276999"/>
            <a:chOff x="2448322" y="74775"/>
            <a:chExt cx="5047355" cy="276999"/>
          </a:xfrm>
        </p:grpSpPr>
        <p:sp>
          <p:nvSpPr>
            <p:cNvPr id="2656" name="Google Shape;2656;p5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57" name="Google Shape;2657;p55"/>
            <p:cNvCxnSpPr>
              <a:stCxn id="265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58" name="Google Shape;2658;p55"/>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diagnóstico clínico</a:t>
              </a:r>
              <a:endParaRPr b="1" sz="1200">
                <a:solidFill>
                  <a:schemeClr val="dk1"/>
                </a:solidFill>
                <a:latin typeface="Arial Narrow"/>
                <a:ea typeface="Arial Narrow"/>
                <a:cs typeface="Arial Narrow"/>
                <a:sym typeface="Arial Narrow"/>
              </a:endParaRPr>
            </a:p>
          </p:txBody>
        </p:sp>
      </p:grpSp>
      <p:grpSp>
        <p:nvGrpSpPr>
          <p:cNvPr id="2659" name="Google Shape;2659;p55"/>
          <p:cNvGrpSpPr/>
          <p:nvPr/>
        </p:nvGrpSpPr>
        <p:grpSpPr>
          <a:xfrm>
            <a:off x="5024161" y="841217"/>
            <a:ext cx="2212704" cy="2236215"/>
            <a:chOff x="-525400" y="3066922"/>
            <a:chExt cx="2939484" cy="2548792"/>
          </a:xfrm>
        </p:grpSpPr>
        <p:grpSp>
          <p:nvGrpSpPr>
            <p:cNvPr id="2660" name="Google Shape;2660;p55"/>
            <p:cNvGrpSpPr/>
            <p:nvPr/>
          </p:nvGrpSpPr>
          <p:grpSpPr>
            <a:xfrm>
              <a:off x="-173712" y="3066922"/>
              <a:ext cx="2587796" cy="2107620"/>
              <a:chOff x="-383224" y="2902508"/>
              <a:chExt cx="2587796" cy="2107620"/>
            </a:xfrm>
          </p:grpSpPr>
          <p:pic>
            <p:nvPicPr>
              <p:cNvPr id="2661" name="Google Shape;2661;p55"/>
              <p:cNvPicPr preferRelativeResize="0"/>
              <p:nvPr/>
            </p:nvPicPr>
            <p:blipFill rotWithShape="1">
              <a:blip r:embed="rId3">
                <a:alphaModFix/>
              </a:blip>
              <a:srcRect b="0" l="0" r="0" t="0"/>
              <a:stretch/>
            </p:blipFill>
            <p:spPr>
              <a:xfrm>
                <a:off x="85191" y="2902508"/>
                <a:ext cx="1438910" cy="1315347"/>
              </a:xfrm>
              <a:prstGeom prst="rect">
                <a:avLst/>
              </a:prstGeom>
              <a:noFill/>
              <a:ln>
                <a:noFill/>
              </a:ln>
            </p:spPr>
          </p:pic>
          <p:sp>
            <p:nvSpPr>
              <p:cNvPr id="2662" name="Google Shape;2662;p55"/>
              <p:cNvSpPr/>
              <p:nvPr/>
            </p:nvSpPr>
            <p:spPr>
              <a:xfrm>
                <a:off x="-383224" y="4413773"/>
                <a:ext cx="2587796" cy="59635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Principales pruebas </a:t>
                </a:r>
                <a:endParaRPr/>
              </a:p>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De criterios diagnósticos</a:t>
                </a:r>
                <a:endParaRPr b="1" sz="1400" u="sng">
                  <a:solidFill>
                    <a:srgbClr val="000000"/>
                  </a:solidFill>
                  <a:latin typeface="Arial Narrow"/>
                  <a:ea typeface="Arial Narrow"/>
                  <a:cs typeface="Arial Narrow"/>
                  <a:sym typeface="Arial Narrow"/>
                </a:endParaRPr>
              </a:p>
            </p:txBody>
          </p:sp>
        </p:grpSp>
        <p:sp>
          <p:nvSpPr>
            <p:cNvPr id="2663" name="Google Shape;2663;p55"/>
            <p:cNvSpPr/>
            <p:nvPr/>
          </p:nvSpPr>
          <p:spPr>
            <a:xfrm flipH="1">
              <a:off x="-525400" y="5329799"/>
              <a:ext cx="351688" cy="285915"/>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664" name="Google Shape;2664;p55"/>
          <p:cNvGrpSpPr/>
          <p:nvPr/>
        </p:nvGrpSpPr>
        <p:grpSpPr>
          <a:xfrm>
            <a:off x="4985481" y="3464255"/>
            <a:ext cx="1739158" cy="1946471"/>
            <a:chOff x="756721" y="5265696"/>
            <a:chExt cx="2803668" cy="1992111"/>
          </a:xfrm>
        </p:grpSpPr>
        <p:grpSp>
          <p:nvGrpSpPr>
            <p:cNvPr id="2665" name="Google Shape;2665;p55"/>
            <p:cNvGrpSpPr/>
            <p:nvPr/>
          </p:nvGrpSpPr>
          <p:grpSpPr>
            <a:xfrm>
              <a:off x="1621755" y="5265696"/>
              <a:ext cx="1938634" cy="1992111"/>
              <a:chOff x="5048973" y="1498444"/>
              <a:chExt cx="1938634" cy="1992111"/>
            </a:xfrm>
          </p:grpSpPr>
          <p:pic>
            <p:nvPicPr>
              <p:cNvPr id="2666" name="Google Shape;2666;p55"/>
              <p:cNvPicPr preferRelativeResize="0"/>
              <p:nvPr/>
            </p:nvPicPr>
            <p:blipFill rotWithShape="1">
              <a:blip r:embed="rId4">
                <a:alphaModFix/>
              </a:blip>
              <a:srcRect b="0" l="0" r="0" t="0"/>
              <a:stretch/>
            </p:blipFill>
            <p:spPr>
              <a:xfrm>
                <a:off x="5048973" y="1498444"/>
                <a:ext cx="1635427" cy="973935"/>
              </a:xfrm>
              <a:prstGeom prst="rect">
                <a:avLst/>
              </a:prstGeom>
              <a:noFill/>
              <a:ln>
                <a:noFill/>
              </a:ln>
            </p:spPr>
          </p:pic>
          <p:sp>
            <p:nvSpPr>
              <p:cNvPr id="2667" name="Google Shape;2667;p55"/>
              <p:cNvSpPr/>
              <p:nvPr/>
            </p:nvSpPr>
            <p:spPr>
              <a:xfrm>
                <a:off x="5071234" y="2514077"/>
                <a:ext cx="1916373" cy="97647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Principales pruebas </a:t>
                </a:r>
                <a:endParaRPr/>
              </a:p>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diagnósticas confirmatoria</a:t>
                </a:r>
                <a:endParaRPr b="1" sz="1400" u="sng">
                  <a:solidFill>
                    <a:srgbClr val="000000"/>
                  </a:solidFill>
                  <a:latin typeface="Arial Narrow"/>
                  <a:ea typeface="Arial Narrow"/>
                  <a:cs typeface="Arial Narrow"/>
                  <a:sym typeface="Arial Narrow"/>
                </a:endParaRPr>
              </a:p>
            </p:txBody>
          </p:sp>
        </p:grpSp>
        <p:sp>
          <p:nvSpPr>
            <p:cNvPr id="2668" name="Google Shape;2668;p55"/>
            <p:cNvSpPr/>
            <p:nvPr/>
          </p:nvSpPr>
          <p:spPr>
            <a:xfrm flipH="1">
              <a:off x="756721" y="6945676"/>
              <a:ext cx="477818" cy="285915"/>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2669" name="Google Shape;2669;p55"/>
          <p:cNvPicPr preferRelativeResize="0"/>
          <p:nvPr/>
        </p:nvPicPr>
        <p:blipFill rotWithShape="1">
          <a:blip r:embed="rId5">
            <a:alphaModFix/>
          </a:blip>
          <a:srcRect b="0" l="0" r="0" t="0"/>
          <a:stretch/>
        </p:blipFill>
        <p:spPr>
          <a:xfrm>
            <a:off x="864146" y="1076743"/>
            <a:ext cx="910301" cy="720958"/>
          </a:xfrm>
          <a:prstGeom prst="rect">
            <a:avLst/>
          </a:prstGeom>
          <a:noFill/>
          <a:ln>
            <a:noFill/>
          </a:ln>
        </p:spPr>
      </p:pic>
      <p:sp>
        <p:nvSpPr>
          <p:cNvPr id="2670" name="Google Shape;2670;p55"/>
          <p:cNvSpPr txBox="1"/>
          <p:nvPr/>
        </p:nvSpPr>
        <p:spPr>
          <a:xfrm>
            <a:off x="532938" y="3507269"/>
            <a:ext cx="172636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Tipo de cáncer</a:t>
            </a:r>
            <a:endParaRPr b="1" sz="1200" u="sng">
              <a:solidFill>
                <a:schemeClr val="dk1"/>
              </a:solidFill>
              <a:latin typeface="Arial Narrow"/>
              <a:ea typeface="Arial Narrow"/>
              <a:cs typeface="Arial Narrow"/>
              <a:sym typeface="Arial Narrow"/>
            </a:endParaRPr>
          </a:p>
        </p:txBody>
      </p:sp>
      <p:sp>
        <p:nvSpPr>
          <p:cNvPr id="2671" name="Google Shape;2671;p55"/>
          <p:cNvSpPr/>
          <p:nvPr/>
        </p:nvSpPr>
        <p:spPr>
          <a:xfrm>
            <a:off x="128564" y="2100857"/>
            <a:ext cx="2699096" cy="3452187"/>
          </a:xfrm>
          <a:prstGeom prst="roundRect">
            <a:avLst>
              <a:gd fmla="val 16667" name="adj"/>
            </a:avLst>
          </a:prstGeom>
          <a:solidFill>
            <a:srgbClr val="CCC0D9"/>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Leucemia linfoide aguda y otras</a:t>
            </a:r>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Leucemia Mieloide</a:t>
            </a:r>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1 caso</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Linfomas y neoplasias reticuloendoteliales</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Tumor del sistema Nervioso</a:t>
            </a:r>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1 Caso</a:t>
            </a:r>
            <a:endParaRPr/>
          </a:p>
          <a:p>
            <a:pPr indent="0" lvl="0" marL="0" marR="0" rtl="0" algn="ctr">
              <a:spcBef>
                <a:spcPts val="0"/>
              </a:spcBef>
              <a:spcAft>
                <a:spcPts val="0"/>
              </a:spcAft>
              <a:buNone/>
            </a:pPr>
            <a:r>
              <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Neuroblastoma</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2 casos</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Otras Neoplasias Malignas no especificadas</a:t>
            </a:r>
            <a:endParaRPr/>
          </a:p>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1 caso</a:t>
            </a:r>
            <a:endParaRPr b="1" sz="1000">
              <a:solidFill>
                <a:schemeClr val="dk1"/>
              </a:solidFill>
              <a:latin typeface="Arial Narrow"/>
              <a:ea typeface="Arial Narrow"/>
              <a:cs typeface="Arial Narrow"/>
              <a:sym typeface="Arial Narrow"/>
            </a:endParaRPr>
          </a:p>
        </p:txBody>
      </p:sp>
      <p:sp>
        <p:nvSpPr>
          <p:cNvPr id="2672" name="Google Shape;2672;p55"/>
          <p:cNvSpPr/>
          <p:nvPr/>
        </p:nvSpPr>
        <p:spPr>
          <a:xfrm>
            <a:off x="0" y="5759334"/>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73" name="Google Shape;2673;p55"/>
          <p:cNvGrpSpPr/>
          <p:nvPr/>
        </p:nvGrpSpPr>
        <p:grpSpPr>
          <a:xfrm>
            <a:off x="110667" y="5848991"/>
            <a:ext cx="3446504" cy="276999"/>
            <a:chOff x="2448322" y="33831"/>
            <a:chExt cx="3446504" cy="276999"/>
          </a:xfrm>
        </p:grpSpPr>
        <p:sp>
          <p:nvSpPr>
            <p:cNvPr id="2674" name="Google Shape;2674;p55"/>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75" name="Google Shape;2675;p55"/>
            <p:cNvCxnSpPr>
              <a:stCxn id="2674"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2676" name="Google Shape;2676;p55"/>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2677" name="Google Shape;2677;p55"/>
          <p:cNvSpPr txBox="1"/>
          <p:nvPr/>
        </p:nvSpPr>
        <p:spPr>
          <a:xfrm>
            <a:off x="-10012" y="6362628"/>
            <a:ext cx="7069621" cy="3385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600">
              <a:solidFill>
                <a:schemeClr val="dk1"/>
              </a:solidFill>
              <a:latin typeface="Arial Narrow"/>
              <a:ea typeface="Arial Narrow"/>
              <a:cs typeface="Arial Narrow"/>
              <a:sym typeface="Arial Narrow"/>
            </a:endParaRPr>
          </a:p>
        </p:txBody>
      </p:sp>
      <p:sp>
        <p:nvSpPr>
          <p:cNvPr id="2678" name="Google Shape;2678;p55"/>
          <p:cNvSpPr/>
          <p:nvPr/>
        </p:nvSpPr>
        <p:spPr>
          <a:xfrm>
            <a:off x="3030910" y="1726961"/>
            <a:ext cx="1729197" cy="663477"/>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lt1"/>
                </a:solidFill>
                <a:latin typeface="Calibri"/>
                <a:ea typeface="Calibri"/>
                <a:cs typeface="Calibri"/>
                <a:sym typeface="Calibri"/>
              </a:rPr>
              <a:t>Radiología</a:t>
            </a:r>
            <a:endParaRPr/>
          </a:p>
          <a:p>
            <a:pPr indent="0" lvl="0" marL="0" marR="0" rtl="0" algn="ctr">
              <a:spcBef>
                <a:spcPts val="0"/>
              </a:spcBef>
              <a:spcAft>
                <a:spcPts val="0"/>
              </a:spcAft>
              <a:buNone/>
            </a:pPr>
            <a:r>
              <a:rPr b="1" lang="es-ES" sz="1400">
                <a:solidFill>
                  <a:schemeClr val="lt1"/>
                </a:solidFill>
                <a:latin typeface="Calibri"/>
                <a:ea typeface="Calibri"/>
                <a:cs typeface="Calibri"/>
                <a:sym typeface="Calibri"/>
              </a:rPr>
              <a:t>Diagnostica</a:t>
            </a:r>
            <a:endParaRPr b="1" sz="1400">
              <a:solidFill>
                <a:schemeClr val="lt1"/>
              </a:solidFill>
              <a:latin typeface="Calibri"/>
              <a:ea typeface="Calibri"/>
              <a:cs typeface="Calibri"/>
              <a:sym typeface="Calibri"/>
            </a:endParaRPr>
          </a:p>
        </p:txBody>
      </p:sp>
      <p:pic>
        <p:nvPicPr>
          <p:cNvPr id="2679" name="Google Shape;2679;p55"/>
          <p:cNvPicPr preferRelativeResize="0"/>
          <p:nvPr/>
        </p:nvPicPr>
        <p:blipFill rotWithShape="1">
          <a:blip r:embed="rId6">
            <a:alphaModFix/>
          </a:blip>
          <a:srcRect b="0" l="0" r="0" t="0"/>
          <a:stretch/>
        </p:blipFill>
        <p:spPr>
          <a:xfrm>
            <a:off x="3135551" y="3792547"/>
            <a:ext cx="1609483" cy="790632"/>
          </a:xfrm>
          <a:prstGeom prst="rect">
            <a:avLst/>
          </a:prstGeom>
          <a:noFill/>
          <a:ln>
            <a:noFill/>
          </a:ln>
        </p:spPr>
      </p:pic>
      <p:pic>
        <p:nvPicPr>
          <p:cNvPr id="2680" name="Google Shape;2680;p55"/>
          <p:cNvPicPr preferRelativeResize="0"/>
          <p:nvPr/>
        </p:nvPicPr>
        <p:blipFill rotWithShape="1">
          <a:blip r:embed="rId7">
            <a:alphaModFix/>
          </a:blip>
          <a:srcRect b="0" l="0" r="0" t="0"/>
          <a:stretch/>
        </p:blipFill>
        <p:spPr>
          <a:xfrm>
            <a:off x="3150624" y="4879126"/>
            <a:ext cx="1609483" cy="688908"/>
          </a:xfrm>
          <a:prstGeom prst="rect">
            <a:avLst/>
          </a:prstGeom>
          <a:noFill/>
          <a:ln>
            <a:noFill/>
          </a:ln>
        </p:spPr>
      </p:pic>
      <p:pic>
        <p:nvPicPr>
          <p:cNvPr id="2681" name="Google Shape;2681;p55"/>
          <p:cNvPicPr preferRelativeResize="0"/>
          <p:nvPr/>
        </p:nvPicPr>
        <p:blipFill rotWithShape="1">
          <a:blip r:embed="rId8">
            <a:alphaModFix/>
          </a:blip>
          <a:srcRect b="0" l="0" r="0" t="0"/>
          <a:stretch/>
        </p:blipFill>
        <p:spPr>
          <a:xfrm>
            <a:off x="4975451" y="4056961"/>
            <a:ext cx="329213" cy="335309"/>
          </a:xfrm>
          <a:prstGeom prst="rect">
            <a:avLst/>
          </a:prstGeom>
          <a:noFill/>
          <a:ln>
            <a:noFill/>
          </a:ln>
        </p:spPr>
      </p:pic>
      <p:sp>
        <p:nvSpPr>
          <p:cNvPr id="2682" name="Google Shape;2682;p55"/>
          <p:cNvSpPr txBox="1"/>
          <p:nvPr/>
        </p:nvSpPr>
        <p:spPr>
          <a:xfrm>
            <a:off x="3316395" y="4017706"/>
            <a:ext cx="126919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400">
                <a:solidFill>
                  <a:srgbClr val="F2F2F2"/>
                </a:solidFill>
                <a:latin typeface="Calibri"/>
                <a:ea typeface="Calibri"/>
                <a:cs typeface="Calibri"/>
                <a:sym typeface="Calibri"/>
              </a:rPr>
              <a:t>Histopatología</a:t>
            </a:r>
            <a:endParaRPr b="1" sz="1400">
              <a:solidFill>
                <a:srgbClr val="F2F2F2"/>
              </a:solidFill>
              <a:latin typeface="Calibri"/>
              <a:ea typeface="Calibri"/>
              <a:cs typeface="Calibri"/>
              <a:sym typeface="Calibri"/>
            </a:endParaRPr>
          </a:p>
        </p:txBody>
      </p:sp>
      <p:sp>
        <p:nvSpPr>
          <p:cNvPr id="2683" name="Google Shape;2683;p55"/>
          <p:cNvSpPr txBox="1"/>
          <p:nvPr/>
        </p:nvSpPr>
        <p:spPr>
          <a:xfrm>
            <a:off x="3241283" y="4983818"/>
            <a:ext cx="159657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400">
                <a:solidFill>
                  <a:srgbClr val="F2F2F2"/>
                </a:solidFill>
                <a:latin typeface="Calibri"/>
                <a:ea typeface="Calibri"/>
                <a:cs typeface="Calibri"/>
                <a:sym typeface="Calibri"/>
              </a:rPr>
              <a:t>Criterio Medico Especializado</a:t>
            </a:r>
            <a:endParaRPr b="1" sz="1400">
              <a:solidFill>
                <a:srgbClr val="F2F2F2"/>
              </a:solidFill>
              <a:latin typeface="Calibri"/>
              <a:ea typeface="Calibri"/>
              <a:cs typeface="Calibri"/>
              <a:sym typeface="Calibri"/>
            </a:endParaRPr>
          </a:p>
        </p:txBody>
      </p:sp>
      <p:pic>
        <p:nvPicPr>
          <p:cNvPr id="2684" name="Google Shape;2684;p55"/>
          <p:cNvPicPr preferRelativeResize="0"/>
          <p:nvPr/>
        </p:nvPicPr>
        <p:blipFill rotWithShape="1">
          <a:blip r:embed="rId9">
            <a:alphaModFix/>
          </a:blip>
          <a:srcRect b="0" l="0" r="0" t="0"/>
          <a:stretch/>
        </p:blipFill>
        <p:spPr>
          <a:xfrm>
            <a:off x="3014800" y="2536141"/>
            <a:ext cx="1733245" cy="723824"/>
          </a:xfrm>
          <a:prstGeom prst="rect">
            <a:avLst/>
          </a:prstGeom>
          <a:noFill/>
          <a:ln>
            <a:noFill/>
          </a:ln>
        </p:spPr>
      </p:pic>
      <p:sp>
        <p:nvSpPr>
          <p:cNvPr id="2685" name="Google Shape;2685;p55"/>
          <p:cNvSpPr txBox="1"/>
          <p:nvPr/>
        </p:nvSpPr>
        <p:spPr>
          <a:xfrm>
            <a:off x="3241283" y="2567026"/>
            <a:ext cx="1230646"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lt1"/>
                </a:solidFill>
                <a:latin typeface="Calibri"/>
                <a:ea typeface="Calibri"/>
                <a:cs typeface="Calibri"/>
                <a:sym typeface="Calibri"/>
              </a:rPr>
              <a:t>Extendido Periférico de Sangre</a:t>
            </a:r>
            <a:endParaRPr b="1" sz="1400">
              <a:solidFill>
                <a:schemeClr val="lt1"/>
              </a:solidFill>
              <a:latin typeface="Calibri"/>
              <a:ea typeface="Calibri"/>
              <a:cs typeface="Calibri"/>
              <a:sym typeface="Calibri"/>
            </a:endParaRPr>
          </a:p>
        </p:txBody>
      </p:sp>
      <p:pic>
        <p:nvPicPr>
          <p:cNvPr id="2686" name="Google Shape;2686;p55"/>
          <p:cNvPicPr preferRelativeResize="0"/>
          <p:nvPr/>
        </p:nvPicPr>
        <p:blipFill rotWithShape="1">
          <a:blip r:embed="rId10">
            <a:alphaModFix/>
          </a:blip>
          <a:srcRect b="0" l="0" r="0" t="0"/>
          <a:stretch/>
        </p:blipFill>
        <p:spPr>
          <a:xfrm>
            <a:off x="2987851" y="863153"/>
            <a:ext cx="1737511" cy="725487"/>
          </a:xfrm>
          <a:prstGeom prst="rect">
            <a:avLst/>
          </a:prstGeom>
          <a:noFill/>
          <a:ln>
            <a:noFill/>
          </a:ln>
        </p:spPr>
      </p:pic>
      <p:sp>
        <p:nvSpPr>
          <p:cNvPr id="2687" name="Google Shape;2687;p55"/>
          <p:cNvSpPr txBox="1"/>
          <p:nvPr/>
        </p:nvSpPr>
        <p:spPr>
          <a:xfrm>
            <a:off x="3207425" y="816341"/>
            <a:ext cx="1380885"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lt1"/>
                </a:solidFill>
                <a:latin typeface="Calibri"/>
                <a:ea typeface="Calibri"/>
                <a:cs typeface="Calibri"/>
                <a:sym typeface="Calibri"/>
              </a:rPr>
              <a:t>Clínica sin otra ayuda Diagnostica</a:t>
            </a:r>
            <a:endParaRPr b="1" sz="1400">
              <a:solidFill>
                <a:schemeClr val="lt1"/>
              </a:solidFill>
              <a:latin typeface="Calibri"/>
              <a:ea typeface="Calibri"/>
              <a:cs typeface="Calibri"/>
              <a:sym typeface="Calibri"/>
            </a:endParaRPr>
          </a:p>
        </p:txBody>
      </p:sp>
      <p:pic>
        <p:nvPicPr>
          <p:cNvPr id="2688" name="Google Shape;2688;p55"/>
          <p:cNvPicPr preferRelativeResize="0"/>
          <p:nvPr/>
        </p:nvPicPr>
        <p:blipFill rotWithShape="1">
          <a:blip r:embed="rId11">
            <a:alphaModFix/>
          </a:blip>
          <a:srcRect b="0" l="0" r="0" t="0"/>
          <a:stretch/>
        </p:blipFill>
        <p:spPr>
          <a:xfrm>
            <a:off x="4936912" y="1942032"/>
            <a:ext cx="292633" cy="311672"/>
          </a:xfrm>
          <a:prstGeom prst="rect">
            <a:avLst/>
          </a:prstGeom>
          <a:noFill/>
          <a:ln>
            <a:noFill/>
          </a:ln>
        </p:spPr>
      </p:pic>
      <p:pic>
        <p:nvPicPr>
          <p:cNvPr id="2689" name="Google Shape;2689;p55"/>
          <p:cNvPicPr preferRelativeResize="0"/>
          <p:nvPr/>
        </p:nvPicPr>
        <p:blipFill rotWithShape="1">
          <a:blip r:embed="rId11">
            <a:alphaModFix/>
          </a:blip>
          <a:srcRect b="0" l="0" r="0" t="0"/>
          <a:stretch/>
        </p:blipFill>
        <p:spPr>
          <a:xfrm>
            <a:off x="4924742" y="1120170"/>
            <a:ext cx="292633" cy="310923"/>
          </a:xfrm>
          <a:prstGeom prst="rect">
            <a:avLst/>
          </a:prstGeom>
          <a:noFill/>
          <a:ln>
            <a:noFill/>
          </a:ln>
        </p:spPr>
      </p:pic>
      <p:sp>
        <p:nvSpPr>
          <p:cNvPr id="2690" name="Google Shape;2690;p55"/>
          <p:cNvSpPr txBox="1"/>
          <p:nvPr/>
        </p:nvSpPr>
        <p:spPr>
          <a:xfrm>
            <a:off x="-26195" y="6195975"/>
            <a:ext cx="7166732" cy="289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400">
                <a:solidFill>
                  <a:schemeClr val="dk1"/>
                </a:solidFill>
                <a:latin typeface="Calibri"/>
                <a:ea typeface="Calibri"/>
                <a:cs typeface="Calibri"/>
                <a:sym typeface="Calibri"/>
              </a:rPr>
              <a:t>El acumulado De casos reportados al Sivigila al cuarto periodo es de (24).</a:t>
            </a:r>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La mayor proporción de casos se presentó en niñas (3) casos, de estos la mayoría pertenecen al régimen contributivo (26), con relación a la pertenencia Étnica (1 ) caso representa la población afrocolombiana, y la población restante no se identifica dentro de un grupo étnico especifico.</a:t>
            </a:r>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 Teniendo en cuenta la Importancia del diagnostico y tratamiento oportuno en este evento,  para el cuarto periodo las pruebas mas utilizadas para presunción diagnóstica fueron las histopatologías, seguido del extendido periférico de sangre; y en la confirmación diagnóstica,  el Mielograma y criterio medico especializado.</a:t>
            </a:r>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Es importante Fortalecer la capacidad de captación de los casos desde los servicios de baja complejidad para disminuir la brecha de oportunidad Diagnostica</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Fortalecer la articulación en la prestación de los servicios, para el</a:t>
            </a:r>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mejoramiento de la oportunidad diagnóstica y de tratamiento continuo y oportuno, con miras a favorecer la sobrevida de los pacientes.</a:t>
            </a:r>
            <a:endParaRPr sz="1400">
              <a:solidFill>
                <a:schemeClr val="dk1"/>
              </a:solidFill>
              <a:latin typeface="Calibri"/>
              <a:ea typeface="Calibri"/>
              <a:cs typeface="Calibri"/>
              <a:sym typeface="Calibri"/>
            </a:endParaRPr>
          </a:p>
        </p:txBody>
      </p:sp>
      <p:sp>
        <p:nvSpPr>
          <p:cNvPr id="2691" name="Google Shape;2691;p5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Pág..55 </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5" name="Shape 2695"/>
        <p:cNvGrpSpPr/>
        <p:nvPr/>
      </p:nvGrpSpPr>
      <p:grpSpPr>
        <a:xfrm>
          <a:off x="0" y="0"/>
          <a:ext cx="0" cy="0"/>
          <a:chOff x="0" y="0"/>
          <a:chExt cx="0" cy="0"/>
        </a:xfrm>
      </p:grpSpPr>
      <p:pic>
        <p:nvPicPr>
          <p:cNvPr id="2696" name="Google Shape;2696;p56"/>
          <p:cNvPicPr preferRelativeResize="0"/>
          <p:nvPr/>
        </p:nvPicPr>
        <p:blipFill rotWithShape="1">
          <a:blip r:embed="rId3">
            <a:alphaModFix/>
          </a:blip>
          <a:srcRect b="0" l="0" r="0" t="51431"/>
          <a:stretch/>
        </p:blipFill>
        <p:spPr>
          <a:xfrm>
            <a:off x="0" y="2824179"/>
            <a:ext cx="2232223" cy="2666962"/>
          </a:xfrm>
          <a:prstGeom prst="rect">
            <a:avLst/>
          </a:prstGeom>
          <a:noFill/>
          <a:ln>
            <a:noFill/>
          </a:ln>
        </p:spPr>
      </p:pic>
      <p:sp>
        <p:nvSpPr>
          <p:cNvPr id="2697" name="Google Shape;2697;p56"/>
          <p:cNvSpPr txBox="1"/>
          <p:nvPr/>
        </p:nvSpPr>
        <p:spPr>
          <a:xfrm>
            <a:off x="-9187" y="894075"/>
            <a:ext cx="224022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04  - 2022</a:t>
            </a:r>
            <a:endParaRPr b="1" sz="1200">
              <a:solidFill>
                <a:schemeClr val="dk1"/>
              </a:solidFill>
              <a:latin typeface="Arial Narrow"/>
              <a:ea typeface="Arial Narrow"/>
              <a:cs typeface="Arial Narrow"/>
              <a:sym typeface="Arial Narrow"/>
            </a:endParaRPr>
          </a:p>
        </p:txBody>
      </p:sp>
      <p:grpSp>
        <p:nvGrpSpPr>
          <p:cNvPr id="2698" name="Google Shape;2698;p56"/>
          <p:cNvGrpSpPr/>
          <p:nvPr/>
        </p:nvGrpSpPr>
        <p:grpSpPr>
          <a:xfrm>
            <a:off x="179214" y="4211960"/>
            <a:ext cx="1892650" cy="488476"/>
            <a:chOff x="2397524" y="3379972"/>
            <a:chExt cx="4508500" cy="904875"/>
          </a:xfrm>
        </p:grpSpPr>
        <p:pic>
          <p:nvPicPr>
            <p:cNvPr id="2699" name="Google Shape;2699;p56"/>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2700" name="Google Shape;2700;p56"/>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67</a:t>
              </a:r>
              <a:endParaRPr b="1" sz="2000">
                <a:solidFill>
                  <a:schemeClr val="dk1"/>
                </a:solidFill>
                <a:latin typeface="Arial Narrow"/>
                <a:ea typeface="Arial Narrow"/>
                <a:cs typeface="Arial Narrow"/>
                <a:sym typeface="Arial Narrow"/>
              </a:endParaRPr>
            </a:p>
          </p:txBody>
        </p:sp>
      </p:grpSp>
      <p:sp>
        <p:nvSpPr>
          <p:cNvPr id="2701" name="Google Shape;2701;p56"/>
          <p:cNvSpPr txBox="1"/>
          <p:nvPr/>
        </p:nvSpPr>
        <p:spPr>
          <a:xfrm>
            <a:off x="-15637" y="4700436"/>
            <a:ext cx="218073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aumento en un 0,8%</a:t>
            </a:r>
            <a:endParaRPr b="1" sz="1200">
              <a:solidFill>
                <a:schemeClr val="dk1"/>
              </a:solidFill>
              <a:latin typeface="Arial Narrow"/>
              <a:ea typeface="Arial Narrow"/>
              <a:cs typeface="Arial Narrow"/>
              <a:sym typeface="Arial Narrow"/>
            </a:endParaRPr>
          </a:p>
        </p:txBody>
      </p:sp>
      <p:sp>
        <p:nvSpPr>
          <p:cNvPr id="2702" name="Google Shape;2702;p56"/>
          <p:cNvSpPr/>
          <p:nvPr/>
        </p:nvSpPr>
        <p:spPr>
          <a:xfrm>
            <a:off x="2305713" y="2708749"/>
            <a:ext cx="4946011" cy="4078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a:t>
            </a:r>
            <a:r>
              <a:rPr lang="es-ES" sz="1000">
                <a:solidFill>
                  <a:schemeClr val="dk1"/>
                </a:solidFill>
                <a:latin typeface="Arial Narrow"/>
                <a:ea typeface="Arial Narrow"/>
                <a:cs typeface="Arial Narrow"/>
                <a:sym typeface="Arial Narrow"/>
              </a:rPr>
              <a:t>Datos UPGD Número de reportes por semana epidemiológica 2019-2022</a:t>
            </a:r>
            <a:endParaRPr sz="1000">
              <a:solidFill>
                <a:schemeClr val="dk1"/>
              </a:solidFill>
              <a:latin typeface="Arial Narrow"/>
              <a:ea typeface="Arial Narrow"/>
              <a:cs typeface="Arial Narrow"/>
              <a:sym typeface="Arial Narrow"/>
            </a:endParaRPr>
          </a:p>
        </p:txBody>
      </p:sp>
      <p:grpSp>
        <p:nvGrpSpPr>
          <p:cNvPr id="2703" name="Google Shape;2703;p56"/>
          <p:cNvGrpSpPr/>
          <p:nvPr/>
        </p:nvGrpSpPr>
        <p:grpSpPr>
          <a:xfrm>
            <a:off x="2448322" y="74775"/>
            <a:ext cx="3446504" cy="276999"/>
            <a:chOff x="2448322" y="74775"/>
            <a:chExt cx="3446504" cy="276999"/>
          </a:xfrm>
        </p:grpSpPr>
        <p:sp>
          <p:nvSpPr>
            <p:cNvPr id="2704" name="Google Shape;2704;p5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05" name="Google Shape;2705;p56"/>
            <p:cNvCxnSpPr>
              <a:stCxn id="270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706" name="Google Shape;2706;p5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707" name="Google Shape;2707;p56"/>
          <p:cNvSpPr/>
          <p:nvPr/>
        </p:nvSpPr>
        <p:spPr>
          <a:xfrm>
            <a:off x="0" y="549445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08" name="Google Shape;2708;p56"/>
          <p:cNvGrpSpPr/>
          <p:nvPr/>
        </p:nvGrpSpPr>
        <p:grpSpPr>
          <a:xfrm>
            <a:off x="277404" y="5621632"/>
            <a:ext cx="3446504" cy="276999"/>
            <a:chOff x="2448322" y="74775"/>
            <a:chExt cx="3446504" cy="276999"/>
          </a:xfrm>
        </p:grpSpPr>
        <p:sp>
          <p:nvSpPr>
            <p:cNvPr id="2709" name="Google Shape;2709;p5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10" name="Google Shape;2710;p56"/>
            <p:cNvCxnSpPr>
              <a:stCxn id="270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711" name="Google Shape;2711;p5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grpSp>
        <p:nvGrpSpPr>
          <p:cNvPr id="2712" name="Google Shape;2712;p56"/>
          <p:cNvGrpSpPr/>
          <p:nvPr/>
        </p:nvGrpSpPr>
        <p:grpSpPr>
          <a:xfrm>
            <a:off x="3888482" y="5635532"/>
            <a:ext cx="3446504" cy="276999"/>
            <a:chOff x="2448322" y="74775"/>
            <a:chExt cx="3446504" cy="276999"/>
          </a:xfrm>
        </p:grpSpPr>
        <p:sp>
          <p:nvSpPr>
            <p:cNvPr id="2713" name="Google Shape;2713;p5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14" name="Google Shape;2714;p56"/>
            <p:cNvCxnSpPr>
              <a:stCxn id="271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715" name="Google Shape;2715;p5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Ingesta de crema dental</a:t>
              </a:r>
              <a:endParaRPr b="1" sz="1200">
                <a:solidFill>
                  <a:schemeClr val="dk1"/>
                </a:solidFill>
                <a:latin typeface="Arial Narrow"/>
                <a:ea typeface="Arial Narrow"/>
                <a:cs typeface="Arial Narrow"/>
                <a:sym typeface="Arial Narrow"/>
              </a:endParaRPr>
            </a:p>
          </p:txBody>
        </p:sp>
      </p:grpSp>
      <p:sp>
        <p:nvSpPr>
          <p:cNvPr id="2716" name="Google Shape;2716;p5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Pág.56 </a:t>
            </a:r>
            <a:endParaRPr b="1" sz="1050">
              <a:solidFill>
                <a:schemeClr val="dk1"/>
              </a:solidFill>
              <a:latin typeface="Arial Narrow"/>
              <a:ea typeface="Arial Narrow"/>
              <a:cs typeface="Arial Narrow"/>
              <a:sym typeface="Arial Narrow"/>
            </a:endParaRPr>
          </a:p>
        </p:txBody>
      </p:sp>
      <p:sp>
        <p:nvSpPr>
          <p:cNvPr id="2717" name="Google Shape;2717;p56"/>
          <p:cNvSpPr txBox="1"/>
          <p:nvPr>
            <p:ph type="ctrTitle"/>
          </p:nvPr>
        </p:nvSpPr>
        <p:spPr>
          <a:xfrm>
            <a:off x="-29713" y="24402"/>
            <a:ext cx="2208885" cy="86177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Exposición a flúor</a:t>
            </a:r>
            <a:endParaRPr b="1" sz="2500">
              <a:solidFill>
                <a:srgbClr val="C00000"/>
              </a:solidFill>
              <a:latin typeface="Arial Narrow"/>
              <a:ea typeface="Arial Narrow"/>
              <a:cs typeface="Arial Narrow"/>
              <a:sym typeface="Arial Narrow"/>
            </a:endParaRPr>
          </a:p>
        </p:txBody>
      </p:sp>
      <p:pic>
        <p:nvPicPr>
          <p:cNvPr id="2718" name="Google Shape;2718;p56"/>
          <p:cNvPicPr preferRelativeResize="0"/>
          <p:nvPr/>
        </p:nvPicPr>
        <p:blipFill rotWithShape="1">
          <a:blip r:embed="rId5">
            <a:alphaModFix/>
          </a:blip>
          <a:srcRect b="0" l="0" r="0" t="0"/>
          <a:stretch/>
        </p:blipFill>
        <p:spPr>
          <a:xfrm>
            <a:off x="517448" y="6017658"/>
            <a:ext cx="933450" cy="742950"/>
          </a:xfrm>
          <a:prstGeom prst="rect">
            <a:avLst/>
          </a:prstGeom>
          <a:noFill/>
          <a:ln>
            <a:noFill/>
          </a:ln>
        </p:spPr>
      </p:pic>
      <p:grpSp>
        <p:nvGrpSpPr>
          <p:cNvPr id="2719" name="Google Shape;2719;p56"/>
          <p:cNvGrpSpPr/>
          <p:nvPr/>
        </p:nvGrpSpPr>
        <p:grpSpPr>
          <a:xfrm>
            <a:off x="64540" y="6650837"/>
            <a:ext cx="1761059" cy="918845"/>
            <a:chOff x="-103304" y="7072716"/>
            <a:chExt cx="1336174" cy="918845"/>
          </a:xfrm>
        </p:grpSpPr>
        <p:sp>
          <p:nvSpPr>
            <p:cNvPr id="2720" name="Google Shape;2720;p5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2721" name="Google Shape;2721;p56"/>
            <p:cNvSpPr/>
            <p:nvPr/>
          </p:nvSpPr>
          <p:spPr>
            <a:xfrm>
              <a:off x="-103304" y="7363321"/>
              <a:ext cx="1336174" cy="6282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Régimen contributivo</a:t>
              </a:r>
              <a:endParaRPr/>
            </a:p>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53,19%</a:t>
              </a:r>
              <a:endParaRPr/>
            </a:p>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Régimen subsidiado</a:t>
              </a:r>
              <a:endParaRPr b="1" sz="10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46,81%</a:t>
              </a:r>
              <a:endParaRPr b="1" sz="1400">
                <a:solidFill>
                  <a:schemeClr val="dk1"/>
                </a:solidFill>
                <a:latin typeface="Arial Narrow"/>
                <a:ea typeface="Arial Narrow"/>
                <a:cs typeface="Arial Narrow"/>
                <a:sym typeface="Arial Narrow"/>
              </a:endParaRPr>
            </a:p>
          </p:txBody>
        </p:sp>
      </p:grpSp>
      <p:pic>
        <p:nvPicPr>
          <p:cNvPr id="2722" name="Google Shape;2722;p56"/>
          <p:cNvPicPr preferRelativeResize="0"/>
          <p:nvPr/>
        </p:nvPicPr>
        <p:blipFill rotWithShape="1">
          <a:blip r:embed="rId6">
            <a:alphaModFix/>
          </a:blip>
          <a:srcRect b="0" l="0" r="0" t="0"/>
          <a:stretch/>
        </p:blipFill>
        <p:spPr>
          <a:xfrm>
            <a:off x="2305714" y="6031681"/>
            <a:ext cx="942975" cy="771525"/>
          </a:xfrm>
          <a:prstGeom prst="rect">
            <a:avLst/>
          </a:prstGeom>
          <a:noFill/>
          <a:ln>
            <a:noFill/>
          </a:ln>
        </p:spPr>
      </p:pic>
      <p:grpSp>
        <p:nvGrpSpPr>
          <p:cNvPr id="2723" name="Google Shape;2723;p56"/>
          <p:cNvGrpSpPr/>
          <p:nvPr/>
        </p:nvGrpSpPr>
        <p:grpSpPr>
          <a:xfrm>
            <a:off x="1951898" y="6646427"/>
            <a:ext cx="1720560" cy="877901"/>
            <a:chOff x="-36884" y="7072716"/>
            <a:chExt cx="1305446" cy="877901"/>
          </a:xfrm>
        </p:grpSpPr>
        <p:sp>
          <p:nvSpPr>
            <p:cNvPr id="2724" name="Google Shape;2724;p5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725" name="Google Shape;2725;p56"/>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100%</a:t>
              </a:r>
              <a:endParaRPr b="1" sz="1600">
                <a:solidFill>
                  <a:schemeClr val="dk1"/>
                </a:solidFill>
                <a:latin typeface="Arial Narrow"/>
                <a:ea typeface="Arial Narrow"/>
                <a:cs typeface="Arial Narrow"/>
                <a:sym typeface="Arial Narrow"/>
              </a:endParaRPr>
            </a:p>
          </p:txBody>
        </p:sp>
        <p:sp>
          <p:nvSpPr>
            <p:cNvPr id="2726" name="Google Shape;2726;p56"/>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67 casos</a:t>
              </a:r>
              <a:endParaRPr b="1" sz="1200">
                <a:solidFill>
                  <a:schemeClr val="dk1"/>
                </a:solidFill>
                <a:latin typeface="Arial Narrow"/>
                <a:ea typeface="Arial Narrow"/>
                <a:cs typeface="Arial Narrow"/>
                <a:sym typeface="Arial Narrow"/>
              </a:endParaRPr>
            </a:p>
          </p:txBody>
        </p:sp>
      </p:grpSp>
      <p:sp>
        <p:nvSpPr>
          <p:cNvPr id="2727" name="Google Shape;2727;p56"/>
          <p:cNvSpPr/>
          <p:nvPr/>
        </p:nvSpPr>
        <p:spPr>
          <a:xfrm>
            <a:off x="2305714" y="5036698"/>
            <a:ext cx="4946011" cy="26161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Tabla. Casos de exposición a flúor por UPGD. </a:t>
            </a:r>
            <a:endParaRPr sz="1100">
              <a:solidFill>
                <a:schemeClr val="dk1"/>
              </a:solidFill>
              <a:latin typeface="Arial Narrow"/>
              <a:ea typeface="Arial Narrow"/>
              <a:cs typeface="Arial Narrow"/>
              <a:sym typeface="Arial Narrow"/>
            </a:endParaRPr>
          </a:p>
        </p:txBody>
      </p:sp>
      <p:sp>
        <p:nvSpPr>
          <p:cNvPr id="2728" name="Google Shape;2728;p56"/>
          <p:cNvSpPr/>
          <p:nvPr/>
        </p:nvSpPr>
        <p:spPr>
          <a:xfrm>
            <a:off x="1101982" y="8535741"/>
            <a:ext cx="74006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59,70%</a:t>
            </a:r>
            <a:endParaRPr b="1" sz="1400">
              <a:solidFill>
                <a:schemeClr val="dk1"/>
              </a:solidFill>
              <a:latin typeface="Arial Narrow"/>
              <a:ea typeface="Arial Narrow"/>
              <a:cs typeface="Arial Narrow"/>
              <a:sym typeface="Arial Narrow"/>
            </a:endParaRPr>
          </a:p>
        </p:txBody>
      </p:sp>
      <p:grpSp>
        <p:nvGrpSpPr>
          <p:cNvPr id="2729" name="Google Shape;2729;p56"/>
          <p:cNvGrpSpPr/>
          <p:nvPr/>
        </p:nvGrpSpPr>
        <p:grpSpPr>
          <a:xfrm>
            <a:off x="72058" y="8272390"/>
            <a:ext cx="803425" cy="882974"/>
            <a:chOff x="1068833" y="1243369"/>
            <a:chExt cx="803425" cy="882974"/>
          </a:xfrm>
        </p:grpSpPr>
        <p:sp>
          <p:nvSpPr>
            <p:cNvPr id="2730" name="Google Shape;2730;p56"/>
            <p:cNvSpPr/>
            <p:nvPr/>
          </p:nvSpPr>
          <p:spPr>
            <a:xfrm>
              <a:off x="1115283" y="1520368"/>
              <a:ext cx="74006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40,30%</a:t>
              </a:r>
              <a:endParaRPr b="1" sz="1400">
                <a:solidFill>
                  <a:schemeClr val="dk1"/>
                </a:solidFill>
                <a:latin typeface="Arial Narrow"/>
                <a:ea typeface="Arial Narrow"/>
                <a:cs typeface="Arial Narrow"/>
                <a:sym typeface="Arial Narrow"/>
              </a:endParaRPr>
            </a:p>
          </p:txBody>
        </p:sp>
        <p:sp>
          <p:nvSpPr>
            <p:cNvPr id="2731" name="Google Shape;2731;p56"/>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2732" name="Google Shape;2732;p56"/>
            <p:cNvSpPr/>
            <p:nvPr/>
          </p:nvSpPr>
          <p:spPr>
            <a:xfrm>
              <a:off x="1141927" y="18493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27 casos</a:t>
              </a:r>
              <a:endParaRPr sz="1200">
                <a:solidFill>
                  <a:schemeClr val="dk1"/>
                </a:solidFill>
                <a:latin typeface="Calibri"/>
                <a:ea typeface="Calibri"/>
                <a:cs typeface="Calibri"/>
                <a:sym typeface="Calibri"/>
              </a:endParaRPr>
            </a:p>
          </p:txBody>
        </p:sp>
      </p:grpSp>
      <p:sp>
        <p:nvSpPr>
          <p:cNvPr id="2733" name="Google Shape;2733;p56"/>
          <p:cNvSpPr/>
          <p:nvPr/>
        </p:nvSpPr>
        <p:spPr>
          <a:xfrm>
            <a:off x="1080170" y="8262441"/>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2734" name="Google Shape;2734;p56"/>
          <p:cNvSpPr/>
          <p:nvPr/>
        </p:nvSpPr>
        <p:spPr>
          <a:xfrm>
            <a:off x="1099687" y="8868485"/>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40 casos</a:t>
            </a:r>
            <a:endParaRPr sz="1200">
              <a:solidFill>
                <a:schemeClr val="dk1"/>
              </a:solidFill>
              <a:latin typeface="Calibri"/>
              <a:ea typeface="Calibri"/>
              <a:cs typeface="Calibri"/>
              <a:sym typeface="Calibri"/>
            </a:endParaRPr>
          </a:p>
        </p:txBody>
      </p:sp>
      <p:pic>
        <p:nvPicPr>
          <p:cNvPr id="2735" name="Google Shape;2735;p56"/>
          <p:cNvPicPr preferRelativeResize="0"/>
          <p:nvPr/>
        </p:nvPicPr>
        <p:blipFill rotWithShape="1">
          <a:blip r:embed="rId7">
            <a:alphaModFix/>
          </a:blip>
          <a:srcRect b="0" l="0" r="0" t="0"/>
          <a:stretch/>
        </p:blipFill>
        <p:spPr>
          <a:xfrm>
            <a:off x="1219810" y="7635608"/>
            <a:ext cx="460169" cy="694026"/>
          </a:xfrm>
          <a:prstGeom prst="rect">
            <a:avLst/>
          </a:prstGeom>
          <a:noFill/>
          <a:ln>
            <a:noFill/>
          </a:ln>
        </p:spPr>
      </p:pic>
      <p:pic>
        <p:nvPicPr>
          <p:cNvPr id="2736" name="Google Shape;2736;p56"/>
          <p:cNvPicPr preferRelativeResize="0"/>
          <p:nvPr/>
        </p:nvPicPr>
        <p:blipFill rotWithShape="1">
          <a:blip r:embed="rId8">
            <a:alphaModFix/>
          </a:blip>
          <a:srcRect b="0" l="0" r="84474" t="10614"/>
          <a:stretch/>
        </p:blipFill>
        <p:spPr>
          <a:xfrm>
            <a:off x="118508" y="7585413"/>
            <a:ext cx="737696" cy="720656"/>
          </a:xfrm>
          <a:prstGeom prst="rect">
            <a:avLst/>
          </a:prstGeom>
          <a:noFill/>
          <a:ln>
            <a:noFill/>
          </a:ln>
        </p:spPr>
      </p:pic>
      <p:sp>
        <p:nvSpPr>
          <p:cNvPr id="2737" name="Google Shape;2737;p56"/>
          <p:cNvSpPr/>
          <p:nvPr/>
        </p:nvSpPr>
        <p:spPr>
          <a:xfrm>
            <a:off x="3744465" y="7092280"/>
            <a:ext cx="3456433" cy="326499"/>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38" name="Google Shape;2738;p56"/>
          <p:cNvGrpSpPr/>
          <p:nvPr/>
        </p:nvGrpSpPr>
        <p:grpSpPr>
          <a:xfrm>
            <a:off x="3947570" y="7125637"/>
            <a:ext cx="3446504" cy="276999"/>
            <a:chOff x="2448322" y="33831"/>
            <a:chExt cx="3446504" cy="276999"/>
          </a:xfrm>
        </p:grpSpPr>
        <p:sp>
          <p:nvSpPr>
            <p:cNvPr id="2739" name="Google Shape;2739;p56"/>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40" name="Google Shape;2740;p56"/>
            <p:cNvCxnSpPr>
              <a:stCxn id="2739"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2741" name="Google Shape;2741;p56"/>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2742" name="Google Shape;2742;p56"/>
          <p:cNvSpPr txBox="1"/>
          <p:nvPr/>
        </p:nvSpPr>
        <p:spPr>
          <a:xfrm>
            <a:off x="3600083" y="7485030"/>
            <a:ext cx="3456434" cy="127727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Entre los 67 casos incluidos, 50 presentaron una clasificación normal con un 74,63% (sin presencia de fluorosis), y 17 presentaron algún grado de severidad según la clasificación de DEAN (25,37%). Para los 6 años, dudoso (4,26%) fue la clasificación que más se presentó. Para los 12 años leve con el (6,38%), en los 15 años hay 3 casos muy leves con el (6,38%) y para los 18 años muy leve 2 casos con el (4,26%)</a:t>
            </a:r>
            <a:endParaRPr sz="1100">
              <a:solidFill>
                <a:schemeClr val="dk1"/>
              </a:solidFill>
              <a:latin typeface="Arial Narrow"/>
              <a:ea typeface="Arial Narrow"/>
              <a:cs typeface="Arial Narrow"/>
              <a:sym typeface="Arial Narrow"/>
            </a:endParaRPr>
          </a:p>
        </p:txBody>
      </p:sp>
      <p:pic>
        <p:nvPicPr>
          <p:cNvPr descr="La salud bucal es sinónimo de calidad de vida | Andalucía Información.  Todas las noticias de Sociedad" id="2743" name="Google Shape;2743;p56"/>
          <p:cNvPicPr preferRelativeResize="0"/>
          <p:nvPr/>
        </p:nvPicPr>
        <p:blipFill rotWithShape="1">
          <a:blip r:embed="rId9">
            <a:alphaModFix/>
          </a:blip>
          <a:srcRect b="0" l="0" r="0" t="0"/>
          <a:stretch/>
        </p:blipFill>
        <p:spPr>
          <a:xfrm>
            <a:off x="593379" y="1377539"/>
            <a:ext cx="1086600" cy="1086600"/>
          </a:xfrm>
          <a:prstGeom prst="rect">
            <a:avLst/>
          </a:prstGeom>
          <a:noFill/>
          <a:ln>
            <a:noFill/>
          </a:ln>
        </p:spPr>
      </p:pic>
      <p:sp>
        <p:nvSpPr>
          <p:cNvPr id="2744" name="Google Shape;2744;p56"/>
          <p:cNvSpPr txBox="1"/>
          <p:nvPr/>
        </p:nvSpPr>
        <p:spPr>
          <a:xfrm>
            <a:off x="2197179" y="7672392"/>
            <a:ext cx="1375324"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Clasificación según DEAN </a:t>
            </a:r>
            <a:endParaRPr b="1" sz="900">
              <a:solidFill>
                <a:schemeClr val="dk1"/>
              </a:solidFill>
              <a:latin typeface="Arial Narrow"/>
              <a:ea typeface="Arial Narrow"/>
              <a:cs typeface="Arial Narrow"/>
              <a:sym typeface="Arial Narrow"/>
            </a:endParaRPr>
          </a:p>
        </p:txBody>
      </p:sp>
      <p:pic>
        <p:nvPicPr>
          <p:cNvPr id="2745" name="Google Shape;2745;p56"/>
          <p:cNvPicPr preferRelativeResize="0"/>
          <p:nvPr/>
        </p:nvPicPr>
        <p:blipFill rotWithShape="1">
          <a:blip r:embed="rId10">
            <a:alphaModFix/>
          </a:blip>
          <a:srcRect b="28101" l="41985" r="8396" t="35178"/>
          <a:stretch/>
        </p:blipFill>
        <p:spPr>
          <a:xfrm>
            <a:off x="2125476" y="393309"/>
            <a:ext cx="4996305" cy="2336367"/>
          </a:xfrm>
          <a:prstGeom prst="rect">
            <a:avLst/>
          </a:prstGeom>
          <a:noFill/>
          <a:ln>
            <a:noFill/>
          </a:ln>
        </p:spPr>
      </p:pic>
      <p:pic>
        <p:nvPicPr>
          <p:cNvPr id="2746" name="Google Shape;2746;p56"/>
          <p:cNvPicPr preferRelativeResize="0"/>
          <p:nvPr/>
        </p:nvPicPr>
        <p:blipFill rotWithShape="1">
          <a:blip r:embed="rId11">
            <a:alphaModFix/>
          </a:blip>
          <a:srcRect b="22439" l="4064" r="62177" t="39171"/>
          <a:stretch/>
        </p:blipFill>
        <p:spPr>
          <a:xfrm>
            <a:off x="1869630" y="7939708"/>
            <a:ext cx="1798679" cy="1149975"/>
          </a:xfrm>
          <a:prstGeom prst="rect">
            <a:avLst/>
          </a:prstGeom>
          <a:noFill/>
          <a:ln>
            <a:noFill/>
          </a:ln>
        </p:spPr>
      </p:pic>
      <p:pic>
        <p:nvPicPr>
          <p:cNvPr id="2747" name="Google Shape;2747;p56"/>
          <p:cNvPicPr preferRelativeResize="0"/>
          <p:nvPr/>
        </p:nvPicPr>
        <p:blipFill rotWithShape="1">
          <a:blip r:embed="rId12">
            <a:alphaModFix/>
          </a:blip>
          <a:srcRect b="37203" l="4066" r="52766" t="47047"/>
          <a:stretch/>
        </p:blipFill>
        <p:spPr>
          <a:xfrm>
            <a:off x="3808034" y="6133125"/>
            <a:ext cx="3313747" cy="873174"/>
          </a:xfrm>
          <a:prstGeom prst="rect">
            <a:avLst/>
          </a:prstGeom>
          <a:noFill/>
          <a:ln>
            <a:noFill/>
          </a:ln>
        </p:spPr>
      </p:pic>
      <p:pic>
        <p:nvPicPr>
          <p:cNvPr id="2748" name="Google Shape;2748;p56"/>
          <p:cNvPicPr preferRelativeResize="0"/>
          <p:nvPr/>
        </p:nvPicPr>
        <p:blipFill rotWithShape="1">
          <a:blip r:embed="rId13">
            <a:alphaModFix/>
          </a:blip>
          <a:srcRect b="20468" l="4065" r="51659" t="52953"/>
          <a:stretch/>
        </p:blipFill>
        <p:spPr>
          <a:xfrm>
            <a:off x="2326300" y="3271478"/>
            <a:ext cx="4363272" cy="177363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3" name="Shape 2753"/>
        <p:cNvGrpSpPr/>
        <p:nvPr/>
      </p:nvGrpSpPr>
      <p:grpSpPr>
        <a:xfrm>
          <a:off x="0" y="0"/>
          <a:ext cx="0" cy="0"/>
          <a:chOff x="0" y="0"/>
          <a:chExt cx="0" cy="0"/>
        </a:xfrm>
      </p:grpSpPr>
      <p:sp>
        <p:nvSpPr>
          <p:cNvPr id="2754" name="Google Shape;2754;p5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Pág..57</a:t>
            </a:r>
            <a:endParaRPr b="1" sz="1050">
              <a:solidFill>
                <a:schemeClr val="dk1"/>
              </a:solidFill>
              <a:latin typeface="Arial Narrow"/>
              <a:ea typeface="Arial Narrow"/>
              <a:cs typeface="Arial Narrow"/>
              <a:sym typeface="Arial Narrow"/>
            </a:endParaRPr>
          </a:p>
        </p:txBody>
      </p:sp>
      <p:sp>
        <p:nvSpPr>
          <p:cNvPr id="2755" name="Google Shape;2755;p57"/>
          <p:cNvSpPr txBox="1"/>
          <p:nvPr>
            <p:ph type="title"/>
          </p:nvPr>
        </p:nvSpPr>
        <p:spPr>
          <a:xfrm>
            <a:off x="0" y="2066169"/>
            <a:ext cx="6727831" cy="4320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600"/>
              <a:buFont typeface="Arial Narrow"/>
              <a:buNone/>
            </a:pPr>
            <a:r>
              <a:rPr b="1" lang="es-ES" sz="1600">
                <a:latin typeface="Arial Narrow"/>
                <a:ea typeface="Arial Narrow"/>
                <a:cs typeface="Arial Narrow"/>
                <a:sym typeface="Arial Narrow"/>
              </a:rPr>
              <a:t>Búsqueda activa institucional</a:t>
            </a:r>
            <a:endParaRPr b="1" sz="1600">
              <a:latin typeface="Arial Narrow"/>
              <a:ea typeface="Arial Narrow"/>
              <a:cs typeface="Arial Narrow"/>
              <a:sym typeface="Arial Narrow"/>
            </a:endParaRPr>
          </a:p>
        </p:txBody>
      </p:sp>
      <p:sp>
        <p:nvSpPr>
          <p:cNvPr id="2756" name="Google Shape;2756;p57"/>
          <p:cNvSpPr/>
          <p:nvPr/>
        </p:nvSpPr>
        <p:spPr>
          <a:xfrm>
            <a:off x="-27830" y="2425213"/>
            <a:ext cx="7200900" cy="175432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promedio en la ejecución de la Búsqueda Activa Institucional (BAI) en 164 Unidades Primarias Generadoras de Datos (UPGD) para el mes de marzo, semanas 9 a la 13, fue del 77.9 %, sobre la línea base para la ciudad (75%). </a:t>
            </a:r>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Secretaría de Salud de Medellín realizó Búsqueda Retrospectiva Institucional (BRI), en línea con los criterios para la realización de Búsqueda Activa Institucional dispuestos en el documento técnico Metodología de Búsqueda Activa Institucional por RIPS, y los lineamientos 2022 del Instituto Nacional de Salud que para este año dentro del silencio epidemiológico incluyo los eventos, dengue (en los municipios clasificados como muy alta, alta y mediana transmisión), EDA e IRA. La estrategia de vigilancia para cáncer de mama, cáncer de cuello uterino y cáncer en menores de 18 años se encuentra en revisión por lo que no se contemplaran en los criterios para la realización de Búsqueda Activa Institucional. El detalle de los hallazgos se aprecia a continuación:</a:t>
            </a:r>
            <a:endParaRPr/>
          </a:p>
        </p:txBody>
      </p:sp>
      <p:sp>
        <p:nvSpPr>
          <p:cNvPr id="2757" name="Google Shape;2757;p57"/>
          <p:cNvSpPr/>
          <p:nvPr/>
        </p:nvSpPr>
        <p:spPr>
          <a:xfrm>
            <a:off x="616337" y="4128357"/>
            <a:ext cx="6111494"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1. Número de UPGD según criterio para realización de Búsqueda Activa Institucional, BRI SSM, marzo de 2022</a:t>
            </a:r>
            <a:endParaRPr sz="1050">
              <a:solidFill>
                <a:schemeClr val="dk1"/>
              </a:solidFill>
              <a:latin typeface="Arial Narrow"/>
              <a:ea typeface="Arial Narrow"/>
              <a:cs typeface="Arial Narrow"/>
              <a:sym typeface="Arial Narrow"/>
            </a:endParaRPr>
          </a:p>
        </p:txBody>
      </p:sp>
      <p:pic>
        <p:nvPicPr>
          <p:cNvPr id="2758" name="Google Shape;2758;p57"/>
          <p:cNvPicPr preferRelativeResize="0"/>
          <p:nvPr/>
        </p:nvPicPr>
        <p:blipFill rotWithShape="1">
          <a:blip r:embed="rId3">
            <a:alphaModFix/>
          </a:blip>
          <a:srcRect b="0" l="0" r="0" t="0"/>
          <a:stretch/>
        </p:blipFill>
        <p:spPr>
          <a:xfrm>
            <a:off x="6552777" y="8834366"/>
            <a:ext cx="620293" cy="280609"/>
          </a:xfrm>
          <a:prstGeom prst="rect">
            <a:avLst/>
          </a:prstGeom>
          <a:noFill/>
          <a:ln>
            <a:noFill/>
          </a:ln>
        </p:spPr>
      </p:pic>
      <p:grpSp>
        <p:nvGrpSpPr>
          <p:cNvPr id="2759" name="Google Shape;2759;p57"/>
          <p:cNvGrpSpPr/>
          <p:nvPr/>
        </p:nvGrpSpPr>
        <p:grpSpPr>
          <a:xfrm>
            <a:off x="0" y="14519"/>
            <a:ext cx="7200898" cy="2078231"/>
            <a:chOff x="0" y="14519"/>
            <a:chExt cx="7200898" cy="2078231"/>
          </a:xfrm>
        </p:grpSpPr>
        <p:sp>
          <p:nvSpPr>
            <p:cNvPr id="2760" name="Google Shape;2760;p57"/>
            <p:cNvSpPr txBox="1"/>
            <p:nvPr/>
          </p:nvSpPr>
          <p:spPr>
            <a:xfrm>
              <a:off x="576114" y="1744252"/>
              <a:ext cx="3672408" cy="3484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Mes de Marzo de 2022 -  Reporte Semanas 01 a 12</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761" name="Google Shape;2761;p57"/>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762" name="Google Shape;2762;p57"/>
            <p:cNvPicPr preferRelativeResize="0"/>
            <p:nvPr/>
          </p:nvPicPr>
          <p:blipFill rotWithShape="1">
            <a:blip r:embed="rId4">
              <a:alphaModFix/>
            </a:blip>
            <a:srcRect b="0" l="0" r="0" t="0"/>
            <a:stretch/>
          </p:blipFill>
          <p:spPr>
            <a:xfrm>
              <a:off x="4752578" y="321103"/>
              <a:ext cx="2448320" cy="1771646"/>
            </a:xfrm>
            <a:prstGeom prst="rect">
              <a:avLst/>
            </a:prstGeom>
            <a:noFill/>
            <a:ln>
              <a:noFill/>
            </a:ln>
          </p:spPr>
        </p:pic>
        <p:sp>
          <p:nvSpPr>
            <p:cNvPr id="2763" name="Google Shape;2763;p57"/>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2764" name="Google Shape;2764;p57"/>
          <p:cNvPicPr preferRelativeResize="0"/>
          <p:nvPr/>
        </p:nvPicPr>
        <p:blipFill rotWithShape="1">
          <a:blip r:embed="rId5">
            <a:alphaModFix/>
          </a:blip>
          <a:srcRect b="0" l="0" r="0" t="0"/>
          <a:stretch/>
        </p:blipFill>
        <p:spPr>
          <a:xfrm>
            <a:off x="858162" y="4406316"/>
            <a:ext cx="5428916" cy="461598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9" name="Shape 2769"/>
        <p:cNvGrpSpPr/>
        <p:nvPr/>
      </p:nvGrpSpPr>
      <p:grpSpPr>
        <a:xfrm>
          <a:off x="0" y="0"/>
          <a:ext cx="0" cy="0"/>
          <a:chOff x="0" y="0"/>
          <a:chExt cx="0" cy="0"/>
        </a:xfrm>
      </p:grpSpPr>
      <p:sp>
        <p:nvSpPr>
          <p:cNvPr id="2770" name="Google Shape;2770;p5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58</a:t>
            </a:r>
            <a:endParaRPr b="1" sz="1050">
              <a:solidFill>
                <a:schemeClr val="dk1"/>
              </a:solidFill>
              <a:latin typeface="Arial Narrow"/>
              <a:ea typeface="Arial Narrow"/>
              <a:cs typeface="Arial Narrow"/>
              <a:sym typeface="Arial Narrow"/>
            </a:endParaRPr>
          </a:p>
        </p:txBody>
      </p:sp>
      <p:sp>
        <p:nvSpPr>
          <p:cNvPr id="2771" name="Google Shape;2771;p58"/>
          <p:cNvSpPr txBox="1"/>
          <p:nvPr>
            <p:ph type="title"/>
          </p:nvPr>
        </p:nvSpPr>
        <p:spPr>
          <a:xfrm>
            <a:off x="149005" y="2339752"/>
            <a:ext cx="6727831" cy="4320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600"/>
              <a:buFont typeface="Arial Narrow"/>
              <a:buNone/>
            </a:pPr>
            <a:r>
              <a:rPr b="1" lang="es-ES" sz="1600">
                <a:latin typeface="Arial Narrow"/>
                <a:ea typeface="Arial Narrow"/>
                <a:cs typeface="Arial Narrow"/>
                <a:sym typeface="Arial Narrow"/>
              </a:rPr>
              <a:t>Búsqueda activa institucional</a:t>
            </a:r>
            <a:endParaRPr b="1" sz="1600">
              <a:latin typeface="Arial Narrow"/>
              <a:ea typeface="Arial Narrow"/>
              <a:cs typeface="Arial Narrow"/>
              <a:sym typeface="Arial Narrow"/>
            </a:endParaRPr>
          </a:p>
        </p:txBody>
      </p:sp>
      <p:sp>
        <p:nvSpPr>
          <p:cNvPr id="2772" name="Google Shape;2772;p58"/>
          <p:cNvSpPr/>
          <p:nvPr/>
        </p:nvSpPr>
        <p:spPr>
          <a:xfrm>
            <a:off x="355255" y="2995154"/>
            <a:ext cx="6523829"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050">
                <a:solidFill>
                  <a:schemeClr val="dk1"/>
                </a:solidFill>
                <a:latin typeface="Arial Narrow"/>
                <a:ea typeface="Arial Narrow"/>
                <a:cs typeface="Arial Narrow"/>
                <a:sym typeface="Arial Narrow"/>
              </a:rPr>
              <a:t>Tabla 2. Correlación  de UPGD con silencio en la notificación/ UPGD con casos no notificados para el criterio,  BRI SSM, marzo de 2022</a:t>
            </a:r>
            <a:endParaRPr sz="1050">
              <a:solidFill>
                <a:schemeClr val="dk1"/>
              </a:solidFill>
              <a:latin typeface="Arial Narrow"/>
              <a:ea typeface="Arial Narrow"/>
              <a:cs typeface="Arial Narrow"/>
              <a:sym typeface="Arial Narrow"/>
            </a:endParaRPr>
          </a:p>
        </p:txBody>
      </p:sp>
      <p:pic>
        <p:nvPicPr>
          <p:cNvPr id="2773" name="Google Shape;2773;p58"/>
          <p:cNvPicPr preferRelativeResize="0"/>
          <p:nvPr/>
        </p:nvPicPr>
        <p:blipFill rotWithShape="1">
          <a:blip r:embed="rId3">
            <a:alphaModFix/>
          </a:blip>
          <a:srcRect b="0" l="0" r="0" t="0"/>
          <a:stretch/>
        </p:blipFill>
        <p:spPr>
          <a:xfrm>
            <a:off x="6552777" y="8834366"/>
            <a:ext cx="620293" cy="280609"/>
          </a:xfrm>
          <a:prstGeom prst="rect">
            <a:avLst/>
          </a:prstGeom>
          <a:noFill/>
          <a:ln>
            <a:noFill/>
          </a:ln>
        </p:spPr>
      </p:pic>
      <p:grpSp>
        <p:nvGrpSpPr>
          <p:cNvPr id="2774" name="Google Shape;2774;p58"/>
          <p:cNvGrpSpPr/>
          <p:nvPr/>
        </p:nvGrpSpPr>
        <p:grpSpPr>
          <a:xfrm>
            <a:off x="0" y="14519"/>
            <a:ext cx="7200898" cy="2078230"/>
            <a:chOff x="0" y="14519"/>
            <a:chExt cx="7200898" cy="2078230"/>
          </a:xfrm>
        </p:grpSpPr>
        <p:sp>
          <p:nvSpPr>
            <p:cNvPr id="2775" name="Google Shape;2775;p58"/>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776" name="Google Shape;2776;p58"/>
            <p:cNvPicPr preferRelativeResize="0"/>
            <p:nvPr/>
          </p:nvPicPr>
          <p:blipFill rotWithShape="1">
            <a:blip r:embed="rId4">
              <a:alphaModFix/>
            </a:blip>
            <a:srcRect b="0" l="0" r="0" t="0"/>
            <a:stretch/>
          </p:blipFill>
          <p:spPr>
            <a:xfrm>
              <a:off x="4752578" y="321103"/>
              <a:ext cx="2448320" cy="1771646"/>
            </a:xfrm>
            <a:prstGeom prst="rect">
              <a:avLst/>
            </a:prstGeom>
            <a:noFill/>
            <a:ln>
              <a:noFill/>
            </a:ln>
          </p:spPr>
        </p:pic>
        <p:sp>
          <p:nvSpPr>
            <p:cNvPr id="2777" name="Google Shape;2777;p58"/>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778" name="Google Shape;2778;p58"/>
          <p:cNvSpPr txBox="1"/>
          <p:nvPr/>
        </p:nvSpPr>
        <p:spPr>
          <a:xfrm>
            <a:off x="576114" y="1744252"/>
            <a:ext cx="3672408" cy="3484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Mes de Marzo de 2022 -  Reporte Semanas 01 a 12</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779" name="Google Shape;2779;p58"/>
          <p:cNvPicPr preferRelativeResize="0"/>
          <p:nvPr/>
        </p:nvPicPr>
        <p:blipFill rotWithShape="1">
          <a:blip r:embed="rId5">
            <a:alphaModFix/>
          </a:blip>
          <a:srcRect b="0" l="0" r="0" t="0"/>
          <a:stretch/>
        </p:blipFill>
        <p:spPr>
          <a:xfrm>
            <a:off x="571749" y="3421036"/>
            <a:ext cx="5981027" cy="508113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4" name="Shape 2784"/>
        <p:cNvGrpSpPr/>
        <p:nvPr/>
      </p:nvGrpSpPr>
      <p:grpSpPr>
        <a:xfrm>
          <a:off x="0" y="0"/>
          <a:ext cx="0" cy="0"/>
          <a:chOff x="0" y="0"/>
          <a:chExt cx="0" cy="0"/>
        </a:xfrm>
      </p:grpSpPr>
      <p:sp>
        <p:nvSpPr>
          <p:cNvPr id="2785" name="Google Shape;2785;p5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59</a:t>
            </a:r>
            <a:endParaRPr b="1" sz="1050">
              <a:solidFill>
                <a:schemeClr val="dk1"/>
              </a:solidFill>
              <a:latin typeface="Arial Narrow"/>
              <a:ea typeface="Arial Narrow"/>
              <a:cs typeface="Arial Narrow"/>
              <a:sym typeface="Arial Narrow"/>
            </a:endParaRPr>
          </a:p>
        </p:txBody>
      </p:sp>
      <p:sp>
        <p:nvSpPr>
          <p:cNvPr id="2786" name="Google Shape;2786;p59"/>
          <p:cNvSpPr/>
          <p:nvPr/>
        </p:nvSpPr>
        <p:spPr>
          <a:xfrm>
            <a:off x="1800250" y="3011443"/>
            <a:ext cx="3403172"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Tabla 3. EISP no notificados,  BRI SSM, marzo de 2022</a:t>
            </a:r>
            <a:endParaRPr b="1" sz="1050">
              <a:solidFill>
                <a:schemeClr val="dk1"/>
              </a:solidFill>
              <a:latin typeface="Arial Narrow"/>
              <a:ea typeface="Arial Narrow"/>
              <a:cs typeface="Arial Narrow"/>
              <a:sym typeface="Arial Narrow"/>
            </a:endParaRPr>
          </a:p>
        </p:txBody>
      </p:sp>
      <p:sp>
        <p:nvSpPr>
          <p:cNvPr id="2787" name="Google Shape;2787;p59"/>
          <p:cNvSpPr/>
          <p:nvPr/>
        </p:nvSpPr>
        <p:spPr>
          <a:xfrm>
            <a:off x="288082" y="2119793"/>
            <a:ext cx="6794731"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En el análisis de los criterios para la realización de la BAI, la correlación entre el silencio en la notificación y la identificación de UPGD con casos por fuera del sistema, hubo 7 instituciones prestadoras de servicios de salud con eventos en eliminación sin notificar.  El mayor número de casos que no fueron captados mediante la estrategia de vigilancia rutinaria corresponde a los eventos varicela y agresiones por un animal potencialmente transmisor de rabia.</a:t>
            </a:r>
            <a:endParaRPr/>
          </a:p>
        </p:txBody>
      </p:sp>
      <p:pic>
        <p:nvPicPr>
          <p:cNvPr id="2788" name="Google Shape;2788;p59"/>
          <p:cNvPicPr preferRelativeResize="0"/>
          <p:nvPr/>
        </p:nvPicPr>
        <p:blipFill rotWithShape="1">
          <a:blip r:embed="rId3">
            <a:alphaModFix/>
          </a:blip>
          <a:srcRect b="0" l="0" r="0" t="0"/>
          <a:stretch/>
        </p:blipFill>
        <p:spPr>
          <a:xfrm>
            <a:off x="6552777" y="8834366"/>
            <a:ext cx="620293" cy="280609"/>
          </a:xfrm>
          <a:prstGeom prst="rect">
            <a:avLst/>
          </a:prstGeom>
          <a:noFill/>
          <a:ln>
            <a:noFill/>
          </a:ln>
        </p:spPr>
      </p:pic>
      <p:grpSp>
        <p:nvGrpSpPr>
          <p:cNvPr id="2789" name="Google Shape;2789;p59"/>
          <p:cNvGrpSpPr/>
          <p:nvPr/>
        </p:nvGrpSpPr>
        <p:grpSpPr>
          <a:xfrm>
            <a:off x="0" y="14519"/>
            <a:ext cx="7200898" cy="2078230"/>
            <a:chOff x="0" y="14519"/>
            <a:chExt cx="7200898" cy="2078230"/>
          </a:xfrm>
        </p:grpSpPr>
        <p:sp>
          <p:nvSpPr>
            <p:cNvPr id="2790" name="Google Shape;2790;p59"/>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791" name="Google Shape;2791;p59"/>
            <p:cNvPicPr preferRelativeResize="0"/>
            <p:nvPr/>
          </p:nvPicPr>
          <p:blipFill rotWithShape="1">
            <a:blip r:embed="rId4">
              <a:alphaModFix/>
            </a:blip>
            <a:srcRect b="0" l="0" r="0" t="0"/>
            <a:stretch/>
          </p:blipFill>
          <p:spPr>
            <a:xfrm>
              <a:off x="4752578" y="321103"/>
              <a:ext cx="2448320" cy="1771646"/>
            </a:xfrm>
            <a:prstGeom prst="rect">
              <a:avLst/>
            </a:prstGeom>
            <a:noFill/>
            <a:ln>
              <a:noFill/>
            </a:ln>
          </p:spPr>
        </p:pic>
        <p:sp>
          <p:nvSpPr>
            <p:cNvPr id="2792" name="Google Shape;2792;p59"/>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793" name="Google Shape;2793;p59"/>
          <p:cNvSpPr txBox="1"/>
          <p:nvPr/>
        </p:nvSpPr>
        <p:spPr>
          <a:xfrm>
            <a:off x="576114" y="1744252"/>
            <a:ext cx="3672408" cy="3484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Mes de Marzo de 2022 -  Reporte Semanas 01 a 12</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794" name="Google Shape;2794;p59"/>
          <p:cNvPicPr preferRelativeResize="0"/>
          <p:nvPr/>
        </p:nvPicPr>
        <p:blipFill rotWithShape="1">
          <a:blip r:embed="rId5">
            <a:alphaModFix/>
          </a:blip>
          <a:srcRect b="0" l="0" r="0" t="0"/>
          <a:stretch/>
        </p:blipFill>
        <p:spPr>
          <a:xfrm>
            <a:off x="607904" y="3270589"/>
            <a:ext cx="6160897" cy="53597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6"/>
          <p:cNvSpPr/>
          <p:nvPr/>
        </p:nvSpPr>
        <p:spPr>
          <a:xfrm>
            <a:off x="0" y="1808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4" name="Google Shape;224;p6"/>
          <p:cNvGrpSpPr/>
          <p:nvPr/>
        </p:nvGrpSpPr>
        <p:grpSpPr>
          <a:xfrm>
            <a:off x="277404" y="131608"/>
            <a:ext cx="3446504" cy="276999"/>
            <a:chOff x="2448322" y="74775"/>
            <a:chExt cx="3446504" cy="276999"/>
          </a:xfrm>
        </p:grpSpPr>
        <p:sp>
          <p:nvSpPr>
            <p:cNvPr id="225" name="Google Shape;225;p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6" name="Google Shape;226;p6"/>
            <p:cNvCxnSpPr>
              <a:stCxn id="22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7" name="Google Shape;227;p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Análisis de resistencia</a:t>
              </a:r>
              <a:endParaRPr b="1" sz="1200">
                <a:solidFill>
                  <a:schemeClr val="dk1"/>
                </a:solidFill>
                <a:latin typeface="Arial Narrow"/>
                <a:ea typeface="Arial Narrow"/>
                <a:cs typeface="Arial Narrow"/>
                <a:sym typeface="Arial Narrow"/>
              </a:endParaRPr>
            </a:p>
          </p:txBody>
        </p:sp>
      </p:grpSp>
      <p:grpSp>
        <p:nvGrpSpPr>
          <p:cNvPr id="228" name="Google Shape;228;p6"/>
          <p:cNvGrpSpPr/>
          <p:nvPr/>
        </p:nvGrpSpPr>
        <p:grpSpPr>
          <a:xfrm>
            <a:off x="627150" y="645427"/>
            <a:ext cx="1698105" cy="1972170"/>
            <a:chOff x="5222211" y="5004048"/>
            <a:chExt cx="1698105" cy="1972170"/>
          </a:xfrm>
        </p:grpSpPr>
        <p:pic>
          <p:nvPicPr>
            <p:cNvPr id="229" name="Google Shape;229;p6"/>
            <p:cNvPicPr preferRelativeResize="0"/>
            <p:nvPr/>
          </p:nvPicPr>
          <p:blipFill rotWithShape="1">
            <a:blip r:embed="rId3">
              <a:alphaModFix/>
            </a:blip>
            <a:srcRect b="0" l="0" r="0" t="0"/>
            <a:stretch/>
          </p:blipFill>
          <p:spPr>
            <a:xfrm>
              <a:off x="5222211" y="5004048"/>
              <a:ext cx="1698105" cy="1107232"/>
            </a:xfrm>
            <a:prstGeom prst="rect">
              <a:avLst/>
            </a:prstGeom>
            <a:noFill/>
            <a:ln>
              <a:noFill/>
            </a:ln>
          </p:spPr>
        </p:pic>
        <p:sp>
          <p:nvSpPr>
            <p:cNvPr id="230" name="Google Shape;230;p6"/>
            <p:cNvSpPr txBox="1"/>
            <p:nvPr/>
          </p:nvSpPr>
          <p:spPr>
            <a:xfrm>
              <a:off x="5437921" y="6063050"/>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Resistencia</a:t>
              </a:r>
              <a:endParaRPr/>
            </a:p>
          </p:txBody>
        </p:sp>
        <p:sp>
          <p:nvSpPr>
            <p:cNvPr id="231" name="Google Shape;231;p6"/>
            <p:cNvSpPr/>
            <p:nvPr/>
          </p:nvSpPr>
          <p:spPr>
            <a:xfrm>
              <a:off x="5701229" y="6368312"/>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2,69%</a:t>
              </a:r>
              <a:endParaRPr b="1" sz="1600">
                <a:solidFill>
                  <a:schemeClr val="dk1"/>
                </a:solidFill>
                <a:latin typeface="Arial Narrow"/>
                <a:ea typeface="Arial Narrow"/>
                <a:cs typeface="Arial Narrow"/>
                <a:sym typeface="Arial Narrow"/>
              </a:endParaRPr>
            </a:p>
          </p:txBody>
        </p:sp>
        <p:sp>
          <p:nvSpPr>
            <p:cNvPr id="232" name="Google Shape;232;p6"/>
            <p:cNvSpPr txBox="1"/>
            <p:nvPr/>
          </p:nvSpPr>
          <p:spPr>
            <a:xfrm>
              <a:off x="5485630" y="6699219"/>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18 casos</a:t>
              </a:r>
              <a:endParaRPr b="1" sz="1200">
                <a:solidFill>
                  <a:schemeClr val="dk1"/>
                </a:solidFill>
                <a:latin typeface="Arial Narrow"/>
                <a:ea typeface="Arial Narrow"/>
                <a:cs typeface="Arial Narrow"/>
                <a:sym typeface="Arial Narrow"/>
              </a:endParaRPr>
            </a:p>
          </p:txBody>
        </p:sp>
      </p:grpSp>
      <p:cxnSp>
        <p:nvCxnSpPr>
          <p:cNvPr id="233" name="Google Shape;233;p6"/>
          <p:cNvCxnSpPr>
            <a:stCxn id="231" idx="3"/>
          </p:cNvCxnSpPr>
          <p:nvPr/>
        </p:nvCxnSpPr>
        <p:spPr>
          <a:xfrm>
            <a:off x="1846236" y="2189711"/>
            <a:ext cx="273900" cy="1580100"/>
          </a:xfrm>
          <a:prstGeom prst="bentConnector2">
            <a:avLst/>
          </a:prstGeom>
          <a:noFill/>
          <a:ln cap="flat" cmpd="sng" w="9525">
            <a:solidFill>
              <a:srgbClr val="002060"/>
            </a:solidFill>
            <a:prstDash val="solid"/>
            <a:round/>
            <a:headEnd len="sm" w="sm" type="none"/>
            <a:tailEnd len="med" w="med" type="stealth"/>
          </a:ln>
        </p:spPr>
      </p:cxnSp>
      <p:cxnSp>
        <p:nvCxnSpPr>
          <p:cNvPr id="234" name="Google Shape;234;p6"/>
          <p:cNvCxnSpPr>
            <a:stCxn id="231" idx="1"/>
            <a:endCxn id="235" idx="0"/>
          </p:cNvCxnSpPr>
          <p:nvPr/>
        </p:nvCxnSpPr>
        <p:spPr>
          <a:xfrm flipH="1">
            <a:off x="900968" y="2189711"/>
            <a:ext cx="205200" cy="777600"/>
          </a:xfrm>
          <a:prstGeom prst="bentConnector2">
            <a:avLst/>
          </a:prstGeom>
          <a:noFill/>
          <a:ln cap="flat" cmpd="sng" w="9525">
            <a:solidFill>
              <a:srgbClr val="002060"/>
            </a:solidFill>
            <a:prstDash val="solid"/>
            <a:round/>
            <a:headEnd len="sm" w="sm" type="none"/>
            <a:tailEnd len="med" w="med" type="stealth"/>
          </a:ln>
        </p:spPr>
      </p:cxnSp>
      <p:sp>
        <p:nvSpPr>
          <p:cNvPr id="235" name="Google Shape;235;p6"/>
          <p:cNvSpPr/>
          <p:nvPr/>
        </p:nvSpPr>
        <p:spPr>
          <a:xfrm>
            <a:off x="142691" y="2967450"/>
            <a:ext cx="1516721" cy="586251"/>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Casos Nuevos </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13 Casos </a:t>
            </a:r>
            <a:endParaRPr b="1" sz="1400">
              <a:solidFill>
                <a:schemeClr val="dk1"/>
              </a:solidFill>
              <a:latin typeface="Arial Narrow"/>
              <a:ea typeface="Arial Narrow"/>
              <a:cs typeface="Arial Narrow"/>
              <a:sym typeface="Arial Narrow"/>
            </a:endParaRPr>
          </a:p>
        </p:txBody>
      </p:sp>
      <p:sp>
        <p:nvSpPr>
          <p:cNvPr id="236" name="Google Shape;236;p6"/>
          <p:cNvSpPr/>
          <p:nvPr/>
        </p:nvSpPr>
        <p:spPr>
          <a:xfrm>
            <a:off x="1003609" y="3769725"/>
            <a:ext cx="1516721" cy="586251"/>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Previamente tratados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 Casos </a:t>
            </a:r>
            <a:endParaRPr b="1" sz="1400">
              <a:solidFill>
                <a:schemeClr val="dk1"/>
              </a:solidFill>
              <a:latin typeface="Arial Narrow"/>
              <a:ea typeface="Arial Narrow"/>
              <a:cs typeface="Arial Narrow"/>
              <a:sym typeface="Arial Narrow"/>
            </a:endParaRPr>
          </a:p>
        </p:txBody>
      </p:sp>
      <p:sp>
        <p:nvSpPr>
          <p:cNvPr id="237" name="Google Shape;237;p6"/>
          <p:cNvSpPr txBox="1"/>
          <p:nvPr/>
        </p:nvSpPr>
        <p:spPr>
          <a:xfrm>
            <a:off x="6284910" y="131608"/>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a:t>
            </a:r>
            <a:endParaRPr b="1" sz="1050">
              <a:solidFill>
                <a:schemeClr val="dk1"/>
              </a:solidFill>
              <a:latin typeface="Arial Narrow"/>
              <a:ea typeface="Arial Narrow"/>
              <a:cs typeface="Arial Narrow"/>
              <a:sym typeface="Arial Narrow"/>
            </a:endParaRPr>
          </a:p>
        </p:txBody>
      </p:sp>
      <p:sp>
        <p:nvSpPr>
          <p:cNvPr id="238" name="Google Shape;238;p6"/>
          <p:cNvSpPr/>
          <p:nvPr/>
        </p:nvSpPr>
        <p:spPr>
          <a:xfrm>
            <a:off x="0" y="4878112"/>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239" name="Google Shape;239;p6"/>
          <p:cNvGrpSpPr/>
          <p:nvPr/>
        </p:nvGrpSpPr>
        <p:grpSpPr>
          <a:xfrm>
            <a:off x="277404" y="4991640"/>
            <a:ext cx="3446504" cy="276999"/>
            <a:chOff x="2448322" y="74775"/>
            <a:chExt cx="3446504" cy="276999"/>
          </a:xfrm>
        </p:grpSpPr>
        <p:sp>
          <p:nvSpPr>
            <p:cNvPr id="240" name="Google Shape;240;p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1" name="Google Shape;241;p6"/>
            <p:cNvCxnSpPr>
              <a:stCxn id="24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42" name="Google Shape;242;p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243" name="Google Shape;243;p6"/>
          <p:cNvSpPr txBox="1"/>
          <p:nvPr/>
        </p:nvSpPr>
        <p:spPr>
          <a:xfrm>
            <a:off x="142691" y="5508104"/>
            <a:ext cx="6914143"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400">
                <a:solidFill>
                  <a:schemeClr val="dk1"/>
                </a:solidFill>
                <a:latin typeface="Arial Narrow"/>
                <a:ea typeface="Arial Narrow"/>
                <a:cs typeface="Arial Narrow"/>
                <a:sym typeface="Arial Narrow"/>
              </a:rPr>
              <a:t>Persiste un aumento en la notificación de casos de tuberculosis con respecto al mismo período del año anterior (30,86). En promedio se notifican 42 casos de tuberculosis semanalmente. La semana con mayor número de casos fue la 13 con 57 casos y la de menor número fue la 16 con 21 casos.</a:t>
            </a:r>
            <a:endParaRPr/>
          </a:p>
          <a:p>
            <a:pPr indent="0" lvl="0" marL="0" marR="0" rtl="0" algn="just">
              <a:spcBef>
                <a:spcPts val="0"/>
              </a:spcBef>
              <a:spcAft>
                <a:spcPts val="0"/>
              </a:spcAft>
              <a:buNone/>
            </a:pPr>
            <a:r>
              <a:rPr lang="es-ES" sz="1400">
                <a:solidFill>
                  <a:schemeClr val="dk1"/>
                </a:solidFill>
                <a:latin typeface="Arial Narrow"/>
                <a:ea typeface="Arial Narrow"/>
                <a:cs typeface="Arial Narrow"/>
                <a:sym typeface="Arial Narrow"/>
              </a:rPr>
              <a:t>3 de cada 4 personas con tuberculosis (79,85%) son mayores de 27 años. La población migrante aportó 27 casos del total de los casos notificados.</a:t>
            </a:r>
            <a:endParaRPr/>
          </a:p>
          <a:p>
            <a:pPr indent="0" lvl="0" marL="0" marR="0" rtl="0" algn="just">
              <a:spcBef>
                <a:spcPts val="0"/>
              </a:spcBef>
              <a:spcAft>
                <a:spcPts val="0"/>
              </a:spcAft>
              <a:buNone/>
            </a:pPr>
            <a:r>
              <a:t/>
            </a:r>
            <a:endParaRPr sz="14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400">
                <a:solidFill>
                  <a:schemeClr val="dk1"/>
                </a:solidFill>
                <a:latin typeface="Arial Narrow"/>
                <a:ea typeface="Arial Narrow"/>
                <a:cs typeface="Arial Narrow"/>
                <a:sym typeface="Arial Narrow"/>
              </a:rPr>
              <a:t>Aunque la mortalidad reportada es de 1,34 por 100.000 habitantes, esta cifra solo representa los casos fallecidos al momento de la notificación pero no durante el seguimiento. Este indicador se verá reflejado de manera más precisa al realizar el análisis de la cohorte que se calcula de forma anualizada. En cuanto a la resistencia, El 72,22% de los casos se presentan en personas sin antecedentes de tratamiento previo para tuberculosis lo que sugiere transmisión activa comunitaria. Igualmente el 50% corresponden a multidrogorresisitenca o resistencia a rifampicina.</a:t>
            </a:r>
            <a:endParaRPr/>
          </a:p>
        </p:txBody>
      </p:sp>
      <p:sp>
        <p:nvSpPr>
          <p:cNvPr id="244" name="Google Shape;244;p6"/>
          <p:cNvSpPr/>
          <p:nvPr/>
        </p:nvSpPr>
        <p:spPr>
          <a:xfrm>
            <a:off x="2356100" y="1367755"/>
            <a:ext cx="4700733"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Clasificación según tipo de Resistencia y antecedente de tratamiento previo de la tuberculosis. Período epidemiológico 04 Medellín 2022</a:t>
            </a:r>
            <a:endParaRPr sz="1050">
              <a:solidFill>
                <a:schemeClr val="dk1"/>
              </a:solidFill>
              <a:latin typeface="Arial Narrow"/>
              <a:ea typeface="Arial Narrow"/>
              <a:cs typeface="Arial Narrow"/>
              <a:sym typeface="Arial Narrow"/>
            </a:endParaRPr>
          </a:p>
        </p:txBody>
      </p:sp>
      <p:pic>
        <p:nvPicPr>
          <p:cNvPr id="245" name="Google Shape;245;p6"/>
          <p:cNvPicPr preferRelativeResize="0"/>
          <p:nvPr/>
        </p:nvPicPr>
        <p:blipFill rotWithShape="1">
          <a:blip r:embed="rId4">
            <a:alphaModFix/>
          </a:blip>
          <a:srcRect b="0" l="0" r="0" t="0"/>
          <a:stretch/>
        </p:blipFill>
        <p:spPr>
          <a:xfrm>
            <a:off x="2883045" y="1886516"/>
            <a:ext cx="4173788" cy="188320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9" name="Shape 2799"/>
        <p:cNvGrpSpPr/>
        <p:nvPr/>
      </p:nvGrpSpPr>
      <p:grpSpPr>
        <a:xfrm>
          <a:off x="0" y="0"/>
          <a:ext cx="0" cy="0"/>
          <a:chOff x="0" y="0"/>
          <a:chExt cx="0" cy="0"/>
        </a:xfrm>
      </p:grpSpPr>
      <p:sp>
        <p:nvSpPr>
          <p:cNvPr id="2800" name="Google Shape;2800;p6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60</a:t>
            </a:r>
            <a:endParaRPr b="1" sz="1050">
              <a:solidFill>
                <a:schemeClr val="dk1"/>
              </a:solidFill>
              <a:latin typeface="Arial Narrow"/>
              <a:ea typeface="Arial Narrow"/>
              <a:cs typeface="Arial Narrow"/>
              <a:sym typeface="Arial Narrow"/>
            </a:endParaRPr>
          </a:p>
        </p:txBody>
      </p:sp>
      <p:pic>
        <p:nvPicPr>
          <p:cNvPr id="2801" name="Google Shape;2801;p60"/>
          <p:cNvPicPr preferRelativeResize="0"/>
          <p:nvPr/>
        </p:nvPicPr>
        <p:blipFill rotWithShape="1">
          <a:blip r:embed="rId3">
            <a:alphaModFix/>
          </a:blip>
          <a:srcRect b="0" l="0" r="0" t="0"/>
          <a:stretch/>
        </p:blipFill>
        <p:spPr>
          <a:xfrm>
            <a:off x="6712302" y="8695344"/>
            <a:ext cx="436191" cy="337944"/>
          </a:xfrm>
          <a:prstGeom prst="rect">
            <a:avLst/>
          </a:prstGeom>
          <a:noFill/>
          <a:ln>
            <a:noFill/>
          </a:ln>
        </p:spPr>
      </p:pic>
      <p:pic>
        <p:nvPicPr>
          <p:cNvPr id="2802" name="Google Shape;2802;p60"/>
          <p:cNvPicPr preferRelativeResize="0"/>
          <p:nvPr/>
        </p:nvPicPr>
        <p:blipFill rotWithShape="1">
          <a:blip r:embed="rId4">
            <a:alphaModFix/>
          </a:blip>
          <a:srcRect b="0" l="-2" r="40938" t="0"/>
          <a:stretch/>
        </p:blipFill>
        <p:spPr>
          <a:xfrm>
            <a:off x="0" y="2275443"/>
            <a:ext cx="7200900" cy="6880924"/>
          </a:xfrm>
          <a:prstGeom prst="rect">
            <a:avLst/>
          </a:prstGeom>
          <a:noFill/>
          <a:ln>
            <a:noFill/>
          </a:ln>
        </p:spPr>
      </p:pic>
      <p:grpSp>
        <p:nvGrpSpPr>
          <p:cNvPr id="2803" name="Google Shape;2803;p60"/>
          <p:cNvGrpSpPr/>
          <p:nvPr/>
        </p:nvGrpSpPr>
        <p:grpSpPr>
          <a:xfrm>
            <a:off x="1728242" y="2275443"/>
            <a:ext cx="5305921" cy="6880924"/>
            <a:chOff x="7461810" y="-36659"/>
            <a:chExt cx="4447883" cy="6903934"/>
          </a:xfrm>
        </p:grpSpPr>
        <p:sp>
          <p:nvSpPr>
            <p:cNvPr id="2804" name="Google Shape;2804;p60"/>
            <p:cNvSpPr/>
            <p:nvPr/>
          </p:nvSpPr>
          <p:spPr>
            <a:xfrm>
              <a:off x="7461810" y="-27296"/>
              <a:ext cx="4315226" cy="6894571"/>
            </a:xfrm>
            <a:custGeom>
              <a:rect b="b" l="l" r="r" t="t"/>
              <a:pathLst>
                <a:path extrusionOk="0" h="6894571" w="4315226">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805" name="Google Shape;2805;p60"/>
            <p:cNvCxnSpPr/>
            <p:nvPr/>
          </p:nvCxnSpPr>
          <p:spPr>
            <a:xfrm flipH="1">
              <a:off x="11280577" y="-36659"/>
              <a:ext cx="629116" cy="6890287"/>
            </a:xfrm>
            <a:prstGeom prst="straightConnector1">
              <a:avLst/>
            </a:prstGeom>
            <a:noFill/>
            <a:ln cap="flat" cmpd="sng" w="38100">
              <a:solidFill>
                <a:schemeClr val="lt1"/>
              </a:solidFill>
              <a:prstDash val="solid"/>
              <a:round/>
              <a:headEnd len="sm" w="sm" type="none"/>
              <a:tailEnd len="sm" w="sm" type="none"/>
            </a:ln>
          </p:spPr>
        </p:cxnSp>
      </p:grpSp>
      <p:sp>
        <p:nvSpPr>
          <p:cNvPr id="2806" name="Google Shape;2806;p60"/>
          <p:cNvSpPr txBox="1"/>
          <p:nvPr/>
        </p:nvSpPr>
        <p:spPr>
          <a:xfrm>
            <a:off x="2520330" y="4554942"/>
            <a:ext cx="3502566" cy="34163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s-ES" sz="3600">
                <a:solidFill>
                  <a:schemeClr val="lt1"/>
                </a:solidFill>
                <a:latin typeface="Libre Franklin Black"/>
                <a:ea typeface="Libre Franklin Black"/>
                <a:cs typeface="Libre Franklin Black"/>
                <a:sym typeface="Libre Franklin Black"/>
              </a:rPr>
              <a:t>Gracias</a:t>
            </a:r>
            <a:endParaRPr/>
          </a:p>
          <a:p>
            <a:pPr indent="0" lvl="0" marL="0" marR="0" rtl="0" algn="ctr">
              <a:spcBef>
                <a:spcPts val="0"/>
              </a:spcBef>
              <a:spcAft>
                <a:spcPts val="0"/>
              </a:spcAft>
              <a:buNone/>
            </a:pPr>
            <a:r>
              <a:rPr i="1" lang="es-ES" sz="3600">
                <a:solidFill>
                  <a:schemeClr val="lt1"/>
                </a:solidFill>
                <a:latin typeface="Libre Franklin Black"/>
                <a:ea typeface="Libre Franklin Black"/>
                <a:cs typeface="Libre Franklin Black"/>
                <a:sym typeface="Libre Franklin Black"/>
              </a:rPr>
              <a:t>Equipo de Vigilancia epidemiológica y Sistemas de información</a:t>
            </a:r>
            <a:endParaRPr i="1" sz="5400">
              <a:solidFill>
                <a:schemeClr val="lt1"/>
              </a:solidFill>
              <a:latin typeface="Libre Franklin Black"/>
              <a:ea typeface="Libre Franklin Black"/>
              <a:cs typeface="Libre Franklin Black"/>
              <a:sym typeface="Libre Franklin Black"/>
            </a:endParaRPr>
          </a:p>
        </p:txBody>
      </p:sp>
      <p:sp>
        <p:nvSpPr>
          <p:cNvPr id="2807" name="Google Shape;2807;p60"/>
          <p:cNvSpPr txBox="1"/>
          <p:nvPr/>
        </p:nvSpPr>
        <p:spPr>
          <a:xfrm>
            <a:off x="2502805" y="6876256"/>
            <a:ext cx="3598545" cy="4514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9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2808" name="Google Shape;2808;p60"/>
          <p:cNvGrpSpPr/>
          <p:nvPr/>
        </p:nvGrpSpPr>
        <p:grpSpPr>
          <a:xfrm>
            <a:off x="0" y="14519"/>
            <a:ext cx="7200898" cy="2078230"/>
            <a:chOff x="0" y="14519"/>
            <a:chExt cx="7200898" cy="2078230"/>
          </a:xfrm>
        </p:grpSpPr>
        <p:sp>
          <p:nvSpPr>
            <p:cNvPr id="2809" name="Google Shape;2809;p60"/>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810" name="Google Shape;2810;p60"/>
            <p:cNvPicPr preferRelativeResize="0"/>
            <p:nvPr/>
          </p:nvPicPr>
          <p:blipFill rotWithShape="1">
            <a:blip r:embed="rId5">
              <a:alphaModFix/>
            </a:blip>
            <a:srcRect b="0" l="0" r="0" t="0"/>
            <a:stretch/>
          </p:blipFill>
          <p:spPr>
            <a:xfrm>
              <a:off x="4752578" y="321103"/>
              <a:ext cx="2448320" cy="1771646"/>
            </a:xfrm>
            <a:prstGeom prst="rect">
              <a:avLst/>
            </a:prstGeom>
            <a:noFill/>
            <a:ln>
              <a:noFill/>
            </a:ln>
          </p:spPr>
        </p:pic>
        <p:sp>
          <p:nvSpPr>
            <p:cNvPr id="2811" name="Google Shape;2811;p60"/>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812" name="Google Shape;2812;p60"/>
          <p:cNvSpPr txBox="1"/>
          <p:nvPr/>
        </p:nvSpPr>
        <p:spPr>
          <a:xfrm>
            <a:off x="576114" y="1684583"/>
            <a:ext cx="3816424" cy="4514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Periodo epidemiológico 04 de 2022 - Reporte Semanas 1 a 16 (Hasta Abril 23 de 2022)</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7"/>
          <p:cNvPicPr preferRelativeResize="0"/>
          <p:nvPr/>
        </p:nvPicPr>
        <p:blipFill rotWithShape="1">
          <a:blip r:embed="rId3">
            <a:alphaModFix/>
          </a:blip>
          <a:srcRect b="0" l="0" r="0" t="0"/>
          <a:stretch/>
        </p:blipFill>
        <p:spPr>
          <a:xfrm>
            <a:off x="-4808" y="1"/>
            <a:ext cx="2223924" cy="2824178"/>
          </a:xfrm>
          <a:prstGeom prst="rect">
            <a:avLst/>
          </a:prstGeom>
          <a:noFill/>
          <a:ln>
            <a:noFill/>
          </a:ln>
        </p:spPr>
      </p:pic>
      <p:pic>
        <p:nvPicPr>
          <p:cNvPr id="252" name="Google Shape;252;p7"/>
          <p:cNvPicPr preferRelativeResize="0"/>
          <p:nvPr/>
        </p:nvPicPr>
        <p:blipFill rotWithShape="1">
          <a:blip r:embed="rId4">
            <a:alphaModFix/>
          </a:blip>
          <a:srcRect b="0" l="0" r="0" t="51431"/>
          <a:stretch/>
        </p:blipFill>
        <p:spPr>
          <a:xfrm>
            <a:off x="0" y="2824179"/>
            <a:ext cx="2232223" cy="2666962"/>
          </a:xfrm>
          <a:prstGeom prst="rect">
            <a:avLst/>
          </a:prstGeom>
          <a:noFill/>
          <a:ln>
            <a:noFill/>
          </a:ln>
        </p:spPr>
      </p:pic>
      <p:sp>
        <p:nvSpPr>
          <p:cNvPr id="253" name="Google Shape;253;p7"/>
          <p:cNvSpPr txBox="1"/>
          <p:nvPr/>
        </p:nvSpPr>
        <p:spPr>
          <a:xfrm>
            <a:off x="-4809" y="623805"/>
            <a:ext cx="223110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4- 2022</a:t>
            </a:r>
            <a:endParaRPr b="1" sz="1200">
              <a:solidFill>
                <a:schemeClr val="dk1"/>
              </a:solidFill>
              <a:latin typeface="Arial Narrow"/>
              <a:ea typeface="Arial Narrow"/>
              <a:cs typeface="Arial Narrow"/>
              <a:sym typeface="Arial Narrow"/>
            </a:endParaRPr>
          </a:p>
        </p:txBody>
      </p:sp>
      <p:sp>
        <p:nvSpPr>
          <p:cNvPr id="254" name="Google Shape;254;p7"/>
          <p:cNvSpPr/>
          <p:nvPr/>
        </p:nvSpPr>
        <p:spPr>
          <a:xfrm>
            <a:off x="2274078" y="2167727"/>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tosferina. Medellín, a Periodo epidemiológico 4 acumulado  de 2022. </a:t>
            </a:r>
            <a:endParaRPr sz="1100">
              <a:solidFill>
                <a:schemeClr val="dk1"/>
              </a:solidFill>
              <a:latin typeface="Arial Narrow"/>
              <a:ea typeface="Arial Narrow"/>
              <a:cs typeface="Arial Narrow"/>
              <a:sym typeface="Arial Narrow"/>
            </a:endParaRPr>
          </a:p>
        </p:txBody>
      </p:sp>
      <p:grpSp>
        <p:nvGrpSpPr>
          <p:cNvPr id="255" name="Google Shape;255;p7"/>
          <p:cNvGrpSpPr/>
          <p:nvPr/>
        </p:nvGrpSpPr>
        <p:grpSpPr>
          <a:xfrm>
            <a:off x="179214" y="4211960"/>
            <a:ext cx="1892650" cy="488476"/>
            <a:chOff x="2397524" y="3379972"/>
            <a:chExt cx="4508500" cy="904875"/>
          </a:xfrm>
        </p:grpSpPr>
        <p:pic>
          <p:nvPicPr>
            <p:cNvPr id="256" name="Google Shape;256;p7"/>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57" name="Google Shape;257;p7"/>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28</a:t>
              </a:r>
              <a:endParaRPr b="1" sz="2000">
                <a:solidFill>
                  <a:schemeClr val="dk1"/>
                </a:solidFill>
                <a:latin typeface="Arial Narrow"/>
                <a:ea typeface="Arial Narrow"/>
                <a:cs typeface="Arial Narrow"/>
                <a:sym typeface="Arial Narrow"/>
              </a:endParaRPr>
            </a:p>
          </p:txBody>
        </p:sp>
      </p:grpSp>
      <p:sp>
        <p:nvSpPr>
          <p:cNvPr id="258" name="Google Shape;258;p7"/>
          <p:cNvSpPr/>
          <p:nvPr/>
        </p:nvSpPr>
        <p:spPr>
          <a:xfrm>
            <a:off x="58294" y="487542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7"/>
          <p:cNvSpPr/>
          <p:nvPr/>
        </p:nvSpPr>
        <p:spPr>
          <a:xfrm>
            <a:off x="2295484" y="4890908"/>
            <a:ext cx="490416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 la tosferina. Medellín, a Periodo epidemiológico 4 de 2022, acumulado  de 2022. </a:t>
            </a:r>
            <a:endParaRPr sz="1100">
              <a:solidFill>
                <a:schemeClr val="dk1"/>
              </a:solidFill>
              <a:latin typeface="Arial Narrow"/>
              <a:ea typeface="Arial Narrow"/>
              <a:cs typeface="Arial Narrow"/>
              <a:sym typeface="Arial Narrow"/>
            </a:endParaRPr>
          </a:p>
        </p:txBody>
      </p:sp>
      <p:grpSp>
        <p:nvGrpSpPr>
          <p:cNvPr id="260" name="Google Shape;260;p7"/>
          <p:cNvGrpSpPr/>
          <p:nvPr/>
        </p:nvGrpSpPr>
        <p:grpSpPr>
          <a:xfrm>
            <a:off x="2448322" y="74775"/>
            <a:ext cx="3446504" cy="276999"/>
            <a:chOff x="2448322" y="74775"/>
            <a:chExt cx="3446504" cy="276999"/>
          </a:xfrm>
        </p:grpSpPr>
        <p:sp>
          <p:nvSpPr>
            <p:cNvPr id="261" name="Google Shape;261;p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2" name="Google Shape;262;p7"/>
            <p:cNvCxnSpPr>
              <a:stCxn id="26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3" name="Google Shape;263;p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64" name="Google Shape;264;p7"/>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5" name="Google Shape;265;p7"/>
          <p:cNvGrpSpPr/>
          <p:nvPr/>
        </p:nvGrpSpPr>
        <p:grpSpPr>
          <a:xfrm>
            <a:off x="277404" y="5621632"/>
            <a:ext cx="3446504" cy="276999"/>
            <a:chOff x="2448322" y="74775"/>
            <a:chExt cx="3446504" cy="276999"/>
          </a:xfrm>
        </p:grpSpPr>
        <p:sp>
          <p:nvSpPr>
            <p:cNvPr id="266" name="Google Shape;266;p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7" name="Google Shape;267;p7"/>
            <p:cNvCxnSpPr>
              <a:stCxn id="26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8" name="Google Shape;268;p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a:p>
          </p:txBody>
        </p:sp>
      </p:grpSp>
      <p:grpSp>
        <p:nvGrpSpPr>
          <p:cNvPr id="269" name="Google Shape;269;p7"/>
          <p:cNvGrpSpPr/>
          <p:nvPr/>
        </p:nvGrpSpPr>
        <p:grpSpPr>
          <a:xfrm>
            <a:off x="5114767" y="5635532"/>
            <a:ext cx="3446504" cy="276999"/>
            <a:chOff x="2448322" y="74775"/>
            <a:chExt cx="3446504" cy="276999"/>
          </a:xfrm>
        </p:grpSpPr>
        <p:sp>
          <p:nvSpPr>
            <p:cNvPr id="270" name="Google Shape;270;p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1" name="Google Shape;271;p7"/>
            <p:cNvCxnSpPr>
              <a:stCxn id="27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72" name="Google Shape;272;p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273" name="Google Shape;273;p7"/>
          <p:cNvSpPr txBox="1"/>
          <p:nvPr/>
        </p:nvSpPr>
        <p:spPr>
          <a:xfrm>
            <a:off x="4869555" y="6125495"/>
            <a:ext cx="2331345"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Letalidad</a:t>
            </a:r>
            <a:endParaRPr/>
          </a:p>
        </p:txBody>
      </p:sp>
      <p:cxnSp>
        <p:nvCxnSpPr>
          <p:cNvPr id="274" name="Google Shape;274;p7"/>
          <p:cNvCxnSpPr/>
          <p:nvPr/>
        </p:nvCxnSpPr>
        <p:spPr>
          <a:xfrm>
            <a:off x="4910607" y="7980994"/>
            <a:ext cx="2222505" cy="0"/>
          </a:xfrm>
          <a:prstGeom prst="straightConnector1">
            <a:avLst/>
          </a:prstGeom>
          <a:noFill/>
          <a:ln cap="flat" cmpd="sng" w="9525">
            <a:solidFill>
              <a:srgbClr val="002060"/>
            </a:solidFill>
            <a:prstDash val="solid"/>
            <a:round/>
            <a:headEnd len="sm" w="sm" type="none"/>
            <a:tailEnd len="med" w="med" type="oval"/>
          </a:ln>
        </p:spPr>
      </p:cxnSp>
      <p:cxnSp>
        <p:nvCxnSpPr>
          <p:cNvPr id="275" name="Google Shape;275;p7"/>
          <p:cNvCxnSpPr/>
          <p:nvPr/>
        </p:nvCxnSpPr>
        <p:spPr>
          <a:xfrm rot="10800000">
            <a:off x="5005790" y="6835158"/>
            <a:ext cx="2259337" cy="0"/>
          </a:xfrm>
          <a:prstGeom prst="straightConnector1">
            <a:avLst/>
          </a:prstGeom>
          <a:noFill/>
          <a:ln cap="flat" cmpd="sng" w="9525">
            <a:solidFill>
              <a:srgbClr val="002060"/>
            </a:solidFill>
            <a:prstDash val="solid"/>
            <a:round/>
            <a:headEnd len="sm" w="sm" type="none"/>
            <a:tailEnd len="med" w="med" type="oval"/>
          </a:ln>
        </p:spPr>
      </p:cxnSp>
      <p:sp>
        <p:nvSpPr>
          <p:cNvPr id="276" name="Google Shape;276;p7"/>
          <p:cNvSpPr txBox="1"/>
          <p:nvPr/>
        </p:nvSpPr>
        <p:spPr>
          <a:xfrm>
            <a:off x="5672788" y="6256300"/>
            <a:ext cx="724878"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casos</a:t>
            </a:r>
            <a:endParaRPr b="1" sz="1400">
              <a:solidFill>
                <a:schemeClr val="dk1"/>
              </a:solidFill>
              <a:latin typeface="Arial Narrow"/>
              <a:ea typeface="Arial Narrow"/>
              <a:cs typeface="Arial Narrow"/>
              <a:sym typeface="Arial Narrow"/>
            </a:endParaRPr>
          </a:p>
        </p:txBody>
      </p:sp>
      <p:sp>
        <p:nvSpPr>
          <p:cNvPr id="277" name="Google Shape;277;p7"/>
          <p:cNvSpPr/>
          <p:nvPr/>
        </p:nvSpPr>
        <p:spPr>
          <a:xfrm>
            <a:off x="35816" y="8449122"/>
            <a:ext cx="4417817" cy="4924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tosferina. Medellín, a Periodo epidemiológico 4  acumulado  de 2022. </a:t>
            </a:r>
            <a:endParaRPr sz="1000">
              <a:solidFill>
                <a:schemeClr val="dk1"/>
              </a:solidFill>
              <a:latin typeface="Arial Narrow"/>
              <a:ea typeface="Arial Narrow"/>
              <a:cs typeface="Arial Narrow"/>
              <a:sym typeface="Arial Narrow"/>
            </a:endParaRPr>
          </a:p>
        </p:txBody>
      </p:sp>
      <p:sp>
        <p:nvSpPr>
          <p:cNvPr id="278" name="Google Shape;278;p7"/>
          <p:cNvSpPr txBox="1"/>
          <p:nvPr/>
        </p:nvSpPr>
        <p:spPr>
          <a:xfrm>
            <a:off x="4722604" y="6835158"/>
            <a:ext cx="2598512"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investigación de campo oportuna</a:t>
            </a:r>
            <a:endParaRPr/>
          </a:p>
        </p:txBody>
      </p:sp>
      <p:sp>
        <p:nvSpPr>
          <p:cNvPr id="279" name="Google Shape;279;p7"/>
          <p:cNvSpPr txBox="1"/>
          <p:nvPr/>
        </p:nvSpPr>
        <p:spPr>
          <a:xfrm>
            <a:off x="494426" y="2843808"/>
            <a:ext cx="12202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 </a:t>
            </a:r>
            <a:r>
              <a:rPr b="1" lang="es-ES" sz="1400">
                <a:solidFill>
                  <a:schemeClr val="dk1"/>
                </a:solidFill>
                <a:latin typeface="Arial Narrow"/>
                <a:ea typeface="Arial Narrow"/>
                <a:cs typeface="Arial Narrow"/>
                <a:sym typeface="Arial Narrow"/>
              </a:rPr>
              <a:t>Mortalidad</a:t>
            </a:r>
            <a:endParaRPr b="1" sz="1400">
              <a:solidFill>
                <a:schemeClr val="dk1"/>
              </a:solidFill>
              <a:latin typeface="Arial Narrow"/>
              <a:ea typeface="Arial Narrow"/>
              <a:cs typeface="Arial Narrow"/>
              <a:sym typeface="Arial Narrow"/>
            </a:endParaRPr>
          </a:p>
        </p:txBody>
      </p:sp>
      <p:sp>
        <p:nvSpPr>
          <p:cNvPr id="280" name="Google Shape;280;p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7</a:t>
            </a:r>
            <a:endParaRPr b="1" sz="1050">
              <a:solidFill>
                <a:schemeClr val="dk1"/>
              </a:solidFill>
              <a:latin typeface="Arial Narrow"/>
              <a:ea typeface="Arial Narrow"/>
              <a:cs typeface="Arial Narrow"/>
              <a:sym typeface="Arial Narrow"/>
            </a:endParaRPr>
          </a:p>
        </p:txBody>
      </p:sp>
      <p:sp>
        <p:nvSpPr>
          <p:cNvPr id="281" name="Google Shape;281;p7"/>
          <p:cNvSpPr txBox="1"/>
          <p:nvPr>
            <p:ph type="ctrTitle"/>
          </p:nvPr>
        </p:nvSpPr>
        <p:spPr>
          <a:xfrm>
            <a:off x="85115" y="74775"/>
            <a:ext cx="2075175" cy="52322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800"/>
              <a:buFont typeface="Arial Narrow"/>
              <a:buNone/>
            </a:pPr>
            <a:r>
              <a:rPr b="1" lang="es-ES" sz="2800">
                <a:solidFill>
                  <a:srgbClr val="C00000"/>
                </a:solidFill>
                <a:latin typeface="Arial Narrow"/>
                <a:ea typeface="Arial Narrow"/>
                <a:cs typeface="Arial Narrow"/>
                <a:sym typeface="Arial Narrow"/>
              </a:rPr>
              <a:t>Tosferina</a:t>
            </a:r>
            <a:endParaRPr b="1" sz="2800">
              <a:solidFill>
                <a:srgbClr val="C00000"/>
              </a:solidFill>
              <a:latin typeface="Arial Narrow"/>
              <a:ea typeface="Arial Narrow"/>
              <a:cs typeface="Arial Narrow"/>
              <a:sym typeface="Arial Narrow"/>
            </a:endParaRPr>
          </a:p>
        </p:txBody>
      </p:sp>
      <p:sp>
        <p:nvSpPr>
          <p:cNvPr id="282" name="Google Shape;282;p7"/>
          <p:cNvSpPr txBox="1"/>
          <p:nvPr/>
        </p:nvSpPr>
        <p:spPr>
          <a:xfrm>
            <a:off x="5011860" y="7250656"/>
            <a:ext cx="2247196"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63%</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28/44 </a:t>
            </a:r>
            <a:r>
              <a:rPr b="1" lang="es-ES" sz="1050">
                <a:solidFill>
                  <a:schemeClr val="dk1"/>
                </a:solidFill>
                <a:latin typeface="Arial Narrow"/>
                <a:ea typeface="Arial Narrow"/>
                <a:cs typeface="Arial Narrow"/>
                <a:sym typeface="Arial Narrow"/>
              </a:rPr>
              <a:t>casos probables notificados</a:t>
            </a:r>
            <a:endParaRPr b="1" sz="1050">
              <a:solidFill>
                <a:schemeClr val="dk1"/>
              </a:solidFill>
              <a:latin typeface="Arial Narrow"/>
              <a:ea typeface="Arial Narrow"/>
              <a:cs typeface="Arial Narrow"/>
              <a:sym typeface="Arial Narrow"/>
            </a:endParaRPr>
          </a:p>
        </p:txBody>
      </p:sp>
      <p:sp>
        <p:nvSpPr>
          <p:cNvPr id="283" name="Google Shape;283;p7"/>
          <p:cNvSpPr/>
          <p:nvPr/>
        </p:nvSpPr>
        <p:spPr>
          <a:xfrm>
            <a:off x="406146" y="4679062"/>
            <a:ext cx="180022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Variación porcentual de 600% mas con respecto al mismo periodo del año anterior.</a:t>
            </a:r>
            <a:endParaRPr sz="1200">
              <a:solidFill>
                <a:schemeClr val="dk1"/>
              </a:solidFill>
              <a:latin typeface="Calibri"/>
              <a:ea typeface="Calibri"/>
              <a:cs typeface="Calibri"/>
              <a:sym typeface="Calibri"/>
            </a:endParaRPr>
          </a:p>
        </p:txBody>
      </p:sp>
      <p:pic>
        <p:nvPicPr>
          <p:cNvPr id="284" name="Google Shape;284;p7"/>
          <p:cNvPicPr preferRelativeResize="0"/>
          <p:nvPr/>
        </p:nvPicPr>
        <p:blipFill rotWithShape="1">
          <a:blip r:embed="rId6">
            <a:alphaModFix/>
          </a:blip>
          <a:srcRect b="0" l="0" r="0" t="0"/>
          <a:stretch/>
        </p:blipFill>
        <p:spPr>
          <a:xfrm>
            <a:off x="2071864" y="384678"/>
            <a:ext cx="5061248" cy="1783049"/>
          </a:xfrm>
          <a:prstGeom prst="rect">
            <a:avLst/>
          </a:prstGeom>
          <a:noFill/>
          <a:ln>
            <a:noFill/>
          </a:ln>
        </p:spPr>
      </p:pic>
      <p:pic>
        <p:nvPicPr>
          <p:cNvPr id="285" name="Google Shape;285;p7"/>
          <p:cNvPicPr preferRelativeResize="0"/>
          <p:nvPr/>
        </p:nvPicPr>
        <p:blipFill rotWithShape="1">
          <a:blip r:embed="rId7">
            <a:alphaModFix/>
          </a:blip>
          <a:srcRect b="0" l="0" r="0" t="0"/>
          <a:stretch/>
        </p:blipFill>
        <p:spPr>
          <a:xfrm>
            <a:off x="2155031" y="2492411"/>
            <a:ext cx="4978081" cy="2461695"/>
          </a:xfrm>
          <a:prstGeom prst="rect">
            <a:avLst/>
          </a:prstGeom>
          <a:noFill/>
          <a:ln>
            <a:noFill/>
          </a:ln>
        </p:spPr>
      </p:pic>
      <p:pic>
        <p:nvPicPr>
          <p:cNvPr id="286" name="Google Shape;286;p7"/>
          <p:cNvPicPr preferRelativeResize="0"/>
          <p:nvPr/>
        </p:nvPicPr>
        <p:blipFill rotWithShape="1">
          <a:blip r:embed="rId8">
            <a:alphaModFix/>
          </a:blip>
          <a:srcRect b="0" l="0" r="0" t="0"/>
          <a:stretch/>
        </p:blipFill>
        <p:spPr>
          <a:xfrm>
            <a:off x="-15162" y="6233564"/>
            <a:ext cx="4863710" cy="21020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8"/>
          <p:cNvPicPr preferRelativeResize="0"/>
          <p:nvPr/>
        </p:nvPicPr>
        <p:blipFill rotWithShape="1">
          <a:blip r:embed="rId3">
            <a:alphaModFix/>
          </a:blip>
          <a:srcRect b="0" l="0" r="0" t="0"/>
          <a:stretch/>
        </p:blipFill>
        <p:spPr>
          <a:xfrm>
            <a:off x="-5546" y="-1"/>
            <a:ext cx="2210926" cy="2823537"/>
          </a:xfrm>
          <a:prstGeom prst="rect">
            <a:avLst/>
          </a:prstGeom>
          <a:noFill/>
          <a:ln>
            <a:noFill/>
          </a:ln>
        </p:spPr>
      </p:pic>
      <p:pic>
        <p:nvPicPr>
          <p:cNvPr id="292" name="Google Shape;292;p8"/>
          <p:cNvPicPr preferRelativeResize="0"/>
          <p:nvPr/>
        </p:nvPicPr>
        <p:blipFill rotWithShape="1">
          <a:blip r:embed="rId4">
            <a:alphaModFix/>
          </a:blip>
          <a:srcRect b="0" l="0" r="0" t="51431"/>
          <a:stretch/>
        </p:blipFill>
        <p:spPr>
          <a:xfrm>
            <a:off x="0" y="2824179"/>
            <a:ext cx="2232223" cy="2666962"/>
          </a:xfrm>
          <a:prstGeom prst="rect">
            <a:avLst/>
          </a:prstGeom>
          <a:noFill/>
          <a:ln>
            <a:noFill/>
          </a:ln>
        </p:spPr>
      </p:pic>
      <p:sp>
        <p:nvSpPr>
          <p:cNvPr id="293" name="Google Shape;293;p8"/>
          <p:cNvSpPr txBox="1"/>
          <p:nvPr/>
        </p:nvSpPr>
        <p:spPr>
          <a:xfrm>
            <a:off x="-31483" y="623805"/>
            <a:ext cx="223217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04  - 2022</a:t>
            </a:r>
            <a:endParaRPr b="1" sz="1200">
              <a:solidFill>
                <a:schemeClr val="dk1"/>
              </a:solidFill>
              <a:latin typeface="Arial Narrow"/>
              <a:ea typeface="Arial Narrow"/>
              <a:cs typeface="Arial Narrow"/>
              <a:sym typeface="Arial Narrow"/>
            </a:endParaRPr>
          </a:p>
        </p:txBody>
      </p:sp>
      <p:sp>
        <p:nvSpPr>
          <p:cNvPr id="294" name="Google Shape;294;p8"/>
          <p:cNvSpPr/>
          <p:nvPr/>
        </p:nvSpPr>
        <p:spPr>
          <a:xfrm>
            <a:off x="2274078" y="2167727"/>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parotiditis. Medellín, a Periodo epidemiológico 04 acumulado  de 2022. </a:t>
            </a:r>
            <a:endParaRPr sz="1100">
              <a:solidFill>
                <a:schemeClr val="dk1"/>
              </a:solidFill>
              <a:latin typeface="Arial Narrow"/>
              <a:ea typeface="Arial Narrow"/>
              <a:cs typeface="Arial Narrow"/>
              <a:sym typeface="Arial Narrow"/>
            </a:endParaRPr>
          </a:p>
        </p:txBody>
      </p:sp>
      <p:grpSp>
        <p:nvGrpSpPr>
          <p:cNvPr id="295" name="Google Shape;295;p8"/>
          <p:cNvGrpSpPr/>
          <p:nvPr/>
        </p:nvGrpSpPr>
        <p:grpSpPr>
          <a:xfrm>
            <a:off x="169786" y="4201577"/>
            <a:ext cx="1892650" cy="488476"/>
            <a:chOff x="2397524" y="3379972"/>
            <a:chExt cx="4508500" cy="904875"/>
          </a:xfrm>
        </p:grpSpPr>
        <p:pic>
          <p:nvPicPr>
            <p:cNvPr id="296" name="Google Shape;296;p8"/>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97" name="Google Shape;297;p8"/>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176</a:t>
              </a:r>
              <a:endParaRPr b="1" sz="2000">
                <a:solidFill>
                  <a:schemeClr val="dk1"/>
                </a:solidFill>
                <a:latin typeface="Arial Narrow"/>
                <a:ea typeface="Arial Narrow"/>
                <a:cs typeface="Arial Narrow"/>
                <a:sym typeface="Arial Narrow"/>
              </a:endParaRPr>
            </a:p>
          </p:txBody>
        </p:sp>
      </p:grpSp>
      <p:sp>
        <p:nvSpPr>
          <p:cNvPr id="298" name="Google Shape;298;p8"/>
          <p:cNvSpPr txBox="1"/>
          <p:nvPr/>
        </p:nvSpPr>
        <p:spPr>
          <a:xfrm>
            <a:off x="421420" y="4716908"/>
            <a:ext cx="1686306"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s-ES" sz="1200">
                <a:solidFill>
                  <a:schemeClr val="dk1"/>
                </a:solidFill>
                <a:latin typeface="Arial Narrow"/>
                <a:ea typeface="Arial Narrow"/>
                <a:cs typeface="Arial Narrow"/>
                <a:sym typeface="Arial Narrow"/>
              </a:rPr>
              <a:t>Variación porcentual de 72,55% más respecto al mismo periodo del año anterior</a:t>
            </a:r>
            <a:endParaRPr b="1" sz="1200">
              <a:solidFill>
                <a:schemeClr val="dk1"/>
              </a:solidFill>
              <a:latin typeface="Arial Narrow"/>
              <a:ea typeface="Arial Narrow"/>
              <a:cs typeface="Arial Narrow"/>
              <a:sym typeface="Arial Narrow"/>
            </a:endParaRPr>
          </a:p>
        </p:txBody>
      </p:sp>
      <p:sp>
        <p:nvSpPr>
          <p:cNvPr id="299" name="Google Shape;299;p8"/>
          <p:cNvSpPr/>
          <p:nvPr/>
        </p:nvSpPr>
        <p:spPr>
          <a:xfrm>
            <a:off x="99238" y="487542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8"/>
          <p:cNvSpPr/>
          <p:nvPr/>
        </p:nvSpPr>
        <p:spPr>
          <a:xfrm>
            <a:off x="2295483" y="4912876"/>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 la parotiditis. Medellín, a Periodo epidemiológico 04 acumulado de 2020-2022. </a:t>
            </a:r>
            <a:endParaRPr sz="1100">
              <a:solidFill>
                <a:schemeClr val="dk1"/>
              </a:solidFill>
              <a:latin typeface="Arial Narrow"/>
              <a:ea typeface="Arial Narrow"/>
              <a:cs typeface="Arial Narrow"/>
              <a:sym typeface="Arial Narrow"/>
            </a:endParaRPr>
          </a:p>
        </p:txBody>
      </p:sp>
      <p:grpSp>
        <p:nvGrpSpPr>
          <p:cNvPr id="301" name="Google Shape;301;p8"/>
          <p:cNvGrpSpPr/>
          <p:nvPr/>
        </p:nvGrpSpPr>
        <p:grpSpPr>
          <a:xfrm>
            <a:off x="2448322" y="74775"/>
            <a:ext cx="3446504" cy="276999"/>
            <a:chOff x="2448322" y="74775"/>
            <a:chExt cx="3446504" cy="276999"/>
          </a:xfrm>
        </p:grpSpPr>
        <p:sp>
          <p:nvSpPr>
            <p:cNvPr id="302" name="Google Shape;302;p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03" name="Google Shape;303;p8"/>
            <p:cNvCxnSpPr>
              <a:stCxn id="30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04" name="Google Shape;304;p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305" name="Google Shape;305;p8"/>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06" name="Google Shape;306;p8"/>
          <p:cNvGrpSpPr/>
          <p:nvPr/>
        </p:nvGrpSpPr>
        <p:grpSpPr>
          <a:xfrm>
            <a:off x="277404" y="5621632"/>
            <a:ext cx="3446504" cy="276999"/>
            <a:chOff x="2448322" y="74775"/>
            <a:chExt cx="3446504" cy="276999"/>
          </a:xfrm>
        </p:grpSpPr>
        <p:sp>
          <p:nvSpPr>
            <p:cNvPr id="307" name="Google Shape;307;p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08" name="Google Shape;308;p8"/>
            <p:cNvCxnSpPr>
              <a:stCxn id="30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09" name="Google Shape;309;p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a:p>
          </p:txBody>
        </p:sp>
      </p:grpSp>
      <p:grpSp>
        <p:nvGrpSpPr>
          <p:cNvPr id="310" name="Google Shape;310;p8"/>
          <p:cNvGrpSpPr/>
          <p:nvPr/>
        </p:nvGrpSpPr>
        <p:grpSpPr>
          <a:xfrm>
            <a:off x="5114767" y="5635532"/>
            <a:ext cx="3446504" cy="276999"/>
            <a:chOff x="2448322" y="74775"/>
            <a:chExt cx="3446504" cy="276999"/>
          </a:xfrm>
        </p:grpSpPr>
        <p:sp>
          <p:nvSpPr>
            <p:cNvPr id="311" name="Google Shape;311;p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12" name="Google Shape;312;p8"/>
            <p:cNvCxnSpPr>
              <a:stCxn id="31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13" name="Google Shape;313;p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314" name="Google Shape;314;p8"/>
          <p:cNvSpPr txBox="1"/>
          <p:nvPr/>
        </p:nvSpPr>
        <p:spPr>
          <a:xfrm>
            <a:off x="4869555" y="6070903"/>
            <a:ext cx="2331345"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a:t>
            </a:r>
            <a:endParaRPr/>
          </a:p>
        </p:txBody>
      </p:sp>
      <p:cxnSp>
        <p:nvCxnSpPr>
          <p:cNvPr id="315" name="Google Shape;315;p8"/>
          <p:cNvCxnSpPr/>
          <p:nvPr/>
        </p:nvCxnSpPr>
        <p:spPr>
          <a:xfrm>
            <a:off x="4910607" y="7980994"/>
            <a:ext cx="2222505" cy="0"/>
          </a:xfrm>
          <a:prstGeom prst="straightConnector1">
            <a:avLst/>
          </a:prstGeom>
          <a:noFill/>
          <a:ln cap="flat" cmpd="sng" w="9525">
            <a:solidFill>
              <a:srgbClr val="002060"/>
            </a:solidFill>
            <a:prstDash val="solid"/>
            <a:round/>
            <a:headEnd len="sm" w="sm" type="none"/>
            <a:tailEnd len="med" w="med" type="oval"/>
          </a:ln>
        </p:spPr>
      </p:cxnSp>
      <p:cxnSp>
        <p:nvCxnSpPr>
          <p:cNvPr id="316" name="Google Shape;316;p8"/>
          <p:cNvCxnSpPr/>
          <p:nvPr/>
        </p:nvCxnSpPr>
        <p:spPr>
          <a:xfrm rot="10800000">
            <a:off x="4959641" y="6977751"/>
            <a:ext cx="2259337" cy="0"/>
          </a:xfrm>
          <a:prstGeom prst="straightConnector1">
            <a:avLst/>
          </a:prstGeom>
          <a:noFill/>
          <a:ln cap="flat" cmpd="sng" w="9525">
            <a:solidFill>
              <a:srgbClr val="002060"/>
            </a:solidFill>
            <a:prstDash val="solid"/>
            <a:round/>
            <a:headEnd len="sm" w="sm" type="none"/>
            <a:tailEnd len="med" w="med" type="oval"/>
          </a:ln>
        </p:spPr>
      </p:cxnSp>
      <p:sp>
        <p:nvSpPr>
          <p:cNvPr id="317" name="Google Shape;317;p8"/>
          <p:cNvSpPr txBox="1"/>
          <p:nvPr/>
        </p:nvSpPr>
        <p:spPr>
          <a:xfrm>
            <a:off x="5401299" y="6412570"/>
            <a:ext cx="1189749"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6,74* 100 mil</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176 casos</a:t>
            </a:r>
            <a:endParaRPr b="1" sz="1400">
              <a:solidFill>
                <a:schemeClr val="dk1"/>
              </a:solidFill>
              <a:latin typeface="Arial Narrow"/>
              <a:ea typeface="Arial Narrow"/>
              <a:cs typeface="Arial Narrow"/>
              <a:sym typeface="Arial Narrow"/>
            </a:endParaRPr>
          </a:p>
        </p:txBody>
      </p:sp>
      <p:sp>
        <p:nvSpPr>
          <p:cNvPr id="318" name="Google Shape;318;p8"/>
          <p:cNvSpPr/>
          <p:nvPr/>
        </p:nvSpPr>
        <p:spPr>
          <a:xfrm>
            <a:off x="99238" y="8372178"/>
            <a:ext cx="4417817"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parotiditis. Medellín, a Periodo epidemiológico 04 acumulado  de 2022. </a:t>
            </a:r>
            <a:endParaRPr sz="10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000">
              <a:solidFill>
                <a:schemeClr val="dk1"/>
              </a:solidFill>
              <a:latin typeface="Arial Narrow"/>
              <a:ea typeface="Arial Narrow"/>
              <a:cs typeface="Arial Narrow"/>
              <a:sym typeface="Arial Narrow"/>
            </a:endParaRPr>
          </a:p>
        </p:txBody>
      </p:sp>
      <p:sp>
        <p:nvSpPr>
          <p:cNvPr id="319" name="Google Shape;319;p8"/>
          <p:cNvSpPr txBox="1"/>
          <p:nvPr/>
        </p:nvSpPr>
        <p:spPr>
          <a:xfrm>
            <a:off x="4712465" y="7982798"/>
            <a:ext cx="2487186"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Brotes con investigación de campo</a:t>
            </a:r>
            <a:endParaRPr/>
          </a:p>
        </p:txBody>
      </p:sp>
      <p:sp>
        <p:nvSpPr>
          <p:cNvPr id="320" name="Google Shape;320;p8"/>
          <p:cNvSpPr txBox="1"/>
          <p:nvPr/>
        </p:nvSpPr>
        <p:spPr>
          <a:xfrm>
            <a:off x="5642590" y="8275018"/>
            <a:ext cx="758542"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brotes</a:t>
            </a:r>
            <a:endParaRPr b="1" sz="1400">
              <a:solidFill>
                <a:schemeClr val="dk1"/>
              </a:solidFill>
              <a:latin typeface="Arial Narrow"/>
              <a:ea typeface="Arial Narrow"/>
              <a:cs typeface="Arial Narrow"/>
              <a:sym typeface="Arial Narrow"/>
            </a:endParaRPr>
          </a:p>
        </p:txBody>
      </p:sp>
      <p:sp>
        <p:nvSpPr>
          <p:cNvPr id="321" name="Google Shape;321;p8"/>
          <p:cNvSpPr txBox="1"/>
          <p:nvPr/>
        </p:nvSpPr>
        <p:spPr>
          <a:xfrm>
            <a:off x="4722604" y="7014239"/>
            <a:ext cx="2598512"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incidencia en menores de 5 años</a:t>
            </a:r>
            <a:endParaRPr b="1" sz="1050">
              <a:solidFill>
                <a:schemeClr val="dk1"/>
              </a:solidFill>
              <a:latin typeface="Arial Narrow"/>
              <a:ea typeface="Arial Narrow"/>
              <a:cs typeface="Arial Narrow"/>
              <a:sym typeface="Arial Narrow"/>
            </a:endParaRPr>
          </a:p>
        </p:txBody>
      </p:sp>
      <p:sp>
        <p:nvSpPr>
          <p:cNvPr id="322" name="Google Shape;322;p8"/>
          <p:cNvSpPr txBox="1"/>
          <p:nvPr/>
        </p:nvSpPr>
        <p:spPr>
          <a:xfrm>
            <a:off x="494426" y="2843808"/>
            <a:ext cx="12202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 </a:t>
            </a:r>
            <a:r>
              <a:rPr b="1" lang="es-ES" sz="1400">
                <a:solidFill>
                  <a:schemeClr val="dk1"/>
                </a:solidFill>
                <a:latin typeface="Arial Narrow"/>
                <a:ea typeface="Arial Narrow"/>
                <a:cs typeface="Arial Narrow"/>
                <a:sym typeface="Arial Narrow"/>
              </a:rPr>
              <a:t>Mortalidad</a:t>
            </a:r>
            <a:endParaRPr b="1" sz="1400">
              <a:solidFill>
                <a:schemeClr val="dk1"/>
              </a:solidFill>
              <a:latin typeface="Arial Narrow"/>
              <a:ea typeface="Arial Narrow"/>
              <a:cs typeface="Arial Narrow"/>
              <a:sym typeface="Arial Narrow"/>
            </a:endParaRPr>
          </a:p>
        </p:txBody>
      </p:sp>
      <p:sp>
        <p:nvSpPr>
          <p:cNvPr id="323" name="Google Shape;323;p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8</a:t>
            </a:r>
            <a:endParaRPr b="1" sz="1050">
              <a:solidFill>
                <a:schemeClr val="dk1"/>
              </a:solidFill>
              <a:latin typeface="Arial Narrow"/>
              <a:ea typeface="Arial Narrow"/>
              <a:cs typeface="Arial Narrow"/>
              <a:sym typeface="Arial Narrow"/>
            </a:endParaRPr>
          </a:p>
        </p:txBody>
      </p:sp>
      <p:sp>
        <p:nvSpPr>
          <p:cNvPr id="324" name="Google Shape;324;p8"/>
          <p:cNvSpPr txBox="1"/>
          <p:nvPr>
            <p:ph type="ctrTitle"/>
          </p:nvPr>
        </p:nvSpPr>
        <p:spPr>
          <a:xfrm>
            <a:off x="85115" y="105553"/>
            <a:ext cx="2075175" cy="46166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Parotiditis</a:t>
            </a:r>
            <a:endParaRPr b="1" sz="2400">
              <a:solidFill>
                <a:srgbClr val="C00000"/>
              </a:solidFill>
              <a:latin typeface="Arial Narrow"/>
              <a:ea typeface="Arial Narrow"/>
              <a:cs typeface="Arial Narrow"/>
              <a:sym typeface="Arial Narrow"/>
            </a:endParaRPr>
          </a:p>
        </p:txBody>
      </p:sp>
      <p:sp>
        <p:nvSpPr>
          <p:cNvPr id="325" name="Google Shape;325;p8"/>
          <p:cNvSpPr txBox="1"/>
          <p:nvPr/>
        </p:nvSpPr>
        <p:spPr>
          <a:xfrm>
            <a:off x="5558089" y="7420568"/>
            <a:ext cx="1329211"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20,17 * 100 mil</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30 casos</a:t>
            </a:r>
            <a:endParaRPr b="1" sz="1400">
              <a:solidFill>
                <a:schemeClr val="dk1"/>
              </a:solidFill>
              <a:latin typeface="Arial Narrow"/>
              <a:ea typeface="Arial Narrow"/>
              <a:cs typeface="Arial Narrow"/>
              <a:sym typeface="Arial Narrow"/>
            </a:endParaRPr>
          </a:p>
        </p:txBody>
      </p:sp>
      <p:pic>
        <p:nvPicPr>
          <p:cNvPr id="326" name="Google Shape;326;p8"/>
          <p:cNvPicPr preferRelativeResize="0"/>
          <p:nvPr/>
        </p:nvPicPr>
        <p:blipFill rotWithShape="1">
          <a:blip r:embed="rId6">
            <a:alphaModFix/>
          </a:blip>
          <a:srcRect b="0" l="0" r="0" t="0"/>
          <a:stretch/>
        </p:blipFill>
        <p:spPr>
          <a:xfrm>
            <a:off x="2211320" y="369028"/>
            <a:ext cx="4921791" cy="1841923"/>
          </a:xfrm>
          <a:prstGeom prst="rect">
            <a:avLst/>
          </a:prstGeom>
          <a:noFill/>
          <a:ln>
            <a:noFill/>
          </a:ln>
        </p:spPr>
      </p:pic>
      <p:pic>
        <p:nvPicPr>
          <p:cNvPr id="327" name="Google Shape;327;p8"/>
          <p:cNvPicPr preferRelativeResize="0"/>
          <p:nvPr/>
        </p:nvPicPr>
        <p:blipFill rotWithShape="1">
          <a:blip r:embed="rId7">
            <a:alphaModFix/>
          </a:blip>
          <a:srcRect b="0" l="0" r="0" t="0"/>
          <a:stretch/>
        </p:blipFill>
        <p:spPr>
          <a:xfrm>
            <a:off x="2210559" y="2629403"/>
            <a:ext cx="4922552" cy="2266510"/>
          </a:xfrm>
          <a:prstGeom prst="rect">
            <a:avLst/>
          </a:prstGeom>
          <a:noFill/>
          <a:ln>
            <a:noFill/>
          </a:ln>
        </p:spPr>
      </p:pic>
      <p:pic>
        <p:nvPicPr>
          <p:cNvPr id="328" name="Google Shape;328;p8"/>
          <p:cNvPicPr preferRelativeResize="0"/>
          <p:nvPr/>
        </p:nvPicPr>
        <p:blipFill rotWithShape="1">
          <a:blip r:embed="rId8">
            <a:alphaModFix/>
          </a:blip>
          <a:srcRect b="0" l="0" r="0" t="0"/>
          <a:stretch/>
        </p:blipFill>
        <p:spPr>
          <a:xfrm>
            <a:off x="1" y="6049398"/>
            <a:ext cx="4869554" cy="23227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9"/>
          <p:cNvSpPr/>
          <p:nvPr/>
        </p:nvSpPr>
        <p:spPr>
          <a:xfrm>
            <a:off x="0" y="9973"/>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35" name="Google Shape;335;p9"/>
          <p:cNvGrpSpPr/>
          <p:nvPr/>
        </p:nvGrpSpPr>
        <p:grpSpPr>
          <a:xfrm>
            <a:off x="277404" y="137149"/>
            <a:ext cx="3446504" cy="276999"/>
            <a:chOff x="2448322" y="74775"/>
            <a:chExt cx="3446504" cy="276999"/>
          </a:xfrm>
        </p:grpSpPr>
        <p:sp>
          <p:nvSpPr>
            <p:cNvPr id="336" name="Google Shape;336;p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37" name="Google Shape;337;p9"/>
            <p:cNvCxnSpPr>
              <a:stCxn id="33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38" name="Google Shape;338;p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sp>
        <p:nvSpPr>
          <p:cNvPr id="339" name="Google Shape;339;p9"/>
          <p:cNvSpPr/>
          <p:nvPr/>
        </p:nvSpPr>
        <p:spPr>
          <a:xfrm>
            <a:off x="0" y="255898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40" name="Google Shape;340;p9"/>
          <p:cNvGrpSpPr/>
          <p:nvPr/>
        </p:nvGrpSpPr>
        <p:grpSpPr>
          <a:xfrm>
            <a:off x="277404" y="2672512"/>
            <a:ext cx="3446504" cy="276999"/>
            <a:chOff x="2448322" y="74775"/>
            <a:chExt cx="3446504" cy="276999"/>
          </a:xfrm>
        </p:grpSpPr>
        <p:sp>
          <p:nvSpPr>
            <p:cNvPr id="341" name="Google Shape;341;p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42" name="Google Shape;342;p9"/>
            <p:cNvCxnSpPr>
              <a:stCxn id="34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43" name="Google Shape;343;p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Curso de vida</a:t>
              </a:r>
              <a:endParaRPr b="1" sz="1200">
                <a:solidFill>
                  <a:schemeClr val="dk1"/>
                </a:solidFill>
                <a:latin typeface="Arial Narrow"/>
                <a:ea typeface="Arial Narrow"/>
                <a:cs typeface="Arial Narrow"/>
                <a:sym typeface="Arial Narrow"/>
              </a:endParaRPr>
            </a:p>
          </p:txBody>
        </p:sp>
      </p:grpSp>
      <p:sp>
        <p:nvSpPr>
          <p:cNvPr id="344" name="Google Shape;344;p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9</a:t>
            </a:r>
            <a:endParaRPr b="1" sz="1050">
              <a:solidFill>
                <a:schemeClr val="dk1"/>
              </a:solidFill>
              <a:latin typeface="Arial Narrow"/>
              <a:ea typeface="Arial Narrow"/>
              <a:cs typeface="Arial Narrow"/>
              <a:sym typeface="Arial Narrow"/>
            </a:endParaRPr>
          </a:p>
        </p:txBody>
      </p:sp>
      <p:grpSp>
        <p:nvGrpSpPr>
          <p:cNvPr id="345" name="Google Shape;345;p9"/>
          <p:cNvGrpSpPr/>
          <p:nvPr/>
        </p:nvGrpSpPr>
        <p:grpSpPr>
          <a:xfrm>
            <a:off x="-143966" y="830792"/>
            <a:ext cx="1258607" cy="1651732"/>
            <a:chOff x="-143966" y="539552"/>
            <a:chExt cx="1258607" cy="1651732"/>
          </a:xfrm>
        </p:grpSpPr>
        <p:pic>
          <p:nvPicPr>
            <p:cNvPr id="346" name="Google Shape;346;p9"/>
            <p:cNvPicPr preferRelativeResize="0"/>
            <p:nvPr/>
          </p:nvPicPr>
          <p:blipFill rotWithShape="1">
            <a:blip r:embed="rId3">
              <a:alphaModFix/>
            </a:blip>
            <a:srcRect b="0" l="0" r="85225" t="0"/>
            <a:stretch/>
          </p:blipFill>
          <p:spPr>
            <a:xfrm>
              <a:off x="148822" y="539552"/>
              <a:ext cx="702032" cy="850900"/>
            </a:xfrm>
            <a:prstGeom prst="rect">
              <a:avLst/>
            </a:prstGeom>
            <a:noFill/>
            <a:ln>
              <a:noFill/>
            </a:ln>
          </p:spPr>
        </p:pic>
        <p:sp>
          <p:nvSpPr>
            <p:cNvPr id="347" name="Google Shape;347;p9"/>
            <p:cNvSpPr/>
            <p:nvPr/>
          </p:nvSpPr>
          <p:spPr>
            <a:xfrm>
              <a:off x="110784" y="1579196"/>
              <a:ext cx="867311"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38,07%</a:t>
              </a:r>
              <a:endParaRPr b="1" sz="1600">
                <a:solidFill>
                  <a:schemeClr val="dk1"/>
                </a:solidFill>
                <a:latin typeface="Arial Narrow"/>
                <a:ea typeface="Arial Narrow"/>
                <a:cs typeface="Arial Narrow"/>
                <a:sym typeface="Arial Narrow"/>
              </a:endParaRPr>
            </a:p>
          </p:txBody>
        </p:sp>
        <p:sp>
          <p:nvSpPr>
            <p:cNvPr id="348" name="Google Shape;348;p9"/>
            <p:cNvSpPr txBox="1"/>
            <p:nvPr/>
          </p:nvSpPr>
          <p:spPr>
            <a:xfrm>
              <a:off x="-143966" y="1914285"/>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67  Casos</a:t>
              </a:r>
              <a:endParaRPr b="1" sz="1200">
                <a:solidFill>
                  <a:schemeClr val="dk1"/>
                </a:solidFill>
                <a:latin typeface="Arial Narrow"/>
                <a:ea typeface="Arial Narrow"/>
                <a:cs typeface="Arial Narrow"/>
                <a:sym typeface="Arial Narrow"/>
              </a:endParaRPr>
            </a:p>
          </p:txBody>
        </p:sp>
        <p:sp>
          <p:nvSpPr>
            <p:cNvPr id="349" name="Google Shape;349;p9"/>
            <p:cNvSpPr txBox="1"/>
            <p:nvPr/>
          </p:nvSpPr>
          <p:spPr>
            <a:xfrm>
              <a:off x="-114966" y="1305463"/>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grpSp>
      <p:grpSp>
        <p:nvGrpSpPr>
          <p:cNvPr id="350" name="Google Shape;350;p9"/>
          <p:cNvGrpSpPr/>
          <p:nvPr/>
        </p:nvGrpSpPr>
        <p:grpSpPr>
          <a:xfrm>
            <a:off x="949682" y="892966"/>
            <a:ext cx="1282616" cy="1594010"/>
            <a:chOff x="767312" y="601726"/>
            <a:chExt cx="1282616" cy="1594010"/>
          </a:xfrm>
        </p:grpSpPr>
        <p:sp>
          <p:nvSpPr>
            <p:cNvPr id="351" name="Google Shape;351;p9"/>
            <p:cNvSpPr/>
            <p:nvPr/>
          </p:nvSpPr>
          <p:spPr>
            <a:xfrm>
              <a:off x="1017792" y="1573062"/>
              <a:ext cx="89831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61,93%</a:t>
              </a:r>
              <a:endParaRPr b="1" sz="1600">
                <a:solidFill>
                  <a:schemeClr val="dk1"/>
                </a:solidFill>
                <a:latin typeface="Arial Narrow"/>
                <a:ea typeface="Arial Narrow"/>
                <a:cs typeface="Arial Narrow"/>
                <a:sym typeface="Arial Narrow"/>
              </a:endParaRPr>
            </a:p>
          </p:txBody>
        </p:sp>
        <p:sp>
          <p:nvSpPr>
            <p:cNvPr id="352" name="Google Shape;352;p9"/>
            <p:cNvSpPr txBox="1"/>
            <p:nvPr/>
          </p:nvSpPr>
          <p:spPr>
            <a:xfrm>
              <a:off x="820321" y="191873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109  Casos</a:t>
              </a:r>
              <a:endParaRPr b="1" sz="1200">
                <a:solidFill>
                  <a:schemeClr val="dk1"/>
                </a:solidFill>
                <a:latin typeface="Arial Narrow"/>
                <a:ea typeface="Arial Narrow"/>
                <a:cs typeface="Arial Narrow"/>
                <a:sym typeface="Arial Narrow"/>
              </a:endParaRPr>
            </a:p>
          </p:txBody>
        </p:sp>
        <p:pic>
          <p:nvPicPr>
            <p:cNvPr id="353" name="Google Shape;353;p9"/>
            <p:cNvPicPr preferRelativeResize="0"/>
            <p:nvPr/>
          </p:nvPicPr>
          <p:blipFill rotWithShape="1">
            <a:blip r:embed="rId3">
              <a:alphaModFix/>
            </a:blip>
            <a:srcRect b="0" l="30557" r="55507" t="0"/>
            <a:stretch/>
          </p:blipFill>
          <p:spPr>
            <a:xfrm>
              <a:off x="1052788" y="601726"/>
              <a:ext cx="662151" cy="850900"/>
            </a:xfrm>
            <a:prstGeom prst="rect">
              <a:avLst/>
            </a:prstGeom>
            <a:noFill/>
            <a:ln>
              <a:noFill/>
            </a:ln>
          </p:spPr>
        </p:pic>
        <p:sp>
          <p:nvSpPr>
            <p:cNvPr id="354" name="Google Shape;354;p9"/>
            <p:cNvSpPr txBox="1"/>
            <p:nvPr/>
          </p:nvSpPr>
          <p:spPr>
            <a:xfrm>
              <a:off x="767312" y="131412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grpSp>
      <p:grpSp>
        <p:nvGrpSpPr>
          <p:cNvPr id="355" name="Google Shape;355;p9"/>
          <p:cNvGrpSpPr/>
          <p:nvPr/>
        </p:nvGrpSpPr>
        <p:grpSpPr>
          <a:xfrm>
            <a:off x="1944266" y="828222"/>
            <a:ext cx="1414263" cy="1638535"/>
            <a:chOff x="1700534" y="536982"/>
            <a:chExt cx="1414263" cy="1638535"/>
          </a:xfrm>
        </p:grpSpPr>
        <p:sp>
          <p:nvSpPr>
            <p:cNvPr id="356" name="Google Shape;356;p9"/>
            <p:cNvSpPr/>
            <p:nvPr/>
          </p:nvSpPr>
          <p:spPr>
            <a:xfrm>
              <a:off x="2047806" y="1571104"/>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b="1" sz="1600">
                <a:solidFill>
                  <a:schemeClr val="dk1"/>
                </a:solidFill>
                <a:latin typeface="Arial Narrow"/>
                <a:ea typeface="Arial Narrow"/>
                <a:cs typeface="Arial Narrow"/>
                <a:sym typeface="Arial Narrow"/>
              </a:endParaRPr>
            </a:p>
          </p:txBody>
        </p:sp>
        <p:pic>
          <p:nvPicPr>
            <p:cNvPr id="357" name="Google Shape;357;p9"/>
            <p:cNvPicPr preferRelativeResize="0"/>
            <p:nvPr/>
          </p:nvPicPr>
          <p:blipFill rotWithShape="1">
            <a:blip r:embed="rId3">
              <a:alphaModFix/>
            </a:blip>
            <a:srcRect b="0" l="59204" r="26197" t="0"/>
            <a:stretch/>
          </p:blipFill>
          <p:spPr>
            <a:xfrm>
              <a:off x="2088282" y="536982"/>
              <a:ext cx="693683" cy="850900"/>
            </a:xfrm>
            <a:prstGeom prst="rect">
              <a:avLst/>
            </a:prstGeom>
            <a:noFill/>
            <a:ln>
              <a:noFill/>
            </a:ln>
          </p:spPr>
        </p:pic>
        <p:sp>
          <p:nvSpPr>
            <p:cNvPr id="358" name="Google Shape;358;p9"/>
            <p:cNvSpPr txBox="1"/>
            <p:nvPr/>
          </p:nvSpPr>
          <p:spPr>
            <a:xfrm>
              <a:off x="1700534" y="1311622"/>
              <a:ext cx="14142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Afrodescendiente</a:t>
              </a:r>
              <a:endParaRPr b="1" sz="1200" u="sng">
                <a:solidFill>
                  <a:schemeClr val="dk1"/>
                </a:solidFill>
                <a:latin typeface="Arial Narrow"/>
                <a:ea typeface="Arial Narrow"/>
                <a:cs typeface="Arial Narrow"/>
                <a:sym typeface="Arial Narrow"/>
              </a:endParaRPr>
            </a:p>
          </p:txBody>
        </p:sp>
        <p:sp>
          <p:nvSpPr>
            <p:cNvPr id="359" name="Google Shape;359;p9"/>
            <p:cNvSpPr txBox="1"/>
            <p:nvPr/>
          </p:nvSpPr>
          <p:spPr>
            <a:xfrm>
              <a:off x="1792861" y="18985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nvGrpSpPr>
          <p:cNvPr id="360" name="Google Shape;360;p9"/>
          <p:cNvGrpSpPr/>
          <p:nvPr/>
        </p:nvGrpSpPr>
        <p:grpSpPr>
          <a:xfrm>
            <a:off x="3105668" y="865888"/>
            <a:ext cx="1246394" cy="1621088"/>
            <a:chOff x="2858112" y="554428"/>
            <a:chExt cx="1246394" cy="1621088"/>
          </a:xfrm>
        </p:grpSpPr>
        <p:sp>
          <p:nvSpPr>
            <p:cNvPr id="361" name="Google Shape;361;p9"/>
            <p:cNvSpPr txBox="1"/>
            <p:nvPr/>
          </p:nvSpPr>
          <p:spPr>
            <a:xfrm>
              <a:off x="2858112" y="1315874"/>
              <a:ext cx="1229607" cy="2518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chemeClr val="dk1"/>
                </a:solidFill>
                <a:latin typeface="Arial Narrow"/>
                <a:ea typeface="Arial Narrow"/>
                <a:cs typeface="Arial Narrow"/>
                <a:sym typeface="Arial Narrow"/>
              </a:endParaRPr>
            </a:p>
          </p:txBody>
        </p:sp>
        <p:grpSp>
          <p:nvGrpSpPr>
            <p:cNvPr id="362" name="Google Shape;362;p9"/>
            <p:cNvGrpSpPr/>
            <p:nvPr/>
          </p:nvGrpSpPr>
          <p:grpSpPr>
            <a:xfrm>
              <a:off x="2874899" y="554428"/>
              <a:ext cx="1229607" cy="1621088"/>
              <a:chOff x="2850938" y="554428"/>
              <a:chExt cx="1229607" cy="1621088"/>
            </a:xfrm>
          </p:grpSpPr>
          <p:sp>
            <p:nvSpPr>
              <p:cNvPr id="363" name="Google Shape;363;p9"/>
              <p:cNvSpPr/>
              <p:nvPr/>
            </p:nvSpPr>
            <p:spPr>
              <a:xfrm>
                <a:off x="3071349" y="1566970"/>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b="1" sz="1600">
                  <a:solidFill>
                    <a:schemeClr val="dk1"/>
                  </a:solidFill>
                  <a:latin typeface="Arial Narrow"/>
                  <a:ea typeface="Arial Narrow"/>
                  <a:cs typeface="Arial Narrow"/>
                  <a:sym typeface="Arial Narrow"/>
                </a:endParaRPr>
              </a:p>
            </p:txBody>
          </p:sp>
          <p:pic>
            <p:nvPicPr>
              <p:cNvPr id="364" name="Google Shape;364;p9"/>
              <p:cNvPicPr preferRelativeResize="0"/>
              <p:nvPr/>
            </p:nvPicPr>
            <p:blipFill rotWithShape="1">
              <a:blip r:embed="rId3">
                <a:alphaModFix/>
              </a:blip>
              <a:srcRect b="0" l="87297" r="0" t="0"/>
              <a:stretch/>
            </p:blipFill>
            <p:spPr>
              <a:xfrm>
                <a:off x="3155364" y="554428"/>
                <a:ext cx="603573" cy="850900"/>
              </a:xfrm>
              <a:prstGeom prst="rect">
                <a:avLst/>
              </a:prstGeom>
              <a:noFill/>
              <a:ln>
                <a:noFill/>
              </a:ln>
            </p:spPr>
          </p:pic>
          <p:sp>
            <p:nvSpPr>
              <p:cNvPr id="365" name="Google Shape;365;p9"/>
              <p:cNvSpPr txBox="1"/>
              <p:nvPr/>
            </p:nvSpPr>
            <p:spPr>
              <a:xfrm>
                <a:off x="2850938" y="18985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grpSp>
        <p:nvGrpSpPr>
          <p:cNvPr id="366" name="Google Shape;366;p9"/>
          <p:cNvGrpSpPr/>
          <p:nvPr/>
        </p:nvGrpSpPr>
        <p:grpSpPr>
          <a:xfrm>
            <a:off x="5622828" y="842667"/>
            <a:ext cx="1610597" cy="1615816"/>
            <a:chOff x="5622828" y="551427"/>
            <a:chExt cx="1610597" cy="1615816"/>
          </a:xfrm>
        </p:grpSpPr>
        <p:pic>
          <p:nvPicPr>
            <p:cNvPr id="367" name="Google Shape;367;p9"/>
            <p:cNvPicPr preferRelativeResize="0"/>
            <p:nvPr/>
          </p:nvPicPr>
          <p:blipFill rotWithShape="1">
            <a:blip r:embed="rId4">
              <a:alphaModFix/>
            </a:blip>
            <a:srcRect b="0" l="58247" r="0" t="0"/>
            <a:stretch/>
          </p:blipFill>
          <p:spPr>
            <a:xfrm>
              <a:off x="5915945" y="551427"/>
              <a:ext cx="924865" cy="830657"/>
            </a:xfrm>
            <a:prstGeom prst="rect">
              <a:avLst/>
            </a:prstGeom>
            <a:noFill/>
            <a:ln>
              <a:noFill/>
            </a:ln>
          </p:spPr>
        </p:pic>
        <p:sp>
          <p:nvSpPr>
            <p:cNvPr id="368" name="Google Shape;368;p9"/>
            <p:cNvSpPr txBox="1"/>
            <p:nvPr/>
          </p:nvSpPr>
          <p:spPr>
            <a:xfrm>
              <a:off x="5622828" y="1311622"/>
              <a:ext cx="161059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Habitante de calle</a:t>
              </a:r>
              <a:endParaRPr b="1" sz="1200" u="sng">
                <a:solidFill>
                  <a:srgbClr val="000000"/>
                </a:solidFill>
                <a:latin typeface="Arial Narrow"/>
                <a:ea typeface="Arial Narrow"/>
                <a:cs typeface="Arial Narrow"/>
                <a:sym typeface="Arial Narrow"/>
              </a:endParaRPr>
            </a:p>
          </p:txBody>
        </p:sp>
        <p:sp>
          <p:nvSpPr>
            <p:cNvPr id="369" name="Google Shape;369;p9"/>
            <p:cNvSpPr/>
            <p:nvPr/>
          </p:nvSpPr>
          <p:spPr>
            <a:xfrm>
              <a:off x="6058092" y="1558697"/>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370" name="Google Shape;370;p9"/>
            <p:cNvSpPr txBox="1"/>
            <p:nvPr/>
          </p:nvSpPr>
          <p:spPr>
            <a:xfrm>
              <a:off x="5837681" y="189024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nvGrpSpPr>
          <p:cNvPr id="371" name="Google Shape;371;p9"/>
          <p:cNvGrpSpPr/>
          <p:nvPr/>
        </p:nvGrpSpPr>
        <p:grpSpPr>
          <a:xfrm>
            <a:off x="4188447" y="974808"/>
            <a:ext cx="1610597" cy="1516901"/>
            <a:chOff x="4078085" y="683568"/>
            <a:chExt cx="1610597" cy="1516901"/>
          </a:xfrm>
        </p:grpSpPr>
        <p:pic>
          <p:nvPicPr>
            <p:cNvPr id="372" name="Google Shape;372;p9"/>
            <p:cNvPicPr preferRelativeResize="0"/>
            <p:nvPr/>
          </p:nvPicPr>
          <p:blipFill rotWithShape="1">
            <a:blip r:embed="rId4">
              <a:alphaModFix/>
            </a:blip>
            <a:srcRect b="0" l="0" r="48966" t="0"/>
            <a:stretch/>
          </p:blipFill>
          <p:spPr>
            <a:xfrm>
              <a:off x="4361548" y="683568"/>
              <a:ext cx="1039102" cy="763541"/>
            </a:xfrm>
            <a:prstGeom prst="rect">
              <a:avLst/>
            </a:prstGeom>
            <a:noFill/>
            <a:ln>
              <a:noFill/>
            </a:ln>
          </p:spPr>
        </p:pic>
        <p:sp>
          <p:nvSpPr>
            <p:cNvPr id="373" name="Google Shape;373;p9"/>
            <p:cNvSpPr/>
            <p:nvPr/>
          </p:nvSpPr>
          <p:spPr>
            <a:xfrm>
              <a:off x="4434758" y="1592873"/>
              <a:ext cx="893884" cy="360040"/>
            </a:xfrm>
            <a:prstGeom prst="roundRect">
              <a:avLst>
                <a:gd fmla="val 16667" name="adj"/>
              </a:avLst>
            </a:prstGeom>
            <a:solidFill>
              <a:srgbClr val="FFC000"/>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b="1" sz="1600">
                <a:solidFill>
                  <a:schemeClr val="dk1"/>
                </a:solidFill>
                <a:latin typeface="Arial Narrow"/>
                <a:ea typeface="Arial Narrow"/>
                <a:cs typeface="Arial Narrow"/>
                <a:sym typeface="Arial Narrow"/>
              </a:endParaRPr>
            </a:p>
          </p:txBody>
        </p:sp>
        <p:sp>
          <p:nvSpPr>
            <p:cNvPr id="374" name="Google Shape;374;p9"/>
            <p:cNvSpPr txBox="1"/>
            <p:nvPr/>
          </p:nvSpPr>
          <p:spPr>
            <a:xfrm>
              <a:off x="4078085" y="1331640"/>
              <a:ext cx="161059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Privados de la Libertad</a:t>
              </a:r>
              <a:endParaRPr b="1" sz="1200" u="sng">
                <a:solidFill>
                  <a:srgbClr val="000000"/>
                </a:solidFill>
                <a:latin typeface="Arial Narrow"/>
                <a:ea typeface="Arial Narrow"/>
                <a:cs typeface="Arial Narrow"/>
                <a:sym typeface="Arial Narrow"/>
              </a:endParaRPr>
            </a:p>
          </p:txBody>
        </p:sp>
        <p:sp>
          <p:nvSpPr>
            <p:cNvPr id="375" name="Google Shape;375;p9"/>
            <p:cNvSpPr txBox="1"/>
            <p:nvPr/>
          </p:nvSpPr>
          <p:spPr>
            <a:xfrm>
              <a:off x="4266295" y="1923470"/>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sp>
        <p:nvSpPr>
          <p:cNvPr id="376" name="Google Shape;376;p9"/>
          <p:cNvSpPr/>
          <p:nvPr/>
        </p:nvSpPr>
        <p:spPr>
          <a:xfrm>
            <a:off x="-6899" y="6735293"/>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77" name="Google Shape;377;p9"/>
          <p:cNvGrpSpPr/>
          <p:nvPr/>
        </p:nvGrpSpPr>
        <p:grpSpPr>
          <a:xfrm>
            <a:off x="185139" y="6800182"/>
            <a:ext cx="3446504" cy="276999"/>
            <a:chOff x="2448322" y="33831"/>
            <a:chExt cx="3446504" cy="276999"/>
          </a:xfrm>
        </p:grpSpPr>
        <p:sp>
          <p:nvSpPr>
            <p:cNvPr id="378" name="Google Shape;378;p9"/>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79" name="Google Shape;379;p9"/>
            <p:cNvCxnSpPr>
              <a:stCxn id="378"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380" name="Google Shape;380;p9"/>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381" name="Google Shape;381;p9"/>
          <p:cNvSpPr txBox="1"/>
          <p:nvPr/>
        </p:nvSpPr>
        <p:spPr>
          <a:xfrm>
            <a:off x="50" y="7118125"/>
            <a:ext cx="7137386" cy="160043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400">
                <a:solidFill>
                  <a:schemeClr val="dk1"/>
                </a:solidFill>
                <a:latin typeface="Arial Narrow"/>
                <a:ea typeface="Arial Narrow"/>
                <a:cs typeface="Arial Narrow"/>
                <a:sym typeface="Arial Narrow"/>
              </a:rPr>
              <a:t>El comportamiento de la Parotiditis según el canal endémico se observa con predominio en zona de éxito. El número de casos este año esta por debajo de lo presentado en los 2 años anteriores, lo que corresponde con un aumento en los casos de un 72,55% en relación al año anterior. En el análisis de razón de casos, todas las  semanas esta por debajo del número de casos. En promedio se notificaron 11 casos por semana epidemiológica. Los cursos de juventud, adultez y adulto mayor representan el 59%  de los casos. Estos casos podrían relacionarse o con personas no vacunadas en la infancia o con perdida de inmunidad  a través del tiempo. </a:t>
            </a:r>
            <a:endParaRPr sz="1400">
              <a:solidFill>
                <a:schemeClr val="dk1"/>
              </a:solidFill>
              <a:latin typeface="Arial Narrow"/>
              <a:ea typeface="Arial Narrow"/>
              <a:cs typeface="Arial Narrow"/>
              <a:sym typeface="Arial Narrow"/>
            </a:endParaRPr>
          </a:p>
        </p:txBody>
      </p:sp>
      <p:grpSp>
        <p:nvGrpSpPr>
          <p:cNvPr id="382" name="Google Shape;382;p9"/>
          <p:cNvGrpSpPr/>
          <p:nvPr/>
        </p:nvGrpSpPr>
        <p:grpSpPr>
          <a:xfrm>
            <a:off x="144066" y="517803"/>
            <a:ext cx="1642872" cy="453798"/>
            <a:chOff x="402094" y="486270"/>
            <a:chExt cx="2369636" cy="453798"/>
          </a:xfrm>
        </p:grpSpPr>
        <p:sp>
          <p:nvSpPr>
            <p:cNvPr id="383" name="Google Shape;383;p9"/>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9"/>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grpSp>
        <p:nvGrpSpPr>
          <p:cNvPr id="385" name="Google Shape;385;p9"/>
          <p:cNvGrpSpPr/>
          <p:nvPr/>
        </p:nvGrpSpPr>
        <p:grpSpPr>
          <a:xfrm>
            <a:off x="2223152" y="513131"/>
            <a:ext cx="1809346" cy="436842"/>
            <a:chOff x="3060727" y="484500"/>
            <a:chExt cx="2369636" cy="436842"/>
          </a:xfrm>
        </p:grpSpPr>
        <p:sp>
          <p:nvSpPr>
            <p:cNvPr id="386" name="Google Shape;386;p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9"/>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Etnia</a:t>
              </a:r>
              <a:endParaRPr b="1" sz="1600">
                <a:solidFill>
                  <a:schemeClr val="dk1"/>
                </a:solidFill>
                <a:latin typeface="Arial Narrow"/>
                <a:ea typeface="Arial Narrow"/>
                <a:cs typeface="Arial Narrow"/>
                <a:sym typeface="Arial Narrow"/>
              </a:endParaRPr>
            </a:p>
          </p:txBody>
        </p:sp>
      </p:grpSp>
      <p:grpSp>
        <p:nvGrpSpPr>
          <p:cNvPr id="388" name="Google Shape;388;p9"/>
          <p:cNvGrpSpPr/>
          <p:nvPr/>
        </p:nvGrpSpPr>
        <p:grpSpPr>
          <a:xfrm>
            <a:off x="4573030" y="537991"/>
            <a:ext cx="2771836" cy="436842"/>
            <a:chOff x="2849287" y="484500"/>
            <a:chExt cx="2777877" cy="436842"/>
          </a:xfrm>
        </p:grpSpPr>
        <p:sp>
          <p:nvSpPr>
            <p:cNvPr id="389" name="Google Shape;389;p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9"/>
            <p:cNvSpPr txBox="1"/>
            <p:nvPr/>
          </p:nvSpPr>
          <p:spPr>
            <a:xfrm>
              <a:off x="2849287" y="484500"/>
              <a:ext cx="277787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Población especiales</a:t>
              </a:r>
              <a:endParaRPr b="1" sz="1600">
                <a:solidFill>
                  <a:schemeClr val="dk1"/>
                </a:solidFill>
                <a:latin typeface="Arial Narrow"/>
                <a:ea typeface="Arial Narrow"/>
                <a:cs typeface="Arial Narrow"/>
                <a:sym typeface="Arial Narrow"/>
              </a:endParaRPr>
            </a:p>
          </p:txBody>
        </p:sp>
      </p:grpSp>
      <p:pic>
        <p:nvPicPr>
          <p:cNvPr id="391" name="Google Shape;391;p9"/>
          <p:cNvPicPr preferRelativeResize="0"/>
          <p:nvPr/>
        </p:nvPicPr>
        <p:blipFill rotWithShape="1">
          <a:blip r:embed="rId5">
            <a:alphaModFix/>
          </a:blip>
          <a:srcRect b="0" l="0" r="0" t="0"/>
          <a:stretch/>
        </p:blipFill>
        <p:spPr>
          <a:xfrm>
            <a:off x="1" y="3194184"/>
            <a:ext cx="7148492" cy="354110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2019-03-11T16:04:20Z</dcterms:created>
  <dc:creator>Silvana Zapata Bedoya</dc:creator>
</cp:coreProperties>
</file>